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  <p:sldMasterId id="2147484016" r:id="rId2"/>
  </p:sldMasterIdLst>
  <p:notesMasterIdLst>
    <p:notesMasterId r:id="rId23"/>
  </p:notesMasterIdLst>
  <p:sldIdLst>
    <p:sldId id="262" r:id="rId3"/>
    <p:sldId id="290" r:id="rId4"/>
    <p:sldId id="269" r:id="rId5"/>
    <p:sldId id="307" r:id="rId6"/>
    <p:sldId id="316" r:id="rId7"/>
    <p:sldId id="315" r:id="rId8"/>
    <p:sldId id="304" r:id="rId9"/>
    <p:sldId id="279" r:id="rId10"/>
    <p:sldId id="321" r:id="rId11"/>
    <p:sldId id="322" r:id="rId12"/>
    <p:sldId id="308" r:id="rId13"/>
    <p:sldId id="309" r:id="rId14"/>
    <p:sldId id="310" r:id="rId15"/>
    <p:sldId id="318" r:id="rId16"/>
    <p:sldId id="312" r:id="rId17"/>
    <p:sldId id="320" r:id="rId18"/>
    <p:sldId id="317" r:id="rId19"/>
    <p:sldId id="294" r:id="rId20"/>
    <p:sldId id="299" r:id="rId21"/>
    <p:sldId id="274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FB1"/>
    <a:srgbClr val="FF6699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47" autoAdjust="0"/>
    <p:restoredTop sz="83469" autoAdjust="0"/>
  </p:normalViewPr>
  <p:slideViewPr>
    <p:cSldViewPr>
      <p:cViewPr>
        <p:scale>
          <a:sx n="60" d="100"/>
          <a:sy n="60" d="100"/>
        </p:scale>
        <p:origin x="-116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'בקשות לפי סיווג 2014'!$A$3:$A$9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E</c:v>
                </c:pt>
                <c:pt idx="4">
                  <c:v>G</c:v>
                </c:pt>
                <c:pt idx="5">
                  <c:v>H</c:v>
                </c:pt>
                <c:pt idx="6">
                  <c:v>F</c:v>
                </c:pt>
              </c:strCache>
            </c:strRef>
          </c:cat>
          <c:val>
            <c:numRef>
              <c:f>'בקשות לפי סיווג 2014'!$B$3:$B$9</c:f>
              <c:numCache>
                <c:formatCode>General</c:formatCode>
                <c:ptCount val="7"/>
                <c:pt idx="0">
                  <c:v>19</c:v>
                </c:pt>
                <c:pt idx="1">
                  <c:v>9</c:v>
                </c:pt>
                <c:pt idx="2">
                  <c:v>21</c:v>
                </c:pt>
                <c:pt idx="3">
                  <c:v>2</c:v>
                </c:pt>
                <c:pt idx="4">
                  <c:v>12</c:v>
                </c:pt>
                <c:pt idx="5">
                  <c:v>16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36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485740919527807E-2"/>
          <c:y val="0.12376108391856423"/>
          <c:w val="0.80685702144129301"/>
          <c:h val="0.774099453784493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'בקשות לפי הסדר 2014'!$A$3:$A$6</c:f>
              <c:strCache>
                <c:ptCount val="4"/>
                <c:pt idx="0">
                  <c:v>PPH</c:v>
                </c:pt>
                <c:pt idx="1">
                  <c:v>GPPH</c:v>
                </c:pt>
                <c:pt idx="2">
                  <c:v>PCT-PPH</c:v>
                </c:pt>
                <c:pt idx="3">
                  <c:v>SELF PCT-PPH</c:v>
                </c:pt>
              </c:strCache>
            </c:strRef>
          </c:cat>
          <c:val>
            <c:numRef>
              <c:f>'בקשות לפי הסדר 2014'!$B$3:$B$6</c:f>
              <c:numCache>
                <c:formatCode>General</c:formatCode>
                <c:ptCount val="4"/>
                <c:pt idx="0">
                  <c:v>47</c:v>
                </c:pt>
                <c:pt idx="1">
                  <c:v>23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5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cat>
            <c:strRef>
              <c:f>'בוטל 1'!$A$1:$A$14</c:f>
              <c:strCache>
                <c:ptCount val="14"/>
                <c:pt idx="0">
                  <c:v>EITAN, MEHULAL &amp; SADOT</c:v>
                </c:pt>
                <c:pt idx="1">
                  <c:v>REINHOLD COHN AND PARTNERS</c:v>
                </c:pt>
                <c:pt idx="2">
                  <c:v>LUZZATTO &amp; LUZZATTO</c:v>
                </c:pt>
                <c:pt idx="3">
                  <c:v>JMB DAVIS BEN-DAVID</c:v>
                </c:pt>
                <c:pt idx="4">
                  <c:v>NAOMI ASSIA &amp; CO. LAW OFFICES</c:v>
                </c:pt>
                <c:pt idx="5">
                  <c:v>IP FACTOR</c:v>
                </c:pt>
                <c:pt idx="6">
                  <c:v>DR. SHLOMO COHEN &amp; CO.</c:v>
                </c:pt>
                <c:pt idx="7">
                  <c:v>WEBB &amp; CO.</c:v>
                </c:pt>
                <c:pt idx="8">
                  <c:v>SANFORD T.COLB &amp; CO.</c:v>
                </c:pt>
                <c:pt idx="9">
                  <c:v>HAYIM WELLER</c:v>
                </c:pt>
                <c:pt idx="10">
                  <c:v>SELIGSOHN GABRIELI &amp; CO.</c:v>
                </c:pt>
                <c:pt idx="11">
                  <c:v>DR. MARK FRIEDMAN LTD.</c:v>
                </c:pt>
                <c:pt idx="12">
                  <c:v>G.E. EHRLICH (1995) LTD.</c:v>
                </c:pt>
                <c:pt idx="13">
                  <c:v>DR. EYAL BRESSLER</c:v>
                </c:pt>
              </c:strCache>
            </c:strRef>
          </c:cat>
          <c:val>
            <c:numRef>
              <c:f>'בוטל 1'!$B$1:$B$14</c:f>
              <c:numCache>
                <c:formatCode>General</c:formatCode>
                <c:ptCount val="14"/>
                <c:pt idx="0">
                  <c:v>27</c:v>
                </c:pt>
                <c:pt idx="1">
                  <c:v>20</c:v>
                </c:pt>
                <c:pt idx="2">
                  <c:v>12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012288"/>
        <c:axId val="128013824"/>
        <c:axId val="125057664"/>
      </c:bar3DChart>
      <c:catAx>
        <c:axId val="12801228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crossAx val="128013824"/>
        <c:crosses val="autoZero"/>
        <c:auto val="1"/>
        <c:lblAlgn val="ctr"/>
        <c:lblOffset val="100"/>
        <c:noMultiLvlLbl val="0"/>
      </c:catAx>
      <c:valAx>
        <c:axId val="128013824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128012288"/>
        <c:crosses val="min"/>
        <c:crossBetween val="between"/>
      </c:valAx>
      <c:serAx>
        <c:axId val="125057664"/>
        <c:scaling>
          <c:orientation val="minMax"/>
        </c:scaling>
        <c:delete val="1"/>
        <c:axPos val="b"/>
        <c:majorTickMark val="out"/>
        <c:minorTickMark val="none"/>
        <c:tickLblPos val="nextTo"/>
        <c:crossAx val="128013824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34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'בקשות לשנה'!$B$1</c:f>
              <c:strCache>
                <c:ptCount val="1"/>
                <c:pt idx="0">
                  <c:v>Total </c:v>
                </c:pt>
              </c:strCache>
            </c:strRef>
          </c:tx>
          <c:spPr>
            <a:ln w="28575">
              <a:noFill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'בקשות לשנה'!$A$2:$A$5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2013</c:v>
                </c:pt>
                <c:pt idx="2">
                  <c:v>2012</c:v>
                </c:pt>
                <c:pt idx="3">
                  <c:v>2011</c:v>
                </c:pt>
              </c:numCache>
            </c:numRef>
          </c:cat>
          <c:val>
            <c:numRef>
              <c:f>'בקשות לשנה'!$B$2:$B$5</c:f>
              <c:numCache>
                <c:formatCode>General</c:formatCode>
                <c:ptCount val="4"/>
                <c:pt idx="0">
                  <c:v>82</c:v>
                </c:pt>
                <c:pt idx="1">
                  <c:v>28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102784"/>
        <c:axId val="128104320"/>
        <c:axId val="0"/>
      </c:bar3DChart>
      <c:catAx>
        <c:axId val="128102784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crossAx val="128104320"/>
        <c:crosses val="autoZero"/>
        <c:auto val="1"/>
        <c:lblAlgn val="ctr"/>
        <c:lblOffset val="100"/>
        <c:noMultiLvlLbl val="0"/>
      </c:catAx>
      <c:valAx>
        <c:axId val="128104320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crossAx val="128102784"/>
        <c:crosses val="min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8D510-28D9-47B3-AAA3-B5FF1880A118}" type="datetimeFigureOut">
              <a:rPr lang="he-IL" smtClean="0"/>
              <a:t>ב'/כסלו/תשע"ה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8BFB1-4366-4D5E-A684-8959671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7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</a:t>
            </a:r>
            <a:r>
              <a:rPr lang="en-US" baseline="0" dirty="0" smtClean="0"/>
              <a:t> possible to accelerate the examination via the commissioners notice, and then use the PPH in a corresponding authority.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there is time, show them the web page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57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were</a:t>
            </a:r>
            <a:r>
              <a:rPr lang="en-US" baseline="0" dirty="0" smtClean="0"/>
              <a:t> one of the first to join the GPPH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0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13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Many</a:t>
            </a:r>
            <a:r>
              <a:rPr lang="en-US" baseline="0" dirty="0" smtClean="0"/>
              <a:t> of the applications also request modified examination by 17c.</a:t>
            </a:r>
            <a:endParaRPr lang="he-IL" dirty="0" smtClean="0"/>
          </a:p>
          <a:p>
            <a:r>
              <a:rPr lang="en-US" dirty="0" smtClean="0"/>
              <a:t>Grant rate isn’t showed due to not having enough applications to anticipate a realistic figure.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37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Visual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104" y="1941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47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3529" y="3140968"/>
            <a:ext cx="6120680" cy="507831"/>
          </a:xfrm>
        </p:spPr>
        <p:txBody>
          <a:bodyPr anchor="t"/>
          <a:lstStyle>
            <a:lvl1pPr algn="l" rtl="0">
              <a:defRPr lang="en-US" sz="3600" b="1" noProof="0" dirty="0" smtClean="0">
                <a:solidFill>
                  <a:srgbClr val="36599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en-US" noProof="0" dirty="0" smtClean="0"/>
              <a:t>Presentation title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1520" y="6237312"/>
            <a:ext cx="6119812" cy="40011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0" indent="0" algn="ctr" rtl="0">
              <a:buFont typeface="Wingdings" pitchFamily="2" charset="2"/>
              <a:buNone/>
              <a:defRPr sz="20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5589588"/>
            <a:ext cx="6121400" cy="431800"/>
          </a:xfrm>
        </p:spPr>
        <p:txBody>
          <a:bodyPr/>
          <a:lstStyle>
            <a:lvl1pPr marL="0" indent="0" algn="ctr" rtl="0">
              <a:buFontTx/>
              <a:buNone/>
              <a:defRPr sz="2400">
                <a:solidFill>
                  <a:schemeClr val="accent4"/>
                </a:solidFill>
              </a:defRPr>
            </a:lvl1pPr>
            <a:lvl2pPr marL="457200" indent="0" algn="l" rtl="0">
              <a:buFontTx/>
              <a:buNone/>
              <a:defRPr sz="2400"/>
            </a:lvl2pPr>
            <a:lvl3pPr marL="914400" indent="0" algn="l" rtl="0">
              <a:buFontTx/>
              <a:buNone/>
              <a:defRPr sz="2400"/>
            </a:lvl3pPr>
            <a:lvl4pPr marL="1371600" indent="0" algn="l" rtl="0">
              <a:buFontTx/>
              <a:buNone/>
              <a:defRPr sz="2400"/>
            </a:lvl4pPr>
            <a:lvl5pPr marL="1828800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Lecturer, Position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217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99236"/>
            <a:ext cx="5184477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>
              <a:lnSpc>
                <a:spcPct val="150000"/>
              </a:lnSpc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>
              <a:lnSpc>
                <a:spcPct val="150000"/>
              </a:lnSpc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לחץ כדי לערוך סגנונות טקסט של תבנית בסיס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שנייה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שלישית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רביעית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20768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11" name="מציין מיקום תוכן 3"/>
          <p:cNvSpPr>
            <a:spLocks noGrp="1"/>
          </p:cNvSpPr>
          <p:nvPr>
            <p:ph sz="half" idx="11"/>
          </p:nvPr>
        </p:nvSpPr>
        <p:spPr>
          <a:xfrm>
            <a:off x="323528" y="1484784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6573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1430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לחץ כדי לערוך סגנונות טקסט של תבנית בסיס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שנייה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שלישית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רביעית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6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 rtl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6256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328592" cy="369332"/>
          </a:xfrm>
        </p:spPr>
        <p:txBody>
          <a:bodyPr/>
          <a:lstStyle>
            <a:lvl1pPr algn="ctr" rtl="0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040188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13F6-A262-4D4D-AFA0-C7A208A45EE8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32834"/>
            <a:ext cx="525648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F610-BCDF-405C-9C8C-FAA86CBD8A41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6309-21C7-4440-BBA4-16760E1B71CC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6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32834"/>
            <a:ext cx="5112469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n"/>
              <a:defRPr sz="1800">
                <a:solidFill>
                  <a:srgbClr val="0070C0"/>
                </a:solidFill>
              </a:defRPr>
            </a:lvl1pPr>
            <a:lvl2pPr marL="742950" indent="-2857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  <a:defRPr sz="1600">
                <a:solidFill>
                  <a:srgbClr val="0070C0"/>
                </a:solidFill>
              </a:defRPr>
            </a:lvl2pPr>
            <a:lvl3pPr marL="1143000" indent="-2286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q"/>
              <a:defRPr sz="1400">
                <a:solidFill>
                  <a:srgbClr val="0070C0"/>
                </a:solidFill>
              </a:defRPr>
            </a:lvl3pPr>
            <a:lvl4pPr marL="1600200" indent="-228600" algn="l" rtl="0">
              <a:lnSpc>
                <a:spcPct val="150000"/>
              </a:lnSpc>
              <a:buClr>
                <a:srgbClr val="0070C0"/>
              </a:buClr>
              <a:buFont typeface="Arial" pitchFamily="34" charset="0"/>
              <a:buChar char="•"/>
              <a:defRPr sz="1200">
                <a:solidFill>
                  <a:srgbClr val="0070C0"/>
                </a:solidFill>
              </a:defRPr>
            </a:lvl4pPr>
            <a:lvl5pPr marL="2000250" indent="-1714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 sz="100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920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99236"/>
            <a:ext cx="5184477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>
              <a:lnSpc>
                <a:spcPct val="150000"/>
              </a:lnSpc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>
              <a:lnSpc>
                <a:spcPct val="150000"/>
              </a:lnSpc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20768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11" name="מציין מיקום תוכן 3"/>
          <p:cNvSpPr>
            <a:spLocks noGrp="1"/>
          </p:cNvSpPr>
          <p:nvPr>
            <p:ph sz="half" idx="11"/>
          </p:nvPr>
        </p:nvSpPr>
        <p:spPr>
          <a:xfrm>
            <a:off x="323528" y="1484784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6573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1430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2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 rtl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6256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63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328592" cy="369332"/>
          </a:xfrm>
        </p:spPr>
        <p:txBody>
          <a:bodyPr/>
          <a:lstStyle>
            <a:lvl1pPr algn="ctr" rtl="0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040188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13F6-A262-4D4D-AFA0-C7A208A45EE8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32834"/>
            <a:ext cx="525648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F610-BCDF-405C-9C8C-FAA86CBD8A41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2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6309-21C7-4440-BBA4-16760E1B71CC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1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Visual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104" y="1941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47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3529" y="3140968"/>
            <a:ext cx="6120680" cy="507831"/>
          </a:xfrm>
        </p:spPr>
        <p:txBody>
          <a:bodyPr anchor="t"/>
          <a:lstStyle>
            <a:lvl1pPr algn="l" rtl="0">
              <a:defRPr lang="en-US" sz="3600" b="1" noProof="0" dirty="0" smtClean="0">
                <a:solidFill>
                  <a:srgbClr val="36599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en-US" noProof="0" dirty="0" smtClean="0"/>
              <a:t>Presentation title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1520" y="6237312"/>
            <a:ext cx="6119812" cy="40011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0" indent="0" algn="ctr" rtl="0">
              <a:buFont typeface="Wingdings" pitchFamily="2" charset="2"/>
              <a:buNone/>
              <a:defRPr sz="20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5589588"/>
            <a:ext cx="6121400" cy="431800"/>
          </a:xfrm>
        </p:spPr>
        <p:txBody>
          <a:bodyPr/>
          <a:lstStyle>
            <a:lvl1pPr marL="0" indent="0" algn="ctr" rtl="0">
              <a:buFontTx/>
              <a:buNone/>
              <a:defRPr sz="2400">
                <a:solidFill>
                  <a:schemeClr val="accent4"/>
                </a:solidFill>
              </a:defRPr>
            </a:lvl1pPr>
            <a:lvl2pPr marL="457200" indent="0" algn="l" rtl="0">
              <a:buFontTx/>
              <a:buNone/>
              <a:defRPr sz="2400"/>
            </a:lvl2pPr>
            <a:lvl3pPr marL="914400" indent="0" algn="l" rtl="0">
              <a:buFontTx/>
              <a:buNone/>
              <a:defRPr sz="2400"/>
            </a:lvl3pPr>
            <a:lvl4pPr marL="1371600" indent="0" algn="l" rtl="0">
              <a:buFontTx/>
              <a:buNone/>
              <a:defRPr sz="2400"/>
            </a:lvl4pPr>
            <a:lvl5pPr marL="1828800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Lecturer, Position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645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32834"/>
            <a:ext cx="5112469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n"/>
              <a:defRPr sz="1800">
                <a:solidFill>
                  <a:srgbClr val="0070C0"/>
                </a:solidFill>
              </a:defRPr>
            </a:lvl1pPr>
            <a:lvl2pPr marL="742950" indent="-2857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  <a:defRPr sz="1600">
                <a:solidFill>
                  <a:srgbClr val="0070C0"/>
                </a:solidFill>
              </a:defRPr>
            </a:lvl2pPr>
            <a:lvl3pPr marL="1143000" indent="-2286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q"/>
              <a:defRPr sz="1400">
                <a:solidFill>
                  <a:srgbClr val="0070C0"/>
                </a:solidFill>
              </a:defRPr>
            </a:lvl3pPr>
            <a:lvl4pPr marL="1600200" indent="-228600" algn="l" rtl="0">
              <a:lnSpc>
                <a:spcPct val="150000"/>
              </a:lnSpc>
              <a:buClr>
                <a:srgbClr val="0070C0"/>
              </a:buClr>
              <a:buFont typeface="Arial" pitchFamily="34" charset="0"/>
              <a:buChar char="•"/>
              <a:defRPr sz="1200">
                <a:solidFill>
                  <a:srgbClr val="0070C0"/>
                </a:solidFill>
              </a:defRPr>
            </a:lvl4pPr>
            <a:lvl5pPr marL="2000250" indent="-1714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 sz="1000">
                <a:solidFill>
                  <a:srgbClr val="0070C0"/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23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22238"/>
            <a:ext cx="64087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 smtClean="0"/>
              <a:t>מאגף הפטנטים לרשות הפטנטים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277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1">
                <a:solidFill>
                  <a:srgbClr val="3659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67EFFF-A447-456B-B89F-4CE50C183425}" type="slidenum">
              <a:rPr lang="he-IL" smtClean="0"/>
              <a:pPr>
                <a:defRPr/>
              </a:pPr>
              <a:t>‹#›</a:t>
            </a:fld>
            <a:r>
              <a:rPr lang="he-IL" smtClean="0"/>
              <a:t> מתוך 26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53200"/>
            <a:ext cx="6424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4555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2" r:id="rId3"/>
    <p:sldLayoutId id="2147484011" r:id="rId4"/>
    <p:sldLayoutId id="2147484013" r:id="rId5"/>
    <p:sldLayoutId id="2147484014" r:id="rId6"/>
    <p:sldLayoutId id="214748401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800" b="1">
          <a:solidFill>
            <a:srgbClr val="365990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365990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000" b="1">
          <a:solidFill>
            <a:srgbClr val="365990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365990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22238"/>
            <a:ext cx="64087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 smtClean="0"/>
              <a:t>מאגף הפטנטים לרשות הפטנטים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277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1">
                <a:solidFill>
                  <a:srgbClr val="3659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67EFFF-A447-456B-B89F-4CE50C183425}" type="slidenum">
              <a:rPr lang="he-IL" smtClean="0"/>
              <a:pPr>
                <a:defRPr/>
              </a:pPr>
              <a:t>‹#›</a:t>
            </a:fld>
            <a:r>
              <a:rPr lang="he-IL" smtClean="0"/>
              <a:t> מתוך 26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53200"/>
            <a:ext cx="6424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1316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800" b="1">
          <a:solidFill>
            <a:srgbClr val="365990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365990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000" b="1">
          <a:solidFill>
            <a:srgbClr val="365990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365990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png"/><Relationship Id="rId5" Type="http://schemas.openxmlformats.org/officeDocument/2006/relationships/image" Target="../media/image7.gif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323529" y="3140968"/>
            <a:ext cx="6120680" cy="924548"/>
          </a:xfrm>
        </p:spPr>
        <p:txBody>
          <a:bodyPr/>
          <a:lstStyle/>
          <a:p>
            <a:pPr algn="ctr"/>
            <a:r>
              <a:rPr lang="en-US" dirty="0" smtClean="0"/>
              <a:t>PPH at the Israel Patent Office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November 26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000" dirty="0" smtClean="0"/>
              <a:t>Gershon Jochnowitz, Patent Examiner, ILPO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119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cap="all" dirty="0"/>
              <a:t>Common PPH Request </a:t>
            </a:r>
            <a:r>
              <a:rPr lang="en-US" cap="all" dirty="0" smtClean="0"/>
              <a:t>Form 01/2015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10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784" y="1196752"/>
            <a:ext cx="63817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677" y="4293096"/>
            <a:ext cx="63341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8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PPH Applications by classification - 2014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11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Israel Patent Office</a:t>
            </a:r>
            <a:endParaRPr lang="en-US" dirty="0"/>
          </a:p>
        </p:txBody>
      </p:sp>
      <p:graphicFrame>
        <p:nvGraphicFramePr>
          <p:cNvPr id="8" name="תרשים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993747"/>
              </p:ext>
            </p:extLst>
          </p:nvPr>
        </p:nvGraphicFramePr>
        <p:xfrm>
          <a:off x="2339752" y="1340768"/>
          <a:ext cx="615668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4350003"/>
            <a:ext cx="547260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 Human Necessities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B Performing Operations ;Transporting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 Chemistry ;Metallurgy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 Textiles ;Paper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 Fixed Constructions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F Mechanical Engineering ;Lighting ;Heating ;Weapons ;Blasting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G Physics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 Electricity</a:t>
            </a:r>
          </a:p>
          <a:p>
            <a:endParaRPr lang="he-I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he-IL" dirty="0"/>
              <a:t>2014 </a:t>
            </a:r>
            <a:r>
              <a:rPr lang="en-US" dirty="0" smtClean="0"/>
              <a:t> Applications by type of PPH Arrangement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12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395288" y="1484313"/>
          <a:ext cx="8353425" cy="464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41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2014 Applications by Country Of First Examination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13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992888" cy="464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2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14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Requests by the Agent</a:t>
            </a:r>
            <a:endParaRPr lang="he-IL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395288" y="1484313"/>
          <a:ext cx="8353425" cy="464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7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by year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15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778649"/>
              </p:ext>
            </p:extLst>
          </p:nvPr>
        </p:nvGraphicFramePr>
        <p:xfrm>
          <a:off x="395536" y="1700808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35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Use of ILPO work products by other Patent Offices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6632AB7B-55A2-4A7C-AE59-2743C6F9B4AA}" type="slidenum">
              <a:rPr lang="he-IL" smtClean="0"/>
              <a:pPr algn="l" rtl="0">
                <a:defRPr/>
              </a:pPr>
              <a:t>16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1357"/>
              </p:ext>
            </p:extLst>
          </p:nvPr>
        </p:nvGraphicFramePr>
        <p:xfrm>
          <a:off x="827580" y="1844824"/>
          <a:ext cx="698478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4130"/>
                <a:gridCol w="1164130"/>
                <a:gridCol w="1164130"/>
                <a:gridCol w="1164130"/>
                <a:gridCol w="1164130"/>
                <a:gridCol w="116413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Total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Russia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Canada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U.S.A.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Office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10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4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Number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074610"/>
              </p:ext>
            </p:extLst>
          </p:nvPr>
        </p:nvGraphicFramePr>
        <p:xfrm>
          <a:off x="827584" y="4271496"/>
          <a:ext cx="60960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Total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Israel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Japan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U.S.A.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Office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21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3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3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15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Number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47664" y="1268760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Number of PPH requests (using ILPO products)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8967" y="3738370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Number of PPH requests (using ILPO-PCT products)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2640983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As of June 2014</a:t>
            </a:r>
            <a:endParaRPr lang="he-IL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5044449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As of June 2014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ILPO PPH Status Report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269974"/>
              </p:ext>
            </p:extLst>
          </p:nvPr>
        </p:nvGraphicFramePr>
        <p:xfrm>
          <a:off x="539553" y="1484783"/>
          <a:ext cx="8352927" cy="40275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0350"/>
                <a:gridCol w="1670350"/>
                <a:gridCol w="1670350"/>
                <a:gridCol w="1670350"/>
                <a:gridCol w="1671527"/>
              </a:tblGrid>
              <a:tr h="180020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Average no. of Office Actions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Average Pendency from PPH Request to Final Decision (months)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Average Pendency from PPH Request to First Office Action (months)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First Action Allowance Rate (%)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Route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8694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2"/>
                          </a:solidFill>
                          <a:effectLst/>
                        </a:rPr>
                        <a:t>0.7</a:t>
                      </a:r>
                      <a:endParaRPr lang="en-US" sz="20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2.0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53.5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PPH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8694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2"/>
                          </a:solidFill>
                          <a:effectLst/>
                        </a:rPr>
                        <a:t>0.8</a:t>
                      </a:r>
                      <a:endParaRPr lang="en-US" sz="20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1.3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57.1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PCT-PPH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17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66900" y="2940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he-IL" altLang="he-IL" smtClean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5949280"/>
            <a:ext cx="84969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Almost no rejections during 2014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58803"/>
            <a:ext cx="5328493" cy="647100"/>
          </a:xfrm>
        </p:spPr>
        <p:txBody>
          <a:bodyPr/>
          <a:lstStyle/>
          <a:p>
            <a:pPr rtl="0"/>
            <a:r>
              <a:rPr lang="en-US" dirty="0" smtClean="0"/>
              <a:t>Possible Effects of </a:t>
            </a:r>
            <a:r>
              <a:rPr lang="en-US" dirty="0"/>
              <a:t>Expedited E</a:t>
            </a:r>
            <a:r>
              <a:rPr lang="en-US" dirty="0" smtClean="0"/>
              <a:t>xaminations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484784"/>
            <a:ext cx="8353425" cy="464661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Possible Effects on ILPO</a:t>
            </a:r>
          </a:p>
          <a:p>
            <a:pPr lvl="1"/>
            <a:r>
              <a:rPr lang="en-US" dirty="0" smtClean="0"/>
              <a:t>Reduce backlog</a:t>
            </a:r>
          </a:p>
          <a:p>
            <a:pPr lvl="1"/>
            <a:r>
              <a:rPr lang="en-US" dirty="0" smtClean="0"/>
              <a:t>Reduce duplication in search and examination</a:t>
            </a:r>
          </a:p>
          <a:p>
            <a:pPr lvl="1"/>
            <a:r>
              <a:rPr lang="en-US" dirty="0" smtClean="0"/>
              <a:t>Work-product sharing with foreign PTOs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Possible effects on Applicants and Public</a:t>
            </a:r>
          </a:p>
          <a:p>
            <a:pPr lvl="1"/>
            <a:r>
              <a:rPr lang="en-US" dirty="0" smtClean="0"/>
              <a:t>Higher legal and business certainty</a:t>
            </a:r>
          </a:p>
          <a:p>
            <a:pPr lvl="1"/>
            <a:r>
              <a:rPr lang="en-US" dirty="0" smtClean="0"/>
              <a:t>A more user friendly patent system due to the harmonization</a:t>
            </a:r>
          </a:p>
          <a:p>
            <a:pPr lvl="1"/>
            <a:r>
              <a:rPr lang="en-US" dirty="0" smtClean="0"/>
              <a:t>Reduction in costs due to less office actions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18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4338" name="Picture 2" descr="https://encrypted-tbn1.gstatic.com/images?q=tbn:ANd9GcTVoSJubfjEjU7eo76-XrTQJ2bPDYcA8ixNRqbDGrMseUjbyZ0l4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72816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9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17604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Modified Examination Routes– “In turn” examination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483652"/>
            <a:ext cx="8353425" cy="4646612"/>
          </a:xfrm>
        </p:spPr>
        <p:txBody>
          <a:bodyPr/>
          <a:lstStyle/>
          <a:p>
            <a:r>
              <a:rPr lang="en-US" u="sng" dirty="0">
                <a:solidFill>
                  <a:srgbClr val="C00000"/>
                </a:solidFill>
                <a:ea typeface="SimSun"/>
              </a:rPr>
              <a:t>“In turn” modified examination routes have been formulated in order to:</a:t>
            </a:r>
          </a:p>
          <a:p>
            <a:pPr lvl="1"/>
            <a:r>
              <a:rPr lang="en-US" sz="1800" dirty="0">
                <a:ea typeface="+mn-ea"/>
              </a:rPr>
              <a:t>Enhance the public’s and the applicant’s legal certainty through harmonization</a:t>
            </a:r>
          </a:p>
          <a:p>
            <a:pPr lvl="1"/>
            <a:r>
              <a:rPr lang="en-US" sz="1800" dirty="0">
                <a:ea typeface="+mn-ea"/>
              </a:rPr>
              <a:t>Reduce the PTO’s work load</a:t>
            </a:r>
          </a:p>
          <a:p>
            <a:r>
              <a:rPr lang="en-US" dirty="0"/>
              <a:t>Includes Article </a:t>
            </a:r>
            <a:r>
              <a:rPr lang="en-US" dirty="0" smtClean="0"/>
              <a:t>17c </a:t>
            </a:r>
            <a:r>
              <a:rPr lang="en-US" dirty="0"/>
              <a:t>and Commissioner Circular M.N </a:t>
            </a:r>
            <a:r>
              <a:rPr lang="en-US" dirty="0" smtClean="0"/>
              <a:t>70</a:t>
            </a:r>
          </a:p>
          <a:p>
            <a:r>
              <a:rPr lang="en-US" dirty="0" smtClean="0"/>
              <a:t>Modified examination and Expedited examination are not dependent and can be used together or separately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19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5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17604"/>
            <a:ext cx="5112469" cy="647100"/>
          </a:xfrm>
        </p:spPr>
        <p:txBody>
          <a:bodyPr/>
          <a:lstStyle/>
          <a:p>
            <a:pPr rtl="0"/>
            <a:r>
              <a:rPr lang="en-US" dirty="0"/>
              <a:t>Expedited Examination R</a:t>
            </a:r>
            <a:r>
              <a:rPr lang="en-US" dirty="0" smtClean="0"/>
              <a:t>outes– out of turn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Out of turn expedited examination routes in accordance to Article 19(a) of the law, have been formulated in order to:</a:t>
            </a:r>
          </a:p>
          <a:p>
            <a:pPr lvl="1"/>
            <a:r>
              <a:rPr lang="en-US" dirty="0"/>
              <a:t>Enhance legal </a:t>
            </a:r>
            <a:r>
              <a:rPr lang="en-US" dirty="0" smtClean="0"/>
              <a:t>certainty </a:t>
            </a:r>
            <a:r>
              <a:rPr lang="en-US" dirty="0"/>
              <a:t>of the public and the applicant by reducing the </a:t>
            </a:r>
            <a:r>
              <a:rPr lang="en-US" dirty="0" smtClean="0"/>
              <a:t>wait time until the first Office Action</a:t>
            </a:r>
          </a:p>
          <a:p>
            <a:pPr lvl="1"/>
            <a:r>
              <a:rPr lang="en-US" dirty="0" smtClean="0"/>
              <a:t>Facilitate prospective enforcement</a:t>
            </a:r>
            <a:endParaRPr lang="en-US" dirty="0"/>
          </a:p>
          <a:p>
            <a:pPr lvl="1"/>
            <a:r>
              <a:rPr lang="en-US" dirty="0" smtClean="0"/>
              <a:t>Promote public interest (relating to the old, promoting </a:t>
            </a:r>
            <a:r>
              <a:rPr lang="en-US" dirty="0" err="1" smtClean="0"/>
              <a:t>CleanTech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Share work products, thereby reducing duplications and backlogs</a:t>
            </a:r>
            <a:endParaRPr lang="en-US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2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0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833996"/>
            <a:ext cx="7848872" cy="1656184"/>
          </a:xfrm>
        </p:spPr>
        <p:txBody>
          <a:bodyPr anchor="ctr"/>
          <a:lstStyle/>
          <a:p>
            <a:pPr marL="457200" lvl="1" indent="0" algn="ctr">
              <a:buNone/>
            </a:pPr>
            <a:r>
              <a:rPr lang="en-US" sz="2400" dirty="0" smtClean="0"/>
              <a:t>PPH@justice.gov.il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20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6388" name="Picture 4" descr="https://encrypted-tbn0.gstatic.com/images?q=tbn:ANd9GcQldePfKa3fhDsvi8IjkR4Zc4BAkyLOUNWgQe1gcuonSnLlTFoPn1hmkTQ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44824"/>
            <a:ext cx="2520280" cy="197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7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84096"/>
            <a:ext cx="5112469" cy="370101"/>
          </a:xfrm>
        </p:spPr>
        <p:txBody>
          <a:bodyPr/>
          <a:lstStyle/>
          <a:p>
            <a:pPr rtl="0"/>
            <a:r>
              <a:rPr lang="en-US" dirty="0" smtClean="0"/>
              <a:t>Expediting routes at the ILPO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3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939187"/>
              </p:ext>
            </p:extLst>
          </p:nvPr>
        </p:nvGraphicFramePr>
        <p:xfrm>
          <a:off x="395536" y="1196753"/>
          <a:ext cx="8297313" cy="4608513"/>
        </p:xfrm>
        <a:graphic>
          <a:graphicData uri="http://schemas.openxmlformats.org/drawingml/2006/table">
            <a:tbl>
              <a:tblPr rtl="1" firstRow="1" bandRow="1"/>
              <a:tblGrid>
                <a:gridCol w="1217861"/>
                <a:gridCol w="3340541"/>
                <a:gridCol w="1157980"/>
                <a:gridCol w="2580931"/>
              </a:tblGrid>
              <a:tr h="67771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/>
                        <a:t>Affidavit</a:t>
                      </a:r>
                      <a:endParaRPr lang="he-IL" sz="1200" b="1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/>
                        <a:t>Indication of patentability in</a:t>
                      </a:r>
                      <a:r>
                        <a:rPr lang="en-US" sz="1200" b="1" baseline="0" dirty="0" smtClean="0"/>
                        <a:t> a </a:t>
                      </a:r>
                      <a:r>
                        <a:rPr lang="en-US" sz="1200" b="1" dirty="0" smtClean="0"/>
                        <a:t>corresponding</a:t>
                      </a:r>
                      <a:r>
                        <a:rPr lang="en-US" sz="1200" b="1" baseline="0" dirty="0" smtClean="0"/>
                        <a:t> application</a:t>
                      </a:r>
                      <a:endParaRPr lang="he-IL" sz="1200" b="1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Fee</a:t>
                      </a:r>
                      <a:endParaRPr lang="he-IL" sz="1200" b="1" dirty="0" smtClean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endParaRPr lang="he-IL" sz="12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507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form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PPH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Age/Medical condition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Public benefit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Third party R&amp;D delay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7771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IL Priority Claim</a:t>
                      </a:r>
                      <a:r>
                        <a:rPr lang="he-IL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(Commissioner’s Notice 28/11/2010)</a:t>
                      </a:r>
                      <a:b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* Office action available in English 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Green Invention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777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Suspected infringement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205954"/>
            <a:ext cx="82809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* The applicant is not required to be an Israeli citizen</a:t>
            </a:r>
            <a:endParaRPr lang="he-I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PPH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PPH</a:t>
            </a:r>
            <a:r>
              <a:rPr lang="en-US" sz="2000" dirty="0" smtClean="0"/>
              <a:t>: Relies on work products done by a national authority.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PCT-PPH</a:t>
            </a:r>
            <a:r>
              <a:rPr lang="en-US" sz="2000" dirty="0" smtClean="0"/>
              <a:t>: </a:t>
            </a:r>
            <a:r>
              <a:rPr lang="en-US" sz="2000" dirty="0"/>
              <a:t>Relies on work products done by </a:t>
            </a:r>
            <a:r>
              <a:rPr lang="en-US" sz="2000" dirty="0" smtClean="0"/>
              <a:t>an International authority.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MOTTAINAI</a:t>
            </a:r>
            <a:r>
              <a:rPr lang="en-US" sz="2000" dirty="0" smtClean="0"/>
              <a:t> (PPH/PCT-PPH): Doesn’t require that the priority application be applied at the OEE.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GPPH</a:t>
            </a:r>
            <a:r>
              <a:rPr lang="en-US" sz="2000" dirty="0" smtClean="0"/>
              <a:t>: A pool of authorities that apply PPH and PCT-PPH (MOTTAINAI) between them. The GPPH uses a single set of requirements and its aim is to simplify and improve the existing PPH arrangements therefore making the PPH more accessible to the applicants.</a:t>
            </a:r>
            <a:endParaRPr lang="he-IL" sz="20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4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Requirements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u="sng" dirty="0" smtClean="0">
                <a:solidFill>
                  <a:srgbClr val="C00000"/>
                </a:solidFill>
                <a:ea typeface="SimSun"/>
              </a:rPr>
              <a:t>Eligibility Requirements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a typeface="SimSun"/>
              </a:rPr>
              <a:t>The </a:t>
            </a:r>
            <a:r>
              <a:rPr lang="en-US" dirty="0">
                <a:ea typeface="SimSun"/>
              </a:rPr>
              <a:t>applications before the Office of Earlier Examination (OEE) and the Office of Later Examination (OLE) have the same earliest date (which may be the priority date or the filing date). 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The OEE has found at least one claim to be allowable. </a:t>
            </a:r>
            <a:endParaRPr lang="en-US" dirty="0" smtClean="0"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ea typeface="SimSun"/>
              </a:rPr>
              <a:t> 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All claims presented for examination under the </a:t>
            </a:r>
            <a:r>
              <a:rPr lang="en-US" dirty="0" smtClean="0">
                <a:ea typeface="SimSun"/>
              </a:rPr>
              <a:t>PPH </a:t>
            </a:r>
            <a:r>
              <a:rPr lang="en-US" dirty="0">
                <a:ea typeface="SimSun"/>
              </a:rPr>
              <a:t>pilot must sufficiently correspond to one or more of the claims found allowable by the </a:t>
            </a:r>
            <a:r>
              <a:rPr lang="en-US" dirty="0" smtClean="0">
                <a:ea typeface="SimSun"/>
              </a:rPr>
              <a:t>OEE</a:t>
            </a:r>
            <a:endParaRPr lang="en-US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ea typeface="SimSun"/>
              </a:rPr>
              <a:t> 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The OLE has not begun </a:t>
            </a:r>
            <a:r>
              <a:rPr lang="en-US" dirty="0">
                <a:ea typeface="Malgun Gothic"/>
              </a:rPr>
              <a:t>substantive </a:t>
            </a:r>
            <a:r>
              <a:rPr lang="en-US" dirty="0">
                <a:ea typeface="SimSun"/>
              </a:rPr>
              <a:t>examination of the application. </a:t>
            </a:r>
            <a:endParaRPr lang="en-US" kern="50" dirty="0">
              <a:latin typeface="Times New Roman"/>
              <a:ea typeface="Arial Unicode MS"/>
              <a:cs typeface="Mangal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5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Requirements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Supporting documentation required for </a:t>
            </a:r>
            <a:r>
              <a:rPr lang="en-US" u="sng" dirty="0" smtClean="0">
                <a:solidFill>
                  <a:srgbClr val="C00000"/>
                </a:solidFill>
                <a:ea typeface="SimSun"/>
              </a:rPr>
              <a:t>PPH request:</a:t>
            </a:r>
            <a:endParaRPr lang="en-US" dirty="0" smtClean="0">
              <a:solidFill>
                <a:srgbClr val="C00000"/>
              </a:solidFill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 smtClean="0">
                <a:ea typeface="SimSun"/>
              </a:rPr>
              <a:t>A </a:t>
            </a:r>
            <a:r>
              <a:rPr lang="en-US" sz="1600" dirty="0">
                <a:ea typeface="SimSun"/>
              </a:rPr>
              <a:t>completed </a:t>
            </a:r>
            <a:r>
              <a:rPr lang="en-US" sz="1600" dirty="0" smtClean="0">
                <a:ea typeface="SimSun"/>
              </a:rPr>
              <a:t>PPH </a:t>
            </a:r>
            <a:r>
              <a:rPr lang="en-US" sz="1600" dirty="0">
                <a:ea typeface="SimSun"/>
              </a:rPr>
              <a:t>request form; 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>
                <a:ea typeface="SimSun"/>
              </a:rPr>
              <a:t>A copy of the work product(s) which are relevant to the </a:t>
            </a:r>
            <a:r>
              <a:rPr lang="en-US" sz="1600" dirty="0" err="1" smtClean="0">
                <a:ea typeface="SimSun"/>
              </a:rPr>
              <a:t>allowability</a:t>
            </a:r>
            <a:r>
              <a:rPr lang="en-US" sz="1600" dirty="0" smtClean="0">
                <a:ea typeface="SimSun"/>
              </a:rPr>
              <a:t> </a:t>
            </a:r>
            <a:r>
              <a:rPr lang="en-US" sz="1600" dirty="0">
                <a:ea typeface="SimSun"/>
              </a:rPr>
              <a:t>of the claims of the corresponding OEE application, if not available via Dossier Access Systems; and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>
                <a:ea typeface="SimSun"/>
              </a:rPr>
              <a:t>A copy of the claims found to be allowable by the OEE, if not available via Dossier Access Systems.</a:t>
            </a:r>
            <a:endParaRPr lang="en-US" sz="1600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ea typeface="Malgun Gothic"/>
              </a:rPr>
              <a:t> </a:t>
            </a:r>
            <a:endParaRPr lang="en-US" sz="1600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 smtClean="0">
                <a:solidFill>
                  <a:srgbClr val="C00000"/>
                </a:solidFill>
                <a:ea typeface="SimSun"/>
              </a:rPr>
              <a:t>Offices </a:t>
            </a:r>
            <a:r>
              <a:rPr lang="en-US" u="sng" dirty="0">
                <a:solidFill>
                  <a:srgbClr val="C00000"/>
                </a:solidFill>
                <a:ea typeface="SimSun"/>
              </a:rPr>
              <a:t>may also require the applicant to provide the following documentation</a:t>
            </a:r>
            <a:r>
              <a:rPr lang="en-US" dirty="0" smtClean="0">
                <a:solidFill>
                  <a:srgbClr val="C00000"/>
                </a:solidFill>
                <a:ea typeface="SimSun"/>
              </a:rPr>
              <a:t>:</a:t>
            </a:r>
            <a:endParaRPr lang="en-US" dirty="0">
              <a:solidFill>
                <a:srgbClr val="C00000"/>
              </a:solidFill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Copies of citations raised against the OEE application which are not available to the OLE via their regular databases or search files;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Translations of any of the </a:t>
            </a:r>
            <a:r>
              <a:rPr lang="en-US" sz="1600" dirty="0" smtClean="0">
                <a:ea typeface="SimSun"/>
              </a:rPr>
              <a:t>documents, and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A claim correspondence table that shows the relationship between the claims of the OLE application and those of the OEE application that were considered allowable.</a:t>
            </a:r>
            <a:endParaRPr lang="en-US" sz="1600" dirty="0">
              <a:latin typeface="Calibri"/>
              <a:ea typeface="SimSun"/>
            </a:endParaRPr>
          </a:p>
          <a:p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6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45596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About the </a:t>
            </a:r>
            <a:r>
              <a:rPr lang="en-US" dirty="0"/>
              <a:t>f</a:t>
            </a:r>
            <a:r>
              <a:rPr lang="en-US" dirty="0" smtClean="0"/>
              <a:t>ormal examination in the PPH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268760"/>
            <a:ext cx="8353425" cy="5328592"/>
          </a:xfrm>
        </p:spPr>
        <p:txBody>
          <a:bodyPr/>
          <a:lstStyle/>
          <a:p>
            <a:r>
              <a:rPr lang="en-US" dirty="0" smtClean="0"/>
              <a:t>Fast formal examination.</a:t>
            </a:r>
          </a:p>
          <a:p>
            <a:r>
              <a:rPr lang="en-US" dirty="0" smtClean="0"/>
              <a:t>In </a:t>
            </a:r>
            <a:r>
              <a:rPr lang="en-US" dirty="0"/>
              <a:t>order to further expedite the substantial examination, the </a:t>
            </a:r>
            <a:r>
              <a:rPr lang="en-US" dirty="0" smtClean="0"/>
              <a:t>substantive examiner’s contact details are </a:t>
            </a:r>
            <a:r>
              <a:rPr lang="en-US" dirty="0"/>
              <a:t>mentioned in the Office </a:t>
            </a:r>
            <a:r>
              <a:rPr lang="en-US" dirty="0" smtClean="0"/>
              <a:t>Action.</a:t>
            </a:r>
          </a:p>
          <a:p>
            <a:r>
              <a:rPr lang="en-US" dirty="0" smtClean="0"/>
              <a:t>Only one chance to amend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Examination guidelines have been updated and are public online.</a:t>
            </a:r>
            <a:endParaRPr lang="en-US" dirty="0"/>
          </a:p>
          <a:p>
            <a:r>
              <a:rPr lang="en-US" dirty="0"/>
              <a:t>Common Q&amp;A have been updated and are public online.</a:t>
            </a:r>
          </a:p>
          <a:p>
            <a:r>
              <a:rPr lang="en-US" dirty="0" smtClean="0"/>
              <a:t>Adoption of a common GPPH form will take place early 2015.</a:t>
            </a:r>
          </a:p>
          <a:p>
            <a:r>
              <a:rPr lang="en-US" dirty="0" smtClean="0"/>
              <a:t>Plans for raising awareness to the PPH through notifying applicants in “Confirmation </a:t>
            </a:r>
            <a:r>
              <a:rPr lang="en-US" dirty="0"/>
              <a:t>of </a:t>
            </a:r>
            <a:r>
              <a:rPr lang="en-US" dirty="0" smtClean="0"/>
              <a:t>submission notice” and  “Notice before allowance”.</a:t>
            </a:r>
          </a:p>
          <a:p>
            <a:r>
              <a:rPr lang="en-US" dirty="0" smtClean="0"/>
              <a:t>Considering </a:t>
            </a:r>
            <a:r>
              <a:rPr lang="en-US" dirty="0"/>
              <a:t>allowing </a:t>
            </a:r>
            <a:r>
              <a:rPr lang="en-US" dirty="0" smtClean="0"/>
              <a:t>postponing </a:t>
            </a:r>
            <a:r>
              <a:rPr lang="en-US" dirty="0"/>
              <a:t>of </a:t>
            </a:r>
            <a:r>
              <a:rPr lang="en-US" dirty="0" smtClean="0"/>
              <a:t>examination in favor of PPH requests</a:t>
            </a:r>
          </a:p>
          <a:p>
            <a:r>
              <a:rPr lang="en-US" dirty="0" smtClean="0"/>
              <a:t>Redesigned </a:t>
            </a:r>
            <a:r>
              <a:rPr lang="en-US" dirty="0"/>
              <a:t>PPH web page</a:t>
            </a:r>
            <a:r>
              <a:rPr lang="en-US" dirty="0" smtClean="0"/>
              <a:t>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7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56103"/>
            <a:ext cx="5112469" cy="370101"/>
          </a:xfrm>
        </p:spPr>
        <p:txBody>
          <a:bodyPr/>
          <a:lstStyle/>
          <a:p>
            <a:pPr rtl="0"/>
            <a:r>
              <a:rPr lang="en-US" dirty="0" smtClean="0"/>
              <a:t>PPH </a:t>
            </a:r>
            <a:r>
              <a:rPr lang="en-US" dirty="0"/>
              <a:t>arrangements at </a:t>
            </a:r>
            <a:r>
              <a:rPr lang="en-US" dirty="0" smtClean="0"/>
              <a:t>the ILPO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353425" cy="540060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sz="1400" dirty="0"/>
              <a:t>GPPH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United </a:t>
            </a:r>
            <a:r>
              <a:rPr lang="en-US" sz="1400" dirty="0"/>
              <a:t>States of America (PPH and PCT-PPH</a:t>
            </a:r>
            <a:r>
              <a:rPr lang="en-US" sz="1400" dirty="0" smtClean="0"/>
              <a:t>)  </a:t>
            </a:r>
            <a:endParaRPr lang="en-US" sz="1400" dirty="0"/>
          </a:p>
          <a:p>
            <a:pPr lvl="1">
              <a:spcBef>
                <a:spcPts val="1200"/>
              </a:spcBef>
            </a:pPr>
            <a:r>
              <a:rPr lang="en-US" sz="1400" dirty="0"/>
              <a:t>China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Denmark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Japan (PPH </a:t>
            </a:r>
            <a:r>
              <a:rPr lang="en-US" sz="1400" dirty="0"/>
              <a:t>and PCT-PPH)</a:t>
            </a:r>
            <a:endParaRPr lang="en-US" sz="1400" dirty="0" smtClean="0"/>
          </a:p>
          <a:p>
            <a:pPr lvl="1">
              <a:spcBef>
                <a:spcPts val="1200"/>
              </a:spcBef>
            </a:pPr>
            <a:r>
              <a:rPr lang="en-US" sz="1400" dirty="0"/>
              <a:t>Finland (PPH and </a:t>
            </a:r>
            <a:r>
              <a:rPr lang="en-US" sz="1400" dirty="0" smtClean="0"/>
              <a:t>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Canada (PPH)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South Korea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Spain (PPH and PCT-PPH</a:t>
            </a:r>
            <a:r>
              <a:rPr lang="en-US" sz="1400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Israel (PCT-PPH)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EPO (2015, In process)</a:t>
            </a:r>
          </a:p>
          <a:p>
            <a:pPr lvl="1">
              <a:spcBef>
                <a:spcPts val="1200"/>
              </a:spcBef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8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Israel Patent Office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67892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67" y="5339515"/>
            <a:ext cx="647267" cy="45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 descr="http://transparentsea.co/images/2/2b/China-flag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247" y="2202525"/>
            <a:ext cx="618866" cy="412577"/>
          </a:xfrm>
          <a:prstGeom prst="rect">
            <a:avLst/>
          </a:prstGeom>
          <a:noFill/>
          <a:ln>
            <a:solidFill>
              <a:srgbClr val="575F6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sweetgrass.epsb.ca/media/elementaryjuniorhighschools/sweetgrass/images/spain_flag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87867" y="4852965"/>
            <a:ext cx="672365" cy="44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t1.gstatic.com/images?q=tbn:ANd9GcRVbO-trvoexN480HeRFJgP0XlSBLzBYOwDQUDuy95seVADpxc8jE-M8lkZ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80572"/>
            <a:ext cx="624673" cy="41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477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137" y="3536181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787" y="3104133"/>
            <a:ext cx="579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137" y="268124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395" y="1249333"/>
            <a:ext cx="871307" cy="535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443" y="5821367"/>
            <a:ext cx="595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59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r>
              <a:rPr lang="en-US" cap="all" dirty="0"/>
              <a:t>Common PPH Request Form 01/2015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9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196752"/>
            <a:ext cx="6391275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5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LPO Eng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מצגת רשות - אנגלית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liff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34" ma:contentTypeDescription="新しいドキュメントを作成します。" ma:contentTypeScope="" ma:versionID="7e4754af7a7fcee1e103c1da23d52097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18163c2a4df59ba5da5f1fdacd4b4aac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2:MediaServiceLocation" minOccurs="0"/>
                <xsd:element ref="ns2:_x30b7__x30e7__x30fc__x30c8__x30ab__x30c3__x30c8_" minOccurs="0"/>
                <xsd:element ref="ns2:_x65e5__x4ed8__x3068__x6642__x523b_" minOccurs="0"/>
                <xsd:element ref="ns2:_Flow_SignoffStatus" minOccurs="0"/>
                <xsd:element ref="ns2:sort" minOccurs="0"/>
                <xsd:element ref="ns2:test_col" minOccurs="0"/>
                <xsd:element ref="ns2:_x30ea__x30f3__x30af__x5148_" minOccurs="0"/>
                <xsd:element ref="ns2:_x25cb__x65e5__x4ed8__x3068__x6642__x523b_" minOccurs="0"/>
                <xsd:element ref="ns2:_ModernAudienceTargetUserField" minOccurs="0"/>
                <xsd:element ref="ns2:_x5217_" minOccurs="0"/>
                <xsd:element ref="ns2:_x30c6__x30b9__x30c8_" minOccurs="0"/>
                <xsd:element ref="ns2:_x9078__x629e_" minOccurs="0"/>
                <xsd:element ref="ns2:_x4e26__x3073__x9806_" minOccurs="0"/>
                <xsd:element ref="ns2:MediaServiceBillingMetadata" minOccurs="0"/>
                <xsd:element ref="ns2:_x30e1__x30e2_" minOccurs="0"/>
                <xsd:element ref="ns2:_x4e26__x3073__x66ff__x3048_" minOccurs="0"/>
                <xsd:element ref="ns2:name" minOccurs="0"/>
                <xsd:element ref="ns2:_x4f5c__x6210__x65e5_" minOccurs="0"/>
                <xsd:element ref="ns2:_xff3b__xff12__xff10__xff12__xff15__xff10__xff13__xff3d__x95a2__x4fc2__x8ab2__x5ba4__x60c5__x5831__x5171__x670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_x30b7__x30e7__x30fc__x30c8__x30ab__x30c3__x30c8_" ma:index="21" nillable="true" ma:displayName="ショートカット" ma:description="ショートカット" ma:format="Hyperlink" ma:internalName="_x30b7__x30e7__x30fc__x30c8__x30ab__x30c3__x30c8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65e5__x4ed8__x3068__x6642__x523b_" ma:index="22" nillable="true" ma:displayName="日付と時刻" ma:format="DateOnly" ma:internalName="_x65e5__x4ed8__x3068__x6642__x523b_">
      <xsd:simpleType>
        <xsd:restriction base="dms:DateTime"/>
      </xsd:simpleType>
    </xsd:element>
    <xsd:element name="_Flow_SignoffStatus" ma:index="23" nillable="true" ma:displayName="承認の状態" ma:internalName="_x0024_Resources_x003a_core_x002c_Signoff_Status">
      <xsd:simpleType>
        <xsd:restriction base="dms:Text"/>
      </xsd:simpleType>
    </xsd:element>
    <xsd:element name="sort" ma:index="24" nillable="true" ma:displayName="sort" ma:format="Dropdown" ma:internalName="sort" ma:percentage="FALSE">
      <xsd:simpleType>
        <xsd:restriction base="dms:Number"/>
      </xsd:simpleType>
    </xsd:element>
    <xsd:element name="test_col" ma:index="25" nillable="true" ma:displayName="you_can_delete_this_col" ma:default="テスト" ma:format="Dropdown" ma:internalName="test_col">
      <xsd:simpleType>
        <xsd:restriction base="dms:Note">
          <xsd:maxLength value="255"/>
        </xsd:restriction>
      </xsd:simpleType>
    </xsd:element>
    <xsd:element name="_x30ea__x30f3__x30af__x5148_" ma:index="26" nillable="true" ma:displayName="リンク先" ma:format="Hyperlink" ma:internalName="_x30ea__x30f3__x30af__x5148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25cb__x65e5__x4ed8__x3068__x6642__x523b_" ma:index="27" nillable="true" ma:displayName="○日付と時刻" ma:format="DateOnly" ma:internalName="_x25cb__x65e5__x4ed8__x3068__x6642__x523b_">
      <xsd:simpleType>
        <xsd:restriction base="dms:DateTime"/>
      </xsd:simpleType>
    </xsd:element>
    <xsd:element name="_ModernAudienceTargetUserField" ma:index="28" nillable="true" ma:displayName="_ModernAudienceTargetUserField" ma:list="UserInfo" ma:internalName="_ModernAudienceTargetUserFiel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5217_" ma:index="29" nillable="true" ma:displayName="列" ma:format="Dropdown" ma:internalName="_x5217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  <xsd:element name="_x30c6__x30b9__x30c8_" ma:index="30" nillable="true" ma:displayName="テスト" ma:format="Dropdown" ma:internalName="_x30c6__x30b9__x30c8_">
      <xsd:simpleType>
        <xsd:restriction base="dms:Text">
          <xsd:maxLength value="255"/>
        </xsd:restriction>
      </xsd:simpleType>
    </xsd:element>
    <xsd:element name="_x9078__x629e_" ma:index="31" nillable="true" ma:displayName="選択" ma:format="Dropdown" ma:internalName="_x9078__x629e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  <xsd:element name="_x4e26__x3073__x9806_" ma:index="32" nillable="true" ma:displayName="並び順" ma:format="Dropdown" ma:internalName="_x4e26__x3073__x9806_">
      <xsd:simpleType>
        <xsd:restriction base="dms:Text">
          <xsd:maxLength value="255"/>
        </xsd:restriction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30e1__x30e2_" ma:index="34" nillable="true" ma:displayName="メモ" ma:format="Dropdown" ma:internalName="_x30e1__x30e2_">
      <xsd:simpleType>
        <xsd:restriction base="dms:Text">
          <xsd:maxLength value="255"/>
        </xsd:restriction>
      </xsd:simpleType>
    </xsd:element>
    <xsd:element name="_x4e26__x3073__x66ff__x3048_" ma:index="35" nillable="true" ma:displayName="並び替え" ma:format="Dropdown" ma:internalName="_x4e26__x3073__x66ff__x3048_">
      <xsd:simpleType>
        <xsd:restriction base="dms:Text">
          <xsd:maxLength value="255"/>
        </xsd:restriction>
      </xsd:simpleType>
    </xsd:element>
    <xsd:element name="name" ma:index="36" nillable="true" ma:displayName="name" ma:format="Dropdown" ma:internalName="name" ma:percentage="FALSE">
      <xsd:simpleType>
        <xsd:restriction base="dms:Number"/>
      </xsd:simpleType>
    </xsd:element>
    <xsd:element name="_x4f5c__x6210__x65e5_" ma:index="37" nillable="true" ma:displayName="作成日" ma:format="DateOnly" ma:internalName="_x4f5c__x6210__x65e5_">
      <xsd:simpleType>
        <xsd:restriction base="dms:DateTime"/>
      </xsd:simpleType>
    </xsd:element>
    <xsd:element name="_xff3b__xff12__xff10__xff12__xff15__xff10__xff13__xff3d__x95a2__x4fc2__x8ab2__x5ba4__x60c5__x5831__x5171__x6709_" ma:index="38" nillable="true" ma:displayName="［２０２５０３］関係課室情報共有" ma:format="Dropdown" ma:internalName="_xff3b__xff12__xff10__xff12__xff15__xff10__xff13__xff3d__x95a2__x4fc2__x8ab2__x5ba4__x60c5__x5831__x5171__x6709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97552d1-10c0-48ff-ad48-045d5908010e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e52e10-ab1a-4c94-9d82-ab5dbf513320" xsi:nil="true"/>
    <lcf76f155ced4ddcb4097134ff3c332f xmlns="321e8871-1c24-4f8a-8f1d-b9016d52d4a3">
      <Terms xmlns="http://schemas.microsoft.com/office/infopath/2007/PartnerControls"/>
    </lcf76f155ced4ddcb4097134ff3c332f>
    <name xmlns="321e8871-1c24-4f8a-8f1d-b9016d52d4a3" xsi:nil="true"/>
    <_x30ea__x30f3__x30af__x5148_ xmlns="321e8871-1c24-4f8a-8f1d-b9016d52d4a3">
      <Url xsi:nil="true"/>
      <Description xsi:nil="true"/>
    </_x30ea__x30f3__x30af__x5148_>
    <_xff3b__xff12__xff10__xff12__xff15__xff10__xff13__xff3d__x95a2__x4fc2__x8ab2__x5ba4__x60c5__x5831__x5171__x6709_ xmlns="321e8871-1c24-4f8a-8f1d-b9016d52d4a3" xsi:nil="true"/>
    <_x9078__x629e_ xmlns="321e8871-1c24-4f8a-8f1d-b9016d52d4a3" xsi:nil="true"/>
    <_x30b7__x30e7__x30fc__x30c8__x30ab__x30c3__x30c8_ xmlns="321e8871-1c24-4f8a-8f1d-b9016d52d4a3">
      <Url xsi:nil="true"/>
      <Description xsi:nil="true"/>
    </_x30b7__x30e7__x30fc__x30c8__x30ab__x30c3__x30c8_>
    <_ModernAudienceTargetUserField xmlns="321e8871-1c24-4f8a-8f1d-b9016d52d4a3">
      <UserInfo>
        <DisplayName/>
        <AccountId xsi:nil="true"/>
        <AccountType/>
      </UserInfo>
    </_ModernAudienceTargetUserField>
    <_x25cb__x65e5__x4ed8__x3068__x6642__x523b_ xmlns="321e8871-1c24-4f8a-8f1d-b9016d52d4a3" xsi:nil="true"/>
    <_x5217_ xmlns="321e8871-1c24-4f8a-8f1d-b9016d52d4a3" xsi:nil="true"/>
    <_x4e26__x3073__x9806_ xmlns="321e8871-1c24-4f8a-8f1d-b9016d52d4a3" xsi:nil="true"/>
    <_x4f5c__x6210__x65e5_ xmlns="321e8871-1c24-4f8a-8f1d-b9016d52d4a3" xsi:nil="true"/>
    <_x30e1__x30e2_ xmlns="321e8871-1c24-4f8a-8f1d-b9016d52d4a3" xsi:nil="true"/>
    <_x65e5__x4ed8__x3068__x6642__x523b_ xmlns="321e8871-1c24-4f8a-8f1d-b9016d52d4a3" xsi:nil="true"/>
    <_x4e26__x3073__x66ff__x3048_ xmlns="321e8871-1c24-4f8a-8f1d-b9016d52d4a3" xsi:nil="true"/>
    <_Flow_SignoffStatus xmlns="321e8871-1c24-4f8a-8f1d-b9016d52d4a3" xsi:nil="true"/>
    <test_col xmlns="321e8871-1c24-4f8a-8f1d-b9016d52d4a3">テスト</test_col>
    <sort xmlns="321e8871-1c24-4f8a-8f1d-b9016d52d4a3" xsi:nil="true"/>
    <_x30c6__x30b9__x30c8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2D69BB4-5986-4F04-A971-889AB7F7418D}"/>
</file>

<file path=customXml/itemProps2.xml><?xml version="1.0" encoding="utf-8"?>
<ds:datastoreItem xmlns:ds="http://schemas.openxmlformats.org/officeDocument/2006/customXml" ds:itemID="{8A31E0F7-E244-40BD-8000-DAB62CE83C74}"/>
</file>

<file path=customXml/itemProps3.xml><?xml version="1.0" encoding="utf-8"?>
<ds:datastoreItem xmlns:ds="http://schemas.openxmlformats.org/officeDocument/2006/customXml" ds:itemID="{8598E3AE-8D3F-44AA-B97D-C45B19EB295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1000</Words>
  <Application>Microsoft Office PowerPoint</Application>
  <PresentationFormat>‫הצגה על המסך (4:3)</PresentationFormat>
  <Paragraphs>219</Paragraphs>
  <Slides>20</Slides>
  <Notes>9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20</vt:i4>
      </vt:variant>
    </vt:vector>
  </HeadingPairs>
  <TitlesOfParts>
    <vt:vector size="22" baseType="lpstr">
      <vt:lpstr>ILPO Eng</vt:lpstr>
      <vt:lpstr>מצגת רשות - אנגלית</vt:lpstr>
      <vt:lpstr>PPH at the Israel Patent Office</vt:lpstr>
      <vt:lpstr>Expedited Examination Routes– out of turn</vt:lpstr>
      <vt:lpstr>Expediting routes at the ILPO</vt:lpstr>
      <vt:lpstr>Types of PPH</vt:lpstr>
      <vt:lpstr>PPH Requirements</vt:lpstr>
      <vt:lpstr>PPH Requirements</vt:lpstr>
      <vt:lpstr>About the formal examination in the PPH</vt:lpstr>
      <vt:lpstr>PPH arrangements at the ILPO</vt:lpstr>
      <vt:lpstr>Common PPH Request Form 01/2015</vt:lpstr>
      <vt:lpstr>Common PPH Request Form 01/2015</vt:lpstr>
      <vt:lpstr>PPH Applications by classification - 2014</vt:lpstr>
      <vt:lpstr>2014  Applications by type of PPH Arrangement</vt:lpstr>
      <vt:lpstr>2014 Applications by Country Of First Examination</vt:lpstr>
      <vt:lpstr>PPH Requests by the Agent</vt:lpstr>
      <vt:lpstr>Applications by year</vt:lpstr>
      <vt:lpstr>Use of ILPO work products by other Patent Offices</vt:lpstr>
      <vt:lpstr>ILPO PPH Status Report</vt:lpstr>
      <vt:lpstr>Possible Effects of Expedited Examinations</vt:lpstr>
      <vt:lpstr>Modified Examination Routes– “In turn” examination</vt:lpstr>
      <vt:lpstr>מצגת של PowerPoint</vt:lpstr>
    </vt:vector>
  </TitlesOfParts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Amit</dc:creator>
  <cp:lastModifiedBy>michaelb</cp:lastModifiedBy>
  <cp:revision>628</cp:revision>
  <dcterms:created xsi:type="dcterms:W3CDTF">2011-08-18T14:30:09Z</dcterms:created>
  <dcterms:modified xsi:type="dcterms:W3CDTF">2014-11-24T10:00:16Z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