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34"/>
  </p:notesMasterIdLst>
  <p:sldIdLst>
    <p:sldId id="23546" r:id="rId2"/>
    <p:sldId id="23667" r:id="rId3"/>
    <p:sldId id="23672" r:id="rId4"/>
    <p:sldId id="23673" r:id="rId5"/>
    <p:sldId id="23690" r:id="rId6"/>
    <p:sldId id="23675" r:id="rId7"/>
    <p:sldId id="23666" r:id="rId8"/>
    <p:sldId id="23663" r:id="rId9"/>
    <p:sldId id="23664" r:id="rId10"/>
    <p:sldId id="23555" r:id="rId11"/>
    <p:sldId id="23427" r:id="rId12"/>
    <p:sldId id="23428" r:id="rId13"/>
    <p:sldId id="23654" r:id="rId14"/>
    <p:sldId id="23655" r:id="rId15"/>
    <p:sldId id="23657" r:id="rId16"/>
    <p:sldId id="23520" r:id="rId17"/>
    <p:sldId id="23521" r:id="rId18"/>
    <p:sldId id="23522" r:id="rId19"/>
    <p:sldId id="23523" r:id="rId20"/>
    <p:sldId id="23524" r:id="rId21"/>
    <p:sldId id="23430" r:id="rId22"/>
    <p:sldId id="23526" r:id="rId23"/>
    <p:sldId id="23527" r:id="rId24"/>
    <p:sldId id="23525" r:id="rId25"/>
    <p:sldId id="23658" r:id="rId26"/>
    <p:sldId id="23528" r:id="rId27"/>
    <p:sldId id="23529" r:id="rId28"/>
    <p:sldId id="23518" r:id="rId29"/>
    <p:sldId id="23505" r:id="rId30"/>
    <p:sldId id="23544" r:id="rId31"/>
    <p:sldId id="23483" r:id="rId32"/>
    <p:sldId id="23530" r:id="rId33"/>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表紙・イントロダクション" id="{992D3957-3C71-4492-AD9B-D6AF7E84310E}">
          <p14:sldIdLst>
            <p14:sldId id="23546"/>
            <p14:sldId id="23667"/>
            <p14:sldId id="23672"/>
            <p14:sldId id="23673"/>
            <p14:sldId id="23690"/>
            <p14:sldId id="23675"/>
            <p14:sldId id="23666"/>
            <p14:sldId id="23663"/>
            <p14:sldId id="23664"/>
          </p14:sldIdLst>
        </p14:section>
        <p14:section name="STEP1 現状把握" id="{14C481AA-DEFA-4193-BB6B-F1A4C9E91568}">
          <p14:sldIdLst>
            <p14:sldId id="23555"/>
            <p14:sldId id="23427"/>
            <p14:sldId id="23428"/>
            <p14:sldId id="23654"/>
            <p14:sldId id="23655"/>
          </p14:sldIdLst>
        </p14:section>
        <p14:section name="STEP2 深掘り・発散" id="{96068D6A-D0C5-495B-8DAB-55BBEA1B6D79}">
          <p14:sldIdLst>
            <p14:sldId id="23657"/>
            <p14:sldId id="23520"/>
            <p14:sldId id="23521"/>
            <p14:sldId id="23522"/>
            <p14:sldId id="23523"/>
            <p14:sldId id="23524"/>
            <p14:sldId id="23430"/>
            <p14:sldId id="23526"/>
            <p14:sldId id="23527"/>
            <p14:sldId id="23525"/>
          </p14:sldIdLst>
        </p14:section>
        <p14:section name="STEP3 活動検討" id="{C6148B2C-E46A-4030-A11B-DBD22F63F02D}">
          <p14:sldIdLst>
            <p14:sldId id="23658"/>
            <p14:sldId id="23528"/>
            <p14:sldId id="23529"/>
            <p14:sldId id="23518"/>
            <p14:sldId id="23505"/>
            <p14:sldId id="23544"/>
            <p14:sldId id="23483"/>
          </p14:sldIdLst>
        </p14:section>
        <p14:section name="奥付" id="{2809C7E2-36B4-4681-8BE6-91A3115FEC07}">
          <p14:sldIdLst>
            <p14:sldId id="23530"/>
          </p14:sldIdLst>
        </p14:section>
      </p14:sectionLst>
    </p:ext>
    <p:ext uri="{EFAFB233-063F-42B5-8137-9DF3F51BA10A}">
      <p15:sldGuideLst xmlns:p15="http://schemas.microsoft.com/office/powerpoint/2012/main">
        <p15:guide id="1" orient="horz" pos="2137" userDrawn="1">
          <p15:clr>
            <a:srgbClr val="A4A3A4"/>
          </p15:clr>
        </p15:guide>
        <p15:guide id="2" pos="4876" userDrawn="1">
          <p15:clr>
            <a:srgbClr val="A4A3A4"/>
          </p15:clr>
        </p15:guide>
        <p15:guide id="3" orient="horz" pos="527" userDrawn="1">
          <p15:clr>
            <a:srgbClr val="A4A3A4"/>
          </p15:clr>
        </p15:guide>
        <p15:guide id="4" pos="453" userDrawn="1">
          <p15:clr>
            <a:srgbClr val="A4A3A4"/>
          </p15:clr>
        </p15:guide>
        <p15:guide id="5" pos="5329" userDrawn="1">
          <p15:clr>
            <a:srgbClr val="A4A3A4"/>
          </p15:clr>
        </p15:guide>
        <p15:guide id="6" orient="horz" pos="3974" userDrawn="1">
          <p15:clr>
            <a:srgbClr val="A4A3A4"/>
          </p15:clr>
        </p15:guide>
        <p15:guide id="7" pos="204" userDrawn="1">
          <p15:clr>
            <a:srgbClr val="A4A3A4"/>
          </p15:clr>
        </p15:guide>
        <p15:guide id="8" pos="5579" userDrawn="1">
          <p15:clr>
            <a:srgbClr val="A4A3A4"/>
          </p15:clr>
        </p15:guide>
        <p15:guide id="9" orient="horz" pos="627" userDrawn="1">
          <p15:clr>
            <a:srgbClr val="A4A3A4"/>
          </p15:clr>
        </p15:guide>
        <p15:guide id="10" pos="1270" userDrawn="1">
          <p15:clr>
            <a:srgbClr val="A4A3A4"/>
          </p15:clr>
        </p15:guide>
        <p15:guide id="11" orient="horz" pos="109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583D"/>
    <a:srgbClr val="302D22"/>
    <a:srgbClr val="000000"/>
    <a:srgbClr val="56431E"/>
    <a:srgbClr val="655B4C"/>
    <a:srgbClr val="00A0C5"/>
    <a:srgbClr val="F5DFE0"/>
    <a:srgbClr val="E0ECEE"/>
    <a:srgbClr val="E94B62"/>
    <a:srgbClr val="452D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076A01-B1DC-4B9D-B153-E8F74BFEB0D2}" v="46" dt="2024-07-16T11:10:33.43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074" y="114"/>
      </p:cViewPr>
      <p:guideLst>
        <p:guide orient="horz" pos="2137"/>
        <p:guide pos="4876"/>
        <p:guide orient="horz" pos="527"/>
        <p:guide pos="453"/>
        <p:guide pos="5329"/>
        <p:guide orient="horz" pos="3974"/>
        <p:guide pos="204"/>
        <p:guide pos="5579"/>
        <p:guide orient="horz" pos="627"/>
        <p:guide pos="1270"/>
        <p:guide orient="horz" pos="109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B786CAA5-8F89-0440-99B1-5487489A076D}"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17104F6B-3132-F44B-853F-D3C99851618A}" type="slidenum">
              <a:rPr kumimoji="1" lang="ja-JP" altLang="en-US" smtClean="0"/>
              <a:t>‹#›</a:t>
            </a:fld>
            <a:endParaRPr kumimoji="1" lang="ja-JP" altLang="en-US"/>
          </a:p>
        </p:txBody>
      </p:sp>
    </p:spTree>
    <p:extLst>
      <p:ext uri="{BB962C8B-B14F-4D97-AF65-F5344CB8AC3E}">
        <p14:creationId xmlns:p14="http://schemas.microsoft.com/office/powerpoint/2010/main" val="25016815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104F6B-3132-F44B-853F-D3C99851618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33111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7104F6B-3132-F44B-853F-D3C99851618A}" type="slidenum">
              <a:rPr kumimoji="1" lang="ja-JP" altLang="en-US" smtClean="0"/>
              <a:t>14</a:t>
            </a:fld>
            <a:endParaRPr kumimoji="1" lang="ja-JP" altLang="en-US"/>
          </a:p>
        </p:txBody>
      </p:sp>
    </p:spTree>
    <p:extLst>
      <p:ext uri="{BB962C8B-B14F-4D97-AF65-F5344CB8AC3E}">
        <p14:creationId xmlns:p14="http://schemas.microsoft.com/office/powerpoint/2010/main" val="2125347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5CC0DE-BC27-4626-9F47-89C51507B33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32107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5CC0DE-BC27-4626-9F47-89C51507B33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50713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5CC0DE-BC27-4626-9F47-89C51507B33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53292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5CC0DE-BC27-4626-9F47-89C51507B33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4538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5CC0DE-BC27-4626-9F47-89C51507B33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71329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5CC0DE-BC27-4626-9F47-89C51507B33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16638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104F6B-3132-F44B-853F-D3C99851618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78870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104F6B-3132-F44B-853F-D3C99851618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21518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104F6B-3132-F44B-853F-D3C99851618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03829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104F6B-3132-F44B-853F-D3C99851618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104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104F6B-3132-F44B-853F-D3C99851618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63924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7104F6B-3132-F44B-853F-D3C99851618A}" type="slidenum">
              <a:rPr kumimoji="1" lang="ja-JP" altLang="en-US" smtClean="0"/>
              <a:t>11</a:t>
            </a:fld>
            <a:endParaRPr kumimoji="1" lang="ja-JP" altLang="en-US"/>
          </a:p>
        </p:txBody>
      </p:sp>
    </p:spTree>
    <p:extLst>
      <p:ext uri="{BB962C8B-B14F-4D97-AF65-F5344CB8AC3E}">
        <p14:creationId xmlns:p14="http://schemas.microsoft.com/office/powerpoint/2010/main" val="1846901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5CC0DE-BC27-4626-9F47-89C51507B33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35982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7104F6B-3132-F44B-853F-D3C99851618A}" type="slidenum">
              <a:rPr kumimoji="1" lang="ja-JP" altLang="en-US" smtClean="0"/>
              <a:t>13</a:t>
            </a:fld>
            <a:endParaRPr kumimoji="1" lang="ja-JP" altLang="en-US"/>
          </a:p>
        </p:txBody>
      </p:sp>
    </p:spTree>
    <p:extLst>
      <p:ext uri="{BB962C8B-B14F-4D97-AF65-F5344CB8AC3E}">
        <p14:creationId xmlns:p14="http://schemas.microsoft.com/office/powerpoint/2010/main" val="4104462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16F96FBB-F613-1D49-B196-59664E32C2B0}" type="datetime1">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CE3FBA6-087B-8D45-8296-8695C3BE733E}" type="slidenum">
              <a:rPr kumimoji="1" lang="ja-JP" altLang="en-US" smtClean="0"/>
              <a:t>‹#›</a:t>
            </a:fld>
            <a:endParaRPr kumimoji="1" lang="ja-JP" altLang="en-US"/>
          </a:p>
        </p:txBody>
      </p:sp>
      <p:pic>
        <p:nvPicPr>
          <p:cNvPr id="10" name="図 9" descr="ダイアグラム&#10;&#10;自動的に生成された説明">
            <a:extLst>
              <a:ext uri="{FF2B5EF4-FFF2-40B4-BE49-F238E27FC236}">
                <a16:creationId xmlns:a16="http://schemas.microsoft.com/office/drawing/2014/main" id="{E5075582-BC2E-29C4-B97F-6C88B13B768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6788" b="1195"/>
          <a:stretch/>
        </p:blipFill>
        <p:spPr>
          <a:xfrm>
            <a:off x="0" y="1611"/>
            <a:ext cx="9144000" cy="6854778"/>
          </a:xfrm>
          <a:prstGeom prst="rect">
            <a:avLst/>
          </a:prstGeom>
        </p:spPr>
      </p:pic>
      <p:sp>
        <p:nvSpPr>
          <p:cNvPr id="8" name="Slide Number Placeholder 5">
            <a:extLst>
              <a:ext uri="{FF2B5EF4-FFF2-40B4-BE49-F238E27FC236}">
                <a16:creationId xmlns:a16="http://schemas.microsoft.com/office/drawing/2014/main" id="{3AE943FF-22BF-FC41-AA19-4819F6490E7A}"/>
              </a:ext>
            </a:extLst>
          </p:cNvPr>
          <p:cNvSpPr txBox="1">
            <a:spLocks/>
          </p:cNvSpPr>
          <p:nvPr userDrawn="1"/>
        </p:nvSpPr>
        <p:spPr>
          <a:xfrm>
            <a:off x="7086600" y="649126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CE3FBA6-087B-8D45-8296-8695C3BE733E}" type="slidenum">
              <a:rPr kumimoji="1" lang="ja-JP" altLang="en-US" smtClean="0"/>
              <a:pPr/>
              <a:t>‹#›</a:t>
            </a:fld>
            <a:endParaRPr kumimoji="1" lang="ja-JP" altLang="en-US"/>
          </a:p>
        </p:txBody>
      </p:sp>
    </p:spTree>
    <p:extLst>
      <p:ext uri="{BB962C8B-B14F-4D97-AF65-F5344CB8AC3E}">
        <p14:creationId xmlns:p14="http://schemas.microsoft.com/office/powerpoint/2010/main" val="41775585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F62EAA8E-24D6-5346-9DC1-5DCD84897ADE}" type="datetime1">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CE3FBA6-087B-8D45-8296-8695C3BE733E}" type="slidenum">
              <a:rPr kumimoji="1" lang="ja-JP" altLang="en-US" smtClean="0"/>
              <a:t>‹#›</a:t>
            </a:fld>
            <a:endParaRPr kumimoji="1" lang="ja-JP" altLang="en-US"/>
          </a:p>
        </p:txBody>
      </p:sp>
      <p:pic>
        <p:nvPicPr>
          <p:cNvPr id="10" name="図 9" descr="ダイアグラム&#10;&#10;自動的に生成された説明">
            <a:extLst>
              <a:ext uri="{FF2B5EF4-FFF2-40B4-BE49-F238E27FC236}">
                <a16:creationId xmlns:a16="http://schemas.microsoft.com/office/drawing/2014/main" id="{E5075582-BC2E-29C4-B97F-6C88B13B768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6788" b="1195"/>
          <a:stretch/>
        </p:blipFill>
        <p:spPr>
          <a:xfrm>
            <a:off x="0" y="1611"/>
            <a:ext cx="9144000" cy="6854778"/>
          </a:xfrm>
          <a:prstGeom prst="rect">
            <a:avLst/>
          </a:prstGeom>
        </p:spPr>
      </p:pic>
      <p:sp>
        <p:nvSpPr>
          <p:cNvPr id="8" name="正方形/長方形 7">
            <a:extLst>
              <a:ext uri="{FF2B5EF4-FFF2-40B4-BE49-F238E27FC236}">
                <a16:creationId xmlns:a16="http://schemas.microsoft.com/office/drawing/2014/main" id="{7C5D03B9-1457-7B45-A65D-795CD970C180}"/>
              </a:ext>
            </a:extLst>
          </p:cNvPr>
          <p:cNvSpPr/>
          <p:nvPr userDrawn="1"/>
        </p:nvSpPr>
        <p:spPr>
          <a:xfrm>
            <a:off x="0" y="2628900"/>
            <a:ext cx="9144000" cy="1600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Hiragino Kaku Gothic Pro W6" panose="020B0300000000000000" pitchFamily="34" charset="-128"/>
            </a:endParaRPr>
          </a:p>
        </p:txBody>
      </p:sp>
      <p:sp>
        <p:nvSpPr>
          <p:cNvPr id="9" name="Slide Number Placeholder 5">
            <a:extLst>
              <a:ext uri="{FF2B5EF4-FFF2-40B4-BE49-F238E27FC236}">
                <a16:creationId xmlns:a16="http://schemas.microsoft.com/office/drawing/2014/main" id="{51EC2968-BFFA-7E4D-A98A-DCDEDDA0ED3B}"/>
              </a:ext>
            </a:extLst>
          </p:cNvPr>
          <p:cNvSpPr txBox="1">
            <a:spLocks/>
          </p:cNvSpPr>
          <p:nvPr userDrawn="1"/>
        </p:nvSpPr>
        <p:spPr>
          <a:xfrm>
            <a:off x="7086600" y="649126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CE3FBA6-087B-8D45-8296-8695C3BE733E}" type="slidenum">
              <a:rPr kumimoji="1" lang="ja-JP" altLang="en-US" smtClean="0"/>
              <a:pPr/>
              <a:t>‹#›</a:t>
            </a:fld>
            <a:endParaRPr kumimoji="1" lang="ja-JP" altLang="en-US"/>
          </a:p>
        </p:txBody>
      </p:sp>
    </p:spTree>
    <p:extLst>
      <p:ext uri="{BB962C8B-B14F-4D97-AF65-F5344CB8AC3E}">
        <p14:creationId xmlns:p14="http://schemas.microsoft.com/office/powerpoint/2010/main" val="30156166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835EBA53-F1C7-584A-881D-4B4EFA612F0E}" type="datetime1">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CE3FBA6-087B-8D45-8296-8695C3BE733E}" type="slidenum">
              <a:rPr kumimoji="1" lang="ja-JP" altLang="en-US" smtClean="0"/>
              <a:t>‹#›</a:t>
            </a:fld>
            <a:endParaRPr kumimoji="1" lang="ja-JP" altLang="en-US"/>
          </a:p>
        </p:txBody>
      </p:sp>
      <p:pic>
        <p:nvPicPr>
          <p:cNvPr id="10" name="図 9" descr="ダイアグラム&#10;&#10;自動的に生成された説明">
            <a:extLst>
              <a:ext uri="{FF2B5EF4-FFF2-40B4-BE49-F238E27FC236}">
                <a16:creationId xmlns:a16="http://schemas.microsoft.com/office/drawing/2014/main" id="{E5075582-BC2E-29C4-B97F-6C88B13B768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6788" b="1195"/>
          <a:stretch/>
        </p:blipFill>
        <p:spPr>
          <a:xfrm>
            <a:off x="0" y="1611"/>
            <a:ext cx="9144000" cy="6854778"/>
          </a:xfrm>
          <a:prstGeom prst="rect">
            <a:avLst/>
          </a:prstGeom>
        </p:spPr>
      </p:pic>
      <p:sp>
        <p:nvSpPr>
          <p:cNvPr id="11" name="正方形/長方形 10">
            <a:extLst>
              <a:ext uri="{FF2B5EF4-FFF2-40B4-BE49-F238E27FC236}">
                <a16:creationId xmlns:a16="http://schemas.microsoft.com/office/drawing/2014/main" id="{35C663E6-82FE-E243-BE6F-2BFE49C03294}"/>
              </a:ext>
            </a:extLst>
          </p:cNvPr>
          <p:cNvSpPr/>
          <p:nvPr userDrawn="1"/>
        </p:nvSpPr>
        <p:spPr>
          <a:xfrm>
            <a:off x="0" y="2486025"/>
            <a:ext cx="9144000" cy="188595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Hiragino Kaku Gothic Pro W6" panose="020B0300000000000000" pitchFamily="34" charset="-128"/>
            </a:endParaRPr>
          </a:p>
        </p:txBody>
      </p:sp>
      <p:sp>
        <p:nvSpPr>
          <p:cNvPr id="12" name="正方形/長方形 11">
            <a:extLst>
              <a:ext uri="{FF2B5EF4-FFF2-40B4-BE49-F238E27FC236}">
                <a16:creationId xmlns:a16="http://schemas.microsoft.com/office/drawing/2014/main" id="{D984C2AD-A229-3D49-8C6D-9AD35520E16A}"/>
              </a:ext>
            </a:extLst>
          </p:cNvPr>
          <p:cNvSpPr/>
          <p:nvPr userDrawn="1"/>
        </p:nvSpPr>
        <p:spPr>
          <a:xfrm>
            <a:off x="0" y="2628900"/>
            <a:ext cx="9144000" cy="1600200"/>
          </a:xfrm>
          <a:prstGeom prst="rect">
            <a:avLst/>
          </a:prstGeom>
          <a:solidFill>
            <a:srgbClr val="FFFFFF">
              <a:alpha val="8385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kumimoji="1" lang="ja-JP" altLang="en-US" sz="1350" b="1">
              <a:solidFill>
                <a:prstClr val="white"/>
              </a:solidFill>
              <a:latin typeface="Hiragino Kaku Gothic Pro W6" panose="020B0300000000000000" pitchFamily="34" charset="-128"/>
              <a:ea typeface="ＭＳ Ｐゴシック" panose="020B0600070205080204" pitchFamily="50" charset="-128"/>
            </a:endParaRPr>
          </a:p>
        </p:txBody>
      </p:sp>
      <p:sp>
        <p:nvSpPr>
          <p:cNvPr id="14" name="Slide Number Placeholder 5">
            <a:extLst>
              <a:ext uri="{FF2B5EF4-FFF2-40B4-BE49-F238E27FC236}">
                <a16:creationId xmlns:a16="http://schemas.microsoft.com/office/drawing/2014/main" id="{EF19267C-EBA6-AC47-BD95-FFD973A45D4D}"/>
              </a:ext>
            </a:extLst>
          </p:cNvPr>
          <p:cNvSpPr txBox="1">
            <a:spLocks/>
          </p:cNvSpPr>
          <p:nvPr userDrawn="1"/>
        </p:nvSpPr>
        <p:spPr>
          <a:xfrm>
            <a:off x="7086600" y="649126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CE3FBA6-087B-8D45-8296-8695C3BE733E}" type="slidenum">
              <a:rPr kumimoji="1" lang="ja-JP" altLang="en-US" smtClean="0"/>
              <a:pPr/>
              <a:t>‹#›</a:t>
            </a:fld>
            <a:endParaRPr kumimoji="1" lang="ja-JP" altLang="en-US"/>
          </a:p>
        </p:txBody>
      </p:sp>
    </p:spTree>
    <p:extLst>
      <p:ext uri="{BB962C8B-B14F-4D97-AF65-F5344CB8AC3E}">
        <p14:creationId xmlns:p14="http://schemas.microsoft.com/office/powerpoint/2010/main" val="25547739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F9AB7737-D3AF-184F-AB42-0ADABC3827BB}" type="datetime1">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CE3FBA6-087B-8D45-8296-8695C3BE733E}" type="slidenum">
              <a:rPr kumimoji="1" lang="ja-JP" altLang="en-US" smtClean="0"/>
              <a:t>‹#›</a:t>
            </a:fld>
            <a:endParaRPr kumimoji="1" lang="ja-JP" altLang="en-US"/>
          </a:p>
        </p:txBody>
      </p:sp>
      <p:pic>
        <p:nvPicPr>
          <p:cNvPr id="10" name="図 9" descr="ダイアグラム&#10;&#10;自動的に生成された説明">
            <a:extLst>
              <a:ext uri="{FF2B5EF4-FFF2-40B4-BE49-F238E27FC236}">
                <a16:creationId xmlns:a16="http://schemas.microsoft.com/office/drawing/2014/main" id="{E5075582-BC2E-29C4-B97F-6C88B13B768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6788" b="1195"/>
          <a:stretch/>
        </p:blipFill>
        <p:spPr>
          <a:xfrm>
            <a:off x="0" y="1611"/>
            <a:ext cx="9144000" cy="6854778"/>
          </a:xfrm>
          <a:prstGeom prst="rect">
            <a:avLst/>
          </a:prstGeom>
        </p:spPr>
      </p:pic>
      <p:sp>
        <p:nvSpPr>
          <p:cNvPr id="14" name="正方形/長方形 13">
            <a:extLst>
              <a:ext uri="{FF2B5EF4-FFF2-40B4-BE49-F238E27FC236}">
                <a16:creationId xmlns:a16="http://schemas.microsoft.com/office/drawing/2014/main" id="{F152357A-DB56-8C47-ACC0-A5555DC0A8F9}"/>
              </a:ext>
            </a:extLst>
          </p:cNvPr>
          <p:cNvSpPr/>
          <p:nvPr userDrawn="1"/>
        </p:nvSpPr>
        <p:spPr>
          <a:xfrm>
            <a:off x="523982" y="434083"/>
            <a:ext cx="8096036" cy="598983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Slide Number Placeholder 5">
            <a:extLst>
              <a:ext uri="{FF2B5EF4-FFF2-40B4-BE49-F238E27FC236}">
                <a16:creationId xmlns:a16="http://schemas.microsoft.com/office/drawing/2014/main" id="{30E64E88-F873-8340-8A18-C9952EB40540}"/>
              </a:ext>
            </a:extLst>
          </p:cNvPr>
          <p:cNvSpPr txBox="1">
            <a:spLocks/>
          </p:cNvSpPr>
          <p:nvPr userDrawn="1"/>
        </p:nvSpPr>
        <p:spPr>
          <a:xfrm>
            <a:off x="7086600" y="649126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CE3FBA6-087B-8D45-8296-8695C3BE733E}" type="slidenum">
              <a:rPr kumimoji="1" lang="ja-JP" altLang="en-US" smtClean="0"/>
              <a:pPr/>
              <a:t>‹#›</a:t>
            </a:fld>
            <a:endParaRPr kumimoji="1" lang="ja-JP" altLang="en-US"/>
          </a:p>
        </p:txBody>
      </p:sp>
    </p:spTree>
    <p:extLst>
      <p:ext uri="{BB962C8B-B14F-4D97-AF65-F5344CB8AC3E}">
        <p14:creationId xmlns:p14="http://schemas.microsoft.com/office/powerpoint/2010/main" val="13706849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EDB3673F-78E2-3349-BEB5-DA7C317FC3D9}" type="datetime1">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CE3FBA6-087B-8D45-8296-8695C3BE733E}" type="slidenum">
              <a:rPr kumimoji="1" lang="ja-JP" altLang="en-US" smtClean="0"/>
              <a:t>‹#›</a:t>
            </a:fld>
            <a:endParaRPr kumimoji="1" lang="ja-JP" altLang="en-US"/>
          </a:p>
        </p:txBody>
      </p:sp>
      <p:pic>
        <p:nvPicPr>
          <p:cNvPr id="10" name="図 9" descr="ダイアグラム&#10;&#10;自動的に生成された説明">
            <a:extLst>
              <a:ext uri="{FF2B5EF4-FFF2-40B4-BE49-F238E27FC236}">
                <a16:creationId xmlns:a16="http://schemas.microsoft.com/office/drawing/2014/main" id="{E5075582-BC2E-29C4-B97F-6C88B13B768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6788" b="1195"/>
          <a:stretch/>
        </p:blipFill>
        <p:spPr>
          <a:xfrm>
            <a:off x="0" y="1611"/>
            <a:ext cx="9144000" cy="6854778"/>
          </a:xfrm>
          <a:prstGeom prst="rect">
            <a:avLst/>
          </a:prstGeom>
        </p:spPr>
      </p:pic>
      <p:sp>
        <p:nvSpPr>
          <p:cNvPr id="14" name="正方形/長方形 13">
            <a:extLst>
              <a:ext uri="{FF2B5EF4-FFF2-40B4-BE49-F238E27FC236}">
                <a16:creationId xmlns:a16="http://schemas.microsoft.com/office/drawing/2014/main" id="{C8F374BE-B32D-8D4B-B8EB-C40375B91B3A}"/>
              </a:ext>
            </a:extLst>
          </p:cNvPr>
          <p:cNvSpPr/>
          <p:nvPr userDrawn="1"/>
        </p:nvSpPr>
        <p:spPr>
          <a:xfrm>
            <a:off x="226031" y="236306"/>
            <a:ext cx="8681663" cy="6400800"/>
          </a:xfrm>
          <a:prstGeom prst="rect">
            <a:avLst/>
          </a:prstGeom>
          <a:solidFill>
            <a:schemeClr val="bg1"/>
          </a:solidFill>
          <a:ln w="38100">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Slide Number Placeholder 5">
            <a:extLst>
              <a:ext uri="{FF2B5EF4-FFF2-40B4-BE49-F238E27FC236}">
                <a16:creationId xmlns:a16="http://schemas.microsoft.com/office/drawing/2014/main" id="{EF4DD251-2523-1246-A037-BBA5823F89CC}"/>
              </a:ext>
            </a:extLst>
          </p:cNvPr>
          <p:cNvSpPr txBox="1">
            <a:spLocks/>
          </p:cNvSpPr>
          <p:nvPr userDrawn="1"/>
        </p:nvSpPr>
        <p:spPr>
          <a:xfrm>
            <a:off x="7086600" y="649126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CE3FBA6-087B-8D45-8296-8695C3BE733E}" type="slidenum">
              <a:rPr kumimoji="1" lang="ja-JP" altLang="en-US" smtClean="0"/>
              <a:pPr/>
              <a:t>‹#›</a:t>
            </a:fld>
            <a:endParaRPr kumimoji="1" lang="ja-JP" altLang="en-US"/>
          </a:p>
        </p:txBody>
      </p:sp>
    </p:spTree>
    <p:extLst>
      <p:ext uri="{BB962C8B-B14F-4D97-AF65-F5344CB8AC3E}">
        <p14:creationId xmlns:p14="http://schemas.microsoft.com/office/powerpoint/2010/main" val="544509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B973D64A-0514-0449-9EEC-C1C89FB75D1D}" type="datetime1">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CE3FBA6-087B-8D45-8296-8695C3BE733E}" type="slidenum">
              <a:rPr kumimoji="1" lang="ja-JP" altLang="en-US" smtClean="0"/>
              <a:t>‹#›</a:t>
            </a:fld>
            <a:endParaRPr kumimoji="1" lang="ja-JP" altLang="en-US"/>
          </a:p>
        </p:txBody>
      </p:sp>
      <p:pic>
        <p:nvPicPr>
          <p:cNvPr id="10" name="図 9" descr="ダイアグラム&#10;&#10;自動的に生成された説明">
            <a:extLst>
              <a:ext uri="{FF2B5EF4-FFF2-40B4-BE49-F238E27FC236}">
                <a16:creationId xmlns:a16="http://schemas.microsoft.com/office/drawing/2014/main" id="{E5075582-BC2E-29C4-B97F-6C88B13B768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6788" b="1195"/>
          <a:stretch/>
        </p:blipFill>
        <p:spPr>
          <a:xfrm>
            <a:off x="0" y="174649"/>
            <a:ext cx="9144000" cy="6854778"/>
          </a:xfrm>
          <a:prstGeom prst="rect">
            <a:avLst/>
          </a:prstGeom>
        </p:spPr>
      </p:pic>
      <p:pic>
        <p:nvPicPr>
          <p:cNvPr id="14" name="図 13">
            <a:extLst>
              <a:ext uri="{FF2B5EF4-FFF2-40B4-BE49-F238E27FC236}">
                <a16:creationId xmlns:a16="http://schemas.microsoft.com/office/drawing/2014/main" id="{747958A6-7BA6-AB48-B679-4675093AC809}"/>
              </a:ext>
            </a:extLst>
          </p:cNvPr>
          <p:cNvPicPr>
            <a:picLocks noChangeAspect="1"/>
          </p:cNvPicPr>
          <p:nvPr userDrawn="1"/>
        </p:nvPicPr>
        <p:blipFill>
          <a:blip r:embed="rId3"/>
          <a:stretch>
            <a:fillRect/>
          </a:stretch>
        </p:blipFill>
        <p:spPr>
          <a:xfrm>
            <a:off x="800100" y="1244880"/>
            <a:ext cx="7543800" cy="4368239"/>
          </a:xfrm>
          <a:prstGeom prst="rect">
            <a:avLst/>
          </a:prstGeom>
        </p:spPr>
      </p:pic>
      <p:sp>
        <p:nvSpPr>
          <p:cNvPr id="9" name="Slide Number Placeholder 5">
            <a:extLst>
              <a:ext uri="{FF2B5EF4-FFF2-40B4-BE49-F238E27FC236}">
                <a16:creationId xmlns:a16="http://schemas.microsoft.com/office/drawing/2014/main" id="{4634A219-36A6-AE46-95D3-F765D35A631C}"/>
              </a:ext>
            </a:extLst>
          </p:cNvPr>
          <p:cNvSpPr txBox="1">
            <a:spLocks/>
          </p:cNvSpPr>
          <p:nvPr userDrawn="1"/>
        </p:nvSpPr>
        <p:spPr>
          <a:xfrm>
            <a:off x="7086600" y="649126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CE3FBA6-087B-8D45-8296-8695C3BE733E}" type="slidenum">
              <a:rPr kumimoji="1" lang="ja-JP" altLang="en-US" smtClean="0"/>
              <a:pPr/>
              <a:t>‹#›</a:t>
            </a:fld>
            <a:endParaRPr kumimoji="1" lang="ja-JP" altLang="en-US"/>
          </a:p>
        </p:txBody>
      </p:sp>
    </p:spTree>
    <p:extLst>
      <p:ext uri="{BB962C8B-B14F-4D97-AF65-F5344CB8AC3E}">
        <p14:creationId xmlns:p14="http://schemas.microsoft.com/office/powerpoint/2010/main" val="10452734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26FF367-A840-A048-BB28-AD23FA2CC444}" type="datetime1">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pic>
        <p:nvPicPr>
          <p:cNvPr id="7" name="図 6">
            <a:extLst>
              <a:ext uri="{FF2B5EF4-FFF2-40B4-BE49-F238E27FC236}">
                <a16:creationId xmlns:a16="http://schemas.microsoft.com/office/drawing/2014/main" id="{E2B7C968-FC0B-A2F5-3BCC-B7945F907D5F}"/>
              </a:ext>
            </a:extLst>
          </p:cNvPr>
          <p:cNvPicPr>
            <a:picLocks noChangeAspect="1"/>
          </p:cNvPicPr>
          <p:nvPr userDrawn="1"/>
        </p:nvPicPr>
        <p:blipFill>
          <a:blip r:embed="rId2"/>
          <a:stretch>
            <a:fillRect/>
          </a:stretch>
        </p:blipFill>
        <p:spPr>
          <a:xfrm>
            <a:off x="0" y="6721476"/>
            <a:ext cx="9144000" cy="134304"/>
          </a:xfrm>
          <a:prstGeom prst="rect">
            <a:avLst/>
          </a:prstGeom>
        </p:spPr>
      </p:pic>
      <p:sp>
        <p:nvSpPr>
          <p:cNvPr id="8" name="正方形/長方形 7">
            <a:extLst>
              <a:ext uri="{FF2B5EF4-FFF2-40B4-BE49-F238E27FC236}">
                <a16:creationId xmlns:a16="http://schemas.microsoft.com/office/drawing/2014/main" id="{892AD685-6FD5-6849-9F97-1A95A0ECF3B6}"/>
              </a:ext>
            </a:extLst>
          </p:cNvPr>
          <p:cNvSpPr/>
          <p:nvPr userDrawn="1"/>
        </p:nvSpPr>
        <p:spPr>
          <a:xfrm>
            <a:off x="0" y="387706"/>
            <a:ext cx="9143999" cy="44890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t>　</a:t>
            </a:r>
            <a:r>
              <a:rPr kumimoji="1" lang="en-US" altLang="ja-JP" b="1">
                <a:latin typeface="Yu Gothic" panose="020B0400000000000000" pitchFamily="34" charset="-128"/>
                <a:ea typeface="Yu Gothic" panose="020B0400000000000000" pitchFamily="34" charset="-128"/>
              </a:rPr>
              <a:t>WORKSHEET</a:t>
            </a:r>
            <a:r>
              <a:rPr kumimoji="1" lang="ja-JP" altLang="en-US" b="1">
                <a:latin typeface="Yu Gothic" panose="020B0400000000000000" pitchFamily="34" charset="-128"/>
                <a:ea typeface="Yu Gothic" panose="020B0400000000000000" pitchFamily="34" charset="-128"/>
              </a:rPr>
              <a:t>　</a:t>
            </a:r>
            <a:r>
              <a:rPr kumimoji="1" lang="ja-JP" altLang="en-US">
                <a:solidFill>
                  <a:srgbClr val="56431E"/>
                </a:solidFill>
                <a:latin typeface="+mn-ea"/>
              </a:rPr>
              <a:t>　</a:t>
            </a:r>
            <a:r>
              <a:rPr kumimoji="1" lang="ja-JP" altLang="en-US">
                <a:solidFill>
                  <a:srgbClr val="56431E"/>
                </a:solidFill>
              </a:rPr>
              <a:t>　</a:t>
            </a:r>
          </a:p>
        </p:txBody>
      </p:sp>
      <p:sp>
        <p:nvSpPr>
          <p:cNvPr id="9" name="正方形/長方形 8">
            <a:extLst>
              <a:ext uri="{FF2B5EF4-FFF2-40B4-BE49-F238E27FC236}">
                <a16:creationId xmlns:a16="http://schemas.microsoft.com/office/drawing/2014/main" id="{CAF5473D-92F0-D442-A560-B4E526C8E708}"/>
              </a:ext>
            </a:extLst>
          </p:cNvPr>
          <p:cNvSpPr/>
          <p:nvPr userDrawn="1"/>
        </p:nvSpPr>
        <p:spPr>
          <a:xfrm>
            <a:off x="6554419" y="485490"/>
            <a:ext cx="2303729" cy="2999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FAE3D4E7-4B06-8E49-990A-E129F87DCD07}"/>
              </a:ext>
            </a:extLst>
          </p:cNvPr>
          <p:cNvSpPr txBox="1"/>
          <p:nvPr userDrawn="1"/>
        </p:nvSpPr>
        <p:spPr>
          <a:xfrm>
            <a:off x="6495897" y="638273"/>
            <a:ext cx="595035" cy="215444"/>
          </a:xfrm>
          <a:prstGeom prst="rect">
            <a:avLst/>
          </a:prstGeom>
          <a:noFill/>
        </p:spPr>
        <p:txBody>
          <a:bodyPr wrap="none" rtlCol="0">
            <a:spAutoFit/>
          </a:bodyPr>
          <a:lstStyle/>
          <a:p>
            <a:r>
              <a:rPr kumimoji="1" lang="ja-JP" altLang="en-US" sz="800" b="1">
                <a:latin typeface="Yu Gothic" panose="020B0400000000000000" pitchFamily="34" charset="-128"/>
                <a:ea typeface="Yu Gothic" panose="020B0400000000000000" pitchFamily="34" charset="-128"/>
              </a:rPr>
              <a:t>会社名：</a:t>
            </a:r>
          </a:p>
        </p:txBody>
      </p:sp>
      <p:sp>
        <p:nvSpPr>
          <p:cNvPr id="11" name="テキスト ボックス 10">
            <a:extLst>
              <a:ext uri="{FF2B5EF4-FFF2-40B4-BE49-F238E27FC236}">
                <a16:creationId xmlns:a16="http://schemas.microsoft.com/office/drawing/2014/main" id="{9113FC11-7BC8-394F-AAD8-FB28290C8B14}"/>
              </a:ext>
            </a:extLst>
          </p:cNvPr>
          <p:cNvSpPr txBox="1"/>
          <p:nvPr userDrawn="1"/>
        </p:nvSpPr>
        <p:spPr>
          <a:xfrm>
            <a:off x="7613904" y="642356"/>
            <a:ext cx="492443" cy="215444"/>
          </a:xfrm>
          <a:prstGeom prst="rect">
            <a:avLst/>
          </a:prstGeom>
          <a:noFill/>
        </p:spPr>
        <p:txBody>
          <a:bodyPr wrap="none" rtlCol="0">
            <a:spAutoFit/>
          </a:bodyPr>
          <a:lstStyle/>
          <a:p>
            <a:r>
              <a:rPr kumimoji="1" lang="ja-JP" altLang="en-US" sz="800" b="1">
                <a:latin typeface="Yu Gothic" panose="020B0400000000000000" pitchFamily="34" charset="-128"/>
                <a:ea typeface="Yu Gothic" panose="020B0400000000000000" pitchFamily="34" charset="-128"/>
              </a:rPr>
              <a:t>氏名：</a:t>
            </a:r>
          </a:p>
        </p:txBody>
      </p:sp>
      <p:sp>
        <p:nvSpPr>
          <p:cNvPr id="12" name="Slide Number Placeholder 5">
            <a:extLst>
              <a:ext uri="{FF2B5EF4-FFF2-40B4-BE49-F238E27FC236}">
                <a16:creationId xmlns:a16="http://schemas.microsoft.com/office/drawing/2014/main" id="{84CBA2C1-F040-804E-9C5F-1C283AC46665}"/>
              </a:ext>
            </a:extLst>
          </p:cNvPr>
          <p:cNvSpPr txBox="1">
            <a:spLocks/>
          </p:cNvSpPr>
          <p:nvPr userDrawn="1"/>
        </p:nvSpPr>
        <p:spPr>
          <a:xfrm>
            <a:off x="7086600" y="648459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CE3FBA6-087B-8D45-8296-8695C3BE733E}" type="slidenum">
              <a:rPr kumimoji="1" lang="ja-JP" altLang="en-US" smtClean="0"/>
              <a:pPr/>
              <a:t>‹#›</a:t>
            </a:fld>
            <a:endParaRPr kumimoji="1" lang="ja-JP" altLang="en-US"/>
          </a:p>
        </p:txBody>
      </p:sp>
    </p:spTree>
    <p:extLst>
      <p:ext uri="{BB962C8B-B14F-4D97-AF65-F5344CB8AC3E}">
        <p14:creationId xmlns:p14="http://schemas.microsoft.com/office/powerpoint/2010/main" val="63081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56431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5FD4FD3-2336-9446-B149-3E90D21B01B1}" type="datetime1">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CE3FBA6-087B-8D45-8296-8695C3BE733E}"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32389E8D-9B1A-C4A3-74F1-817E0EB6C4BB}"/>
              </a:ext>
            </a:extLst>
          </p:cNvPr>
          <p:cNvPicPr>
            <a:picLocks noChangeAspect="1"/>
          </p:cNvPicPr>
          <p:nvPr userDrawn="1"/>
        </p:nvPicPr>
        <p:blipFill>
          <a:blip r:embed="rId2"/>
          <a:stretch>
            <a:fillRect/>
          </a:stretch>
        </p:blipFill>
        <p:spPr>
          <a:xfrm>
            <a:off x="0" y="6356350"/>
            <a:ext cx="9144000" cy="535321"/>
          </a:xfrm>
          <a:prstGeom prst="rect">
            <a:avLst/>
          </a:prstGeom>
        </p:spPr>
      </p:pic>
      <p:sp>
        <p:nvSpPr>
          <p:cNvPr id="8" name="Slide Number Placeholder 5">
            <a:extLst>
              <a:ext uri="{FF2B5EF4-FFF2-40B4-BE49-F238E27FC236}">
                <a16:creationId xmlns:a16="http://schemas.microsoft.com/office/drawing/2014/main" id="{A82831A5-F1FB-5A49-8255-DD6B8689C573}"/>
              </a:ext>
            </a:extLst>
          </p:cNvPr>
          <p:cNvSpPr txBox="1">
            <a:spLocks/>
          </p:cNvSpPr>
          <p:nvPr userDrawn="1"/>
        </p:nvSpPr>
        <p:spPr>
          <a:xfrm>
            <a:off x="7086600" y="649126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CE3FBA6-087B-8D45-8296-8695C3BE733E}" type="slidenum">
              <a:rPr kumimoji="1" lang="ja-JP" altLang="en-US" smtClean="0"/>
              <a:pPr/>
              <a:t>‹#›</a:t>
            </a:fld>
            <a:endParaRPr kumimoji="1" lang="ja-JP" altLang="en-US"/>
          </a:p>
        </p:txBody>
      </p:sp>
    </p:spTree>
    <p:extLst>
      <p:ext uri="{BB962C8B-B14F-4D97-AF65-F5344CB8AC3E}">
        <p14:creationId xmlns:p14="http://schemas.microsoft.com/office/powerpoint/2010/main" val="989365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5DBF18-14C1-D54F-99B5-6AA51B084248}" type="datetime1">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3FBA6-087B-8D45-8296-8695C3BE733E}" type="slidenum">
              <a:rPr kumimoji="1" lang="ja-JP" altLang="en-US" smtClean="0"/>
              <a:t>‹#›</a:t>
            </a:fld>
            <a:endParaRPr kumimoji="1" lang="ja-JP" altLang="en-US"/>
          </a:p>
        </p:txBody>
      </p:sp>
    </p:spTree>
    <p:extLst>
      <p:ext uri="{BB962C8B-B14F-4D97-AF65-F5344CB8AC3E}">
        <p14:creationId xmlns:p14="http://schemas.microsoft.com/office/powerpoint/2010/main" val="389083008"/>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9" r:id="rId3"/>
    <p:sldLayoutId id="2147483670" r:id="rId4"/>
    <p:sldLayoutId id="2147483671" r:id="rId5"/>
    <p:sldLayoutId id="2147483672" r:id="rId6"/>
    <p:sldLayoutId id="2147483676" r:id="rId7"/>
    <p:sldLayoutId id="2147483663" r:id="rId8"/>
  </p:sldLayoutIdLst>
  <p:hf hdr="0" ftr="0" dt="0"/>
  <p:txStyles>
    <p:titleStyle>
      <a:lvl1pPr algn="l" defTabSz="914400" rtl="0" eaLnBrk="1" latinLnBrk="0" hangingPunct="1">
        <a:lnSpc>
          <a:spcPct val="90000"/>
        </a:lnSpc>
        <a:spcBef>
          <a:spcPct val="0"/>
        </a:spcBef>
        <a:buNone/>
        <a:defRPr kumimoji="1" sz="4400" b="1" i="0" kern="1200">
          <a:solidFill>
            <a:srgbClr val="56431E"/>
          </a:solidFill>
          <a:latin typeface="Hiragino Kaku Gothic Pro W6" panose="020B0300000000000000" pitchFamily="34" charset="-128"/>
          <a:ea typeface="Hiragino Kaku Gothic Pro W6" panose="020B03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b="1" kern="1200">
          <a:solidFill>
            <a:srgbClr val="56431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1" kern="1200">
          <a:solidFill>
            <a:srgbClr val="56431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1" kern="1200">
          <a:solidFill>
            <a:srgbClr val="56431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kern="1200">
          <a:solidFill>
            <a:srgbClr val="56431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kern="1200">
          <a:solidFill>
            <a:srgbClr val="56431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jpo.go.jp/introduction/soshiki/design_keiei/chusho_2.html"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jpo.go.jp/introduction/soshiki/design_keiei/chusho_2.html"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jpo.go.jp/introduction/soshiki/design_keiei/chusho_2.htm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kantei.go.jp/jp/singi/titeki2/keiei_design/index.htm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www.jpo.go.jp/introduction/soshiki/design_keiei/chusho_2.html" TargetMode="External"/><Relationship Id="rId5" Type="http://schemas.openxmlformats.org/officeDocument/2006/relationships/image" Target="../media/image9.png"/><Relationship Id="rId4" Type="http://schemas.openxmlformats.org/officeDocument/2006/relationships/hyperlink" Target="https://www.jpo.go.jp/introduction/soshiki/design_keiei/chusho.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jpo.go.jp/introduction/soshiki/design_keiei/compass.html" TargetMode="External"/><Relationship Id="rId7"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35EDDD6-2A6D-3098-E456-25D391985D16}"/>
              </a:ext>
            </a:extLst>
          </p:cNvPr>
          <p:cNvPicPr>
            <a:picLocks noChangeAspect="1"/>
          </p:cNvPicPr>
          <p:nvPr/>
        </p:nvPicPr>
        <p:blipFill>
          <a:blip r:embed="rId2"/>
          <a:stretch>
            <a:fillRect/>
          </a:stretch>
        </p:blipFill>
        <p:spPr>
          <a:xfrm>
            <a:off x="717197" y="1000109"/>
            <a:ext cx="7742591" cy="4858933"/>
          </a:xfrm>
          <a:prstGeom prst="rect">
            <a:avLst/>
          </a:prstGeom>
        </p:spPr>
      </p:pic>
      <p:pic>
        <p:nvPicPr>
          <p:cNvPr id="4" name="図 3" descr="ロゴ, 会社名&#10;&#10;自動的に生成された説明">
            <a:extLst>
              <a:ext uri="{FF2B5EF4-FFF2-40B4-BE49-F238E27FC236}">
                <a16:creationId xmlns:a16="http://schemas.microsoft.com/office/drawing/2014/main" id="{1E7B65B0-A7D1-33FA-493B-6CF973AD7CE4}"/>
              </a:ext>
            </a:extLst>
          </p:cNvPr>
          <p:cNvPicPr>
            <a:picLocks noChangeAspect="1"/>
          </p:cNvPicPr>
          <p:nvPr/>
        </p:nvPicPr>
        <p:blipFill rotWithShape="1">
          <a:blip r:embed="rId3"/>
          <a:srcRect t="20690" b="22570"/>
          <a:stretch/>
        </p:blipFill>
        <p:spPr>
          <a:xfrm>
            <a:off x="3884608" y="4943573"/>
            <a:ext cx="1374784" cy="551540"/>
          </a:xfrm>
          <a:prstGeom prst="rect">
            <a:avLst/>
          </a:prstGeom>
        </p:spPr>
      </p:pic>
      <p:sp>
        <p:nvSpPr>
          <p:cNvPr id="5" name="タイトル 1">
            <a:extLst>
              <a:ext uri="{FF2B5EF4-FFF2-40B4-BE49-F238E27FC236}">
                <a16:creationId xmlns:a16="http://schemas.microsoft.com/office/drawing/2014/main" id="{3BB10DFF-EE55-31D8-6279-F0FB7F12A9B3}"/>
              </a:ext>
            </a:extLst>
          </p:cNvPr>
          <p:cNvSpPr txBox="1">
            <a:spLocks/>
          </p:cNvSpPr>
          <p:nvPr/>
        </p:nvSpPr>
        <p:spPr>
          <a:xfrm>
            <a:off x="736599" y="4660186"/>
            <a:ext cx="7705725" cy="32410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b="1" i="0" kern="1200">
                <a:solidFill>
                  <a:srgbClr val="56431E"/>
                </a:solidFill>
                <a:latin typeface="Hiragino Kaku Gothic Pro W6" panose="020B0300000000000000" pitchFamily="34" charset="-128"/>
                <a:ea typeface="Hiragino Kaku Gothic Pro W6" panose="020B0300000000000000" pitchFamily="34" charset="-128"/>
                <a:cs typeface="+mj-cs"/>
              </a:defRPr>
            </a:lvl1pPr>
          </a:lstStyle>
          <a:p>
            <a:pPr>
              <a:lnSpc>
                <a:spcPct val="120000"/>
              </a:lnSpc>
            </a:pPr>
            <a:r>
              <a:rPr lang="en-US" altLang="ja-JP" sz="1400" dirty="0">
                <a:latin typeface="Yu Gothic" panose="020B0400000000000000" pitchFamily="34" charset="-128"/>
                <a:ea typeface="Yu Gothic" panose="020B0400000000000000" pitchFamily="34" charset="-128"/>
              </a:rPr>
              <a:t>2024.7</a:t>
            </a:r>
            <a:endParaRPr lang="ja-JP" altLang="en-US" sz="2400" dirty="0">
              <a:latin typeface="Yu Gothic" panose="020B0400000000000000" pitchFamily="34" charset="-128"/>
              <a:ea typeface="Yu Gothic" panose="020B0400000000000000" pitchFamily="34" charset="-128"/>
            </a:endParaRPr>
          </a:p>
        </p:txBody>
      </p:sp>
      <p:sp>
        <p:nvSpPr>
          <p:cNvPr id="14" name="タイトル 1">
            <a:extLst>
              <a:ext uri="{FF2B5EF4-FFF2-40B4-BE49-F238E27FC236}">
                <a16:creationId xmlns:a16="http://schemas.microsoft.com/office/drawing/2014/main" id="{31E7DFBE-04F3-B703-F1FF-E09A4D598C9D}"/>
              </a:ext>
            </a:extLst>
          </p:cNvPr>
          <p:cNvSpPr>
            <a:spLocks noGrp="1"/>
          </p:cNvSpPr>
          <p:nvPr>
            <p:ph type="ctrTitle"/>
          </p:nvPr>
        </p:nvSpPr>
        <p:spPr>
          <a:xfrm>
            <a:off x="719138" y="1425486"/>
            <a:ext cx="7705725" cy="529107"/>
          </a:xfrm>
        </p:spPr>
        <p:txBody>
          <a:bodyPr anchor="ctr">
            <a:noAutofit/>
          </a:bodyPr>
          <a:lstStyle/>
          <a:p>
            <a:pPr>
              <a:lnSpc>
                <a:spcPct val="120000"/>
              </a:lnSpc>
            </a:pPr>
            <a:r>
              <a:rPr kumimoji="1" lang="ja-JP" altLang="en-US" sz="2800" dirty="0">
                <a:latin typeface="Yu Gothic" panose="020B0400000000000000" pitchFamily="34" charset="-128"/>
                <a:ea typeface="Yu Gothic" panose="020B0400000000000000" pitchFamily="34" charset="-128"/>
              </a:rPr>
              <a:t>デザイン経営コンパス </a:t>
            </a:r>
            <a:r>
              <a:rPr kumimoji="1" lang="en-US" altLang="ja-JP" sz="2800" dirty="0">
                <a:latin typeface="Yu Gothic" panose="020B0400000000000000" pitchFamily="34" charset="-128"/>
                <a:ea typeface="Yu Gothic" panose="020B0400000000000000" pitchFamily="34" charset="-128"/>
              </a:rPr>
              <a:t>Ver.2</a:t>
            </a:r>
            <a:endParaRPr kumimoji="1" lang="ja-JP" altLang="en-US" sz="2800" dirty="0">
              <a:latin typeface="Yu Gothic" panose="020B0400000000000000" pitchFamily="34" charset="-128"/>
              <a:ea typeface="Yu Gothic" panose="020B0400000000000000" pitchFamily="34" charset="-128"/>
            </a:endParaRPr>
          </a:p>
        </p:txBody>
      </p:sp>
      <p:pic>
        <p:nvPicPr>
          <p:cNvPr id="15" name="図 14">
            <a:extLst>
              <a:ext uri="{FF2B5EF4-FFF2-40B4-BE49-F238E27FC236}">
                <a16:creationId xmlns:a16="http://schemas.microsoft.com/office/drawing/2014/main" id="{72BFCEB4-6E70-91A3-03E5-133C40CE5497}"/>
              </a:ext>
            </a:extLst>
          </p:cNvPr>
          <p:cNvPicPr>
            <a:picLocks noChangeAspect="1"/>
          </p:cNvPicPr>
          <p:nvPr/>
        </p:nvPicPr>
        <p:blipFill>
          <a:blip r:embed="rId4"/>
          <a:stretch>
            <a:fillRect/>
          </a:stretch>
        </p:blipFill>
        <p:spPr>
          <a:xfrm>
            <a:off x="2821840" y="2786593"/>
            <a:ext cx="3500320" cy="1624817"/>
          </a:xfrm>
          <a:prstGeom prst="rect">
            <a:avLst/>
          </a:prstGeom>
        </p:spPr>
      </p:pic>
      <p:sp>
        <p:nvSpPr>
          <p:cNvPr id="16" name="四角形: 角を丸くする 15">
            <a:extLst>
              <a:ext uri="{FF2B5EF4-FFF2-40B4-BE49-F238E27FC236}">
                <a16:creationId xmlns:a16="http://schemas.microsoft.com/office/drawing/2014/main" id="{122CD94C-23BF-AD5B-BA0B-EC24DA6CD623}"/>
              </a:ext>
            </a:extLst>
          </p:cNvPr>
          <p:cNvSpPr/>
          <p:nvPr/>
        </p:nvSpPr>
        <p:spPr>
          <a:xfrm>
            <a:off x="3224501" y="2013697"/>
            <a:ext cx="2726920" cy="448565"/>
          </a:xfrm>
          <a:prstGeom prst="roundRect">
            <a:avLst>
              <a:gd name="adj" fmla="val 50000"/>
            </a:avLst>
          </a:prstGeom>
          <a:solidFill>
            <a:srgbClr val="56431E"/>
          </a:solidFill>
          <a:ln>
            <a:noFill/>
          </a:ln>
        </p:spPr>
        <p:style>
          <a:lnRef idx="2">
            <a:schemeClr val="accent1">
              <a:shade val="15000"/>
            </a:schemeClr>
          </a:lnRef>
          <a:fillRef idx="1">
            <a:schemeClr val="accent1"/>
          </a:fillRef>
          <a:effectRef idx="0">
            <a:schemeClr val="accent1"/>
          </a:effectRef>
          <a:fontRef idx="minor">
            <a:schemeClr val="lt1"/>
          </a:fontRef>
        </p:style>
        <p:txBody>
          <a:bodyPr tIns="54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FFFFFF"/>
                </a:solidFill>
                <a:effectLst/>
                <a:uLnTx/>
                <a:uFillTx/>
                <a:latin typeface="Calibri" panose="020F0502020204030204"/>
                <a:ea typeface="游ゴシック" panose="020B0400000000000000" pitchFamily="50" charset="-128"/>
                <a:cs typeface="+mn-cs"/>
              </a:rPr>
              <a:t>ワークシート</a:t>
            </a:r>
          </a:p>
        </p:txBody>
      </p:sp>
    </p:spTree>
    <p:extLst>
      <p:ext uri="{BB962C8B-B14F-4D97-AF65-F5344CB8AC3E}">
        <p14:creationId xmlns:p14="http://schemas.microsoft.com/office/powerpoint/2010/main" val="4116203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C453CB-69F4-64AF-3FE8-826680A11BD1}"/>
              </a:ext>
            </a:extLst>
          </p:cNvPr>
          <p:cNvSpPr txBox="1">
            <a:spLocks/>
          </p:cNvSpPr>
          <p:nvPr/>
        </p:nvSpPr>
        <p:spPr>
          <a:xfrm>
            <a:off x="719137" y="2421145"/>
            <a:ext cx="7705725" cy="201571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b="1" i="0" kern="1200">
                <a:solidFill>
                  <a:srgbClr val="56431E"/>
                </a:solidFill>
                <a:latin typeface="Hiragino Kaku Gothic Pro W6" panose="020B0300000000000000" pitchFamily="34" charset="-128"/>
                <a:ea typeface="Hiragino Kaku Gothic Pro W6" panose="020B0300000000000000" pitchFamily="34" charset="-128"/>
                <a:cs typeface="+mj-cs"/>
              </a:defRPr>
            </a:lvl1pPr>
          </a:lstStyle>
          <a:p>
            <a:pPr marL="0" marR="0" lvl="0" indent="0" algn="ctr" defTabSz="914400" rtl="0" eaLnBrk="1" fontAlgn="auto" latinLnBrk="0" hangingPunct="1">
              <a:lnSpc>
                <a:spcPct val="120000"/>
              </a:lnSpc>
              <a:spcBef>
                <a:spcPct val="0"/>
              </a:spcBef>
              <a:spcAft>
                <a:spcPts val="600"/>
              </a:spcAft>
              <a:buClrTx/>
              <a:buSzTx/>
              <a:buFontTx/>
              <a:buNone/>
              <a:tabLst/>
              <a:defRPr/>
            </a:pPr>
            <a:r>
              <a:rPr kumimoji="1" lang="ja-JP" altLang="en-US" sz="3200" b="1" i="0" u="none" strike="noStrike" kern="1200" cap="none" spc="0" normalizeH="0" baseline="0" noProof="0" dirty="0">
                <a:ln>
                  <a:noFill/>
                </a:ln>
                <a:effectLst/>
                <a:uLnTx/>
                <a:uFillTx/>
                <a:latin typeface="Yu Gothic" panose="020B0400000000000000" pitchFamily="34" charset="-128"/>
                <a:ea typeface="Yu Gothic" panose="020B0400000000000000" pitchFamily="34" charset="-128"/>
                <a:cs typeface="+mj-cs"/>
              </a:rPr>
              <a:t>３－１．「</a:t>
            </a:r>
            <a:r>
              <a:rPr kumimoji="1" lang="en-US" altLang="ja-JP" sz="3200" b="1" i="0" u="none" strike="noStrike" kern="1200" cap="none" spc="0" normalizeH="0" baseline="0" noProof="0" dirty="0">
                <a:ln>
                  <a:noFill/>
                </a:ln>
                <a:effectLst/>
                <a:uLnTx/>
                <a:uFillTx/>
                <a:latin typeface="Yu Gothic" panose="020B0400000000000000" pitchFamily="34" charset="-128"/>
                <a:ea typeface="Yu Gothic" panose="020B0400000000000000" pitchFamily="34" charset="-128"/>
                <a:cs typeface="+mj-cs"/>
              </a:rPr>
              <a:t>STEP1</a:t>
            </a:r>
            <a:r>
              <a:rPr kumimoji="1" lang="ja-JP" altLang="en-US" sz="3200" b="1" i="0" u="none" strike="noStrike" kern="1200" cap="none" spc="0" normalizeH="0" baseline="0" noProof="0" dirty="0">
                <a:ln>
                  <a:noFill/>
                </a:ln>
                <a:effectLst/>
                <a:uLnTx/>
                <a:uFillTx/>
                <a:latin typeface="Yu Gothic" panose="020B0400000000000000" pitchFamily="34" charset="-128"/>
                <a:ea typeface="Yu Gothic" panose="020B0400000000000000" pitchFamily="34" charset="-128"/>
                <a:cs typeface="+mj-cs"/>
              </a:rPr>
              <a:t>　現状把握」</a:t>
            </a:r>
          </a:p>
        </p:txBody>
      </p:sp>
    </p:spTree>
    <p:extLst>
      <p:ext uri="{BB962C8B-B14F-4D97-AF65-F5344CB8AC3E}">
        <p14:creationId xmlns:p14="http://schemas.microsoft.com/office/powerpoint/2010/main" val="1825711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4">
            <a:extLst>
              <a:ext uri="{FF2B5EF4-FFF2-40B4-BE49-F238E27FC236}">
                <a16:creationId xmlns:a16="http://schemas.microsoft.com/office/drawing/2014/main" id="{80F06A4E-9BE6-AC47-9049-1F8121B2FC0F}"/>
              </a:ext>
            </a:extLst>
          </p:cNvPr>
          <p:cNvSpPr txBox="1"/>
          <p:nvPr/>
        </p:nvSpPr>
        <p:spPr>
          <a:xfrm>
            <a:off x="323850" y="965846"/>
            <a:ext cx="7503150" cy="687881"/>
          </a:xfrm>
          <a:prstGeom prst="rect">
            <a:avLst/>
          </a:prstGeom>
        </p:spPr>
        <p:txBody>
          <a:bodyPr vert="horz" wrap="square" lIns="0" tIns="9525" rIns="0" bIns="0" rtlCol="0">
            <a:spAutoFit/>
          </a:bodyPr>
          <a:lstStyle/>
          <a:p>
            <a:pPr marL="9525" defTabSz="685800">
              <a:lnSpc>
                <a:spcPct val="120000"/>
              </a:lnSpc>
              <a:spcBef>
                <a:spcPts val="75"/>
              </a:spcBef>
              <a:defRPr/>
            </a:pPr>
            <a:r>
              <a:rPr kumimoji="1" lang="ja-JP" altLang="en-US" sz="1200" dirty="0">
                <a:solidFill>
                  <a:srgbClr val="56431E"/>
                </a:solidFill>
                <a:latin typeface="游ゴシック" panose="020B0400000000000000" pitchFamily="50" charset="-128"/>
                <a:ea typeface="游ゴシック" panose="020B0400000000000000" pitchFamily="50" charset="-128"/>
                <a:cs typeface="SST Japanese Pro  Bold"/>
              </a:rPr>
              <a:t>❶</a:t>
            </a:r>
            <a:r>
              <a:rPr kumimoji="1" lang="en-US" altLang="ja-JP" sz="1200" dirty="0">
                <a:solidFill>
                  <a:srgbClr val="56431E"/>
                </a:solidFill>
                <a:latin typeface="游ゴシック" panose="020B0400000000000000" pitchFamily="50" charset="-128"/>
                <a:ea typeface="游ゴシック" panose="020B0400000000000000" pitchFamily="50" charset="-128"/>
                <a:cs typeface="SST Japanese Pro  Bold"/>
              </a:rPr>
              <a:t> </a:t>
            </a: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「現状把握のための問い」のすべてに「点数」でお答えください。</a:t>
            </a:r>
            <a:endParaRPr kumimoji="1" lang="en-US" altLang="ja-JP" sz="1200" b="1" dirty="0">
              <a:solidFill>
                <a:srgbClr val="56431E"/>
              </a:solidFill>
              <a:latin typeface="游ゴシック" panose="020B0400000000000000" pitchFamily="50" charset="-128"/>
              <a:ea typeface="游ゴシック" panose="020B0400000000000000" pitchFamily="50" charset="-128"/>
              <a:cs typeface="SST Japanese Pro  Bold"/>
            </a:endParaRPr>
          </a:p>
          <a:p>
            <a:pPr marL="9525" defTabSz="685800">
              <a:lnSpc>
                <a:spcPct val="120000"/>
              </a:lnSpc>
              <a:spcBef>
                <a:spcPts val="75"/>
              </a:spcBef>
              <a:defRPr/>
            </a:pPr>
            <a:r>
              <a:rPr kumimoji="1" lang="ja-JP" altLang="en-US" sz="1200" dirty="0">
                <a:solidFill>
                  <a:srgbClr val="56431E"/>
                </a:solidFill>
                <a:latin typeface="游ゴシック" panose="020B0400000000000000" pitchFamily="50" charset="-128"/>
                <a:ea typeface="游ゴシック" panose="020B0400000000000000" pitchFamily="50" charset="-128"/>
                <a:cs typeface="SST Japanese Pro  Bold"/>
              </a:rPr>
              <a:t>　　　</a:t>
            </a: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そう思う</a:t>
            </a:r>
            <a:r>
              <a:rPr kumimoji="1" lang="en-US" altLang="ja-JP" sz="1200" b="1" dirty="0">
                <a:solidFill>
                  <a:srgbClr val="56431E"/>
                </a:solidFill>
                <a:latin typeface="游ゴシック" panose="020B0400000000000000" pitchFamily="50" charset="-128"/>
                <a:ea typeface="游ゴシック" panose="020B0400000000000000" pitchFamily="50" charset="-128"/>
                <a:cs typeface="SST Japanese Pro  Bold"/>
              </a:rPr>
              <a:t>……3</a:t>
            </a: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点　　概ねそう思う</a:t>
            </a:r>
            <a:r>
              <a:rPr kumimoji="1" lang="en-US" altLang="ja-JP" sz="1200" b="1" dirty="0">
                <a:solidFill>
                  <a:srgbClr val="56431E"/>
                </a:solidFill>
                <a:latin typeface="游ゴシック" panose="020B0400000000000000" pitchFamily="50" charset="-128"/>
                <a:ea typeface="游ゴシック" panose="020B0400000000000000" pitchFamily="50" charset="-128"/>
                <a:cs typeface="SST Japanese Pro  Bold"/>
              </a:rPr>
              <a:t>……2</a:t>
            </a: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点　　少しそう思う</a:t>
            </a:r>
            <a:r>
              <a:rPr kumimoji="1" lang="en-US" altLang="ja-JP" sz="1200" b="1" dirty="0">
                <a:solidFill>
                  <a:srgbClr val="56431E"/>
                </a:solidFill>
                <a:latin typeface="游ゴシック" panose="020B0400000000000000" pitchFamily="50" charset="-128"/>
                <a:ea typeface="游ゴシック" panose="020B0400000000000000" pitchFamily="50" charset="-128"/>
                <a:cs typeface="SST Japanese Pro  Bold"/>
              </a:rPr>
              <a:t>……1</a:t>
            </a: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点　　思わない</a:t>
            </a:r>
            <a:r>
              <a:rPr kumimoji="1" lang="en-US" altLang="ja-JP" sz="1200" b="1" dirty="0">
                <a:solidFill>
                  <a:srgbClr val="56431E"/>
                </a:solidFill>
                <a:latin typeface="游ゴシック" panose="020B0400000000000000" pitchFamily="50" charset="-128"/>
                <a:ea typeface="游ゴシック" panose="020B0400000000000000" pitchFamily="50" charset="-128"/>
                <a:cs typeface="SST Japanese Pro  Bold"/>
              </a:rPr>
              <a:t>……0</a:t>
            </a: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点</a:t>
            </a:r>
            <a:endParaRPr kumimoji="1" lang="en-US" altLang="ja-JP" sz="800" dirty="0">
              <a:solidFill>
                <a:srgbClr val="56431E"/>
              </a:solidFill>
              <a:latin typeface="游ゴシック" panose="020B0400000000000000" pitchFamily="50" charset="-128"/>
              <a:ea typeface="游ゴシック" panose="020B0400000000000000" pitchFamily="50" charset="-128"/>
              <a:cs typeface="SST Japanese Pro  Bold"/>
            </a:endParaRPr>
          </a:p>
          <a:p>
            <a:pPr marL="9525" defTabSz="685800">
              <a:lnSpc>
                <a:spcPct val="120000"/>
              </a:lnSpc>
              <a:spcBef>
                <a:spcPts val="75"/>
              </a:spcBef>
              <a:defRPr/>
            </a:pPr>
            <a:r>
              <a:rPr kumimoji="1" lang="ja-JP" altLang="en-US" sz="1200" dirty="0">
                <a:solidFill>
                  <a:srgbClr val="56431E"/>
                </a:solidFill>
                <a:latin typeface="游ゴシック" panose="020B0400000000000000" pitchFamily="50" charset="-128"/>
                <a:ea typeface="游ゴシック" panose="020B0400000000000000" pitchFamily="50" charset="-128"/>
                <a:cs typeface="SST Japanese Pro  Bold"/>
              </a:rPr>
              <a:t>❷</a:t>
            </a:r>
            <a:r>
              <a:rPr kumimoji="1" lang="en-US" altLang="ja-JP" sz="1200" b="1" dirty="0">
                <a:solidFill>
                  <a:srgbClr val="56431E"/>
                </a:solidFill>
                <a:latin typeface="游ゴシック" panose="020B0400000000000000" pitchFamily="50" charset="-128"/>
                <a:ea typeface="游ゴシック" panose="020B0400000000000000" pitchFamily="50" charset="-128"/>
                <a:cs typeface="SST Japanese Pro  Bold"/>
              </a:rPr>
              <a:t> </a:t>
            </a: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問いにすべて答え終わったら、「中項目」ごと、「大項目」ごとに合計点数を出してください。</a:t>
            </a:r>
          </a:p>
        </p:txBody>
      </p:sp>
      <p:sp>
        <p:nvSpPr>
          <p:cNvPr id="14" name="テキスト ボックス 13">
            <a:extLst>
              <a:ext uri="{FF2B5EF4-FFF2-40B4-BE49-F238E27FC236}">
                <a16:creationId xmlns:a16="http://schemas.microsoft.com/office/drawing/2014/main" id="{8F935EF0-1BFE-7143-B263-2B1A97D2B096}"/>
              </a:ext>
            </a:extLst>
          </p:cNvPr>
          <p:cNvSpPr txBox="1"/>
          <p:nvPr/>
        </p:nvSpPr>
        <p:spPr>
          <a:xfrm>
            <a:off x="1945426" y="435476"/>
            <a:ext cx="3241593" cy="369332"/>
          </a:xfrm>
          <a:prstGeom prst="rect">
            <a:avLst/>
          </a:prstGeom>
          <a:noFill/>
        </p:spPr>
        <p:txBody>
          <a:bodyPr wrap="none" rtlCol="0">
            <a:spAutoFit/>
          </a:bodyPr>
          <a:lstStyle/>
          <a:p>
            <a:r>
              <a:rPr kumimoji="1" lang="en-US" altLang="ja-JP" b="1" dirty="0">
                <a:solidFill>
                  <a:srgbClr val="56431E"/>
                </a:solidFill>
                <a:latin typeface="Yu Gothic" panose="020B0400000000000000" pitchFamily="34" charset="-128"/>
                <a:ea typeface="Yu Gothic" panose="020B0400000000000000" pitchFamily="34" charset="-128"/>
              </a:rPr>
              <a:t>STEP1-1</a:t>
            </a:r>
            <a:r>
              <a:rPr kumimoji="1" lang="ja-JP" altLang="en-US" b="1" dirty="0">
                <a:solidFill>
                  <a:srgbClr val="56431E"/>
                </a:solidFill>
                <a:latin typeface="Yu Gothic" panose="020B0400000000000000" pitchFamily="34" charset="-128"/>
                <a:ea typeface="Yu Gothic" panose="020B0400000000000000" pitchFamily="34" charset="-128"/>
              </a:rPr>
              <a:t>　現状把握（確認）</a:t>
            </a:r>
          </a:p>
        </p:txBody>
      </p:sp>
      <p:graphicFrame>
        <p:nvGraphicFramePr>
          <p:cNvPr id="10" name="表 9">
            <a:extLst>
              <a:ext uri="{FF2B5EF4-FFF2-40B4-BE49-F238E27FC236}">
                <a16:creationId xmlns:a16="http://schemas.microsoft.com/office/drawing/2014/main" id="{CFAFABDA-05B2-1848-8B86-7CD03EF3BC65}"/>
              </a:ext>
            </a:extLst>
          </p:cNvPr>
          <p:cNvGraphicFramePr>
            <a:graphicFrameLocks noGrp="1"/>
          </p:cNvGraphicFramePr>
          <p:nvPr>
            <p:extLst>
              <p:ext uri="{D42A27DB-BD31-4B8C-83A1-F6EECF244321}">
                <p14:modId xmlns:p14="http://schemas.microsoft.com/office/powerpoint/2010/main" val="648047254"/>
              </p:ext>
            </p:extLst>
          </p:nvPr>
        </p:nvGraphicFramePr>
        <p:xfrm>
          <a:off x="323850" y="2085522"/>
          <a:ext cx="8522639" cy="4411845"/>
        </p:xfrm>
        <a:graphic>
          <a:graphicData uri="http://schemas.openxmlformats.org/drawingml/2006/table">
            <a:tbl>
              <a:tblPr>
                <a:tableStyleId>{5C22544A-7EE6-4342-B048-85BDC9FD1C3A}</a:tableStyleId>
              </a:tblPr>
              <a:tblGrid>
                <a:gridCol w="629627">
                  <a:extLst>
                    <a:ext uri="{9D8B030D-6E8A-4147-A177-3AD203B41FA5}">
                      <a16:colId xmlns:a16="http://schemas.microsoft.com/office/drawing/2014/main" val="665786533"/>
                    </a:ext>
                  </a:extLst>
                </a:gridCol>
                <a:gridCol w="765908">
                  <a:extLst>
                    <a:ext uri="{9D8B030D-6E8A-4147-A177-3AD203B41FA5}">
                      <a16:colId xmlns:a16="http://schemas.microsoft.com/office/drawing/2014/main" val="3319942624"/>
                    </a:ext>
                  </a:extLst>
                </a:gridCol>
                <a:gridCol w="1398953">
                  <a:extLst>
                    <a:ext uri="{9D8B030D-6E8A-4147-A177-3AD203B41FA5}">
                      <a16:colId xmlns:a16="http://schemas.microsoft.com/office/drawing/2014/main" val="2806009156"/>
                    </a:ext>
                  </a:extLst>
                </a:gridCol>
                <a:gridCol w="3128783">
                  <a:extLst>
                    <a:ext uri="{9D8B030D-6E8A-4147-A177-3AD203B41FA5}">
                      <a16:colId xmlns:a16="http://schemas.microsoft.com/office/drawing/2014/main" val="318184862"/>
                    </a:ext>
                  </a:extLst>
                </a:gridCol>
                <a:gridCol w="419402">
                  <a:extLst>
                    <a:ext uri="{9D8B030D-6E8A-4147-A177-3AD203B41FA5}">
                      <a16:colId xmlns:a16="http://schemas.microsoft.com/office/drawing/2014/main" val="746932667"/>
                    </a:ext>
                  </a:extLst>
                </a:gridCol>
                <a:gridCol w="447054">
                  <a:extLst>
                    <a:ext uri="{9D8B030D-6E8A-4147-A177-3AD203B41FA5}">
                      <a16:colId xmlns:a16="http://schemas.microsoft.com/office/drawing/2014/main" val="3047540812"/>
                    </a:ext>
                  </a:extLst>
                </a:gridCol>
                <a:gridCol w="433228">
                  <a:extLst>
                    <a:ext uri="{9D8B030D-6E8A-4147-A177-3AD203B41FA5}">
                      <a16:colId xmlns:a16="http://schemas.microsoft.com/office/drawing/2014/main" val="721819021"/>
                    </a:ext>
                  </a:extLst>
                </a:gridCol>
                <a:gridCol w="433228">
                  <a:extLst>
                    <a:ext uri="{9D8B030D-6E8A-4147-A177-3AD203B41FA5}">
                      <a16:colId xmlns:a16="http://schemas.microsoft.com/office/drawing/2014/main" val="1153700888"/>
                    </a:ext>
                  </a:extLst>
                </a:gridCol>
                <a:gridCol w="433228">
                  <a:extLst>
                    <a:ext uri="{9D8B030D-6E8A-4147-A177-3AD203B41FA5}">
                      <a16:colId xmlns:a16="http://schemas.microsoft.com/office/drawing/2014/main" val="826199754"/>
                    </a:ext>
                  </a:extLst>
                </a:gridCol>
                <a:gridCol w="433228">
                  <a:extLst>
                    <a:ext uri="{9D8B030D-6E8A-4147-A177-3AD203B41FA5}">
                      <a16:colId xmlns:a16="http://schemas.microsoft.com/office/drawing/2014/main" val="685601358"/>
                    </a:ext>
                  </a:extLst>
                </a:gridCol>
              </a:tblGrid>
              <a:tr h="282488">
                <a:tc>
                  <a:txBody>
                    <a:bodyPr/>
                    <a:lstStyle/>
                    <a:p>
                      <a:pPr algn="ctr" fontAlgn="ctr"/>
                      <a:r>
                        <a:rPr lang="ja-JP" altLang="en-US" sz="600" b="1" u="none" strike="noStrike">
                          <a:solidFill>
                            <a:schemeClr val="bg1"/>
                          </a:solidFill>
                          <a:effectLst/>
                        </a:rPr>
                        <a:t>大項目</a:t>
                      </a:r>
                      <a:endParaRPr lang="ja-JP" altLang="en-US" sz="600" b="1" i="0" u="none" strike="noStrike">
                        <a:solidFill>
                          <a:schemeClr val="bg1"/>
                        </a:solidFill>
                        <a:effectLst/>
                        <a:latin typeface="游ゴシック" panose="020B0400000000000000" pitchFamily="50" charset="-128"/>
                        <a:ea typeface="游ゴシック" panose="020B0400000000000000" pitchFamily="50" charset="-128"/>
                      </a:endParaRPr>
                    </a:p>
                  </a:txBody>
                  <a:tcPr marL="2854" marR="2854" marT="2854"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ctr"/>
                      <a:r>
                        <a:rPr lang="ja-JP" altLang="en-US" sz="600" b="1" u="none" strike="noStrike">
                          <a:solidFill>
                            <a:schemeClr val="bg1"/>
                          </a:solidFill>
                          <a:effectLst/>
                        </a:rPr>
                        <a:t>中項目</a:t>
                      </a:r>
                      <a:endParaRPr lang="ja-JP" altLang="en-US" sz="600" b="1" i="0" u="none" strike="noStrike">
                        <a:solidFill>
                          <a:schemeClr val="bg1"/>
                        </a:solidFill>
                        <a:effectLst/>
                        <a:latin typeface="游ゴシック" panose="020B0400000000000000" pitchFamily="50" charset="-128"/>
                        <a:ea typeface="游ゴシック" panose="020B0400000000000000" pitchFamily="50" charset="-128"/>
                      </a:endParaRPr>
                    </a:p>
                  </a:txBody>
                  <a:tcPr marL="2854" marR="2854" marT="285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ctr"/>
                      <a:r>
                        <a:rPr lang="ja-JP" altLang="en-US" sz="600" b="1" u="none" strike="noStrike">
                          <a:solidFill>
                            <a:schemeClr val="bg1"/>
                          </a:solidFill>
                          <a:effectLst/>
                        </a:rPr>
                        <a:t>説明</a:t>
                      </a:r>
                      <a:endParaRPr lang="ja-JP" altLang="en-US" sz="600" b="1" i="0" u="none" strike="noStrike">
                        <a:solidFill>
                          <a:schemeClr val="bg1"/>
                        </a:solidFill>
                        <a:effectLst/>
                        <a:latin typeface="游ゴシック" panose="020B0400000000000000" pitchFamily="50" charset="-128"/>
                        <a:ea typeface="游ゴシック" panose="020B0400000000000000" pitchFamily="50" charset="-128"/>
                      </a:endParaRPr>
                    </a:p>
                  </a:txBody>
                  <a:tcPr marL="2854" marR="2854" marT="285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ctr"/>
                      <a:r>
                        <a:rPr lang="en-US" altLang="ja-JP" sz="600" b="1" u="none" strike="noStrike">
                          <a:solidFill>
                            <a:schemeClr val="bg1"/>
                          </a:solidFill>
                          <a:effectLst/>
                        </a:rPr>
                        <a:t>STEP1</a:t>
                      </a:r>
                      <a:r>
                        <a:rPr lang="ja-JP" altLang="en-US" sz="600" b="1" u="none" strike="noStrike">
                          <a:solidFill>
                            <a:schemeClr val="bg1"/>
                          </a:solidFill>
                          <a:effectLst/>
                        </a:rPr>
                        <a:t>　現状把握のための問い</a:t>
                      </a:r>
                      <a:endParaRPr lang="ja-JP" altLang="en-US" sz="600" b="1" i="0" u="none" strike="noStrike">
                        <a:solidFill>
                          <a:schemeClr val="bg1"/>
                        </a:solidFill>
                        <a:effectLst/>
                        <a:latin typeface="游ゴシック" panose="020B0400000000000000" pitchFamily="50" charset="-128"/>
                        <a:ea typeface="游ゴシック" panose="020B0400000000000000" pitchFamily="50" charset="-128"/>
                      </a:endParaRPr>
                    </a:p>
                  </a:txBody>
                  <a:tcPr marL="2854" marR="2854" marT="285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ctr"/>
                      <a:r>
                        <a:rPr lang="ja-JP" altLang="en-US" sz="600" b="1" u="none" strike="noStrike">
                          <a:solidFill>
                            <a:schemeClr val="bg1"/>
                          </a:solidFill>
                          <a:effectLst/>
                        </a:rPr>
                        <a:t>そう思う</a:t>
                      </a:r>
                      <a:br>
                        <a:rPr lang="ja-JP" altLang="en-US" sz="600" b="1" u="none" strike="noStrike">
                          <a:solidFill>
                            <a:schemeClr val="bg1"/>
                          </a:solidFill>
                          <a:effectLst/>
                        </a:rPr>
                      </a:br>
                      <a:r>
                        <a:rPr lang="ja-JP" altLang="en-US" sz="600" b="1" u="none" strike="noStrike">
                          <a:solidFill>
                            <a:schemeClr val="bg1"/>
                          </a:solidFill>
                          <a:effectLst/>
                        </a:rPr>
                        <a:t>（</a:t>
                      </a:r>
                      <a:r>
                        <a:rPr lang="en-US" altLang="ja-JP" sz="600" b="1" u="none" strike="noStrike">
                          <a:solidFill>
                            <a:schemeClr val="bg1"/>
                          </a:solidFill>
                          <a:effectLst/>
                        </a:rPr>
                        <a:t>3</a:t>
                      </a:r>
                      <a:r>
                        <a:rPr lang="ja-JP" altLang="en-US" sz="600" b="1" u="none" strike="noStrike">
                          <a:solidFill>
                            <a:schemeClr val="bg1"/>
                          </a:solidFill>
                          <a:effectLst/>
                        </a:rPr>
                        <a:t>点）</a:t>
                      </a:r>
                      <a:endParaRPr lang="ja-JP" altLang="en-US" sz="600" b="1" i="0" u="none" strike="noStrike">
                        <a:solidFill>
                          <a:schemeClr val="bg1"/>
                        </a:solidFill>
                        <a:effectLst/>
                        <a:latin typeface="游ゴシック" panose="020B0400000000000000" pitchFamily="50" charset="-128"/>
                        <a:ea typeface="游ゴシック" panose="020B0400000000000000" pitchFamily="50" charset="-128"/>
                      </a:endParaRPr>
                    </a:p>
                  </a:txBody>
                  <a:tcPr marL="2854" marR="2854" marT="285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ctr"/>
                      <a:r>
                        <a:rPr lang="ja-JP" altLang="en-US" sz="600" b="1" u="none" strike="noStrike">
                          <a:solidFill>
                            <a:schemeClr val="bg1"/>
                          </a:solidFill>
                          <a:effectLst/>
                        </a:rPr>
                        <a:t>概ね</a:t>
                      </a:r>
                      <a:endParaRPr lang="en-US" altLang="ja-JP" sz="600" b="1" u="none" strike="noStrike">
                        <a:solidFill>
                          <a:schemeClr val="bg1"/>
                        </a:solidFill>
                        <a:effectLst/>
                      </a:endParaRPr>
                    </a:p>
                    <a:p>
                      <a:pPr algn="ctr" fontAlgn="ctr"/>
                      <a:r>
                        <a:rPr lang="ja-JP" altLang="en-US" sz="600" b="1" u="none" strike="noStrike">
                          <a:solidFill>
                            <a:schemeClr val="bg1"/>
                          </a:solidFill>
                          <a:effectLst/>
                        </a:rPr>
                        <a:t>そう思う</a:t>
                      </a:r>
                      <a:br>
                        <a:rPr lang="ja-JP" altLang="en-US" sz="600" b="1" u="none" strike="noStrike">
                          <a:solidFill>
                            <a:schemeClr val="bg1"/>
                          </a:solidFill>
                          <a:effectLst/>
                        </a:rPr>
                      </a:br>
                      <a:r>
                        <a:rPr lang="ja-JP" altLang="en-US" sz="600" b="1" u="none" strike="noStrike">
                          <a:solidFill>
                            <a:schemeClr val="bg1"/>
                          </a:solidFill>
                          <a:effectLst/>
                        </a:rPr>
                        <a:t>（</a:t>
                      </a:r>
                      <a:r>
                        <a:rPr lang="en-US" altLang="ja-JP" sz="600" b="1" u="none" strike="noStrike">
                          <a:solidFill>
                            <a:schemeClr val="bg1"/>
                          </a:solidFill>
                          <a:effectLst/>
                        </a:rPr>
                        <a:t>2</a:t>
                      </a:r>
                      <a:r>
                        <a:rPr lang="ja-JP" altLang="en-US" sz="600" b="1" u="none" strike="noStrike">
                          <a:solidFill>
                            <a:schemeClr val="bg1"/>
                          </a:solidFill>
                          <a:effectLst/>
                        </a:rPr>
                        <a:t>点）</a:t>
                      </a:r>
                      <a:endParaRPr lang="ja-JP" altLang="en-US" sz="600" b="1" i="0" u="none" strike="noStrike">
                        <a:solidFill>
                          <a:schemeClr val="bg1"/>
                        </a:solidFill>
                        <a:effectLst/>
                        <a:latin typeface="游ゴシック" panose="020B0400000000000000" pitchFamily="50" charset="-128"/>
                        <a:ea typeface="游ゴシック" panose="020B0400000000000000" pitchFamily="50" charset="-128"/>
                      </a:endParaRPr>
                    </a:p>
                  </a:txBody>
                  <a:tcPr marL="2854" marR="2854" marT="285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ctr"/>
                      <a:r>
                        <a:rPr lang="ja-JP" altLang="en-US" sz="600" b="1" u="none" strike="noStrike">
                          <a:solidFill>
                            <a:schemeClr val="bg1"/>
                          </a:solidFill>
                          <a:effectLst/>
                        </a:rPr>
                        <a:t>少し</a:t>
                      </a:r>
                      <a:endParaRPr lang="en-US" altLang="ja-JP" sz="600" b="1" u="none" strike="noStrike">
                        <a:solidFill>
                          <a:schemeClr val="bg1"/>
                        </a:solidFill>
                        <a:effectLst/>
                      </a:endParaRPr>
                    </a:p>
                    <a:p>
                      <a:pPr algn="ctr" fontAlgn="ctr"/>
                      <a:r>
                        <a:rPr lang="ja-JP" altLang="en-US" sz="600" b="1" u="none" strike="noStrike">
                          <a:solidFill>
                            <a:schemeClr val="bg1"/>
                          </a:solidFill>
                          <a:effectLst/>
                        </a:rPr>
                        <a:t>そう思う</a:t>
                      </a:r>
                      <a:br>
                        <a:rPr lang="ja-JP" altLang="en-US" sz="600" b="1" u="none" strike="noStrike">
                          <a:solidFill>
                            <a:schemeClr val="bg1"/>
                          </a:solidFill>
                          <a:effectLst/>
                        </a:rPr>
                      </a:br>
                      <a:r>
                        <a:rPr lang="ja-JP" altLang="en-US" sz="600" b="1" u="none" strike="noStrike">
                          <a:solidFill>
                            <a:schemeClr val="bg1"/>
                          </a:solidFill>
                          <a:effectLst/>
                        </a:rPr>
                        <a:t>（</a:t>
                      </a:r>
                      <a:r>
                        <a:rPr lang="en-US" altLang="ja-JP" sz="600" b="1" u="none" strike="noStrike">
                          <a:solidFill>
                            <a:schemeClr val="bg1"/>
                          </a:solidFill>
                          <a:effectLst/>
                        </a:rPr>
                        <a:t>1</a:t>
                      </a:r>
                      <a:r>
                        <a:rPr lang="ja-JP" altLang="en-US" sz="600" b="1" u="none" strike="noStrike">
                          <a:solidFill>
                            <a:schemeClr val="bg1"/>
                          </a:solidFill>
                          <a:effectLst/>
                        </a:rPr>
                        <a:t>点）</a:t>
                      </a:r>
                      <a:endParaRPr lang="ja-JP" altLang="en-US" sz="600" b="1" i="0" u="none" strike="noStrike">
                        <a:solidFill>
                          <a:schemeClr val="bg1"/>
                        </a:solidFill>
                        <a:effectLst/>
                        <a:latin typeface="游ゴシック" panose="020B0400000000000000" pitchFamily="50" charset="-128"/>
                        <a:ea typeface="游ゴシック" panose="020B0400000000000000" pitchFamily="50" charset="-128"/>
                      </a:endParaRPr>
                    </a:p>
                  </a:txBody>
                  <a:tcPr marL="2854" marR="2854" marT="285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ctr"/>
                      <a:r>
                        <a:rPr lang="ja-JP" altLang="en-US" sz="600" b="1" u="none" strike="noStrike">
                          <a:solidFill>
                            <a:schemeClr val="bg1"/>
                          </a:solidFill>
                          <a:effectLst/>
                        </a:rPr>
                        <a:t>思わない</a:t>
                      </a:r>
                      <a:br>
                        <a:rPr lang="ja-JP" altLang="en-US" sz="600" b="1" u="none" strike="noStrike">
                          <a:solidFill>
                            <a:schemeClr val="bg1"/>
                          </a:solidFill>
                          <a:effectLst/>
                        </a:rPr>
                      </a:br>
                      <a:r>
                        <a:rPr lang="ja-JP" altLang="en-US" sz="600" b="1" u="none" strike="noStrike">
                          <a:solidFill>
                            <a:schemeClr val="bg1"/>
                          </a:solidFill>
                          <a:effectLst/>
                        </a:rPr>
                        <a:t>（</a:t>
                      </a:r>
                      <a:r>
                        <a:rPr lang="en-US" altLang="ja-JP" sz="600" b="1" u="none" strike="noStrike">
                          <a:solidFill>
                            <a:schemeClr val="bg1"/>
                          </a:solidFill>
                          <a:effectLst/>
                        </a:rPr>
                        <a:t>0</a:t>
                      </a:r>
                      <a:r>
                        <a:rPr lang="ja-JP" altLang="en-US" sz="600" b="1" u="none" strike="noStrike">
                          <a:solidFill>
                            <a:schemeClr val="bg1"/>
                          </a:solidFill>
                          <a:effectLst/>
                        </a:rPr>
                        <a:t>点）</a:t>
                      </a:r>
                      <a:endParaRPr lang="ja-JP" altLang="en-US" sz="600" b="1" i="0" u="none" strike="noStrike">
                        <a:solidFill>
                          <a:schemeClr val="bg1"/>
                        </a:solidFill>
                        <a:effectLst/>
                        <a:latin typeface="游ゴシック" panose="020B0400000000000000" pitchFamily="50" charset="-128"/>
                        <a:ea typeface="游ゴシック" panose="020B0400000000000000" pitchFamily="50" charset="-128"/>
                      </a:endParaRPr>
                    </a:p>
                  </a:txBody>
                  <a:tcPr marL="2854" marR="2854" marT="285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ctr"/>
                      <a:r>
                        <a:rPr lang="zh-TW" altLang="en-US" sz="600" b="1" u="none" strike="noStrike">
                          <a:solidFill>
                            <a:schemeClr val="bg1"/>
                          </a:solidFill>
                          <a:effectLst/>
                        </a:rPr>
                        <a:t>中項目別</a:t>
                      </a:r>
                      <a:br>
                        <a:rPr lang="zh-TW" altLang="en-US" sz="600" b="1" u="none" strike="noStrike">
                          <a:solidFill>
                            <a:schemeClr val="bg1"/>
                          </a:solidFill>
                          <a:effectLst/>
                        </a:rPr>
                      </a:br>
                      <a:r>
                        <a:rPr lang="zh-TW" altLang="en-US" sz="600" b="1" u="none" strike="noStrike">
                          <a:solidFill>
                            <a:schemeClr val="bg1"/>
                          </a:solidFill>
                          <a:effectLst/>
                        </a:rPr>
                        <a:t>合計</a:t>
                      </a:r>
                      <a:endParaRPr lang="zh-TW" altLang="en-US" sz="600" b="1" i="0" u="none" strike="noStrike">
                        <a:solidFill>
                          <a:schemeClr val="bg1"/>
                        </a:solidFill>
                        <a:effectLst/>
                        <a:latin typeface="游ゴシック" panose="020B0400000000000000" pitchFamily="50" charset="-128"/>
                        <a:ea typeface="游ゴシック" panose="020B0400000000000000" pitchFamily="50" charset="-128"/>
                      </a:endParaRPr>
                    </a:p>
                  </a:txBody>
                  <a:tcPr marL="2854" marR="2854" marT="285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ctr"/>
                      <a:r>
                        <a:rPr lang="zh-TW" altLang="en-US" sz="600" b="1" u="none" strike="noStrike">
                          <a:solidFill>
                            <a:schemeClr val="bg1"/>
                          </a:solidFill>
                          <a:effectLst/>
                        </a:rPr>
                        <a:t>大項目別</a:t>
                      </a:r>
                      <a:br>
                        <a:rPr lang="zh-TW" altLang="en-US" sz="600" b="1" u="none" strike="noStrike">
                          <a:solidFill>
                            <a:schemeClr val="bg1"/>
                          </a:solidFill>
                          <a:effectLst/>
                        </a:rPr>
                      </a:br>
                      <a:r>
                        <a:rPr lang="zh-TW" altLang="en-US" sz="600" b="1" u="none" strike="noStrike">
                          <a:solidFill>
                            <a:schemeClr val="bg1"/>
                          </a:solidFill>
                          <a:effectLst/>
                        </a:rPr>
                        <a:t>合計</a:t>
                      </a:r>
                      <a:endParaRPr lang="zh-TW" altLang="en-US" sz="600" b="1" i="0" u="none" strike="noStrike">
                        <a:solidFill>
                          <a:schemeClr val="bg1"/>
                        </a:solidFill>
                        <a:effectLst/>
                        <a:latin typeface="游ゴシック" panose="020B0400000000000000" pitchFamily="50" charset="-128"/>
                        <a:ea typeface="游ゴシック" panose="020B0400000000000000" pitchFamily="50" charset="-128"/>
                      </a:endParaRPr>
                    </a:p>
                  </a:txBody>
                  <a:tcPr marL="2854" marR="2854" marT="2854"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extLst>
                  <a:ext uri="{0D108BD9-81ED-4DB2-BD59-A6C34878D82A}">
                    <a16:rowId xmlns:a16="http://schemas.microsoft.com/office/drawing/2014/main" val="2715572762"/>
                  </a:ext>
                </a:extLst>
              </a:tr>
              <a:tr h="228273">
                <a:tc rowSpan="6">
                  <a:txBody>
                    <a:bodyPr/>
                    <a:lstStyle/>
                    <a:p>
                      <a:pPr algn="ctr" fontAlgn="ctr"/>
                      <a:r>
                        <a:rPr lang="ja-JP" altLang="en-US" sz="1000" b="1" u="none" strike="noStrike" dirty="0">
                          <a:solidFill>
                            <a:srgbClr val="302D22"/>
                          </a:solidFill>
                          <a:effectLst/>
                        </a:rPr>
                        <a:t>人格形成</a:t>
                      </a:r>
                      <a:br>
                        <a:rPr lang="ja-JP" altLang="en-US" sz="500" b="1" u="none" strike="noStrike" dirty="0">
                          <a:solidFill>
                            <a:srgbClr val="302D22"/>
                          </a:solidFill>
                          <a:effectLst/>
                        </a:rPr>
                      </a:br>
                      <a:br>
                        <a:rPr lang="ja-JP" altLang="en-US" sz="500" b="1" u="none" strike="noStrike" dirty="0">
                          <a:solidFill>
                            <a:srgbClr val="302D22"/>
                          </a:solidFill>
                          <a:effectLst/>
                        </a:rPr>
                      </a:br>
                      <a:r>
                        <a:rPr lang="ja-JP" altLang="en-US" sz="500" b="1" u="none" strike="noStrike" dirty="0">
                          <a:solidFill>
                            <a:srgbClr val="302D22"/>
                          </a:solidFill>
                          <a:effectLst/>
                        </a:rPr>
                        <a:t>自社の</a:t>
                      </a:r>
                      <a:endParaRPr lang="en-US" altLang="ja-JP" sz="500" b="1" u="none" strike="noStrike" dirty="0">
                        <a:solidFill>
                          <a:srgbClr val="302D22"/>
                        </a:solidFill>
                        <a:effectLst/>
                      </a:endParaRPr>
                    </a:p>
                    <a:p>
                      <a:pPr algn="ctr" fontAlgn="ctr"/>
                      <a:r>
                        <a:rPr lang="ja-JP" altLang="en-US" sz="500" b="1" u="none" strike="noStrike" spc="0" dirty="0">
                          <a:solidFill>
                            <a:srgbClr val="302D22"/>
                          </a:solidFill>
                          <a:effectLst/>
                        </a:rPr>
                        <a:t>過去・現在・未来が</a:t>
                      </a:r>
                      <a:endParaRPr lang="en-US" altLang="ja-JP" sz="500" b="1" u="none" strike="noStrike" spc="0" dirty="0">
                        <a:solidFill>
                          <a:srgbClr val="302D22"/>
                        </a:solidFill>
                        <a:effectLst/>
                      </a:endParaRPr>
                    </a:p>
                    <a:p>
                      <a:pPr algn="ctr" fontAlgn="ctr"/>
                      <a:r>
                        <a:rPr lang="ja-JP" altLang="en-US" sz="500" b="1" u="none" strike="noStrike" dirty="0">
                          <a:solidFill>
                            <a:srgbClr val="302D22"/>
                          </a:solidFill>
                          <a:effectLst/>
                        </a:rPr>
                        <a:t>見えていますか？</a:t>
                      </a:r>
                      <a:endParaRPr lang="ja-JP" altLang="en-US" sz="500" b="1" i="0" u="none" strike="noStrike" dirty="0">
                        <a:solidFill>
                          <a:srgbClr val="302D22"/>
                        </a:solidFill>
                        <a:effectLst/>
                        <a:latin typeface="游ゴシック" panose="020B0400000000000000" pitchFamily="50" charset="-128"/>
                        <a:ea typeface="游ゴシック" panose="020B0400000000000000" pitchFamily="50" charset="-128"/>
                      </a:endParaRPr>
                    </a:p>
                  </a:txBody>
                  <a:tcPr marL="2854" marR="2854" marT="28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ACE"/>
                    </a:solidFill>
                  </a:tcPr>
                </a:tc>
                <a:tc rowSpan="2">
                  <a:txBody>
                    <a:bodyPr/>
                    <a:lstStyle/>
                    <a:p>
                      <a:pPr algn="ctr" fontAlgn="ctr"/>
                      <a:r>
                        <a:rPr lang="ja-JP" altLang="en-US" sz="600" b="1" u="none" strike="noStrike" dirty="0">
                          <a:solidFill>
                            <a:srgbClr val="302D22"/>
                          </a:solidFill>
                          <a:effectLst/>
                        </a:rPr>
                        <a:t>自社の個性を</a:t>
                      </a:r>
                      <a:endParaRPr lang="en-US" altLang="ja-JP" sz="600" b="1" u="none" strike="noStrike" dirty="0">
                        <a:solidFill>
                          <a:srgbClr val="302D22"/>
                        </a:solidFill>
                        <a:effectLst/>
                      </a:endParaRPr>
                    </a:p>
                    <a:p>
                      <a:pPr algn="ctr" fontAlgn="ctr"/>
                      <a:r>
                        <a:rPr lang="ja-JP" altLang="en-US" sz="600" b="1" u="none" strike="noStrike" dirty="0">
                          <a:solidFill>
                            <a:srgbClr val="302D22"/>
                          </a:solidFill>
                          <a:effectLst/>
                        </a:rPr>
                        <a:t>見つめ直す</a:t>
                      </a:r>
                      <a:br>
                        <a:rPr lang="ja-JP" altLang="en-US" sz="600" b="1" u="none" strike="noStrike" dirty="0">
                          <a:solidFill>
                            <a:srgbClr val="302D22"/>
                          </a:solidFill>
                          <a:effectLst/>
                        </a:rPr>
                      </a:br>
                      <a:r>
                        <a:rPr lang="ja-JP" altLang="en-US" sz="600" b="1" u="none" strike="noStrike" dirty="0">
                          <a:solidFill>
                            <a:srgbClr val="302D22"/>
                          </a:solidFill>
                          <a:effectLst/>
                        </a:rPr>
                        <a:t>（</a:t>
                      </a:r>
                      <a:r>
                        <a:rPr lang="en-US" altLang="ja-JP" sz="600" b="1" u="none" strike="noStrike" dirty="0">
                          <a:solidFill>
                            <a:srgbClr val="302D22"/>
                          </a:solidFill>
                          <a:effectLst/>
                        </a:rPr>
                        <a:t>IDENTITY</a:t>
                      </a:r>
                      <a:r>
                        <a:rPr lang="ja-JP" altLang="en-US" sz="600" b="1" u="none" strike="noStrike" dirty="0">
                          <a:solidFill>
                            <a:srgbClr val="302D22"/>
                          </a:solidFill>
                          <a:effectLst/>
                        </a:rPr>
                        <a:t>）</a:t>
                      </a:r>
                      <a:endParaRPr lang="ja-JP" altLang="en-US" sz="600" b="1" i="0" u="none" strike="noStrike" dirty="0">
                        <a:solidFill>
                          <a:srgbClr val="302D22"/>
                        </a:solidFill>
                        <a:effectLst/>
                        <a:latin typeface="游ゴシック" panose="020B0400000000000000" pitchFamily="50" charset="-128"/>
                        <a:ea typeface="游ゴシック" panose="020B0400000000000000" pitchFamily="50" charset="-128"/>
                      </a:endParaRPr>
                    </a:p>
                  </a:txBody>
                  <a:tcPr marL="2854" marR="2854" marT="28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ACE"/>
                    </a:solidFill>
                  </a:tcPr>
                </a:tc>
                <a:tc rowSpan="2">
                  <a:txBody>
                    <a:bodyPr/>
                    <a:lstStyle/>
                    <a:p>
                      <a:pPr algn="l" fontAlgn="ctr"/>
                      <a:r>
                        <a:rPr lang="ja-JP" altLang="en-US" sz="600" b="1" u="none" strike="noStrike">
                          <a:solidFill>
                            <a:srgbClr val="302D22"/>
                          </a:solidFill>
                          <a:effectLst/>
                        </a:rPr>
                        <a:t>自社の譲れない価値観、個性、</a:t>
                      </a:r>
                      <a:br>
                        <a:rPr lang="ja-JP" altLang="en-US" sz="600" b="1" u="none" strike="noStrike">
                          <a:solidFill>
                            <a:srgbClr val="302D22"/>
                          </a:solidFill>
                          <a:effectLst/>
                        </a:rPr>
                      </a:br>
                      <a:r>
                        <a:rPr lang="ja-JP" altLang="en-US" sz="600" b="1" u="none" strike="noStrike">
                          <a:solidFill>
                            <a:srgbClr val="302D22"/>
                          </a:solidFill>
                          <a:effectLst/>
                        </a:rPr>
                        <a:t>歴史を見つめ直す。</a:t>
                      </a:r>
                      <a:endParaRPr lang="ja-JP" altLang="en-US" sz="600" b="1" i="0" u="none" strike="noStrike">
                        <a:solidFill>
                          <a:srgbClr val="302D22"/>
                        </a:solidFill>
                        <a:effectLst/>
                        <a:latin typeface="游ゴシック" panose="020B0400000000000000" pitchFamily="50" charset="-128"/>
                        <a:ea typeface="游ゴシック" panose="020B0400000000000000"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ACE"/>
                    </a:solidFill>
                  </a:tcPr>
                </a:tc>
                <a:tc>
                  <a:txBody>
                    <a:bodyPr/>
                    <a:lstStyle/>
                    <a:p>
                      <a:pPr algn="l" fontAlgn="ctr"/>
                      <a:r>
                        <a:rPr lang="en-US" altLang="ja-JP" sz="600" b="1" u="none" strike="noStrike">
                          <a:effectLst/>
                        </a:rPr>
                        <a:t>"</a:t>
                      </a:r>
                      <a:r>
                        <a:rPr lang="ja-JP" altLang="en-US" sz="600" b="1" u="none" strike="noStrike">
                          <a:effectLst/>
                        </a:rPr>
                        <a:t>自社らしさ</a:t>
                      </a:r>
                      <a:r>
                        <a:rPr lang="en-US" altLang="ja-JP" sz="600" b="1" u="none" strike="noStrike">
                          <a:effectLst/>
                        </a:rPr>
                        <a:t>"</a:t>
                      </a:r>
                      <a:r>
                        <a:rPr lang="ja-JP" altLang="en-US" sz="600" b="1" u="none" strike="noStrike">
                          <a:effectLst/>
                        </a:rPr>
                        <a:t>を言葉にできますか？</a:t>
                      </a:r>
                      <a:endParaRPr lang="ja-JP" altLang="en-US" sz="600" b="1" i="0" u="none" strike="noStrike">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A099"/>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12700" cap="flat" cmpd="sng" algn="ctr">
                      <a:solidFill>
                        <a:schemeClr val="tx1"/>
                      </a:solidFill>
                      <a:prstDash val="solid"/>
                      <a:round/>
                      <a:headEnd type="none" w="med" len="med"/>
                      <a:tailEnd type="none" w="med" len="med"/>
                    </a:lnL>
                    <a:lnR w="6350" cap="flat" cmpd="sng" algn="ctr">
                      <a:solidFill>
                        <a:srgbClr val="EBBF6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A099"/>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EBBF6F"/>
                      </a:solidFill>
                      <a:prstDash val="solid"/>
                      <a:round/>
                      <a:headEnd type="none" w="med" len="med"/>
                      <a:tailEnd type="none" w="med" len="med"/>
                    </a:lnL>
                    <a:lnR w="6350" cap="flat" cmpd="sng" algn="ctr">
                      <a:solidFill>
                        <a:srgbClr val="EBBF6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A099"/>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EBBF6F"/>
                      </a:solidFill>
                      <a:prstDash val="solid"/>
                      <a:round/>
                      <a:headEnd type="none" w="med" len="med"/>
                      <a:tailEnd type="none" w="med" len="med"/>
                    </a:lnL>
                    <a:lnR w="6350" cap="flat" cmpd="sng" algn="ctr">
                      <a:solidFill>
                        <a:srgbClr val="EBBF6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A099"/>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EBBF6F"/>
                      </a:solidFill>
                      <a:prstDash val="solid"/>
                      <a:round/>
                      <a:headEnd type="none" w="med" len="med"/>
                      <a:tailEnd type="none" w="med" len="med"/>
                    </a:lnL>
                    <a:lnR w="6350" cap="flat" cmpd="sng" algn="ctr">
                      <a:solidFill>
                        <a:srgbClr val="EBBF6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A099"/>
                      </a:solidFill>
                      <a:prstDash val="solid"/>
                      <a:round/>
                      <a:headEnd type="none" w="med" len="med"/>
                      <a:tailEnd type="none" w="med" len="med"/>
                    </a:lnB>
                    <a:solidFill>
                      <a:schemeClr val="bg1"/>
                    </a:solidFill>
                  </a:tcPr>
                </a:tc>
                <a:tc rowSpan="2">
                  <a:txBody>
                    <a:bodyPr/>
                    <a:lstStyle/>
                    <a:p>
                      <a:pPr algn="ctr" fontAlgn="ctr"/>
                      <a:endParaRPr lang="en-US" altLang="ja-JP"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EBBF6F"/>
                      </a:solidFill>
                      <a:prstDash val="solid"/>
                      <a:round/>
                      <a:headEnd type="none" w="med" len="med"/>
                      <a:tailEnd type="none" w="med" len="med"/>
                    </a:lnL>
                    <a:lnR w="12700" cap="flat" cmpd="sng" algn="ctr">
                      <a:solidFill>
                        <a:srgbClr val="EBBF6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EBBF6F"/>
                      </a:solidFill>
                      <a:prstDash val="solid"/>
                      <a:round/>
                      <a:headEnd type="none" w="med" len="med"/>
                      <a:tailEnd type="none" w="med" len="med"/>
                    </a:lnB>
                    <a:solidFill>
                      <a:schemeClr val="bg1"/>
                    </a:solidFill>
                  </a:tcPr>
                </a:tc>
                <a:tc rowSpan="6">
                  <a:txBody>
                    <a:bodyPr/>
                    <a:lstStyle/>
                    <a:p>
                      <a:pPr algn="ctr" fontAlgn="ctr"/>
                      <a:endParaRPr lang="en-US" altLang="ja-JP"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12700" cap="flat" cmpd="sng" algn="ctr">
                      <a:solidFill>
                        <a:srgbClr val="EBBF6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9391854"/>
                  </a:ext>
                </a:extLst>
              </a:tr>
              <a:tr h="22827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600" b="1" u="none" strike="noStrike">
                          <a:solidFill>
                            <a:srgbClr val="302D22"/>
                          </a:solidFill>
                          <a:effectLst/>
                        </a:rPr>
                        <a:t>自社のゆずれない価値観を言葉にできますか？</a:t>
                      </a:r>
                      <a:endParaRPr lang="ja-JP" altLang="en-US" sz="600" b="1" i="0" u="none" strike="noStrike">
                        <a:solidFill>
                          <a:srgbClr val="302D22"/>
                        </a:solidFill>
                        <a:effectLst/>
                        <a:latin typeface="游ゴシック" panose="020B0400000000000000" pitchFamily="50" charset="-128"/>
                        <a:ea typeface="游ゴシック" panose="020B0400000000000000"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A099"/>
                      </a:solidFill>
                      <a:prstDash val="solid"/>
                      <a:round/>
                      <a:headEnd type="none" w="med" len="med"/>
                      <a:tailEnd type="none" w="med" len="med"/>
                    </a:lnT>
                    <a:lnB w="12700" cap="flat" cmpd="sng" algn="ctr">
                      <a:solidFill>
                        <a:srgbClr val="EBBF6F"/>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12700" cap="flat" cmpd="sng" algn="ctr">
                      <a:solidFill>
                        <a:schemeClr val="tx1"/>
                      </a:solidFill>
                      <a:prstDash val="solid"/>
                      <a:round/>
                      <a:headEnd type="none" w="med" len="med"/>
                      <a:tailEnd type="none" w="med" len="med"/>
                    </a:lnL>
                    <a:lnR w="6350" cap="flat" cmpd="sng" algn="ctr">
                      <a:solidFill>
                        <a:srgbClr val="EBBF6F"/>
                      </a:solidFill>
                      <a:prstDash val="solid"/>
                      <a:round/>
                      <a:headEnd type="none" w="med" len="med"/>
                      <a:tailEnd type="none" w="med" len="med"/>
                    </a:lnR>
                    <a:lnT w="6350" cap="flat" cmpd="sng" algn="ctr">
                      <a:solidFill>
                        <a:srgbClr val="FFA099"/>
                      </a:solidFill>
                      <a:prstDash val="solid"/>
                      <a:round/>
                      <a:headEnd type="none" w="med" len="med"/>
                      <a:tailEnd type="none" w="med" len="med"/>
                    </a:lnT>
                    <a:lnB w="12700" cap="flat" cmpd="sng" algn="ctr">
                      <a:solidFill>
                        <a:srgbClr val="EBBF6F"/>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EBBF6F"/>
                      </a:solidFill>
                      <a:prstDash val="solid"/>
                      <a:round/>
                      <a:headEnd type="none" w="med" len="med"/>
                      <a:tailEnd type="none" w="med" len="med"/>
                    </a:lnL>
                    <a:lnR w="6350" cap="flat" cmpd="sng" algn="ctr">
                      <a:solidFill>
                        <a:srgbClr val="EBBF6F"/>
                      </a:solidFill>
                      <a:prstDash val="solid"/>
                      <a:round/>
                      <a:headEnd type="none" w="med" len="med"/>
                      <a:tailEnd type="none" w="med" len="med"/>
                    </a:lnR>
                    <a:lnT w="6350" cap="flat" cmpd="sng" algn="ctr">
                      <a:solidFill>
                        <a:srgbClr val="FFA099"/>
                      </a:solidFill>
                      <a:prstDash val="solid"/>
                      <a:round/>
                      <a:headEnd type="none" w="med" len="med"/>
                      <a:tailEnd type="none" w="med" len="med"/>
                    </a:lnT>
                    <a:lnB w="12700" cap="flat" cmpd="sng" algn="ctr">
                      <a:solidFill>
                        <a:srgbClr val="EBBF6F"/>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EBBF6F"/>
                      </a:solidFill>
                      <a:prstDash val="solid"/>
                      <a:round/>
                      <a:headEnd type="none" w="med" len="med"/>
                      <a:tailEnd type="none" w="med" len="med"/>
                    </a:lnL>
                    <a:lnR w="6350" cap="flat" cmpd="sng" algn="ctr">
                      <a:solidFill>
                        <a:srgbClr val="EBBF6F"/>
                      </a:solidFill>
                      <a:prstDash val="solid"/>
                      <a:round/>
                      <a:headEnd type="none" w="med" len="med"/>
                      <a:tailEnd type="none" w="med" len="med"/>
                    </a:lnR>
                    <a:lnT w="6350" cap="flat" cmpd="sng" algn="ctr">
                      <a:solidFill>
                        <a:srgbClr val="FFA099"/>
                      </a:solidFill>
                      <a:prstDash val="solid"/>
                      <a:round/>
                      <a:headEnd type="none" w="med" len="med"/>
                      <a:tailEnd type="none" w="med" len="med"/>
                    </a:lnT>
                    <a:lnB w="12700" cap="flat" cmpd="sng" algn="ctr">
                      <a:solidFill>
                        <a:srgbClr val="EBBF6F"/>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EBBF6F"/>
                      </a:solidFill>
                      <a:prstDash val="solid"/>
                      <a:round/>
                      <a:headEnd type="none" w="med" len="med"/>
                      <a:tailEnd type="none" w="med" len="med"/>
                    </a:lnL>
                    <a:lnR w="6350" cap="flat" cmpd="sng" algn="ctr">
                      <a:solidFill>
                        <a:srgbClr val="EBBF6F"/>
                      </a:solidFill>
                      <a:prstDash val="solid"/>
                      <a:round/>
                      <a:headEnd type="none" w="med" len="med"/>
                      <a:tailEnd type="none" w="med" len="med"/>
                    </a:lnR>
                    <a:lnT w="6350" cap="flat" cmpd="sng" algn="ctr">
                      <a:solidFill>
                        <a:srgbClr val="FFA099"/>
                      </a:solidFill>
                      <a:prstDash val="solid"/>
                      <a:round/>
                      <a:headEnd type="none" w="med" len="med"/>
                      <a:tailEnd type="none" w="med" len="med"/>
                    </a:lnT>
                    <a:lnB w="12700" cap="flat" cmpd="sng" algn="ctr">
                      <a:solidFill>
                        <a:srgbClr val="EBBF6F"/>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698218343"/>
                  </a:ext>
                </a:extLst>
              </a:tr>
              <a:tr h="228273">
                <a:tc vMerge="1">
                  <a:txBody>
                    <a:bodyPr/>
                    <a:lstStyle/>
                    <a:p>
                      <a:endParaRPr kumimoji="1" lang="ja-JP" altLang="en-US"/>
                    </a:p>
                  </a:txBody>
                  <a:tcPr/>
                </a:tc>
                <a:tc rowSpan="2">
                  <a:txBody>
                    <a:bodyPr/>
                    <a:lstStyle/>
                    <a:p>
                      <a:pPr algn="ctr" fontAlgn="ctr"/>
                      <a:r>
                        <a:rPr lang="ja-JP" altLang="en-US" sz="600" b="1" u="none" strike="noStrike">
                          <a:solidFill>
                            <a:srgbClr val="302D22"/>
                          </a:solidFill>
                          <a:effectLst/>
                        </a:rPr>
                        <a:t>存在意義を</a:t>
                      </a:r>
                      <a:endParaRPr lang="en-US" altLang="ja-JP" sz="600" b="1" u="none" strike="noStrike">
                        <a:solidFill>
                          <a:srgbClr val="302D22"/>
                        </a:solidFill>
                        <a:effectLst/>
                      </a:endParaRPr>
                    </a:p>
                    <a:p>
                      <a:pPr algn="ctr" fontAlgn="ctr"/>
                      <a:r>
                        <a:rPr lang="ja-JP" altLang="en-US" sz="600" b="1" u="none" strike="noStrike">
                          <a:solidFill>
                            <a:srgbClr val="302D22"/>
                          </a:solidFill>
                          <a:effectLst/>
                        </a:rPr>
                        <a:t>深掘りする</a:t>
                      </a:r>
                      <a:br>
                        <a:rPr lang="ja-JP" altLang="en-US" sz="600" b="1" u="none" strike="noStrike">
                          <a:solidFill>
                            <a:srgbClr val="302D22"/>
                          </a:solidFill>
                          <a:effectLst/>
                        </a:rPr>
                      </a:br>
                      <a:r>
                        <a:rPr lang="ja-JP" altLang="en-US" sz="600" b="1" u="none" strike="noStrike">
                          <a:solidFill>
                            <a:srgbClr val="302D22"/>
                          </a:solidFill>
                          <a:effectLst/>
                        </a:rPr>
                        <a:t>（</a:t>
                      </a:r>
                      <a:r>
                        <a:rPr lang="en-US" altLang="ja-JP" sz="600" b="1" u="none" strike="noStrike">
                          <a:solidFill>
                            <a:srgbClr val="302D22"/>
                          </a:solidFill>
                          <a:effectLst/>
                        </a:rPr>
                        <a:t>MISSION</a:t>
                      </a:r>
                      <a:r>
                        <a:rPr lang="ja-JP" altLang="en-US" sz="600" b="1" u="none" strike="noStrike">
                          <a:solidFill>
                            <a:srgbClr val="302D22"/>
                          </a:solidFill>
                          <a:effectLst/>
                        </a:rPr>
                        <a:t>）</a:t>
                      </a:r>
                      <a:endParaRPr lang="ja-JP" altLang="en-US" sz="600" b="1" i="0" u="none" strike="noStrike">
                        <a:solidFill>
                          <a:srgbClr val="302D22"/>
                        </a:solidFill>
                        <a:effectLst/>
                        <a:latin typeface="游ゴシック" panose="020B0400000000000000" pitchFamily="50" charset="-128"/>
                        <a:ea typeface="游ゴシック" panose="020B0400000000000000" pitchFamily="50" charset="-128"/>
                      </a:endParaRPr>
                    </a:p>
                  </a:txBody>
                  <a:tcPr marL="2854" marR="2854" marT="28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ACE"/>
                    </a:solidFill>
                  </a:tcPr>
                </a:tc>
                <a:tc rowSpan="2">
                  <a:txBody>
                    <a:bodyPr/>
                    <a:lstStyle/>
                    <a:p>
                      <a:pPr algn="l" fontAlgn="ctr"/>
                      <a:r>
                        <a:rPr lang="ja-JP" altLang="en-US" sz="600" b="1" u="none" strike="noStrike" dirty="0">
                          <a:solidFill>
                            <a:srgbClr val="302D22"/>
                          </a:solidFill>
                          <a:effectLst/>
                        </a:rPr>
                        <a:t>自社が人々や社会に貢献できる</a:t>
                      </a:r>
                      <a:br>
                        <a:rPr lang="ja-JP" altLang="en-US" sz="600" b="1" u="none" strike="noStrike" dirty="0">
                          <a:solidFill>
                            <a:srgbClr val="302D22"/>
                          </a:solidFill>
                          <a:effectLst/>
                        </a:rPr>
                      </a:br>
                      <a:r>
                        <a:rPr lang="ja-JP" altLang="en-US" sz="600" b="1" u="none" strike="noStrike" dirty="0">
                          <a:solidFill>
                            <a:srgbClr val="302D22"/>
                          </a:solidFill>
                          <a:effectLst/>
                        </a:rPr>
                        <a:t>ことは何かを深掘りし、言語化する。</a:t>
                      </a:r>
                      <a:endParaRPr lang="ja-JP" altLang="en-US" sz="600" b="1" i="0" u="none" strike="noStrike" dirty="0">
                        <a:solidFill>
                          <a:srgbClr val="302D22"/>
                        </a:solidFill>
                        <a:effectLst/>
                        <a:latin typeface="游ゴシック" panose="020B0400000000000000" pitchFamily="50" charset="-128"/>
                        <a:ea typeface="游ゴシック" panose="020B0400000000000000"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ACE"/>
                    </a:solidFill>
                  </a:tcPr>
                </a:tc>
                <a:tc>
                  <a:txBody>
                    <a:bodyPr/>
                    <a:lstStyle/>
                    <a:p>
                      <a:pPr algn="l" fontAlgn="ctr"/>
                      <a:r>
                        <a:rPr lang="ja-JP" altLang="en-US" sz="600" b="1" u="none" strike="noStrike">
                          <a:solidFill>
                            <a:srgbClr val="302D22"/>
                          </a:solidFill>
                          <a:effectLst/>
                        </a:rPr>
                        <a:t>創業したとき、後を継いだとき、事業を始めたときの想いを語れますか？</a:t>
                      </a:r>
                      <a:endParaRPr lang="ja-JP" altLang="en-US" sz="600" b="1" i="0" u="none" strike="noStrike">
                        <a:solidFill>
                          <a:srgbClr val="302D22"/>
                        </a:solidFill>
                        <a:effectLst/>
                        <a:latin typeface="游ゴシック" panose="020B0400000000000000" pitchFamily="50" charset="-128"/>
                        <a:ea typeface="游ゴシック" panose="020B0400000000000000"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EBBF6F"/>
                      </a:solidFill>
                      <a:prstDash val="solid"/>
                      <a:round/>
                      <a:headEnd type="none" w="med" len="med"/>
                      <a:tailEnd type="none" w="med" len="med"/>
                    </a:lnT>
                    <a:lnB w="6350" cap="flat" cmpd="sng" algn="ctr">
                      <a:solidFill>
                        <a:srgbClr val="FFA099"/>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12700" cap="flat" cmpd="sng" algn="ctr">
                      <a:solidFill>
                        <a:schemeClr val="tx1"/>
                      </a:solidFill>
                      <a:prstDash val="solid"/>
                      <a:round/>
                      <a:headEnd type="none" w="med" len="med"/>
                      <a:tailEnd type="none" w="med" len="med"/>
                    </a:lnL>
                    <a:lnR w="6350" cap="flat" cmpd="sng" algn="ctr">
                      <a:solidFill>
                        <a:srgbClr val="EBBF6F"/>
                      </a:solidFill>
                      <a:prstDash val="solid"/>
                      <a:round/>
                      <a:headEnd type="none" w="med" len="med"/>
                      <a:tailEnd type="none" w="med" len="med"/>
                    </a:lnR>
                    <a:lnT w="12700" cap="flat" cmpd="sng" algn="ctr">
                      <a:solidFill>
                        <a:srgbClr val="EBBF6F"/>
                      </a:solidFill>
                      <a:prstDash val="solid"/>
                      <a:round/>
                      <a:headEnd type="none" w="med" len="med"/>
                      <a:tailEnd type="none" w="med" len="med"/>
                    </a:lnT>
                    <a:lnB w="6350" cap="flat" cmpd="sng" algn="ctr">
                      <a:solidFill>
                        <a:srgbClr val="FFA099"/>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EBBF6F"/>
                      </a:solidFill>
                      <a:prstDash val="solid"/>
                      <a:round/>
                      <a:headEnd type="none" w="med" len="med"/>
                      <a:tailEnd type="none" w="med" len="med"/>
                    </a:lnL>
                    <a:lnR w="6350" cap="flat" cmpd="sng" algn="ctr">
                      <a:solidFill>
                        <a:srgbClr val="EBBF6F"/>
                      </a:solidFill>
                      <a:prstDash val="solid"/>
                      <a:round/>
                      <a:headEnd type="none" w="med" len="med"/>
                      <a:tailEnd type="none" w="med" len="med"/>
                    </a:lnR>
                    <a:lnT w="12700" cap="flat" cmpd="sng" algn="ctr">
                      <a:solidFill>
                        <a:srgbClr val="EBBF6F"/>
                      </a:solidFill>
                      <a:prstDash val="solid"/>
                      <a:round/>
                      <a:headEnd type="none" w="med" len="med"/>
                      <a:tailEnd type="none" w="med" len="med"/>
                    </a:lnT>
                    <a:lnB w="6350" cap="flat" cmpd="sng" algn="ctr">
                      <a:solidFill>
                        <a:srgbClr val="FFA099"/>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EBBF6F"/>
                      </a:solidFill>
                      <a:prstDash val="solid"/>
                      <a:round/>
                      <a:headEnd type="none" w="med" len="med"/>
                      <a:tailEnd type="none" w="med" len="med"/>
                    </a:lnL>
                    <a:lnR w="6350" cap="flat" cmpd="sng" algn="ctr">
                      <a:solidFill>
                        <a:srgbClr val="EBBF6F"/>
                      </a:solidFill>
                      <a:prstDash val="solid"/>
                      <a:round/>
                      <a:headEnd type="none" w="med" len="med"/>
                      <a:tailEnd type="none" w="med" len="med"/>
                    </a:lnR>
                    <a:lnT w="12700" cap="flat" cmpd="sng" algn="ctr">
                      <a:solidFill>
                        <a:srgbClr val="EBBF6F"/>
                      </a:solidFill>
                      <a:prstDash val="solid"/>
                      <a:round/>
                      <a:headEnd type="none" w="med" len="med"/>
                      <a:tailEnd type="none" w="med" len="med"/>
                    </a:lnT>
                    <a:lnB w="6350" cap="flat" cmpd="sng" algn="ctr">
                      <a:solidFill>
                        <a:srgbClr val="FFA099"/>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EBBF6F"/>
                      </a:solidFill>
                      <a:prstDash val="solid"/>
                      <a:round/>
                      <a:headEnd type="none" w="med" len="med"/>
                      <a:tailEnd type="none" w="med" len="med"/>
                    </a:lnL>
                    <a:lnR w="6350" cap="flat" cmpd="sng" algn="ctr">
                      <a:solidFill>
                        <a:srgbClr val="EBBF6F"/>
                      </a:solidFill>
                      <a:prstDash val="solid"/>
                      <a:round/>
                      <a:headEnd type="none" w="med" len="med"/>
                      <a:tailEnd type="none" w="med" len="med"/>
                    </a:lnR>
                    <a:lnT w="12700" cap="flat" cmpd="sng" algn="ctr">
                      <a:solidFill>
                        <a:srgbClr val="EBBF6F"/>
                      </a:solidFill>
                      <a:prstDash val="solid"/>
                      <a:round/>
                      <a:headEnd type="none" w="med" len="med"/>
                      <a:tailEnd type="none" w="med" len="med"/>
                    </a:lnT>
                    <a:lnB w="6350" cap="flat" cmpd="sng" algn="ctr">
                      <a:solidFill>
                        <a:srgbClr val="FFA099"/>
                      </a:solidFill>
                      <a:prstDash val="solid"/>
                      <a:round/>
                      <a:headEnd type="none" w="med" len="med"/>
                      <a:tailEnd type="none" w="med" len="med"/>
                    </a:lnB>
                    <a:solidFill>
                      <a:schemeClr val="bg1"/>
                    </a:solidFill>
                  </a:tcPr>
                </a:tc>
                <a:tc rowSpan="2">
                  <a:txBody>
                    <a:bodyPr/>
                    <a:lstStyle/>
                    <a:p>
                      <a:pPr algn="ctr" fontAlgn="ctr"/>
                      <a:endParaRPr lang="en-US" altLang="ja-JP"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EBBF6F"/>
                      </a:solidFill>
                      <a:prstDash val="solid"/>
                      <a:round/>
                      <a:headEnd type="none" w="med" len="med"/>
                      <a:tailEnd type="none" w="med" len="med"/>
                    </a:lnL>
                    <a:lnR w="12700" cap="flat" cmpd="sng" algn="ctr">
                      <a:solidFill>
                        <a:srgbClr val="EBBF6F"/>
                      </a:solidFill>
                      <a:prstDash val="solid"/>
                      <a:round/>
                      <a:headEnd type="none" w="med" len="med"/>
                      <a:tailEnd type="none" w="med" len="med"/>
                    </a:lnR>
                    <a:lnT w="12700" cap="flat" cmpd="sng" algn="ctr">
                      <a:solidFill>
                        <a:srgbClr val="EBBF6F"/>
                      </a:solidFill>
                      <a:prstDash val="solid"/>
                      <a:round/>
                      <a:headEnd type="none" w="med" len="med"/>
                      <a:tailEnd type="none" w="med" len="med"/>
                    </a:lnT>
                    <a:lnB w="12700" cap="flat" cmpd="sng" algn="ctr">
                      <a:solidFill>
                        <a:srgbClr val="EBBF6F"/>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553736328"/>
                  </a:ext>
                </a:extLst>
              </a:tr>
              <a:tr h="22827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600" b="1" u="none" strike="noStrike">
                          <a:solidFill>
                            <a:srgbClr val="302D22"/>
                          </a:solidFill>
                          <a:effectLst/>
                        </a:rPr>
                        <a:t>地域や社会に対して”自社が担える役割”を言葉にできますか？</a:t>
                      </a:r>
                      <a:endParaRPr lang="ja-JP" altLang="en-US" sz="600" b="1" i="0" u="none" strike="noStrike">
                        <a:solidFill>
                          <a:srgbClr val="302D22"/>
                        </a:solidFill>
                        <a:effectLst/>
                        <a:latin typeface="游ゴシック" panose="020B0400000000000000" pitchFamily="50" charset="-128"/>
                        <a:ea typeface="游ゴシック" panose="020B0400000000000000"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A099"/>
                      </a:solidFill>
                      <a:prstDash val="solid"/>
                      <a:round/>
                      <a:headEnd type="none" w="med" len="med"/>
                      <a:tailEnd type="none" w="med" len="med"/>
                    </a:lnT>
                    <a:lnB w="12700" cap="flat" cmpd="sng" algn="ctr">
                      <a:solidFill>
                        <a:srgbClr val="EBBF6F"/>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12700" cap="flat" cmpd="sng" algn="ctr">
                      <a:solidFill>
                        <a:schemeClr val="tx1"/>
                      </a:solidFill>
                      <a:prstDash val="solid"/>
                      <a:round/>
                      <a:headEnd type="none" w="med" len="med"/>
                      <a:tailEnd type="none" w="med" len="med"/>
                    </a:lnL>
                    <a:lnR w="6350" cap="flat" cmpd="sng" algn="ctr">
                      <a:solidFill>
                        <a:srgbClr val="EBBF6F"/>
                      </a:solidFill>
                      <a:prstDash val="solid"/>
                      <a:round/>
                      <a:headEnd type="none" w="med" len="med"/>
                      <a:tailEnd type="none" w="med" len="med"/>
                    </a:lnR>
                    <a:lnT w="6350" cap="flat" cmpd="sng" algn="ctr">
                      <a:solidFill>
                        <a:srgbClr val="FFA099"/>
                      </a:solidFill>
                      <a:prstDash val="solid"/>
                      <a:round/>
                      <a:headEnd type="none" w="med" len="med"/>
                      <a:tailEnd type="none" w="med" len="med"/>
                    </a:lnT>
                    <a:lnB w="12700" cap="flat" cmpd="sng" algn="ctr">
                      <a:solidFill>
                        <a:srgbClr val="EBBF6F"/>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EBBF6F"/>
                      </a:solidFill>
                      <a:prstDash val="solid"/>
                      <a:round/>
                      <a:headEnd type="none" w="med" len="med"/>
                      <a:tailEnd type="none" w="med" len="med"/>
                    </a:lnL>
                    <a:lnR w="6350" cap="flat" cmpd="sng" algn="ctr">
                      <a:solidFill>
                        <a:srgbClr val="EBBF6F"/>
                      </a:solidFill>
                      <a:prstDash val="solid"/>
                      <a:round/>
                      <a:headEnd type="none" w="med" len="med"/>
                      <a:tailEnd type="none" w="med" len="med"/>
                    </a:lnR>
                    <a:lnT w="6350" cap="flat" cmpd="sng" algn="ctr">
                      <a:solidFill>
                        <a:srgbClr val="FFA099"/>
                      </a:solidFill>
                      <a:prstDash val="solid"/>
                      <a:round/>
                      <a:headEnd type="none" w="med" len="med"/>
                      <a:tailEnd type="none" w="med" len="med"/>
                    </a:lnT>
                    <a:lnB w="12700" cap="flat" cmpd="sng" algn="ctr">
                      <a:solidFill>
                        <a:srgbClr val="EBBF6F"/>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EBBF6F"/>
                      </a:solidFill>
                      <a:prstDash val="solid"/>
                      <a:round/>
                      <a:headEnd type="none" w="med" len="med"/>
                      <a:tailEnd type="none" w="med" len="med"/>
                    </a:lnL>
                    <a:lnR w="6350" cap="flat" cmpd="sng" algn="ctr">
                      <a:solidFill>
                        <a:srgbClr val="EBBF6F"/>
                      </a:solidFill>
                      <a:prstDash val="solid"/>
                      <a:round/>
                      <a:headEnd type="none" w="med" len="med"/>
                      <a:tailEnd type="none" w="med" len="med"/>
                    </a:lnR>
                    <a:lnT w="6350" cap="flat" cmpd="sng" algn="ctr">
                      <a:solidFill>
                        <a:srgbClr val="FFA099"/>
                      </a:solidFill>
                      <a:prstDash val="solid"/>
                      <a:round/>
                      <a:headEnd type="none" w="med" len="med"/>
                      <a:tailEnd type="none" w="med" len="med"/>
                    </a:lnT>
                    <a:lnB w="12700" cap="flat" cmpd="sng" algn="ctr">
                      <a:solidFill>
                        <a:srgbClr val="EBBF6F"/>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EBBF6F"/>
                      </a:solidFill>
                      <a:prstDash val="solid"/>
                      <a:round/>
                      <a:headEnd type="none" w="med" len="med"/>
                      <a:tailEnd type="none" w="med" len="med"/>
                    </a:lnL>
                    <a:lnR w="6350" cap="flat" cmpd="sng" algn="ctr">
                      <a:solidFill>
                        <a:srgbClr val="EBBF6F"/>
                      </a:solidFill>
                      <a:prstDash val="solid"/>
                      <a:round/>
                      <a:headEnd type="none" w="med" len="med"/>
                      <a:tailEnd type="none" w="med" len="med"/>
                    </a:lnR>
                    <a:lnT w="6350" cap="flat" cmpd="sng" algn="ctr">
                      <a:solidFill>
                        <a:srgbClr val="FFA099"/>
                      </a:solidFill>
                      <a:prstDash val="solid"/>
                      <a:round/>
                      <a:headEnd type="none" w="med" len="med"/>
                      <a:tailEnd type="none" w="med" len="med"/>
                    </a:lnT>
                    <a:lnB w="12700" cap="flat" cmpd="sng" algn="ctr">
                      <a:solidFill>
                        <a:srgbClr val="EBBF6F"/>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215183533"/>
                  </a:ext>
                </a:extLst>
              </a:tr>
              <a:tr h="228273">
                <a:tc vMerge="1">
                  <a:txBody>
                    <a:bodyPr/>
                    <a:lstStyle/>
                    <a:p>
                      <a:endParaRPr kumimoji="1" lang="ja-JP" altLang="en-US"/>
                    </a:p>
                  </a:txBody>
                  <a:tcPr/>
                </a:tc>
                <a:tc rowSpan="2">
                  <a:txBody>
                    <a:bodyPr/>
                    <a:lstStyle/>
                    <a:p>
                      <a:pPr algn="ctr" fontAlgn="ctr"/>
                      <a:r>
                        <a:rPr lang="ja-JP" altLang="en-US" sz="600" b="1" u="none" strike="noStrike">
                          <a:solidFill>
                            <a:srgbClr val="302D22"/>
                          </a:solidFill>
                          <a:effectLst/>
                        </a:rPr>
                        <a:t>将来の</a:t>
                      </a:r>
                      <a:endParaRPr lang="en-US" altLang="ja-JP" sz="600" b="1" u="none" strike="noStrike">
                        <a:solidFill>
                          <a:srgbClr val="302D22"/>
                        </a:solidFill>
                        <a:effectLst/>
                      </a:endParaRPr>
                    </a:p>
                    <a:p>
                      <a:pPr algn="ctr" fontAlgn="ctr"/>
                      <a:r>
                        <a:rPr lang="ja-JP" altLang="en-US" sz="600" b="1" u="none" strike="noStrike">
                          <a:solidFill>
                            <a:srgbClr val="302D22"/>
                          </a:solidFill>
                          <a:effectLst/>
                        </a:rPr>
                        <a:t>ありたい姿を描く</a:t>
                      </a:r>
                      <a:br>
                        <a:rPr lang="ja-JP" altLang="en-US" sz="600" b="1" u="none" strike="noStrike">
                          <a:solidFill>
                            <a:srgbClr val="302D22"/>
                          </a:solidFill>
                          <a:effectLst/>
                        </a:rPr>
                      </a:br>
                      <a:r>
                        <a:rPr lang="ja-JP" altLang="en-US" sz="600" b="1" u="none" strike="noStrike">
                          <a:solidFill>
                            <a:srgbClr val="302D22"/>
                          </a:solidFill>
                          <a:effectLst/>
                        </a:rPr>
                        <a:t>（</a:t>
                      </a:r>
                      <a:r>
                        <a:rPr lang="en-US" altLang="ja-JP" sz="600" b="1" u="none" strike="noStrike">
                          <a:solidFill>
                            <a:srgbClr val="302D22"/>
                          </a:solidFill>
                          <a:effectLst/>
                        </a:rPr>
                        <a:t>VISION</a:t>
                      </a:r>
                      <a:r>
                        <a:rPr lang="ja-JP" altLang="en-US" sz="600" b="1" u="none" strike="noStrike">
                          <a:solidFill>
                            <a:srgbClr val="302D22"/>
                          </a:solidFill>
                          <a:effectLst/>
                        </a:rPr>
                        <a:t>）</a:t>
                      </a:r>
                      <a:endParaRPr lang="ja-JP" altLang="en-US" sz="600" b="1" i="0" u="none" strike="noStrike">
                        <a:solidFill>
                          <a:srgbClr val="302D22"/>
                        </a:solidFill>
                        <a:effectLst/>
                        <a:latin typeface="游ゴシック" panose="020B0400000000000000" pitchFamily="50" charset="-128"/>
                        <a:ea typeface="游ゴシック" panose="020B0400000000000000" pitchFamily="50" charset="-128"/>
                      </a:endParaRPr>
                    </a:p>
                  </a:txBody>
                  <a:tcPr marL="2854" marR="2854" marT="28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ACE"/>
                    </a:solidFill>
                  </a:tcPr>
                </a:tc>
                <a:tc rowSpan="2">
                  <a:txBody>
                    <a:bodyPr/>
                    <a:lstStyle/>
                    <a:p>
                      <a:pPr algn="l" fontAlgn="ctr"/>
                      <a:r>
                        <a:rPr lang="ja-JP" altLang="en-US" sz="600" b="1" u="none" strike="noStrike" dirty="0">
                          <a:solidFill>
                            <a:srgbClr val="302D22"/>
                          </a:solidFill>
                          <a:effectLst/>
                        </a:rPr>
                        <a:t>自社が将来にありたい姿を</a:t>
                      </a:r>
                      <a:br>
                        <a:rPr lang="ja-JP" altLang="en-US" sz="600" b="1" u="none" strike="noStrike" dirty="0">
                          <a:solidFill>
                            <a:srgbClr val="302D22"/>
                          </a:solidFill>
                          <a:effectLst/>
                        </a:rPr>
                      </a:br>
                      <a:r>
                        <a:rPr lang="ja-JP" altLang="en-US" sz="600" b="1" u="none" strike="noStrike" dirty="0">
                          <a:solidFill>
                            <a:srgbClr val="302D22"/>
                          </a:solidFill>
                          <a:effectLst/>
                        </a:rPr>
                        <a:t>想像し、言語化、可視化する。</a:t>
                      </a:r>
                      <a:endParaRPr lang="ja-JP" altLang="en-US" sz="600" b="1" i="0" u="none" strike="noStrike" dirty="0">
                        <a:solidFill>
                          <a:srgbClr val="302D22"/>
                        </a:solidFill>
                        <a:effectLst/>
                        <a:latin typeface="游ゴシック" panose="020B0400000000000000" pitchFamily="50" charset="-128"/>
                        <a:ea typeface="游ゴシック" panose="020B0400000000000000"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ACE"/>
                    </a:solidFill>
                  </a:tcPr>
                </a:tc>
                <a:tc>
                  <a:txBody>
                    <a:bodyPr/>
                    <a:lstStyle/>
                    <a:p>
                      <a:pPr algn="l" fontAlgn="ctr"/>
                      <a:r>
                        <a:rPr lang="en-US" altLang="ja-JP" sz="600" b="1" u="none" strike="noStrike">
                          <a:solidFill>
                            <a:srgbClr val="302D22"/>
                          </a:solidFill>
                          <a:effectLst/>
                        </a:rPr>
                        <a:t>10</a:t>
                      </a:r>
                      <a:r>
                        <a:rPr lang="ja-JP" altLang="en-US" sz="600" b="1" u="none" strike="noStrike">
                          <a:solidFill>
                            <a:srgbClr val="302D22"/>
                          </a:solidFill>
                          <a:effectLst/>
                        </a:rPr>
                        <a:t>年後の社会の状況と”自社のありたい姿”を想像できますか？</a:t>
                      </a:r>
                      <a:endParaRPr lang="ja-JP" altLang="en-US" sz="600" b="1" i="0" u="none" strike="noStrike">
                        <a:solidFill>
                          <a:srgbClr val="302D22"/>
                        </a:solidFill>
                        <a:effectLst/>
                        <a:latin typeface="游ゴシック" panose="020B0400000000000000" pitchFamily="50" charset="-128"/>
                        <a:ea typeface="游ゴシック" panose="020B0400000000000000"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EBBF6F"/>
                      </a:solidFill>
                      <a:prstDash val="solid"/>
                      <a:round/>
                      <a:headEnd type="none" w="med" len="med"/>
                      <a:tailEnd type="none" w="med" len="med"/>
                    </a:lnT>
                    <a:lnB w="6350" cap="flat" cmpd="sng" algn="ctr">
                      <a:solidFill>
                        <a:srgbClr val="FFA099"/>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12700" cap="flat" cmpd="sng" algn="ctr">
                      <a:solidFill>
                        <a:schemeClr val="tx1"/>
                      </a:solidFill>
                      <a:prstDash val="solid"/>
                      <a:round/>
                      <a:headEnd type="none" w="med" len="med"/>
                      <a:tailEnd type="none" w="med" len="med"/>
                    </a:lnL>
                    <a:lnR w="6350" cap="flat" cmpd="sng" algn="ctr">
                      <a:solidFill>
                        <a:srgbClr val="EBBF6F"/>
                      </a:solidFill>
                      <a:prstDash val="solid"/>
                      <a:round/>
                      <a:headEnd type="none" w="med" len="med"/>
                      <a:tailEnd type="none" w="med" len="med"/>
                    </a:lnR>
                    <a:lnT w="12700" cap="flat" cmpd="sng" algn="ctr">
                      <a:solidFill>
                        <a:srgbClr val="EBBF6F"/>
                      </a:solidFill>
                      <a:prstDash val="solid"/>
                      <a:round/>
                      <a:headEnd type="none" w="med" len="med"/>
                      <a:tailEnd type="none" w="med" len="med"/>
                    </a:lnT>
                    <a:lnB w="6350" cap="flat" cmpd="sng" algn="ctr">
                      <a:solidFill>
                        <a:srgbClr val="FFA099"/>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EBBF6F"/>
                      </a:solidFill>
                      <a:prstDash val="solid"/>
                      <a:round/>
                      <a:headEnd type="none" w="med" len="med"/>
                      <a:tailEnd type="none" w="med" len="med"/>
                    </a:lnL>
                    <a:lnR w="6350" cap="flat" cmpd="sng" algn="ctr">
                      <a:solidFill>
                        <a:srgbClr val="EBBF6F"/>
                      </a:solidFill>
                      <a:prstDash val="solid"/>
                      <a:round/>
                      <a:headEnd type="none" w="med" len="med"/>
                      <a:tailEnd type="none" w="med" len="med"/>
                    </a:lnR>
                    <a:lnT w="12700" cap="flat" cmpd="sng" algn="ctr">
                      <a:solidFill>
                        <a:srgbClr val="EBBF6F"/>
                      </a:solidFill>
                      <a:prstDash val="solid"/>
                      <a:round/>
                      <a:headEnd type="none" w="med" len="med"/>
                      <a:tailEnd type="none" w="med" len="med"/>
                    </a:lnT>
                    <a:lnB w="6350" cap="flat" cmpd="sng" algn="ctr">
                      <a:solidFill>
                        <a:srgbClr val="FFA099"/>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EBBF6F"/>
                      </a:solidFill>
                      <a:prstDash val="solid"/>
                      <a:round/>
                      <a:headEnd type="none" w="med" len="med"/>
                      <a:tailEnd type="none" w="med" len="med"/>
                    </a:lnL>
                    <a:lnR w="6350" cap="flat" cmpd="sng" algn="ctr">
                      <a:solidFill>
                        <a:srgbClr val="EBBF6F"/>
                      </a:solidFill>
                      <a:prstDash val="solid"/>
                      <a:round/>
                      <a:headEnd type="none" w="med" len="med"/>
                      <a:tailEnd type="none" w="med" len="med"/>
                    </a:lnR>
                    <a:lnT w="12700" cap="flat" cmpd="sng" algn="ctr">
                      <a:solidFill>
                        <a:srgbClr val="EBBF6F"/>
                      </a:solidFill>
                      <a:prstDash val="solid"/>
                      <a:round/>
                      <a:headEnd type="none" w="med" len="med"/>
                      <a:tailEnd type="none" w="med" len="med"/>
                    </a:lnT>
                    <a:lnB w="6350" cap="flat" cmpd="sng" algn="ctr">
                      <a:solidFill>
                        <a:srgbClr val="EBBF6F"/>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EBBF6F"/>
                      </a:solidFill>
                      <a:prstDash val="solid"/>
                      <a:round/>
                      <a:headEnd type="none" w="med" len="med"/>
                      <a:tailEnd type="none" w="med" len="med"/>
                    </a:lnL>
                    <a:lnR w="6350" cap="flat" cmpd="sng" algn="ctr">
                      <a:solidFill>
                        <a:srgbClr val="EBBF6F"/>
                      </a:solidFill>
                      <a:prstDash val="solid"/>
                      <a:round/>
                      <a:headEnd type="none" w="med" len="med"/>
                      <a:tailEnd type="none" w="med" len="med"/>
                    </a:lnR>
                    <a:lnT w="12700" cap="flat" cmpd="sng" algn="ctr">
                      <a:solidFill>
                        <a:srgbClr val="EBBF6F"/>
                      </a:solidFill>
                      <a:prstDash val="solid"/>
                      <a:round/>
                      <a:headEnd type="none" w="med" len="med"/>
                      <a:tailEnd type="none" w="med" len="med"/>
                    </a:lnT>
                    <a:lnB w="6350" cap="flat" cmpd="sng" algn="ctr">
                      <a:solidFill>
                        <a:srgbClr val="EBBF6F"/>
                      </a:solidFill>
                      <a:prstDash val="solid"/>
                      <a:round/>
                      <a:headEnd type="none" w="med" len="med"/>
                      <a:tailEnd type="none" w="med" len="med"/>
                    </a:lnB>
                    <a:solidFill>
                      <a:schemeClr val="bg1"/>
                    </a:solidFill>
                  </a:tcPr>
                </a:tc>
                <a:tc rowSpan="2">
                  <a:txBody>
                    <a:bodyPr/>
                    <a:lstStyle/>
                    <a:p>
                      <a:pPr algn="ctr" fontAlgn="ctr"/>
                      <a:endParaRPr lang="en-US" altLang="ja-JP"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EBBF6F"/>
                      </a:solidFill>
                      <a:prstDash val="solid"/>
                      <a:round/>
                      <a:headEnd type="none" w="med" len="med"/>
                      <a:tailEnd type="none" w="med" len="med"/>
                    </a:lnL>
                    <a:lnR w="12700" cap="flat" cmpd="sng" algn="ctr">
                      <a:solidFill>
                        <a:srgbClr val="EBBF6F"/>
                      </a:solidFill>
                      <a:prstDash val="solid"/>
                      <a:round/>
                      <a:headEnd type="none" w="med" len="med"/>
                      <a:tailEnd type="none" w="med" len="med"/>
                    </a:lnR>
                    <a:lnT w="12700" cap="flat" cmpd="sng" algn="ctr">
                      <a:solidFill>
                        <a:srgbClr val="EBBF6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2407669112"/>
                  </a:ext>
                </a:extLst>
              </a:tr>
              <a:tr h="22827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600" b="1" u="none" strike="noStrike" dirty="0">
                          <a:solidFill>
                            <a:srgbClr val="302D22"/>
                          </a:solidFill>
                          <a:effectLst/>
                        </a:rPr>
                        <a:t>自社の将来のありたい姿を言葉や目に見える形で表すことができていますか？</a:t>
                      </a:r>
                      <a:endParaRPr lang="ja-JP" altLang="en-US" sz="600" b="1" i="0" u="none" strike="noStrike" dirty="0">
                        <a:solidFill>
                          <a:srgbClr val="302D22"/>
                        </a:solidFill>
                        <a:effectLst/>
                        <a:latin typeface="游ゴシック" panose="020B0400000000000000" pitchFamily="50" charset="-128"/>
                        <a:ea typeface="游ゴシック" panose="020B0400000000000000"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A099"/>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12700" cap="flat" cmpd="sng" algn="ctr">
                      <a:solidFill>
                        <a:schemeClr val="tx1"/>
                      </a:solidFill>
                      <a:prstDash val="solid"/>
                      <a:round/>
                      <a:headEnd type="none" w="med" len="med"/>
                      <a:tailEnd type="none" w="med" len="med"/>
                    </a:lnL>
                    <a:lnR w="6350" cap="flat" cmpd="sng" algn="ctr">
                      <a:solidFill>
                        <a:srgbClr val="EBBF6F"/>
                      </a:solidFill>
                      <a:prstDash val="solid"/>
                      <a:round/>
                      <a:headEnd type="none" w="med" len="med"/>
                      <a:tailEnd type="none" w="med" len="med"/>
                    </a:lnR>
                    <a:lnT w="6350" cap="flat" cmpd="sng" algn="ctr">
                      <a:solidFill>
                        <a:srgbClr val="FFA099"/>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EBBF6F"/>
                      </a:solidFill>
                      <a:prstDash val="solid"/>
                      <a:round/>
                      <a:headEnd type="none" w="med" len="med"/>
                      <a:tailEnd type="none" w="med" len="med"/>
                    </a:lnL>
                    <a:lnR w="6350" cap="flat" cmpd="sng" algn="ctr">
                      <a:solidFill>
                        <a:srgbClr val="EBBF6F"/>
                      </a:solidFill>
                      <a:prstDash val="solid"/>
                      <a:round/>
                      <a:headEnd type="none" w="med" len="med"/>
                      <a:tailEnd type="none" w="med" len="med"/>
                    </a:lnR>
                    <a:lnT w="6350" cap="flat" cmpd="sng" algn="ctr">
                      <a:solidFill>
                        <a:srgbClr val="FFA099"/>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EBBF6F"/>
                      </a:solidFill>
                      <a:prstDash val="solid"/>
                      <a:round/>
                      <a:headEnd type="none" w="med" len="med"/>
                      <a:tailEnd type="none" w="med" len="med"/>
                    </a:lnL>
                    <a:lnR w="6350" cap="flat" cmpd="sng" algn="ctr">
                      <a:solidFill>
                        <a:srgbClr val="EBBF6F"/>
                      </a:solidFill>
                      <a:prstDash val="solid"/>
                      <a:round/>
                      <a:headEnd type="none" w="med" len="med"/>
                      <a:tailEnd type="none" w="med" len="med"/>
                    </a:lnR>
                    <a:lnT w="6350" cap="flat" cmpd="sng" algn="ctr">
                      <a:solidFill>
                        <a:srgbClr val="EBBF6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EBBF6F"/>
                      </a:solidFill>
                      <a:prstDash val="solid"/>
                      <a:round/>
                      <a:headEnd type="none" w="med" len="med"/>
                      <a:tailEnd type="none" w="med" len="med"/>
                    </a:lnL>
                    <a:lnR w="6350" cap="flat" cmpd="sng" algn="ctr">
                      <a:solidFill>
                        <a:srgbClr val="EBBF6F"/>
                      </a:solidFill>
                      <a:prstDash val="solid"/>
                      <a:round/>
                      <a:headEnd type="none" w="med" len="med"/>
                      <a:tailEnd type="none" w="med" len="med"/>
                    </a:lnR>
                    <a:lnT w="6350" cap="flat" cmpd="sng" algn="ctr">
                      <a:solidFill>
                        <a:srgbClr val="EBBF6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513527476"/>
                  </a:ext>
                </a:extLst>
              </a:tr>
              <a:tr h="228273">
                <a:tc rowSpan="6">
                  <a:txBody>
                    <a:bodyPr/>
                    <a:lstStyle/>
                    <a:p>
                      <a:pPr algn="ctr" fontAlgn="ctr"/>
                      <a:r>
                        <a:rPr lang="ja-JP" altLang="en-US" sz="1000" b="1" u="none" strike="noStrike">
                          <a:solidFill>
                            <a:srgbClr val="302D22"/>
                          </a:solidFill>
                          <a:effectLst/>
                        </a:rPr>
                        <a:t>価値創造</a:t>
                      </a:r>
                      <a:br>
                        <a:rPr lang="ja-JP" altLang="en-US" sz="400" b="1" u="none" strike="noStrike">
                          <a:solidFill>
                            <a:srgbClr val="302D22"/>
                          </a:solidFill>
                          <a:effectLst/>
                        </a:rPr>
                      </a:br>
                      <a:br>
                        <a:rPr lang="ja-JP" altLang="en-US" sz="400" b="1" u="none" strike="noStrike">
                          <a:solidFill>
                            <a:srgbClr val="302D22"/>
                          </a:solidFill>
                          <a:effectLst/>
                        </a:rPr>
                      </a:br>
                      <a:r>
                        <a:rPr lang="ja-JP" altLang="en-US" sz="500" b="1" u="none" strike="noStrike">
                          <a:solidFill>
                            <a:srgbClr val="302D22"/>
                          </a:solidFill>
                          <a:effectLst/>
                        </a:rPr>
                        <a:t>顧客に喜びや満足を</a:t>
                      </a:r>
                      <a:endParaRPr lang="en-US" altLang="ja-JP" sz="500" b="1" u="none" strike="noStrike">
                        <a:solidFill>
                          <a:srgbClr val="302D22"/>
                        </a:solidFill>
                        <a:effectLst/>
                      </a:endParaRPr>
                    </a:p>
                    <a:p>
                      <a:pPr algn="ctr" fontAlgn="ctr"/>
                      <a:r>
                        <a:rPr lang="ja-JP" altLang="en-US" sz="500" b="1" u="none" strike="noStrike">
                          <a:solidFill>
                            <a:srgbClr val="302D22"/>
                          </a:solidFill>
                          <a:effectLst/>
                        </a:rPr>
                        <a:t>感じてもらうことが</a:t>
                      </a:r>
                      <a:endParaRPr lang="en-US" altLang="ja-JP" sz="500" b="1" u="none" strike="noStrike">
                        <a:solidFill>
                          <a:srgbClr val="302D22"/>
                        </a:solidFill>
                        <a:effectLst/>
                      </a:endParaRPr>
                    </a:p>
                    <a:p>
                      <a:pPr algn="ctr" fontAlgn="ctr"/>
                      <a:r>
                        <a:rPr lang="ja-JP" altLang="en-US" sz="500" b="1" u="none" strike="noStrike">
                          <a:solidFill>
                            <a:srgbClr val="302D22"/>
                          </a:solidFill>
                          <a:effectLst/>
                        </a:rPr>
                        <a:t>できていますか？</a:t>
                      </a:r>
                      <a:endParaRPr lang="ja-JP" altLang="en-US" sz="500" b="1" i="0" u="none" strike="noStrike">
                        <a:solidFill>
                          <a:srgbClr val="302D22"/>
                        </a:solidFill>
                        <a:effectLst/>
                        <a:latin typeface="游ゴシック" panose="020B0400000000000000" pitchFamily="50" charset="-128"/>
                        <a:ea typeface="游ゴシック" panose="020B0400000000000000" pitchFamily="50" charset="-128"/>
                      </a:endParaRPr>
                    </a:p>
                  </a:txBody>
                  <a:tcPr marL="2854" marR="2854" marT="28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CEE"/>
                    </a:solidFill>
                  </a:tcPr>
                </a:tc>
                <a:tc rowSpan="2">
                  <a:txBody>
                    <a:bodyPr/>
                    <a:lstStyle/>
                    <a:p>
                      <a:pPr algn="ctr" fontAlgn="ctr"/>
                      <a:r>
                        <a:rPr lang="ja-JP" altLang="en-US" sz="600" b="1" u="none" strike="noStrike">
                          <a:solidFill>
                            <a:srgbClr val="302D22"/>
                          </a:solidFill>
                          <a:effectLst/>
                        </a:rPr>
                        <a:t>顧客と社会の</a:t>
                      </a:r>
                      <a:endParaRPr lang="en-US" altLang="ja-JP" sz="600" b="1" u="none" strike="noStrike">
                        <a:solidFill>
                          <a:srgbClr val="302D22"/>
                        </a:solidFill>
                        <a:effectLst/>
                      </a:endParaRPr>
                    </a:p>
                    <a:p>
                      <a:pPr algn="ctr" fontAlgn="ctr"/>
                      <a:r>
                        <a:rPr lang="ja-JP" altLang="en-US" sz="600" b="1" u="none" strike="noStrike">
                          <a:solidFill>
                            <a:srgbClr val="302D22"/>
                          </a:solidFill>
                          <a:effectLst/>
                        </a:rPr>
                        <a:t>ニーズを探る</a:t>
                      </a:r>
                      <a:br>
                        <a:rPr lang="ja-JP" altLang="en-US" sz="600" b="1" u="none" strike="noStrike">
                          <a:solidFill>
                            <a:srgbClr val="302D22"/>
                          </a:solidFill>
                          <a:effectLst/>
                        </a:rPr>
                      </a:br>
                      <a:r>
                        <a:rPr lang="en-US" altLang="ja-JP" sz="600" b="1" u="none" strike="noStrike">
                          <a:solidFill>
                            <a:srgbClr val="302D22"/>
                          </a:solidFill>
                          <a:effectLst/>
                        </a:rPr>
                        <a:t>(INSIGHT)</a:t>
                      </a:r>
                      <a:endParaRPr lang="en-US" altLang="ja-JP" sz="600" b="1" i="0" u="none" strike="noStrike">
                        <a:solidFill>
                          <a:srgbClr val="302D22"/>
                        </a:solidFill>
                        <a:effectLst/>
                        <a:latin typeface="游ゴシック" panose="020B0400000000000000" pitchFamily="50" charset="-128"/>
                        <a:ea typeface="游ゴシック" panose="020B0400000000000000" pitchFamily="50" charset="-128"/>
                      </a:endParaRPr>
                    </a:p>
                  </a:txBody>
                  <a:tcPr marL="2854" marR="2854" marT="28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CEE"/>
                    </a:solidFill>
                  </a:tcPr>
                </a:tc>
                <a:tc rowSpan="2">
                  <a:txBody>
                    <a:bodyPr/>
                    <a:lstStyle/>
                    <a:p>
                      <a:pPr algn="l" fontAlgn="ctr"/>
                      <a:r>
                        <a:rPr lang="ja-JP" altLang="en-US" sz="600" b="1" u="none" strike="noStrike">
                          <a:solidFill>
                            <a:srgbClr val="302D22"/>
                          </a:solidFill>
                          <a:effectLst/>
                        </a:rPr>
                        <a:t>顧客の視点で自社が提供しているモノ・コトを見つめ直す。</a:t>
                      </a:r>
                      <a:endParaRPr lang="en-US" altLang="ja-JP" sz="600" b="1" u="none" strike="noStrike">
                        <a:solidFill>
                          <a:srgbClr val="302D22"/>
                        </a:solidFill>
                        <a:effectLst/>
                      </a:endParaRPr>
                    </a:p>
                    <a:p>
                      <a:pPr algn="l" fontAlgn="ctr"/>
                      <a:r>
                        <a:rPr lang="ja-JP" altLang="en-US" sz="600" b="1" u="none" strike="noStrike">
                          <a:solidFill>
                            <a:srgbClr val="302D22"/>
                          </a:solidFill>
                          <a:effectLst/>
                        </a:rPr>
                        <a:t>人々の価値観や行動、社会のニーズの変化に敏感でいる。</a:t>
                      </a:r>
                      <a:endParaRPr lang="ja-JP" altLang="en-US" sz="600" b="1" i="0" u="none" strike="noStrike">
                        <a:solidFill>
                          <a:srgbClr val="302D22"/>
                        </a:solidFill>
                        <a:effectLst/>
                        <a:latin typeface="游ゴシック" panose="020B0400000000000000" pitchFamily="50" charset="-128"/>
                        <a:ea typeface="游ゴシック" panose="020B0400000000000000"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CEE"/>
                    </a:solidFill>
                  </a:tcPr>
                </a:tc>
                <a:tc>
                  <a:txBody>
                    <a:bodyPr/>
                    <a:lstStyle/>
                    <a:p>
                      <a:pPr algn="l" fontAlgn="ctr"/>
                      <a:r>
                        <a:rPr lang="ja-JP" altLang="en-US" sz="600" b="1" u="none" strike="noStrike" dirty="0">
                          <a:solidFill>
                            <a:srgbClr val="302D22"/>
                          </a:solidFill>
                          <a:effectLst/>
                        </a:rPr>
                        <a:t>顧客の”ひととなり”や”ホンネ”をしっかりと掴むことができていますか？</a:t>
                      </a:r>
                      <a:endParaRPr lang="ja-JP" altLang="en-US" sz="600" b="1" i="0" u="none" strike="noStrike" dirty="0">
                        <a:solidFill>
                          <a:srgbClr val="302D22"/>
                        </a:solidFill>
                        <a:effectLst/>
                        <a:latin typeface="游ゴシック" panose="020B0400000000000000" pitchFamily="50" charset="-128"/>
                        <a:ea typeface="游ゴシック" panose="020B0400000000000000"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1C2DA"/>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12700" cap="flat" cmpd="sng" algn="ctr">
                      <a:solidFill>
                        <a:schemeClr val="tx1"/>
                      </a:solidFill>
                      <a:prstDash val="solid"/>
                      <a:round/>
                      <a:headEnd type="none" w="med" len="med"/>
                      <a:tailEnd type="none" w="med" len="med"/>
                    </a:lnL>
                    <a:lnR w="6350" cap="flat" cmpd="sng" algn="ctr">
                      <a:solidFill>
                        <a:srgbClr val="81C2DA"/>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1C2DA"/>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81C2DA"/>
                      </a:solidFill>
                      <a:prstDash val="solid"/>
                      <a:round/>
                      <a:headEnd type="none" w="med" len="med"/>
                      <a:tailEnd type="none" w="med" len="med"/>
                    </a:lnL>
                    <a:lnR w="6350" cap="flat" cmpd="sng" algn="ctr">
                      <a:solidFill>
                        <a:srgbClr val="81C2DA"/>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1C2DA"/>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81C2DA"/>
                      </a:solidFill>
                      <a:prstDash val="solid"/>
                      <a:round/>
                      <a:headEnd type="none" w="med" len="med"/>
                      <a:tailEnd type="none" w="med" len="med"/>
                    </a:lnL>
                    <a:lnR w="6350" cap="flat" cmpd="sng" algn="ctr">
                      <a:solidFill>
                        <a:srgbClr val="81C2DA"/>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1C2DA"/>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81C2DA"/>
                      </a:solidFill>
                      <a:prstDash val="solid"/>
                      <a:round/>
                      <a:headEnd type="none" w="med" len="med"/>
                      <a:tailEnd type="none" w="med" len="med"/>
                    </a:lnL>
                    <a:lnR w="6350" cap="flat" cmpd="sng" algn="ctr">
                      <a:solidFill>
                        <a:srgbClr val="81C2DA"/>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1C2DA"/>
                      </a:solidFill>
                      <a:prstDash val="solid"/>
                      <a:round/>
                      <a:headEnd type="none" w="med" len="med"/>
                      <a:tailEnd type="none" w="med" len="med"/>
                    </a:lnB>
                    <a:solidFill>
                      <a:schemeClr val="bg1"/>
                    </a:solidFill>
                  </a:tcPr>
                </a:tc>
                <a:tc rowSpan="2">
                  <a:txBody>
                    <a:bodyPr/>
                    <a:lstStyle/>
                    <a:p>
                      <a:pPr algn="ctr" fontAlgn="ctr"/>
                      <a:endParaRPr lang="en-US" altLang="ja-JP"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81C2DA"/>
                      </a:solidFill>
                      <a:prstDash val="solid"/>
                      <a:round/>
                      <a:headEnd type="none" w="med" len="med"/>
                      <a:tailEnd type="none" w="med" len="med"/>
                    </a:lnL>
                    <a:lnR w="12700" cap="flat" cmpd="sng" algn="ctr">
                      <a:solidFill>
                        <a:srgbClr val="81C2DA"/>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1C2DA"/>
                      </a:solidFill>
                      <a:prstDash val="solid"/>
                      <a:round/>
                      <a:headEnd type="none" w="med" len="med"/>
                      <a:tailEnd type="none" w="med" len="med"/>
                    </a:lnB>
                    <a:solidFill>
                      <a:schemeClr val="bg1"/>
                    </a:solidFill>
                  </a:tcPr>
                </a:tc>
                <a:tc rowSpan="6">
                  <a:txBody>
                    <a:bodyPr/>
                    <a:lstStyle/>
                    <a:p>
                      <a:pPr algn="ctr" fontAlgn="ctr"/>
                      <a:endParaRPr lang="en-US" altLang="ja-JP"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12700" cap="flat" cmpd="sng" algn="ctr">
                      <a:solidFill>
                        <a:srgbClr val="81C2D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6695339"/>
                  </a:ext>
                </a:extLst>
              </a:tr>
              <a:tr h="22827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600" b="1" u="none" strike="noStrike" dirty="0">
                          <a:solidFill>
                            <a:srgbClr val="302D22"/>
                          </a:solidFill>
                          <a:effectLst/>
                        </a:rPr>
                        <a:t>社会や市場、人々の価値観の変化を察知し、新たに生まれる課題やニーズを把握することができていますか？</a:t>
                      </a:r>
                      <a:endParaRPr lang="ja-JP" altLang="en-US" sz="600" b="1" i="0" u="none" strike="noStrike" dirty="0">
                        <a:solidFill>
                          <a:srgbClr val="302D22"/>
                        </a:solidFill>
                        <a:effectLst/>
                        <a:latin typeface="游ゴシック" panose="020B0400000000000000" pitchFamily="50" charset="-128"/>
                        <a:ea typeface="游ゴシック" panose="020B0400000000000000"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81C2DA"/>
                      </a:solidFill>
                      <a:prstDash val="solid"/>
                      <a:round/>
                      <a:headEnd type="none" w="med" len="med"/>
                      <a:tailEnd type="none" w="med" len="med"/>
                    </a:lnT>
                    <a:lnB w="12700" cap="flat" cmpd="sng" algn="ctr">
                      <a:solidFill>
                        <a:srgbClr val="81C2DA"/>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12700" cap="flat" cmpd="sng" algn="ctr">
                      <a:solidFill>
                        <a:schemeClr val="tx1"/>
                      </a:solidFill>
                      <a:prstDash val="solid"/>
                      <a:round/>
                      <a:headEnd type="none" w="med" len="med"/>
                      <a:tailEnd type="none" w="med" len="med"/>
                    </a:lnL>
                    <a:lnR w="6350" cap="flat" cmpd="sng" algn="ctr">
                      <a:solidFill>
                        <a:srgbClr val="81C2DA"/>
                      </a:solidFill>
                      <a:prstDash val="solid"/>
                      <a:round/>
                      <a:headEnd type="none" w="med" len="med"/>
                      <a:tailEnd type="none" w="med" len="med"/>
                    </a:lnR>
                    <a:lnT w="6350" cap="flat" cmpd="sng" algn="ctr">
                      <a:solidFill>
                        <a:srgbClr val="81C2DA"/>
                      </a:solidFill>
                      <a:prstDash val="solid"/>
                      <a:round/>
                      <a:headEnd type="none" w="med" len="med"/>
                      <a:tailEnd type="none" w="med" len="med"/>
                    </a:lnT>
                    <a:lnB w="12700" cap="flat" cmpd="sng" algn="ctr">
                      <a:solidFill>
                        <a:srgbClr val="81C2DA"/>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81C2DA"/>
                      </a:solidFill>
                      <a:prstDash val="solid"/>
                      <a:round/>
                      <a:headEnd type="none" w="med" len="med"/>
                      <a:tailEnd type="none" w="med" len="med"/>
                    </a:lnL>
                    <a:lnR w="6350" cap="flat" cmpd="sng" algn="ctr">
                      <a:solidFill>
                        <a:srgbClr val="81C2DA"/>
                      </a:solidFill>
                      <a:prstDash val="solid"/>
                      <a:round/>
                      <a:headEnd type="none" w="med" len="med"/>
                      <a:tailEnd type="none" w="med" len="med"/>
                    </a:lnR>
                    <a:lnT w="6350" cap="flat" cmpd="sng" algn="ctr">
                      <a:solidFill>
                        <a:srgbClr val="81C2DA"/>
                      </a:solidFill>
                      <a:prstDash val="solid"/>
                      <a:round/>
                      <a:headEnd type="none" w="med" len="med"/>
                      <a:tailEnd type="none" w="med" len="med"/>
                    </a:lnT>
                    <a:lnB w="12700" cap="flat" cmpd="sng" algn="ctr">
                      <a:solidFill>
                        <a:srgbClr val="81C2DA"/>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81C2DA"/>
                      </a:solidFill>
                      <a:prstDash val="solid"/>
                      <a:round/>
                      <a:headEnd type="none" w="med" len="med"/>
                      <a:tailEnd type="none" w="med" len="med"/>
                    </a:lnL>
                    <a:lnR w="6350" cap="flat" cmpd="sng" algn="ctr">
                      <a:solidFill>
                        <a:srgbClr val="81C2DA"/>
                      </a:solidFill>
                      <a:prstDash val="solid"/>
                      <a:round/>
                      <a:headEnd type="none" w="med" len="med"/>
                      <a:tailEnd type="none" w="med" len="med"/>
                    </a:lnR>
                    <a:lnT w="6350" cap="flat" cmpd="sng" algn="ctr">
                      <a:solidFill>
                        <a:srgbClr val="81C2DA"/>
                      </a:solidFill>
                      <a:prstDash val="solid"/>
                      <a:round/>
                      <a:headEnd type="none" w="med" len="med"/>
                      <a:tailEnd type="none" w="med" len="med"/>
                    </a:lnT>
                    <a:lnB w="12700" cap="flat" cmpd="sng" algn="ctr">
                      <a:solidFill>
                        <a:srgbClr val="81C2DA"/>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81C2DA"/>
                      </a:solidFill>
                      <a:prstDash val="solid"/>
                      <a:round/>
                      <a:headEnd type="none" w="med" len="med"/>
                      <a:tailEnd type="none" w="med" len="med"/>
                    </a:lnL>
                    <a:lnR w="6350" cap="flat" cmpd="sng" algn="ctr">
                      <a:solidFill>
                        <a:srgbClr val="81C2DA"/>
                      </a:solidFill>
                      <a:prstDash val="solid"/>
                      <a:round/>
                      <a:headEnd type="none" w="med" len="med"/>
                      <a:tailEnd type="none" w="med" len="med"/>
                    </a:lnR>
                    <a:lnT w="6350" cap="flat" cmpd="sng" algn="ctr">
                      <a:solidFill>
                        <a:srgbClr val="81C2DA"/>
                      </a:solidFill>
                      <a:prstDash val="solid"/>
                      <a:round/>
                      <a:headEnd type="none" w="med" len="med"/>
                      <a:tailEnd type="none" w="med" len="med"/>
                    </a:lnT>
                    <a:lnB w="12700" cap="flat" cmpd="sng" algn="ctr">
                      <a:solidFill>
                        <a:srgbClr val="81C2DA"/>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39230132"/>
                  </a:ext>
                </a:extLst>
              </a:tr>
              <a:tr h="228273">
                <a:tc vMerge="1">
                  <a:txBody>
                    <a:bodyPr/>
                    <a:lstStyle/>
                    <a:p>
                      <a:endParaRPr kumimoji="1" lang="ja-JP" altLang="en-US"/>
                    </a:p>
                  </a:txBody>
                  <a:tcPr/>
                </a:tc>
                <a:tc rowSpan="2">
                  <a:txBody>
                    <a:bodyPr/>
                    <a:lstStyle/>
                    <a:p>
                      <a:pPr algn="ctr" fontAlgn="ctr"/>
                      <a:r>
                        <a:rPr lang="ja-JP" altLang="en-US" sz="600" b="1" u="none" strike="noStrike">
                          <a:solidFill>
                            <a:srgbClr val="302D22"/>
                          </a:solidFill>
                          <a:effectLst/>
                        </a:rPr>
                        <a:t>試行錯誤を</a:t>
                      </a:r>
                      <a:endParaRPr lang="en-US" altLang="ja-JP" sz="600" b="1" u="none" strike="noStrike">
                        <a:solidFill>
                          <a:srgbClr val="302D22"/>
                        </a:solidFill>
                        <a:effectLst/>
                      </a:endParaRPr>
                    </a:p>
                    <a:p>
                      <a:pPr algn="ctr" fontAlgn="ctr"/>
                      <a:r>
                        <a:rPr lang="ja-JP" altLang="en-US" sz="600" b="1" u="none" strike="noStrike">
                          <a:solidFill>
                            <a:srgbClr val="302D22"/>
                          </a:solidFill>
                          <a:effectLst/>
                        </a:rPr>
                        <a:t>繰り返す</a:t>
                      </a:r>
                      <a:br>
                        <a:rPr lang="ja-JP" altLang="en-US" sz="600" b="1" u="none" strike="noStrike">
                          <a:solidFill>
                            <a:srgbClr val="302D22"/>
                          </a:solidFill>
                          <a:effectLst/>
                        </a:rPr>
                      </a:br>
                      <a:r>
                        <a:rPr lang="ja-JP" altLang="en-US" sz="600" b="1" u="none" strike="noStrike">
                          <a:solidFill>
                            <a:srgbClr val="302D22"/>
                          </a:solidFill>
                          <a:effectLst/>
                        </a:rPr>
                        <a:t>（</a:t>
                      </a:r>
                      <a:r>
                        <a:rPr lang="en-US" sz="600" b="1" u="none" strike="noStrike">
                          <a:solidFill>
                            <a:srgbClr val="302D22"/>
                          </a:solidFill>
                          <a:effectLst/>
                        </a:rPr>
                        <a:t>PROTOTYPING）</a:t>
                      </a:r>
                      <a:endParaRPr lang="en-US" sz="600" b="1" i="0" u="none" strike="noStrike">
                        <a:solidFill>
                          <a:srgbClr val="302D22"/>
                        </a:solidFill>
                        <a:effectLst/>
                        <a:latin typeface="游ゴシック" panose="020B0400000000000000" pitchFamily="50" charset="-128"/>
                        <a:ea typeface="游ゴシック" panose="020B0400000000000000" pitchFamily="50" charset="-128"/>
                      </a:endParaRPr>
                    </a:p>
                  </a:txBody>
                  <a:tcPr marL="2854" marR="2854" marT="28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CEE"/>
                    </a:solidFill>
                  </a:tcPr>
                </a:tc>
                <a:tc rowSpan="2">
                  <a:txBody>
                    <a:bodyPr/>
                    <a:lstStyle/>
                    <a:p>
                      <a:pPr algn="l" fontAlgn="ctr"/>
                      <a:r>
                        <a:rPr lang="ja-JP" altLang="en-US" sz="600" b="1" u="none" strike="noStrike">
                          <a:solidFill>
                            <a:srgbClr val="302D22"/>
                          </a:solidFill>
                          <a:effectLst/>
                        </a:rPr>
                        <a:t>実験を推奨し、たくさんの試作をつくる。顧客や専門家に試作品を評価してもらう機会をつくり、その価値を確かめる。</a:t>
                      </a:r>
                      <a:endParaRPr lang="ja-JP" altLang="en-US" sz="600" b="1" i="0" u="none" strike="noStrike">
                        <a:solidFill>
                          <a:srgbClr val="302D22"/>
                        </a:solidFill>
                        <a:effectLst/>
                        <a:latin typeface="游ゴシック" panose="020B0400000000000000" pitchFamily="50" charset="-128"/>
                        <a:ea typeface="游ゴシック" panose="020B0400000000000000"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CEE"/>
                    </a:solidFill>
                  </a:tcPr>
                </a:tc>
                <a:tc>
                  <a:txBody>
                    <a:bodyPr/>
                    <a:lstStyle/>
                    <a:p>
                      <a:pPr algn="l" fontAlgn="ctr"/>
                      <a:r>
                        <a:rPr lang="ja-JP" altLang="en-US" sz="600" b="1" u="none" strike="noStrike" dirty="0">
                          <a:solidFill>
                            <a:srgbClr val="302D22"/>
                          </a:solidFill>
                          <a:effectLst/>
                        </a:rPr>
                        <a:t>アイデアを頭の中だけで考えるのではなく、たくさんのアイデアを出し、試作をつくる習慣がありますか？</a:t>
                      </a:r>
                      <a:endParaRPr lang="ja-JP" altLang="en-US" sz="600" b="1" i="0" u="none" strike="noStrike" dirty="0">
                        <a:solidFill>
                          <a:srgbClr val="302D22"/>
                        </a:solidFill>
                        <a:effectLst/>
                        <a:latin typeface="游ゴシック" panose="020B0400000000000000" pitchFamily="50" charset="-128"/>
                        <a:ea typeface="游ゴシック" panose="020B0400000000000000"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1C2DA"/>
                      </a:solidFill>
                      <a:prstDash val="solid"/>
                      <a:round/>
                      <a:headEnd type="none" w="med" len="med"/>
                      <a:tailEnd type="none" w="med" len="med"/>
                    </a:lnT>
                    <a:lnB w="6350" cap="flat" cmpd="sng" algn="ctr">
                      <a:solidFill>
                        <a:srgbClr val="81C2DA"/>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12700" cap="flat" cmpd="sng" algn="ctr">
                      <a:solidFill>
                        <a:schemeClr val="tx1"/>
                      </a:solidFill>
                      <a:prstDash val="solid"/>
                      <a:round/>
                      <a:headEnd type="none" w="med" len="med"/>
                      <a:tailEnd type="none" w="med" len="med"/>
                    </a:lnL>
                    <a:lnR w="6350" cap="flat" cmpd="sng" algn="ctr">
                      <a:solidFill>
                        <a:srgbClr val="81C2DA"/>
                      </a:solidFill>
                      <a:prstDash val="solid"/>
                      <a:round/>
                      <a:headEnd type="none" w="med" len="med"/>
                      <a:tailEnd type="none" w="med" len="med"/>
                    </a:lnR>
                    <a:lnT w="12700" cap="flat" cmpd="sng" algn="ctr">
                      <a:solidFill>
                        <a:srgbClr val="81C2DA"/>
                      </a:solidFill>
                      <a:prstDash val="solid"/>
                      <a:round/>
                      <a:headEnd type="none" w="med" len="med"/>
                      <a:tailEnd type="none" w="med" len="med"/>
                    </a:lnT>
                    <a:lnB w="6350" cap="flat" cmpd="sng" algn="ctr">
                      <a:solidFill>
                        <a:srgbClr val="81C2DA"/>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81C2DA"/>
                      </a:solidFill>
                      <a:prstDash val="solid"/>
                      <a:round/>
                      <a:headEnd type="none" w="med" len="med"/>
                      <a:tailEnd type="none" w="med" len="med"/>
                    </a:lnL>
                    <a:lnR w="6350" cap="flat" cmpd="sng" algn="ctr">
                      <a:solidFill>
                        <a:srgbClr val="81C2DA"/>
                      </a:solidFill>
                      <a:prstDash val="solid"/>
                      <a:round/>
                      <a:headEnd type="none" w="med" len="med"/>
                      <a:tailEnd type="none" w="med" len="med"/>
                    </a:lnR>
                    <a:lnT w="12700" cap="flat" cmpd="sng" algn="ctr">
                      <a:solidFill>
                        <a:srgbClr val="81C2DA"/>
                      </a:solidFill>
                      <a:prstDash val="solid"/>
                      <a:round/>
                      <a:headEnd type="none" w="med" len="med"/>
                      <a:tailEnd type="none" w="med" len="med"/>
                    </a:lnT>
                    <a:lnB w="6350" cap="flat" cmpd="sng" algn="ctr">
                      <a:solidFill>
                        <a:srgbClr val="81C2DA"/>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81C2DA"/>
                      </a:solidFill>
                      <a:prstDash val="solid"/>
                      <a:round/>
                      <a:headEnd type="none" w="med" len="med"/>
                      <a:tailEnd type="none" w="med" len="med"/>
                    </a:lnL>
                    <a:lnR w="6350" cap="flat" cmpd="sng" algn="ctr">
                      <a:solidFill>
                        <a:srgbClr val="81C2DA"/>
                      </a:solidFill>
                      <a:prstDash val="solid"/>
                      <a:round/>
                      <a:headEnd type="none" w="med" len="med"/>
                      <a:tailEnd type="none" w="med" len="med"/>
                    </a:lnR>
                    <a:lnT w="12700" cap="flat" cmpd="sng" algn="ctr">
                      <a:solidFill>
                        <a:srgbClr val="81C2DA"/>
                      </a:solidFill>
                      <a:prstDash val="solid"/>
                      <a:round/>
                      <a:headEnd type="none" w="med" len="med"/>
                      <a:tailEnd type="none" w="med" len="med"/>
                    </a:lnT>
                    <a:lnB w="6350" cap="flat" cmpd="sng" algn="ctr">
                      <a:solidFill>
                        <a:srgbClr val="81C2DA"/>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81C2DA"/>
                      </a:solidFill>
                      <a:prstDash val="solid"/>
                      <a:round/>
                      <a:headEnd type="none" w="med" len="med"/>
                      <a:tailEnd type="none" w="med" len="med"/>
                    </a:lnL>
                    <a:lnR w="6350" cap="flat" cmpd="sng" algn="ctr">
                      <a:solidFill>
                        <a:srgbClr val="81C2DA"/>
                      </a:solidFill>
                      <a:prstDash val="solid"/>
                      <a:round/>
                      <a:headEnd type="none" w="med" len="med"/>
                      <a:tailEnd type="none" w="med" len="med"/>
                    </a:lnR>
                    <a:lnT w="12700" cap="flat" cmpd="sng" algn="ctr">
                      <a:solidFill>
                        <a:srgbClr val="81C2DA"/>
                      </a:solidFill>
                      <a:prstDash val="solid"/>
                      <a:round/>
                      <a:headEnd type="none" w="med" len="med"/>
                      <a:tailEnd type="none" w="med" len="med"/>
                    </a:lnT>
                    <a:lnB w="6350" cap="flat" cmpd="sng" algn="ctr">
                      <a:solidFill>
                        <a:srgbClr val="81C2DA"/>
                      </a:solidFill>
                      <a:prstDash val="solid"/>
                      <a:round/>
                      <a:headEnd type="none" w="med" len="med"/>
                      <a:tailEnd type="none" w="med" len="med"/>
                    </a:lnB>
                    <a:solidFill>
                      <a:schemeClr val="bg1"/>
                    </a:solidFill>
                  </a:tcPr>
                </a:tc>
                <a:tc rowSpan="2">
                  <a:txBody>
                    <a:bodyPr/>
                    <a:lstStyle/>
                    <a:p>
                      <a:pPr algn="ctr" fontAlgn="ctr"/>
                      <a:endParaRPr lang="en-US" altLang="ja-JP"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81C2DA"/>
                      </a:solidFill>
                      <a:prstDash val="solid"/>
                      <a:round/>
                      <a:headEnd type="none" w="med" len="med"/>
                      <a:tailEnd type="none" w="med" len="med"/>
                    </a:lnL>
                    <a:lnR w="12700" cap="flat" cmpd="sng" algn="ctr">
                      <a:solidFill>
                        <a:srgbClr val="81C2DA"/>
                      </a:solidFill>
                      <a:prstDash val="solid"/>
                      <a:round/>
                      <a:headEnd type="none" w="med" len="med"/>
                      <a:tailEnd type="none" w="med" len="med"/>
                    </a:lnR>
                    <a:lnT w="12700" cap="flat" cmpd="sng" algn="ctr">
                      <a:solidFill>
                        <a:srgbClr val="81C2DA"/>
                      </a:solidFill>
                      <a:prstDash val="solid"/>
                      <a:round/>
                      <a:headEnd type="none" w="med" len="med"/>
                      <a:tailEnd type="none" w="med" len="med"/>
                    </a:lnT>
                    <a:lnB w="12700" cap="flat" cmpd="sng" algn="ctr">
                      <a:solidFill>
                        <a:srgbClr val="81C2DA"/>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3763197940"/>
                  </a:ext>
                </a:extLst>
              </a:tr>
              <a:tr h="22827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600" b="1" u="none" strike="noStrike">
                          <a:solidFill>
                            <a:srgbClr val="302D22"/>
                          </a:solidFill>
                          <a:effectLst/>
                        </a:rPr>
                        <a:t>顧客や取引先、専門家などの意見を取り込みながら、検証・改善することができていますか？</a:t>
                      </a:r>
                      <a:endParaRPr lang="ja-JP" altLang="en-US" sz="600" b="1" i="0" u="none" strike="noStrike">
                        <a:solidFill>
                          <a:srgbClr val="302D22"/>
                        </a:solidFill>
                        <a:effectLst/>
                        <a:latin typeface="游ゴシック" panose="020B0400000000000000" pitchFamily="50" charset="-128"/>
                        <a:ea typeface="游ゴシック" panose="020B0400000000000000"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81C2DA"/>
                      </a:solidFill>
                      <a:prstDash val="solid"/>
                      <a:round/>
                      <a:headEnd type="none" w="med" len="med"/>
                      <a:tailEnd type="none" w="med" len="med"/>
                    </a:lnT>
                    <a:lnB w="12700" cap="flat" cmpd="sng" algn="ctr">
                      <a:solidFill>
                        <a:srgbClr val="81C2DA"/>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12700" cap="flat" cmpd="sng" algn="ctr">
                      <a:solidFill>
                        <a:schemeClr val="tx1"/>
                      </a:solidFill>
                      <a:prstDash val="solid"/>
                      <a:round/>
                      <a:headEnd type="none" w="med" len="med"/>
                      <a:tailEnd type="none" w="med" len="med"/>
                    </a:lnL>
                    <a:lnR w="6350" cap="flat" cmpd="sng" algn="ctr">
                      <a:solidFill>
                        <a:srgbClr val="81C2DA"/>
                      </a:solidFill>
                      <a:prstDash val="solid"/>
                      <a:round/>
                      <a:headEnd type="none" w="med" len="med"/>
                      <a:tailEnd type="none" w="med" len="med"/>
                    </a:lnR>
                    <a:lnT w="6350" cap="flat" cmpd="sng" algn="ctr">
                      <a:solidFill>
                        <a:srgbClr val="81C2DA"/>
                      </a:solidFill>
                      <a:prstDash val="solid"/>
                      <a:round/>
                      <a:headEnd type="none" w="med" len="med"/>
                      <a:tailEnd type="none" w="med" len="med"/>
                    </a:lnT>
                    <a:lnB w="12700" cap="flat" cmpd="sng" algn="ctr">
                      <a:solidFill>
                        <a:srgbClr val="81C2DA"/>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81C2DA"/>
                      </a:solidFill>
                      <a:prstDash val="solid"/>
                      <a:round/>
                      <a:headEnd type="none" w="med" len="med"/>
                      <a:tailEnd type="none" w="med" len="med"/>
                    </a:lnL>
                    <a:lnR w="6350" cap="flat" cmpd="sng" algn="ctr">
                      <a:solidFill>
                        <a:srgbClr val="81C2DA"/>
                      </a:solidFill>
                      <a:prstDash val="solid"/>
                      <a:round/>
                      <a:headEnd type="none" w="med" len="med"/>
                      <a:tailEnd type="none" w="med" len="med"/>
                    </a:lnR>
                    <a:lnT w="6350" cap="flat" cmpd="sng" algn="ctr">
                      <a:solidFill>
                        <a:srgbClr val="81C2DA"/>
                      </a:solidFill>
                      <a:prstDash val="solid"/>
                      <a:round/>
                      <a:headEnd type="none" w="med" len="med"/>
                      <a:tailEnd type="none" w="med" len="med"/>
                    </a:lnT>
                    <a:lnB w="12700" cap="flat" cmpd="sng" algn="ctr">
                      <a:solidFill>
                        <a:srgbClr val="81C2DA"/>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81C2DA"/>
                      </a:solidFill>
                      <a:prstDash val="solid"/>
                      <a:round/>
                      <a:headEnd type="none" w="med" len="med"/>
                      <a:tailEnd type="none" w="med" len="med"/>
                    </a:lnL>
                    <a:lnR w="6350" cap="flat" cmpd="sng" algn="ctr">
                      <a:solidFill>
                        <a:srgbClr val="81C2DA"/>
                      </a:solidFill>
                      <a:prstDash val="solid"/>
                      <a:round/>
                      <a:headEnd type="none" w="med" len="med"/>
                      <a:tailEnd type="none" w="med" len="med"/>
                    </a:lnR>
                    <a:lnT w="6350" cap="flat" cmpd="sng" algn="ctr">
                      <a:solidFill>
                        <a:srgbClr val="81C2DA"/>
                      </a:solidFill>
                      <a:prstDash val="solid"/>
                      <a:round/>
                      <a:headEnd type="none" w="med" len="med"/>
                      <a:tailEnd type="none" w="med" len="med"/>
                    </a:lnT>
                    <a:lnB w="12700" cap="flat" cmpd="sng" algn="ctr">
                      <a:solidFill>
                        <a:srgbClr val="81C2DA"/>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81C2DA"/>
                      </a:solidFill>
                      <a:prstDash val="solid"/>
                      <a:round/>
                      <a:headEnd type="none" w="med" len="med"/>
                      <a:tailEnd type="none" w="med" len="med"/>
                    </a:lnL>
                    <a:lnR w="6350" cap="flat" cmpd="sng" algn="ctr">
                      <a:solidFill>
                        <a:srgbClr val="81C2DA"/>
                      </a:solidFill>
                      <a:prstDash val="solid"/>
                      <a:round/>
                      <a:headEnd type="none" w="med" len="med"/>
                      <a:tailEnd type="none" w="med" len="med"/>
                    </a:lnR>
                    <a:lnT w="6350" cap="flat" cmpd="sng" algn="ctr">
                      <a:solidFill>
                        <a:srgbClr val="81C2DA"/>
                      </a:solidFill>
                      <a:prstDash val="solid"/>
                      <a:round/>
                      <a:headEnd type="none" w="med" len="med"/>
                      <a:tailEnd type="none" w="med" len="med"/>
                    </a:lnT>
                    <a:lnB w="12700" cap="flat" cmpd="sng" algn="ctr">
                      <a:solidFill>
                        <a:srgbClr val="81C2DA"/>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868525148"/>
                  </a:ext>
                </a:extLst>
              </a:tr>
              <a:tr h="228273">
                <a:tc vMerge="1">
                  <a:txBody>
                    <a:bodyPr/>
                    <a:lstStyle/>
                    <a:p>
                      <a:endParaRPr kumimoji="1" lang="ja-JP" altLang="en-US"/>
                    </a:p>
                  </a:txBody>
                  <a:tcPr/>
                </a:tc>
                <a:tc rowSpan="2">
                  <a:txBody>
                    <a:bodyPr/>
                    <a:lstStyle/>
                    <a:p>
                      <a:pPr algn="ctr" fontAlgn="ctr"/>
                      <a:r>
                        <a:rPr lang="ja-JP" altLang="en-US" sz="600" b="1" u="none" strike="noStrike">
                          <a:solidFill>
                            <a:srgbClr val="302D22"/>
                          </a:solidFill>
                          <a:effectLst/>
                        </a:rPr>
                        <a:t>心を込めて</a:t>
                      </a:r>
                      <a:endParaRPr lang="en-US" altLang="ja-JP" sz="600" b="1" u="none" strike="noStrike">
                        <a:solidFill>
                          <a:srgbClr val="302D22"/>
                        </a:solidFill>
                        <a:effectLst/>
                      </a:endParaRPr>
                    </a:p>
                    <a:p>
                      <a:pPr algn="ctr" fontAlgn="ctr"/>
                      <a:r>
                        <a:rPr lang="ja-JP" altLang="en-US" sz="600" b="1" u="none" strike="noStrike">
                          <a:solidFill>
                            <a:srgbClr val="302D22"/>
                          </a:solidFill>
                          <a:effectLst/>
                        </a:rPr>
                        <a:t>届ける</a:t>
                      </a:r>
                      <a:br>
                        <a:rPr lang="ja-JP" altLang="en-US" sz="600" b="1" u="none" strike="noStrike">
                          <a:solidFill>
                            <a:srgbClr val="302D22"/>
                          </a:solidFill>
                          <a:effectLst/>
                        </a:rPr>
                      </a:br>
                      <a:r>
                        <a:rPr lang="en-US" altLang="ja-JP" sz="600" b="1" u="none" strike="noStrike">
                          <a:solidFill>
                            <a:srgbClr val="302D22"/>
                          </a:solidFill>
                          <a:effectLst/>
                        </a:rPr>
                        <a:t>(GIFT)</a:t>
                      </a:r>
                      <a:endParaRPr lang="en-US" altLang="ja-JP" sz="600" b="1" i="0" u="none" strike="noStrike">
                        <a:solidFill>
                          <a:srgbClr val="302D22"/>
                        </a:solidFill>
                        <a:effectLst/>
                        <a:latin typeface="游ゴシック" panose="020B0400000000000000" pitchFamily="50" charset="-128"/>
                        <a:ea typeface="游ゴシック" panose="020B0400000000000000" pitchFamily="50" charset="-128"/>
                      </a:endParaRPr>
                    </a:p>
                  </a:txBody>
                  <a:tcPr marL="2854" marR="2854" marT="28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CEE"/>
                    </a:solidFill>
                  </a:tcPr>
                </a:tc>
                <a:tc rowSpan="2">
                  <a:txBody>
                    <a:bodyPr/>
                    <a:lstStyle/>
                    <a:p>
                      <a:pPr algn="l" fontAlgn="ctr"/>
                      <a:r>
                        <a:rPr lang="ja-JP" altLang="en-US" sz="600" b="1" u="none" strike="noStrike">
                          <a:solidFill>
                            <a:srgbClr val="302D22"/>
                          </a:solidFill>
                          <a:effectLst/>
                        </a:rPr>
                        <a:t>顧客の喜びや満足、感動を追求する。製品だけでなく、顧客とのさまざまな接点と一連の体験に気を配る。</a:t>
                      </a:r>
                      <a:endParaRPr lang="ja-JP" altLang="en-US" sz="600" b="1" i="0" u="none" strike="noStrike">
                        <a:solidFill>
                          <a:srgbClr val="302D22"/>
                        </a:solidFill>
                        <a:effectLst/>
                        <a:latin typeface="游ゴシック" panose="020B0400000000000000" pitchFamily="50" charset="-128"/>
                        <a:ea typeface="游ゴシック" panose="020B0400000000000000"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CEE"/>
                    </a:solidFill>
                  </a:tcPr>
                </a:tc>
                <a:tc>
                  <a:txBody>
                    <a:bodyPr/>
                    <a:lstStyle/>
                    <a:p>
                      <a:pPr algn="l" fontAlgn="ctr"/>
                      <a:r>
                        <a:rPr lang="ja-JP" altLang="en-US" sz="600" b="1" u="none" strike="noStrike" dirty="0">
                          <a:solidFill>
                            <a:srgbClr val="302D22"/>
                          </a:solidFill>
                          <a:effectLst/>
                        </a:rPr>
                        <a:t>顧客の喜びや満足、感動を追求することができていますか？</a:t>
                      </a:r>
                      <a:endParaRPr lang="ja-JP" altLang="en-US" sz="600" b="1" i="0" u="none" strike="noStrike" dirty="0">
                        <a:solidFill>
                          <a:srgbClr val="302D22"/>
                        </a:solidFill>
                        <a:effectLst/>
                        <a:latin typeface="游ゴシック" panose="020B0400000000000000" pitchFamily="50" charset="-128"/>
                        <a:ea typeface="游ゴシック" panose="020B0400000000000000"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1C2DA"/>
                      </a:solidFill>
                      <a:prstDash val="solid"/>
                      <a:round/>
                      <a:headEnd type="none" w="med" len="med"/>
                      <a:tailEnd type="none" w="med" len="med"/>
                    </a:lnT>
                    <a:lnB w="6350" cap="flat" cmpd="sng" algn="ctr">
                      <a:solidFill>
                        <a:srgbClr val="81C2DA"/>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12700" cap="flat" cmpd="sng" algn="ctr">
                      <a:solidFill>
                        <a:schemeClr val="tx1"/>
                      </a:solidFill>
                      <a:prstDash val="solid"/>
                      <a:round/>
                      <a:headEnd type="none" w="med" len="med"/>
                      <a:tailEnd type="none" w="med" len="med"/>
                    </a:lnL>
                    <a:lnR w="6350" cap="flat" cmpd="sng" algn="ctr">
                      <a:solidFill>
                        <a:srgbClr val="81C2DA"/>
                      </a:solidFill>
                      <a:prstDash val="solid"/>
                      <a:round/>
                      <a:headEnd type="none" w="med" len="med"/>
                      <a:tailEnd type="none" w="med" len="med"/>
                    </a:lnR>
                    <a:lnT w="12700" cap="flat" cmpd="sng" algn="ctr">
                      <a:solidFill>
                        <a:srgbClr val="81C2DA"/>
                      </a:solidFill>
                      <a:prstDash val="solid"/>
                      <a:round/>
                      <a:headEnd type="none" w="med" len="med"/>
                      <a:tailEnd type="none" w="med" len="med"/>
                    </a:lnT>
                    <a:lnB w="6350" cap="flat" cmpd="sng" algn="ctr">
                      <a:solidFill>
                        <a:srgbClr val="81C2DA"/>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81C2DA"/>
                      </a:solidFill>
                      <a:prstDash val="solid"/>
                      <a:round/>
                      <a:headEnd type="none" w="med" len="med"/>
                      <a:tailEnd type="none" w="med" len="med"/>
                    </a:lnL>
                    <a:lnR w="6350" cap="flat" cmpd="sng" algn="ctr">
                      <a:solidFill>
                        <a:srgbClr val="81C2DA"/>
                      </a:solidFill>
                      <a:prstDash val="solid"/>
                      <a:round/>
                      <a:headEnd type="none" w="med" len="med"/>
                      <a:tailEnd type="none" w="med" len="med"/>
                    </a:lnR>
                    <a:lnT w="12700" cap="flat" cmpd="sng" algn="ctr">
                      <a:solidFill>
                        <a:srgbClr val="81C2DA"/>
                      </a:solidFill>
                      <a:prstDash val="solid"/>
                      <a:round/>
                      <a:headEnd type="none" w="med" len="med"/>
                      <a:tailEnd type="none" w="med" len="med"/>
                    </a:lnT>
                    <a:lnB w="6350" cap="flat" cmpd="sng" algn="ctr">
                      <a:solidFill>
                        <a:srgbClr val="81C2DA"/>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81C2DA"/>
                      </a:solidFill>
                      <a:prstDash val="solid"/>
                      <a:round/>
                      <a:headEnd type="none" w="med" len="med"/>
                      <a:tailEnd type="none" w="med" len="med"/>
                    </a:lnL>
                    <a:lnR w="6350" cap="flat" cmpd="sng" algn="ctr">
                      <a:solidFill>
                        <a:srgbClr val="81C2DA"/>
                      </a:solidFill>
                      <a:prstDash val="solid"/>
                      <a:round/>
                      <a:headEnd type="none" w="med" len="med"/>
                      <a:tailEnd type="none" w="med" len="med"/>
                    </a:lnR>
                    <a:lnT w="12700" cap="flat" cmpd="sng" algn="ctr">
                      <a:solidFill>
                        <a:srgbClr val="81C2DA"/>
                      </a:solidFill>
                      <a:prstDash val="solid"/>
                      <a:round/>
                      <a:headEnd type="none" w="med" len="med"/>
                      <a:tailEnd type="none" w="med" len="med"/>
                    </a:lnT>
                    <a:lnB w="6350" cap="flat" cmpd="sng" algn="ctr">
                      <a:solidFill>
                        <a:srgbClr val="81C2DA"/>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81C2DA"/>
                      </a:solidFill>
                      <a:prstDash val="solid"/>
                      <a:round/>
                      <a:headEnd type="none" w="med" len="med"/>
                      <a:tailEnd type="none" w="med" len="med"/>
                    </a:lnL>
                    <a:lnR w="6350" cap="flat" cmpd="sng" algn="ctr">
                      <a:solidFill>
                        <a:srgbClr val="81C2DA"/>
                      </a:solidFill>
                      <a:prstDash val="solid"/>
                      <a:round/>
                      <a:headEnd type="none" w="med" len="med"/>
                      <a:tailEnd type="none" w="med" len="med"/>
                    </a:lnR>
                    <a:lnT w="12700" cap="flat" cmpd="sng" algn="ctr">
                      <a:solidFill>
                        <a:srgbClr val="81C2DA"/>
                      </a:solidFill>
                      <a:prstDash val="solid"/>
                      <a:round/>
                      <a:headEnd type="none" w="med" len="med"/>
                      <a:tailEnd type="none" w="med" len="med"/>
                    </a:lnT>
                    <a:lnB w="6350" cap="flat" cmpd="sng" algn="ctr">
                      <a:solidFill>
                        <a:srgbClr val="81C2DA"/>
                      </a:solidFill>
                      <a:prstDash val="solid"/>
                      <a:round/>
                      <a:headEnd type="none" w="med" len="med"/>
                      <a:tailEnd type="none" w="med" len="med"/>
                    </a:lnB>
                    <a:solidFill>
                      <a:schemeClr val="bg1"/>
                    </a:solidFill>
                  </a:tcPr>
                </a:tc>
                <a:tc rowSpan="2">
                  <a:txBody>
                    <a:bodyPr/>
                    <a:lstStyle/>
                    <a:p>
                      <a:pPr algn="ctr" fontAlgn="ctr"/>
                      <a:endParaRPr lang="en-US" altLang="ja-JP"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81C2DA"/>
                      </a:solidFill>
                      <a:prstDash val="solid"/>
                      <a:round/>
                      <a:headEnd type="none" w="med" len="med"/>
                      <a:tailEnd type="none" w="med" len="med"/>
                    </a:lnL>
                    <a:lnR w="12700" cap="flat" cmpd="sng" algn="ctr">
                      <a:solidFill>
                        <a:srgbClr val="81C2DA"/>
                      </a:solidFill>
                      <a:prstDash val="solid"/>
                      <a:round/>
                      <a:headEnd type="none" w="med" len="med"/>
                      <a:tailEnd type="none" w="med" len="med"/>
                    </a:lnR>
                    <a:lnT w="12700" cap="flat" cmpd="sng" algn="ctr">
                      <a:solidFill>
                        <a:srgbClr val="81C2DA"/>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621924556"/>
                  </a:ext>
                </a:extLst>
              </a:tr>
              <a:tr h="24871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600" b="1" u="none" strike="noStrike" dirty="0">
                          <a:solidFill>
                            <a:srgbClr val="302D22"/>
                          </a:solidFill>
                          <a:effectLst/>
                        </a:rPr>
                        <a:t>製品・サービスの購入前から購入後までの顧客との接点（ウェブサイト、店舗、接客、アフターサービスなど）にまで気を配ることができていますか？</a:t>
                      </a:r>
                      <a:endParaRPr lang="ja-JP" altLang="en-US" sz="600" b="1" i="0" u="none" strike="noStrike" dirty="0">
                        <a:solidFill>
                          <a:srgbClr val="302D22"/>
                        </a:solidFill>
                        <a:effectLst/>
                        <a:latin typeface="游ゴシック" panose="020B0400000000000000" pitchFamily="50" charset="-128"/>
                        <a:ea typeface="游ゴシック" panose="020B0400000000000000"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81C2DA"/>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12700" cap="flat" cmpd="sng" algn="ctr">
                      <a:solidFill>
                        <a:schemeClr val="tx1"/>
                      </a:solidFill>
                      <a:prstDash val="solid"/>
                      <a:round/>
                      <a:headEnd type="none" w="med" len="med"/>
                      <a:tailEnd type="none" w="med" len="med"/>
                    </a:lnL>
                    <a:lnR w="6350" cap="flat" cmpd="sng" algn="ctr">
                      <a:solidFill>
                        <a:srgbClr val="81C2DA"/>
                      </a:solidFill>
                      <a:prstDash val="solid"/>
                      <a:round/>
                      <a:headEnd type="none" w="med" len="med"/>
                      <a:tailEnd type="none" w="med" len="med"/>
                    </a:lnR>
                    <a:lnT w="6350" cap="flat" cmpd="sng" algn="ctr">
                      <a:solidFill>
                        <a:srgbClr val="81C2DA"/>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81C2DA"/>
                      </a:solidFill>
                      <a:prstDash val="solid"/>
                      <a:round/>
                      <a:headEnd type="none" w="med" len="med"/>
                      <a:tailEnd type="none" w="med" len="med"/>
                    </a:lnL>
                    <a:lnR w="6350" cap="flat" cmpd="sng" algn="ctr">
                      <a:solidFill>
                        <a:srgbClr val="81C2DA"/>
                      </a:solidFill>
                      <a:prstDash val="solid"/>
                      <a:round/>
                      <a:headEnd type="none" w="med" len="med"/>
                      <a:tailEnd type="none" w="med" len="med"/>
                    </a:lnR>
                    <a:lnT w="6350" cap="flat" cmpd="sng" algn="ctr">
                      <a:solidFill>
                        <a:srgbClr val="81C2DA"/>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81C2DA"/>
                      </a:solidFill>
                      <a:prstDash val="solid"/>
                      <a:round/>
                      <a:headEnd type="none" w="med" len="med"/>
                      <a:tailEnd type="none" w="med" len="med"/>
                    </a:lnL>
                    <a:lnR w="6350" cap="flat" cmpd="sng" algn="ctr">
                      <a:solidFill>
                        <a:srgbClr val="81C2DA"/>
                      </a:solidFill>
                      <a:prstDash val="solid"/>
                      <a:round/>
                      <a:headEnd type="none" w="med" len="med"/>
                      <a:tailEnd type="none" w="med" len="med"/>
                    </a:lnR>
                    <a:lnT w="6350" cap="flat" cmpd="sng" algn="ctr">
                      <a:solidFill>
                        <a:srgbClr val="81C2DA"/>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81C2DA"/>
                      </a:solidFill>
                      <a:prstDash val="solid"/>
                      <a:round/>
                      <a:headEnd type="none" w="med" len="med"/>
                      <a:tailEnd type="none" w="med" len="med"/>
                    </a:lnL>
                    <a:lnR w="6350" cap="flat" cmpd="sng" algn="ctr">
                      <a:solidFill>
                        <a:srgbClr val="81C2DA"/>
                      </a:solidFill>
                      <a:prstDash val="solid"/>
                      <a:round/>
                      <a:headEnd type="none" w="med" len="med"/>
                      <a:tailEnd type="none" w="med" len="med"/>
                    </a:lnR>
                    <a:lnT w="6350" cap="flat" cmpd="sng" algn="ctr">
                      <a:solidFill>
                        <a:srgbClr val="81C2DA"/>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188370797"/>
                  </a:ext>
                </a:extLst>
              </a:tr>
              <a:tr h="228273">
                <a:tc rowSpan="6">
                  <a:txBody>
                    <a:bodyPr/>
                    <a:lstStyle/>
                    <a:p>
                      <a:pPr algn="ctr" fontAlgn="ctr"/>
                      <a:r>
                        <a:rPr lang="ja-JP" altLang="en-US" sz="1000" b="1" u="none" strike="noStrike">
                          <a:solidFill>
                            <a:srgbClr val="302D22"/>
                          </a:solidFill>
                          <a:effectLst/>
                        </a:rPr>
                        <a:t>文化醸成</a:t>
                      </a:r>
                      <a:br>
                        <a:rPr lang="ja-JP" altLang="en-US" sz="400" b="1" u="none" strike="noStrike">
                          <a:solidFill>
                            <a:srgbClr val="302D22"/>
                          </a:solidFill>
                          <a:effectLst/>
                        </a:rPr>
                      </a:br>
                      <a:br>
                        <a:rPr lang="ja-JP" altLang="en-US" sz="400" b="1" u="none" strike="noStrike">
                          <a:solidFill>
                            <a:srgbClr val="302D22"/>
                          </a:solidFill>
                          <a:effectLst/>
                        </a:rPr>
                      </a:br>
                      <a:r>
                        <a:rPr lang="ja-JP" altLang="en-US" sz="500" b="1" u="none" strike="noStrike">
                          <a:solidFill>
                            <a:srgbClr val="302D22"/>
                          </a:solidFill>
                          <a:effectLst/>
                        </a:rPr>
                        <a:t>社内にも社外にも</a:t>
                      </a:r>
                      <a:br>
                        <a:rPr lang="ja-JP" altLang="en-US" sz="500" b="1" u="none" strike="noStrike">
                          <a:solidFill>
                            <a:srgbClr val="302D22"/>
                          </a:solidFill>
                          <a:effectLst/>
                        </a:rPr>
                      </a:br>
                      <a:r>
                        <a:rPr lang="ja-JP" altLang="en-US" sz="500" b="1" u="none" strike="noStrike">
                          <a:solidFill>
                            <a:srgbClr val="302D22"/>
                          </a:solidFill>
                          <a:effectLst/>
                        </a:rPr>
                        <a:t>いい関係性を</a:t>
                      </a:r>
                      <a:br>
                        <a:rPr lang="ja-JP" altLang="en-US" sz="500" b="1" u="none" strike="noStrike">
                          <a:solidFill>
                            <a:srgbClr val="302D22"/>
                          </a:solidFill>
                          <a:effectLst/>
                        </a:rPr>
                      </a:br>
                      <a:r>
                        <a:rPr lang="ja-JP" altLang="en-US" sz="500" b="1" u="none" strike="noStrike">
                          <a:solidFill>
                            <a:srgbClr val="302D22"/>
                          </a:solidFill>
                          <a:effectLst/>
                        </a:rPr>
                        <a:t>築くことが</a:t>
                      </a:r>
                      <a:endParaRPr lang="en-US" altLang="ja-JP" sz="500" b="1" u="none" strike="noStrike">
                        <a:solidFill>
                          <a:srgbClr val="302D22"/>
                        </a:solidFill>
                        <a:effectLst/>
                      </a:endParaRPr>
                    </a:p>
                    <a:p>
                      <a:pPr algn="ctr" fontAlgn="ctr"/>
                      <a:r>
                        <a:rPr lang="ja-JP" altLang="en-US" sz="500" b="1" u="none" strike="noStrike">
                          <a:solidFill>
                            <a:srgbClr val="302D22"/>
                          </a:solidFill>
                          <a:effectLst/>
                        </a:rPr>
                        <a:t>できていますか？</a:t>
                      </a:r>
                      <a:endParaRPr lang="ja-JP" altLang="en-US" sz="500" b="1" i="0" u="none" strike="noStrike">
                        <a:solidFill>
                          <a:srgbClr val="302D22"/>
                        </a:solidFill>
                        <a:effectLst/>
                        <a:latin typeface="游ゴシック" panose="020B0400000000000000" pitchFamily="50" charset="-128"/>
                        <a:ea typeface="游ゴシック" panose="020B0400000000000000" pitchFamily="50" charset="-128"/>
                      </a:endParaRPr>
                    </a:p>
                  </a:txBody>
                  <a:tcPr marL="2854" marR="2854" marT="28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fontAlgn="ctr"/>
                      <a:r>
                        <a:rPr lang="ja-JP" altLang="en-US" sz="600" b="1" u="none" strike="noStrike">
                          <a:solidFill>
                            <a:srgbClr val="302D22"/>
                          </a:solidFill>
                          <a:effectLst/>
                        </a:rPr>
                        <a:t>想いを</a:t>
                      </a:r>
                      <a:endParaRPr lang="en-US" altLang="ja-JP" sz="600" b="1" u="none" strike="noStrike">
                        <a:solidFill>
                          <a:srgbClr val="302D22"/>
                        </a:solidFill>
                        <a:effectLst/>
                      </a:endParaRPr>
                    </a:p>
                    <a:p>
                      <a:pPr algn="ctr" fontAlgn="ctr"/>
                      <a:r>
                        <a:rPr lang="ja-JP" altLang="en-US" sz="600" b="1" u="none" strike="noStrike">
                          <a:solidFill>
                            <a:srgbClr val="302D22"/>
                          </a:solidFill>
                          <a:effectLst/>
                        </a:rPr>
                        <a:t>社内外に伝える</a:t>
                      </a:r>
                      <a:br>
                        <a:rPr lang="ja-JP" altLang="en-US" sz="600" b="1" u="none" strike="noStrike">
                          <a:solidFill>
                            <a:srgbClr val="302D22"/>
                          </a:solidFill>
                          <a:effectLst/>
                        </a:rPr>
                      </a:br>
                      <a:r>
                        <a:rPr lang="ja-JP" altLang="en-US" sz="600" b="1" u="none" strike="noStrike">
                          <a:solidFill>
                            <a:srgbClr val="302D22"/>
                          </a:solidFill>
                          <a:effectLst/>
                        </a:rPr>
                        <a:t>（</a:t>
                      </a:r>
                      <a:r>
                        <a:rPr lang="en-US" sz="600" b="1" u="none" strike="noStrike">
                          <a:solidFill>
                            <a:srgbClr val="302D22"/>
                          </a:solidFill>
                          <a:effectLst/>
                        </a:rPr>
                        <a:t>COMMUNICATION）</a:t>
                      </a:r>
                      <a:endParaRPr lang="en-US" sz="600" b="1" i="0" u="none" strike="noStrike">
                        <a:solidFill>
                          <a:srgbClr val="302D22"/>
                        </a:solidFill>
                        <a:effectLst/>
                        <a:latin typeface="游ゴシック" panose="020B0400000000000000" pitchFamily="50" charset="-128"/>
                        <a:ea typeface="游ゴシック" panose="020B0400000000000000" pitchFamily="50" charset="-128"/>
                      </a:endParaRPr>
                    </a:p>
                  </a:txBody>
                  <a:tcPr marL="2854" marR="2854" marT="28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l" fontAlgn="ctr"/>
                      <a:r>
                        <a:rPr lang="ja-JP" altLang="en-US" sz="600" b="1" u="none" strike="noStrike">
                          <a:solidFill>
                            <a:srgbClr val="302D22"/>
                          </a:solidFill>
                          <a:effectLst/>
                        </a:rPr>
                        <a:t>自社の想いを物語や目に見える形にして社内外に発信し、共感を生み出す。</a:t>
                      </a:r>
                      <a:endParaRPr lang="ja-JP" altLang="en-US" sz="600" b="1" i="0" u="none" strike="noStrike">
                        <a:solidFill>
                          <a:srgbClr val="302D22"/>
                        </a:solidFill>
                        <a:effectLst/>
                        <a:latin typeface="游ゴシック" panose="020B0400000000000000" pitchFamily="50" charset="-128"/>
                        <a:ea typeface="游ゴシック" panose="020B0400000000000000"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ja-JP" altLang="en-US" sz="600" b="1" u="none" strike="noStrike" dirty="0">
                          <a:solidFill>
                            <a:srgbClr val="302D22"/>
                          </a:solidFill>
                          <a:effectLst/>
                        </a:rPr>
                        <a:t>自社の想いを言葉や見える形にして社内外に発信できていますか？</a:t>
                      </a:r>
                      <a:endParaRPr lang="ja-JP" altLang="en-US" sz="600" b="1" i="0" u="none" strike="noStrike" dirty="0">
                        <a:solidFill>
                          <a:srgbClr val="302D22"/>
                        </a:solidFill>
                        <a:effectLst/>
                        <a:latin typeface="游ゴシック" panose="020B0400000000000000" pitchFamily="50" charset="-128"/>
                        <a:ea typeface="游ゴシック" panose="020B0400000000000000"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A099"/>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12700" cap="flat" cmpd="sng" algn="ctr">
                      <a:solidFill>
                        <a:schemeClr val="tx1"/>
                      </a:solidFill>
                      <a:prstDash val="solid"/>
                      <a:round/>
                      <a:headEnd type="none" w="med" len="med"/>
                      <a:tailEnd type="none" w="med" len="med"/>
                    </a:lnL>
                    <a:lnR w="6350" cap="flat" cmpd="sng" algn="ctr">
                      <a:solidFill>
                        <a:srgbClr val="FFA099"/>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A099"/>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FFA099"/>
                      </a:solidFill>
                      <a:prstDash val="solid"/>
                      <a:round/>
                      <a:headEnd type="none" w="med" len="med"/>
                      <a:tailEnd type="none" w="med" len="med"/>
                    </a:lnL>
                    <a:lnR w="6350" cap="flat" cmpd="sng" algn="ctr">
                      <a:solidFill>
                        <a:srgbClr val="FFA099"/>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A099"/>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FFA099"/>
                      </a:solidFill>
                      <a:prstDash val="solid"/>
                      <a:round/>
                      <a:headEnd type="none" w="med" len="med"/>
                      <a:tailEnd type="none" w="med" len="med"/>
                    </a:lnL>
                    <a:lnR w="6350" cap="flat" cmpd="sng" algn="ctr">
                      <a:solidFill>
                        <a:srgbClr val="FFA099"/>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A099"/>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FFA099"/>
                      </a:solidFill>
                      <a:prstDash val="solid"/>
                      <a:round/>
                      <a:headEnd type="none" w="med" len="med"/>
                      <a:tailEnd type="none" w="med" len="med"/>
                    </a:lnL>
                    <a:lnR w="6350" cap="flat" cmpd="sng" algn="ctr">
                      <a:solidFill>
                        <a:srgbClr val="FFA099"/>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A099"/>
                      </a:solidFill>
                      <a:prstDash val="solid"/>
                      <a:round/>
                      <a:headEnd type="none" w="med" len="med"/>
                      <a:tailEnd type="none" w="med" len="med"/>
                    </a:lnB>
                    <a:solidFill>
                      <a:schemeClr val="bg1"/>
                    </a:solidFill>
                  </a:tcPr>
                </a:tc>
                <a:tc rowSpan="2">
                  <a:txBody>
                    <a:bodyPr/>
                    <a:lstStyle/>
                    <a:p>
                      <a:pPr algn="ctr" fontAlgn="ctr"/>
                      <a:endParaRPr lang="en-US" altLang="ja-JP"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FFA099"/>
                      </a:solidFill>
                      <a:prstDash val="solid"/>
                      <a:round/>
                      <a:headEnd type="none" w="med" len="med"/>
                      <a:tailEnd type="none" w="med" len="med"/>
                    </a:lnL>
                    <a:lnR w="12700" cap="flat" cmpd="sng" algn="ctr">
                      <a:solidFill>
                        <a:srgbClr val="FFA099"/>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A099"/>
                      </a:solidFill>
                      <a:prstDash val="solid"/>
                      <a:round/>
                      <a:headEnd type="none" w="med" len="med"/>
                      <a:tailEnd type="none" w="med" len="med"/>
                    </a:lnB>
                    <a:solidFill>
                      <a:schemeClr val="bg1"/>
                    </a:solidFill>
                  </a:tcPr>
                </a:tc>
                <a:tc rowSpan="6">
                  <a:txBody>
                    <a:bodyPr/>
                    <a:lstStyle/>
                    <a:p>
                      <a:pPr algn="ctr" fontAlgn="ctr"/>
                      <a:endParaRPr lang="en-US" altLang="ja-JP"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12700" cap="flat" cmpd="sng" algn="ctr">
                      <a:solidFill>
                        <a:srgbClr val="FFA0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178350"/>
                  </a:ext>
                </a:extLst>
              </a:tr>
              <a:tr h="22827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600" b="1" u="none" strike="noStrike" dirty="0">
                          <a:solidFill>
                            <a:srgbClr val="302D22"/>
                          </a:solidFill>
                          <a:effectLst/>
                        </a:rPr>
                        <a:t>社内外からの共感を生み出すことを意識した情報の伝え方ができていますか？</a:t>
                      </a:r>
                      <a:endParaRPr lang="ja-JP" altLang="en-US" sz="600" b="1" i="0" u="none" strike="noStrike" dirty="0">
                        <a:solidFill>
                          <a:srgbClr val="302D22"/>
                        </a:solidFill>
                        <a:effectLst/>
                        <a:latin typeface="游ゴシック" panose="020B0400000000000000" pitchFamily="50" charset="-128"/>
                        <a:ea typeface="游ゴシック" panose="020B0400000000000000"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A099"/>
                      </a:solidFill>
                      <a:prstDash val="solid"/>
                      <a:round/>
                      <a:headEnd type="none" w="med" len="med"/>
                      <a:tailEnd type="none" w="med" len="med"/>
                    </a:lnT>
                    <a:lnB w="12700" cap="flat" cmpd="sng" algn="ctr">
                      <a:solidFill>
                        <a:srgbClr val="FFA099"/>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12700" cap="flat" cmpd="sng" algn="ctr">
                      <a:solidFill>
                        <a:schemeClr val="tx1"/>
                      </a:solidFill>
                      <a:prstDash val="solid"/>
                      <a:round/>
                      <a:headEnd type="none" w="med" len="med"/>
                      <a:tailEnd type="none" w="med" len="med"/>
                    </a:lnL>
                    <a:lnR w="6350" cap="flat" cmpd="sng" algn="ctr">
                      <a:solidFill>
                        <a:srgbClr val="FFA099"/>
                      </a:solidFill>
                      <a:prstDash val="solid"/>
                      <a:round/>
                      <a:headEnd type="none" w="med" len="med"/>
                      <a:tailEnd type="none" w="med" len="med"/>
                    </a:lnR>
                    <a:lnT w="6350" cap="flat" cmpd="sng" algn="ctr">
                      <a:solidFill>
                        <a:srgbClr val="FFA099"/>
                      </a:solidFill>
                      <a:prstDash val="solid"/>
                      <a:round/>
                      <a:headEnd type="none" w="med" len="med"/>
                      <a:tailEnd type="none" w="med" len="med"/>
                    </a:lnT>
                    <a:lnB w="12700" cap="flat" cmpd="sng" algn="ctr">
                      <a:solidFill>
                        <a:srgbClr val="FFA099"/>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FFA099"/>
                      </a:solidFill>
                      <a:prstDash val="solid"/>
                      <a:round/>
                      <a:headEnd type="none" w="med" len="med"/>
                      <a:tailEnd type="none" w="med" len="med"/>
                    </a:lnL>
                    <a:lnR w="6350" cap="flat" cmpd="sng" algn="ctr">
                      <a:solidFill>
                        <a:srgbClr val="FFA099"/>
                      </a:solidFill>
                      <a:prstDash val="solid"/>
                      <a:round/>
                      <a:headEnd type="none" w="med" len="med"/>
                      <a:tailEnd type="none" w="med" len="med"/>
                    </a:lnR>
                    <a:lnT w="6350" cap="flat" cmpd="sng" algn="ctr">
                      <a:solidFill>
                        <a:srgbClr val="FFA099"/>
                      </a:solidFill>
                      <a:prstDash val="solid"/>
                      <a:round/>
                      <a:headEnd type="none" w="med" len="med"/>
                      <a:tailEnd type="none" w="med" len="med"/>
                    </a:lnT>
                    <a:lnB w="12700" cap="flat" cmpd="sng" algn="ctr">
                      <a:solidFill>
                        <a:srgbClr val="FFA099"/>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FFA099"/>
                      </a:solidFill>
                      <a:prstDash val="solid"/>
                      <a:round/>
                      <a:headEnd type="none" w="med" len="med"/>
                      <a:tailEnd type="none" w="med" len="med"/>
                    </a:lnL>
                    <a:lnR w="6350" cap="flat" cmpd="sng" algn="ctr">
                      <a:solidFill>
                        <a:srgbClr val="FFA099"/>
                      </a:solidFill>
                      <a:prstDash val="solid"/>
                      <a:round/>
                      <a:headEnd type="none" w="med" len="med"/>
                      <a:tailEnd type="none" w="med" len="med"/>
                    </a:lnR>
                    <a:lnT w="6350" cap="flat" cmpd="sng" algn="ctr">
                      <a:solidFill>
                        <a:srgbClr val="FFA099"/>
                      </a:solidFill>
                      <a:prstDash val="solid"/>
                      <a:round/>
                      <a:headEnd type="none" w="med" len="med"/>
                      <a:tailEnd type="none" w="med" len="med"/>
                    </a:lnT>
                    <a:lnB w="12700" cap="flat" cmpd="sng" algn="ctr">
                      <a:solidFill>
                        <a:srgbClr val="FFA099"/>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FFA099"/>
                      </a:solidFill>
                      <a:prstDash val="solid"/>
                      <a:round/>
                      <a:headEnd type="none" w="med" len="med"/>
                      <a:tailEnd type="none" w="med" len="med"/>
                    </a:lnL>
                    <a:lnR w="6350" cap="flat" cmpd="sng" algn="ctr">
                      <a:solidFill>
                        <a:srgbClr val="FFA099"/>
                      </a:solidFill>
                      <a:prstDash val="solid"/>
                      <a:round/>
                      <a:headEnd type="none" w="med" len="med"/>
                      <a:tailEnd type="none" w="med" len="med"/>
                    </a:lnR>
                    <a:lnT w="6350" cap="flat" cmpd="sng" algn="ctr">
                      <a:solidFill>
                        <a:srgbClr val="FFA099"/>
                      </a:solidFill>
                      <a:prstDash val="solid"/>
                      <a:round/>
                      <a:headEnd type="none" w="med" len="med"/>
                      <a:tailEnd type="none" w="med" len="med"/>
                    </a:lnT>
                    <a:lnB w="12700" cap="flat" cmpd="sng" algn="ctr">
                      <a:solidFill>
                        <a:srgbClr val="FFA099"/>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722872738"/>
                  </a:ext>
                </a:extLst>
              </a:tr>
              <a:tr h="228273">
                <a:tc vMerge="1">
                  <a:txBody>
                    <a:bodyPr/>
                    <a:lstStyle/>
                    <a:p>
                      <a:endParaRPr kumimoji="1" lang="ja-JP" altLang="en-US"/>
                    </a:p>
                  </a:txBody>
                  <a:tcPr/>
                </a:tc>
                <a:tc rowSpan="2">
                  <a:txBody>
                    <a:bodyPr/>
                    <a:lstStyle/>
                    <a:p>
                      <a:pPr algn="ctr" fontAlgn="ctr"/>
                      <a:r>
                        <a:rPr lang="ja-JP" altLang="en-US" sz="600" b="1" u="none" strike="noStrike">
                          <a:solidFill>
                            <a:srgbClr val="302D22"/>
                          </a:solidFill>
                          <a:effectLst/>
                        </a:rPr>
                        <a:t>社員の</a:t>
                      </a:r>
                      <a:endParaRPr lang="en-US" altLang="ja-JP" sz="600" b="1" u="none" strike="noStrike">
                        <a:solidFill>
                          <a:srgbClr val="302D22"/>
                        </a:solidFill>
                        <a:effectLst/>
                      </a:endParaRPr>
                    </a:p>
                    <a:p>
                      <a:pPr algn="ctr" fontAlgn="ctr"/>
                      <a:r>
                        <a:rPr lang="ja-JP" altLang="en-US" sz="600" b="1" u="none" strike="noStrike">
                          <a:solidFill>
                            <a:srgbClr val="302D22"/>
                          </a:solidFill>
                          <a:effectLst/>
                        </a:rPr>
                        <a:t>意欲と能力を</a:t>
                      </a:r>
                      <a:endParaRPr lang="en-US" altLang="ja-JP" sz="600" b="1" u="none" strike="noStrike">
                        <a:solidFill>
                          <a:srgbClr val="302D22"/>
                        </a:solidFill>
                        <a:effectLst/>
                      </a:endParaRPr>
                    </a:p>
                    <a:p>
                      <a:pPr algn="ctr" fontAlgn="ctr"/>
                      <a:r>
                        <a:rPr lang="ja-JP" altLang="en-US" sz="600" b="1" u="none" strike="noStrike">
                          <a:solidFill>
                            <a:srgbClr val="302D22"/>
                          </a:solidFill>
                          <a:effectLst/>
                        </a:rPr>
                        <a:t>引き出す</a:t>
                      </a:r>
                      <a:br>
                        <a:rPr lang="ja-JP" altLang="en-US" sz="600" b="1" u="none" strike="noStrike">
                          <a:solidFill>
                            <a:srgbClr val="302D22"/>
                          </a:solidFill>
                          <a:effectLst/>
                        </a:rPr>
                      </a:br>
                      <a:r>
                        <a:rPr lang="ja-JP" altLang="en-US" sz="600" b="1" u="none" strike="noStrike">
                          <a:solidFill>
                            <a:srgbClr val="302D22"/>
                          </a:solidFill>
                          <a:effectLst/>
                        </a:rPr>
                        <a:t>（</a:t>
                      </a:r>
                      <a:r>
                        <a:rPr lang="en-US" altLang="ja-JP" sz="600" b="1" u="none" strike="noStrike">
                          <a:solidFill>
                            <a:srgbClr val="302D22"/>
                          </a:solidFill>
                          <a:effectLst/>
                        </a:rPr>
                        <a:t>EMPOWERMENT</a:t>
                      </a:r>
                      <a:r>
                        <a:rPr lang="ja-JP" altLang="en-US" sz="600" b="1" u="none" strike="noStrike">
                          <a:solidFill>
                            <a:srgbClr val="302D22"/>
                          </a:solidFill>
                          <a:effectLst/>
                        </a:rPr>
                        <a:t>）</a:t>
                      </a:r>
                      <a:endParaRPr lang="ja-JP" altLang="en-US" sz="600" b="1" i="0" u="none" strike="noStrike">
                        <a:solidFill>
                          <a:srgbClr val="302D22"/>
                        </a:solidFill>
                        <a:effectLst/>
                        <a:latin typeface="游ゴシック" panose="020B0400000000000000" pitchFamily="50" charset="-128"/>
                        <a:ea typeface="游ゴシック" panose="020B0400000000000000" pitchFamily="50" charset="-128"/>
                      </a:endParaRPr>
                    </a:p>
                  </a:txBody>
                  <a:tcPr marL="2854" marR="2854" marT="28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l" fontAlgn="ctr"/>
                      <a:r>
                        <a:rPr lang="ja-JP" altLang="en-US" sz="600" b="1" u="none" strike="noStrike">
                          <a:solidFill>
                            <a:srgbClr val="302D22"/>
                          </a:solidFill>
                          <a:effectLst/>
                        </a:rPr>
                        <a:t>社員の挑戦する意欲や能力、前向きな行動を引き出すため、行動の指針や評価の仕組みをつくる。</a:t>
                      </a:r>
                      <a:endParaRPr lang="ja-JP" altLang="en-US" sz="600" b="1" i="0" u="none" strike="noStrike">
                        <a:solidFill>
                          <a:srgbClr val="302D22"/>
                        </a:solidFill>
                        <a:effectLst/>
                        <a:latin typeface="游ゴシック" panose="020B0400000000000000" pitchFamily="50" charset="-128"/>
                        <a:ea typeface="游ゴシック" panose="020B0400000000000000"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ja-JP" altLang="en-US" sz="600" b="1" u="none" strike="noStrike" dirty="0">
                          <a:solidFill>
                            <a:srgbClr val="302D22"/>
                          </a:solidFill>
                          <a:effectLst/>
                        </a:rPr>
                        <a:t>社員</a:t>
                      </a:r>
                      <a:r>
                        <a:rPr lang="en-US" altLang="ja-JP" sz="600" b="1" u="none" strike="noStrike" dirty="0">
                          <a:solidFill>
                            <a:srgbClr val="302D22"/>
                          </a:solidFill>
                          <a:effectLst/>
                        </a:rPr>
                        <a:t>1</a:t>
                      </a:r>
                      <a:r>
                        <a:rPr lang="ja-JP" altLang="en-US" sz="600" b="1" u="none" strike="noStrike" dirty="0">
                          <a:solidFill>
                            <a:srgbClr val="302D22"/>
                          </a:solidFill>
                          <a:effectLst/>
                        </a:rPr>
                        <a:t>人</a:t>
                      </a:r>
                      <a:r>
                        <a:rPr lang="en-US" altLang="ja-JP" sz="600" b="1" u="none" strike="noStrike" dirty="0">
                          <a:solidFill>
                            <a:srgbClr val="302D22"/>
                          </a:solidFill>
                          <a:effectLst/>
                        </a:rPr>
                        <a:t>1</a:t>
                      </a:r>
                      <a:r>
                        <a:rPr lang="ja-JP" altLang="en-US" sz="600" b="1" u="none" strike="noStrike" dirty="0">
                          <a:solidFill>
                            <a:srgbClr val="302D22"/>
                          </a:solidFill>
                          <a:effectLst/>
                        </a:rPr>
                        <a:t>人が</a:t>
                      </a:r>
                      <a:r>
                        <a:rPr lang="en-US" altLang="ja-JP" sz="600" b="1" u="none" strike="noStrike" dirty="0">
                          <a:solidFill>
                            <a:srgbClr val="302D22"/>
                          </a:solidFill>
                          <a:effectLst/>
                        </a:rPr>
                        <a:t>"</a:t>
                      </a:r>
                      <a:r>
                        <a:rPr lang="ja-JP" altLang="en-US" sz="600" b="1" u="none" strike="noStrike" dirty="0">
                          <a:solidFill>
                            <a:srgbClr val="302D22"/>
                          </a:solidFill>
                          <a:effectLst/>
                        </a:rPr>
                        <a:t>自社の想い</a:t>
                      </a:r>
                      <a:r>
                        <a:rPr lang="en-US" altLang="ja-JP" sz="600" b="1" u="none" strike="noStrike" dirty="0">
                          <a:solidFill>
                            <a:srgbClr val="302D22"/>
                          </a:solidFill>
                          <a:effectLst/>
                        </a:rPr>
                        <a:t>"</a:t>
                      </a:r>
                      <a:r>
                        <a:rPr lang="ja-JP" altLang="en-US" sz="600" b="1" u="none" strike="noStrike" dirty="0">
                          <a:solidFill>
                            <a:srgbClr val="302D22"/>
                          </a:solidFill>
                          <a:effectLst/>
                        </a:rPr>
                        <a:t>を自分事として捉え、日々の行動に反映できていますか？</a:t>
                      </a:r>
                      <a:endParaRPr lang="ja-JP" altLang="en-US" sz="600" b="1" i="0" u="none" strike="noStrike" dirty="0">
                        <a:solidFill>
                          <a:srgbClr val="302D22"/>
                        </a:solidFill>
                        <a:effectLst/>
                        <a:latin typeface="游ゴシック" panose="020B0400000000000000" pitchFamily="50" charset="-128"/>
                        <a:ea typeface="游ゴシック" panose="020B0400000000000000"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A099"/>
                      </a:solidFill>
                      <a:prstDash val="solid"/>
                      <a:round/>
                      <a:headEnd type="none" w="med" len="med"/>
                      <a:tailEnd type="none" w="med" len="med"/>
                    </a:lnT>
                    <a:lnB w="6350" cap="flat" cmpd="sng" algn="ctr">
                      <a:solidFill>
                        <a:srgbClr val="FFA099"/>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12700" cap="flat" cmpd="sng" algn="ctr">
                      <a:solidFill>
                        <a:schemeClr val="tx1"/>
                      </a:solidFill>
                      <a:prstDash val="solid"/>
                      <a:round/>
                      <a:headEnd type="none" w="med" len="med"/>
                      <a:tailEnd type="none" w="med" len="med"/>
                    </a:lnL>
                    <a:lnR w="6350" cap="flat" cmpd="sng" algn="ctr">
                      <a:solidFill>
                        <a:srgbClr val="FFA099"/>
                      </a:solidFill>
                      <a:prstDash val="solid"/>
                      <a:round/>
                      <a:headEnd type="none" w="med" len="med"/>
                      <a:tailEnd type="none" w="med" len="med"/>
                    </a:lnR>
                    <a:lnT w="12700" cap="flat" cmpd="sng" algn="ctr">
                      <a:solidFill>
                        <a:srgbClr val="FFA099"/>
                      </a:solidFill>
                      <a:prstDash val="solid"/>
                      <a:round/>
                      <a:headEnd type="none" w="med" len="med"/>
                      <a:tailEnd type="none" w="med" len="med"/>
                    </a:lnT>
                    <a:lnB w="6350" cap="flat" cmpd="sng" algn="ctr">
                      <a:solidFill>
                        <a:srgbClr val="FFA099"/>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FFA099"/>
                      </a:solidFill>
                      <a:prstDash val="solid"/>
                      <a:round/>
                      <a:headEnd type="none" w="med" len="med"/>
                      <a:tailEnd type="none" w="med" len="med"/>
                    </a:lnL>
                    <a:lnR w="6350" cap="flat" cmpd="sng" algn="ctr">
                      <a:solidFill>
                        <a:srgbClr val="FFA099"/>
                      </a:solidFill>
                      <a:prstDash val="solid"/>
                      <a:round/>
                      <a:headEnd type="none" w="med" len="med"/>
                      <a:tailEnd type="none" w="med" len="med"/>
                    </a:lnR>
                    <a:lnT w="12700" cap="flat" cmpd="sng" algn="ctr">
                      <a:solidFill>
                        <a:srgbClr val="FFA099"/>
                      </a:solidFill>
                      <a:prstDash val="solid"/>
                      <a:round/>
                      <a:headEnd type="none" w="med" len="med"/>
                      <a:tailEnd type="none" w="med" len="med"/>
                    </a:lnT>
                    <a:lnB w="6350" cap="flat" cmpd="sng" algn="ctr">
                      <a:solidFill>
                        <a:srgbClr val="FFA099"/>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FFA099"/>
                      </a:solidFill>
                      <a:prstDash val="solid"/>
                      <a:round/>
                      <a:headEnd type="none" w="med" len="med"/>
                      <a:tailEnd type="none" w="med" len="med"/>
                    </a:lnL>
                    <a:lnR w="6350" cap="flat" cmpd="sng" algn="ctr">
                      <a:solidFill>
                        <a:srgbClr val="FFA099"/>
                      </a:solidFill>
                      <a:prstDash val="solid"/>
                      <a:round/>
                      <a:headEnd type="none" w="med" len="med"/>
                      <a:tailEnd type="none" w="med" len="med"/>
                    </a:lnR>
                    <a:lnT w="12700" cap="flat" cmpd="sng" algn="ctr">
                      <a:solidFill>
                        <a:srgbClr val="FFA099"/>
                      </a:solidFill>
                      <a:prstDash val="solid"/>
                      <a:round/>
                      <a:headEnd type="none" w="med" len="med"/>
                      <a:tailEnd type="none" w="med" len="med"/>
                    </a:lnT>
                    <a:lnB w="6350" cap="flat" cmpd="sng" algn="ctr">
                      <a:solidFill>
                        <a:srgbClr val="FFA099"/>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FFA099"/>
                      </a:solidFill>
                      <a:prstDash val="solid"/>
                      <a:round/>
                      <a:headEnd type="none" w="med" len="med"/>
                      <a:tailEnd type="none" w="med" len="med"/>
                    </a:lnL>
                    <a:lnR w="6350" cap="flat" cmpd="sng" algn="ctr">
                      <a:solidFill>
                        <a:srgbClr val="FFA099"/>
                      </a:solidFill>
                      <a:prstDash val="solid"/>
                      <a:round/>
                      <a:headEnd type="none" w="med" len="med"/>
                      <a:tailEnd type="none" w="med" len="med"/>
                    </a:lnR>
                    <a:lnT w="12700" cap="flat" cmpd="sng" algn="ctr">
                      <a:solidFill>
                        <a:srgbClr val="FFA099"/>
                      </a:solidFill>
                      <a:prstDash val="solid"/>
                      <a:round/>
                      <a:headEnd type="none" w="med" len="med"/>
                      <a:tailEnd type="none" w="med" len="med"/>
                    </a:lnT>
                    <a:lnB w="6350" cap="flat" cmpd="sng" algn="ctr">
                      <a:solidFill>
                        <a:srgbClr val="FFA099"/>
                      </a:solidFill>
                      <a:prstDash val="solid"/>
                      <a:round/>
                      <a:headEnd type="none" w="med" len="med"/>
                      <a:tailEnd type="none" w="med" len="med"/>
                    </a:lnB>
                    <a:solidFill>
                      <a:schemeClr val="bg1"/>
                    </a:solidFill>
                  </a:tcPr>
                </a:tc>
                <a:tc rowSpan="2">
                  <a:txBody>
                    <a:bodyPr/>
                    <a:lstStyle/>
                    <a:p>
                      <a:pPr algn="ctr" fontAlgn="ctr"/>
                      <a:endParaRPr lang="en-US" altLang="ja-JP"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FFA099"/>
                      </a:solidFill>
                      <a:prstDash val="solid"/>
                      <a:round/>
                      <a:headEnd type="none" w="med" len="med"/>
                      <a:tailEnd type="none" w="med" len="med"/>
                    </a:lnL>
                    <a:lnR w="12700" cap="flat" cmpd="sng" algn="ctr">
                      <a:solidFill>
                        <a:srgbClr val="FFA099"/>
                      </a:solidFill>
                      <a:prstDash val="solid"/>
                      <a:round/>
                      <a:headEnd type="none" w="med" len="med"/>
                      <a:tailEnd type="none" w="med" len="med"/>
                    </a:lnR>
                    <a:lnT w="12700" cap="flat" cmpd="sng" algn="ctr">
                      <a:solidFill>
                        <a:srgbClr val="FFA099"/>
                      </a:solidFill>
                      <a:prstDash val="solid"/>
                      <a:round/>
                      <a:headEnd type="none" w="med" len="med"/>
                      <a:tailEnd type="none" w="med" len="med"/>
                    </a:lnT>
                    <a:lnB w="12700" cap="flat" cmpd="sng" algn="ctr">
                      <a:solidFill>
                        <a:srgbClr val="FFA099"/>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852530621"/>
                  </a:ext>
                </a:extLst>
              </a:tr>
              <a:tr h="22827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600" b="1" u="none" strike="noStrike" dirty="0">
                          <a:solidFill>
                            <a:srgbClr val="302D22"/>
                          </a:solidFill>
                          <a:effectLst/>
                        </a:rPr>
                        <a:t>社員の前向きな挑戦や自由な議論ができる環境・雰囲気をつくることができていますか？</a:t>
                      </a:r>
                      <a:endParaRPr lang="ja-JP" altLang="en-US" sz="600" b="1" i="0" u="none" strike="noStrike" dirty="0">
                        <a:solidFill>
                          <a:srgbClr val="302D22"/>
                        </a:solidFill>
                        <a:effectLst/>
                        <a:latin typeface="游ゴシック" panose="020B0400000000000000" pitchFamily="50" charset="-128"/>
                        <a:ea typeface="游ゴシック" panose="020B0400000000000000"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A099"/>
                      </a:solidFill>
                      <a:prstDash val="solid"/>
                      <a:round/>
                      <a:headEnd type="none" w="med" len="med"/>
                      <a:tailEnd type="none" w="med" len="med"/>
                    </a:lnT>
                    <a:lnB w="12700" cap="flat" cmpd="sng" algn="ctr">
                      <a:solidFill>
                        <a:srgbClr val="FFA099"/>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12700" cap="flat" cmpd="sng" algn="ctr">
                      <a:solidFill>
                        <a:schemeClr val="tx1"/>
                      </a:solidFill>
                      <a:prstDash val="solid"/>
                      <a:round/>
                      <a:headEnd type="none" w="med" len="med"/>
                      <a:tailEnd type="none" w="med" len="med"/>
                    </a:lnL>
                    <a:lnR w="6350" cap="flat" cmpd="sng" algn="ctr">
                      <a:solidFill>
                        <a:srgbClr val="FFA099"/>
                      </a:solidFill>
                      <a:prstDash val="solid"/>
                      <a:round/>
                      <a:headEnd type="none" w="med" len="med"/>
                      <a:tailEnd type="none" w="med" len="med"/>
                    </a:lnR>
                    <a:lnT w="6350" cap="flat" cmpd="sng" algn="ctr">
                      <a:solidFill>
                        <a:srgbClr val="FFA099"/>
                      </a:solidFill>
                      <a:prstDash val="solid"/>
                      <a:round/>
                      <a:headEnd type="none" w="med" len="med"/>
                      <a:tailEnd type="none" w="med" len="med"/>
                    </a:lnT>
                    <a:lnB w="12700" cap="flat" cmpd="sng" algn="ctr">
                      <a:solidFill>
                        <a:srgbClr val="FFA099"/>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FFA099"/>
                      </a:solidFill>
                      <a:prstDash val="solid"/>
                      <a:round/>
                      <a:headEnd type="none" w="med" len="med"/>
                      <a:tailEnd type="none" w="med" len="med"/>
                    </a:lnL>
                    <a:lnR w="6350" cap="flat" cmpd="sng" algn="ctr">
                      <a:solidFill>
                        <a:srgbClr val="FFA099"/>
                      </a:solidFill>
                      <a:prstDash val="solid"/>
                      <a:round/>
                      <a:headEnd type="none" w="med" len="med"/>
                      <a:tailEnd type="none" w="med" len="med"/>
                    </a:lnR>
                    <a:lnT w="6350" cap="flat" cmpd="sng" algn="ctr">
                      <a:solidFill>
                        <a:srgbClr val="FFA099"/>
                      </a:solidFill>
                      <a:prstDash val="solid"/>
                      <a:round/>
                      <a:headEnd type="none" w="med" len="med"/>
                      <a:tailEnd type="none" w="med" len="med"/>
                    </a:lnT>
                    <a:lnB w="12700" cap="flat" cmpd="sng" algn="ctr">
                      <a:solidFill>
                        <a:srgbClr val="FFA099"/>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FFA099"/>
                      </a:solidFill>
                      <a:prstDash val="solid"/>
                      <a:round/>
                      <a:headEnd type="none" w="med" len="med"/>
                      <a:tailEnd type="none" w="med" len="med"/>
                    </a:lnL>
                    <a:lnR w="6350" cap="flat" cmpd="sng" algn="ctr">
                      <a:solidFill>
                        <a:srgbClr val="FFA099"/>
                      </a:solidFill>
                      <a:prstDash val="solid"/>
                      <a:round/>
                      <a:headEnd type="none" w="med" len="med"/>
                      <a:tailEnd type="none" w="med" len="med"/>
                    </a:lnR>
                    <a:lnT w="6350" cap="flat" cmpd="sng" algn="ctr">
                      <a:solidFill>
                        <a:srgbClr val="FFA099"/>
                      </a:solidFill>
                      <a:prstDash val="solid"/>
                      <a:round/>
                      <a:headEnd type="none" w="med" len="med"/>
                      <a:tailEnd type="none" w="med" len="med"/>
                    </a:lnT>
                    <a:lnB w="12700" cap="flat" cmpd="sng" algn="ctr">
                      <a:solidFill>
                        <a:srgbClr val="FFA099"/>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FFA099"/>
                      </a:solidFill>
                      <a:prstDash val="solid"/>
                      <a:round/>
                      <a:headEnd type="none" w="med" len="med"/>
                      <a:tailEnd type="none" w="med" len="med"/>
                    </a:lnL>
                    <a:lnR w="6350" cap="flat" cmpd="sng" algn="ctr">
                      <a:solidFill>
                        <a:srgbClr val="FFA099"/>
                      </a:solidFill>
                      <a:prstDash val="solid"/>
                      <a:round/>
                      <a:headEnd type="none" w="med" len="med"/>
                      <a:tailEnd type="none" w="med" len="med"/>
                    </a:lnR>
                    <a:lnT w="6350" cap="flat" cmpd="sng" algn="ctr">
                      <a:solidFill>
                        <a:srgbClr val="FFA099"/>
                      </a:solidFill>
                      <a:prstDash val="solid"/>
                      <a:round/>
                      <a:headEnd type="none" w="med" len="med"/>
                      <a:tailEnd type="none" w="med" len="med"/>
                    </a:lnT>
                    <a:lnB w="12700" cap="flat" cmpd="sng" algn="ctr">
                      <a:solidFill>
                        <a:srgbClr val="FFA099"/>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99558589"/>
                  </a:ext>
                </a:extLst>
              </a:tr>
              <a:tr h="228273">
                <a:tc vMerge="1">
                  <a:txBody>
                    <a:bodyPr/>
                    <a:lstStyle/>
                    <a:p>
                      <a:endParaRPr kumimoji="1" lang="ja-JP" altLang="en-US"/>
                    </a:p>
                  </a:txBody>
                  <a:tcPr/>
                </a:tc>
                <a:tc rowSpan="2">
                  <a:txBody>
                    <a:bodyPr/>
                    <a:lstStyle/>
                    <a:p>
                      <a:pPr algn="ctr" fontAlgn="ctr"/>
                      <a:r>
                        <a:rPr lang="ja-JP" altLang="en-US" sz="600" b="1" u="none" strike="noStrike">
                          <a:solidFill>
                            <a:srgbClr val="302D22"/>
                          </a:solidFill>
                          <a:effectLst/>
                        </a:rPr>
                        <a:t>共創する</a:t>
                      </a:r>
                      <a:endParaRPr lang="en-US" altLang="ja-JP" sz="600" b="1" u="none" strike="noStrike">
                        <a:solidFill>
                          <a:srgbClr val="302D22"/>
                        </a:solidFill>
                        <a:effectLst/>
                      </a:endParaRPr>
                    </a:p>
                    <a:p>
                      <a:pPr algn="ctr" fontAlgn="ctr"/>
                      <a:r>
                        <a:rPr lang="ja-JP" altLang="en-US" sz="600" b="1" u="none" strike="noStrike">
                          <a:solidFill>
                            <a:srgbClr val="302D22"/>
                          </a:solidFill>
                          <a:effectLst/>
                        </a:rPr>
                        <a:t>仲間をつくる</a:t>
                      </a:r>
                      <a:br>
                        <a:rPr lang="ja-JP" altLang="en-US" sz="600" b="1" u="none" strike="noStrike">
                          <a:solidFill>
                            <a:srgbClr val="302D22"/>
                          </a:solidFill>
                          <a:effectLst/>
                        </a:rPr>
                      </a:br>
                      <a:r>
                        <a:rPr lang="ja-JP" altLang="en-US" sz="600" b="1" u="none" strike="noStrike">
                          <a:solidFill>
                            <a:srgbClr val="302D22"/>
                          </a:solidFill>
                          <a:effectLst/>
                        </a:rPr>
                        <a:t>（</a:t>
                      </a:r>
                      <a:r>
                        <a:rPr lang="en-US" sz="600" b="1" u="none" strike="noStrike">
                          <a:solidFill>
                            <a:srgbClr val="302D22"/>
                          </a:solidFill>
                          <a:effectLst/>
                        </a:rPr>
                        <a:t>COLLABORATION）</a:t>
                      </a:r>
                      <a:endParaRPr lang="en-US" sz="600" b="1" i="0" u="none" strike="noStrike">
                        <a:solidFill>
                          <a:srgbClr val="302D22"/>
                        </a:solidFill>
                        <a:effectLst/>
                        <a:latin typeface="游ゴシック" panose="020B0400000000000000" pitchFamily="50" charset="-128"/>
                        <a:ea typeface="游ゴシック" panose="020B0400000000000000" pitchFamily="50" charset="-128"/>
                      </a:endParaRPr>
                    </a:p>
                  </a:txBody>
                  <a:tcPr marL="2854" marR="2854" marT="28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l" fontAlgn="ctr"/>
                      <a:r>
                        <a:rPr lang="ja-JP" altLang="en-US" sz="600" b="1" u="none" strike="noStrike">
                          <a:solidFill>
                            <a:srgbClr val="302D22"/>
                          </a:solidFill>
                          <a:effectLst/>
                        </a:rPr>
                        <a:t>自社にはない多様な知見をもった外部人材とコラボレーションするための機会をつくる。</a:t>
                      </a:r>
                      <a:endParaRPr lang="ja-JP" altLang="en-US" sz="600" b="1" i="0" u="none" strike="noStrike">
                        <a:solidFill>
                          <a:srgbClr val="302D22"/>
                        </a:solidFill>
                        <a:effectLst/>
                        <a:latin typeface="游ゴシック" panose="020B0400000000000000" pitchFamily="50" charset="-128"/>
                        <a:ea typeface="游ゴシック" panose="020B0400000000000000"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ja-JP" altLang="en-US" sz="600" b="1" u="none" strike="noStrike" dirty="0">
                          <a:solidFill>
                            <a:srgbClr val="302D22"/>
                          </a:solidFill>
                          <a:effectLst/>
                        </a:rPr>
                        <a:t>自由なディスカッションができる外部の専門家や異業種の企業、顧客とのつながりを持っていますか？</a:t>
                      </a:r>
                      <a:endParaRPr lang="ja-JP" altLang="en-US" sz="600" b="1" i="0" u="none" strike="noStrike" dirty="0">
                        <a:solidFill>
                          <a:srgbClr val="302D22"/>
                        </a:solidFill>
                        <a:effectLst/>
                        <a:latin typeface="游ゴシック" panose="020B0400000000000000" pitchFamily="50" charset="-128"/>
                        <a:ea typeface="游ゴシック" panose="020B0400000000000000"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A099"/>
                      </a:solidFill>
                      <a:prstDash val="solid"/>
                      <a:round/>
                      <a:headEnd type="none" w="med" len="med"/>
                      <a:tailEnd type="none" w="med" len="med"/>
                    </a:lnT>
                    <a:lnB w="6350" cap="flat" cmpd="sng" algn="ctr">
                      <a:solidFill>
                        <a:srgbClr val="FFA099"/>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12700" cap="flat" cmpd="sng" algn="ctr">
                      <a:solidFill>
                        <a:schemeClr val="tx1"/>
                      </a:solidFill>
                      <a:prstDash val="solid"/>
                      <a:round/>
                      <a:headEnd type="none" w="med" len="med"/>
                      <a:tailEnd type="none" w="med" len="med"/>
                    </a:lnL>
                    <a:lnR w="6350" cap="flat" cmpd="sng" algn="ctr">
                      <a:solidFill>
                        <a:srgbClr val="FFA099"/>
                      </a:solidFill>
                      <a:prstDash val="solid"/>
                      <a:round/>
                      <a:headEnd type="none" w="med" len="med"/>
                      <a:tailEnd type="none" w="med" len="med"/>
                    </a:lnR>
                    <a:lnT w="12700" cap="flat" cmpd="sng" algn="ctr">
                      <a:solidFill>
                        <a:srgbClr val="FFA099"/>
                      </a:solidFill>
                      <a:prstDash val="solid"/>
                      <a:round/>
                      <a:headEnd type="none" w="med" len="med"/>
                      <a:tailEnd type="none" w="med" len="med"/>
                    </a:lnT>
                    <a:lnB w="6350" cap="flat" cmpd="sng" algn="ctr">
                      <a:solidFill>
                        <a:srgbClr val="FFA099"/>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FFA099"/>
                      </a:solidFill>
                      <a:prstDash val="solid"/>
                      <a:round/>
                      <a:headEnd type="none" w="med" len="med"/>
                      <a:tailEnd type="none" w="med" len="med"/>
                    </a:lnL>
                    <a:lnR w="6350" cap="flat" cmpd="sng" algn="ctr">
                      <a:solidFill>
                        <a:srgbClr val="FFA099"/>
                      </a:solidFill>
                      <a:prstDash val="solid"/>
                      <a:round/>
                      <a:headEnd type="none" w="med" len="med"/>
                      <a:tailEnd type="none" w="med" len="med"/>
                    </a:lnR>
                    <a:lnT w="12700" cap="flat" cmpd="sng" algn="ctr">
                      <a:solidFill>
                        <a:srgbClr val="FFA099"/>
                      </a:solidFill>
                      <a:prstDash val="solid"/>
                      <a:round/>
                      <a:headEnd type="none" w="med" len="med"/>
                      <a:tailEnd type="none" w="med" len="med"/>
                    </a:lnT>
                    <a:lnB w="6350" cap="flat" cmpd="sng" algn="ctr">
                      <a:solidFill>
                        <a:srgbClr val="FFA099"/>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FFA099"/>
                      </a:solidFill>
                      <a:prstDash val="solid"/>
                      <a:round/>
                      <a:headEnd type="none" w="med" len="med"/>
                      <a:tailEnd type="none" w="med" len="med"/>
                    </a:lnL>
                    <a:lnR w="6350" cap="flat" cmpd="sng" algn="ctr">
                      <a:solidFill>
                        <a:srgbClr val="FFA099"/>
                      </a:solidFill>
                      <a:prstDash val="solid"/>
                      <a:round/>
                      <a:headEnd type="none" w="med" len="med"/>
                      <a:tailEnd type="none" w="med" len="med"/>
                    </a:lnR>
                    <a:lnT w="12700" cap="flat" cmpd="sng" algn="ctr">
                      <a:solidFill>
                        <a:srgbClr val="FFA099"/>
                      </a:solidFill>
                      <a:prstDash val="solid"/>
                      <a:round/>
                      <a:headEnd type="none" w="med" len="med"/>
                      <a:tailEnd type="none" w="med" len="med"/>
                    </a:lnT>
                    <a:lnB w="6350" cap="flat" cmpd="sng" algn="ctr">
                      <a:solidFill>
                        <a:srgbClr val="FFA099"/>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FFA099"/>
                      </a:solidFill>
                      <a:prstDash val="solid"/>
                      <a:round/>
                      <a:headEnd type="none" w="med" len="med"/>
                      <a:tailEnd type="none" w="med" len="med"/>
                    </a:lnL>
                    <a:lnR w="6350" cap="flat" cmpd="sng" algn="ctr">
                      <a:solidFill>
                        <a:srgbClr val="FFA099"/>
                      </a:solidFill>
                      <a:prstDash val="solid"/>
                      <a:round/>
                      <a:headEnd type="none" w="med" len="med"/>
                      <a:tailEnd type="none" w="med" len="med"/>
                    </a:lnR>
                    <a:lnT w="12700" cap="flat" cmpd="sng" algn="ctr">
                      <a:solidFill>
                        <a:srgbClr val="FFA099"/>
                      </a:solidFill>
                      <a:prstDash val="solid"/>
                      <a:round/>
                      <a:headEnd type="none" w="med" len="med"/>
                      <a:tailEnd type="none" w="med" len="med"/>
                    </a:lnT>
                    <a:lnB w="6350" cap="flat" cmpd="sng" algn="ctr">
                      <a:solidFill>
                        <a:srgbClr val="FFA099"/>
                      </a:solidFill>
                      <a:prstDash val="solid"/>
                      <a:round/>
                      <a:headEnd type="none" w="med" len="med"/>
                      <a:tailEnd type="none" w="med" len="med"/>
                    </a:lnB>
                    <a:solidFill>
                      <a:schemeClr val="bg1"/>
                    </a:solidFill>
                  </a:tcPr>
                </a:tc>
                <a:tc rowSpan="2">
                  <a:txBody>
                    <a:bodyPr/>
                    <a:lstStyle/>
                    <a:p>
                      <a:pPr algn="ctr" fontAlgn="ctr"/>
                      <a:endParaRPr lang="en-US" altLang="ja-JP"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FFA099"/>
                      </a:solidFill>
                      <a:prstDash val="solid"/>
                      <a:round/>
                      <a:headEnd type="none" w="med" len="med"/>
                      <a:tailEnd type="none" w="med" len="med"/>
                    </a:lnL>
                    <a:lnR w="12700" cap="flat" cmpd="sng" algn="ctr">
                      <a:solidFill>
                        <a:srgbClr val="FFA099"/>
                      </a:solidFill>
                      <a:prstDash val="solid"/>
                      <a:round/>
                      <a:headEnd type="none" w="med" len="med"/>
                      <a:tailEnd type="none" w="med" len="med"/>
                    </a:lnR>
                    <a:lnT w="12700" cap="flat" cmpd="sng" algn="ctr">
                      <a:solidFill>
                        <a:srgbClr val="FFA099"/>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2511734023"/>
                  </a:ext>
                </a:extLst>
              </a:tr>
              <a:tr h="22827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600" b="1" u="none" strike="noStrike" dirty="0">
                          <a:solidFill>
                            <a:srgbClr val="302D22"/>
                          </a:solidFill>
                          <a:effectLst/>
                        </a:rPr>
                        <a:t>外部の専門家や異業種の企業、顧客とのコラボレーションをする機会や場をつくることができていますか？</a:t>
                      </a:r>
                      <a:endParaRPr lang="ja-JP" altLang="en-US" sz="600" b="1" i="0" u="none" strike="noStrike" dirty="0">
                        <a:solidFill>
                          <a:srgbClr val="302D22"/>
                        </a:solidFill>
                        <a:effectLst/>
                        <a:latin typeface="游ゴシック" panose="020B0400000000000000" pitchFamily="50" charset="-128"/>
                        <a:ea typeface="游ゴシック" panose="020B0400000000000000"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A099"/>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12700" cap="flat" cmpd="sng" algn="ctr">
                      <a:solidFill>
                        <a:schemeClr val="tx1"/>
                      </a:solidFill>
                      <a:prstDash val="solid"/>
                      <a:round/>
                      <a:headEnd type="none" w="med" len="med"/>
                      <a:tailEnd type="none" w="med" len="med"/>
                    </a:lnL>
                    <a:lnR w="6350" cap="flat" cmpd="sng" algn="ctr">
                      <a:solidFill>
                        <a:srgbClr val="FFA099"/>
                      </a:solidFill>
                      <a:prstDash val="solid"/>
                      <a:round/>
                      <a:headEnd type="none" w="med" len="med"/>
                      <a:tailEnd type="none" w="med" len="med"/>
                    </a:lnR>
                    <a:lnT w="6350" cap="flat" cmpd="sng" algn="ctr">
                      <a:solidFill>
                        <a:srgbClr val="FFA099"/>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FFA099"/>
                      </a:solidFill>
                      <a:prstDash val="solid"/>
                      <a:round/>
                      <a:headEnd type="none" w="med" len="med"/>
                      <a:tailEnd type="none" w="med" len="med"/>
                    </a:lnL>
                    <a:lnR w="6350" cap="flat" cmpd="sng" algn="ctr">
                      <a:solidFill>
                        <a:srgbClr val="FFA099"/>
                      </a:solidFill>
                      <a:prstDash val="solid"/>
                      <a:round/>
                      <a:headEnd type="none" w="med" len="med"/>
                      <a:tailEnd type="none" w="med" len="med"/>
                    </a:lnR>
                    <a:lnT w="6350" cap="flat" cmpd="sng" algn="ctr">
                      <a:solidFill>
                        <a:srgbClr val="FFA099"/>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400" b="1" u="none" strike="noStrike">
                          <a:effectLst/>
                        </a:rPr>
                        <a:t>　</a:t>
                      </a: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FFA099"/>
                      </a:solidFill>
                      <a:prstDash val="solid"/>
                      <a:round/>
                      <a:headEnd type="none" w="med" len="med"/>
                      <a:tailEnd type="none" w="med" len="med"/>
                    </a:lnL>
                    <a:lnR w="6350" cap="flat" cmpd="sng" algn="ctr">
                      <a:solidFill>
                        <a:srgbClr val="FFA099"/>
                      </a:solidFill>
                      <a:prstDash val="solid"/>
                      <a:round/>
                      <a:headEnd type="none" w="med" len="med"/>
                      <a:tailEnd type="none" w="med" len="med"/>
                    </a:lnR>
                    <a:lnT w="6350" cap="flat" cmpd="sng" algn="ctr">
                      <a:solidFill>
                        <a:srgbClr val="FFA099"/>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400" b="1" u="none" strike="noStrike" dirty="0">
                          <a:effectLst/>
                        </a:rPr>
                        <a:t>　</a:t>
                      </a:r>
                      <a:endParaRPr lang="ja-JP" altLang="en-US" sz="4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854" marR="2854" marT="2854" marB="0" anchor="ctr">
                    <a:lnL w="6350" cap="flat" cmpd="sng" algn="ctr">
                      <a:solidFill>
                        <a:srgbClr val="FFA099"/>
                      </a:solidFill>
                      <a:prstDash val="solid"/>
                      <a:round/>
                      <a:headEnd type="none" w="med" len="med"/>
                      <a:tailEnd type="none" w="med" len="med"/>
                    </a:lnL>
                    <a:lnR w="6350" cap="flat" cmpd="sng" algn="ctr">
                      <a:solidFill>
                        <a:srgbClr val="FFA099"/>
                      </a:solidFill>
                      <a:prstDash val="solid"/>
                      <a:round/>
                      <a:headEnd type="none" w="med" len="med"/>
                      <a:tailEnd type="none" w="med" len="med"/>
                    </a:lnR>
                    <a:lnT w="6350" cap="flat" cmpd="sng" algn="ctr">
                      <a:solidFill>
                        <a:srgbClr val="FFA099"/>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918509192"/>
                  </a:ext>
                </a:extLst>
              </a:tr>
            </a:tbl>
          </a:graphicData>
        </a:graphic>
      </p:graphicFrame>
      <p:sp>
        <p:nvSpPr>
          <p:cNvPr id="2" name="object 4">
            <a:extLst>
              <a:ext uri="{FF2B5EF4-FFF2-40B4-BE49-F238E27FC236}">
                <a16:creationId xmlns:a16="http://schemas.microsoft.com/office/drawing/2014/main" id="{59751377-545A-D734-FB03-EFC15A71AAB8}"/>
              </a:ext>
            </a:extLst>
          </p:cNvPr>
          <p:cNvSpPr txBox="1"/>
          <p:nvPr/>
        </p:nvSpPr>
        <p:spPr>
          <a:xfrm>
            <a:off x="323850" y="1732836"/>
            <a:ext cx="8522639" cy="183833"/>
          </a:xfrm>
          <a:prstGeom prst="rect">
            <a:avLst/>
          </a:prstGeom>
        </p:spPr>
        <p:txBody>
          <a:bodyPr vert="horz" wrap="square" lIns="0" tIns="9525" rIns="0" bIns="0" rtlCol="0">
            <a:spAutoFit/>
          </a:bodyPr>
          <a:lstStyle/>
          <a:p>
            <a:pPr marL="9525" defTabSz="685800">
              <a:lnSpc>
                <a:spcPct val="120000"/>
              </a:lnSpc>
              <a:spcBef>
                <a:spcPts val="75"/>
              </a:spcBef>
              <a:defRPr/>
            </a:pPr>
            <a:r>
              <a:rPr kumimoji="1" lang="en-US" altLang="ja-JP" sz="1000" b="1" dirty="0">
                <a:solidFill>
                  <a:srgbClr val="56431E"/>
                </a:solidFill>
                <a:latin typeface="游ゴシック" panose="020B0400000000000000" pitchFamily="50" charset="-128"/>
                <a:ea typeface="游ゴシック" panose="020B0400000000000000" pitchFamily="50" charset="-128"/>
                <a:cs typeface="SST Japanese Pro  Bold"/>
              </a:rPr>
              <a:t>※ Microsoft Excel</a:t>
            </a:r>
            <a:r>
              <a:rPr kumimoji="1" lang="ja-JP" altLang="en-US" sz="1000" b="1" dirty="0">
                <a:solidFill>
                  <a:srgbClr val="56431E"/>
                </a:solidFill>
                <a:latin typeface="游ゴシック" panose="020B0400000000000000" pitchFamily="50" charset="-128"/>
                <a:ea typeface="游ゴシック" panose="020B0400000000000000" pitchFamily="50" charset="-128"/>
                <a:cs typeface="SST Japanese Pro  Bold"/>
              </a:rPr>
              <a:t>版のワークシートで</a:t>
            </a:r>
            <a:r>
              <a:rPr kumimoji="1" lang="en-US" altLang="ja-JP" sz="1000" b="1" dirty="0">
                <a:solidFill>
                  <a:srgbClr val="56431E"/>
                </a:solidFill>
                <a:latin typeface="游ゴシック" panose="020B0400000000000000" pitchFamily="50" charset="-128"/>
                <a:ea typeface="游ゴシック" panose="020B0400000000000000" pitchFamily="50" charset="-128"/>
                <a:cs typeface="SST Japanese Pro  Bold"/>
              </a:rPr>
              <a:t>STEP1-1</a:t>
            </a:r>
            <a:r>
              <a:rPr kumimoji="1" lang="ja-JP" altLang="en-US" sz="1000" b="1" dirty="0">
                <a:solidFill>
                  <a:srgbClr val="56431E"/>
                </a:solidFill>
                <a:latin typeface="游ゴシック" panose="020B0400000000000000" pitchFamily="50" charset="-128"/>
                <a:ea typeface="游ゴシック" panose="020B0400000000000000" pitchFamily="50" charset="-128"/>
                <a:cs typeface="SST Japanese Pro  Bold"/>
              </a:rPr>
              <a:t>を行うと、</a:t>
            </a:r>
            <a:r>
              <a:rPr kumimoji="1" lang="en-US" altLang="ja-JP" sz="1000" b="1" dirty="0">
                <a:solidFill>
                  <a:srgbClr val="56431E"/>
                </a:solidFill>
                <a:latin typeface="游ゴシック" panose="020B0400000000000000" pitchFamily="50" charset="-128"/>
                <a:ea typeface="游ゴシック" panose="020B0400000000000000" pitchFamily="50" charset="-128"/>
                <a:cs typeface="SST Japanese Pro  Bold"/>
              </a:rPr>
              <a:t>STEP1-2</a:t>
            </a:r>
            <a:r>
              <a:rPr kumimoji="1" lang="ja-JP" altLang="en-US" sz="1000" b="1" dirty="0">
                <a:solidFill>
                  <a:srgbClr val="56431E"/>
                </a:solidFill>
                <a:latin typeface="游ゴシック" panose="020B0400000000000000" pitchFamily="50" charset="-128"/>
                <a:ea typeface="游ゴシック" panose="020B0400000000000000" pitchFamily="50" charset="-128"/>
                <a:cs typeface="SST Japanese Pro  Bold"/>
              </a:rPr>
              <a:t>のレーダーチャートは自動で作成されます。</a:t>
            </a:r>
          </a:p>
        </p:txBody>
      </p:sp>
    </p:spTree>
    <p:extLst>
      <p:ext uri="{BB962C8B-B14F-4D97-AF65-F5344CB8AC3E}">
        <p14:creationId xmlns:p14="http://schemas.microsoft.com/office/powerpoint/2010/main" val="2136075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4">
            <a:extLst>
              <a:ext uri="{FF2B5EF4-FFF2-40B4-BE49-F238E27FC236}">
                <a16:creationId xmlns:a16="http://schemas.microsoft.com/office/drawing/2014/main" id="{3A8BD9C9-EE7A-B44F-A141-8F53C02AB78B}"/>
              </a:ext>
            </a:extLst>
          </p:cNvPr>
          <p:cNvSpPr txBox="1"/>
          <p:nvPr/>
        </p:nvSpPr>
        <p:spPr>
          <a:xfrm>
            <a:off x="323850" y="965846"/>
            <a:ext cx="8135938" cy="687496"/>
          </a:xfrm>
          <a:prstGeom prst="rect">
            <a:avLst/>
          </a:prstGeom>
        </p:spPr>
        <p:txBody>
          <a:bodyPr vert="horz" wrap="square" lIns="0" tIns="9525" rIns="0" bIns="0" rtlCol="0">
            <a:spAutoFit/>
          </a:bodyPr>
          <a:lstStyle/>
          <a:p>
            <a:pPr marL="9525" defTabSz="685800">
              <a:lnSpc>
                <a:spcPct val="120000"/>
              </a:lnSpc>
              <a:spcBef>
                <a:spcPts val="75"/>
              </a:spcBef>
              <a:defRPr/>
            </a:pPr>
            <a:r>
              <a:rPr kumimoji="1" lang="ja-JP" altLang="en-US" sz="1200" dirty="0">
                <a:solidFill>
                  <a:srgbClr val="56431E"/>
                </a:solidFill>
                <a:latin typeface="游ゴシック" panose="020B0400000000000000" pitchFamily="50" charset="-128"/>
                <a:ea typeface="游ゴシック" panose="020B0400000000000000" pitchFamily="50" charset="-128"/>
                <a:cs typeface="SST Japanese Pro  Bold"/>
              </a:rPr>
              <a:t>❶</a:t>
            </a:r>
            <a:r>
              <a:rPr kumimoji="1" lang="en-US" altLang="ja-JP" sz="1200" dirty="0">
                <a:solidFill>
                  <a:srgbClr val="56431E"/>
                </a:solidFill>
                <a:latin typeface="游ゴシック" panose="020B0400000000000000" pitchFamily="50" charset="-128"/>
                <a:ea typeface="游ゴシック" panose="020B0400000000000000" pitchFamily="50" charset="-128"/>
                <a:cs typeface="SST Japanese Pro  Bold"/>
              </a:rPr>
              <a:t> </a:t>
            </a: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 </a:t>
            </a:r>
            <a:r>
              <a:rPr kumimoji="1" lang="en-US" altLang="ja-JP" sz="1200" b="1" dirty="0">
                <a:solidFill>
                  <a:srgbClr val="56431E"/>
                </a:solidFill>
                <a:latin typeface="游ゴシック" panose="020B0400000000000000" pitchFamily="50" charset="-128"/>
                <a:ea typeface="游ゴシック" panose="020B0400000000000000" pitchFamily="50" charset="-128"/>
                <a:cs typeface="SST Japanese Pro  Bold"/>
              </a:rPr>
              <a:t>STEP1-1</a:t>
            </a: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 で計算した「中項目」ごとの合計点数をレーダーチャートに反映させましょう。</a:t>
            </a:r>
            <a:endParaRPr kumimoji="1" lang="en-US" altLang="ja-JP" sz="1200" b="1" dirty="0">
              <a:solidFill>
                <a:srgbClr val="56431E"/>
              </a:solidFill>
              <a:latin typeface="游ゴシック" panose="020B0400000000000000" pitchFamily="50" charset="-128"/>
              <a:ea typeface="游ゴシック" panose="020B0400000000000000" pitchFamily="50" charset="-128"/>
              <a:cs typeface="SST Japanese Pro  Bold"/>
            </a:endParaRPr>
          </a:p>
          <a:p>
            <a:pPr marL="9525" defTabSz="685800">
              <a:lnSpc>
                <a:spcPct val="120000"/>
              </a:lnSpc>
              <a:spcBef>
                <a:spcPts val="75"/>
              </a:spcBef>
              <a:defRPr/>
            </a:pPr>
            <a:r>
              <a:rPr kumimoji="1" lang="ja-JP" altLang="en-US" sz="1200" dirty="0">
                <a:solidFill>
                  <a:srgbClr val="56431E"/>
                </a:solidFill>
                <a:latin typeface="游ゴシック" panose="020B0400000000000000" pitchFamily="50" charset="-128"/>
                <a:ea typeface="游ゴシック" panose="020B0400000000000000" pitchFamily="50" charset="-128"/>
                <a:cs typeface="SST Japanese Pro  Bold"/>
              </a:rPr>
              <a:t>❷ </a:t>
            </a: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レーダーチャートの傾向から、自社の「強み」と「伸びしろ」を読み取りましょう。</a:t>
            </a:r>
            <a:endParaRPr kumimoji="1" lang="en-US" altLang="ja-JP" sz="1200" b="1" dirty="0">
              <a:solidFill>
                <a:srgbClr val="56431E"/>
              </a:solidFill>
              <a:latin typeface="游ゴシック" panose="020B0400000000000000" pitchFamily="50" charset="-128"/>
              <a:ea typeface="游ゴシック" panose="020B0400000000000000" pitchFamily="50" charset="-128"/>
              <a:cs typeface="SST Japanese Pro  Bold"/>
            </a:endParaRPr>
          </a:p>
          <a:p>
            <a:pPr marL="9525" defTabSz="685800">
              <a:lnSpc>
                <a:spcPct val="120000"/>
              </a:lnSpc>
              <a:spcBef>
                <a:spcPts val="75"/>
              </a:spcBef>
              <a:defRPr/>
            </a:pP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　　「強み」</a:t>
            </a:r>
            <a:r>
              <a:rPr kumimoji="1" lang="en-US" altLang="ja-JP" sz="1200" b="1" dirty="0">
                <a:solidFill>
                  <a:srgbClr val="56431E"/>
                </a:solidFill>
                <a:latin typeface="游ゴシック" panose="020B0400000000000000" pitchFamily="50" charset="-128"/>
                <a:ea typeface="游ゴシック" panose="020B0400000000000000" pitchFamily="50" charset="-128"/>
                <a:cs typeface="SST Japanese Pro  Bold"/>
              </a:rPr>
              <a:t>…</a:t>
            </a: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スコアの高い項目　「伸びしろ」</a:t>
            </a:r>
            <a:r>
              <a:rPr kumimoji="1" lang="en-US" altLang="ja-JP" sz="1200" b="1" dirty="0">
                <a:solidFill>
                  <a:srgbClr val="56431E"/>
                </a:solidFill>
                <a:latin typeface="游ゴシック" panose="020B0400000000000000" pitchFamily="50" charset="-128"/>
                <a:ea typeface="游ゴシック" panose="020B0400000000000000" pitchFamily="50" charset="-128"/>
                <a:cs typeface="SST Japanese Pro  Bold"/>
              </a:rPr>
              <a:t>…</a:t>
            </a: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スコアの低い項目</a:t>
            </a:r>
          </a:p>
        </p:txBody>
      </p:sp>
      <p:sp>
        <p:nvSpPr>
          <p:cNvPr id="9" name="テキスト ボックス 8">
            <a:extLst>
              <a:ext uri="{FF2B5EF4-FFF2-40B4-BE49-F238E27FC236}">
                <a16:creationId xmlns:a16="http://schemas.microsoft.com/office/drawing/2014/main" id="{1F5692F4-3969-6F46-B277-F84659FF0310}"/>
              </a:ext>
            </a:extLst>
          </p:cNvPr>
          <p:cNvSpPr txBox="1"/>
          <p:nvPr/>
        </p:nvSpPr>
        <p:spPr>
          <a:xfrm>
            <a:off x="1945426" y="435476"/>
            <a:ext cx="3472425" cy="369332"/>
          </a:xfrm>
          <a:prstGeom prst="rect">
            <a:avLst/>
          </a:prstGeom>
          <a:noFill/>
        </p:spPr>
        <p:txBody>
          <a:bodyPr wrap="none" rtlCol="0">
            <a:spAutoFit/>
          </a:bodyPr>
          <a:lstStyle/>
          <a:p>
            <a:r>
              <a:rPr kumimoji="1" lang="en-US" altLang="ja-JP" b="1">
                <a:solidFill>
                  <a:srgbClr val="56431E"/>
                </a:solidFill>
                <a:latin typeface="Yu Gothic" panose="020B0400000000000000" pitchFamily="34" charset="-128"/>
                <a:ea typeface="Yu Gothic" panose="020B0400000000000000" pitchFamily="34" charset="-128"/>
              </a:rPr>
              <a:t>STEP1-2</a:t>
            </a:r>
            <a:r>
              <a:rPr kumimoji="1" lang="ja-JP" altLang="en-US" b="1">
                <a:solidFill>
                  <a:srgbClr val="56431E"/>
                </a:solidFill>
                <a:latin typeface="Yu Gothic" panose="020B0400000000000000" pitchFamily="34" charset="-128"/>
                <a:ea typeface="Yu Gothic" panose="020B0400000000000000" pitchFamily="34" charset="-128"/>
              </a:rPr>
              <a:t>　現状把握（可視化）</a:t>
            </a:r>
          </a:p>
        </p:txBody>
      </p:sp>
      <p:pic>
        <p:nvPicPr>
          <p:cNvPr id="2" name="図 1">
            <a:extLst>
              <a:ext uri="{FF2B5EF4-FFF2-40B4-BE49-F238E27FC236}">
                <a16:creationId xmlns:a16="http://schemas.microsoft.com/office/drawing/2014/main" id="{3BFDF848-85BE-BAD8-42E3-0507B2BA9918}"/>
              </a:ext>
            </a:extLst>
          </p:cNvPr>
          <p:cNvPicPr>
            <a:picLocks noChangeAspect="1"/>
          </p:cNvPicPr>
          <p:nvPr/>
        </p:nvPicPr>
        <p:blipFill>
          <a:blip r:embed="rId3"/>
          <a:stretch>
            <a:fillRect/>
          </a:stretch>
        </p:blipFill>
        <p:spPr>
          <a:xfrm>
            <a:off x="1084729" y="2091993"/>
            <a:ext cx="6360011" cy="4461248"/>
          </a:xfrm>
          <a:prstGeom prst="rect">
            <a:avLst/>
          </a:prstGeom>
        </p:spPr>
      </p:pic>
      <p:sp>
        <p:nvSpPr>
          <p:cNvPr id="4" name="テキスト ボックス 3">
            <a:extLst>
              <a:ext uri="{FF2B5EF4-FFF2-40B4-BE49-F238E27FC236}">
                <a16:creationId xmlns:a16="http://schemas.microsoft.com/office/drawing/2014/main" id="{14CAD814-45D1-BB08-6EC0-804832D7A2C5}"/>
              </a:ext>
            </a:extLst>
          </p:cNvPr>
          <p:cNvSpPr txBox="1"/>
          <p:nvPr/>
        </p:nvSpPr>
        <p:spPr>
          <a:xfrm>
            <a:off x="628650" y="2175943"/>
            <a:ext cx="2159566" cy="307777"/>
          </a:xfrm>
          <a:prstGeom prst="rect">
            <a:avLst/>
          </a:prstGeom>
          <a:noFill/>
        </p:spPr>
        <p:txBody>
          <a:bodyPr wrap="none" rtlCol="0">
            <a:spAutoFit/>
          </a:bodyPr>
          <a:lstStyle/>
          <a:p>
            <a:r>
              <a:rPr kumimoji="1" lang="ja-JP" altLang="en-US" sz="1400" b="1">
                <a:solidFill>
                  <a:srgbClr val="56431E"/>
                </a:solidFill>
                <a:latin typeface="Yu Gothic" panose="020B0400000000000000" pitchFamily="34" charset="-128"/>
                <a:ea typeface="Yu Gothic" panose="020B0400000000000000" pitchFamily="34" charset="-128"/>
              </a:rPr>
              <a:t>中項目レーダーチャート</a:t>
            </a:r>
          </a:p>
        </p:txBody>
      </p:sp>
      <p:pic>
        <p:nvPicPr>
          <p:cNvPr id="7" name="図 6">
            <a:extLst>
              <a:ext uri="{FF2B5EF4-FFF2-40B4-BE49-F238E27FC236}">
                <a16:creationId xmlns:a16="http://schemas.microsoft.com/office/drawing/2014/main" id="{E0DEE145-6A04-8F37-393D-89AE272F7B9E}"/>
              </a:ext>
            </a:extLst>
          </p:cNvPr>
          <p:cNvPicPr>
            <a:picLocks noChangeAspect="1"/>
          </p:cNvPicPr>
          <p:nvPr/>
        </p:nvPicPr>
        <p:blipFill rotWithShape="1">
          <a:blip r:embed="rId4"/>
          <a:srcRect l="47836" t="34615" r="7392" b="15820"/>
          <a:stretch/>
        </p:blipFill>
        <p:spPr>
          <a:xfrm>
            <a:off x="6972707" y="1335452"/>
            <a:ext cx="1883956" cy="1303497"/>
          </a:xfrm>
          <a:prstGeom prst="rect">
            <a:avLst/>
          </a:prstGeom>
          <a:ln>
            <a:solidFill>
              <a:schemeClr val="bg2">
                <a:lumMod val="50000"/>
              </a:schemeClr>
            </a:solidFill>
          </a:ln>
        </p:spPr>
      </p:pic>
      <p:sp>
        <p:nvSpPr>
          <p:cNvPr id="3" name="object 4">
            <a:extLst>
              <a:ext uri="{FF2B5EF4-FFF2-40B4-BE49-F238E27FC236}">
                <a16:creationId xmlns:a16="http://schemas.microsoft.com/office/drawing/2014/main" id="{611B2EA0-12F1-9B9A-C094-94B8A06A0010}"/>
              </a:ext>
            </a:extLst>
          </p:cNvPr>
          <p:cNvSpPr txBox="1"/>
          <p:nvPr/>
        </p:nvSpPr>
        <p:spPr>
          <a:xfrm>
            <a:off x="323851" y="1732836"/>
            <a:ext cx="6648856" cy="183833"/>
          </a:xfrm>
          <a:prstGeom prst="rect">
            <a:avLst/>
          </a:prstGeom>
        </p:spPr>
        <p:txBody>
          <a:bodyPr vert="horz" wrap="square" lIns="0" tIns="9525" rIns="0" bIns="0" rtlCol="0">
            <a:spAutoFit/>
          </a:bodyPr>
          <a:lstStyle/>
          <a:p>
            <a:pPr marL="9525" defTabSz="685800">
              <a:lnSpc>
                <a:spcPct val="120000"/>
              </a:lnSpc>
              <a:spcBef>
                <a:spcPts val="75"/>
              </a:spcBef>
              <a:defRPr/>
            </a:pPr>
            <a:r>
              <a:rPr kumimoji="1" lang="en-US" altLang="ja-JP" sz="1000" b="1" dirty="0">
                <a:solidFill>
                  <a:srgbClr val="56431E"/>
                </a:solidFill>
                <a:latin typeface="游ゴシック" panose="020B0400000000000000" pitchFamily="50" charset="-128"/>
                <a:ea typeface="游ゴシック" panose="020B0400000000000000" pitchFamily="50" charset="-128"/>
                <a:cs typeface="SST Japanese Pro  Bold"/>
              </a:rPr>
              <a:t>※ Microsoft Excel</a:t>
            </a:r>
            <a:r>
              <a:rPr kumimoji="1" lang="ja-JP" altLang="en-US" sz="1000" b="1" dirty="0">
                <a:solidFill>
                  <a:srgbClr val="56431E"/>
                </a:solidFill>
                <a:latin typeface="游ゴシック" panose="020B0400000000000000" pitchFamily="50" charset="-128"/>
                <a:ea typeface="游ゴシック" panose="020B0400000000000000" pitchFamily="50" charset="-128"/>
                <a:cs typeface="SST Japanese Pro  Bold"/>
              </a:rPr>
              <a:t>版のワークシートで</a:t>
            </a:r>
            <a:r>
              <a:rPr kumimoji="1" lang="en-US" altLang="ja-JP" sz="1000" b="1" dirty="0">
                <a:solidFill>
                  <a:srgbClr val="56431E"/>
                </a:solidFill>
                <a:latin typeface="游ゴシック" panose="020B0400000000000000" pitchFamily="50" charset="-128"/>
                <a:ea typeface="游ゴシック" panose="020B0400000000000000" pitchFamily="50" charset="-128"/>
                <a:cs typeface="SST Japanese Pro  Bold"/>
              </a:rPr>
              <a:t>STEP1-1</a:t>
            </a:r>
            <a:r>
              <a:rPr kumimoji="1" lang="ja-JP" altLang="en-US" sz="1000" b="1" dirty="0">
                <a:solidFill>
                  <a:srgbClr val="56431E"/>
                </a:solidFill>
                <a:latin typeface="游ゴシック" panose="020B0400000000000000" pitchFamily="50" charset="-128"/>
                <a:ea typeface="游ゴシック" panose="020B0400000000000000" pitchFamily="50" charset="-128"/>
                <a:cs typeface="SST Japanese Pro  Bold"/>
              </a:rPr>
              <a:t>を行うと、</a:t>
            </a:r>
            <a:r>
              <a:rPr kumimoji="1" lang="en-US" altLang="ja-JP" sz="1000" b="1" dirty="0">
                <a:solidFill>
                  <a:srgbClr val="56431E"/>
                </a:solidFill>
                <a:latin typeface="游ゴシック" panose="020B0400000000000000" pitchFamily="50" charset="-128"/>
                <a:ea typeface="游ゴシック" panose="020B0400000000000000" pitchFamily="50" charset="-128"/>
                <a:cs typeface="SST Japanese Pro  Bold"/>
              </a:rPr>
              <a:t>STEP1-2</a:t>
            </a:r>
            <a:r>
              <a:rPr kumimoji="1" lang="ja-JP" altLang="en-US" sz="1000" b="1" dirty="0">
                <a:solidFill>
                  <a:srgbClr val="56431E"/>
                </a:solidFill>
                <a:latin typeface="游ゴシック" panose="020B0400000000000000" pitchFamily="50" charset="-128"/>
                <a:ea typeface="游ゴシック" panose="020B0400000000000000" pitchFamily="50" charset="-128"/>
                <a:cs typeface="SST Japanese Pro  Bold"/>
              </a:rPr>
              <a:t>のレーダーチャートは自動で作成されます。</a:t>
            </a:r>
          </a:p>
        </p:txBody>
      </p:sp>
    </p:spTree>
    <p:extLst>
      <p:ext uri="{BB962C8B-B14F-4D97-AF65-F5344CB8AC3E}">
        <p14:creationId xmlns:p14="http://schemas.microsoft.com/office/powerpoint/2010/main" val="1562882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8F935EF0-1BFE-7143-B263-2B1A97D2B096}"/>
              </a:ext>
            </a:extLst>
          </p:cNvPr>
          <p:cNvSpPr txBox="1"/>
          <p:nvPr/>
        </p:nvSpPr>
        <p:spPr>
          <a:xfrm>
            <a:off x="1945426" y="435476"/>
            <a:ext cx="4395755" cy="369332"/>
          </a:xfrm>
          <a:prstGeom prst="rect">
            <a:avLst/>
          </a:prstGeom>
          <a:noFill/>
        </p:spPr>
        <p:txBody>
          <a:bodyPr wrap="none" rtlCol="0">
            <a:spAutoFit/>
          </a:bodyPr>
          <a:lstStyle/>
          <a:p>
            <a:r>
              <a:rPr kumimoji="1" lang="en-US" altLang="ja-JP" b="1" dirty="0">
                <a:solidFill>
                  <a:srgbClr val="56431E"/>
                </a:solidFill>
                <a:latin typeface="Yu Gothic" panose="020B0400000000000000" pitchFamily="34" charset="-128"/>
                <a:ea typeface="Yu Gothic" panose="020B0400000000000000" pitchFamily="34" charset="-128"/>
              </a:rPr>
              <a:t>STEP1-3</a:t>
            </a:r>
            <a:r>
              <a:rPr kumimoji="1" lang="ja-JP" altLang="en-US" b="1" dirty="0">
                <a:solidFill>
                  <a:srgbClr val="56431E"/>
                </a:solidFill>
                <a:latin typeface="Yu Gothic" panose="020B0400000000000000" pitchFamily="34" charset="-128"/>
                <a:ea typeface="Yu Gothic" panose="020B0400000000000000" pitchFamily="34" charset="-128"/>
              </a:rPr>
              <a:t>　現状把握（分析Ａ：社内用）</a:t>
            </a:r>
          </a:p>
        </p:txBody>
      </p:sp>
      <p:sp>
        <p:nvSpPr>
          <p:cNvPr id="3" name="object 4">
            <a:extLst>
              <a:ext uri="{FF2B5EF4-FFF2-40B4-BE49-F238E27FC236}">
                <a16:creationId xmlns:a16="http://schemas.microsoft.com/office/drawing/2014/main" id="{ED0E63BC-BF1F-7D53-6268-B44BE6D1DFE8}"/>
              </a:ext>
            </a:extLst>
          </p:cNvPr>
          <p:cNvSpPr txBox="1"/>
          <p:nvPr/>
        </p:nvSpPr>
        <p:spPr>
          <a:xfrm>
            <a:off x="323850" y="965846"/>
            <a:ext cx="7503150" cy="687496"/>
          </a:xfrm>
          <a:prstGeom prst="rect">
            <a:avLst/>
          </a:prstGeom>
        </p:spPr>
        <p:txBody>
          <a:bodyPr vert="horz" wrap="square" lIns="0" tIns="9525" rIns="0" bIns="0" rtlCol="0">
            <a:spAutoFit/>
          </a:bodyPr>
          <a:lstStyle/>
          <a:p>
            <a:pPr marL="9525" defTabSz="685800">
              <a:lnSpc>
                <a:spcPct val="120000"/>
              </a:lnSpc>
              <a:spcBef>
                <a:spcPts val="75"/>
              </a:spcBef>
              <a:defRPr/>
            </a:pPr>
            <a:r>
              <a:rPr kumimoji="1" lang="en-US" altLang="ja-JP" sz="1200" b="1" dirty="0">
                <a:solidFill>
                  <a:srgbClr val="56431E"/>
                </a:solidFill>
                <a:latin typeface="游ゴシック" panose="020B0400000000000000" pitchFamily="50" charset="-128"/>
                <a:ea typeface="游ゴシック" panose="020B0400000000000000" pitchFamily="50" charset="-128"/>
                <a:cs typeface="SST Japanese Pro  Bold"/>
              </a:rPr>
              <a:t>※</a:t>
            </a: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「社内の参加者と行う場合」には、このシートを使用してください。</a:t>
            </a:r>
            <a:endParaRPr kumimoji="1" lang="en-US" altLang="ja-JP" sz="1200" b="1" dirty="0">
              <a:solidFill>
                <a:srgbClr val="56431E"/>
              </a:solidFill>
              <a:latin typeface="游ゴシック" panose="020B0400000000000000" pitchFamily="50" charset="-128"/>
              <a:ea typeface="游ゴシック" panose="020B0400000000000000" pitchFamily="50" charset="-128"/>
              <a:cs typeface="SST Japanese Pro  Bold"/>
            </a:endParaRPr>
          </a:p>
          <a:p>
            <a:pPr marL="9525" defTabSz="685800">
              <a:lnSpc>
                <a:spcPct val="120000"/>
              </a:lnSpc>
              <a:spcBef>
                <a:spcPts val="75"/>
              </a:spcBef>
              <a:defRPr/>
            </a:pP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❶ </a:t>
            </a:r>
            <a:r>
              <a:rPr kumimoji="1" lang="en-US" altLang="ja-JP" sz="1200" b="1" dirty="0">
                <a:solidFill>
                  <a:srgbClr val="56431E"/>
                </a:solidFill>
                <a:latin typeface="游ゴシック" panose="020B0400000000000000" pitchFamily="50" charset="-128"/>
                <a:ea typeface="游ゴシック" panose="020B0400000000000000" pitchFamily="50" charset="-128"/>
                <a:cs typeface="SST Japanese Pro  Bold"/>
              </a:rPr>
              <a:t>STEP1-2</a:t>
            </a: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のレーダーチャートの共通点と相違点を比較して書き出してみましょう。</a:t>
            </a:r>
          </a:p>
          <a:p>
            <a:pPr marL="9525" defTabSz="685800">
              <a:lnSpc>
                <a:spcPct val="120000"/>
              </a:lnSpc>
              <a:spcBef>
                <a:spcPts val="75"/>
              </a:spcBef>
              <a:defRPr/>
            </a:pP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❷ 背景や理由を掘り下げ、優先的に取り組むべきアクションの中項目を絞り込みましょう。</a:t>
            </a:r>
          </a:p>
        </p:txBody>
      </p:sp>
      <p:sp>
        <p:nvSpPr>
          <p:cNvPr id="8" name="下矢印 17">
            <a:extLst>
              <a:ext uri="{FF2B5EF4-FFF2-40B4-BE49-F238E27FC236}">
                <a16:creationId xmlns:a16="http://schemas.microsoft.com/office/drawing/2014/main" id="{3F88F78D-C468-387E-1A93-6ECE21A25FCC}"/>
              </a:ext>
            </a:extLst>
          </p:cNvPr>
          <p:cNvSpPr/>
          <p:nvPr/>
        </p:nvSpPr>
        <p:spPr>
          <a:xfrm>
            <a:off x="4628409" y="4002646"/>
            <a:ext cx="318977" cy="298791"/>
          </a:xfrm>
          <a:prstGeom prst="downArrow">
            <a:avLst/>
          </a:prstGeom>
          <a:solidFill>
            <a:srgbClr val="56431E"/>
          </a:solidFill>
          <a:ln>
            <a:solidFill>
              <a:srgbClr val="56431E"/>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0" name="下矢印 18">
            <a:extLst>
              <a:ext uri="{FF2B5EF4-FFF2-40B4-BE49-F238E27FC236}">
                <a16:creationId xmlns:a16="http://schemas.microsoft.com/office/drawing/2014/main" id="{C7F92839-15C6-6812-6260-2717A1022DF1}"/>
              </a:ext>
            </a:extLst>
          </p:cNvPr>
          <p:cNvSpPr/>
          <p:nvPr/>
        </p:nvSpPr>
        <p:spPr>
          <a:xfrm>
            <a:off x="4628409" y="5209205"/>
            <a:ext cx="318977" cy="298791"/>
          </a:xfrm>
          <a:prstGeom prst="downArrow">
            <a:avLst/>
          </a:prstGeom>
          <a:solidFill>
            <a:srgbClr val="56431E"/>
          </a:solidFill>
          <a:ln>
            <a:solidFill>
              <a:srgbClr val="56431E"/>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46D117CF-3A2C-C71F-EBED-07E448026B03}"/>
              </a:ext>
            </a:extLst>
          </p:cNvPr>
          <p:cNvGrpSpPr/>
          <p:nvPr/>
        </p:nvGrpSpPr>
        <p:grpSpPr>
          <a:xfrm>
            <a:off x="935794" y="1814381"/>
            <a:ext cx="7272410" cy="4714010"/>
            <a:chOff x="935794" y="1340823"/>
            <a:chExt cx="7272410" cy="5187568"/>
          </a:xfrm>
        </p:grpSpPr>
        <p:grpSp>
          <p:nvGrpSpPr>
            <p:cNvPr id="11" name="グループ化 10">
              <a:extLst>
                <a:ext uri="{FF2B5EF4-FFF2-40B4-BE49-F238E27FC236}">
                  <a16:creationId xmlns:a16="http://schemas.microsoft.com/office/drawing/2014/main" id="{A2AD8C58-A5B2-8BB0-D56F-EBA2478EB87F}"/>
                </a:ext>
              </a:extLst>
            </p:cNvPr>
            <p:cNvGrpSpPr/>
            <p:nvPr/>
          </p:nvGrpSpPr>
          <p:grpSpPr>
            <a:xfrm>
              <a:off x="1367593" y="3973024"/>
              <a:ext cx="6840611" cy="2555367"/>
              <a:chOff x="4851991" y="1453115"/>
              <a:chExt cx="3957527" cy="4428140"/>
            </a:xfrm>
          </p:grpSpPr>
          <p:sp>
            <p:nvSpPr>
              <p:cNvPr id="7" name="正方形/長方形 6">
                <a:extLst>
                  <a:ext uri="{FF2B5EF4-FFF2-40B4-BE49-F238E27FC236}">
                    <a16:creationId xmlns:a16="http://schemas.microsoft.com/office/drawing/2014/main" id="{E8593CFA-111D-D852-B67A-28651856EDB9}"/>
                  </a:ext>
                </a:extLst>
              </p:cNvPr>
              <p:cNvSpPr/>
              <p:nvPr/>
            </p:nvSpPr>
            <p:spPr>
              <a:xfrm>
                <a:off x="4851991" y="1453115"/>
                <a:ext cx="3957527" cy="213082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1200" b="1">
                    <a:solidFill>
                      <a:srgbClr val="302D22"/>
                    </a:solidFill>
                  </a:rPr>
                  <a:t>その背景にあるものは？その理由は？</a:t>
                </a:r>
              </a:p>
            </p:txBody>
          </p:sp>
          <p:sp>
            <p:nvSpPr>
              <p:cNvPr id="9" name="正方形/長方形 8">
                <a:extLst>
                  <a:ext uri="{FF2B5EF4-FFF2-40B4-BE49-F238E27FC236}">
                    <a16:creationId xmlns:a16="http://schemas.microsoft.com/office/drawing/2014/main" id="{850C0D10-63BA-3A7E-8A1F-630547CC15C9}"/>
                  </a:ext>
                </a:extLst>
              </p:cNvPr>
              <p:cNvSpPr/>
              <p:nvPr/>
            </p:nvSpPr>
            <p:spPr>
              <a:xfrm>
                <a:off x="4851991" y="3717084"/>
                <a:ext cx="3957527" cy="216417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1200" b="1">
                    <a:solidFill>
                      <a:srgbClr val="302D22"/>
                    </a:solidFill>
                  </a:rPr>
                  <a:t>優先的に取り組むべきアクションの中項目は？</a:t>
                </a:r>
              </a:p>
            </p:txBody>
          </p:sp>
        </p:grpSp>
        <p:sp>
          <p:nvSpPr>
            <p:cNvPr id="16" name="テキスト ボックス 15">
              <a:extLst>
                <a:ext uri="{FF2B5EF4-FFF2-40B4-BE49-F238E27FC236}">
                  <a16:creationId xmlns:a16="http://schemas.microsoft.com/office/drawing/2014/main" id="{4A9C56DA-8907-1E9D-F9C7-52C047F67311}"/>
                </a:ext>
              </a:extLst>
            </p:cNvPr>
            <p:cNvSpPr txBox="1"/>
            <p:nvPr/>
          </p:nvSpPr>
          <p:spPr>
            <a:xfrm>
              <a:off x="935794" y="1340823"/>
              <a:ext cx="369332" cy="2555367"/>
            </a:xfrm>
            <a:prstGeom prst="rect">
              <a:avLst/>
            </a:prstGeom>
            <a:solidFill>
              <a:schemeClr val="tx1">
                <a:lumMod val="10000"/>
                <a:lumOff val="90000"/>
              </a:schemeClr>
            </a:solidFill>
          </p:spPr>
          <p:txBody>
            <a:bodyPr vert="eaVert" wrap="square" rtlCol="0">
              <a:spAutoFit/>
            </a:bodyPr>
            <a:lstStyle/>
            <a:p>
              <a:pPr algn="ctr"/>
              <a:r>
                <a:rPr kumimoji="1" lang="ja-JP" altLang="en-US" sz="1200" b="1">
                  <a:solidFill>
                    <a:srgbClr val="302D22"/>
                  </a:solidFill>
                </a:rPr>
                <a:t>現状・事実</a:t>
              </a:r>
            </a:p>
          </p:txBody>
        </p:sp>
        <p:sp>
          <p:nvSpPr>
            <p:cNvPr id="17" name="テキスト ボックス 16">
              <a:extLst>
                <a:ext uri="{FF2B5EF4-FFF2-40B4-BE49-F238E27FC236}">
                  <a16:creationId xmlns:a16="http://schemas.microsoft.com/office/drawing/2014/main" id="{C9C19ADC-1D02-479F-C320-195D714EC610}"/>
                </a:ext>
              </a:extLst>
            </p:cNvPr>
            <p:cNvSpPr txBox="1"/>
            <p:nvPr/>
          </p:nvSpPr>
          <p:spPr>
            <a:xfrm>
              <a:off x="935794" y="3973024"/>
              <a:ext cx="369332" cy="2555367"/>
            </a:xfrm>
            <a:prstGeom prst="rect">
              <a:avLst/>
            </a:prstGeom>
            <a:solidFill>
              <a:schemeClr val="tx1">
                <a:lumMod val="25000"/>
                <a:lumOff val="75000"/>
              </a:schemeClr>
            </a:solidFill>
          </p:spPr>
          <p:txBody>
            <a:bodyPr vert="eaVert" wrap="square" rtlCol="0">
              <a:spAutoFit/>
            </a:bodyPr>
            <a:lstStyle/>
            <a:p>
              <a:pPr algn="ctr"/>
              <a:r>
                <a:rPr kumimoji="1" lang="ja-JP" altLang="en-US" sz="1200" b="1">
                  <a:solidFill>
                    <a:srgbClr val="302D22"/>
                  </a:solidFill>
                </a:rPr>
                <a:t>分析・解釈</a:t>
              </a:r>
            </a:p>
          </p:txBody>
        </p:sp>
        <p:sp>
          <p:nvSpPr>
            <p:cNvPr id="12" name="正方形/長方形 11">
              <a:extLst>
                <a:ext uri="{FF2B5EF4-FFF2-40B4-BE49-F238E27FC236}">
                  <a16:creationId xmlns:a16="http://schemas.microsoft.com/office/drawing/2014/main" id="{BEC458E5-D59D-0BA1-6C03-291141217929}"/>
                </a:ext>
              </a:extLst>
            </p:cNvPr>
            <p:cNvSpPr/>
            <p:nvPr/>
          </p:nvSpPr>
          <p:spPr>
            <a:xfrm>
              <a:off x="1367591" y="1340824"/>
              <a:ext cx="3373988" cy="25553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1200" b="1" dirty="0">
                  <a:solidFill>
                    <a:srgbClr val="302D22"/>
                  </a:solidFill>
                </a:rPr>
                <a:t>レーダーチャートの共通点は？</a:t>
              </a:r>
            </a:p>
            <a:p>
              <a:endParaRPr kumimoji="1" lang="ja-JP" altLang="en-US" sz="1200" b="1" dirty="0">
                <a:solidFill>
                  <a:srgbClr val="302D22"/>
                </a:solidFill>
              </a:endParaRPr>
            </a:p>
          </p:txBody>
        </p:sp>
        <p:sp>
          <p:nvSpPr>
            <p:cNvPr id="13" name="正方形/長方形 12">
              <a:extLst>
                <a:ext uri="{FF2B5EF4-FFF2-40B4-BE49-F238E27FC236}">
                  <a16:creationId xmlns:a16="http://schemas.microsoft.com/office/drawing/2014/main" id="{CBF872F6-3980-A6CC-D634-3F3694B84B95}"/>
                </a:ext>
              </a:extLst>
            </p:cNvPr>
            <p:cNvSpPr/>
            <p:nvPr/>
          </p:nvSpPr>
          <p:spPr>
            <a:xfrm>
              <a:off x="4818414" y="1340823"/>
              <a:ext cx="3389788" cy="255536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1200" b="1">
                  <a:solidFill>
                    <a:srgbClr val="302D22"/>
                  </a:solidFill>
                </a:rPr>
                <a:t>レーダーチャートの相違点は？</a:t>
              </a:r>
            </a:p>
            <a:p>
              <a:endParaRPr kumimoji="1" lang="ja-JP" altLang="en-US" sz="1200" b="1">
                <a:solidFill>
                  <a:srgbClr val="302D22"/>
                </a:solidFill>
              </a:endParaRPr>
            </a:p>
          </p:txBody>
        </p:sp>
      </p:grpSp>
    </p:spTree>
    <p:extLst>
      <p:ext uri="{BB962C8B-B14F-4D97-AF65-F5344CB8AC3E}">
        <p14:creationId xmlns:p14="http://schemas.microsoft.com/office/powerpoint/2010/main" val="2992207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8F935EF0-1BFE-7143-B263-2B1A97D2B096}"/>
              </a:ext>
            </a:extLst>
          </p:cNvPr>
          <p:cNvSpPr txBox="1"/>
          <p:nvPr/>
        </p:nvSpPr>
        <p:spPr>
          <a:xfrm>
            <a:off x="1945426" y="435476"/>
            <a:ext cx="4780476" cy="369332"/>
          </a:xfrm>
          <a:prstGeom prst="rect">
            <a:avLst/>
          </a:prstGeom>
          <a:noFill/>
        </p:spPr>
        <p:txBody>
          <a:bodyPr wrap="none" rtlCol="0">
            <a:spAutoFit/>
          </a:bodyPr>
          <a:lstStyle/>
          <a:p>
            <a:r>
              <a:rPr kumimoji="1" lang="en-US" altLang="ja-JP" b="1" dirty="0">
                <a:solidFill>
                  <a:srgbClr val="56431E"/>
                </a:solidFill>
                <a:latin typeface="Yu Gothic" panose="020B0400000000000000" pitchFamily="34" charset="-128"/>
                <a:ea typeface="Yu Gothic" panose="020B0400000000000000" pitchFamily="34" charset="-128"/>
              </a:rPr>
              <a:t>STEP1-3</a:t>
            </a:r>
            <a:r>
              <a:rPr kumimoji="1" lang="ja-JP" altLang="en-US" b="1" dirty="0">
                <a:solidFill>
                  <a:srgbClr val="56431E"/>
                </a:solidFill>
                <a:latin typeface="Yu Gothic" panose="020B0400000000000000" pitchFamily="34" charset="-128"/>
                <a:ea typeface="Yu Gothic" panose="020B0400000000000000" pitchFamily="34" charset="-128"/>
              </a:rPr>
              <a:t>　現状把握</a:t>
            </a:r>
            <a:r>
              <a:rPr kumimoji="1" lang="ja-JP" altLang="en-US" sz="1600" b="1" dirty="0">
                <a:solidFill>
                  <a:srgbClr val="56431E"/>
                </a:solidFill>
                <a:latin typeface="Yu Gothic" panose="020B0400000000000000" pitchFamily="34" charset="-128"/>
                <a:ea typeface="Yu Gothic" panose="020B0400000000000000" pitchFamily="34" charset="-128"/>
              </a:rPr>
              <a:t>（分析Ｂ：社外／個人用）</a:t>
            </a:r>
            <a:endParaRPr kumimoji="1" lang="ja-JP" altLang="en-US" b="1" dirty="0">
              <a:solidFill>
                <a:srgbClr val="56431E"/>
              </a:solidFill>
              <a:latin typeface="Yu Gothic" panose="020B0400000000000000" pitchFamily="34" charset="-128"/>
              <a:ea typeface="Yu Gothic" panose="020B0400000000000000" pitchFamily="34" charset="-128"/>
            </a:endParaRPr>
          </a:p>
        </p:txBody>
      </p:sp>
      <p:sp>
        <p:nvSpPr>
          <p:cNvPr id="3" name="object 4">
            <a:extLst>
              <a:ext uri="{FF2B5EF4-FFF2-40B4-BE49-F238E27FC236}">
                <a16:creationId xmlns:a16="http://schemas.microsoft.com/office/drawing/2014/main" id="{ED0E63BC-BF1F-7D53-6268-B44BE6D1DFE8}"/>
              </a:ext>
            </a:extLst>
          </p:cNvPr>
          <p:cNvSpPr txBox="1"/>
          <p:nvPr/>
        </p:nvSpPr>
        <p:spPr>
          <a:xfrm>
            <a:off x="323850" y="965846"/>
            <a:ext cx="8488554" cy="687496"/>
          </a:xfrm>
          <a:prstGeom prst="rect">
            <a:avLst/>
          </a:prstGeom>
        </p:spPr>
        <p:txBody>
          <a:bodyPr vert="horz" wrap="square" lIns="0" tIns="9525" rIns="0" bIns="0" rtlCol="0">
            <a:spAutoFit/>
          </a:bodyPr>
          <a:lstStyle/>
          <a:p>
            <a:pPr marL="9525" defTabSz="685800">
              <a:lnSpc>
                <a:spcPct val="120000"/>
              </a:lnSpc>
              <a:spcBef>
                <a:spcPts val="75"/>
              </a:spcBef>
              <a:defRPr/>
            </a:pPr>
            <a:r>
              <a:rPr kumimoji="1" lang="en-US" altLang="ja-JP" sz="1200" b="1" dirty="0">
                <a:solidFill>
                  <a:srgbClr val="56431E"/>
                </a:solidFill>
                <a:latin typeface="游ゴシック" panose="020B0400000000000000" pitchFamily="50" charset="-128"/>
                <a:ea typeface="游ゴシック" panose="020B0400000000000000" pitchFamily="50" charset="-128"/>
                <a:cs typeface="SST Japanese Pro  Bold"/>
              </a:rPr>
              <a:t>※</a:t>
            </a: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「①社外の参加者と行う場合」または「②個人で行う場合」に使用してください。</a:t>
            </a:r>
            <a:endParaRPr kumimoji="1" lang="en-US" altLang="ja-JP" sz="1200" b="1" dirty="0">
              <a:solidFill>
                <a:srgbClr val="56431E"/>
              </a:solidFill>
              <a:latin typeface="游ゴシック" panose="020B0400000000000000" pitchFamily="50" charset="-128"/>
              <a:ea typeface="游ゴシック" panose="020B0400000000000000" pitchFamily="50" charset="-128"/>
              <a:cs typeface="SST Japanese Pro  Bold"/>
            </a:endParaRPr>
          </a:p>
          <a:p>
            <a:pPr marL="9525" defTabSz="685800">
              <a:lnSpc>
                <a:spcPct val="120000"/>
              </a:lnSpc>
              <a:spcBef>
                <a:spcPts val="75"/>
              </a:spcBef>
              <a:defRPr/>
            </a:pP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❶ </a:t>
            </a:r>
            <a:r>
              <a:rPr kumimoji="1" lang="en-US" altLang="ja-JP" sz="1200" b="1" dirty="0">
                <a:solidFill>
                  <a:srgbClr val="56431E"/>
                </a:solidFill>
                <a:latin typeface="游ゴシック" panose="020B0400000000000000" pitchFamily="50" charset="-128"/>
                <a:ea typeface="游ゴシック" panose="020B0400000000000000" pitchFamily="50" charset="-128"/>
                <a:cs typeface="SST Japanese Pro  Bold"/>
              </a:rPr>
              <a:t>STEP1-2</a:t>
            </a: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のレーダーチャートで可視化された強み、課題・伸びしろを書き出してみましょう。</a:t>
            </a:r>
          </a:p>
          <a:p>
            <a:pPr marL="9525" defTabSz="685800">
              <a:lnSpc>
                <a:spcPct val="120000"/>
              </a:lnSpc>
              <a:spcBef>
                <a:spcPts val="75"/>
              </a:spcBef>
              <a:defRPr/>
            </a:pP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❷ 背景や理由を掘り下げ、優先的に取り組むべきアクションの中項目を絞り込みましょう。</a:t>
            </a:r>
          </a:p>
        </p:txBody>
      </p:sp>
      <p:sp>
        <p:nvSpPr>
          <p:cNvPr id="18" name="下矢印 17">
            <a:extLst>
              <a:ext uri="{FF2B5EF4-FFF2-40B4-BE49-F238E27FC236}">
                <a16:creationId xmlns:a16="http://schemas.microsoft.com/office/drawing/2014/main" id="{7721F71B-5C5B-FCD3-9411-E1C7EE47B072}"/>
              </a:ext>
            </a:extLst>
          </p:cNvPr>
          <p:cNvSpPr/>
          <p:nvPr/>
        </p:nvSpPr>
        <p:spPr>
          <a:xfrm>
            <a:off x="4628409" y="4002646"/>
            <a:ext cx="318977" cy="298791"/>
          </a:xfrm>
          <a:prstGeom prst="downArrow">
            <a:avLst/>
          </a:prstGeom>
          <a:solidFill>
            <a:srgbClr val="56431E"/>
          </a:solidFill>
          <a:ln>
            <a:solidFill>
              <a:srgbClr val="56431E"/>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 name="下矢印 18">
            <a:extLst>
              <a:ext uri="{FF2B5EF4-FFF2-40B4-BE49-F238E27FC236}">
                <a16:creationId xmlns:a16="http://schemas.microsoft.com/office/drawing/2014/main" id="{AF842BC2-0B30-CC7D-5BFD-2A35C7034B86}"/>
              </a:ext>
            </a:extLst>
          </p:cNvPr>
          <p:cNvSpPr/>
          <p:nvPr/>
        </p:nvSpPr>
        <p:spPr>
          <a:xfrm>
            <a:off x="4628409" y="5209205"/>
            <a:ext cx="318977" cy="298791"/>
          </a:xfrm>
          <a:prstGeom prst="downArrow">
            <a:avLst/>
          </a:prstGeom>
          <a:solidFill>
            <a:srgbClr val="56431E"/>
          </a:solidFill>
          <a:ln>
            <a:solidFill>
              <a:srgbClr val="56431E"/>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nvGrpSpPr>
          <p:cNvPr id="25" name="グループ化 24">
            <a:extLst>
              <a:ext uri="{FF2B5EF4-FFF2-40B4-BE49-F238E27FC236}">
                <a16:creationId xmlns:a16="http://schemas.microsoft.com/office/drawing/2014/main" id="{FB509177-02ED-0787-8A38-A59B085D7C96}"/>
              </a:ext>
            </a:extLst>
          </p:cNvPr>
          <p:cNvGrpSpPr/>
          <p:nvPr/>
        </p:nvGrpSpPr>
        <p:grpSpPr>
          <a:xfrm>
            <a:off x="935794" y="1814381"/>
            <a:ext cx="7272410" cy="4714010"/>
            <a:chOff x="935794" y="1340823"/>
            <a:chExt cx="7272410" cy="5187568"/>
          </a:xfrm>
        </p:grpSpPr>
        <p:grpSp>
          <p:nvGrpSpPr>
            <p:cNvPr id="26" name="グループ化 25">
              <a:extLst>
                <a:ext uri="{FF2B5EF4-FFF2-40B4-BE49-F238E27FC236}">
                  <a16:creationId xmlns:a16="http://schemas.microsoft.com/office/drawing/2014/main" id="{0C2D7D40-7D82-84FB-F70D-B448F6F576DA}"/>
                </a:ext>
              </a:extLst>
            </p:cNvPr>
            <p:cNvGrpSpPr/>
            <p:nvPr/>
          </p:nvGrpSpPr>
          <p:grpSpPr>
            <a:xfrm>
              <a:off x="1367593" y="3973024"/>
              <a:ext cx="6840611" cy="2555367"/>
              <a:chOff x="4851991" y="1453115"/>
              <a:chExt cx="3957527" cy="4428140"/>
            </a:xfrm>
          </p:grpSpPr>
          <p:sp>
            <p:nvSpPr>
              <p:cNvPr id="31" name="正方形/長方形 30">
                <a:extLst>
                  <a:ext uri="{FF2B5EF4-FFF2-40B4-BE49-F238E27FC236}">
                    <a16:creationId xmlns:a16="http://schemas.microsoft.com/office/drawing/2014/main" id="{EA7B712F-61E9-CE83-3614-42E702256126}"/>
                  </a:ext>
                </a:extLst>
              </p:cNvPr>
              <p:cNvSpPr/>
              <p:nvPr/>
            </p:nvSpPr>
            <p:spPr>
              <a:xfrm>
                <a:off x="4851991" y="1453115"/>
                <a:ext cx="3957527" cy="213082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1200" b="1">
                    <a:solidFill>
                      <a:srgbClr val="302D22"/>
                    </a:solidFill>
                  </a:rPr>
                  <a:t>その背景にあるものは？その理由は？</a:t>
                </a:r>
              </a:p>
            </p:txBody>
          </p:sp>
          <p:sp>
            <p:nvSpPr>
              <p:cNvPr id="32" name="正方形/長方形 31">
                <a:extLst>
                  <a:ext uri="{FF2B5EF4-FFF2-40B4-BE49-F238E27FC236}">
                    <a16:creationId xmlns:a16="http://schemas.microsoft.com/office/drawing/2014/main" id="{37A20C19-2483-7317-E011-C7F17B62DFD0}"/>
                  </a:ext>
                </a:extLst>
              </p:cNvPr>
              <p:cNvSpPr/>
              <p:nvPr/>
            </p:nvSpPr>
            <p:spPr>
              <a:xfrm>
                <a:off x="4851991" y="3717084"/>
                <a:ext cx="3957527" cy="216417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1200" b="1" dirty="0">
                    <a:solidFill>
                      <a:srgbClr val="302D22"/>
                    </a:solidFill>
                  </a:rPr>
                  <a:t>優先的に取り組むべきアクションの中項目は？</a:t>
                </a:r>
              </a:p>
            </p:txBody>
          </p:sp>
        </p:grpSp>
        <p:sp>
          <p:nvSpPr>
            <p:cNvPr id="27" name="テキスト ボックス 26">
              <a:extLst>
                <a:ext uri="{FF2B5EF4-FFF2-40B4-BE49-F238E27FC236}">
                  <a16:creationId xmlns:a16="http://schemas.microsoft.com/office/drawing/2014/main" id="{6FFB7FC9-3D2A-9D33-710A-FE754E665A82}"/>
                </a:ext>
              </a:extLst>
            </p:cNvPr>
            <p:cNvSpPr txBox="1"/>
            <p:nvPr/>
          </p:nvSpPr>
          <p:spPr>
            <a:xfrm>
              <a:off x="935794" y="1340823"/>
              <a:ext cx="369332" cy="2555367"/>
            </a:xfrm>
            <a:prstGeom prst="rect">
              <a:avLst/>
            </a:prstGeom>
            <a:solidFill>
              <a:schemeClr val="tx1">
                <a:lumMod val="10000"/>
                <a:lumOff val="90000"/>
              </a:schemeClr>
            </a:solidFill>
          </p:spPr>
          <p:txBody>
            <a:bodyPr vert="eaVert" wrap="square" rtlCol="0">
              <a:spAutoFit/>
            </a:bodyPr>
            <a:lstStyle/>
            <a:p>
              <a:pPr algn="ctr"/>
              <a:r>
                <a:rPr kumimoji="1" lang="ja-JP" altLang="en-US" sz="1200" b="1">
                  <a:solidFill>
                    <a:srgbClr val="302D22"/>
                  </a:solidFill>
                </a:rPr>
                <a:t>現状・事実</a:t>
              </a:r>
            </a:p>
          </p:txBody>
        </p:sp>
        <p:sp>
          <p:nvSpPr>
            <p:cNvPr id="28" name="テキスト ボックス 27">
              <a:extLst>
                <a:ext uri="{FF2B5EF4-FFF2-40B4-BE49-F238E27FC236}">
                  <a16:creationId xmlns:a16="http://schemas.microsoft.com/office/drawing/2014/main" id="{9300FD83-2A02-33E9-88E9-CAFCA6712EEF}"/>
                </a:ext>
              </a:extLst>
            </p:cNvPr>
            <p:cNvSpPr txBox="1"/>
            <p:nvPr/>
          </p:nvSpPr>
          <p:spPr>
            <a:xfrm>
              <a:off x="935794" y="3973024"/>
              <a:ext cx="369332" cy="2555367"/>
            </a:xfrm>
            <a:prstGeom prst="rect">
              <a:avLst/>
            </a:prstGeom>
            <a:solidFill>
              <a:schemeClr val="tx1">
                <a:lumMod val="25000"/>
                <a:lumOff val="75000"/>
              </a:schemeClr>
            </a:solidFill>
          </p:spPr>
          <p:txBody>
            <a:bodyPr vert="eaVert" wrap="square" rtlCol="0">
              <a:spAutoFit/>
            </a:bodyPr>
            <a:lstStyle/>
            <a:p>
              <a:pPr algn="ctr"/>
              <a:r>
                <a:rPr kumimoji="1" lang="ja-JP" altLang="en-US" sz="1200" b="1">
                  <a:solidFill>
                    <a:srgbClr val="302D22"/>
                  </a:solidFill>
                </a:rPr>
                <a:t>分析・解釈</a:t>
              </a:r>
            </a:p>
          </p:txBody>
        </p:sp>
        <p:sp>
          <p:nvSpPr>
            <p:cNvPr id="29" name="正方形/長方形 28">
              <a:extLst>
                <a:ext uri="{FF2B5EF4-FFF2-40B4-BE49-F238E27FC236}">
                  <a16:creationId xmlns:a16="http://schemas.microsoft.com/office/drawing/2014/main" id="{E33B7632-A1AD-3CAC-ECEB-F3E863E4AC91}"/>
                </a:ext>
              </a:extLst>
            </p:cNvPr>
            <p:cNvSpPr/>
            <p:nvPr/>
          </p:nvSpPr>
          <p:spPr>
            <a:xfrm>
              <a:off x="1367591" y="1340824"/>
              <a:ext cx="3373988" cy="25553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1200" b="1" dirty="0">
                  <a:solidFill>
                    <a:srgbClr val="302D22"/>
                  </a:solidFill>
                </a:rPr>
                <a:t>レーダーチャートで可視化された強みは？</a:t>
              </a:r>
            </a:p>
            <a:p>
              <a:endParaRPr kumimoji="1" lang="ja-JP" altLang="en-US" sz="1200" b="1" dirty="0">
                <a:solidFill>
                  <a:srgbClr val="302D22"/>
                </a:solidFill>
              </a:endParaRPr>
            </a:p>
          </p:txBody>
        </p:sp>
        <p:sp>
          <p:nvSpPr>
            <p:cNvPr id="30" name="正方形/長方形 29">
              <a:extLst>
                <a:ext uri="{FF2B5EF4-FFF2-40B4-BE49-F238E27FC236}">
                  <a16:creationId xmlns:a16="http://schemas.microsoft.com/office/drawing/2014/main" id="{68C221E8-63E4-AE56-C077-1A3FFD0AFB0F}"/>
                </a:ext>
              </a:extLst>
            </p:cNvPr>
            <p:cNvSpPr/>
            <p:nvPr/>
          </p:nvSpPr>
          <p:spPr>
            <a:xfrm>
              <a:off x="4818414" y="1340823"/>
              <a:ext cx="3389788" cy="255536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1200" b="1">
                  <a:solidFill>
                    <a:srgbClr val="302D22"/>
                  </a:solidFill>
                </a:rPr>
                <a:t>レーダーチャートで可視化された課題・伸びしろは？</a:t>
              </a:r>
            </a:p>
            <a:p>
              <a:endParaRPr kumimoji="1" lang="ja-JP" altLang="en-US" sz="1200" b="1">
                <a:solidFill>
                  <a:srgbClr val="302D22"/>
                </a:solidFill>
              </a:endParaRPr>
            </a:p>
          </p:txBody>
        </p:sp>
      </p:grpSp>
    </p:spTree>
    <p:extLst>
      <p:ext uri="{BB962C8B-B14F-4D97-AF65-F5344CB8AC3E}">
        <p14:creationId xmlns:p14="http://schemas.microsoft.com/office/powerpoint/2010/main" val="1155805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C453CB-69F4-64AF-3FE8-826680A11BD1}"/>
              </a:ext>
            </a:extLst>
          </p:cNvPr>
          <p:cNvSpPr txBox="1">
            <a:spLocks/>
          </p:cNvSpPr>
          <p:nvPr/>
        </p:nvSpPr>
        <p:spPr>
          <a:xfrm>
            <a:off x="719137" y="2421145"/>
            <a:ext cx="7705725" cy="201571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b="1" i="0" kern="1200">
                <a:solidFill>
                  <a:srgbClr val="56431E"/>
                </a:solidFill>
                <a:latin typeface="Hiragino Kaku Gothic Pro W6" panose="020B0300000000000000" pitchFamily="34" charset="-128"/>
                <a:ea typeface="Hiragino Kaku Gothic Pro W6" panose="020B0300000000000000" pitchFamily="34" charset="-128"/>
                <a:cs typeface="+mj-cs"/>
              </a:defRPr>
            </a:lvl1pPr>
          </a:lstStyle>
          <a:p>
            <a:pPr marL="0" marR="0" lvl="0" indent="0" algn="ctr" defTabSz="914400" rtl="0" eaLnBrk="1" fontAlgn="auto" latinLnBrk="0" hangingPunct="1">
              <a:lnSpc>
                <a:spcPct val="120000"/>
              </a:lnSpc>
              <a:spcBef>
                <a:spcPct val="0"/>
              </a:spcBef>
              <a:spcAft>
                <a:spcPts val="600"/>
              </a:spcAft>
              <a:buClrTx/>
              <a:buSzTx/>
              <a:buFontTx/>
              <a:buNone/>
              <a:tabLst/>
              <a:defRPr/>
            </a:pPr>
            <a:r>
              <a:rPr kumimoji="1" lang="ja-JP" altLang="en-US" sz="3200" b="1" i="0" u="none" strike="noStrike" kern="1200" cap="none" spc="0" normalizeH="0" baseline="0" noProof="0" dirty="0">
                <a:ln>
                  <a:noFill/>
                </a:ln>
                <a:effectLst/>
                <a:uLnTx/>
                <a:uFillTx/>
                <a:latin typeface="Yu Gothic" panose="020B0400000000000000" pitchFamily="34" charset="-128"/>
                <a:ea typeface="Yu Gothic" panose="020B0400000000000000" pitchFamily="34" charset="-128"/>
                <a:cs typeface="+mj-cs"/>
              </a:rPr>
              <a:t>３－２．「</a:t>
            </a:r>
            <a:r>
              <a:rPr kumimoji="1" lang="en-US" altLang="ja-JP" sz="3200" b="1" i="0" u="none" strike="noStrike" kern="1200" cap="none" spc="0" normalizeH="0" baseline="0" noProof="0" dirty="0">
                <a:ln>
                  <a:noFill/>
                </a:ln>
                <a:effectLst/>
                <a:uLnTx/>
                <a:uFillTx/>
                <a:latin typeface="Yu Gothic" panose="020B0400000000000000" pitchFamily="34" charset="-128"/>
                <a:ea typeface="Yu Gothic" panose="020B0400000000000000" pitchFamily="34" charset="-128"/>
                <a:cs typeface="+mj-cs"/>
              </a:rPr>
              <a:t>STEP2</a:t>
            </a:r>
            <a:r>
              <a:rPr kumimoji="1" lang="ja-JP" altLang="en-US" sz="3200" b="1" i="0" u="none" strike="noStrike" kern="1200" cap="none" spc="0" normalizeH="0" baseline="0" noProof="0" dirty="0">
                <a:ln>
                  <a:noFill/>
                </a:ln>
                <a:effectLst/>
                <a:uLnTx/>
                <a:uFillTx/>
                <a:latin typeface="Yu Gothic" panose="020B0400000000000000" pitchFamily="34" charset="-128"/>
                <a:ea typeface="Yu Gothic" panose="020B0400000000000000" pitchFamily="34" charset="-128"/>
                <a:cs typeface="+mj-cs"/>
              </a:rPr>
              <a:t>　深掘り・発散」</a:t>
            </a:r>
          </a:p>
        </p:txBody>
      </p:sp>
    </p:spTree>
    <p:extLst>
      <p:ext uri="{BB962C8B-B14F-4D97-AF65-F5344CB8AC3E}">
        <p14:creationId xmlns:p14="http://schemas.microsoft.com/office/powerpoint/2010/main" val="1576454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D156733A-4D0D-CA4D-A21F-1AE3C4E7DC66}"/>
              </a:ext>
            </a:extLst>
          </p:cNvPr>
          <p:cNvSpPr txBox="1"/>
          <p:nvPr/>
        </p:nvSpPr>
        <p:spPr>
          <a:xfrm>
            <a:off x="1945426" y="435476"/>
            <a:ext cx="4163319" cy="369332"/>
          </a:xfrm>
          <a:prstGeom prst="rect">
            <a:avLst/>
          </a:prstGeom>
          <a:noFill/>
        </p:spPr>
        <p:txBody>
          <a:bodyPr wrap="none" rtlCol="0" anchor="ctr">
            <a:spAutoFit/>
          </a:bodyPr>
          <a:lstStyle>
            <a:defPPr>
              <a:defRPr lang="en-US"/>
            </a:defPPr>
            <a:lvl1pPr>
              <a:defRPr kumimoji="1" sz="1600" b="1">
                <a:solidFill>
                  <a:srgbClr val="56431E"/>
                </a:solidFill>
                <a:latin typeface="Yu Gothic" panose="020B0400000000000000" pitchFamily="34" charset="-128"/>
                <a:ea typeface="Yu Gothic" panose="020B0400000000000000" pitchFamily="34" charset="-128"/>
              </a:defRPr>
            </a:lvl1pPr>
          </a:lstStyle>
          <a:p>
            <a:r>
              <a:rPr lang="en-US" altLang="ja-JP" sz="1800" dirty="0"/>
              <a:t>STEP2</a:t>
            </a:r>
            <a:r>
              <a:rPr lang="ja-JP" altLang="en-US" sz="1800" dirty="0"/>
              <a:t>　深掘り・発散（人格形成</a:t>
            </a:r>
            <a:r>
              <a:rPr lang="en-US" altLang="ja-JP" sz="1800" dirty="0"/>
              <a:t>①</a:t>
            </a:r>
            <a:r>
              <a:rPr lang="ja-JP" altLang="en-US" sz="1800" dirty="0"/>
              <a:t>）</a:t>
            </a:r>
          </a:p>
        </p:txBody>
      </p:sp>
      <p:sp>
        <p:nvSpPr>
          <p:cNvPr id="9" name="object 4">
            <a:extLst>
              <a:ext uri="{FF2B5EF4-FFF2-40B4-BE49-F238E27FC236}">
                <a16:creationId xmlns:a16="http://schemas.microsoft.com/office/drawing/2014/main" id="{BC19F57A-78AC-6840-9B83-728C18AB2FE4}"/>
              </a:ext>
            </a:extLst>
          </p:cNvPr>
          <p:cNvSpPr txBox="1"/>
          <p:nvPr/>
        </p:nvSpPr>
        <p:spPr>
          <a:xfrm>
            <a:off x="323850" y="974984"/>
            <a:ext cx="8135938" cy="453073"/>
          </a:xfrm>
          <a:prstGeom prst="rect">
            <a:avLst/>
          </a:prstGeom>
        </p:spPr>
        <p:txBody>
          <a:bodyPr vert="horz" wrap="square" lIns="0" tIns="9525" rIns="0" bIns="0" rtlCol="0">
            <a:spAutoFit/>
          </a:bodyPr>
          <a:lstStyle/>
          <a:p>
            <a:pPr marL="171450" marR="0" lvl="0" indent="-171450" algn="l" defTabSz="914400" rtl="0" eaLnBrk="1" fontAlgn="auto" latinLnBrk="0" hangingPunct="1">
              <a:lnSpc>
                <a:spcPct val="120000"/>
              </a:lnSpc>
              <a:spcBef>
                <a:spcPts val="75"/>
              </a:spcBef>
              <a:spcAft>
                <a:spcPts val="0"/>
              </a:spcAft>
              <a:buClrTx/>
              <a:buSzTx/>
              <a:buFont typeface="Wingdings" panose="05000000000000000000" pitchFamily="2" charset="2"/>
              <a:buChar char="l"/>
              <a:tabLst/>
              <a:defRPr/>
            </a:pP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「人格形成」の中項目①「</a:t>
            </a:r>
            <a:r>
              <a:rPr kumimoji="0" lang="ja-JP" altLang="en-US" sz="1200" b="1" i="0" u="none" strike="noStrike" kern="0" cap="none" spc="0" normalizeH="0" baseline="0" noProof="0" dirty="0">
                <a:ln>
                  <a:noFill/>
                </a:ln>
                <a:solidFill>
                  <a:srgbClr val="56431E"/>
                </a:solidFill>
                <a:effectLst/>
                <a:uLnTx/>
                <a:uFillTx/>
                <a:latin typeface="+mn-ea"/>
                <a:ea typeface="+mn-ea"/>
                <a:cs typeface="+mn-cs"/>
              </a:rPr>
              <a:t>自社の個性を見つめ直す（</a:t>
            </a:r>
            <a:r>
              <a:rPr kumimoji="0" lang="en-US" altLang="ja-JP" sz="1200" b="1" i="0" u="none" strike="noStrike" kern="0" cap="none" spc="0" normalizeH="0" baseline="0" noProof="0" dirty="0">
                <a:ln>
                  <a:noFill/>
                </a:ln>
                <a:solidFill>
                  <a:srgbClr val="56431E"/>
                </a:solidFill>
                <a:effectLst/>
                <a:uLnTx/>
                <a:uFillTx/>
                <a:latin typeface="+mn-ea"/>
                <a:ea typeface="+mn-ea"/>
                <a:cs typeface="+mn-cs"/>
              </a:rPr>
              <a:t>IDENTITY</a:t>
            </a:r>
            <a:r>
              <a:rPr kumimoji="0" lang="ja-JP" altLang="en-US" sz="1200" b="1" i="0" u="none" strike="noStrike" kern="0" cap="none" spc="0" normalizeH="0" baseline="0" noProof="0" dirty="0">
                <a:ln>
                  <a:noFill/>
                </a:ln>
                <a:solidFill>
                  <a:srgbClr val="56431E"/>
                </a:solidFill>
                <a:effectLst/>
                <a:uLnTx/>
                <a:uFillTx/>
                <a:latin typeface="+mn-ea"/>
                <a:ea typeface="+mn-ea"/>
                <a:cs typeface="+mn-cs"/>
              </a:rPr>
              <a:t>）</a:t>
            </a: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」について、掘り下げるためのシートです。</a:t>
            </a:r>
            <a:endParaRPr kumimoji="1" lang="en-US" altLang="ja-JP" sz="1200" b="1" dirty="0">
              <a:solidFill>
                <a:srgbClr val="56431E"/>
              </a:solidFill>
              <a:latin typeface="游ゴシック" panose="020B0400000000000000" pitchFamily="50" charset="-128"/>
              <a:ea typeface="游ゴシック" panose="020B0400000000000000" pitchFamily="50" charset="-128"/>
              <a:cs typeface="SST Japanese Pro  Bold"/>
            </a:endParaRPr>
          </a:p>
          <a:p>
            <a:pPr marL="171450" marR="0" lvl="0" indent="-171450" algn="l" defTabSz="914400" rtl="0" eaLnBrk="1" fontAlgn="auto" latinLnBrk="0" hangingPunct="1">
              <a:lnSpc>
                <a:spcPct val="120000"/>
              </a:lnSpc>
              <a:spcBef>
                <a:spcPts val="75"/>
              </a:spcBef>
              <a:spcAft>
                <a:spcPts val="0"/>
              </a:spcAft>
              <a:buClrTx/>
              <a:buSzTx/>
              <a:buFont typeface="Wingdings" panose="05000000000000000000" pitchFamily="2" charset="2"/>
              <a:buChar char="l"/>
              <a:tabLst/>
              <a:defRPr/>
            </a:pP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記入欄の問い①への回答を記入してください。</a:t>
            </a:r>
            <a:endParaRPr kumimoji="1" lang="en-US" altLang="ja-JP" sz="1200" b="1" dirty="0">
              <a:solidFill>
                <a:srgbClr val="56431E"/>
              </a:solidFill>
              <a:latin typeface="游ゴシック" panose="020B0400000000000000" pitchFamily="50" charset="-128"/>
              <a:ea typeface="游ゴシック" panose="020B0400000000000000" pitchFamily="50" charset="-128"/>
              <a:cs typeface="SST Japanese Pro  Bold"/>
            </a:endParaRPr>
          </a:p>
        </p:txBody>
      </p:sp>
      <p:graphicFrame>
        <p:nvGraphicFramePr>
          <p:cNvPr id="5" name="表 4">
            <a:extLst>
              <a:ext uri="{FF2B5EF4-FFF2-40B4-BE49-F238E27FC236}">
                <a16:creationId xmlns:a16="http://schemas.microsoft.com/office/drawing/2014/main" id="{82EA30FF-E2CF-0566-BAE0-52A336ADBA12}"/>
              </a:ext>
            </a:extLst>
          </p:cNvPr>
          <p:cNvGraphicFramePr>
            <a:graphicFrameLocks noGrp="1"/>
          </p:cNvGraphicFramePr>
          <p:nvPr>
            <p:extLst>
              <p:ext uri="{D42A27DB-BD31-4B8C-83A1-F6EECF244321}">
                <p14:modId xmlns:p14="http://schemas.microsoft.com/office/powerpoint/2010/main" val="2723559500"/>
              </p:ext>
            </p:extLst>
          </p:nvPr>
        </p:nvGraphicFramePr>
        <p:xfrm>
          <a:off x="323849" y="1873250"/>
          <a:ext cx="8532812" cy="3796746"/>
        </p:xfrm>
        <a:graphic>
          <a:graphicData uri="http://schemas.openxmlformats.org/drawingml/2006/table">
            <a:tbl>
              <a:tblPr firstRow="1" bandRow="1"/>
              <a:tblGrid>
                <a:gridCol w="1396309">
                  <a:extLst>
                    <a:ext uri="{9D8B030D-6E8A-4147-A177-3AD203B41FA5}">
                      <a16:colId xmlns:a16="http://schemas.microsoft.com/office/drawing/2014/main" val="1428428500"/>
                    </a:ext>
                  </a:extLst>
                </a:gridCol>
                <a:gridCol w="1385181">
                  <a:extLst>
                    <a:ext uri="{9D8B030D-6E8A-4147-A177-3AD203B41FA5}">
                      <a16:colId xmlns:a16="http://schemas.microsoft.com/office/drawing/2014/main" val="3719924401"/>
                    </a:ext>
                  </a:extLst>
                </a:gridCol>
                <a:gridCol w="5751322">
                  <a:extLst>
                    <a:ext uri="{9D8B030D-6E8A-4147-A177-3AD203B41FA5}">
                      <a16:colId xmlns:a16="http://schemas.microsoft.com/office/drawing/2014/main" val="2989075287"/>
                    </a:ext>
                  </a:extLst>
                </a:gridCol>
              </a:tblGrid>
              <a:tr h="339549">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游ゴシック" panose="020B0400000000000000" pitchFamily="50" charset="-128"/>
                          <a:ea typeface="+mn-ea"/>
                          <a:cs typeface="+mn-cs"/>
                        </a:rPr>
                        <a:t>大項目</a:t>
                      </a: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200" b="1">
                          <a:solidFill>
                            <a:schemeClr val="bg1"/>
                          </a:solidFill>
                          <a:latin typeface="游ゴシック" panose="020B0400000000000000" pitchFamily="50" charset="-128"/>
                          <a:ea typeface="游ゴシック" panose="020B0400000000000000" pitchFamily="50" charset="-128"/>
                        </a:rPr>
                        <a:t>中項目①</a:t>
                      </a: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200" b="1">
                          <a:solidFill>
                            <a:schemeClr val="bg1"/>
                          </a:solidFill>
                          <a:latin typeface="游ゴシック" panose="020B0400000000000000" pitchFamily="50" charset="-128"/>
                          <a:ea typeface="+mn-ea"/>
                        </a:rPr>
                        <a:t>記入欄</a:t>
                      </a:r>
                      <a:endParaRPr kumimoji="1" lang="ja-JP" altLang="en-US" sz="1200" b="1">
                        <a:solidFill>
                          <a:schemeClr val="bg1"/>
                        </a:solidFill>
                        <a:latin typeface="游ゴシック" panose="020B0400000000000000" pitchFamily="50" charset="-128"/>
                        <a:ea typeface="游ゴシック" panose="020B0400000000000000" pitchFamily="50" charset="-128"/>
                      </a:endParaRP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273111347"/>
                  </a:ext>
                </a:extLst>
              </a:tr>
              <a:tr h="345719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500" b="1" dirty="0">
                          <a:solidFill>
                            <a:srgbClr val="302D22"/>
                          </a:solidFill>
                          <a:latin typeface="游ゴシック" panose="020B0400000000000000" pitchFamily="50" charset="-128"/>
                          <a:ea typeface="+mn-ea"/>
                        </a:rPr>
                        <a:t>人格形成</a:t>
                      </a:r>
                    </a:p>
                    <a:p>
                      <a:pPr algn="ctr"/>
                      <a:endParaRPr kumimoji="1" lang="ja-JP" altLang="en-US" sz="900" b="1" dirty="0">
                        <a:solidFill>
                          <a:srgbClr val="302D22"/>
                        </a:solidFill>
                        <a:latin typeface="游ゴシック" panose="020B0400000000000000" pitchFamily="50" charset="-128"/>
                        <a:ea typeface="+mn-ea"/>
                      </a:endParaRPr>
                    </a:p>
                    <a:p>
                      <a:pPr algn="ctr"/>
                      <a:r>
                        <a:rPr kumimoji="1" lang="ja-JP" altLang="en-US" sz="1200" b="0" dirty="0">
                          <a:solidFill>
                            <a:srgbClr val="302D22"/>
                          </a:solidFill>
                          <a:latin typeface="游ゴシック" panose="020B0400000000000000" pitchFamily="50" charset="-128"/>
                          <a:ea typeface="+mn-ea"/>
                        </a:rPr>
                        <a:t>自社の過去・現在・未来が見えていますか？</a:t>
                      </a: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8EACE"/>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302D22"/>
                          </a:solidFill>
                          <a:effectLst/>
                          <a:uLnTx/>
                          <a:uFillTx/>
                          <a:latin typeface="+mn-ea"/>
                          <a:ea typeface="+mn-ea"/>
                          <a:cs typeface="+mn-cs"/>
                        </a:rPr>
                        <a:t>自社の個性を見つめ直す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302D22"/>
                          </a:solidFill>
                          <a:effectLst/>
                          <a:uLnTx/>
                          <a:uFillTx/>
                          <a:latin typeface="+mn-ea"/>
                          <a:ea typeface="+mn-ea"/>
                          <a:cs typeface="+mn-cs"/>
                        </a:rPr>
                        <a:t>（</a:t>
                      </a:r>
                      <a:r>
                        <a:rPr kumimoji="0" lang="en-US" altLang="ja-JP" sz="1200" b="1" i="0" u="none" strike="noStrike" kern="0" cap="none" spc="0" normalizeH="0" baseline="0" noProof="0" dirty="0">
                          <a:ln>
                            <a:noFill/>
                          </a:ln>
                          <a:solidFill>
                            <a:srgbClr val="302D22"/>
                          </a:solidFill>
                          <a:effectLst/>
                          <a:uLnTx/>
                          <a:uFillTx/>
                          <a:latin typeface="+mn-ea"/>
                          <a:ea typeface="+mn-ea"/>
                          <a:cs typeface="+mn-cs"/>
                        </a:rPr>
                        <a:t>IDENTITY</a:t>
                      </a:r>
                      <a:r>
                        <a:rPr kumimoji="0" lang="ja-JP" altLang="en-US" sz="1200" b="1" i="0" u="none" strike="noStrike" kern="0" cap="none" spc="0" normalizeH="0" baseline="0" noProof="0" dirty="0">
                          <a:ln>
                            <a:noFill/>
                          </a:ln>
                          <a:solidFill>
                            <a:srgbClr val="302D22"/>
                          </a:solidFill>
                          <a:effectLst/>
                          <a:uLnTx/>
                          <a:uFillTx/>
                          <a:latin typeface="+mn-ea"/>
                          <a:ea typeface="+mn-ea"/>
                          <a:cs typeface="+mn-cs"/>
                        </a:rPr>
                        <a:t>）</a:t>
                      </a: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indent="0">
                        <a:buFont typeface="Arial" panose="020B0604020202020204" pitchFamily="34" charset="0"/>
                        <a:buNone/>
                      </a:pPr>
                      <a:r>
                        <a:rPr kumimoji="1" lang="ja-JP" altLang="en-US" sz="1200" b="1" dirty="0">
                          <a:solidFill>
                            <a:srgbClr val="302D22"/>
                          </a:solidFill>
                          <a:latin typeface="游ゴシック" panose="020B0400000000000000" pitchFamily="50" charset="-128"/>
                          <a:ea typeface="+mn-ea"/>
                        </a:rPr>
                        <a:t>① 自社を</a:t>
                      </a:r>
                      <a:r>
                        <a:rPr kumimoji="1" lang="en-US" altLang="ja-JP" sz="1200" b="1" dirty="0">
                          <a:solidFill>
                            <a:srgbClr val="302D22"/>
                          </a:solidFill>
                          <a:latin typeface="游ゴシック" panose="020B0400000000000000" pitchFamily="50" charset="-128"/>
                          <a:ea typeface="+mn-ea"/>
                        </a:rPr>
                        <a:t>“</a:t>
                      </a:r>
                      <a:r>
                        <a:rPr kumimoji="1" lang="ja-JP" altLang="en-US" sz="1200" b="1" dirty="0">
                          <a:solidFill>
                            <a:srgbClr val="302D22"/>
                          </a:solidFill>
                          <a:latin typeface="游ゴシック" panose="020B0400000000000000" pitchFamily="50" charset="-128"/>
                          <a:ea typeface="+mn-ea"/>
                        </a:rPr>
                        <a:t>人</a:t>
                      </a:r>
                      <a:r>
                        <a:rPr kumimoji="1" lang="en-US" altLang="ja-JP" sz="1200" b="1" dirty="0">
                          <a:solidFill>
                            <a:srgbClr val="302D22"/>
                          </a:solidFill>
                          <a:latin typeface="游ゴシック" panose="020B0400000000000000" pitchFamily="50" charset="-128"/>
                          <a:ea typeface="+mn-ea"/>
                        </a:rPr>
                        <a:t>”</a:t>
                      </a:r>
                      <a:r>
                        <a:rPr kumimoji="1" lang="ja-JP" altLang="en-US" sz="1200" b="1" dirty="0">
                          <a:solidFill>
                            <a:srgbClr val="302D22"/>
                          </a:solidFill>
                          <a:latin typeface="游ゴシック" panose="020B0400000000000000" pitchFamily="50" charset="-128"/>
                          <a:ea typeface="+mn-ea"/>
                        </a:rPr>
                        <a:t>に例えると、どんな個性や価値観を持っているでしょうか？</a:t>
                      </a:r>
                      <a:endParaRPr kumimoji="1" lang="en-US" altLang="ja-JP" sz="1200" b="1" dirty="0">
                        <a:solidFill>
                          <a:srgbClr val="302D22"/>
                        </a:solidFill>
                        <a:latin typeface="游ゴシック" panose="020B0400000000000000" pitchFamily="50" charset="-128"/>
                        <a:ea typeface="+mn-ea"/>
                      </a:endParaRPr>
                    </a:p>
                    <a:p>
                      <a:pPr marL="0" indent="0">
                        <a:buFont typeface="Arial" panose="020B0604020202020204" pitchFamily="34" charset="0"/>
                        <a:buNone/>
                      </a:pPr>
                      <a:r>
                        <a:rPr kumimoji="1" lang="ja-JP" altLang="en-US" sz="1200" b="1" dirty="0">
                          <a:solidFill>
                            <a:srgbClr val="302D22"/>
                          </a:solidFill>
                          <a:latin typeface="游ゴシック" panose="020B0400000000000000" pitchFamily="50" charset="-128"/>
                          <a:ea typeface="+mn-ea"/>
                        </a:rPr>
                        <a:t>（思いついたイメージをできるだけ書き出してみましょう）</a:t>
                      </a:r>
                      <a:endParaRPr kumimoji="1" lang="en-US" altLang="ja-JP" sz="1200" b="1" dirty="0">
                        <a:solidFill>
                          <a:srgbClr val="302D22"/>
                        </a:solidFill>
                        <a:latin typeface="游ゴシック" panose="020B0400000000000000" pitchFamily="50" charset="-128"/>
                        <a:ea typeface="+mn-ea"/>
                      </a:endParaRPr>
                    </a:p>
                    <a:p>
                      <a:pPr marL="0" indent="0">
                        <a:buFont typeface="Arial" panose="020B0604020202020204" pitchFamily="34" charset="0"/>
                        <a:buNone/>
                      </a:pPr>
                      <a:endParaRPr kumimoji="1" lang="ja-JP" altLang="en-US" sz="1200" b="1" dirty="0">
                        <a:solidFill>
                          <a:srgbClr val="302D22"/>
                        </a:solidFill>
                        <a:latin typeface="游ゴシック" panose="020B0400000000000000" pitchFamily="50" charset="-128"/>
                        <a:ea typeface="+mn-ea"/>
                      </a:endParaRPr>
                    </a:p>
                  </a:txBody>
                  <a:tcPr marL="67910" marR="67910" marT="33955" marB="33955">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43934489"/>
                  </a:ext>
                </a:extLst>
              </a:tr>
            </a:tbl>
          </a:graphicData>
        </a:graphic>
      </p:graphicFrame>
    </p:spTree>
    <p:extLst>
      <p:ext uri="{BB962C8B-B14F-4D97-AF65-F5344CB8AC3E}">
        <p14:creationId xmlns:p14="http://schemas.microsoft.com/office/powerpoint/2010/main" val="1421193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F7773CFE-2800-E7A3-A279-90BFBFB9A613}"/>
              </a:ext>
            </a:extLst>
          </p:cNvPr>
          <p:cNvSpPr txBox="1"/>
          <p:nvPr/>
        </p:nvSpPr>
        <p:spPr>
          <a:xfrm>
            <a:off x="323850" y="974789"/>
            <a:ext cx="8135938" cy="453073"/>
          </a:xfrm>
          <a:prstGeom prst="rect">
            <a:avLst/>
          </a:prstGeom>
        </p:spPr>
        <p:txBody>
          <a:bodyPr vert="horz" wrap="square" lIns="0" tIns="9525" rIns="0" bIns="0" rtlCol="0">
            <a:spAutoFit/>
          </a:bodyPr>
          <a:lstStyle/>
          <a:p>
            <a:pPr marL="171450" marR="0" lvl="0" indent="-171450" algn="l" defTabSz="914400" rtl="0" eaLnBrk="1" fontAlgn="auto" latinLnBrk="0" hangingPunct="1">
              <a:lnSpc>
                <a:spcPct val="120000"/>
              </a:lnSpc>
              <a:spcBef>
                <a:spcPts val="75"/>
              </a:spcBef>
              <a:spcAft>
                <a:spcPts val="0"/>
              </a:spcAft>
              <a:buClrTx/>
              <a:buSzTx/>
              <a:buFont typeface="Wingdings" panose="05000000000000000000" pitchFamily="2" charset="2"/>
              <a:buChar char="l"/>
              <a:tabLst/>
              <a:defRPr/>
            </a:pPr>
            <a:r>
              <a:rPr kumimoji="1" lang="ja-JP" altLang="en-US" sz="1200" b="1">
                <a:solidFill>
                  <a:srgbClr val="56431E"/>
                </a:solidFill>
                <a:latin typeface="游ゴシック" panose="020B0400000000000000" pitchFamily="50" charset="-128"/>
                <a:ea typeface="游ゴシック" panose="020B0400000000000000" pitchFamily="50" charset="-128"/>
                <a:cs typeface="SST Japanese Pro  Bold"/>
              </a:rPr>
              <a:t>「人格形成」の中項目②「</a:t>
            </a:r>
            <a:r>
              <a:rPr kumimoji="0" lang="ja-JP" altLang="en-US" sz="1200" b="1" i="0" u="none" strike="noStrike" kern="0" cap="none" spc="0" normalizeH="0" baseline="0" noProof="0">
                <a:ln>
                  <a:noFill/>
                </a:ln>
                <a:solidFill>
                  <a:srgbClr val="56431E"/>
                </a:solidFill>
                <a:effectLst/>
                <a:uLnTx/>
                <a:uFillTx/>
                <a:latin typeface="+mn-ea"/>
                <a:ea typeface="+mn-ea"/>
                <a:cs typeface="+mn-cs"/>
              </a:rPr>
              <a:t>存在意義を深掘りする（</a:t>
            </a:r>
            <a:r>
              <a:rPr kumimoji="0" lang="en-US" altLang="ja-JP" sz="1200" b="1" i="0" u="none" strike="noStrike" kern="0" cap="none" spc="0" normalizeH="0" baseline="0" noProof="0">
                <a:ln>
                  <a:noFill/>
                </a:ln>
                <a:solidFill>
                  <a:srgbClr val="56431E"/>
                </a:solidFill>
                <a:effectLst/>
                <a:uLnTx/>
                <a:uFillTx/>
                <a:latin typeface="+mn-ea"/>
                <a:ea typeface="+mn-ea"/>
                <a:cs typeface="+mn-cs"/>
              </a:rPr>
              <a:t>MISSION</a:t>
            </a:r>
            <a:r>
              <a:rPr kumimoji="0" lang="ja-JP" altLang="en-US" sz="1200" b="1" i="0" u="none" strike="noStrike" kern="0" cap="none" spc="0" normalizeH="0" baseline="0" noProof="0">
                <a:ln>
                  <a:noFill/>
                </a:ln>
                <a:solidFill>
                  <a:srgbClr val="56431E"/>
                </a:solidFill>
                <a:effectLst/>
                <a:uLnTx/>
                <a:uFillTx/>
                <a:latin typeface="+mn-ea"/>
                <a:ea typeface="+mn-ea"/>
                <a:cs typeface="+mn-cs"/>
              </a:rPr>
              <a:t>）」</a:t>
            </a:r>
            <a:r>
              <a:rPr kumimoji="1" lang="ja-JP" altLang="en-US" sz="1200" b="1">
                <a:solidFill>
                  <a:srgbClr val="56431E"/>
                </a:solidFill>
                <a:latin typeface="游ゴシック" panose="020B0400000000000000" pitchFamily="50" charset="-128"/>
                <a:ea typeface="游ゴシック" panose="020B0400000000000000" pitchFamily="50" charset="-128"/>
                <a:cs typeface="SST Japanese Pro  Bold"/>
              </a:rPr>
              <a:t>について、掘り下げるためのシートです。</a:t>
            </a:r>
            <a:endParaRPr kumimoji="1" lang="en-US" altLang="ja-JP" sz="1200" b="1">
              <a:solidFill>
                <a:srgbClr val="56431E"/>
              </a:solidFill>
              <a:latin typeface="游ゴシック" panose="020B0400000000000000" pitchFamily="50" charset="-128"/>
              <a:ea typeface="游ゴシック" panose="020B0400000000000000" pitchFamily="50" charset="-128"/>
              <a:cs typeface="SST Japanese Pro  Bold"/>
            </a:endParaRPr>
          </a:p>
          <a:p>
            <a:pPr marL="171450" marR="0" lvl="0" indent="-171450" algn="l" defTabSz="914400" rtl="0" eaLnBrk="1" fontAlgn="auto" latinLnBrk="0" hangingPunct="1">
              <a:lnSpc>
                <a:spcPct val="120000"/>
              </a:lnSpc>
              <a:spcBef>
                <a:spcPts val="75"/>
              </a:spcBef>
              <a:spcAft>
                <a:spcPts val="0"/>
              </a:spcAft>
              <a:buClrTx/>
              <a:buSzTx/>
              <a:buFont typeface="Wingdings" panose="05000000000000000000" pitchFamily="2" charset="2"/>
              <a:buChar char="l"/>
              <a:tabLst/>
              <a:defRPr/>
            </a:pPr>
            <a:r>
              <a:rPr kumimoji="1" lang="ja-JP" altLang="en-US" sz="1200" b="1">
                <a:solidFill>
                  <a:srgbClr val="56431E"/>
                </a:solidFill>
                <a:latin typeface="游ゴシック" panose="020B0400000000000000" pitchFamily="50" charset="-128"/>
                <a:ea typeface="游ゴシック" panose="020B0400000000000000" pitchFamily="50" charset="-128"/>
                <a:cs typeface="SST Japanese Pro  Bold"/>
              </a:rPr>
              <a:t>記入欄の問い②への回答を記入してください。</a:t>
            </a:r>
            <a:endParaRPr kumimoji="1" lang="en-US" altLang="ja-JP" sz="1200" b="1">
              <a:solidFill>
                <a:srgbClr val="56431E"/>
              </a:solidFill>
              <a:latin typeface="游ゴシック" panose="020B0400000000000000" pitchFamily="50" charset="-128"/>
              <a:ea typeface="游ゴシック" panose="020B0400000000000000" pitchFamily="50" charset="-128"/>
              <a:cs typeface="SST Japanese Pro  Bold"/>
            </a:endParaRPr>
          </a:p>
        </p:txBody>
      </p:sp>
      <p:graphicFrame>
        <p:nvGraphicFramePr>
          <p:cNvPr id="4" name="表 3">
            <a:extLst>
              <a:ext uri="{FF2B5EF4-FFF2-40B4-BE49-F238E27FC236}">
                <a16:creationId xmlns:a16="http://schemas.microsoft.com/office/drawing/2014/main" id="{8B314F6A-41DD-528D-1E61-83B99AC9FF26}"/>
              </a:ext>
            </a:extLst>
          </p:cNvPr>
          <p:cNvGraphicFramePr>
            <a:graphicFrameLocks noGrp="1"/>
          </p:cNvGraphicFramePr>
          <p:nvPr>
            <p:extLst>
              <p:ext uri="{D42A27DB-BD31-4B8C-83A1-F6EECF244321}">
                <p14:modId xmlns:p14="http://schemas.microsoft.com/office/powerpoint/2010/main" val="376942582"/>
              </p:ext>
            </p:extLst>
          </p:nvPr>
        </p:nvGraphicFramePr>
        <p:xfrm>
          <a:off x="323849" y="1873250"/>
          <a:ext cx="8532812" cy="3796746"/>
        </p:xfrm>
        <a:graphic>
          <a:graphicData uri="http://schemas.openxmlformats.org/drawingml/2006/table">
            <a:tbl>
              <a:tblPr firstRow="1" bandRow="1"/>
              <a:tblGrid>
                <a:gridCol w="1396309">
                  <a:extLst>
                    <a:ext uri="{9D8B030D-6E8A-4147-A177-3AD203B41FA5}">
                      <a16:colId xmlns:a16="http://schemas.microsoft.com/office/drawing/2014/main" val="1428428500"/>
                    </a:ext>
                  </a:extLst>
                </a:gridCol>
                <a:gridCol w="1385181">
                  <a:extLst>
                    <a:ext uri="{9D8B030D-6E8A-4147-A177-3AD203B41FA5}">
                      <a16:colId xmlns:a16="http://schemas.microsoft.com/office/drawing/2014/main" val="3719924401"/>
                    </a:ext>
                  </a:extLst>
                </a:gridCol>
                <a:gridCol w="5751322">
                  <a:extLst>
                    <a:ext uri="{9D8B030D-6E8A-4147-A177-3AD203B41FA5}">
                      <a16:colId xmlns:a16="http://schemas.microsoft.com/office/drawing/2014/main" val="2989075287"/>
                    </a:ext>
                  </a:extLst>
                </a:gridCol>
              </a:tblGrid>
              <a:tr h="339549">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游ゴシック" panose="020B0400000000000000" pitchFamily="50" charset="-128"/>
                          <a:ea typeface="+mn-ea"/>
                          <a:cs typeface="+mn-cs"/>
                        </a:rPr>
                        <a:t>大項目</a:t>
                      </a: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200" b="1">
                          <a:solidFill>
                            <a:schemeClr val="bg1"/>
                          </a:solidFill>
                          <a:latin typeface="游ゴシック" panose="020B0400000000000000" pitchFamily="50" charset="-128"/>
                          <a:ea typeface="游ゴシック" panose="020B0400000000000000" pitchFamily="50" charset="-128"/>
                        </a:rPr>
                        <a:t>中項目②</a:t>
                      </a: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200" b="1">
                          <a:solidFill>
                            <a:schemeClr val="bg1"/>
                          </a:solidFill>
                          <a:latin typeface="游ゴシック" panose="020B0400000000000000" pitchFamily="50" charset="-128"/>
                          <a:ea typeface="+mn-ea"/>
                        </a:rPr>
                        <a:t>記入欄</a:t>
                      </a:r>
                      <a:endParaRPr kumimoji="1" lang="ja-JP" altLang="en-US" sz="1200" b="1">
                        <a:solidFill>
                          <a:schemeClr val="bg1"/>
                        </a:solidFill>
                        <a:latin typeface="游ゴシック" panose="020B0400000000000000" pitchFamily="50" charset="-128"/>
                        <a:ea typeface="游ゴシック" panose="020B0400000000000000" pitchFamily="50" charset="-128"/>
                      </a:endParaRP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273111347"/>
                  </a:ext>
                </a:extLst>
              </a:tr>
              <a:tr h="345719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500" b="1" dirty="0">
                          <a:solidFill>
                            <a:srgbClr val="302D22"/>
                          </a:solidFill>
                          <a:latin typeface="游ゴシック" panose="020B0400000000000000" pitchFamily="50" charset="-128"/>
                          <a:ea typeface="+mn-ea"/>
                        </a:rPr>
                        <a:t>人格形成</a:t>
                      </a:r>
                    </a:p>
                    <a:p>
                      <a:pPr algn="ctr"/>
                      <a:endParaRPr kumimoji="1" lang="ja-JP" altLang="en-US" sz="900" b="1" dirty="0">
                        <a:solidFill>
                          <a:srgbClr val="302D22"/>
                        </a:solidFill>
                        <a:latin typeface="游ゴシック" panose="020B0400000000000000" pitchFamily="50" charset="-128"/>
                        <a:ea typeface="+mn-ea"/>
                      </a:endParaRPr>
                    </a:p>
                    <a:p>
                      <a:pPr algn="ctr"/>
                      <a:r>
                        <a:rPr kumimoji="1" lang="ja-JP" altLang="en-US" sz="1200" b="0" dirty="0">
                          <a:solidFill>
                            <a:srgbClr val="302D22"/>
                          </a:solidFill>
                          <a:latin typeface="游ゴシック" panose="020B0400000000000000" pitchFamily="50" charset="-128"/>
                          <a:ea typeface="+mn-ea"/>
                        </a:rPr>
                        <a:t>自社の過去・現在・未来が見えていますか？</a:t>
                      </a: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8EACE"/>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302D22"/>
                          </a:solidFill>
                          <a:effectLst/>
                          <a:uLnTx/>
                          <a:uFillTx/>
                          <a:latin typeface="+mn-ea"/>
                          <a:ea typeface="+mn-ea"/>
                          <a:cs typeface="+mn-cs"/>
                        </a:rPr>
                        <a:t>存在意義を深掘りする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302D22"/>
                          </a:solidFill>
                          <a:effectLst/>
                          <a:uLnTx/>
                          <a:uFillTx/>
                          <a:latin typeface="+mn-ea"/>
                          <a:ea typeface="+mn-ea"/>
                          <a:cs typeface="+mn-cs"/>
                        </a:rPr>
                        <a:t>（</a:t>
                      </a:r>
                      <a:r>
                        <a:rPr kumimoji="0" lang="en-US" altLang="ja-JP" sz="1200" b="1" i="0" u="none" strike="noStrike" kern="0" cap="none" spc="0" normalizeH="0" baseline="0" noProof="0" dirty="0">
                          <a:ln>
                            <a:noFill/>
                          </a:ln>
                          <a:solidFill>
                            <a:srgbClr val="302D22"/>
                          </a:solidFill>
                          <a:effectLst/>
                          <a:uLnTx/>
                          <a:uFillTx/>
                          <a:latin typeface="+mn-ea"/>
                          <a:ea typeface="+mn-ea"/>
                          <a:cs typeface="+mn-cs"/>
                        </a:rPr>
                        <a:t>MISSION</a:t>
                      </a:r>
                      <a:r>
                        <a:rPr kumimoji="0" lang="ja-JP" altLang="en-US" sz="1200" b="1" i="0" u="none" strike="noStrike" kern="0" cap="none" spc="0" normalizeH="0" baseline="0" noProof="0" dirty="0">
                          <a:ln>
                            <a:noFill/>
                          </a:ln>
                          <a:solidFill>
                            <a:srgbClr val="302D22"/>
                          </a:solidFill>
                          <a:effectLst/>
                          <a:uLnTx/>
                          <a:uFillTx/>
                          <a:latin typeface="+mn-ea"/>
                          <a:ea typeface="+mn-ea"/>
                          <a:cs typeface="+mn-cs"/>
                        </a:rPr>
                        <a:t>）</a:t>
                      </a: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indent="0">
                        <a:buFont typeface="Arial" panose="020B0604020202020204" pitchFamily="34" charset="0"/>
                        <a:buNone/>
                      </a:pPr>
                      <a:r>
                        <a:rPr kumimoji="1" lang="ja-JP" altLang="en-US" sz="1200" b="1" dirty="0">
                          <a:solidFill>
                            <a:srgbClr val="302D22"/>
                          </a:solidFill>
                          <a:latin typeface="游ゴシック" panose="020B0400000000000000" pitchFamily="50" charset="-128"/>
                          <a:ea typeface="+mn-ea"/>
                        </a:rPr>
                        <a:t>② 自社は地域や社会にどんな貢献をしてきた／しているでしょうか？</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1" dirty="0">
                          <a:solidFill>
                            <a:srgbClr val="302D22"/>
                          </a:solidFill>
                          <a:latin typeface="游ゴシック" panose="020B0400000000000000" pitchFamily="50" charset="-128"/>
                          <a:ea typeface="+mn-ea"/>
                        </a:rPr>
                        <a:t>（思いついたイメージをできるだけ書き出してみましょう）</a:t>
                      </a:r>
                      <a:endParaRPr kumimoji="1" lang="en-US" altLang="ja-JP" sz="1200" b="1" dirty="0">
                        <a:solidFill>
                          <a:srgbClr val="302D22"/>
                        </a:solidFill>
                        <a:latin typeface="游ゴシック" panose="020B0400000000000000" pitchFamily="50" charset="-128"/>
                        <a:ea typeface="+mn-ea"/>
                      </a:endParaRPr>
                    </a:p>
                    <a:p>
                      <a:pPr marL="0" indent="0">
                        <a:buFont typeface="Arial" panose="020B0604020202020204" pitchFamily="34" charset="0"/>
                        <a:buNone/>
                      </a:pPr>
                      <a:endParaRPr kumimoji="1" lang="ja-JP" altLang="en-US" sz="1200" b="1" dirty="0">
                        <a:solidFill>
                          <a:srgbClr val="302D22"/>
                        </a:solidFill>
                        <a:latin typeface="游ゴシック" panose="020B0400000000000000" pitchFamily="50" charset="-128"/>
                        <a:ea typeface="+mn-ea"/>
                      </a:endParaRPr>
                    </a:p>
                  </a:txBody>
                  <a:tcPr marL="67910" marR="67910" marT="33955" marB="33955">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43934489"/>
                  </a:ext>
                </a:extLst>
              </a:tr>
            </a:tbl>
          </a:graphicData>
        </a:graphic>
      </p:graphicFrame>
      <p:sp>
        <p:nvSpPr>
          <p:cNvPr id="5" name="テキスト ボックス 4">
            <a:extLst>
              <a:ext uri="{FF2B5EF4-FFF2-40B4-BE49-F238E27FC236}">
                <a16:creationId xmlns:a16="http://schemas.microsoft.com/office/drawing/2014/main" id="{E0D14EAD-8030-0ED3-B753-09ECEE93D489}"/>
              </a:ext>
            </a:extLst>
          </p:cNvPr>
          <p:cNvSpPr txBox="1"/>
          <p:nvPr/>
        </p:nvSpPr>
        <p:spPr>
          <a:xfrm>
            <a:off x="1945426" y="435476"/>
            <a:ext cx="4163319" cy="369332"/>
          </a:xfrm>
          <a:prstGeom prst="rect">
            <a:avLst/>
          </a:prstGeom>
          <a:noFill/>
        </p:spPr>
        <p:txBody>
          <a:bodyPr wrap="none" rtlCol="0" anchor="ctr">
            <a:spAutoFit/>
          </a:bodyPr>
          <a:lstStyle>
            <a:defPPr>
              <a:defRPr lang="en-US"/>
            </a:defPPr>
            <a:lvl1pPr>
              <a:defRPr kumimoji="1" sz="1600" b="1">
                <a:solidFill>
                  <a:srgbClr val="56431E"/>
                </a:solidFill>
                <a:latin typeface="Yu Gothic" panose="020B0400000000000000" pitchFamily="34" charset="-128"/>
                <a:ea typeface="Yu Gothic" panose="020B0400000000000000" pitchFamily="34" charset="-128"/>
              </a:defRPr>
            </a:lvl1pPr>
          </a:lstStyle>
          <a:p>
            <a:r>
              <a:rPr lang="en-US" altLang="ja-JP" sz="1800" dirty="0"/>
              <a:t>STEP2</a:t>
            </a:r>
            <a:r>
              <a:rPr lang="ja-JP" altLang="en-US" sz="1800" dirty="0"/>
              <a:t>　深掘り・発散（人格形成②）</a:t>
            </a:r>
          </a:p>
        </p:txBody>
      </p:sp>
    </p:spTree>
    <p:extLst>
      <p:ext uri="{BB962C8B-B14F-4D97-AF65-F5344CB8AC3E}">
        <p14:creationId xmlns:p14="http://schemas.microsoft.com/office/powerpoint/2010/main" val="1500902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F7773CFE-2800-E7A3-A279-90BFBFB9A613}"/>
              </a:ext>
            </a:extLst>
          </p:cNvPr>
          <p:cNvSpPr txBox="1"/>
          <p:nvPr/>
        </p:nvSpPr>
        <p:spPr>
          <a:xfrm>
            <a:off x="323849" y="967169"/>
            <a:ext cx="8135938" cy="453073"/>
          </a:xfrm>
          <a:prstGeom prst="rect">
            <a:avLst/>
          </a:prstGeom>
        </p:spPr>
        <p:txBody>
          <a:bodyPr vert="horz" wrap="square" lIns="0" tIns="9525" rIns="0" bIns="0" rtlCol="0">
            <a:spAutoFit/>
          </a:bodyPr>
          <a:lstStyle/>
          <a:p>
            <a:pPr marL="171450" marR="0" lvl="0" indent="-171450" algn="l" defTabSz="914400" rtl="0" eaLnBrk="1" fontAlgn="auto" latinLnBrk="0" hangingPunct="1">
              <a:lnSpc>
                <a:spcPct val="120000"/>
              </a:lnSpc>
              <a:spcBef>
                <a:spcPts val="75"/>
              </a:spcBef>
              <a:spcAft>
                <a:spcPts val="0"/>
              </a:spcAft>
              <a:buClrTx/>
              <a:buSzTx/>
              <a:buFont typeface="Wingdings" panose="05000000000000000000" pitchFamily="2" charset="2"/>
              <a:buChar char="l"/>
              <a:tabLst/>
              <a:defRPr/>
            </a:pP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「人格形成」の中項目③「</a:t>
            </a:r>
            <a:r>
              <a:rPr kumimoji="0" lang="ja-JP" altLang="en-US" sz="1200" b="1" i="0" u="none" strike="noStrike" kern="0" cap="none" spc="0" normalizeH="0" baseline="0" noProof="0" dirty="0">
                <a:ln>
                  <a:noFill/>
                </a:ln>
                <a:solidFill>
                  <a:srgbClr val="56431E"/>
                </a:solidFill>
                <a:effectLst/>
                <a:uLnTx/>
                <a:uFillTx/>
                <a:latin typeface="+mn-ea"/>
                <a:ea typeface="+mn-ea"/>
                <a:cs typeface="+mn-cs"/>
              </a:rPr>
              <a:t>将来のありたい姿を描く（</a:t>
            </a:r>
            <a:r>
              <a:rPr kumimoji="0" lang="en-US" altLang="ja-JP" sz="1200" b="1" i="0" u="none" strike="noStrike" kern="0" cap="none" spc="0" normalizeH="0" baseline="0" noProof="0" dirty="0">
                <a:ln>
                  <a:noFill/>
                </a:ln>
                <a:solidFill>
                  <a:srgbClr val="56431E"/>
                </a:solidFill>
                <a:effectLst/>
                <a:uLnTx/>
                <a:uFillTx/>
                <a:latin typeface="+mn-ea"/>
                <a:ea typeface="+mn-ea"/>
                <a:cs typeface="+mn-cs"/>
              </a:rPr>
              <a:t>VISION</a:t>
            </a:r>
            <a:r>
              <a:rPr kumimoji="0" lang="ja-JP" altLang="en-US" sz="1200" b="1" i="0" u="none" strike="noStrike" kern="0" cap="none" spc="0" normalizeH="0" baseline="0" noProof="0" dirty="0">
                <a:ln>
                  <a:noFill/>
                </a:ln>
                <a:solidFill>
                  <a:srgbClr val="56431E"/>
                </a:solidFill>
                <a:effectLst/>
                <a:uLnTx/>
                <a:uFillTx/>
                <a:latin typeface="+mn-ea"/>
                <a:ea typeface="+mn-ea"/>
                <a:cs typeface="+mn-cs"/>
              </a:rPr>
              <a:t>）</a:t>
            </a: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」について、掘り下げるためのシートです。</a:t>
            </a:r>
            <a:endParaRPr kumimoji="1" lang="en-US" altLang="ja-JP" sz="1200" b="1" dirty="0">
              <a:solidFill>
                <a:srgbClr val="56431E"/>
              </a:solidFill>
              <a:latin typeface="游ゴシック" panose="020B0400000000000000" pitchFamily="50" charset="-128"/>
              <a:ea typeface="游ゴシック" panose="020B0400000000000000" pitchFamily="50" charset="-128"/>
              <a:cs typeface="SST Japanese Pro  Bold"/>
            </a:endParaRPr>
          </a:p>
          <a:p>
            <a:pPr marL="171450" marR="0" lvl="0" indent="-171450" algn="l" defTabSz="914400" rtl="0" eaLnBrk="1" fontAlgn="auto" latinLnBrk="0" hangingPunct="1">
              <a:lnSpc>
                <a:spcPct val="120000"/>
              </a:lnSpc>
              <a:spcBef>
                <a:spcPts val="75"/>
              </a:spcBef>
              <a:spcAft>
                <a:spcPts val="0"/>
              </a:spcAft>
              <a:buClrTx/>
              <a:buSzTx/>
              <a:buFont typeface="Wingdings" panose="05000000000000000000" pitchFamily="2" charset="2"/>
              <a:buChar char="l"/>
              <a:tabLst/>
              <a:defRPr/>
            </a:pP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記入欄の問い③への回答を記入してください。</a:t>
            </a:r>
            <a:endParaRPr kumimoji="1" lang="en-US" altLang="ja-JP" sz="1200" b="1" dirty="0">
              <a:solidFill>
                <a:srgbClr val="56431E"/>
              </a:solidFill>
              <a:latin typeface="游ゴシック" panose="020B0400000000000000" pitchFamily="50" charset="-128"/>
              <a:ea typeface="游ゴシック" panose="020B0400000000000000" pitchFamily="50" charset="-128"/>
              <a:cs typeface="SST Japanese Pro  Bold"/>
            </a:endParaRPr>
          </a:p>
        </p:txBody>
      </p:sp>
      <p:graphicFrame>
        <p:nvGraphicFramePr>
          <p:cNvPr id="5" name="表 4">
            <a:extLst>
              <a:ext uri="{FF2B5EF4-FFF2-40B4-BE49-F238E27FC236}">
                <a16:creationId xmlns:a16="http://schemas.microsoft.com/office/drawing/2014/main" id="{B87FEFBE-1B13-35E3-09CB-1C2B7939FBEB}"/>
              </a:ext>
            </a:extLst>
          </p:cNvPr>
          <p:cNvGraphicFramePr>
            <a:graphicFrameLocks noGrp="1"/>
          </p:cNvGraphicFramePr>
          <p:nvPr>
            <p:extLst>
              <p:ext uri="{D42A27DB-BD31-4B8C-83A1-F6EECF244321}">
                <p14:modId xmlns:p14="http://schemas.microsoft.com/office/powerpoint/2010/main" val="1458902390"/>
              </p:ext>
            </p:extLst>
          </p:nvPr>
        </p:nvGraphicFramePr>
        <p:xfrm>
          <a:off x="323849" y="1873250"/>
          <a:ext cx="8532812" cy="3796746"/>
        </p:xfrm>
        <a:graphic>
          <a:graphicData uri="http://schemas.openxmlformats.org/drawingml/2006/table">
            <a:tbl>
              <a:tblPr firstRow="1" bandRow="1"/>
              <a:tblGrid>
                <a:gridCol w="1396309">
                  <a:extLst>
                    <a:ext uri="{9D8B030D-6E8A-4147-A177-3AD203B41FA5}">
                      <a16:colId xmlns:a16="http://schemas.microsoft.com/office/drawing/2014/main" val="1428428500"/>
                    </a:ext>
                  </a:extLst>
                </a:gridCol>
                <a:gridCol w="1385181">
                  <a:extLst>
                    <a:ext uri="{9D8B030D-6E8A-4147-A177-3AD203B41FA5}">
                      <a16:colId xmlns:a16="http://schemas.microsoft.com/office/drawing/2014/main" val="3719924401"/>
                    </a:ext>
                  </a:extLst>
                </a:gridCol>
                <a:gridCol w="5751322">
                  <a:extLst>
                    <a:ext uri="{9D8B030D-6E8A-4147-A177-3AD203B41FA5}">
                      <a16:colId xmlns:a16="http://schemas.microsoft.com/office/drawing/2014/main" val="2989075287"/>
                    </a:ext>
                  </a:extLst>
                </a:gridCol>
              </a:tblGrid>
              <a:tr h="339549">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游ゴシック" panose="020B0400000000000000" pitchFamily="50" charset="-128"/>
                          <a:ea typeface="+mn-ea"/>
                          <a:cs typeface="+mn-cs"/>
                        </a:rPr>
                        <a:t>大項目</a:t>
                      </a: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200" b="1">
                          <a:solidFill>
                            <a:schemeClr val="bg1"/>
                          </a:solidFill>
                          <a:latin typeface="游ゴシック" panose="020B0400000000000000" pitchFamily="50" charset="-128"/>
                          <a:ea typeface="游ゴシック" panose="020B0400000000000000" pitchFamily="50" charset="-128"/>
                        </a:rPr>
                        <a:t>中項目①</a:t>
                      </a: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200" b="1">
                          <a:solidFill>
                            <a:schemeClr val="bg1"/>
                          </a:solidFill>
                          <a:latin typeface="游ゴシック" panose="020B0400000000000000" pitchFamily="50" charset="-128"/>
                          <a:ea typeface="+mn-ea"/>
                        </a:rPr>
                        <a:t>記入欄</a:t>
                      </a:r>
                      <a:endParaRPr kumimoji="1" lang="ja-JP" altLang="en-US" sz="1200" b="1">
                        <a:solidFill>
                          <a:schemeClr val="bg1"/>
                        </a:solidFill>
                        <a:latin typeface="游ゴシック" panose="020B0400000000000000" pitchFamily="50" charset="-128"/>
                        <a:ea typeface="游ゴシック" panose="020B0400000000000000" pitchFamily="50" charset="-128"/>
                      </a:endParaRP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273111347"/>
                  </a:ext>
                </a:extLst>
              </a:tr>
              <a:tr h="345719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500" b="1" dirty="0">
                          <a:solidFill>
                            <a:srgbClr val="302D22"/>
                          </a:solidFill>
                          <a:latin typeface="游ゴシック" panose="020B0400000000000000" pitchFamily="50" charset="-128"/>
                          <a:ea typeface="+mn-ea"/>
                        </a:rPr>
                        <a:t>人格形成</a:t>
                      </a:r>
                    </a:p>
                    <a:p>
                      <a:pPr algn="ctr"/>
                      <a:endParaRPr kumimoji="1" lang="ja-JP" altLang="en-US" sz="900" b="1" dirty="0">
                        <a:solidFill>
                          <a:srgbClr val="302D22"/>
                        </a:solidFill>
                        <a:latin typeface="游ゴシック" panose="020B0400000000000000" pitchFamily="50" charset="-128"/>
                        <a:ea typeface="+mn-ea"/>
                      </a:endParaRPr>
                    </a:p>
                    <a:p>
                      <a:pPr algn="ctr"/>
                      <a:r>
                        <a:rPr kumimoji="1" lang="ja-JP" altLang="en-US" sz="1200" b="0" dirty="0">
                          <a:solidFill>
                            <a:srgbClr val="302D22"/>
                          </a:solidFill>
                          <a:latin typeface="游ゴシック" panose="020B0400000000000000" pitchFamily="50" charset="-128"/>
                          <a:ea typeface="+mn-ea"/>
                        </a:rPr>
                        <a:t>自社の過去・現在・未来が見えていますか？</a:t>
                      </a: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8EACE"/>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302D22"/>
                          </a:solidFill>
                          <a:effectLst/>
                          <a:uLnTx/>
                          <a:uFillTx/>
                          <a:latin typeface="+mn-ea"/>
                          <a:ea typeface="+mn-ea"/>
                          <a:cs typeface="+mn-cs"/>
                        </a:rPr>
                        <a:t>将来のありたい姿を描く（</a:t>
                      </a:r>
                      <a:r>
                        <a:rPr kumimoji="0" lang="en-US" altLang="ja-JP" sz="1200" b="1" i="0" u="none" strike="noStrike" kern="0" cap="none" spc="0" normalizeH="0" baseline="0" noProof="0" dirty="0">
                          <a:ln>
                            <a:noFill/>
                          </a:ln>
                          <a:solidFill>
                            <a:srgbClr val="302D22"/>
                          </a:solidFill>
                          <a:effectLst/>
                          <a:uLnTx/>
                          <a:uFillTx/>
                          <a:latin typeface="+mn-ea"/>
                          <a:ea typeface="+mn-ea"/>
                          <a:cs typeface="+mn-cs"/>
                        </a:rPr>
                        <a:t>VISION</a:t>
                      </a:r>
                      <a:r>
                        <a:rPr kumimoji="0" lang="ja-JP" altLang="en-US" sz="1200" b="1" i="0" u="none" strike="noStrike" kern="0" cap="none" spc="0" normalizeH="0" baseline="0" noProof="0" dirty="0">
                          <a:ln>
                            <a:noFill/>
                          </a:ln>
                          <a:solidFill>
                            <a:srgbClr val="302D22"/>
                          </a:solidFill>
                          <a:effectLst/>
                          <a:uLnTx/>
                          <a:uFillTx/>
                          <a:latin typeface="+mn-ea"/>
                          <a:ea typeface="+mn-ea"/>
                          <a:cs typeface="+mn-cs"/>
                        </a:rPr>
                        <a:t>）</a:t>
                      </a: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indent="0">
                        <a:buFont typeface="Arial" panose="020B0604020202020204" pitchFamily="34" charset="0"/>
                        <a:buNone/>
                      </a:pPr>
                      <a:r>
                        <a:rPr kumimoji="1" lang="ja-JP" altLang="en-US" sz="1200" b="1" dirty="0">
                          <a:solidFill>
                            <a:srgbClr val="302D22"/>
                          </a:solidFill>
                          <a:latin typeface="游ゴシック" panose="020B0400000000000000" pitchFamily="50" charset="-128"/>
                          <a:ea typeface="+mn-ea"/>
                        </a:rPr>
                        <a:t>③ </a:t>
                      </a:r>
                      <a:r>
                        <a:rPr kumimoji="1" lang="en-US" altLang="ja-JP" sz="1200" b="1" dirty="0">
                          <a:solidFill>
                            <a:srgbClr val="302D22"/>
                          </a:solidFill>
                          <a:latin typeface="游ゴシック" panose="020B0400000000000000" pitchFamily="50" charset="-128"/>
                          <a:ea typeface="+mn-ea"/>
                        </a:rPr>
                        <a:t>10</a:t>
                      </a:r>
                      <a:r>
                        <a:rPr kumimoji="1" lang="ja-JP" altLang="en-US" sz="1200" b="1" dirty="0">
                          <a:solidFill>
                            <a:srgbClr val="302D22"/>
                          </a:solidFill>
                          <a:latin typeface="游ゴシック" panose="020B0400000000000000" pitchFamily="50" charset="-128"/>
                          <a:ea typeface="+mn-ea"/>
                        </a:rPr>
                        <a:t>年後には地域や社会の中でどんな会社でありたいですか？</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1" dirty="0">
                          <a:solidFill>
                            <a:srgbClr val="302D22"/>
                          </a:solidFill>
                          <a:latin typeface="游ゴシック" panose="020B0400000000000000" pitchFamily="50" charset="-128"/>
                          <a:ea typeface="+mn-ea"/>
                        </a:rPr>
                        <a:t>（思いついたイメージをできるだけ書き出してみましょう）</a:t>
                      </a:r>
                      <a:endParaRPr kumimoji="1" lang="en-US" altLang="ja-JP" sz="1200" b="1" dirty="0">
                        <a:solidFill>
                          <a:srgbClr val="302D22"/>
                        </a:solidFill>
                        <a:latin typeface="游ゴシック" panose="020B0400000000000000" pitchFamily="50" charset="-128"/>
                        <a:ea typeface="+mn-ea"/>
                      </a:endParaRPr>
                    </a:p>
                    <a:p>
                      <a:pPr marL="0" indent="0">
                        <a:buFont typeface="Arial" panose="020B0604020202020204" pitchFamily="34" charset="0"/>
                        <a:buNone/>
                      </a:pPr>
                      <a:endParaRPr kumimoji="1" lang="ja-JP" altLang="en-US" sz="1200" b="1" dirty="0">
                        <a:solidFill>
                          <a:srgbClr val="302D22"/>
                        </a:solidFill>
                        <a:latin typeface="游ゴシック" panose="020B0400000000000000" pitchFamily="50" charset="-128"/>
                        <a:ea typeface="+mn-ea"/>
                      </a:endParaRPr>
                    </a:p>
                  </a:txBody>
                  <a:tcPr marL="67910" marR="67910" marT="33955" marB="33955">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43934489"/>
                  </a:ext>
                </a:extLst>
              </a:tr>
            </a:tbl>
          </a:graphicData>
        </a:graphic>
      </p:graphicFrame>
      <p:sp>
        <p:nvSpPr>
          <p:cNvPr id="4" name="テキスト ボックス 3">
            <a:extLst>
              <a:ext uri="{FF2B5EF4-FFF2-40B4-BE49-F238E27FC236}">
                <a16:creationId xmlns:a16="http://schemas.microsoft.com/office/drawing/2014/main" id="{0B4BBBA4-98FE-6F9D-0635-CF1E208BB28B}"/>
              </a:ext>
            </a:extLst>
          </p:cNvPr>
          <p:cNvSpPr txBox="1"/>
          <p:nvPr/>
        </p:nvSpPr>
        <p:spPr>
          <a:xfrm>
            <a:off x="1945426" y="435476"/>
            <a:ext cx="4163319" cy="369332"/>
          </a:xfrm>
          <a:prstGeom prst="rect">
            <a:avLst/>
          </a:prstGeom>
          <a:noFill/>
        </p:spPr>
        <p:txBody>
          <a:bodyPr wrap="none" rtlCol="0" anchor="ctr">
            <a:spAutoFit/>
          </a:bodyPr>
          <a:lstStyle>
            <a:defPPr>
              <a:defRPr lang="en-US"/>
            </a:defPPr>
            <a:lvl1pPr>
              <a:defRPr kumimoji="1" sz="1600" b="1">
                <a:solidFill>
                  <a:srgbClr val="56431E"/>
                </a:solidFill>
                <a:latin typeface="Yu Gothic" panose="020B0400000000000000" pitchFamily="34" charset="-128"/>
                <a:ea typeface="Yu Gothic" panose="020B0400000000000000" pitchFamily="34" charset="-128"/>
              </a:defRPr>
            </a:lvl1pPr>
          </a:lstStyle>
          <a:p>
            <a:r>
              <a:rPr lang="en-US" altLang="ja-JP" sz="1800" dirty="0"/>
              <a:t>STEP2</a:t>
            </a:r>
            <a:r>
              <a:rPr lang="ja-JP" altLang="en-US" sz="1800" dirty="0"/>
              <a:t>　深掘り・発散（人格形成③）</a:t>
            </a:r>
          </a:p>
        </p:txBody>
      </p:sp>
    </p:spTree>
    <p:extLst>
      <p:ext uri="{BB962C8B-B14F-4D97-AF65-F5344CB8AC3E}">
        <p14:creationId xmlns:p14="http://schemas.microsoft.com/office/powerpoint/2010/main" val="4111908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F7773CFE-2800-E7A3-A279-90BFBFB9A613}"/>
              </a:ext>
            </a:extLst>
          </p:cNvPr>
          <p:cNvSpPr txBox="1"/>
          <p:nvPr/>
        </p:nvSpPr>
        <p:spPr>
          <a:xfrm>
            <a:off x="323849" y="964883"/>
            <a:ext cx="8532811" cy="453073"/>
          </a:xfrm>
          <a:prstGeom prst="rect">
            <a:avLst/>
          </a:prstGeom>
        </p:spPr>
        <p:txBody>
          <a:bodyPr vert="horz" wrap="square" lIns="0" tIns="9525" rIns="0" bIns="0" rtlCol="0">
            <a:spAutoFit/>
          </a:bodyPr>
          <a:lstStyle/>
          <a:p>
            <a:pPr marL="171450" marR="0" lvl="0" indent="-171450" algn="l" defTabSz="914400" rtl="0" eaLnBrk="1" fontAlgn="auto" latinLnBrk="0" hangingPunct="1">
              <a:lnSpc>
                <a:spcPct val="120000"/>
              </a:lnSpc>
              <a:spcBef>
                <a:spcPts val="75"/>
              </a:spcBef>
              <a:spcAft>
                <a:spcPts val="0"/>
              </a:spcAft>
              <a:buClrTx/>
              <a:buSzTx/>
              <a:buFont typeface="Wingdings" panose="05000000000000000000" pitchFamily="2" charset="2"/>
              <a:buChar char="l"/>
              <a:tabLst/>
              <a:defRPr/>
            </a:pP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「価値創造」の中項目①「</a:t>
            </a:r>
            <a:r>
              <a:rPr kumimoji="0" lang="ja-JP" altLang="en-US" sz="1200" b="1" i="0" u="none" strike="noStrike" kern="0" cap="none" spc="0" normalizeH="0" baseline="0" noProof="0" dirty="0">
                <a:ln>
                  <a:noFill/>
                </a:ln>
                <a:solidFill>
                  <a:srgbClr val="56431E"/>
                </a:solidFill>
                <a:effectLst/>
                <a:uLnTx/>
                <a:uFillTx/>
                <a:latin typeface="+mn-ea"/>
                <a:ea typeface="+mn-ea"/>
                <a:cs typeface="+mn-cs"/>
              </a:rPr>
              <a:t>顧客と社会のニーズを探る（</a:t>
            </a:r>
            <a:r>
              <a:rPr kumimoji="0" lang="en-US" altLang="ja-JP" sz="1200" b="1" i="0" u="none" strike="noStrike" kern="0" cap="none" spc="0" normalizeH="0" baseline="0" noProof="0" dirty="0">
                <a:ln>
                  <a:noFill/>
                </a:ln>
                <a:solidFill>
                  <a:srgbClr val="56431E"/>
                </a:solidFill>
                <a:effectLst/>
                <a:uLnTx/>
                <a:uFillTx/>
                <a:latin typeface="+mn-ea"/>
                <a:ea typeface="+mn-ea"/>
                <a:cs typeface="+mn-cs"/>
              </a:rPr>
              <a:t>INSIGHT) </a:t>
            </a: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」について、アイデアを書き出すためのシートです。</a:t>
            </a:r>
            <a:endParaRPr kumimoji="1" lang="en-US" altLang="ja-JP" sz="1200" b="1" dirty="0">
              <a:solidFill>
                <a:srgbClr val="56431E"/>
              </a:solidFill>
              <a:latin typeface="游ゴシック" panose="020B0400000000000000" pitchFamily="50" charset="-128"/>
              <a:ea typeface="游ゴシック" panose="020B0400000000000000" pitchFamily="50" charset="-128"/>
              <a:cs typeface="SST Japanese Pro  Bold"/>
            </a:endParaRPr>
          </a:p>
          <a:p>
            <a:pPr marL="171450" marR="0" lvl="0" indent="-171450" algn="l" defTabSz="914400" rtl="0" eaLnBrk="1" fontAlgn="auto" latinLnBrk="0" hangingPunct="1">
              <a:lnSpc>
                <a:spcPct val="120000"/>
              </a:lnSpc>
              <a:spcBef>
                <a:spcPts val="75"/>
              </a:spcBef>
              <a:spcAft>
                <a:spcPts val="0"/>
              </a:spcAft>
              <a:buClrTx/>
              <a:buSzTx/>
              <a:buFont typeface="Wingdings" panose="05000000000000000000" pitchFamily="2" charset="2"/>
              <a:buChar char="l"/>
              <a:tabLst/>
              <a:defRPr/>
            </a:pP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記入欄の問い①への回答を記入してください。</a:t>
            </a:r>
            <a:endParaRPr kumimoji="1" lang="en-US" altLang="ja-JP" sz="1200" b="1" dirty="0">
              <a:solidFill>
                <a:srgbClr val="56431E"/>
              </a:solidFill>
              <a:latin typeface="游ゴシック" panose="020B0400000000000000" pitchFamily="50" charset="-128"/>
              <a:ea typeface="游ゴシック" panose="020B0400000000000000" pitchFamily="50" charset="-128"/>
              <a:cs typeface="SST Japanese Pro  Bold"/>
            </a:endParaRPr>
          </a:p>
        </p:txBody>
      </p:sp>
      <p:graphicFrame>
        <p:nvGraphicFramePr>
          <p:cNvPr id="4" name="表 3">
            <a:extLst>
              <a:ext uri="{FF2B5EF4-FFF2-40B4-BE49-F238E27FC236}">
                <a16:creationId xmlns:a16="http://schemas.microsoft.com/office/drawing/2014/main" id="{6B8BCCAF-25FE-8198-8A36-8AA457E09316}"/>
              </a:ext>
            </a:extLst>
          </p:cNvPr>
          <p:cNvGraphicFramePr>
            <a:graphicFrameLocks noGrp="1"/>
          </p:cNvGraphicFramePr>
          <p:nvPr>
            <p:extLst>
              <p:ext uri="{D42A27DB-BD31-4B8C-83A1-F6EECF244321}">
                <p14:modId xmlns:p14="http://schemas.microsoft.com/office/powerpoint/2010/main" val="1964501241"/>
              </p:ext>
            </p:extLst>
          </p:nvPr>
        </p:nvGraphicFramePr>
        <p:xfrm>
          <a:off x="323849" y="1873250"/>
          <a:ext cx="8532812" cy="3796746"/>
        </p:xfrm>
        <a:graphic>
          <a:graphicData uri="http://schemas.openxmlformats.org/drawingml/2006/table">
            <a:tbl>
              <a:tblPr firstRow="1" bandRow="1"/>
              <a:tblGrid>
                <a:gridCol w="1396309">
                  <a:extLst>
                    <a:ext uri="{9D8B030D-6E8A-4147-A177-3AD203B41FA5}">
                      <a16:colId xmlns:a16="http://schemas.microsoft.com/office/drawing/2014/main" val="1428428500"/>
                    </a:ext>
                  </a:extLst>
                </a:gridCol>
                <a:gridCol w="1385181">
                  <a:extLst>
                    <a:ext uri="{9D8B030D-6E8A-4147-A177-3AD203B41FA5}">
                      <a16:colId xmlns:a16="http://schemas.microsoft.com/office/drawing/2014/main" val="3719924401"/>
                    </a:ext>
                  </a:extLst>
                </a:gridCol>
                <a:gridCol w="5751322">
                  <a:extLst>
                    <a:ext uri="{9D8B030D-6E8A-4147-A177-3AD203B41FA5}">
                      <a16:colId xmlns:a16="http://schemas.microsoft.com/office/drawing/2014/main" val="2989075287"/>
                    </a:ext>
                  </a:extLst>
                </a:gridCol>
              </a:tblGrid>
              <a:tr h="339549">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游ゴシック" panose="020B0400000000000000" pitchFamily="50" charset="-128"/>
                          <a:ea typeface="+mn-ea"/>
                          <a:cs typeface="+mn-cs"/>
                        </a:rPr>
                        <a:t>大項目</a:t>
                      </a: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200" b="1">
                          <a:solidFill>
                            <a:schemeClr val="bg1"/>
                          </a:solidFill>
                          <a:latin typeface="游ゴシック" panose="020B0400000000000000" pitchFamily="50" charset="-128"/>
                          <a:ea typeface="游ゴシック" panose="020B0400000000000000" pitchFamily="50" charset="-128"/>
                        </a:rPr>
                        <a:t>中項目①</a:t>
                      </a: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200" b="1">
                          <a:solidFill>
                            <a:schemeClr val="bg1"/>
                          </a:solidFill>
                          <a:latin typeface="游ゴシック" panose="020B0400000000000000" pitchFamily="50" charset="-128"/>
                          <a:ea typeface="+mn-ea"/>
                        </a:rPr>
                        <a:t>記入欄</a:t>
                      </a:r>
                      <a:endParaRPr kumimoji="1" lang="ja-JP" altLang="en-US" sz="1200" b="1">
                        <a:solidFill>
                          <a:schemeClr val="bg1"/>
                        </a:solidFill>
                        <a:latin typeface="游ゴシック" panose="020B0400000000000000" pitchFamily="50" charset="-128"/>
                        <a:ea typeface="游ゴシック" panose="020B0400000000000000" pitchFamily="50" charset="-128"/>
                      </a:endParaRP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273111347"/>
                  </a:ext>
                </a:extLst>
              </a:tr>
              <a:tr h="345719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500" b="1" dirty="0">
                          <a:solidFill>
                            <a:srgbClr val="302D22"/>
                          </a:solidFill>
                          <a:latin typeface="游ゴシック" panose="020B0400000000000000" pitchFamily="50" charset="-128"/>
                          <a:ea typeface="+mn-ea"/>
                        </a:rPr>
                        <a:t>価値創造</a:t>
                      </a:r>
                    </a:p>
                    <a:p>
                      <a:pPr algn="ctr"/>
                      <a:endParaRPr kumimoji="1" lang="ja-JP" altLang="en-US" sz="900" b="1" dirty="0">
                        <a:solidFill>
                          <a:srgbClr val="302D22"/>
                        </a:solidFill>
                        <a:latin typeface="游ゴシック" panose="020B0400000000000000" pitchFamily="50" charset="-128"/>
                        <a:ea typeface="+mn-ea"/>
                      </a:endParaRPr>
                    </a:p>
                    <a:p>
                      <a:pPr algn="ctr"/>
                      <a:r>
                        <a:rPr kumimoji="1" lang="ja-JP" altLang="en-US" sz="1200" b="0" dirty="0">
                          <a:solidFill>
                            <a:srgbClr val="302D22"/>
                          </a:solidFill>
                          <a:latin typeface="游ゴシック" panose="020B0400000000000000" pitchFamily="50" charset="-128"/>
                          <a:ea typeface="+mn-ea"/>
                        </a:rPr>
                        <a:t>顧客に喜びや満足を感じてもらうことができていますか？</a:t>
                      </a: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0ECEE"/>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302D22"/>
                          </a:solidFill>
                          <a:effectLst/>
                          <a:uLnTx/>
                          <a:uFillTx/>
                          <a:latin typeface="+mn-ea"/>
                          <a:ea typeface="+mn-ea"/>
                          <a:cs typeface="+mn-cs"/>
                        </a:rPr>
                        <a:t>顧客と社会のニーズを探る</a:t>
                      </a:r>
                      <a:endParaRPr kumimoji="0" lang="en-US" altLang="ja-JP" sz="1200" b="1" i="0" u="none" strike="noStrike" kern="0" cap="none" spc="0" normalizeH="0" baseline="0" noProof="0" dirty="0">
                        <a:ln>
                          <a:noFill/>
                        </a:ln>
                        <a:solidFill>
                          <a:srgbClr val="302D22"/>
                        </a:solidFill>
                        <a:effectLst/>
                        <a:uLnTx/>
                        <a:uFillTx/>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302D22"/>
                          </a:solidFill>
                          <a:effectLst/>
                          <a:uLnTx/>
                          <a:uFillTx/>
                          <a:latin typeface="+mn-ea"/>
                          <a:ea typeface="+mn-ea"/>
                          <a:cs typeface="+mn-cs"/>
                        </a:rPr>
                        <a:t>（</a:t>
                      </a:r>
                      <a:r>
                        <a:rPr kumimoji="0" lang="en-US" altLang="ja-JP" sz="1200" b="1" i="0" u="none" strike="noStrike" kern="0" cap="none" spc="0" normalizeH="0" baseline="0" noProof="0" dirty="0">
                          <a:ln>
                            <a:noFill/>
                          </a:ln>
                          <a:solidFill>
                            <a:srgbClr val="302D22"/>
                          </a:solidFill>
                          <a:effectLst/>
                          <a:uLnTx/>
                          <a:uFillTx/>
                          <a:latin typeface="+mn-ea"/>
                          <a:ea typeface="+mn-ea"/>
                          <a:cs typeface="+mn-cs"/>
                        </a:rPr>
                        <a:t>INSIGHT)</a:t>
                      </a: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indent="0">
                        <a:buFont typeface="Arial" panose="020B0604020202020204" pitchFamily="34" charset="0"/>
                        <a:buNone/>
                      </a:pPr>
                      <a:r>
                        <a:rPr kumimoji="1" lang="ja-JP" altLang="en-US" sz="1200" b="1" dirty="0">
                          <a:solidFill>
                            <a:srgbClr val="302D22"/>
                          </a:solidFill>
                          <a:latin typeface="游ゴシック" panose="020B0400000000000000" pitchFamily="50" charset="-128"/>
                          <a:ea typeface="+mn-ea"/>
                        </a:rPr>
                        <a:t>① どうすれば、人々の課題やニーズを深くまで把握することができるでしょうか？</a:t>
                      </a:r>
                    </a:p>
                    <a:p>
                      <a:pPr marL="0" indent="0">
                        <a:buFont typeface="Arial" panose="020B0604020202020204" pitchFamily="34" charset="0"/>
                        <a:buNone/>
                      </a:pPr>
                      <a:r>
                        <a:rPr kumimoji="1" lang="ja-JP" altLang="en-US" sz="1200" b="1" dirty="0">
                          <a:solidFill>
                            <a:srgbClr val="302D22"/>
                          </a:solidFill>
                          <a:latin typeface="游ゴシック" panose="020B0400000000000000" pitchFamily="50" charset="-128"/>
                          <a:ea typeface="+mn-ea"/>
                        </a:rPr>
                        <a:t>（思いついたアイデアをできるだけ書き出してみましょう）</a:t>
                      </a:r>
                      <a:endParaRPr kumimoji="1" lang="en-US" altLang="ja-JP" sz="1200" b="1" dirty="0">
                        <a:solidFill>
                          <a:srgbClr val="302D22"/>
                        </a:solidFill>
                        <a:latin typeface="游ゴシック" panose="020B0400000000000000" pitchFamily="50" charset="-128"/>
                        <a:ea typeface="+mn-ea"/>
                      </a:endParaRPr>
                    </a:p>
                    <a:p>
                      <a:pPr marL="0" indent="0">
                        <a:buFont typeface="Arial" panose="020B0604020202020204" pitchFamily="34" charset="0"/>
                        <a:buNone/>
                      </a:pPr>
                      <a:endParaRPr kumimoji="1" lang="ja-JP" altLang="en-US" sz="1200" b="1" dirty="0">
                        <a:solidFill>
                          <a:srgbClr val="302D22"/>
                        </a:solidFill>
                        <a:latin typeface="游ゴシック" panose="020B0400000000000000" pitchFamily="50" charset="-128"/>
                        <a:ea typeface="+mn-ea"/>
                      </a:endParaRPr>
                    </a:p>
                  </a:txBody>
                  <a:tcPr marL="67910" marR="67910" marT="33955" marB="33955">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43934489"/>
                  </a:ext>
                </a:extLst>
              </a:tr>
            </a:tbl>
          </a:graphicData>
        </a:graphic>
      </p:graphicFrame>
      <p:sp>
        <p:nvSpPr>
          <p:cNvPr id="5" name="テキスト ボックス 4">
            <a:extLst>
              <a:ext uri="{FF2B5EF4-FFF2-40B4-BE49-F238E27FC236}">
                <a16:creationId xmlns:a16="http://schemas.microsoft.com/office/drawing/2014/main" id="{1379F7D0-7D5F-23BE-2EC0-15578AABAE22}"/>
              </a:ext>
            </a:extLst>
          </p:cNvPr>
          <p:cNvSpPr txBox="1"/>
          <p:nvPr/>
        </p:nvSpPr>
        <p:spPr>
          <a:xfrm>
            <a:off x="1945426" y="435476"/>
            <a:ext cx="4163319" cy="369332"/>
          </a:xfrm>
          <a:prstGeom prst="rect">
            <a:avLst/>
          </a:prstGeom>
          <a:noFill/>
        </p:spPr>
        <p:txBody>
          <a:bodyPr wrap="none" rtlCol="0" anchor="ctr">
            <a:spAutoFit/>
          </a:bodyPr>
          <a:lstStyle>
            <a:defPPr>
              <a:defRPr lang="en-US"/>
            </a:defPPr>
            <a:lvl1pPr>
              <a:defRPr kumimoji="1" sz="1600" b="1">
                <a:solidFill>
                  <a:srgbClr val="56431E"/>
                </a:solidFill>
                <a:latin typeface="Yu Gothic" panose="020B0400000000000000" pitchFamily="34" charset="-128"/>
                <a:ea typeface="Yu Gothic" panose="020B0400000000000000" pitchFamily="34" charset="-128"/>
              </a:defRPr>
            </a:lvl1pPr>
          </a:lstStyle>
          <a:p>
            <a:r>
              <a:rPr lang="en-US" altLang="ja-JP" sz="1800" dirty="0"/>
              <a:t>STEP2</a:t>
            </a:r>
            <a:r>
              <a:rPr lang="ja-JP" altLang="en-US" sz="1800" dirty="0"/>
              <a:t>　深掘り・発散（価値創造</a:t>
            </a:r>
            <a:r>
              <a:rPr lang="en-US" altLang="ja-JP" sz="1800" dirty="0"/>
              <a:t>①</a:t>
            </a:r>
            <a:r>
              <a:rPr lang="ja-JP" altLang="en-US" sz="1800" dirty="0"/>
              <a:t>）</a:t>
            </a:r>
          </a:p>
        </p:txBody>
      </p:sp>
    </p:spTree>
    <p:extLst>
      <p:ext uri="{BB962C8B-B14F-4D97-AF65-F5344CB8AC3E}">
        <p14:creationId xmlns:p14="http://schemas.microsoft.com/office/powerpoint/2010/main" val="968638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F02105E-56D9-0E14-F33E-1F14FEB1D52C}"/>
              </a:ext>
            </a:extLst>
          </p:cNvPr>
          <p:cNvSpPr txBox="1"/>
          <p:nvPr/>
        </p:nvSpPr>
        <p:spPr>
          <a:xfrm>
            <a:off x="550717" y="442645"/>
            <a:ext cx="8042565"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56431E"/>
                </a:solidFill>
                <a:effectLst/>
                <a:uLnTx/>
                <a:uFillTx/>
                <a:latin typeface="Calibri" panose="020F0502020204030204"/>
                <a:ea typeface="游ゴシック" panose="020B0400000000000000" pitchFamily="50" charset="-128"/>
                <a:cs typeface="+mn-cs"/>
              </a:rPr>
              <a:t>本資料の構成</a:t>
            </a:r>
          </a:p>
        </p:txBody>
      </p:sp>
      <p:sp>
        <p:nvSpPr>
          <p:cNvPr id="13" name="テキスト ボックス 12">
            <a:extLst>
              <a:ext uri="{FF2B5EF4-FFF2-40B4-BE49-F238E27FC236}">
                <a16:creationId xmlns:a16="http://schemas.microsoft.com/office/drawing/2014/main" id="{D220ECCD-95A1-BEDA-88B7-6D0FC69A494D}"/>
              </a:ext>
            </a:extLst>
          </p:cNvPr>
          <p:cNvSpPr txBox="1"/>
          <p:nvPr/>
        </p:nvSpPr>
        <p:spPr>
          <a:xfrm>
            <a:off x="1526378" y="1843950"/>
            <a:ext cx="6091241" cy="3170099"/>
          </a:xfrm>
          <a:prstGeom prst="rect">
            <a:avLst/>
          </a:prstGeom>
          <a:noFill/>
        </p:spPr>
        <p:txBody>
          <a:bodyPr wrap="square" rtlCol="0">
            <a:spAutoFit/>
          </a:bodyPr>
          <a:lstStyle/>
          <a:p>
            <a:pPr>
              <a:spcAft>
                <a:spcPts val="3000"/>
              </a:spcAft>
            </a:pPr>
            <a:r>
              <a:rPr kumimoji="1" lang="ja-JP" altLang="en-US" sz="2000" b="1" dirty="0">
                <a:solidFill>
                  <a:srgbClr val="56431E"/>
                </a:solidFill>
                <a:latin typeface="Yu Gothic" panose="020B0400000000000000" pitchFamily="34" charset="-128"/>
                <a:ea typeface="Yu Gothic" panose="020B0400000000000000" pitchFamily="34" charset="-128"/>
              </a:rPr>
              <a:t>１．はじめに </a:t>
            </a:r>
            <a:r>
              <a:rPr kumimoji="1" lang="en-US" altLang="ja-JP" sz="2000" b="1" dirty="0">
                <a:solidFill>
                  <a:srgbClr val="56431E"/>
                </a:solidFill>
                <a:latin typeface="Yu Gothic" panose="020B0400000000000000" pitchFamily="34" charset="-128"/>
                <a:ea typeface="Yu Gothic" panose="020B0400000000000000" pitchFamily="34" charset="-128"/>
              </a:rPr>
              <a:t>…… P.3</a:t>
            </a:r>
          </a:p>
          <a:p>
            <a:pPr>
              <a:spcAft>
                <a:spcPts val="3000"/>
              </a:spcAft>
            </a:pPr>
            <a:r>
              <a:rPr kumimoji="1" lang="ja-JP" altLang="en-US" sz="2000" b="1" dirty="0">
                <a:solidFill>
                  <a:srgbClr val="56431E"/>
                </a:solidFill>
                <a:latin typeface="Yu Gothic" panose="020B0400000000000000" pitchFamily="34" charset="-128"/>
                <a:ea typeface="Yu Gothic" panose="020B0400000000000000" pitchFamily="34" charset="-128"/>
              </a:rPr>
              <a:t>２．ワークシートについて </a:t>
            </a:r>
            <a:r>
              <a:rPr kumimoji="1" lang="en-US" altLang="ja-JP" sz="2000" b="1" dirty="0">
                <a:solidFill>
                  <a:srgbClr val="56431E"/>
                </a:solidFill>
                <a:latin typeface="Yu Gothic" panose="020B0400000000000000" pitchFamily="34" charset="-128"/>
                <a:ea typeface="Yu Gothic" panose="020B0400000000000000" pitchFamily="34" charset="-128"/>
              </a:rPr>
              <a:t>…… P.7</a:t>
            </a:r>
            <a:endParaRPr kumimoji="1" lang="ja-JP" altLang="en-US" sz="2000" b="1" dirty="0">
              <a:solidFill>
                <a:srgbClr val="56431E"/>
              </a:solidFill>
              <a:latin typeface="Yu Gothic" panose="020B0400000000000000" pitchFamily="34" charset="-128"/>
              <a:ea typeface="Yu Gothic" panose="020B0400000000000000" pitchFamily="34" charset="-128"/>
            </a:endParaRPr>
          </a:p>
          <a:p>
            <a:pPr>
              <a:spcAft>
                <a:spcPts val="3000"/>
              </a:spcAft>
            </a:pPr>
            <a:r>
              <a:rPr kumimoji="1" lang="ja-JP" altLang="en-US" sz="2000" b="1" dirty="0">
                <a:solidFill>
                  <a:srgbClr val="56431E"/>
                </a:solidFill>
                <a:latin typeface="Yu Gothic" panose="020B0400000000000000" pitchFamily="34" charset="-128"/>
                <a:ea typeface="Yu Gothic" panose="020B0400000000000000" pitchFamily="34" charset="-128"/>
              </a:rPr>
              <a:t>３－１．「</a:t>
            </a:r>
            <a:r>
              <a:rPr kumimoji="1" lang="en-US" altLang="ja-JP" sz="2000" b="1" dirty="0">
                <a:solidFill>
                  <a:srgbClr val="56431E"/>
                </a:solidFill>
                <a:latin typeface="Yu Gothic" panose="020B0400000000000000" pitchFamily="34" charset="-128"/>
                <a:ea typeface="Yu Gothic" panose="020B0400000000000000" pitchFamily="34" charset="-128"/>
              </a:rPr>
              <a:t>STEP1</a:t>
            </a:r>
            <a:r>
              <a:rPr kumimoji="1" lang="ja-JP" altLang="en-US" sz="2000" b="1" dirty="0">
                <a:solidFill>
                  <a:srgbClr val="56431E"/>
                </a:solidFill>
                <a:latin typeface="Yu Gothic" panose="020B0400000000000000" pitchFamily="34" charset="-128"/>
                <a:ea typeface="Yu Gothic" panose="020B0400000000000000" pitchFamily="34" charset="-128"/>
              </a:rPr>
              <a:t>　現状把握」 </a:t>
            </a:r>
            <a:r>
              <a:rPr kumimoji="1" lang="en-US" altLang="ja-JP" sz="2000" b="1" dirty="0">
                <a:solidFill>
                  <a:srgbClr val="56431E"/>
                </a:solidFill>
                <a:latin typeface="Yu Gothic" panose="020B0400000000000000" pitchFamily="34" charset="-128"/>
                <a:ea typeface="Yu Gothic" panose="020B0400000000000000" pitchFamily="34" charset="-128"/>
              </a:rPr>
              <a:t>…… P.10</a:t>
            </a:r>
            <a:endParaRPr kumimoji="1" lang="ja-JP" altLang="en-US" sz="2000" b="1" dirty="0">
              <a:solidFill>
                <a:srgbClr val="56431E"/>
              </a:solidFill>
              <a:latin typeface="Yu Gothic" panose="020B0400000000000000" pitchFamily="34" charset="-128"/>
              <a:ea typeface="Yu Gothic" panose="020B0400000000000000" pitchFamily="34" charset="-128"/>
            </a:endParaRPr>
          </a:p>
          <a:p>
            <a:pPr>
              <a:spcAft>
                <a:spcPts val="3000"/>
              </a:spcAft>
            </a:pPr>
            <a:r>
              <a:rPr kumimoji="1" lang="ja-JP" altLang="en-US" sz="2000" b="1" dirty="0">
                <a:solidFill>
                  <a:srgbClr val="56431E"/>
                </a:solidFill>
                <a:latin typeface="Yu Gothic" panose="020B0400000000000000" pitchFamily="34" charset="-128"/>
                <a:ea typeface="Yu Gothic" panose="020B0400000000000000" pitchFamily="34" charset="-128"/>
              </a:rPr>
              <a:t>３－２．「</a:t>
            </a:r>
            <a:r>
              <a:rPr kumimoji="1" lang="en-US" altLang="ja-JP" sz="2000" b="1" dirty="0">
                <a:solidFill>
                  <a:srgbClr val="56431E"/>
                </a:solidFill>
                <a:latin typeface="Yu Gothic" panose="020B0400000000000000" pitchFamily="34" charset="-128"/>
                <a:ea typeface="Yu Gothic" panose="020B0400000000000000" pitchFamily="34" charset="-128"/>
              </a:rPr>
              <a:t>STEP2</a:t>
            </a:r>
            <a:r>
              <a:rPr kumimoji="1" lang="ja-JP" altLang="en-US" sz="2000" b="1" dirty="0">
                <a:solidFill>
                  <a:srgbClr val="56431E"/>
                </a:solidFill>
                <a:latin typeface="Yu Gothic" panose="020B0400000000000000" pitchFamily="34" charset="-128"/>
                <a:ea typeface="Yu Gothic" panose="020B0400000000000000" pitchFamily="34" charset="-128"/>
              </a:rPr>
              <a:t>　深掘り・発散」 </a:t>
            </a:r>
            <a:r>
              <a:rPr kumimoji="1" lang="en-US" altLang="ja-JP" sz="2000" b="1" dirty="0">
                <a:solidFill>
                  <a:srgbClr val="56431E"/>
                </a:solidFill>
                <a:latin typeface="Yu Gothic" panose="020B0400000000000000" pitchFamily="34" charset="-128"/>
                <a:ea typeface="Yu Gothic" panose="020B0400000000000000" pitchFamily="34" charset="-128"/>
              </a:rPr>
              <a:t>…… P.15</a:t>
            </a:r>
            <a:endParaRPr kumimoji="1" lang="ja-JP" altLang="en-US" sz="2000" b="1" dirty="0">
              <a:solidFill>
                <a:srgbClr val="56431E"/>
              </a:solidFill>
              <a:latin typeface="Yu Gothic" panose="020B0400000000000000" pitchFamily="34" charset="-128"/>
              <a:ea typeface="Yu Gothic" panose="020B0400000000000000" pitchFamily="34" charset="-128"/>
            </a:endParaRPr>
          </a:p>
          <a:p>
            <a:pPr>
              <a:spcAft>
                <a:spcPts val="3000"/>
              </a:spcAft>
            </a:pPr>
            <a:r>
              <a:rPr kumimoji="1" lang="ja-JP" altLang="en-US" sz="2000" b="1" dirty="0">
                <a:solidFill>
                  <a:srgbClr val="56431E"/>
                </a:solidFill>
                <a:latin typeface="Yu Gothic" panose="020B0400000000000000" pitchFamily="34" charset="-128"/>
                <a:ea typeface="Yu Gothic" panose="020B0400000000000000" pitchFamily="34" charset="-128"/>
              </a:rPr>
              <a:t>３－３．「</a:t>
            </a:r>
            <a:r>
              <a:rPr kumimoji="1" lang="en-US" altLang="ja-JP" sz="2000" b="1" dirty="0">
                <a:solidFill>
                  <a:srgbClr val="56431E"/>
                </a:solidFill>
                <a:latin typeface="Yu Gothic" panose="020B0400000000000000" pitchFamily="34" charset="-128"/>
                <a:ea typeface="Yu Gothic" panose="020B0400000000000000" pitchFamily="34" charset="-128"/>
              </a:rPr>
              <a:t>STEP3</a:t>
            </a:r>
            <a:r>
              <a:rPr kumimoji="1" lang="ja-JP" altLang="en-US" sz="2000" b="1" dirty="0">
                <a:solidFill>
                  <a:srgbClr val="56431E"/>
                </a:solidFill>
                <a:latin typeface="Yu Gothic" panose="020B0400000000000000" pitchFamily="34" charset="-128"/>
                <a:ea typeface="Yu Gothic" panose="020B0400000000000000" pitchFamily="34" charset="-128"/>
              </a:rPr>
              <a:t>　活動検討」 </a:t>
            </a:r>
            <a:r>
              <a:rPr kumimoji="1" lang="en-US" altLang="ja-JP" sz="2000" b="1" dirty="0">
                <a:solidFill>
                  <a:srgbClr val="56431E"/>
                </a:solidFill>
                <a:latin typeface="Yu Gothic" panose="020B0400000000000000" pitchFamily="34" charset="-128"/>
                <a:ea typeface="Yu Gothic" panose="020B0400000000000000" pitchFamily="34" charset="-128"/>
              </a:rPr>
              <a:t>…… P.25</a:t>
            </a:r>
            <a:endParaRPr kumimoji="1" lang="ja-JP" altLang="en-US" sz="2000" b="1" dirty="0">
              <a:solidFill>
                <a:srgbClr val="56431E"/>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594676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F7773CFE-2800-E7A3-A279-90BFBFB9A613}"/>
              </a:ext>
            </a:extLst>
          </p:cNvPr>
          <p:cNvSpPr txBox="1"/>
          <p:nvPr/>
        </p:nvSpPr>
        <p:spPr>
          <a:xfrm>
            <a:off x="323849" y="966389"/>
            <a:ext cx="8532811" cy="453073"/>
          </a:xfrm>
          <a:prstGeom prst="rect">
            <a:avLst/>
          </a:prstGeom>
        </p:spPr>
        <p:txBody>
          <a:bodyPr vert="horz" wrap="square" lIns="0" tIns="9525" rIns="0" bIns="0" rtlCol="0">
            <a:spAutoFit/>
          </a:bodyPr>
          <a:lstStyle/>
          <a:p>
            <a:pPr marL="171450" marR="0" lvl="0" indent="-171450" algn="l" defTabSz="914400" rtl="0" eaLnBrk="1" fontAlgn="auto" latinLnBrk="0" hangingPunct="1">
              <a:lnSpc>
                <a:spcPct val="120000"/>
              </a:lnSpc>
              <a:spcBef>
                <a:spcPts val="75"/>
              </a:spcBef>
              <a:spcAft>
                <a:spcPts val="0"/>
              </a:spcAft>
              <a:buClrTx/>
              <a:buSzTx/>
              <a:buFont typeface="Wingdings" panose="05000000000000000000" pitchFamily="2" charset="2"/>
              <a:buChar char="l"/>
              <a:tabLst/>
              <a:defRPr/>
            </a:pP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「価値創造」の中項目②「</a:t>
            </a:r>
            <a:r>
              <a:rPr kumimoji="0" lang="ja-JP" altLang="en-US" sz="1200" b="1" i="0" u="none" strike="noStrike" kern="0" cap="none" spc="0" normalizeH="0" baseline="0" noProof="0" dirty="0">
                <a:ln>
                  <a:noFill/>
                </a:ln>
                <a:solidFill>
                  <a:srgbClr val="56431E"/>
                </a:solidFill>
                <a:effectLst/>
                <a:uLnTx/>
                <a:uFillTx/>
                <a:latin typeface="+mn-ea"/>
                <a:ea typeface="+mn-ea"/>
                <a:cs typeface="+mn-cs"/>
              </a:rPr>
              <a:t>試行錯誤を繰り返す（</a:t>
            </a:r>
            <a:r>
              <a:rPr kumimoji="0" lang="en-US" altLang="ja-JP" sz="1200" b="1" i="0" u="none" strike="noStrike" kern="0" cap="none" spc="0" normalizeH="0" baseline="0" noProof="0" dirty="0">
                <a:ln>
                  <a:noFill/>
                </a:ln>
                <a:solidFill>
                  <a:srgbClr val="56431E"/>
                </a:solidFill>
                <a:effectLst/>
                <a:uLnTx/>
                <a:uFillTx/>
                <a:latin typeface="+mn-ea"/>
                <a:ea typeface="+mn-ea"/>
                <a:cs typeface="+mn-cs"/>
              </a:rPr>
              <a:t>PROTOTYPING</a:t>
            </a:r>
            <a:r>
              <a:rPr kumimoji="0" lang="ja-JP" altLang="en-US" sz="1200" b="1" i="0" u="none" strike="noStrike" kern="0" cap="none" spc="0" normalizeH="0" baseline="0" noProof="0" dirty="0">
                <a:ln>
                  <a:noFill/>
                </a:ln>
                <a:solidFill>
                  <a:srgbClr val="56431E"/>
                </a:solidFill>
                <a:effectLst/>
                <a:uLnTx/>
                <a:uFillTx/>
                <a:latin typeface="+mn-ea"/>
                <a:ea typeface="+mn-ea"/>
                <a:cs typeface="+mn-cs"/>
              </a:rPr>
              <a:t>） </a:t>
            </a: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」について、アイデアを書き出すためのシートです。</a:t>
            </a:r>
            <a:endParaRPr kumimoji="1" lang="en-US" altLang="ja-JP" sz="1200" b="1" dirty="0">
              <a:solidFill>
                <a:srgbClr val="56431E"/>
              </a:solidFill>
              <a:latin typeface="游ゴシック" panose="020B0400000000000000" pitchFamily="50" charset="-128"/>
              <a:ea typeface="游ゴシック" panose="020B0400000000000000" pitchFamily="50" charset="-128"/>
              <a:cs typeface="SST Japanese Pro  Bold"/>
            </a:endParaRPr>
          </a:p>
          <a:p>
            <a:pPr marL="171450" marR="0" lvl="0" indent="-171450" algn="l" defTabSz="914400" rtl="0" eaLnBrk="1" fontAlgn="auto" latinLnBrk="0" hangingPunct="1">
              <a:lnSpc>
                <a:spcPct val="120000"/>
              </a:lnSpc>
              <a:spcBef>
                <a:spcPts val="75"/>
              </a:spcBef>
              <a:spcAft>
                <a:spcPts val="0"/>
              </a:spcAft>
              <a:buClrTx/>
              <a:buSzTx/>
              <a:buFont typeface="Wingdings" panose="05000000000000000000" pitchFamily="2" charset="2"/>
              <a:buChar char="l"/>
              <a:tabLst/>
              <a:defRPr/>
            </a:pP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記入欄の問い②への回答を記入してください。</a:t>
            </a:r>
            <a:endParaRPr kumimoji="1" lang="en-US" altLang="ja-JP" sz="1200" b="1" dirty="0">
              <a:solidFill>
                <a:srgbClr val="56431E"/>
              </a:solidFill>
              <a:latin typeface="游ゴシック" panose="020B0400000000000000" pitchFamily="50" charset="-128"/>
              <a:ea typeface="游ゴシック" panose="020B0400000000000000" pitchFamily="50" charset="-128"/>
              <a:cs typeface="SST Japanese Pro  Bold"/>
            </a:endParaRPr>
          </a:p>
        </p:txBody>
      </p:sp>
      <p:graphicFrame>
        <p:nvGraphicFramePr>
          <p:cNvPr id="4" name="表 3">
            <a:extLst>
              <a:ext uri="{FF2B5EF4-FFF2-40B4-BE49-F238E27FC236}">
                <a16:creationId xmlns:a16="http://schemas.microsoft.com/office/drawing/2014/main" id="{8FB6056A-D403-8F03-442C-1EBCB4DAE1E6}"/>
              </a:ext>
            </a:extLst>
          </p:cNvPr>
          <p:cNvGraphicFramePr>
            <a:graphicFrameLocks noGrp="1"/>
          </p:cNvGraphicFramePr>
          <p:nvPr>
            <p:extLst>
              <p:ext uri="{D42A27DB-BD31-4B8C-83A1-F6EECF244321}">
                <p14:modId xmlns:p14="http://schemas.microsoft.com/office/powerpoint/2010/main" val="3785819015"/>
              </p:ext>
            </p:extLst>
          </p:nvPr>
        </p:nvGraphicFramePr>
        <p:xfrm>
          <a:off x="323849" y="1873250"/>
          <a:ext cx="8532812" cy="3796746"/>
        </p:xfrm>
        <a:graphic>
          <a:graphicData uri="http://schemas.openxmlformats.org/drawingml/2006/table">
            <a:tbl>
              <a:tblPr firstRow="1" bandRow="1"/>
              <a:tblGrid>
                <a:gridCol w="1396309">
                  <a:extLst>
                    <a:ext uri="{9D8B030D-6E8A-4147-A177-3AD203B41FA5}">
                      <a16:colId xmlns:a16="http://schemas.microsoft.com/office/drawing/2014/main" val="1428428500"/>
                    </a:ext>
                  </a:extLst>
                </a:gridCol>
                <a:gridCol w="1385181">
                  <a:extLst>
                    <a:ext uri="{9D8B030D-6E8A-4147-A177-3AD203B41FA5}">
                      <a16:colId xmlns:a16="http://schemas.microsoft.com/office/drawing/2014/main" val="3719924401"/>
                    </a:ext>
                  </a:extLst>
                </a:gridCol>
                <a:gridCol w="5751322">
                  <a:extLst>
                    <a:ext uri="{9D8B030D-6E8A-4147-A177-3AD203B41FA5}">
                      <a16:colId xmlns:a16="http://schemas.microsoft.com/office/drawing/2014/main" val="2989075287"/>
                    </a:ext>
                  </a:extLst>
                </a:gridCol>
              </a:tblGrid>
              <a:tr h="339549">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游ゴシック" panose="020B0400000000000000" pitchFamily="50" charset="-128"/>
                          <a:ea typeface="+mn-ea"/>
                          <a:cs typeface="+mn-cs"/>
                        </a:rPr>
                        <a:t>大項目</a:t>
                      </a: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200" b="1">
                          <a:solidFill>
                            <a:schemeClr val="bg1"/>
                          </a:solidFill>
                          <a:latin typeface="游ゴシック" panose="020B0400000000000000" pitchFamily="50" charset="-128"/>
                          <a:ea typeface="游ゴシック" panose="020B0400000000000000" pitchFamily="50" charset="-128"/>
                        </a:rPr>
                        <a:t>中項目②</a:t>
                      </a: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200" b="1">
                          <a:solidFill>
                            <a:schemeClr val="bg1"/>
                          </a:solidFill>
                          <a:latin typeface="游ゴシック" panose="020B0400000000000000" pitchFamily="50" charset="-128"/>
                          <a:ea typeface="+mn-ea"/>
                        </a:rPr>
                        <a:t>記入欄</a:t>
                      </a:r>
                      <a:endParaRPr kumimoji="1" lang="ja-JP" altLang="en-US" sz="1200" b="1">
                        <a:solidFill>
                          <a:schemeClr val="bg1"/>
                        </a:solidFill>
                        <a:latin typeface="游ゴシック" panose="020B0400000000000000" pitchFamily="50" charset="-128"/>
                        <a:ea typeface="游ゴシック" panose="020B0400000000000000" pitchFamily="50" charset="-128"/>
                      </a:endParaRP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273111347"/>
                  </a:ext>
                </a:extLst>
              </a:tr>
              <a:tr h="345719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500" b="1" dirty="0">
                          <a:solidFill>
                            <a:srgbClr val="302D22"/>
                          </a:solidFill>
                          <a:latin typeface="游ゴシック" panose="020B0400000000000000" pitchFamily="50" charset="-128"/>
                          <a:ea typeface="+mn-ea"/>
                        </a:rPr>
                        <a:t>価値創造</a:t>
                      </a:r>
                    </a:p>
                    <a:p>
                      <a:pPr algn="ctr"/>
                      <a:endParaRPr kumimoji="1" lang="ja-JP" altLang="en-US" sz="900" b="1" dirty="0">
                        <a:solidFill>
                          <a:srgbClr val="302D22"/>
                        </a:solidFill>
                        <a:latin typeface="游ゴシック" panose="020B0400000000000000" pitchFamily="50" charset="-128"/>
                        <a:ea typeface="+mn-ea"/>
                      </a:endParaRPr>
                    </a:p>
                    <a:p>
                      <a:pPr algn="ctr"/>
                      <a:r>
                        <a:rPr kumimoji="1" lang="ja-JP" altLang="en-US" sz="1200" b="0" dirty="0">
                          <a:solidFill>
                            <a:srgbClr val="302D22"/>
                          </a:solidFill>
                          <a:latin typeface="游ゴシック" panose="020B0400000000000000" pitchFamily="50" charset="-128"/>
                          <a:ea typeface="+mn-ea"/>
                        </a:rPr>
                        <a:t>顧客に喜びや満足を感じてもらうことができていますか？</a:t>
                      </a: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0ECEE"/>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302D22"/>
                          </a:solidFill>
                          <a:effectLst/>
                          <a:uLnTx/>
                          <a:uFillTx/>
                          <a:latin typeface="+mn-ea"/>
                          <a:ea typeface="+mn-ea"/>
                          <a:cs typeface="+mn-cs"/>
                        </a:rPr>
                        <a:t>試行錯誤を繰り返す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302D22"/>
                          </a:solidFill>
                          <a:effectLst/>
                          <a:uLnTx/>
                          <a:uFillTx/>
                          <a:latin typeface="+mn-ea"/>
                          <a:ea typeface="+mn-ea"/>
                          <a:cs typeface="+mn-cs"/>
                        </a:rPr>
                        <a:t>（</a:t>
                      </a:r>
                      <a:r>
                        <a:rPr kumimoji="0" lang="en-US" altLang="ja-JP" sz="1200" b="1" i="0" u="none" strike="noStrike" kern="0" cap="none" spc="0" normalizeH="0" baseline="0" noProof="0" dirty="0">
                          <a:ln>
                            <a:noFill/>
                          </a:ln>
                          <a:solidFill>
                            <a:srgbClr val="302D22"/>
                          </a:solidFill>
                          <a:effectLst/>
                          <a:uLnTx/>
                          <a:uFillTx/>
                          <a:latin typeface="+mn-ea"/>
                          <a:ea typeface="+mn-ea"/>
                          <a:cs typeface="+mn-cs"/>
                        </a:rPr>
                        <a:t>PROTOTYPING</a:t>
                      </a:r>
                      <a:r>
                        <a:rPr kumimoji="0" lang="ja-JP" altLang="en-US" sz="1200" b="1" i="0" u="none" strike="noStrike" kern="0" cap="none" spc="0" normalizeH="0" baseline="0" noProof="0" dirty="0">
                          <a:ln>
                            <a:noFill/>
                          </a:ln>
                          <a:solidFill>
                            <a:srgbClr val="302D22"/>
                          </a:solidFill>
                          <a:effectLst/>
                          <a:uLnTx/>
                          <a:uFillTx/>
                          <a:latin typeface="+mn-ea"/>
                          <a:ea typeface="+mn-ea"/>
                          <a:cs typeface="+mn-cs"/>
                        </a:rPr>
                        <a:t>）</a:t>
                      </a: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indent="0">
                        <a:buFont typeface="Arial" panose="020B0604020202020204" pitchFamily="34" charset="0"/>
                        <a:buNone/>
                      </a:pPr>
                      <a:r>
                        <a:rPr kumimoji="1" lang="ja-JP" altLang="en-US" sz="1200" b="1" dirty="0">
                          <a:solidFill>
                            <a:srgbClr val="302D22"/>
                          </a:solidFill>
                          <a:latin typeface="游ゴシック" panose="020B0400000000000000" pitchFamily="50" charset="-128"/>
                          <a:ea typeface="+mn-ea"/>
                        </a:rPr>
                        <a:t>② どうすれば、実験・試作を積極的に行う習慣や、試作について顧客／専門家の意見を聴く機会をつくることができるでしょうか？</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1" dirty="0">
                          <a:solidFill>
                            <a:srgbClr val="302D22"/>
                          </a:solidFill>
                          <a:latin typeface="游ゴシック" panose="020B0400000000000000" pitchFamily="50" charset="-128"/>
                          <a:ea typeface="+mn-ea"/>
                        </a:rPr>
                        <a:t>（思いついたアイデアをできるだけ書き出してみましょう）</a:t>
                      </a:r>
                      <a:endParaRPr kumimoji="1" lang="en-US" altLang="ja-JP" sz="1200" b="1" dirty="0">
                        <a:solidFill>
                          <a:srgbClr val="302D22"/>
                        </a:solidFill>
                        <a:latin typeface="游ゴシック" panose="020B0400000000000000" pitchFamily="50" charset="-128"/>
                        <a:ea typeface="+mn-ea"/>
                      </a:endParaRPr>
                    </a:p>
                    <a:p>
                      <a:pPr marL="0" indent="0">
                        <a:buFont typeface="Arial" panose="020B0604020202020204" pitchFamily="34" charset="0"/>
                        <a:buNone/>
                      </a:pPr>
                      <a:endParaRPr kumimoji="1" lang="en-US" altLang="ja-JP" sz="1200" b="1" dirty="0">
                        <a:solidFill>
                          <a:srgbClr val="302D22"/>
                        </a:solidFill>
                        <a:latin typeface="游ゴシック" panose="020B0400000000000000" pitchFamily="50" charset="-128"/>
                        <a:ea typeface="+mn-ea"/>
                      </a:endParaRPr>
                    </a:p>
                    <a:p>
                      <a:pPr marL="0" indent="0">
                        <a:buFont typeface="Arial" panose="020B0604020202020204" pitchFamily="34" charset="0"/>
                        <a:buNone/>
                      </a:pPr>
                      <a:endParaRPr kumimoji="1" lang="ja-JP" altLang="en-US" sz="1200" b="1" dirty="0">
                        <a:solidFill>
                          <a:srgbClr val="302D22"/>
                        </a:solidFill>
                        <a:latin typeface="游ゴシック" panose="020B0400000000000000" pitchFamily="50" charset="-128"/>
                        <a:ea typeface="+mn-ea"/>
                      </a:endParaRPr>
                    </a:p>
                  </a:txBody>
                  <a:tcPr marL="67910" marR="67910" marT="33955" marB="33955">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43934489"/>
                  </a:ext>
                </a:extLst>
              </a:tr>
            </a:tbl>
          </a:graphicData>
        </a:graphic>
      </p:graphicFrame>
      <p:sp>
        <p:nvSpPr>
          <p:cNvPr id="5" name="テキスト ボックス 4">
            <a:extLst>
              <a:ext uri="{FF2B5EF4-FFF2-40B4-BE49-F238E27FC236}">
                <a16:creationId xmlns:a16="http://schemas.microsoft.com/office/drawing/2014/main" id="{1D5812DA-5A2B-558E-648C-799EE3C1E7D7}"/>
              </a:ext>
            </a:extLst>
          </p:cNvPr>
          <p:cNvSpPr txBox="1"/>
          <p:nvPr/>
        </p:nvSpPr>
        <p:spPr>
          <a:xfrm>
            <a:off x="1945426" y="435476"/>
            <a:ext cx="4163319" cy="369332"/>
          </a:xfrm>
          <a:prstGeom prst="rect">
            <a:avLst/>
          </a:prstGeom>
          <a:noFill/>
        </p:spPr>
        <p:txBody>
          <a:bodyPr wrap="none" rtlCol="0" anchor="ctr">
            <a:spAutoFit/>
          </a:bodyPr>
          <a:lstStyle>
            <a:defPPr>
              <a:defRPr lang="en-US"/>
            </a:defPPr>
            <a:lvl1pPr>
              <a:defRPr kumimoji="1" sz="1600" b="1">
                <a:solidFill>
                  <a:srgbClr val="56431E"/>
                </a:solidFill>
                <a:latin typeface="Yu Gothic" panose="020B0400000000000000" pitchFamily="34" charset="-128"/>
                <a:ea typeface="Yu Gothic" panose="020B0400000000000000" pitchFamily="34" charset="-128"/>
              </a:defRPr>
            </a:lvl1pPr>
          </a:lstStyle>
          <a:p>
            <a:r>
              <a:rPr lang="en-US" altLang="ja-JP" sz="1800" dirty="0"/>
              <a:t>STEP2</a:t>
            </a:r>
            <a:r>
              <a:rPr lang="ja-JP" altLang="en-US" sz="1800" dirty="0"/>
              <a:t>　深掘り・発散（価値創造②）</a:t>
            </a:r>
          </a:p>
        </p:txBody>
      </p:sp>
    </p:spTree>
    <p:extLst>
      <p:ext uri="{BB962C8B-B14F-4D97-AF65-F5344CB8AC3E}">
        <p14:creationId xmlns:p14="http://schemas.microsoft.com/office/powerpoint/2010/main" val="2795228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74518A7D-E16D-F659-EAAA-0C3FE7BE132F}"/>
              </a:ext>
            </a:extLst>
          </p:cNvPr>
          <p:cNvGraphicFramePr>
            <a:graphicFrameLocks noGrp="1"/>
          </p:cNvGraphicFramePr>
          <p:nvPr>
            <p:extLst>
              <p:ext uri="{D42A27DB-BD31-4B8C-83A1-F6EECF244321}">
                <p14:modId xmlns:p14="http://schemas.microsoft.com/office/powerpoint/2010/main" val="1142842678"/>
              </p:ext>
            </p:extLst>
          </p:nvPr>
        </p:nvGraphicFramePr>
        <p:xfrm>
          <a:off x="323849" y="1873250"/>
          <a:ext cx="8532812" cy="3796746"/>
        </p:xfrm>
        <a:graphic>
          <a:graphicData uri="http://schemas.openxmlformats.org/drawingml/2006/table">
            <a:tbl>
              <a:tblPr firstRow="1" bandRow="1"/>
              <a:tblGrid>
                <a:gridCol w="1396309">
                  <a:extLst>
                    <a:ext uri="{9D8B030D-6E8A-4147-A177-3AD203B41FA5}">
                      <a16:colId xmlns:a16="http://schemas.microsoft.com/office/drawing/2014/main" val="1428428500"/>
                    </a:ext>
                  </a:extLst>
                </a:gridCol>
                <a:gridCol w="1385181">
                  <a:extLst>
                    <a:ext uri="{9D8B030D-6E8A-4147-A177-3AD203B41FA5}">
                      <a16:colId xmlns:a16="http://schemas.microsoft.com/office/drawing/2014/main" val="3719924401"/>
                    </a:ext>
                  </a:extLst>
                </a:gridCol>
                <a:gridCol w="5751322">
                  <a:extLst>
                    <a:ext uri="{9D8B030D-6E8A-4147-A177-3AD203B41FA5}">
                      <a16:colId xmlns:a16="http://schemas.microsoft.com/office/drawing/2014/main" val="2989075287"/>
                    </a:ext>
                  </a:extLst>
                </a:gridCol>
              </a:tblGrid>
              <a:tr h="339549">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游ゴシック" panose="020B0400000000000000" pitchFamily="50" charset="-128"/>
                          <a:ea typeface="+mn-ea"/>
                          <a:cs typeface="+mn-cs"/>
                        </a:rPr>
                        <a:t>大項目</a:t>
                      </a: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200" b="1">
                          <a:solidFill>
                            <a:schemeClr val="bg1"/>
                          </a:solidFill>
                          <a:latin typeface="游ゴシック" panose="020B0400000000000000" pitchFamily="50" charset="-128"/>
                          <a:ea typeface="游ゴシック" panose="020B0400000000000000" pitchFamily="50" charset="-128"/>
                        </a:rPr>
                        <a:t>中項目③</a:t>
                      </a: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200" b="1">
                          <a:solidFill>
                            <a:schemeClr val="bg1"/>
                          </a:solidFill>
                          <a:latin typeface="游ゴシック" panose="020B0400000000000000" pitchFamily="50" charset="-128"/>
                          <a:ea typeface="+mn-ea"/>
                        </a:rPr>
                        <a:t>記入欄</a:t>
                      </a:r>
                      <a:endParaRPr kumimoji="1" lang="ja-JP" altLang="en-US" sz="1200" b="1">
                        <a:solidFill>
                          <a:schemeClr val="bg1"/>
                        </a:solidFill>
                        <a:latin typeface="游ゴシック" panose="020B0400000000000000" pitchFamily="50" charset="-128"/>
                        <a:ea typeface="游ゴシック" panose="020B0400000000000000" pitchFamily="50" charset="-128"/>
                      </a:endParaRP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273111347"/>
                  </a:ext>
                </a:extLst>
              </a:tr>
              <a:tr h="345719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500" b="1" dirty="0">
                          <a:solidFill>
                            <a:srgbClr val="302D22"/>
                          </a:solidFill>
                          <a:latin typeface="游ゴシック" panose="020B0400000000000000" pitchFamily="50" charset="-128"/>
                          <a:ea typeface="+mn-ea"/>
                        </a:rPr>
                        <a:t>価値創造</a:t>
                      </a:r>
                    </a:p>
                    <a:p>
                      <a:pPr algn="ctr"/>
                      <a:endParaRPr kumimoji="1" lang="ja-JP" altLang="en-US" sz="900" b="1" dirty="0">
                        <a:solidFill>
                          <a:srgbClr val="302D22"/>
                        </a:solidFill>
                        <a:latin typeface="游ゴシック" panose="020B0400000000000000" pitchFamily="50" charset="-128"/>
                        <a:ea typeface="+mn-ea"/>
                      </a:endParaRPr>
                    </a:p>
                    <a:p>
                      <a:pPr algn="ctr"/>
                      <a:r>
                        <a:rPr kumimoji="1" lang="ja-JP" altLang="en-US" sz="1200" b="0" dirty="0">
                          <a:solidFill>
                            <a:srgbClr val="302D22"/>
                          </a:solidFill>
                          <a:latin typeface="游ゴシック" panose="020B0400000000000000" pitchFamily="50" charset="-128"/>
                          <a:ea typeface="+mn-ea"/>
                        </a:rPr>
                        <a:t>顧客に喜びや満足を感じてもらうことができていますか？</a:t>
                      </a: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0ECEE"/>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302D22"/>
                          </a:solidFill>
                          <a:effectLst/>
                          <a:uLnTx/>
                          <a:uFillTx/>
                          <a:latin typeface="+mn-ea"/>
                          <a:ea typeface="+mn-ea"/>
                          <a:cs typeface="+mn-cs"/>
                        </a:rPr>
                        <a:t>心を込めて届ける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a:ln>
                            <a:noFill/>
                          </a:ln>
                          <a:solidFill>
                            <a:srgbClr val="302D22"/>
                          </a:solidFill>
                          <a:effectLst/>
                          <a:uLnTx/>
                          <a:uFillTx/>
                          <a:latin typeface="+mn-ea"/>
                          <a:ea typeface="+mn-ea"/>
                          <a:cs typeface="+mn-cs"/>
                        </a:rPr>
                        <a:t>(GIFT)</a:t>
                      </a: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indent="0">
                        <a:buFont typeface="Arial" panose="020B0604020202020204" pitchFamily="34" charset="0"/>
                        <a:buNone/>
                      </a:pPr>
                      <a:r>
                        <a:rPr kumimoji="1" lang="ja-JP" altLang="en-US" sz="1200" b="1" dirty="0">
                          <a:solidFill>
                            <a:srgbClr val="302D22"/>
                          </a:solidFill>
                          <a:latin typeface="游ゴシック" panose="020B0400000000000000" pitchFamily="50" charset="-128"/>
                          <a:ea typeface="+mn-ea"/>
                        </a:rPr>
                        <a:t>③ どうすれば、製品やサービスを購入・利用する顧客の体験をより魅力的なものにすることができるでしょうか？</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1" dirty="0">
                          <a:solidFill>
                            <a:srgbClr val="302D22"/>
                          </a:solidFill>
                          <a:latin typeface="游ゴシック" panose="020B0400000000000000" pitchFamily="50" charset="-128"/>
                          <a:ea typeface="+mn-ea"/>
                        </a:rPr>
                        <a:t>（思いついたアイデアをできるだけ書き出してみましょう）</a:t>
                      </a:r>
                      <a:endParaRPr kumimoji="1" lang="en-US" altLang="ja-JP" sz="1200" b="1" dirty="0">
                        <a:solidFill>
                          <a:srgbClr val="302D22"/>
                        </a:solidFill>
                        <a:latin typeface="游ゴシック" panose="020B0400000000000000" pitchFamily="50" charset="-128"/>
                        <a:ea typeface="+mn-ea"/>
                      </a:endParaRPr>
                    </a:p>
                    <a:p>
                      <a:pPr marL="0" indent="0">
                        <a:buFont typeface="Arial" panose="020B0604020202020204" pitchFamily="34" charset="0"/>
                        <a:buNone/>
                      </a:pPr>
                      <a:endParaRPr kumimoji="1" lang="en-US" altLang="ja-JP" sz="1200" b="1" dirty="0">
                        <a:solidFill>
                          <a:srgbClr val="302D22"/>
                        </a:solidFill>
                        <a:latin typeface="游ゴシック" panose="020B0400000000000000" pitchFamily="50" charset="-128"/>
                        <a:ea typeface="+mn-ea"/>
                      </a:endParaRPr>
                    </a:p>
                    <a:p>
                      <a:pPr marL="0" indent="0">
                        <a:buFont typeface="Arial" panose="020B0604020202020204" pitchFamily="34" charset="0"/>
                        <a:buNone/>
                      </a:pPr>
                      <a:endParaRPr kumimoji="1" lang="ja-JP" altLang="en-US" sz="1200" b="1" dirty="0">
                        <a:solidFill>
                          <a:srgbClr val="302D22"/>
                        </a:solidFill>
                        <a:latin typeface="游ゴシック" panose="020B0400000000000000" pitchFamily="50" charset="-128"/>
                        <a:ea typeface="+mn-ea"/>
                      </a:endParaRPr>
                    </a:p>
                  </a:txBody>
                  <a:tcPr marL="67910" marR="67910" marT="33955" marB="33955">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43934489"/>
                  </a:ext>
                </a:extLst>
              </a:tr>
            </a:tbl>
          </a:graphicData>
        </a:graphic>
      </p:graphicFrame>
      <p:sp>
        <p:nvSpPr>
          <p:cNvPr id="5" name="テキスト ボックス 4">
            <a:extLst>
              <a:ext uri="{FF2B5EF4-FFF2-40B4-BE49-F238E27FC236}">
                <a16:creationId xmlns:a16="http://schemas.microsoft.com/office/drawing/2014/main" id="{9408453A-671B-E717-D40B-01D5AB356B03}"/>
              </a:ext>
            </a:extLst>
          </p:cNvPr>
          <p:cNvSpPr txBox="1"/>
          <p:nvPr/>
        </p:nvSpPr>
        <p:spPr>
          <a:xfrm>
            <a:off x="1945426" y="435476"/>
            <a:ext cx="4163319" cy="369332"/>
          </a:xfrm>
          <a:prstGeom prst="rect">
            <a:avLst/>
          </a:prstGeom>
          <a:noFill/>
        </p:spPr>
        <p:txBody>
          <a:bodyPr wrap="none" rtlCol="0" anchor="ctr">
            <a:spAutoFit/>
          </a:bodyPr>
          <a:lstStyle>
            <a:defPPr>
              <a:defRPr lang="en-US"/>
            </a:defPPr>
            <a:lvl1pPr>
              <a:defRPr kumimoji="1" sz="1600" b="1">
                <a:solidFill>
                  <a:srgbClr val="56431E"/>
                </a:solidFill>
                <a:latin typeface="Yu Gothic" panose="020B0400000000000000" pitchFamily="34" charset="-128"/>
                <a:ea typeface="Yu Gothic" panose="020B0400000000000000" pitchFamily="34" charset="-128"/>
              </a:defRPr>
            </a:lvl1pPr>
          </a:lstStyle>
          <a:p>
            <a:r>
              <a:rPr lang="en-US" altLang="ja-JP" sz="1800" dirty="0"/>
              <a:t>STEP2</a:t>
            </a:r>
            <a:r>
              <a:rPr lang="ja-JP" altLang="en-US" sz="1800" dirty="0"/>
              <a:t>　深掘り・発散（価値創造③）</a:t>
            </a:r>
          </a:p>
        </p:txBody>
      </p:sp>
      <p:sp>
        <p:nvSpPr>
          <p:cNvPr id="3" name="object 4">
            <a:extLst>
              <a:ext uri="{FF2B5EF4-FFF2-40B4-BE49-F238E27FC236}">
                <a16:creationId xmlns:a16="http://schemas.microsoft.com/office/drawing/2014/main" id="{253BC191-1384-767F-32D6-62FA5356469E}"/>
              </a:ext>
            </a:extLst>
          </p:cNvPr>
          <p:cNvSpPr txBox="1"/>
          <p:nvPr/>
        </p:nvSpPr>
        <p:spPr>
          <a:xfrm>
            <a:off x="323849" y="966389"/>
            <a:ext cx="8532811" cy="453073"/>
          </a:xfrm>
          <a:prstGeom prst="rect">
            <a:avLst/>
          </a:prstGeom>
        </p:spPr>
        <p:txBody>
          <a:bodyPr vert="horz" wrap="square" lIns="0" tIns="9525" rIns="0" bIns="0" rtlCol="0">
            <a:spAutoFit/>
          </a:bodyPr>
          <a:lstStyle/>
          <a:p>
            <a:pPr marL="171450" marR="0" lvl="0" indent="-171450" algn="l" defTabSz="914400" rtl="0" eaLnBrk="1" fontAlgn="auto" latinLnBrk="0" hangingPunct="1">
              <a:lnSpc>
                <a:spcPct val="120000"/>
              </a:lnSpc>
              <a:spcBef>
                <a:spcPts val="75"/>
              </a:spcBef>
              <a:spcAft>
                <a:spcPts val="0"/>
              </a:spcAft>
              <a:buClrTx/>
              <a:buSzTx/>
              <a:buFont typeface="Wingdings" panose="05000000000000000000" pitchFamily="2" charset="2"/>
              <a:buChar char="l"/>
              <a:tabLst/>
              <a:defRPr/>
            </a:pP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「価値創造」の中項目③「心を込めて届ける（</a:t>
            </a:r>
            <a:r>
              <a:rPr kumimoji="1" lang="en-US" altLang="ja-JP" sz="1200" b="1" dirty="0">
                <a:solidFill>
                  <a:srgbClr val="56431E"/>
                </a:solidFill>
                <a:latin typeface="游ゴシック" panose="020B0400000000000000" pitchFamily="50" charset="-128"/>
                <a:ea typeface="游ゴシック" panose="020B0400000000000000" pitchFamily="50" charset="-128"/>
                <a:cs typeface="SST Japanese Pro  Bold"/>
              </a:rPr>
              <a:t>GIFT) </a:t>
            </a: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」について、アイデアを書き出すためのシートです。</a:t>
            </a:r>
            <a:endParaRPr kumimoji="1" lang="en-US" altLang="ja-JP" sz="1200" b="1" dirty="0">
              <a:solidFill>
                <a:srgbClr val="56431E"/>
              </a:solidFill>
              <a:latin typeface="游ゴシック" panose="020B0400000000000000" pitchFamily="50" charset="-128"/>
              <a:ea typeface="游ゴシック" panose="020B0400000000000000" pitchFamily="50" charset="-128"/>
              <a:cs typeface="SST Japanese Pro  Bold"/>
            </a:endParaRPr>
          </a:p>
          <a:p>
            <a:pPr marL="171450" marR="0" lvl="0" indent="-171450" algn="l" defTabSz="914400" rtl="0" eaLnBrk="1" fontAlgn="auto" latinLnBrk="0" hangingPunct="1">
              <a:lnSpc>
                <a:spcPct val="120000"/>
              </a:lnSpc>
              <a:spcBef>
                <a:spcPts val="75"/>
              </a:spcBef>
              <a:spcAft>
                <a:spcPts val="0"/>
              </a:spcAft>
              <a:buClrTx/>
              <a:buSzTx/>
              <a:buFont typeface="Wingdings" panose="05000000000000000000" pitchFamily="2" charset="2"/>
              <a:buChar char="l"/>
              <a:tabLst/>
              <a:defRPr/>
            </a:pP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記入欄の問い③への回答を記入してください。</a:t>
            </a:r>
            <a:endParaRPr kumimoji="1" lang="en-US" altLang="ja-JP" sz="1200" b="1" dirty="0">
              <a:solidFill>
                <a:srgbClr val="56431E"/>
              </a:solidFill>
              <a:latin typeface="游ゴシック" panose="020B0400000000000000" pitchFamily="50" charset="-128"/>
              <a:ea typeface="游ゴシック" panose="020B0400000000000000" pitchFamily="50" charset="-128"/>
              <a:cs typeface="SST Japanese Pro  Bold"/>
            </a:endParaRPr>
          </a:p>
        </p:txBody>
      </p:sp>
    </p:spTree>
    <p:extLst>
      <p:ext uri="{BB962C8B-B14F-4D97-AF65-F5344CB8AC3E}">
        <p14:creationId xmlns:p14="http://schemas.microsoft.com/office/powerpoint/2010/main" val="979068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F7773CFE-2800-E7A3-A279-90BFBFB9A613}"/>
              </a:ext>
            </a:extLst>
          </p:cNvPr>
          <p:cNvSpPr txBox="1"/>
          <p:nvPr/>
        </p:nvSpPr>
        <p:spPr>
          <a:xfrm>
            <a:off x="323850" y="964883"/>
            <a:ext cx="8600694" cy="661848"/>
          </a:xfrm>
          <a:prstGeom prst="rect">
            <a:avLst/>
          </a:prstGeom>
        </p:spPr>
        <p:txBody>
          <a:bodyPr vert="horz" wrap="square" lIns="0" tIns="9525" rIns="0" bIns="0" rtlCol="0">
            <a:spAutoFit/>
          </a:bodyPr>
          <a:lstStyle/>
          <a:p>
            <a:pPr marL="171450" marR="0" lvl="0" indent="-171450" algn="l" defTabSz="914400" rtl="0" eaLnBrk="1" fontAlgn="auto" latinLnBrk="0" hangingPunct="1">
              <a:lnSpc>
                <a:spcPct val="120000"/>
              </a:lnSpc>
              <a:spcBef>
                <a:spcPts val="0"/>
              </a:spcBef>
              <a:spcAft>
                <a:spcPts val="0"/>
              </a:spcAft>
              <a:buClrTx/>
              <a:buSzTx/>
              <a:buFont typeface="Wingdings" panose="05000000000000000000" pitchFamily="2" charset="2"/>
              <a:buChar char="l"/>
              <a:tabLst/>
              <a:defRPr/>
            </a:pP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「文化醸成」の中項目①「</a:t>
            </a:r>
            <a:r>
              <a:rPr kumimoji="0" lang="ja-JP" altLang="en-US" sz="1200" b="1" i="0" u="none" strike="noStrike" kern="0" cap="none" spc="0" normalizeH="0" baseline="0" noProof="0" dirty="0">
                <a:ln>
                  <a:noFill/>
                </a:ln>
                <a:solidFill>
                  <a:srgbClr val="56431E"/>
                </a:solidFill>
                <a:effectLst/>
                <a:uLnTx/>
                <a:uFillTx/>
                <a:latin typeface="+mn-ea"/>
                <a:ea typeface="+mn-ea"/>
                <a:cs typeface="+mn-cs"/>
              </a:rPr>
              <a:t>想いを社内外に伝える（</a:t>
            </a:r>
            <a:r>
              <a:rPr kumimoji="0" lang="en-US" altLang="ja-JP" sz="1200" b="1" i="0" u="none" strike="noStrike" kern="0" cap="none" spc="0" normalizeH="0" baseline="0" noProof="0" dirty="0">
                <a:ln>
                  <a:noFill/>
                </a:ln>
                <a:solidFill>
                  <a:srgbClr val="56431E"/>
                </a:solidFill>
                <a:effectLst/>
                <a:uLnTx/>
                <a:uFillTx/>
                <a:latin typeface="+mn-ea"/>
                <a:ea typeface="+mn-ea"/>
                <a:cs typeface="+mn-cs"/>
              </a:rPr>
              <a:t>COMMUNICATION</a:t>
            </a:r>
            <a:r>
              <a:rPr kumimoji="0" lang="ja-JP" altLang="en-US" sz="1200" b="1" i="0" u="none" strike="noStrike" kern="0" cap="none" spc="0" normalizeH="0" baseline="0" noProof="0" dirty="0">
                <a:ln>
                  <a:noFill/>
                </a:ln>
                <a:solidFill>
                  <a:srgbClr val="56431E"/>
                </a:solidFill>
                <a:effectLst/>
                <a:uLnTx/>
                <a:uFillTx/>
                <a:latin typeface="+mn-ea"/>
                <a:ea typeface="+mn-ea"/>
                <a:cs typeface="+mn-cs"/>
              </a:rPr>
              <a:t>）」について、</a:t>
            </a: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アイデアを書き出すためのシートです。</a:t>
            </a:r>
            <a:endParaRPr kumimoji="1" lang="en-US" altLang="ja-JP" sz="1200" b="1" dirty="0">
              <a:solidFill>
                <a:srgbClr val="56431E"/>
              </a:solidFill>
              <a:latin typeface="游ゴシック" panose="020B0400000000000000" pitchFamily="50" charset="-128"/>
              <a:ea typeface="游ゴシック" panose="020B0400000000000000" pitchFamily="50" charset="-128"/>
              <a:cs typeface="SST Japanese Pro  Bold"/>
            </a:endParaRPr>
          </a:p>
          <a:p>
            <a:pPr marL="171450" marR="0" lvl="0" indent="-171450" algn="l" defTabSz="914400" rtl="0" eaLnBrk="1" fontAlgn="auto" latinLnBrk="0" hangingPunct="1">
              <a:lnSpc>
                <a:spcPct val="120000"/>
              </a:lnSpc>
              <a:spcBef>
                <a:spcPts val="0"/>
              </a:spcBef>
              <a:spcAft>
                <a:spcPts val="0"/>
              </a:spcAft>
              <a:buClrTx/>
              <a:buSzTx/>
              <a:buFont typeface="Wingdings" panose="05000000000000000000" pitchFamily="2" charset="2"/>
              <a:buChar char="l"/>
              <a:tabLst/>
              <a:defRPr/>
            </a:pP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記入欄の問い①への回答を記入してください。</a:t>
            </a:r>
            <a:endParaRPr kumimoji="1" lang="en-US" altLang="ja-JP" sz="1200" b="1" dirty="0">
              <a:solidFill>
                <a:srgbClr val="56431E"/>
              </a:solidFill>
              <a:latin typeface="游ゴシック" panose="020B0400000000000000" pitchFamily="50" charset="-128"/>
              <a:ea typeface="游ゴシック" panose="020B0400000000000000" pitchFamily="50" charset="-128"/>
              <a:cs typeface="SST Japanese Pro  Bold"/>
            </a:endParaRPr>
          </a:p>
        </p:txBody>
      </p:sp>
      <p:graphicFrame>
        <p:nvGraphicFramePr>
          <p:cNvPr id="4" name="表 3">
            <a:extLst>
              <a:ext uri="{FF2B5EF4-FFF2-40B4-BE49-F238E27FC236}">
                <a16:creationId xmlns:a16="http://schemas.microsoft.com/office/drawing/2014/main" id="{D11A8AC9-0246-5F95-7626-09B332B15487}"/>
              </a:ext>
            </a:extLst>
          </p:cNvPr>
          <p:cNvGraphicFramePr>
            <a:graphicFrameLocks noGrp="1"/>
          </p:cNvGraphicFramePr>
          <p:nvPr>
            <p:extLst>
              <p:ext uri="{D42A27DB-BD31-4B8C-83A1-F6EECF244321}">
                <p14:modId xmlns:p14="http://schemas.microsoft.com/office/powerpoint/2010/main" val="2738644852"/>
              </p:ext>
            </p:extLst>
          </p:nvPr>
        </p:nvGraphicFramePr>
        <p:xfrm>
          <a:off x="323849" y="1873250"/>
          <a:ext cx="8532812" cy="3796746"/>
        </p:xfrm>
        <a:graphic>
          <a:graphicData uri="http://schemas.openxmlformats.org/drawingml/2006/table">
            <a:tbl>
              <a:tblPr firstRow="1" bandRow="1"/>
              <a:tblGrid>
                <a:gridCol w="1396309">
                  <a:extLst>
                    <a:ext uri="{9D8B030D-6E8A-4147-A177-3AD203B41FA5}">
                      <a16:colId xmlns:a16="http://schemas.microsoft.com/office/drawing/2014/main" val="1428428500"/>
                    </a:ext>
                  </a:extLst>
                </a:gridCol>
                <a:gridCol w="1385181">
                  <a:extLst>
                    <a:ext uri="{9D8B030D-6E8A-4147-A177-3AD203B41FA5}">
                      <a16:colId xmlns:a16="http://schemas.microsoft.com/office/drawing/2014/main" val="3719924401"/>
                    </a:ext>
                  </a:extLst>
                </a:gridCol>
                <a:gridCol w="5751322">
                  <a:extLst>
                    <a:ext uri="{9D8B030D-6E8A-4147-A177-3AD203B41FA5}">
                      <a16:colId xmlns:a16="http://schemas.microsoft.com/office/drawing/2014/main" val="2989075287"/>
                    </a:ext>
                  </a:extLst>
                </a:gridCol>
              </a:tblGrid>
              <a:tr h="339549">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游ゴシック" panose="020B0400000000000000" pitchFamily="50" charset="-128"/>
                          <a:ea typeface="+mn-ea"/>
                          <a:cs typeface="+mn-cs"/>
                        </a:rPr>
                        <a:t>大項目</a:t>
                      </a: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200" b="1">
                          <a:solidFill>
                            <a:schemeClr val="bg1"/>
                          </a:solidFill>
                          <a:latin typeface="游ゴシック" panose="020B0400000000000000" pitchFamily="50" charset="-128"/>
                          <a:ea typeface="游ゴシック" panose="020B0400000000000000" pitchFamily="50" charset="-128"/>
                        </a:rPr>
                        <a:t>中項目①</a:t>
                      </a: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200" b="1">
                          <a:solidFill>
                            <a:schemeClr val="bg1"/>
                          </a:solidFill>
                          <a:latin typeface="游ゴシック" panose="020B0400000000000000" pitchFamily="50" charset="-128"/>
                          <a:ea typeface="+mn-ea"/>
                        </a:rPr>
                        <a:t>記入欄</a:t>
                      </a:r>
                      <a:endParaRPr kumimoji="1" lang="ja-JP" altLang="en-US" sz="1200" b="1">
                        <a:solidFill>
                          <a:schemeClr val="bg1"/>
                        </a:solidFill>
                        <a:latin typeface="游ゴシック" panose="020B0400000000000000" pitchFamily="50" charset="-128"/>
                        <a:ea typeface="游ゴシック" panose="020B0400000000000000" pitchFamily="50" charset="-128"/>
                      </a:endParaRP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273111347"/>
                  </a:ext>
                </a:extLst>
              </a:tr>
              <a:tr h="345719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500" b="1" dirty="0">
                          <a:solidFill>
                            <a:srgbClr val="302D22"/>
                          </a:solidFill>
                          <a:latin typeface="游ゴシック" panose="020B0400000000000000" pitchFamily="50" charset="-128"/>
                          <a:ea typeface="+mn-ea"/>
                        </a:rPr>
                        <a:t>文化醸成</a:t>
                      </a:r>
                    </a:p>
                    <a:p>
                      <a:pPr algn="ctr"/>
                      <a:endParaRPr kumimoji="1" lang="ja-JP" altLang="en-US" sz="900" b="1" dirty="0">
                        <a:solidFill>
                          <a:srgbClr val="302D22"/>
                        </a:solidFill>
                        <a:latin typeface="游ゴシック" panose="020B0400000000000000" pitchFamily="50" charset="-128"/>
                        <a:ea typeface="+mn-ea"/>
                      </a:endParaRPr>
                    </a:p>
                    <a:p>
                      <a:pPr algn="ctr"/>
                      <a:r>
                        <a:rPr kumimoji="1" lang="ja-JP" altLang="en-US" sz="1200" b="0" dirty="0">
                          <a:solidFill>
                            <a:srgbClr val="302D22"/>
                          </a:solidFill>
                          <a:latin typeface="游ゴシック" panose="020B0400000000000000" pitchFamily="50" charset="-128"/>
                          <a:ea typeface="+mn-ea"/>
                        </a:rPr>
                        <a:t>社内にも社外にもいい関係性を築くことができていますか？</a:t>
                      </a: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5DFE0"/>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302D22"/>
                          </a:solidFill>
                          <a:effectLst/>
                          <a:uLnTx/>
                          <a:uFillTx/>
                          <a:latin typeface="+mn-ea"/>
                          <a:ea typeface="+mn-ea"/>
                          <a:cs typeface="+mn-cs"/>
                        </a:rPr>
                        <a:t>想いを社内外に伝える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302D22"/>
                          </a:solidFill>
                          <a:effectLst/>
                          <a:uLnTx/>
                          <a:uFillTx/>
                          <a:latin typeface="+mn-ea"/>
                          <a:ea typeface="+mn-ea"/>
                          <a:cs typeface="+mn-cs"/>
                        </a:rPr>
                        <a:t>（</a:t>
                      </a:r>
                      <a:r>
                        <a:rPr kumimoji="0" lang="en-US" altLang="ja-JP" sz="1200" b="1" i="0" u="none" strike="noStrike" kern="0" cap="none" spc="0" normalizeH="0" baseline="0" noProof="0" dirty="0">
                          <a:ln>
                            <a:noFill/>
                          </a:ln>
                          <a:solidFill>
                            <a:srgbClr val="302D22"/>
                          </a:solidFill>
                          <a:effectLst/>
                          <a:uLnTx/>
                          <a:uFillTx/>
                          <a:latin typeface="+mn-ea"/>
                          <a:ea typeface="+mn-ea"/>
                          <a:cs typeface="+mn-cs"/>
                        </a:rPr>
                        <a:t>COMMUNICATION</a:t>
                      </a:r>
                      <a:r>
                        <a:rPr kumimoji="0" lang="ja-JP" altLang="en-US" sz="1200" b="1" i="0" u="none" strike="noStrike" kern="0" cap="none" spc="0" normalizeH="0" baseline="0" noProof="0" dirty="0">
                          <a:ln>
                            <a:noFill/>
                          </a:ln>
                          <a:solidFill>
                            <a:srgbClr val="302D22"/>
                          </a:solidFill>
                          <a:effectLst/>
                          <a:uLnTx/>
                          <a:uFillTx/>
                          <a:latin typeface="+mn-ea"/>
                          <a:ea typeface="+mn-ea"/>
                          <a:cs typeface="+mn-cs"/>
                        </a:rPr>
                        <a:t>）</a:t>
                      </a: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indent="0">
                        <a:buFont typeface="Arial" panose="020B0604020202020204" pitchFamily="34" charset="0"/>
                        <a:buNone/>
                      </a:pPr>
                      <a:r>
                        <a:rPr kumimoji="1" lang="ja-JP" altLang="en-US" sz="1200" b="1" dirty="0">
                          <a:solidFill>
                            <a:srgbClr val="302D22"/>
                          </a:solidFill>
                          <a:latin typeface="游ゴシック" panose="020B0400000000000000" pitchFamily="50" charset="-128"/>
                          <a:ea typeface="+mn-ea"/>
                        </a:rPr>
                        <a:t>① どうすれば、自社への共感を社内外に生み出すことができるでしょうか？</a:t>
                      </a:r>
                      <a:endParaRPr kumimoji="1" lang="en-US" altLang="ja-JP" sz="1200" b="1" dirty="0">
                        <a:solidFill>
                          <a:srgbClr val="302D22"/>
                        </a:solidFill>
                        <a:latin typeface="游ゴシック" panose="020B0400000000000000" pitchFamily="50" charset="-128"/>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1" dirty="0">
                          <a:solidFill>
                            <a:srgbClr val="302D22"/>
                          </a:solidFill>
                          <a:latin typeface="游ゴシック" panose="020B0400000000000000" pitchFamily="50" charset="-128"/>
                          <a:ea typeface="+mn-ea"/>
                        </a:rPr>
                        <a:t>（思いついたアイデアをできるだけ書き出してみましょう）</a:t>
                      </a:r>
                      <a:endParaRPr kumimoji="1" lang="en-US" altLang="ja-JP" sz="1200" b="1" dirty="0">
                        <a:solidFill>
                          <a:srgbClr val="302D22"/>
                        </a:solidFill>
                        <a:latin typeface="游ゴシック" panose="020B0400000000000000" pitchFamily="50" charset="-128"/>
                        <a:ea typeface="+mn-ea"/>
                      </a:endParaRPr>
                    </a:p>
                    <a:p>
                      <a:pPr marL="0" indent="0">
                        <a:buFont typeface="Arial" panose="020B0604020202020204" pitchFamily="34" charset="0"/>
                        <a:buNone/>
                      </a:pPr>
                      <a:endParaRPr kumimoji="1" lang="ja-JP" altLang="en-US" sz="1200" b="1" dirty="0">
                        <a:solidFill>
                          <a:srgbClr val="302D22"/>
                        </a:solidFill>
                        <a:latin typeface="游ゴシック" panose="020B0400000000000000" pitchFamily="50" charset="-128"/>
                        <a:ea typeface="+mn-ea"/>
                      </a:endParaRPr>
                    </a:p>
                  </a:txBody>
                  <a:tcPr marL="67910" marR="67910" marT="33955" marB="33955">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43934489"/>
                  </a:ext>
                </a:extLst>
              </a:tr>
            </a:tbl>
          </a:graphicData>
        </a:graphic>
      </p:graphicFrame>
      <p:sp>
        <p:nvSpPr>
          <p:cNvPr id="5" name="テキスト ボックス 4">
            <a:extLst>
              <a:ext uri="{FF2B5EF4-FFF2-40B4-BE49-F238E27FC236}">
                <a16:creationId xmlns:a16="http://schemas.microsoft.com/office/drawing/2014/main" id="{5EC81A62-41D3-08B8-4DAE-BE15454AA0B4}"/>
              </a:ext>
            </a:extLst>
          </p:cNvPr>
          <p:cNvSpPr txBox="1"/>
          <p:nvPr/>
        </p:nvSpPr>
        <p:spPr>
          <a:xfrm>
            <a:off x="1945426" y="435476"/>
            <a:ext cx="4163319" cy="369332"/>
          </a:xfrm>
          <a:prstGeom prst="rect">
            <a:avLst/>
          </a:prstGeom>
          <a:noFill/>
        </p:spPr>
        <p:txBody>
          <a:bodyPr wrap="none" rtlCol="0" anchor="ctr">
            <a:spAutoFit/>
          </a:bodyPr>
          <a:lstStyle>
            <a:defPPr>
              <a:defRPr lang="en-US"/>
            </a:defPPr>
            <a:lvl1pPr>
              <a:defRPr kumimoji="1" sz="1600" b="1">
                <a:solidFill>
                  <a:srgbClr val="56431E"/>
                </a:solidFill>
                <a:latin typeface="Yu Gothic" panose="020B0400000000000000" pitchFamily="34" charset="-128"/>
                <a:ea typeface="Yu Gothic" panose="020B0400000000000000" pitchFamily="34" charset="-128"/>
              </a:defRPr>
            </a:lvl1pPr>
          </a:lstStyle>
          <a:p>
            <a:r>
              <a:rPr lang="en-US" altLang="ja-JP" sz="1800"/>
              <a:t>STEP2</a:t>
            </a:r>
            <a:r>
              <a:rPr lang="ja-JP" altLang="en-US" sz="1800"/>
              <a:t>　深掘り・発散（文化醸成</a:t>
            </a:r>
            <a:r>
              <a:rPr lang="en-US" altLang="ja-JP" sz="1800"/>
              <a:t>①</a:t>
            </a:r>
            <a:r>
              <a:rPr lang="ja-JP" altLang="en-US" sz="1800"/>
              <a:t>）</a:t>
            </a:r>
          </a:p>
        </p:txBody>
      </p:sp>
    </p:spTree>
    <p:extLst>
      <p:ext uri="{BB962C8B-B14F-4D97-AF65-F5344CB8AC3E}">
        <p14:creationId xmlns:p14="http://schemas.microsoft.com/office/powerpoint/2010/main" val="1546905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F7773CFE-2800-E7A3-A279-90BFBFB9A613}"/>
              </a:ext>
            </a:extLst>
          </p:cNvPr>
          <p:cNvSpPr txBox="1"/>
          <p:nvPr/>
        </p:nvSpPr>
        <p:spPr>
          <a:xfrm>
            <a:off x="323850" y="967169"/>
            <a:ext cx="8532811" cy="661848"/>
          </a:xfrm>
          <a:prstGeom prst="rect">
            <a:avLst/>
          </a:prstGeom>
        </p:spPr>
        <p:txBody>
          <a:bodyPr vert="horz" wrap="square" lIns="0" tIns="9525" rIns="0" bIns="0" rtlCol="0">
            <a:spAutoFit/>
          </a:bodyPr>
          <a:lstStyle/>
          <a:p>
            <a:pPr marL="171450" marR="0" lvl="0" indent="-171450" algn="l" defTabSz="914400" rtl="0" eaLnBrk="1" fontAlgn="auto" latinLnBrk="0" hangingPunct="1">
              <a:lnSpc>
                <a:spcPct val="120000"/>
              </a:lnSpc>
              <a:spcBef>
                <a:spcPts val="0"/>
              </a:spcBef>
              <a:spcAft>
                <a:spcPts val="0"/>
              </a:spcAft>
              <a:buClrTx/>
              <a:buSzTx/>
              <a:buFont typeface="Wingdings" panose="05000000000000000000" pitchFamily="2" charset="2"/>
              <a:buChar char="l"/>
              <a:tabLst/>
              <a:defRPr/>
            </a:pP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「文化醸成」の中項目②「</a:t>
            </a:r>
            <a:r>
              <a:rPr kumimoji="0" lang="ja-JP" altLang="en-US" sz="1200" b="1" i="0" u="none" strike="noStrike" kern="0" cap="none" spc="0" normalizeH="0" baseline="0" noProof="0" dirty="0">
                <a:ln>
                  <a:noFill/>
                </a:ln>
                <a:solidFill>
                  <a:srgbClr val="56431E"/>
                </a:solidFill>
                <a:effectLst/>
                <a:uLnTx/>
                <a:uFillTx/>
                <a:latin typeface="+mn-ea"/>
                <a:ea typeface="+mn-ea"/>
                <a:cs typeface="+mn-cs"/>
              </a:rPr>
              <a:t>社員の意欲と能力を引き出す（</a:t>
            </a:r>
            <a:r>
              <a:rPr kumimoji="0" lang="en-US" altLang="ja-JP" sz="1200" b="1" i="0" u="none" strike="noStrike" kern="0" cap="none" spc="0" normalizeH="0" baseline="0" noProof="0" dirty="0">
                <a:ln>
                  <a:noFill/>
                </a:ln>
                <a:solidFill>
                  <a:srgbClr val="56431E"/>
                </a:solidFill>
                <a:effectLst/>
                <a:uLnTx/>
                <a:uFillTx/>
                <a:latin typeface="+mn-ea"/>
                <a:ea typeface="+mn-ea"/>
                <a:cs typeface="+mn-cs"/>
              </a:rPr>
              <a:t>EMPOWERMENT</a:t>
            </a:r>
            <a:r>
              <a:rPr kumimoji="0" lang="ja-JP" altLang="en-US" sz="1200" b="1" i="0" u="none" strike="noStrike" kern="0" cap="none" spc="0" normalizeH="0" baseline="0" noProof="0" dirty="0">
                <a:ln>
                  <a:noFill/>
                </a:ln>
                <a:solidFill>
                  <a:srgbClr val="56431E"/>
                </a:solidFill>
                <a:effectLst/>
                <a:uLnTx/>
                <a:uFillTx/>
                <a:latin typeface="+mn-ea"/>
                <a:ea typeface="+mn-ea"/>
                <a:cs typeface="+mn-cs"/>
              </a:rPr>
              <a:t>）」</a:t>
            </a: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について、アイデアを書き出すためのシートです。</a:t>
            </a:r>
            <a:endParaRPr kumimoji="1" lang="en-US" altLang="ja-JP" sz="1200" b="1" dirty="0">
              <a:solidFill>
                <a:srgbClr val="56431E"/>
              </a:solidFill>
              <a:latin typeface="游ゴシック" panose="020B0400000000000000" pitchFamily="50" charset="-128"/>
              <a:ea typeface="游ゴシック" panose="020B0400000000000000" pitchFamily="50" charset="-128"/>
              <a:cs typeface="SST Japanese Pro  Bold"/>
            </a:endParaRPr>
          </a:p>
          <a:p>
            <a:pPr marL="171450" marR="0" lvl="0" indent="-171450" algn="l" defTabSz="914400" rtl="0" eaLnBrk="1" fontAlgn="auto" latinLnBrk="0" hangingPunct="1">
              <a:lnSpc>
                <a:spcPct val="120000"/>
              </a:lnSpc>
              <a:spcBef>
                <a:spcPts val="0"/>
              </a:spcBef>
              <a:spcAft>
                <a:spcPts val="0"/>
              </a:spcAft>
              <a:buClrTx/>
              <a:buSzTx/>
              <a:buFont typeface="Wingdings" panose="05000000000000000000" pitchFamily="2" charset="2"/>
              <a:buChar char="l"/>
              <a:tabLst/>
              <a:defRPr/>
            </a:pP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記入欄の問い②への回答を記入してください。</a:t>
            </a:r>
            <a:endParaRPr kumimoji="1" lang="en-US" altLang="ja-JP" sz="1200" b="1" dirty="0">
              <a:solidFill>
                <a:srgbClr val="56431E"/>
              </a:solidFill>
              <a:latin typeface="游ゴシック" panose="020B0400000000000000" pitchFamily="50" charset="-128"/>
              <a:ea typeface="游ゴシック" panose="020B0400000000000000" pitchFamily="50" charset="-128"/>
              <a:cs typeface="SST Japanese Pro  Bold"/>
            </a:endParaRPr>
          </a:p>
        </p:txBody>
      </p:sp>
      <p:graphicFrame>
        <p:nvGraphicFramePr>
          <p:cNvPr id="4" name="表 3">
            <a:extLst>
              <a:ext uri="{FF2B5EF4-FFF2-40B4-BE49-F238E27FC236}">
                <a16:creationId xmlns:a16="http://schemas.microsoft.com/office/drawing/2014/main" id="{6CB08512-8F32-6129-058A-71E278179892}"/>
              </a:ext>
            </a:extLst>
          </p:cNvPr>
          <p:cNvGraphicFramePr>
            <a:graphicFrameLocks noGrp="1"/>
          </p:cNvGraphicFramePr>
          <p:nvPr>
            <p:extLst>
              <p:ext uri="{D42A27DB-BD31-4B8C-83A1-F6EECF244321}">
                <p14:modId xmlns:p14="http://schemas.microsoft.com/office/powerpoint/2010/main" val="1139471436"/>
              </p:ext>
            </p:extLst>
          </p:nvPr>
        </p:nvGraphicFramePr>
        <p:xfrm>
          <a:off x="323849" y="1873250"/>
          <a:ext cx="8532812" cy="3796746"/>
        </p:xfrm>
        <a:graphic>
          <a:graphicData uri="http://schemas.openxmlformats.org/drawingml/2006/table">
            <a:tbl>
              <a:tblPr firstRow="1" bandRow="1"/>
              <a:tblGrid>
                <a:gridCol w="1396309">
                  <a:extLst>
                    <a:ext uri="{9D8B030D-6E8A-4147-A177-3AD203B41FA5}">
                      <a16:colId xmlns:a16="http://schemas.microsoft.com/office/drawing/2014/main" val="1428428500"/>
                    </a:ext>
                  </a:extLst>
                </a:gridCol>
                <a:gridCol w="1385181">
                  <a:extLst>
                    <a:ext uri="{9D8B030D-6E8A-4147-A177-3AD203B41FA5}">
                      <a16:colId xmlns:a16="http://schemas.microsoft.com/office/drawing/2014/main" val="3719924401"/>
                    </a:ext>
                  </a:extLst>
                </a:gridCol>
                <a:gridCol w="5751322">
                  <a:extLst>
                    <a:ext uri="{9D8B030D-6E8A-4147-A177-3AD203B41FA5}">
                      <a16:colId xmlns:a16="http://schemas.microsoft.com/office/drawing/2014/main" val="2989075287"/>
                    </a:ext>
                  </a:extLst>
                </a:gridCol>
              </a:tblGrid>
              <a:tr h="339549">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游ゴシック" panose="020B0400000000000000" pitchFamily="50" charset="-128"/>
                          <a:ea typeface="+mn-ea"/>
                          <a:cs typeface="+mn-cs"/>
                        </a:rPr>
                        <a:t>大項目</a:t>
                      </a: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200" b="1">
                          <a:solidFill>
                            <a:schemeClr val="bg1"/>
                          </a:solidFill>
                          <a:latin typeface="游ゴシック" panose="020B0400000000000000" pitchFamily="50" charset="-128"/>
                          <a:ea typeface="游ゴシック" panose="020B0400000000000000" pitchFamily="50" charset="-128"/>
                        </a:rPr>
                        <a:t>中項目②</a:t>
                      </a: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200" b="1">
                          <a:solidFill>
                            <a:schemeClr val="bg1"/>
                          </a:solidFill>
                          <a:latin typeface="游ゴシック" panose="020B0400000000000000" pitchFamily="50" charset="-128"/>
                          <a:ea typeface="+mn-ea"/>
                        </a:rPr>
                        <a:t>記入欄</a:t>
                      </a:r>
                      <a:endParaRPr kumimoji="1" lang="ja-JP" altLang="en-US" sz="1200" b="1">
                        <a:solidFill>
                          <a:schemeClr val="bg1"/>
                        </a:solidFill>
                        <a:latin typeface="游ゴシック" panose="020B0400000000000000" pitchFamily="50" charset="-128"/>
                        <a:ea typeface="游ゴシック" panose="020B0400000000000000" pitchFamily="50" charset="-128"/>
                      </a:endParaRP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273111347"/>
                  </a:ext>
                </a:extLst>
              </a:tr>
              <a:tr h="345719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500" b="1" dirty="0">
                          <a:solidFill>
                            <a:srgbClr val="302D22"/>
                          </a:solidFill>
                          <a:latin typeface="游ゴシック" panose="020B0400000000000000" pitchFamily="50" charset="-128"/>
                          <a:ea typeface="+mn-ea"/>
                        </a:rPr>
                        <a:t>文化醸成</a:t>
                      </a:r>
                    </a:p>
                    <a:p>
                      <a:pPr algn="ctr"/>
                      <a:endParaRPr kumimoji="1" lang="ja-JP" altLang="en-US" sz="900" b="1" dirty="0">
                        <a:solidFill>
                          <a:srgbClr val="302D22"/>
                        </a:solidFill>
                        <a:latin typeface="游ゴシック" panose="020B0400000000000000" pitchFamily="50" charset="-128"/>
                        <a:ea typeface="+mn-ea"/>
                      </a:endParaRPr>
                    </a:p>
                    <a:p>
                      <a:pPr algn="ctr"/>
                      <a:r>
                        <a:rPr kumimoji="1" lang="ja-JP" altLang="en-US" sz="1200" b="0" dirty="0">
                          <a:solidFill>
                            <a:srgbClr val="302D22"/>
                          </a:solidFill>
                          <a:latin typeface="游ゴシック" panose="020B0400000000000000" pitchFamily="50" charset="-128"/>
                          <a:ea typeface="+mn-ea"/>
                        </a:rPr>
                        <a:t>社内にも社外にもいい関係性を築くことができていますか？</a:t>
                      </a: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5DFE0"/>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302D22"/>
                          </a:solidFill>
                          <a:effectLst/>
                          <a:uLnTx/>
                          <a:uFillTx/>
                          <a:latin typeface="+mn-ea"/>
                          <a:ea typeface="+mn-ea"/>
                          <a:cs typeface="+mn-cs"/>
                        </a:rPr>
                        <a:t>社員の意欲と能力を引き出す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302D22"/>
                          </a:solidFill>
                          <a:effectLst/>
                          <a:uLnTx/>
                          <a:uFillTx/>
                          <a:latin typeface="+mn-ea"/>
                          <a:ea typeface="+mn-ea"/>
                          <a:cs typeface="+mn-cs"/>
                        </a:rPr>
                        <a:t>（</a:t>
                      </a:r>
                      <a:r>
                        <a:rPr kumimoji="0" lang="en-US" altLang="ja-JP" sz="1200" b="1" i="0" u="none" strike="noStrike" kern="0" cap="none" spc="0" normalizeH="0" baseline="0" noProof="0" dirty="0">
                          <a:ln>
                            <a:noFill/>
                          </a:ln>
                          <a:solidFill>
                            <a:srgbClr val="302D22"/>
                          </a:solidFill>
                          <a:effectLst/>
                          <a:uLnTx/>
                          <a:uFillTx/>
                          <a:latin typeface="+mn-ea"/>
                          <a:ea typeface="+mn-ea"/>
                          <a:cs typeface="+mn-cs"/>
                        </a:rPr>
                        <a:t>EMPOWERMENT</a:t>
                      </a:r>
                      <a:r>
                        <a:rPr kumimoji="0" lang="ja-JP" altLang="en-US" sz="1200" b="1" i="0" u="none" strike="noStrike" kern="0" cap="none" spc="0" normalizeH="0" baseline="0" noProof="0" dirty="0">
                          <a:ln>
                            <a:noFill/>
                          </a:ln>
                          <a:solidFill>
                            <a:srgbClr val="302D22"/>
                          </a:solidFill>
                          <a:effectLst/>
                          <a:uLnTx/>
                          <a:uFillTx/>
                          <a:latin typeface="+mn-ea"/>
                          <a:ea typeface="+mn-ea"/>
                          <a:cs typeface="+mn-cs"/>
                        </a:rPr>
                        <a:t>）</a:t>
                      </a:r>
                      <a:endParaRPr kumimoji="0" lang="en-US" altLang="ja-JP" sz="1200" b="1" i="0" u="none" strike="noStrike" kern="0" cap="none" spc="0" normalizeH="0" baseline="0" noProof="0" dirty="0">
                        <a:ln>
                          <a:noFill/>
                        </a:ln>
                        <a:solidFill>
                          <a:srgbClr val="302D22"/>
                        </a:solidFill>
                        <a:effectLst/>
                        <a:uLnTx/>
                        <a:uFillTx/>
                        <a:latin typeface="游ゴシック" panose="020F0502020204030204"/>
                        <a:ea typeface="+mn-ea"/>
                        <a:cs typeface="+mn-cs"/>
                      </a:endParaRP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indent="0">
                        <a:buFont typeface="Arial" panose="020B0604020202020204" pitchFamily="34" charset="0"/>
                        <a:buNone/>
                      </a:pPr>
                      <a:r>
                        <a:rPr kumimoji="1" lang="ja-JP" altLang="en-US" sz="1200" b="1" dirty="0">
                          <a:solidFill>
                            <a:srgbClr val="302D22"/>
                          </a:solidFill>
                          <a:latin typeface="游ゴシック" panose="020B0400000000000000" pitchFamily="50" charset="-128"/>
                          <a:ea typeface="+mn-ea"/>
                        </a:rPr>
                        <a:t>② どうすれば、社員の前向きな行動や自由な議論を促すことができるでしょうか？</a:t>
                      </a:r>
                      <a:endParaRPr kumimoji="1" lang="en-US" altLang="ja-JP" sz="1200" b="1" dirty="0">
                        <a:solidFill>
                          <a:srgbClr val="302D22"/>
                        </a:solidFill>
                        <a:latin typeface="游ゴシック" panose="020B0400000000000000" pitchFamily="50" charset="-128"/>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1" dirty="0">
                          <a:solidFill>
                            <a:srgbClr val="302D22"/>
                          </a:solidFill>
                          <a:latin typeface="游ゴシック" panose="020B0400000000000000" pitchFamily="50" charset="-128"/>
                          <a:ea typeface="+mn-ea"/>
                        </a:rPr>
                        <a:t>（思いついたアイデアをできるだけ書き出してみましょう）</a:t>
                      </a:r>
                      <a:endParaRPr kumimoji="1" lang="en-US" altLang="ja-JP" sz="1200" b="1" dirty="0">
                        <a:solidFill>
                          <a:srgbClr val="302D22"/>
                        </a:solidFill>
                        <a:latin typeface="游ゴシック" panose="020B0400000000000000" pitchFamily="50" charset="-128"/>
                        <a:ea typeface="+mn-ea"/>
                      </a:endParaRPr>
                    </a:p>
                    <a:p>
                      <a:pPr marL="0" indent="0">
                        <a:buFont typeface="Arial" panose="020B0604020202020204" pitchFamily="34" charset="0"/>
                        <a:buNone/>
                      </a:pPr>
                      <a:endParaRPr kumimoji="1" lang="ja-JP" altLang="en-US" sz="1200" b="1" dirty="0">
                        <a:solidFill>
                          <a:srgbClr val="302D22"/>
                        </a:solidFill>
                        <a:latin typeface="游ゴシック" panose="020B0400000000000000" pitchFamily="50" charset="-128"/>
                        <a:ea typeface="+mn-ea"/>
                      </a:endParaRPr>
                    </a:p>
                  </a:txBody>
                  <a:tcPr marL="67910" marR="67910" marT="33955" marB="33955">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43934489"/>
                  </a:ext>
                </a:extLst>
              </a:tr>
            </a:tbl>
          </a:graphicData>
        </a:graphic>
      </p:graphicFrame>
      <p:sp>
        <p:nvSpPr>
          <p:cNvPr id="5" name="テキスト ボックス 4">
            <a:extLst>
              <a:ext uri="{FF2B5EF4-FFF2-40B4-BE49-F238E27FC236}">
                <a16:creationId xmlns:a16="http://schemas.microsoft.com/office/drawing/2014/main" id="{96412489-0B67-E3D7-492C-509B874A982F}"/>
              </a:ext>
            </a:extLst>
          </p:cNvPr>
          <p:cNvSpPr txBox="1"/>
          <p:nvPr/>
        </p:nvSpPr>
        <p:spPr>
          <a:xfrm>
            <a:off x="1945426" y="435476"/>
            <a:ext cx="4163319" cy="369332"/>
          </a:xfrm>
          <a:prstGeom prst="rect">
            <a:avLst/>
          </a:prstGeom>
          <a:noFill/>
        </p:spPr>
        <p:txBody>
          <a:bodyPr wrap="none" rtlCol="0" anchor="ctr">
            <a:spAutoFit/>
          </a:bodyPr>
          <a:lstStyle>
            <a:defPPr>
              <a:defRPr lang="en-US"/>
            </a:defPPr>
            <a:lvl1pPr>
              <a:defRPr kumimoji="1" sz="1600" b="1">
                <a:solidFill>
                  <a:srgbClr val="56431E"/>
                </a:solidFill>
                <a:latin typeface="Yu Gothic" panose="020B0400000000000000" pitchFamily="34" charset="-128"/>
                <a:ea typeface="Yu Gothic" panose="020B0400000000000000" pitchFamily="34" charset="-128"/>
              </a:defRPr>
            </a:lvl1pPr>
          </a:lstStyle>
          <a:p>
            <a:r>
              <a:rPr lang="en-US" altLang="ja-JP" sz="1800"/>
              <a:t>STEP2</a:t>
            </a:r>
            <a:r>
              <a:rPr lang="ja-JP" altLang="en-US" sz="1800"/>
              <a:t>　深掘り・発散（文化醸成②）</a:t>
            </a:r>
          </a:p>
        </p:txBody>
      </p:sp>
    </p:spTree>
    <p:extLst>
      <p:ext uri="{BB962C8B-B14F-4D97-AF65-F5344CB8AC3E}">
        <p14:creationId xmlns:p14="http://schemas.microsoft.com/office/powerpoint/2010/main" val="240804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F7773CFE-2800-E7A3-A279-90BFBFB9A613}"/>
              </a:ext>
            </a:extLst>
          </p:cNvPr>
          <p:cNvSpPr txBox="1"/>
          <p:nvPr/>
        </p:nvSpPr>
        <p:spPr>
          <a:xfrm>
            <a:off x="323850" y="972503"/>
            <a:ext cx="8532811" cy="661848"/>
          </a:xfrm>
          <a:prstGeom prst="rect">
            <a:avLst/>
          </a:prstGeom>
        </p:spPr>
        <p:txBody>
          <a:bodyPr vert="horz" wrap="square" lIns="0" tIns="9525" rIns="0" bIns="0" rtlCol="0">
            <a:spAutoFit/>
          </a:bodyPr>
          <a:lstStyle/>
          <a:p>
            <a:pPr marL="171450" marR="0" lvl="0" indent="-171450" algn="l" defTabSz="914400" rtl="0" eaLnBrk="1" fontAlgn="auto" latinLnBrk="0" hangingPunct="1">
              <a:lnSpc>
                <a:spcPct val="120000"/>
              </a:lnSpc>
              <a:spcBef>
                <a:spcPts val="0"/>
              </a:spcBef>
              <a:spcAft>
                <a:spcPts val="0"/>
              </a:spcAft>
              <a:buClrTx/>
              <a:buSzTx/>
              <a:buFont typeface="Wingdings" panose="05000000000000000000" pitchFamily="2" charset="2"/>
              <a:buChar char="l"/>
              <a:tabLst/>
              <a:defRPr/>
            </a:pP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「文化醸成」の中項目③「</a:t>
            </a:r>
            <a:r>
              <a:rPr kumimoji="0" lang="ja-JP" altLang="en-US" sz="1200" b="1" i="0" u="none" strike="noStrike" kern="0" cap="none" spc="0" normalizeH="0" baseline="0" noProof="0" dirty="0">
                <a:ln>
                  <a:noFill/>
                </a:ln>
                <a:solidFill>
                  <a:srgbClr val="56431E"/>
                </a:solidFill>
                <a:effectLst/>
                <a:uLnTx/>
                <a:uFillTx/>
                <a:latin typeface="+mn-ea"/>
                <a:ea typeface="+mn-ea"/>
                <a:cs typeface="+mn-cs"/>
              </a:rPr>
              <a:t>共創する仲間をつくる（</a:t>
            </a:r>
            <a:r>
              <a:rPr kumimoji="0" lang="en-US" altLang="ja-JP" sz="1200" b="1" i="0" u="none" strike="noStrike" kern="0" cap="none" spc="0" normalizeH="0" baseline="0" noProof="0" dirty="0">
                <a:ln>
                  <a:noFill/>
                </a:ln>
                <a:solidFill>
                  <a:srgbClr val="56431E"/>
                </a:solidFill>
                <a:effectLst/>
                <a:uLnTx/>
                <a:uFillTx/>
                <a:latin typeface="+mn-ea"/>
                <a:ea typeface="+mn-ea"/>
                <a:cs typeface="+mn-cs"/>
              </a:rPr>
              <a:t>COLLABORATION</a:t>
            </a:r>
            <a:r>
              <a:rPr kumimoji="0" lang="ja-JP" altLang="en-US" sz="1200" b="1" i="0" u="none" strike="noStrike" kern="0" cap="none" spc="0" normalizeH="0" baseline="0" noProof="0" dirty="0">
                <a:ln>
                  <a:noFill/>
                </a:ln>
                <a:solidFill>
                  <a:srgbClr val="56431E"/>
                </a:solidFill>
                <a:effectLst/>
                <a:uLnTx/>
                <a:uFillTx/>
                <a:latin typeface="+mn-ea"/>
                <a:ea typeface="+mn-ea"/>
                <a:cs typeface="+mn-cs"/>
              </a:rPr>
              <a:t>）」について、</a:t>
            </a: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アイデアを書き出すためのシートです。</a:t>
            </a:r>
            <a:endParaRPr kumimoji="1" lang="en-US" altLang="ja-JP" sz="1200" b="1" dirty="0">
              <a:solidFill>
                <a:srgbClr val="56431E"/>
              </a:solidFill>
              <a:latin typeface="游ゴシック" panose="020B0400000000000000" pitchFamily="50" charset="-128"/>
              <a:ea typeface="游ゴシック" panose="020B0400000000000000" pitchFamily="50" charset="-128"/>
              <a:cs typeface="SST Japanese Pro  Bold"/>
            </a:endParaRPr>
          </a:p>
          <a:p>
            <a:pPr marL="171450" marR="0" lvl="0" indent="-171450" algn="l" defTabSz="914400" rtl="0" eaLnBrk="1" fontAlgn="auto" latinLnBrk="0" hangingPunct="1">
              <a:lnSpc>
                <a:spcPct val="120000"/>
              </a:lnSpc>
              <a:spcBef>
                <a:spcPts val="0"/>
              </a:spcBef>
              <a:spcAft>
                <a:spcPts val="0"/>
              </a:spcAft>
              <a:buClrTx/>
              <a:buSzTx/>
              <a:buFont typeface="Wingdings" panose="05000000000000000000" pitchFamily="2" charset="2"/>
              <a:buChar char="l"/>
              <a:tabLst/>
              <a:defRPr/>
            </a:pP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記入欄の問い③への回答を記入してください。</a:t>
            </a:r>
            <a:endParaRPr kumimoji="1" lang="en-US" altLang="ja-JP" sz="1200" b="1" dirty="0">
              <a:solidFill>
                <a:srgbClr val="56431E"/>
              </a:solidFill>
              <a:latin typeface="游ゴシック" panose="020B0400000000000000" pitchFamily="50" charset="-128"/>
              <a:ea typeface="游ゴシック" panose="020B0400000000000000" pitchFamily="50" charset="-128"/>
              <a:cs typeface="SST Japanese Pro  Bold"/>
            </a:endParaRPr>
          </a:p>
        </p:txBody>
      </p:sp>
      <p:graphicFrame>
        <p:nvGraphicFramePr>
          <p:cNvPr id="4" name="表 3">
            <a:extLst>
              <a:ext uri="{FF2B5EF4-FFF2-40B4-BE49-F238E27FC236}">
                <a16:creationId xmlns:a16="http://schemas.microsoft.com/office/drawing/2014/main" id="{1FB1B760-D047-903A-883F-BBECE35A1D23}"/>
              </a:ext>
            </a:extLst>
          </p:cNvPr>
          <p:cNvGraphicFramePr>
            <a:graphicFrameLocks noGrp="1"/>
          </p:cNvGraphicFramePr>
          <p:nvPr>
            <p:extLst>
              <p:ext uri="{D42A27DB-BD31-4B8C-83A1-F6EECF244321}">
                <p14:modId xmlns:p14="http://schemas.microsoft.com/office/powerpoint/2010/main" val="137729151"/>
              </p:ext>
            </p:extLst>
          </p:nvPr>
        </p:nvGraphicFramePr>
        <p:xfrm>
          <a:off x="323849" y="1873250"/>
          <a:ext cx="8532812" cy="3796746"/>
        </p:xfrm>
        <a:graphic>
          <a:graphicData uri="http://schemas.openxmlformats.org/drawingml/2006/table">
            <a:tbl>
              <a:tblPr firstRow="1" bandRow="1"/>
              <a:tblGrid>
                <a:gridCol w="1396309">
                  <a:extLst>
                    <a:ext uri="{9D8B030D-6E8A-4147-A177-3AD203B41FA5}">
                      <a16:colId xmlns:a16="http://schemas.microsoft.com/office/drawing/2014/main" val="1428428500"/>
                    </a:ext>
                  </a:extLst>
                </a:gridCol>
                <a:gridCol w="1385181">
                  <a:extLst>
                    <a:ext uri="{9D8B030D-6E8A-4147-A177-3AD203B41FA5}">
                      <a16:colId xmlns:a16="http://schemas.microsoft.com/office/drawing/2014/main" val="3719924401"/>
                    </a:ext>
                  </a:extLst>
                </a:gridCol>
                <a:gridCol w="5751322">
                  <a:extLst>
                    <a:ext uri="{9D8B030D-6E8A-4147-A177-3AD203B41FA5}">
                      <a16:colId xmlns:a16="http://schemas.microsoft.com/office/drawing/2014/main" val="2989075287"/>
                    </a:ext>
                  </a:extLst>
                </a:gridCol>
              </a:tblGrid>
              <a:tr h="339549">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200" b="1">
                          <a:solidFill>
                            <a:schemeClr val="bg1"/>
                          </a:solidFill>
                          <a:latin typeface="游ゴシック" panose="020B0400000000000000" pitchFamily="50" charset="-128"/>
                          <a:ea typeface="游ゴシック" panose="020B0400000000000000" pitchFamily="50" charset="-128"/>
                        </a:rPr>
                        <a:t>大項目</a:t>
                      </a: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200" b="1">
                          <a:solidFill>
                            <a:schemeClr val="bg1"/>
                          </a:solidFill>
                          <a:latin typeface="游ゴシック" panose="020B0400000000000000" pitchFamily="50" charset="-128"/>
                          <a:ea typeface="游ゴシック" panose="020B0400000000000000" pitchFamily="50" charset="-128"/>
                        </a:rPr>
                        <a:t>中項目③</a:t>
                      </a: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200" b="1">
                          <a:solidFill>
                            <a:schemeClr val="bg1"/>
                          </a:solidFill>
                          <a:latin typeface="游ゴシック" panose="020B0400000000000000" pitchFamily="50" charset="-128"/>
                          <a:ea typeface="+mn-ea"/>
                        </a:rPr>
                        <a:t>記入欄</a:t>
                      </a:r>
                      <a:endParaRPr kumimoji="1" lang="ja-JP" altLang="en-US" sz="1200" b="1">
                        <a:solidFill>
                          <a:schemeClr val="bg1"/>
                        </a:solidFill>
                        <a:latin typeface="游ゴシック" panose="020B0400000000000000" pitchFamily="50" charset="-128"/>
                        <a:ea typeface="游ゴシック" panose="020B0400000000000000" pitchFamily="50" charset="-128"/>
                      </a:endParaRP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273111347"/>
                  </a:ext>
                </a:extLst>
              </a:tr>
              <a:tr h="345719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500" b="1" dirty="0">
                          <a:solidFill>
                            <a:srgbClr val="302D22"/>
                          </a:solidFill>
                          <a:latin typeface="游ゴシック" panose="020B0400000000000000" pitchFamily="50" charset="-128"/>
                          <a:ea typeface="+mn-ea"/>
                        </a:rPr>
                        <a:t>文化醸成</a:t>
                      </a:r>
                    </a:p>
                    <a:p>
                      <a:pPr algn="ctr"/>
                      <a:endParaRPr kumimoji="1" lang="ja-JP" altLang="en-US" sz="900" b="1" dirty="0">
                        <a:solidFill>
                          <a:srgbClr val="302D22"/>
                        </a:solidFill>
                        <a:latin typeface="游ゴシック" panose="020B0400000000000000" pitchFamily="50" charset="-128"/>
                        <a:ea typeface="+mn-ea"/>
                      </a:endParaRPr>
                    </a:p>
                    <a:p>
                      <a:pPr algn="ctr"/>
                      <a:r>
                        <a:rPr kumimoji="1" lang="ja-JP" altLang="en-US" sz="1200" b="0" dirty="0">
                          <a:solidFill>
                            <a:srgbClr val="302D22"/>
                          </a:solidFill>
                          <a:latin typeface="游ゴシック" panose="020B0400000000000000" pitchFamily="50" charset="-128"/>
                          <a:ea typeface="+mn-ea"/>
                        </a:rPr>
                        <a:t>社内にも社外にもいい関係性を築くことができていますか？</a:t>
                      </a: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5DFE0"/>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302D22"/>
                          </a:solidFill>
                          <a:effectLst/>
                          <a:uLnTx/>
                          <a:uFillTx/>
                          <a:latin typeface="+mn-ea"/>
                          <a:ea typeface="+mn-ea"/>
                          <a:cs typeface="+mn-cs"/>
                        </a:rPr>
                        <a:t>共創する仲間をつくる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302D22"/>
                          </a:solidFill>
                          <a:effectLst/>
                          <a:uLnTx/>
                          <a:uFillTx/>
                          <a:latin typeface="+mn-ea"/>
                          <a:ea typeface="+mn-ea"/>
                          <a:cs typeface="+mn-cs"/>
                        </a:rPr>
                        <a:t>（</a:t>
                      </a:r>
                      <a:r>
                        <a:rPr kumimoji="0" lang="en-US" altLang="ja-JP" sz="1200" b="1" i="0" u="none" strike="noStrike" kern="0" cap="none" spc="0" normalizeH="0" baseline="0" noProof="0" dirty="0">
                          <a:ln>
                            <a:noFill/>
                          </a:ln>
                          <a:solidFill>
                            <a:srgbClr val="302D22"/>
                          </a:solidFill>
                          <a:effectLst/>
                          <a:uLnTx/>
                          <a:uFillTx/>
                          <a:latin typeface="+mn-ea"/>
                          <a:ea typeface="+mn-ea"/>
                          <a:cs typeface="+mn-cs"/>
                        </a:rPr>
                        <a:t>COLLABORATION</a:t>
                      </a:r>
                      <a:r>
                        <a:rPr kumimoji="0" lang="ja-JP" altLang="en-US" sz="1200" b="1" i="0" u="none" strike="noStrike" kern="0" cap="none" spc="0" normalizeH="0" baseline="0" noProof="0" dirty="0">
                          <a:ln>
                            <a:noFill/>
                          </a:ln>
                          <a:solidFill>
                            <a:srgbClr val="302D22"/>
                          </a:solidFill>
                          <a:effectLst/>
                          <a:uLnTx/>
                          <a:uFillTx/>
                          <a:latin typeface="+mn-ea"/>
                          <a:ea typeface="+mn-ea"/>
                          <a:cs typeface="+mn-cs"/>
                        </a:rPr>
                        <a:t>）</a:t>
                      </a: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indent="0">
                        <a:buFont typeface="Arial" panose="020B0604020202020204" pitchFamily="34" charset="0"/>
                        <a:buNone/>
                      </a:pPr>
                      <a:r>
                        <a:rPr kumimoji="1" lang="ja-JP" altLang="en-US" sz="1200" b="1" dirty="0">
                          <a:solidFill>
                            <a:srgbClr val="302D22"/>
                          </a:solidFill>
                          <a:latin typeface="游ゴシック" panose="020B0400000000000000" pitchFamily="50" charset="-128"/>
                          <a:ea typeface="+mn-ea"/>
                        </a:rPr>
                        <a:t>③ どうすれば、自社にはない知見をもった専門家や異業種の企業、顧客とコラボレーションする機会をつくる／増やすことができるでしょうか？</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1" dirty="0">
                          <a:solidFill>
                            <a:srgbClr val="302D22"/>
                          </a:solidFill>
                          <a:latin typeface="游ゴシック" panose="020B0400000000000000" pitchFamily="50" charset="-128"/>
                          <a:ea typeface="+mn-ea"/>
                        </a:rPr>
                        <a:t>（思いついたアイデアをできるだけ書き出してみましょう）</a:t>
                      </a:r>
                      <a:endParaRPr kumimoji="1" lang="en-US" altLang="ja-JP" sz="1200" b="1" dirty="0">
                        <a:solidFill>
                          <a:srgbClr val="302D22"/>
                        </a:solidFill>
                        <a:latin typeface="游ゴシック" panose="020B0400000000000000" pitchFamily="50" charset="-128"/>
                        <a:ea typeface="+mn-ea"/>
                      </a:endParaRPr>
                    </a:p>
                    <a:p>
                      <a:pPr marL="0" indent="0">
                        <a:buFont typeface="Arial" panose="020B0604020202020204" pitchFamily="34" charset="0"/>
                        <a:buNone/>
                      </a:pPr>
                      <a:endParaRPr kumimoji="1" lang="ja-JP" altLang="en-US" sz="1200" b="1" dirty="0">
                        <a:solidFill>
                          <a:srgbClr val="302D22"/>
                        </a:solidFill>
                        <a:latin typeface="游ゴシック" panose="020B0400000000000000" pitchFamily="50" charset="-128"/>
                        <a:ea typeface="+mn-ea"/>
                      </a:endParaRPr>
                    </a:p>
                  </a:txBody>
                  <a:tcPr marL="67910" marR="67910" marT="33955" marB="33955">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43934489"/>
                  </a:ext>
                </a:extLst>
              </a:tr>
            </a:tbl>
          </a:graphicData>
        </a:graphic>
      </p:graphicFrame>
      <p:sp>
        <p:nvSpPr>
          <p:cNvPr id="5" name="テキスト ボックス 4">
            <a:extLst>
              <a:ext uri="{FF2B5EF4-FFF2-40B4-BE49-F238E27FC236}">
                <a16:creationId xmlns:a16="http://schemas.microsoft.com/office/drawing/2014/main" id="{5AB21085-DEA1-25E7-D2B7-5388BED2B6FF}"/>
              </a:ext>
            </a:extLst>
          </p:cNvPr>
          <p:cNvSpPr txBox="1"/>
          <p:nvPr/>
        </p:nvSpPr>
        <p:spPr>
          <a:xfrm>
            <a:off x="1945426" y="435476"/>
            <a:ext cx="4163319" cy="369332"/>
          </a:xfrm>
          <a:prstGeom prst="rect">
            <a:avLst/>
          </a:prstGeom>
          <a:noFill/>
        </p:spPr>
        <p:txBody>
          <a:bodyPr wrap="none" rtlCol="0" anchor="ctr">
            <a:spAutoFit/>
          </a:bodyPr>
          <a:lstStyle>
            <a:defPPr>
              <a:defRPr lang="en-US"/>
            </a:defPPr>
            <a:lvl1pPr>
              <a:defRPr kumimoji="1" sz="1600" b="1">
                <a:solidFill>
                  <a:srgbClr val="56431E"/>
                </a:solidFill>
                <a:latin typeface="Yu Gothic" panose="020B0400000000000000" pitchFamily="34" charset="-128"/>
                <a:ea typeface="Yu Gothic" panose="020B0400000000000000" pitchFamily="34" charset="-128"/>
              </a:defRPr>
            </a:lvl1pPr>
          </a:lstStyle>
          <a:p>
            <a:r>
              <a:rPr lang="en-US" altLang="ja-JP" sz="1800"/>
              <a:t>STEP2</a:t>
            </a:r>
            <a:r>
              <a:rPr lang="ja-JP" altLang="en-US" sz="1800"/>
              <a:t>　深掘り・発散（文化醸成③）</a:t>
            </a:r>
          </a:p>
        </p:txBody>
      </p:sp>
    </p:spTree>
    <p:extLst>
      <p:ext uri="{BB962C8B-B14F-4D97-AF65-F5344CB8AC3E}">
        <p14:creationId xmlns:p14="http://schemas.microsoft.com/office/powerpoint/2010/main" val="1613877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C453CB-69F4-64AF-3FE8-826680A11BD1}"/>
              </a:ext>
            </a:extLst>
          </p:cNvPr>
          <p:cNvSpPr txBox="1">
            <a:spLocks/>
          </p:cNvSpPr>
          <p:nvPr/>
        </p:nvSpPr>
        <p:spPr>
          <a:xfrm>
            <a:off x="719137" y="2421145"/>
            <a:ext cx="7705725" cy="201571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b="1" i="0" kern="1200">
                <a:solidFill>
                  <a:srgbClr val="56431E"/>
                </a:solidFill>
                <a:latin typeface="Hiragino Kaku Gothic Pro W6" panose="020B0300000000000000" pitchFamily="34" charset="-128"/>
                <a:ea typeface="Hiragino Kaku Gothic Pro W6" panose="020B0300000000000000" pitchFamily="34" charset="-128"/>
                <a:cs typeface="+mj-cs"/>
              </a:defRPr>
            </a:lvl1pPr>
          </a:lstStyle>
          <a:p>
            <a:pPr marL="0" marR="0" lvl="0" indent="0" algn="ctr" defTabSz="914400" rtl="0" eaLnBrk="1" fontAlgn="auto" latinLnBrk="0" hangingPunct="1">
              <a:lnSpc>
                <a:spcPct val="120000"/>
              </a:lnSpc>
              <a:spcBef>
                <a:spcPct val="0"/>
              </a:spcBef>
              <a:spcAft>
                <a:spcPts val="600"/>
              </a:spcAft>
              <a:buClrTx/>
              <a:buSzTx/>
              <a:buFontTx/>
              <a:buNone/>
              <a:tabLst/>
              <a:defRPr/>
            </a:pPr>
            <a:r>
              <a:rPr kumimoji="1" lang="ja-JP" altLang="en-US" sz="3200" b="1" i="0" u="none" strike="noStrike" kern="1200" cap="none" spc="0" normalizeH="0" baseline="0" noProof="0" dirty="0">
                <a:ln>
                  <a:noFill/>
                </a:ln>
                <a:effectLst/>
                <a:uLnTx/>
                <a:uFillTx/>
                <a:latin typeface="Yu Gothic" panose="020B0400000000000000" pitchFamily="34" charset="-128"/>
                <a:ea typeface="Yu Gothic" panose="020B0400000000000000" pitchFamily="34" charset="-128"/>
                <a:cs typeface="+mj-cs"/>
              </a:rPr>
              <a:t>３－３．「</a:t>
            </a:r>
            <a:r>
              <a:rPr kumimoji="1" lang="en-US" altLang="ja-JP" sz="3200" b="1" i="0" u="none" strike="noStrike" kern="1200" cap="none" spc="0" normalizeH="0" baseline="0" noProof="0" dirty="0">
                <a:ln>
                  <a:noFill/>
                </a:ln>
                <a:effectLst/>
                <a:uLnTx/>
                <a:uFillTx/>
                <a:latin typeface="Yu Gothic" panose="020B0400000000000000" pitchFamily="34" charset="-128"/>
                <a:ea typeface="Yu Gothic" panose="020B0400000000000000" pitchFamily="34" charset="-128"/>
                <a:cs typeface="+mj-cs"/>
              </a:rPr>
              <a:t>STEP3</a:t>
            </a:r>
            <a:r>
              <a:rPr kumimoji="1" lang="ja-JP" altLang="en-US" sz="3200" b="1" i="0" u="none" strike="noStrike" kern="1200" cap="none" spc="0" normalizeH="0" baseline="0" noProof="0" dirty="0">
                <a:ln>
                  <a:noFill/>
                </a:ln>
                <a:effectLst/>
                <a:uLnTx/>
                <a:uFillTx/>
                <a:latin typeface="Yu Gothic" panose="020B0400000000000000" pitchFamily="34" charset="-128"/>
                <a:ea typeface="Yu Gothic" panose="020B0400000000000000" pitchFamily="34" charset="-128"/>
                <a:cs typeface="+mj-cs"/>
              </a:rPr>
              <a:t>　活動検討」</a:t>
            </a:r>
          </a:p>
        </p:txBody>
      </p:sp>
    </p:spTree>
    <p:extLst>
      <p:ext uri="{BB962C8B-B14F-4D97-AF65-F5344CB8AC3E}">
        <p14:creationId xmlns:p14="http://schemas.microsoft.com/office/powerpoint/2010/main" val="3807243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96526F93-5D85-7642-9B67-4082E578D486}"/>
              </a:ext>
            </a:extLst>
          </p:cNvPr>
          <p:cNvSpPr txBox="1"/>
          <p:nvPr/>
        </p:nvSpPr>
        <p:spPr>
          <a:xfrm>
            <a:off x="1945426" y="435476"/>
            <a:ext cx="3470822" cy="369332"/>
          </a:xfrm>
          <a:prstGeom prst="rect">
            <a:avLst/>
          </a:prstGeom>
          <a:noFill/>
        </p:spPr>
        <p:txBody>
          <a:bodyPr wrap="none" rtlCol="0">
            <a:spAutoFit/>
          </a:bodyPr>
          <a:lstStyle/>
          <a:p>
            <a:r>
              <a:rPr kumimoji="1" lang="en-US" altLang="ja-JP" b="1" dirty="0">
                <a:solidFill>
                  <a:srgbClr val="56431E"/>
                </a:solidFill>
                <a:latin typeface="Yu Gothic" panose="020B0400000000000000" pitchFamily="34" charset="-128"/>
                <a:ea typeface="Yu Gothic" panose="020B0400000000000000" pitchFamily="34" charset="-128"/>
              </a:rPr>
              <a:t>STEP3</a:t>
            </a:r>
            <a:r>
              <a:rPr kumimoji="1" lang="ja-JP" altLang="en-US" b="1" dirty="0">
                <a:solidFill>
                  <a:srgbClr val="56431E"/>
                </a:solidFill>
                <a:latin typeface="Yu Gothic" panose="020B0400000000000000" pitchFamily="34" charset="-128"/>
                <a:ea typeface="Yu Gothic" panose="020B0400000000000000" pitchFamily="34" charset="-128"/>
              </a:rPr>
              <a:t>　活動検討（人格形成）</a:t>
            </a:r>
          </a:p>
        </p:txBody>
      </p:sp>
      <p:sp>
        <p:nvSpPr>
          <p:cNvPr id="7" name="object 4">
            <a:extLst>
              <a:ext uri="{FF2B5EF4-FFF2-40B4-BE49-F238E27FC236}">
                <a16:creationId xmlns:a16="http://schemas.microsoft.com/office/drawing/2014/main" id="{D17FAB0F-3A97-F946-9F63-A2A01C2D3E4D}"/>
              </a:ext>
            </a:extLst>
          </p:cNvPr>
          <p:cNvSpPr txBox="1"/>
          <p:nvPr/>
        </p:nvSpPr>
        <p:spPr>
          <a:xfrm>
            <a:off x="323849" y="971367"/>
            <a:ext cx="8532811" cy="674672"/>
          </a:xfrm>
          <a:prstGeom prst="rect">
            <a:avLst/>
          </a:prstGeom>
        </p:spPr>
        <p:txBody>
          <a:bodyPr vert="horz" wrap="square" lIns="0" tIns="9525" rIns="0" bIns="0" rtlCol="0">
            <a:spAutoFit/>
          </a:bodyPr>
          <a:lstStyle/>
          <a:p>
            <a:pPr marL="180975" indent="-171450" defTabSz="685800">
              <a:lnSpc>
                <a:spcPct val="120000"/>
              </a:lnSpc>
              <a:spcBef>
                <a:spcPts val="75"/>
              </a:spcBef>
              <a:buFont typeface="Wingdings" panose="05000000000000000000" pitchFamily="2" charset="2"/>
              <a:buChar char="l"/>
              <a:defRPr/>
            </a:pPr>
            <a:r>
              <a:rPr kumimoji="1" lang="ja-JP" altLang="en-US" sz="1200" b="1" i="0" u="none" strike="noStrike" kern="1200" cap="none" spc="0" normalizeH="0" baseline="0" noProof="0" dirty="0">
                <a:ln>
                  <a:noFill/>
                </a:ln>
                <a:solidFill>
                  <a:srgbClr val="56431E"/>
                </a:solidFill>
                <a:effectLst/>
                <a:uLnTx/>
                <a:uFillTx/>
                <a:latin typeface="游ゴシック" panose="020B0400000000000000" pitchFamily="50" charset="-128"/>
                <a:ea typeface="游ゴシック" panose="020B0400000000000000" pitchFamily="50" charset="-128"/>
                <a:cs typeface="+mn-cs"/>
              </a:rPr>
              <a:t>チャレンジしたい中項目を選択し、</a:t>
            </a:r>
            <a:r>
              <a:rPr kumimoji="1" lang="en-US" altLang="ja-JP" sz="1200" b="1" i="0" u="none" strike="noStrike" kern="1200" cap="none" spc="0" normalizeH="0" baseline="0" noProof="0" dirty="0">
                <a:ln>
                  <a:noFill/>
                </a:ln>
                <a:solidFill>
                  <a:srgbClr val="56431E"/>
                </a:solidFill>
                <a:effectLst/>
                <a:uLnTx/>
                <a:uFillTx/>
                <a:latin typeface="游ゴシック" panose="020B0400000000000000" pitchFamily="50" charset="-128"/>
                <a:ea typeface="游ゴシック" panose="020B0400000000000000" pitchFamily="50" charset="-128"/>
                <a:cs typeface="+mn-cs"/>
              </a:rPr>
              <a:t>STEP2</a:t>
            </a:r>
            <a:r>
              <a:rPr kumimoji="1" lang="ja-JP" altLang="en-US" sz="1200" b="1" i="0" u="none" strike="noStrike" kern="1200" cap="none" spc="0" normalizeH="0" baseline="0" noProof="0" dirty="0">
                <a:ln>
                  <a:noFill/>
                </a:ln>
                <a:solidFill>
                  <a:srgbClr val="56431E"/>
                </a:solidFill>
                <a:effectLst/>
                <a:uLnTx/>
                <a:uFillTx/>
                <a:latin typeface="游ゴシック" panose="020B0400000000000000" pitchFamily="50" charset="-128"/>
                <a:ea typeface="游ゴシック" panose="020B0400000000000000" pitchFamily="50" charset="-128"/>
                <a:cs typeface="+mn-cs"/>
              </a:rPr>
              <a:t>で書き出したイメージをより具体的に言語化してみましょう</a:t>
            </a: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a:t>
            </a:r>
          </a:p>
          <a:p>
            <a:pPr marL="180975" indent="-171450" defTabSz="685800">
              <a:lnSpc>
                <a:spcPct val="120000"/>
              </a:lnSpc>
              <a:spcBef>
                <a:spcPts val="75"/>
              </a:spcBef>
              <a:buFont typeface="Wingdings" panose="05000000000000000000" pitchFamily="2" charset="2"/>
              <a:buChar char="l"/>
              <a:defRPr/>
            </a:pP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具体的なイメージがつかない場合は、少し時間を取って</a:t>
            </a: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hlinkClick r:id="rId3"/>
              </a:rPr>
              <a:t>「中小企業のためのデザイン経営ハンドブック２」</a:t>
            </a: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掲載の事例などを読み込んでみましょう。また、社内の仲間やワークショップ参加者と一緒に検討してみましょう。</a:t>
            </a:r>
            <a:endParaRPr kumimoji="1" lang="en-US" altLang="ja-JP" sz="1200" b="1" dirty="0">
              <a:solidFill>
                <a:srgbClr val="56431E"/>
              </a:solidFill>
              <a:latin typeface="游ゴシック" panose="020B0400000000000000" pitchFamily="50" charset="-128"/>
              <a:ea typeface="游ゴシック" panose="020B0400000000000000" pitchFamily="50" charset="-128"/>
              <a:cs typeface="SST Japanese Pro  Bold"/>
            </a:endParaRPr>
          </a:p>
        </p:txBody>
      </p:sp>
      <p:graphicFrame>
        <p:nvGraphicFramePr>
          <p:cNvPr id="2" name="表 1">
            <a:extLst>
              <a:ext uri="{FF2B5EF4-FFF2-40B4-BE49-F238E27FC236}">
                <a16:creationId xmlns:a16="http://schemas.microsoft.com/office/drawing/2014/main" id="{09AB0514-292A-7241-1B7B-5B5CE80FA824}"/>
              </a:ext>
            </a:extLst>
          </p:cNvPr>
          <p:cNvGraphicFramePr>
            <a:graphicFrameLocks noGrp="1"/>
          </p:cNvGraphicFramePr>
          <p:nvPr>
            <p:extLst>
              <p:ext uri="{D42A27DB-BD31-4B8C-83A1-F6EECF244321}">
                <p14:modId xmlns:p14="http://schemas.microsoft.com/office/powerpoint/2010/main" val="2858112827"/>
              </p:ext>
            </p:extLst>
          </p:nvPr>
        </p:nvGraphicFramePr>
        <p:xfrm>
          <a:off x="323849" y="2091962"/>
          <a:ext cx="8532812" cy="4138940"/>
        </p:xfrm>
        <a:graphic>
          <a:graphicData uri="http://schemas.openxmlformats.org/drawingml/2006/table">
            <a:tbl>
              <a:tblPr firstRow="1" bandRow="1"/>
              <a:tblGrid>
                <a:gridCol w="1396309">
                  <a:extLst>
                    <a:ext uri="{9D8B030D-6E8A-4147-A177-3AD203B41FA5}">
                      <a16:colId xmlns:a16="http://schemas.microsoft.com/office/drawing/2014/main" val="1428428500"/>
                    </a:ext>
                  </a:extLst>
                </a:gridCol>
                <a:gridCol w="1385181">
                  <a:extLst>
                    <a:ext uri="{9D8B030D-6E8A-4147-A177-3AD203B41FA5}">
                      <a16:colId xmlns:a16="http://schemas.microsoft.com/office/drawing/2014/main" val="3719924401"/>
                    </a:ext>
                  </a:extLst>
                </a:gridCol>
                <a:gridCol w="5751322">
                  <a:extLst>
                    <a:ext uri="{9D8B030D-6E8A-4147-A177-3AD203B41FA5}">
                      <a16:colId xmlns:a16="http://schemas.microsoft.com/office/drawing/2014/main" val="2989075287"/>
                    </a:ext>
                  </a:extLst>
                </a:gridCol>
              </a:tblGrid>
              <a:tr h="264716">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游ゴシック" panose="020B0400000000000000" pitchFamily="50" charset="-128"/>
                          <a:ea typeface="+mn-ea"/>
                          <a:cs typeface="+mn-cs"/>
                        </a:rPr>
                        <a:t>大項目</a:t>
                      </a: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200" b="1" dirty="0">
                          <a:solidFill>
                            <a:schemeClr val="bg1"/>
                          </a:solidFill>
                          <a:latin typeface="游ゴシック" panose="020B0400000000000000" pitchFamily="50" charset="-128"/>
                          <a:ea typeface="游ゴシック" panose="020B0400000000000000" pitchFamily="50" charset="-128"/>
                        </a:rPr>
                        <a:t>中項目</a:t>
                      </a:r>
                      <a:endParaRPr kumimoji="1" lang="ja-JP" altLang="en-US" sz="1200" b="1" dirty="0">
                        <a:solidFill>
                          <a:srgbClr val="FF0000"/>
                        </a:solidFill>
                        <a:latin typeface="游ゴシック" panose="020B0400000000000000" pitchFamily="50" charset="-128"/>
                        <a:ea typeface="游ゴシック" panose="020B0400000000000000" pitchFamily="50" charset="-128"/>
                      </a:endParaRP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200" b="1">
                          <a:solidFill>
                            <a:schemeClr val="bg1"/>
                          </a:solidFill>
                          <a:latin typeface="游ゴシック" panose="020B0400000000000000" pitchFamily="50" charset="-128"/>
                          <a:ea typeface="+mn-ea"/>
                        </a:rPr>
                        <a:t>記入欄</a:t>
                      </a:r>
                      <a:endParaRPr kumimoji="1" lang="ja-JP" altLang="en-US" sz="1200" b="1">
                        <a:solidFill>
                          <a:schemeClr val="bg1"/>
                        </a:solidFill>
                        <a:latin typeface="游ゴシック" panose="020B0400000000000000" pitchFamily="50" charset="-128"/>
                        <a:ea typeface="游ゴシック" panose="020B0400000000000000" pitchFamily="50" charset="-128"/>
                      </a:endParaRP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273111347"/>
                  </a:ext>
                </a:extLst>
              </a:tr>
              <a:tr h="1291408">
                <a:tc rowSpan="3">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500" b="1" dirty="0">
                          <a:solidFill>
                            <a:srgbClr val="302D22"/>
                          </a:solidFill>
                          <a:latin typeface="游ゴシック" panose="020B0400000000000000" pitchFamily="50" charset="-128"/>
                          <a:ea typeface="+mn-ea"/>
                        </a:rPr>
                        <a:t>人格形成</a:t>
                      </a:r>
                    </a:p>
                    <a:p>
                      <a:pPr algn="ctr"/>
                      <a:endParaRPr kumimoji="1" lang="ja-JP" altLang="en-US" sz="900" b="1" dirty="0">
                        <a:solidFill>
                          <a:srgbClr val="302D22"/>
                        </a:solidFill>
                        <a:latin typeface="游ゴシック" panose="020B0400000000000000" pitchFamily="50" charset="-128"/>
                        <a:ea typeface="+mn-ea"/>
                      </a:endParaRPr>
                    </a:p>
                    <a:p>
                      <a:pPr algn="ctr"/>
                      <a:r>
                        <a:rPr kumimoji="1" lang="ja-JP" altLang="en-US" sz="1200" b="0" dirty="0">
                          <a:solidFill>
                            <a:srgbClr val="302D22"/>
                          </a:solidFill>
                          <a:latin typeface="游ゴシック" panose="020B0400000000000000" pitchFamily="50" charset="-128"/>
                          <a:ea typeface="+mn-ea"/>
                        </a:rPr>
                        <a:t>自社の過去・現在・未来が見えていますか？</a:t>
                      </a: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8EACE"/>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302D22"/>
                          </a:solidFill>
                          <a:effectLst/>
                          <a:uLnTx/>
                          <a:uFillTx/>
                          <a:latin typeface="+mn-ea"/>
                          <a:ea typeface="+mn-ea"/>
                          <a:cs typeface="+mn-cs"/>
                        </a:rPr>
                        <a:t>自社の個性を見つめ直す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302D22"/>
                          </a:solidFill>
                          <a:effectLst/>
                          <a:uLnTx/>
                          <a:uFillTx/>
                          <a:latin typeface="+mn-ea"/>
                          <a:ea typeface="+mn-ea"/>
                          <a:cs typeface="+mn-cs"/>
                        </a:rPr>
                        <a:t>（</a:t>
                      </a:r>
                      <a:r>
                        <a:rPr kumimoji="0" lang="en-US" altLang="ja-JP" sz="1200" b="1" i="0" u="none" strike="noStrike" kern="0" cap="none" spc="0" normalizeH="0" baseline="0" noProof="0" dirty="0">
                          <a:ln>
                            <a:noFill/>
                          </a:ln>
                          <a:solidFill>
                            <a:srgbClr val="302D22"/>
                          </a:solidFill>
                          <a:effectLst/>
                          <a:uLnTx/>
                          <a:uFillTx/>
                          <a:latin typeface="+mn-ea"/>
                          <a:ea typeface="+mn-ea"/>
                          <a:cs typeface="+mn-cs"/>
                        </a:rPr>
                        <a:t>IDENTITY</a:t>
                      </a:r>
                      <a:r>
                        <a:rPr kumimoji="0" lang="ja-JP" altLang="en-US" sz="1200" b="1" i="0" u="none" strike="noStrike" kern="0" cap="none" spc="0" normalizeH="0" baseline="0" noProof="0" dirty="0">
                          <a:ln>
                            <a:noFill/>
                          </a:ln>
                          <a:solidFill>
                            <a:srgbClr val="302D22"/>
                          </a:solidFill>
                          <a:effectLst/>
                          <a:uLnTx/>
                          <a:uFillTx/>
                          <a:latin typeface="+mn-ea"/>
                          <a:ea typeface="+mn-ea"/>
                          <a:cs typeface="+mn-cs"/>
                        </a:rPr>
                        <a:t>）</a:t>
                      </a: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indent="0">
                        <a:buFont typeface="Arial" panose="020B0604020202020204" pitchFamily="34" charset="0"/>
                        <a:buNone/>
                      </a:pPr>
                      <a:r>
                        <a:rPr kumimoji="1" lang="ja-JP" altLang="en-US" sz="1200" b="1" dirty="0">
                          <a:solidFill>
                            <a:srgbClr val="302D22"/>
                          </a:solidFill>
                          <a:latin typeface="游ゴシック" panose="020B0400000000000000" pitchFamily="50" charset="-128"/>
                          <a:ea typeface="+mn-ea"/>
                        </a:rPr>
                        <a:t>（チャレンジしたい中項目を選択し、</a:t>
                      </a:r>
                      <a:r>
                        <a:rPr kumimoji="1" lang="en-US" altLang="ja-JP" sz="1200" b="1" dirty="0">
                          <a:solidFill>
                            <a:srgbClr val="302D22"/>
                          </a:solidFill>
                          <a:latin typeface="游ゴシック" panose="020B0400000000000000" pitchFamily="50" charset="-128"/>
                          <a:ea typeface="+mn-ea"/>
                        </a:rPr>
                        <a:t>STEP2</a:t>
                      </a:r>
                      <a:r>
                        <a:rPr kumimoji="1" lang="ja-JP" altLang="en-US" sz="1200" b="1" dirty="0">
                          <a:solidFill>
                            <a:srgbClr val="302D22"/>
                          </a:solidFill>
                          <a:latin typeface="游ゴシック" panose="020B0400000000000000" pitchFamily="50" charset="-128"/>
                          <a:ea typeface="+mn-ea"/>
                        </a:rPr>
                        <a:t>で書き出したイメージやアイデアをより具体的に言語化してみましょう。）</a:t>
                      </a:r>
                      <a:endParaRPr kumimoji="1" lang="en-US" altLang="ja-JP" sz="1200" b="1" dirty="0">
                        <a:solidFill>
                          <a:srgbClr val="302D22"/>
                        </a:solidFill>
                        <a:latin typeface="游ゴシック" panose="020B0400000000000000" pitchFamily="50" charset="-128"/>
                        <a:ea typeface="+mn-ea"/>
                      </a:endParaRPr>
                    </a:p>
                    <a:p>
                      <a:pPr marL="0" indent="0">
                        <a:buFont typeface="Arial" panose="020B0604020202020204" pitchFamily="34" charset="0"/>
                        <a:buNone/>
                      </a:pPr>
                      <a:endParaRPr kumimoji="1" lang="ja-JP" altLang="en-US" sz="1200" b="1" dirty="0">
                        <a:solidFill>
                          <a:srgbClr val="302D22"/>
                        </a:solidFill>
                        <a:latin typeface="游ゴシック" panose="020B0400000000000000" pitchFamily="50" charset="-128"/>
                        <a:ea typeface="+mn-ea"/>
                      </a:endParaRPr>
                    </a:p>
                  </a:txBody>
                  <a:tcPr marL="67910" marR="67910" marT="33955" marB="33955">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43934489"/>
                  </a:ext>
                </a:extLst>
              </a:tr>
              <a:tr h="1291408">
                <a:tc vMerge="1">
                  <a:txBody>
                    <a:bodyPr/>
                    <a:lstStyle/>
                    <a:p>
                      <a:pPr algn="ctr"/>
                      <a:endParaRPr kumimoji="1" lang="ja-JP" altLang="en-US" sz="1200" b="0">
                        <a:latin typeface="游ゴシック" panose="020B0400000000000000" pitchFamily="50" charset="-128"/>
                        <a:ea typeface="+mn-ea"/>
                      </a:endParaRPr>
                    </a:p>
                  </a:txBody>
                  <a:tcPr marL="67910" marR="67910" marT="33955" marB="33955"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8EAC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302D22"/>
                          </a:solidFill>
                          <a:effectLst/>
                          <a:uLnTx/>
                          <a:uFillTx/>
                          <a:latin typeface="游ゴシック" panose="020B0400000000000000" pitchFamily="50" charset="-128"/>
                          <a:ea typeface="+mn-ea"/>
                          <a:cs typeface="+mn-cs"/>
                        </a:rPr>
                        <a:t>存在意義を深掘りする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302D22"/>
                          </a:solidFill>
                          <a:effectLst/>
                          <a:uLnTx/>
                          <a:uFillTx/>
                          <a:latin typeface="游ゴシック" panose="020B0400000000000000" pitchFamily="50" charset="-128"/>
                          <a:ea typeface="+mn-ea"/>
                          <a:cs typeface="+mn-cs"/>
                        </a:rPr>
                        <a:t>（</a:t>
                      </a:r>
                      <a:r>
                        <a:rPr kumimoji="0" lang="en-US" altLang="ja-JP" sz="1200" b="1" i="0" u="none" strike="noStrike" kern="0" cap="none" spc="0" normalizeH="0" baseline="0" noProof="0" dirty="0">
                          <a:ln>
                            <a:noFill/>
                          </a:ln>
                          <a:solidFill>
                            <a:srgbClr val="302D22"/>
                          </a:solidFill>
                          <a:effectLst/>
                          <a:uLnTx/>
                          <a:uFillTx/>
                          <a:latin typeface="游ゴシック" panose="020B0400000000000000" pitchFamily="50" charset="-128"/>
                          <a:ea typeface="+mn-ea"/>
                          <a:cs typeface="+mn-cs"/>
                        </a:rPr>
                        <a:t>MISSION</a:t>
                      </a:r>
                      <a:r>
                        <a:rPr kumimoji="0" lang="ja-JP" altLang="en-US" sz="1200" b="1" i="0" u="none" strike="noStrike" kern="0" cap="none" spc="0" normalizeH="0" baseline="0" noProof="0" dirty="0">
                          <a:ln>
                            <a:noFill/>
                          </a:ln>
                          <a:solidFill>
                            <a:srgbClr val="302D22"/>
                          </a:solidFill>
                          <a:effectLst/>
                          <a:uLnTx/>
                          <a:uFillTx/>
                          <a:latin typeface="游ゴシック" panose="020B0400000000000000" pitchFamily="50" charset="-128"/>
                          <a:ea typeface="+mn-ea"/>
                          <a:cs typeface="+mn-cs"/>
                        </a:rPr>
                        <a:t>）</a:t>
                      </a:r>
                    </a:p>
                  </a:txBody>
                  <a:tcPr marL="67910" marR="67910" marT="33955" marB="3395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indent="0">
                        <a:buFont typeface="Arial" panose="020B0604020202020204" pitchFamily="34" charset="0"/>
                        <a:buNone/>
                      </a:pPr>
                      <a:endParaRPr kumimoji="1" lang="ja-JP" altLang="en-US" sz="1200" b="1">
                        <a:solidFill>
                          <a:schemeClr val="tx1"/>
                        </a:solidFill>
                        <a:latin typeface="游ゴシック" panose="020B0400000000000000" pitchFamily="50" charset="-128"/>
                        <a:ea typeface="+mn-ea"/>
                      </a:endParaRPr>
                    </a:p>
                  </a:txBody>
                  <a:tcPr marL="67910" marR="67910" marT="33955" marB="33955">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3525785"/>
                  </a:ext>
                </a:extLst>
              </a:tr>
              <a:tr h="1291408">
                <a:tc vMerge="1">
                  <a:txBody>
                    <a:bodyPr/>
                    <a:lstStyle/>
                    <a:p>
                      <a:pPr algn="ctr"/>
                      <a:endParaRPr kumimoji="1" lang="ja-JP" altLang="en-US" sz="1200" b="0">
                        <a:latin typeface="游ゴシック" panose="020B0400000000000000" pitchFamily="50" charset="-128"/>
                        <a:ea typeface="+mn-ea"/>
                      </a:endParaRPr>
                    </a:p>
                  </a:txBody>
                  <a:tcPr marL="67910" marR="67910" marT="33955" marB="33955"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8EAC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302D22"/>
                          </a:solidFill>
                          <a:effectLst/>
                          <a:uLnTx/>
                          <a:uFillTx/>
                          <a:latin typeface="游ゴシック" panose="020B0400000000000000" pitchFamily="50" charset="-128"/>
                          <a:ea typeface="+mn-ea"/>
                          <a:cs typeface="+mn-cs"/>
                        </a:rPr>
                        <a:t>将来のありたい姿を描く（</a:t>
                      </a:r>
                      <a:r>
                        <a:rPr kumimoji="0" lang="en-US" altLang="ja-JP" sz="1200" b="1" i="0" u="none" strike="noStrike" kern="0" cap="none" spc="0" normalizeH="0" baseline="0" noProof="0" dirty="0">
                          <a:ln>
                            <a:noFill/>
                          </a:ln>
                          <a:solidFill>
                            <a:srgbClr val="302D22"/>
                          </a:solidFill>
                          <a:effectLst/>
                          <a:uLnTx/>
                          <a:uFillTx/>
                          <a:latin typeface="游ゴシック" panose="020B0400000000000000" pitchFamily="50" charset="-128"/>
                          <a:ea typeface="+mn-ea"/>
                          <a:cs typeface="+mn-cs"/>
                        </a:rPr>
                        <a:t>VISION</a:t>
                      </a:r>
                      <a:r>
                        <a:rPr kumimoji="0" lang="ja-JP" altLang="en-US" sz="1200" b="1" i="0" u="none" strike="noStrike" kern="0" cap="none" spc="0" normalizeH="0" baseline="0" noProof="0" dirty="0">
                          <a:ln>
                            <a:noFill/>
                          </a:ln>
                          <a:solidFill>
                            <a:srgbClr val="302D22"/>
                          </a:solidFill>
                          <a:effectLst/>
                          <a:uLnTx/>
                          <a:uFillTx/>
                          <a:latin typeface="游ゴシック" panose="020B0400000000000000" pitchFamily="50" charset="-128"/>
                          <a:ea typeface="+mn-ea"/>
                          <a:cs typeface="+mn-cs"/>
                        </a:rPr>
                        <a:t>）</a:t>
                      </a:r>
                    </a:p>
                  </a:txBody>
                  <a:tcPr marL="67910" marR="67910" marT="33955" marB="3395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vMerge="1">
                  <a:txBody>
                    <a:bodyPr/>
                    <a:lstStyle/>
                    <a:p>
                      <a:pPr marL="0" indent="0">
                        <a:buFont typeface="Arial" panose="020B0604020202020204" pitchFamily="34" charset="0"/>
                        <a:buNone/>
                      </a:pPr>
                      <a:endParaRPr kumimoji="1" lang="ja-JP" altLang="en-US" sz="1200" b="1">
                        <a:solidFill>
                          <a:schemeClr val="tx1"/>
                        </a:solidFill>
                        <a:latin typeface="游ゴシック" panose="020B0400000000000000" pitchFamily="50" charset="-128"/>
                        <a:ea typeface="+mn-ea"/>
                      </a:endParaRPr>
                    </a:p>
                  </a:txBody>
                  <a:tcPr marL="67910" marR="67910" marT="33955" marB="33955">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742460711"/>
                  </a:ext>
                </a:extLst>
              </a:tr>
            </a:tbl>
          </a:graphicData>
        </a:graphic>
      </p:graphicFrame>
    </p:spTree>
    <p:extLst>
      <p:ext uri="{BB962C8B-B14F-4D97-AF65-F5344CB8AC3E}">
        <p14:creationId xmlns:p14="http://schemas.microsoft.com/office/powerpoint/2010/main" val="1387135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96526F93-5D85-7642-9B67-4082E578D486}"/>
              </a:ext>
            </a:extLst>
          </p:cNvPr>
          <p:cNvSpPr txBox="1"/>
          <p:nvPr/>
        </p:nvSpPr>
        <p:spPr>
          <a:xfrm>
            <a:off x="1945426" y="435476"/>
            <a:ext cx="3470822" cy="369332"/>
          </a:xfrm>
          <a:prstGeom prst="rect">
            <a:avLst/>
          </a:prstGeom>
          <a:noFill/>
        </p:spPr>
        <p:txBody>
          <a:bodyPr wrap="none" rtlCol="0">
            <a:spAutoFit/>
          </a:bodyPr>
          <a:lstStyle/>
          <a:p>
            <a:r>
              <a:rPr kumimoji="1" lang="en-US" altLang="ja-JP" b="1" dirty="0">
                <a:solidFill>
                  <a:srgbClr val="56431E"/>
                </a:solidFill>
                <a:latin typeface="Yu Gothic" panose="020B0400000000000000" pitchFamily="34" charset="-128"/>
                <a:ea typeface="Yu Gothic" panose="020B0400000000000000" pitchFamily="34" charset="-128"/>
              </a:rPr>
              <a:t>STEP3</a:t>
            </a:r>
            <a:r>
              <a:rPr kumimoji="1" lang="ja-JP" altLang="en-US" b="1" dirty="0">
                <a:solidFill>
                  <a:srgbClr val="56431E"/>
                </a:solidFill>
                <a:latin typeface="Yu Gothic" panose="020B0400000000000000" pitchFamily="34" charset="-128"/>
                <a:ea typeface="Yu Gothic" panose="020B0400000000000000" pitchFamily="34" charset="-128"/>
              </a:rPr>
              <a:t>　活動検討（価値創造）</a:t>
            </a:r>
          </a:p>
        </p:txBody>
      </p:sp>
      <p:graphicFrame>
        <p:nvGraphicFramePr>
          <p:cNvPr id="2" name="表 1">
            <a:extLst>
              <a:ext uri="{FF2B5EF4-FFF2-40B4-BE49-F238E27FC236}">
                <a16:creationId xmlns:a16="http://schemas.microsoft.com/office/drawing/2014/main" id="{D79A33E7-8876-73FB-7A67-6859F1FB1FBD}"/>
              </a:ext>
            </a:extLst>
          </p:cNvPr>
          <p:cNvGraphicFramePr>
            <a:graphicFrameLocks noGrp="1"/>
          </p:cNvGraphicFramePr>
          <p:nvPr>
            <p:extLst>
              <p:ext uri="{D42A27DB-BD31-4B8C-83A1-F6EECF244321}">
                <p14:modId xmlns:p14="http://schemas.microsoft.com/office/powerpoint/2010/main" val="3653497175"/>
              </p:ext>
            </p:extLst>
          </p:nvPr>
        </p:nvGraphicFramePr>
        <p:xfrm>
          <a:off x="323849" y="2102010"/>
          <a:ext cx="8532812" cy="4138940"/>
        </p:xfrm>
        <a:graphic>
          <a:graphicData uri="http://schemas.openxmlformats.org/drawingml/2006/table">
            <a:tbl>
              <a:tblPr firstRow="1" bandRow="1"/>
              <a:tblGrid>
                <a:gridCol w="1396309">
                  <a:extLst>
                    <a:ext uri="{9D8B030D-6E8A-4147-A177-3AD203B41FA5}">
                      <a16:colId xmlns:a16="http://schemas.microsoft.com/office/drawing/2014/main" val="1428428500"/>
                    </a:ext>
                  </a:extLst>
                </a:gridCol>
                <a:gridCol w="1385181">
                  <a:extLst>
                    <a:ext uri="{9D8B030D-6E8A-4147-A177-3AD203B41FA5}">
                      <a16:colId xmlns:a16="http://schemas.microsoft.com/office/drawing/2014/main" val="3719924401"/>
                    </a:ext>
                  </a:extLst>
                </a:gridCol>
                <a:gridCol w="5751322">
                  <a:extLst>
                    <a:ext uri="{9D8B030D-6E8A-4147-A177-3AD203B41FA5}">
                      <a16:colId xmlns:a16="http://schemas.microsoft.com/office/drawing/2014/main" val="2989075287"/>
                    </a:ext>
                  </a:extLst>
                </a:gridCol>
              </a:tblGrid>
              <a:tr h="264716">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游ゴシック" panose="020B0400000000000000" pitchFamily="50" charset="-128"/>
                          <a:ea typeface="+mn-ea"/>
                          <a:cs typeface="+mn-cs"/>
                        </a:rPr>
                        <a:t>大項目</a:t>
                      </a: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200" b="1" dirty="0">
                          <a:solidFill>
                            <a:schemeClr val="bg1"/>
                          </a:solidFill>
                          <a:latin typeface="游ゴシック" panose="020B0400000000000000" pitchFamily="50" charset="-128"/>
                          <a:ea typeface="游ゴシック" panose="020B0400000000000000" pitchFamily="50" charset="-128"/>
                        </a:rPr>
                        <a:t>中項目</a:t>
                      </a:r>
                      <a:endParaRPr kumimoji="1" lang="ja-JP" altLang="en-US" sz="1200" b="1" dirty="0">
                        <a:solidFill>
                          <a:srgbClr val="FF0000"/>
                        </a:solidFill>
                        <a:latin typeface="游ゴシック" panose="020B0400000000000000" pitchFamily="50" charset="-128"/>
                        <a:ea typeface="游ゴシック" panose="020B0400000000000000" pitchFamily="50" charset="-128"/>
                      </a:endParaRP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200" b="1">
                          <a:solidFill>
                            <a:schemeClr val="bg1"/>
                          </a:solidFill>
                          <a:latin typeface="游ゴシック" panose="020B0400000000000000" pitchFamily="50" charset="-128"/>
                          <a:ea typeface="+mn-ea"/>
                        </a:rPr>
                        <a:t>記入欄</a:t>
                      </a:r>
                      <a:endParaRPr kumimoji="1" lang="ja-JP" altLang="en-US" sz="1200" b="1">
                        <a:solidFill>
                          <a:schemeClr val="bg1"/>
                        </a:solidFill>
                        <a:latin typeface="游ゴシック" panose="020B0400000000000000" pitchFamily="50" charset="-128"/>
                        <a:ea typeface="游ゴシック" panose="020B0400000000000000" pitchFamily="50" charset="-128"/>
                      </a:endParaRP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273111347"/>
                  </a:ext>
                </a:extLst>
              </a:tr>
              <a:tr h="1291408">
                <a:tc rowSpan="3">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srgbClr val="302D22"/>
                          </a:solidFill>
                          <a:effectLst/>
                          <a:uLnTx/>
                          <a:uFillTx/>
                          <a:latin typeface="游ゴシック" panose="020B0400000000000000" pitchFamily="50" charset="-128"/>
                          <a:ea typeface="+mn-ea"/>
                          <a:cs typeface="+mn-cs"/>
                        </a:rPr>
                        <a:t>価値創造</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srgbClr val="302D22"/>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302D22"/>
                          </a:solidFill>
                          <a:effectLst/>
                          <a:uLnTx/>
                          <a:uFillTx/>
                          <a:latin typeface="游ゴシック" panose="020B0400000000000000" pitchFamily="50" charset="-128"/>
                          <a:ea typeface="+mn-ea"/>
                          <a:cs typeface="+mn-cs"/>
                        </a:rPr>
                        <a:t>顧客に喜びや満足を感じてもらうことができていますか？</a:t>
                      </a: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0ECEE"/>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302D22"/>
                          </a:solidFill>
                          <a:effectLst/>
                          <a:uLnTx/>
                          <a:uFillTx/>
                          <a:latin typeface="+mn-ea"/>
                          <a:ea typeface="+mn-ea"/>
                          <a:cs typeface="+mn-cs"/>
                        </a:rPr>
                        <a:t>顧客と社会のニーズを探る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a:ln>
                            <a:noFill/>
                          </a:ln>
                          <a:solidFill>
                            <a:srgbClr val="302D22"/>
                          </a:solidFill>
                          <a:effectLst/>
                          <a:uLnTx/>
                          <a:uFillTx/>
                          <a:latin typeface="+mn-ea"/>
                          <a:ea typeface="+mn-ea"/>
                          <a:cs typeface="+mn-cs"/>
                        </a:rPr>
                        <a:t>(INSIGHT)</a:t>
                      </a:r>
                      <a:endParaRPr kumimoji="0" lang="ja-JP" altLang="en-US" sz="1200" b="1" i="0" u="none" strike="noStrike" kern="0" cap="none" spc="0" normalizeH="0" baseline="0" noProof="0" dirty="0">
                        <a:ln>
                          <a:noFill/>
                        </a:ln>
                        <a:solidFill>
                          <a:srgbClr val="302D22"/>
                        </a:solidFill>
                        <a:effectLst/>
                        <a:uLnTx/>
                        <a:uFillTx/>
                        <a:latin typeface="+mn-ea"/>
                        <a:ea typeface="+mn-ea"/>
                        <a:cs typeface="+mn-cs"/>
                      </a:endParaRP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indent="0">
                        <a:buFont typeface="Arial" panose="020B0604020202020204" pitchFamily="34" charset="0"/>
                        <a:buNone/>
                      </a:pPr>
                      <a:r>
                        <a:rPr kumimoji="1" lang="ja-JP" altLang="en-US" sz="1200" b="1" dirty="0">
                          <a:solidFill>
                            <a:srgbClr val="302D22"/>
                          </a:solidFill>
                          <a:latin typeface="游ゴシック" panose="020B0400000000000000" pitchFamily="50" charset="-128"/>
                          <a:ea typeface="+mn-ea"/>
                        </a:rPr>
                        <a:t>（チャレンジしたい中項目を選択した上で、</a:t>
                      </a:r>
                      <a:r>
                        <a:rPr kumimoji="1" lang="en-US" altLang="ja-JP" sz="1200" b="1" dirty="0">
                          <a:solidFill>
                            <a:srgbClr val="302D22"/>
                          </a:solidFill>
                          <a:latin typeface="游ゴシック" panose="020B0400000000000000" pitchFamily="50" charset="-128"/>
                          <a:ea typeface="+mn-ea"/>
                        </a:rPr>
                        <a:t>STEP2</a:t>
                      </a:r>
                      <a:r>
                        <a:rPr kumimoji="1" lang="ja-JP" altLang="en-US" sz="1200" b="1" dirty="0">
                          <a:solidFill>
                            <a:srgbClr val="302D22"/>
                          </a:solidFill>
                          <a:latin typeface="游ゴシック" panose="020B0400000000000000" pitchFamily="50" charset="-128"/>
                          <a:ea typeface="+mn-ea"/>
                        </a:rPr>
                        <a:t>で書き出したアイデアを絞り、より具体的に検討してみましょう。）</a:t>
                      </a:r>
                    </a:p>
                    <a:p>
                      <a:pPr marL="0" indent="0">
                        <a:buFont typeface="Arial" panose="020B0604020202020204" pitchFamily="34" charset="0"/>
                        <a:buNone/>
                      </a:pPr>
                      <a:endParaRPr kumimoji="1" lang="ja-JP" altLang="en-US" sz="1200" b="1" dirty="0">
                        <a:solidFill>
                          <a:srgbClr val="302D22"/>
                        </a:solidFill>
                        <a:latin typeface="游ゴシック" panose="020B0400000000000000" pitchFamily="50" charset="-128"/>
                        <a:ea typeface="+mn-ea"/>
                      </a:endParaRPr>
                    </a:p>
                  </a:txBody>
                  <a:tcPr marL="67910" marR="67910" marT="33955" marB="33955">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43934489"/>
                  </a:ext>
                </a:extLst>
              </a:tr>
              <a:tr h="1291408">
                <a:tc vMerge="1">
                  <a:txBody>
                    <a:bodyPr/>
                    <a:lstStyle/>
                    <a:p>
                      <a:pPr algn="ctr"/>
                      <a:endParaRPr kumimoji="1" lang="ja-JP" altLang="en-US" sz="1200" b="0">
                        <a:latin typeface="游ゴシック" panose="020B0400000000000000" pitchFamily="50" charset="-128"/>
                        <a:ea typeface="+mn-ea"/>
                      </a:endParaRPr>
                    </a:p>
                  </a:txBody>
                  <a:tcPr marL="67910" marR="67910" marT="33955" marB="33955"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8EAC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302D22"/>
                          </a:solidFill>
                          <a:effectLst/>
                          <a:uLnTx/>
                          <a:uFillTx/>
                          <a:latin typeface="游ゴシック" panose="020B0400000000000000" pitchFamily="50" charset="-128"/>
                          <a:ea typeface="+mn-ea"/>
                          <a:cs typeface="+mn-cs"/>
                        </a:rPr>
                        <a:t>試行錯誤を繰り返す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302D22"/>
                          </a:solidFill>
                          <a:effectLst/>
                          <a:uLnTx/>
                          <a:uFillTx/>
                          <a:latin typeface="游ゴシック" panose="020B0400000000000000" pitchFamily="50" charset="-128"/>
                          <a:ea typeface="+mn-ea"/>
                          <a:cs typeface="+mn-cs"/>
                        </a:rPr>
                        <a:t>（</a:t>
                      </a:r>
                      <a:r>
                        <a:rPr kumimoji="0" lang="en-US" altLang="ja-JP" sz="1200" b="1" i="0" u="none" strike="noStrike" kern="0" cap="none" spc="0" normalizeH="0" baseline="0" noProof="0" dirty="0">
                          <a:ln>
                            <a:noFill/>
                          </a:ln>
                          <a:solidFill>
                            <a:srgbClr val="302D22"/>
                          </a:solidFill>
                          <a:effectLst/>
                          <a:uLnTx/>
                          <a:uFillTx/>
                          <a:latin typeface="游ゴシック" panose="020B0400000000000000" pitchFamily="50" charset="-128"/>
                          <a:ea typeface="+mn-ea"/>
                          <a:cs typeface="+mn-cs"/>
                        </a:rPr>
                        <a:t>PROTOTYPING</a:t>
                      </a:r>
                      <a:r>
                        <a:rPr kumimoji="0" lang="ja-JP" altLang="en-US" sz="1200" b="1" i="0" u="none" strike="noStrike" kern="0" cap="none" spc="0" normalizeH="0" baseline="0" noProof="0" dirty="0">
                          <a:ln>
                            <a:noFill/>
                          </a:ln>
                          <a:solidFill>
                            <a:srgbClr val="302D22"/>
                          </a:solidFill>
                          <a:effectLst/>
                          <a:uLnTx/>
                          <a:uFillTx/>
                          <a:latin typeface="游ゴシック" panose="020B0400000000000000" pitchFamily="50" charset="-128"/>
                          <a:ea typeface="+mn-ea"/>
                          <a:cs typeface="+mn-cs"/>
                        </a:rPr>
                        <a:t>）</a:t>
                      </a:r>
                    </a:p>
                  </a:txBody>
                  <a:tcPr marL="67910" marR="67910" marT="33955" marB="3395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indent="0">
                        <a:buFont typeface="Arial" panose="020B0604020202020204" pitchFamily="34" charset="0"/>
                        <a:buNone/>
                      </a:pPr>
                      <a:endParaRPr kumimoji="1" lang="ja-JP" altLang="en-US" sz="1200" b="1">
                        <a:solidFill>
                          <a:schemeClr val="tx1"/>
                        </a:solidFill>
                        <a:latin typeface="游ゴシック" panose="020B0400000000000000" pitchFamily="50" charset="-128"/>
                        <a:ea typeface="+mn-ea"/>
                      </a:endParaRPr>
                    </a:p>
                  </a:txBody>
                  <a:tcPr marL="67910" marR="67910" marT="33955" marB="33955">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3525785"/>
                  </a:ext>
                </a:extLst>
              </a:tr>
              <a:tr h="1291408">
                <a:tc vMerge="1">
                  <a:txBody>
                    <a:bodyPr/>
                    <a:lstStyle/>
                    <a:p>
                      <a:pPr algn="ctr"/>
                      <a:endParaRPr kumimoji="1" lang="ja-JP" altLang="en-US" sz="1200" b="0">
                        <a:latin typeface="游ゴシック" panose="020B0400000000000000" pitchFamily="50" charset="-128"/>
                        <a:ea typeface="+mn-ea"/>
                      </a:endParaRPr>
                    </a:p>
                  </a:txBody>
                  <a:tcPr marL="67910" marR="67910" marT="33955" marB="33955"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8EAC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302D22"/>
                          </a:solidFill>
                          <a:effectLst/>
                          <a:uLnTx/>
                          <a:uFillTx/>
                          <a:latin typeface="游ゴシック" panose="020B0400000000000000" pitchFamily="50" charset="-128"/>
                          <a:ea typeface="+mn-ea"/>
                          <a:cs typeface="+mn-cs"/>
                        </a:rPr>
                        <a:t>心を込めて届ける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a:ln>
                            <a:noFill/>
                          </a:ln>
                          <a:solidFill>
                            <a:srgbClr val="302D22"/>
                          </a:solidFill>
                          <a:effectLst/>
                          <a:uLnTx/>
                          <a:uFillTx/>
                          <a:latin typeface="游ゴシック" panose="020B0400000000000000" pitchFamily="50" charset="-128"/>
                          <a:ea typeface="+mn-ea"/>
                          <a:cs typeface="+mn-cs"/>
                        </a:rPr>
                        <a:t>(GIFT)</a:t>
                      </a:r>
                      <a:endParaRPr kumimoji="0" lang="ja-JP" altLang="en-US" sz="1200" b="1" i="0" u="none" strike="noStrike" kern="0" cap="none" spc="0" normalizeH="0" baseline="0" noProof="0" dirty="0">
                        <a:ln>
                          <a:noFill/>
                        </a:ln>
                        <a:solidFill>
                          <a:srgbClr val="302D22"/>
                        </a:solidFill>
                        <a:effectLst/>
                        <a:uLnTx/>
                        <a:uFillTx/>
                        <a:latin typeface="游ゴシック" panose="020B0400000000000000" pitchFamily="50" charset="-128"/>
                        <a:ea typeface="+mn-ea"/>
                        <a:cs typeface="+mn-cs"/>
                      </a:endParaRPr>
                    </a:p>
                  </a:txBody>
                  <a:tcPr marL="67910" marR="67910" marT="33955" marB="3395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vMerge="1">
                  <a:txBody>
                    <a:bodyPr/>
                    <a:lstStyle/>
                    <a:p>
                      <a:pPr marL="0" indent="0">
                        <a:buFont typeface="Arial" panose="020B0604020202020204" pitchFamily="34" charset="0"/>
                        <a:buNone/>
                      </a:pPr>
                      <a:endParaRPr kumimoji="1" lang="ja-JP" altLang="en-US" sz="1200" b="1">
                        <a:solidFill>
                          <a:schemeClr val="tx1"/>
                        </a:solidFill>
                        <a:latin typeface="游ゴシック" panose="020B0400000000000000" pitchFamily="50" charset="-128"/>
                        <a:ea typeface="+mn-ea"/>
                      </a:endParaRPr>
                    </a:p>
                  </a:txBody>
                  <a:tcPr marL="67910" marR="67910" marT="33955" marB="33955">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742460711"/>
                  </a:ext>
                </a:extLst>
              </a:tr>
            </a:tbl>
          </a:graphicData>
        </a:graphic>
      </p:graphicFrame>
      <p:sp>
        <p:nvSpPr>
          <p:cNvPr id="5" name="object 4">
            <a:extLst>
              <a:ext uri="{FF2B5EF4-FFF2-40B4-BE49-F238E27FC236}">
                <a16:creationId xmlns:a16="http://schemas.microsoft.com/office/drawing/2014/main" id="{6A0AB4EF-47BC-385E-007C-F6852AC3BBB2}"/>
              </a:ext>
            </a:extLst>
          </p:cNvPr>
          <p:cNvSpPr txBox="1"/>
          <p:nvPr/>
        </p:nvSpPr>
        <p:spPr>
          <a:xfrm>
            <a:off x="323849" y="971367"/>
            <a:ext cx="8532811" cy="674672"/>
          </a:xfrm>
          <a:prstGeom prst="rect">
            <a:avLst/>
          </a:prstGeom>
        </p:spPr>
        <p:txBody>
          <a:bodyPr vert="horz" wrap="square" lIns="0" tIns="9525" rIns="0" bIns="0" rtlCol="0">
            <a:spAutoFit/>
          </a:bodyPr>
          <a:lstStyle/>
          <a:p>
            <a:pPr marL="180975" indent="-171450" defTabSz="685800">
              <a:lnSpc>
                <a:spcPct val="120000"/>
              </a:lnSpc>
              <a:spcBef>
                <a:spcPts val="75"/>
              </a:spcBef>
              <a:buFont typeface="Wingdings" panose="05000000000000000000" pitchFamily="2" charset="2"/>
              <a:buChar char="l"/>
              <a:defRPr/>
            </a:pP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チャレンジしたい中項目を選択した上で、</a:t>
            </a:r>
            <a:r>
              <a:rPr kumimoji="1" lang="en-US" altLang="ja-JP" sz="1200" b="1" dirty="0">
                <a:solidFill>
                  <a:srgbClr val="56431E"/>
                </a:solidFill>
                <a:latin typeface="游ゴシック" panose="020B0400000000000000" pitchFamily="50" charset="-128"/>
                <a:ea typeface="游ゴシック" panose="020B0400000000000000" pitchFamily="50" charset="-128"/>
                <a:cs typeface="SST Japanese Pro  Bold"/>
              </a:rPr>
              <a:t>STEP2</a:t>
            </a: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で書き出したアイデアを絞り、より具体的に検討してみましょう。</a:t>
            </a:r>
          </a:p>
          <a:p>
            <a:pPr marL="180975" indent="-171450" defTabSz="685800">
              <a:lnSpc>
                <a:spcPct val="120000"/>
              </a:lnSpc>
              <a:spcBef>
                <a:spcPts val="75"/>
              </a:spcBef>
              <a:buFont typeface="Wingdings" panose="05000000000000000000" pitchFamily="2" charset="2"/>
              <a:buChar char="l"/>
              <a:defRPr/>
            </a:pP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具体的なイメージがつかない場合は、少し時間を取って</a:t>
            </a: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hlinkClick r:id="rId3"/>
              </a:rPr>
              <a:t>「中小企業のためのデザイン経営ハンドブック２」</a:t>
            </a: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掲載の事例などを読み込んでみましょう。また、社内の仲間やワークショップ参加者と一緒に検討してみましょう。</a:t>
            </a:r>
            <a:endParaRPr kumimoji="1" lang="en-US" altLang="ja-JP" sz="1200" b="1" dirty="0">
              <a:solidFill>
                <a:srgbClr val="56431E"/>
              </a:solidFill>
              <a:latin typeface="游ゴシック" panose="020B0400000000000000" pitchFamily="50" charset="-128"/>
              <a:ea typeface="游ゴシック" panose="020B0400000000000000" pitchFamily="50" charset="-128"/>
              <a:cs typeface="SST Japanese Pro  Bold"/>
            </a:endParaRPr>
          </a:p>
        </p:txBody>
      </p:sp>
    </p:spTree>
    <p:extLst>
      <p:ext uri="{BB962C8B-B14F-4D97-AF65-F5344CB8AC3E}">
        <p14:creationId xmlns:p14="http://schemas.microsoft.com/office/powerpoint/2010/main" val="2971397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96526F93-5D85-7642-9B67-4082E578D486}"/>
              </a:ext>
            </a:extLst>
          </p:cNvPr>
          <p:cNvSpPr txBox="1"/>
          <p:nvPr/>
        </p:nvSpPr>
        <p:spPr>
          <a:xfrm>
            <a:off x="1945426" y="435476"/>
            <a:ext cx="3470822" cy="369332"/>
          </a:xfrm>
          <a:prstGeom prst="rect">
            <a:avLst/>
          </a:prstGeom>
          <a:noFill/>
        </p:spPr>
        <p:txBody>
          <a:bodyPr wrap="none" rtlCol="0">
            <a:spAutoFit/>
          </a:bodyPr>
          <a:lstStyle/>
          <a:p>
            <a:r>
              <a:rPr kumimoji="1" lang="en-US" altLang="ja-JP" b="1" dirty="0">
                <a:solidFill>
                  <a:srgbClr val="56431E"/>
                </a:solidFill>
                <a:latin typeface="Yu Gothic" panose="020B0400000000000000" pitchFamily="34" charset="-128"/>
                <a:ea typeface="Yu Gothic" panose="020B0400000000000000" pitchFamily="34" charset="-128"/>
              </a:rPr>
              <a:t>STEP3</a:t>
            </a:r>
            <a:r>
              <a:rPr kumimoji="1" lang="ja-JP" altLang="en-US" b="1" dirty="0">
                <a:solidFill>
                  <a:srgbClr val="56431E"/>
                </a:solidFill>
                <a:latin typeface="Yu Gothic" panose="020B0400000000000000" pitchFamily="34" charset="-128"/>
                <a:ea typeface="Yu Gothic" panose="020B0400000000000000" pitchFamily="34" charset="-128"/>
              </a:rPr>
              <a:t>　活動検討（文化醸成）</a:t>
            </a:r>
          </a:p>
        </p:txBody>
      </p:sp>
      <p:graphicFrame>
        <p:nvGraphicFramePr>
          <p:cNvPr id="2" name="表 1">
            <a:extLst>
              <a:ext uri="{FF2B5EF4-FFF2-40B4-BE49-F238E27FC236}">
                <a16:creationId xmlns:a16="http://schemas.microsoft.com/office/drawing/2014/main" id="{1952E776-7C19-3B16-E59A-5A5132E8FC9A}"/>
              </a:ext>
            </a:extLst>
          </p:cNvPr>
          <p:cNvGraphicFramePr>
            <a:graphicFrameLocks noGrp="1"/>
          </p:cNvGraphicFramePr>
          <p:nvPr>
            <p:extLst>
              <p:ext uri="{D42A27DB-BD31-4B8C-83A1-F6EECF244321}">
                <p14:modId xmlns:p14="http://schemas.microsoft.com/office/powerpoint/2010/main" val="2217986020"/>
              </p:ext>
            </p:extLst>
          </p:nvPr>
        </p:nvGraphicFramePr>
        <p:xfrm>
          <a:off x="323849" y="2102010"/>
          <a:ext cx="8532812" cy="4138940"/>
        </p:xfrm>
        <a:graphic>
          <a:graphicData uri="http://schemas.openxmlformats.org/drawingml/2006/table">
            <a:tbl>
              <a:tblPr firstRow="1" bandRow="1"/>
              <a:tblGrid>
                <a:gridCol w="1396309">
                  <a:extLst>
                    <a:ext uri="{9D8B030D-6E8A-4147-A177-3AD203B41FA5}">
                      <a16:colId xmlns:a16="http://schemas.microsoft.com/office/drawing/2014/main" val="1428428500"/>
                    </a:ext>
                  </a:extLst>
                </a:gridCol>
                <a:gridCol w="1385181">
                  <a:extLst>
                    <a:ext uri="{9D8B030D-6E8A-4147-A177-3AD203B41FA5}">
                      <a16:colId xmlns:a16="http://schemas.microsoft.com/office/drawing/2014/main" val="3719924401"/>
                    </a:ext>
                  </a:extLst>
                </a:gridCol>
                <a:gridCol w="5751322">
                  <a:extLst>
                    <a:ext uri="{9D8B030D-6E8A-4147-A177-3AD203B41FA5}">
                      <a16:colId xmlns:a16="http://schemas.microsoft.com/office/drawing/2014/main" val="2989075287"/>
                    </a:ext>
                  </a:extLst>
                </a:gridCol>
              </a:tblGrid>
              <a:tr h="264716">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游ゴシック" panose="020B0400000000000000" pitchFamily="50" charset="-128"/>
                          <a:ea typeface="+mn-ea"/>
                          <a:cs typeface="+mn-cs"/>
                        </a:rPr>
                        <a:t>大項目</a:t>
                      </a: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200" b="1" dirty="0">
                          <a:solidFill>
                            <a:schemeClr val="bg1"/>
                          </a:solidFill>
                          <a:latin typeface="游ゴシック" panose="020B0400000000000000" pitchFamily="50" charset="-128"/>
                          <a:ea typeface="游ゴシック" panose="020B0400000000000000" pitchFamily="50" charset="-128"/>
                        </a:rPr>
                        <a:t>中項目</a:t>
                      </a:r>
                      <a:endParaRPr kumimoji="1" lang="ja-JP" altLang="en-US" sz="1200" b="1" dirty="0">
                        <a:solidFill>
                          <a:srgbClr val="FF0000"/>
                        </a:solidFill>
                        <a:latin typeface="游ゴシック" panose="020B0400000000000000" pitchFamily="50" charset="-128"/>
                        <a:ea typeface="游ゴシック" panose="020B0400000000000000" pitchFamily="50" charset="-128"/>
                      </a:endParaRP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200" b="1">
                          <a:solidFill>
                            <a:schemeClr val="bg1"/>
                          </a:solidFill>
                          <a:latin typeface="游ゴシック" panose="020B0400000000000000" pitchFamily="50" charset="-128"/>
                          <a:ea typeface="+mn-ea"/>
                        </a:rPr>
                        <a:t>記入欄</a:t>
                      </a:r>
                      <a:endParaRPr kumimoji="1" lang="ja-JP" altLang="en-US" sz="1200" b="1">
                        <a:solidFill>
                          <a:schemeClr val="bg1"/>
                        </a:solidFill>
                        <a:latin typeface="游ゴシック" panose="020B0400000000000000" pitchFamily="50" charset="-128"/>
                        <a:ea typeface="游ゴシック" panose="020B0400000000000000" pitchFamily="50" charset="-128"/>
                      </a:endParaRP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273111347"/>
                  </a:ext>
                </a:extLst>
              </a:tr>
              <a:tr h="1291408">
                <a:tc rowSpan="3">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srgbClr val="302D22"/>
                          </a:solidFill>
                          <a:effectLst/>
                          <a:uLnTx/>
                          <a:uFillTx/>
                          <a:latin typeface="游ゴシック" panose="020B0400000000000000" pitchFamily="50" charset="-128"/>
                          <a:ea typeface="+mn-ea"/>
                          <a:cs typeface="+mn-cs"/>
                        </a:rPr>
                        <a:t>文化醸成</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srgbClr val="302D22"/>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302D22"/>
                          </a:solidFill>
                          <a:effectLst/>
                          <a:uLnTx/>
                          <a:uFillTx/>
                          <a:latin typeface="游ゴシック" panose="020B0400000000000000" pitchFamily="50" charset="-128"/>
                          <a:ea typeface="+mn-ea"/>
                          <a:cs typeface="+mn-cs"/>
                        </a:rPr>
                        <a:t>社内にも社外にもいい関係性を築くことができていますか？</a:t>
                      </a: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5DFE0"/>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302D22"/>
                          </a:solidFill>
                          <a:effectLst/>
                          <a:uLnTx/>
                          <a:uFillTx/>
                          <a:latin typeface="+mn-ea"/>
                          <a:ea typeface="+mn-ea"/>
                          <a:cs typeface="+mn-cs"/>
                        </a:rPr>
                        <a:t>想いを社内外に伝える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302D22"/>
                          </a:solidFill>
                          <a:effectLst/>
                          <a:uLnTx/>
                          <a:uFillTx/>
                          <a:latin typeface="+mn-ea"/>
                          <a:ea typeface="+mn-ea"/>
                          <a:cs typeface="+mn-cs"/>
                        </a:rPr>
                        <a:t>（</a:t>
                      </a:r>
                      <a:r>
                        <a:rPr kumimoji="0" lang="en-US" altLang="ja-JP" sz="1200" b="1" i="0" u="none" strike="noStrike" kern="0" cap="none" spc="0" normalizeH="0" baseline="0" noProof="0" dirty="0">
                          <a:ln>
                            <a:noFill/>
                          </a:ln>
                          <a:solidFill>
                            <a:srgbClr val="302D22"/>
                          </a:solidFill>
                          <a:effectLst/>
                          <a:uLnTx/>
                          <a:uFillTx/>
                          <a:latin typeface="+mn-ea"/>
                          <a:ea typeface="+mn-ea"/>
                          <a:cs typeface="+mn-cs"/>
                        </a:rPr>
                        <a:t>COMMUNICATION</a:t>
                      </a:r>
                      <a:r>
                        <a:rPr kumimoji="0" lang="ja-JP" altLang="en-US" sz="1200" b="1" i="0" u="none" strike="noStrike" kern="0" cap="none" spc="0" normalizeH="0" baseline="0" noProof="0" dirty="0">
                          <a:ln>
                            <a:noFill/>
                          </a:ln>
                          <a:solidFill>
                            <a:srgbClr val="302D22"/>
                          </a:solidFill>
                          <a:effectLst/>
                          <a:uLnTx/>
                          <a:uFillTx/>
                          <a:latin typeface="+mn-ea"/>
                          <a:ea typeface="+mn-ea"/>
                          <a:cs typeface="+mn-cs"/>
                        </a:rPr>
                        <a:t>）</a:t>
                      </a:r>
                    </a:p>
                  </a:txBody>
                  <a:tcPr marL="67910" marR="67910" marT="33955" marB="33955"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1" i="0" u="none" strike="noStrike" kern="1200" cap="none" spc="0" normalizeH="0" baseline="0" noProof="0" dirty="0">
                          <a:ln>
                            <a:noFill/>
                          </a:ln>
                          <a:solidFill>
                            <a:srgbClr val="302D22"/>
                          </a:solidFill>
                          <a:effectLst/>
                          <a:uLnTx/>
                          <a:uFillTx/>
                          <a:latin typeface="游ゴシック" panose="020B0400000000000000" pitchFamily="50" charset="-128"/>
                          <a:ea typeface="+mn-ea"/>
                          <a:cs typeface="+mn-cs"/>
                        </a:rPr>
                        <a:t>（チャレンジしたい中項目を選択した上で、</a:t>
                      </a:r>
                      <a:r>
                        <a:rPr kumimoji="1" lang="en-US" altLang="ja-JP" sz="1200" b="1" i="0" u="none" strike="noStrike" kern="1200" cap="none" spc="0" normalizeH="0" baseline="0" noProof="0" dirty="0">
                          <a:ln>
                            <a:noFill/>
                          </a:ln>
                          <a:solidFill>
                            <a:srgbClr val="302D22"/>
                          </a:solidFill>
                          <a:effectLst/>
                          <a:uLnTx/>
                          <a:uFillTx/>
                          <a:latin typeface="游ゴシック" panose="020B0400000000000000" pitchFamily="50" charset="-128"/>
                          <a:ea typeface="+mn-ea"/>
                          <a:cs typeface="+mn-cs"/>
                        </a:rPr>
                        <a:t>STEP2</a:t>
                      </a:r>
                      <a:r>
                        <a:rPr kumimoji="1" lang="ja-JP" altLang="en-US" sz="1200" b="1" i="0" u="none" strike="noStrike" kern="1200" cap="none" spc="0" normalizeH="0" baseline="0" noProof="0" dirty="0">
                          <a:ln>
                            <a:noFill/>
                          </a:ln>
                          <a:solidFill>
                            <a:srgbClr val="302D22"/>
                          </a:solidFill>
                          <a:effectLst/>
                          <a:uLnTx/>
                          <a:uFillTx/>
                          <a:latin typeface="游ゴシック" panose="020B0400000000000000" pitchFamily="50" charset="-128"/>
                          <a:ea typeface="+mn-ea"/>
                          <a:cs typeface="+mn-cs"/>
                        </a:rPr>
                        <a:t>で書き出したアイデアを絞り、より具体的に検討してみましょう。）</a:t>
                      </a:r>
                    </a:p>
                    <a:p>
                      <a:pPr marL="0" indent="0">
                        <a:buFont typeface="Arial" panose="020B0604020202020204" pitchFamily="34" charset="0"/>
                        <a:buNone/>
                      </a:pPr>
                      <a:endParaRPr kumimoji="1" lang="ja-JP" altLang="en-US" sz="1200" b="1" dirty="0">
                        <a:solidFill>
                          <a:srgbClr val="302D22"/>
                        </a:solidFill>
                        <a:latin typeface="游ゴシック" panose="020B0400000000000000" pitchFamily="50" charset="-128"/>
                        <a:ea typeface="+mn-ea"/>
                      </a:endParaRPr>
                    </a:p>
                  </a:txBody>
                  <a:tcPr marL="67910" marR="67910" marT="33955" marB="33955">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43934489"/>
                  </a:ext>
                </a:extLst>
              </a:tr>
              <a:tr h="1291408">
                <a:tc vMerge="1">
                  <a:txBody>
                    <a:bodyPr/>
                    <a:lstStyle/>
                    <a:p>
                      <a:pPr algn="ctr"/>
                      <a:endParaRPr kumimoji="1" lang="ja-JP" altLang="en-US" sz="1200" b="0">
                        <a:latin typeface="游ゴシック" panose="020B0400000000000000" pitchFamily="50" charset="-128"/>
                        <a:ea typeface="+mn-ea"/>
                      </a:endParaRPr>
                    </a:p>
                  </a:txBody>
                  <a:tcPr marL="67910" marR="67910" marT="33955" marB="33955"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8EAC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302D22"/>
                          </a:solidFill>
                          <a:effectLst/>
                          <a:uLnTx/>
                          <a:uFillTx/>
                          <a:latin typeface="游ゴシック" panose="020B0400000000000000" pitchFamily="50" charset="-128"/>
                          <a:ea typeface="+mn-ea"/>
                          <a:cs typeface="+mn-cs"/>
                        </a:rPr>
                        <a:t>社員の意欲と能力を引き出す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302D22"/>
                          </a:solidFill>
                          <a:effectLst/>
                          <a:uLnTx/>
                          <a:uFillTx/>
                          <a:latin typeface="游ゴシック" panose="020B0400000000000000" pitchFamily="50" charset="-128"/>
                          <a:ea typeface="+mn-ea"/>
                          <a:cs typeface="+mn-cs"/>
                        </a:rPr>
                        <a:t>（</a:t>
                      </a:r>
                      <a:r>
                        <a:rPr kumimoji="0" lang="en-US" altLang="ja-JP" sz="1200" b="1" i="0" u="none" strike="noStrike" kern="0" cap="none" spc="0" normalizeH="0" baseline="0" noProof="0" dirty="0">
                          <a:ln>
                            <a:noFill/>
                          </a:ln>
                          <a:solidFill>
                            <a:srgbClr val="302D22"/>
                          </a:solidFill>
                          <a:effectLst/>
                          <a:uLnTx/>
                          <a:uFillTx/>
                          <a:latin typeface="游ゴシック" panose="020B0400000000000000" pitchFamily="50" charset="-128"/>
                          <a:ea typeface="+mn-ea"/>
                          <a:cs typeface="+mn-cs"/>
                        </a:rPr>
                        <a:t>EMPOWERMENT</a:t>
                      </a:r>
                      <a:r>
                        <a:rPr kumimoji="0" lang="ja-JP" altLang="en-US" sz="1200" b="1" i="0" u="none" strike="noStrike" kern="0" cap="none" spc="0" normalizeH="0" baseline="0" noProof="0" dirty="0">
                          <a:ln>
                            <a:noFill/>
                          </a:ln>
                          <a:solidFill>
                            <a:srgbClr val="302D22"/>
                          </a:solidFill>
                          <a:effectLst/>
                          <a:uLnTx/>
                          <a:uFillTx/>
                          <a:latin typeface="游ゴシック" panose="020B0400000000000000" pitchFamily="50" charset="-128"/>
                          <a:ea typeface="+mn-ea"/>
                          <a:cs typeface="+mn-cs"/>
                        </a:rPr>
                        <a:t>）</a:t>
                      </a:r>
                    </a:p>
                  </a:txBody>
                  <a:tcPr marL="67910" marR="67910" marT="33955" marB="3395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indent="0">
                        <a:buFont typeface="Arial" panose="020B0604020202020204" pitchFamily="34" charset="0"/>
                        <a:buNone/>
                      </a:pPr>
                      <a:endParaRPr kumimoji="1" lang="ja-JP" altLang="en-US" sz="1200" b="1">
                        <a:solidFill>
                          <a:schemeClr val="tx1"/>
                        </a:solidFill>
                        <a:latin typeface="游ゴシック" panose="020B0400000000000000" pitchFamily="50" charset="-128"/>
                        <a:ea typeface="+mn-ea"/>
                      </a:endParaRPr>
                    </a:p>
                  </a:txBody>
                  <a:tcPr marL="67910" marR="67910" marT="33955" marB="33955">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3525785"/>
                  </a:ext>
                </a:extLst>
              </a:tr>
              <a:tr h="1291408">
                <a:tc vMerge="1">
                  <a:txBody>
                    <a:bodyPr/>
                    <a:lstStyle/>
                    <a:p>
                      <a:pPr algn="ctr"/>
                      <a:endParaRPr kumimoji="1" lang="ja-JP" altLang="en-US" sz="1200" b="0">
                        <a:latin typeface="游ゴシック" panose="020B0400000000000000" pitchFamily="50" charset="-128"/>
                        <a:ea typeface="+mn-ea"/>
                      </a:endParaRPr>
                    </a:p>
                  </a:txBody>
                  <a:tcPr marL="67910" marR="67910" marT="33955" marB="33955"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8EAC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302D22"/>
                          </a:solidFill>
                          <a:effectLst/>
                          <a:uLnTx/>
                          <a:uFillTx/>
                          <a:latin typeface="游ゴシック" panose="020B0400000000000000" pitchFamily="50" charset="-128"/>
                          <a:ea typeface="+mn-ea"/>
                          <a:cs typeface="+mn-cs"/>
                        </a:rPr>
                        <a:t>共創する仲間をつくる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302D22"/>
                          </a:solidFill>
                          <a:effectLst/>
                          <a:uLnTx/>
                          <a:uFillTx/>
                          <a:latin typeface="游ゴシック" panose="020B0400000000000000" pitchFamily="50" charset="-128"/>
                          <a:ea typeface="+mn-ea"/>
                          <a:cs typeface="+mn-cs"/>
                        </a:rPr>
                        <a:t>（</a:t>
                      </a:r>
                      <a:r>
                        <a:rPr kumimoji="0" lang="en-US" altLang="ja-JP" sz="1200" b="1" i="0" u="none" strike="noStrike" kern="0" cap="none" spc="0" normalizeH="0" baseline="0" noProof="0" dirty="0">
                          <a:ln>
                            <a:noFill/>
                          </a:ln>
                          <a:solidFill>
                            <a:srgbClr val="302D22"/>
                          </a:solidFill>
                          <a:effectLst/>
                          <a:uLnTx/>
                          <a:uFillTx/>
                          <a:latin typeface="游ゴシック" panose="020B0400000000000000" pitchFamily="50" charset="-128"/>
                          <a:ea typeface="+mn-ea"/>
                          <a:cs typeface="+mn-cs"/>
                        </a:rPr>
                        <a:t>COLLABORATION</a:t>
                      </a:r>
                      <a:r>
                        <a:rPr kumimoji="0" lang="ja-JP" altLang="en-US" sz="1200" b="1" i="0" u="none" strike="noStrike" kern="0" cap="none" spc="0" normalizeH="0" baseline="0" noProof="0" dirty="0">
                          <a:ln>
                            <a:noFill/>
                          </a:ln>
                          <a:solidFill>
                            <a:srgbClr val="302D22"/>
                          </a:solidFill>
                          <a:effectLst/>
                          <a:uLnTx/>
                          <a:uFillTx/>
                          <a:latin typeface="游ゴシック" panose="020B0400000000000000" pitchFamily="50" charset="-128"/>
                          <a:ea typeface="+mn-ea"/>
                          <a:cs typeface="+mn-cs"/>
                        </a:rPr>
                        <a:t>）</a:t>
                      </a:r>
                    </a:p>
                  </a:txBody>
                  <a:tcPr marL="67910" marR="67910" marT="33955" marB="33955"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vMerge="1">
                  <a:txBody>
                    <a:bodyPr/>
                    <a:lstStyle/>
                    <a:p>
                      <a:pPr marL="0" indent="0">
                        <a:buFont typeface="Arial" panose="020B0604020202020204" pitchFamily="34" charset="0"/>
                        <a:buNone/>
                      </a:pPr>
                      <a:endParaRPr kumimoji="1" lang="ja-JP" altLang="en-US" sz="1200" b="1">
                        <a:solidFill>
                          <a:schemeClr val="tx1"/>
                        </a:solidFill>
                        <a:latin typeface="游ゴシック" panose="020B0400000000000000" pitchFamily="50" charset="-128"/>
                        <a:ea typeface="+mn-ea"/>
                      </a:endParaRPr>
                    </a:p>
                  </a:txBody>
                  <a:tcPr marL="67910" marR="67910" marT="33955" marB="33955">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742460711"/>
                  </a:ext>
                </a:extLst>
              </a:tr>
            </a:tbl>
          </a:graphicData>
        </a:graphic>
      </p:graphicFrame>
      <p:sp>
        <p:nvSpPr>
          <p:cNvPr id="5" name="object 4">
            <a:extLst>
              <a:ext uri="{FF2B5EF4-FFF2-40B4-BE49-F238E27FC236}">
                <a16:creationId xmlns:a16="http://schemas.microsoft.com/office/drawing/2014/main" id="{4B6CE819-7DEB-8631-E355-9508B0D0FF73}"/>
              </a:ext>
            </a:extLst>
          </p:cNvPr>
          <p:cNvSpPr txBox="1"/>
          <p:nvPr/>
        </p:nvSpPr>
        <p:spPr>
          <a:xfrm>
            <a:off x="323849" y="971367"/>
            <a:ext cx="8532811" cy="674672"/>
          </a:xfrm>
          <a:prstGeom prst="rect">
            <a:avLst/>
          </a:prstGeom>
        </p:spPr>
        <p:txBody>
          <a:bodyPr vert="horz" wrap="square" lIns="0" tIns="9525" rIns="0" bIns="0" rtlCol="0">
            <a:spAutoFit/>
          </a:bodyPr>
          <a:lstStyle/>
          <a:p>
            <a:pPr marL="180975" indent="-171450" defTabSz="685800">
              <a:lnSpc>
                <a:spcPct val="120000"/>
              </a:lnSpc>
              <a:spcBef>
                <a:spcPts val="75"/>
              </a:spcBef>
              <a:buFont typeface="Wingdings" panose="05000000000000000000" pitchFamily="2" charset="2"/>
              <a:buChar char="l"/>
              <a:defRPr/>
            </a:pP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チャレンジしたい中項目を選択した上で、</a:t>
            </a:r>
            <a:r>
              <a:rPr kumimoji="1" lang="en-US" altLang="ja-JP" sz="1200" b="1" dirty="0">
                <a:solidFill>
                  <a:srgbClr val="56431E"/>
                </a:solidFill>
                <a:latin typeface="游ゴシック" panose="020B0400000000000000" pitchFamily="50" charset="-128"/>
                <a:ea typeface="游ゴシック" panose="020B0400000000000000" pitchFamily="50" charset="-128"/>
                <a:cs typeface="SST Japanese Pro  Bold"/>
              </a:rPr>
              <a:t>STEP2</a:t>
            </a: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で書き出したアイデアを絞り、より具体的に検討してみましょう。</a:t>
            </a:r>
          </a:p>
          <a:p>
            <a:pPr marL="180975" indent="-171450" defTabSz="685800">
              <a:lnSpc>
                <a:spcPct val="120000"/>
              </a:lnSpc>
              <a:spcBef>
                <a:spcPts val="75"/>
              </a:spcBef>
              <a:buFont typeface="Wingdings" panose="05000000000000000000" pitchFamily="2" charset="2"/>
              <a:buChar char="l"/>
              <a:defRPr/>
            </a:pP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具体的なイメージがつかない場合は、少し時間を取って</a:t>
            </a: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hlinkClick r:id="rId3"/>
              </a:rPr>
              <a:t>「中小企業のためのデザイン経営ハンドブック２」</a:t>
            </a:r>
            <a:r>
              <a:rPr kumimoji="1" lang="ja-JP" altLang="en-US" sz="1200" b="1" dirty="0">
                <a:solidFill>
                  <a:srgbClr val="56431E"/>
                </a:solidFill>
                <a:latin typeface="游ゴシック" panose="020B0400000000000000" pitchFamily="50" charset="-128"/>
                <a:ea typeface="游ゴシック" panose="020B0400000000000000" pitchFamily="50" charset="-128"/>
                <a:cs typeface="SST Japanese Pro  Bold"/>
              </a:rPr>
              <a:t>掲載の事例などを読み込んでみましょう。また、社内の仲間やワークショップ参加者と一緒に検討してみましょう。</a:t>
            </a:r>
            <a:endParaRPr kumimoji="1" lang="en-US" altLang="ja-JP" sz="1200" b="1" dirty="0">
              <a:solidFill>
                <a:srgbClr val="56431E"/>
              </a:solidFill>
              <a:latin typeface="游ゴシック" panose="020B0400000000000000" pitchFamily="50" charset="-128"/>
              <a:ea typeface="游ゴシック" panose="020B0400000000000000" pitchFamily="50" charset="-128"/>
              <a:cs typeface="SST Japanese Pro  Bold"/>
            </a:endParaRPr>
          </a:p>
        </p:txBody>
      </p:sp>
    </p:spTree>
    <p:extLst>
      <p:ext uri="{BB962C8B-B14F-4D97-AF65-F5344CB8AC3E}">
        <p14:creationId xmlns:p14="http://schemas.microsoft.com/office/powerpoint/2010/main" val="1882592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5D0AB176-7AE8-7A43-AF9A-7909983C1F9F}"/>
              </a:ext>
            </a:extLst>
          </p:cNvPr>
          <p:cNvSpPr txBox="1"/>
          <p:nvPr/>
        </p:nvSpPr>
        <p:spPr>
          <a:xfrm>
            <a:off x="1945426" y="435476"/>
            <a:ext cx="4163319" cy="369332"/>
          </a:xfrm>
          <a:prstGeom prst="rect">
            <a:avLst/>
          </a:prstGeom>
          <a:noFill/>
        </p:spPr>
        <p:txBody>
          <a:bodyPr wrap="none" rtlCol="0">
            <a:spAutoFit/>
          </a:bodyPr>
          <a:lstStyle/>
          <a:p>
            <a:r>
              <a:rPr kumimoji="1" lang="en-US" altLang="ja-JP" b="1" dirty="0">
                <a:solidFill>
                  <a:srgbClr val="56431E"/>
                </a:solidFill>
                <a:latin typeface="Yu Gothic" panose="020B0400000000000000" pitchFamily="34" charset="-128"/>
                <a:ea typeface="Yu Gothic" panose="020B0400000000000000" pitchFamily="34" charset="-128"/>
              </a:rPr>
              <a:t>STEP3</a:t>
            </a:r>
            <a:r>
              <a:rPr kumimoji="1" lang="ja-JP" altLang="en-US" b="1" dirty="0">
                <a:solidFill>
                  <a:srgbClr val="56431E"/>
                </a:solidFill>
                <a:latin typeface="Yu Gothic" panose="020B0400000000000000" pitchFamily="34" charset="-128"/>
                <a:ea typeface="Yu Gothic" panose="020B0400000000000000" pitchFamily="34" charset="-128"/>
              </a:rPr>
              <a:t>　デザインアクション（総合）</a:t>
            </a:r>
            <a:endParaRPr kumimoji="1" lang="ja-JP" altLang="en-US" sz="1000" b="1" dirty="0">
              <a:solidFill>
                <a:srgbClr val="56431E"/>
              </a:solidFill>
              <a:latin typeface="Yu Gothic" panose="020B0400000000000000" pitchFamily="34" charset="-128"/>
              <a:ea typeface="Yu Gothic" panose="020B0400000000000000" pitchFamily="34" charset="-128"/>
            </a:endParaRPr>
          </a:p>
        </p:txBody>
      </p:sp>
      <p:sp>
        <p:nvSpPr>
          <p:cNvPr id="10" name="object 4">
            <a:extLst>
              <a:ext uri="{FF2B5EF4-FFF2-40B4-BE49-F238E27FC236}">
                <a16:creationId xmlns:a16="http://schemas.microsoft.com/office/drawing/2014/main" id="{05150C30-248A-C04D-B914-8CE85CF74B94}"/>
              </a:ext>
            </a:extLst>
          </p:cNvPr>
          <p:cNvSpPr txBox="1"/>
          <p:nvPr/>
        </p:nvSpPr>
        <p:spPr>
          <a:xfrm>
            <a:off x="316035" y="969606"/>
            <a:ext cx="8491435" cy="218137"/>
          </a:xfrm>
          <a:prstGeom prst="rect">
            <a:avLst/>
          </a:prstGeom>
        </p:spPr>
        <p:txBody>
          <a:bodyPr vert="horz" wrap="square" lIns="0" tIns="9525" rIns="0" bIns="0" rtlCol="0">
            <a:spAutoFit/>
          </a:bodyPr>
          <a:lstStyle/>
          <a:p>
            <a:pPr marL="180975" indent="-171450" defTabSz="685800">
              <a:lnSpc>
                <a:spcPct val="120000"/>
              </a:lnSpc>
              <a:spcBef>
                <a:spcPts val="75"/>
              </a:spcBef>
              <a:buFont typeface="Wingdings" panose="05000000000000000000" pitchFamily="2" charset="2"/>
              <a:buChar char="l"/>
              <a:defRPr/>
            </a:pPr>
            <a:r>
              <a:rPr lang="ja-JP" altLang="en-US" sz="1200" b="1">
                <a:solidFill>
                  <a:srgbClr val="56431E"/>
                </a:solidFill>
              </a:rPr>
              <a:t>人格形成・文化醸成・価値創造に対応するデザインアクションをまとめて記入することができます。</a:t>
            </a:r>
            <a:endParaRPr lang="en-US" altLang="ja-JP" sz="1200" b="1">
              <a:solidFill>
                <a:srgbClr val="56431E"/>
              </a:solidFill>
            </a:endParaRPr>
          </a:p>
        </p:txBody>
      </p:sp>
      <p:sp>
        <p:nvSpPr>
          <p:cNvPr id="76" name="四角形: 角を丸くする 48">
            <a:extLst>
              <a:ext uri="{FF2B5EF4-FFF2-40B4-BE49-F238E27FC236}">
                <a16:creationId xmlns:a16="http://schemas.microsoft.com/office/drawing/2014/main" id="{2D47FF14-1E9D-844E-90B9-E29F1D72FF90}"/>
              </a:ext>
            </a:extLst>
          </p:cNvPr>
          <p:cNvSpPr/>
          <p:nvPr/>
        </p:nvSpPr>
        <p:spPr bwMode="auto">
          <a:xfrm>
            <a:off x="7295594" y="1809513"/>
            <a:ext cx="1512000" cy="1300189"/>
          </a:xfrm>
          <a:prstGeom prst="roundRect">
            <a:avLst>
              <a:gd name="adj" fmla="val 0"/>
            </a:avLst>
          </a:prstGeom>
          <a:solidFill>
            <a:schemeClr val="bg1"/>
          </a:solidFill>
          <a:ln w="38100" cap="rnd">
            <a:solidFill>
              <a:srgbClr val="00A0C5"/>
            </a:solidFill>
            <a:bevel/>
            <a:headEnd/>
            <a:tailEnd/>
          </a:ln>
          <a:effectLst/>
        </p:spPr>
        <p:txBody>
          <a:bodyPr wrap="square" rtlCol="0" anchor="ctr"/>
          <a:lstStyle/>
          <a:p>
            <a:pPr algn="l"/>
            <a:endParaRPr kumimoji="0" lang="ja-JP" altLang="en-US" sz="1400">
              <a:latin typeface="Meiryo UI" panose="020B0604030504040204" pitchFamily="50" charset="-128"/>
              <a:ea typeface="Meiryo UI" panose="020B0604030504040204" pitchFamily="50" charset="-128"/>
            </a:endParaRPr>
          </a:p>
        </p:txBody>
      </p:sp>
      <p:sp>
        <p:nvSpPr>
          <p:cNvPr id="77" name="四角形: 角を丸くする 49">
            <a:extLst>
              <a:ext uri="{FF2B5EF4-FFF2-40B4-BE49-F238E27FC236}">
                <a16:creationId xmlns:a16="http://schemas.microsoft.com/office/drawing/2014/main" id="{8D56EE33-58A9-3C4D-8F8F-8E7A50749D26}"/>
              </a:ext>
            </a:extLst>
          </p:cNvPr>
          <p:cNvSpPr/>
          <p:nvPr/>
        </p:nvSpPr>
        <p:spPr bwMode="auto">
          <a:xfrm>
            <a:off x="7295595" y="1572732"/>
            <a:ext cx="1512000" cy="267837"/>
          </a:xfrm>
          <a:prstGeom prst="roundRect">
            <a:avLst>
              <a:gd name="adj" fmla="val 0"/>
            </a:avLst>
          </a:prstGeom>
          <a:solidFill>
            <a:srgbClr val="00A0C5"/>
          </a:solidFill>
          <a:ln w="38100" cap="rnd">
            <a:solidFill>
              <a:srgbClr val="00A0C5"/>
            </a:solidFill>
            <a:bevel/>
            <a:headEnd/>
            <a:tailEnd/>
          </a:ln>
          <a:effectLst/>
        </p:spPr>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cs typeface="Meiryo UI" panose="020B0604030504040204" pitchFamily="50" charset="-128"/>
              </a:rPr>
              <a:t>顧客と社会のニーズを探る</a:t>
            </a:r>
            <a:endParaRPr kumimoji="1" lang="en-US" altLang="ja-JP" sz="900" b="1" i="0" u="none" strike="noStrike" kern="120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a:solidFill>
                  <a:schemeClr val="bg1"/>
                </a:solidFill>
                <a:latin typeface="Yu Gothic" panose="020B0400000000000000" pitchFamily="34" charset="-128"/>
                <a:ea typeface="Yu Gothic" panose="020B0400000000000000" pitchFamily="34" charset="-128"/>
                <a:cs typeface="Meiryo UI" panose="020B0604030504040204" pitchFamily="50" charset="-128"/>
              </a:rPr>
              <a:t>（</a:t>
            </a:r>
            <a:r>
              <a:rPr kumimoji="1" lang="en-US" altLang="ja-JP" sz="700">
                <a:solidFill>
                  <a:schemeClr val="bg1"/>
                </a:solidFill>
                <a:latin typeface="Yu Gothic" panose="020B0400000000000000" pitchFamily="34" charset="-128"/>
                <a:ea typeface="Yu Gothic" panose="020B0400000000000000" pitchFamily="34" charset="-128"/>
                <a:cs typeface="Meiryo UI" panose="020B0604030504040204" pitchFamily="50" charset="-128"/>
              </a:rPr>
              <a:t>INSIGHT</a:t>
            </a:r>
            <a:r>
              <a:rPr kumimoji="1" lang="ja-JP" altLang="en-US" sz="700">
                <a:solidFill>
                  <a:schemeClr val="bg1"/>
                </a:solidFill>
                <a:latin typeface="Yu Gothic" panose="020B0400000000000000" pitchFamily="34" charset="-128"/>
                <a:ea typeface="Yu Gothic" panose="020B0400000000000000" pitchFamily="34" charset="-128"/>
                <a:cs typeface="Meiryo UI" panose="020B0604030504040204" pitchFamily="50" charset="-128"/>
              </a:rPr>
              <a:t>）</a:t>
            </a:r>
            <a:endParaRPr kumimoji="1" lang="ja-JP" altLang="en-US" sz="700" i="0" u="none" strike="noStrike" kern="120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cs typeface="Meiryo UI" panose="020B0604030504040204" pitchFamily="50" charset="-128"/>
            </a:endParaRPr>
          </a:p>
        </p:txBody>
      </p:sp>
      <p:sp>
        <p:nvSpPr>
          <p:cNvPr id="79" name="四角形: 角を丸くする 51">
            <a:extLst>
              <a:ext uri="{FF2B5EF4-FFF2-40B4-BE49-F238E27FC236}">
                <a16:creationId xmlns:a16="http://schemas.microsoft.com/office/drawing/2014/main" id="{99CA26FA-5D35-8B45-BE88-4B9364917C98}"/>
              </a:ext>
            </a:extLst>
          </p:cNvPr>
          <p:cNvSpPr/>
          <p:nvPr/>
        </p:nvSpPr>
        <p:spPr bwMode="auto">
          <a:xfrm>
            <a:off x="7295594" y="3432181"/>
            <a:ext cx="1512000" cy="1300189"/>
          </a:xfrm>
          <a:prstGeom prst="roundRect">
            <a:avLst>
              <a:gd name="adj" fmla="val 0"/>
            </a:avLst>
          </a:prstGeom>
          <a:solidFill>
            <a:schemeClr val="bg1"/>
          </a:solidFill>
          <a:ln w="38100" cap="rnd">
            <a:solidFill>
              <a:srgbClr val="00A0C5"/>
            </a:solidFill>
            <a:bevel/>
            <a:headEnd/>
            <a:tailEnd/>
          </a:ln>
          <a:effectLst/>
        </p:spPr>
        <p:txBody>
          <a:bodyPr wrap="square" rtlCol="0" anchor="ctr"/>
          <a:lstStyle/>
          <a:p>
            <a:pPr algn="l"/>
            <a:endParaRPr kumimoji="0" lang="ja-JP" altLang="en-US" sz="1400">
              <a:latin typeface="Meiryo UI" panose="020B0604030504040204" pitchFamily="50" charset="-128"/>
              <a:ea typeface="Meiryo UI" panose="020B0604030504040204" pitchFamily="50" charset="-128"/>
            </a:endParaRPr>
          </a:p>
        </p:txBody>
      </p:sp>
      <p:sp>
        <p:nvSpPr>
          <p:cNvPr id="80" name="四角形: 角を丸くする 52">
            <a:extLst>
              <a:ext uri="{FF2B5EF4-FFF2-40B4-BE49-F238E27FC236}">
                <a16:creationId xmlns:a16="http://schemas.microsoft.com/office/drawing/2014/main" id="{976F1612-754D-DF41-B886-AEC2FD2C7C3C}"/>
              </a:ext>
            </a:extLst>
          </p:cNvPr>
          <p:cNvSpPr/>
          <p:nvPr/>
        </p:nvSpPr>
        <p:spPr bwMode="auto">
          <a:xfrm>
            <a:off x="7295594" y="3195401"/>
            <a:ext cx="1511997" cy="267837"/>
          </a:xfrm>
          <a:prstGeom prst="roundRect">
            <a:avLst>
              <a:gd name="adj" fmla="val 0"/>
            </a:avLst>
          </a:prstGeom>
          <a:solidFill>
            <a:srgbClr val="00A0C5"/>
          </a:solidFill>
          <a:ln w="38100" cap="rnd">
            <a:solidFill>
              <a:srgbClr val="00A0C5"/>
            </a:solidFill>
            <a:bevel/>
            <a:headEnd/>
            <a:tailEnd/>
          </a:ln>
          <a:effectLst/>
        </p:spPr>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cs typeface="Meiryo UI" panose="020B0604030504040204" pitchFamily="50" charset="-128"/>
              </a:rPr>
              <a:t>試行錯誤を繰り返す</a:t>
            </a:r>
            <a:endParaRPr kumimoji="1" lang="en-US" altLang="ja-JP" sz="900" b="1" i="0" u="none" strike="noStrike" kern="120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i="0" u="none" strike="noStrike" kern="120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cs typeface="Meiryo UI" panose="020B0604030504040204" pitchFamily="50" charset="-128"/>
              </a:rPr>
              <a:t>（</a:t>
            </a:r>
            <a:r>
              <a:rPr kumimoji="1" lang="en-US" altLang="ja-JP" sz="700" i="0" u="none" strike="noStrike" kern="120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cs typeface="Meiryo UI" panose="020B0604030504040204" pitchFamily="50" charset="-128"/>
              </a:rPr>
              <a:t>PROTOTYPING</a:t>
            </a:r>
            <a:r>
              <a:rPr kumimoji="1" lang="ja-JP" altLang="en-US" sz="700" i="0" u="none" strike="noStrike" kern="120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cs typeface="Meiryo UI" panose="020B0604030504040204" pitchFamily="50" charset="-128"/>
              </a:rPr>
              <a:t>）</a:t>
            </a:r>
          </a:p>
        </p:txBody>
      </p:sp>
      <p:sp>
        <p:nvSpPr>
          <p:cNvPr id="82" name="四角形: 角を丸くする 54">
            <a:extLst>
              <a:ext uri="{FF2B5EF4-FFF2-40B4-BE49-F238E27FC236}">
                <a16:creationId xmlns:a16="http://schemas.microsoft.com/office/drawing/2014/main" id="{3045C199-20DC-5649-8AC0-F69F5E42CBC0}"/>
              </a:ext>
            </a:extLst>
          </p:cNvPr>
          <p:cNvSpPr/>
          <p:nvPr/>
        </p:nvSpPr>
        <p:spPr bwMode="auto">
          <a:xfrm>
            <a:off x="7295473" y="5061719"/>
            <a:ext cx="1512000" cy="1300189"/>
          </a:xfrm>
          <a:prstGeom prst="roundRect">
            <a:avLst>
              <a:gd name="adj" fmla="val 0"/>
            </a:avLst>
          </a:prstGeom>
          <a:solidFill>
            <a:schemeClr val="bg1"/>
          </a:solidFill>
          <a:ln w="38100" cap="rnd">
            <a:solidFill>
              <a:srgbClr val="00A0C5"/>
            </a:solidFill>
            <a:bevel/>
            <a:headEnd/>
            <a:tailEnd/>
          </a:ln>
          <a:effectLst/>
        </p:spPr>
        <p:txBody>
          <a:bodyPr wrap="square" rtlCol="0" anchor="ctr"/>
          <a:lstStyle/>
          <a:p>
            <a:pPr algn="l"/>
            <a:endParaRPr kumimoji="0" lang="ja-JP" altLang="en-US" sz="1400">
              <a:latin typeface="Meiryo UI" panose="020B0604030504040204" pitchFamily="50" charset="-128"/>
              <a:ea typeface="Meiryo UI" panose="020B0604030504040204" pitchFamily="50" charset="-128"/>
            </a:endParaRPr>
          </a:p>
        </p:txBody>
      </p:sp>
      <p:sp>
        <p:nvSpPr>
          <p:cNvPr id="83" name="四角形: 角を丸くする 55">
            <a:extLst>
              <a:ext uri="{FF2B5EF4-FFF2-40B4-BE49-F238E27FC236}">
                <a16:creationId xmlns:a16="http://schemas.microsoft.com/office/drawing/2014/main" id="{98633E0B-7CA4-404E-BB65-74464462FA88}"/>
              </a:ext>
            </a:extLst>
          </p:cNvPr>
          <p:cNvSpPr/>
          <p:nvPr/>
        </p:nvSpPr>
        <p:spPr bwMode="auto">
          <a:xfrm>
            <a:off x="7295473" y="4824939"/>
            <a:ext cx="1511997" cy="267837"/>
          </a:xfrm>
          <a:prstGeom prst="roundRect">
            <a:avLst>
              <a:gd name="adj" fmla="val 0"/>
            </a:avLst>
          </a:prstGeom>
          <a:solidFill>
            <a:srgbClr val="00A0C5"/>
          </a:solidFill>
          <a:ln w="38100" cap="rnd">
            <a:solidFill>
              <a:srgbClr val="00A0C5"/>
            </a:solidFill>
            <a:bevel/>
            <a:headEnd/>
            <a:tailEnd/>
          </a:ln>
          <a:effectLst/>
        </p:spPr>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cs typeface="Meiryo UI" panose="020B0604030504040204" pitchFamily="50" charset="-128"/>
              </a:rPr>
              <a:t>心を込めて届ける</a:t>
            </a:r>
            <a:endParaRPr kumimoji="1" lang="en-US" altLang="ja-JP" sz="900" b="1" i="0" u="none" strike="noStrike" kern="120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a:solidFill>
                  <a:schemeClr val="bg1"/>
                </a:solidFill>
                <a:latin typeface="Yu Gothic" panose="020B0400000000000000" pitchFamily="34" charset="-128"/>
                <a:ea typeface="Yu Gothic" panose="020B0400000000000000" pitchFamily="34" charset="-128"/>
                <a:cs typeface="Meiryo UI" panose="020B0604030504040204" pitchFamily="50" charset="-128"/>
              </a:rPr>
              <a:t>（</a:t>
            </a:r>
            <a:r>
              <a:rPr kumimoji="1" lang="en-US" altLang="ja-JP" sz="700">
                <a:solidFill>
                  <a:schemeClr val="bg1"/>
                </a:solidFill>
                <a:latin typeface="Yu Gothic" panose="020B0400000000000000" pitchFamily="34" charset="-128"/>
                <a:ea typeface="Yu Gothic" panose="020B0400000000000000" pitchFamily="34" charset="-128"/>
                <a:cs typeface="Meiryo UI" panose="020B0604030504040204" pitchFamily="50" charset="-128"/>
              </a:rPr>
              <a:t>GIFT</a:t>
            </a:r>
            <a:r>
              <a:rPr kumimoji="1" lang="ja-JP" altLang="en-US" sz="700">
                <a:solidFill>
                  <a:schemeClr val="bg1"/>
                </a:solidFill>
                <a:latin typeface="Yu Gothic" panose="020B0400000000000000" pitchFamily="34" charset="-128"/>
                <a:ea typeface="Yu Gothic" panose="020B0400000000000000" pitchFamily="34" charset="-128"/>
                <a:cs typeface="Meiryo UI" panose="020B0604030504040204" pitchFamily="50" charset="-128"/>
              </a:rPr>
              <a:t>）</a:t>
            </a:r>
            <a:endParaRPr kumimoji="1" lang="en-US" altLang="ja-JP" sz="700">
              <a:solidFill>
                <a:schemeClr val="bg1"/>
              </a:solidFill>
              <a:latin typeface="Yu Gothic" panose="020B0400000000000000" pitchFamily="34" charset="-128"/>
              <a:ea typeface="Yu Gothic" panose="020B0400000000000000" pitchFamily="34" charset="-128"/>
              <a:cs typeface="Meiryo UI" panose="020B0604030504040204" pitchFamily="50" charset="-128"/>
            </a:endParaRPr>
          </a:p>
        </p:txBody>
      </p:sp>
      <p:sp>
        <p:nvSpPr>
          <p:cNvPr id="85" name="四角形: 角を丸くする 57">
            <a:extLst>
              <a:ext uri="{FF2B5EF4-FFF2-40B4-BE49-F238E27FC236}">
                <a16:creationId xmlns:a16="http://schemas.microsoft.com/office/drawing/2014/main" id="{EEFAB996-6B21-B14D-B533-6407CB1E59AC}"/>
              </a:ext>
            </a:extLst>
          </p:cNvPr>
          <p:cNvSpPr/>
          <p:nvPr/>
        </p:nvSpPr>
        <p:spPr bwMode="auto">
          <a:xfrm>
            <a:off x="2202134" y="1809513"/>
            <a:ext cx="1538314" cy="1300189"/>
          </a:xfrm>
          <a:prstGeom prst="roundRect">
            <a:avLst>
              <a:gd name="adj" fmla="val 0"/>
            </a:avLst>
          </a:prstGeom>
          <a:solidFill>
            <a:schemeClr val="bg1"/>
          </a:solidFill>
          <a:ln w="38100" cap="rnd">
            <a:solidFill>
              <a:srgbClr val="F39800"/>
            </a:solidFill>
            <a:bevel/>
            <a:headEnd/>
            <a:tailEnd/>
          </a:ln>
          <a:effectLst/>
        </p:spPr>
        <p:txBody>
          <a:bodyPr wrap="square" rtlCol="0" anchor="ctr"/>
          <a:lstStyle/>
          <a:p>
            <a:pPr algn="l"/>
            <a:endParaRPr kumimoji="0" lang="ja-JP" altLang="en-US" sz="1400">
              <a:latin typeface="Meiryo UI" panose="020B0604030504040204" pitchFamily="50" charset="-128"/>
              <a:ea typeface="Meiryo UI" panose="020B0604030504040204" pitchFamily="50" charset="-128"/>
            </a:endParaRPr>
          </a:p>
        </p:txBody>
      </p:sp>
      <p:sp>
        <p:nvSpPr>
          <p:cNvPr id="86" name="四角形: 角を丸くする 58">
            <a:extLst>
              <a:ext uri="{FF2B5EF4-FFF2-40B4-BE49-F238E27FC236}">
                <a16:creationId xmlns:a16="http://schemas.microsoft.com/office/drawing/2014/main" id="{E74A197B-9702-8441-B48C-A086DBFDA130}"/>
              </a:ext>
            </a:extLst>
          </p:cNvPr>
          <p:cNvSpPr/>
          <p:nvPr/>
        </p:nvSpPr>
        <p:spPr bwMode="auto">
          <a:xfrm>
            <a:off x="2202134" y="1571997"/>
            <a:ext cx="1538314" cy="249981"/>
          </a:xfrm>
          <a:prstGeom prst="roundRect">
            <a:avLst>
              <a:gd name="adj" fmla="val 0"/>
            </a:avLst>
          </a:prstGeom>
          <a:solidFill>
            <a:srgbClr val="F39800"/>
          </a:solidFill>
          <a:ln w="38100" cap="rnd">
            <a:solidFill>
              <a:srgbClr val="F39800"/>
            </a:solidFill>
            <a:bevel/>
            <a:headEnd/>
            <a:tailEnd/>
          </a:ln>
          <a:effectLst/>
        </p:spPr>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cs typeface="Meiryo UI" panose="020B0604030504040204" pitchFamily="50" charset="-128"/>
              </a:rPr>
              <a:t>自社の個性を見つめ直す</a:t>
            </a:r>
            <a:endParaRPr kumimoji="1" lang="en-US" altLang="ja-JP" sz="900" b="1" i="0" u="none" strike="noStrike" kern="120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a:solidFill>
                  <a:schemeClr val="bg1"/>
                </a:solidFill>
                <a:latin typeface="Yu Gothic" panose="020B0400000000000000" pitchFamily="34" charset="-128"/>
                <a:ea typeface="Yu Gothic" panose="020B0400000000000000" pitchFamily="34" charset="-128"/>
                <a:cs typeface="Meiryo UI" panose="020B0604030504040204" pitchFamily="50" charset="-128"/>
              </a:rPr>
              <a:t>（</a:t>
            </a:r>
            <a:r>
              <a:rPr kumimoji="1" lang="en-US" altLang="ja-JP" sz="700">
                <a:solidFill>
                  <a:schemeClr val="bg1"/>
                </a:solidFill>
                <a:latin typeface="Yu Gothic" panose="020B0400000000000000" pitchFamily="34" charset="-128"/>
                <a:ea typeface="Yu Gothic" panose="020B0400000000000000" pitchFamily="34" charset="-128"/>
                <a:cs typeface="Meiryo UI" panose="020B0604030504040204" pitchFamily="50" charset="-128"/>
              </a:rPr>
              <a:t>IDENTITY</a:t>
            </a:r>
            <a:r>
              <a:rPr kumimoji="1" lang="ja-JP" altLang="en-US" sz="700">
                <a:solidFill>
                  <a:schemeClr val="bg1"/>
                </a:solidFill>
                <a:latin typeface="Yu Gothic" panose="020B0400000000000000" pitchFamily="34" charset="-128"/>
                <a:ea typeface="Yu Gothic" panose="020B0400000000000000" pitchFamily="34" charset="-128"/>
                <a:cs typeface="Meiryo UI" panose="020B0604030504040204" pitchFamily="50" charset="-128"/>
              </a:rPr>
              <a:t>）</a:t>
            </a:r>
            <a:endParaRPr kumimoji="1" lang="ja-JP" altLang="en-US" sz="700" i="0" u="none" strike="noStrike" kern="120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cs typeface="Meiryo UI" panose="020B0604030504040204" pitchFamily="50" charset="-128"/>
            </a:endParaRPr>
          </a:p>
        </p:txBody>
      </p:sp>
      <p:sp>
        <p:nvSpPr>
          <p:cNvPr id="104" name="四角形: 角を丸くする 57">
            <a:extLst>
              <a:ext uri="{FF2B5EF4-FFF2-40B4-BE49-F238E27FC236}">
                <a16:creationId xmlns:a16="http://schemas.microsoft.com/office/drawing/2014/main" id="{8A31E509-6692-7849-A481-BC11AB2E0A8C}"/>
              </a:ext>
            </a:extLst>
          </p:cNvPr>
          <p:cNvSpPr/>
          <p:nvPr/>
        </p:nvSpPr>
        <p:spPr bwMode="auto">
          <a:xfrm>
            <a:off x="3833624" y="1809513"/>
            <a:ext cx="1538314" cy="1300189"/>
          </a:xfrm>
          <a:prstGeom prst="roundRect">
            <a:avLst>
              <a:gd name="adj" fmla="val 0"/>
            </a:avLst>
          </a:prstGeom>
          <a:solidFill>
            <a:schemeClr val="bg1"/>
          </a:solidFill>
          <a:ln w="38100" cap="rnd">
            <a:solidFill>
              <a:srgbClr val="F39800"/>
            </a:solidFill>
            <a:bevel/>
            <a:headEnd/>
            <a:tailEnd/>
          </a:ln>
          <a:effectLst/>
        </p:spPr>
        <p:txBody>
          <a:bodyPr wrap="square" rtlCol="0" anchor="ctr"/>
          <a:lstStyle/>
          <a:p>
            <a:pPr algn="l"/>
            <a:endParaRPr kumimoji="0" lang="ja-JP" altLang="en-US" sz="1400">
              <a:latin typeface="Meiryo UI" panose="020B0604030504040204" pitchFamily="50" charset="-128"/>
              <a:ea typeface="Meiryo UI" panose="020B0604030504040204" pitchFamily="50" charset="-128"/>
            </a:endParaRPr>
          </a:p>
        </p:txBody>
      </p:sp>
      <p:sp>
        <p:nvSpPr>
          <p:cNvPr id="105" name="四角形: 角を丸くする 58">
            <a:extLst>
              <a:ext uri="{FF2B5EF4-FFF2-40B4-BE49-F238E27FC236}">
                <a16:creationId xmlns:a16="http://schemas.microsoft.com/office/drawing/2014/main" id="{3DD19BDD-359A-2340-9065-4890FD3234C1}"/>
              </a:ext>
            </a:extLst>
          </p:cNvPr>
          <p:cNvSpPr/>
          <p:nvPr/>
        </p:nvSpPr>
        <p:spPr bwMode="auto">
          <a:xfrm>
            <a:off x="3833624" y="1571997"/>
            <a:ext cx="1538314" cy="249981"/>
          </a:xfrm>
          <a:prstGeom prst="roundRect">
            <a:avLst>
              <a:gd name="adj" fmla="val 0"/>
            </a:avLst>
          </a:prstGeom>
          <a:solidFill>
            <a:srgbClr val="F39800"/>
          </a:solidFill>
          <a:ln w="38100" cap="rnd">
            <a:solidFill>
              <a:srgbClr val="F39800"/>
            </a:solidFill>
            <a:bevel/>
            <a:headEnd/>
            <a:tailEnd/>
          </a:ln>
          <a:effectLst/>
        </p:spPr>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cs typeface="Meiryo UI" panose="020B0604030504040204" pitchFamily="50" charset="-128"/>
              </a:rPr>
              <a:t>存在意義を深掘りする</a:t>
            </a:r>
            <a:endParaRPr kumimoji="1" lang="en-US" altLang="ja-JP" sz="900" b="1" i="0" u="none" strike="noStrike" kern="120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a:solidFill>
                  <a:schemeClr val="bg1"/>
                </a:solidFill>
                <a:latin typeface="Yu Gothic" panose="020B0400000000000000" pitchFamily="34" charset="-128"/>
                <a:ea typeface="Yu Gothic" panose="020B0400000000000000" pitchFamily="34" charset="-128"/>
                <a:cs typeface="Meiryo UI" panose="020B0604030504040204" pitchFamily="50" charset="-128"/>
              </a:rPr>
              <a:t>（</a:t>
            </a:r>
            <a:r>
              <a:rPr kumimoji="1" lang="en-US" altLang="ja-JP" sz="700">
                <a:solidFill>
                  <a:schemeClr val="bg1"/>
                </a:solidFill>
                <a:latin typeface="Yu Gothic" panose="020B0400000000000000" pitchFamily="34" charset="-128"/>
                <a:ea typeface="Yu Gothic" panose="020B0400000000000000" pitchFamily="34" charset="-128"/>
                <a:cs typeface="Meiryo UI" panose="020B0604030504040204" pitchFamily="50" charset="-128"/>
              </a:rPr>
              <a:t>MISSION</a:t>
            </a:r>
            <a:r>
              <a:rPr kumimoji="1" lang="ja-JP" altLang="en-US" sz="700">
                <a:solidFill>
                  <a:schemeClr val="bg1"/>
                </a:solidFill>
                <a:latin typeface="Yu Gothic" panose="020B0400000000000000" pitchFamily="34" charset="-128"/>
                <a:ea typeface="Yu Gothic" panose="020B0400000000000000" pitchFamily="34" charset="-128"/>
                <a:cs typeface="Meiryo UI" panose="020B0604030504040204" pitchFamily="50" charset="-128"/>
              </a:rPr>
              <a:t>）</a:t>
            </a:r>
            <a:endParaRPr kumimoji="1" lang="ja-JP" altLang="en-US" sz="700" i="0" u="none" strike="noStrike" kern="120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cs typeface="Meiryo UI" panose="020B0604030504040204" pitchFamily="50" charset="-128"/>
            </a:endParaRPr>
          </a:p>
        </p:txBody>
      </p:sp>
      <p:sp>
        <p:nvSpPr>
          <p:cNvPr id="108" name="四角形: 角を丸くする 57">
            <a:extLst>
              <a:ext uri="{FF2B5EF4-FFF2-40B4-BE49-F238E27FC236}">
                <a16:creationId xmlns:a16="http://schemas.microsoft.com/office/drawing/2014/main" id="{D1123986-0EE1-434D-A0E2-4C70CCF1926B}"/>
              </a:ext>
            </a:extLst>
          </p:cNvPr>
          <p:cNvSpPr/>
          <p:nvPr/>
        </p:nvSpPr>
        <p:spPr bwMode="auto">
          <a:xfrm>
            <a:off x="5462695" y="1805316"/>
            <a:ext cx="1538314" cy="1300189"/>
          </a:xfrm>
          <a:prstGeom prst="roundRect">
            <a:avLst>
              <a:gd name="adj" fmla="val 0"/>
            </a:avLst>
          </a:prstGeom>
          <a:solidFill>
            <a:schemeClr val="bg1"/>
          </a:solidFill>
          <a:ln w="38100" cap="rnd">
            <a:solidFill>
              <a:srgbClr val="F39800"/>
            </a:solidFill>
            <a:bevel/>
            <a:headEnd/>
            <a:tailEnd/>
          </a:ln>
          <a:effectLst/>
        </p:spPr>
        <p:txBody>
          <a:bodyPr wrap="square" rtlCol="0" anchor="ctr"/>
          <a:lstStyle/>
          <a:p>
            <a:pPr algn="l"/>
            <a:endParaRPr kumimoji="0" lang="ja-JP" altLang="en-US" sz="1400">
              <a:latin typeface="Meiryo UI" panose="020B0604030504040204" pitchFamily="50" charset="-128"/>
              <a:ea typeface="Meiryo UI" panose="020B0604030504040204" pitchFamily="50" charset="-128"/>
            </a:endParaRPr>
          </a:p>
        </p:txBody>
      </p:sp>
      <p:sp>
        <p:nvSpPr>
          <p:cNvPr id="109" name="四角形: 角を丸くする 58">
            <a:extLst>
              <a:ext uri="{FF2B5EF4-FFF2-40B4-BE49-F238E27FC236}">
                <a16:creationId xmlns:a16="http://schemas.microsoft.com/office/drawing/2014/main" id="{AA9932F0-5129-B047-9E36-9A31DFEC8385}"/>
              </a:ext>
            </a:extLst>
          </p:cNvPr>
          <p:cNvSpPr/>
          <p:nvPr/>
        </p:nvSpPr>
        <p:spPr bwMode="auto">
          <a:xfrm>
            <a:off x="5462695" y="1567800"/>
            <a:ext cx="1538314" cy="249981"/>
          </a:xfrm>
          <a:prstGeom prst="roundRect">
            <a:avLst>
              <a:gd name="adj" fmla="val 0"/>
            </a:avLst>
          </a:prstGeom>
          <a:solidFill>
            <a:srgbClr val="F39800"/>
          </a:solidFill>
          <a:ln w="38100" cap="rnd">
            <a:solidFill>
              <a:srgbClr val="F39800"/>
            </a:solidFill>
            <a:bevel/>
            <a:headEnd/>
            <a:tailEnd/>
          </a:ln>
          <a:effectLst/>
        </p:spPr>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cs typeface="Meiryo UI" panose="020B0604030504040204" pitchFamily="50" charset="-128"/>
              </a:rPr>
              <a:t>将来のありたい姿を描く</a:t>
            </a:r>
            <a:endParaRPr kumimoji="1" lang="en-US" altLang="ja-JP" sz="900" b="1" i="0" u="none" strike="noStrike" kern="120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a:solidFill>
                  <a:schemeClr val="bg1"/>
                </a:solidFill>
                <a:latin typeface="Yu Gothic" panose="020B0400000000000000" pitchFamily="34" charset="-128"/>
                <a:ea typeface="Yu Gothic" panose="020B0400000000000000" pitchFamily="34" charset="-128"/>
                <a:cs typeface="Meiryo UI" panose="020B0604030504040204" pitchFamily="50" charset="-128"/>
              </a:rPr>
              <a:t>（</a:t>
            </a:r>
            <a:r>
              <a:rPr kumimoji="1" lang="en-US" altLang="ja-JP" sz="700">
                <a:solidFill>
                  <a:schemeClr val="bg1"/>
                </a:solidFill>
                <a:latin typeface="Yu Gothic" panose="020B0400000000000000" pitchFamily="34" charset="-128"/>
                <a:ea typeface="Yu Gothic" panose="020B0400000000000000" pitchFamily="34" charset="-128"/>
                <a:cs typeface="Meiryo UI" panose="020B0604030504040204" pitchFamily="50" charset="-128"/>
              </a:rPr>
              <a:t>VISION</a:t>
            </a:r>
            <a:r>
              <a:rPr kumimoji="1" lang="ja-JP" altLang="en-US" sz="700">
                <a:solidFill>
                  <a:schemeClr val="bg1"/>
                </a:solidFill>
                <a:latin typeface="Yu Gothic" panose="020B0400000000000000" pitchFamily="34" charset="-128"/>
                <a:ea typeface="Yu Gothic" panose="020B0400000000000000" pitchFamily="34" charset="-128"/>
                <a:cs typeface="Meiryo UI" panose="020B0604030504040204" pitchFamily="50" charset="-128"/>
              </a:rPr>
              <a:t>）</a:t>
            </a:r>
            <a:endParaRPr kumimoji="1" lang="ja-JP" altLang="en-US" sz="700" i="0" u="none" strike="noStrike" kern="120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cs typeface="Meiryo UI" panose="020B0604030504040204" pitchFamily="50" charset="-128"/>
            </a:endParaRPr>
          </a:p>
        </p:txBody>
      </p:sp>
      <p:sp>
        <p:nvSpPr>
          <p:cNvPr id="38" name="四角形: 角を丸くする 39">
            <a:extLst>
              <a:ext uri="{FF2B5EF4-FFF2-40B4-BE49-F238E27FC236}">
                <a16:creationId xmlns:a16="http://schemas.microsoft.com/office/drawing/2014/main" id="{49CEBD37-478B-DD45-8C10-31AC84627CED}"/>
              </a:ext>
            </a:extLst>
          </p:cNvPr>
          <p:cNvSpPr/>
          <p:nvPr/>
        </p:nvSpPr>
        <p:spPr bwMode="auto">
          <a:xfrm>
            <a:off x="361525" y="5061720"/>
            <a:ext cx="1512000" cy="1298019"/>
          </a:xfrm>
          <a:prstGeom prst="roundRect">
            <a:avLst>
              <a:gd name="adj" fmla="val 0"/>
            </a:avLst>
          </a:prstGeom>
          <a:solidFill>
            <a:schemeClr val="bg1"/>
          </a:solidFill>
          <a:ln w="38100" cap="rnd">
            <a:solidFill>
              <a:srgbClr val="E94B62"/>
            </a:solidFill>
            <a:bevel/>
            <a:headEnd/>
            <a:tailEnd/>
          </a:ln>
          <a:effectLst/>
        </p:spPr>
        <p:txBody>
          <a:bodyPr wrap="square" rtlCol="0" anchor="ctr"/>
          <a:lstStyle/>
          <a:p>
            <a:pPr algn="l"/>
            <a:endParaRPr kumimoji="0" lang="ja-JP" altLang="en-US" sz="1400">
              <a:latin typeface="Meiryo UI" panose="020B0604030504040204" pitchFamily="50" charset="-128"/>
              <a:ea typeface="Meiryo UI" panose="020B0604030504040204" pitchFamily="50" charset="-128"/>
            </a:endParaRPr>
          </a:p>
        </p:txBody>
      </p:sp>
      <p:sp>
        <p:nvSpPr>
          <p:cNvPr id="68" name="四角形: 角を丸くする 40">
            <a:extLst>
              <a:ext uri="{FF2B5EF4-FFF2-40B4-BE49-F238E27FC236}">
                <a16:creationId xmlns:a16="http://schemas.microsoft.com/office/drawing/2014/main" id="{09BAB751-D8DC-A545-AF5D-4C52FB13B6CB}"/>
              </a:ext>
            </a:extLst>
          </p:cNvPr>
          <p:cNvSpPr/>
          <p:nvPr/>
        </p:nvSpPr>
        <p:spPr bwMode="auto">
          <a:xfrm>
            <a:off x="361525" y="4811740"/>
            <a:ext cx="1513925" cy="249981"/>
          </a:xfrm>
          <a:prstGeom prst="roundRect">
            <a:avLst>
              <a:gd name="adj" fmla="val 0"/>
            </a:avLst>
          </a:prstGeom>
          <a:solidFill>
            <a:srgbClr val="E94B62"/>
          </a:solidFill>
          <a:ln w="38100" cap="rnd">
            <a:solidFill>
              <a:srgbClr val="E94B62"/>
            </a:solidFill>
            <a:bevel/>
            <a:headEnd/>
            <a:tailEnd/>
          </a:ln>
          <a:effectLst/>
        </p:spPr>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cs typeface="Meiryo UI" panose="020B0604030504040204" pitchFamily="50" charset="-128"/>
              </a:rPr>
              <a:t>共創する仲間をつくる</a:t>
            </a:r>
            <a:endParaRPr kumimoji="1" lang="en-US" altLang="ja-JP" sz="900" b="1" i="0" u="none" strike="noStrike" kern="120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i="0" u="none" strike="noStrike" kern="120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cs typeface="Meiryo UI" panose="020B0604030504040204" pitchFamily="50" charset="-128"/>
              </a:rPr>
              <a:t>（</a:t>
            </a:r>
            <a:r>
              <a:rPr kumimoji="1" lang="en-US" altLang="ja-JP" sz="700" i="0" u="none" strike="noStrike" kern="120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cs typeface="Meiryo UI" panose="020B0604030504040204" pitchFamily="50" charset="-128"/>
              </a:rPr>
              <a:t>COLLABORATION</a:t>
            </a:r>
            <a:r>
              <a:rPr kumimoji="1" lang="ja-JP" altLang="en-US" sz="700" i="0" u="none" strike="noStrike" kern="120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cs typeface="Meiryo UI" panose="020B0604030504040204" pitchFamily="50" charset="-128"/>
              </a:rPr>
              <a:t>）</a:t>
            </a:r>
          </a:p>
        </p:txBody>
      </p:sp>
      <p:sp>
        <p:nvSpPr>
          <p:cNvPr id="100" name="四角形: 角を丸くする 39">
            <a:extLst>
              <a:ext uri="{FF2B5EF4-FFF2-40B4-BE49-F238E27FC236}">
                <a16:creationId xmlns:a16="http://schemas.microsoft.com/office/drawing/2014/main" id="{287B2F0D-48FF-E940-BCD0-B4E02D0CEFD6}"/>
              </a:ext>
            </a:extLst>
          </p:cNvPr>
          <p:cNvSpPr/>
          <p:nvPr/>
        </p:nvSpPr>
        <p:spPr bwMode="auto">
          <a:xfrm>
            <a:off x="367216" y="1805316"/>
            <a:ext cx="1512000" cy="1300189"/>
          </a:xfrm>
          <a:prstGeom prst="roundRect">
            <a:avLst>
              <a:gd name="adj" fmla="val 0"/>
            </a:avLst>
          </a:prstGeom>
          <a:solidFill>
            <a:schemeClr val="bg1"/>
          </a:solidFill>
          <a:ln w="38100" cap="rnd">
            <a:solidFill>
              <a:srgbClr val="E94B62"/>
            </a:solidFill>
            <a:bevel/>
            <a:headEnd/>
            <a:tailEnd/>
          </a:ln>
          <a:effectLst/>
        </p:spPr>
        <p:txBody>
          <a:bodyPr wrap="square" rtlCol="0" anchor="ctr"/>
          <a:lstStyle/>
          <a:p>
            <a:pPr algn="l"/>
            <a:endParaRPr kumimoji="0" lang="ja-JP" altLang="en-US" sz="1400">
              <a:latin typeface="Meiryo UI" panose="020B0604030504040204" pitchFamily="50" charset="-128"/>
              <a:ea typeface="Meiryo UI" panose="020B0604030504040204" pitchFamily="50" charset="-128"/>
            </a:endParaRPr>
          </a:p>
        </p:txBody>
      </p:sp>
      <p:sp>
        <p:nvSpPr>
          <p:cNvPr id="101" name="四角形: 角を丸くする 40">
            <a:extLst>
              <a:ext uri="{FF2B5EF4-FFF2-40B4-BE49-F238E27FC236}">
                <a16:creationId xmlns:a16="http://schemas.microsoft.com/office/drawing/2014/main" id="{14BAADA9-8132-324E-A33A-4374452FA827}"/>
              </a:ext>
            </a:extLst>
          </p:cNvPr>
          <p:cNvSpPr/>
          <p:nvPr/>
        </p:nvSpPr>
        <p:spPr bwMode="auto">
          <a:xfrm>
            <a:off x="367216" y="1567800"/>
            <a:ext cx="1506309" cy="249981"/>
          </a:xfrm>
          <a:prstGeom prst="roundRect">
            <a:avLst>
              <a:gd name="adj" fmla="val 0"/>
            </a:avLst>
          </a:prstGeom>
          <a:solidFill>
            <a:srgbClr val="E94B62"/>
          </a:solidFill>
          <a:ln w="38100" cap="rnd">
            <a:solidFill>
              <a:srgbClr val="E94B62"/>
            </a:solidFill>
            <a:bevel/>
            <a:headEnd/>
            <a:tailEnd/>
          </a:ln>
          <a:effectLst/>
        </p:spPr>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cs typeface="Meiryo UI" panose="020B0604030504040204" pitchFamily="50" charset="-128"/>
              </a:rPr>
              <a:t>想いを社内外に伝える</a:t>
            </a:r>
            <a:endParaRPr kumimoji="1" lang="en-US" altLang="ja-JP" sz="900" b="1" i="0" u="none" strike="noStrike" kern="120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a:solidFill>
                  <a:schemeClr val="bg1"/>
                </a:solidFill>
                <a:latin typeface="Yu Gothic" panose="020B0400000000000000" pitchFamily="34" charset="-128"/>
                <a:ea typeface="Yu Gothic" panose="020B0400000000000000" pitchFamily="34" charset="-128"/>
                <a:cs typeface="Meiryo UI" panose="020B0604030504040204" pitchFamily="50" charset="-128"/>
              </a:rPr>
              <a:t>（</a:t>
            </a:r>
            <a:r>
              <a:rPr kumimoji="1" lang="en-US" altLang="ja-JP" sz="700">
                <a:solidFill>
                  <a:schemeClr val="bg1"/>
                </a:solidFill>
                <a:latin typeface="Yu Gothic" panose="020B0400000000000000" pitchFamily="34" charset="-128"/>
                <a:ea typeface="Yu Gothic" panose="020B0400000000000000" pitchFamily="34" charset="-128"/>
                <a:cs typeface="Meiryo UI" panose="020B0604030504040204" pitchFamily="50" charset="-128"/>
              </a:rPr>
              <a:t>COMMUNICATION</a:t>
            </a:r>
            <a:r>
              <a:rPr kumimoji="1" lang="ja-JP" altLang="en-US" sz="700">
                <a:solidFill>
                  <a:schemeClr val="bg1"/>
                </a:solidFill>
                <a:latin typeface="Yu Gothic" panose="020B0400000000000000" pitchFamily="34" charset="-128"/>
                <a:ea typeface="Yu Gothic" panose="020B0400000000000000" pitchFamily="34" charset="-128"/>
                <a:cs typeface="Meiryo UI" panose="020B0604030504040204" pitchFamily="50" charset="-128"/>
              </a:rPr>
              <a:t>）</a:t>
            </a:r>
            <a:endParaRPr kumimoji="1" lang="ja-JP" altLang="en-US" sz="700" i="0" u="none" strike="noStrike" kern="120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cs typeface="Meiryo UI" panose="020B0604030504040204" pitchFamily="50" charset="-128"/>
            </a:endParaRPr>
          </a:p>
        </p:txBody>
      </p:sp>
      <p:sp>
        <p:nvSpPr>
          <p:cNvPr id="112" name="四角形: 角を丸くする 39">
            <a:extLst>
              <a:ext uri="{FF2B5EF4-FFF2-40B4-BE49-F238E27FC236}">
                <a16:creationId xmlns:a16="http://schemas.microsoft.com/office/drawing/2014/main" id="{6449EA18-ED14-7D4E-9A4F-7354DE081127}"/>
              </a:ext>
            </a:extLst>
          </p:cNvPr>
          <p:cNvSpPr/>
          <p:nvPr/>
        </p:nvSpPr>
        <p:spPr bwMode="auto">
          <a:xfrm>
            <a:off x="369145" y="3459676"/>
            <a:ext cx="1511997" cy="1269385"/>
          </a:xfrm>
          <a:prstGeom prst="roundRect">
            <a:avLst>
              <a:gd name="adj" fmla="val 0"/>
            </a:avLst>
          </a:prstGeom>
          <a:solidFill>
            <a:schemeClr val="bg1"/>
          </a:solidFill>
          <a:ln w="38100" cap="rnd">
            <a:solidFill>
              <a:srgbClr val="E94B62"/>
            </a:solidFill>
            <a:bevel/>
            <a:headEnd/>
            <a:tailEnd/>
          </a:ln>
          <a:effectLst/>
        </p:spPr>
        <p:txBody>
          <a:bodyPr wrap="square" rtlCol="0" anchor="ctr"/>
          <a:lstStyle/>
          <a:p>
            <a:pPr algn="l"/>
            <a:endParaRPr kumimoji="0" lang="ja-JP" altLang="en-US" sz="1400">
              <a:latin typeface="Meiryo UI" panose="020B0604030504040204" pitchFamily="50" charset="-128"/>
              <a:ea typeface="Meiryo UI" panose="020B0604030504040204" pitchFamily="50" charset="-128"/>
            </a:endParaRPr>
          </a:p>
        </p:txBody>
      </p:sp>
      <p:sp>
        <p:nvSpPr>
          <p:cNvPr id="113" name="四角形: 角を丸くする 40">
            <a:extLst>
              <a:ext uri="{FF2B5EF4-FFF2-40B4-BE49-F238E27FC236}">
                <a16:creationId xmlns:a16="http://schemas.microsoft.com/office/drawing/2014/main" id="{07891182-9A83-8C4C-AA67-132D60B80413}"/>
              </a:ext>
            </a:extLst>
          </p:cNvPr>
          <p:cNvSpPr/>
          <p:nvPr/>
        </p:nvSpPr>
        <p:spPr bwMode="auto">
          <a:xfrm>
            <a:off x="369145" y="3191356"/>
            <a:ext cx="1511997" cy="249981"/>
          </a:xfrm>
          <a:prstGeom prst="roundRect">
            <a:avLst>
              <a:gd name="adj" fmla="val 0"/>
            </a:avLst>
          </a:prstGeom>
          <a:solidFill>
            <a:srgbClr val="E94B62"/>
          </a:solidFill>
          <a:ln w="38100" cap="rnd">
            <a:solidFill>
              <a:srgbClr val="E94B62"/>
            </a:solidFill>
            <a:bevel/>
            <a:headEnd/>
            <a:tailEnd/>
          </a:ln>
          <a:effectLst/>
        </p:spPr>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cs typeface="Meiryo UI" panose="020B0604030504040204" pitchFamily="50" charset="-128"/>
              </a:rPr>
              <a:t>社員の意欲と能力を引き出す</a:t>
            </a:r>
            <a:endParaRPr kumimoji="1" lang="en-US" altLang="ja-JP" sz="900" b="1" i="0" u="none" strike="noStrike" kern="120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a:solidFill>
                  <a:schemeClr val="bg1"/>
                </a:solidFill>
                <a:latin typeface="Yu Gothic" panose="020B0400000000000000" pitchFamily="34" charset="-128"/>
                <a:ea typeface="Yu Gothic" panose="020B0400000000000000" pitchFamily="34" charset="-128"/>
                <a:cs typeface="Meiryo UI" panose="020B0604030504040204" pitchFamily="50" charset="-128"/>
              </a:rPr>
              <a:t>（</a:t>
            </a:r>
            <a:r>
              <a:rPr kumimoji="1" lang="en-US" altLang="ja-JP" sz="700">
                <a:solidFill>
                  <a:schemeClr val="bg1"/>
                </a:solidFill>
                <a:latin typeface="Yu Gothic" panose="020B0400000000000000" pitchFamily="34" charset="-128"/>
                <a:ea typeface="Yu Gothic" panose="020B0400000000000000" pitchFamily="34" charset="-128"/>
                <a:cs typeface="Meiryo UI" panose="020B0604030504040204" pitchFamily="50" charset="-128"/>
              </a:rPr>
              <a:t>EMPOWERMENT</a:t>
            </a:r>
            <a:r>
              <a:rPr kumimoji="1" lang="ja-JP" altLang="en-US" sz="700">
                <a:solidFill>
                  <a:schemeClr val="bg1"/>
                </a:solidFill>
                <a:latin typeface="Yu Gothic" panose="020B0400000000000000" pitchFamily="34" charset="-128"/>
                <a:ea typeface="Yu Gothic" panose="020B0400000000000000" pitchFamily="34" charset="-128"/>
                <a:cs typeface="Meiryo UI" panose="020B0604030504040204" pitchFamily="50" charset="-128"/>
              </a:rPr>
              <a:t>）</a:t>
            </a:r>
            <a:endParaRPr kumimoji="1" lang="en-US" altLang="ja-JP" sz="700">
              <a:solidFill>
                <a:schemeClr val="bg1"/>
              </a:solidFill>
              <a:latin typeface="Yu Gothic" panose="020B0400000000000000" pitchFamily="34" charset="-128"/>
              <a:ea typeface="Yu Gothic" panose="020B0400000000000000" pitchFamily="34" charset="-128"/>
              <a:cs typeface="Meiryo UI" panose="020B0604030504040204" pitchFamily="50" charset="-128"/>
            </a:endParaRPr>
          </a:p>
        </p:txBody>
      </p:sp>
      <p:pic>
        <p:nvPicPr>
          <p:cNvPr id="3" name="図 2">
            <a:extLst>
              <a:ext uri="{FF2B5EF4-FFF2-40B4-BE49-F238E27FC236}">
                <a16:creationId xmlns:a16="http://schemas.microsoft.com/office/drawing/2014/main" id="{459B3AA6-3EF6-2221-EB0E-A97867469D5C}"/>
              </a:ext>
            </a:extLst>
          </p:cNvPr>
          <p:cNvPicPr>
            <a:picLocks noChangeAspect="1"/>
          </p:cNvPicPr>
          <p:nvPr/>
        </p:nvPicPr>
        <p:blipFill>
          <a:blip r:embed="rId3"/>
          <a:stretch>
            <a:fillRect/>
          </a:stretch>
        </p:blipFill>
        <p:spPr>
          <a:xfrm>
            <a:off x="2427848" y="3794959"/>
            <a:ext cx="4349865" cy="2033562"/>
          </a:xfrm>
          <a:prstGeom prst="rect">
            <a:avLst/>
          </a:prstGeom>
        </p:spPr>
      </p:pic>
      <p:sp>
        <p:nvSpPr>
          <p:cNvPr id="2" name="テキスト ボックス 1">
            <a:extLst>
              <a:ext uri="{FF2B5EF4-FFF2-40B4-BE49-F238E27FC236}">
                <a16:creationId xmlns:a16="http://schemas.microsoft.com/office/drawing/2014/main" id="{F8024C14-EBE5-CE40-77C0-5EDF7F0B2125}"/>
              </a:ext>
            </a:extLst>
          </p:cNvPr>
          <p:cNvSpPr txBox="1"/>
          <p:nvPr/>
        </p:nvSpPr>
        <p:spPr>
          <a:xfrm>
            <a:off x="80814" y="73263"/>
            <a:ext cx="1464937" cy="338554"/>
          </a:xfrm>
          <a:prstGeom prst="rect">
            <a:avLst/>
          </a:prstGeom>
          <a:noFill/>
        </p:spPr>
        <p:txBody>
          <a:bodyPr wrap="square">
            <a:spAutoFit/>
          </a:bodyPr>
          <a:lstStyle/>
          <a:p>
            <a:r>
              <a:rPr kumimoji="1" lang="ja-JP" altLang="en-US" sz="1600" b="1">
                <a:solidFill>
                  <a:srgbClr val="56431E"/>
                </a:solidFill>
                <a:latin typeface="Yu Gothic" panose="020B0400000000000000" pitchFamily="34" charset="-128"/>
                <a:ea typeface="Yu Gothic" panose="020B0400000000000000" pitchFamily="34" charset="-128"/>
              </a:rPr>
              <a:t>［補足資料］</a:t>
            </a:r>
            <a:endParaRPr lang="ja-JP" altLang="en-US" sz="1600"/>
          </a:p>
        </p:txBody>
      </p:sp>
    </p:spTree>
    <p:extLst>
      <p:ext uri="{BB962C8B-B14F-4D97-AF65-F5344CB8AC3E}">
        <p14:creationId xmlns:p14="http://schemas.microsoft.com/office/powerpoint/2010/main" val="25854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C453CB-69F4-64AF-3FE8-826680A11BD1}"/>
              </a:ext>
            </a:extLst>
          </p:cNvPr>
          <p:cNvSpPr txBox="1">
            <a:spLocks/>
          </p:cNvSpPr>
          <p:nvPr/>
        </p:nvSpPr>
        <p:spPr>
          <a:xfrm>
            <a:off x="719137" y="2421145"/>
            <a:ext cx="7705725" cy="201571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b="1" i="0" kern="1200">
                <a:solidFill>
                  <a:srgbClr val="56431E"/>
                </a:solidFill>
                <a:latin typeface="Hiragino Kaku Gothic Pro W6" panose="020B0300000000000000" pitchFamily="34" charset="-128"/>
                <a:ea typeface="Hiragino Kaku Gothic Pro W6" panose="020B0300000000000000" pitchFamily="34" charset="-128"/>
                <a:cs typeface="+mj-cs"/>
              </a:defRPr>
            </a:lvl1pPr>
          </a:lstStyle>
          <a:p>
            <a:pPr marL="0" marR="0" lvl="0" indent="0" algn="ctr" defTabSz="914400" rtl="0" eaLnBrk="1" fontAlgn="auto" latinLnBrk="0" hangingPunct="1">
              <a:lnSpc>
                <a:spcPct val="120000"/>
              </a:lnSpc>
              <a:spcBef>
                <a:spcPct val="0"/>
              </a:spcBef>
              <a:spcAft>
                <a:spcPts val="600"/>
              </a:spcAft>
              <a:buClrTx/>
              <a:buSzTx/>
              <a:buFontTx/>
              <a:buNone/>
              <a:tabLst/>
              <a:defRPr/>
            </a:pPr>
            <a:r>
              <a:rPr kumimoji="1" lang="ja-JP" altLang="en-US" sz="3200" b="1" i="0" u="none" strike="noStrike" kern="1200" cap="none" spc="0" normalizeH="0" baseline="0" noProof="0" dirty="0">
                <a:ln>
                  <a:noFill/>
                </a:ln>
                <a:effectLst/>
                <a:uLnTx/>
                <a:uFillTx/>
                <a:latin typeface="Yu Gothic" panose="020B0400000000000000" pitchFamily="34" charset="-128"/>
                <a:ea typeface="Yu Gothic" panose="020B0400000000000000" pitchFamily="34" charset="-128"/>
                <a:cs typeface="+mj-cs"/>
              </a:rPr>
              <a:t>１．はじめに</a:t>
            </a:r>
          </a:p>
        </p:txBody>
      </p:sp>
    </p:spTree>
    <p:extLst>
      <p:ext uri="{BB962C8B-B14F-4D97-AF65-F5344CB8AC3E}">
        <p14:creationId xmlns:p14="http://schemas.microsoft.com/office/powerpoint/2010/main" val="1920635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descr="ダイアグラム&#10;&#10;自動的に生成された説明">
            <a:extLst>
              <a:ext uri="{FF2B5EF4-FFF2-40B4-BE49-F238E27FC236}">
                <a16:creationId xmlns:a16="http://schemas.microsoft.com/office/drawing/2014/main" id="{31A37A69-55FF-3432-964A-E176E16EC41B}"/>
              </a:ext>
            </a:extLst>
          </p:cNvPr>
          <p:cNvPicPr>
            <a:picLocks noChangeAspect="1"/>
          </p:cNvPicPr>
          <p:nvPr/>
        </p:nvPicPr>
        <p:blipFill>
          <a:blip r:embed="rId3"/>
          <a:stretch>
            <a:fillRect/>
          </a:stretch>
        </p:blipFill>
        <p:spPr>
          <a:xfrm>
            <a:off x="2676770" y="2969742"/>
            <a:ext cx="3786670" cy="1985850"/>
          </a:xfrm>
          <a:prstGeom prst="rect">
            <a:avLst/>
          </a:prstGeom>
        </p:spPr>
      </p:pic>
      <p:sp>
        <p:nvSpPr>
          <p:cNvPr id="7" name="テキスト ボックス 6">
            <a:extLst>
              <a:ext uri="{FF2B5EF4-FFF2-40B4-BE49-F238E27FC236}">
                <a16:creationId xmlns:a16="http://schemas.microsoft.com/office/drawing/2014/main" id="{85C51224-A848-0846-8095-7AB05EB69D8B}"/>
              </a:ext>
            </a:extLst>
          </p:cNvPr>
          <p:cNvSpPr txBox="1"/>
          <p:nvPr/>
        </p:nvSpPr>
        <p:spPr>
          <a:xfrm>
            <a:off x="1945426" y="435476"/>
            <a:ext cx="3701654" cy="369332"/>
          </a:xfrm>
          <a:prstGeom prst="rect">
            <a:avLst/>
          </a:prstGeom>
          <a:noFill/>
        </p:spPr>
        <p:txBody>
          <a:bodyPr wrap="none" rtlCol="0">
            <a:spAutoFit/>
          </a:bodyPr>
          <a:lstStyle/>
          <a:p>
            <a:r>
              <a:rPr kumimoji="1" lang="en-US" altLang="ja-JP" b="1" dirty="0">
                <a:solidFill>
                  <a:srgbClr val="56431E"/>
                </a:solidFill>
                <a:latin typeface="Yu Gothic" panose="020B0400000000000000" pitchFamily="34" charset="-128"/>
                <a:ea typeface="Yu Gothic" panose="020B0400000000000000" pitchFamily="34" charset="-128"/>
              </a:rPr>
              <a:t>STEP3</a:t>
            </a:r>
            <a:r>
              <a:rPr kumimoji="1" lang="ja-JP" altLang="en-US" b="1" dirty="0">
                <a:solidFill>
                  <a:srgbClr val="56431E"/>
                </a:solidFill>
                <a:latin typeface="Yu Gothic" panose="020B0400000000000000" pitchFamily="34" charset="-128"/>
                <a:ea typeface="Yu Gothic" panose="020B0400000000000000" pitchFamily="34" charset="-128"/>
              </a:rPr>
              <a:t>　知財アクション（総合）</a:t>
            </a:r>
            <a:endParaRPr kumimoji="1" lang="ja-JP" altLang="en-US" sz="1000" b="1" dirty="0">
              <a:solidFill>
                <a:srgbClr val="56431E"/>
              </a:solidFill>
              <a:latin typeface="Yu Gothic" panose="020B0400000000000000" pitchFamily="34" charset="-128"/>
              <a:ea typeface="Yu Gothic" panose="020B0400000000000000" pitchFamily="34" charset="-128"/>
            </a:endParaRPr>
          </a:p>
        </p:txBody>
      </p:sp>
      <p:sp>
        <p:nvSpPr>
          <p:cNvPr id="32" name="object 4">
            <a:extLst>
              <a:ext uri="{FF2B5EF4-FFF2-40B4-BE49-F238E27FC236}">
                <a16:creationId xmlns:a16="http://schemas.microsoft.com/office/drawing/2014/main" id="{361CFF28-6E4C-9B88-3BF5-C2ED0F792C13}"/>
              </a:ext>
            </a:extLst>
          </p:cNvPr>
          <p:cNvSpPr txBox="1"/>
          <p:nvPr/>
        </p:nvSpPr>
        <p:spPr>
          <a:xfrm>
            <a:off x="316035" y="972796"/>
            <a:ext cx="8508141" cy="218137"/>
          </a:xfrm>
          <a:prstGeom prst="rect">
            <a:avLst/>
          </a:prstGeom>
        </p:spPr>
        <p:txBody>
          <a:bodyPr vert="horz" wrap="square" lIns="0" tIns="9525" rIns="0" bIns="0" rtlCol="0">
            <a:spAutoFit/>
          </a:bodyPr>
          <a:lstStyle/>
          <a:p>
            <a:pPr marL="180975" indent="-171450" defTabSz="685800">
              <a:lnSpc>
                <a:spcPct val="120000"/>
              </a:lnSpc>
              <a:spcBef>
                <a:spcPts val="75"/>
              </a:spcBef>
              <a:buFont typeface="Wingdings" panose="05000000000000000000" pitchFamily="2" charset="2"/>
              <a:buChar char="l"/>
              <a:defRPr/>
            </a:pPr>
            <a:r>
              <a:rPr lang="ja-JP" altLang="en-US" sz="1200" b="1">
                <a:solidFill>
                  <a:srgbClr val="56431E"/>
                </a:solidFill>
              </a:rPr>
              <a:t>人格形成・文化醸成・価値創造に対応する知財アクションをまとめて記入することができます。</a:t>
            </a:r>
            <a:endParaRPr lang="en-US" altLang="ja-JP" sz="1200" b="1">
              <a:solidFill>
                <a:srgbClr val="56431E"/>
              </a:solidFill>
            </a:endParaRPr>
          </a:p>
        </p:txBody>
      </p:sp>
      <p:sp>
        <p:nvSpPr>
          <p:cNvPr id="4" name="四角形: 角を丸くする 51">
            <a:extLst>
              <a:ext uri="{FF2B5EF4-FFF2-40B4-BE49-F238E27FC236}">
                <a16:creationId xmlns:a16="http://schemas.microsoft.com/office/drawing/2014/main" id="{1202E5DF-DC8C-A97B-A9EB-F729EA7C33B9}"/>
              </a:ext>
            </a:extLst>
          </p:cNvPr>
          <p:cNvSpPr/>
          <p:nvPr/>
        </p:nvSpPr>
        <p:spPr bwMode="auto">
          <a:xfrm>
            <a:off x="6175164" y="1697741"/>
            <a:ext cx="1512000" cy="1300189"/>
          </a:xfrm>
          <a:prstGeom prst="roundRect">
            <a:avLst>
              <a:gd name="adj" fmla="val 0"/>
            </a:avLst>
          </a:prstGeom>
          <a:solidFill>
            <a:schemeClr val="bg1"/>
          </a:solidFill>
          <a:ln w="38100" cap="rnd">
            <a:solidFill>
              <a:srgbClr val="00A0C5"/>
            </a:solidFill>
            <a:bevel/>
            <a:headEnd/>
            <a:tailEnd/>
          </a:ln>
          <a:effectLst/>
        </p:spPr>
        <p:txBody>
          <a:bodyPr wrap="square" rtlCol="0" anchor="ctr"/>
          <a:lstStyle/>
          <a:p>
            <a:pPr algn="l"/>
            <a:endParaRPr kumimoji="0" lang="ja-JP" altLang="en-US" sz="1400">
              <a:latin typeface="Meiryo UI" panose="020B0604030504040204" pitchFamily="50" charset="-128"/>
              <a:ea typeface="Meiryo UI" panose="020B0604030504040204" pitchFamily="50" charset="-128"/>
            </a:endParaRPr>
          </a:p>
        </p:txBody>
      </p:sp>
      <p:sp>
        <p:nvSpPr>
          <p:cNvPr id="6" name="四角形: 角を丸くする 52">
            <a:extLst>
              <a:ext uri="{FF2B5EF4-FFF2-40B4-BE49-F238E27FC236}">
                <a16:creationId xmlns:a16="http://schemas.microsoft.com/office/drawing/2014/main" id="{0CD711D6-C818-7594-F667-D68299D25B9C}"/>
              </a:ext>
            </a:extLst>
          </p:cNvPr>
          <p:cNvSpPr/>
          <p:nvPr/>
        </p:nvSpPr>
        <p:spPr bwMode="auto">
          <a:xfrm>
            <a:off x="6175164" y="1460505"/>
            <a:ext cx="1511997" cy="267837"/>
          </a:xfrm>
          <a:prstGeom prst="roundRect">
            <a:avLst>
              <a:gd name="adj" fmla="val 0"/>
            </a:avLst>
          </a:prstGeom>
          <a:solidFill>
            <a:srgbClr val="00A0C5"/>
          </a:solidFill>
          <a:ln w="38100" cap="rnd">
            <a:solidFill>
              <a:srgbClr val="00A0C5"/>
            </a:solidFill>
            <a:bevel/>
            <a:headEnd/>
            <a:tailEnd/>
          </a:ln>
          <a:effectLst/>
        </p:spPr>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cs typeface="Meiryo UI" panose="020B0604030504040204" pitchFamily="50" charset="-128"/>
              </a:rPr>
              <a:t>自社ならではの価値を守る</a:t>
            </a:r>
          </a:p>
        </p:txBody>
      </p:sp>
      <p:sp>
        <p:nvSpPr>
          <p:cNvPr id="11" name="四角形: 角を丸くする 54">
            <a:extLst>
              <a:ext uri="{FF2B5EF4-FFF2-40B4-BE49-F238E27FC236}">
                <a16:creationId xmlns:a16="http://schemas.microsoft.com/office/drawing/2014/main" id="{93B32EEC-086B-C0FA-0B60-C668B434EC43}"/>
              </a:ext>
            </a:extLst>
          </p:cNvPr>
          <p:cNvSpPr/>
          <p:nvPr/>
        </p:nvSpPr>
        <p:spPr bwMode="auto">
          <a:xfrm>
            <a:off x="6175164" y="5146329"/>
            <a:ext cx="1512000" cy="1300189"/>
          </a:xfrm>
          <a:prstGeom prst="roundRect">
            <a:avLst>
              <a:gd name="adj" fmla="val 0"/>
            </a:avLst>
          </a:prstGeom>
          <a:solidFill>
            <a:schemeClr val="bg1"/>
          </a:solidFill>
          <a:ln w="38100" cap="rnd">
            <a:solidFill>
              <a:srgbClr val="00A0C5"/>
            </a:solidFill>
            <a:bevel/>
            <a:headEnd/>
            <a:tailEnd/>
          </a:ln>
          <a:effectLst/>
        </p:spPr>
        <p:txBody>
          <a:bodyPr wrap="square" rtlCol="0" anchor="ctr"/>
          <a:lstStyle/>
          <a:p>
            <a:pPr algn="l"/>
            <a:endParaRPr kumimoji="0" lang="ja-JP" altLang="en-US" sz="1400">
              <a:latin typeface="Meiryo UI" panose="020B0604030504040204" pitchFamily="50" charset="-128"/>
              <a:ea typeface="Meiryo UI" panose="020B0604030504040204" pitchFamily="50" charset="-128"/>
            </a:endParaRPr>
          </a:p>
        </p:txBody>
      </p:sp>
      <p:sp>
        <p:nvSpPr>
          <p:cNvPr id="12" name="四角形: 角を丸くする 55">
            <a:extLst>
              <a:ext uri="{FF2B5EF4-FFF2-40B4-BE49-F238E27FC236}">
                <a16:creationId xmlns:a16="http://schemas.microsoft.com/office/drawing/2014/main" id="{3A5659DB-0140-C2BE-DD23-6C792C9E6474}"/>
              </a:ext>
            </a:extLst>
          </p:cNvPr>
          <p:cNvSpPr/>
          <p:nvPr/>
        </p:nvSpPr>
        <p:spPr bwMode="auto">
          <a:xfrm>
            <a:off x="6175164" y="4909549"/>
            <a:ext cx="1511997" cy="267837"/>
          </a:xfrm>
          <a:prstGeom prst="roundRect">
            <a:avLst>
              <a:gd name="adj" fmla="val 0"/>
            </a:avLst>
          </a:prstGeom>
          <a:solidFill>
            <a:srgbClr val="00A0C5"/>
          </a:solidFill>
          <a:ln w="38100" cap="rnd">
            <a:solidFill>
              <a:srgbClr val="00A0C5"/>
            </a:solidFill>
            <a:bevel/>
            <a:headEnd/>
            <a:tailEnd/>
          </a:ln>
          <a:effectLst/>
        </p:spPr>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cs typeface="Meiryo UI" panose="020B0604030504040204" pitchFamily="50" charset="-128"/>
              </a:rPr>
              <a:t>自社ならではの価値をつくる</a:t>
            </a:r>
          </a:p>
        </p:txBody>
      </p:sp>
      <p:sp>
        <p:nvSpPr>
          <p:cNvPr id="13" name="四角形: 角を丸くする 57">
            <a:extLst>
              <a:ext uri="{FF2B5EF4-FFF2-40B4-BE49-F238E27FC236}">
                <a16:creationId xmlns:a16="http://schemas.microsoft.com/office/drawing/2014/main" id="{87AD05FA-75B5-A54F-8178-6A0DFE129537}"/>
              </a:ext>
            </a:extLst>
          </p:cNvPr>
          <p:cNvSpPr/>
          <p:nvPr/>
        </p:nvSpPr>
        <p:spPr bwMode="auto">
          <a:xfrm>
            <a:off x="3815342" y="1697741"/>
            <a:ext cx="1538314" cy="1300189"/>
          </a:xfrm>
          <a:prstGeom prst="roundRect">
            <a:avLst>
              <a:gd name="adj" fmla="val 0"/>
            </a:avLst>
          </a:prstGeom>
          <a:solidFill>
            <a:schemeClr val="bg1"/>
          </a:solidFill>
          <a:ln w="38100" cap="rnd">
            <a:solidFill>
              <a:srgbClr val="F39800"/>
            </a:solidFill>
            <a:bevel/>
            <a:headEnd/>
            <a:tailEnd/>
          </a:ln>
          <a:effectLst/>
        </p:spPr>
        <p:txBody>
          <a:bodyPr wrap="square" rtlCol="0" anchor="ctr"/>
          <a:lstStyle/>
          <a:p>
            <a:pPr algn="l"/>
            <a:endParaRPr kumimoji="0" lang="ja-JP" altLang="en-US" sz="1400">
              <a:latin typeface="Meiryo UI" panose="020B0604030504040204" pitchFamily="50" charset="-128"/>
              <a:ea typeface="Meiryo UI" panose="020B0604030504040204" pitchFamily="50" charset="-128"/>
            </a:endParaRPr>
          </a:p>
        </p:txBody>
      </p:sp>
      <p:sp>
        <p:nvSpPr>
          <p:cNvPr id="14" name="四角形: 角を丸くする 58">
            <a:extLst>
              <a:ext uri="{FF2B5EF4-FFF2-40B4-BE49-F238E27FC236}">
                <a16:creationId xmlns:a16="http://schemas.microsoft.com/office/drawing/2014/main" id="{F50E1E83-A743-A8D1-99CE-543F2B8DEBF6}"/>
              </a:ext>
            </a:extLst>
          </p:cNvPr>
          <p:cNvSpPr/>
          <p:nvPr/>
        </p:nvSpPr>
        <p:spPr bwMode="auto">
          <a:xfrm>
            <a:off x="3815342" y="1478361"/>
            <a:ext cx="1538314" cy="249981"/>
          </a:xfrm>
          <a:prstGeom prst="roundRect">
            <a:avLst>
              <a:gd name="adj" fmla="val 0"/>
            </a:avLst>
          </a:prstGeom>
          <a:solidFill>
            <a:srgbClr val="F39800"/>
          </a:solidFill>
          <a:ln w="38100" cap="rnd">
            <a:solidFill>
              <a:srgbClr val="F39800"/>
            </a:solidFill>
            <a:bevel/>
            <a:headEnd/>
            <a:tailEnd/>
          </a:ln>
          <a:effectLst/>
        </p:spPr>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cs typeface="Meiryo UI" panose="020B0604030504040204" pitchFamily="50" charset="-128"/>
              </a:rPr>
              <a:t>自社らしさを深掘りする</a:t>
            </a:r>
          </a:p>
        </p:txBody>
      </p:sp>
      <p:sp>
        <p:nvSpPr>
          <p:cNvPr id="15" name="四角形: 角を丸くする 57">
            <a:extLst>
              <a:ext uri="{FF2B5EF4-FFF2-40B4-BE49-F238E27FC236}">
                <a16:creationId xmlns:a16="http://schemas.microsoft.com/office/drawing/2014/main" id="{8ED0C35E-E1A2-28AF-FFA4-9A13E09956DC}"/>
              </a:ext>
            </a:extLst>
          </p:cNvPr>
          <p:cNvSpPr/>
          <p:nvPr/>
        </p:nvSpPr>
        <p:spPr bwMode="auto">
          <a:xfrm>
            <a:off x="3815342" y="5148151"/>
            <a:ext cx="1538314" cy="1300189"/>
          </a:xfrm>
          <a:prstGeom prst="roundRect">
            <a:avLst>
              <a:gd name="adj" fmla="val 0"/>
            </a:avLst>
          </a:prstGeom>
          <a:solidFill>
            <a:schemeClr val="bg1"/>
          </a:solidFill>
          <a:ln w="38100" cap="rnd">
            <a:solidFill>
              <a:srgbClr val="F39800"/>
            </a:solidFill>
            <a:bevel/>
            <a:headEnd/>
            <a:tailEnd/>
          </a:ln>
          <a:effectLst/>
        </p:spPr>
        <p:txBody>
          <a:bodyPr wrap="square" rtlCol="0" anchor="ctr"/>
          <a:lstStyle/>
          <a:p>
            <a:pPr algn="l"/>
            <a:endParaRPr kumimoji="0" lang="ja-JP" altLang="en-US" sz="1400">
              <a:latin typeface="Meiryo UI" panose="020B0604030504040204" pitchFamily="50" charset="-128"/>
              <a:ea typeface="Meiryo UI" panose="020B0604030504040204" pitchFamily="50" charset="-128"/>
            </a:endParaRPr>
          </a:p>
        </p:txBody>
      </p:sp>
      <p:sp>
        <p:nvSpPr>
          <p:cNvPr id="16" name="四角形: 角を丸くする 58">
            <a:extLst>
              <a:ext uri="{FF2B5EF4-FFF2-40B4-BE49-F238E27FC236}">
                <a16:creationId xmlns:a16="http://schemas.microsoft.com/office/drawing/2014/main" id="{DA5CA292-CEF9-592A-CD32-70A8EE3E271E}"/>
              </a:ext>
            </a:extLst>
          </p:cNvPr>
          <p:cNvSpPr/>
          <p:nvPr/>
        </p:nvSpPr>
        <p:spPr bwMode="auto">
          <a:xfrm>
            <a:off x="3815342" y="4927405"/>
            <a:ext cx="1538314" cy="249981"/>
          </a:xfrm>
          <a:prstGeom prst="roundRect">
            <a:avLst>
              <a:gd name="adj" fmla="val 0"/>
            </a:avLst>
          </a:prstGeom>
          <a:solidFill>
            <a:srgbClr val="F39800"/>
          </a:solidFill>
          <a:ln w="38100" cap="rnd">
            <a:solidFill>
              <a:srgbClr val="F39800"/>
            </a:solidFill>
            <a:bevel/>
            <a:headEnd/>
            <a:tailEnd/>
          </a:ln>
          <a:effectLst/>
        </p:spPr>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cs typeface="Meiryo UI" panose="020B0604030504040204" pitchFamily="50" charset="-128"/>
              </a:rPr>
              <a:t>自社らしさを形にする</a:t>
            </a:r>
          </a:p>
        </p:txBody>
      </p:sp>
      <p:sp>
        <p:nvSpPr>
          <p:cNvPr id="19" name="四角形: 角を丸くする 39">
            <a:extLst>
              <a:ext uri="{FF2B5EF4-FFF2-40B4-BE49-F238E27FC236}">
                <a16:creationId xmlns:a16="http://schemas.microsoft.com/office/drawing/2014/main" id="{2D57EA2C-6699-7206-82F9-F9F92BDA11CE}"/>
              </a:ext>
            </a:extLst>
          </p:cNvPr>
          <p:cNvSpPr/>
          <p:nvPr/>
        </p:nvSpPr>
        <p:spPr bwMode="auto">
          <a:xfrm>
            <a:off x="1489330" y="5160616"/>
            <a:ext cx="1512000" cy="1298019"/>
          </a:xfrm>
          <a:prstGeom prst="roundRect">
            <a:avLst>
              <a:gd name="adj" fmla="val 0"/>
            </a:avLst>
          </a:prstGeom>
          <a:solidFill>
            <a:schemeClr val="bg1"/>
          </a:solidFill>
          <a:ln w="38100" cap="rnd">
            <a:solidFill>
              <a:srgbClr val="E94B62"/>
            </a:solidFill>
            <a:bevel/>
            <a:headEnd/>
            <a:tailEnd/>
          </a:ln>
          <a:effectLst/>
        </p:spPr>
        <p:txBody>
          <a:bodyPr wrap="square" rtlCol="0" anchor="ctr"/>
          <a:lstStyle/>
          <a:p>
            <a:pPr algn="l"/>
            <a:endParaRPr kumimoji="0" lang="ja-JP" altLang="en-US" sz="1400">
              <a:latin typeface="Meiryo UI" panose="020B0604030504040204" pitchFamily="50" charset="-128"/>
              <a:ea typeface="Meiryo UI" panose="020B0604030504040204" pitchFamily="50" charset="-128"/>
            </a:endParaRPr>
          </a:p>
        </p:txBody>
      </p:sp>
      <p:sp>
        <p:nvSpPr>
          <p:cNvPr id="20" name="四角形: 角を丸くする 40">
            <a:extLst>
              <a:ext uri="{FF2B5EF4-FFF2-40B4-BE49-F238E27FC236}">
                <a16:creationId xmlns:a16="http://schemas.microsoft.com/office/drawing/2014/main" id="{80DA1700-6BD1-5315-6ADC-B52B156A11CA}"/>
              </a:ext>
            </a:extLst>
          </p:cNvPr>
          <p:cNvSpPr/>
          <p:nvPr/>
        </p:nvSpPr>
        <p:spPr bwMode="auto">
          <a:xfrm>
            <a:off x="1489330" y="4927405"/>
            <a:ext cx="1513925" cy="249981"/>
          </a:xfrm>
          <a:prstGeom prst="roundRect">
            <a:avLst>
              <a:gd name="adj" fmla="val 0"/>
            </a:avLst>
          </a:prstGeom>
          <a:solidFill>
            <a:srgbClr val="E94B62"/>
          </a:solidFill>
          <a:ln w="38100" cap="rnd">
            <a:solidFill>
              <a:srgbClr val="E94B62"/>
            </a:solidFill>
            <a:bevel/>
            <a:headEnd/>
            <a:tailEnd/>
          </a:ln>
          <a:effectLst/>
        </p:spPr>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cs typeface="Meiryo UI" panose="020B0604030504040204" pitchFamily="50" charset="-128"/>
              </a:rPr>
              <a:t>意欲・能力を向上させる</a:t>
            </a:r>
          </a:p>
        </p:txBody>
      </p:sp>
      <p:sp>
        <p:nvSpPr>
          <p:cNvPr id="23" name="四角形: 角を丸くする 39">
            <a:extLst>
              <a:ext uri="{FF2B5EF4-FFF2-40B4-BE49-F238E27FC236}">
                <a16:creationId xmlns:a16="http://schemas.microsoft.com/office/drawing/2014/main" id="{2A266ACB-738D-8100-891C-1C89774E0E28}"/>
              </a:ext>
            </a:extLst>
          </p:cNvPr>
          <p:cNvSpPr/>
          <p:nvPr/>
        </p:nvSpPr>
        <p:spPr bwMode="auto">
          <a:xfrm>
            <a:off x="1489330" y="1728545"/>
            <a:ext cx="1511997" cy="1269385"/>
          </a:xfrm>
          <a:prstGeom prst="roundRect">
            <a:avLst>
              <a:gd name="adj" fmla="val 0"/>
            </a:avLst>
          </a:prstGeom>
          <a:solidFill>
            <a:schemeClr val="bg1"/>
          </a:solidFill>
          <a:ln w="38100" cap="rnd">
            <a:solidFill>
              <a:srgbClr val="E94B62"/>
            </a:solidFill>
            <a:bevel/>
            <a:headEnd/>
            <a:tailEnd/>
          </a:ln>
          <a:effectLst/>
        </p:spPr>
        <p:txBody>
          <a:bodyPr wrap="square" rtlCol="0" anchor="ctr"/>
          <a:lstStyle/>
          <a:p>
            <a:pPr algn="l"/>
            <a:endParaRPr kumimoji="0" lang="ja-JP" altLang="en-US" sz="1400">
              <a:latin typeface="Meiryo UI" panose="020B0604030504040204" pitchFamily="50" charset="-128"/>
              <a:ea typeface="Meiryo UI" panose="020B0604030504040204" pitchFamily="50" charset="-128"/>
            </a:endParaRPr>
          </a:p>
        </p:txBody>
      </p:sp>
      <p:sp>
        <p:nvSpPr>
          <p:cNvPr id="24" name="四角形: 角を丸くする 40">
            <a:extLst>
              <a:ext uri="{FF2B5EF4-FFF2-40B4-BE49-F238E27FC236}">
                <a16:creationId xmlns:a16="http://schemas.microsoft.com/office/drawing/2014/main" id="{A0C536C4-016D-C95B-8535-5D99AC0A4F04}"/>
              </a:ext>
            </a:extLst>
          </p:cNvPr>
          <p:cNvSpPr/>
          <p:nvPr/>
        </p:nvSpPr>
        <p:spPr bwMode="auto">
          <a:xfrm>
            <a:off x="1489330" y="1478361"/>
            <a:ext cx="1511997" cy="249981"/>
          </a:xfrm>
          <a:prstGeom prst="roundRect">
            <a:avLst>
              <a:gd name="adj" fmla="val 0"/>
            </a:avLst>
          </a:prstGeom>
          <a:solidFill>
            <a:srgbClr val="E94B62"/>
          </a:solidFill>
          <a:ln w="38100" cap="rnd">
            <a:solidFill>
              <a:srgbClr val="E94B62"/>
            </a:solidFill>
            <a:bevel/>
            <a:headEnd/>
            <a:tailEnd/>
          </a:ln>
          <a:effectLst/>
        </p:spPr>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schemeClr val="bg1"/>
                </a:solidFill>
                <a:effectLst/>
                <a:uLnTx/>
                <a:uFillTx/>
                <a:latin typeface="Yu Gothic" panose="020B0400000000000000" pitchFamily="34" charset="-128"/>
                <a:ea typeface="Yu Gothic" panose="020B0400000000000000" pitchFamily="34" charset="-128"/>
                <a:cs typeface="Meiryo UI" panose="020B0604030504040204" pitchFamily="50" charset="-128"/>
              </a:rPr>
              <a:t>信頼・関係性を築く</a:t>
            </a:r>
          </a:p>
        </p:txBody>
      </p:sp>
      <p:sp>
        <p:nvSpPr>
          <p:cNvPr id="3" name="テキスト ボックス 2">
            <a:extLst>
              <a:ext uri="{FF2B5EF4-FFF2-40B4-BE49-F238E27FC236}">
                <a16:creationId xmlns:a16="http://schemas.microsoft.com/office/drawing/2014/main" id="{2C093117-D2FA-8BE4-594F-9AED5A6F1713}"/>
              </a:ext>
            </a:extLst>
          </p:cNvPr>
          <p:cNvSpPr txBox="1"/>
          <p:nvPr/>
        </p:nvSpPr>
        <p:spPr>
          <a:xfrm>
            <a:off x="80814" y="73263"/>
            <a:ext cx="1464937" cy="338554"/>
          </a:xfrm>
          <a:prstGeom prst="rect">
            <a:avLst/>
          </a:prstGeom>
          <a:noFill/>
        </p:spPr>
        <p:txBody>
          <a:bodyPr wrap="square">
            <a:spAutoFit/>
          </a:bodyPr>
          <a:lstStyle/>
          <a:p>
            <a:r>
              <a:rPr kumimoji="1" lang="ja-JP" altLang="en-US" sz="1600" b="1">
                <a:solidFill>
                  <a:srgbClr val="56431E"/>
                </a:solidFill>
                <a:latin typeface="Yu Gothic" panose="020B0400000000000000" pitchFamily="34" charset="-128"/>
                <a:ea typeface="Yu Gothic" panose="020B0400000000000000" pitchFamily="34" charset="-128"/>
              </a:rPr>
              <a:t>［補足資料］</a:t>
            </a:r>
            <a:endParaRPr lang="ja-JP" altLang="en-US" sz="1600"/>
          </a:p>
        </p:txBody>
      </p:sp>
    </p:spTree>
    <p:extLst>
      <p:ext uri="{BB962C8B-B14F-4D97-AF65-F5344CB8AC3E}">
        <p14:creationId xmlns:p14="http://schemas.microsoft.com/office/powerpoint/2010/main" val="3871913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円/楕円 33">
            <a:extLst>
              <a:ext uri="{FF2B5EF4-FFF2-40B4-BE49-F238E27FC236}">
                <a16:creationId xmlns:a16="http://schemas.microsoft.com/office/drawing/2014/main" id="{F4AF1EB6-884D-DA47-BEC7-0236B7AB7189}"/>
              </a:ext>
            </a:extLst>
          </p:cNvPr>
          <p:cNvSpPr/>
          <p:nvPr/>
        </p:nvSpPr>
        <p:spPr>
          <a:xfrm>
            <a:off x="4898160" y="1966300"/>
            <a:ext cx="3960000" cy="3960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円/楕円 6">
            <a:extLst>
              <a:ext uri="{FF2B5EF4-FFF2-40B4-BE49-F238E27FC236}">
                <a16:creationId xmlns:a16="http://schemas.microsoft.com/office/drawing/2014/main" id="{19A4B60C-14C0-2C4B-B8F3-264C52461FBA}"/>
              </a:ext>
            </a:extLst>
          </p:cNvPr>
          <p:cNvSpPr/>
          <p:nvPr/>
        </p:nvSpPr>
        <p:spPr>
          <a:xfrm>
            <a:off x="350659" y="1966300"/>
            <a:ext cx="3960000" cy="3960000"/>
          </a:xfrm>
          <a:prstGeom prst="ellips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上カーブ矢印 31">
            <a:extLst>
              <a:ext uri="{FF2B5EF4-FFF2-40B4-BE49-F238E27FC236}">
                <a16:creationId xmlns:a16="http://schemas.microsoft.com/office/drawing/2014/main" id="{C97A3A9F-A327-B743-BDEA-BC6FF0759AA5}"/>
              </a:ext>
            </a:extLst>
          </p:cNvPr>
          <p:cNvSpPr/>
          <p:nvPr/>
        </p:nvSpPr>
        <p:spPr>
          <a:xfrm>
            <a:off x="2362201" y="5088666"/>
            <a:ext cx="4495798" cy="695606"/>
          </a:xfrm>
          <a:prstGeom prst="curvedUp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テキスト ボックス 32">
            <a:extLst>
              <a:ext uri="{FF2B5EF4-FFF2-40B4-BE49-F238E27FC236}">
                <a16:creationId xmlns:a16="http://schemas.microsoft.com/office/drawing/2014/main" id="{B7CB5BD5-1416-DE48-8564-89F14222E58E}"/>
              </a:ext>
            </a:extLst>
          </p:cNvPr>
          <p:cNvSpPr txBox="1"/>
          <p:nvPr/>
        </p:nvSpPr>
        <p:spPr>
          <a:xfrm>
            <a:off x="1287784" y="2377766"/>
            <a:ext cx="2111520" cy="307777"/>
          </a:xfrm>
          <a:prstGeom prst="rect">
            <a:avLst/>
          </a:prstGeom>
          <a:noFill/>
        </p:spPr>
        <p:txBody>
          <a:bodyPr wrap="square" rtlCol="0">
            <a:spAutoFit/>
          </a:bodyPr>
          <a:lstStyle/>
          <a:p>
            <a:pPr algn="ctr"/>
            <a:r>
              <a:rPr kumimoji="1" lang="ja-JP" altLang="en-US" sz="1400" b="1">
                <a:latin typeface="Yu Gothic" panose="020B0400000000000000" pitchFamily="34" charset="-128"/>
                <a:ea typeface="Yu Gothic" panose="020B0400000000000000" pitchFamily="34" charset="-128"/>
                <a:cs typeface="メイリオ" panose="020B0604030504040204" pitchFamily="50" charset="-128"/>
              </a:rPr>
              <a:t>これまで</a:t>
            </a:r>
            <a:r>
              <a:rPr lang="ja-JP" altLang="en-US" sz="1400" b="1">
                <a:latin typeface="Yu Gothic" panose="020B0400000000000000" pitchFamily="34" charset="-128"/>
                <a:ea typeface="Yu Gothic" panose="020B0400000000000000" pitchFamily="34" charset="-128"/>
                <a:cs typeface="メイリオ" panose="020B0604030504040204" pitchFamily="50" charset="-128"/>
              </a:rPr>
              <a:t>どうだった？</a:t>
            </a:r>
            <a:endParaRPr kumimoji="1" lang="ja-JP" altLang="en-US" sz="1400" b="1">
              <a:latin typeface="Yu Gothic" panose="020B0400000000000000" pitchFamily="34" charset="-128"/>
              <a:ea typeface="Yu Gothic" panose="020B0400000000000000" pitchFamily="34" charset="-128"/>
              <a:cs typeface="メイリオ" panose="020B0604030504040204" pitchFamily="50" charset="-128"/>
            </a:endParaRPr>
          </a:p>
        </p:txBody>
      </p:sp>
      <p:sp>
        <p:nvSpPr>
          <p:cNvPr id="7" name="テキスト ボックス 6">
            <a:extLst>
              <a:ext uri="{FF2B5EF4-FFF2-40B4-BE49-F238E27FC236}">
                <a16:creationId xmlns:a16="http://schemas.microsoft.com/office/drawing/2014/main" id="{85C51224-A848-0846-8095-7AB05EB69D8B}"/>
              </a:ext>
            </a:extLst>
          </p:cNvPr>
          <p:cNvSpPr txBox="1"/>
          <p:nvPr/>
        </p:nvSpPr>
        <p:spPr>
          <a:xfrm>
            <a:off x="1945426" y="435476"/>
            <a:ext cx="4392549" cy="369332"/>
          </a:xfrm>
          <a:prstGeom prst="rect">
            <a:avLst/>
          </a:prstGeom>
          <a:noFill/>
        </p:spPr>
        <p:txBody>
          <a:bodyPr wrap="none" rtlCol="0">
            <a:spAutoFit/>
          </a:bodyPr>
          <a:lstStyle/>
          <a:p>
            <a:r>
              <a:rPr kumimoji="1" lang="en-US" altLang="ja-JP" b="1">
                <a:solidFill>
                  <a:srgbClr val="56431E"/>
                </a:solidFill>
                <a:latin typeface="Yu Gothic" panose="020B0400000000000000" pitchFamily="34" charset="-128"/>
                <a:ea typeface="Yu Gothic" panose="020B0400000000000000" pitchFamily="34" charset="-128"/>
              </a:rPr>
              <a:t>STEP3</a:t>
            </a:r>
            <a:r>
              <a:rPr kumimoji="1" lang="ja-JP" altLang="en-US" b="1">
                <a:solidFill>
                  <a:srgbClr val="56431E"/>
                </a:solidFill>
                <a:latin typeface="Yu Gothic" panose="020B0400000000000000" pitchFamily="34" charset="-128"/>
                <a:ea typeface="Yu Gothic" panose="020B0400000000000000" pitchFamily="34" charset="-128"/>
              </a:rPr>
              <a:t>　経営デザインシート（簡易版）</a:t>
            </a:r>
            <a:endParaRPr kumimoji="1" lang="ja-JP" altLang="en-US" sz="1000" b="1">
              <a:solidFill>
                <a:srgbClr val="56431E"/>
              </a:solidFill>
              <a:latin typeface="Yu Gothic" panose="020B0400000000000000" pitchFamily="34" charset="-128"/>
              <a:ea typeface="Yu Gothic" panose="020B0400000000000000" pitchFamily="34" charset="-128"/>
            </a:endParaRPr>
          </a:p>
        </p:txBody>
      </p:sp>
      <p:sp>
        <p:nvSpPr>
          <p:cNvPr id="19" name="角丸四角形 18">
            <a:extLst>
              <a:ext uri="{FF2B5EF4-FFF2-40B4-BE49-F238E27FC236}">
                <a16:creationId xmlns:a16="http://schemas.microsoft.com/office/drawing/2014/main" id="{6866C837-B5E9-6643-9FEB-2074AAC8DBA2}"/>
              </a:ext>
            </a:extLst>
          </p:cNvPr>
          <p:cNvSpPr/>
          <p:nvPr/>
        </p:nvSpPr>
        <p:spPr>
          <a:xfrm>
            <a:off x="1945426" y="1620644"/>
            <a:ext cx="5193734" cy="666403"/>
          </a:xfrm>
          <a:prstGeom prst="roundRect">
            <a:avLst>
              <a:gd name="adj" fmla="val 10640"/>
            </a:avLst>
          </a:prstGeom>
          <a:solidFill>
            <a:schemeClr val="bg1"/>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00" b="1">
                <a:solidFill>
                  <a:schemeClr val="tx1"/>
                </a:solidFill>
                <a:latin typeface="Yu Gothic" panose="020B0400000000000000" pitchFamily="34" charset="-128"/>
                <a:ea typeface="Yu Gothic" panose="020B0400000000000000" pitchFamily="34" charset="-128"/>
                <a:cs typeface="メイリオ" panose="020B0604030504040204" pitchFamily="50" charset="-128"/>
              </a:rPr>
              <a:t>将来構想のキャッチフレーズ</a:t>
            </a:r>
          </a:p>
        </p:txBody>
      </p:sp>
      <p:sp>
        <p:nvSpPr>
          <p:cNvPr id="20" name="角丸四角形 19">
            <a:extLst>
              <a:ext uri="{FF2B5EF4-FFF2-40B4-BE49-F238E27FC236}">
                <a16:creationId xmlns:a16="http://schemas.microsoft.com/office/drawing/2014/main" id="{A747426C-364C-C64C-A34C-13AE27E3EA87}"/>
              </a:ext>
            </a:extLst>
          </p:cNvPr>
          <p:cNvSpPr/>
          <p:nvPr/>
        </p:nvSpPr>
        <p:spPr>
          <a:xfrm>
            <a:off x="1417180" y="5596545"/>
            <a:ext cx="6104964" cy="771108"/>
          </a:xfrm>
          <a:prstGeom prst="roundRect">
            <a:avLst>
              <a:gd name="adj" fmla="val 9665"/>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r>
              <a:rPr kumimoji="1" lang="en-US" altLang="ja-JP" sz="1100" b="1">
                <a:solidFill>
                  <a:schemeClr val="tx1"/>
                </a:solidFill>
                <a:latin typeface="Yu Gothic" panose="020B0400000000000000" pitchFamily="34" charset="-128"/>
                <a:ea typeface="Yu Gothic" panose="020B0400000000000000" pitchFamily="34" charset="-128"/>
                <a:cs typeface="メイリオ" panose="020B0604030504040204" pitchFamily="50" charset="-128"/>
              </a:rPr>
              <a:t>20</a:t>
            </a:r>
            <a:r>
              <a:rPr lang="en-US" altLang="ja-JP" sz="1100" b="1">
                <a:solidFill>
                  <a:schemeClr val="tx1"/>
                </a:solidFill>
                <a:latin typeface="Yu Gothic" panose="020B0400000000000000" pitchFamily="34" charset="-128"/>
                <a:ea typeface="Yu Gothic" panose="020B0400000000000000" pitchFamily="34" charset="-128"/>
                <a:cs typeface="メイリオ" panose="020B0604030504040204" pitchFamily="50" charset="-128"/>
              </a:rPr>
              <a:t>__</a:t>
            </a:r>
            <a:r>
              <a:rPr kumimoji="1" lang="ja-JP" altLang="en-US" sz="1100" b="1">
                <a:solidFill>
                  <a:schemeClr val="tx1"/>
                </a:solidFill>
                <a:latin typeface="Yu Gothic" panose="020B0400000000000000" pitchFamily="34" charset="-128"/>
                <a:ea typeface="Yu Gothic" panose="020B0400000000000000" pitchFamily="34" charset="-128"/>
                <a:cs typeface="メイリオ" panose="020B0604030504040204" pitchFamily="50" charset="-128"/>
              </a:rPr>
              <a:t>年に向けていまからどうするか</a:t>
            </a:r>
            <a:endParaRPr kumimoji="1" lang="en-US" altLang="ja-JP" sz="1100" b="1">
              <a:solidFill>
                <a:schemeClr val="tx1"/>
              </a:solidFill>
              <a:latin typeface="Yu Gothic" panose="020B0400000000000000" pitchFamily="34" charset="-128"/>
              <a:ea typeface="Yu Gothic" panose="020B0400000000000000" pitchFamily="34" charset="-128"/>
              <a:cs typeface="メイリオ" panose="020B0604030504040204" pitchFamily="50" charset="-128"/>
            </a:endParaRPr>
          </a:p>
          <a:p>
            <a:r>
              <a:rPr lang="ja-JP" altLang="en-US" sz="11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1" name="角丸四角形 20">
            <a:extLst>
              <a:ext uri="{FF2B5EF4-FFF2-40B4-BE49-F238E27FC236}">
                <a16:creationId xmlns:a16="http://schemas.microsoft.com/office/drawing/2014/main" id="{214F6C21-4F1B-B642-8066-60180A50EAC2}"/>
              </a:ext>
            </a:extLst>
          </p:cNvPr>
          <p:cNvSpPr/>
          <p:nvPr/>
        </p:nvSpPr>
        <p:spPr>
          <a:xfrm>
            <a:off x="285751" y="2700505"/>
            <a:ext cx="1260000" cy="1620000"/>
          </a:xfrm>
          <a:prstGeom prst="roundRect">
            <a:avLst>
              <a:gd name="adj" fmla="val 10619"/>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r>
              <a:rPr kumimoji="1" lang="ja-JP" altLang="en-US" sz="1100" b="1">
                <a:solidFill>
                  <a:schemeClr val="tx1"/>
                </a:solidFill>
                <a:latin typeface="Yu Gothic" panose="020B0400000000000000" pitchFamily="34" charset="-128"/>
                <a:ea typeface="Yu Gothic" panose="020B0400000000000000" pitchFamily="34" charset="-128"/>
                <a:cs typeface="メイリオ" panose="020B0604030504040204" pitchFamily="50" charset="-128"/>
              </a:rPr>
              <a:t>資</a:t>
            </a:r>
            <a:r>
              <a:rPr kumimoji="1" lang="en-US" altLang="ja-JP" sz="1100" b="1">
                <a:solidFill>
                  <a:schemeClr val="tx1"/>
                </a:solidFill>
                <a:latin typeface="Yu Gothic" panose="020B0400000000000000" pitchFamily="34" charset="-128"/>
                <a:ea typeface="Yu Gothic" panose="020B0400000000000000" pitchFamily="34" charset="-128"/>
                <a:cs typeface="メイリオ" panose="020B0604030504040204" pitchFamily="50" charset="-128"/>
              </a:rPr>
              <a:t> </a:t>
            </a:r>
            <a:r>
              <a:rPr kumimoji="1" lang="ja-JP" altLang="en-US" sz="1100" b="1">
                <a:solidFill>
                  <a:schemeClr val="tx1"/>
                </a:solidFill>
                <a:latin typeface="Yu Gothic" panose="020B0400000000000000" pitchFamily="34" charset="-128"/>
                <a:ea typeface="Yu Gothic" panose="020B0400000000000000" pitchFamily="34" charset="-128"/>
                <a:cs typeface="メイリオ" panose="020B0604030504040204" pitchFamily="50" charset="-128"/>
              </a:rPr>
              <a:t>源</a:t>
            </a:r>
          </a:p>
        </p:txBody>
      </p:sp>
      <p:sp>
        <p:nvSpPr>
          <p:cNvPr id="22" name="角丸四角形 21">
            <a:extLst>
              <a:ext uri="{FF2B5EF4-FFF2-40B4-BE49-F238E27FC236}">
                <a16:creationId xmlns:a16="http://schemas.microsoft.com/office/drawing/2014/main" id="{5F353BA6-E6B0-0945-B173-23835B9DAB57}"/>
              </a:ext>
            </a:extLst>
          </p:cNvPr>
          <p:cNvSpPr/>
          <p:nvPr/>
        </p:nvSpPr>
        <p:spPr>
          <a:xfrm>
            <a:off x="1625974" y="2700505"/>
            <a:ext cx="1260000" cy="1620000"/>
          </a:xfrm>
          <a:prstGeom prst="roundRect">
            <a:avLst>
              <a:gd name="adj" fmla="val 8805"/>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r>
              <a:rPr kumimoji="1" lang="ja-JP" altLang="en-US" sz="1050" b="1">
                <a:solidFill>
                  <a:schemeClr val="tx1"/>
                </a:solidFill>
                <a:latin typeface="Yu Gothic" panose="020B0400000000000000" pitchFamily="34" charset="-128"/>
                <a:ea typeface="Yu Gothic" panose="020B0400000000000000" pitchFamily="34" charset="-128"/>
                <a:cs typeface="メイリオ" panose="020B0604030504040204" pitchFamily="50" charset="-128"/>
              </a:rPr>
              <a:t>ビジネスモデル</a:t>
            </a:r>
          </a:p>
        </p:txBody>
      </p:sp>
      <p:sp>
        <p:nvSpPr>
          <p:cNvPr id="23" name="角丸四角形 22">
            <a:extLst>
              <a:ext uri="{FF2B5EF4-FFF2-40B4-BE49-F238E27FC236}">
                <a16:creationId xmlns:a16="http://schemas.microsoft.com/office/drawing/2014/main" id="{C6C3641A-1B40-054D-838F-4DBE36DDEFFA}"/>
              </a:ext>
            </a:extLst>
          </p:cNvPr>
          <p:cNvSpPr/>
          <p:nvPr/>
        </p:nvSpPr>
        <p:spPr>
          <a:xfrm>
            <a:off x="2957232" y="2700505"/>
            <a:ext cx="1260000" cy="1620000"/>
          </a:xfrm>
          <a:prstGeom prst="roundRect">
            <a:avLst>
              <a:gd name="adj" fmla="val 9410"/>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r>
              <a:rPr kumimoji="1" lang="ja-JP" altLang="en-US" sz="1100" b="1">
                <a:solidFill>
                  <a:schemeClr val="tx1"/>
                </a:solidFill>
                <a:latin typeface="Yu Gothic" panose="020B0400000000000000" pitchFamily="34" charset="-128"/>
                <a:ea typeface="Yu Gothic" panose="020B0400000000000000" pitchFamily="34" charset="-128"/>
                <a:cs typeface="メイリオ" panose="020B0604030504040204" pitchFamily="50" charset="-128"/>
              </a:rPr>
              <a:t>提供価値</a:t>
            </a:r>
            <a:endParaRPr kumimoji="1" lang="en-US" altLang="ja-JP" sz="1100" b="1">
              <a:solidFill>
                <a:schemeClr val="tx1"/>
              </a:solidFill>
              <a:latin typeface="Yu Gothic" panose="020B0400000000000000" pitchFamily="34" charset="-128"/>
              <a:ea typeface="Yu Gothic" panose="020B0400000000000000" pitchFamily="34" charset="-128"/>
              <a:cs typeface="メイリオ" panose="020B0604030504040204" pitchFamily="50" charset="-128"/>
            </a:endParaRPr>
          </a:p>
          <a:p>
            <a:pPr algn="ctr"/>
            <a:r>
              <a:rPr lang="ja-JP" altLang="en-US" sz="800" b="1">
                <a:solidFill>
                  <a:schemeClr val="tx1"/>
                </a:solidFill>
                <a:latin typeface="Yu Gothic" panose="020B0400000000000000" pitchFamily="34" charset="-128"/>
                <a:ea typeface="Yu Gothic" panose="020B0400000000000000" pitchFamily="34" charset="-128"/>
                <a:cs typeface="メイリオ" panose="020B0604030504040204" pitchFamily="50" charset="-128"/>
              </a:rPr>
              <a:t>（誰に・何を）</a:t>
            </a:r>
            <a:endParaRPr kumimoji="1" lang="ja-JP" altLang="en-US" sz="800" b="1">
              <a:solidFill>
                <a:schemeClr val="tx1"/>
              </a:solidFill>
              <a:latin typeface="Yu Gothic" panose="020B0400000000000000" pitchFamily="34" charset="-128"/>
              <a:ea typeface="Yu Gothic" panose="020B0400000000000000" pitchFamily="34" charset="-128"/>
              <a:cs typeface="メイリオ" panose="020B0604030504040204" pitchFamily="50" charset="-128"/>
            </a:endParaRPr>
          </a:p>
        </p:txBody>
      </p:sp>
      <p:sp>
        <p:nvSpPr>
          <p:cNvPr id="24" name="角丸四角形 23">
            <a:extLst>
              <a:ext uri="{FF2B5EF4-FFF2-40B4-BE49-F238E27FC236}">
                <a16:creationId xmlns:a16="http://schemas.microsoft.com/office/drawing/2014/main" id="{6ADD5AC5-C4C5-DB40-805F-525893142CEA}"/>
              </a:ext>
            </a:extLst>
          </p:cNvPr>
          <p:cNvSpPr/>
          <p:nvPr/>
        </p:nvSpPr>
        <p:spPr>
          <a:xfrm>
            <a:off x="4467635" y="4405763"/>
            <a:ext cx="1802313" cy="966656"/>
          </a:xfrm>
          <a:prstGeom prst="roundRect">
            <a:avLst>
              <a:gd name="adj" fmla="val 8754"/>
            </a:avLst>
          </a:prstGeom>
          <a:solidFill>
            <a:schemeClr val="bg1"/>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r>
              <a:rPr kumimoji="1" lang="ja-JP" altLang="en-US" sz="1100" b="1">
                <a:solidFill>
                  <a:schemeClr val="tx1"/>
                </a:solidFill>
                <a:latin typeface="Yu Gothic" panose="020B0400000000000000" pitchFamily="34" charset="-128"/>
                <a:ea typeface="Yu Gothic" panose="020B0400000000000000" pitchFamily="34" charset="-128"/>
                <a:cs typeface="メイリオ" panose="020B0604030504040204" pitchFamily="50" charset="-128"/>
              </a:rPr>
              <a:t>外部環境</a:t>
            </a:r>
          </a:p>
        </p:txBody>
      </p:sp>
      <p:sp>
        <p:nvSpPr>
          <p:cNvPr id="25" name="角丸四角形 24">
            <a:extLst>
              <a:ext uri="{FF2B5EF4-FFF2-40B4-BE49-F238E27FC236}">
                <a16:creationId xmlns:a16="http://schemas.microsoft.com/office/drawing/2014/main" id="{D98EC1F8-6FCC-AC4A-9957-4A3ABA5C382E}"/>
              </a:ext>
            </a:extLst>
          </p:cNvPr>
          <p:cNvSpPr/>
          <p:nvPr/>
        </p:nvSpPr>
        <p:spPr>
          <a:xfrm>
            <a:off x="877597" y="4411094"/>
            <a:ext cx="2695753" cy="745322"/>
          </a:xfrm>
          <a:prstGeom prst="roundRect">
            <a:avLst>
              <a:gd name="adj" fmla="val 9510"/>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r>
              <a:rPr kumimoji="1" lang="ja-JP" altLang="en-US" sz="1100" b="1">
                <a:solidFill>
                  <a:schemeClr val="tx1"/>
                </a:solidFill>
                <a:latin typeface="Yu Gothic" panose="020B0400000000000000" pitchFamily="34" charset="-128"/>
                <a:ea typeface="Yu Gothic" panose="020B0400000000000000" pitchFamily="34" charset="-128"/>
                <a:cs typeface="メイリオ" panose="020B0604030504040204" pitchFamily="50" charset="-128"/>
              </a:rPr>
              <a:t>課</a:t>
            </a:r>
            <a:r>
              <a:rPr kumimoji="1" lang="en-US" altLang="ja-JP" sz="1100" b="1">
                <a:solidFill>
                  <a:schemeClr val="tx1"/>
                </a:solidFill>
                <a:latin typeface="Yu Gothic" panose="020B0400000000000000" pitchFamily="34" charset="-128"/>
                <a:ea typeface="Yu Gothic" panose="020B0400000000000000" pitchFamily="34" charset="-128"/>
                <a:cs typeface="メイリオ" panose="020B0604030504040204" pitchFamily="50" charset="-128"/>
              </a:rPr>
              <a:t> </a:t>
            </a:r>
            <a:r>
              <a:rPr kumimoji="1" lang="ja-JP" altLang="en-US" sz="1100" b="1">
                <a:solidFill>
                  <a:schemeClr val="tx1"/>
                </a:solidFill>
                <a:latin typeface="Yu Gothic" panose="020B0400000000000000" pitchFamily="34" charset="-128"/>
                <a:ea typeface="Yu Gothic" panose="020B0400000000000000" pitchFamily="34" charset="-128"/>
                <a:cs typeface="メイリオ" panose="020B0604030504040204" pitchFamily="50" charset="-128"/>
              </a:rPr>
              <a:t>題</a:t>
            </a:r>
          </a:p>
        </p:txBody>
      </p:sp>
      <p:sp>
        <p:nvSpPr>
          <p:cNvPr id="26" name="角丸四角形 25">
            <a:extLst>
              <a:ext uri="{FF2B5EF4-FFF2-40B4-BE49-F238E27FC236}">
                <a16:creationId xmlns:a16="http://schemas.microsoft.com/office/drawing/2014/main" id="{43D24F75-9C27-694F-8B7C-A9C4BF65B3F2}"/>
              </a:ext>
            </a:extLst>
          </p:cNvPr>
          <p:cNvSpPr/>
          <p:nvPr/>
        </p:nvSpPr>
        <p:spPr>
          <a:xfrm>
            <a:off x="4875868" y="2700505"/>
            <a:ext cx="1260000" cy="1620000"/>
          </a:xfrm>
          <a:prstGeom prst="roundRect">
            <a:avLst>
              <a:gd name="adj" fmla="val 8806"/>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r>
              <a:rPr kumimoji="1" lang="ja-JP" altLang="en-US" sz="1100" b="1">
                <a:solidFill>
                  <a:schemeClr val="tx1"/>
                </a:solidFill>
                <a:latin typeface="Yu Gothic" panose="020B0400000000000000" pitchFamily="34" charset="-128"/>
                <a:ea typeface="Yu Gothic" panose="020B0400000000000000" pitchFamily="34" charset="-128"/>
                <a:cs typeface="メイリオ" panose="020B0604030504040204" pitchFamily="50" charset="-128"/>
              </a:rPr>
              <a:t>資源</a:t>
            </a:r>
          </a:p>
        </p:txBody>
      </p:sp>
      <p:sp>
        <p:nvSpPr>
          <p:cNvPr id="27" name="角丸四角形 26">
            <a:extLst>
              <a:ext uri="{FF2B5EF4-FFF2-40B4-BE49-F238E27FC236}">
                <a16:creationId xmlns:a16="http://schemas.microsoft.com/office/drawing/2014/main" id="{A531B603-E605-EF46-8892-C355AE2E875F}"/>
              </a:ext>
            </a:extLst>
          </p:cNvPr>
          <p:cNvSpPr/>
          <p:nvPr/>
        </p:nvSpPr>
        <p:spPr>
          <a:xfrm>
            <a:off x="6205172" y="2700505"/>
            <a:ext cx="1260000" cy="1620000"/>
          </a:xfrm>
          <a:prstGeom prst="roundRect">
            <a:avLst>
              <a:gd name="adj" fmla="val 6991"/>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r>
              <a:rPr kumimoji="1" lang="ja-JP" altLang="en-US" sz="1050" b="1">
                <a:solidFill>
                  <a:schemeClr val="tx1"/>
                </a:solidFill>
                <a:latin typeface="Yu Gothic" panose="020B0400000000000000" pitchFamily="34" charset="-128"/>
                <a:ea typeface="Yu Gothic" panose="020B0400000000000000" pitchFamily="34" charset="-128"/>
                <a:cs typeface="メイリオ" panose="020B0604030504040204" pitchFamily="50" charset="-128"/>
              </a:rPr>
              <a:t>ビジネスモデル</a:t>
            </a:r>
          </a:p>
        </p:txBody>
      </p:sp>
      <p:sp>
        <p:nvSpPr>
          <p:cNvPr id="28" name="角丸四角形 27">
            <a:extLst>
              <a:ext uri="{FF2B5EF4-FFF2-40B4-BE49-F238E27FC236}">
                <a16:creationId xmlns:a16="http://schemas.microsoft.com/office/drawing/2014/main" id="{889CF310-413D-CD42-9228-886516BF9F0C}"/>
              </a:ext>
            </a:extLst>
          </p:cNvPr>
          <p:cNvSpPr/>
          <p:nvPr/>
        </p:nvSpPr>
        <p:spPr>
          <a:xfrm>
            <a:off x="7541595" y="2700505"/>
            <a:ext cx="1260000" cy="1620000"/>
          </a:xfrm>
          <a:prstGeom prst="roundRect">
            <a:avLst>
              <a:gd name="adj" fmla="val 10015"/>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r>
              <a:rPr kumimoji="1" lang="ja-JP" altLang="en-US" sz="1050" b="1">
                <a:solidFill>
                  <a:schemeClr val="tx1"/>
                </a:solidFill>
                <a:latin typeface="Yu Gothic" panose="020B0400000000000000" pitchFamily="34" charset="-128"/>
                <a:ea typeface="Yu Gothic" panose="020B0400000000000000" pitchFamily="34" charset="-128"/>
                <a:cs typeface="メイリオ" panose="020B0604030504040204" pitchFamily="50" charset="-128"/>
              </a:rPr>
              <a:t>提供価値</a:t>
            </a:r>
            <a:endParaRPr kumimoji="1" lang="en-US" altLang="ja-JP" sz="1050" b="1">
              <a:solidFill>
                <a:schemeClr val="tx1"/>
              </a:solidFill>
              <a:latin typeface="Yu Gothic" panose="020B0400000000000000" pitchFamily="34" charset="-128"/>
              <a:ea typeface="Yu Gothic" panose="020B0400000000000000" pitchFamily="34" charset="-128"/>
              <a:cs typeface="メイリオ" panose="020B0604030504040204" pitchFamily="50" charset="-128"/>
            </a:endParaRPr>
          </a:p>
          <a:p>
            <a:pPr algn="ctr"/>
            <a:r>
              <a:rPr lang="ja-JP" altLang="en-US" sz="800" b="1" spc="-150">
                <a:solidFill>
                  <a:schemeClr val="tx1"/>
                </a:solidFill>
                <a:latin typeface="Yu Gothic" panose="020B0400000000000000" pitchFamily="34" charset="-128"/>
                <a:ea typeface="Yu Gothic" panose="020B0400000000000000" pitchFamily="34" charset="-128"/>
                <a:cs typeface="メイリオ" panose="020B0604030504040204" pitchFamily="50" charset="-128"/>
              </a:rPr>
              <a:t>（どんな相手に・何を）</a:t>
            </a:r>
            <a:endParaRPr lang="en-US" altLang="ja-JP" sz="800" b="1" spc="-150">
              <a:solidFill>
                <a:schemeClr val="tx1"/>
              </a:solidFill>
              <a:latin typeface="Yu Gothic" panose="020B0400000000000000" pitchFamily="34" charset="-128"/>
              <a:ea typeface="Yu Gothic" panose="020B0400000000000000" pitchFamily="34" charset="-128"/>
              <a:cs typeface="メイリオ" panose="020B0604030504040204" pitchFamily="50" charset="-128"/>
            </a:endParaRPr>
          </a:p>
          <a:p>
            <a:endParaRPr kumimoji="1" lang="en-US" altLang="ja-JP" sz="700" b="1">
              <a:solidFill>
                <a:schemeClr val="tx1"/>
              </a:solidFill>
              <a:latin typeface="Yu Gothic" panose="020B0400000000000000" pitchFamily="34" charset="-128"/>
              <a:ea typeface="Yu Gothic" panose="020B0400000000000000" pitchFamily="34" charset="-128"/>
              <a:cs typeface="メイリオ" panose="020B0604030504040204" pitchFamily="50" charset="-128"/>
            </a:endParaRPr>
          </a:p>
        </p:txBody>
      </p:sp>
      <p:sp>
        <p:nvSpPr>
          <p:cNvPr id="29" name="テキスト ボックス 28">
            <a:extLst>
              <a:ext uri="{FF2B5EF4-FFF2-40B4-BE49-F238E27FC236}">
                <a16:creationId xmlns:a16="http://schemas.microsoft.com/office/drawing/2014/main" id="{542BB38E-7CB6-E84C-9A51-D3CAC74C4681}"/>
              </a:ext>
            </a:extLst>
          </p:cNvPr>
          <p:cNvSpPr txBox="1"/>
          <p:nvPr/>
        </p:nvSpPr>
        <p:spPr>
          <a:xfrm>
            <a:off x="5784352" y="2377766"/>
            <a:ext cx="2236510" cy="307777"/>
          </a:xfrm>
          <a:prstGeom prst="rect">
            <a:avLst/>
          </a:prstGeom>
          <a:noFill/>
        </p:spPr>
        <p:txBody>
          <a:bodyPr wrap="none" rtlCol="0">
            <a:spAutoFit/>
          </a:bodyPr>
          <a:lstStyle/>
          <a:p>
            <a:pPr algn="ctr"/>
            <a:r>
              <a:rPr kumimoji="1" lang="en-US" altLang="ja-JP" sz="1400" b="1">
                <a:latin typeface="Yu Gothic" panose="020B0400000000000000" pitchFamily="34" charset="-128"/>
                <a:ea typeface="Yu Gothic" panose="020B0400000000000000" pitchFamily="34" charset="-128"/>
                <a:cs typeface="メイリオ" panose="020B0604030504040204" pitchFamily="50" charset="-128"/>
              </a:rPr>
              <a:t>20</a:t>
            </a:r>
            <a:r>
              <a:rPr lang="en-US" altLang="ja-JP" sz="1400" b="1">
                <a:latin typeface="Yu Gothic" panose="020B0400000000000000" pitchFamily="34" charset="-128"/>
                <a:ea typeface="Yu Gothic" panose="020B0400000000000000" pitchFamily="34" charset="-128"/>
                <a:cs typeface="メイリオ" panose="020B0604030504040204" pitchFamily="50" charset="-128"/>
              </a:rPr>
              <a:t>__</a:t>
            </a:r>
            <a:r>
              <a:rPr kumimoji="1" lang="ja-JP" altLang="en-US" sz="1400" b="1">
                <a:latin typeface="Yu Gothic" panose="020B0400000000000000" pitchFamily="34" charset="-128"/>
                <a:ea typeface="Yu Gothic" panose="020B0400000000000000" pitchFamily="34" charset="-128"/>
                <a:cs typeface="メイリオ" panose="020B0604030504040204" pitchFamily="50" charset="-128"/>
              </a:rPr>
              <a:t> 年には</a:t>
            </a:r>
            <a:r>
              <a:rPr lang="ja-JP" altLang="en-US" sz="1400" b="1">
                <a:latin typeface="Yu Gothic" panose="020B0400000000000000" pitchFamily="34" charset="-128"/>
                <a:ea typeface="Yu Gothic" panose="020B0400000000000000" pitchFamily="34" charset="-128"/>
                <a:cs typeface="メイリオ" panose="020B0604030504040204" pitchFamily="50" charset="-128"/>
              </a:rPr>
              <a:t>こうしたい！</a:t>
            </a:r>
            <a:endParaRPr kumimoji="1" lang="ja-JP" altLang="en-US" sz="1400" b="1">
              <a:latin typeface="Yu Gothic" panose="020B0400000000000000" pitchFamily="34" charset="-128"/>
              <a:ea typeface="Yu Gothic" panose="020B0400000000000000" pitchFamily="34" charset="-128"/>
              <a:cs typeface="メイリオ" panose="020B0604030504040204" pitchFamily="50" charset="-128"/>
            </a:endParaRPr>
          </a:p>
        </p:txBody>
      </p:sp>
      <p:sp>
        <p:nvSpPr>
          <p:cNvPr id="2" name="object 4">
            <a:extLst>
              <a:ext uri="{FF2B5EF4-FFF2-40B4-BE49-F238E27FC236}">
                <a16:creationId xmlns:a16="http://schemas.microsoft.com/office/drawing/2014/main" id="{1BB3181C-360E-07AC-39A4-C33DE56063A9}"/>
              </a:ext>
            </a:extLst>
          </p:cNvPr>
          <p:cNvSpPr txBox="1"/>
          <p:nvPr/>
        </p:nvSpPr>
        <p:spPr>
          <a:xfrm>
            <a:off x="316035" y="972796"/>
            <a:ext cx="8508141" cy="563616"/>
          </a:xfrm>
          <a:prstGeom prst="rect">
            <a:avLst/>
          </a:prstGeom>
        </p:spPr>
        <p:txBody>
          <a:bodyPr vert="horz" wrap="square" lIns="0" tIns="9525" rIns="0" bIns="0" rtlCol="0">
            <a:spAutoFit/>
          </a:bodyPr>
          <a:lstStyle/>
          <a:p>
            <a:pPr marL="180975" indent="-171450" defTabSz="685800">
              <a:spcBef>
                <a:spcPts val="75"/>
              </a:spcBef>
              <a:buFont typeface="Wingdings" panose="05000000000000000000" pitchFamily="2" charset="2"/>
              <a:buChar char="l"/>
              <a:defRPr/>
            </a:pPr>
            <a:r>
              <a:rPr lang="ja-JP" altLang="en-US" sz="1200" b="1">
                <a:solidFill>
                  <a:srgbClr val="56431E"/>
                </a:solidFill>
              </a:rPr>
              <a:t>「経営デザインシート（簡易版）」は、環境変化を見据え、自社や事業の「これまで」の理解に基づき「これから」を構想するための思考補助ツールです。「これまでどうだった？」→「（これまでにとらわれず）</a:t>
            </a:r>
            <a:r>
              <a:rPr lang="en-US" altLang="ja-JP" sz="1200" b="1">
                <a:solidFill>
                  <a:srgbClr val="56431E"/>
                </a:solidFill>
              </a:rPr>
              <a:t>20_</a:t>
            </a:r>
            <a:r>
              <a:rPr lang="ja-JP" altLang="en-US" sz="1200" b="1">
                <a:solidFill>
                  <a:srgbClr val="56431E"/>
                </a:solidFill>
              </a:rPr>
              <a:t>年にはこうしたい！」→「</a:t>
            </a:r>
            <a:r>
              <a:rPr lang="en-US" altLang="ja-JP" sz="1200" b="1">
                <a:solidFill>
                  <a:srgbClr val="56431E"/>
                </a:solidFill>
              </a:rPr>
              <a:t>20_</a:t>
            </a:r>
            <a:r>
              <a:rPr lang="ja-JP" altLang="en-US" sz="1200" b="1">
                <a:solidFill>
                  <a:srgbClr val="56431E"/>
                </a:solidFill>
              </a:rPr>
              <a:t>年に向けていまからどうするか」→「将来構想のキャッチフレーズ」の順に記入してみましょう。</a:t>
            </a:r>
            <a:endParaRPr kumimoji="1" lang="en-US" altLang="ja-JP" sz="1200" b="1">
              <a:solidFill>
                <a:srgbClr val="56431E"/>
              </a:solidFill>
              <a:latin typeface="游ゴシック" panose="020B0400000000000000" pitchFamily="50" charset="-128"/>
              <a:ea typeface="游ゴシック" panose="020B0400000000000000" pitchFamily="50" charset="-128"/>
              <a:cs typeface="SST Japanese Pro  Bold"/>
            </a:endParaRPr>
          </a:p>
        </p:txBody>
      </p:sp>
      <p:sp>
        <p:nvSpPr>
          <p:cNvPr id="3" name="テキスト ボックス 2">
            <a:extLst>
              <a:ext uri="{FF2B5EF4-FFF2-40B4-BE49-F238E27FC236}">
                <a16:creationId xmlns:a16="http://schemas.microsoft.com/office/drawing/2014/main" id="{F945EF0A-2563-46EB-0DFC-25EAE9CC4761}"/>
              </a:ext>
            </a:extLst>
          </p:cNvPr>
          <p:cNvSpPr txBox="1"/>
          <p:nvPr/>
        </p:nvSpPr>
        <p:spPr>
          <a:xfrm>
            <a:off x="1533719" y="6410655"/>
            <a:ext cx="7324442" cy="266933"/>
          </a:xfrm>
          <a:prstGeom prst="rect">
            <a:avLst/>
          </a:prstGeom>
          <a:noFill/>
        </p:spPr>
        <p:txBody>
          <a:bodyPr wrap="none" rtlCol="0">
            <a:spAutoFit/>
          </a:bodyPr>
          <a:lstStyle/>
          <a:p>
            <a:pPr algn="r">
              <a:lnSpc>
                <a:spcPct val="120000"/>
              </a:lnSpc>
            </a:pPr>
            <a:r>
              <a:rPr lang="ja-JP" altLang="en-US" sz="1000" i="0" u="none" strike="noStrike">
                <a:solidFill>
                  <a:srgbClr val="56431E"/>
                </a:solidFill>
                <a:effectLst/>
                <a:latin typeface="Yu Gothic" panose="020B0400000000000000" pitchFamily="34" charset="-128"/>
                <a:ea typeface="Yu Gothic" panose="020B0400000000000000" pitchFamily="34" charset="-128"/>
              </a:rPr>
              <a:t>内閣府「経営デザインシート（簡易版）」 </a:t>
            </a:r>
            <a:r>
              <a:rPr lang="en-US" altLang="ja-JP" sz="1000" i="0" u="none" strike="noStrike">
                <a:solidFill>
                  <a:srgbClr val="56431E"/>
                </a:solidFill>
                <a:effectLst/>
                <a:latin typeface="Yu Gothic" panose="020B0400000000000000" pitchFamily="34" charset="-128"/>
                <a:ea typeface="Yu Gothic" panose="020B0400000000000000" pitchFamily="34" charset="-128"/>
                <a:hlinkClick r:id="rId3"/>
              </a:rPr>
              <a:t>https://www.kantei.go.jp/jp/singi/titeki2/keiei_design/index.html</a:t>
            </a:r>
            <a:r>
              <a:rPr lang="ja-JP" altLang="en-US" sz="1000" i="0" u="none" strike="noStrike">
                <a:solidFill>
                  <a:srgbClr val="56431E"/>
                </a:solidFill>
                <a:effectLst/>
                <a:latin typeface="Yu Gothic" panose="020B0400000000000000" pitchFamily="34" charset="-128"/>
                <a:ea typeface="Yu Gothic" panose="020B0400000000000000" pitchFamily="34" charset="-128"/>
              </a:rPr>
              <a:t> を基に作成</a:t>
            </a:r>
            <a:endParaRPr lang="en-US" altLang="ja-JP" sz="600" i="0" u="none" strike="noStrike">
              <a:solidFill>
                <a:srgbClr val="56431E"/>
              </a:solidFill>
              <a:effectLst/>
              <a:latin typeface="Yu Gothic" panose="020B0400000000000000" pitchFamily="34" charset="-128"/>
              <a:ea typeface="Yu Gothic" panose="020B0400000000000000" pitchFamily="34" charset="-128"/>
            </a:endParaRPr>
          </a:p>
        </p:txBody>
      </p:sp>
      <p:sp>
        <p:nvSpPr>
          <p:cNvPr id="4" name="テキスト ボックス 3">
            <a:extLst>
              <a:ext uri="{FF2B5EF4-FFF2-40B4-BE49-F238E27FC236}">
                <a16:creationId xmlns:a16="http://schemas.microsoft.com/office/drawing/2014/main" id="{798DD098-7B36-8514-FEC8-D438012DBA6B}"/>
              </a:ext>
            </a:extLst>
          </p:cNvPr>
          <p:cNvSpPr txBox="1"/>
          <p:nvPr/>
        </p:nvSpPr>
        <p:spPr>
          <a:xfrm>
            <a:off x="80814" y="73263"/>
            <a:ext cx="1464937" cy="338554"/>
          </a:xfrm>
          <a:prstGeom prst="rect">
            <a:avLst/>
          </a:prstGeom>
          <a:noFill/>
        </p:spPr>
        <p:txBody>
          <a:bodyPr wrap="square">
            <a:spAutoFit/>
          </a:bodyPr>
          <a:lstStyle/>
          <a:p>
            <a:r>
              <a:rPr kumimoji="1" lang="ja-JP" altLang="en-US" sz="1600" b="1">
                <a:solidFill>
                  <a:srgbClr val="56431E"/>
                </a:solidFill>
                <a:latin typeface="Yu Gothic" panose="020B0400000000000000" pitchFamily="34" charset="-128"/>
                <a:ea typeface="Yu Gothic" panose="020B0400000000000000" pitchFamily="34" charset="-128"/>
              </a:rPr>
              <a:t>［補足資料］</a:t>
            </a:r>
            <a:endParaRPr lang="ja-JP" altLang="en-US" sz="1600"/>
          </a:p>
        </p:txBody>
      </p:sp>
    </p:spTree>
    <p:extLst>
      <p:ext uri="{BB962C8B-B14F-4D97-AF65-F5344CB8AC3E}">
        <p14:creationId xmlns:p14="http://schemas.microsoft.com/office/powerpoint/2010/main" val="3421451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0D11F5BD-47B5-8EE2-5D0E-BE028A0441F7}"/>
              </a:ext>
            </a:extLst>
          </p:cNvPr>
          <p:cNvSpPr txBox="1"/>
          <p:nvPr/>
        </p:nvSpPr>
        <p:spPr>
          <a:xfrm>
            <a:off x="550886" y="2530709"/>
            <a:ext cx="3852861" cy="623248"/>
          </a:xfrm>
          <a:prstGeom prst="rect">
            <a:avLst/>
          </a:prstGeom>
          <a:noFill/>
        </p:spPr>
        <p:txBody>
          <a:bodyPr wrap="square">
            <a:spAutoFit/>
          </a:bodyPr>
          <a:lstStyle/>
          <a:p>
            <a:pPr>
              <a:spcAft>
                <a:spcPts val="300"/>
              </a:spcAft>
            </a:pPr>
            <a:r>
              <a:rPr lang="ja-JP" altLang="en-US" sz="1200" b="1" dirty="0">
                <a:solidFill>
                  <a:srgbClr val="564324"/>
                </a:solidFill>
                <a:latin typeface="游ゴシック"/>
                <a:ea typeface="游ゴシック"/>
              </a:rPr>
              <a:t>「デザイン経営コンパス </a:t>
            </a:r>
            <a:r>
              <a:rPr lang="en-US" altLang="ja-JP" sz="1200" b="1" dirty="0">
                <a:solidFill>
                  <a:srgbClr val="564324"/>
                </a:solidFill>
                <a:latin typeface="游ゴシック"/>
                <a:ea typeface="游ゴシック"/>
              </a:rPr>
              <a:t>Ver.2</a:t>
            </a:r>
            <a:r>
              <a:rPr lang="ja-JP" altLang="en-US" sz="1200" b="1" dirty="0">
                <a:solidFill>
                  <a:srgbClr val="564324"/>
                </a:solidFill>
                <a:latin typeface="游ゴシック"/>
                <a:ea typeface="游ゴシック"/>
              </a:rPr>
              <a:t> －ワークシート－」</a:t>
            </a:r>
            <a:br>
              <a:rPr lang="ja-JP" altLang="en-US" sz="1200" b="1" dirty="0">
                <a:solidFill>
                  <a:srgbClr val="564324"/>
                </a:solidFill>
                <a:latin typeface="+mn-ea"/>
              </a:rPr>
            </a:br>
            <a:endParaRPr lang="en-US" altLang="ja-JP" sz="1000" dirty="0">
              <a:solidFill>
                <a:srgbClr val="564324"/>
              </a:solidFill>
              <a:latin typeface="+mn-ea"/>
            </a:endParaRPr>
          </a:p>
          <a:p>
            <a:pPr>
              <a:spcAft>
                <a:spcPts val="100"/>
              </a:spcAft>
            </a:pPr>
            <a:r>
              <a:rPr lang="ja-JP" altLang="en-US" sz="1000" dirty="0">
                <a:solidFill>
                  <a:srgbClr val="69583D"/>
                </a:solidFill>
                <a:latin typeface="+mn-ea"/>
              </a:rPr>
              <a:t>　</a:t>
            </a:r>
            <a:r>
              <a:rPr lang="en-US" altLang="ja-JP" sz="1000" dirty="0">
                <a:solidFill>
                  <a:srgbClr val="69583D"/>
                </a:solidFill>
                <a:latin typeface="+mn-ea"/>
              </a:rPr>
              <a:t>2024</a:t>
            </a:r>
            <a:r>
              <a:rPr lang="ja-JP" altLang="en-US" sz="1000" dirty="0">
                <a:solidFill>
                  <a:srgbClr val="69583D"/>
                </a:solidFill>
                <a:latin typeface="+mn-ea"/>
              </a:rPr>
              <a:t>年</a:t>
            </a:r>
            <a:r>
              <a:rPr lang="en-US" altLang="ja-JP" sz="1000" dirty="0">
                <a:solidFill>
                  <a:srgbClr val="69583D"/>
                </a:solidFill>
                <a:latin typeface="+mn-ea"/>
              </a:rPr>
              <a:t>7</a:t>
            </a:r>
            <a:r>
              <a:rPr lang="ja-JP" altLang="en-US" sz="1000" dirty="0">
                <a:solidFill>
                  <a:srgbClr val="69583D"/>
                </a:solidFill>
                <a:latin typeface="+mn-ea"/>
              </a:rPr>
              <a:t>月発行</a:t>
            </a:r>
            <a:endParaRPr lang="en-US" altLang="ja-JP" sz="1000" dirty="0">
              <a:solidFill>
                <a:srgbClr val="69583D"/>
              </a:solidFill>
              <a:latin typeface="+mn-ea"/>
            </a:endParaRPr>
          </a:p>
        </p:txBody>
      </p:sp>
      <p:pic>
        <p:nvPicPr>
          <p:cNvPr id="3" name="図 2">
            <a:extLst>
              <a:ext uri="{FF2B5EF4-FFF2-40B4-BE49-F238E27FC236}">
                <a16:creationId xmlns:a16="http://schemas.microsoft.com/office/drawing/2014/main" id="{CD00AB68-5757-B2A9-6F9C-ED4F12CA50D7}"/>
              </a:ext>
            </a:extLst>
          </p:cNvPr>
          <p:cNvPicPr>
            <a:picLocks noChangeAspect="1"/>
          </p:cNvPicPr>
          <p:nvPr/>
        </p:nvPicPr>
        <p:blipFill>
          <a:blip r:embed="rId2"/>
          <a:stretch>
            <a:fillRect/>
          </a:stretch>
        </p:blipFill>
        <p:spPr>
          <a:xfrm>
            <a:off x="719138" y="5199269"/>
            <a:ext cx="931406" cy="931406"/>
          </a:xfrm>
          <a:prstGeom prst="rect">
            <a:avLst/>
          </a:prstGeom>
        </p:spPr>
      </p:pic>
      <p:sp>
        <p:nvSpPr>
          <p:cNvPr id="5" name="テキスト ボックス 4">
            <a:extLst>
              <a:ext uri="{FF2B5EF4-FFF2-40B4-BE49-F238E27FC236}">
                <a16:creationId xmlns:a16="http://schemas.microsoft.com/office/drawing/2014/main" id="{272E0DF4-69E2-5809-0B64-B0B43E5A7A10}"/>
              </a:ext>
            </a:extLst>
          </p:cNvPr>
          <p:cNvSpPr txBox="1"/>
          <p:nvPr/>
        </p:nvSpPr>
        <p:spPr>
          <a:xfrm>
            <a:off x="550886" y="3319347"/>
            <a:ext cx="4389604" cy="1715854"/>
          </a:xfrm>
          <a:prstGeom prst="rect">
            <a:avLst/>
          </a:prstGeom>
          <a:noFill/>
        </p:spPr>
        <p:txBody>
          <a:bodyPr wrap="square">
            <a:spAutoFit/>
          </a:bodyPr>
          <a:lstStyle/>
          <a:p>
            <a:pPr>
              <a:spcAft>
                <a:spcPts val="100"/>
              </a:spcAft>
            </a:pPr>
            <a:r>
              <a:rPr lang="ja-JP" altLang="en-US" sz="1000" b="1" dirty="0">
                <a:solidFill>
                  <a:srgbClr val="564324"/>
                </a:solidFill>
                <a:latin typeface="+mn-ea"/>
              </a:rPr>
              <a:t>［発行者］</a:t>
            </a:r>
            <a:endParaRPr lang="en-US" altLang="ja-JP" sz="1000" b="1" dirty="0">
              <a:solidFill>
                <a:srgbClr val="564324"/>
              </a:solidFill>
              <a:latin typeface="+mn-ea"/>
            </a:endParaRPr>
          </a:p>
          <a:p>
            <a:pPr>
              <a:spcAft>
                <a:spcPts val="100"/>
              </a:spcAft>
            </a:pPr>
            <a:r>
              <a:rPr lang="ja-JP" altLang="en-US" sz="1000" dirty="0">
                <a:solidFill>
                  <a:srgbClr val="564324"/>
                </a:solidFill>
                <a:latin typeface="+mn-ea"/>
              </a:rPr>
              <a:t>　特許庁</a:t>
            </a:r>
            <a:endParaRPr lang="en-US" altLang="ja-JP" sz="800" dirty="0">
              <a:solidFill>
                <a:srgbClr val="564324"/>
              </a:solidFill>
              <a:latin typeface="+mn-ea"/>
            </a:endParaRPr>
          </a:p>
          <a:p>
            <a:pPr>
              <a:spcAft>
                <a:spcPts val="100"/>
              </a:spcAft>
            </a:pPr>
            <a:endParaRPr lang="en-US" altLang="ja-JP" sz="800" b="1" dirty="0">
              <a:solidFill>
                <a:srgbClr val="564324"/>
              </a:solidFill>
              <a:latin typeface="+mn-ea"/>
            </a:endParaRPr>
          </a:p>
          <a:p>
            <a:pPr>
              <a:spcAft>
                <a:spcPts val="100"/>
              </a:spcAft>
            </a:pPr>
            <a:r>
              <a:rPr lang="ja-JP" altLang="en-US" sz="1000" b="1" dirty="0">
                <a:solidFill>
                  <a:srgbClr val="564324"/>
                </a:solidFill>
                <a:latin typeface="+mn-ea"/>
              </a:rPr>
              <a:t>［問い合わせ］</a:t>
            </a:r>
            <a:endParaRPr lang="en-US" altLang="ja-JP" sz="1000" dirty="0">
              <a:solidFill>
                <a:srgbClr val="564324"/>
              </a:solidFill>
              <a:latin typeface="+mn-ea"/>
            </a:endParaRPr>
          </a:p>
          <a:p>
            <a:pPr>
              <a:spcAft>
                <a:spcPts val="100"/>
              </a:spcAft>
            </a:pPr>
            <a:r>
              <a:rPr lang="ja-JP" altLang="en-US" sz="1000" dirty="0">
                <a:solidFill>
                  <a:srgbClr val="564324"/>
                </a:solidFill>
                <a:latin typeface="+mn-ea"/>
              </a:rPr>
              <a:t>　特許庁デザイン経営プロジェクトチーム</a:t>
            </a:r>
            <a:endParaRPr lang="en-US" altLang="ja-JP" sz="1000" dirty="0">
              <a:solidFill>
                <a:srgbClr val="564324"/>
              </a:solidFill>
              <a:latin typeface="+mn-ea"/>
            </a:endParaRPr>
          </a:p>
          <a:p>
            <a:pPr>
              <a:spcAft>
                <a:spcPts val="100"/>
              </a:spcAft>
            </a:pPr>
            <a:r>
              <a:rPr lang="ja-JP" altLang="en-US" sz="1000" dirty="0">
                <a:solidFill>
                  <a:srgbClr val="564324"/>
                </a:solidFill>
                <a:latin typeface="+mn-ea"/>
              </a:rPr>
              <a:t>　</a:t>
            </a:r>
            <a:r>
              <a:rPr lang="en-US" altLang="ja-JP" sz="1000" dirty="0">
                <a:solidFill>
                  <a:srgbClr val="564324"/>
                </a:solidFill>
                <a:latin typeface="+mn-ea"/>
              </a:rPr>
              <a:t>PAdesign.project@jpo.go.jp</a:t>
            </a:r>
          </a:p>
          <a:p>
            <a:pPr>
              <a:spcAft>
                <a:spcPts val="100"/>
              </a:spcAft>
            </a:pPr>
            <a:endParaRPr lang="en-US" altLang="ja-JP" sz="1000" dirty="0">
              <a:solidFill>
                <a:srgbClr val="564324"/>
              </a:solidFill>
              <a:latin typeface="+mn-ea"/>
            </a:endParaRPr>
          </a:p>
          <a:p>
            <a:pPr>
              <a:spcAft>
                <a:spcPts val="100"/>
              </a:spcAft>
            </a:pPr>
            <a:r>
              <a:rPr lang="ja-JP" altLang="en-US" sz="1000" b="1" dirty="0">
                <a:solidFill>
                  <a:srgbClr val="564324"/>
                </a:solidFill>
                <a:latin typeface="+mn-ea"/>
              </a:rPr>
              <a:t>［特許庁デザイン経営プロジェクト特設ページ］</a:t>
            </a:r>
            <a:endParaRPr lang="en-US" altLang="ja-JP" sz="1000" b="1" dirty="0">
              <a:solidFill>
                <a:srgbClr val="564324"/>
              </a:solidFill>
              <a:latin typeface="+mn-ea"/>
            </a:endParaRPr>
          </a:p>
          <a:p>
            <a:pPr>
              <a:spcAft>
                <a:spcPts val="100"/>
              </a:spcAft>
            </a:pPr>
            <a:r>
              <a:rPr lang="ja-JP" altLang="en-US" sz="1000" dirty="0">
                <a:solidFill>
                  <a:srgbClr val="564324"/>
                </a:solidFill>
                <a:latin typeface="+mn-ea"/>
              </a:rPr>
              <a:t>　特許庁はデザイン経営を推進しています。</a:t>
            </a:r>
            <a:endParaRPr lang="en-US" altLang="ja-JP" sz="1000" dirty="0">
              <a:solidFill>
                <a:srgbClr val="564324"/>
              </a:solidFill>
              <a:latin typeface="+mn-ea"/>
            </a:endParaRPr>
          </a:p>
          <a:p>
            <a:pPr>
              <a:spcAft>
                <a:spcPts val="100"/>
              </a:spcAft>
            </a:pPr>
            <a:r>
              <a:rPr lang="ja-JP" altLang="en-US" sz="1000" dirty="0">
                <a:solidFill>
                  <a:srgbClr val="564324"/>
                </a:solidFill>
                <a:latin typeface="+mn-ea"/>
              </a:rPr>
              <a:t>　</a:t>
            </a:r>
            <a:r>
              <a:rPr lang="en-US" altLang="ja-JP" sz="1000" dirty="0">
                <a:solidFill>
                  <a:srgbClr val="564324"/>
                </a:solidFill>
                <a:latin typeface="+mn-ea"/>
              </a:rPr>
              <a:t>https://www.jpo.go.jp/introduction/soshiki/design_keiei.html</a:t>
            </a:r>
          </a:p>
        </p:txBody>
      </p:sp>
    </p:spTree>
    <p:extLst>
      <p:ext uri="{BB962C8B-B14F-4D97-AF65-F5344CB8AC3E}">
        <p14:creationId xmlns:p14="http://schemas.microsoft.com/office/powerpoint/2010/main" val="440306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F02105E-56D9-0E14-F33E-1F14FEB1D52C}"/>
              </a:ext>
            </a:extLst>
          </p:cNvPr>
          <p:cNvSpPr txBox="1"/>
          <p:nvPr/>
        </p:nvSpPr>
        <p:spPr>
          <a:xfrm>
            <a:off x="550717" y="442645"/>
            <a:ext cx="8042565"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56431E"/>
                </a:solidFill>
                <a:effectLst/>
                <a:uLnTx/>
                <a:uFillTx/>
                <a:latin typeface="Calibri" panose="020F0502020204030204"/>
                <a:ea typeface="游ゴシック" panose="020B0400000000000000" pitchFamily="50" charset="-128"/>
                <a:cs typeface="+mn-cs"/>
              </a:rPr>
              <a:t>（１）「デザイン経営コンパス」を活用いただく前に</a:t>
            </a:r>
          </a:p>
        </p:txBody>
      </p:sp>
      <p:pic>
        <p:nvPicPr>
          <p:cNvPr id="5" name="図 4">
            <a:extLst>
              <a:ext uri="{FF2B5EF4-FFF2-40B4-BE49-F238E27FC236}">
                <a16:creationId xmlns:a16="http://schemas.microsoft.com/office/drawing/2014/main" id="{580C9790-7F8D-AE90-E35D-D7B9881E3F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418" y="2480308"/>
            <a:ext cx="2047793" cy="2904845"/>
          </a:xfrm>
          <a:prstGeom prst="rect">
            <a:avLst/>
          </a:prstGeom>
          <a:ln w="3175">
            <a:solidFill>
              <a:srgbClr val="55431E"/>
            </a:solidFill>
          </a:ln>
        </p:spPr>
      </p:pic>
      <p:sp>
        <p:nvSpPr>
          <p:cNvPr id="6" name="テキスト ボックス 5">
            <a:extLst>
              <a:ext uri="{FF2B5EF4-FFF2-40B4-BE49-F238E27FC236}">
                <a16:creationId xmlns:a16="http://schemas.microsoft.com/office/drawing/2014/main" id="{3B688B28-2F5A-F43F-0C59-CF14E33330F2}"/>
              </a:ext>
            </a:extLst>
          </p:cNvPr>
          <p:cNvSpPr txBox="1"/>
          <p:nvPr/>
        </p:nvSpPr>
        <p:spPr>
          <a:xfrm>
            <a:off x="550717" y="5588931"/>
            <a:ext cx="3952956" cy="539942"/>
          </a:xfrm>
          <a:prstGeom prst="rect">
            <a:avLst/>
          </a:prstGeom>
          <a:noFill/>
        </p:spPr>
        <p:txBody>
          <a:bodyPr wrap="square" lIns="0" tIns="0" rIns="0" bIns="10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55431E"/>
                </a:solidFill>
                <a:effectLst/>
                <a:uLnTx/>
                <a:uFillTx/>
                <a:latin typeface="游ゴシック" panose="020B0400000000000000" pitchFamily="50" charset="-128"/>
                <a:ea typeface="游ゴシック" panose="020B0400000000000000" pitchFamily="50" charset="-128"/>
                <a:cs typeface="+mn-cs"/>
                <a:hlinkClick r:id="rId4"/>
              </a:rPr>
              <a:t>『</a:t>
            </a:r>
            <a:r>
              <a:rPr kumimoji="1" lang="ja-JP" altLang="en-US" sz="1400" b="1" i="0" u="none" strike="noStrike" kern="1200" cap="none" spc="0" normalizeH="0" baseline="0" noProof="0">
                <a:ln>
                  <a:noFill/>
                </a:ln>
                <a:solidFill>
                  <a:srgbClr val="55431E"/>
                </a:solidFill>
                <a:effectLst/>
                <a:uLnTx/>
                <a:uFillTx/>
                <a:latin typeface="游ゴシック" panose="020B0400000000000000" pitchFamily="50" charset="-128"/>
                <a:ea typeface="游ゴシック" panose="020B0400000000000000" pitchFamily="50" charset="-128"/>
                <a:cs typeface="+mn-cs"/>
                <a:hlinkClick r:id="rId4"/>
              </a:rPr>
              <a:t>中小企業のためのデザイン経営ハンドブック　</a:t>
            </a:r>
            <a:endParaRPr kumimoji="1" lang="en-US" altLang="ja-JP" sz="1400" b="1" i="0" u="none" strike="noStrike" kern="1200" cap="none" spc="0" normalizeH="0" baseline="0" noProof="0">
              <a:ln>
                <a:noFill/>
              </a:ln>
              <a:solidFill>
                <a:srgbClr val="55431E"/>
              </a:solidFill>
              <a:effectLst/>
              <a:uLnTx/>
              <a:uFillTx/>
              <a:latin typeface="游ゴシック" panose="020B0400000000000000" pitchFamily="50" charset="-128"/>
              <a:ea typeface="游ゴシック" panose="020B0400000000000000" pitchFamily="50" charset="-128"/>
              <a:cs typeface="+mn-cs"/>
              <a:hlinkClick r:id="rId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55431E"/>
                </a:solidFill>
                <a:effectLst/>
                <a:uLnTx/>
                <a:uFillTx/>
                <a:latin typeface="游ゴシック" panose="020B0400000000000000" pitchFamily="50" charset="-128"/>
                <a:ea typeface="游ゴシック" panose="020B0400000000000000" pitchFamily="50" charset="-128"/>
                <a:cs typeface="+mn-cs"/>
                <a:hlinkClick r:id="rId4"/>
              </a:rPr>
              <a:t>　みんなのデザイン経営</a:t>
            </a:r>
            <a:r>
              <a:rPr kumimoji="1" lang="en-US" altLang="ja-JP" sz="1400" b="1" i="0" u="none" strike="noStrike" kern="1200" cap="none" spc="0" normalizeH="0" baseline="0" noProof="0">
                <a:ln>
                  <a:noFill/>
                </a:ln>
                <a:solidFill>
                  <a:srgbClr val="55431E"/>
                </a:solidFill>
                <a:effectLst/>
                <a:uLnTx/>
                <a:uFillTx/>
                <a:latin typeface="游ゴシック" panose="020B0400000000000000" pitchFamily="50" charset="-128"/>
                <a:ea typeface="游ゴシック" panose="020B0400000000000000" pitchFamily="50" charset="-128"/>
                <a:cs typeface="+mn-cs"/>
                <a:hlinkClick r:id="rId4"/>
              </a:rPr>
              <a:t>』</a:t>
            </a:r>
            <a:endParaRPr kumimoji="1" lang="en-US" altLang="ja-JP" sz="1400" b="1" i="0" u="none" strike="noStrike" kern="1200" cap="none" spc="0" normalizeH="0" baseline="0" noProof="0">
              <a:ln>
                <a:noFill/>
              </a:ln>
              <a:solidFill>
                <a:srgbClr val="55431E"/>
              </a:solidFill>
              <a:effectLst/>
              <a:uLnTx/>
              <a:uFillTx/>
              <a:latin typeface="游ゴシック" panose="020B0400000000000000" pitchFamily="50" charset="-128"/>
              <a:ea typeface="游ゴシック" panose="020B0400000000000000" pitchFamily="50" charset="-128"/>
              <a:cs typeface="+mn-cs"/>
            </a:endParaRPr>
          </a:p>
        </p:txBody>
      </p:sp>
      <p:pic>
        <p:nvPicPr>
          <p:cNvPr id="8" name="図 7">
            <a:extLst>
              <a:ext uri="{FF2B5EF4-FFF2-40B4-BE49-F238E27FC236}">
                <a16:creationId xmlns:a16="http://schemas.microsoft.com/office/drawing/2014/main" id="{787806C3-95A9-464C-95FC-14E770DA5B7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60055" y="2488894"/>
            <a:ext cx="2047793" cy="2896260"/>
          </a:xfrm>
          <a:prstGeom prst="rect">
            <a:avLst/>
          </a:prstGeom>
          <a:ln w="3175">
            <a:solidFill>
              <a:srgbClr val="55431E"/>
            </a:solidFill>
          </a:ln>
        </p:spPr>
      </p:pic>
      <p:sp>
        <p:nvSpPr>
          <p:cNvPr id="9" name="テキスト ボックス 8">
            <a:extLst>
              <a:ext uri="{FF2B5EF4-FFF2-40B4-BE49-F238E27FC236}">
                <a16:creationId xmlns:a16="http://schemas.microsoft.com/office/drawing/2014/main" id="{F436E983-58D1-DFEB-DCDD-19959384BBF7}"/>
              </a:ext>
            </a:extLst>
          </p:cNvPr>
          <p:cNvSpPr txBox="1"/>
          <p:nvPr/>
        </p:nvSpPr>
        <p:spPr>
          <a:xfrm>
            <a:off x="4672673" y="5588931"/>
            <a:ext cx="3949002" cy="539942"/>
          </a:xfrm>
          <a:prstGeom prst="rect">
            <a:avLst/>
          </a:prstGeom>
          <a:noFill/>
        </p:spPr>
        <p:txBody>
          <a:bodyPr wrap="square" lIns="0" tIns="0" rIns="0" bIns="10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55431E"/>
                </a:solidFill>
                <a:effectLst/>
                <a:uLnTx/>
                <a:uFillTx/>
                <a:latin typeface="游ゴシック" panose="020B0400000000000000" pitchFamily="50" charset="-128"/>
                <a:ea typeface="游ゴシック" panose="020B0400000000000000" pitchFamily="50" charset="-128"/>
                <a:cs typeface="+mn-cs"/>
                <a:hlinkClick r:id="rId6"/>
              </a:rPr>
              <a:t>『</a:t>
            </a:r>
            <a:r>
              <a:rPr kumimoji="1" lang="ja-JP" altLang="en-US" sz="1400" b="1" i="0" u="none" strike="noStrike" kern="1200" cap="none" spc="0" normalizeH="0" baseline="0" noProof="0">
                <a:ln>
                  <a:noFill/>
                </a:ln>
                <a:solidFill>
                  <a:srgbClr val="55431E"/>
                </a:solidFill>
                <a:effectLst/>
                <a:uLnTx/>
                <a:uFillTx/>
                <a:latin typeface="游ゴシック" panose="020B0400000000000000" pitchFamily="50" charset="-128"/>
                <a:ea typeface="游ゴシック" panose="020B0400000000000000" pitchFamily="50" charset="-128"/>
                <a:cs typeface="+mn-cs"/>
                <a:hlinkClick r:id="rId6"/>
              </a:rPr>
              <a:t>中小企業のためのデザイン経営ハンドブック２　　</a:t>
            </a:r>
            <a:endParaRPr kumimoji="1" lang="en-US" altLang="ja-JP" sz="1400" b="1" i="0" u="none" strike="noStrike" kern="1200" cap="none" spc="0" normalizeH="0" baseline="0" noProof="0">
              <a:ln>
                <a:noFill/>
              </a:ln>
              <a:solidFill>
                <a:srgbClr val="55431E"/>
              </a:solidFill>
              <a:effectLst/>
              <a:uLnTx/>
              <a:uFillTx/>
              <a:latin typeface="游ゴシック" panose="020B0400000000000000" pitchFamily="50" charset="-128"/>
              <a:ea typeface="游ゴシック" panose="020B0400000000000000" pitchFamily="50" charset="-128"/>
              <a:cs typeface="+mn-cs"/>
              <a:hlinkClick r:id="rId6"/>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55431E"/>
                </a:solidFill>
                <a:effectLst/>
                <a:uLnTx/>
                <a:uFillTx/>
                <a:latin typeface="游ゴシック" panose="020B0400000000000000" pitchFamily="50" charset="-128"/>
                <a:ea typeface="游ゴシック" panose="020B0400000000000000" pitchFamily="50" charset="-128"/>
                <a:cs typeface="+mn-cs"/>
                <a:hlinkClick r:id="rId6"/>
              </a:rPr>
              <a:t>　未来をひらくデザイン経営</a:t>
            </a:r>
            <a:r>
              <a:rPr kumimoji="1" lang="en-US" altLang="ja-JP" sz="1400" b="1" i="0" u="none" strike="noStrike" kern="1200" cap="none" spc="0" normalizeH="0" baseline="0" noProof="0">
                <a:ln>
                  <a:noFill/>
                </a:ln>
                <a:solidFill>
                  <a:srgbClr val="55431E"/>
                </a:solidFill>
                <a:effectLst/>
                <a:uLnTx/>
                <a:uFillTx/>
                <a:latin typeface="游ゴシック" panose="020B0400000000000000" pitchFamily="50" charset="-128"/>
                <a:ea typeface="游ゴシック" panose="020B0400000000000000" pitchFamily="50" charset="-128"/>
                <a:cs typeface="+mn-cs"/>
                <a:hlinkClick r:id="rId6"/>
              </a:rPr>
              <a:t>×</a:t>
            </a:r>
            <a:r>
              <a:rPr kumimoji="1" lang="ja-JP" altLang="en-US" sz="1400" b="1" i="0" u="none" strike="noStrike" kern="1200" cap="none" spc="0" normalizeH="0" baseline="0" noProof="0">
                <a:ln>
                  <a:noFill/>
                </a:ln>
                <a:solidFill>
                  <a:srgbClr val="55431E"/>
                </a:solidFill>
                <a:effectLst/>
                <a:uLnTx/>
                <a:uFillTx/>
                <a:latin typeface="游ゴシック" panose="020B0400000000000000" pitchFamily="50" charset="-128"/>
                <a:ea typeface="游ゴシック" panose="020B0400000000000000" pitchFamily="50" charset="-128"/>
                <a:cs typeface="+mn-cs"/>
                <a:hlinkClick r:id="rId6"/>
              </a:rPr>
              <a:t>知財</a:t>
            </a:r>
            <a:r>
              <a:rPr kumimoji="1" lang="en-US" altLang="ja-JP" sz="1400" b="1" i="0" u="none" strike="noStrike" kern="1200" cap="none" spc="0" normalizeH="0" baseline="0" noProof="0">
                <a:ln>
                  <a:noFill/>
                </a:ln>
                <a:solidFill>
                  <a:srgbClr val="55431E"/>
                </a:solidFill>
                <a:effectLst/>
                <a:uLnTx/>
                <a:uFillTx/>
                <a:latin typeface="游ゴシック" panose="020B0400000000000000" pitchFamily="50" charset="-128"/>
                <a:ea typeface="游ゴシック" panose="020B0400000000000000" pitchFamily="50" charset="-128"/>
                <a:cs typeface="+mn-cs"/>
                <a:hlinkClick r:id="rId6"/>
              </a:rPr>
              <a:t>』</a:t>
            </a:r>
            <a:endParaRPr kumimoji="1" lang="en-US" altLang="ja-JP" sz="1400" b="1" i="0" u="none" strike="noStrike" kern="1200" cap="none" spc="0" normalizeH="0" baseline="0" noProof="0">
              <a:ln>
                <a:noFill/>
              </a:ln>
              <a:solidFill>
                <a:srgbClr val="55431E"/>
              </a:solidFill>
              <a:effectLst/>
              <a:uLnTx/>
              <a:uFillTx/>
              <a:latin typeface="游ゴシック" panose="020B0400000000000000" pitchFamily="50" charset="-128"/>
              <a:ea typeface="游ゴシック" panose="020B0400000000000000" pitchFamily="50" charset="-128"/>
              <a:cs typeface="+mn-cs"/>
            </a:endParaRPr>
          </a:p>
        </p:txBody>
      </p:sp>
      <p:pic>
        <p:nvPicPr>
          <p:cNvPr id="11" name="図 10">
            <a:extLst>
              <a:ext uri="{FF2B5EF4-FFF2-40B4-BE49-F238E27FC236}">
                <a16:creationId xmlns:a16="http://schemas.microsoft.com/office/drawing/2014/main" id="{FB1010D5-C228-CAE7-0680-82109A73C80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193514" y="3272000"/>
            <a:ext cx="1321460" cy="1321460"/>
          </a:xfrm>
          <a:prstGeom prst="rect">
            <a:avLst/>
          </a:prstGeom>
        </p:spPr>
      </p:pic>
      <p:pic>
        <p:nvPicPr>
          <p:cNvPr id="12" name="図 11">
            <a:extLst>
              <a:ext uri="{FF2B5EF4-FFF2-40B4-BE49-F238E27FC236}">
                <a16:creationId xmlns:a16="http://schemas.microsoft.com/office/drawing/2014/main" id="{955DB610-FFDD-28E0-7CDD-57D046E52C3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890878" y="3272000"/>
            <a:ext cx="1321460" cy="1321460"/>
          </a:xfrm>
          <a:prstGeom prst="rect">
            <a:avLst/>
          </a:prstGeom>
        </p:spPr>
      </p:pic>
      <p:sp>
        <p:nvSpPr>
          <p:cNvPr id="14" name="テキスト ボックス 13">
            <a:extLst>
              <a:ext uri="{FF2B5EF4-FFF2-40B4-BE49-F238E27FC236}">
                <a16:creationId xmlns:a16="http://schemas.microsoft.com/office/drawing/2014/main" id="{1F01278F-D168-3806-571C-D44296583C3D}"/>
              </a:ext>
            </a:extLst>
          </p:cNvPr>
          <p:cNvSpPr txBox="1"/>
          <p:nvPr/>
        </p:nvSpPr>
        <p:spPr>
          <a:xfrm>
            <a:off x="550716" y="1250326"/>
            <a:ext cx="8042565" cy="830997"/>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1200"/>
              </a:spcAft>
              <a:buClrTx/>
              <a:buSzTx/>
              <a:buFont typeface="Wingdings" panose="05000000000000000000" pitchFamily="2" charset="2"/>
              <a:buChar char="l"/>
              <a:tabLst/>
              <a:defRPr/>
            </a:pPr>
            <a:r>
              <a:rPr kumimoji="1" lang="ja-JP" altLang="en-US" sz="1600" b="1" i="0" u="none" strike="noStrike" kern="1200" cap="none" spc="0" normalizeH="0" baseline="0" noProof="0">
                <a:ln>
                  <a:noFill/>
                </a:ln>
                <a:solidFill>
                  <a:srgbClr val="56431E"/>
                </a:solidFill>
                <a:effectLst/>
                <a:uLnTx/>
                <a:uFillTx/>
                <a:latin typeface="Yu Gothic" panose="020B0400000000000000" pitchFamily="34" charset="-128"/>
                <a:ea typeface="Yu Gothic" panose="020B0400000000000000" pitchFamily="34" charset="-128"/>
                <a:cs typeface="+mn-cs"/>
              </a:rPr>
              <a:t>「デザイン経営コンパス」は、以下のハンドブックに示すデザイン経営の考え方を基に作成した、デザイン経営実践支援ツールです。このツールを使用される前にハンドブックの一読をおすすめします。</a:t>
            </a:r>
          </a:p>
        </p:txBody>
      </p:sp>
    </p:spTree>
    <p:extLst>
      <p:ext uri="{BB962C8B-B14F-4D97-AF65-F5344CB8AC3E}">
        <p14:creationId xmlns:p14="http://schemas.microsoft.com/office/powerpoint/2010/main" val="459921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F02105E-56D9-0E14-F33E-1F14FEB1D52C}"/>
              </a:ext>
            </a:extLst>
          </p:cNvPr>
          <p:cNvSpPr txBox="1"/>
          <p:nvPr/>
        </p:nvSpPr>
        <p:spPr>
          <a:xfrm>
            <a:off x="550717" y="442645"/>
            <a:ext cx="8042565"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55431E"/>
                </a:solidFill>
                <a:effectLst/>
                <a:uLnTx/>
                <a:uFillTx/>
                <a:latin typeface="Calibri" panose="020F0502020204030204"/>
                <a:ea typeface="游ゴシック" panose="020B0400000000000000" pitchFamily="50" charset="-128"/>
                <a:cs typeface="+mn-cs"/>
              </a:rPr>
              <a:t>（２）「デザイン経営コンパス」の構成</a:t>
            </a:r>
          </a:p>
        </p:txBody>
      </p:sp>
      <p:sp>
        <p:nvSpPr>
          <p:cNvPr id="14" name="テキスト ボックス 13">
            <a:extLst>
              <a:ext uri="{FF2B5EF4-FFF2-40B4-BE49-F238E27FC236}">
                <a16:creationId xmlns:a16="http://schemas.microsoft.com/office/drawing/2014/main" id="{1F01278F-D168-3806-571C-D44296583C3D}"/>
              </a:ext>
            </a:extLst>
          </p:cNvPr>
          <p:cNvSpPr txBox="1"/>
          <p:nvPr/>
        </p:nvSpPr>
        <p:spPr>
          <a:xfrm>
            <a:off x="550715" y="1080335"/>
            <a:ext cx="8042565" cy="1877437"/>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1200"/>
              </a:spcAft>
              <a:buClrTx/>
              <a:buSzTx/>
              <a:buFont typeface="Wingdings" panose="05000000000000000000" pitchFamily="2" charset="2"/>
              <a:buChar char="l"/>
              <a:tabLst/>
              <a:defRPr/>
            </a:pPr>
            <a:r>
              <a:rPr kumimoji="1" lang="ja-JP" altLang="en-US" sz="1600" b="1" i="0" u="none" strike="noStrike" kern="1200" cap="none" spc="0" normalizeH="0" baseline="0" noProof="0">
                <a:ln>
                  <a:noFill/>
                </a:ln>
                <a:solidFill>
                  <a:srgbClr val="55431E"/>
                </a:solidFill>
                <a:effectLst/>
                <a:uLnTx/>
                <a:uFillTx/>
                <a:latin typeface="Yu Gothic" panose="020B0400000000000000" pitchFamily="34" charset="-128"/>
                <a:ea typeface="Yu Gothic" panose="020B0400000000000000" pitchFamily="34" charset="-128"/>
                <a:cs typeface="+mn-cs"/>
              </a:rPr>
              <a:t>「デザイン経営コンパス </a:t>
            </a:r>
            <a:r>
              <a:rPr kumimoji="1" lang="en-US" altLang="ja-JP" sz="1600" b="1" i="0" u="none" strike="noStrike" kern="1200" cap="none" spc="0" normalizeH="0" baseline="0" noProof="0">
                <a:ln>
                  <a:noFill/>
                </a:ln>
                <a:solidFill>
                  <a:srgbClr val="55431E"/>
                </a:solidFill>
                <a:effectLst/>
                <a:uLnTx/>
                <a:uFillTx/>
                <a:latin typeface="Yu Gothic" panose="020B0400000000000000" pitchFamily="34" charset="-128"/>
                <a:ea typeface="Yu Gothic" panose="020B0400000000000000" pitchFamily="34" charset="-128"/>
                <a:cs typeface="+mn-cs"/>
              </a:rPr>
              <a:t>Ver.2</a:t>
            </a:r>
            <a:r>
              <a:rPr kumimoji="1" lang="ja-JP" altLang="en-US" sz="1600" b="1" i="0" u="none" strike="noStrike" kern="1200" cap="none" spc="0" normalizeH="0" baseline="0" noProof="0">
                <a:ln>
                  <a:noFill/>
                </a:ln>
                <a:solidFill>
                  <a:srgbClr val="55431E"/>
                </a:solidFill>
                <a:effectLst/>
                <a:uLnTx/>
                <a:uFillTx/>
                <a:latin typeface="Yu Gothic" panose="020B0400000000000000" pitchFamily="34" charset="-128"/>
                <a:ea typeface="Yu Gothic" panose="020B0400000000000000" pitchFamily="34" charset="-128"/>
                <a:cs typeface="+mn-cs"/>
              </a:rPr>
              <a:t>」は、「活用ガイド」「ワークシート」「ワークショップ進行スライド」の３つの資料で構成されています。</a:t>
            </a:r>
            <a:endParaRPr kumimoji="1" lang="en-US" altLang="ja-JP" sz="1600" b="1" i="0" u="none" strike="noStrike" kern="1200" cap="none" spc="0" normalizeH="0" baseline="0" noProof="0">
              <a:ln>
                <a:noFill/>
              </a:ln>
              <a:solidFill>
                <a:srgbClr val="55431E"/>
              </a:solidFill>
              <a:effectLst/>
              <a:uLnTx/>
              <a:uFillTx/>
              <a:latin typeface="Yu Gothic" panose="020B0400000000000000" pitchFamily="34" charset="-128"/>
              <a:ea typeface="Yu Gothic" panose="020B0400000000000000" pitchFamily="34" charset="-128"/>
              <a:cs typeface="+mn-cs"/>
            </a:endParaRPr>
          </a:p>
          <a:p>
            <a:pPr marL="342900" marR="0" lvl="0" indent="-342900" algn="l" defTabSz="457200" rtl="0" eaLnBrk="1" fontAlgn="auto" latinLnBrk="0" hangingPunct="1">
              <a:lnSpc>
                <a:spcPct val="100000"/>
              </a:lnSpc>
              <a:spcBef>
                <a:spcPts val="0"/>
              </a:spcBef>
              <a:spcAft>
                <a:spcPts val="1200"/>
              </a:spcAft>
              <a:buClrTx/>
              <a:buSzTx/>
              <a:buFont typeface="Wingdings" panose="05000000000000000000" pitchFamily="2" charset="2"/>
              <a:buChar char="l"/>
              <a:tabLst/>
              <a:defRPr/>
            </a:pPr>
            <a:r>
              <a:rPr kumimoji="1" lang="ja-JP" altLang="en-US" sz="1600" b="1" i="0" u="none" strike="noStrike" kern="1200" cap="none" spc="0" normalizeH="0" baseline="0" noProof="0">
                <a:ln>
                  <a:noFill/>
                </a:ln>
                <a:solidFill>
                  <a:srgbClr val="55431E"/>
                </a:solidFill>
                <a:effectLst/>
                <a:uLnTx/>
                <a:uFillTx/>
                <a:latin typeface="Yu Gothic" panose="020B0400000000000000" pitchFamily="34" charset="-128"/>
                <a:ea typeface="Yu Gothic" panose="020B0400000000000000" pitchFamily="34" charset="-128"/>
                <a:cs typeface="+mn-cs"/>
              </a:rPr>
              <a:t>デザイン経営コンパスを活用したワークショップを設計する際には、「ワークショップ実施レポート」も参考にしてみましょう。</a:t>
            </a:r>
            <a:endParaRPr kumimoji="1" lang="en-US" altLang="ja-JP" sz="1600" b="1" i="0" u="none" strike="noStrike" kern="1200" cap="none" spc="0" normalizeH="0" baseline="0" noProof="0">
              <a:ln>
                <a:noFill/>
              </a:ln>
              <a:solidFill>
                <a:srgbClr val="55431E"/>
              </a:solidFill>
              <a:effectLst/>
              <a:uLnTx/>
              <a:uFillTx/>
              <a:latin typeface="Yu Gothic" panose="020B0400000000000000" pitchFamily="34" charset="-128"/>
              <a:ea typeface="Yu Gothic" panose="020B0400000000000000" pitchFamily="34" charset="-128"/>
              <a:cs typeface="+mn-cs"/>
            </a:endParaRPr>
          </a:p>
          <a:p>
            <a:pPr marL="342900" marR="0" lvl="0" indent="-342900" algn="l" defTabSz="457200" rtl="0" eaLnBrk="1" fontAlgn="auto" latinLnBrk="0" hangingPunct="1">
              <a:lnSpc>
                <a:spcPct val="100000"/>
              </a:lnSpc>
              <a:spcBef>
                <a:spcPts val="0"/>
              </a:spcBef>
              <a:spcAft>
                <a:spcPts val="1200"/>
              </a:spcAft>
              <a:buClrTx/>
              <a:buSzTx/>
              <a:buFont typeface="Wingdings" panose="05000000000000000000" pitchFamily="2" charset="2"/>
              <a:buChar char="l"/>
              <a:tabLst/>
              <a:defRPr/>
            </a:pPr>
            <a:r>
              <a:rPr kumimoji="1" lang="ja-JP" altLang="en-US" sz="1600" b="1" i="0" u="none" strike="noStrike" kern="1200" cap="none" spc="0" normalizeH="0" baseline="0" noProof="0">
                <a:ln>
                  <a:noFill/>
                </a:ln>
                <a:solidFill>
                  <a:srgbClr val="55431E"/>
                </a:solidFill>
                <a:effectLst/>
                <a:uLnTx/>
                <a:uFillTx/>
                <a:latin typeface="Yu Gothic" panose="020B0400000000000000" pitchFamily="34" charset="-128"/>
                <a:ea typeface="Yu Gothic" panose="020B0400000000000000" pitchFamily="34" charset="-128"/>
                <a:cs typeface="+mn-cs"/>
              </a:rPr>
              <a:t>いずれの資料も</a:t>
            </a:r>
            <a:r>
              <a:rPr kumimoji="1" lang="ja-JP" altLang="en-US" sz="1600" b="1" i="0" u="none" strike="noStrike" kern="1200" cap="none" spc="0" normalizeH="0" baseline="0" noProof="0">
                <a:ln>
                  <a:noFill/>
                </a:ln>
                <a:solidFill>
                  <a:srgbClr val="55431E"/>
                </a:solidFill>
                <a:effectLst/>
                <a:uLnTx/>
                <a:uFillTx/>
                <a:latin typeface="Yu Gothic" panose="020B0400000000000000" pitchFamily="34" charset="-128"/>
                <a:ea typeface="Yu Gothic" panose="020B0400000000000000" pitchFamily="34" charset="-128"/>
                <a:cs typeface="+mn-cs"/>
                <a:hlinkClick r:id="rId3"/>
              </a:rPr>
              <a:t>特許庁のウェブサイト（デザイン経営実践支援ツール「デザイン経営コンパス」）</a:t>
            </a:r>
            <a:r>
              <a:rPr kumimoji="1" lang="ja-JP" altLang="en-US" sz="1600" b="1" i="0" u="none" strike="noStrike" kern="1200" cap="none" spc="0" normalizeH="0" baseline="0" noProof="0">
                <a:ln>
                  <a:noFill/>
                </a:ln>
                <a:solidFill>
                  <a:srgbClr val="55431E"/>
                </a:solidFill>
                <a:effectLst/>
                <a:uLnTx/>
                <a:uFillTx/>
                <a:latin typeface="Yu Gothic" panose="020B0400000000000000" pitchFamily="34" charset="-128"/>
                <a:ea typeface="Yu Gothic" panose="020B0400000000000000" pitchFamily="34" charset="-128"/>
                <a:cs typeface="+mn-cs"/>
              </a:rPr>
              <a:t>からダウンロードが可能です。</a:t>
            </a:r>
          </a:p>
        </p:txBody>
      </p:sp>
      <p:graphicFrame>
        <p:nvGraphicFramePr>
          <p:cNvPr id="15" name="表 15">
            <a:extLst>
              <a:ext uri="{FF2B5EF4-FFF2-40B4-BE49-F238E27FC236}">
                <a16:creationId xmlns:a16="http://schemas.microsoft.com/office/drawing/2014/main" id="{B727DBBE-0B38-F749-1453-502E5C8EBD0F}"/>
              </a:ext>
            </a:extLst>
          </p:cNvPr>
          <p:cNvGraphicFramePr>
            <a:graphicFrameLocks noGrp="1"/>
          </p:cNvGraphicFramePr>
          <p:nvPr>
            <p:extLst>
              <p:ext uri="{D42A27DB-BD31-4B8C-83A1-F6EECF244321}">
                <p14:modId xmlns:p14="http://schemas.microsoft.com/office/powerpoint/2010/main" val="1895875054"/>
              </p:ext>
            </p:extLst>
          </p:nvPr>
        </p:nvGraphicFramePr>
        <p:xfrm>
          <a:off x="550715" y="3141427"/>
          <a:ext cx="8042564" cy="3418223"/>
        </p:xfrm>
        <a:graphic>
          <a:graphicData uri="http://schemas.openxmlformats.org/drawingml/2006/table">
            <a:tbl>
              <a:tblPr firstRow="1" bandRow="1">
                <a:tableStyleId>{5C22544A-7EE6-4342-B048-85BDC9FD1C3A}</a:tableStyleId>
              </a:tblPr>
              <a:tblGrid>
                <a:gridCol w="2010641">
                  <a:extLst>
                    <a:ext uri="{9D8B030D-6E8A-4147-A177-3AD203B41FA5}">
                      <a16:colId xmlns:a16="http://schemas.microsoft.com/office/drawing/2014/main" val="1155755753"/>
                    </a:ext>
                  </a:extLst>
                </a:gridCol>
                <a:gridCol w="2010641">
                  <a:extLst>
                    <a:ext uri="{9D8B030D-6E8A-4147-A177-3AD203B41FA5}">
                      <a16:colId xmlns:a16="http://schemas.microsoft.com/office/drawing/2014/main" val="766684261"/>
                    </a:ext>
                  </a:extLst>
                </a:gridCol>
                <a:gridCol w="2010641">
                  <a:extLst>
                    <a:ext uri="{9D8B030D-6E8A-4147-A177-3AD203B41FA5}">
                      <a16:colId xmlns:a16="http://schemas.microsoft.com/office/drawing/2014/main" val="2576611000"/>
                    </a:ext>
                  </a:extLst>
                </a:gridCol>
                <a:gridCol w="2010641">
                  <a:extLst>
                    <a:ext uri="{9D8B030D-6E8A-4147-A177-3AD203B41FA5}">
                      <a16:colId xmlns:a16="http://schemas.microsoft.com/office/drawing/2014/main" val="4158527865"/>
                    </a:ext>
                  </a:extLst>
                </a:gridCol>
              </a:tblGrid>
              <a:tr h="310562">
                <a:tc gridSpan="3">
                  <a:txBody>
                    <a:bodyPr/>
                    <a:lstStyle/>
                    <a:p>
                      <a:pPr algn="ctr"/>
                      <a:r>
                        <a:rPr kumimoji="1" lang="ja-JP" altLang="en-US" sz="1600">
                          <a:solidFill>
                            <a:schemeClr val="bg1"/>
                          </a:solidFill>
                          <a:latin typeface="+mn-ea"/>
                          <a:ea typeface="+mn-ea"/>
                        </a:rPr>
                        <a:t>「デザイン経営コンパス </a:t>
                      </a:r>
                      <a:r>
                        <a:rPr kumimoji="1" lang="en-US" altLang="ja-JP" sz="1600">
                          <a:solidFill>
                            <a:schemeClr val="bg1"/>
                          </a:solidFill>
                          <a:latin typeface="+mn-ea"/>
                          <a:ea typeface="+mn-ea"/>
                        </a:rPr>
                        <a:t>Ver.2</a:t>
                      </a:r>
                      <a:r>
                        <a:rPr kumimoji="1" lang="ja-JP" altLang="en-US" sz="1600">
                          <a:solidFill>
                            <a:schemeClr val="bg1"/>
                          </a:solidFill>
                          <a:latin typeface="+mn-ea"/>
                          <a:ea typeface="+mn-ea"/>
                        </a:rPr>
                        <a:t>」</a:t>
                      </a:r>
                    </a:p>
                  </a:txBody>
                  <a:tcPr marL="72000" marR="72000" marT="60319" marB="60319"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5431E"/>
                    </a:solidFill>
                  </a:tcPr>
                </a:tc>
                <a:tc hMerge="1">
                  <a:txBody>
                    <a:bodyPr/>
                    <a:lstStyle/>
                    <a:p>
                      <a:endParaRPr kumimoji="1" lang="ja-JP" altLang="en-US" sz="2400"/>
                    </a:p>
                  </a:txBody>
                  <a:tcPr marL="120638" marR="120638" marT="60319" marB="60319">
                    <a:solidFill>
                      <a:srgbClr val="55431E"/>
                    </a:solidFill>
                  </a:tcPr>
                </a:tc>
                <a:tc hMerge="1">
                  <a:txBody>
                    <a:bodyPr/>
                    <a:lstStyle/>
                    <a:p>
                      <a:endParaRPr kumimoji="1" lang="ja-JP" altLang="en-US" sz="2400"/>
                    </a:p>
                  </a:txBody>
                  <a:tcPr marL="120638" marR="120638" marT="60319" marB="60319">
                    <a:solidFill>
                      <a:srgbClr val="55431E"/>
                    </a:solidFill>
                  </a:tcPr>
                </a:tc>
                <a:tc rowSpan="2">
                  <a:txBody>
                    <a:bodyPr/>
                    <a:lstStyle/>
                    <a:p>
                      <a:pPr algn="ctr"/>
                      <a:r>
                        <a:rPr kumimoji="1" lang="ja-JP" altLang="en-US" sz="1600">
                          <a:solidFill>
                            <a:schemeClr val="bg1"/>
                          </a:solidFill>
                          <a:latin typeface="+mn-ea"/>
                          <a:ea typeface="+mn-ea"/>
                        </a:rPr>
                        <a:t>「ワークショップ</a:t>
                      </a:r>
                      <a:endParaRPr kumimoji="1" lang="en-US" altLang="ja-JP" sz="1600">
                        <a:solidFill>
                          <a:schemeClr val="bg1"/>
                        </a:solidFill>
                        <a:latin typeface="+mn-ea"/>
                        <a:ea typeface="+mn-ea"/>
                      </a:endParaRPr>
                    </a:p>
                    <a:p>
                      <a:pPr algn="ctr"/>
                      <a:r>
                        <a:rPr kumimoji="1" lang="ja-JP" altLang="en-US" sz="1600">
                          <a:solidFill>
                            <a:schemeClr val="bg1"/>
                          </a:solidFill>
                          <a:latin typeface="+mn-ea"/>
                          <a:ea typeface="+mn-ea"/>
                        </a:rPr>
                        <a:t>      実施レポート」</a:t>
                      </a:r>
                    </a:p>
                  </a:txBody>
                  <a:tcPr marL="0" marR="108000" marT="60319" marB="60319"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5431E"/>
                    </a:solidFill>
                  </a:tcPr>
                </a:tc>
                <a:extLst>
                  <a:ext uri="{0D108BD9-81ED-4DB2-BD59-A6C34878D82A}">
                    <a16:rowId xmlns:a16="http://schemas.microsoft.com/office/drawing/2014/main" val="2659699577"/>
                  </a:ext>
                </a:extLst>
              </a:tr>
              <a:tr h="310562">
                <a:tc>
                  <a:txBody>
                    <a:bodyPr/>
                    <a:lstStyle/>
                    <a:p>
                      <a:pPr algn="ctr"/>
                      <a:r>
                        <a:rPr kumimoji="1" lang="ja-JP" altLang="en-US" sz="1600" b="1">
                          <a:solidFill>
                            <a:schemeClr val="bg1"/>
                          </a:solidFill>
                          <a:latin typeface="+mn-ea"/>
                          <a:ea typeface="+mn-ea"/>
                        </a:rPr>
                        <a:t>「活用ガイド」</a:t>
                      </a:r>
                    </a:p>
                  </a:txBody>
                  <a:tcPr marL="72000" marR="72000" marT="60319" marB="60319"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5431E"/>
                    </a:solidFill>
                  </a:tcPr>
                </a:tc>
                <a:tc>
                  <a:txBody>
                    <a:bodyPr/>
                    <a:lstStyle/>
                    <a:p>
                      <a:pPr algn="ctr"/>
                      <a:r>
                        <a:rPr kumimoji="1" lang="ja-JP" altLang="en-US" sz="1600" b="1">
                          <a:solidFill>
                            <a:schemeClr val="bg1"/>
                          </a:solidFill>
                          <a:latin typeface="+mn-ea"/>
                          <a:ea typeface="+mn-ea"/>
                        </a:rPr>
                        <a:t>「ワークシート」</a:t>
                      </a:r>
                    </a:p>
                  </a:txBody>
                  <a:tcPr marL="72000" marR="72000" marT="60319" marB="60319"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5431E"/>
                    </a:solidFill>
                  </a:tcPr>
                </a:tc>
                <a:tc>
                  <a:txBody>
                    <a:bodyPr/>
                    <a:lstStyle/>
                    <a:p>
                      <a:pPr algn="ctr"/>
                      <a:r>
                        <a:rPr kumimoji="1" lang="ja-JP" altLang="en-US" sz="1600" b="1">
                          <a:solidFill>
                            <a:schemeClr val="bg1"/>
                          </a:solidFill>
                          <a:latin typeface="+mn-ea"/>
                          <a:ea typeface="+mn-ea"/>
                        </a:rPr>
                        <a:t>「進行スライド」</a:t>
                      </a:r>
                    </a:p>
                  </a:txBody>
                  <a:tcPr marL="72000" marR="72000" marT="60319" marB="60319"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5431E"/>
                    </a:solidFill>
                  </a:tcPr>
                </a:tc>
                <a:tc vMerge="1">
                  <a:txBody>
                    <a:bodyPr/>
                    <a:lstStyle/>
                    <a:p>
                      <a:endParaRPr kumimoji="1" lang="ja-JP" altLang="en-US" sz="2400"/>
                    </a:p>
                  </a:txBody>
                  <a:tcPr marL="120638" marR="120638" marT="60319" marB="60319">
                    <a:solidFill>
                      <a:srgbClr val="55431E"/>
                    </a:solidFill>
                  </a:tcPr>
                </a:tc>
                <a:extLst>
                  <a:ext uri="{0D108BD9-81ED-4DB2-BD59-A6C34878D82A}">
                    <a16:rowId xmlns:a16="http://schemas.microsoft.com/office/drawing/2014/main" val="3210648259"/>
                  </a:ext>
                </a:extLst>
              </a:tr>
              <a:tr h="1520767">
                <a:tc>
                  <a:txBody>
                    <a:bodyPr/>
                    <a:lstStyle/>
                    <a:p>
                      <a:endParaRPr kumimoji="1" lang="ja-JP" altLang="en-US" sz="2400"/>
                    </a:p>
                  </a:txBody>
                  <a:tcPr marL="120638" marR="120638" marT="60319" marB="60319">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F6F0"/>
                    </a:solidFill>
                  </a:tcPr>
                </a:tc>
                <a:tc>
                  <a:txBody>
                    <a:bodyPr/>
                    <a:lstStyle/>
                    <a:p>
                      <a:endParaRPr kumimoji="1" lang="ja-JP" altLang="en-US" sz="2400"/>
                    </a:p>
                  </a:txBody>
                  <a:tcPr marL="120638" marR="120638" marT="60319" marB="60319">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F6F0"/>
                    </a:solidFill>
                  </a:tcPr>
                </a:tc>
                <a:tc>
                  <a:txBody>
                    <a:bodyPr/>
                    <a:lstStyle/>
                    <a:p>
                      <a:endParaRPr kumimoji="1" lang="ja-JP" altLang="en-US" sz="2400"/>
                    </a:p>
                  </a:txBody>
                  <a:tcPr marL="120638" marR="120638" marT="60319" marB="60319">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F6F0"/>
                    </a:solidFill>
                  </a:tcPr>
                </a:tc>
                <a:tc>
                  <a:txBody>
                    <a:bodyPr/>
                    <a:lstStyle/>
                    <a:p>
                      <a:endParaRPr kumimoji="1" lang="ja-JP" altLang="en-US" sz="2400"/>
                    </a:p>
                  </a:txBody>
                  <a:tcPr marL="120638" marR="120638" marT="60319" marB="60319">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F6F0"/>
                    </a:solidFill>
                  </a:tcPr>
                </a:tc>
                <a:extLst>
                  <a:ext uri="{0D108BD9-81ED-4DB2-BD59-A6C34878D82A}">
                    <a16:rowId xmlns:a16="http://schemas.microsoft.com/office/drawing/2014/main" val="3600366870"/>
                  </a:ext>
                </a:extLst>
              </a:tr>
              <a:tr h="972760">
                <a:tc>
                  <a:txBody>
                    <a:bodyPr/>
                    <a:lstStyle/>
                    <a:p>
                      <a:pPr marL="180000" indent="-180000">
                        <a:spcAft>
                          <a:spcPts val="300"/>
                        </a:spcAft>
                        <a:buFont typeface="Arial" panose="020B0604020202020204" pitchFamily="34" charset="0"/>
                        <a:buChar char="•"/>
                      </a:pPr>
                      <a:r>
                        <a:rPr kumimoji="1" lang="ja-JP" altLang="en-US" sz="1200" b="1" dirty="0">
                          <a:solidFill>
                            <a:srgbClr val="55431E"/>
                          </a:solidFill>
                        </a:rPr>
                        <a:t>基本的な活用方法を紹介したガイド。</a:t>
                      </a:r>
                      <a:endParaRPr kumimoji="1" lang="en-US" altLang="ja-JP" sz="1200" b="1" dirty="0">
                        <a:solidFill>
                          <a:srgbClr val="55431E"/>
                        </a:solidFill>
                      </a:endParaRPr>
                    </a:p>
                    <a:p>
                      <a:pPr marL="180000" indent="-180000">
                        <a:spcAft>
                          <a:spcPts val="300"/>
                        </a:spcAft>
                        <a:buFont typeface="Arial" panose="020B0604020202020204" pitchFamily="34" charset="0"/>
                        <a:buChar char="•"/>
                      </a:pPr>
                      <a:r>
                        <a:rPr kumimoji="1" lang="ja-JP" altLang="en-US" sz="1200" b="1" dirty="0">
                          <a:solidFill>
                            <a:srgbClr val="55431E"/>
                          </a:solidFill>
                        </a:rPr>
                        <a:t>まずはこの資料をご一読ください。</a:t>
                      </a:r>
                    </a:p>
                  </a:txBody>
                  <a:tcPr marL="144000" marR="144000" marT="108000" marB="108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F6F0"/>
                    </a:solidFill>
                  </a:tcPr>
                </a:tc>
                <a:tc>
                  <a:txBody>
                    <a:bodyPr/>
                    <a:lstStyle/>
                    <a:p>
                      <a:pPr marL="180000" indent="-180000">
                        <a:spcAft>
                          <a:spcPts val="300"/>
                        </a:spcAft>
                        <a:buFont typeface="Arial" panose="020B0604020202020204" pitchFamily="34" charset="0"/>
                        <a:buChar char="•"/>
                      </a:pPr>
                      <a:r>
                        <a:rPr kumimoji="1" lang="ja-JP" altLang="en-US" sz="1200" b="1" dirty="0">
                          <a:solidFill>
                            <a:srgbClr val="55431E"/>
                          </a:solidFill>
                        </a:rPr>
                        <a:t>活用ステップごとのワークシート。</a:t>
                      </a:r>
                      <a:endParaRPr kumimoji="1" lang="en-US" altLang="ja-JP" sz="1200" b="1" dirty="0">
                        <a:solidFill>
                          <a:srgbClr val="55431E"/>
                        </a:solidFill>
                      </a:endParaRPr>
                    </a:p>
                    <a:p>
                      <a:pPr marL="180000" indent="-180000">
                        <a:spcAft>
                          <a:spcPts val="300"/>
                        </a:spcAft>
                        <a:buFont typeface="Arial" panose="020B0604020202020204" pitchFamily="34" charset="0"/>
                        <a:buChar char="•"/>
                      </a:pPr>
                      <a:r>
                        <a:rPr kumimoji="1" lang="ja-JP" altLang="en-US" sz="1200" b="1" dirty="0">
                          <a:solidFill>
                            <a:srgbClr val="55431E"/>
                          </a:solidFill>
                        </a:rPr>
                        <a:t>改変も推奨しています。</a:t>
                      </a:r>
                    </a:p>
                  </a:txBody>
                  <a:tcPr marL="144000" marR="144000" marT="108000" marB="108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F6F0"/>
                    </a:solidFill>
                  </a:tcPr>
                </a:tc>
                <a:tc>
                  <a:txBody>
                    <a:bodyPr/>
                    <a:lstStyle/>
                    <a:p>
                      <a:pPr marL="180000" indent="-180000">
                        <a:spcAft>
                          <a:spcPts val="300"/>
                        </a:spcAft>
                        <a:buFont typeface="Arial" panose="020B0604020202020204" pitchFamily="34" charset="0"/>
                        <a:buChar char="•"/>
                      </a:pPr>
                      <a:r>
                        <a:rPr kumimoji="1" lang="ja-JP" altLang="en-US" sz="1200" b="1" dirty="0">
                          <a:solidFill>
                            <a:srgbClr val="55431E"/>
                          </a:solidFill>
                        </a:rPr>
                        <a:t>ワークショップ実施者向けの進行スライドのひな形。</a:t>
                      </a:r>
                      <a:endParaRPr kumimoji="1" lang="en-US" altLang="ja-JP" sz="1200" b="1" dirty="0">
                        <a:solidFill>
                          <a:srgbClr val="55431E"/>
                        </a:solidFill>
                      </a:endParaRPr>
                    </a:p>
                    <a:p>
                      <a:pPr marL="180000" indent="-180000">
                        <a:spcAft>
                          <a:spcPts val="300"/>
                        </a:spcAft>
                        <a:buFont typeface="Arial" panose="020B0604020202020204" pitchFamily="34" charset="0"/>
                        <a:buChar char="•"/>
                      </a:pPr>
                      <a:r>
                        <a:rPr kumimoji="1" lang="ja-JP" altLang="en-US" sz="1200" b="1" dirty="0">
                          <a:solidFill>
                            <a:srgbClr val="55431E"/>
                          </a:solidFill>
                        </a:rPr>
                        <a:t>進行用のセリフ例も掲載しています。</a:t>
                      </a:r>
                    </a:p>
                  </a:txBody>
                  <a:tcPr marL="144000" marR="144000" marT="108000" marB="108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F6F0"/>
                    </a:solidFill>
                  </a:tcPr>
                </a:tc>
                <a:tc>
                  <a:txBody>
                    <a:bodyPr/>
                    <a:lstStyle/>
                    <a:p>
                      <a:pPr marL="180000" indent="-180000">
                        <a:spcAft>
                          <a:spcPts val="300"/>
                        </a:spcAft>
                        <a:buFont typeface="Arial" panose="020B0604020202020204" pitchFamily="34" charset="0"/>
                        <a:buChar char="•"/>
                      </a:pPr>
                      <a:r>
                        <a:rPr kumimoji="1" lang="ja-JP" altLang="en-US" sz="1200" b="1" dirty="0">
                          <a:solidFill>
                            <a:srgbClr val="55431E"/>
                          </a:solidFill>
                        </a:rPr>
                        <a:t>５地域で開催したワークショップのレポート。</a:t>
                      </a:r>
                      <a:endParaRPr kumimoji="1" lang="en-US" altLang="ja-JP" sz="1200" b="1" dirty="0">
                        <a:solidFill>
                          <a:srgbClr val="55431E"/>
                        </a:solidFill>
                      </a:endParaRPr>
                    </a:p>
                    <a:p>
                      <a:pPr marL="180000" indent="-180000">
                        <a:spcAft>
                          <a:spcPts val="300"/>
                        </a:spcAft>
                        <a:buFont typeface="Arial" panose="020B0604020202020204" pitchFamily="34" charset="0"/>
                        <a:buChar char="•"/>
                      </a:pPr>
                      <a:r>
                        <a:rPr kumimoji="1" lang="ja-JP" altLang="en-US" sz="1200" b="1" dirty="0">
                          <a:solidFill>
                            <a:srgbClr val="55431E"/>
                          </a:solidFill>
                        </a:rPr>
                        <a:t>ワークショップ設計・運営の参考にしてください。</a:t>
                      </a:r>
                    </a:p>
                  </a:txBody>
                  <a:tcPr marL="144000" marR="144000" marT="108000" marB="108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F6F0"/>
                    </a:solidFill>
                  </a:tcPr>
                </a:tc>
                <a:extLst>
                  <a:ext uri="{0D108BD9-81ED-4DB2-BD59-A6C34878D82A}">
                    <a16:rowId xmlns:a16="http://schemas.microsoft.com/office/drawing/2014/main" val="3912560681"/>
                  </a:ext>
                </a:extLst>
              </a:tr>
            </a:tbl>
          </a:graphicData>
        </a:graphic>
      </p:graphicFrame>
      <p:pic>
        <p:nvPicPr>
          <p:cNvPr id="19" name="図 18" descr="ダイアグラム&#10;&#10;自動的に生成された説明">
            <a:extLst>
              <a:ext uri="{FF2B5EF4-FFF2-40B4-BE49-F238E27FC236}">
                <a16:creationId xmlns:a16="http://schemas.microsoft.com/office/drawing/2014/main" id="{AF6EFDDC-AAFF-411B-9AA1-95764261C397}"/>
              </a:ext>
            </a:extLst>
          </p:cNvPr>
          <p:cNvPicPr>
            <a:picLocks noChangeAspect="1"/>
          </p:cNvPicPr>
          <p:nvPr/>
        </p:nvPicPr>
        <p:blipFill>
          <a:blip r:embed="rId4"/>
          <a:stretch>
            <a:fillRect/>
          </a:stretch>
        </p:blipFill>
        <p:spPr>
          <a:xfrm>
            <a:off x="616349" y="3911803"/>
            <a:ext cx="1883561" cy="1412671"/>
          </a:xfrm>
          <a:prstGeom prst="rect">
            <a:avLst/>
          </a:prstGeom>
          <a:ln w="6350">
            <a:solidFill>
              <a:srgbClr val="55431E"/>
            </a:solidFill>
          </a:ln>
        </p:spPr>
      </p:pic>
      <p:pic>
        <p:nvPicPr>
          <p:cNvPr id="21" name="図 20" descr="ダイアグラム&#10;&#10;自動的に生成された説明">
            <a:extLst>
              <a:ext uri="{FF2B5EF4-FFF2-40B4-BE49-F238E27FC236}">
                <a16:creationId xmlns:a16="http://schemas.microsoft.com/office/drawing/2014/main" id="{E6E275AB-A453-C8F0-B2A9-589C1809245A}"/>
              </a:ext>
            </a:extLst>
          </p:cNvPr>
          <p:cNvPicPr>
            <a:picLocks noChangeAspect="1"/>
          </p:cNvPicPr>
          <p:nvPr/>
        </p:nvPicPr>
        <p:blipFill>
          <a:blip r:embed="rId5"/>
          <a:stretch>
            <a:fillRect/>
          </a:stretch>
        </p:blipFill>
        <p:spPr>
          <a:xfrm>
            <a:off x="2624197" y="3911803"/>
            <a:ext cx="1883562" cy="1412671"/>
          </a:xfrm>
          <a:prstGeom prst="rect">
            <a:avLst/>
          </a:prstGeom>
          <a:ln w="6350">
            <a:solidFill>
              <a:srgbClr val="55431E"/>
            </a:solidFill>
          </a:ln>
        </p:spPr>
      </p:pic>
      <p:pic>
        <p:nvPicPr>
          <p:cNvPr id="23" name="図 22" descr="ダイアグラム&#10;&#10;自動的に生成された説明">
            <a:extLst>
              <a:ext uri="{FF2B5EF4-FFF2-40B4-BE49-F238E27FC236}">
                <a16:creationId xmlns:a16="http://schemas.microsoft.com/office/drawing/2014/main" id="{B15F08E7-663E-8184-CEA5-C96CD999A4FB}"/>
              </a:ext>
            </a:extLst>
          </p:cNvPr>
          <p:cNvPicPr>
            <a:picLocks noChangeAspect="1"/>
          </p:cNvPicPr>
          <p:nvPr/>
        </p:nvPicPr>
        <p:blipFill>
          <a:blip r:embed="rId6"/>
          <a:stretch>
            <a:fillRect/>
          </a:stretch>
        </p:blipFill>
        <p:spPr>
          <a:xfrm>
            <a:off x="4632046" y="3911803"/>
            <a:ext cx="1883562" cy="1412671"/>
          </a:xfrm>
          <a:prstGeom prst="rect">
            <a:avLst/>
          </a:prstGeom>
          <a:ln w="6350">
            <a:solidFill>
              <a:srgbClr val="55431E"/>
            </a:solidFill>
          </a:ln>
        </p:spPr>
      </p:pic>
      <p:pic>
        <p:nvPicPr>
          <p:cNvPr id="25" name="図 24" descr="テキスト&#10;&#10;自動的に生成された説明">
            <a:extLst>
              <a:ext uri="{FF2B5EF4-FFF2-40B4-BE49-F238E27FC236}">
                <a16:creationId xmlns:a16="http://schemas.microsoft.com/office/drawing/2014/main" id="{115A8898-A036-4862-32E1-075C875D5BB3}"/>
              </a:ext>
            </a:extLst>
          </p:cNvPr>
          <p:cNvPicPr>
            <a:picLocks noChangeAspect="1"/>
          </p:cNvPicPr>
          <p:nvPr/>
        </p:nvPicPr>
        <p:blipFill>
          <a:blip r:embed="rId7"/>
          <a:stretch>
            <a:fillRect/>
          </a:stretch>
        </p:blipFill>
        <p:spPr>
          <a:xfrm>
            <a:off x="6639895" y="3911803"/>
            <a:ext cx="1883562" cy="1412672"/>
          </a:xfrm>
          <a:prstGeom prst="rect">
            <a:avLst/>
          </a:prstGeom>
          <a:ln w="6350">
            <a:solidFill>
              <a:srgbClr val="55431E"/>
            </a:solidFill>
          </a:ln>
        </p:spPr>
      </p:pic>
    </p:spTree>
    <p:extLst>
      <p:ext uri="{BB962C8B-B14F-4D97-AF65-F5344CB8AC3E}">
        <p14:creationId xmlns:p14="http://schemas.microsoft.com/office/powerpoint/2010/main" val="859107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F02105E-56D9-0E14-F33E-1F14FEB1D52C}"/>
              </a:ext>
            </a:extLst>
          </p:cNvPr>
          <p:cNvSpPr txBox="1"/>
          <p:nvPr/>
        </p:nvSpPr>
        <p:spPr>
          <a:xfrm>
            <a:off x="550717" y="442645"/>
            <a:ext cx="8042565"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56431E"/>
                </a:solidFill>
                <a:effectLst/>
                <a:uLnTx/>
                <a:uFillTx/>
                <a:latin typeface="Calibri" panose="020F0502020204030204"/>
                <a:ea typeface="游ゴシック" panose="020B0400000000000000" pitchFamily="50" charset="-128"/>
                <a:cs typeface="+mn-cs"/>
              </a:rPr>
              <a:t>（３）「デザイン経営コンパス </a:t>
            </a:r>
            <a:r>
              <a:rPr kumimoji="0" lang="en-US" altLang="ja-JP" sz="2000" b="1" i="0" u="none" strike="noStrike" kern="1200" cap="none" spc="0" normalizeH="0" baseline="0" noProof="0" dirty="0">
                <a:ln>
                  <a:noFill/>
                </a:ln>
                <a:solidFill>
                  <a:srgbClr val="56431E"/>
                </a:solidFill>
                <a:effectLst/>
                <a:uLnTx/>
                <a:uFillTx/>
                <a:latin typeface="Calibri" panose="020F0502020204030204"/>
                <a:ea typeface="游ゴシック" panose="020B0400000000000000" pitchFamily="50" charset="-128"/>
                <a:cs typeface="+mn-cs"/>
              </a:rPr>
              <a:t>Ver.1</a:t>
            </a:r>
            <a:r>
              <a:rPr kumimoji="0" lang="ja-JP" altLang="en-US" sz="2000" b="1" i="0" u="none" strike="noStrike" kern="1200" cap="none" spc="0" normalizeH="0" baseline="0" noProof="0" dirty="0">
                <a:ln>
                  <a:noFill/>
                </a:ln>
                <a:solidFill>
                  <a:srgbClr val="56431E"/>
                </a:solidFill>
                <a:effectLst/>
                <a:uLnTx/>
                <a:uFillTx/>
                <a:latin typeface="Calibri" panose="020F0502020204030204"/>
                <a:ea typeface="游ゴシック" panose="020B0400000000000000" pitchFamily="50" charset="-128"/>
                <a:cs typeface="+mn-cs"/>
              </a:rPr>
              <a:t>」からの改良ポイント</a:t>
            </a:r>
          </a:p>
        </p:txBody>
      </p:sp>
      <p:sp>
        <p:nvSpPr>
          <p:cNvPr id="14" name="テキスト ボックス 13">
            <a:extLst>
              <a:ext uri="{FF2B5EF4-FFF2-40B4-BE49-F238E27FC236}">
                <a16:creationId xmlns:a16="http://schemas.microsoft.com/office/drawing/2014/main" id="{1F01278F-D168-3806-571C-D44296583C3D}"/>
              </a:ext>
            </a:extLst>
          </p:cNvPr>
          <p:cNvSpPr txBox="1"/>
          <p:nvPr/>
        </p:nvSpPr>
        <p:spPr>
          <a:xfrm>
            <a:off x="550716" y="1250326"/>
            <a:ext cx="8042565" cy="1231106"/>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1200"/>
              </a:spcAft>
              <a:buClrTx/>
              <a:buSzTx/>
              <a:buFont typeface="Wingdings" panose="05000000000000000000" pitchFamily="2" charset="2"/>
              <a:buChar char="l"/>
              <a:tabLst/>
              <a:defRPr/>
            </a:pPr>
            <a:r>
              <a:rPr kumimoji="1" lang="ja-JP" altLang="en-US" sz="1600" b="1" i="0" u="none" strike="noStrike" kern="1200" cap="none" spc="0" normalizeH="0" baseline="0" noProof="0" dirty="0">
                <a:ln>
                  <a:noFill/>
                </a:ln>
                <a:solidFill>
                  <a:srgbClr val="56431E"/>
                </a:solidFill>
                <a:effectLst/>
                <a:uLnTx/>
                <a:uFillTx/>
                <a:latin typeface="Yu Gothic" panose="020B0400000000000000" pitchFamily="34" charset="-128"/>
                <a:ea typeface="Yu Gothic" panose="020B0400000000000000" pitchFamily="34" charset="-128"/>
                <a:cs typeface="+mn-cs"/>
              </a:rPr>
              <a:t>「デザイン経営コンパス </a:t>
            </a:r>
            <a:r>
              <a:rPr kumimoji="1" lang="en-US" altLang="ja-JP" sz="1600" b="1" i="0" u="none" strike="noStrike" kern="1200" cap="none" spc="0" normalizeH="0" baseline="0" noProof="0" dirty="0">
                <a:ln>
                  <a:noFill/>
                </a:ln>
                <a:solidFill>
                  <a:srgbClr val="56431E"/>
                </a:solidFill>
                <a:effectLst/>
                <a:uLnTx/>
                <a:uFillTx/>
                <a:latin typeface="Yu Gothic" panose="020B0400000000000000" pitchFamily="34" charset="-128"/>
                <a:ea typeface="Yu Gothic" panose="020B0400000000000000" pitchFamily="34" charset="-128"/>
                <a:cs typeface="+mn-cs"/>
              </a:rPr>
              <a:t>Ver.2</a:t>
            </a:r>
            <a:r>
              <a:rPr kumimoji="1" lang="ja-JP" altLang="en-US" sz="1600" b="1" i="0" u="none" strike="noStrike" kern="1200" cap="none" spc="0" normalizeH="0" baseline="0" noProof="0" dirty="0">
                <a:ln>
                  <a:noFill/>
                </a:ln>
                <a:solidFill>
                  <a:srgbClr val="56431E"/>
                </a:solidFill>
                <a:effectLst/>
                <a:uLnTx/>
                <a:uFillTx/>
                <a:latin typeface="Yu Gothic" panose="020B0400000000000000" pitchFamily="34" charset="-128"/>
                <a:ea typeface="Yu Gothic" panose="020B0400000000000000" pitchFamily="34" charset="-128"/>
                <a:cs typeface="+mn-cs"/>
              </a:rPr>
              <a:t>」（活用ガイド、ワークシート、ワークショップ進行スライドの３つの資料で構成）は、</a:t>
            </a:r>
            <a:r>
              <a:rPr kumimoji="1" lang="en-US" altLang="ja-JP" sz="1600" b="1" i="0" u="none" strike="noStrike" kern="1200" cap="none" spc="0" normalizeH="0" baseline="0" noProof="0" dirty="0">
                <a:ln>
                  <a:noFill/>
                </a:ln>
                <a:solidFill>
                  <a:srgbClr val="56431E"/>
                </a:solidFill>
                <a:effectLst/>
                <a:uLnTx/>
                <a:uFillTx/>
                <a:latin typeface="Yu Gothic" panose="020B0400000000000000" pitchFamily="34" charset="-128"/>
                <a:ea typeface="Yu Gothic" panose="020B0400000000000000" pitchFamily="34" charset="-128"/>
                <a:cs typeface="+mn-cs"/>
              </a:rPr>
              <a:t>2023</a:t>
            </a:r>
            <a:r>
              <a:rPr kumimoji="1" lang="ja-JP" altLang="en-US" sz="1600" b="1" i="0" u="none" strike="noStrike" kern="1200" cap="none" spc="0" normalizeH="0" baseline="0" noProof="0" dirty="0">
                <a:ln>
                  <a:noFill/>
                </a:ln>
                <a:solidFill>
                  <a:srgbClr val="56431E"/>
                </a:solidFill>
                <a:effectLst/>
                <a:uLnTx/>
                <a:uFillTx/>
                <a:latin typeface="Yu Gothic" panose="020B0400000000000000" pitchFamily="34" charset="-128"/>
                <a:ea typeface="Yu Gothic" panose="020B0400000000000000" pitchFamily="34" charset="-128"/>
                <a:cs typeface="+mn-cs"/>
              </a:rPr>
              <a:t>年</a:t>
            </a:r>
            <a:r>
              <a:rPr kumimoji="1" lang="en-US" altLang="ja-JP" sz="1600" b="1" i="0" u="none" strike="noStrike" kern="1200" cap="none" spc="0" normalizeH="0" baseline="0" noProof="0" dirty="0">
                <a:ln>
                  <a:noFill/>
                </a:ln>
                <a:solidFill>
                  <a:srgbClr val="56431E"/>
                </a:solidFill>
                <a:effectLst/>
                <a:uLnTx/>
                <a:uFillTx/>
                <a:latin typeface="Yu Gothic" panose="020B0400000000000000" pitchFamily="34" charset="-128"/>
                <a:ea typeface="Yu Gothic" panose="020B0400000000000000" pitchFamily="34" charset="-128"/>
                <a:cs typeface="+mn-cs"/>
              </a:rPr>
              <a:t>7</a:t>
            </a:r>
            <a:r>
              <a:rPr kumimoji="1" lang="ja-JP" altLang="en-US" sz="1600" b="1" i="0" u="none" strike="noStrike" kern="1200" cap="none" spc="0" normalizeH="0" baseline="0" noProof="0" dirty="0">
                <a:ln>
                  <a:noFill/>
                </a:ln>
                <a:solidFill>
                  <a:srgbClr val="56431E"/>
                </a:solidFill>
                <a:effectLst/>
                <a:uLnTx/>
                <a:uFillTx/>
                <a:latin typeface="Yu Gothic" panose="020B0400000000000000" pitchFamily="34" charset="-128"/>
                <a:ea typeface="Yu Gothic" panose="020B0400000000000000" pitchFamily="34" charset="-128"/>
                <a:cs typeface="+mn-cs"/>
              </a:rPr>
              <a:t>月に公表した「デザイン経営コンパス」を一部改良したものです。</a:t>
            </a:r>
          </a:p>
          <a:p>
            <a:pPr marL="342900" marR="0" lvl="0" indent="-342900" algn="l" defTabSz="457200" rtl="0" eaLnBrk="1" fontAlgn="auto" latinLnBrk="0" hangingPunct="1">
              <a:lnSpc>
                <a:spcPct val="100000"/>
              </a:lnSpc>
              <a:spcBef>
                <a:spcPts val="0"/>
              </a:spcBef>
              <a:spcAft>
                <a:spcPts val="1200"/>
              </a:spcAft>
              <a:buClrTx/>
              <a:buSzTx/>
              <a:buFont typeface="Wingdings" panose="05000000000000000000" pitchFamily="2" charset="2"/>
              <a:buChar char="l"/>
              <a:tabLst/>
              <a:defRPr/>
            </a:pPr>
            <a:r>
              <a:rPr kumimoji="1" lang="ja-JP" altLang="en-US" sz="1600" b="1" i="0" u="none" strike="noStrike" kern="1200" cap="none" spc="0" normalizeH="0" baseline="0" noProof="0" dirty="0">
                <a:ln>
                  <a:noFill/>
                </a:ln>
                <a:solidFill>
                  <a:srgbClr val="56431E"/>
                </a:solidFill>
                <a:effectLst/>
                <a:uLnTx/>
                <a:uFillTx/>
                <a:latin typeface="Yu Gothic" panose="020B0400000000000000" pitchFamily="34" charset="-128"/>
                <a:ea typeface="Yu Gothic" panose="020B0400000000000000" pitchFamily="34" charset="-128"/>
                <a:cs typeface="+mn-cs"/>
              </a:rPr>
              <a:t>主な改良ポイントは以下のとおりです。</a:t>
            </a:r>
          </a:p>
        </p:txBody>
      </p:sp>
      <p:grpSp>
        <p:nvGrpSpPr>
          <p:cNvPr id="28" name="グループ化 27">
            <a:extLst>
              <a:ext uri="{FF2B5EF4-FFF2-40B4-BE49-F238E27FC236}">
                <a16:creationId xmlns:a16="http://schemas.microsoft.com/office/drawing/2014/main" id="{BBF91803-6943-3D0E-685A-B6A9BC44294B}"/>
              </a:ext>
            </a:extLst>
          </p:cNvPr>
          <p:cNvGrpSpPr/>
          <p:nvPr/>
        </p:nvGrpSpPr>
        <p:grpSpPr>
          <a:xfrm>
            <a:off x="717485" y="2849200"/>
            <a:ext cx="7709030" cy="3350249"/>
            <a:chOff x="681345" y="2741635"/>
            <a:chExt cx="7709030" cy="3350249"/>
          </a:xfrm>
        </p:grpSpPr>
        <p:sp>
          <p:nvSpPr>
            <p:cNvPr id="20" name="角丸四角形 26">
              <a:extLst>
                <a:ext uri="{FF2B5EF4-FFF2-40B4-BE49-F238E27FC236}">
                  <a16:creationId xmlns:a16="http://schemas.microsoft.com/office/drawing/2014/main" id="{254EDA37-9CDE-7AF4-B1D9-E60543F2E5BF}"/>
                </a:ext>
              </a:extLst>
            </p:cNvPr>
            <p:cNvSpPr/>
            <p:nvPr/>
          </p:nvSpPr>
          <p:spPr>
            <a:xfrm>
              <a:off x="681345" y="3069945"/>
              <a:ext cx="1849793" cy="394971"/>
            </a:xfrm>
            <a:prstGeom prst="roundRect">
              <a:avLst>
                <a:gd name="adj" fmla="val 50000"/>
              </a:avLst>
            </a:prstGeom>
            <a:solidFill>
              <a:srgbClr val="5543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Calibri" panose="020F0502020204030204"/>
                  <a:ea typeface="游ゴシック" panose="020B0400000000000000" pitchFamily="50" charset="-128"/>
                  <a:cs typeface="+mn-cs"/>
                </a:rPr>
                <a:t>改良ポイント </a:t>
              </a:r>
              <a:r>
                <a:rPr kumimoji="0" lang="ja-JP" altLang="en-US" sz="1600" b="1" i="0" u="none" strike="noStrike" kern="1200" cap="none" spc="0" normalizeH="0" baseline="0" noProof="0">
                  <a:ln>
                    <a:noFill/>
                  </a:ln>
                  <a:solidFill>
                    <a:srgbClr val="FFFFFF"/>
                  </a:solidFill>
                  <a:effectLst/>
                  <a:uLnTx/>
                  <a:uFillTx/>
                  <a:latin typeface="Calibri" panose="020F0502020204030204"/>
                  <a:ea typeface="游ゴシック" panose="020B0400000000000000" pitchFamily="50" charset="-128"/>
                  <a:cs typeface="+mn-cs"/>
                </a:rPr>
                <a:t>❶</a:t>
              </a:r>
              <a:endParaRPr kumimoji="1" lang="ja-JP" altLang="en-US" sz="1600" b="1" i="0" u="none" strike="noStrike" kern="1200" cap="none" spc="0" normalizeH="0" baseline="0" noProof="0">
                <a:ln>
                  <a:noFill/>
                </a:ln>
                <a:solidFill>
                  <a:srgbClr val="FFFFFF"/>
                </a:solidFill>
                <a:effectLst/>
                <a:uLnTx/>
                <a:uFillTx/>
                <a:latin typeface="Calibri" panose="020F0502020204030204"/>
                <a:ea typeface="游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1324C15C-866D-C201-B8A8-E9DC4BAEE60E}"/>
                </a:ext>
              </a:extLst>
            </p:cNvPr>
            <p:cNvSpPr txBox="1"/>
            <p:nvPr/>
          </p:nvSpPr>
          <p:spPr>
            <a:xfrm>
              <a:off x="2854702" y="2741635"/>
              <a:ext cx="5527426" cy="1049583"/>
            </a:xfrm>
            <a:prstGeom prst="rect">
              <a:avLst/>
            </a:prstGeom>
          </p:spPr>
          <p:txBody>
            <a:bodyPr vert="horz" wrap="square" lIns="0" tIns="9525" rIns="0" bIns="0" rtlCol="0" anchor="t">
              <a:spAutoFit/>
            </a:bodyPr>
            <a:lstStyle>
              <a:defPPr>
                <a:defRPr lang="ja-JP"/>
              </a:defPPr>
              <a:lvl1pPr marL="9525" defTabSz="685800">
                <a:lnSpc>
                  <a:spcPct val="120000"/>
                </a:lnSpc>
                <a:spcBef>
                  <a:spcPts val="75"/>
                </a:spcBef>
                <a:defRPr sz="1400" b="1">
                  <a:solidFill>
                    <a:srgbClr val="56431E"/>
                  </a:solidFill>
                  <a:latin typeface="游ゴシック" panose="020B0400000000000000" pitchFamily="50" charset="-128"/>
                  <a:ea typeface="游ゴシック" panose="020B0400000000000000" pitchFamily="50" charset="-128"/>
                  <a:cs typeface="SST Japanese Pro  Bold"/>
                </a:defRPr>
              </a:lvl1pPr>
            </a:lstStyle>
            <a:p>
              <a:pPr marL="9525" marR="0" lvl="0" indent="0" algn="l" defTabSz="685800" rtl="0" eaLnBrk="1" fontAlgn="auto" latinLnBrk="0" hangingPunct="1">
                <a:lnSpc>
                  <a:spcPct val="120000"/>
                </a:lnSpc>
                <a:spcBef>
                  <a:spcPts val="75"/>
                </a:spcBef>
                <a:spcAft>
                  <a:spcPts val="0"/>
                </a:spcAft>
                <a:buClrTx/>
                <a:buSzTx/>
                <a:buFontTx/>
                <a:buNone/>
                <a:tabLst/>
                <a:defRPr/>
              </a:pPr>
              <a:r>
                <a:rPr kumimoji="0" lang="ja-JP" altLang="en-US" sz="1600" b="1" i="0" u="none" strike="noStrike" kern="1200" cap="none" spc="0" normalizeH="0" baseline="0" noProof="0" dirty="0">
                  <a:ln>
                    <a:noFill/>
                  </a:ln>
                  <a:effectLst/>
                  <a:uLnTx/>
                  <a:uFillTx/>
                  <a:latin typeface="游ゴシック"/>
                  <a:ea typeface="游ゴシック"/>
                </a:rPr>
                <a:t>３つの到達目標を想定し、それぞれに標準プログラム（所要時間</a:t>
              </a:r>
              <a:r>
                <a:rPr kumimoji="0" lang="en-US" altLang="ja-JP" sz="1600" b="1" i="0" u="none" strike="noStrike" kern="1200" cap="none" spc="0" normalizeH="0" baseline="0" noProof="0" dirty="0">
                  <a:ln>
                    <a:noFill/>
                  </a:ln>
                  <a:effectLst/>
                  <a:uLnTx/>
                  <a:uFillTx/>
                  <a:latin typeface="游ゴシック"/>
                  <a:ea typeface="游ゴシック"/>
                </a:rPr>
                <a:t>60</a:t>
              </a:r>
              <a:r>
                <a:rPr kumimoji="0" lang="ja-JP" altLang="en-US" sz="1600" b="1" i="0" u="none" strike="noStrike" kern="1200" cap="none" spc="0" normalizeH="0" baseline="0" noProof="0" dirty="0">
                  <a:ln>
                    <a:noFill/>
                  </a:ln>
                  <a:effectLst/>
                  <a:uLnTx/>
                  <a:uFillTx/>
                  <a:latin typeface="游ゴシック"/>
                  <a:ea typeface="游ゴシック"/>
                </a:rPr>
                <a:t>分、</a:t>
              </a:r>
              <a:r>
                <a:rPr kumimoji="0" lang="en-US" altLang="ja-JP" sz="1600" b="1" i="0" u="none" strike="noStrike" kern="1200" cap="none" spc="0" normalizeH="0" baseline="0" noProof="0" dirty="0">
                  <a:ln>
                    <a:noFill/>
                  </a:ln>
                  <a:effectLst/>
                  <a:uLnTx/>
                  <a:uFillTx/>
                  <a:latin typeface="游ゴシック"/>
                  <a:ea typeface="游ゴシック"/>
                </a:rPr>
                <a:t>120</a:t>
              </a:r>
              <a:r>
                <a:rPr kumimoji="0" lang="ja-JP" altLang="en-US" sz="1600" b="1" i="0" u="none" strike="noStrike" kern="1200" cap="none" spc="0" normalizeH="0" baseline="0" noProof="0" dirty="0">
                  <a:ln>
                    <a:noFill/>
                  </a:ln>
                  <a:effectLst/>
                  <a:uLnTx/>
                  <a:uFillTx/>
                  <a:latin typeface="游ゴシック"/>
                  <a:ea typeface="游ゴシック"/>
                </a:rPr>
                <a:t>分、</a:t>
              </a:r>
              <a:r>
                <a:rPr kumimoji="0" lang="en-US" altLang="ja-JP" sz="1600" b="1" i="0" u="none" strike="noStrike" kern="1200" cap="none" spc="0" normalizeH="0" baseline="0" noProof="0" dirty="0">
                  <a:ln>
                    <a:noFill/>
                  </a:ln>
                  <a:effectLst/>
                  <a:uLnTx/>
                  <a:uFillTx/>
                  <a:latin typeface="游ゴシック"/>
                  <a:ea typeface="游ゴシック"/>
                </a:rPr>
                <a:t>240</a:t>
              </a:r>
              <a:r>
                <a:rPr kumimoji="0" lang="ja-JP" altLang="en-US" sz="1600" b="1" i="0" u="none" strike="noStrike" kern="1200" cap="none" spc="0" normalizeH="0" baseline="0" noProof="0" dirty="0">
                  <a:ln>
                    <a:noFill/>
                  </a:ln>
                  <a:effectLst/>
                  <a:uLnTx/>
                  <a:uFillTx/>
                  <a:latin typeface="游ゴシック"/>
                  <a:ea typeface="游ゴシック"/>
                </a:rPr>
                <a:t>分）を用意しました。</a:t>
              </a:r>
              <a:endParaRPr kumimoji="0" lang="en-US" altLang="ja-JP" sz="1600" b="1" i="0" u="none" strike="noStrike" kern="1200" cap="none" spc="0" normalizeH="0" baseline="0" noProof="0" dirty="0">
                <a:ln>
                  <a:noFill/>
                </a:ln>
                <a:effectLst/>
                <a:uLnTx/>
                <a:uFillTx/>
                <a:latin typeface="游ゴシック"/>
                <a:ea typeface="游ゴシック"/>
              </a:endParaRPr>
            </a:p>
            <a:p>
              <a:pPr marL="9525" marR="0" lvl="0" indent="0" algn="l" defTabSz="685800" rtl="0" eaLnBrk="1" fontAlgn="auto" latinLnBrk="0" hangingPunct="1">
                <a:lnSpc>
                  <a:spcPct val="120000"/>
                </a:lnSpc>
                <a:spcBef>
                  <a:spcPts val="300"/>
                </a:spcBef>
                <a:spcAft>
                  <a:spcPts val="0"/>
                </a:spcAft>
                <a:buClrTx/>
                <a:buSzTx/>
                <a:buFontTx/>
                <a:buNone/>
                <a:tabLst/>
                <a:defRPr/>
              </a:pPr>
              <a:r>
                <a:rPr kumimoji="0" lang="ja-JP" altLang="en-US" sz="1000" b="0" i="0" u="none" strike="noStrike" kern="1200" cap="none" spc="0" normalizeH="0" baseline="0" noProof="0" dirty="0">
                  <a:ln>
                    <a:noFill/>
                  </a:ln>
                  <a:effectLst/>
                  <a:uLnTx/>
                  <a:uFillTx/>
                  <a:latin typeface="游ゴシック"/>
                  <a:ea typeface="游ゴシック"/>
                </a:rPr>
                <a:t>→ 活用ガイド「（４）「デザイン経営コンパス」の活用　③プログラムと到達目標」</a:t>
              </a:r>
              <a:endParaRPr kumimoji="0" lang="en-US" altLang="ja-JP" sz="1000" b="0" i="0" u="none" strike="noStrike" kern="1200" cap="none" spc="0" normalizeH="0" baseline="0" noProof="0" dirty="0">
                <a:ln>
                  <a:noFill/>
                </a:ln>
                <a:effectLst/>
                <a:uLnTx/>
                <a:uFillTx/>
                <a:latin typeface="游ゴシック"/>
                <a:ea typeface="游ゴシック"/>
              </a:endParaRPr>
            </a:p>
            <a:p>
              <a:pPr marL="9525" marR="0" lvl="0" indent="0" algn="l" defTabSz="685800" rtl="0" eaLnBrk="1" fontAlgn="auto" latinLnBrk="0" hangingPunct="1">
                <a:lnSpc>
                  <a:spcPct val="120000"/>
                </a:lnSpc>
                <a:spcBef>
                  <a:spcPts val="75"/>
                </a:spcBef>
                <a:spcAft>
                  <a:spcPts val="0"/>
                </a:spcAft>
                <a:buClrTx/>
                <a:buSzTx/>
                <a:buFontTx/>
                <a:buNone/>
                <a:tabLst/>
                <a:defRPr/>
              </a:pPr>
              <a:r>
                <a:rPr kumimoji="0" lang="ja-JP" altLang="en-US" sz="1000" b="0" i="0" u="none" strike="noStrike" kern="1200" cap="none" spc="0" normalizeH="0" baseline="0" noProof="0" dirty="0">
                  <a:ln>
                    <a:noFill/>
                  </a:ln>
                  <a:effectLst/>
                  <a:uLnTx/>
                  <a:uFillTx/>
                  <a:latin typeface="游ゴシック"/>
                  <a:ea typeface="游ゴシック"/>
                </a:rPr>
                <a:t>→ 進行スライド（①</a:t>
              </a:r>
              <a:r>
                <a:rPr kumimoji="0" lang="en-US" altLang="ja-JP" sz="1000" b="0" i="0" u="none" strike="noStrike" kern="1200" cap="none" spc="0" normalizeH="0" baseline="0" noProof="0" dirty="0">
                  <a:ln>
                    <a:noFill/>
                  </a:ln>
                  <a:effectLst/>
                  <a:uLnTx/>
                  <a:uFillTx/>
                  <a:latin typeface="游ゴシック"/>
                  <a:ea typeface="游ゴシック"/>
                </a:rPr>
                <a:t>60</a:t>
              </a:r>
              <a:r>
                <a:rPr kumimoji="0" lang="ja-JP" altLang="en-US" sz="1000" b="0" i="0" u="none" strike="noStrike" kern="1200" cap="none" spc="0" normalizeH="0" baseline="0" noProof="0" dirty="0">
                  <a:ln>
                    <a:noFill/>
                  </a:ln>
                  <a:effectLst/>
                  <a:uLnTx/>
                  <a:uFillTx/>
                  <a:latin typeface="游ゴシック"/>
                  <a:ea typeface="游ゴシック"/>
                </a:rPr>
                <a:t>分コース、②</a:t>
              </a:r>
              <a:r>
                <a:rPr kumimoji="0" lang="en-US" altLang="ja-JP" sz="1000" b="0" i="0" u="none" strike="noStrike" kern="1200" cap="none" spc="0" normalizeH="0" baseline="0" noProof="0" dirty="0">
                  <a:ln>
                    <a:noFill/>
                  </a:ln>
                  <a:effectLst/>
                  <a:uLnTx/>
                  <a:uFillTx/>
                  <a:latin typeface="游ゴシック"/>
                  <a:ea typeface="游ゴシック"/>
                </a:rPr>
                <a:t>120</a:t>
              </a:r>
              <a:r>
                <a:rPr kumimoji="0" lang="ja-JP" altLang="en-US" sz="1000" b="0" i="0" u="none" strike="noStrike" kern="1200" cap="none" spc="0" normalizeH="0" baseline="0" noProof="0" dirty="0">
                  <a:ln>
                    <a:noFill/>
                  </a:ln>
                  <a:effectLst/>
                  <a:uLnTx/>
                  <a:uFillTx/>
                  <a:latin typeface="游ゴシック"/>
                  <a:ea typeface="游ゴシック"/>
                </a:rPr>
                <a:t>分コース、③</a:t>
              </a:r>
              <a:r>
                <a:rPr kumimoji="0" lang="en-US" altLang="ja-JP" sz="1000" b="0" i="0" u="none" strike="noStrike" kern="1200" cap="none" spc="0" normalizeH="0" baseline="0" noProof="0" dirty="0">
                  <a:ln>
                    <a:noFill/>
                  </a:ln>
                  <a:effectLst/>
                  <a:uLnTx/>
                  <a:uFillTx/>
                  <a:latin typeface="游ゴシック"/>
                  <a:ea typeface="游ゴシック"/>
                </a:rPr>
                <a:t>240</a:t>
              </a:r>
              <a:r>
                <a:rPr kumimoji="0" lang="ja-JP" altLang="en-US" sz="1000" b="0" i="0" u="none" strike="noStrike" kern="1200" cap="none" spc="0" normalizeH="0" baseline="0" noProof="0" dirty="0">
                  <a:ln>
                    <a:noFill/>
                  </a:ln>
                  <a:effectLst/>
                  <a:uLnTx/>
                  <a:uFillTx/>
                  <a:latin typeface="游ゴシック"/>
                  <a:ea typeface="游ゴシック"/>
                </a:rPr>
                <a:t>分コース）</a:t>
              </a:r>
            </a:p>
          </p:txBody>
        </p:sp>
        <p:sp>
          <p:nvSpPr>
            <p:cNvPr id="23" name="角丸四角形 26">
              <a:extLst>
                <a:ext uri="{FF2B5EF4-FFF2-40B4-BE49-F238E27FC236}">
                  <a16:creationId xmlns:a16="http://schemas.microsoft.com/office/drawing/2014/main" id="{34ADDEEE-4960-EC1D-904F-0DA1CDADFB79}"/>
                </a:ext>
              </a:extLst>
            </p:cNvPr>
            <p:cNvSpPr/>
            <p:nvPr/>
          </p:nvSpPr>
          <p:spPr>
            <a:xfrm>
              <a:off x="681345" y="4219275"/>
              <a:ext cx="1849793" cy="394971"/>
            </a:xfrm>
            <a:prstGeom prst="roundRect">
              <a:avLst>
                <a:gd name="adj" fmla="val 50000"/>
              </a:avLst>
            </a:prstGeom>
            <a:solidFill>
              <a:srgbClr val="5543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Calibri" panose="020F0502020204030204"/>
                  <a:ea typeface="游ゴシック" panose="020B0400000000000000" pitchFamily="50" charset="-128"/>
                  <a:cs typeface="+mn-cs"/>
                </a:rPr>
                <a:t>改良ポイント</a:t>
              </a:r>
              <a:r>
                <a:rPr kumimoji="0" lang="en-US" altLang="ja-JP" sz="1600" b="1" i="0" u="none" strike="noStrike" kern="1200" cap="none" spc="0" normalizeH="0" baseline="0" noProof="0">
                  <a:ln>
                    <a:noFill/>
                  </a:ln>
                  <a:solidFill>
                    <a:srgbClr val="FFFFFF"/>
                  </a:solidFill>
                  <a:effectLst/>
                  <a:uLnTx/>
                  <a:uFillTx/>
                  <a:latin typeface="Calibri" panose="020F0502020204030204"/>
                  <a:ea typeface="游ゴシック" panose="020B0400000000000000" pitchFamily="50" charset="-128"/>
                  <a:cs typeface="+mn-cs"/>
                </a:rPr>
                <a:t> </a:t>
              </a:r>
              <a:r>
                <a:rPr kumimoji="0" lang="ja-JP" altLang="en-US" sz="1600" b="1" i="0" u="none" strike="noStrike" kern="1200" cap="none" spc="0" normalizeH="0" baseline="0" noProof="0">
                  <a:ln>
                    <a:noFill/>
                  </a:ln>
                  <a:solidFill>
                    <a:srgbClr val="FFFFFF"/>
                  </a:solidFill>
                  <a:effectLst/>
                  <a:uLnTx/>
                  <a:uFillTx/>
                  <a:latin typeface="Calibri" panose="020F0502020204030204"/>
                  <a:ea typeface="游ゴシック" panose="020B0400000000000000" pitchFamily="50" charset="-128"/>
                  <a:cs typeface="+mn-cs"/>
                </a:rPr>
                <a:t>❷</a:t>
              </a:r>
              <a:endParaRPr kumimoji="1" lang="ja-JP" altLang="en-US" sz="1600" b="1" i="0" u="none" strike="noStrike" kern="1200" cap="none" spc="0" normalizeH="0" baseline="0" noProof="0">
                <a:ln>
                  <a:noFill/>
                </a:ln>
                <a:solidFill>
                  <a:srgbClr val="FFFFFF"/>
                </a:solidFill>
                <a:effectLst/>
                <a:uLnTx/>
                <a:uFillTx/>
                <a:latin typeface="Calibri" panose="020F0502020204030204"/>
                <a:ea typeface="游ゴシック" panose="020B0400000000000000" pitchFamily="50" charset="-128"/>
                <a:cs typeface="+mn-cs"/>
              </a:endParaRPr>
            </a:p>
          </p:txBody>
        </p:sp>
        <p:sp>
          <p:nvSpPr>
            <p:cNvPr id="24" name="テキスト ボックス 23">
              <a:extLst>
                <a:ext uri="{FF2B5EF4-FFF2-40B4-BE49-F238E27FC236}">
                  <a16:creationId xmlns:a16="http://schemas.microsoft.com/office/drawing/2014/main" id="{FEC378E8-F16D-E457-FB9F-9453B75667E4}"/>
                </a:ext>
              </a:extLst>
            </p:cNvPr>
            <p:cNvSpPr txBox="1"/>
            <p:nvPr/>
          </p:nvSpPr>
          <p:spPr>
            <a:xfrm>
              <a:off x="2848130" y="4009949"/>
              <a:ext cx="5542245" cy="813621"/>
            </a:xfrm>
            <a:prstGeom prst="rect">
              <a:avLst/>
            </a:prstGeom>
          </p:spPr>
          <p:txBody>
            <a:bodyPr vert="horz" wrap="square" lIns="0" tIns="9525" rIns="0" bIns="0" rtlCol="0">
              <a:spAutoFit/>
            </a:bodyPr>
            <a:lstStyle>
              <a:defPPr>
                <a:defRPr lang="ja-JP"/>
              </a:defPPr>
              <a:lvl1pPr marL="9525" defTabSz="685800">
                <a:lnSpc>
                  <a:spcPct val="120000"/>
                </a:lnSpc>
                <a:spcBef>
                  <a:spcPts val="75"/>
                </a:spcBef>
                <a:defRPr sz="1400" b="1">
                  <a:solidFill>
                    <a:srgbClr val="56431E"/>
                  </a:solidFill>
                  <a:latin typeface="游ゴシック" panose="020B0400000000000000" pitchFamily="50" charset="-128"/>
                  <a:ea typeface="游ゴシック" panose="020B0400000000000000" pitchFamily="50" charset="-128"/>
                  <a:cs typeface="SST Japanese Pro  Bold"/>
                </a:defRPr>
              </a:lvl1pPr>
            </a:lstStyle>
            <a:p>
              <a:pPr marL="9525" marR="0" lvl="0" indent="0" algn="l" defTabSz="685800" rtl="0" eaLnBrk="1" fontAlgn="auto" latinLnBrk="0" hangingPunct="1">
                <a:lnSpc>
                  <a:spcPct val="120000"/>
                </a:lnSpc>
                <a:spcBef>
                  <a:spcPts val="75"/>
                </a:spcBef>
                <a:spcAft>
                  <a:spcPts val="0"/>
                </a:spcAft>
                <a:buClrTx/>
                <a:buSzTx/>
                <a:buFontTx/>
                <a:buNone/>
                <a:tabLst/>
                <a:defRPr/>
              </a:pPr>
              <a:r>
                <a:rPr kumimoji="0" lang="ja-JP" altLang="en-US" sz="16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デザイン経営の実践に向けた社内の相互理解やアクションの検討を促すためのシートとワークを追加しました。</a:t>
              </a:r>
              <a:endParaRPr kumimoji="0" lang="en-US" altLang="ja-JP" sz="16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endParaRPr>
            </a:p>
            <a:p>
              <a:pPr marL="9525" marR="0" lvl="0" indent="0" algn="l" defTabSz="685800" rtl="0" eaLnBrk="1" fontAlgn="auto" latinLnBrk="0" hangingPunct="1">
                <a:lnSpc>
                  <a:spcPct val="120000"/>
                </a:lnSpc>
                <a:spcBef>
                  <a:spcPts val="300"/>
                </a:spcBef>
                <a:spcAft>
                  <a:spcPts val="0"/>
                </a:spcAft>
                <a:buClrTx/>
                <a:buSzTx/>
                <a:buFontTx/>
                <a:buNone/>
                <a:tabLst/>
                <a:defRPr/>
              </a:pPr>
              <a:r>
                <a:rPr kumimoji="0" lang="ja-JP" altLang="en-US" sz="10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ワークシート「</a:t>
              </a:r>
              <a:r>
                <a:rPr kumimoji="0" lang="en-US" altLang="ja-JP" sz="10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STEP</a:t>
              </a:r>
              <a:r>
                <a:rPr kumimoji="0" lang="ja-JP" altLang="en-US" sz="10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0" lang="en-US" altLang="ja-JP" sz="10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1-3</a:t>
              </a:r>
              <a:r>
                <a:rPr kumimoji="0" lang="ja-JP" altLang="en-US" sz="10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現状把握（分析）」</a:t>
              </a:r>
            </a:p>
          </p:txBody>
        </p:sp>
        <p:sp>
          <p:nvSpPr>
            <p:cNvPr id="26" name="角丸四角形 26">
              <a:extLst>
                <a:ext uri="{FF2B5EF4-FFF2-40B4-BE49-F238E27FC236}">
                  <a16:creationId xmlns:a16="http://schemas.microsoft.com/office/drawing/2014/main" id="{FD02FD27-F949-19E6-8861-ABECD5DBE7CF}"/>
                </a:ext>
              </a:extLst>
            </p:cNvPr>
            <p:cNvSpPr/>
            <p:nvPr/>
          </p:nvSpPr>
          <p:spPr>
            <a:xfrm>
              <a:off x="681345" y="5369608"/>
              <a:ext cx="1849793" cy="394971"/>
            </a:xfrm>
            <a:prstGeom prst="roundRect">
              <a:avLst>
                <a:gd name="adj" fmla="val 50000"/>
              </a:avLst>
            </a:prstGeom>
            <a:solidFill>
              <a:srgbClr val="5543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Calibri" panose="020F0502020204030204"/>
                  <a:ea typeface="游ゴシック" panose="020B0400000000000000" pitchFamily="50" charset="-128"/>
                  <a:cs typeface="+mn-cs"/>
                </a:rPr>
                <a:t>改良ポイント</a:t>
              </a:r>
              <a:r>
                <a:rPr kumimoji="0" lang="en-US" altLang="ja-JP" sz="1600" b="1" i="0" u="none" strike="noStrike" kern="1200" cap="none" spc="0" normalizeH="0" baseline="0" noProof="0">
                  <a:ln>
                    <a:noFill/>
                  </a:ln>
                  <a:solidFill>
                    <a:srgbClr val="FFFFFF"/>
                  </a:solidFill>
                  <a:effectLst/>
                  <a:uLnTx/>
                  <a:uFillTx/>
                  <a:latin typeface="Calibri" panose="020F0502020204030204"/>
                  <a:ea typeface="游ゴシック" panose="020B0400000000000000" pitchFamily="50" charset="-128"/>
                  <a:cs typeface="+mn-cs"/>
                </a:rPr>
                <a:t> </a:t>
              </a:r>
              <a:r>
                <a:rPr kumimoji="0" lang="ja-JP" altLang="en-US" sz="1600" b="1" i="0" u="none" strike="noStrike" kern="1200" cap="none" spc="0" normalizeH="0" baseline="0" noProof="0">
                  <a:ln>
                    <a:noFill/>
                  </a:ln>
                  <a:solidFill>
                    <a:srgbClr val="FFFFFF"/>
                  </a:solidFill>
                  <a:effectLst/>
                  <a:uLnTx/>
                  <a:uFillTx/>
                  <a:latin typeface="Calibri" panose="020F0502020204030204"/>
                  <a:ea typeface="游ゴシック" panose="020B0400000000000000" pitchFamily="50" charset="-128"/>
                  <a:cs typeface="+mn-cs"/>
                </a:rPr>
                <a:t>❸</a:t>
              </a:r>
              <a:endParaRPr kumimoji="1" lang="ja-JP" altLang="en-US" sz="1600" b="1" i="0" u="none" strike="noStrike" kern="1200" cap="none" spc="0" normalizeH="0" baseline="0" noProof="0">
                <a:ln>
                  <a:noFill/>
                </a:ln>
                <a:solidFill>
                  <a:srgbClr val="FFFFFF"/>
                </a:solidFill>
                <a:effectLst/>
                <a:uLnTx/>
                <a:uFillTx/>
                <a:latin typeface="Calibri" panose="020F0502020204030204"/>
                <a:ea typeface="游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8E4F29FF-C9A5-BC77-4CB3-C0F37E5B82EF}"/>
                </a:ext>
              </a:extLst>
            </p:cNvPr>
            <p:cNvSpPr txBox="1"/>
            <p:nvPr/>
          </p:nvSpPr>
          <p:spPr>
            <a:xfrm>
              <a:off x="2847293" y="5042301"/>
              <a:ext cx="5542245" cy="1049583"/>
            </a:xfrm>
            <a:prstGeom prst="rect">
              <a:avLst/>
            </a:prstGeom>
          </p:spPr>
          <p:txBody>
            <a:bodyPr vert="horz" wrap="square" lIns="0" tIns="9525" rIns="0" bIns="0" rtlCol="0" anchor="t">
              <a:spAutoFit/>
            </a:bodyPr>
            <a:lstStyle>
              <a:defPPr>
                <a:defRPr lang="ja-JP"/>
              </a:defPPr>
              <a:lvl1pPr marL="9525" defTabSz="685800">
                <a:lnSpc>
                  <a:spcPct val="120000"/>
                </a:lnSpc>
                <a:spcBef>
                  <a:spcPts val="75"/>
                </a:spcBef>
                <a:defRPr sz="1400" b="1">
                  <a:solidFill>
                    <a:srgbClr val="56431E"/>
                  </a:solidFill>
                  <a:latin typeface="游ゴシック" panose="020B0400000000000000" pitchFamily="50" charset="-128"/>
                  <a:ea typeface="游ゴシック" panose="020B0400000000000000" pitchFamily="50" charset="-128"/>
                  <a:cs typeface="SST Japanese Pro  Bold"/>
                </a:defRPr>
              </a:lvl1pPr>
            </a:lstStyle>
            <a:p>
              <a:pPr marL="9525" marR="0" lvl="0" indent="0" algn="l" defTabSz="685800" rtl="0" eaLnBrk="1" fontAlgn="auto" latinLnBrk="0" hangingPunct="1">
                <a:lnSpc>
                  <a:spcPct val="120000"/>
                </a:lnSpc>
                <a:spcBef>
                  <a:spcPts val="75"/>
                </a:spcBef>
                <a:spcAft>
                  <a:spcPts val="0"/>
                </a:spcAft>
                <a:buClrTx/>
                <a:buSzTx/>
                <a:buFontTx/>
                <a:buNone/>
                <a:tabLst/>
                <a:defRPr/>
              </a:pPr>
              <a:r>
                <a:rPr kumimoji="0" lang="ja-JP" altLang="en-US" sz="1600" b="1" i="0" u="none" strike="noStrike" kern="1200" cap="none" spc="0" normalizeH="0" baseline="0" noProof="0" dirty="0">
                  <a:ln>
                    <a:noFill/>
                  </a:ln>
                  <a:effectLst/>
                  <a:uLnTx/>
                  <a:uFillTx/>
                  <a:latin typeface="游ゴシック"/>
                  <a:ea typeface="游ゴシック"/>
                </a:rPr>
                <a:t>デザイン経営への理解をより深められるよう、「デザイン経営ハンドブック２」等を活用した進行設計を施しました。</a:t>
              </a:r>
              <a:endParaRPr kumimoji="0" lang="en-US" altLang="ja-JP" sz="1600" b="1" i="0" u="none" strike="noStrike" kern="1200" cap="none" spc="0" normalizeH="0" baseline="0" noProof="0" dirty="0">
                <a:ln>
                  <a:noFill/>
                </a:ln>
                <a:effectLst/>
                <a:uLnTx/>
                <a:uFillTx/>
                <a:latin typeface="游ゴシック"/>
                <a:ea typeface="游ゴシック"/>
              </a:endParaRPr>
            </a:p>
            <a:p>
              <a:pPr marL="9525" marR="0" lvl="0" indent="0" algn="l" defTabSz="685800" rtl="0" eaLnBrk="1" fontAlgn="auto" latinLnBrk="0" hangingPunct="1">
                <a:lnSpc>
                  <a:spcPct val="120000"/>
                </a:lnSpc>
                <a:spcBef>
                  <a:spcPts val="300"/>
                </a:spcBef>
                <a:spcAft>
                  <a:spcPts val="0"/>
                </a:spcAft>
                <a:buClrTx/>
                <a:buSzTx/>
                <a:buFontTx/>
                <a:buNone/>
                <a:tabLst/>
                <a:defRPr/>
              </a:pPr>
              <a:r>
                <a:rPr kumimoji="0" lang="ja-JP" altLang="en-US" sz="1000" b="0" i="0" u="none" strike="noStrike" kern="1200" cap="none" spc="0" normalizeH="0" baseline="0" noProof="0" dirty="0">
                  <a:ln>
                    <a:noFill/>
                  </a:ln>
                  <a:effectLst/>
                  <a:uLnTx/>
                  <a:uFillTx/>
                  <a:latin typeface="游ゴシック"/>
                  <a:ea typeface="游ゴシック"/>
                </a:rPr>
                <a:t>→ 進行スライド「③</a:t>
              </a:r>
              <a:r>
                <a:rPr kumimoji="0" lang="en-US" altLang="ja-JP" sz="1000" b="0" i="0" u="none" strike="noStrike" kern="1200" cap="none" spc="0" normalizeH="0" baseline="0" noProof="0" dirty="0">
                  <a:ln>
                    <a:noFill/>
                  </a:ln>
                  <a:effectLst/>
                  <a:uLnTx/>
                  <a:uFillTx/>
                  <a:latin typeface="游ゴシック"/>
                  <a:ea typeface="游ゴシック"/>
                </a:rPr>
                <a:t>240</a:t>
              </a:r>
              <a:r>
                <a:rPr kumimoji="0" lang="ja-JP" altLang="en-US" sz="1000" b="0" i="0" u="none" strike="noStrike" kern="1200" cap="none" spc="0" normalizeH="0" baseline="0" noProof="0" dirty="0">
                  <a:ln>
                    <a:noFill/>
                  </a:ln>
                  <a:effectLst/>
                  <a:uLnTx/>
                  <a:uFillTx/>
                  <a:latin typeface="游ゴシック"/>
                  <a:ea typeface="游ゴシック"/>
                </a:rPr>
                <a:t>分コース </a:t>
              </a:r>
              <a:r>
                <a:rPr kumimoji="0" lang="en-US" altLang="ja-JP" sz="1000" b="0" i="0" u="none" strike="noStrike" kern="1200" cap="none" spc="0" normalizeH="0" baseline="0" noProof="0" dirty="0">
                  <a:ln>
                    <a:noFill/>
                  </a:ln>
                  <a:effectLst/>
                  <a:uLnTx/>
                  <a:uFillTx/>
                  <a:latin typeface="游ゴシック"/>
                  <a:ea typeface="游ゴシック"/>
                </a:rPr>
                <a:t>2-3 </a:t>
              </a:r>
              <a:r>
                <a:rPr kumimoji="0" lang="ja-JP" altLang="en-US" sz="1000" b="0" i="0" u="none" strike="noStrike" kern="1200" cap="none" spc="0" normalizeH="0" baseline="0" noProof="0" dirty="0">
                  <a:ln>
                    <a:noFill/>
                  </a:ln>
                  <a:effectLst/>
                  <a:uLnTx/>
                  <a:uFillTx/>
                  <a:latin typeface="游ゴシック"/>
                  <a:ea typeface="游ゴシック"/>
                </a:rPr>
                <a:t>発散のための情報収集」</a:t>
              </a:r>
              <a:endParaRPr kumimoji="0" lang="en-US" altLang="ja-JP" sz="1000" b="0" i="0" u="none" strike="noStrike" kern="1200" cap="none" spc="0" normalizeH="0" baseline="0" noProof="0" dirty="0">
                <a:ln>
                  <a:noFill/>
                </a:ln>
                <a:effectLst/>
                <a:uLnTx/>
                <a:uFillTx/>
                <a:latin typeface="游ゴシック"/>
                <a:ea typeface="游ゴシック"/>
              </a:endParaRPr>
            </a:p>
            <a:p>
              <a:pPr marL="9525" marR="0" lvl="0" indent="0" algn="l" defTabSz="685800" rtl="0" eaLnBrk="1" fontAlgn="auto" latinLnBrk="0" hangingPunct="1">
                <a:lnSpc>
                  <a:spcPct val="120000"/>
                </a:lnSpc>
                <a:spcBef>
                  <a:spcPts val="75"/>
                </a:spcBef>
                <a:spcAft>
                  <a:spcPts val="0"/>
                </a:spcAft>
                <a:buClrTx/>
                <a:buSzTx/>
                <a:buFontTx/>
                <a:buNone/>
                <a:tabLst/>
                <a:defRPr/>
              </a:pPr>
              <a:r>
                <a:rPr kumimoji="0" lang="ja-JP" altLang="en-US" sz="1000" b="0" i="0" u="none" strike="noStrike" kern="1200" cap="none" spc="0" normalizeH="0" baseline="0" noProof="0" dirty="0">
                  <a:ln>
                    <a:noFill/>
                  </a:ln>
                  <a:effectLst/>
                  <a:uLnTx/>
                  <a:uFillTx/>
                  <a:latin typeface="游ゴシック"/>
                  <a:ea typeface="游ゴシック"/>
                </a:rPr>
                <a:t>→ 進行スライド「③</a:t>
              </a:r>
              <a:r>
                <a:rPr kumimoji="0" lang="en-US" altLang="ja-JP" sz="1000" b="0" i="0" u="none" strike="noStrike" kern="1200" cap="none" spc="0" normalizeH="0" baseline="0" noProof="0" dirty="0">
                  <a:ln>
                    <a:noFill/>
                  </a:ln>
                  <a:effectLst/>
                  <a:uLnTx/>
                  <a:uFillTx/>
                  <a:latin typeface="游ゴシック"/>
                  <a:ea typeface="游ゴシック"/>
                </a:rPr>
                <a:t>240</a:t>
              </a:r>
              <a:r>
                <a:rPr kumimoji="0" lang="ja-JP" altLang="en-US" sz="1000" b="0" i="0" u="none" strike="noStrike" kern="1200" cap="none" spc="0" normalizeH="0" baseline="0" noProof="0" dirty="0">
                  <a:ln>
                    <a:noFill/>
                  </a:ln>
                  <a:effectLst/>
                  <a:uLnTx/>
                  <a:uFillTx/>
                  <a:latin typeface="游ゴシック"/>
                  <a:ea typeface="游ゴシック"/>
                </a:rPr>
                <a:t>分コース </a:t>
              </a:r>
              <a:r>
                <a:rPr kumimoji="0" lang="en-US" altLang="ja-JP" sz="1000" b="0" i="0" u="none" strike="noStrike" kern="1200" cap="none" spc="0" normalizeH="0" baseline="0" noProof="0" dirty="0">
                  <a:ln>
                    <a:noFill/>
                  </a:ln>
                  <a:effectLst/>
                  <a:uLnTx/>
                  <a:uFillTx/>
                  <a:latin typeface="游ゴシック"/>
                  <a:ea typeface="游ゴシック"/>
                </a:rPr>
                <a:t>2-3 </a:t>
              </a:r>
              <a:r>
                <a:rPr kumimoji="0" lang="ja-JP" altLang="en-US" sz="1000" b="0" i="0" u="none" strike="noStrike" kern="1200" cap="none" spc="0" normalizeH="0" baseline="0" noProof="0" dirty="0">
                  <a:ln>
                    <a:noFill/>
                  </a:ln>
                  <a:effectLst/>
                  <a:uLnTx/>
                  <a:uFillTx/>
                  <a:latin typeface="游ゴシック"/>
                  <a:ea typeface="游ゴシック"/>
                </a:rPr>
                <a:t>実践アイデアの発散」</a:t>
              </a:r>
            </a:p>
          </p:txBody>
        </p:sp>
      </p:grpSp>
    </p:spTree>
    <p:extLst>
      <p:ext uri="{BB962C8B-B14F-4D97-AF65-F5344CB8AC3E}">
        <p14:creationId xmlns:p14="http://schemas.microsoft.com/office/powerpoint/2010/main" val="1592086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C453CB-69F4-64AF-3FE8-826680A11BD1}"/>
              </a:ext>
            </a:extLst>
          </p:cNvPr>
          <p:cNvSpPr txBox="1">
            <a:spLocks/>
          </p:cNvSpPr>
          <p:nvPr/>
        </p:nvSpPr>
        <p:spPr>
          <a:xfrm>
            <a:off x="719137" y="2421145"/>
            <a:ext cx="7705725" cy="201571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b="1" i="0" kern="1200">
                <a:solidFill>
                  <a:srgbClr val="56431E"/>
                </a:solidFill>
                <a:latin typeface="Hiragino Kaku Gothic Pro W6" panose="020B0300000000000000" pitchFamily="34" charset="-128"/>
                <a:ea typeface="Hiragino Kaku Gothic Pro W6" panose="020B0300000000000000" pitchFamily="34" charset="-128"/>
                <a:cs typeface="+mj-cs"/>
              </a:defRPr>
            </a:lvl1pPr>
          </a:lstStyle>
          <a:p>
            <a:pPr marL="0" marR="0" lvl="0" indent="0" algn="ctr" defTabSz="914400" rtl="0" eaLnBrk="1" fontAlgn="auto" latinLnBrk="0" hangingPunct="1">
              <a:lnSpc>
                <a:spcPct val="120000"/>
              </a:lnSpc>
              <a:spcBef>
                <a:spcPct val="0"/>
              </a:spcBef>
              <a:spcAft>
                <a:spcPts val="600"/>
              </a:spcAft>
              <a:buClrTx/>
              <a:buSzTx/>
              <a:buFontTx/>
              <a:buNone/>
              <a:tabLst/>
              <a:defRPr/>
            </a:pPr>
            <a:r>
              <a:rPr kumimoji="1" lang="ja-JP" altLang="en-US" sz="3200" b="1" i="0" u="none" strike="noStrike" kern="1200" cap="none" spc="0" normalizeH="0" baseline="0" noProof="0" dirty="0">
                <a:ln>
                  <a:noFill/>
                </a:ln>
                <a:effectLst/>
                <a:uLnTx/>
                <a:uFillTx/>
                <a:latin typeface="Yu Gothic" panose="020B0400000000000000" pitchFamily="34" charset="-128"/>
                <a:ea typeface="Yu Gothic" panose="020B0400000000000000" pitchFamily="34" charset="-128"/>
                <a:cs typeface="+mj-cs"/>
              </a:rPr>
              <a:t>２．ワークシートについて</a:t>
            </a:r>
          </a:p>
        </p:txBody>
      </p:sp>
    </p:spTree>
    <p:extLst>
      <p:ext uri="{BB962C8B-B14F-4D97-AF65-F5344CB8AC3E}">
        <p14:creationId xmlns:p14="http://schemas.microsoft.com/office/powerpoint/2010/main" val="3414148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F02105E-56D9-0E14-F33E-1F14FEB1D52C}"/>
              </a:ext>
            </a:extLst>
          </p:cNvPr>
          <p:cNvSpPr txBox="1"/>
          <p:nvPr/>
        </p:nvSpPr>
        <p:spPr>
          <a:xfrm>
            <a:off x="550717" y="442645"/>
            <a:ext cx="8042565"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56431E"/>
                </a:solidFill>
                <a:effectLst/>
                <a:uLnTx/>
                <a:uFillTx/>
                <a:latin typeface="Calibri" panose="020F0502020204030204"/>
                <a:ea typeface="游ゴシック" panose="020B0400000000000000" pitchFamily="50" charset="-128"/>
                <a:cs typeface="+mn-cs"/>
              </a:rPr>
              <a:t>ワークシートについて</a:t>
            </a:r>
          </a:p>
        </p:txBody>
      </p:sp>
      <p:sp>
        <p:nvSpPr>
          <p:cNvPr id="13" name="テキスト ボックス 12">
            <a:extLst>
              <a:ext uri="{FF2B5EF4-FFF2-40B4-BE49-F238E27FC236}">
                <a16:creationId xmlns:a16="http://schemas.microsoft.com/office/drawing/2014/main" id="{D220ECCD-95A1-BEDA-88B7-6D0FC69A494D}"/>
              </a:ext>
            </a:extLst>
          </p:cNvPr>
          <p:cNvSpPr txBox="1"/>
          <p:nvPr/>
        </p:nvSpPr>
        <p:spPr>
          <a:xfrm>
            <a:off x="550716" y="965669"/>
            <a:ext cx="8042565" cy="2277547"/>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ja-JP" altLang="en-US" sz="1600" b="1" dirty="0">
                <a:solidFill>
                  <a:srgbClr val="56431E"/>
                </a:solidFill>
                <a:latin typeface="Yu Gothic" panose="020B0400000000000000" pitchFamily="34" charset="-128"/>
                <a:ea typeface="Yu Gothic" panose="020B0400000000000000" pitchFamily="34" charset="-128"/>
              </a:rPr>
              <a:t>この資料は、デザイン経営の視点で、「現状把握」「深掘り・発散」「活動検討」の各ワークを行うためのワークシートです。</a:t>
            </a:r>
            <a:endParaRPr kumimoji="1" lang="en-US" altLang="ja-JP" sz="1600" b="1" dirty="0">
              <a:solidFill>
                <a:srgbClr val="56431E"/>
              </a:solidFill>
              <a:latin typeface="Yu Gothic" panose="020B0400000000000000" pitchFamily="34" charset="-128"/>
              <a:ea typeface="Yu Gothic" panose="020B0400000000000000" pitchFamily="34" charset="-128"/>
            </a:endParaRPr>
          </a:p>
          <a:p>
            <a:pPr marL="342900" indent="-342900">
              <a:spcAft>
                <a:spcPts val="1200"/>
              </a:spcAft>
              <a:buFont typeface="Wingdings" panose="05000000000000000000" pitchFamily="2" charset="2"/>
              <a:buChar char="l"/>
            </a:pPr>
            <a:r>
              <a:rPr kumimoji="1" lang="ja-JP" altLang="en-US" sz="1600" b="1" dirty="0">
                <a:solidFill>
                  <a:srgbClr val="56431E"/>
                </a:solidFill>
                <a:latin typeface="Yu Gothic" panose="020B0400000000000000" pitchFamily="34" charset="-128"/>
                <a:ea typeface="Yu Gothic" panose="020B0400000000000000" pitchFamily="34" charset="-128"/>
              </a:rPr>
              <a:t>まずは、デザイン経営コンパスの「活用ガイド」と「ワークショップ進行スライド集」を参考に、ワークの内容を大まかに検討してみましょう。</a:t>
            </a:r>
            <a:endParaRPr kumimoji="1" lang="en-US" altLang="ja-JP" sz="1600" b="1" dirty="0">
              <a:solidFill>
                <a:srgbClr val="56431E"/>
              </a:solidFill>
              <a:latin typeface="Yu Gothic" panose="020B0400000000000000" pitchFamily="34" charset="-128"/>
              <a:ea typeface="Yu Gothic" panose="020B0400000000000000" pitchFamily="34" charset="-128"/>
            </a:endParaRPr>
          </a:p>
          <a:p>
            <a:pPr marL="342900" indent="-342900">
              <a:spcAft>
                <a:spcPts val="1200"/>
              </a:spcAft>
              <a:buFont typeface="Wingdings" panose="05000000000000000000" pitchFamily="2" charset="2"/>
              <a:buChar char="l"/>
            </a:pPr>
            <a:r>
              <a:rPr kumimoji="1" lang="ja-JP" altLang="en-US" sz="1600" b="1" dirty="0">
                <a:solidFill>
                  <a:srgbClr val="56431E"/>
                </a:solidFill>
                <a:latin typeface="Yu Gothic" panose="020B0400000000000000" pitchFamily="34" charset="-128"/>
                <a:ea typeface="Yu Gothic" panose="020B0400000000000000" pitchFamily="34" charset="-128"/>
              </a:rPr>
              <a:t>次ページに「ワークシートの構成」を掲載しています。ワークの内容を具体的に検討しながら、使用するワークシートを選びましょう。</a:t>
            </a:r>
            <a:endParaRPr kumimoji="1" lang="en-US" altLang="ja-JP" sz="1600" b="1" dirty="0">
              <a:solidFill>
                <a:srgbClr val="56431E"/>
              </a:solidFill>
              <a:latin typeface="Yu Gothic" panose="020B0400000000000000" pitchFamily="34" charset="-128"/>
              <a:ea typeface="Yu Gothic" panose="020B0400000000000000" pitchFamily="34" charset="-128"/>
            </a:endParaRPr>
          </a:p>
          <a:p>
            <a:pPr marL="342900" indent="-342900">
              <a:spcAft>
                <a:spcPts val="1200"/>
              </a:spcAft>
              <a:buFont typeface="Wingdings" panose="05000000000000000000" pitchFamily="2" charset="2"/>
              <a:buChar char="l"/>
            </a:pPr>
            <a:r>
              <a:rPr kumimoji="1" lang="ja-JP" altLang="en-US" sz="1600" b="1" dirty="0">
                <a:solidFill>
                  <a:srgbClr val="56431E"/>
                </a:solidFill>
                <a:latin typeface="Yu Gothic" panose="020B0400000000000000" pitchFamily="34" charset="-128"/>
                <a:ea typeface="Yu Gothic" panose="020B0400000000000000" pitchFamily="34" charset="-128"/>
              </a:rPr>
              <a:t>ワークシートは、必要に応じて改変してお使いください。</a:t>
            </a:r>
            <a:endParaRPr kumimoji="1" lang="en-US" altLang="ja-JP" sz="1600" b="1" dirty="0">
              <a:solidFill>
                <a:srgbClr val="56431E"/>
              </a:solidFill>
              <a:latin typeface="Yu Gothic" panose="020B0400000000000000" pitchFamily="34" charset="-128"/>
              <a:ea typeface="Yu Gothic" panose="020B0400000000000000" pitchFamily="34" charset="-128"/>
            </a:endParaRPr>
          </a:p>
        </p:txBody>
      </p:sp>
      <p:sp>
        <p:nvSpPr>
          <p:cNvPr id="14" name="テキスト ボックス 13">
            <a:extLst>
              <a:ext uri="{FF2B5EF4-FFF2-40B4-BE49-F238E27FC236}">
                <a16:creationId xmlns:a16="http://schemas.microsoft.com/office/drawing/2014/main" id="{0F83728D-1818-CED5-07A0-11DFC3AF455A}"/>
              </a:ext>
            </a:extLst>
          </p:cNvPr>
          <p:cNvSpPr txBox="1"/>
          <p:nvPr/>
        </p:nvSpPr>
        <p:spPr>
          <a:xfrm>
            <a:off x="550716" y="4142975"/>
            <a:ext cx="8042565" cy="338554"/>
          </a:xfrm>
          <a:prstGeom prst="rect">
            <a:avLst/>
          </a:prstGeom>
          <a:noFill/>
        </p:spPr>
        <p:txBody>
          <a:bodyPr wrap="square" rtlCol="0">
            <a:spAutoFit/>
          </a:bodyPr>
          <a:lstStyle/>
          <a:p>
            <a:pPr marL="342900" indent="-342900">
              <a:spcAft>
                <a:spcPts val="1800"/>
              </a:spcAft>
              <a:buFont typeface="Wingdings" panose="05000000000000000000" pitchFamily="2" charset="2"/>
              <a:buChar char="l"/>
            </a:pPr>
            <a:r>
              <a:rPr kumimoji="1" lang="ja-JP" altLang="en-US" sz="1600" b="1">
                <a:solidFill>
                  <a:srgbClr val="56431E"/>
                </a:solidFill>
                <a:latin typeface="Yu Gothic" panose="020B0400000000000000" pitchFamily="34" charset="-128"/>
                <a:ea typeface="Yu Gothic" panose="020B0400000000000000" pitchFamily="34" charset="-128"/>
              </a:rPr>
              <a:t>ワークシートのファイル形式は３種類です。</a:t>
            </a:r>
            <a:endParaRPr kumimoji="1" lang="en-US" altLang="ja-JP" sz="1600" b="1">
              <a:solidFill>
                <a:srgbClr val="56431E"/>
              </a:solidFill>
              <a:latin typeface="Yu Gothic" panose="020B0400000000000000" pitchFamily="34" charset="-128"/>
              <a:ea typeface="Yu Gothic" panose="020B0400000000000000" pitchFamily="34" charset="-128"/>
            </a:endParaRPr>
          </a:p>
        </p:txBody>
      </p:sp>
      <p:sp>
        <p:nvSpPr>
          <p:cNvPr id="15" name="テキスト ボックス 14">
            <a:extLst>
              <a:ext uri="{FF2B5EF4-FFF2-40B4-BE49-F238E27FC236}">
                <a16:creationId xmlns:a16="http://schemas.microsoft.com/office/drawing/2014/main" id="{06502B37-3D23-3211-F2FA-2D1E9B8D140E}"/>
              </a:ext>
            </a:extLst>
          </p:cNvPr>
          <p:cNvSpPr txBox="1"/>
          <p:nvPr/>
        </p:nvSpPr>
        <p:spPr>
          <a:xfrm>
            <a:off x="550715" y="3623208"/>
            <a:ext cx="8042565"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a:ln>
                  <a:noFill/>
                </a:ln>
                <a:solidFill>
                  <a:srgbClr val="56431E"/>
                </a:solidFill>
                <a:effectLst/>
                <a:uLnTx/>
                <a:uFillTx/>
                <a:latin typeface="Calibri" panose="020F0502020204030204"/>
                <a:ea typeface="游ゴシック" panose="020B0400000000000000" pitchFamily="50" charset="-128"/>
                <a:cs typeface="+mn-cs"/>
              </a:rPr>
              <a:t>ワークシート集のファイル形式</a:t>
            </a:r>
          </a:p>
        </p:txBody>
      </p:sp>
      <p:graphicFrame>
        <p:nvGraphicFramePr>
          <p:cNvPr id="19" name="表 12">
            <a:extLst>
              <a:ext uri="{FF2B5EF4-FFF2-40B4-BE49-F238E27FC236}">
                <a16:creationId xmlns:a16="http://schemas.microsoft.com/office/drawing/2014/main" id="{7ACD7F3A-54B5-716C-4255-18852BE8B5EC}"/>
              </a:ext>
            </a:extLst>
          </p:cNvPr>
          <p:cNvGraphicFramePr>
            <a:graphicFrameLocks noGrp="1"/>
          </p:cNvGraphicFramePr>
          <p:nvPr>
            <p:extLst>
              <p:ext uri="{D42A27DB-BD31-4B8C-83A1-F6EECF244321}">
                <p14:modId xmlns:p14="http://schemas.microsoft.com/office/powerpoint/2010/main" val="726430794"/>
              </p:ext>
            </p:extLst>
          </p:nvPr>
        </p:nvGraphicFramePr>
        <p:xfrm>
          <a:off x="800098" y="4589193"/>
          <a:ext cx="7793182" cy="1582083"/>
        </p:xfrm>
        <a:graphic>
          <a:graphicData uri="http://schemas.openxmlformats.org/drawingml/2006/table">
            <a:tbl>
              <a:tblPr firstRow="1" bandRow="1">
                <a:tableStyleId>{5940675A-B579-460E-94D1-54222C63F5DA}</a:tableStyleId>
              </a:tblPr>
              <a:tblGrid>
                <a:gridCol w="1995054">
                  <a:extLst>
                    <a:ext uri="{9D8B030D-6E8A-4147-A177-3AD203B41FA5}">
                      <a16:colId xmlns:a16="http://schemas.microsoft.com/office/drawing/2014/main" val="4288590130"/>
                    </a:ext>
                  </a:extLst>
                </a:gridCol>
                <a:gridCol w="5798128">
                  <a:extLst>
                    <a:ext uri="{9D8B030D-6E8A-4147-A177-3AD203B41FA5}">
                      <a16:colId xmlns:a16="http://schemas.microsoft.com/office/drawing/2014/main" val="870176542"/>
                    </a:ext>
                  </a:extLst>
                </a:gridCol>
              </a:tblGrid>
              <a:tr h="354641">
                <a:tc>
                  <a:txBody>
                    <a:bodyPr/>
                    <a:lstStyle/>
                    <a:p>
                      <a:r>
                        <a:rPr kumimoji="1" lang="ja-JP" altLang="en-US" sz="1400" b="1">
                          <a:solidFill>
                            <a:srgbClr val="56431E"/>
                          </a:solidFill>
                          <a:latin typeface="+mn-ea"/>
                          <a:ea typeface="+mn-ea"/>
                        </a:rPr>
                        <a:t>ファイル形式</a:t>
                      </a:r>
                    </a:p>
                  </a:txBody>
                  <a:tcPr anchor="ctr" anchorCtr="1">
                    <a:solidFill>
                      <a:schemeClr val="bg2">
                        <a:lumMod val="40000"/>
                        <a:lumOff val="60000"/>
                      </a:schemeClr>
                    </a:solidFill>
                  </a:tcPr>
                </a:tc>
                <a:tc>
                  <a:txBody>
                    <a:bodyPr/>
                    <a:lstStyle/>
                    <a:p>
                      <a:r>
                        <a:rPr kumimoji="1" lang="ja-JP" altLang="en-US" sz="1400" b="1">
                          <a:solidFill>
                            <a:srgbClr val="56431E"/>
                          </a:solidFill>
                          <a:latin typeface="+mn-ea"/>
                          <a:ea typeface="+mn-ea"/>
                        </a:rPr>
                        <a:t>特徴</a:t>
                      </a:r>
                    </a:p>
                  </a:txBody>
                  <a:tcPr anchor="ctr" anchorCtr="1">
                    <a:solidFill>
                      <a:schemeClr val="bg2">
                        <a:lumMod val="40000"/>
                        <a:lumOff val="60000"/>
                      </a:schemeClr>
                    </a:solidFill>
                  </a:tcPr>
                </a:tc>
                <a:extLst>
                  <a:ext uri="{0D108BD9-81ED-4DB2-BD59-A6C34878D82A}">
                    <a16:rowId xmlns:a16="http://schemas.microsoft.com/office/drawing/2014/main" val="459237738"/>
                  </a:ext>
                </a:extLst>
              </a:tr>
              <a:tr h="354641">
                <a:tc>
                  <a:txBody>
                    <a:bodyPr/>
                    <a:lstStyle/>
                    <a:p>
                      <a:r>
                        <a:rPr kumimoji="1" lang="en-US" altLang="ja-JP" sz="1400" b="1">
                          <a:solidFill>
                            <a:srgbClr val="56431E"/>
                          </a:solidFill>
                          <a:latin typeface="+mn-ea"/>
                          <a:ea typeface="+mn-ea"/>
                        </a:rPr>
                        <a:t>PowerPoint</a:t>
                      </a:r>
                      <a:r>
                        <a:rPr kumimoji="1" lang="ja-JP" altLang="en-US" sz="1400" b="1">
                          <a:solidFill>
                            <a:srgbClr val="56431E"/>
                          </a:solidFill>
                          <a:latin typeface="+mn-ea"/>
                          <a:ea typeface="+mn-ea"/>
                        </a:rPr>
                        <a:t>版</a:t>
                      </a:r>
                      <a:endParaRPr kumimoji="1" lang="en-US" altLang="ja-JP" sz="1400" b="1">
                        <a:solidFill>
                          <a:srgbClr val="56431E"/>
                        </a:solidFill>
                        <a:latin typeface="+mn-ea"/>
                        <a:ea typeface="+mn-ea"/>
                      </a:endParaRPr>
                    </a:p>
                  </a:txBody>
                  <a:tcPr anchor="ctr"/>
                </a:tc>
                <a:tc>
                  <a:txBody>
                    <a:bodyPr/>
                    <a:lstStyle/>
                    <a:p>
                      <a:r>
                        <a:rPr kumimoji="1" lang="ja-JP" altLang="en-US" sz="1400" b="0" dirty="0">
                          <a:solidFill>
                            <a:srgbClr val="56431E"/>
                          </a:solidFill>
                          <a:latin typeface="+mn-ea"/>
                          <a:ea typeface="+mn-ea"/>
                        </a:rPr>
                        <a:t>必要に応じた改変（編集・加工）がしやすくなっています。</a:t>
                      </a:r>
                    </a:p>
                  </a:txBody>
                  <a:tcPr anchor="ctr"/>
                </a:tc>
                <a:extLst>
                  <a:ext uri="{0D108BD9-81ED-4DB2-BD59-A6C34878D82A}">
                    <a16:rowId xmlns:a16="http://schemas.microsoft.com/office/drawing/2014/main" val="1023769357"/>
                  </a:ext>
                </a:extLst>
              </a:tr>
              <a:tr h="354641">
                <a:tc>
                  <a:txBody>
                    <a:bodyPr/>
                    <a:lstStyle/>
                    <a:p>
                      <a:r>
                        <a:rPr kumimoji="1" lang="en-US" altLang="ja-JP" sz="1400" b="1">
                          <a:solidFill>
                            <a:srgbClr val="56431E"/>
                          </a:solidFill>
                          <a:latin typeface="+mn-ea"/>
                          <a:ea typeface="+mn-ea"/>
                        </a:rPr>
                        <a:t>PDF</a:t>
                      </a:r>
                      <a:r>
                        <a:rPr kumimoji="1" lang="ja-JP" altLang="en-US" sz="1400" b="1">
                          <a:solidFill>
                            <a:srgbClr val="56431E"/>
                          </a:solidFill>
                          <a:latin typeface="+mn-ea"/>
                          <a:ea typeface="+mn-ea"/>
                        </a:rPr>
                        <a:t>版</a:t>
                      </a:r>
                    </a:p>
                  </a:txBody>
                  <a:tcPr anchor="ctr"/>
                </a:tc>
                <a:tc>
                  <a:txBody>
                    <a:bodyPr/>
                    <a:lstStyle/>
                    <a:p>
                      <a:r>
                        <a:rPr kumimoji="1" lang="en-US" altLang="ja-JP" sz="1400" b="0">
                          <a:solidFill>
                            <a:srgbClr val="56431E"/>
                          </a:solidFill>
                          <a:latin typeface="+mn-ea"/>
                          <a:ea typeface="+mn-ea"/>
                        </a:rPr>
                        <a:t>PowerPoint</a:t>
                      </a:r>
                      <a:r>
                        <a:rPr kumimoji="1" lang="ja-JP" altLang="en-US" sz="1400" b="0">
                          <a:solidFill>
                            <a:srgbClr val="56431E"/>
                          </a:solidFill>
                          <a:latin typeface="+mn-ea"/>
                          <a:ea typeface="+mn-ea"/>
                        </a:rPr>
                        <a:t>版を</a:t>
                      </a:r>
                      <a:r>
                        <a:rPr kumimoji="1" lang="en-US" altLang="ja-JP" sz="1400" b="0">
                          <a:solidFill>
                            <a:srgbClr val="56431E"/>
                          </a:solidFill>
                          <a:latin typeface="+mn-ea"/>
                          <a:ea typeface="+mn-ea"/>
                        </a:rPr>
                        <a:t>PDF</a:t>
                      </a:r>
                      <a:r>
                        <a:rPr kumimoji="1" lang="ja-JP" altLang="en-US" sz="1400" b="0">
                          <a:solidFill>
                            <a:srgbClr val="56431E"/>
                          </a:solidFill>
                          <a:latin typeface="+mn-ea"/>
                          <a:ea typeface="+mn-ea"/>
                        </a:rPr>
                        <a:t>化したものです。</a:t>
                      </a:r>
                    </a:p>
                  </a:txBody>
                  <a:tcPr anchor="ctr"/>
                </a:tc>
                <a:extLst>
                  <a:ext uri="{0D108BD9-81ED-4DB2-BD59-A6C34878D82A}">
                    <a16:rowId xmlns:a16="http://schemas.microsoft.com/office/drawing/2014/main" val="1394957847"/>
                  </a:ext>
                </a:extLst>
              </a:tr>
              <a:tr h="326005">
                <a:tc>
                  <a:txBody>
                    <a:bodyPr/>
                    <a:lstStyle/>
                    <a:p>
                      <a:r>
                        <a:rPr kumimoji="1" lang="en-US" altLang="ja-JP" sz="1400" b="1">
                          <a:solidFill>
                            <a:srgbClr val="56431E"/>
                          </a:solidFill>
                          <a:latin typeface="+mn-ea"/>
                          <a:ea typeface="+mn-ea"/>
                        </a:rPr>
                        <a:t>Excel</a:t>
                      </a:r>
                      <a:r>
                        <a:rPr kumimoji="1" lang="ja-JP" altLang="en-US" sz="1400" b="1">
                          <a:solidFill>
                            <a:srgbClr val="56431E"/>
                          </a:solidFill>
                          <a:latin typeface="+mn-ea"/>
                          <a:ea typeface="+mn-ea"/>
                        </a:rPr>
                        <a:t>版</a:t>
                      </a:r>
                    </a:p>
                  </a:txBody>
                  <a:tcPr anchor="ctr"/>
                </a:tc>
                <a:tc>
                  <a:txBody>
                    <a:bodyPr/>
                    <a:lstStyle/>
                    <a:p>
                      <a:r>
                        <a:rPr kumimoji="1" lang="ja-JP" altLang="en-US" sz="1400" b="0" dirty="0">
                          <a:solidFill>
                            <a:srgbClr val="56431E"/>
                          </a:solidFill>
                          <a:latin typeface="+mn-ea"/>
                          <a:ea typeface="+mn-ea"/>
                        </a:rPr>
                        <a:t>一部のワーク（後述する「</a:t>
                      </a:r>
                      <a:r>
                        <a:rPr kumimoji="1" lang="en-US" altLang="ja-JP" sz="1400" b="0" dirty="0">
                          <a:solidFill>
                            <a:srgbClr val="56431E"/>
                          </a:solidFill>
                          <a:latin typeface="+mn-ea"/>
                          <a:ea typeface="+mn-ea"/>
                        </a:rPr>
                        <a:t>STEP1-2</a:t>
                      </a:r>
                      <a:r>
                        <a:rPr kumimoji="1" lang="ja-JP" altLang="en-US" sz="1400" b="0" dirty="0">
                          <a:solidFill>
                            <a:srgbClr val="56431E"/>
                          </a:solidFill>
                          <a:latin typeface="+mn-ea"/>
                          <a:ea typeface="+mn-ea"/>
                        </a:rPr>
                        <a:t>　現状把握（可視化）」）を自動で行うことができます。</a:t>
                      </a:r>
                    </a:p>
                  </a:txBody>
                  <a:tcPr anchor="ctr"/>
                </a:tc>
                <a:extLst>
                  <a:ext uri="{0D108BD9-81ED-4DB2-BD59-A6C34878D82A}">
                    <a16:rowId xmlns:a16="http://schemas.microsoft.com/office/drawing/2014/main" val="518773906"/>
                  </a:ext>
                </a:extLst>
              </a:tr>
            </a:tbl>
          </a:graphicData>
        </a:graphic>
      </p:graphicFrame>
    </p:spTree>
    <p:extLst>
      <p:ext uri="{BB962C8B-B14F-4D97-AF65-F5344CB8AC3E}">
        <p14:creationId xmlns:p14="http://schemas.microsoft.com/office/powerpoint/2010/main" val="3796698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F02105E-56D9-0E14-F33E-1F14FEB1D52C}"/>
              </a:ext>
            </a:extLst>
          </p:cNvPr>
          <p:cNvSpPr txBox="1"/>
          <p:nvPr/>
        </p:nvSpPr>
        <p:spPr>
          <a:xfrm>
            <a:off x="550717" y="442645"/>
            <a:ext cx="8042565"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56431E"/>
                </a:solidFill>
                <a:effectLst/>
                <a:uLnTx/>
                <a:uFillTx/>
                <a:latin typeface="Calibri" panose="020F0502020204030204"/>
                <a:ea typeface="游ゴシック" panose="020B0400000000000000" pitchFamily="50" charset="-128"/>
                <a:cs typeface="+mn-cs"/>
              </a:rPr>
              <a:t>ワークシートの構成</a:t>
            </a:r>
          </a:p>
        </p:txBody>
      </p:sp>
      <p:sp>
        <p:nvSpPr>
          <p:cNvPr id="9" name="テキスト ボックス 8">
            <a:extLst>
              <a:ext uri="{FF2B5EF4-FFF2-40B4-BE49-F238E27FC236}">
                <a16:creationId xmlns:a16="http://schemas.microsoft.com/office/drawing/2014/main" id="{EF1F3350-3347-5B3A-6A9B-8E67971D0DDB}"/>
              </a:ext>
            </a:extLst>
          </p:cNvPr>
          <p:cNvSpPr txBox="1"/>
          <p:nvPr/>
        </p:nvSpPr>
        <p:spPr>
          <a:xfrm>
            <a:off x="550716" y="960710"/>
            <a:ext cx="8042565" cy="338554"/>
          </a:xfrm>
          <a:prstGeom prst="rect">
            <a:avLst/>
          </a:prstGeom>
          <a:noFill/>
        </p:spPr>
        <p:txBody>
          <a:bodyPr wrap="square" rtlCol="0">
            <a:spAutoFit/>
          </a:bodyPr>
          <a:lstStyle/>
          <a:p>
            <a:pPr marL="285750" indent="-285750">
              <a:spcBef>
                <a:spcPts val="1200"/>
              </a:spcBef>
              <a:buFont typeface="Wingdings" panose="05000000000000000000" pitchFamily="2" charset="2"/>
              <a:buChar char="l"/>
            </a:pPr>
            <a:r>
              <a:rPr kumimoji="1" lang="ja-JP" altLang="en-US" sz="1600" b="1" dirty="0">
                <a:solidFill>
                  <a:srgbClr val="56431E"/>
                </a:solidFill>
                <a:latin typeface="Yu Gothic" panose="020B0400000000000000" pitchFamily="34" charset="-128"/>
                <a:ea typeface="Yu Gothic" panose="020B0400000000000000" pitchFamily="34" charset="-128"/>
              </a:rPr>
              <a:t>ワークシートの構成は以下のとおりです。</a:t>
            </a:r>
            <a:endParaRPr kumimoji="1" lang="en-US" altLang="ja-JP" sz="1600" b="1" dirty="0">
              <a:solidFill>
                <a:srgbClr val="56431E"/>
              </a:solidFill>
              <a:latin typeface="Yu Gothic" panose="020B0400000000000000" pitchFamily="34" charset="-128"/>
              <a:ea typeface="Yu Gothic" panose="020B0400000000000000" pitchFamily="34" charset="-128"/>
            </a:endParaRPr>
          </a:p>
        </p:txBody>
      </p:sp>
      <p:graphicFrame>
        <p:nvGraphicFramePr>
          <p:cNvPr id="12" name="表 12">
            <a:extLst>
              <a:ext uri="{FF2B5EF4-FFF2-40B4-BE49-F238E27FC236}">
                <a16:creationId xmlns:a16="http://schemas.microsoft.com/office/drawing/2014/main" id="{8BF8ECE7-6C62-3361-B492-CD5E368F5568}"/>
              </a:ext>
            </a:extLst>
          </p:cNvPr>
          <p:cNvGraphicFramePr>
            <a:graphicFrameLocks noGrp="1"/>
          </p:cNvGraphicFramePr>
          <p:nvPr>
            <p:extLst>
              <p:ext uri="{D42A27DB-BD31-4B8C-83A1-F6EECF244321}">
                <p14:modId xmlns:p14="http://schemas.microsoft.com/office/powerpoint/2010/main" val="3672174900"/>
              </p:ext>
            </p:extLst>
          </p:nvPr>
        </p:nvGraphicFramePr>
        <p:xfrm>
          <a:off x="550716" y="1428692"/>
          <a:ext cx="8042565" cy="4998720"/>
        </p:xfrm>
        <a:graphic>
          <a:graphicData uri="http://schemas.openxmlformats.org/drawingml/2006/table">
            <a:tbl>
              <a:tblPr firstRow="1" bandRow="1">
                <a:tableStyleId>{5940675A-B579-460E-94D1-54222C63F5DA}</a:tableStyleId>
              </a:tblPr>
              <a:tblGrid>
                <a:gridCol w="926392">
                  <a:extLst>
                    <a:ext uri="{9D8B030D-6E8A-4147-A177-3AD203B41FA5}">
                      <a16:colId xmlns:a16="http://schemas.microsoft.com/office/drawing/2014/main" val="1385649942"/>
                    </a:ext>
                  </a:extLst>
                </a:gridCol>
                <a:gridCol w="291402">
                  <a:extLst>
                    <a:ext uri="{9D8B030D-6E8A-4147-A177-3AD203B41FA5}">
                      <a16:colId xmlns:a16="http://schemas.microsoft.com/office/drawing/2014/main" val="3200953772"/>
                    </a:ext>
                  </a:extLst>
                </a:gridCol>
                <a:gridCol w="3758083">
                  <a:extLst>
                    <a:ext uri="{9D8B030D-6E8A-4147-A177-3AD203B41FA5}">
                      <a16:colId xmlns:a16="http://schemas.microsoft.com/office/drawing/2014/main" val="4288590130"/>
                    </a:ext>
                  </a:extLst>
                </a:gridCol>
                <a:gridCol w="3066688">
                  <a:extLst>
                    <a:ext uri="{9D8B030D-6E8A-4147-A177-3AD203B41FA5}">
                      <a16:colId xmlns:a16="http://schemas.microsoft.com/office/drawing/2014/main" val="870176542"/>
                    </a:ext>
                  </a:extLst>
                </a:gridCol>
              </a:tblGrid>
              <a:tr h="298902">
                <a:tc gridSpan="2">
                  <a:txBody>
                    <a:bodyPr/>
                    <a:lstStyle/>
                    <a:p>
                      <a:pPr algn="ctr"/>
                      <a:r>
                        <a:rPr kumimoji="1" lang="en-US" altLang="ja-JP" sz="1400" b="1">
                          <a:solidFill>
                            <a:srgbClr val="56431E"/>
                          </a:solidFill>
                          <a:latin typeface="+mn-ea"/>
                          <a:ea typeface="+mn-ea"/>
                        </a:rPr>
                        <a:t>STEP</a:t>
                      </a:r>
                      <a:endParaRPr kumimoji="1" lang="ja-JP" altLang="en-US" sz="1400" b="1">
                        <a:solidFill>
                          <a:srgbClr val="56431E"/>
                        </a:solidFill>
                        <a:latin typeface="+mn-ea"/>
                        <a:ea typeface="+mn-ea"/>
                      </a:endParaRPr>
                    </a:p>
                  </a:txBody>
                  <a:tcPr anchor="ctr" anchorCtr="1">
                    <a:solidFill>
                      <a:schemeClr val="bg2">
                        <a:lumMod val="40000"/>
                        <a:lumOff val="60000"/>
                      </a:schemeClr>
                    </a:solidFill>
                  </a:tcPr>
                </a:tc>
                <a:tc hMerge="1">
                  <a:txBody>
                    <a:bodyPr/>
                    <a:lstStyle/>
                    <a:p>
                      <a:endParaRPr kumimoji="1" lang="ja-JP" altLang="en-US"/>
                    </a:p>
                  </a:txBody>
                  <a:tcPr/>
                </a:tc>
                <a:tc>
                  <a:txBody>
                    <a:bodyPr/>
                    <a:lstStyle/>
                    <a:p>
                      <a:r>
                        <a:rPr kumimoji="1" lang="ja-JP" altLang="en-US" sz="1400" b="1">
                          <a:solidFill>
                            <a:srgbClr val="56431E"/>
                          </a:solidFill>
                          <a:latin typeface="+mn-ea"/>
                          <a:ea typeface="+mn-ea"/>
                        </a:rPr>
                        <a:t>ワークシート</a:t>
                      </a:r>
                    </a:p>
                  </a:txBody>
                  <a:tcPr anchor="ctr" anchorCtr="1">
                    <a:solidFill>
                      <a:schemeClr val="bg2">
                        <a:lumMod val="40000"/>
                        <a:lumOff val="60000"/>
                      </a:schemeClr>
                    </a:solidFill>
                  </a:tcPr>
                </a:tc>
                <a:tc>
                  <a:txBody>
                    <a:bodyPr/>
                    <a:lstStyle/>
                    <a:p>
                      <a:r>
                        <a:rPr kumimoji="1" lang="ja-JP" altLang="en-US" sz="1400" b="1">
                          <a:solidFill>
                            <a:srgbClr val="56431E"/>
                          </a:solidFill>
                          <a:latin typeface="+mn-ea"/>
                          <a:ea typeface="+mn-ea"/>
                        </a:rPr>
                        <a:t>ワーク内容</a:t>
                      </a:r>
                    </a:p>
                  </a:txBody>
                  <a:tcPr anchor="ctr" anchorCtr="1">
                    <a:solidFill>
                      <a:schemeClr val="bg2">
                        <a:lumMod val="40000"/>
                        <a:lumOff val="60000"/>
                      </a:schemeClr>
                    </a:solidFill>
                  </a:tcPr>
                </a:tc>
                <a:extLst>
                  <a:ext uri="{0D108BD9-81ED-4DB2-BD59-A6C34878D82A}">
                    <a16:rowId xmlns:a16="http://schemas.microsoft.com/office/drawing/2014/main" val="459237738"/>
                  </a:ext>
                </a:extLst>
              </a:tr>
              <a:tr h="298902">
                <a:tc rowSpan="4">
                  <a:txBody>
                    <a:bodyPr/>
                    <a:lstStyle/>
                    <a:p>
                      <a:pPr algn="ctr"/>
                      <a:r>
                        <a:rPr kumimoji="1" lang="en-US" altLang="ja-JP" sz="1400" b="1">
                          <a:solidFill>
                            <a:srgbClr val="56431E"/>
                          </a:solidFill>
                          <a:latin typeface="+mn-ea"/>
                          <a:ea typeface="+mn-ea"/>
                        </a:rPr>
                        <a:t>STEP 1</a:t>
                      </a:r>
                    </a:p>
                  </a:txBody>
                  <a:tcPr anchor="ctr" anchorCtr="1"/>
                </a:tc>
                <a:tc>
                  <a:txBody>
                    <a:bodyPr/>
                    <a:lstStyle/>
                    <a:p>
                      <a:r>
                        <a:rPr kumimoji="1" lang="en-US" altLang="ja-JP" sz="1400" b="1">
                          <a:solidFill>
                            <a:srgbClr val="56431E"/>
                          </a:solidFill>
                          <a:latin typeface="+mn-ea"/>
                          <a:ea typeface="+mn-ea"/>
                        </a:rPr>
                        <a:t>1</a:t>
                      </a:r>
                      <a:endParaRPr kumimoji="1" lang="ja-JP" altLang="en-US" sz="1400" b="1">
                        <a:solidFill>
                          <a:srgbClr val="56431E"/>
                        </a:solidFill>
                        <a:latin typeface="+mn-ea"/>
                        <a:ea typeface="+mn-ea"/>
                      </a:endParaRPr>
                    </a:p>
                  </a:txBody>
                  <a:tcPr anchor="ctr" anchorCtr="1"/>
                </a:tc>
                <a:tc>
                  <a:txBody>
                    <a:bodyPr/>
                    <a:lstStyle/>
                    <a:p>
                      <a:r>
                        <a:rPr kumimoji="1" lang="ja-JP" altLang="en-US" sz="1400" b="1">
                          <a:solidFill>
                            <a:srgbClr val="56431E"/>
                          </a:solidFill>
                          <a:latin typeface="+mn-ea"/>
                          <a:ea typeface="+mn-ea"/>
                        </a:rPr>
                        <a:t>現状把握（確認）</a:t>
                      </a:r>
                      <a:endParaRPr kumimoji="1" lang="en-US" altLang="ja-JP" sz="1400" b="1">
                        <a:solidFill>
                          <a:srgbClr val="56431E"/>
                        </a:solidFill>
                        <a:latin typeface="+mn-ea"/>
                        <a:ea typeface="+mn-ea"/>
                      </a:endParaRPr>
                    </a:p>
                  </a:txBody>
                  <a:tcPr anchor="ctr"/>
                </a:tc>
                <a:tc>
                  <a:txBody>
                    <a:bodyPr/>
                    <a:lstStyle/>
                    <a:p>
                      <a:r>
                        <a:rPr kumimoji="1" lang="ja-JP" altLang="en-US" sz="1100" b="0">
                          <a:solidFill>
                            <a:srgbClr val="56431E"/>
                          </a:solidFill>
                          <a:latin typeface="+mn-ea"/>
                          <a:ea typeface="+mn-ea"/>
                        </a:rPr>
                        <a:t>問いを基に現状の取組を採点。</a:t>
                      </a:r>
                    </a:p>
                  </a:txBody>
                  <a:tcPr anchor="ctr"/>
                </a:tc>
                <a:extLst>
                  <a:ext uri="{0D108BD9-81ED-4DB2-BD59-A6C34878D82A}">
                    <a16:rowId xmlns:a16="http://schemas.microsoft.com/office/drawing/2014/main" val="1023769357"/>
                  </a:ext>
                </a:extLst>
              </a:tr>
              <a:tr h="298902">
                <a:tc vMerge="1">
                  <a:txBody>
                    <a:bodyPr/>
                    <a:lstStyle/>
                    <a:p>
                      <a:endParaRPr kumimoji="1" lang="ja-JP" altLang="en-US"/>
                    </a:p>
                  </a:txBody>
                  <a:tcPr/>
                </a:tc>
                <a:tc>
                  <a:txBody>
                    <a:bodyPr/>
                    <a:lstStyle/>
                    <a:p>
                      <a:r>
                        <a:rPr kumimoji="1" lang="en-US" altLang="ja-JP" sz="1400" b="1">
                          <a:solidFill>
                            <a:srgbClr val="56431E"/>
                          </a:solidFill>
                          <a:latin typeface="+mn-ea"/>
                          <a:ea typeface="+mn-ea"/>
                        </a:rPr>
                        <a:t>2</a:t>
                      </a:r>
                      <a:endParaRPr kumimoji="1" lang="ja-JP" altLang="en-US" sz="1400" b="1">
                        <a:solidFill>
                          <a:srgbClr val="56431E"/>
                        </a:solidFill>
                        <a:latin typeface="+mn-ea"/>
                        <a:ea typeface="+mn-ea"/>
                      </a:endParaRPr>
                    </a:p>
                  </a:txBody>
                  <a:tcPr anchor="ctr" anchorCtr="1"/>
                </a:tc>
                <a:tc>
                  <a:txBody>
                    <a:bodyPr/>
                    <a:lstStyle/>
                    <a:p>
                      <a:r>
                        <a:rPr kumimoji="1" lang="ja-JP" altLang="en-US" sz="1400" b="1">
                          <a:solidFill>
                            <a:srgbClr val="56431E"/>
                          </a:solidFill>
                          <a:latin typeface="+mn-ea"/>
                          <a:ea typeface="+mn-ea"/>
                        </a:rPr>
                        <a:t>現状把握（可視化）</a:t>
                      </a:r>
                    </a:p>
                  </a:txBody>
                  <a:tcPr anchor="ctr"/>
                </a:tc>
                <a:tc>
                  <a:txBody>
                    <a:bodyPr/>
                    <a:lstStyle/>
                    <a:p>
                      <a:r>
                        <a:rPr kumimoji="1" lang="ja-JP" altLang="en-US" sz="1100" b="0">
                          <a:solidFill>
                            <a:srgbClr val="56431E"/>
                          </a:solidFill>
                          <a:latin typeface="+mn-ea"/>
                          <a:ea typeface="+mn-ea"/>
                        </a:rPr>
                        <a:t>現状をレーダーチャートで可視化。</a:t>
                      </a:r>
                    </a:p>
                  </a:txBody>
                  <a:tcPr anchor="ctr"/>
                </a:tc>
                <a:extLst>
                  <a:ext uri="{0D108BD9-81ED-4DB2-BD59-A6C34878D82A}">
                    <a16:rowId xmlns:a16="http://schemas.microsoft.com/office/drawing/2014/main" val="1394957847"/>
                  </a:ext>
                </a:extLst>
              </a:tr>
              <a:tr h="292136">
                <a:tc vMerge="1">
                  <a:txBody>
                    <a:bodyPr/>
                    <a:lstStyle/>
                    <a:p>
                      <a:endParaRPr kumimoji="1" lang="ja-JP" altLang="en-US"/>
                    </a:p>
                  </a:txBody>
                  <a:tcPr/>
                </a:tc>
                <a:tc rowSpan="2">
                  <a:txBody>
                    <a:bodyPr/>
                    <a:lstStyle/>
                    <a:p>
                      <a:r>
                        <a:rPr kumimoji="1" lang="en-US" altLang="ja-JP" sz="1400" b="1">
                          <a:solidFill>
                            <a:srgbClr val="56431E"/>
                          </a:solidFill>
                          <a:latin typeface="+mn-ea"/>
                          <a:ea typeface="+mn-ea"/>
                        </a:rPr>
                        <a:t>3</a:t>
                      </a:r>
                      <a:endParaRPr kumimoji="1" lang="ja-JP" altLang="en-US" sz="1400" b="1">
                        <a:solidFill>
                          <a:srgbClr val="56431E"/>
                        </a:solidFill>
                        <a:latin typeface="+mn-ea"/>
                        <a:ea typeface="+mn-ea"/>
                      </a:endParaRPr>
                    </a:p>
                  </a:txBody>
                  <a:tcPr anchor="ctr" anchorCtr="1"/>
                </a:tc>
                <a:tc>
                  <a:txBody>
                    <a:bodyPr/>
                    <a:lstStyle/>
                    <a:p>
                      <a:r>
                        <a:rPr kumimoji="1" lang="ja-JP" altLang="en-US" sz="1400" b="1">
                          <a:solidFill>
                            <a:srgbClr val="56431E"/>
                          </a:solidFill>
                          <a:latin typeface="+mn-ea"/>
                          <a:ea typeface="+mn-ea"/>
                        </a:rPr>
                        <a:t>現状把握（分析Ａ）</a:t>
                      </a:r>
                    </a:p>
                  </a:txBody>
                  <a:tcPr anchor="ctr"/>
                </a:tc>
                <a:tc>
                  <a:txBody>
                    <a:bodyPr/>
                    <a:lstStyle/>
                    <a:p>
                      <a:r>
                        <a:rPr kumimoji="1" lang="ja-JP" altLang="en-US" sz="1100" b="0">
                          <a:solidFill>
                            <a:srgbClr val="56431E"/>
                          </a:solidFill>
                          <a:latin typeface="+mn-ea"/>
                          <a:ea typeface="+mn-ea"/>
                        </a:rPr>
                        <a:t>社員同士で現状を分析・解釈。</a:t>
                      </a:r>
                    </a:p>
                  </a:txBody>
                  <a:tcPr anchor="ctr"/>
                </a:tc>
                <a:extLst>
                  <a:ext uri="{0D108BD9-81ED-4DB2-BD59-A6C34878D82A}">
                    <a16:rowId xmlns:a16="http://schemas.microsoft.com/office/drawing/2014/main" val="518773906"/>
                  </a:ext>
                </a:extLst>
              </a:tr>
              <a:tr h="408991">
                <a:tc vMerge="1">
                  <a:txBody>
                    <a:bodyPr/>
                    <a:lstStyle/>
                    <a:p>
                      <a:pPr algn="ctr"/>
                      <a:endParaRPr kumimoji="1" lang="ja-JP" altLang="en-US"/>
                    </a:p>
                  </a:txBody>
                  <a:tcPr anchor="ctr" anchorCtr="1"/>
                </a:tc>
                <a:tc vMerge="1">
                  <a:txBody>
                    <a:bodyPr/>
                    <a:lstStyle/>
                    <a:p>
                      <a:endParaRPr kumimoji="1" lang="ja-JP" altLang="en-US"/>
                    </a:p>
                  </a:txBody>
                  <a:tcPr/>
                </a:tc>
                <a:tc>
                  <a:txBody>
                    <a:bodyPr/>
                    <a:lstStyle/>
                    <a:p>
                      <a:r>
                        <a:rPr kumimoji="1" lang="ja-JP" altLang="en-US" sz="1400" b="1">
                          <a:solidFill>
                            <a:srgbClr val="56431E"/>
                          </a:solidFill>
                          <a:latin typeface="+mn-ea"/>
                          <a:ea typeface="+mn-ea"/>
                        </a:rPr>
                        <a:t>現状把握（分析Ｂ）</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a:solidFill>
                            <a:srgbClr val="56431E"/>
                          </a:solidFill>
                          <a:latin typeface="+mn-ea"/>
                          <a:ea typeface="+mn-ea"/>
                        </a:rPr>
                        <a:t>①社外の方と または ②個人で 現状を分析・解釈。</a:t>
                      </a:r>
                    </a:p>
                  </a:txBody>
                  <a:tcPr anchor="ctr"/>
                </a:tc>
                <a:extLst>
                  <a:ext uri="{0D108BD9-81ED-4DB2-BD59-A6C34878D82A}">
                    <a16:rowId xmlns:a16="http://schemas.microsoft.com/office/drawing/2014/main" val="3915692106"/>
                  </a:ext>
                </a:extLst>
              </a:tr>
              <a:tr h="408991">
                <a:tc rowSpan="3" gridSpan="2">
                  <a:txBody>
                    <a:bodyPr/>
                    <a:lstStyle/>
                    <a:p>
                      <a:pPr algn="ctr"/>
                      <a:r>
                        <a:rPr kumimoji="1" lang="en-US" altLang="ja-JP" sz="1400" b="1">
                          <a:solidFill>
                            <a:srgbClr val="56431E"/>
                          </a:solidFill>
                          <a:latin typeface="+mn-ea"/>
                          <a:ea typeface="+mn-ea"/>
                        </a:rPr>
                        <a:t>STEP 2</a:t>
                      </a:r>
                    </a:p>
                  </a:txBody>
                  <a:tcPr anchor="ctr" anchorCtr="1"/>
                </a:tc>
                <a:tc rowSpan="3" hMerge="1">
                  <a:txBody>
                    <a:bodyPr/>
                    <a:lstStyle/>
                    <a:p>
                      <a:endParaRPr kumimoji="1" lang="ja-JP" altLang="en-US"/>
                    </a:p>
                  </a:txBody>
                  <a:tcPr/>
                </a:tc>
                <a:tc>
                  <a:txBody>
                    <a:bodyPr/>
                    <a:lstStyle/>
                    <a:p>
                      <a:r>
                        <a:rPr kumimoji="1" lang="ja-JP" altLang="en-US" sz="1400" b="1">
                          <a:solidFill>
                            <a:srgbClr val="56431E"/>
                          </a:solidFill>
                          <a:latin typeface="+mn-ea"/>
                          <a:ea typeface="+mn-ea"/>
                        </a:rPr>
                        <a:t>深掘り・発散（人格形成①～③）</a:t>
                      </a:r>
                    </a:p>
                  </a:txBody>
                  <a:tcPr anchor="ctr"/>
                </a:tc>
                <a:tc>
                  <a:txBody>
                    <a:bodyPr/>
                    <a:lstStyle/>
                    <a:p>
                      <a:r>
                        <a:rPr kumimoji="1" lang="ja-JP" altLang="en-US" sz="1100" b="0">
                          <a:solidFill>
                            <a:srgbClr val="56431E"/>
                          </a:solidFill>
                          <a:latin typeface="+mn-ea"/>
                          <a:ea typeface="+mn-ea"/>
                        </a:rPr>
                        <a:t>問いを基に「人格形成」に関するイメージを言語化。</a:t>
                      </a:r>
                    </a:p>
                  </a:txBody>
                  <a:tcPr anchor="ctr"/>
                </a:tc>
                <a:extLst>
                  <a:ext uri="{0D108BD9-81ED-4DB2-BD59-A6C34878D82A}">
                    <a16:rowId xmlns:a16="http://schemas.microsoft.com/office/drawing/2014/main" val="475961557"/>
                  </a:ext>
                </a:extLst>
              </a:tr>
              <a:tr h="292136">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a:solidFill>
                            <a:srgbClr val="56431E"/>
                          </a:solidFill>
                          <a:latin typeface="+mn-ea"/>
                          <a:ea typeface="+mn-ea"/>
                        </a:rPr>
                        <a:t>深掘り・発散（文化醸成①～③）</a:t>
                      </a:r>
                    </a:p>
                  </a:txBody>
                  <a:tcPr anchor="ctr"/>
                </a:tc>
                <a:tc>
                  <a:txBody>
                    <a:bodyPr/>
                    <a:lstStyle/>
                    <a:p>
                      <a:r>
                        <a:rPr kumimoji="1" lang="ja-JP" altLang="en-US" sz="1100" b="0">
                          <a:solidFill>
                            <a:srgbClr val="56431E"/>
                          </a:solidFill>
                          <a:latin typeface="+mn-ea"/>
                          <a:ea typeface="+mn-ea"/>
                        </a:rPr>
                        <a:t>問いを基に「文化醸成」のアイデア出し。</a:t>
                      </a:r>
                    </a:p>
                  </a:txBody>
                  <a:tcPr anchor="ctr"/>
                </a:tc>
                <a:extLst>
                  <a:ext uri="{0D108BD9-81ED-4DB2-BD59-A6C34878D82A}">
                    <a16:rowId xmlns:a16="http://schemas.microsoft.com/office/drawing/2014/main" val="220907506"/>
                  </a:ext>
                </a:extLst>
              </a:tr>
              <a:tr h="292136">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a:solidFill>
                            <a:srgbClr val="56431E"/>
                          </a:solidFill>
                          <a:latin typeface="+mn-ea"/>
                          <a:ea typeface="+mn-ea"/>
                        </a:rPr>
                        <a:t>深掘り・発散（価値創造①～③）</a:t>
                      </a:r>
                    </a:p>
                  </a:txBody>
                  <a:tcPr anchor="ctr"/>
                </a:tc>
                <a:tc>
                  <a:txBody>
                    <a:bodyPr/>
                    <a:lstStyle/>
                    <a:p>
                      <a:r>
                        <a:rPr kumimoji="1" lang="ja-JP" altLang="en-US" sz="1100" b="0">
                          <a:solidFill>
                            <a:srgbClr val="56431E"/>
                          </a:solidFill>
                          <a:latin typeface="+mn-ea"/>
                          <a:ea typeface="+mn-ea"/>
                        </a:rPr>
                        <a:t>問いを基に「価値創造」のアイデア出し。</a:t>
                      </a:r>
                    </a:p>
                  </a:txBody>
                  <a:tcPr anchor="ctr"/>
                </a:tc>
                <a:extLst>
                  <a:ext uri="{0D108BD9-81ED-4DB2-BD59-A6C34878D82A}">
                    <a16:rowId xmlns:a16="http://schemas.microsoft.com/office/drawing/2014/main" val="3230301725"/>
                  </a:ext>
                </a:extLst>
              </a:tr>
              <a:tr h="408991">
                <a:tc rowSpan="6" gridSpan="2">
                  <a:txBody>
                    <a:bodyPr/>
                    <a:lstStyle/>
                    <a:p>
                      <a:pPr algn="ctr"/>
                      <a:r>
                        <a:rPr kumimoji="1" lang="en-US" altLang="ja-JP" sz="1400" b="1">
                          <a:solidFill>
                            <a:srgbClr val="56431E"/>
                          </a:solidFill>
                          <a:latin typeface="+mn-ea"/>
                          <a:ea typeface="+mn-ea"/>
                        </a:rPr>
                        <a:t>STEP 3</a:t>
                      </a:r>
                    </a:p>
                  </a:txBody>
                  <a:tcPr anchor="ctr" anchorCtr="1"/>
                </a:tc>
                <a:tc rowSpan="6" hMerge="1">
                  <a:txBody>
                    <a:bodyPr/>
                    <a:lstStyle/>
                    <a:p>
                      <a:endParaRPr kumimoji="1" lang="ja-JP" altLang="en-US"/>
                    </a:p>
                  </a:txBody>
                  <a:tcPr/>
                </a:tc>
                <a:tc>
                  <a:txBody>
                    <a:bodyPr/>
                    <a:lstStyle/>
                    <a:p>
                      <a:r>
                        <a:rPr kumimoji="1" lang="ja-JP" altLang="en-US" sz="1400" b="1">
                          <a:solidFill>
                            <a:srgbClr val="56431E"/>
                          </a:solidFill>
                          <a:latin typeface="+mn-ea"/>
                          <a:ea typeface="+mn-ea"/>
                        </a:rPr>
                        <a:t>活動検討（人格形成）</a:t>
                      </a:r>
                    </a:p>
                  </a:txBody>
                  <a:tcPr anchor="ctr"/>
                </a:tc>
                <a:tc>
                  <a:txBody>
                    <a:bodyPr/>
                    <a:lstStyle/>
                    <a:p>
                      <a:r>
                        <a:rPr kumimoji="1" lang="ja-JP" altLang="en-US" sz="1100" b="0">
                          <a:solidFill>
                            <a:srgbClr val="56431E"/>
                          </a:solidFill>
                          <a:latin typeface="+mn-ea"/>
                          <a:ea typeface="+mn-ea"/>
                        </a:rPr>
                        <a:t>「人格形成」に関するイメージの具体的な言語化。</a:t>
                      </a:r>
                    </a:p>
                  </a:txBody>
                  <a:tcPr anchor="ctr"/>
                </a:tc>
                <a:extLst>
                  <a:ext uri="{0D108BD9-81ED-4DB2-BD59-A6C34878D82A}">
                    <a16:rowId xmlns:a16="http://schemas.microsoft.com/office/drawing/2014/main" val="2125251323"/>
                  </a:ext>
                </a:extLst>
              </a:tr>
              <a:tr h="408991">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a:solidFill>
                            <a:srgbClr val="56431E"/>
                          </a:solidFill>
                          <a:latin typeface="+mn-ea"/>
                          <a:ea typeface="+mn-ea"/>
                        </a:rPr>
                        <a:t>活動検討（文化醸成）</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a:solidFill>
                            <a:srgbClr val="56431E"/>
                          </a:solidFill>
                          <a:latin typeface="+mn-ea"/>
                          <a:ea typeface="+mn-ea"/>
                        </a:rPr>
                        <a:t>「文化醸成」のためのアイデアの絞り込みと具体的な検討。</a:t>
                      </a:r>
                    </a:p>
                  </a:txBody>
                  <a:tcPr anchor="ctr"/>
                </a:tc>
                <a:extLst>
                  <a:ext uri="{0D108BD9-81ED-4DB2-BD59-A6C34878D82A}">
                    <a16:rowId xmlns:a16="http://schemas.microsoft.com/office/drawing/2014/main" val="634555597"/>
                  </a:ext>
                </a:extLst>
              </a:tr>
              <a:tr h="408991">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a:solidFill>
                            <a:srgbClr val="56431E"/>
                          </a:solidFill>
                          <a:latin typeface="+mn-ea"/>
                          <a:ea typeface="+mn-ea"/>
                        </a:rPr>
                        <a:t>活動検討（価値創造）</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a:solidFill>
                            <a:srgbClr val="56431E"/>
                          </a:solidFill>
                          <a:latin typeface="+mn-ea"/>
                          <a:ea typeface="+mn-ea"/>
                        </a:rPr>
                        <a:t>「価値創造」のためのアイデアの絞り込みと具体的な検討。</a:t>
                      </a:r>
                    </a:p>
                  </a:txBody>
                  <a:tcPr anchor="ctr"/>
                </a:tc>
                <a:extLst>
                  <a:ext uri="{0D108BD9-81ED-4DB2-BD59-A6C34878D82A}">
                    <a16:rowId xmlns:a16="http://schemas.microsoft.com/office/drawing/2014/main" val="2147288502"/>
                  </a:ext>
                </a:extLst>
              </a:tr>
              <a:tr h="292136">
                <a:tc gridSpan="2" vMerge="1">
                  <a:txBody>
                    <a:bodyPr/>
                    <a:lstStyle/>
                    <a:p>
                      <a:endParaRPr kumimoji="1" lang="ja-JP" altLang="en-US"/>
                    </a:p>
                  </a:txBody>
                  <a:tcPr/>
                </a:tc>
                <a:tc hMerge="1" vMerge="1">
                  <a:txBody>
                    <a:bodyPr/>
                    <a:lstStyle/>
                    <a:p>
                      <a:endParaRPr kumimoji="1" lang="ja-JP" altLang="en-US"/>
                    </a:p>
                  </a:txBody>
                  <a:tcPr/>
                </a:tc>
                <a:tc>
                  <a:txBody>
                    <a:bodyPr/>
                    <a:lstStyle/>
                    <a:p>
                      <a:r>
                        <a:rPr kumimoji="1" lang="ja-JP" altLang="en-US" sz="1400" b="1">
                          <a:solidFill>
                            <a:srgbClr val="56431E"/>
                          </a:solidFill>
                          <a:latin typeface="+mn-ea"/>
                          <a:ea typeface="+mn-ea"/>
                        </a:rPr>
                        <a:t>［補足資料］デザインアクション（総合）</a:t>
                      </a:r>
                    </a:p>
                  </a:txBody>
                  <a:tcPr anchor="ctr"/>
                </a:tc>
                <a:tc>
                  <a:txBody>
                    <a:bodyPr/>
                    <a:lstStyle/>
                    <a:p>
                      <a:r>
                        <a:rPr kumimoji="1" lang="ja-JP" altLang="en-US" sz="1100" b="0">
                          <a:solidFill>
                            <a:srgbClr val="56431E"/>
                          </a:solidFill>
                          <a:latin typeface="+mn-ea"/>
                          <a:ea typeface="+mn-ea"/>
                        </a:rPr>
                        <a:t>「デザインアクション」を記入。</a:t>
                      </a:r>
                    </a:p>
                  </a:txBody>
                  <a:tcPr anchor="ctr"/>
                </a:tc>
                <a:extLst>
                  <a:ext uri="{0D108BD9-81ED-4DB2-BD59-A6C34878D82A}">
                    <a16:rowId xmlns:a16="http://schemas.microsoft.com/office/drawing/2014/main" val="1224901360"/>
                  </a:ext>
                </a:extLst>
              </a:tr>
              <a:tr h="292136">
                <a:tc gridSpan="2" vMerge="1">
                  <a:txBody>
                    <a:bodyPr/>
                    <a:lstStyle/>
                    <a:p>
                      <a:endParaRPr kumimoji="1" lang="ja-JP" altLang="en-US"/>
                    </a:p>
                  </a:txBody>
                  <a:tcPr/>
                </a:tc>
                <a:tc hMerge="1" vMerge="1">
                  <a:txBody>
                    <a:bodyPr/>
                    <a:lstStyle/>
                    <a:p>
                      <a:endParaRPr kumimoji="1" lang="ja-JP" altLang="en-US"/>
                    </a:p>
                  </a:txBody>
                  <a:tcPr/>
                </a:tc>
                <a:tc>
                  <a:txBody>
                    <a:bodyPr/>
                    <a:lstStyle/>
                    <a:p>
                      <a:r>
                        <a:rPr kumimoji="1" lang="ja-JP" altLang="en-US" sz="1400" b="1">
                          <a:solidFill>
                            <a:srgbClr val="56431E"/>
                          </a:solidFill>
                          <a:latin typeface="+mn-ea"/>
                          <a:ea typeface="+mn-ea"/>
                        </a:rPr>
                        <a:t>［補足資料］知財アクション（総合）</a:t>
                      </a:r>
                    </a:p>
                  </a:txBody>
                  <a:tcPr anchor="ctr"/>
                </a:tc>
                <a:tc>
                  <a:txBody>
                    <a:bodyPr/>
                    <a:lstStyle/>
                    <a:p>
                      <a:r>
                        <a:rPr kumimoji="1" lang="ja-JP" altLang="en-US" sz="1100" b="0">
                          <a:solidFill>
                            <a:srgbClr val="56431E"/>
                          </a:solidFill>
                          <a:latin typeface="+mn-ea"/>
                          <a:ea typeface="+mn-ea"/>
                        </a:rPr>
                        <a:t>「知財アクション」を記入。</a:t>
                      </a:r>
                    </a:p>
                  </a:txBody>
                  <a:tcPr anchor="ctr"/>
                </a:tc>
                <a:extLst>
                  <a:ext uri="{0D108BD9-81ED-4DB2-BD59-A6C34878D82A}">
                    <a16:rowId xmlns:a16="http://schemas.microsoft.com/office/drawing/2014/main" val="1208357059"/>
                  </a:ext>
                </a:extLst>
              </a:tr>
              <a:tr h="408991">
                <a:tc gridSpan="2" vMerge="1">
                  <a:txBody>
                    <a:bodyPr/>
                    <a:lstStyle/>
                    <a:p>
                      <a:endParaRPr kumimoji="1" lang="ja-JP" altLang="en-US"/>
                    </a:p>
                  </a:txBody>
                  <a:tcPr/>
                </a:tc>
                <a:tc hMerge="1" vMerge="1">
                  <a:txBody>
                    <a:bodyPr/>
                    <a:lstStyle/>
                    <a:p>
                      <a:endParaRPr kumimoji="1" lang="ja-JP" altLang="en-US"/>
                    </a:p>
                  </a:txBody>
                  <a:tcPr/>
                </a:tc>
                <a:tc>
                  <a:txBody>
                    <a:bodyPr/>
                    <a:lstStyle/>
                    <a:p>
                      <a:r>
                        <a:rPr kumimoji="1" lang="ja-JP" altLang="en-US" sz="1400" b="1">
                          <a:solidFill>
                            <a:srgbClr val="56431E"/>
                          </a:solidFill>
                          <a:latin typeface="+mn-ea"/>
                          <a:ea typeface="+mn-ea"/>
                        </a:rPr>
                        <a:t>［補足資料］経営デザインシート（簡易版）</a:t>
                      </a:r>
                    </a:p>
                  </a:txBody>
                  <a:tcPr anchor="ctr"/>
                </a:tc>
                <a:tc>
                  <a:txBody>
                    <a:bodyPr/>
                    <a:lstStyle/>
                    <a:p>
                      <a:r>
                        <a:rPr kumimoji="1" lang="ja-JP" altLang="en-US" sz="1100" b="0" dirty="0">
                          <a:solidFill>
                            <a:srgbClr val="56431E"/>
                          </a:solidFill>
                          <a:latin typeface="+mn-ea"/>
                          <a:ea typeface="+mn-ea"/>
                        </a:rPr>
                        <a:t>環境変化を見据え、自社や事業の「これまで」の理解に基づき「これから」を構想。</a:t>
                      </a:r>
                    </a:p>
                  </a:txBody>
                  <a:tcPr anchor="ctr"/>
                </a:tc>
                <a:extLst>
                  <a:ext uri="{0D108BD9-81ED-4DB2-BD59-A6C34878D82A}">
                    <a16:rowId xmlns:a16="http://schemas.microsoft.com/office/drawing/2014/main" val="4098000722"/>
                  </a:ext>
                </a:extLst>
              </a:tr>
            </a:tbl>
          </a:graphicData>
        </a:graphic>
      </p:graphicFrame>
    </p:spTree>
    <p:extLst>
      <p:ext uri="{BB962C8B-B14F-4D97-AF65-F5344CB8AC3E}">
        <p14:creationId xmlns:p14="http://schemas.microsoft.com/office/powerpoint/2010/main" val="2486716970"/>
      </p:ext>
    </p:extLst>
  </p:cSld>
  <p:clrMapOvr>
    <a:masterClrMapping/>
  </p:clrMapOvr>
</p:sld>
</file>

<file path=ppt/theme/theme1.xml><?xml version="1.0" encoding="utf-8"?>
<a:theme xmlns:a="http://schemas.openxmlformats.org/drawingml/2006/main" name="Office テーマ">
  <a:themeElements>
    <a:clrScheme name="事業B">
      <a:dk1>
        <a:srgbClr val="302D22"/>
      </a:dk1>
      <a:lt1>
        <a:srgbClr val="FFFFFF"/>
      </a:lt1>
      <a:dk2>
        <a:srgbClr val="44546A"/>
      </a:dk2>
      <a:lt2>
        <a:srgbClr val="D1C4BA"/>
      </a:lt2>
      <a:accent1>
        <a:srgbClr val="00A1B6"/>
      </a:accent1>
      <a:accent2>
        <a:srgbClr val="DE4E62"/>
      </a:accent2>
      <a:accent3>
        <a:srgbClr val="EA8B2D"/>
      </a:accent3>
      <a:accent4>
        <a:srgbClr val="007786"/>
      </a:accent4>
      <a:accent5>
        <a:srgbClr val="9F3746"/>
      </a:accent5>
      <a:accent6>
        <a:srgbClr val="A76520"/>
      </a:accent6>
      <a:hlink>
        <a:srgbClr val="0563C1"/>
      </a:hlink>
      <a:folHlink>
        <a:srgbClr val="7F7F7F"/>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4141</Words>
  <Application>Microsoft Office PowerPoint</Application>
  <PresentationFormat>画面に合わせる (4:3)</PresentationFormat>
  <Paragraphs>515</Paragraphs>
  <Slides>32</Slides>
  <Notes>16</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32</vt:i4>
      </vt:variant>
    </vt:vector>
  </HeadingPairs>
  <TitlesOfParts>
    <vt:vector size="41" baseType="lpstr">
      <vt:lpstr>Hiragino Kaku Gothic Pro W6</vt:lpstr>
      <vt:lpstr>Meiryo UI</vt:lpstr>
      <vt:lpstr>メイリオ</vt:lpstr>
      <vt:lpstr>游ゴシック</vt:lpstr>
      <vt:lpstr>游ゴシック</vt:lpstr>
      <vt:lpstr>Arial</vt:lpstr>
      <vt:lpstr>Calibri</vt:lpstr>
      <vt:lpstr>Wingdings</vt:lpstr>
      <vt:lpstr>Office テーマ</vt:lpstr>
      <vt:lpstr>デザイン経営コンパス Ver.2</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2024-07-24T05:26:16Z</dcterms:created>
  <dcterms:modified xsi:type="dcterms:W3CDTF">2024-07-24T05:30:40Z</dcterms:modified>
</cp:coreProperties>
</file>