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683" r:id="rId1"/>
  </p:sldMasterIdLst>
  <p:notesMasterIdLst>
    <p:notesMasterId r:id="rId44"/>
  </p:notesMasterIdLst>
  <p:sldIdLst>
    <p:sldId id="1448942900" r:id="rId2"/>
    <p:sldId id="257" r:id="rId3"/>
    <p:sldId id="1448943024" r:id="rId4"/>
    <p:sldId id="1448943018" r:id="rId5"/>
    <p:sldId id="1448943025" r:id="rId6"/>
    <p:sldId id="1448942892" r:id="rId7"/>
    <p:sldId id="1448942893" r:id="rId8"/>
    <p:sldId id="1448942894" r:id="rId9"/>
    <p:sldId id="1448942895" r:id="rId10"/>
    <p:sldId id="1448942891" r:id="rId11"/>
    <p:sldId id="263" r:id="rId12"/>
    <p:sldId id="267" r:id="rId13"/>
    <p:sldId id="310" r:id="rId14"/>
    <p:sldId id="311" r:id="rId15"/>
    <p:sldId id="313" r:id="rId16"/>
    <p:sldId id="1448942913" r:id="rId17"/>
    <p:sldId id="319" r:id="rId18"/>
    <p:sldId id="264" r:id="rId19"/>
    <p:sldId id="260" r:id="rId20"/>
    <p:sldId id="1448942921" r:id="rId21"/>
    <p:sldId id="315" r:id="rId22"/>
    <p:sldId id="298" r:id="rId23"/>
    <p:sldId id="1448943023" r:id="rId24"/>
    <p:sldId id="302" r:id="rId25"/>
    <p:sldId id="265" r:id="rId26"/>
    <p:sldId id="309" r:id="rId27"/>
    <p:sldId id="300" r:id="rId28"/>
    <p:sldId id="306" r:id="rId29"/>
    <p:sldId id="1448943022" r:id="rId30"/>
    <p:sldId id="301" r:id="rId31"/>
    <p:sldId id="316" r:id="rId32"/>
    <p:sldId id="318" r:id="rId33"/>
    <p:sldId id="303" r:id="rId34"/>
    <p:sldId id="304" r:id="rId35"/>
    <p:sldId id="1448943027" r:id="rId36"/>
    <p:sldId id="305" r:id="rId37"/>
    <p:sldId id="283" r:id="rId38"/>
    <p:sldId id="1448943028" r:id="rId39"/>
    <p:sldId id="282" r:id="rId40"/>
    <p:sldId id="323" r:id="rId41"/>
    <p:sldId id="307" r:id="rId42"/>
    <p:sldId id="144894300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Y１" id="{9D9FDDC6-9873-412E-B143-FE4E889ABD40}">
          <p14:sldIdLst>
            <p14:sldId id="1448942900"/>
            <p14:sldId id="257"/>
          </p14:sldIdLst>
        </p14:section>
        <p14:section name="イントロダクション" id="{EBA447B0-4644-4421-8FE7-6B31B72B6465}">
          <p14:sldIdLst>
            <p14:sldId id="1448943024"/>
            <p14:sldId id="1448943018"/>
            <p14:sldId id="1448943025"/>
            <p14:sldId id="1448942892"/>
            <p14:sldId id="1448942893"/>
            <p14:sldId id="1448942894"/>
            <p14:sldId id="1448942895"/>
            <p14:sldId id="1448942891"/>
            <p14:sldId id="263"/>
            <p14:sldId id="267"/>
          </p14:sldIdLst>
        </p14:section>
        <p14:section name="アイスブレイク" id="{9317CED4-82A2-466C-ACC9-0CB243A50B4D}">
          <p14:sldIdLst>
            <p14:sldId id="310"/>
            <p14:sldId id="311"/>
            <p14:sldId id="313"/>
            <p14:sldId id="1448942913"/>
            <p14:sldId id="319"/>
          </p14:sldIdLst>
        </p14:section>
        <p14:section name="経験の棚おろし" id="{7B3314D9-6317-48DB-8B00-C63B4ED8D5A5}">
          <p14:sldIdLst>
            <p14:sldId id="264"/>
            <p14:sldId id="260"/>
            <p14:sldId id="1448942921"/>
            <p14:sldId id="315"/>
            <p14:sldId id="298"/>
            <p14:sldId id="1448943023"/>
            <p14:sldId id="302"/>
            <p14:sldId id="265"/>
            <p14:sldId id="309"/>
            <p14:sldId id="300"/>
            <p14:sldId id="306"/>
            <p14:sldId id="1448943022"/>
          </p14:sldIdLst>
        </p14:section>
        <p14:section name="自社らしさを考える" id="{CC03F72C-B17C-4848-87DA-19B2262E8729}">
          <p14:sldIdLst>
            <p14:sldId id="301"/>
            <p14:sldId id="316"/>
            <p14:sldId id="318"/>
            <p14:sldId id="303"/>
          </p14:sldIdLst>
        </p14:section>
        <p14:section name="キーワード抽出" id="{79FE1225-895E-4601-A66B-12A6DDAD2DE5}">
          <p14:sldIdLst>
            <p14:sldId id="304"/>
            <p14:sldId id="1448943027"/>
            <p14:sldId id="305"/>
          </p14:sldIdLst>
        </p14:section>
        <p14:section name="クロージング(事後課題)" id="{1D2698E3-8BCC-49AF-91DD-8E0AEFAF7405}">
          <p14:sldIdLst>
            <p14:sldId id="283"/>
            <p14:sldId id="1448943028"/>
            <p14:sldId id="282"/>
            <p14:sldId id="323"/>
            <p14:sldId id="307"/>
            <p14:sldId id="1448943008"/>
          </p14:sldIdLst>
        </p14:section>
      </p14:sectionLst>
    </p:ext>
    <p:ext uri="{EFAFB233-063F-42B5-8137-9DF3F51BA10A}">
      <p15:sldGuideLst xmlns:p15="http://schemas.microsoft.com/office/powerpoint/2012/main">
        <p15:guide id="8" orient="horz" pos="2001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orient="horz" pos="3748" userDrawn="1">
          <p15:clr>
            <a:srgbClr val="A4A3A4"/>
          </p15:clr>
        </p15:guide>
        <p15:guide id="12" orient="horz" pos="595" userDrawn="1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9D"/>
    <a:srgbClr val="7D6E52"/>
    <a:srgbClr val="AD915B"/>
    <a:srgbClr val="EE3261"/>
    <a:srgbClr val="604B22"/>
    <a:srgbClr val="56431E"/>
    <a:srgbClr val="EF5442"/>
    <a:srgbClr val="F37E45"/>
    <a:srgbClr val="8F723A"/>
    <a:srgbClr val="19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7"/>
    <p:restoredTop sz="96242" autoAdjust="0"/>
  </p:normalViewPr>
  <p:slideViewPr>
    <p:cSldViewPr snapToGrid="0">
      <p:cViewPr varScale="1">
        <p:scale>
          <a:sx n="102" d="100"/>
          <a:sy n="102" d="100"/>
        </p:scale>
        <p:origin x="390" y="102"/>
      </p:cViewPr>
      <p:guideLst>
        <p:guide orient="horz" pos="2001"/>
        <p:guide orient="horz" pos="799"/>
        <p:guide orient="horz" pos="3748"/>
        <p:guide orient="horz" pos="5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030FD-CD95-774C-B549-B023FBB33D4F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D9003-547D-9F43-A75E-3855B318C6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5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00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17821DC-CE79-8071-B643-4E8821EEF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010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82138B9F-FEA8-6315-72E9-B8E532D81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4805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EE2998E-CCA1-F1A3-70DE-08416972A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1852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DE40242-FB06-DE83-10B0-D85FD050C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9655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1899E6D-2488-CE2D-F541-DFE44B72B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7008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769DA1A-F171-4FC7-D921-E753C894F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0727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523BFC1-B793-F86D-6CFC-34BBF089F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701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4BD1529-7DF1-B468-F539-EAE1A0F3A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6009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AF3CDDF-1073-BFD0-E777-657886FFB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6776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C6EB3C5-F58C-A5CB-1446-622AF3457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675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CD706AD-1032-1C3F-3AF2-6975BA838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8991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D9321FE-436A-0E1A-CF9F-69581AAD4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56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A3E969-F0B1-B278-90DE-C811AD248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3670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1A4A694-26F2-6B95-DA4C-D76842E48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1340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46C9927-8456-C93C-BC9C-0E97127AB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7717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CD1BD15-C6EA-AB04-0005-697A0511B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013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EE74DC1-A5C9-FB59-4343-2E60E0880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5305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C39C3EB-4D7B-3A14-A977-83484C630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7542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500C8F8-C559-A977-703F-B55F476DF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6071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33A17A1-3951-47E1-81E8-1962658A9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5397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9AEAF522-8D2A-5C56-BA71-B823A897A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5499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84142DF-5A04-9425-E936-9C5008685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4556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BF2CF8E7-9D0C-BB1C-8E8D-0F1E3598A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4728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B8DC851-B48F-526C-B287-62E498FB7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3575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F1CFB3E8-3A6E-F748-6860-992B4EFB7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4386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6219FCC-3F37-0FE3-2D80-5FC4AC92C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7913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368C776-597E-C6B4-4E3A-D6B692153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7319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2E30-36EA-85E2-9125-980026825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76E1F2-F300-6E17-B0EF-4A967E8EF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C63695-6D97-0EB9-83A5-D3BA393A0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37F2D4-1A09-26FC-481C-E128A42E0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672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799CF2C-481F-7135-9BA5-71FB55FCC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0019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4FEC5E0-625E-67F8-596A-52AA4A29F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1365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8CC8E-DF12-1240-43B9-9F30AA4E3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9D7EA-0511-EAD9-36AF-2A016A980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BC191-9EF4-C12D-90EF-39FAA7C80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E0E49FC-1A09-4E19-C090-E18D90618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8267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629DC1B1-5E69-2128-694C-F7095461D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63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16E600C1-F65D-9E25-08DE-7F2110FE3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0233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29CEB5B0-9B34-4176-F098-C0A7AE948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5210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5056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8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6A926-385B-F64B-4556-C73E1FFAC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59D41-BD31-0F3F-6F68-3D54608BB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5FEA7-76AA-E159-7E0B-0D0D357CD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07FA8BDB-C249-F954-DF72-76B57EA11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879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6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5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22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D9003-547D-9F43-A75E-3855B318C6D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8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ダイアグラム&#10;&#10;自動的に生成された説明">
            <a:extLst>
              <a:ext uri="{FF2B5EF4-FFF2-40B4-BE49-F238E27FC236}">
                <a16:creationId xmlns:a16="http://schemas.microsoft.com/office/drawing/2014/main" id="{E30301F3-4540-1CC0-BDEA-730B78C00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388" y="2324100"/>
            <a:ext cx="8785226" cy="2209800"/>
          </a:xfrm>
        </p:spPr>
        <p:txBody>
          <a:bodyPr lIns="216000" tIns="72000" rIns="216000" bIns="36000" anchor="ctr">
            <a:normAutofit/>
          </a:bodyPr>
          <a:lstStyle>
            <a:lvl1pPr algn="l">
              <a:lnSpc>
                <a:spcPct val="120000"/>
              </a:lnSpc>
              <a:defRPr sz="4000"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ワークショップ名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388" y="5944208"/>
            <a:ext cx="8785226" cy="466272"/>
          </a:xfrm>
          <a:prstGeom prst="rect">
            <a:avLst/>
          </a:prstGeom>
        </p:spPr>
        <p:txBody>
          <a:bodyPr lIns="288000" tIns="72000" rIns="288000" bIns="108000" anchor="ctr"/>
          <a:lstStyle>
            <a:lvl1pPr marL="0" indent="0" algn="r">
              <a:lnSpc>
                <a:spcPct val="120000"/>
              </a:lnSpc>
              <a:buNone/>
              <a:defRPr sz="2000" b="1">
                <a:solidFill>
                  <a:srgbClr val="56431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実施日・時間</a:t>
            </a:r>
            <a:endParaRPr 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7EF9C9E-E22D-3445-4EDE-E71744C9EA38}"/>
              </a:ext>
            </a:extLst>
          </p:cNvPr>
          <p:cNvSpPr/>
          <p:nvPr userDrawn="1"/>
        </p:nvSpPr>
        <p:spPr>
          <a:xfrm>
            <a:off x="179387" y="399747"/>
            <a:ext cx="2171927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特許庁主催事業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1643772-0D32-013A-E4AE-CCAE7311B4D8}"/>
              </a:ext>
            </a:extLst>
          </p:cNvPr>
          <p:cNvSpPr/>
          <p:nvPr userDrawn="1"/>
        </p:nvSpPr>
        <p:spPr>
          <a:xfrm>
            <a:off x="406400" y="1756685"/>
            <a:ext cx="50419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kumimoji="1" lang="ja-JP" altLang="en-US" b="1"/>
              <a:t>自社の在り方を模索し、俯瞰して経営を見直す</a:t>
            </a:r>
          </a:p>
        </p:txBody>
      </p:sp>
      <p:sp>
        <p:nvSpPr>
          <p:cNvPr id="26" name="テキスト プレースホルダー 25">
            <a:extLst>
              <a:ext uri="{FF2B5EF4-FFF2-40B4-BE49-F238E27FC236}">
                <a16:creationId xmlns:a16="http://schemas.microsoft.com/office/drawing/2014/main" id="{1CC9D969-30DF-9AE4-B6F1-609014E05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4533900"/>
            <a:ext cx="8785225" cy="562808"/>
          </a:xfrm>
          <a:prstGeom prst="rect">
            <a:avLst/>
          </a:prstGeom>
        </p:spPr>
        <p:txBody>
          <a:bodyPr lIns="216000" tIns="72000" rIns="216000" bIns="36000" anchor="ctr"/>
          <a:lstStyle>
            <a:lvl1pPr marL="0" indent="0">
              <a:buNone/>
              <a:defRPr sz="2000" b="1">
                <a:solidFill>
                  <a:srgbClr val="85682F"/>
                </a:solidFill>
              </a:defRPr>
            </a:lvl1pPr>
            <a:lvl6pPr marL="2286000" indent="0">
              <a:buNone/>
              <a:defRPr/>
            </a:lvl6pPr>
          </a:lstStyle>
          <a:p>
            <a:pPr lvl="0"/>
            <a:r>
              <a:rPr kumimoji="1" lang="ja-JP" altLang="en-US"/>
              <a:t>サブテーマ</a:t>
            </a:r>
          </a:p>
        </p:txBody>
      </p:sp>
    </p:spTree>
    <p:extLst>
      <p:ext uri="{BB962C8B-B14F-4D97-AF65-F5344CB8AC3E}">
        <p14:creationId xmlns:p14="http://schemas.microsoft.com/office/powerpoint/2010/main" val="3805305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のみ">
    <p:bg>
      <p:bgPr>
        <a:gradFill>
          <a:gsLst>
            <a:gs pos="0">
              <a:srgbClr val="EEA849"/>
            </a:gs>
            <a:gs pos="30000">
              <a:srgbClr val="F37846"/>
            </a:gs>
            <a:gs pos="69000">
              <a:srgbClr val="F46E45"/>
            </a:gs>
            <a:gs pos="100000">
              <a:srgbClr val="F46B45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541989B2-824A-B6BA-AB3B-3694C8670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8E2277-F70D-DF7C-C080-B28B69F4D6FD}"/>
              </a:ext>
            </a:extLst>
          </p:cNvPr>
          <p:cNvSpPr/>
          <p:nvPr userDrawn="1"/>
        </p:nvSpPr>
        <p:spPr>
          <a:xfrm>
            <a:off x="0" y="2486025"/>
            <a:ext cx="9144000" cy="188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iragino Kaku Gothic Pro W6" panose="020B03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C2ABC17-B690-4E37-5DD4-503F243D16E0}"/>
              </a:ext>
            </a:extLst>
          </p:cNvPr>
          <p:cNvSpPr/>
          <p:nvPr userDrawn="1"/>
        </p:nvSpPr>
        <p:spPr>
          <a:xfrm>
            <a:off x="0" y="2628900"/>
            <a:ext cx="9144000" cy="1600200"/>
          </a:xfrm>
          <a:prstGeom prst="rect">
            <a:avLst/>
          </a:prstGeom>
          <a:solidFill>
            <a:srgbClr val="FFFFFF">
              <a:alpha val="838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kumimoji="1" lang="ja-JP" altLang="en-US" sz="1350" b="1">
              <a:solidFill>
                <a:prstClr val="white"/>
              </a:solidFill>
              <a:latin typeface="Hiragino Kaku Gothic Pro W6" panose="020B0300000000000000" pitchFamily="34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20CE3EA-BF28-15F9-9E11-D65A7449C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7" y="2035200"/>
            <a:ext cx="8785226" cy="423862"/>
          </a:xfrm>
          <a:prstGeom prst="rect">
            <a:avLst/>
          </a:prstGeom>
        </p:spPr>
        <p:txBody>
          <a:bodyPr lIns="108000" tIns="108000" rIns="108000" bIns="72000"/>
          <a:lstStyle>
            <a:lvl1pPr marL="0" indent="0" algn="ctr">
              <a:buNone/>
              <a:defRPr sz="2000" b="1">
                <a:solidFill>
                  <a:srgbClr val="56431E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1FD176-8A8B-FD35-068C-82D03229D2F2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12B1764-333D-F482-08C7-E74FD3563B1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350AA73-C62F-1C39-BCC1-4121F1A3C882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1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のみ">
    <p:bg>
      <p:bgPr>
        <a:gradFill>
          <a:gsLst>
            <a:gs pos="0">
              <a:srgbClr val="EEA849"/>
            </a:gs>
            <a:gs pos="30000">
              <a:srgbClr val="F37846"/>
            </a:gs>
            <a:gs pos="69000">
              <a:srgbClr val="F46E45"/>
            </a:gs>
            <a:gs pos="100000">
              <a:srgbClr val="F46B45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自動的に生成された説明">
            <a:extLst>
              <a:ext uri="{FF2B5EF4-FFF2-40B4-BE49-F238E27FC236}">
                <a16:creationId xmlns:a16="http://schemas.microsoft.com/office/drawing/2014/main" id="{541989B2-824A-B6BA-AB3B-3694C8670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8E2277-F70D-DF7C-C080-B28B69F4D6FD}"/>
              </a:ext>
            </a:extLst>
          </p:cNvPr>
          <p:cNvSpPr/>
          <p:nvPr userDrawn="1"/>
        </p:nvSpPr>
        <p:spPr>
          <a:xfrm>
            <a:off x="0" y="2486025"/>
            <a:ext cx="9144000" cy="1885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iragino Kaku Gothic Pro W6" panose="020B0300000000000000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20CE3EA-BF28-15F9-9E11-D65A7449C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7" y="2035200"/>
            <a:ext cx="8785226" cy="423862"/>
          </a:xfrm>
          <a:prstGeom prst="rect">
            <a:avLst/>
          </a:prstGeom>
        </p:spPr>
        <p:txBody>
          <a:bodyPr lIns="108000" tIns="108000" rIns="108000" bIns="72000"/>
          <a:lstStyle>
            <a:lvl1pPr marL="0" indent="0" algn="ctr">
              <a:buNone/>
              <a:defRPr sz="2000" b="1">
                <a:solidFill>
                  <a:srgbClr val="56431E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AF48F2-4756-3000-A3E2-DB25BDD5C48D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AF46F63-F137-CCE6-0E11-F5AE94840E9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B13D97-5BCC-C9B1-5CDC-4539D7A3D2C1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34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84DEF46B-BD0B-AE6A-801D-C6FEF7DE7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771488-621F-27A1-A2C4-19FB6148FE7E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C9D8B2-399D-6611-D175-2B1003407DF7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5FD91-A52B-648E-836A-61C5D5A75B2A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936BAFD-3B6D-26DD-E43A-1159A8C9DB2C}"/>
              </a:ext>
            </a:extLst>
          </p:cNvPr>
          <p:cNvSpPr/>
          <p:nvPr userDrawn="1"/>
        </p:nvSpPr>
        <p:spPr>
          <a:xfrm>
            <a:off x="0" y="3055143"/>
            <a:ext cx="9144000" cy="747714"/>
          </a:xfrm>
          <a:prstGeom prst="rect">
            <a:avLst/>
          </a:prstGeom>
          <a:solidFill>
            <a:schemeClr val="bg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Hiragino Kaku Gothic Pro W6" panose="020B0300000000000000" pitchFamily="34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709E4B-C527-6663-1D80-51A415A4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3055143"/>
            <a:ext cx="8785225" cy="747714"/>
          </a:xfrm>
        </p:spPr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56F84B-C161-16D2-DE71-4AC4C32FE00B}"/>
              </a:ext>
            </a:extLst>
          </p:cNvPr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71000">
                <a:srgbClr val="7A996E">
                  <a:lumMod val="97000"/>
                  <a:lumOff val="3000"/>
                </a:srgbClr>
              </a:gs>
              <a:gs pos="38000">
                <a:srgbClr val="F28F22">
                  <a:lumMod val="87000"/>
                </a:srgbClr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771488-621F-27A1-A2C4-19FB6148FE7E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C9D8B2-399D-6611-D175-2B1003407DF7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5FD91-A52B-648E-836A-61C5D5A75B2A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709E4B-C527-6663-1D80-51A415A4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3055143"/>
            <a:ext cx="8785225" cy="747714"/>
          </a:xfrm>
          <a:noFill/>
        </p:spPr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9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44A399-A045-9972-33D4-935BC267AFCC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7FC9039-550B-0673-00CA-A2E64189A644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99DE0D-D2C0-B89E-ECFA-8BAECE8419A0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1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7994"/>
            <a:ext cx="8575241" cy="296819"/>
          </a:xfrm>
        </p:spPr>
        <p:txBody>
          <a:bodyPr lIns="72000" tIns="72000" rIns="72000" bIns="36000">
            <a:noAutofit/>
          </a:bodyPr>
          <a:lstStyle>
            <a:lvl1pPr algn="l">
              <a:defRPr sz="18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F36866C-577F-408F-F0CE-6BDD66DD5C5A}"/>
              </a:ext>
            </a:extLst>
          </p:cNvPr>
          <p:cNvSpPr/>
          <p:nvPr userDrawn="1"/>
        </p:nvSpPr>
        <p:spPr>
          <a:xfrm>
            <a:off x="99980" y="107994"/>
            <a:ext cx="99692" cy="288000"/>
          </a:xfrm>
          <a:prstGeom prst="rect">
            <a:avLst/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rgbClr val="56431E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C41926-9B96-34ED-31D1-D65C92114633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D64CB8-DA54-EEAC-3109-0EE5C041CA51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7711E3-EB15-76D7-7AAF-71DE7A92B336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23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orient="horz" pos="7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795962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47EF6C3-8A33-916E-0571-3F1BE573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7994"/>
            <a:ext cx="8575241" cy="296819"/>
          </a:xfrm>
        </p:spPr>
        <p:txBody>
          <a:bodyPr lIns="72000" tIns="72000" rIns="72000" bIns="36000">
            <a:noAutofit/>
          </a:bodyPr>
          <a:lstStyle>
            <a:lvl1pPr algn="l">
              <a:defRPr sz="18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0F3B46-96C5-948F-6581-F1FD6461BACE}"/>
              </a:ext>
            </a:extLst>
          </p:cNvPr>
          <p:cNvSpPr/>
          <p:nvPr userDrawn="1"/>
        </p:nvSpPr>
        <p:spPr>
          <a:xfrm>
            <a:off x="99980" y="107994"/>
            <a:ext cx="99692" cy="288000"/>
          </a:xfrm>
          <a:prstGeom prst="rect">
            <a:avLst/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rgbClr val="56431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C61800-27E8-7138-550C-FA015CE90E97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EAF2EE-CBB2-4957-B559-EA466DC3B3D3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36ED68A-7CD6-15C4-705D-406B302AE9F5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2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3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中央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795962"/>
          </a:xfrm>
          <a:prstGeom prst="rect">
            <a:avLst/>
          </a:prstGeom>
        </p:spPr>
        <p:txBody>
          <a:bodyPr tIns="72000" bIns="360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7C5802-32DA-2F05-7831-49C5D69F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07994"/>
            <a:ext cx="8575241" cy="296819"/>
          </a:xfrm>
        </p:spPr>
        <p:txBody>
          <a:bodyPr lIns="72000" tIns="72000" rIns="72000" bIns="36000">
            <a:noAutofit/>
          </a:bodyPr>
          <a:lstStyle>
            <a:lvl1pPr algn="l">
              <a:defRPr sz="18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6E6743-EFFC-A45D-2038-3BA521424A0F}"/>
              </a:ext>
            </a:extLst>
          </p:cNvPr>
          <p:cNvSpPr/>
          <p:nvPr userDrawn="1"/>
        </p:nvSpPr>
        <p:spPr>
          <a:xfrm>
            <a:off x="99980" y="107994"/>
            <a:ext cx="99692" cy="288000"/>
          </a:xfrm>
          <a:prstGeom prst="rect">
            <a:avLst/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rgbClr val="56431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9F47BF-9C64-8FCC-D0E8-2E3E8CCCB592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A5BDBDA-FE94-CEAC-4323-95D81D3BEAAD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D17484-B6F0-9C98-DB86-BB7C7C1BB550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87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73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DDF8727-6847-16A3-C9A2-CA708FF7D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1231" y="2372423"/>
            <a:ext cx="5861538" cy="21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7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2E40D-32D5-DC43-BD2A-C3F3C701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0F836F-E2D7-F741-ADFE-B150F43FD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2CB2E9-9980-434C-B505-87544D6F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38F8-D699-8C4D-B646-0ED787780BE5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653821-FFB1-414E-AC27-9E3E4641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306DDC-EF31-8945-A981-D9C14C6D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C30EC-3DEA-8F45-82D2-A3ACD2B08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1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7731" y="2320201"/>
            <a:ext cx="5676880" cy="3837668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>
                <a:solidFill>
                  <a:srgbClr val="3B2E15"/>
                </a:solidFill>
              </a:defRPr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/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/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ja-JP" altLang="en-US"/>
              <a:t>講師経歴・得意分野</a:t>
            </a:r>
            <a:endParaRPr lang="en-US" altLang="ja-JP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1BDA4-73A2-C1A0-2C10-EB365F14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38CECAE-9DDC-1CCA-3355-B3B3108FF81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87731" y="1126529"/>
            <a:ext cx="5676882" cy="1064270"/>
          </a:xfrm>
          <a:prstGeom prst="rect">
            <a:avLst/>
          </a:prstGeom>
        </p:spPr>
        <p:txBody>
          <a:bodyPr lIns="36000" tIns="144000" rIns="36000" bIns="36000" anchor="ctr"/>
          <a:lstStyle>
            <a:lvl1pPr marL="0" indent="0">
              <a:buNone/>
              <a:defRPr sz="5400" b="1">
                <a:solidFill>
                  <a:srgbClr val="3B2E1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kumimoji="1" lang="ja-JP" altLang="en-US"/>
              <a:t>講師 氏名</a:t>
            </a: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207ED43A-C414-96E4-DDE9-5100538F88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9388" y="996716"/>
            <a:ext cx="2952750" cy="3036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3B2E15"/>
                </a:solidFill>
              </a:defRPr>
            </a:lvl1pPr>
          </a:lstStyle>
          <a:p>
            <a:r>
              <a:rPr kumimoji="1" lang="ja-JP" altLang="en-US"/>
              <a:t>講師写真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00537BF-E926-0199-A45C-CE8EBE0E2613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7A17A53-F8D3-3EA1-1563-A4DA4737231A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D6CE47-EDEA-1F3D-F4A3-91205246071F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3F42BF-0EE3-7EA1-32A8-61487589DD6C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9BD589-139E-9177-B5B3-EF1B9A524D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7732" y="841166"/>
            <a:ext cx="5676880" cy="4413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rgbClr val="56431E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/>
              <a:t>ふりがな</a:t>
            </a:r>
          </a:p>
        </p:txBody>
      </p:sp>
    </p:spTree>
    <p:extLst>
      <p:ext uri="{BB962C8B-B14F-4D97-AF65-F5344CB8AC3E}">
        <p14:creationId xmlns:p14="http://schemas.microsoft.com/office/powerpoint/2010/main" val="2380921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109">
          <p15:clr>
            <a:srgbClr val="FBAE40"/>
          </p15:clr>
        </p15:guide>
        <p15:guide id="6" pos="1973" userDrawn="1">
          <p15:clr>
            <a:srgbClr val="FBAE40"/>
          </p15:clr>
        </p15:guide>
        <p15:guide id="7" orient="horz" pos="6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5619612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1BDA4-73A2-C1A0-2C10-EB365F14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DD9E095-6D44-FCD5-704C-D132D1574A80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7493C0-1461-79FE-04D4-49A240050238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B4B2330-9625-1722-6571-16B706A0E299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1FCE984-CBB6-EAEB-E8AB-7511FB6E5BD3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8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300" userDrawn="1">
          <p15:clr>
            <a:srgbClr val="FBAE40"/>
          </p15:clr>
        </p15:guide>
        <p15:guide id="5" orient="horz" pos="1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中央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5619612"/>
          </a:xfrm>
          <a:prstGeom prst="rect">
            <a:avLst/>
          </a:prstGeom>
        </p:spPr>
        <p:txBody>
          <a:bodyPr tIns="72000" bIns="360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>
                <a:solidFill>
                  <a:srgbClr val="56431E"/>
                </a:solidFill>
              </a:defRPr>
            </a:lvl1pPr>
            <a:lvl2pPr marL="36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EAE694-4E43-DA48-9A43-7470B82A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7719D9-D941-0EF6-CCDD-A09D7906FB91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D193005-1AF6-56FE-0674-577305FA1E7D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3574946-F843-5CC6-2639-651351434755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7AFE86-74BF-3FFD-EBD6-1C30B8C25AB0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04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300" userDrawn="1">
          <p15:clr>
            <a:srgbClr val="FBAE40"/>
          </p15:clr>
        </p15:guide>
        <p15:guide id="5" orient="horz" pos="1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4546"/>
            <a:ext cx="8785225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C27F3A3-3CB3-DB36-1D99-5569F018E16D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E4C8B0-748C-EF53-F6BB-D1ACECB0B6AF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73333BB-6F5F-FB2A-0E6A-5694C90D5708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3B82734-DACB-8D6F-A521-A86BB17137E6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0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109" userDrawn="1">
          <p15:clr>
            <a:srgbClr val="FBAE40"/>
          </p15:clr>
        </p15:guide>
        <p15:guide id="5" orient="horz" pos="3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右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F1307-47FD-00A8-A678-05E8F0D91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90" y="620714"/>
            <a:ext cx="8785223" cy="5619350"/>
          </a:xfrm>
          <a:prstGeom prst="rect">
            <a:avLst/>
          </a:prstGeom>
        </p:spPr>
        <p:txBody>
          <a:bodyPr tIns="72000" bIns="36000"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4307BE-4402-5114-35B3-28F51343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99" y="164147"/>
            <a:ext cx="7926014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F47C3DA-C5BE-7A07-04D4-451DEDB2A8DF}"/>
              </a:ext>
            </a:extLst>
          </p:cNvPr>
          <p:cNvSpPr/>
          <p:nvPr userDrawn="1"/>
        </p:nvSpPr>
        <p:spPr>
          <a:xfrm>
            <a:off x="-325944" y="116129"/>
            <a:ext cx="1317051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ワーク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51CF4C-FB32-A1D9-8D6D-7C65F31E372C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609E98-F51A-4BB3-267F-6AB01F641BEE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7CC8DA1-7F6A-970D-7408-0992EC13F40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A33846E-29DD-D797-FD39-C185E12DAC12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79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中央揃え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DDA335-550F-660B-7C43-D109CB20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16575"/>
          </a:xfrm>
          <a:prstGeom prst="rect">
            <a:avLst/>
          </a:prstGeom>
        </p:spPr>
        <p:txBody>
          <a:bodyPr tIns="72000" bIns="36000"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1pPr>
            <a:lvl2pPr marL="36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2pPr>
            <a:lvl3pPr marL="72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3pPr>
            <a:lvl4pPr marL="108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144000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4B6DFD8-4B0E-42B2-1108-1F815ADA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99" y="164147"/>
            <a:ext cx="7926014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052A409A-0C8A-C486-A8FA-3B5A20A41E03}"/>
              </a:ext>
            </a:extLst>
          </p:cNvPr>
          <p:cNvSpPr/>
          <p:nvPr userDrawn="1"/>
        </p:nvSpPr>
        <p:spPr>
          <a:xfrm>
            <a:off x="-325944" y="116129"/>
            <a:ext cx="1317051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ワーク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7ABF6C-6797-6EFC-2CB4-5FD9113C28C4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FCD64E-5835-1671-F334-29EFC3FCAC7D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947E3F0-138A-FDB0-2AE3-5A9D12B4DD61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DE66FC7-F5E8-1842-120B-1457160DA401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8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831BDA4-73A2-C1A0-2C10-EB365F14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599" y="164147"/>
            <a:ext cx="7926014" cy="296819"/>
          </a:xfrm>
        </p:spPr>
        <p:txBody>
          <a:bodyPr lIns="72000" tIns="144000" rIns="72000" bIns="72000">
            <a:noAutofit/>
          </a:bodyPr>
          <a:lstStyle>
            <a:lvl1pPr algn="l">
              <a:defRPr sz="2400" b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D98E4986-E6AB-20B4-8BBD-994D8AE2555F}"/>
              </a:ext>
            </a:extLst>
          </p:cNvPr>
          <p:cNvSpPr/>
          <p:nvPr userDrawn="1"/>
        </p:nvSpPr>
        <p:spPr>
          <a:xfrm>
            <a:off x="-325944" y="116129"/>
            <a:ext cx="1317051" cy="423334"/>
          </a:xfrm>
          <a:prstGeom prst="roundRect">
            <a:avLst>
              <a:gd name="adj" fmla="val 50000"/>
            </a:avLst>
          </a:prstGeom>
          <a:solidFill>
            <a:srgbClr val="5643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ctr"/>
          <a:lstStyle/>
          <a:p>
            <a:pPr algn="ctr"/>
            <a:r>
              <a:rPr kumimoji="1" lang="ja-JP" altLang="en-US" sz="1800" b="1" spc="-15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ワーク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3463E2F-C4C4-44B7-B353-C1087A30A3C4}"/>
              </a:ext>
            </a:extLst>
          </p:cNvPr>
          <p:cNvSpPr/>
          <p:nvPr userDrawn="1"/>
        </p:nvSpPr>
        <p:spPr>
          <a:xfrm>
            <a:off x="-907849" y="0"/>
            <a:ext cx="895149" cy="1174282"/>
          </a:xfrm>
          <a:prstGeom prst="rect">
            <a:avLst/>
          </a:prstGeom>
          <a:solidFill>
            <a:srgbClr val="E8E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7269557-3BDC-E93B-80A1-21D8F3654AB2}"/>
              </a:ext>
            </a:extLst>
          </p:cNvPr>
          <p:cNvSpPr/>
          <p:nvPr userDrawn="1"/>
        </p:nvSpPr>
        <p:spPr>
          <a:xfrm>
            <a:off x="0" y="6416674"/>
            <a:ext cx="9144000" cy="441325"/>
          </a:xfrm>
          <a:prstGeom prst="rect">
            <a:avLst/>
          </a:prstGeom>
          <a:gradFill>
            <a:gsLst>
              <a:gs pos="71000">
                <a:srgbClr val="7A996E"/>
              </a:gs>
              <a:gs pos="38000">
                <a:srgbClr val="F18614"/>
              </a:gs>
              <a:gs pos="0">
                <a:srgbClr val="EE3162"/>
              </a:gs>
              <a:gs pos="100000">
                <a:srgbClr val="02AB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32F7688-F9AC-9833-C9EA-649A8D2AC830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2B2431C-D8FE-1965-5B4E-D6B0E13EE582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214075F-51A4-97BF-BE7F-98EFC93D90D7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4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2">
          <p15:clr>
            <a:srgbClr val="FBAE40"/>
          </p15:clr>
        </p15:guide>
        <p15:guide id="4" orient="horz" pos="300">
          <p15:clr>
            <a:srgbClr val="FBAE40"/>
          </p15:clr>
        </p15:guide>
        <p15:guide id="5" orient="horz" pos="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のみ">
    <p:bg>
      <p:bgPr>
        <a:gradFill>
          <a:gsLst>
            <a:gs pos="0">
              <a:srgbClr val="EEA849"/>
            </a:gs>
            <a:gs pos="30000">
              <a:srgbClr val="F37846"/>
            </a:gs>
            <a:gs pos="69000">
              <a:srgbClr val="F46E45"/>
            </a:gs>
            <a:gs pos="100000">
              <a:srgbClr val="F46B45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A0533876-EF86-29C1-079F-5A627C4D8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8" b="1195"/>
          <a:stretch/>
        </p:blipFill>
        <p:spPr>
          <a:xfrm>
            <a:off x="0" y="1611"/>
            <a:ext cx="9144000" cy="685477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9FE884-F74D-7952-B55B-5C18BB4BE845}"/>
              </a:ext>
            </a:extLst>
          </p:cNvPr>
          <p:cNvSpPr/>
          <p:nvPr userDrawn="1"/>
        </p:nvSpPr>
        <p:spPr>
          <a:xfrm>
            <a:off x="523982" y="434083"/>
            <a:ext cx="8096036" cy="5989834"/>
          </a:xfrm>
          <a:prstGeom prst="rect">
            <a:avLst/>
          </a:prstGeom>
          <a:solidFill>
            <a:schemeClr val="bg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72000" bIns="72000"/>
          <a:lstStyle>
            <a:lvl1pPr>
              <a:lnSpc>
                <a:spcPct val="120000"/>
              </a:lnSpc>
              <a:defRPr>
                <a:solidFill>
                  <a:srgbClr val="56431E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4964D79B-FCF0-BC5F-8788-DDBF90A23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7" y="420997"/>
            <a:ext cx="8785226" cy="423862"/>
          </a:xfrm>
          <a:prstGeom prst="rect">
            <a:avLst/>
          </a:prstGeom>
        </p:spPr>
        <p:txBody>
          <a:bodyPr lIns="108000" tIns="108000" rIns="108000" bIns="72000"/>
          <a:lstStyle>
            <a:lvl1pPr marL="0" indent="0" algn="ctr">
              <a:buNone/>
              <a:defRPr sz="2000" b="1">
                <a:solidFill>
                  <a:srgbClr val="56431E"/>
                </a:solidFill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C1BD87-72F2-EF2D-A4F1-D5BB4C90E3AC}"/>
              </a:ext>
            </a:extLst>
          </p:cNvPr>
          <p:cNvSpPr txBox="1"/>
          <p:nvPr userDrawn="1"/>
        </p:nvSpPr>
        <p:spPr>
          <a:xfrm>
            <a:off x="1" y="6416675"/>
            <a:ext cx="1409700" cy="441325"/>
          </a:xfrm>
          <a:prstGeom prst="rect">
            <a:avLst/>
          </a:prstGeom>
          <a:noFill/>
        </p:spPr>
        <p:txBody>
          <a:bodyPr wrap="square" lIns="180000" tIns="36000" rIns="180000" bIns="36000" rtlCol="0" anchor="ctr">
            <a:noAutofit/>
          </a:bodyPr>
          <a:lstStyle/>
          <a:p>
            <a:pPr algn="l"/>
            <a:r>
              <a:rPr kumimoji="1" lang="en-US" altLang="ja-JP" sz="1323" b="1" i="1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confidential</a:t>
            </a:r>
            <a:endParaRPr kumimoji="1" lang="ja-JP" altLang="en-US" sz="1323" b="1" i="1">
              <a:solidFill>
                <a:srgbClr val="56431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ED9289-2FD0-E067-F3C8-CC37E505CBF8}"/>
              </a:ext>
            </a:extLst>
          </p:cNvPr>
          <p:cNvSpPr/>
          <p:nvPr userDrawn="1"/>
        </p:nvSpPr>
        <p:spPr>
          <a:xfrm>
            <a:off x="2767111" y="6416675"/>
            <a:ext cx="3616758" cy="441325"/>
          </a:xfrm>
          <a:prstGeom prst="rect">
            <a:avLst/>
          </a:prstGeom>
        </p:spPr>
        <p:txBody>
          <a:bodyPr wrap="square" lIns="180000" tIns="36000" rIns="180000" bIns="36000" anchor="ctr">
            <a:noAutofit/>
          </a:bodyPr>
          <a:lstStyle/>
          <a:p>
            <a:pPr algn="ctr"/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mitemo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Co.Ltd</a:t>
            </a:r>
            <a:r>
              <a:rPr lang="en-US" altLang="ja-JP" sz="1050">
                <a:solidFill>
                  <a:srgbClr val="56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 rights reserved</a:t>
            </a:r>
            <a:endParaRPr lang="ja-JP" altLang="en-US" sz="1050">
              <a:solidFill>
                <a:srgbClr val="56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6EC1750-5B2A-A162-DDD6-56C1B815536E}"/>
              </a:ext>
            </a:extLst>
          </p:cNvPr>
          <p:cNvSpPr txBox="1">
            <a:spLocks/>
          </p:cNvSpPr>
          <p:nvPr userDrawn="1"/>
        </p:nvSpPr>
        <p:spPr>
          <a:xfrm>
            <a:off x="8448676" y="6416675"/>
            <a:ext cx="695324" cy="441325"/>
          </a:xfrm>
          <a:prstGeom prst="rect">
            <a:avLst/>
          </a:prstGeom>
        </p:spPr>
        <p:txBody>
          <a:bodyPr lIns="180000" tIns="36000" rIns="180000" bIns="3600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E0E0CD-D5FA-6742-8D9B-B2BD86462CA2}" type="slidenum">
              <a:rPr kumimoji="1" lang="ja-JP" altLang="en-US" smtClean="0">
                <a:solidFill>
                  <a:srgbClr val="56431E"/>
                </a:solidFill>
              </a:rPr>
              <a:pPr/>
              <a:t>‹#›</a:t>
            </a:fld>
            <a:endParaRPr kumimoji="1" lang="ja-JP" altLang="en-US">
              <a:solidFill>
                <a:srgbClr val="564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33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" y="3055143"/>
            <a:ext cx="8785225" cy="747714"/>
          </a:xfrm>
          <a:prstGeom prst="rect">
            <a:avLst/>
          </a:prstGeom>
        </p:spPr>
        <p:txBody>
          <a:bodyPr vert="horz" lIns="72000" tIns="72000" rIns="72000" bIns="3600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23" r:id="rId2"/>
    <p:sldLayoutId id="2147483712" r:id="rId3"/>
    <p:sldLayoutId id="2147483713" r:id="rId4"/>
    <p:sldLayoutId id="2147483711" r:id="rId5"/>
    <p:sldLayoutId id="2147483720" r:id="rId6"/>
    <p:sldLayoutId id="2147483722" r:id="rId7"/>
    <p:sldLayoutId id="2147483721" r:id="rId8"/>
    <p:sldLayoutId id="2147483710" r:id="rId9"/>
    <p:sldLayoutId id="2147483719" r:id="rId10"/>
    <p:sldLayoutId id="2147483724" r:id="rId11"/>
    <p:sldLayoutId id="2147483699" r:id="rId12"/>
    <p:sldLayoutId id="2147483725" r:id="rId13"/>
    <p:sldLayoutId id="2147483686" r:id="rId14"/>
    <p:sldLayoutId id="2147483685" r:id="rId15"/>
    <p:sldLayoutId id="2147483697" r:id="rId16"/>
    <p:sldLayoutId id="2147483701" r:id="rId17"/>
    <p:sldLayoutId id="2147483677" r:id="rId18"/>
    <p:sldLayoutId id="2147483726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pos="5647" userDrawn="1">
          <p15:clr>
            <a:srgbClr val="F26B43"/>
          </p15:clr>
        </p15:guide>
        <p15:guide id="5" orient="horz" pos="391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2BA6136-C6FB-31E1-2115-2830A3F4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" y="1257300"/>
            <a:ext cx="8785225" cy="4367213"/>
          </a:xfrm>
        </p:spPr>
        <p:txBody>
          <a:bodyPr>
            <a:noAutofit/>
          </a:bodyPr>
          <a:lstStyle/>
          <a:p>
            <a:r>
              <a:rPr lang="ja-JP" altLang="en-US" sz="3200"/>
              <a:t>ワークショップ中は、記録のため、</a:t>
            </a:r>
            <a:br>
              <a:rPr lang="en-US" altLang="ja-JP" sz="3200"/>
            </a:br>
            <a:r>
              <a:rPr lang="ja-JP" altLang="en-US" sz="3200"/>
              <a:t>事務局で写真を撮影させていただきます</a:t>
            </a:r>
            <a:br>
              <a:rPr lang="en-US" altLang="ja-JP" sz="1800"/>
            </a:br>
            <a:br>
              <a:rPr lang="en-US" altLang="ja-JP" sz="3200"/>
            </a:br>
            <a:r>
              <a:rPr lang="ja-JP" altLang="en-US" sz="3200"/>
              <a:t>映り込みに抵抗がある方は、</a:t>
            </a:r>
            <a:br>
              <a:rPr lang="en-US" altLang="ja-JP" sz="3200"/>
            </a:br>
            <a:r>
              <a:rPr lang="ja-JP" altLang="en-US" sz="3200"/>
              <a:t>事務局までご連絡ください。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092AD5F-1F64-E5B4-4191-611440F93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ja-JP" altLang="en-US"/>
              <a:t>開始の前に、、、</a:t>
            </a:r>
          </a:p>
        </p:txBody>
      </p:sp>
    </p:spTree>
    <p:extLst>
      <p:ext uri="{BB962C8B-B14F-4D97-AF65-F5344CB8AC3E}">
        <p14:creationId xmlns:p14="http://schemas.microsoft.com/office/powerpoint/2010/main" val="420262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5F353-8A34-1FCA-3798-CAA5FAE5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E3FB42D-0D7F-1A94-9EA6-3C8B5B2C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『</a:t>
            </a:r>
            <a:r>
              <a:rPr kumimoji="1" lang="ja-JP" altLang="en-US"/>
              <a:t>自社らしさ</a:t>
            </a:r>
            <a:r>
              <a:rPr kumimoji="1" lang="en-US" altLang="ja-JP"/>
              <a:t>』</a:t>
            </a:r>
            <a:endParaRPr kumimoji="1" lang="ja-JP" altLang="en-US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C48BDEE5-73E8-60B6-29C0-0FFB30EB51CE}"/>
              </a:ext>
            </a:extLst>
          </p:cNvPr>
          <p:cNvGrpSpPr/>
          <p:nvPr/>
        </p:nvGrpSpPr>
        <p:grpSpPr>
          <a:xfrm>
            <a:off x="179388" y="1759568"/>
            <a:ext cx="8915702" cy="3611428"/>
            <a:chOff x="136765" y="1106594"/>
            <a:chExt cx="12139753" cy="4917375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62C995EC-FAB2-6379-2EAE-8258920AC92D}"/>
                </a:ext>
              </a:extLst>
            </p:cNvPr>
            <p:cNvGrpSpPr/>
            <p:nvPr/>
          </p:nvGrpSpPr>
          <p:grpSpPr>
            <a:xfrm>
              <a:off x="1991260" y="2272051"/>
              <a:ext cx="8282506" cy="2313895"/>
              <a:chOff x="1042988" y="2010569"/>
              <a:chExt cx="10154444" cy="2836862"/>
            </a:xfrm>
          </p:grpSpPr>
          <p:sp>
            <p:nvSpPr>
              <p:cNvPr id="54" name="左右矢印 4">
                <a:extLst>
                  <a:ext uri="{FF2B5EF4-FFF2-40B4-BE49-F238E27FC236}">
                    <a16:creationId xmlns:a16="http://schemas.microsoft.com/office/drawing/2014/main" id="{4EEEDA44-D189-8163-286D-3A734BD30DB4}"/>
                  </a:ext>
                </a:extLst>
              </p:cNvPr>
              <p:cNvSpPr/>
              <p:nvPr/>
            </p:nvSpPr>
            <p:spPr>
              <a:xfrm>
                <a:off x="1042988" y="2814638"/>
                <a:ext cx="10154444" cy="1085850"/>
              </a:xfrm>
              <a:prstGeom prst="leftRight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55" name="円/楕円 5">
                <a:extLst>
                  <a:ext uri="{FF2B5EF4-FFF2-40B4-BE49-F238E27FC236}">
                    <a16:creationId xmlns:a16="http://schemas.microsoft.com/office/drawing/2014/main" id="{667CD039-54F3-B6DD-DD57-A3FB48FD3A19}"/>
                  </a:ext>
                </a:extLst>
              </p:cNvPr>
              <p:cNvSpPr/>
              <p:nvPr/>
            </p:nvSpPr>
            <p:spPr>
              <a:xfrm>
                <a:off x="4714082" y="2010569"/>
                <a:ext cx="2836862" cy="283686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spc="300"/>
                  <a:t>自社</a:t>
                </a:r>
                <a:br>
                  <a:rPr kumimoji="1" lang="en-US" altLang="ja-JP" b="1" spc="300"/>
                </a:br>
                <a:r>
                  <a:rPr kumimoji="1" lang="ja-JP" altLang="en-US" b="1" spc="300"/>
                  <a:t>らしさ</a:t>
                </a:r>
              </a:p>
            </p:txBody>
          </p:sp>
          <p:sp>
            <p:nvSpPr>
              <p:cNvPr id="56" name="円/楕円 6">
                <a:extLst>
                  <a:ext uri="{FF2B5EF4-FFF2-40B4-BE49-F238E27FC236}">
                    <a16:creationId xmlns:a16="http://schemas.microsoft.com/office/drawing/2014/main" id="{31A76C7A-CE91-61E1-22E9-EF34DF34A32B}"/>
                  </a:ext>
                </a:extLst>
              </p:cNvPr>
              <p:cNvSpPr/>
              <p:nvPr/>
            </p:nvSpPr>
            <p:spPr>
              <a:xfrm>
                <a:off x="8304213" y="2262585"/>
                <a:ext cx="2189956" cy="2189956"/>
              </a:xfrm>
              <a:prstGeom prst="ellipse">
                <a:avLst/>
              </a:prstGeom>
              <a:solidFill>
                <a:srgbClr val="00A1B6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ja-JP" altLang="en-US" b="1" spc="300"/>
                  <a:t>事業</a:t>
                </a:r>
                <a:endParaRPr kumimoji="1" lang="en-US" altLang="ja-JP" b="1" spc="300"/>
              </a:p>
              <a:p>
                <a:pPr algn="ctr"/>
                <a:r>
                  <a:rPr lang="ja-JP" altLang="en-US" b="1" spc="300"/>
                  <a:t>商品</a:t>
                </a:r>
                <a:endParaRPr lang="en-US" altLang="ja-JP" b="1" spc="300"/>
              </a:p>
              <a:p>
                <a:pPr algn="ctr"/>
                <a:r>
                  <a:rPr kumimoji="1" lang="ja-JP" altLang="en-US" b="1" spc="300"/>
                  <a:t>サービス</a:t>
                </a:r>
              </a:p>
            </p:txBody>
          </p:sp>
          <p:sp>
            <p:nvSpPr>
              <p:cNvPr id="57" name="円/楕円 7">
                <a:extLst>
                  <a:ext uri="{FF2B5EF4-FFF2-40B4-BE49-F238E27FC236}">
                    <a16:creationId xmlns:a16="http://schemas.microsoft.com/office/drawing/2014/main" id="{9268C655-215A-0189-9262-D5480C80D486}"/>
                  </a:ext>
                </a:extLst>
              </p:cNvPr>
              <p:cNvSpPr/>
              <p:nvPr/>
            </p:nvSpPr>
            <p:spPr>
              <a:xfrm>
                <a:off x="1770857" y="2262585"/>
                <a:ext cx="2189956" cy="2189956"/>
              </a:xfrm>
              <a:prstGeom prst="ellipse">
                <a:avLst/>
              </a:prstGeom>
              <a:solidFill>
                <a:srgbClr val="E93A4D"/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 spc="300"/>
              </a:p>
            </p:txBody>
          </p:sp>
        </p:grp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488D9CE5-3488-2049-2F82-EC0DC262DB5C}"/>
                </a:ext>
              </a:extLst>
            </p:cNvPr>
            <p:cNvSpPr txBox="1"/>
            <p:nvPr/>
          </p:nvSpPr>
          <p:spPr>
            <a:xfrm>
              <a:off x="836521" y="3191509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従業員</a:t>
              </a:r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F02C938E-C2E0-3C11-63FD-BF6D2FC47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494" y="1106594"/>
              <a:ext cx="2140981" cy="2140981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37664592-2C5C-4C25-7CF7-4E9C5521B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6702" y="2162667"/>
              <a:ext cx="2169816" cy="2169816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2418B530-9A57-3677-B117-7C5EC825EBA9}"/>
                </a:ext>
              </a:extLst>
            </p:cNvPr>
            <p:cNvSpPr txBox="1"/>
            <p:nvPr/>
          </p:nvSpPr>
          <p:spPr>
            <a:xfrm>
              <a:off x="10881269" y="4318833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顧客</a:t>
              </a:r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8B5C5C7B-BD1B-1CC7-08FF-808A26691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765" y="3610425"/>
              <a:ext cx="2140981" cy="2140981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BA1CDD2C-57B9-E198-8A76-E684038015B2}"/>
                </a:ext>
              </a:extLst>
            </p:cNvPr>
            <p:cNvSpPr txBox="1"/>
            <p:nvPr/>
          </p:nvSpPr>
          <p:spPr>
            <a:xfrm>
              <a:off x="618513" y="5716192"/>
              <a:ext cx="1274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spc="300"/>
                <a:t>パートナー</a:t>
              </a:r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7D3AC3A-E394-D97F-BA31-D930B64F37D3}"/>
              </a:ext>
            </a:extLst>
          </p:cNvPr>
          <p:cNvSpPr txBox="1"/>
          <p:nvPr/>
        </p:nvSpPr>
        <p:spPr>
          <a:xfrm>
            <a:off x="2008273" y="2967335"/>
            <a:ext cx="1274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spc="300">
                <a:solidFill>
                  <a:schemeClr val="bg1"/>
                </a:solidFill>
              </a:rPr>
              <a:t>組織</a:t>
            </a:r>
            <a:endParaRPr kumimoji="1" lang="en-US" altLang="ja-JP" b="1" spc="300">
              <a:solidFill>
                <a:schemeClr val="bg1"/>
              </a:solidFill>
            </a:endParaRPr>
          </a:p>
          <a:p>
            <a:pPr algn="ctr"/>
            <a:r>
              <a:rPr lang="ja-JP" altLang="en-US" b="1" spc="300">
                <a:solidFill>
                  <a:schemeClr val="bg1"/>
                </a:solidFill>
              </a:rPr>
              <a:t>文化</a:t>
            </a:r>
            <a:endParaRPr kumimoji="1" lang="en-US" altLang="ja-JP" b="1" spc="30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spc="300">
                <a:solidFill>
                  <a:schemeClr val="bg1"/>
                </a:solidFill>
              </a:rPr>
              <a:t>価値観</a:t>
            </a:r>
          </a:p>
        </p:txBody>
      </p:sp>
    </p:spTree>
    <p:extLst>
      <p:ext uri="{BB962C8B-B14F-4D97-AF65-F5344CB8AC3E}">
        <p14:creationId xmlns:p14="http://schemas.microsoft.com/office/powerpoint/2010/main" val="152441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CCA2BBD-45D1-64D5-041B-CEED87324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6"/>
            <a:ext cx="8785223" cy="5656123"/>
          </a:xfrm>
        </p:spPr>
        <p:txBody>
          <a:bodyPr anchor="ctr"/>
          <a:lstStyle/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lang="ja-JP" altLang="en-US" b="1"/>
              <a:t>はじめに</a:t>
            </a:r>
            <a:endParaRPr lang="en-US" altLang="ja-JP" b="1"/>
          </a:p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kumimoji="1" lang="ja-JP" altLang="en-US" b="1"/>
              <a:t>会社や仕事での経験を棚卸しする</a:t>
            </a:r>
            <a:endParaRPr kumimoji="1" lang="en-US" altLang="ja-JP" b="1"/>
          </a:p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lang="ja-JP" altLang="en-US" b="1"/>
              <a:t>ストーリーを整理する</a:t>
            </a:r>
            <a:endParaRPr lang="en-US" altLang="ja-JP" b="1"/>
          </a:p>
          <a:p>
            <a:pPr marL="540000" indent="-360000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kumimoji="1" lang="ja-JP" altLang="en-US" b="1"/>
              <a:t>自社らしさを言語化する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E50F71-39C3-0B5E-1427-97F75A1C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今日の流れ</a:t>
            </a:r>
          </a:p>
        </p:txBody>
      </p:sp>
    </p:spTree>
    <p:extLst>
      <p:ext uri="{BB962C8B-B14F-4D97-AF65-F5344CB8AC3E}">
        <p14:creationId xmlns:p14="http://schemas.microsoft.com/office/powerpoint/2010/main" val="105189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10E7374-F11E-44BB-F183-0266FF462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72000" rIns="91440" bIns="36000" anchor="ctr"/>
          <a:lstStyle/>
          <a:p>
            <a:pPr algn="ctr"/>
            <a:r>
              <a:rPr lang="ja-JP" altLang="en-US" b="1">
                <a:ea typeface="游ゴシック"/>
                <a:cs typeface="Calibri"/>
              </a:rPr>
              <a:t>一言ずつ自己紹介をお願いいたします</a:t>
            </a:r>
          </a:p>
          <a:p>
            <a:pPr algn="ctr"/>
            <a:endParaRPr lang="ja-JP" altLang="en-US" b="1">
              <a:ea typeface="游ゴシック"/>
              <a:cs typeface="Calibri"/>
            </a:endParaRPr>
          </a:p>
          <a:p>
            <a:pPr algn="ctr"/>
            <a:r>
              <a:rPr lang="ja-JP" altLang="en-US" b="1">
                <a:ea typeface="游ゴシック"/>
                <a:cs typeface="Calibri"/>
              </a:rPr>
              <a:t>会社名・お名前・今日参加したきっかけ</a:t>
            </a:r>
          </a:p>
          <a:p>
            <a:pPr algn="ctr"/>
            <a:r>
              <a:rPr lang="ja-JP" altLang="en-US" b="1">
                <a:ea typeface="游ゴシック"/>
                <a:cs typeface="Calibri"/>
              </a:rPr>
              <a:t>を一人1分で教えてください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B53272-D83D-D9CB-DC9E-3B97A05A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参加事業者の紹介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48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749678D-59C9-AF15-DBA0-0F8DED6E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アイスブレイク</a:t>
            </a:r>
          </a:p>
        </p:txBody>
      </p:sp>
    </p:spTree>
    <p:extLst>
      <p:ext uri="{BB962C8B-B14F-4D97-AF65-F5344CB8AC3E}">
        <p14:creationId xmlns:p14="http://schemas.microsoft.com/office/powerpoint/2010/main" val="324325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00D4ACE-BEFF-09DB-546A-D77C32B2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72000" rIns="91440" bIns="36000" anchor="ctr"/>
          <a:lstStyle/>
          <a:p>
            <a:pPr algn="ctr"/>
            <a:r>
              <a:rPr lang="ja-JP" altLang="en-US" b="1"/>
              <a:t>皆さんは動画を見ながら、</a:t>
            </a:r>
            <a:endParaRPr kumimoji="1" lang="en-US" altLang="ja-JP" b="1"/>
          </a:p>
          <a:p>
            <a:pPr algn="ctr"/>
            <a:r>
              <a:rPr lang="ja-JP" altLang="en-US" b="1">
                <a:solidFill>
                  <a:srgbClr val="EE3360"/>
                </a:solidFill>
              </a:rPr>
              <a:t>なるべく多くのメモ</a:t>
            </a:r>
            <a:r>
              <a:rPr lang="ja-JP" altLang="en-US" b="1"/>
              <a:t>をとってください。</a:t>
            </a:r>
            <a:endParaRPr lang="en-US" altLang="ja-JP" b="1"/>
          </a:p>
          <a:p>
            <a:pPr algn="ctr"/>
            <a:endParaRPr kumimoji="1" lang="en-US" altLang="ja-JP" b="1"/>
          </a:p>
          <a:p>
            <a:pPr algn="ctr"/>
            <a:r>
              <a:rPr lang="ja-JP" altLang="en-US" b="1"/>
              <a:t>メモする対象は</a:t>
            </a:r>
            <a:r>
              <a:rPr lang="ja-JP" altLang="en-US" b="1">
                <a:highlight>
                  <a:srgbClr val="FFFF00"/>
                </a:highlight>
              </a:rPr>
              <a:t>「話している内容」</a:t>
            </a:r>
            <a:r>
              <a:rPr lang="ja-JP" altLang="en-US" b="1"/>
              <a:t>です。</a:t>
            </a:r>
            <a:endParaRPr lang="en-US" altLang="ja-JP" b="1"/>
          </a:p>
          <a:p>
            <a:pPr algn="ctr"/>
            <a:r>
              <a:rPr lang="ja-JP" altLang="en-US" b="1"/>
              <a:t>なるべく綺麗な（読める）文字で</a:t>
            </a:r>
            <a:endParaRPr lang="en-US" altLang="ja-JP" b="1"/>
          </a:p>
          <a:p>
            <a:pPr algn="ctr"/>
            <a:r>
              <a:rPr lang="ja-JP" altLang="en-US" b="1"/>
              <a:t>なるべくポイントを抑えて</a:t>
            </a:r>
            <a:endParaRPr lang="en-US" altLang="ja-JP" b="1"/>
          </a:p>
          <a:p>
            <a:pPr algn="ctr"/>
            <a:r>
              <a:rPr lang="ja-JP" altLang="en-US" b="1">
                <a:solidFill>
                  <a:srgbClr val="EE3360"/>
                </a:solidFill>
                <a:ea typeface="游ゴシック"/>
              </a:rPr>
              <a:t>なるべく多く書けた人の勝ちになります</a:t>
            </a:r>
            <a:endParaRPr lang="en-US" altLang="ja-JP" b="1">
              <a:solidFill>
                <a:srgbClr val="EE3360"/>
              </a:solidFill>
              <a:ea typeface="游ゴシック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8C63EE1-0853-3200-D544-5155843A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</a:t>
            </a:r>
          </a:p>
        </p:txBody>
      </p:sp>
    </p:spTree>
    <p:extLst>
      <p:ext uri="{BB962C8B-B14F-4D97-AF65-F5344CB8AC3E}">
        <p14:creationId xmlns:p14="http://schemas.microsoft.com/office/powerpoint/2010/main" val="114185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61189-F9D9-7CD2-78AB-1C40FB8E1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D6DFC6A-1AD1-BEDA-FC40-44592C4C3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ja-JP" altLang="en-US" sz="3200" b="1">
                <a:latin typeface="+mn-ea"/>
              </a:rPr>
              <a:t>とにかく</a:t>
            </a:r>
            <a:r>
              <a:rPr lang="ja-JP" altLang="en-US" sz="3200" b="1">
                <a:solidFill>
                  <a:srgbClr val="EE3360"/>
                </a:solidFill>
                <a:latin typeface="+mn-ea"/>
              </a:rPr>
              <a:t>シンプル・端的</a:t>
            </a:r>
            <a:r>
              <a:rPr lang="ja-JP" altLang="en-US" sz="3200" b="1">
                <a:latin typeface="+mn-ea"/>
              </a:rPr>
              <a:t>に！</a:t>
            </a:r>
            <a:br>
              <a:rPr lang="en-US" altLang="ja-JP" sz="3200" b="1">
                <a:latin typeface="+mn-ea"/>
              </a:rPr>
            </a:br>
            <a:r>
              <a:rPr kumimoji="1" lang="en-US" altLang="ja-JP" sz="3200" b="1">
                <a:latin typeface="+mn-ea"/>
              </a:rPr>
              <a:t>1</a:t>
            </a:r>
            <a:r>
              <a:rPr kumimoji="1" lang="ja-JP" altLang="en-US" sz="3200" b="1">
                <a:latin typeface="+mn-ea"/>
              </a:rPr>
              <a:t>行</a:t>
            </a:r>
            <a:r>
              <a:rPr kumimoji="1" lang="en-US" altLang="ja-JP" sz="3200" b="1">
                <a:latin typeface="+mn-ea"/>
              </a:rPr>
              <a:t>〜3</a:t>
            </a:r>
            <a:r>
              <a:rPr kumimoji="1" lang="ja-JP" altLang="en-US" sz="3200" b="1">
                <a:latin typeface="+mn-ea"/>
              </a:rPr>
              <a:t>行程度で</a:t>
            </a:r>
            <a:r>
              <a:rPr lang="ja-JP" altLang="en-US" sz="3200" b="1">
                <a:latin typeface="+mn-ea"/>
              </a:rPr>
              <a:t>１付箋には</a:t>
            </a:r>
            <a:r>
              <a:rPr lang="en-US" altLang="ja-JP" sz="3200" b="1">
                <a:latin typeface="+mn-ea"/>
              </a:rPr>
              <a:t>『</a:t>
            </a:r>
            <a:r>
              <a:rPr lang="ja-JP" altLang="en-US" sz="3200" b="1">
                <a:latin typeface="+mn-ea"/>
              </a:rPr>
              <a:t>１内容</a:t>
            </a:r>
            <a:r>
              <a:rPr lang="en-US" altLang="ja-JP" sz="3200" b="1">
                <a:latin typeface="+mn-ea"/>
              </a:rPr>
              <a:t>』</a:t>
            </a:r>
            <a:endParaRPr kumimoji="1" lang="en-US" altLang="ja-JP" sz="3200" b="1">
              <a:latin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C593C58-BF12-FFDB-1E15-D65A1016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メモとり合戦：メモの書き方</a:t>
            </a: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8844B035-B325-BC98-371C-90CB1BBE9833}"/>
              </a:ext>
            </a:extLst>
          </p:cNvPr>
          <p:cNvSpPr/>
          <p:nvPr/>
        </p:nvSpPr>
        <p:spPr>
          <a:xfrm>
            <a:off x="752317" y="2490965"/>
            <a:ext cx="2206626" cy="21249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デザインと教育</a:t>
            </a:r>
            <a:endParaRPr kumimoji="1"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を連携している</a:t>
            </a: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A565BF36-F0C5-1F9A-5C3F-5332B4A22393}"/>
              </a:ext>
            </a:extLst>
          </p:cNvPr>
          <p:cNvSpPr/>
          <p:nvPr/>
        </p:nvSpPr>
        <p:spPr>
          <a:xfrm>
            <a:off x="4359195" y="2490965"/>
            <a:ext cx="2206626" cy="212490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場作りの</a:t>
            </a:r>
            <a:endParaRPr kumimoji="1"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デザイン力</a:t>
            </a:r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7E25A852-AF9A-A5B9-522E-57EEB2E42A09}"/>
              </a:ext>
            </a:extLst>
          </p:cNvPr>
          <p:cNvSpPr/>
          <p:nvPr/>
        </p:nvSpPr>
        <p:spPr>
          <a:xfrm>
            <a:off x="2533332" y="4148900"/>
            <a:ext cx="2206626" cy="21249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言葉を人に合わせる。</a:t>
            </a:r>
            <a:endParaRPr kumimoji="1"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メモ 6">
            <a:extLst>
              <a:ext uri="{FF2B5EF4-FFF2-40B4-BE49-F238E27FC236}">
                <a16:creationId xmlns:a16="http://schemas.microsoft.com/office/drawing/2014/main" id="{EBFEA2CA-4CCF-B316-AD1A-8D2D091BFE47}"/>
              </a:ext>
            </a:extLst>
          </p:cNvPr>
          <p:cNvSpPr/>
          <p:nvPr/>
        </p:nvSpPr>
        <p:spPr>
          <a:xfrm>
            <a:off x="6185057" y="4148900"/>
            <a:ext cx="2206626" cy="21249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現状とあるべき姿を考える</a:t>
            </a:r>
          </a:p>
        </p:txBody>
      </p:sp>
    </p:spTree>
    <p:extLst>
      <p:ext uri="{BB962C8B-B14F-4D97-AF65-F5344CB8AC3E}">
        <p14:creationId xmlns:p14="http://schemas.microsoft.com/office/powerpoint/2010/main" val="79861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46D11D0-61F6-9FFE-8435-A06C3654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游ゴシック"/>
                <a:ea typeface="游ゴシック"/>
              </a:rPr>
              <a:t>メモとり合戦：</a:t>
            </a:r>
            <a:r>
              <a:rPr lang="ja-JP" altLang="en-US">
                <a:latin typeface="游ゴシック"/>
                <a:ea typeface="游ゴシック"/>
              </a:rPr>
              <a:t>開始</a:t>
            </a:r>
            <a:endParaRPr kumimoji="1" lang="ja-JP" altLang="en-US">
              <a:latin typeface="游ゴシック"/>
              <a:ea typeface="游ゴシック"/>
            </a:endParaRPr>
          </a:p>
        </p:txBody>
      </p:sp>
      <p:sp>
        <p:nvSpPr>
          <p:cNvPr id="4" name="タイトル 2">
            <a:extLst>
              <a:ext uri="{FF2B5EF4-FFF2-40B4-BE49-F238E27FC236}">
                <a16:creationId xmlns:a16="http://schemas.microsoft.com/office/drawing/2014/main" id="{AAF8DAEF-E600-9803-6273-5D5CB0A3B458}"/>
              </a:ext>
            </a:extLst>
          </p:cNvPr>
          <p:cNvSpPr txBox="1">
            <a:spLocks/>
          </p:cNvSpPr>
          <p:nvPr/>
        </p:nvSpPr>
        <p:spPr>
          <a:xfrm>
            <a:off x="2114580" y="2828607"/>
            <a:ext cx="4917714" cy="1216969"/>
          </a:xfrm>
          <a:prstGeom prst="rect">
            <a:avLst/>
          </a:prstGeom>
        </p:spPr>
        <p:txBody>
          <a:bodyPr vert="horz" lIns="72000" tIns="144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defRPr>
            </a:lvl1pPr>
          </a:lstStyle>
          <a:p>
            <a:pPr algn="ctr"/>
            <a:r>
              <a:rPr lang="ja-JP" altLang="en-US" sz="4000">
                <a:latin typeface="游ゴシック"/>
                <a:ea typeface="游ゴシック"/>
              </a:rPr>
              <a:t>それでは始めます！</a:t>
            </a:r>
            <a:endParaRPr lang="en-US" altLang="ja-JP" sz="4000"/>
          </a:p>
        </p:txBody>
      </p:sp>
    </p:spTree>
    <p:extLst>
      <p:ext uri="{BB962C8B-B14F-4D97-AF65-F5344CB8AC3E}">
        <p14:creationId xmlns:p14="http://schemas.microsoft.com/office/powerpoint/2010/main" val="214629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9E28-0CAC-28FA-B35C-289A4C25B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2B6BDE6-7337-F56D-8759-F2517458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ja-JP" altLang="en-US" sz="4000" b="1"/>
              <a:t>枚数を数えてください</a:t>
            </a:r>
            <a:endParaRPr lang="en-US" altLang="ja-JP" sz="4000" b="1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B8DC33A-95D6-9DF8-7902-7CDB37B7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メモとり合戦：集計</a:t>
            </a:r>
          </a:p>
        </p:txBody>
      </p:sp>
    </p:spTree>
    <p:extLst>
      <p:ext uri="{BB962C8B-B14F-4D97-AF65-F5344CB8AC3E}">
        <p14:creationId xmlns:p14="http://schemas.microsoft.com/office/powerpoint/2010/main" val="304014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E200D5A-85F6-7781-01D1-BAE2A818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386988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D771B36-1D0C-7E49-DD4A-52B90CA6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16575"/>
          </a:xfrm>
        </p:spPr>
        <p:txBody>
          <a:bodyPr anchor="ctr"/>
          <a:lstStyle/>
          <a:p>
            <a:r>
              <a:rPr lang="ja-JP" altLang="en-US" b="1"/>
              <a:t>今日はみなさんの「やってきたこと」「普段の仕事」「その中で大事にしていること」から、</a:t>
            </a:r>
            <a:br>
              <a:rPr lang="en-US" altLang="ja-JP" b="1"/>
            </a:br>
            <a:r>
              <a:rPr lang="ja-JP" altLang="en-US" b="1">
                <a:solidFill>
                  <a:srgbClr val="EE3360"/>
                </a:solidFill>
              </a:rPr>
              <a:t>自社らしさ、自社のつよみを見つけていきます。</a:t>
            </a:r>
            <a:endParaRPr lang="en-US" altLang="ja-JP" b="1">
              <a:solidFill>
                <a:srgbClr val="EE3360"/>
              </a:solidFill>
            </a:endParaRPr>
          </a:p>
          <a:p>
            <a:endParaRPr lang="en-US" altLang="ja-JP" b="1"/>
          </a:p>
          <a:p>
            <a:r>
              <a:rPr lang="ja-JP" altLang="en-US" b="1"/>
              <a:t>その自社らしさや自社の強みが、</a:t>
            </a:r>
            <a:br>
              <a:rPr lang="en-US" altLang="ja-JP" b="1"/>
            </a:br>
            <a:r>
              <a:rPr lang="ja-JP" altLang="en-US" b="1"/>
              <a:t>会社の軸になり、商品の軸になり、</a:t>
            </a:r>
            <a:br>
              <a:rPr lang="en-US" altLang="ja-JP" b="1"/>
            </a:br>
            <a:r>
              <a:rPr lang="ja-JP" altLang="en-US" b="1"/>
              <a:t>社風などに繋がっていきます。</a:t>
            </a:r>
            <a:endParaRPr lang="en-US" altLang="ja-JP" b="1"/>
          </a:p>
          <a:p>
            <a:endParaRPr lang="en-US" altLang="ja-JP" b="1"/>
          </a:p>
          <a:p>
            <a:r>
              <a:rPr lang="ja-JP" altLang="en-US" b="1"/>
              <a:t>是非、楽しみながらやっていきましょう！</a:t>
            </a:r>
            <a:endParaRPr lang="en-US" altLang="ja-JP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8CD1E78-87F0-23AB-371B-26956368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320543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A60E440-D7C3-EE7F-2279-3E5BF3B91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2324100"/>
            <a:ext cx="8785226" cy="2209800"/>
          </a:xfrm>
        </p:spPr>
        <p:txBody>
          <a:bodyPr>
            <a:normAutofit/>
          </a:bodyPr>
          <a:lstStyle/>
          <a:p>
            <a:r>
              <a:rPr lang="ja-JP" altLang="en-US" sz="3600" spc="-150"/>
              <a:t>中小企業のための</a:t>
            </a:r>
            <a:br>
              <a:rPr lang="ja-JP" altLang="en-US" sz="3600" spc="-150"/>
            </a:br>
            <a:r>
              <a:rPr lang="ja-JP" altLang="en-US" sz="3600" spc="-150"/>
              <a:t>自社を生かした戦い方を考える</a:t>
            </a:r>
            <a:br>
              <a:rPr lang="ja-JP" altLang="en-US" sz="3600" spc="-150"/>
            </a:br>
            <a:r>
              <a:rPr lang="ja-JP" altLang="en-US" sz="3600" spc="-150"/>
              <a:t>ワークショップ</a:t>
            </a: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DF39F595-5844-1BFB-AD07-6E03DED0C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000">
                <a:ea typeface="游ゴシック"/>
              </a:rPr>
              <a:t>地域名：フェーズ１地域</a:t>
            </a:r>
            <a:endParaRPr lang="en-US" altLang="ja-JP" sz="2000" dirty="0">
              <a:ea typeface="游ゴシック"/>
            </a:endParaRPr>
          </a:p>
          <a:p>
            <a:r>
              <a:rPr lang="en-US" altLang="ja-JP" dirty="0">
                <a:ea typeface="游ゴシック"/>
              </a:rPr>
              <a:t>M</a:t>
            </a:r>
            <a:r>
              <a:rPr lang="ja-JP" altLang="en-US" sz="2000">
                <a:ea typeface="游ゴシック"/>
              </a:rPr>
              <a:t>月</a:t>
            </a:r>
            <a:r>
              <a:rPr lang="en-US" altLang="ja-JP" dirty="0">
                <a:ea typeface="游ゴシック"/>
              </a:rPr>
              <a:t>DD</a:t>
            </a:r>
            <a:r>
              <a:rPr lang="ja-JP" altLang="en-US" sz="2000">
                <a:ea typeface="游ゴシック"/>
              </a:rPr>
              <a:t>日</a:t>
            </a:r>
            <a:r>
              <a:rPr lang="en-US" altLang="ja-JP" dirty="0">
                <a:ea typeface="游ゴシック"/>
              </a:rPr>
              <a:t>(</a:t>
            </a:r>
            <a:r>
              <a:rPr lang="en-US" altLang="ja-JP" dirty="0" err="1">
                <a:ea typeface="游ゴシック"/>
              </a:rPr>
              <a:t>月</a:t>
            </a:r>
            <a:r>
              <a:rPr lang="en-US" altLang="ja-JP" dirty="0">
                <a:ea typeface="游ゴシック"/>
              </a:rPr>
              <a:t>)</a:t>
            </a:r>
            <a:r>
              <a:rPr lang="en-US" altLang="ja-JP" sz="2000" dirty="0">
                <a:ea typeface="游ゴシック"/>
              </a:rPr>
              <a:t> </a:t>
            </a:r>
            <a:r>
              <a:rPr lang="en-US" altLang="ja-JP" dirty="0">
                <a:ea typeface="游ゴシック"/>
              </a:rPr>
              <a:t>**</a:t>
            </a:r>
            <a:r>
              <a:rPr lang="ja-JP" altLang="en-US" sz="2000">
                <a:ea typeface="游ゴシック"/>
              </a:rPr>
              <a:t>：</a:t>
            </a:r>
            <a:r>
              <a:rPr lang="en-US" altLang="ja-JP" dirty="0">
                <a:ea typeface="游ゴシック"/>
              </a:rPr>
              <a:t>**</a:t>
            </a:r>
            <a:r>
              <a:rPr lang="ja-JP" altLang="en-US" sz="2000">
                <a:ea typeface="游ゴシック"/>
              </a:rPr>
              <a:t>～</a:t>
            </a:r>
            <a:r>
              <a:rPr lang="en-US" altLang="ja-JP" dirty="0">
                <a:ea typeface="游ゴシック"/>
              </a:rPr>
              <a:t>**</a:t>
            </a:r>
            <a:r>
              <a:rPr lang="ja-JP" altLang="en-US" sz="2000">
                <a:ea typeface="游ゴシック"/>
              </a:rPr>
              <a:t>：</a:t>
            </a:r>
            <a:r>
              <a:rPr lang="en-US" altLang="ja-JP" dirty="0">
                <a:ea typeface="游ゴシック"/>
              </a:rPr>
              <a:t>**</a:t>
            </a:r>
            <a:endParaRPr lang="en-US" altLang="ja-JP" sz="2000" dirty="0">
              <a:ea typeface="游ゴシック"/>
              <a:cs typeface="Calibri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804C3274-B021-86A7-F528-7E28492A2D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sz="2000" b="1">
                <a:solidFill>
                  <a:srgbClr val="56431E">
                    <a:alpha val="74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Day.</a:t>
            </a:r>
            <a:r>
              <a:rPr lang="ja-JP" altLang="en-US" sz="2000" b="1">
                <a:solidFill>
                  <a:srgbClr val="56431E">
                    <a:alpha val="74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ja-JP" altLang="en-US" sz="2000">
                <a:solidFill>
                  <a:srgbClr val="56431E">
                    <a:alpha val="74000"/>
                  </a:srgb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自社らしさを知り、自社の武器を知る</a:t>
            </a:r>
            <a:endParaRPr lang="ja-JP" altLang="en-US" sz="2000" b="1">
              <a:solidFill>
                <a:srgbClr val="56431E">
                  <a:alpha val="74000"/>
                </a:srgb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80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1161F-29C1-FF33-70C7-DD9FF49E2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F06727A-286A-0EB3-9F15-57A18B88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游ゴシック"/>
                <a:ea typeface="游ゴシック"/>
              </a:rPr>
              <a:t>御社の「強み」「らしさ」を話しましょう</a:t>
            </a:r>
            <a:endParaRPr lang="en-US" altLang="ja-JP">
              <a:latin typeface="游ゴシック"/>
              <a:ea typeface="游ゴシック"/>
            </a:endParaRPr>
          </a:p>
        </p:txBody>
      </p:sp>
      <p:sp>
        <p:nvSpPr>
          <p:cNvPr id="3" name="タイトル 5">
            <a:extLst>
              <a:ext uri="{FF2B5EF4-FFF2-40B4-BE49-F238E27FC236}">
                <a16:creationId xmlns:a16="http://schemas.microsoft.com/office/drawing/2014/main" id="{FE64866C-B7BD-B673-03E2-64ABAEFA8DAC}"/>
              </a:ext>
            </a:extLst>
          </p:cNvPr>
          <p:cNvSpPr txBox="1">
            <a:spLocks/>
          </p:cNvSpPr>
          <p:nvPr/>
        </p:nvSpPr>
        <p:spPr>
          <a:xfrm>
            <a:off x="7530212" y="5174509"/>
            <a:ext cx="1613788" cy="1099291"/>
          </a:xfrm>
          <a:prstGeom prst="rect">
            <a:avLst/>
          </a:prstGeom>
        </p:spPr>
        <p:txBody>
          <a:bodyPr vert="horz" lIns="72000" tIns="144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defRPr>
            </a:lvl1pPr>
          </a:lstStyle>
          <a:p>
            <a:r>
              <a:rPr lang="en-US" altLang="ja-JP" sz="5400">
                <a:solidFill>
                  <a:schemeClr val="bg1"/>
                </a:solidFill>
              </a:rPr>
              <a:t>25</a:t>
            </a:r>
            <a:r>
              <a:rPr lang="ja-JP" altLang="en-US" sz="3600">
                <a:solidFill>
                  <a:schemeClr val="bg1"/>
                </a:solidFill>
              </a:rPr>
              <a:t>分</a:t>
            </a:r>
            <a:endParaRPr lang="ja-JP" altLang="en-US" sz="5400">
              <a:solidFill>
                <a:schemeClr val="bg1"/>
              </a:solidFill>
            </a:endParaRP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3CB64A0-8AA4-B60F-EC2D-8F8F655D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4"/>
            <a:ext cx="8785223" cy="5653086"/>
          </a:xfrm>
        </p:spPr>
        <p:txBody>
          <a:bodyPr anchor="ctr"/>
          <a:lstStyle/>
          <a:p>
            <a:r>
              <a:rPr lang="ja-JP" altLang="en-US" b="1"/>
              <a:t>これから、参加者同士で</a:t>
            </a:r>
            <a:br>
              <a:rPr lang="en-US" altLang="ja-JP" b="1"/>
            </a:br>
            <a:r>
              <a:rPr lang="ja-JP" altLang="en-US" b="1">
                <a:solidFill>
                  <a:srgbClr val="EE3360"/>
                </a:solidFill>
              </a:rPr>
              <a:t>会社の「強み」や「らしさ」を見える化</a:t>
            </a:r>
            <a:r>
              <a:rPr lang="ja-JP" altLang="en-US" b="1"/>
              <a:t>していきます。</a:t>
            </a:r>
            <a:endParaRPr lang="en-US" altLang="ja-JP" b="1"/>
          </a:p>
          <a:p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テーブルにあるカードを引く順番を決めます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カードを引いて、お題に沿って話しましょう（約</a:t>
            </a:r>
            <a:r>
              <a:rPr lang="en-US" altLang="ja-JP" sz="2000" b="1"/>
              <a:t>3</a:t>
            </a:r>
            <a:r>
              <a:rPr lang="ja-JP" altLang="en-US" sz="2000" b="1"/>
              <a:t>分以内くらい）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聞いている人は、気になったことやキーワードを付箋に書き留めます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話し終わったら、次の人にバトンタッチ</a:t>
            </a:r>
            <a:br>
              <a:rPr lang="en-US" altLang="ja-JP" sz="2000" b="1"/>
            </a:br>
            <a:r>
              <a:rPr lang="ja-JP" altLang="en-US" sz="2000" b="1"/>
              <a:t>これを繰り返します。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/>
              <a:t>「自社の強みや自社らしさ」の付箋が、</a:t>
            </a:r>
            <a:br>
              <a:rPr lang="en-US" altLang="ja-JP" sz="2000" b="1"/>
            </a:br>
            <a:r>
              <a:rPr lang="ja-JP" altLang="en-US" sz="2000" b="1"/>
              <a:t>テーブルにたくさん溢れている状態を目指しましょう。</a:t>
            </a:r>
            <a:endParaRPr lang="en-US" altLang="ja-JP" sz="2000" b="1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87028AA-76AD-AE1A-BDF2-3A727E35DAED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8" name="フリーフォーム 21">
              <a:extLst>
                <a:ext uri="{FF2B5EF4-FFF2-40B4-BE49-F238E27FC236}">
                  <a16:creationId xmlns:a16="http://schemas.microsoft.com/office/drawing/2014/main" id="{2356C1E1-B32D-9A9E-4880-BFBC856884C5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タイトル 5">
              <a:extLst>
                <a:ext uri="{FF2B5EF4-FFF2-40B4-BE49-F238E27FC236}">
                  <a16:creationId xmlns:a16="http://schemas.microsoft.com/office/drawing/2014/main" id="{6DC96C77-3BFF-D99A-4E06-3793320142EE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30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27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A19E-03FD-818D-2858-89865341F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7005D0B-143B-544D-6D28-B7D47157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御社の「強み」「らしさ」を話しましょう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47866F3-CF19-FEB6-9348-796DD6F1CA77}"/>
              </a:ext>
            </a:extLst>
          </p:cNvPr>
          <p:cNvGrpSpPr/>
          <p:nvPr/>
        </p:nvGrpSpPr>
        <p:grpSpPr>
          <a:xfrm>
            <a:off x="317271" y="1110944"/>
            <a:ext cx="8471361" cy="4096056"/>
            <a:chOff x="924887" y="1390344"/>
            <a:chExt cx="7381352" cy="3569017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132F35BC-1D49-B389-88EE-1C13736B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3125" y="2030548"/>
              <a:ext cx="1260000" cy="1260000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40F3B2E2-520F-EAD4-8C42-8BFAA860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054" y="2859653"/>
              <a:ext cx="1260000" cy="1260000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2C33C727-8330-C006-6B8F-7A6DC3994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9094" y="2859653"/>
              <a:ext cx="1260000" cy="1260000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5DAB8583-E610-8ADE-CD3E-0BA0259BB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6243" y="2859653"/>
              <a:ext cx="1260000" cy="1260000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0DA37CEB-E283-5569-D426-218729AADBB0}"/>
                </a:ext>
              </a:extLst>
            </p:cNvPr>
            <p:cNvSpPr/>
            <p:nvPr/>
          </p:nvSpPr>
          <p:spPr>
            <a:xfrm>
              <a:off x="2264497" y="3304548"/>
              <a:ext cx="480060" cy="3422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00" b="1"/>
                <a:t>〜〜〜</a:t>
              </a:r>
              <a:endParaRPr kumimoji="1" lang="ja-JP" altLang="en-US" sz="700" b="1"/>
            </a:p>
          </p:txBody>
        </p:sp>
        <p:sp>
          <p:nvSpPr>
            <p:cNvPr id="17" name="角丸四角形吹き出し 16">
              <a:extLst>
                <a:ext uri="{FF2B5EF4-FFF2-40B4-BE49-F238E27FC236}">
                  <a16:creationId xmlns:a16="http://schemas.microsoft.com/office/drawing/2014/main" id="{0EDDEFEB-D57D-7F9C-22E2-8297AC31108D}"/>
                </a:ext>
              </a:extLst>
            </p:cNvPr>
            <p:cNvSpPr/>
            <p:nvPr/>
          </p:nvSpPr>
          <p:spPr>
            <a:xfrm>
              <a:off x="1477563" y="1390344"/>
              <a:ext cx="1728525" cy="731520"/>
            </a:xfrm>
            <a:prstGeom prst="wedgeRoundRectCallout">
              <a:avLst>
                <a:gd name="adj1" fmla="val -11943"/>
                <a:gd name="adj2" fmla="val 7482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>
                  <a:solidFill>
                    <a:sysClr val="windowText" lastClr="000000"/>
                  </a:solidFill>
                </a:rPr>
                <a:t>ペラペラペラ</a:t>
              </a:r>
            </a:p>
          </p:txBody>
        </p:sp>
        <p:sp>
          <p:nvSpPr>
            <p:cNvPr id="18" name="メモ 17">
              <a:extLst>
                <a:ext uri="{FF2B5EF4-FFF2-40B4-BE49-F238E27FC236}">
                  <a16:creationId xmlns:a16="http://schemas.microsoft.com/office/drawing/2014/main" id="{63B65642-C5E8-5B44-2BF9-50EB27E0BFAF}"/>
                </a:ext>
              </a:extLst>
            </p:cNvPr>
            <p:cNvSpPr/>
            <p:nvPr/>
          </p:nvSpPr>
          <p:spPr>
            <a:xfrm>
              <a:off x="924887" y="3594899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19" name="メモ 18">
              <a:extLst>
                <a:ext uri="{FF2B5EF4-FFF2-40B4-BE49-F238E27FC236}">
                  <a16:creationId xmlns:a16="http://schemas.microsoft.com/office/drawing/2014/main" id="{DB410A0F-30BC-5932-A0B1-3A4463484417}"/>
                </a:ext>
              </a:extLst>
            </p:cNvPr>
            <p:cNvSpPr/>
            <p:nvPr/>
          </p:nvSpPr>
          <p:spPr>
            <a:xfrm>
              <a:off x="1751311" y="4161593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0" name="メモ 19">
              <a:extLst>
                <a:ext uri="{FF2B5EF4-FFF2-40B4-BE49-F238E27FC236}">
                  <a16:creationId xmlns:a16="http://schemas.microsoft.com/office/drawing/2014/main" id="{A61C8945-D12A-E3E1-4E2C-1CCA558D940E}"/>
                </a:ext>
              </a:extLst>
            </p:cNvPr>
            <p:cNvSpPr/>
            <p:nvPr/>
          </p:nvSpPr>
          <p:spPr>
            <a:xfrm>
              <a:off x="1328998" y="3973618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21" name="メモ 20">
              <a:extLst>
                <a:ext uri="{FF2B5EF4-FFF2-40B4-BE49-F238E27FC236}">
                  <a16:creationId xmlns:a16="http://schemas.microsoft.com/office/drawing/2014/main" id="{7DBF15BF-EFE6-D84B-8D64-1C92C484CC7F}"/>
                </a:ext>
              </a:extLst>
            </p:cNvPr>
            <p:cNvSpPr/>
            <p:nvPr/>
          </p:nvSpPr>
          <p:spPr>
            <a:xfrm>
              <a:off x="1088968" y="4497081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22" name="メモ 21">
              <a:extLst>
                <a:ext uri="{FF2B5EF4-FFF2-40B4-BE49-F238E27FC236}">
                  <a16:creationId xmlns:a16="http://schemas.microsoft.com/office/drawing/2014/main" id="{828600F4-9C88-8EBE-6A8E-56C814BBE273}"/>
                </a:ext>
              </a:extLst>
            </p:cNvPr>
            <p:cNvSpPr/>
            <p:nvPr/>
          </p:nvSpPr>
          <p:spPr>
            <a:xfrm>
              <a:off x="3325678" y="4040789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23" name="メモ 22">
              <a:extLst>
                <a:ext uri="{FF2B5EF4-FFF2-40B4-BE49-F238E27FC236}">
                  <a16:creationId xmlns:a16="http://schemas.microsoft.com/office/drawing/2014/main" id="{2DA14B47-60F5-9886-214D-F389CD0FF82E}"/>
                </a:ext>
              </a:extLst>
            </p:cNvPr>
            <p:cNvSpPr/>
            <p:nvPr/>
          </p:nvSpPr>
          <p:spPr>
            <a:xfrm>
              <a:off x="3097493" y="4391200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4" name="メモ 23">
              <a:extLst>
                <a:ext uri="{FF2B5EF4-FFF2-40B4-BE49-F238E27FC236}">
                  <a16:creationId xmlns:a16="http://schemas.microsoft.com/office/drawing/2014/main" id="{C475E8B7-1646-9C34-A7B2-F9E806A475AC}"/>
                </a:ext>
              </a:extLst>
            </p:cNvPr>
            <p:cNvSpPr/>
            <p:nvPr/>
          </p:nvSpPr>
          <p:spPr>
            <a:xfrm>
              <a:off x="2726028" y="3973618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25" name="メモ 24">
              <a:extLst>
                <a:ext uri="{FF2B5EF4-FFF2-40B4-BE49-F238E27FC236}">
                  <a16:creationId xmlns:a16="http://schemas.microsoft.com/office/drawing/2014/main" id="{409EFD8F-A657-8FE5-6AD4-2F08C7B38A65}"/>
                </a:ext>
              </a:extLst>
            </p:cNvPr>
            <p:cNvSpPr/>
            <p:nvPr/>
          </p:nvSpPr>
          <p:spPr>
            <a:xfrm>
              <a:off x="3547657" y="3657373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914DF449-313E-A965-9D5D-4B14F8F9B9AF}"/>
                </a:ext>
              </a:extLst>
            </p:cNvPr>
            <p:cNvSpPr/>
            <p:nvPr/>
          </p:nvSpPr>
          <p:spPr>
            <a:xfrm>
              <a:off x="6481859" y="3295979"/>
              <a:ext cx="480060" cy="3422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700" b="1"/>
                <a:t>〜〜〜</a:t>
              </a:r>
              <a:endParaRPr kumimoji="1" lang="ja-JP" altLang="en-US" sz="700" b="1"/>
            </a:p>
          </p:txBody>
        </p:sp>
        <p:sp>
          <p:nvSpPr>
            <p:cNvPr id="33" name="角丸四角形吹き出し 32">
              <a:extLst>
                <a:ext uri="{FF2B5EF4-FFF2-40B4-BE49-F238E27FC236}">
                  <a16:creationId xmlns:a16="http://schemas.microsoft.com/office/drawing/2014/main" id="{3BE027E4-CA0B-5F4B-B4C1-24413E184606}"/>
                </a:ext>
              </a:extLst>
            </p:cNvPr>
            <p:cNvSpPr/>
            <p:nvPr/>
          </p:nvSpPr>
          <p:spPr>
            <a:xfrm>
              <a:off x="6677618" y="4161593"/>
              <a:ext cx="1628621" cy="731520"/>
            </a:xfrm>
            <a:prstGeom prst="wedgeRoundRectCallout">
              <a:avLst>
                <a:gd name="adj1" fmla="val -10496"/>
                <a:gd name="adj2" fmla="val -814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>
                  <a:solidFill>
                    <a:sysClr val="windowText" lastClr="000000"/>
                  </a:solidFill>
                </a:rPr>
                <a:t>ペラペラペラ</a:t>
              </a:r>
            </a:p>
          </p:txBody>
        </p:sp>
        <p:sp>
          <p:nvSpPr>
            <p:cNvPr id="34" name="メモ 33">
              <a:extLst>
                <a:ext uri="{FF2B5EF4-FFF2-40B4-BE49-F238E27FC236}">
                  <a16:creationId xmlns:a16="http://schemas.microsoft.com/office/drawing/2014/main" id="{FF377352-0592-FAAF-AA2B-8E13B1571DF7}"/>
                </a:ext>
              </a:extLst>
            </p:cNvPr>
            <p:cNvSpPr/>
            <p:nvPr/>
          </p:nvSpPr>
          <p:spPr>
            <a:xfrm>
              <a:off x="5243176" y="3549480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35" name="メモ 34">
              <a:extLst>
                <a:ext uri="{FF2B5EF4-FFF2-40B4-BE49-F238E27FC236}">
                  <a16:creationId xmlns:a16="http://schemas.microsoft.com/office/drawing/2014/main" id="{B06D86D4-ED8A-648A-60A1-4061E2BA68DE}"/>
                </a:ext>
              </a:extLst>
            </p:cNvPr>
            <p:cNvSpPr/>
            <p:nvPr/>
          </p:nvSpPr>
          <p:spPr>
            <a:xfrm>
              <a:off x="5923971" y="4265941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6" name="メモ 35">
              <a:extLst>
                <a:ext uri="{FF2B5EF4-FFF2-40B4-BE49-F238E27FC236}">
                  <a16:creationId xmlns:a16="http://schemas.microsoft.com/office/drawing/2014/main" id="{68CC40EA-7A4E-F641-D598-D474DD27E10E}"/>
                </a:ext>
              </a:extLst>
            </p:cNvPr>
            <p:cNvSpPr/>
            <p:nvPr/>
          </p:nvSpPr>
          <p:spPr>
            <a:xfrm>
              <a:off x="5571760" y="3965049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37" name="メモ 36">
              <a:extLst>
                <a:ext uri="{FF2B5EF4-FFF2-40B4-BE49-F238E27FC236}">
                  <a16:creationId xmlns:a16="http://schemas.microsoft.com/office/drawing/2014/main" id="{A5EFA701-FF8D-D761-1CC7-C851E5D738AF}"/>
                </a:ext>
              </a:extLst>
            </p:cNvPr>
            <p:cNvSpPr/>
            <p:nvPr/>
          </p:nvSpPr>
          <p:spPr>
            <a:xfrm>
              <a:off x="5116282" y="4119653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38" name="メモ 37">
              <a:extLst>
                <a:ext uri="{FF2B5EF4-FFF2-40B4-BE49-F238E27FC236}">
                  <a16:creationId xmlns:a16="http://schemas.microsoft.com/office/drawing/2014/main" id="{4DF603AC-7E8C-4EFD-1F8F-79A2F35C659E}"/>
                </a:ext>
              </a:extLst>
            </p:cNvPr>
            <p:cNvSpPr/>
            <p:nvPr/>
          </p:nvSpPr>
          <p:spPr>
            <a:xfrm>
              <a:off x="5753236" y="1596566"/>
              <a:ext cx="480060" cy="462280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39" name="メモ 38">
              <a:extLst>
                <a:ext uri="{FF2B5EF4-FFF2-40B4-BE49-F238E27FC236}">
                  <a16:creationId xmlns:a16="http://schemas.microsoft.com/office/drawing/2014/main" id="{3CDECA7A-03FE-BCE3-A548-E6F78D198A84}"/>
                </a:ext>
              </a:extLst>
            </p:cNvPr>
            <p:cNvSpPr/>
            <p:nvPr/>
          </p:nvSpPr>
          <p:spPr>
            <a:xfrm>
              <a:off x="5895076" y="2268152"/>
              <a:ext cx="480060" cy="462280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40" name="メモ 39">
              <a:extLst>
                <a:ext uri="{FF2B5EF4-FFF2-40B4-BE49-F238E27FC236}">
                  <a16:creationId xmlns:a16="http://schemas.microsoft.com/office/drawing/2014/main" id="{B8D0846D-E719-B804-FA3E-7A55A1C98112}"/>
                </a:ext>
              </a:extLst>
            </p:cNvPr>
            <p:cNvSpPr/>
            <p:nvPr/>
          </p:nvSpPr>
          <p:spPr>
            <a:xfrm>
              <a:off x="6137128" y="1890724"/>
              <a:ext cx="480060" cy="462280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41" name="メモ 40">
              <a:extLst>
                <a:ext uri="{FF2B5EF4-FFF2-40B4-BE49-F238E27FC236}">
                  <a16:creationId xmlns:a16="http://schemas.microsoft.com/office/drawing/2014/main" id="{B50E2D96-BB97-639A-88B0-FEA0BDCD6580}"/>
                </a:ext>
              </a:extLst>
            </p:cNvPr>
            <p:cNvSpPr/>
            <p:nvPr/>
          </p:nvSpPr>
          <p:spPr>
            <a:xfrm>
              <a:off x="6507259" y="1686367"/>
              <a:ext cx="480060" cy="462280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44" name="三角形 43">
              <a:extLst>
                <a:ext uri="{FF2B5EF4-FFF2-40B4-BE49-F238E27FC236}">
                  <a16:creationId xmlns:a16="http://schemas.microsoft.com/office/drawing/2014/main" id="{94AEE0D2-BF9A-7E30-82D4-83990CA5A0B7}"/>
                </a:ext>
              </a:extLst>
            </p:cNvPr>
            <p:cNvSpPr/>
            <p:nvPr/>
          </p:nvSpPr>
          <p:spPr>
            <a:xfrm rot="5400000">
              <a:off x="4057754" y="3320522"/>
              <a:ext cx="1052324" cy="23673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709294F4-499E-9F8A-4A49-58DEF609B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2795" y="2030548"/>
              <a:ext cx="1260000" cy="1260000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8FCD27FF-78B0-BB8F-8116-D09BED80C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59611" y="2859653"/>
              <a:ext cx="1260000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423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90D81-87B4-E008-EA90-B3A467FDB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AC91AAC-5214-3FC6-E165-E22224E46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53087"/>
          </a:xfrm>
        </p:spPr>
        <p:txBody>
          <a:bodyPr anchor="ctr"/>
          <a:lstStyle/>
          <a:p>
            <a:r>
              <a:rPr lang="ja-JP" altLang="en-US" sz="1800" b="1">
                <a:solidFill>
                  <a:srgbClr val="EE3360"/>
                </a:solidFill>
              </a:rPr>
              <a:t>付箋にメモを取る際の着眼点</a:t>
            </a:r>
            <a:endParaRPr lang="en-US" altLang="ja-JP" sz="1800" b="1">
              <a:solidFill>
                <a:srgbClr val="EE3360"/>
              </a:solidFill>
            </a:endParaRPr>
          </a:p>
          <a:p>
            <a:r>
              <a:rPr lang="ja-JP" altLang="en-US" sz="1600" b="1"/>
              <a:t>行動・プロセス：その人が具体的に何をしたのか。</a:t>
            </a:r>
          </a:p>
          <a:p>
            <a:r>
              <a:rPr lang="en-US" altLang="ja-JP" sz="1600" b="1"/>
              <a:t>	</a:t>
            </a:r>
            <a:r>
              <a:rPr lang="ja-JP" altLang="en-US" sz="1600" b="1"/>
              <a:t>「どんな作業」「どんな工夫」が含まれていたか。</a:t>
            </a:r>
          </a:p>
          <a:p>
            <a:r>
              <a:rPr lang="ja-JP" altLang="en-US" sz="1600" b="1"/>
              <a:t>価値や成果：その行動がもたらした結果や影響。</a:t>
            </a:r>
          </a:p>
          <a:p>
            <a:r>
              <a:rPr lang="en-US" altLang="ja-JP" sz="1600" b="1"/>
              <a:t>	</a:t>
            </a:r>
            <a:r>
              <a:rPr lang="ja-JP" altLang="en-US" sz="1600" b="1"/>
              <a:t>「どんな効果を生んだのか」「誰に喜ばれたのか」。</a:t>
            </a:r>
          </a:p>
          <a:p>
            <a:r>
              <a:rPr lang="ja-JP" altLang="en-US" sz="1600" b="1"/>
              <a:t>背景や理由：なぜその行動が必要だったのか。</a:t>
            </a:r>
          </a:p>
          <a:p>
            <a:r>
              <a:rPr lang="en-US" altLang="ja-JP" sz="1600" b="1"/>
              <a:t>	</a:t>
            </a:r>
            <a:r>
              <a:rPr lang="ja-JP" altLang="en-US" sz="1600" b="1"/>
              <a:t>「その人がそうした理由」「状況の特徴」。</a:t>
            </a:r>
          </a:p>
          <a:p>
            <a:endParaRPr lang="en-US" altLang="ja-JP" sz="1600" b="1"/>
          </a:p>
          <a:p>
            <a:r>
              <a:rPr lang="ja-JP" altLang="en-US" sz="1600" b="1"/>
              <a:t>例えば</a:t>
            </a:r>
            <a:r>
              <a:rPr lang="en-US" altLang="ja-JP" sz="1600" b="1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/>
              <a:t>聞き取った内容を「短いフレーズ」で付箋にまとめる。</a:t>
            </a:r>
            <a:br>
              <a:rPr lang="ja-JP" altLang="en-US" sz="1600" b="1"/>
            </a:br>
            <a:r>
              <a:rPr lang="ja-JP" altLang="en-US" sz="1600" b="1"/>
              <a:t>例：「困難を乗り越える柔軟な対応」「お客様の要望を超える提案」</a:t>
            </a:r>
            <a:br>
              <a:rPr lang="en-US" altLang="ja-JP" sz="1600" b="1"/>
            </a:br>
            <a:r>
              <a:rPr lang="ja-JP" altLang="en-US" sz="1600" b="1"/>
              <a:t>　　「一つ一つの製品へのこだわり」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/>
              <a:t>「具体的な行動や考え方」を中心に記載し、抽象的で一般的な表現は避ける</a:t>
            </a:r>
            <a:br>
              <a:rPr lang="en-US" altLang="ja-JP" sz="1600" b="1"/>
            </a:br>
            <a:r>
              <a:rPr lang="ja-JP" altLang="en-US" sz="1600" b="1"/>
              <a:t>（例：「丁寧」ではなく「手作業で細部まで磨く」）。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b="1"/>
              <a:t>自分が感じた印象を加えても良い（例：「真剣な姿勢が伝わった」）。</a:t>
            </a:r>
          </a:p>
          <a:p>
            <a:endParaRPr lang="en-US" altLang="ja-JP" sz="16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276F49A-3F2F-DA9C-24FC-F4F7DCF2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御社の「強み」「らしさ」を話しましょう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81665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2259-0606-F546-4CBD-FB34D3787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17FBCB8-16F0-1B95-67B1-711C17BC0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ja-JP" altLang="en-US" sz="3200" b="1">
                <a:latin typeface="+mn-ea"/>
              </a:rPr>
              <a:t>とにかく</a:t>
            </a:r>
            <a:r>
              <a:rPr lang="ja-JP" altLang="en-US" sz="3200" b="1">
                <a:solidFill>
                  <a:srgbClr val="EE3360"/>
                </a:solidFill>
                <a:latin typeface="+mn-ea"/>
              </a:rPr>
              <a:t>シンプル・端的</a:t>
            </a:r>
            <a:r>
              <a:rPr lang="ja-JP" altLang="en-US" sz="3200" b="1">
                <a:latin typeface="+mn-ea"/>
              </a:rPr>
              <a:t>に！</a:t>
            </a:r>
            <a:br>
              <a:rPr lang="en-US" altLang="ja-JP" sz="3200" b="1">
                <a:latin typeface="+mn-ea"/>
              </a:rPr>
            </a:br>
            <a:r>
              <a:rPr kumimoji="1" lang="en-US" altLang="ja-JP" sz="3200" b="1">
                <a:latin typeface="+mn-ea"/>
              </a:rPr>
              <a:t>1</a:t>
            </a:r>
            <a:r>
              <a:rPr kumimoji="1" lang="ja-JP" altLang="en-US" sz="3200" b="1">
                <a:latin typeface="+mn-ea"/>
              </a:rPr>
              <a:t>行</a:t>
            </a:r>
            <a:r>
              <a:rPr kumimoji="1" lang="en-US" altLang="ja-JP" sz="3200" b="1">
                <a:latin typeface="+mn-ea"/>
              </a:rPr>
              <a:t>〜3</a:t>
            </a:r>
            <a:r>
              <a:rPr kumimoji="1" lang="ja-JP" altLang="en-US" sz="3200" b="1">
                <a:latin typeface="+mn-ea"/>
              </a:rPr>
              <a:t>行程度で</a:t>
            </a:r>
            <a:r>
              <a:rPr lang="ja-JP" altLang="en-US" sz="3200" b="1">
                <a:latin typeface="+mn-ea"/>
              </a:rPr>
              <a:t>１付箋には</a:t>
            </a:r>
            <a:r>
              <a:rPr lang="en-US" altLang="ja-JP" sz="3200" b="1">
                <a:latin typeface="+mn-ea"/>
              </a:rPr>
              <a:t>『</a:t>
            </a:r>
            <a:r>
              <a:rPr lang="ja-JP" altLang="en-US" sz="3200" b="1">
                <a:latin typeface="+mn-ea"/>
              </a:rPr>
              <a:t>１内容</a:t>
            </a:r>
            <a:r>
              <a:rPr lang="en-US" altLang="ja-JP" sz="3200" b="1">
                <a:latin typeface="+mn-ea"/>
              </a:rPr>
              <a:t>』</a:t>
            </a:r>
            <a:endParaRPr kumimoji="1" lang="en-US" altLang="ja-JP" sz="3200" b="1">
              <a:latin typeface="+mn-ea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7D0EC99-F69C-3389-CDA7-BEDBE0F6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メモとり合戦：メモの書き方</a:t>
            </a:r>
          </a:p>
        </p:txBody>
      </p:sp>
      <p:sp>
        <p:nvSpPr>
          <p:cNvPr id="4" name="メモ 3">
            <a:extLst>
              <a:ext uri="{FF2B5EF4-FFF2-40B4-BE49-F238E27FC236}">
                <a16:creationId xmlns:a16="http://schemas.microsoft.com/office/drawing/2014/main" id="{990F95F5-B314-2534-391C-E3C523E1EB28}"/>
              </a:ext>
            </a:extLst>
          </p:cNvPr>
          <p:cNvSpPr/>
          <p:nvPr/>
        </p:nvSpPr>
        <p:spPr>
          <a:xfrm>
            <a:off x="752317" y="2490965"/>
            <a:ext cx="2206626" cy="21249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デザインと教育</a:t>
            </a:r>
            <a:endParaRPr kumimoji="1"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を連携している</a:t>
            </a:r>
          </a:p>
        </p:txBody>
      </p:sp>
      <p:sp>
        <p:nvSpPr>
          <p:cNvPr id="5" name="メモ 4">
            <a:extLst>
              <a:ext uri="{FF2B5EF4-FFF2-40B4-BE49-F238E27FC236}">
                <a16:creationId xmlns:a16="http://schemas.microsoft.com/office/drawing/2014/main" id="{6618E8A1-B731-D208-DABA-3DFDA3BF5526}"/>
              </a:ext>
            </a:extLst>
          </p:cNvPr>
          <p:cNvSpPr/>
          <p:nvPr/>
        </p:nvSpPr>
        <p:spPr>
          <a:xfrm>
            <a:off x="4359195" y="2490965"/>
            <a:ext cx="2206626" cy="2124900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場作りの</a:t>
            </a:r>
            <a:endParaRPr kumimoji="1"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デザイン力</a:t>
            </a:r>
          </a:p>
        </p:txBody>
      </p:sp>
      <p:sp>
        <p:nvSpPr>
          <p:cNvPr id="6" name="メモ 5">
            <a:extLst>
              <a:ext uri="{FF2B5EF4-FFF2-40B4-BE49-F238E27FC236}">
                <a16:creationId xmlns:a16="http://schemas.microsoft.com/office/drawing/2014/main" id="{28837966-FA1C-E9EA-E95A-053322A0694E}"/>
              </a:ext>
            </a:extLst>
          </p:cNvPr>
          <p:cNvSpPr/>
          <p:nvPr/>
        </p:nvSpPr>
        <p:spPr>
          <a:xfrm>
            <a:off x="2533332" y="4148900"/>
            <a:ext cx="2206626" cy="21249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言葉を人に合わせる。</a:t>
            </a:r>
            <a:endParaRPr kumimoji="1" lang="en-US" altLang="ja-JP" sz="24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メモ 6">
            <a:extLst>
              <a:ext uri="{FF2B5EF4-FFF2-40B4-BE49-F238E27FC236}">
                <a16:creationId xmlns:a16="http://schemas.microsoft.com/office/drawing/2014/main" id="{95A3D7C5-8133-E57A-DB2B-2CDD48F8F4A5}"/>
              </a:ext>
            </a:extLst>
          </p:cNvPr>
          <p:cNvSpPr/>
          <p:nvPr/>
        </p:nvSpPr>
        <p:spPr>
          <a:xfrm>
            <a:off x="6185057" y="4148900"/>
            <a:ext cx="2206626" cy="212490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432000" rIns="0" rtlCol="0" anchor="ctr"/>
          <a:lstStyle/>
          <a:p>
            <a:pPr algn="ctr"/>
            <a:r>
              <a:rPr kumimoji="1" lang="ja-JP" altLang="en-US" sz="24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現状とあるべき姿を考える</a:t>
            </a:r>
          </a:p>
        </p:txBody>
      </p:sp>
    </p:spTree>
    <p:extLst>
      <p:ext uri="{BB962C8B-B14F-4D97-AF65-F5344CB8AC3E}">
        <p14:creationId xmlns:p14="http://schemas.microsoft.com/office/powerpoint/2010/main" val="4151637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71078-9899-E8A6-A68C-925E2816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3FAC95F-D125-DDBD-D1A0-1BA4CB71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66448"/>
            <a:ext cx="8785223" cy="4290764"/>
          </a:xfrm>
        </p:spPr>
        <p:txBody>
          <a:bodyPr anchor="ctr"/>
          <a:lstStyle/>
          <a:p>
            <a:r>
              <a:rPr lang="ja-JP" altLang="en-US" sz="2000" b="1"/>
              <a:t>おひとりでご参加されている場合は、以下の通り実施してください。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１人参加事業者が１社の場合</a:t>
            </a:r>
            <a:endParaRPr lang="en-US" altLang="ja-JP" sz="2000" b="1">
              <a:solidFill>
                <a:srgbClr val="EE33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テーブルにあるカード引いて、お題に沿って話します</a:t>
            </a:r>
            <a:r>
              <a:rPr lang="en-US" altLang="ja-JP" sz="2000" b="1"/>
              <a:t>(</a:t>
            </a:r>
            <a:r>
              <a:rPr lang="ja-JP" altLang="en-US" sz="2000" b="1"/>
              <a:t>約</a:t>
            </a:r>
            <a:r>
              <a:rPr lang="en-US" altLang="ja-JP" sz="2000" b="1"/>
              <a:t>3</a:t>
            </a:r>
            <a:r>
              <a:rPr lang="ja-JP" altLang="en-US" sz="2000" b="1"/>
              <a:t>分程度</a:t>
            </a:r>
            <a:r>
              <a:rPr lang="en-US" altLang="ja-JP" sz="2000" b="1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特許庁メンバーのファシリテーターが聞き役に入り、</a:t>
            </a:r>
            <a:br>
              <a:rPr lang="en-US" altLang="ja-JP" sz="2000" b="1"/>
            </a:br>
            <a:r>
              <a:rPr lang="ja-JP" altLang="en-US" sz="2000" b="1"/>
              <a:t>気になったことやキーワードを付箋に書き留めます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１人参加事業者が２社以上の場合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２社でペアを作り、話し手と聞き手とを順に交代しながら実施。</a:t>
            </a:r>
            <a:endParaRPr lang="en-US" altLang="ja-JP" sz="2000" b="1"/>
          </a:p>
          <a:p>
            <a:r>
              <a:rPr lang="ja-JP" altLang="en-US" sz="2000" b="1"/>
              <a:t>奇数社いて</a:t>
            </a:r>
            <a:r>
              <a:rPr lang="en-US" altLang="ja-JP" sz="2000" b="1"/>
              <a:t>1</a:t>
            </a:r>
            <a:r>
              <a:rPr lang="ja-JP" altLang="en-US" sz="2000" b="1"/>
              <a:t>社余る場合は、上記の通り特許庁メンバーの</a:t>
            </a:r>
            <a:br>
              <a:rPr lang="en-US" altLang="ja-JP" sz="2000" b="1"/>
            </a:br>
            <a:r>
              <a:rPr lang="ja-JP" altLang="en-US" sz="2000" b="1"/>
              <a:t>ファシリテーターが支援してください。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A4EB4E41-00F1-D58A-6F0C-255DF734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おひとりで参加されている企業さんは</a:t>
            </a:r>
            <a:r>
              <a:rPr lang="en-US" altLang="ja-JP"/>
              <a:t>…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682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0BC250A-0585-BE68-FC32-2BE15D3C4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6"/>
            <a:ext cx="8785223" cy="58402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「最近、自分の仕事で一番嬉しかった瞬間は？」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「お客さんから感謝された時、どんなことを言われましたか？」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「一番苦労した仕事は？それをどうやって乗り越えたか教えてください。」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「これまでに最も挑戦的だった仕事について教えてください。」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「自分が手掛けた仕事の中で、一番感動した成果物は何でしたか？」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「どんなときに</a:t>
            </a:r>
            <a:r>
              <a:rPr lang="en-US" altLang="ja-JP" sz="1000"/>
              <a:t>『</a:t>
            </a:r>
            <a:r>
              <a:rPr lang="ja-JP" altLang="en-US" sz="1000"/>
              <a:t>自分たちはこの仕事が得意だ</a:t>
            </a:r>
            <a:r>
              <a:rPr lang="en-US" altLang="ja-JP" sz="1000"/>
              <a:t>』</a:t>
            </a:r>
            <a:r>
              <a:rPr lang="ja-JP" altLang="en-US" sz="1000"/>
              <a:t>と感じますか？」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「一度やり遂げた仕事を振り返って、</a:t>
            </a:r>
            <a:r>
              <a:rPr lang="en-US" altLang="ja-JP" sz="1000"/>
              <a:t>『</a:t>
            </a:r>
            <a:r>
              <a:rPr lang="ja-JP" altLang="en-US" sz="1000"/>
              <a:t>やっぱりうちはすごいな</a:t>
            </a:r>
            <a:r>
              <a:rPr lang="en-US" altLang="ja-JP" sz="1000"/>
              <a:t>』</a:t>
            </a:r>
            <a:r>
              <a:rPr lang="ja-JP" altLang="en-US" sz="1000"/>
              <a:t>と思った瞬間は？」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「他の会社にはない、うちならではの良さって何だと思いますか？」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「他社の人から、</a:t>
            </a:r>
            <a:r>
              <a:rPr lang="en-US" altLang="ja-JP" sz="1000"/>
              <a:t>『</a:t>
            </a:r>
            <a:r>
              <a:rPr lang="ja-JP" altLang="en-US" sz="1000"/>
              <a:t>それは真似できない</a:t>
            </a:r>
            <a:r>
              <a:rPr lang="en-US" altLang="ja-JP" sz="1000"/>
              <a:t>』</a:t>
            </a:r>
            <a:r>
              <a:rPr lang="ja-JP" altLang="en-US" sz="1000"/>
              <a:t>と言われた経験はありますか？」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「新規のお客様に選ばれた理由は何だと思いますか？」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「リピーターのお客様が増える理由は何だと感じますか？」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「同じ業界で働く人に、</a:t>
            </a:r>
            <a:r>
              <a:rPr lang="en-US" altLang="ja-JP" sz="1000"/>
              <a:t>『</a:t>
            </a:r>
            <a:r>
              <a:rPr lang="ja-JP" altLang="en-US" sz="1000"/>
              <a:t>それはすごい！</a:t>
            </a:r>
            <a:r>
              <a:rPr lang="en-US" altLang="ja-JP" sz="1000"/>
              <a:t>』</a:t>
            </a:r>
            <a:r>
              <a:rPr lang="ja-JP" altLang="en-US" sz="1000"/>
              <a:t>と言われたことはありますか？」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「他の会社と比べて、ここが特に優れていると思われている点は何ですか？」</a:t>
            </a:r>
            <a:endParaRPr lang="ja-JP" altLang="en-US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「普段の仕事で、何を大切にしていますか？」</a:t>
            </a:r>
            <a:endParaRPr lang="en-US" altLang="ja-JP" sz="1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「他の社員や仲間の働き方を見て、</a:t>
            </a:r>
            <a:r>
              <a:rPr lang="en-US" altLang="ja-JP" sz="1000" b="1"/>
              <a:t>『</a:t>
            </a:r>
            <a:r>
              <a:rPr lang="ja-JP" altLang="en-US" sz="1000" b="1"/>
              <a:t>この会社らしい</a:t>
            </a:r>
            <a:r>
              <a:rPr lang="en-US" altLang="ja-JP" sz="1000" b="1"/>
              <a:t>』</a:t>
            </a:r>
            <a:r>
              <a:rPr lang="ja-JP" altLang="en-US" sz="1000" b="1"/>
              <a:t>と感じた場面はありますか？」</a:t>
            </a:r>
            <a:endParaRPr lang="en-US" altLang="ja-JP" sz="1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「うちの仕事の進め方の特徴はどんな点だと思いますか？」</a:t>
            </a:r>
            <a:endParaRPr lang="en-US" altLang="ja-JP" sz="1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「仕事の中で</a:t>
            </a:r>
            <a:r>
              <a:rPr lang="en-US" altLang="ja-JP" sz="1000" b="1"/>
              <a:t>『</a:t>
            </a:r>
            <a:r>
              <a:rPr lang="ja-JP" altLang="en-US" sz="1000" b="1"/>
              <a:t>これは譲れない</a:t>
            </a:r>
            <a:r>
              <a:rPr lang="en-US" altLang="ja-JP" sz="1000" b="1"/>
              <a:t>』</a:t>
            </a:r>
            <a:r>
              <a:rPr lang="ja-JP" altLang="en-US" sz="1000" b="1"/>
              <a:t>と感じているルールや価値観はありますか？」</a:t>
            </a:r>
            <a:endParaRPr lang="en-US" altLang="ja-JP" sz="1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「新人に教えるときに、特に強調して伝えることは何ですか？」</a:t>
            </a:r>
            <a:endParaRPr kumimoji="1"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「この仕事をするときに、必ず大切にしていることは？」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/>
              <a:t>「新人に</a:t>
            </a:r>
            <a:r>
              <a:rPr lang="en-US" altLang="ja-JP" sz="1000"/>
              <a:t>『</a:t>
            </a:r>
            <a:r>
              <a:rPr lang="ja-JP" altLang="en-US" sz="1000"/>
              <a:t>これだけは覚えておけ</a:t>
            </a:r>
            <a:r>
              <a:rPr lang="en-US" altLang="ja-JP" sz="1000"/>
              <a:t>』</a:t>
            </a:r>
            <a:r>
              <a:rPr lang="ja-JP" altLang="en-US" sz="1000"/>
              <a:t>と言うとしたら何ですか？」</a:t>
            </a:r>
            <a:endParaRPr lang="en-US" altLang="ja-JP" sz="1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「過去に、特に難しかった依頼をどのように解決しましたか？」</a:t>
            </a:r>
            <a:endParaRPr lang="en-US" altLang="ja-JP" sz="1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「お客様や取引先と長く付き合う上で工夫していることは何ですか？」</a:t>
            </a:r>
            <a:endParaRPr lang="en-US" altLang="ja-JP" sz="1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「社内で意見が割れたとき、どのように解決しましたか？」</a:t>
            </a:r>
            <a:endParaRPr lang="en-US" altLang="ja-JP" sz="1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1000" b="1"/>
              <a:t>「これまでに、特別な工夫をして成功した経験はありますか？」</a:t>
            </a:r>
            <a:endParaRPr lang="en-US" altLang="ja-JP" sz="1000" b="1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54B562D-1A79-DAA5-1FF7-F261843C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問い</a:t>
            </a:r>
            <a:r>
              <a:rPr lang="ja-JP" altLang="en-US"/>
              <a:t>項目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99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052A4-2854-0E99-948B-982A466E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F2184ED4-D079-2F58-AB92-0BB1B923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御社の「強み」「らしさ」を話しましょう</a:t>
            </a:r>
            <a:r>
              <a:rPr lang="en-US" altLang="ja-JP"/>
              <a:t>【</a:t>
            </a:r>
            <a:r>
              <a:rPr lang="ja-JP" altLang="en-US"/>
              <a:t>再掲</a:t>
            </a:r>
            <a:r>
              <a:rPr lang="en-US" altLang="ja-JP"/>
              <a:t>】</a:t>
            </a:r>
            <a:endParaRPr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7AC8230-3EB0-D44C-3276-6759DBD3B4C5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C8F11A1D-27B3-ADD6-AAA9-D877D8A72924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62D49C54-8951-5EB9-9AF0-C85AF82390CF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30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AF96460-75B2-1214-27D8-59D542692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4"/>
            <a:ext cx="8785223" cy="5653086"/>
          </a:xfrm>
        </p:spPr>
        <p:txBody>
          <a:bodyPr anchor="ctr"/>
          <a:lstStyle/>
          <a:p>
            <a:r>
              <a:rPr lang="ja-JP" altLang="en-US" b="1"/>
              <a:t>これから、参加者同士で</a:t>
            </a:r>
            <a:br>
              <a:rPr lang="en-US" altLang="ja-JP" b="1"/>
            </a:br>
            <a:r>
              <a:rPr lang="ja-JP" altLang="en-US" b="1">
                <a:solidFill>
                  <a:srgbClr val="EE3360"/>
                </a:solidFill>
              </a:rPr>
              <a:t>会社の「強み」や「らしさ」を見える化</a:t>
            </a:r>
            <a:r>
              <a:rPr lang="ja-JP" altLang="en-US" b="1"/>
              <a:t>していきます。</a:t>
            </a:r>
            <a:endParaRPr lang="en-US" altLang="ja-JP" b="1"/>
          </a:p>
          <a:p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テーブルにあるカードを引く順番を決めます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カードを引いて、お題に沿って話しましょう（約</a:t>
            </a:r>
            <a:r>
              <a:rPr lang="en-US" altLang="ja-JP" sz="2000" b="1"/>
              <a:t>3</a:t>
            </a:r>
            <a:r>
              <a:rPr lang="ja-JP" altLang="en-US" sz="2000" b="1"/>
              <a:t>分以内くらい）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聞いている人は、気になったことやキーワードを付箋に書き留めます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話し終わったら、次の人にバトンタッチ</a:t>
            </a:r>
            <a:br>
              <a:rPr lang="en-US" altLang="ja-JP" sz="2000" b="1"/>
            </a:br>
            <a:r>
              <a:rPr lang="ja-JP" altLang="en-US" sz="2000" b="1"/>
              <a:t>これを繰り返します。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/>
              <a:t>「自社の強みや自社らしさ」の付箋が、</a:t>
            </a:r>
            <a:br>
              <a:rPr lang="en-US" altLang="ja-JP" sz="2000" b="1"/>
            </a:br>
            <a:r>
              <a:rPr lang="ja-JP" altLang="en-US" sz="2000" b="1"/>
              <a:t>テーブルにたくさん溢れている状態を目指しましょう。</a:t>
            </a:r>
            <a:endParaRPr lang="en-US" altLang="ja-JP" sz="2000" b="1"/>
          </a:p>
        </p:txBody>
      </p:sp>
    </p:spTree>
    <p:extLst>
      <p:ext uri="{BB962C8B-B14F-4D97-AF65-F5344CB8AC3E}">
        <p14:creationId xmlns:p14="http://schemas.microsoft.com/office/powerpoint/2010/main" val="38814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1CC1B-54F1-F3FD-4C36-92224161D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F03913A-4E60-5C97-410B-2B2199BE5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/>
              <a:t>御社の強み、たくさん出ましたか？</a:t>
            </a:r>
            <a:endParaRPr lang="ja-JP" altLang="en-US"/>
          </a:p>
        </p:txBody>
      </p:sp>
      <p:sp>
        <p:nvSpPr>
          <p:cNvPr id="3" name="タイトル 5">
            <a:extLst>
              <a:ext uri="{FF2B5EF4-FFF2-40B4-BE49-F238E27FC236}">
                <a16:creationId xmlns:a16="http://schemas.microsoft.com/office/drawing/2014/main" id="{B088757C-B344-F196-EF2D-0838E4F889C4}"/>
              </a:ext>
            </a:extLst>
          </p:cNvPr>
          <p:cNvSpPr txBox="1">
            <a:spLocks/>
          </p:cNvSpPr>
          <p:nvPr/>
        </p:nvSpPr>
        <p:spPr>
          <a:xfrm>
            <a:off x="7530212" y="5174509"/>
            <a:ext cx="1613788" cy="1099291"/>
          </a:xfrm>
          <a:prstGeom prst="rect">
            <a:avLst/>
          </a:prstGeom>
        </p:spPr>
        <p:txBody>
          <a:bodyPr vert="horz" lIns="72000" tIns="144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>
                <a:solidFill>
                  <a:srgbClr val="56431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defRPr>
            </a:lvl1pPr>
          </a:lstStyle>
          <a:p>
            <a:r>
              <a:rPr lang="en-US" altLang="ja-JP" sz="5400">
                <a:solidFill>
                  <a:schemeClr val="bg1"/>
                </a:solidFill>
              </a:rPr>
              <a:t>30</a:t>
            </a:r>
            <a:r>
              <a:rPr lang="ja-JP" altLang="en-US" sz="3600">
                <a:solidFill>
                  <a:schemeClr val="bg1"/>
                </a:solidFill>
              </a:rPr>
              <a:t>分</a:t>
            </a:r>
            <a:endParaRPr lang="ja-JP" alt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7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E2AC-91EC-FAB8-C2BA-EB3C376D3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F2B8EB1-FF28-D609-BC50-A6BB5964A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2"/>
            <a:ext cx="8785223" cy="5653088"/>
          </a:xfrm>
        </p:spPr>
        <p:txBody>
          <a:bodyPr anchor="ctr"/>
          <a:lstStyle/>
          <a:p>
            <a:r>
              <a:rPr lang="ja-JP" altLang="en-US" b="1"/>
              <a:t>他の会社の状態を少し俯瞰で見てみましょう！</a:t>
            </a:r>
            <a:endParaRPr lang="en-US" altLang="ja-JP" b="1"/>
          </a:p>
          <a:p>
            <a:r>
              <a:rPr lang="ja-JP" altLang="en-US" b="1"/>
              <a:t>一度席を立って、他のチームの内容を見てみましょう。</a:t>
            </a:r>
            <a:endParaRPr lang="en-US" altLang="ja-JP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ポイント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ここからは少し高い視点で、全体を俯瞰しながら進めることが大事です。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6709D3F-EFFC-37A8-15D5-E268A332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D58B863-86FF-CDC1-7F7E-D83C338CEE37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B8F40FB2-3F9C-D9C1-8647-447AB5B8DBD3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9E164D69-2D7A-4834-641A-CF84680F2355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38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FD197A8-C1E6-8101-B052-12EDAF1A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>
                <a:latin typeface="游ゴシック"/>
                <a:ea typeface="游ゴシック"/>
              </a:rPr>
              <a:t>休憩：</a:t>
            </a:r>
            <a:r>
              <a:rPr lang="en-US" altLang="ja-JP" dirty="0">
                <a:latin typeface="游ゴシック"/>
                <a:ea typeface="游ゴシック"/>
              </a:rPr>
              <a:t>10</a:t>
            </a:r>
            <a:r>
              <a:rPr lang="ja-JP" altLang="en-US">
                <a:latin typeface="游ゴシック"/>
                <a:ea typeface="游ゴシック"/>
              </a:rPr>
              <a:t>分程度</a:t>
            </a:r>
            <a:br>
              <a:rPr lang="en-US" altLang="ja-JP" dirty="0">
                <a:latin typeface="游ゴシック"/>
                <a:ea typeface="游ゴシック"/>
              </a:rPr>
            </a:br>
            <a:r>
              <a:rPr lang="en-US" altLang="ja-JP" dirty="0">
                <a:latin typeface="游ゴシック"/>
                <a:ea typeface="游ゴシック"/>
              </a:rPr>
              <a:t>**</a:t>
            </a:r>
            <a:r>
              <a:rPr lang="ja-JP" altLang="en-US">
                <a:latin typeface="游ゴシック"/>
                <a:ea typeface="游ゴシック"/>
              </a:rPr>
              <a:t>：</a:t>
            </a:r>
            <a:r>
              <a:rPr lang="en-US" altLang="ja-JP" dirty="0">
                <a:latin typeface="游ゴシック"/>
                <a:ea typeface="游ゴシック"/>
              </a:rPr>
              <a:t>**</a:t>
            </a:r>
            <a:r>
              <a:rPr lang="ja-JP" altLang="en-US">
                <a:latin typeface="游ゴシック"/>
                <a:ea typeface="游ゴシック"/>
              </a:rPr>
              <a:t>再開</a:t>
            </a:r>
          </a:p>
        </p:txBody>
      </p:sp>
    </p:spTree>
    <p:extLst>
      <p:ext uri="{BB962C8B-B14F-4D97-AF65-F5344CB8AC3E}">
        <p14:creationId xmlns:p14="http://schemas.microsoft.com/office/powerpoint/2010/main" val="422238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510D5A-61C0-E2A6-3550-B4A61C3BF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66" y="2193513"/>
            <a:ext cx="5820832" cy="3562519"/>
          </a:xfrm>
        </p:spPr>
        <p:txBody>
          <a:bodyPr lIns="91440" tIns="72000" rIns="91440" bIns="36000" anchor="t"/>
          <a:lstStyle/>
          <a:p>
            <a:r>
              <a:rPr lang="ja-JP" altLang="en-US" sz="2000">
                <a:latin typeface="Arial"/>
                <a:cs typeface="Arial"/>
              </a:rPr>
              <a:t>講師自己紹介</a:t>
            </a:r>
            <a:endParaRPr lang="en-US" altLang="ja-JP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ea typeface="Calibri"/>
              <a:cs typeface="Arial"/>
            </a:endParaRPr>
          </a:p>
          <a:p>
            <a:r>
              <a:rPr lang="ja-JP" altLang="en-US" sz="2000">
                <a:latin typeface="Arial"/>
                <a:ea typeface="Calibri"/>
                <a:cs typeface="Arial"/>
              </a:rPr>
              <a:t>本ページはフォーマットにとらわれず、</a:t>
            </a:r>
            <a:endParaRPr lang="en-US" altLang="ja-JP" sz="2000" dirty="0">
              <a:latin typeface="Arial"/>
              <a:ea typeface="Calibri"/>
              <a:cs typeface="Arial"/>
            </a:endParaRPr>
          </a:p>
          <a:p>
            <a:r>
              <a:rPr lang="ja-JP" altLang="en-US" sz="2000">
                <a:latin typeface="Arial"/>
                <a:ea typeface="Calibri"/>
                <a:cs typeface="Arial"/>
              </a:rPr>
              <a:t>講師の方の自由な表現をしていただければと存じます。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90E8A7-54AB-9B80-8ADC-D247C6E6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本日の講師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E343B-7C1A-1CE9-A987-CC54321F84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名前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2EBAB0-9A7E-940F-61BB-4C2901FEC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ctr"/>
          <a:lstStyle/>
          <a:p>
            <a:r>
              <a:rPr lang="ja-JP" altLang="en-US">
                <a:ea typeface="游ゴシック"/>
                <a:cs typeface="Calibri"/>
              </a:rPr>
              <a:t>ふりがな</a:t>
            </a:r>
            <a:endParaRPr lang="en-US" dirty="0"/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BE408D94-4044-EF54-3D54-D5D18FA6FE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3545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905A3-F547-F615-AE25-4364E3222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0806F369-9914-17F0-2962-92EACCD93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003800"/>
          </a:xfrm>
        </p:spPr>
        <p:txBody>
          <a:bodyPr anchor="ctr"/>
          <a:lstStyle/>
          <a:p>
            <a:r>
              <a:rPr lang="ja-JP" altLang="en-US" b="1"/>
              <a:t>参加メンバー全員で</a:t>
            </a:r>
            <a:r>
              <a:rPr lang="en-US" altLang="ja-JP" b="1"/>
              <a:t> </a:t>
            </a:r>
            <a:r>
              <a:rPr lang="ja-JP" altLang="en-US" b="1"/>
              <a:t>、</a:t>
            </a:r>
            <a:br>
              <a:rPr lang="en-US" altLang="ja-JP" b="1"/>
            </a:br>
            <a:r>
              <a:rPr lang="ja-JP" altLang="en-US" b="1"/>
              <a:t>付箋に書いたメモを分類していきます</a:t>
            </a:r>
            <a:br>
              <a:rPr lang="en-US" altLang="ja-JP" sz="2000" b="1"/>
            </a:br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分類方法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社員・社風軸：社員の態度や会社の雰囲気などの社内のらしさ</a:t>
            </a:r>
            <a:endParaRPr lang="en-US" altLang="ja-JP" sz="2000" b="1"/>
          </a:p>
          <a:p>
            <a:r>
              <a:rPr lang="ja-JP" altLang="en-US" sz="2000" b="1"/>
              <a:t>会社・社長軸：会社や社長が大事にしていること、会社の軸やビジョン</a:t>
            </a:r>
            <a:endParaRPr lang="en-US" altLang="ja-JP" sz="2000" b="1"/>
          </a:p>
          <a:p>
            <a:r>
              <a:rPr lang="ja-JP" altLang="en-US" sz="2000" b="1"/>
              <a:t>商品・事業軸：商品・サービスや技術、事業における強み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BD98120-7E4E-A7FD-8ABD-BA53D00B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BF8A68E-3707-714B-BD3C-9092B18BDDAC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3" name="フリーフォーム 21">
              <a:extLst>
                <a:ext uri="{FF2B5EF4-FFF2-40B4-BE49-F238E27FC236}">
                  <a16:creationId xmlns:a16="http://schemas.microsoft.com/office/drawing/2014/main" id="{93246986-8A92-F441-AD11-1A8F57F44417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タイトル 5">
              <a:extLst>
                <a:ext uri="{FF2B5EF4-FFF2-40B4-BE49-F238E27FC236}">
                  <a16:creationId xmlns:a16="http://schemas.microsoft.com/office/drawing/2014/main" id="{D093D5DA-0A4C-AFBF-333D-EFA7FDA5EA5A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240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D578-F205-67AB-63B5-033E8A27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9E4EA9F-4990-FD89-E838-23B95D83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73A4361-0759-226C-5A20-7EC50BA7194B}"/>
              </a:ext>
            </a:extLst>
          </p:cNvPr>
          <p:cNvGrpSpPr/>
          <p:nvPr/>
        </p:nvGrpSpPr>
        <p:grpSpPr>
          <a:xfrm>
            <a:off x="922303" y="843467"/>
            <a:ext cx="7299393" cy="5430328"/>
            <a:chOff x="1082759" y="1156389"/>
            <a:chExt cx="6950887" cy="5171065"/>
          </a:xfrm>
        </p:grpSpPr>
        <p:sp>
          <p:nvSpPr>
            <p:cNvPr id="5" name="メモ 4">
              <a:extLst>
                <a:ext uri="{FF2B5EF4-FFF2-40B4-BE49-F238E27FC236}">
                  <a16:creationId xmlns:a16="http://schemas.microsoft.com/office/drawing/2014/main" id="{7824B660-1378-EBE8-BC33-50EF5B65B792}"/>
                </a:ext>
              </a:extLst>
            </p:cNvPr>
            <p:cNvSpPr/>
            <p:nvPr/>
          </p:nvSpPr>
          <p:spPr>
            <a:xfrm>
              <a:off x="1082759" y="2477857"/>
              <a:ext cx="624865" cy="601722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8" name="メモ 7">
              <a:extLst>
                <a:ext uri="{FF2B5EF4-FFF2-40B4-BE49-F238E27FC236}">
                  <a16:creationId xmlns:a16="http://schemas.microsoft.com/office/drawing/2014/main" id="{912DA8BE-BD43-5B8D-2251-CC98244A8A43}"/>
                </a:ext>
              </a:extLst>
            </p:cNvPr>
            <p:cNvSpPr/>
            <p:nvPr/>
          </p:nvSpPr>
          <p:spPr>
            <a:xfrm>
              <a:off x="1895284" y="3289747"/>
              <a:ext cx="624865" cy="601722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9" name="メモ 8">
              <a:extLst>
                <a:ext uri="{FF2B5EF4-FFF2-40B4-BE49-F238E27FC236}">
                  <a16:creationId xmlns:a16="http://schemas.microsoft.com/office/drawing/2014/main" id="{3228021D-BAEB-F063-C490-8A3EC1C848D5}"/>
                </a:ext>
              </a:extLst>
            </p:cNvPr>
            <p:cNvSpPr/>
            <p:nvPr/>
          </p:nvSpPr>
          <p:spPr>
            <a:xfrm>
              <a:off x="1395191" y="3074787"/>
              <a:ext cx="624865" cy="601722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10" name="メモ 9">
              <a:extLst>
                <a:ext uri="{FF2B5EF4-FFF2-40B4-BE49-F238E27FC236}">
                  <a16:creationId xmlns:a16="http://schemas.microsoft.com/office/drawing/2014/main" id="{F59A787F-7558-A401-482C-5CC3DF311D6C}"/>
                </a:ext>
              </a:extLst>
            </p:cNvPr>
            <p:cNvSpPr/>
            <p:nvPr/>
          </p:nvSpPr>
          <p:spPr>
            <a:xfrm>
              <a:off x="1082759" y="3756147"/>
              <a:ext cx="624865" cy="601722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F7393B7-5A1F-E85D-D41B-5AC40FADD281}"/>
                </a:ext>
              </a:extLst>
            </p:cNvPr>
            <p:cNvGrpSpPr/>
            <p:nvPr/>
          </p:nvGrpSpPr>
          <p:grpSpPr>
            <a:xfrm flipH="1">
              <a:off x="1395193" y="4168137"/>
              <a:ext cx="1562166" cy="1880013"/>
              <a:chOff x="1330302" y="3588338"/>
              <a:chExt cx="1104292" cy="1444342"/>
            </a:xfrm>
          </p:grpSpPr>
          <p:sp>
            <p:nvSpPr>
              <p:cNvPr id="11" name="メモ 10">
                <a:extLst>
                  <a:ext uri="{FF2B5EF4-FFF2-40B4-BE49-F238E27FC236}">
                    <a16:creationId xmlns:a16="http://schemas.microsoft.com/office/drawing/2014/main" id="{B64C3653-101A-E950-AFD5-C8DF7E33F257}"/>
                  </a:ext>
                </a:extLst>
              </p:cNvPr>
              <p:cNvSpPr/>
              <p:nvPr/>
            </p:nvSpPr>
            <p:spPr>
              <a:xfrm>
                <a:off x="1330302" y="3588338"/>
                <a:ext cx="480060" cy="462280"/>
              </a:xfrm>
              <a:prstGeom prst="foldedCorne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！！</a:t>
                </a:r>
              </a:p>
            </p:txBody>
          </p:sp>
          <p:sp>
            <p:nvSpPr>
              <p:cNvPr id="12" name="メモ 11">
                <a:extLst>
                  <a:ext uri="{FF2B5EF4-FFF2-40B4-BE49-F238E27FC236}">
                    <a16:creationId xmlns:a16="http://schemas.microsoft.com/office/drawing/2014/main" id="{5BEC78B7-95E2-534C-09A8-023EFEF2B15E}"/>
                  </a:ext>
                </a:extLst>
              </p:cNvPr>
              <p:cNvSpPr/>
              <p:nvPr/>
            </p:nvSpPr>
            <p:spPr>
              <a:xfrm>
                <a:off x="1954534" y="4212083"/>
                <a:ext cx="480060" cy="462280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〜〜</a:t>
                </a:r>
                <a:endPara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p:txBody>
          </p:sp>
          <p:sp>
            <p:nvSpPr>
              <p:cNvPr id="13" name="メモ 12">
                <a:extLst>
                  <a:ext uri="{FF2B5EF4-FFF2-40B4-BE49-F238E27FC236}">
                    <a16:creationId xmlns:a16="http://schemas.microsoft.com/office/drawing/2014/main" id="{515CCAA6-A0E6-6B44-D745-908B3AEB9149}"/>
                  </a:ext>
                </a:extLst>
              </p:cNvPr>
              <p:cNvSpPr/>
              <p:nvPr/>
            </p:nvSpPr>
            <p:spPr>
              <a:xfrm>
                <a:off x="1570332" y="4046937"/>
                <a:ext cx="480060" cy="462280"/>
              </a:xfrm>
              <a:prstGeom prst="foldedCorne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＊＊</a:t>
                </a:r>
                <a:endParaRPr kumimoji="1" lang="en-US" altLang="ja-JP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endParaRPr>
              </a:p>
            </p:txBody>
          </p:sp>
          <p:sp>
            <p:nvSpPr>
              <p:cNvPr id="14" name="メモ 13">
                <a:extLst>
                  <a:ext uri="{FF2B5EF4-FFF2-40B4-BE49-F238E27FC236}">
                    <a16:creationId xmlns:a16="http://schemas.microsoft.com/office/drawing/2014/main" id="{6513DD88-0B82-81F4-001F-B5260A2FBECE}"/>
                  </a:ext>
                </a:extLst>
              </p:cNvPr>
              <p:cNvSpPr/>
              <p:nvPr/>
            </p:nvSpPr>
            <p:spPr>
              <a:xfrm>
                <a:off x="1330302" y="4570400"/>
                <a:ext cx="480060" cy="462280"/>
              </a:xfrm>
              <a:prstGeom prst="foldedCorne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＋＋</a:t>
                </a:r>
              </a:p>
            </p:txBody>
          </p:sp>
        </p:grpSp>
        <p:sp>
          <p:nvSpPr>
            <p:cNvPr id="16" name="メモ 15">
              <a:extLst>
                <a:ext uri="{FF2B5EF4-FFF2-40B4-BE49-F238E27FC236}">
                  <a16:creationId xmlns:a16="http://schemas.microsoft.com/office/drawing/2014/main" id="{A77DC40A-F9F7-51EB-38D7-ADFC7EC544E0}"/>
                </a:ext>
              </a:extLst>
            </p:cNvPr>
            <p:cNvSpPr/>
            <p:nvPr/>
          </p:nvSpPr>
          <p:spPr>
            <a:xfrm>
              <a:off x="3563345" y="4383962"/>
              <a:ext cx="624865" cy="601722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17" name="メモ 16">
              <a:extLst>
                <a:ext uri="{FF2B5EF4-FFF2-40B4-BE49-F238E27FC236}">
                  <a16:creationId xmlns:a16="http://schemas.microsoft.com/office/drawing/2014/main" id="{03F74E75-85A3-8FBD-744A-A33A9A460C13}"/>
                </a:ext>
              </a:extLst>
            </p:cNvPr>
            <p:cNvSpPr/>
            <p:nvPr/>
          </p:nvSpPr>
          <p:spPr>
            <a:xfrm>
              <a:off x="4553088" y="3289747"/>
              <a:ext cx="624865" cy="601722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18" name="メモ 17">
              <a:extLst>
                <a:ext uri="{FF2B5EF4-FFF2-40B4-BE49-F238E27FC236}">
                  <a16:creationId xmlns:a16="http://schemas.microsoft.com/office/drawing/2014/main" id="{00CA2DE6-B61A-46F4-C0B1-4209C2456AB6}"/>
                </a:ext>
              </a:extLst>
            </p:cNvPr>
            <p:cNvSpPr/>
            <p:nvPr/>
          </p:nvSpPr>
          <p:spPr>
            <a:xfrm>
              <a:off x="4365428" y="2355238"/>
              <a:ext cx="624865" cy="601722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19" name="メモ 18">
              <a:extLst>
                <a:ext uri="{FF2B5EF4-FFF2-40B4-BE49-F238E27FC236}">
                  <a16:creationId xmlns:a16="http://schemas.microsoft.com/office/drawing/2014/main" id="{B43E61BA-2E3C-4E5D-CB8D-C8B95BD908BE}"/>
                </a:ext>
              </a:extLst>
            </p:cNvPr>
            <p:cNvSpPr/>
            <p:nvPr/>
          </p:nvSpPr>
          <p:spPr>
            <a:xfrm>
              <a:off x="3740563" y="2739755"/>
              <a:ext cx="624865" cy="601722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sp>
          <p:nvSpPr>
            <p:cNvPr id="21" name="メモ 20">
              <a:extLst>
                <a:ext uri="{FF2B5EF4-FFF2-40B4-BE49-F238E27FC236}">
                  <a16:creationId xmlns:a16="http://schemas.microsoft.com/office/drawing/2014/main" id="{2E49E81B-2364-CCCB-AC5E-F62EC745A5A0}"/>
                </a:ext>
              </a:extLst>
            </p:cNvPr>
            <p:cNvSpPr/>
            <p:nvPr/>
          </p:nvSpPr>
          <p:spPr>
            <a:xfrm flipH="1">
              <a:off x="4860812" y="4057008"/>
              <a:ext cx="679108" cy="601722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！！</a:t>
              </a:r>
            </a:p>
          </p:txBody>
        </p:sp>
        <p:sp>
          <p:nvSpPr>
            <p:cNvPr id="22" name="メモ 21">
              <a:extLst>
                <a:ext uri="{FF2B5EF4-FFF2-40B4-BE49-F238E27FC236}">
                  <a16:creationId xmlns:a16="http://schemas.microsoft.com/office/drawing/2014/main" id="{E8C6A375-4E8E-DE73-F396-20300487DD42}"/>
                </a:ext>
              </a:extLst>
            </p:cNvPr>
            <p:cNvSpPr/>
            <p:nvPr/>
          </p:nvSpPr>
          <p:spPr>
            <a:xfrm flipH="1">
              <a:off x="3977753" y="5210232"/>
              <a:ext cx="679108" cy="601722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〜〜</a:t>
              </a:r>
              <a:endParaRPr kumimoji="1" lang="ja-JP" altLang="en-US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23" name="メモ 22">
              <a:extLst>
                <a:ext uri="{FF2B5EF4-FFF2-40B4-BE49-F238E27FC236}">
                  <a16:creationId xmlns:a16="http://schemas.microsoft.com/office/drawing/2014/main" id="{98A18AD0-14BF-C0DB-F30E-204C950AF4BD}"/>
                </a:ext>
              </a:extLst>
            </p:cNvPr>
            <p:cNvSpPr/>
            <p:nvPr/>
          </p:nvSpPr>
          <p:spPr>
            <a:xfrm flipH="1">
              <a:off x="4521258" y="5725732"/>
              <a:ext cx="679108" cy="601722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rPr>
                <a:t>＊＊</a:t>
              </a:r>
              <a:endParaRPr kumimoji="1" lang="en-US" altLang="ja-JP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24" name="メモ 23">
              <a:extLst>
                <a:ext uri="{FF2B5EF4-FFF2-40B4-BE49-F238E27FC236}">
                  <a16:creationId xmlns:a16="http://schemas.microsoft.com/office/drawing/2014/main" id="{7E5AC46C-B34A-EDDB-9617-15CE57E22604}"/>
                </a:ext>
              </a:extLst>
            </p:cNvPr>
            <p:cNvSpPr/>
            <p:nvPr/>
          </p:nvSpPr>
          <p:spPr>
            <a:xfrm flipH="1">
              <a:off x="3906348" y="3790575"/>
              <a:ext cx="679108" cy="601722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＋＋</a:t>
              </a:r>
            </a:p>
          </p:txBody>
        </p: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7504E85-4805-5CFC-129A-8BCF2F4BCEDC}"/>
                </a:ext>
              </a:extLst>
            </p:cNvPr>
            <p:cNvGrpSpPr/>
            <p:nvPr/>
          </p:nvGrpSpPr>
          <p:grpSpPr>
            <a:xfrm flipH="1">
              <a:off x="6182310" y="2230356"/>
              <a:ext cx="1851336" cy="3474896"/>
              <a:chOff x="7037168" y="1757865"/>
              <a:chExt cx="1440185" cy="2742919"/>
            </a:xfrm>
          </p:grpSpPr>
          <p:sp>
            <p:nvSpPr>
              <p:cNvPr id="25" name="メモ 24">
                <a:extLst>
                  <a:ext uri="{FF2B5EF4-FFF2-40B4-BE49-F238E27FC236}">
                    <a16:creationId xmlns:a16="http://schemas.microsoft.com/office/drawing/2014/main" id="{4C1DB8AC-A270-713F-E4A9-6B5AA080F06A}"/>
                  </a:ext>
                </a:extLst>
              </p:cNvPr>
              <p:cNvSpPr/>
              <p:nvPr/>
            </p:nvSpPr>
            <p:spPr>
              <a:xfrm>
                <a:off x="7037168" y="1757865"/>
                <a:ext cx="480060" cy="462280"/>
              </a:xfrm>
              <a:prstGeom prst="foldedCorner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！！</a:t>
                </a:r>
              </a:p>
            </p:txBody>
          </p:sp>
          <p:sp>
            <p:nvSpPr>
              <p:cNvPr id="26" name="メモ 25">
                <a:extLst>
                  <a:ext uri="{FF2B5EF4-FFF2-40B4-BE49-F238E27FC236}">
                    <a16:creationId xmlns:a16="http://schemas.microsoft.com/office/drawing/2014/main" id="{E23FC69A-1AA3-B570-C15B-6A0C62AA0349}"/>
                  </a:ext>
                </a:extLst>
              </p:cNvPr>
              <p:cNvSpPr/>
              <p:nvPr/>
            </p:nvSpPr>
            <p:spPr>
              <a:xfrm>
                <a:off x="7661400" y="2381610"/>
                <a:ext cx="480060" cy="462280"/>
              </a:xfrm>
              <a:prstGeom prst="foldedCorne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〜〜</a:t>
                </a:r>
                <a:endParaRPr kumimoji="1" lang="ja-JP" altLang="en-US" sz="1000">
                  <a:solidFill>
                    <a:sysClr val="windowText" lastClr="000000"/>
                  </a:solidFill>
                  <a:latin typeface="HGMaruGothicMPRO" panose="020F0600000000000000" pitchFamily="34" charset="-128"/>
                  <a:ea typeface="HGMaruGothicMPRO" panose="020F0600000000000000" pitchFamily="34" charset="-128"/>
                </a:endParaRPr>
              </a:p>
            </p:txBody>
          </p:sp>
          <p:sp>
            <p:nvSpPr>
              <p:cNvPr id="27" name="メモ 26">
                <a:extLst>
                  <a:ext uri="{FF2B5EF4-FFF2-40B4-BE49-F238E27FC236}">
                    <a16:creationId xmlns:a16="http://schemas.microsoft.com/office/drawing/2014/main" id="{D7E967E6-B114-46F5-0E75-1343BDEB170D}"/>
                  </a:ext>
                </a:extLst>
              </p:cNvPr>
              <p:cNvSpPr/>
              <p:nvPr/>
            </p:nvSpPr>
            <p:spPr>
              <a:xfrm>
                <a:off x="7277198" y="2216464"/>
                <a:ext cx="480060" cy="462280"/>
              </a:xfrm>
              <a:prstGeom prst="foldedCorner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rPr>
                  <a:t>＊＊</a:t>
                </a:r>
                <a:endParaRPr kumimoji="1" lang="en-US" altLang="ja-JP" sz="1000">
                  <a:solidFill>
                    <a:sysClr val="windowText" lastClr="000000"/>
                  </a:solidFill>
                  <a:latin typeface="Mamelon" panose="02000600000000000000" pitchFamily="2" charset="-128"/>
                  <a:ea typeface="Mamelon" panose="02000600000000000000" pitchFamily="2" charset="-128"/>
                </a:endParaRPr>
              </a:p>
            </p:txBody>
          </p:sp>
          <p:sp>
            <p:nvSpPr>
              <p:cNvPr id="28" name="メモ 27">
                <a:extLst>
                  <a:ext uri="{FF2B5EF4-FFF2-40B4-BE49-F238E27FC236}">
                    <a16:creationId xmlns:a16="http://schemas.microsoft.com/office/drawing/2014/main" id="{4D7333D3-EF80-D397-F69C-864C7993C640}"/>
                  </a:ext>
                </a:extLst>
              </p:cNvPr>
              <p:cNvSpPr/>
              <p:nvPr/>
            </p:nvSpPr>
            <p:spPr>
              <a:xfrm>
                <a:off x="7037168" y="2739927"/>
                <a:ext cx="480060" cy="462280"/>
              </a:xfrm>
              <a:prstGeom prst="foldedCorner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rPr>
                  <a:t>＋＋</a:t>
                </a:r>
              </a:p>
            </p:txBody>
          </p:sp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2DAFC8A9-69A4-AC64-5BDD-98654080AD0C}"/>
                  </a:ext>
                </a:extLst>
              </p:cNvPr>
              <p:cNvGrpSpPr/>
              <p:nvPr/>
            </p:nvGrpSpPr>
            <p:grpSpPr>
              <a:xfrm flipH="1">
                <a:off x="7277200" y="3056442"/>
                <a:ext cx="1200153" cy="1444342"/>
                <a:chOff x="1330302" y="3588338"/>
                <a:chExt cx="1104292" cy="1444342"/>
              </a:xfrm>
            </p:grpSpPr>
            <p:sp>
              <p:nvSpPr>
                <p:cNvPr id="30" name="メモ 29">
                  <a:extLst>
                    <a:ext uri="{FF2B5EF4-FFF2-40B4-BE49-F238E27FC236}">
                      <a16:creationId xmlns:a16="http://schemas.microsoft.com/office/drawing/2014/main" id="{469B4FDD-89E4-18E5-B561-16AD29CF151D}"/>
                    </a:ext>
                  </a:extLst>
                </p:cNvPr>
                <p:cNvSpPr/>
                <p:nvPr/>
              </p:nvSpPr>
              <p:spPr>
                <a:xfrm>
                  <a:off x="1330302" y="3588338"/>
                  <a:ext cx="480060" cy="462280"/>
                </a:xfrm>
                <a:prstGeom prst="foldedCorner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00">
                      <a:solidFill>
                        <a:sysClr val="windowText" lastClr="000000"/>
                      </a:solidFill>
                      <a:latin typeface="Mamelon" panose="02000600000000000000" pitchFamily="2" charset="-128"/>
                      <a:ea typeface="Mamelon" panose="02000600000000000000" pitchFamily="2" charset="-128"/>
                    </a:rPr>
                    <a:t>！！</a:t>
                  </a:r>
                </a:p>
              </p:txBody>
            </p:sp>
            <p:sp>
              <p:nvSpPr>
                <p:cNvPr id="31" name="メモ 30">
                  <a:extLst>
                    <a:ext uri="{FF2B5EF4-FFF2-40B4-BE49-F238E27FC236}">
                      <a16:creationId xmlns:a16="http://schemas.microsoft.com/office/drawing/2014/main" id="{F130BE02-9729-5138-70C2-F3EFE3927757}"/>
                    </a:ext>
                  </a:extLst>
                </p:cNvPr>
                <p:cNvSpPr/>
                <p:nvPr/>
              </p:nvSpPr>
              <p:spPr>
                <a:xfrm>
                  <a:off x="1954534" y="4212083"/>
                  <a:ext cx="480060" cy="462280"/>
                </a:xfrm>
                <a:prstGeom prst="foldedCorne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00">
                      <a:solidFill>
                        <a:sysClr val="windowText" lastClr="000000"/>
                      </a:solidFill>
                      <a:latin typeface="HGMaruGothicMPRO" panose="020F0600000000000000" pitchFamily="34" charset="-128"/>
                      <a:ea typeface="HGMaruGothicMPRO" panose="020F0600000000000000" pitchFamily="34" charset="-128"/>
                    </a:rPr>
                    <a:t>〜〜</a:t>
                  </a:r>
                  <a:endParaRPr kumimoji="1" lang="ja-JP" altLang="en-US" sz="1000">
                    <a:solidFill>
                      <a:sysClr val="windowText" lastClr="000000"/>
                    </a:solidFill>
                    <a:latin typeface="HGMaruGothicMPRO" panose="020F0600000000000000" pitchFamily="34" charset="-128"/>
                    <a:ea typeface="HGMaruGothicMPRO" panose="020F0600000000000000" pitchFamily="34" charset="-128"/>
                  </a:endParaRPr>
                </a:p>
              </p:txBody>
            </p:sp>
            <p:sp>
              <p:nvSpPr>
                <p:cNvPr id="32" name="メモ 31">
                  <a:extLst>
                    <a:ext uri="{FF2B5EF4-FFF2-40B4-BE49-F238E27FC236}">
                      <a16:creationId xmlns:a16="http://schemas.microsoft.com/office/drawing/2014/main" id="{68F5E1EA-4F0A-B345-BDED-B9387AE3C773}"/>
                    </a:ext>
                  </a:extLst>
                </p:cNvPr>
                <p:cNvSpPr/>
                <p:nvPr/>
              </p:nvSpPr>
              <p:spPr>
                <a:xfrm>
                  <a:off x="1570332" y="4046937"/>
                  <a:ext cx="480060" cy="462280"/>
                </a:xfrm>
                <a:prstGeom prst="foldedCorner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00">
                      <a:solidFill>
                        <a:sysClr val="windowText" lastClr="000000"/>
                      </a:solidFill>
                      <a:latin typeface="Mamelon" panose="02000600000000000000" pitchFamily="2" charset="-128"/>
                      <a:ea typeface="Mamelon" panose="02000600000000000000" pitchFamily="2" charset="-128"/>
                    </a:rPr>
                    <a:t>＊＊</a:t>
                  </a:r>
                  <a:endParaRPr kumimoji="1" lang="en-US" altLang="ja-JP" sz="1000">
                    <a:solidFill>
                      <a:sysClr val="windowText" lastClr="000000"/>
                    </a:solidFill>
                    <a:latin typeface="Mamelon" panose="02000600000000000000" pitchFamily="2" charset="-128"/>
                    <a:ea typeface="Mamelon" panose="02000600000000000000" pitchFamily="2" charset="-128"/>
                  </a:endParaRPr>
                </a:p>
              </p:txBody>
            </p:sp>
            <p:sp>
              <p:nvSpPr>
                <p:cNvPr id="33" name="メモ 32">
                  <a:extLst>
                    <a:ext uri="{FF2B5EF4-FFF2-40B4-BE49-F238E27FC236}">
                      <a16:creationId xmlns:a16="http://schemas.microsoft.com/office/drawing/2014/main" id="{9226EEFF-0270-26C5-2405-1E378F8E69EE}"/>
                    </a:ext>
                  </a:extLst>
                </p:cNvPr>
                <p:cNvSpPr/>
                <p:nvPr/>
              </p:nvSpPr>
              <p:spPr>
                <a:xfrm>
                  <a:off x="1330302" y="4570400"/>
                  <a:ext cx="480060" cy="462280"/>
                </a:xfrm>
                <a:prstGeom prst="foldedCorner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1000">
                      <a:solidFill>
                        <a:sysClr val="windowText" lastClr="000000"/>
                      </a:solidFill>
                      <a:latin typeface="HGMaruGothicMPRO" panose="020F0600000000000000" pitchFamily="34" charset="-128"/>
                      <a:ea typeface="HGMaruGothicMPRO" panose="020F0600000000000000" pitchFamily="34" charset="-128"/>
                    </a:rPr>
                    <a:t>＋＋</a:t>
                  </a:r>
                </a:p>
              </p:txBody>
            </p:sp>
          </p:grpSp>
        </p:grpSp>
        <p:sp>
          <p:nvSpPr>
            <p:cNvPr id="35" name="メモ 34">
              <a:extLst>
                <a:ext uri="{FF2B5EF4-FFF2-40B4-BE49-F238E27FC236}">
                  <a16:creationId xmlns:a16="http://schemas.microsoft.com/office/drawing/2014/main" id="{42D3D10E-3EDD-45D1-93A5-8279EFF91781}"/>
                </a:ext>
              </a:extLst>
            </p:cNvPr>
            <p:cNvSpPr/>
            <p:nvPr/>
          </p:nvSpPr>
          <p:spPr>
            <a:xfrm>
              <a:off x="6382949" y="1168527"/>
              <a:ext cx="1450072" cy="1018736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>
                  <a:solidFill>
                    <a:schemeClr val="tx1"/>
                  </a:solidFill>
                </a:rPr>
                <a:t>商品・事業</a:t>
              </a:r>
              <a:endParaRPr kumimoji="1" lang="en-US" altLang="ja-JP" sz="1400">
                <a:solidFill>
                  <a:schemeClr val="tx1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  <p:sp>
          <p:nvSpPr>
            <p:cNvPr id="36" name="メモ 35">
              <a:extLst>
                <a:ext uri="{FF2B5EF4-FFF2-40B4-BE49-F238E27FC236}">
                  <a16:creationId xmlns:a16="http://schemas.microsoft.com/office/drawing/2014/main" id="{9E1C1795-AE29-0F7C-047C-C22DCF95D455}"/>
                </a:ext>
              </a:extLst>
            </p:cNvPr>
            <p:cNvSpPr/>
            <p:nvPr/>
          </p:nvSpPr>
          <p:spPr>
            <a:xfrm>
              <a:off x="3796221" y="1163396"/>
              <a:ext cx="1450072" cy="1018734"/>
            </a:xfrm>
            <a:prstGeom prst="foldedCorner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>
                  <a:solidFill>
                    <a:schemeClr val="tx1"/>
                  </a:solidFill>
                </a:rPr>
                <a:t>会社・社長</a:t>
              </a:r>
              <a:endParaRPr kumimoji="1" lang="ja-JP" altLang="en-US" sz="14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37" name="メモ 36">
              <a:extLst>
                <a:ext uri="{FF2B5EF4-FFF2-40B4-BE49-F238E27FC236}">
                  <a16:creationId xmlns:a16="http://schemas.microsoft.com/office/drawing/2014/main" id="{623B463A-DE73-BB24-BE07-2FE1F5AFB2EF}"/>
                </a:ext>
              </a:extLst>
            </p:cNvPr>
            <p:cNvSpPr/>
            <p:nvPr/>
          </p:nvSpPr>
          <p:spPr>
            <a:xfrm>
              <a:off x="1209493" y="1156389"/>
              <a:ext cx="1450072" cy="1027071"/>
            </a:xfrm>
            <a:prstGeom prst="foldedCorne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>
                  <a:solidFill>
                    <a:schemeClr val="tx1"/>
                  </a:solidFill>
                </a:rPr>
                <a:t>社員・社風</a:t>
              </a:r>
              <a:endParaRPr kumimoji="1" lang="ja-JP" altLang="en-US" sz="1400">
                <a:solidFill>
                  <a:schemeClr val="tx1"/>
                </a:solidFill>
                <a:latin typeface="Mamelon" panose="02000600000000000000" pitchFamily="2" charset="-128"/>
                <a:ea typeface="Mamelon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892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BC489-CC75-555E-4E99-18683E1A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E580D48-5B8B-618C-D083-DCBCD4E2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003800"/>
          </a:xfrm>
        </p:spPr>
        <p:txBody>
          <a:bodyPr anchor="ctr"/>
          <a:lstStyle/>
          <a:p>
            <a:r>
              <a:rPr lang="ja-JP" altLang="en-US" b="1"/>
              <a:t>参加メンバー全員で</a:t>
            </a:r>
            <a:r>
              <a:rPr lang="en-US" altLang="ja-JP" b="1"/>
              <a:t> </a:t>
            </a:r>
            <a:r>
              <a:rPr lang="ja-JP" altLang="en-US" b="1"/>
              <a:t>、</a:t>
            </a:r>
            <a:br>
              <a:rPr lang="en-US" altLang="ja-JP" b="1"/>
            </a:br>
            <a:r>
              <a:rPr lang="ja-JP" altLang="en-US" b="1"/>
              <a:t>付箋に書いたメモを分類していきます</a:t>
            </a:r>
            <a:br>
              <a:rPr lang="en-US" altLang="ja-JP" sz="2000" b="1"/>
            </a:br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分類方法</a:t>
            </a:r>
            <a:endParaRPr lang="en-US" altLang="ja-JP" sz="2000" b="1">
              <a:solidFill>
                <a:srgbClr val="EE3360"/>
              </a:solidFill>
            </a:endParaRPr>
          </a:p>
          <a:p>
            <a:r>
              <a:rPr lang="ja-JP" altLang="en-US" sz="2000" b="1"/>
              <a:t>社員・社風軸：社員の態度や会社の雰囲気などの社内のらしさ</a:t>
            </a:r>
            <a:endParaRPr lang="en-US" altLang="ja-JP" sz="2000" b="1"/>
          </a:p>
          <a:p>
            <a:r>
              <a:rPr lang="ja-JP" altLang="en-US" sz="2000" b="1"/>
              <a:t>会社・社長軸：会社や社長が大事にしていること、会社の軸やビジョン</a:t>
            </a:r>
            <a:endParaRPr lang="en-US" altLang="ja-JP" sz="2000" b="1"/>
          </a:p>
          <a:p>
            <a:r>
              <a:rPr lang="ja-JP" altLang="en-US" sz="2000" b="1"/>
              <a:t>商品・事業軸：商品・サービスや技術、事業における強み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ABACB527-9B00-0014-DA3A-5BD40F91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350CD7E-1366-0458-9981-D2809D2ADB70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C62B1C53-2D21-F887-6394-2C9DE7E566BF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90A8FD94-FB85-9F42-A311-1705006582DE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205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5A5E-AD85-69F8-FDE2-679450DC7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38F3948-BA32-9316-3020-C91CBAC9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20713"/>
            <a:ext cx="8785223" cy="5653087"/>
          </a:xfrm>
        </p:spPr>
        <p:txBody>
          <a:bodyPr anchor="ctr"/>
          <a:lstStyle/>
          <a:p>
            <a:r>
              <a:rPr lang="ja-JP" altLang="en-US" b="1"/>
              <a:t>分類した付箋をさらに似たものでまとめて、</a:t>
            </a:r>
            <a:endParaRPr lang="en-US" altLang="ja-JP" b="1"/>
          </a:p>
          <a:p>
            <a:r>
              <a:rPr lang="ja-JP" altLang="en-US" b="1"/>
              <a:t>自社の強みを浮き彫りにしていきます</a:t>
            </a:r>
            <a:endParaRPr lang="en-US" altLang="ja-JP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分類した付箋をみながら、似たものは近づけてまとめましょう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/>
              <a:t>全体を眺めながら、自社らしさ、自社の強みを表している言葉を</a:t>
            </a:r>
            <a:br>
              <a:rPr lang="en-US" altLang="ja-JP" sz="2000" b="1"/>
            </a:br>
            <a:r>
              <a:rPr lang="ja-JP" altLang="en-US" sz="2000" b="1"/>
              <a:t>いくつか選びます</a:t>
            </a:r>
            <a:endParaRPr lang="en-US" altLang="ja-JP" sz="2000" b="1"/>
          </a:p>
          <a:p>
            <a:pPr marL="457200" indent="-457200">
              <a:buFont typeface="+mj-lt"/>
              <a:buAutoNum type="arabicPeriod"/>
            </a:pPr>
            <a:endParaRPr lang="en-US" altLang="ja-JP" sz="2000" b="1"/>
          </a:p>
          <a:p>
            <a:r>
              <a:rPr lang="ja-JP" altLang="en-US" sz="1800" b="1">
                <a:solidFill>
                  <a:srgbClr val="EE3360"/>
                </a:solidFill>
              </a:rPr>
              <a:t>選ぶ基準</a:t>
            </a:r>
            <a:endParaRPr lang="en-US" altLang="ja-JP" sz="1800" b="1">
              <a:solidFill>
                <a:srgbClr val="EE33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参加者全員が共感する</a:t>
            </a:r>
            <a:endParaRPr lang="en-US" altLang="ja-JP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似たような言葉がたくさんでている</a:t>
            </a:r>
            <a:endParaRPr lang="en-US" altLang="ja-JP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会社のホームページや名刺に載っていても、</a:t>
            </a:r>
            <a:br>
              <a:rPr lang="en-US" altLang="ja-JP" sz="2000" b="1"/>
            </a:br>
            <a:r>
              <a:rPr lang="ja-JP" altLang="en-US" sz="2000" b="1"/>
              <a:t>違和感がなく、しっくりくると感じる。</a:t>
            </a:r>
            <a:endParaRPr lang="en-US" altLang="ja-JP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/>
              <a:t>他の社員に伝えても受け入れてもらえそう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13445A5-11ED-8E2B-C715-0B2784BB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D60BBFE-3848-920A-B747-96310C9F4825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2F730C51-052A-5815-6614-F435D72F72C5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DAF059F8-7150-3DE3-C2F0-1EB4CC49C919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15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419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30840-2C9F-3775-31E8-EE729A2A2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F441982-4037-2A8A-95F9-2A4F3F8C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66448"/>
            <a:ext cx="8785223" cy="4290764"/>
          </a:xfrm>
        </p:spPr>
        <p:txBody>
          <a:bodyPr anchor="ctr"/>
          <a:lstStyle/>
          <a:p>
            <a:r>
              <a:rPr lang="ja-JP" altLang="en-US" b="1"/>
              <a:t>会社の強みやらしさを入れた</a:t>
            </a:r>
            <a:br>
              <a:rPr lang="en-US" altLang="ja-JP" b="1"/>
            </a:br>
            <a:r>
              <a:rPr lang="ja-JP" altLang="en-US" b="1"/>
              <a:t>「キーフレーズ」を作ります。</a:t>
            </a:r>
            <a:endParaRPr lang="en-US" altLang="ja-JP" b="1"/>
          </a:p>
          <a:p>
            <a:r>
              <a:rPr lang="ja-JP" altLang="en-US" sz="2000" b="1"/>
              <a:t>選んだ自社らしさ、自社の強みを表している言葉を繋げたり、</a:t>
            </a:r>
            <a:br>
              <a:rPr lang="en-US" altLang="ja-JP" sz="2000" b="1"/>
            </a:br>
            <a:r>
              <a:rPr lang="ja-JP" altLang="en-US" sz="2000" b="1"/>
              <a:t>発想の起点として、キーフレーズのアイデア出しをしましょう。</a:t>
            </a:r>
            <a:br>
              <a:rPr lang="en-US" altLang="ja-JP" sz="2000" b="1"/>
            </a:br>
            <a:r>
              <a:rPr lang="ja-JP" altLang="en-US" sz="2000" b="1"/>
              <a:t>ファシリテーターの方も適宜入っていただき構想を練りましょう。</a:t>
            </a:r>
            <a:br>
              <a:rPr lang="en-US" altLang="ja-JP" sz="2000" b="1"/>
            </a:br>
            <a:r>
              <a:rPr lang="en-US" altLang="ja-JP" sz="2000" b="1"/>
              <a:t>※Day2</a:t>
            </a:r>
            <a:r>
              <a:rPr lang="ja-JP" altLang="en-US" sz="2000" b="1"/>
              <a:t>でさらに深掘りするので、今日は「仮案」で大丈夫です！</a:t>
            </a:r>
            <a:endParaRPr lang="en-US" altLang="ja-JP" sz="2000" b="1"/>
          </a:p>
          <a:p>
            <a:endParaRPr lang="en-US" altLang="ja-JP" sz="2000" b="1"/>
          </a:p>
          <a:p>
            <a:r>
              <a:rPr lang="ja-JP" altLang="en-US" sz="2000" b="1">
                <a:solidFill>
                  <a:srgbClr val="EE3360"/>
                </a:solidFill>
              </a:rPr>
              <a:t>例えば</a:t>
            </a:r>
            <a:r>
              <a:rPr lang="en-US" altLang="ja-JP" sz="2000" b="1">
                <a:solidFill>
                  <a:srgbClr val="EE3360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ミクロン単位の研磨が強み→研磨のスペシャリスト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品質クレーム過去５年０件→絶対的品質を維持する組織力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職人同士が仲が良い→異技術連携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764652CD-4094-1AC9-95B6-2441E5BE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38ABF4C-4F18-8AD5-5006-67B80FA4A8B0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21DB7E8D-CF8A-8200-6208-04F366B35DFE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EA39A20D-3C57-3F8A-3D12-1AC097D37760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20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538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9F76-3E84-1980-3183-5CF5CA79D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F7335C2-78F4-8D00-6BA1-DB9AC9EE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565104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/>
          <a:lstStyle/>
          <a:p>
            <a:pPr>
              <a:spcAft>
                <a:spcPts val="1800"/>
              </a:spcAft>
            </a:pPr>
            <a:r>
              <a:rPr kumimoji="1" lang="en-US" altLang="ja-JP" sz="1800" b="1" spc="-50"/>
              <a:t>① </a:t>
            </a:r>
            <a:r>
              <a:rPr kumimoji="1" lang="ja-JP" altLang="en-US" sz="1800" b="1" spc="-50"/>
              <a:t>「○○といえば△△」型： </a:t>
            </a:r>
            <a:r>
              <a:rPr lang="ja-JP" altLang="en-US" sz="1800" b="1" spc="-50">
                <a:solidFill>
                  <a:srgbClr val="EE3360"/>
                </a:solidFill>
              </a:rPr>
              <a:t>一言で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会社</a:t>
            </a:r>
            <a:r>
              <a:rPr lang="en-US" altLang="ja-JP" sz="1800" b="1" spc="-50">
                <a:solidFill>
                  <a:srgbClr val="EE3360"/>
                </a:solidFill>
              </a:rPr>
              <a:t>(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商品・サービス</a:t>
            </a:r>
            <a:r>
              <a:rPr kumimoji="1" lang="en-US" altLang="ja-JP" sz="1800" b="1" spc="-50">
                <a:solidFill>
                  <a:srgbClr val="EE3360"/>
                </a:solidFill>
              </a:rPr>
              <a:t>)</a:t>
            </a:r>
            <a:r>
              <a:rPr lang="ja-JP" altLang="en-US" sz="1800" b="1" spc="-50">
                <a:solidFill>
                  <a:srgbClr val="EE3360"/>
                </a:solidFill>
              </a:rPr>
              <a:t>を表すとどうかを考えてみる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 和菓子屋の場合「ほっとする甘さといえば、○○堂」</a:t>
            </a:r>
            <a:br>
              <a:rPr kumimoji="1" lang="en-US" altLang="ja-JP" sz="1600" spc="-50"/>
            </a:br>
            <a:r>
              <a:rPr kumimoji="1" lang="ja-JP" altLang="en-US" sz="1600" spc="-50"/>
              <a:t>　　工務店の場合「木の家づくりといえば、○○工務店！」</a:t>
            </a:r>
          </a:p>
          <a:p>
            <a:pPr>
              <a:spcAft>
                <a:spcPts val="1800"/>
              </a:spcAft>
            </a:pPr>
            <a:r>
              <a:rPr kumimoji="1" lang="en-US" altLang="ja-JP" sz="1800" b="1" spc="-50"/>
              <a:t>② </a:t>
            </a:r>
            <a:r>
              <a:rPr kumimoji="1" lang="ja-JP" altLang="en-US" sz="1800" b="1" spc="-50"/>
              <a:t>「△△の○○」型→：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特定の領域の中</a:t>
            </a:r>
            <a:r>
              <a:rPr lang="ja-JP" altLang="en-US" sz="1800" b="1" spc="-50">
                <a:solidFill>
                  <a:srgbClr val="EE3360"/>
                </a:solidFill>
              </a:rPr>
              <a:t>での立ち位置や役割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を</a:t>
            </a:r>
            <a:r>
              <a:rPr lang="ja-JP" altLang="en-US" sz="1800" b="1" spc="-50">
                <a:solidFill>
                  <a:srgbClr val="EE3360"/>
                </a:solidFill>
              </a:rPr>
              <a:t>考えてみる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 パン屋「発酵の魔術師」</a:t>
            </a:r>
            <a:br>
              <a:rPr kumimoji="1" lang="en-US" altLang="ja-JP" sz="1600" spc="-50"/>
            </a:br>
            <a:r>
              <a:rPr kumimoji="1" lang="ja-JP" altLang="en-US" sz="1600" spc="-50"/>
              <a:t>　　コンサル業「職人経営者の伴走者」</a:t>
            </a:r>
          </a:p>
          <a:p>
            <a:pPr>
              <a:spcAft>
                <a:spcPts val="1800"/>
              </a:spcAft>
            </a:pPr>
            <a:r>
              <a:rPr kumimoji="1" lang="en" altLang="ja-JP" sz="1800" b="1" spc="-50"/>
              <a:t>③ </a:t>
            </a:r>
            <a:r>
              <a:rPr kumimoji="1" lang="ja-JP" altLang="en" sz="1800" b="1" spc="-50"/>
              <a:t>「○○</a:t>
            </a:r>
            <a:r>
              <a:rPr kumimoji="1" lang="ja-JP" altLang="en-US" sz="1800" b="1" spc="-50"/>
              <a:t>だからこそ△△」型</a:t>
            </a:r>
            <a:r>
              <a:rPr lang="ja-JP" altLang="en-US" sz="1800" b="1" spc="-50"/>
              <a:t>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強みやこだわりを「理由」として説明</a:t>
            </a:r>
            <a:r>
              <a:rPr lang="ja-JP" altLang="en-US" sz="1800" b="1" spc="-50">
                <a:solidFill>
                  <a:srgbClr val="EE3360"/>
                </a:solidFill>
              </a:rPr>
              <a:t>してみる</a:t>
            </a:r>
            <a:br>
              <a:rPr kumimoji="1" lang="en-US" altLang="ja-JP" sz="1600" b="1" spc="-50"/>
            </a:br>
            <a:r>
              <a:rPr kumimoji="1" lang="ja-JP" altLang="en-US" sz="1600" spc="-50"/>
              <a:t>例： 職人技がウリの会社「手仕事だからこそ、伝わる温かみ」</a:t>
            </a:r>
            <a:br>
              <a:rPr kumimoji="1" lang="en-US" altLang="ja-JP" sz="1600" spc="-50"/>
            </a:br>
            <a:r>
              <a:rPr kumimoji="1" lang="ja-JP" altLang="en-US" sz="1600" spc="-50"/>
              <a:t>　　地元密着の工務店「地域密着だからこそ、できる家づくり」</a:t>
            </a:r>
            <a:endParaRPr kumimoji="1" lang="en-US" altLang="ja-JP" sz="1600" spc="-50"/>
          </a:p>
          <a:p>
            <a:pPr>
              <a:spcAft>
                <a:spcPts val="1800"/>
              </a:spcAft>
            </a:pPr>
            <a:r>
              <a:rPr kumimoji="1" lang="en-US" altLang="ja-JP" sz="1800" b="1" spc="-50"/>
              <a:t>④ </a:t>
            </a:r>
            <a:r>
              <a:rPr kumimoji="1" lang="ja-JP" altLang="en-US" sz="1800" b="1" spc="-50"/>
              <a:t>「○○しない△△」型：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あえて「やらないこと」を強調して</a:t>
            </a:r>
            <a:r>
              <a:rPr lang="ja-JP" altLang="en-US" sz="1800" b="1" spc="-50">
                <a:solidFill>
                  <a:srgbClr val="EE3360"/>
                </a:solidFill>
              </a:rPr>
              <a:t>みる</a:t>
            </a:r>
            <a:br>
              <a:rPr kumimoji="1" lang="en-US" altLang="ja-JP" sz="1600" b="1" spc="-50">
                <a:solidFill>
                  <a:srgbClr val="EE3360"/>
                </a:solidFill>
              </a:rPr>
            </a:br>
            <a:r>
              <a:rPr kumimoji="1" lang="ja-JP" altLang="en-US" sz="1600" spc="-50"/>
              <a:t>例： 高品質が売りの工場「安売りしない精密加工」、</a:t>
            </a:r>
            <a:br>
              <a:rPr kumimoji="1" lang="en-US" altLang="ja-JP" sz="1600" spc="-50"/>
            </a:br>
            <a:r>
              <a:rPr kumimoji="1" lang="ja-JP" altLang="en-US" sz="1600" spc="-50"/>
              <a:t>　　お客様第一主義の飲食店「マニュアル化しないおもてなし」</a:t>
            </a:r>
            <a:endParaRPr kumimoji="1" lang="en-US" altLang="ja-JP" sz="1600" spc="-50"/>
          </a:p>
          <a:p>
            <a:pPr>
              <a:spcAft>
                <a:spcPts val="1800"/>
              </a:spcAft>
            </a:pPr>
            <a:r>
              <a:rPr kumimoji="1" lang="en-US" altLang="ja-JP" sz="1800" b="1" spc="-50"/>
              <a:t>⑤ </a:t>
            </a:r>
            <a:r>
              <a:rPr kumimoji="1" lang="ja-JP" altLang="en-US" sz="1800" b="1" spc="-50"/>
              <a:t>「○○、でも△△」型：</a:t>
            </a:r>
            <a:r>
              <a:rPr kumimoji="1" lang="ja-JP" altLang="en-US" sz="1800" b="1" spc="-50">
                <a:solidFill>
                  <a:srgbClr val="EE3360"/>
                </a:solidFill>
              </a:rPr>
              <a:t>一見すると矛盾するようなことを組み合わせてみる</a:t>
            </a:r>
            <a:br>
              <a:rPr kumimoji="1" lang="en-US" altLang="ja-JP" sz="1600" b="1" spc="-50"/>
            </a:br>
            <a:r>
              <a:rPr kumimoji="1" lang="ja-JP" altLang="en-US" sz="1600" spc="-50"/>
              <a:t>例： 高級</a:t>
            </a:r>
            <a:r>
              <a:rPr kumimoji="1" lang="en-US" altLang="ja-JP" sz="1600" spc="-50"/>
              <a:t>×</a:t>
            </a:r>
            <a:r>
              <a:rPr kumimoji="1" lang="ja-JP" altLang="en-US" sz="1600" spc="-50"/>
              <a:t>カジュアルなカフェ「贅沢、でも気軽。」</a:t>
            </a:r>
            <a:br>
              <a:rPr lang="en-US" altLang="ja-JP" sz="1600" spc="-50"/>
            </a:br>
            <a:r>
              <a:rPr lang="ja-JP" altLang="en-US" sz="1600" spc="-50"/>
              <a:t>　　</a:t>
            </a:r>
            <a:r>
              <a:rPr kumimoji="1" lang="ja-JP" altLang="en-US" sz="1600" spc="-50"/>
              <a:t>地方の老舗企業「田舎、でも世界基準。」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DC7F3B6-F839-448A-1FB9-32D20CB6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キーフレーズ作りで悩んだら、、、</a:t>
            </a:r>
          </a:p>
        </p:txBody>
      </p:sp>
    </p:spTree>
    <p:extLst>
      <p:ext uri="{BB962C8B-B14F-4D97-AF65-F5344CB8AC3E}">
        <p14:creationId xmlns:p14="http://schemas.microsoft.com/office/powerpoint/2010/main" val="3942737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3B92B-B15D-D9FC-6402-2678FD399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A750270F-475E-159D-9AAE-E5FA9729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66447"/>
            <a:ext cx="8785223" cy="4558065"/>
          </a:xfrm>
        </p:spPr>
        <p:txBody>
          <a:bodyPr anchor="ctr"/>
          <a:lstStyle/>
          <a:p>
            <a:r>
              <a:rPr lang="ja-JP" altLang="en-US" b="1"/>
              <a:t>自社らしさ・自社のつよみを</a:t>
            </a:r>
            <a:endParaRPr lang="en-US" altLang="ja-JP" b="1"/>
          </a:p>
          <a:p>
            <a:r>
              <a:rPr lang="ja-JP" altLang="en-US" b="1"/>
              <a:t>全体で発表しましょう！</a:t>
            </a:r>
            <a:endParaRPr lang="en-US" altLang="ja-JP" b="1"/>
          </a:p>
          <a:p>
            <a:endParaRPr lang="en-US" altLang="ja-JP" sz="2000" b="1"/>
          </a:p>
          <a:p>
            <a:r>
              <a:rPr lang="ja-JP" altLang="en-US" sz="2000" b="1"/>
              <a:t>発表の流れ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１社あたりの持ち時間は</a:t>
            </a:r>
            <a:r>
              <a:rPr lang="en-US" altLang="ja-JP" sz="2000" b="1"/>
              <a:t>2</a:t>
            </a:r>
            <a:r>
              <a:rPr lang="ja-JP" altLang="en-US" sz="2000" b="1"/>
              <a:t>分です。</a:t>
            </a:r>
            <a:endParaRPr lang="en-US" altLang="ja-JP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b="1"/>
              <a:t>どんなエピソードが出てきたか、</a:t>
            </a:r>
            <a:br>
              <a:rPr lang="en-US" altLang="ja-JP" sz="2000" b="1"/>
            </a:br>
            <a:r>
              <a:rPr lang="ja-JP" altLang="en-US" sz="2000" b="1"/>
              <a:t>３つの分類分けやグルーピングでの取り組みも含めて、</a:t>
            </a:r>
            <a:br>
              <a:rPr lang="en-US" altLang="ja-JP" sz="2000" b="1"/>
            </a:br>
            <a:r>
              <a:rPr lang="ja-JP" altLang="en-US" sz="2000" b="1"/>
              <a:t>全体へ共有をお願いします。</a:t>
            </a:r>
            <a:endParaRPr lang="en-US" altLang="ja-JP" sz="2000" b="1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7604062-0FB4-DBB5-594D-69A46FC1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強み・らしさの発見ワーク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4A8689E-1296-9EA4-D28E-4D60538CA60B}"/>
              </a:ext>
            </a:extLst>
          </p:cNvPr>
          <p:cNvGrpSpPr/>
          <p:nvPr/>
        </p:nvGrpSpPr>
        <p:grpSpPr>
          <a:xfrm>
            <a:off x="7061562" y="4727577"/>
            <a:ext cx="2082438" cy="1689098"/>
            <a:chOff x="7061562" y="4727577"/>
            <a:chExt cx="2082438" cy="1689098"/>
          </a:xfrm>
        </p:grpSpPr>
        <p:sp>
          <p:nvSpPr>
            <p:cNvPr id="2" name="フリーフォーム 21">
              <a:extLst>
                <a:ext uri="{FF2B5EF4-FFF2-40B4-BE49-F238E27FC236}">
                  <a16:creationId xmlns:a16="http://schemas.microsoft.com/office/drawing/2014/main" id="{FEDF56A7-B961-E04B-4CD6-D7D38566D5C2}"/>
                </a:ext>
              </a:extLst>
            </p:cNvPr>
            <p:cNvSpPr/>
            <p:nvPr/>
          </p:nvSpPr>
          <p:spPr>
            <a:xfrm rot="10800000" flipH="1">
              <a:off x="7061562" y="4727577"/>
              <a:ext cx="2082438" cy="1689098"/>
            </a:xfrm>
            <a:custGeom>
              <a:avLst/>
              <a:gdLst>
                <a:gd name="connsiteX0" fmla="*/ 103071 w 2082438"/>
                <a:gd name="connsiteY0" fmla="*/ 0 h 1689098"/>
                <a:gd name="connsiteX1" fmla="*/ 2082438 w 2082438"/>
                <a:gd name="connsiteY1" fmla="*/ 0 h 1689098"/>
                <a:gd name="connsiteX2" fmla="*/ 2082438 w 2082438"/>
                <a:gd name="connsiteY2" fmla="*/ 1305232 h 1689098"/>
                <a:gd name="connsiteX3" fmla="*/ 2053822 w 2082438"/>
                <a:gd name="connsiteY3" fmla="*/ 1336718 h 1689098"/>
                <a:gd name="connsiteX4" fmla="*/ 1203101 w 2082438"/>
                <a:gd name="connsiteY4" fmla="*/ 1689098 h 1689098"/>
                <a:gd name="connsiteX5" fmla="*/ 0 w 2082438"/>
                <a:gd name="connsiteY5" fmla="*/ 485997 h 1689098"/>
                <a:gd name="connsiteX6" fmla="*/ 94546 w 2082438"/>
                <a:gd name="connsiteY6" fmla="*/ 17696 h 168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438" h="1689098">
                  <a:moveTo>
                    <a:pt x="103071" y="0"/>
                  </a:moveTo>
                  <a:lnTo>
                    <a:pt x="2082438" y="0"/>
                  </a:lnTo>
                  <a:lnTo>
                    <a:pt x="2082438" y="1305232"/>
                  </a:lnTo>
                  <a:lnTo>
                    <a:pt x="2053822" y="1336718"/>
                  </a:lnTo>
                  <a:cubicBezTo>
                    <a:pt x="1836103" y="1554436"/>
                    <a:pt x="1535328" y="1689098"/>
                    <a:pt x="1203101" y="1689098"/>
                  </a:cubicBezTo>
                  <a:cubicBezTo>
                    <a:pt x="538647" y="1689098"/>
                    <a:pt x="0" y="1150451"/>
                    <a:pt x="0" y="485997"/>
                  </a:cubicBezTo>
                  <a:cubicBezTo>
                    <a:pt x="0" y="319884"/>
                    <a:pt x="33666" y="161633"/>
                    <a:pt x="94546" y="17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タイトル 5">
              <a:extLst>
                <a:ext uri="{FF2B5EF4-FFF2-40B4-BE49-F238E27FC236}">
                  <a16:creationId xmlns:a16="http://schemas.microsoft.com/office/drawing/2014/main" id="{4FFCDD62-E551-CEDC-70B8-385DC735F1EC}"/>
                </a:ext>
              </a:extLst>
            </p:cNvPr>
            <p:cNvSpPr txBox="1">
              <a:spLocks/>
            </p:cNvSpPr>
            <p:nvPr/>
          </p:nvSpPr>
          <p:spPr>
            <a:xfrm>
              <a:off x="7530212" y="5174509"/>
              <a:ext cx="1613788" cy="1099291"/>
            </a:xfrm>
            <a:prstGeom prst="rect">
              <a:avLst/>
            </a:prstGeom>
          </p:spPr>
          <p:txBody>
            <a:bodyPr vert="horz" lIns="72000" tIns="144000" rIns="72000" bIns="7200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400" b="1" kern="1200">
                  <a:solidFill>
                    <a:srgbClr val="56431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j-cs"/>
                </a:defRPr>
              </a:lvl1pPr>
            </a:lstStyle>
            <a:p>
              <a:r>
                <a:rPr lang="en-US" altLang="ja-JP" sz="5400">
                  <a:solidFill>
                    <a:schemeClr val="bg1"/>
                  </a:solidFill>
                </a:rPr>
                <a:t>10</a:t>
              </a:r>
              <a:r>
                <a:rPr lang="ja-JP" altLang="en-US" sz="3600">
                  <a:solidFill>
                    <a:schemeClr val="bg1"/>
                  </a:solidFill>
                </a:rPr>
                <a:t>分</a:t>
              </a:r>
              <a:endParaRPr lang="ja-JP" altLang="en-US" sz="5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533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EDC47-0845-1261-9213-C00F303CF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4F6848C-2CF2-35D1-7A5E-588A4841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おわりに</a:t>
            </a:r>
          </a:p>
        </p:txBody>
      </p:sp>
    </p:spTree>
    <p:extLst>
      <p:ext uri="{BB962C8B-B14F-4D97-AF65-F5344CB8AC3E}">
        <p14:creationId xmlns:p14="http://schemas.microsoft.com/office/powerpoint/2010/main" val="3154117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8D45D-5380-4300-B596-787014481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0A72D2-5BA9-A7BE-C99A-514934A4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ワークショップの構成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4797D9-4F2F-2CBB-7A6C-2C316B8D847D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1203245" y="3562564"/>
            <a:ext cx="1716444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CC99231F-225B-DEDE-4C80-211974444F75}"/>
              </a:ext>
            </a:extLst>
          </p:cNvPr>
          <p:cNvSpPr/>
          <p:nvPr/>
        </p:nvSpPr>
        <p:spPr>
          <a:xfrm>
            <a:off x="2919689" y="3468522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B4D0FA-5CD2-7A51-C4AA-A9D087E53B61}"/>
              </a:ext>
            </a:extLst>
          </p:cNvPr>
          <p:cNvSpPr txBox="1"/>
          <p:nvPr/>
        </p:nvSpPr>
        <p:spPr>
          <a:xfrm>
            <a:off x="3121516" y="3941773"/>
            <a:ext cx="1595309" cy="37067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400" b="1">
                <a:solidFill>
                  <a:srgbClr val="604B22"/>
                </a:solidFill>
              </a:rPr>
              <a:t>次回までの</a:t>
            </a:r>
            <a:r>
              <a:rPr kumimoji="1" lang="ja-JP" altLang="en-US" sz="2000" b="1">
                <a:solidFill>
                  <a:srgbClr val="604B22"/>
                </a:solidFill>
              </a:rPr>
              <a:t>宿題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6347E5E-DAB5-3346-020A-018E5531D05E}"/>
              </a:ext>
            </a:extLst>
          </p:cNvPr>
          <p:cNvSpPr txBox="1"/>
          <p:nvPr/>
        </p:nvSpPr>
        <p:spPr>
          <a:xfrm>
            <a:off x="3121516" y="4325756"/>
            <a:ext cx="426560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  <a:highlight>
                  <a:srgbClr val="FFFF00"/>
                </a:highlight>
              </a:rPr>
              <a:t>社員やお得意様は、</a:t>
            </a:r>
            <a:endParaRPr kumimoji="1" lang="en-US" altLang="ja-JP" sz="2000" b="1" dirty="0">
              <a:solidFill>
                <a:srgbClr val="604B22"/>
              </a:solidFill>
              <a:highlight>
                <a:srgbClr val="FFFF00"/>
              </a:highlight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  <a:highlight>
                  <a:srgbClr val="FFFF00"/>
                </a:highlight>
              </a:rPr>
              <a:t>自社のことを</a:t>
            </a:r>
            <a:br>
              <a:rPr kumimoji="1" lang="en-US" altLang="ja-JP" sz="2000" b="1" dirty="0">
                <a:solidFill>
                  <a:srgbClr val="604B22"/>
                </a:solidFill>
                <a:highlight>
                  <a:srgbClr val="FFFF00"/>
                </a:highlight>
              </a:rPr>
            </a:br>
            <a:r>
              <a:rPr kumimoji="1" lang="ja-JP" altLang="en-US" sz="2000" b="1">
                <a:solidFill>
                  <a:srgbClr val="604B22"/>
                </a:solidFill>
                <a:highlight>
                  <a:srgbClr val="FFFF00"/>
                </a:highlight>
              </a:rPr>
              <a:t>どのように思っているのか</a:t>
            </a:r>
            <a:endParaRPr kumimoji="1" lang="en-US" altLang="ja-JP" sz="2000" b="1" dirty="0">
              <a:solidFill>
                <a:srgbClr val="604B22"/>
              </a:solidFill>
              <a:highlight>
                <a:srgbClr val="FFFF00"/>
              </a:highlight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  <a:highlight>
                  <a:srgbClr val="FFFF00"/>
                </a:highlight>
              </a:rPr>
              <a:t>実際に聞いてみる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DE0EE5B-CFD9-6EBC-3476-9A5B9CE17589}"/>
              </a:ext>
            </a:extLst>
          </p:cNvPr>
          <p:cNvSpPr/>
          <p:nvPr/>
        </p:nvSpPr>
        <p:spPr>
          <a:xfrm>
            <a:off x="969641" y="3445762"/>
            <a:ext cx="233604" cy="233604"/>
          </a:xfrm>
          <a:prstGeom prst="ellipse">
            <a:avLst/>
          </a:prstGeom>
          <a:solidFill>
            <a:srgbClr val="F37E4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DC64D2-86DB-364F-1AB1-EF74F8F6572B}"/>
              </a:ext>
            </a:extLst>
          </p:cNvPr>
          <p:cNvSpPr txBox="1"/>
          <p:nvPr/>
        </p:nvSpPr>
        <p:spPr>
          <a:xfrm>
            <a:off x="1184837" y="2125154"/>
            <a:ext cx="4084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F37E45"/>
                </a:solidFill>
              </a:rPr>
              <a:t>普段の仕事を語って、</a:t>
            </a:r>
            <a:br>
              <a:rPr kumimoji="1" lang="en-US" altLang="ja-JP" sz="2400" b="1">
                <a:solidFill>
                  <a:srgbClr val="F37E45"/>
                </a:solidFill>
              </a:rPr>
            </a:br>
            <a:r>
              <a:rPr kumimoji="1" lang="ja-JP" altLang="en-US" sz="2400" b="1">
                <a:solidFill>
                  <a:srgbClr val="F37E45"/>
                </a:solidFill>
              </a:rPr>
              <a:t>自社らしさを知ろう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A9EFF79-2927-5316-317A-F2297FF18F00}"/>
              </a:ext>
            </a:extLst>
          </p:cNvPr>
          <p:cNvGrpSpPr/>
          <p:nvPr/>
        </p:nvGrpSpPr>
        <p:grpSpPr>
          <a:xfrm>
            <a:off x="1231133" y="1092261"/>
            <a:ext cx="2247410" cy="665916"/>
            <a:chOff x="964003" y="958697"/>
            <a:chExt cx="2247410" cy="66591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D135F18-A142-6AFA-F225-3CCDB2E3ACE5}"/>
                </a:ext>
              </a:extLst>
            </p:cNvPr>
            <p:cNvSpPr txBox="1"/>
            <p:nvPr/>
          </p:nvSpPr>
          <p:spPr>
            <a:xfrm>
              <a:off x="964003" y="1199881"/>
              <a:ext cx="2247410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400" b="1">
                  <a:solidFill>
                    <a:srgbClr val="F37E45"/>
                  </a:solidFill>
                </a:rPr>
                <a:t>ワークショップ</a:t>
              </a:r>
              <a:r>
                <a:rPr kumimoji="1" lang="en-US" altLang="ja-JP" sz="2400" b="1">
                  <a:solidFill>
                    <a:srgbClr val="F37E45"/>
                  </a:solidFill>
                </a:rPr>
                <a:t>Day.</a:t>
              </a:r>
              <a:r>
                <a:rPr kumimoji="1" lang="ja-JP" altLang="en-US" sz="2000" b="1">
                  <a:solidFill>
                    <a:srgbClr val="F37E45"/>
                  </a:solidFill>
                </a:rPr>
                <a:t>１</a:t>
              </a:r>
              <a:endParaRPr kumimoji="1" lang="en-US" altLang="ja-JP" sz="2000" b="1">
                <a:solidFill>
                  <a:srgbClr val="F37E45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686A3CC-1FEC-2759-F0D5-EFE7E1ACC3D9}"/>
                </a:ext>
              </a:extLst>
            </p:cNvPr>
            <p:cNvSpPr txBox="1"/>
            <p:nvPr/>
          </p:nvSpPr>
          <p:spPr>
            <a:xfrm>
              <a:off x="964003" y="958697"/>
              <a:ext cx="1228221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b="1" dirty="0">
                  <a:solidFill>
                    <a:srgbClr val="F37E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sz="2000" b="1" dirty="0">
                <a:solidFill>
                  <a:srgbClr val="F37E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03692FD0-E9AD-EC84-3911-8B13014BDE2A}"/>
              </a:ext>
            </a:extLst>
          </p:cNvPr>
          <p:cNvSpPr/>
          <p:nvPr/>
        </p:nvSpPr>
        <p:spPr>
          <a:xfrm>
            <a:off x="5289737" y="3445762"/>
            <a:ext cx="233604" cy="233604"/>
          </a:xfrm>
          <a:prstGeom prst="ellipse">
            <a:avLst/>
          </a:prstGeom>
          <a:solidFill>
            <a:srgbClr val="EE326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3529E1C-CD1B-ED58-2117-4CDAD0BB6DA5}"/>
              </a:ext>
            </a:extLst>
          </p:cNvPr>
          <p:cNvSpPr txBox="1"/>
          <p:nvPr/>
        </p:nvSpPr>
        <p:spPr>
          <a:xfrm>
            <a:off x="5517793" y="2030608"/>
            <a:ext cx="3446820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EE3261"/>
                </a:solidFill>
              </a:rPr>
              <a:t>自社らしさを固めよう</a:t>
            </a:r>
            <a:endParaRPr kumimoji="1" lang="en-US" altLang="ja-JP" sz="2400" b="1">
              <a:solidFill>
                <a:srgbClr val="EE3261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EE3261"/>
                </a:solidFill>
              </a:rPr>
              <a:t>デザイン経営を学ぼう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5FDF3E8D-0F6C-C2C5-1C4B-BE153396037A}"/>
              </a:ext>
            </a:extLst>
          </p:cNvPr>
          <p:cNvGrpSpPr/>
          <p:nvPr/>
        </p:nvGrpSpPr>
        <p:grpSpPr>
          <a:xfrm>
            <a:off x="5562717" y="1092261"/>
            <a:ext cx="2146421" cy="665916"/>
            <a:chOff x="5269189" y="958697"/>
            <a:chExt cx="2146421" cy="66591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281707D-25BC-2490-5B8B-D9A722A73EAC}"/>
                </a:ext>
              </a:extLst>
            </p:cNvPr>
            <p:cNvSpPr txBox="1"/>
            <p:nvPr/>
          </p:nvSpPr>
          <p:spPr>
            <a:xfrm>
              <a:off x="5269189" y="1199881"/>
              <a:ext cx="2146421" cy="4247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400" b="1">
                  <a:solidFill>
                    <a:srgbClr val="EE3261"/>
                  </a:solidFill>
                  <a:ea typeface="游ゴシック"/>
                </a:rPr>
                <a:t>ワークショップ</a:t>
              </a:r>
              <a:r>
                <a:rPr kumimoji="1" lang="en-US" altLang="ja-JP" sz="2400" b="1">
                  <a:solidFill>
                    <a:srgbClr val="EE3261"/>
                  </a:solidFill>
                  <a:ea typeface="游ゴシック"/>
                </a:rPr>
                <a:t>Day.2</a:t>
              </a:r>
              <a:endParaRPr lang="ja-JP" altLang="en-US" sz="2000" b="1">
                <a:solidFill>
                  <a:srgbClr val="EE3261"/>
                </a:solidFill>
                <a:ea typeface="游ゴシック"/>
                <a:cs typeface="Calibri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98B26B4-8335-4B4D-59FA-12D689D3B11C}"/>
                </a:ext>
              </a:extLst>
            </p:cNvPr>
            <p:cNvSpPr txBox="1"/>
            <p:nvPr/>
          </p:nvSpPr>
          <p:spPr>
            <a:xfrm>
              <a:off x="5269189" y="958697"/>
              <a:ext cx="1228221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b="1" dirty="0">
                  <a:solidFill>
                    <a:srgbClr val="EE32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sz="2000" b="1" dirty="0">
                <a:solidFill>
                  <a:srgbClr val="EE32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3947FA6A-820F-18BB-81A2-5EEF3BDE89A5}"/>
              </a:ext>
            </a:extLst>
          </p:cNvPr>
          <p:cNvCxnSpPr>
            <a:stCxn id="7" idx="0"/>
            <a:endCxn id="28" idx="1"/>
          </p:cNvCxnSpPr>
          <p:nvPr/>
        </p:nvCxnSpPr>
        <p:spPr>
          <a:xfrm rot="5400000" flipH="1" flipV="1">
            <a:off x="88221" y="2302850"/>
            <a:ext cx="2141135" cy="144690"/>
          </a:xfrm>
          <a:prstGeom prst="bentConnector2">
            <a:avLst/>
          </a:prstGeom>
          <a:ln w="22225">
            <a:solidFill>
              <a:srgbClr val="F37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4868C062-7ECC-BFD0-3140-5790424FEE31}"/>
              </a:ext>
            </a:extLst>
          </p:cNvPr>
          <p:cNvCxnSpPr>
            <a:cxnSpLocks/>
            <a:stCxn id="8" idx="0"/>
            <a:endCxn id="30" idx="1"/>
          </p:cNvCxnSpPr>
          <p:nvPr/>
        </p:nvCxnSpPr>
        <p:spPr>
          <a:xfrm rot="5400000" flipH="1" flipV="1">
            <a:off x="4414061" y="2297106"/>
            <a:ext cx="2141135" cy="156178"/>
          </a:xfrm>
          <a:prstGeom prst="bentConnector2">
            <a:avLst/>
          </a:prstGeom>
          <a:ln w="22225">
            <a:solidFill>
              <a:srgbClr val="EE3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41F61319-0862-1859-0B33-82E0CB204B02}"/>
              </a:ext>
            </a:extLst>
          </p:cNvPr>
          <p:cNvCxnSpPr>
            <a:cxnSpLocks/>
            <a:stCxn id="14" idx="1"/>
            <a:endCxn id="9" idx="4"/>
          </p:cNvCxnSpPr>
          <p:nvPr/>
        </p:nvCxnSpPr>
        <p:spPr>
          <a:xfrm rot="10800000">
            <a:off x="3020604" y="3670349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A8AA77E-5E60-83FE-E4BC-B135B45BE7BC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3121516" y="3562564"/>
            <a:ext cx="2168221" cy="6872"/>
          </a:xfrm>
          <a:prstGeom prst="line">
            <a:avLst/>
          </a:prstGeom>
          <a:ln w="50800">
            <a:solidFill>
              <a:srgbClr val="564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5B86CBFB-D5CA-1EA9-123A-97A357ABE53B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5523341" y="3562564"/>
            <a:ext cx="3620659" cy="0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9812EE-CA25-F8C8-ED51-D66D834C4B14}"/>
              </a:ext>
            </a:extLst>
          </p:cNvPr>
          <p:cNvSpPr/>
          <p:nvPr/>
        </p:nvSpPr>
        <p:spPr>
          <a:xfrm>
            <a:off x="588277" y="951435"/>
            <a:ext cx="3854264" cy="272793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779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CF32-D9EE-5D9D-B954-01B35676C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6E7FF29-C033-0F57-80F1-45CF5C2D8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72000" rIns="91440" bIns="36000" anchor="ctr"/>
          <a:lstStyle/>
          <a:p>
            <a:r>
              <a:rPr kumimoji="1" lang="ja-JP" altLang="en-US" sz="2400" b="1"/>
              <a:t>①他の社員からの声も集めましょう</a:t>
            </a:r>
            <a:r>
              <a:rPr lang="ja-JP" altLang="en-US" sz="2400" b="1"/>
              <a:t>！</a:t>
            </a:r>
            <a:endParaRPr lang="en-US" altLang="ja-JP" sz="2400" b="1" dirty="0"/>
          </a:p>
          <a:p>
            <a:pPr marL="359410" lvl="1" indent="179705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lang="ja-JP" altLang="en-US" sz="1800" b="1"/>
              <a:t>問いを使って、社員から仕事中の経験を引き出す。</a:t>
            </a:r>
            <a:endParaRPr lang="en-US" altLang="ja-JP" sz="1800" b="1" dirty="0">
              <a:cs typeface="Calibri" panose="020F0502020204030204"/>
            </a:endParaRPr>
          </a:p>
          <a:p>
            <a:pPr marL="359410" lvl="1" indent="179705">
              <a:buClr>
                <a:srgbClr val="85682F"/>
              </a:buClr>
              <a:buSzPct val="120000"/>
              <a:buFont typeface="+mj-lt"/>
              <a:buAutoNum type="arabicPeriod"/>
            </a:pPr>
            <a:r>
              <a:rPr kumimoji="1" lang="ja-JP" altLang="en-US" sz="1800" b="1">
                <a:ea typeface="游ゴシック"/>
              </a:rPr>
              <a:t>社員が話してる時は、聞く＆付箋にメモ</a:t>
            </a:r>
            <a:r>
              <a:rPr lang="ja-JP" altLang="en-US" sz="1800" b="1">
                <a:ea typeface="游ゴシック"/>
              </a:rPr>
              <a:t>をとる。</a:t>
            </a:r>
            <a:endParaRPr lang="en-US" altLang="ja-JP" sz="1800" b="1" dirty="0">
              <a:ea typeface="游ゴシック"/>
              <a:cs typeface="Calibri" panose="020F0502020204030204"/>
            </a:endParaRPr>
          </a:p>
          <a:p>
            <a:pPr marL="359410" lvl="1">
              <a:buClr>
                <a:srgbClr val="85682F"/>
              </a:buClr>
              <a:buSzPct val="120000"/>
            </a:pPr>
            <a:r>
              <a:rPr lang="ja-JP" altLang="en-US" sz="1800" b="1">
                <a:solidFill>
                  <a:srgbClr val="EE3360"/>
                </a:solidFill>
              </a:rPr>
              <a:t>　　　　　　　　　　　　　　　　　→</a:t>
            </a:r>
            <a:r>
              <a:rPr kumimoji="1" lang="ja-JP" altLang="en-US" sz="1800" b="1">
                <a:solidFill>
                  <a:srgbClr val="EE3360"/>
                </a:solidFill>
              </a:rPr>
              <a:t>次回</a:t>
            </a:r>
            <a:r>
              <a:rPr lang="ja-JP" altLang="en-US" sz="1800" b="1">
                <a:solidFill>
                  <a:srgbClr val="EE3360"/>
                </a:solidFill>
              </a:rPr>
              <a:t>も</a:t>
            </a:r>
            <a:r>
              <a:rPr kumimoji="1" lang="ja-JP" altLang="en-US" sz="1800" b="1">
                <a:solidFill>
                  <a:srgbClr val="EE3360"/>
                </a:solidFill>
              </a:rPr>
              <a:t>今日と同様、分類から入ります！</a:t>
            </a:r>
            <a:endParaRPr lang="en-US" altLang="ja-JP" sz="1800" b="1" dirty="0">
              <a:solidFill>
                <a:srgbClr val="EE3360"/>
              </a:solidFill>
              <a:cs typeface="Calibri" panose="020F0502020204030204"/>
            </a:endParaRPr>
          </a:p>
          <a:p>
            <a:endParaRPr lang="en-US" altLang="ja-JP" sz="2400" b="1" dirty="0"/>
          </a:p>
          <a:p>
            <a:r>
              <a:rPr lang="ja-JP" altLang="en-US" sz="2400" b="1">
                <a:ea typeface="游ゴシック"/>
              </a:rPr>
              <a:t>②お取引先のお客様に、</a:t>
            </a:r>
            <a:br>
              <a:rPr lang="en-US" altLang="ja-JP" sz="2400" b="1" dirty="0"/>
            </a:br>
            <a:r>
              <a:rPr lang="ja-JP" altLang="en-US" sz="2400" b="1">
                <a:ea typeface="游ゴシック"/>
              </a:rPr>
              <a:t>　自社の強みや自社らしさを直接聴いてみましょう！</a:t>
            </a:r>
            <a:br>
              <a:rPr lang="en-US" altLang="ja-JP" sz="2400" b="1" dirty="0">
                <a:ea typeface="游ゴシック"/>
              </a:rPr>
            </a:br>
            <a:r>
              <a:rPr lang="ja-JP" altLang="en-US" sz="2400" b="1">
                <a:ea typeface="游ゴシック"/>
              </a:rPr>
              <a:t>　質問の際は、質問シートを利用しましょう。</a:t>
            </a:r>
            <a:br>
              <a:rPr lang="en-US" altLang="ja-JP" sz="2400" b="1" dirty="0">
                <a:ea typeface="游ゴシック"/>
              </a:rPr>
            </a:br>
            <a:r>
              <a:rPr lang="ja-JP" altLang="en-US" sz="2400" b="1">
                <a:ea typeface="游ゴシック"/>
              </a:rPr>
              <a:t>　</a:t>
            </a:r>
            <a:r>
              <a:rPr lang="en-US" altLang="ja-JP" sz="2400" b="1" dirty="0" err="1">
                <a:ea typeface="游ゴシック"/>
              </a:rPr>
              <a:t>ToC</a:t>
            </a:r>
            <a:r>
              <a:rPr lang="ja-JP" altLang="en-US" sz="2400" b="1">
                <a:ea typeface="游ゴシック"/>
              </a:rPr>
              <a:t>事業者、</a:t>
            </a:r>
            <a:r>
              <a:rPr lang="en-US" altLang="ja-JP" sz="2400" b="1" dirty="0" err="1">
                <a:ea typeface="游ゴシック"/>
              </a:rPr>
              <a:t>ToB</a:t>
            </a:r>
            <a:r>
              <a:rPr lang="ja-JP" altLang="en-US" sz="2400" b="1">
                <a:ea typeface="游ゴシック"/>
              </a:rPr>
              <a:t>事業者それぞれ質問案がございます。</a:t>
            </a:r>
            <a:endParaRPr lang="en-US" altLang="ja-JP" sz="2400" b="1" dirty="0">
              <a:ea typeface="游ゴシック"/>
            </a:endParaRPr>
          </a:p>
          <a:p>
            <a:pPr marL="359410" lvl="1"/>
            <a:r>
              <a:rPr lang="ja-JP" altLang="en-US" sz="1800" b="1">
                <a:solidFill>
                  <a:srgbClr val="EE3360"/>
                </a:solidFill>
              </a:rPr>
              <a:t>質問例</a:t>
            </a:r>
            <a:endParaRPr lang="en-US" altLang="ja-JP" sz="1800" b="1" dirty="0">
              <a:solidFill>
                <a:srgbClr val="EE3360"/>
              </a:solidFill>
              <a:cs typeface="Calibri" panose="020F0502020204030204"/>
            </a:endParaRPr>
          </a:p>
          <a:p>
            <a:pPr marL="359410" lvl="1" indent="179705">
              <a:buFont typeface="Arial" panose="020B0604020202020204" pitchFamily="34" charset="0"/>
              <a:buChar char="•"/>
            </a:pPr>
            <a:r>
              <a:rPr lang="ja-JP" altLang="en-US" sz="1800" b="1"/>
              <a:t>弊社の特徴はなんだと思いますか？</a:t>
            </a:r>
            <a:endParaRPr lang="en-US" altLang="ja-JP" sz="1800" b="1" dirty="0">
              <a:cs typeface="Calibri" panose="020F0502020204030204"/>
            </a:endParaRPr>
          </a:p>
          <a:p>
            <a:pPr marL="359410" lvl="1" indent="179705">
              <a:buFont typeface="Arial" panose="020B0604020202020204" pitchFamily="34" charset="0"/>
              <a:buChar char="•"/>
            </a:pPr>
            <a:r>
              <a:rPr lang="ja-JP" altLang="en-US" sz="1800" b="1"/>
              <a:t>弊社と取引を続けてくださる理由はなんですか？</a:t>
            </a:r>
            <a:endParaRPr lang="en-US" altLang="ja-JP" sz="2000" b="1" dirty="0">
              <a:cs typeface="Calibri" panose="020F0502020204030204"/>
            </a:endParaRPr>
          </a:p>
          <a:p>
            <a:pPr marL="359410" lvl="1" indent="179705">
              <a:buFont typeface="Arial" panose="020B0604020202020204" pitchFamily="34" charset="0"/>
              <a:buChar char="•"/>
            </a:pPr>
            <a:r>
              <a:rPr lang="ja-JP" altLang="en-US" sz="1800" b="1"/>
              <a:t>弊社の強みはどこだとお感じになりますか？</a:t>
            </a:r>
            <a:endParaRPr lang="en-US" altLang="ja-JP" sz="1800" b="1" dirty="0">
              <a:cs typeface="Calibri" panose="020F0502020204030204"/>
            </a:endParaRPr>
          </a:p>
          <a:p>
            <a:pPr marL="359410" lvl="1" indent="179705">
              <a:buFont typeface="Arial" panose="020B0604020202020204" pitchFamily="34" charset="0"/>
              <a:buChar char="•"/>
            </a:pPr>
            <a:r>
              <a:rPr lang="ja-JP" altLang="en-US" sz="1800" b="1"/>
              <a:t>弊社を一言で言うと、どんな企業ですか？</a:t>
            </a:r>
            <a:endParaRPr lang="en-US" altLang="ja-JP" sz="1800" b="1" dirty="0">
              <a:cs typeface="Calibri" panose="020F0502020204030204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03F79FD-A566-45F2-A47A-20E0C728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Day.2</a:t>
            </a:r>
            <a:r>
              <a:rPr lang="ja-JP" altLang="en-US"/>
              <a:t>までの宿題</a:t>
            </a:r>
          </a:p>
        </p:txBody>
      </p:sp>
    </p:spTree>
    <p:extLst>
      <p:ext uri="{BB962C8B-B14F-4D97-AF65-F5344CB8AC3E}">
        <p14:creationId xmlns:p14="http://schemas.microsoft.com/office/powerpoint/2010/main" val="50129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F509C-B463-7569-9651-5AB1173D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59CCEE-2264-B740-41BA-8CDC6212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ワークショップの構成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D1045E4-C929-7ED8-D378-73C7EBF12F5B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1203245" y="3562564"/>
            <a:ext cx="1716444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035C7FE3-559A-B429-377C-E50DC510DA9A}"/>
              </a:ext>
            </a:extLst>
          </p:cNvPr>
          <p:cNvSpPr/>
          <p:nvPr/>
        </p:nvSpPr>
        <p:spPr>
          <a:xfrm>
            <a:off x="2919689" y="3468522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6AAD45-B997-E5EC-A279-00DB3D4B2E2F}"/>
              </a:ext>
            </a:extLst>
          </p:cNvPr>
          <p:cNvSpPr txBox="1"/>
          <p:nvPr/>
        </p:nvSpPr>
        <p:spPr>
          <a:xfrm>
            <a:off x="3121516" y="3941773"/>
            <a:ext cx="1595309" cy="37067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400" b="1">
                <a:solidFill>
                  <a:srgbClr val="604B22"/>
                </a:solidFill>
              </a:rPr>
              <a:t>次回までの</a:t>
            </a:r>
            <a:r>
              <a:rPr kumimoji="1" lang="ja-JP" altLang="en-US" sz="2000" b="1">
                <a:solidFill>
                  <a:srgbClr val="604B22"/>
                </a:solidFill>
              </a:rPr>
              <a:t>宿題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F956614-0CD7-E1A7-C65D-8CE4382C90AB}"/>
              </a:ext>
            </a:extLst>
          </p:cNvPr>
          <p:cNvSpPr txBox="1"/>
          <p:nvPr/>
        </p:nvSpPr>
        <p:spPr>
          <a:xfrm>
            <a:off x="3121516" y="4325756"/>
            <a:ext cx="426560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</a:rPr>
              <a:t>社員やお得意様は、</a:t>
            </a:r>
            <a:endParaRPr kumimoji="1" lang="en-US" altLang="ja-JP" sz="2000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</a:rPr>
              <a:t>自社のことを</a:t>
            </a:r>
            <a:br>
              <a:rPr kumimoji="1" lang="en-US" altLang="ja-JP" sz="2000" b="1">
                <a:solidFill>
                  <a:srgbClr val="604B22"/>
                </a:solidFill>
              </a:rPr>
            </a:br>
            <a:r>
              <a:rPr kumimoji="1" lang="ja-JP" altLang="en-US" sz="2000" b="1">
                <a:solidFill>
                  <a:srgbClr val="604B22"/>
                </a:solidFill>
              </a:rPr>
              <a:t>どのように思っているのか</a:t>
            </a:r>
            <a:endParaRPr kumimoji="1" lang="en-US" altLang="ja-JP" sz="2000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</a:rPr>
              <a:t>実際に聞いてみる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6D8DD19-9244-9150-B39B-9525131ED702}"/>
              </a:ext>
            </a:extLst>
          </p:cNvPr>
          <p:cNvSpPr/>
          <p:nvPr/>
        </p:nvSpPr>
        <p:spPr>
          <a:xfrm>
            <a:off x="969641" y="3445762"/>
            <a:ext cx="233604" cy="233604"/>
          </a:xfrm>
          <a:prstGeom prst="ellipse">
            <a:avLst/>
          </a:prstGeom>
          <a:solidFill>
            <a:srgbClr val="F37E4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76C8C22-7116-5EFC-4DBA-64EC2493D419}"/>
              </a:ext>
            </a:extLst>
          </p:cNvPr>
          <p:cNvSpPr txBox="1"/>
          <p:nvPr/>
        </p:nvSpPr>
        <p:spPr>
          <a:xfrm>
            <a:off x="1184837" y="2125154"/>
            <a:ext cx="4084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F37E45"/>
                </a:solidFill>
              </a:rPr>
              <a:t>普段の仕事を語って、</a:t>
            </a:r>
            <a:br>
              <a:rPr kumimoji="1" lang="en-US" altLang="ja-JP" sz="2400" b="1">
                <a:solidFill>
                  <a:srgbClr val="F37E45"/>
                </a:solidFill>
              </a:rPr>
            </a:br>
            <a:r>
              <a:rPr kumimoji="1" lang="ja-JP" altLang="en-US" sz="2400" b="1">
                <a:solidFill>
                  <a:srgbClr val="F37E45"/>
                </a:solidFill>
              </a:rPr>
              <a:t>自社らしさを知ろう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04D755C-4E10-9EC4-E2F4-151CD4FD5D9A}"/>
              </a:ext>
            </a:extLst>
          </p:cNvPr>
          <p:cNvGrpSpPr/>
          <p:nvPr/>
        </p:nvGrpSpPr>
        <p:grpSpPr>
          <a:xfrm>
            <a:off x="1231133" y="1092261"/>
            <a:ext cx="2247410" cy="665916"/>
            <a:chOff x="964003" y="958697"/>
            <a:chExt cx="2247410" cy="66591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794A82F-C113-218A-4F80-B0D7F43602D4}"/>
                </a:ext>
              </a:extLst>
            </p:cNvPr>
            <p:cNvSpPr txBox="1"/>
            <p:nvPr/>
          </p:nvSpPr>
          <p:spPr>
            <a:xfrm>
              <a:off x="964003" y="1199881"/>
              <a:ext cx="2247410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400" b="1">
                  <a:solidFill>
                    <a:srgbClr val="F37E45"/>
                  </a:solidFill>
                </a:rPr>
                <a:t>ワークショップ</a:t>
              </a:r>
              <a:r>
                <a:rPr kumimoji="1" lang="en-US" altLang="ja-JP" sz="2400" b="1">
                  <a:solidFill>
                    <a:srgbClr val="F37E45"/>
                  </a:solidFill>
                </a:rPr>
                <a:t>Day.</a:t>
              </a:r>
              <a:r>
                <a:rPr kumimoji="1" lang="ja-JP" altLang="en-US" sz="2000" b="1">
                  <a:solidFill>
                    <a:srgbClr val="F37E45"/>
                  </a:solidFill>
                </a:rPr>
                <a:t>１</a:t>
              </a:r>
              <a:endParaRPr kumimoji="1" lang="en-US" altLang="ja-JP" sz="2000" b="1">
                <a:solidFill>
                  <a:srgbClr val="F37E45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57E5213-1946-C6B5-6492-8D3448F51D80}"/>
                </a:ext>
              </a:extLst>
            </p:cNvPr>
            <p:cNvSpPr txBox="1"/>
            <p:nvPr/>
          </p:nvSpPr>
          <p:spPr>
            <a:xfrm>
              <a:off x="964003" y="958697"/>
              <a:ext cx="1228221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b="1" dirty="0">
                  <a:solidFill>
                    <a:srgbClr val="F37E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sz="2000" b="1" dirty="0">
                <a:solidFill>
                  <a:srgbClr val="F37E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B01BB41C-F9B0-21F4-7B4E-2365EBA0162A}"/>
              </a:ext>
            </a:extLst>
          </p:cNvPr>
          <p:cNvSpPr/>
          <p:nvPr/>
        </p:nvSpPr>
        <p:spPr>
          <a:xfrm>
            <a:off x="5289737" y="3445762"/>
            <a:ext cx="233604" cy="233604"/>
          </a:xfrm>
          <a:prstGeom prst="ellipse">
            <a:avLst/>
          </a:prstGeom>
          <a:solidFill>
            <a:srgbClr val="EE326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252016-AC8A-FD8E-585E-BEA8E516BC8D}"/>
              </a:ext>
            </a:extLst>
          </p:cNvPr>
          <p:cNvSpPr txBox="1"/>
          <p:nvPr/>
        </p:nvSpPr>
        <p:spPr>
          <a:xfrm>
            <a:off x="5517793" y="2030608"/>
            <a:ext cx="3446820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EE3261"/>
                </a:solidFill>
              </a:rPr>
              <a:t>自社らしさを固めよう</a:t>
            </a:r>
            <a:endParaRPr kumimoji="1" lang="en-US" altLang="ja-JP" sz="2400" b="1">
              <a:solidFill>
                <a:srgbClr val="EE3261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EE3261"/>
                </a:solidFill>
              </a:rPr>
              <a:t>デザイン経営を学ぼう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7DBC8B6-DC14-D238-79B4-0BB3087DFF45}"/>
              </a:ext>
            </a:extLst>
          </p:cNvPr>
          <p:cNvGrpSpPr/>
          <p:nvPr/>
        </p:nvGrpSpPr>
        <p:grpSpPr>
          <a:xfrm>
            <a:off x="5562717" y="1092261"/>
            <a:ext cx="2146421" cy="665916"/>
            <a:chOff x="5269189" y="958697"/>
            <a:chExt cx="2146421" cy="66591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67AFE45-8962-00CB-D735-F39B34B2859D}"/>
                </a:ext>
              </a:extLst>
            </p:cNvPr>
            <p:cNvSpPr txBox="1"/>
            <p:nvPr/>
          </p:nvSpPr>
          <p:spPr>
            <a:xfrm>
              <a:off x="5269189" y="1199881"/>
              <a:ext cx="2146421" cy="4247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400" b="1">
                  <a:solidFill>
                    <a:srgbClr val="EE3261"/>
                  </a:solidFill>
                  <a:ea typeface="游ゴシック"/>
                </a:rPr>
                <a:t>ワークショップ</a:t>
              </a:r>
              <a:r>
                <a:rPr kumimoji="1" lang="en-US" altLang="ja-JP" sz="2400" b="1">
                  <a:solidFill>
                    <a:srgbClr val="EE3261"/>
                  </a:solidFill>
                  <a:ea typeface="游ゴシック"/>
                </a:rPr>
                <a:t>Day.2</a:t>
              </a:r>
              <a:endParaRPr lang="ja-JP" altLang="en-US" sz="2000" b="1">
                <a:solidFill>
                  <a:srgbClr val="EE3261"/>
                </a:solidFill>
                <a:ea typeface="游ゴシック"/>
                <a:cs typeface="Calibri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5CBF04A-17E6-A739-0F63-937CA6A3E694}"/>
                </a:ext>
              </a:extLst>
            </p:cNvPr>
            <p:cNvSpPr txBox="1"/>
            <p:nvPr/>
          </p:nvSpPr>
          <p:spPr>
            <a:xfrm>
              <a:off x="5269189" y="958697"/>
              <a:ext cx="1228221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b="1" dirty="0">
                  <a:solidFill>
                    <a:srgbClr val="EE32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sz="2000" b="1" dirty="0">
                <a:solidFill>
                  <a:srgbClr val="EE32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0C300933-1544-2ACB-22F3-6E32F3126F48}"/>
              </a:ext>
            </a:extLst>
          </p:cNvPr>
          <p:cNvCxnSpPr>
            <a:stCxn id="7" idx="0"/>
            <a:endCxn id="28" idx="1"/>
          </p:cNvCxnSpPr>
          <p:nvPr/>
        </p:nvCxnSpPr>
        <p:spPr>
          <a:xfrm rot="5400000" flipH="1" flipV="1">
            <a:off x="88221" y="2302850"/>
            <a:ext cx="2141135" cy="144690"/>
          </a:xfrm>
          <a:prstGeom prst="bentConnector2">
            <a:avLst/>
          </a:prstGeom>
          <a:ln w="22225">
            <a:solidFill>
              <a:srgbClr val="F37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9F58F3EC-7897-F6DB-1FFC-60604B8AA205}"/>
              </a:ext>
            </a:extLst>
          </p:cNvPr>
          <p:cNvCxnSpPr>
            <a:cxnSpLocks/>
            <a:stCxn id="8" idx="0"/>
            <a:endCxn id="30" idx="1"/>
          </p:cNvCxnSpPr>
          <p:nvPr/>
        </p:nvCxnSpPr>
        <p:spPr>
          <a:xfrm rot="5400000" flipH="1" flipV="1">
            <a:off x="4414061" y="2297106"/>
            <a:ext cx="2141135" cy="156178"/>
          </a:xfrm>
          <a:prstGeom prst="bentConnector2">
            <a:avLst/>
          </a:prstGeom>
          <a:ln w="22225">
            <a:solidFill>
              <a:srgbClr val="EE3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F8A98C6A-1619-8EB0-8314-DFEB1B86E88D}"/>
              </a:ext>
            </a:extLst>
          </p:cNvPr>
          <p:cNvCxnSpPr>
            <a:cxnSpLocks/>
            <a:stCxn id="14" idx="1"/>
            <a:endCxn id="9" idx="4"/>
          </p:cNvCxnSpPr>
          <p:nvPr/>
        </p:nvCxnSpPr>
        <p:spPr>
          <a:xfrm rot="10800000">
            <a:off x="3020604" y="3670349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328B1FC-DC9A-48F4-ECE9-8BF9A486B394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3121516" y="3562564"/>
            <a:ext cx="2168221" cy="6872"/>
          </a:xfrm>
          <a:prstGeom prst="line">
            <a:avLst/>
          </a:prstGeom>
          <a:ln w="50800">
            <a:solidFill>
              <a:srgbClr val="564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99D3351-B767-B0A9-FC0E-744AC213FC9F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5523341" y="3562564"/>
            <a:ext cx="3620659" cy="0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298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2F2EF-4935-091B-ED68-39711206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3D5854E-4C9F-DEBC-C714-CABA9039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617677"/>
            <a:ext cx="8785223" cy="927077"/>
          </a:xfrm>
        </p:spPr>
        <p:txBody>
          <a:bodyPr anchor="t"/>
          <a:lstStyle/>
          <a:p>
            <a:pPr algn="ctr"/>
            <a:r>
              <a:rPr kumimoji="1" lang="ja-JP" altLang="en-US" sz="2400" b="1"/>
              <a:t>今日使った付箋は次回も使います。</a:t>
            </a:r>
            <a:br>
              <a:rPr kumimoji="1" lang="en-US" altLang="ja-JP" sz="2400" b="1"/>
            </a:br>
            <a:r>
              <a:rPr kumimoji="1" lang="ja-JP" altLang="en-US" sz="2400" b="1"/>
              <a:t>それぞれの軸ごとに用紙にまとめてからお帰りください</a:t>
            </a:r>
            <a:r>
              <a:rPr lang="ja-JP" altLang="en-US" sz="2400" b="1"/>
              <a:t>。</a:t>
            </a:r>
            <a:endParaRPr kumimoji="1" lang="en-US" altLang="ja-JP" sz="2400" b="1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EB8C0FE-AF08-D8EC-842D-51FFE8EF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お願い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AF6C262-AF4C-2364-57B5-4392FBB78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6"/>
          <a:stretch/>
        </p:blipFill>
        <p:spPr>
          <a:xfrm rot="16200000">
            <a:off x="2321317" y="784610"/>
            <a:ext cx="4501365" cy="6403992"/>
          </a:xfrm>
          <a:prstGeom prst="rect">
            <a:avLst/>
          </a:prstGeom>
          <a:ln w="6350">
            <a:solidFill>
              <a:srgbClr val="7D6E52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9" name="メモ 4">
            <a:extLst>
              <a:ext uri="{FF2B5EF4-FFF2-40B4-BE49-F238E27FC236}">
                <a16:creationId xmlns:a16="http://schemas.microsoft.com/office/drawing/2014/main" id="{D73DCC1C-2E6A-7B51-83B2-6AC1B1295A00}"/>
              </a:ext>
            </a:extLst>
          </p:cNvPr>
          <p:cNvSpPr/>
          <p:nvPr/>
        </p:nvSpPr>
        <p:spPr>
          <a:xfrm rot="16200000">
            <a:off x="1843924" y="3358116"/>
            <a:ext cx="1465616" cy="154072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rPr>
              <a:t>！！</a:t>
            </a:r>
          </a:p>
        </p:txBody>
      </p:sp>
      <p:sp>
        <p:nvSpPr>
          <p:cNvPr id="10" name="メモ 7">
            <a:extLst>
              <a:ext uri="{FF2B5EF4-FFF2-40B4-BE49-F238E27FC236}">
                <a16:creationId xmlns:a16="http://schemas.microsoft.com/office/drawing/2014/main" id="{2FC7B3BB-92F6-30CE-D97E-FA48C58EB1AF}"/>
              </a:ext>
            </a:extLst>
          </p:cNvPr>
          <p:cNvSpPr/>
          <p:nvPr/>
        </p:nvSpPr>
        <p:spPr>
          <a:xfrm rot="5400000">
            <a:off x="1595165" y="3674252"/>
            <a:ext cx="1465616" cy="1540723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〜〜</a:t>
            </a:r>
            <a:endParaRPr kumimoji="1" lang="ja-JP" altLang="en-US" sz="1000">
              <a:solidFill>
                <a:sysClr val="windowText" lastClr="00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1" name="メモ 8">
            <a:extLst>
              <a:ext uri="{FF2B5EF4-FFF2-40B4-BE49-F238E27FC236}">
                <a16:creationId xmlns:a16="http://schemas.microsoft.com/office/drawing/2014/main" id="{ADB29457-9D33-0789-64B0-DE557C7A8B83}"/>
              </a:ext>
            </a:extLst>
          </p:cNvPr>
          <p:cNvSpPr/>
          <p:nvPr/>
        </p:nvSpPr>
        <p:spPr>
          <a:xfrm rot="5400000">
            <a:off x="1663826" y="3429000"/>
            <a:ext cx="1465616" cy="1540723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rPr>
              <a:t>＊＊</a:t>
            </a:r>
            <a:endParaRPr kumimoji="1" lang="en-US" altLang="ja-JP" sz="1000">
              <a:solidFill>
                <a:sysClr val="windowText" lastClr="000000"/>
              </a:solidFill>
              <a:latin typeface="Mamelon" panose="02000600000000000000" pitchFamily="2" charset="-128"/>
              <a:ea typeface="Mamelon" panose="02000600000000000000" pitchFamily="2" charset="-128"/>
            </a:endParaRPr>
          </a:p>
        </p:txBody>
      </p:sp>
      <p:sp>
        <p:nvSpPr>
          <p:cNvPr id="12" name="メモ 9">
            <a:extLst>
              <a:ext uri="{FF2B5EF4-FFF2-40B4-BE49-F238E27FC236}">
                <a16:creationId xmlns:a16="http://schemas.microsoft.com/office/drawing/2014/main" id="{5DF00642-D2DA-8BD6-6411-8FD09DE69CC8}"/>
              </a:ext>
            </a:extLst>
          </p:cNvPr>
          <p:cNvSpPr/>
          <p:nvPr/>
        </p:nvSpPr>
        <p:spPr>
          <a:xfrm>
            <a:off x="1912585" y="3595218"/>
            <a:ext cx="1465616" cy="154072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ysClr val="windowText" lastClr="00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9" name="メモ 4">
            <a:extLst>
              <a:ext uri="{FF2B5EF4-FFF2-40B4-BE49-F238E27FC236}">
                <a16:creationId xmlns:a16="http://schemas.microsoft.com/office/drawing/2014/main" id="{8FF8251E-4D3A-7ECE-A6BD-E0449B1A870C}"/>
              </a:ext>
            </a:extLst>
          </p:cNvPr>
          <p:cNvSpPr/>
          <p:nvPr/>
        </p:nvSpPr>
        <p:spPr>
          <a:xfrm rot="10800000">
            <a:off x="5834463" y="3358116"/>
            <a:ext cx="1465616" cy="154072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rPr>
              <a:t>！！</a:t>
            </a:r>
          </a:p>
        </p:txBody>
      </p:sp>
      <p:sp>
        <p:nvSpPr>
          <p:cNvPr id="40" name="メモ 7">
            <a:extLst>
              <a:ext uri="{FF2B5EF4-FFF2-40B4-BE49-F238E27FC236}">
                <a16:creationId xmlns:a16="http://schemas.microsoft.com/office/drawing/2014/main" id="{EF8CACF9-00C3-B055-94E8-C884C202F046}"/>
              </a:ext>
            </a:extLst>
          </p:cNvPr>
          <p:cNvSpPr/>
          <p:nvPr/>
        </p:nvSpPr>
        <p:spPr>
          <a:xfrm rot="5400000">
            <a:off x="3739621" y="3674252"/>
            <a:ext cx="1465616" cy="1540723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>
                <a:solidFill>
                  <a:sysClr val="windowText" lastClr="00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〜〜</a:t>
            </a:r>
            <a:endParaRPr kumimoji="1" lang="ja-JP" altLang="en-US" sz="1000">
              <a:solidFill>
                <a:sysClr val="windowText" lastClr="00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1" name="メモ 8">
            <a:extLst>
              <a:ext uri="{FF2B5EF4-FFF2-40B4-BE49-F238E27FC236}">
                <a16:creationId xmlns:a16="http://schemas.microsoft.com/office/drawing/2014/main" id="{8A12A3EC-9263-E911-BE40-9AE0A5565DFE}"/>
              </a:ext>
            </a:extLst>
          </p:cNvPr>
          <p:cNvSpPr/>
          <p:nvPr/>
        </p:nvSpPr>
        <p:spPr>
          <a:xfrm rot="5400000">
            <a:off x="3966400" y="3429001"/>
            <a:ext cx="1465616" cy="1540723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rPr>
              <a:t>＊＊</a:t>
            </a:r>
            <a:endParaRPr kumimoji="1" lang="en-US" altLang="ja-JP" sz="1000">
              <a:solidFill>
                <a:sysClr val="windowText" lastClr="000000"/>
              </a:solidFill>
              <a:latin typeface="Mamelon" panose="02000600000000000000" pitchFamily="2" charset="-128"/>
              <a:ea typeface="Mamelon" panose="02000600000000000000" pitchFamily="2" charset="-128"/>
            </a:endParaRPr>
          </a:p>
        </p:txBody>
      </p:sp>
      <p:sp>
        <p:nvSpPr>
          <p:cNvPr id="42" name="メモ 9">
            <a:extLst>
              <a:ext uri="{FF2B5EF4-FFF2-40B4-BE49-F238E27FC236}">
                <a16:creationId xmlns:a16="http://schemas.microsoft.com/office/drawing/2014/main" id="{C61ADE64-966F-5D6A-ED6A-6B2F3CE989CA}"/>
              </a:ext>
            </a:extLst>
          </p:cNvPr>
          <p:cNvSpPr/>
          <p:nvPr/>
        </p:nvSpPr>
        <p:spPr>
          <a:xfrm>
            <a:off x="6095282" y="3595218"/>
            <a:ext cx="1465616" cy="154072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ysClr val="windowText" lastClr="00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3" name="メモ 8">
            <a:extLst>
              <a:ext uri="{FF2B5EF4-FFF2-40B4-BE49-F238E27FC236}">
                <a16:creationId xmlns:a16="http://schemas.microsoft.com/office/drawing/2014/main" id="{70281C85-8DF5-8760-D012-36E67B432902}"/>
              </a:ext>
            </a:extLst>
          </p:cNvPr>
          <p:cNvSpPr/>
          <p:nvPr/>
        </p:nvSpPr>
        <p:spPr>
          <a:xfrm rot="5400000">
            <a:off x="5903458" y="3429001"/>
            <a:ext cx="1465616" cy="1540723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>
                <a:solidFill>
                  <a:sysClr val="windowText" lastClr="000000"/>
                </a:solidFill>
                <a:latin typeface="Mamelon" panose="02000600000000000000" pitchFamily="2" charset="-128"/>
                <a:ea typeface="Mamelon" panose="02000600000000000000" pitchFamily="2" charset="-128"/>
              </a:rPr>
              <a:t>＊＊</a:t>
            </a:r>
            <a:endParaRPr kumimoji="1" lang="en-US" altLang="ja-JP" sz="1000">
              <a:solidFill>
                <a:sysClr val="windowText" lastClr="000000"/>
              </a:solidFill>
              <a:latin typeface="Mamelon" panose="02000600000000000000" pitchFamily="2" charset="-128"/>
              <a:ea typeface="Mamelon" panose="02000600000000000000" pitchFamily="2" charset="-128"/>
            </a:endParaRPr>
          </a:p>
        </p:txBody>
      </p:sp>
      <p:sp>
        <p:nvSpPr>
          <p:cNvPr id="44" name="メモ 9">
            <a:extLst>
              <a:ext uri="{FF2B5EF4-FFF2-40B4-BE49-F238E27FC236}">
                <a16:creationId xmlns:a16="http://schemas.microsoft.com/office/drawing/2014/main" id="{F4F61004-F228-BB90-FA39-5D0ADCF7F382}"/>
              </a:ext>
            </a:extLst>
          </p:cNvPr>
          <p:cNvSpPr/>
          <p:nvPr/>
        </p:nvSpPr>
        <p:spPr>
          <a:xfrm rot="10800000">
            <a:off x="3770728" y="3320563"/>
            <a:ext cx="1465616" cy="154072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ysClr val="windowText" lastClr="00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365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75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63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5904F-78B0-EBD6-60A8-025133D6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4B152-F00B-3078-FDC5-B7EB672A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ワークショップの構成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077ACA4-DEA4-FF4C-59B1-E8F08CCA8054}"/>
              </a:ext>
            </a:extLst>
          </p:cNvPr>
          <p:cNvCxnSpPr>
            <a:cxnSpLocks/>
            <a:stCxn id="7" idx="6"/>
            <a:endCxn id="9" idx="2"/>
          </p:cNvCxnSpPr>
          <p:nvPr/>
        </p:nvCxnSpPr>
        <p:spPr>
          <a:xfrm>
            <a:off x="1203245" y="3562564"/>
            <a:ext cx="1716444" cy="6872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楕円 8">
            <a:extLst>
              <a:ext uri="{FF2B5EF4-FFF2-40B4-BE49-F238E27FC236}">
                <a16:creationId xmlns:a16="http://schemas.microsoft.com/office/drawing/2014/main" id="{BBAE4CAE-606E-546E-0EBF-8951E2ACA4E7}"/>
              </a:ext>
            </a:extLst>
          </p:cNvPr>
          <p:cNvSpPr/>
          <p:nvPr/>
        </p:nvSpPr>
        <p:spPr>
          <a:xfrm>
            <a:off x="2919689" y="3468522"/>
            <a:ext cx="201827" cy="201827"/>
          </a:xfrm>
          <a:prstGeom prst="ellipse">
            <a:avLst/>
          </a:prstGeom>
          <a:solidFill>
            <a:schemeClr val="bg1"/>
          </a:solidFill>
          <a:ln w="25400">
            <a:solidFill>
              <a:srgbClr val="7D6E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4941E0-F062-E429-516F-97A98192BC48}"/>
              </a:ext>
            </a:extLst>
          </p:cNvPr>
          <p:cNvSpPr txBox="1"/>
          <p:nvPr/>
        </p:nvSpPr>
        <p:spPr>
          <a:xfrm>
            <a:off x="3121516" y="3941773"/>
            <a:ext cx="1595309" cy="37067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1400" b="1">
                <a:solidFill>
                  <a:srgbClr val="604B22"/>
                </a:solidFill>
              </a:rPr>
              <a:t>次回までの</a:t>
            </a:r>
            <a:r>
              <a:rPr kumimoji="1" lang="ja-JP" altLang="en-US" sz="2000" b="1">
                <a:solidFill>
                  <a:srgbClr val="604B22"/>
                </a:solidFill>
              </a:rPr>
              <a:t>宿題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9DEE7C4-F174-F65F-089D-A848639B67DC}"/>
              </a:ext>
            </a:extLst>
          </p:cNvPr>
          <p:cNvSpPr txBox="1"/>
          <p:nvPr/>
        </p:nvSpPr>
        <p:spPr>
          <a:xfrm>
            <a:off x="3121516" y="4325756"/>
            <a:ext cx="426560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</a:rPr>
              <a:t>社員やお得意様は、</a:t>
            </a:r>
            <a:endParaRPr kumimoji="1" lang="en-US" altLang="ja-JP" sz="2000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</a:rPr>
              <a:t>自社のことを</a:t>
            </a:r>
            <a:br>
              <a:rPr kumimoji="1" lang="en-US" altLang="ja-JP" sz="2000" b="1">
                <a:solidFill>
                  <a:srgbClr val="604B22"/>
                </a:solidFill>
              </a:rPr>
            </a:br>
            <a:r>
              <a:rPr kumimoji="1" lang="ja-JP" altLang="en-US" sz="2000" b="1">
                <a:solidFill>
                  <a:srgbClr val="604B22"/>
                </a:solidFill>
              </a:rPr>
              <a:t>どのように思っているのか</a:t>
            </a:r>
            <a:endParaRPr kumimoji="1" lang="en-US" altLang="ja-JP" sz="2000" b="1">
              <a:solidFill>
                <a:srgbClr val="604B22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000" b="1">
                <a:solidFill>
                  <a:srgbClr val="604B22"/>
                </a:solidFill>
              </a:rPr>
              <a:t>実際に聞いてみる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96B9E76-0391-27FE-7D9B-32827ED8EFA9}"/>
              </a:ext>
            </a:extLst>
          </p:cNvPr>
          <p:cNvSpPr/>
          <p:nvPr/>
        </p:nvSpPr>
        <p:spPr>
          <a:xfrm>
            <a:off x="969641" y="3445762"/>
            <a:ext cx="233604" cy="233604"/>
          </a:xfrm>
          <a:prstGeom prst="ellipse">
            <a:avLst/>
          </a:prstGeom>
          <a:solidFill>
            <a:srgbClr val="F37E4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5F26F2-3777-CC5F-3B00-5564B1EFC8AD}"/>
              </a:ext>
            </a:extLst>
          </p:cNvPr>
          <p:cNvSpPr txBox="1"/>
          <p:nvPr/>
        </p:nvSpPr>
        <p:spPr>
          <a:xfrm>
            <a:off x="1184837" y="2125154"/>
            <a:ext cx="4084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F37E45"/>
                </a:solidFill>
              </a:rPr>
              <a:t>普段の仕事を語って、</a:t>
            </a:r>
            <a:br>
              <a:rPr kumimoji="1" lang="en-US" altLang="ja-JP" sz="2400" b="1">
                <a:solidFill>
                  <a:srgbClr val="F37E45"/>
                </a:solidFill>
              </a:rPr>
            </a:br>
            <a:r>
              <a:rPr kumimoji="1" lang="ja-JP" altLang="en-US" sz="2400" b="1">
                <a:solidFill>
                  <a:srgbClr val="F37E45"/>
                </a:solidFill>
              </a:rPr>
              <a:t>自社らしさを知ろう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0DDD493-9BE1-B889-19ED-A94822E11A47}"/>
              </a:ext>
            </a:extLst>
          </p:cNvPr>
          <p:cNvGrpSpPr/>
          <p:nvPr/>
        </p:nvGrpSpPr>
        <p:grpSpPr>
          <a:xfrm>
            <a:off x="1231133" y="1092261"/>
            <a:ext cx="2247410" cy="665916"/>
            <a:chOff x="964003" y="958697"/>
            <a:chExt cx="2247410" cy="66591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45C03EC-E112-D310-07E3-3875D12D4870}"/>
                </a:ext>
              </a:extLst>
            </p:cNvPr>
            <p:cNvSpPr txBox="1"/>
            <p:nvPr/>
          </p:nvSpPr>
          <p:spPr>
            <a:xfrm>
              <a:off x="964003" y="1199881"/>
              <a:ext cx="2247410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400" b="1">
                  <a:solidFill>
                    <a:srgbClr val="F37E45"/>
                  </a:solidFill>
                </a:rPr>
                <a:t>ワークショップ</a:t>
              </a:r>
              <a:r>
                <a:rPr kumimoji="1" lang="en-US" altLang="ja-JP" sz="2400" b="1">
                  <a:solidFill>
                    <a:srgbClr val="F37E45"/>
                  </a:solidFill>
                </a:rPr>
                <a:t>Day.</a:t>
              </a:r>
              <a:r>
                <a:rPr kumimoji="1" lang="ja-JP" altLang="en-US" sz="2000" b="1">
                  <a:solidFill>
                    <a:srgbClr val="F37E45"/>
                  </a:solidFill>
                </a:rPr>
                <a:t>１</a:t>
              </a:r>
              <a:endParaRPr kumimoji="1" lang="en-US" altLang="ja-JP" sz="2000" b="1">
                <a:solidFill>
                  <a:srgbClr val="F37E45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369DA13-9616-20FC-5DA1-4CEAE330F12F}"/>
                </a:ext>
              </a:extLst>
            </p:cNvPr>
            <p:cNvSpPr txBox="1"/>
            <p:nvPr/>
          </p:nvSpPr>
          <p:spPr>
            <a:xfrm>
              <a:off x="964003" y="958697"/>
              <a:ext cx="1228221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b="1" dirty="0">
                  <a:solidFill>
                    <a:srgbClr val="F37E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sz="2000" b="1" dirty="0">
                <a:solidFill>
                  <a:srgbClr val="F37E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楕円 7">
            <a:extLst>
              <a:ext uri="{FF2B5EF4-FFF2-40B4-BE49-F238E27FC236}">
                <a16:creationId xmlns:a16="http://schemas.microsoft.com/office/drawing/2014/main" id="{D1C622D7-BDC8-E084-59C3-0925311B9FCC}"/>
              </a:ext>
            </a:extLst>
          </p:cNvPr>
          <p:cNvSpPr/>
          <p:nvPr/>
        </p:nvSpPr>
        <p:spPr>
          <a:xfrm>
            <a:off x="5289737" y="3445762"/>
            <a:ext cx="233604" cy="233604"/>
          </a:xfrm>
          <a:prstGeom prst="ellipse">
            <a:avLst/>
          </a:prstGeom>
          <a:solidFill>
            <a:srgbClr val="EE326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68BB34-812A-7DBD-65AD-D809AD1B3314}"/>
              </a:ext>
            </a:extLst>
          </p:cNvPr>
          <p:cNvSpPr txBox="1"/>
          <p:nvPr/>
        </p:nvSpPr>
        <p:spPr>
          <a:xfrm>
            <a:off x="5517793" y="2030608"/>
            <a:ext cx="3446820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EE3261"/>
                </a:solidFill>
              </a:rPr>
              <a:t>自社らしさを固めよう</a:t>
            </a:r>
            <a:endParaRPr kumimoji="1" lang="en-US" altLang="ja-JP" sz="2400" b="1">
              <a:solidFill>
                <a:srgbClr val="EE3261"/>
              </a:solidFill>
            </a:endParaRPr>
          </a:p>
          <a:p>
            <a:pPr>
              <a:spcAft>
                <a:spcPts val="300"/>
              </a:spcAft>
            </a:pPr>
            <a:r>
              <a:rPr kumimoji="1" lang="ja-JP" altLang="en-US" sz="2400" b="1">
                <a:solidFill>
                  <a:srgbClr val="EE3261"/>
                </a:solidFill>
              </a:rPr>
              <a:t>デザイン経営を学ぼう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15037F7-977D-75F6-0574-0C9ADB6FBF5D}"/>
              </a:ext>
            </a:extLst>
          </p:cNvPr>
          <p:cNvGrpSpPr/>
          <p:nvPr/>
        </p:nvGrpSpPr>
        <p:grpSpPr>
          <a:xfrm>
            <a:off x="5562717" y="1092261"/>
            <a:ext cx="2146421" cy="665916"/>
            <a:chOff x="5269189" y="958697"/>
            <a:chExt cx="2146421" cy="66591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3F733C8-4FB9-6DCA-83C5-DBB58DA75761}"/>
                </a:ext>
              </a:extLst>
            </p:cNvPr>
            <p:cNvSpPr txBox="1"/>
            <p:nvPr/>
          </p:nvSpPr>
          <p:spPr>
            <a:xfrm>
              <a:off x="5269189" y="1199881"/>
              <a:ext cx="2146421" cy="4247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ja-JP" altLang="en-US" sz="1400" b="1">
                  <a:solidFill>
                    <a:srgbClr val="EE3261"/>
                  </a:solidFill>
                  <a:ea typeface="游ゴシック"/>
                </a:rPr>
                <a:t>ワークショップ</a:t>
              </a:r>
              <a:r>
                <a:rPr kumimoji="1" lang="en-US" altLang="ja-JP" sz="2400" b="1">
                  <a:solidFill>
                    <a:srgbClr val="EE3261"/>
                  </a:solidFill>
                  <a:ea typeface="游ゴシック"/>
                </a:rPr>
                <a:t>Day.2</a:t>
              </a:r>
              <a:endParaRPr lang="ja-JP" altLang="en-US" sz="2000" b="1">
                <a:solidFill>
                  <a:srgbClr val="EE3261"/>
                </a:solidFill>
                <a:ea typeface="游ゴシック"/>
                <a:cs typeface="Calibri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328E12E-48BC-43FB-73FB-CCA2493BA5E1}"/>
                </a:ext>
              </a:extLst>
            </p:cNvPr>
            <p:cNvSpPr txBox="1"/>
            <p:nvPr/>
          </p:nvSpPr>
          <p:spPr>
            <a:xfrm>
              <a:off x="5269189" y="958697"/>
              <a:ext cx="1228221" cy="4247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ja-JP" sz="2400" b="1" dirty="0">
                  <a:solidFill>
                    <a:srgbClr val="EE32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MM/DD</a:t>
              </a:r>
              <a:endParaRPr kumimoji="1" lang="en-US" altLang="ja-JP" sz="2000" b="1" dirty="0">
                <a:solidFill>
                  <a:srgbClr val="EE32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コネクタ: カギ線 5">
            <a:extLst>
              <a:ext uri="{FF2B5EF4-FFF2-40B4-BE49-F238E27FC236}">
                <a16:creationId xmlns:a16="http://schemas.microsoft.com/office/drawing/2014/main" id="{CBDF08CD-C027-D0A7-550B-3BB777DECFCE}"/>
              </a:ext>
            </a:extLst>
          </p:cNvPr>
          <p:cNvCxnSpPr>
            <a:stCxn id="7" idx="0"/>
            <a:endCxn id="28" idx="1"/>
          </p:cNvCxnSpPr>
          <p:nvPr/>
        </p:nvCxnSpPr>
        <p:spPr>
          <a:xfrm rot="5400000" flipH="1" flipV="1">
            <a:off x="88221" y="2302850"/>
            <a:ext cx="2141135" cy="144690"/>
          </a:xfrm>
          <a:prstGeom prst="bentConnector2">
            <a:avLst/>
          </a:prstGeom>
          <a:ln w="22225">
            <a:solidFill>
              <a:srgbClr val="F37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EE1344EE-6BA2-DF30-00EA-F130AE458F6E}"/>
              </a:ext>
            </a:extLst>
          </p:cNvPr>
          <p:cNvCxnSpPr>
            <a:cxnSpLocks/>
            <a:stCxn id="8" idx="0"/>
            <a:endCxn id="30" idx="1"/>
          </p:cNvCxnSpPr>
          <p:nvPr/>
        </p:nvCxnSpPr>
        <p:spPr>
          <a:xfrm rot="5400000" flipH="1" flipV="1">
            <a:off x="4414061" y="2297106"/>
            <a:ext cx="2141135" cy="156178"/>
          </a:xfrm>
          <a:prstGeom prst="bentConnector2">
            <a:avLst/>
          </a:prstGeom>
          <a:ln w="22225">
            <a:solidFill>
              <a:srgbClr val="EE3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コネクタ: カギ線 19">
            <a:extLst>
              <a:ext uri="{FF2B5EF4-FFF2-40B4-BE49-F238E27FC236}">
                <a16:creationId xmlns:a16="http://schemas.microsoft.com/office/drawing/2014/main" id="{3C10B593-B5BA-138B-2002-E69774A2BAE0}"/>
              </a:ext>
            </a:extLst>
          </p:cNvPr>
          <p:cNvCxnSpPr>
            <a:cxnSpLocks/>
            <a:stCxn id="14" idx="1"/>
            <a:endCxn id="9" idx="4"/>
          </p:cNvCxnSpPr>
          <p:nvPr/>
        </p:nvCxnSpPr>
        <p:spPr>
          <a:xfrm rot="10800000">
            <a:off x="3020604" y="3670349"/>
            <a:ext cx="100913" cy="456764"/>
          </a:xfrm>
          <a:prstGeom prst="bentConnector2">
            <a:avLst/>
          </a:prstGeom>
          <a:ln w="22225">
            <a:solidFill>
              <a:srgbClr val="7D6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6AC17ED-74D9-64BB-411D-889C194403F8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3121516" y="3562564"/>
            <a:ext cx="2168221" cy="6872"/>
          </a:xfrm>
          <a:prstGeom prst="line">
            <a:avLst/>
          </a:prstGeom>
          <a:ln w="50800">
            <a:solidFill>
              <a:srgbClr val="564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A6BFEB9-475B-8BF1-0588-D28B4E851F0E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5523341" y="3562564"/>
            <a:ext cx="3620659" cy="0"/>
          </a:xfrm>
          <a:prstGeom prst="line">
            <a:avLst/>
          </a:prstGeom>
          <a:ln w="50800">
            <a:solidFill>
              <a:srgbClr val="AD9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2A1D6C3-F701-B015-9BA7-E91F1D88E008}"/>
              </a:ext>
            </a:extLst>
          </p:cNvPr>
          <p:cNvGrpSpPr/>
          <p:nvPr/>
        </p:nvGrpSpPr>
        <p:grpSpPr>
          <a:xfrm>
            <a:off x="2918786" y="1129382"/>
            <a:ext cx="6225214" cy="4820569"/>
            <a:chOff x="2906496" y="944563"/>
            <a:chExt cx="6237504" cy="5005388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CB887CB-F30B-8040-18AF-82263854F19B}"/>
                </a:ext>
              </a:extLst>
            </p:cNvPr>
            <p:cNvSpPr/>
            <p:nvPr/>
          </p:nvSpPr>
          <p:spPr>
            <a:xfrm>
              <a:off x="4716825" y="944563"/>
              <a:ext cx="4427175" cy="5005387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BD624D3-154E-60F9-212A-22E05943CC51}"/>
                </a:ext>
              </a:extLst>
            </p:cNvPr>
            <p:cNvSpPr/>
            <p:nvPr/>
          </p:nvSpPr>
          <p:spPr>
            <a:xfrm>
              <a:off x="2906496" y="3429001"/>
              <a:ext cx="1810330" cy="2520950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4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BFAFA-0D28-6581-C348-C39B167C1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B502F54-F88E-7AE2-D7EA-071CB7CC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85C3D602-5DF5-489D-57D2-300A6D348EAB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80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0298-0745-C24F-F54E-F76CE0194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5ED4A94-CA30-392D-74D7-287BFCFD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7EB47D94-9981-9F19-9D3D-892A3F22011D}"/>
              </a:ext>
            </a:extLst>
          </p:cNvPr>
          <p:cNvSpPr txBox="1"/>
          <p:nvPr/>
        </p:nvSpPr>
        <p:spPr>
          <a:xfrm>
            <a:off x="179394" y="4801943"/>
            <a:ext cx="326243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社員やお客様に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自社らしい関わり方をして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より良い関係をつくる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E0FDB05E-10DA-B1C7-9253-CFF3CE60BBF7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8EFB376F-9622-349A-C76D-B4D5ADFB61B0}"/>
              </a:ext>
            </a:extLst>
          </p:cNvPr>
          <p:cNvSpPr txBox="1"/>
          <p:nvPr/>
        </p:nvSpPr>
        <p:spPr>
          <a:xfrm>
            <a:off x="5356022" y="4801943"/>
            <a:ext cx="351891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自社らしさや強みを活かした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商品やサービスを生み出し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お客様に提供する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8FB158F-28B1-955C-3E90-1F9BDE4E0996}"/>
              </a:ext>
            </a:extLst>
          </p:cNvPr>
          <p:cNvCxnSpPr>
            <a:stCxn id="5" idx="2"/>
            <a:endCxn id="4" idx="0"/>
          </p:cNvCxnSpPr>
          <p:nvPr/>
        </p:nvCxnSpPr>
        <p:spPr>
          <a:xfrm flipH="1">
            <a:off x="1810610" y="2390633"/>
            <a:ext cx="2755024" cy="2411310"/>
          </a:xfrm>
          <a:prstGeom prst="straightConnector1">
            <a:avLst/>
          </a:prstGeom>
          <a:ln>
            <a:solidFill>
              <a:srgbClr val="E94B6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9366ACA-6E5B-3F30-A0C2-7E79B7555C25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565634" y="2390633"/>
            <a:ext cx="2549844" cy="241131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6AD35A-DA85-3C83-D2B7-F29F9791D57C}"/>
              </a:ext>
            </a:extLst>
          </p:cNvPr>
          <p:cNvSpPr txBox="1"/>
          <p:nvPr/>
        </p:nvSpPr>
        <p:spPr>
          <a:xfrm rot="19141267">
            <a:off x="1695091" y="341162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社内外の関係に活かす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95DF96-CF25-6AAA-B82F-CB806F9FC138}"/>
              </a:ext>
            </a:extLst>
          </p:cNvPr>
          <p:cNvSpPr txBox="1"/>
          <p:nvPr/>
        </p:nvSpPr>
        <p:spPr>
          <a:xfrm rot="2598464">
            <a:off x="4843365" y="34610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商品サービスに活かす</a:t>
            </a:r>
          </a:p>
        </p:txBody>
      </p:sp>
    </p:spTree>
    <p:extLst>
      <p:ext uri="{BB962C8B-B14F-4D97-AF65-F5344CB8AC3E}">
        <p14:creationId xmlns:p14="http://schemas.microsoft.com/office/powerpoint/2010/main" val="244851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BBCF-5D36-20B0-B17A-63945EA57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1662A62-7F4F-91F3-8FC6-D37B79F2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07640E29-6A48-2858-2516-EF9FA0BF333B}"/>
              </a:ext>
            </a:extLst>
          </p:cNvPr>
          <p:cNvSpPr txBox="1"/>
          <p:nvPr/>
        </p:nvSpPr>
        <p:spPr>
          <a:xfrm>
            <a:off x="179394" y="4801943"/>
            <a:ext cx="326243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社員やお客様に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自社らしい関わり方をして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chemeClr val="bg1">
                    <a:lumMod val="85000"/>
                  </a:schemeClr>
                </a:solidFill>
                <a:latin typeface="+mn-ea"/>
              </a:rPr>
              <a:t>より良い関係をつくる</a:t>
            </a:r>
            <a:endParaRPr kumimoji="1" lang="en-US" altLang="ja-JP" sz="2000" b="1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05170CB0-8E35-E290-E44A-7982735D093B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21C601B1-6072-A390-B8A3-154B5A1C8EE1}"/>
              </a:ext>
            </a:extLst>
          </p:cNvPr>
          <p:cNvSpPr txBox="1"/>
          <p:nvPr/>
        </p:nvSpPr>
        <p:spPr>
          <a:xfrm>
            <a:off x="5356022" y="4801943"/>
            <a:ext cx="351891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自社らしさや強みを活かした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商品やサービスを生み出し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お客様に提供する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E493A86-0D58-CE96-EB64-41864F6BBCC3}"/>
              </a:ext>
            </a:extLst>
          </p:cNvPr>
          <p:cNvCxnSpPr>
            <a:stCxn id="5" idx="2"/>
            <a:endCxn id="4" idx="0"/>
          </p:cNvCxnSpPr>
          <p:nvPr/>
        </p:nvCxnSpPr>
        <p:spPr>
          <a:xfrm flipH="1">
            <a:off x="1810610" y="2390633"/>
            <a:ext cx="2755024" cy="241131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85AAE30-E751-8594-C81C-8E48F445559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565634" y="2390633"/>
            <a:ext cx="2549844" cy="2411310"/>
          </a:xfrm>
          <a:prstGeom prst="straightConnector1">
            <a:avLst/>
          </a:prstGeom>
          <a:ln>
            <a:solidFill>
              <a:srgbClr val="00A0C5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E37079-7DC5-6BDF-10F8-8B1B9AC4772F}"/>
              </a:ext>
            </a:extLst>
          </p:cNvPr>
          <p:cNvSpPr txBox="1"/>
          <p:nvPr/>
        </p:nvSpPr>
        <p:spPr>
          <a:xfrm rot="19141267">
            <a:off x="1695091" y="341162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>
                    <a:lumMod val="85000"/>
                  </a:schemeClr>
                </a:solidFill>
              </a:rPr>
              <a:t>社内外の関係に活かす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C9BB92-F24C-C79C-D0EB-0638D9A0F369}"/>
              </a:ext>
            </a:extLst>
          </p:cNvPr>
          <p:cNvSpPr txBox="1"/>
          <p:nvPr/>
        </p:nvSpPr>
        <p:spPr>
          <a:xfrm rot="2598464">
            <a:off x="4843365" y="34610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商品サービスに活かす</a:t>
            </a:r>
          </a:p>
        </p:txBody>
      </p:sp>
    </p:spTree>
    <p:extLst>
      <p:ext uri="{BB962C8B-B14F-4D97-AF65-F5344CB8AC3E}">
        <p14:creationId xmlns:p14="http://schemas.microsoft.com/office/powerpoint/2010/main" val="3084330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36A0B-2B7E-7A72-2186-0A3E2A2E7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5F6490B-C61F-B658-7CD4-8D5C9D35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579515A5-3249-1C21-D8E1-284A1CE617EA}"/>
              </a:ext>
            </a:extLst>
          </p:cNvPr>
          <p:cNvSpPr txBox="1"/>
          <p:nvPr/>
        </p:nvSpPr>
        <p:spPr>
          <a:xfrm>
            <a:off x="179394" y="4801943"/>
            <a:ext cx="326243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社員やお客様に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自社らしい関わり方をして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E94B62"/>
                </a:solidFill>
                <a:latin typeface="+mn-ea"/>
              </a:rPr>
              <a:t>より良い関係をつくる</a:t>
            </a:r>
            <a:endParaRPr kumimoji="1" lang="en-US" altLang="ja-JP" sz="2000" b="1">
              <a:solidFill>
                <a:srgbClr val="E94B62"/>
              </a:solidFill>
              <a:latin typeface="+mn-ea"/>
            </a:endParaRPr>
          </a:p>
        </p:txBody>
      </p:sp>
      <p:sp>
        <p:nvSpPr>
          <p:cNvPr id="5" name="テキスト ボックス 28">
            <a:extLst>
              <a:ext uri="{FF2B5EF4-FFF2-40B4-BE49-F238E27FC236}">
                <a16:creationId xmlns:a16="http://schemas.microsoft.com/office/drawing/2014/main" id="{5DD9B4B7-23A5-0F2C-D39F-1C31576BE540}"/>
              </a:ext>
            </a:extLst>
          </p:cNvPr>
          <p:cNvSpPr txBox="1"/>
          <p:nvPr/>
        </p:nvSpPr>
        <p:spPr>
          <a:xfrm>
            <a:off x="2216272" y="1106755"/>
            <a:ext cx="4698723" cy="12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自社らしさ・自社の強み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3200" b="1">
                <a:solidFill>
                  <a:srgbClr val="F39800"/>
                </a:solidFill>
                <a:latin typeface="+mn-ea"/>
              </a:rPr>
              <a:t>がわかる</a:t>
            </a:r>
            <a:endParaRPr kumimoji="1" lang="en-US" altLang="ja-JP" sz="3200" b="1">
              <a:solidFill>
                <a:srgbClr val="F39800"/>
              </a:solidFill>
              <a:latin typeface="+mn-ea"/>
            </a:endParaRPr>
          </a:p>
        </p:txBody>
      </p:sp>
      <p:sp>
        <p:nvSpPr>
          <p:cNvPr id="6" name="テキスト ボックス 29">
            <a:extLst>
              <a:ext uri="{FF2B5EF4-FFF2-40B4-BE49-F238E27FC236}">
                <a16:creationId xmlns:a16="http://schemas.microsoft.com/office/drawing/2014/main" id="{1EE4D599-120B-AF01-D1E2-9D68F1BC68A8}"/>
              </a:ext>
            </a:extLst>
          </p:cNvPr>
          <p:cNvSpPr txBox="1"/>
          <p:nvPr/>
        </p:nvSpPr>
        <p:spPr>
          <a:xfrm>
            <a:off x="5356022" y="4801943"/>
            <a:ext cx="3518912" cy="1221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自社らしさや強みを活かした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商品やサービスを生み出し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kumimoji="1" lang="ja-JP" altLang="en-US" sz="2000" b="1">
                <a:solidFill>
                  <a:srgbClr val="00A0C5"/>
                </a:solidFill>
                <a:latin typeface="+mn-ea"/>
              </a:rPr>
              <a:t>お客様に提供する</a:t>
            </a:r>
            <a:endParaRPr kumimoji="1" lang="en-US" altLang="ja-JP" sz="2000" b="1">
              <a:solidFill>
                <a:srgbClr val="00A0C5"/>
              </a:solidFill>
              <a:latin typeface="+mn-ea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10C7FE67-F13F-0E9B-4BD9-F13F2F949911}"/>
              </a:ext>
            </a:extLst>
          </p:cNvPr>
          <p:cNvCxnSpPr>
            <a:stCxn id="5" idx="2"/>
            <a:endCxn id="4" idx="0"/>
          </p:cNvCxnSpPr>
          <p:nvPr/>
        </p:nvCxnSpPr>
        <p:spPr>
          <a:xfrm flipH="1">
            <a:off x="1810610" y="2390633"/>
            <a:ext cx="2755024" cy="2411310"/>
          </a:xfrm>
          <a:prstGeom prst="straightConnector1">
            <a:avLst/>
          </a:prstGeom>
          <a:ln>
            <a:solidFill>
              <a:srgbClr val="E94B6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86569D2-EE9D-9F02-D3FB-6AD14B47317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565634" y="2390633"/>
            <a:ext cx="2549844" cy="2411310"/>
          </a:xfrm>
          <a:prstGeom prst="straightConnector1">
            <a:avLst/>
          </a:prstGeom>
          <a:ln>
            <a:solidFill>
              <a:srgbClr val="00A0C5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DA66C7-3E9C-50F6-A196-8CA4DD909287}"/>
              </a:ext>
            </a:extLst>
          </p:cNvPr>
          <p:cNvSpPr txBox="1"/>
          <p:nvPr/>
        </p:nvSpPr>
        <p:spPr>
          <a:xfrm rot="19141267">
            <a:off x="1695091" y="341162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社内外の関係に活かす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8BFD3F-A2ED-892E-3EFA-3843326E4E48}"/>
              </a:ext>
            </a:extLst>
          </p:cNvPr>
          <p:cNvSpPr txBox="1"/>
          <p:nvPr/>
        </p:nvSpPr>
        <p:spPr>
          <a:xfrm rot="2598464">
            <a:off x="4843365" y="34610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商品サービスに活かす</a:t>
            </a:r>
          </a:p>
        </p:txBody>
      </p:sp>
    </p:spTree>
    <p:extLst>
      <p:ext uri="{BB962C8B-B14F-4D97-AF65-F5344CB8AC3E}">
        <p14:creationId xmlns:p14="http://schemas.microsoft.com/office/powerpoint/2010/main" val="225908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2834</Words>
  <Application>Microsoft Office PowerPoint</Application>
  <PresentationFormat>画面に合わせる (4:3)</PresentationFormat>
  <Paragraphs>379</Paragraphs>
  <Slides>42</Slides>
  <Notes>42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HGMaruGothicMPRO</vt:lpstr>
      <vt:lpstr>Hiragino Kaku Gothic Pro W6</vt:lpstr>
      <vt:lpstr>Mamelon</vt:lpstr>
      <vt:lpstr>メイリオ</vt:lpstr>
      <vt:lpstr>游ゴシック</vt:lpstr>
      <vt:lpstr>Arial</vt:lpstr>
      <vt:lpstr>Calibri</vt:lpstr>
      <vt:lpstr>Office テーマ</vt:lpstr>
      <vt:lpstr>ワークショップ中は、記録のため、 事務局で写真を撮影させていただきます  映り込みに抵抗がある方は、 事務局までご連絡ください。</vt:lpstr>
      <vt:lpstr>中小企業のための 自社を生かした戦い方を考える ワークショップ</vt:lpstr>
      <vt:lpstr>本日の講師</vt:lpstr>
      <vt:lpstr>ワークショップの構成</vt:lpstr>
      <vt:lpstr>ワークショップの構成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『自社らしさ』</vt:lpstr>
      <vt:lpstr>今日の流れ</vt:lpstr>
      <vt:lpstr>参加事業者の紹介</vt:lpstr>
      <vt:lpstr>アイスブレイク</vt:lpstr>
      <vt:lpstr>メモとり合戦</vt:lpstr>
      <vt:lpstr>メモとり合戦：メモの書き方</vt:lpstr>
      <vt:lpstr>メモとり合戦：開始</vt:lpstr>
      <vt:lpstr>メモとり合戦：集計</vt:lpstr>
      <vt:lpstr>はじめに</vt:lpstr>
      <vt:lpstr>はじめに</vt:lpstr>
      <vt:lpstr>御社の「強み」「らしさ」を話しましょう</vt:lpstr>
      <vt:lpstr>御社の「強み」「らしさ」を話しましょう</vt:lpstr>
      <vt:lpstr>御社の「強み」「らしさ」を話しましょう</vt:lpstr>
      <vt:lpstr>メモとり合戦：メモの書き方</vt:lpstr>
      <vt:lpstr>おひとりで参加されている企業さんは…</vt:lpstr>
      <vt:lpstr>問い項目</vt:lpstr>
      <vt:lpstr>御社の「強み」「らしさ」を話しましょう【再掲】</vt:lpstr>
      <vt:lpstr>御社の強み、たくさん出ましたか？</vt:lpstr>
      <vt:lpstr>強み・らしさの発見ワーク</vt:lpstr>
      <vt:lpstr>休憩：10分程度 **：**再開</vt:lpstr>
      <vt:lpstr>強み・らしさの発見ワーク</vt:lpstr>
      <vt:lpstr>強み・らしさの発見ワーク</vt:lpstr>
      <vt:lpstr>強み・らしさの発見ワーク</vt:lpstr>
      <vt:lpstr>強み・らしさの発見ワーク</vt:lpstr>
      <vt:lpstr>強み・らしさの発見ワーク</vt:lpstr>
      <vt:lpstr>キーフレーズ作りで悩んだら、、、</vt:lpstr>
      <vt:lpstr>強み・らしさの発見ワーク</vt:lpstr>
      <vt:lpstr>おわりに</vt:lpstr>
      <vt:lpstr>ワークショップの構成</vt:lpstr>
      <vt:lpstr>Day.2までの宿題</vt:lpstr>
      <vt:lpstr>お願い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2025-05-30T02:55:04Z</dcterms:created>
  <dcterms:modified xsi:type="dcterms:W3CDTF">2025-05-30T02:55:19Z</dcterms:modified>
</cp:coreProperties>
</file>