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83" r:id="rId1"/>
  </p:sldMasterIdLst>
  <p:notesMasterIdLst>
    <p:notesMasterId r:id="rId48"/>
  </p:notesMasterIdLst>
  <p:sldIdLst>
    <p:sldId id="1448942900" r:id="rId2"/>
    <p:sldId id="257" r:id="rId3"/>
    <p:sldId id="1448943080" r:id="rId4"/>
    <p:sldId id="1448943024" r:id="rId5"/>
    <p:sldId id="1448943081" r:id="rId6"/>
    <p:sldId id="1448942891" r:id="rId7"/>
    <p:sldId id="263" r:id="rId8"/>
    <p:sldId id="310" r:id="rId9"/>
    <p:sldId id="311" r:id="rId10"/>
    <p:sldId id="313" r:id="rId11"/>
    <p:sldId id="1448942913" r:id="rId12"/>
    <p:sldId id="319" r:id="rId13"/>
    <p:sldId id="264" r:id="rId14"/>
    <p:sldId id="260" r:id="rId15"/>
    <p:sldId id="1448942921" r:id="rId16"/>
    <p:sldId id="315" r:id="rId17"/>
    <p:sldId id="298" r:id="rId18"/>
    <p:sldId id="314" r:id="rId19"/>
    <p:sldId id="302" r:id="rId20"/>
    <p:sldId id="309" r:id="rId21"/>
    <p:sldId id="300" r:id="rId22"/>
    <p:sldId id="306" r:id="rId23"/>
    <p:sldId id="1448943025" r:id="rId24"/>
    <p:sldId id="301" r:id="rId25"/>
    <p:sldId id="316" r:id="rId26"/>
    <p:sldId id="318" r:id="rId27"/>
    <p:sldId id="303" r:id="rId28"/>
    <p:sldId id="304" r:id="rId29"/>
    <p:sldId id="1448943027" r:id="rId30"/>
    <p:sldId id="1448943037" r:id="rId31"/>
    <p:sldId id="1448943038" r:id="rId32"/>
    <p:sldId id="1448943039" r:id="rId33"/>
    <p:sldId id="1448943045" r:id="rId34"/>
    <p:sldId id="1448943046" r:id="rId35"/>
    <p:sldId id="1448943047" r:id="rId36"/>
    <p:sldId id="1448943048" r:id="rId37"/>
    <p:sldId id="1448943049" r:id="rId38"/>
    <p:sldId id="1448943077" r:id="rId39"/>
    <p:sldId id="1448943078" r:id="rId40"/>
    <p:sldId id="283" r:id="rId41"/>
    <p:sldId id="1448943079" r:id="rId42"/>
    <p:sldId id="1448943082" r:id="rId43"/>
    <p:sldId id="282" r:id="rId44"/>
    <p:sldId id="323" r:id="rId45"/>
    <p:sldId id="307" r:id="rId46"/>
    <p:sldId id="144894300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Y１" id="{9D9FDDC6-9873-412E-B143-FE4E889ABD40}">
          <p14:sldIdLst>
            <p14:sldId id="1448942900"/>
            <p14:sldId id="257"/>
          </p14:sldIdLst>
        </p14:section>
        <p14:section name="イントロダクション" id="{EBA447B0-4644-4421-8FE7-6B31B72B6465}">
          <p14:sldIdLst>
            <p14:sldId id="1448943080"/>
            <p14:sldId id="1448943024"/>
            <p14:sldId id="1448943081"/>
            <p14:sldId id="1448942891"/>
            <p14:sldId id="263"/>
          </p14:sldIdLst>
        </p14:section>
        <p14:section name="アイスブレイク" id="{9317CED4-82A2-466C-ACC9-0CB243A50B4D}">
          <p14:sldIdLst>
            <p14:sldId id="310"/>
            <p14:sldId id="311"/>
            <p14:sldId id="313"/>
            <p14:sldId id="1448942913"/>
            <p14:sldId id="319"/>
          </p14:sldIdLst>
        </p14:section>
        <p14:section name="経験の棚おろし" id="{7B3314D9-6317-48DB-8B00-C63B4ED8D5A5}">
          <p14:sldIdLst>
            <p14:sldId id="264"/>
            <p14:sldId id="260"/>
            <p14:sldId id="1448942921"/>
            <p14:sldId id="315"/>
            <p14:sldId id="298"/>
            <p14:sldId id="314"/>
            <p14:sldId id="302"/>
            <p14:sldId id="309"/>
            <p14:sldId id="300"/>
            <p14:sldId id="306"/>
          </p14:sldIdLst>
        </p14:section>
        <p14:section name="自社らしさを考える" id="{CC03F72C-B17C-4848-87DA-19B2262E8729}">
          <p14:sldIdLst>
            <p14:sldId id="1448943025"/>
            <p14:sldId id="301"/>
            <p14:sldId id="316"/>
            <p14:sldId id="318"/>
            <p14:sldId id="303"/>
          </p14:sldIdLst>
        </p14:section>
        <p14:section name="キーワード抽出" id="{79FE1225-895E-4601-A66B-12A6DDAD2DE5}">
          <p14:sldIdLst>
            <p14:sldId id="304"/>
            <p14:sldId id="1448943027"/>
            <p14:sldId id="1448943037"/>
            <p14:sldId id="1448943038"/>
            <p14:sldId id="1448943039"/>
            <p14:sldId id="1448943045"/>
            <p14:sldId id="1448943046"/>
            <p14:sldId id="1448943047"/>
            <p14:sldId id="1448943048"/>
            <p14:sldId id="1448943049"/>
            <p14:sldId id="1448943077"/>
            <p14:sldId id="1448943078"/>
            <p14:sldId id="283"/>
            <p14:sldId id="1448943079"/>
          </p14:sldIdLst>
        </p14:section>
        <p14:section name="クロージング(事後課題)" id="{1D2698E3-8BCC-49AF-91DD-8E0AEFAF7405}">
          <p14:sldIdLst>
            <p14:sldId id="1448943082"/>
            <p14:sldId id="282"/>
            <p14:sldId id="323"/>
            <p14:sldId id="307"/>
            <p14:sldId id="1448943008"/>
          </p14:sldIdLst>
        </p14:section>
      </p14:sectionLst>
    </p:ext>
    <p:ext uri="{EFAFB233-063F-42B5-8137-9DF3F51BA10A}">
      <p15:sldGuideLst xmlns:p15="http://schemas.microsoft.com/office/powerpoint/2012/main">
        <p15:guide id="8" orient="horz" pos="2001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orient="horz" pos="3748" userDrawn="1">
          <p15:clr>
            <a:srgbClr val="A4A3A4"/>
          </p15:clr>
        </p15:guide>
        <p15:guide id="12" orient="horz" pos="595" userDrawn="1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31E"/>
    <a:srgbClr val="EE3261"/>
    <a:srgbClr val="AD915B"/>
    <a:srgbClr val="604B22"/>
    <a:srgbClr val="EF5442"/>
    <a:srgbClr val="F37E45"/>
    <a:srgbClr val="7D6E52"/>
    <a:srgbClr val="8F723A"/>
    <a:srgbClr val="3CA29D"/>
    <a:srgbClr val="19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/>
    <p:restoredTop sz="96242" autoAdjust="0"/>
  </p:normalViewPr>
  <p:slideViewPr>
    <p:cSldViewPr snapToGrid="0">
      <p:cViewPr varScale="1">
        <p:scale>
          <a:sx n="102" d="100"/>
          <a:sy n="102" d="100"/>
        </p:scale>
        <p:origin x="510" y="102"/>
      </p:cViewPr>
      <p:guideLst>
        <p:guide orient="horz" pos="2001"/>
        <p:guide orient="horz" pos="799"/>
        <p:guide orient="horz" pos="3748"/>
        <p:guide orient="horz" pos="5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030FD-CD95-774C-B549-B023FBB33D4F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D9003-547D-9F43-A75E-3855B318C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5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954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67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01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31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0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1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74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959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9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616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09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080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934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381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737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07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785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575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532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912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386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2E30-36EA-85E2-9125-980026825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76E1F2-F300-6E17-B0EF-4A967E8EF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C63695-6D97-0EB9-83A5-D3BA393A0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37F2D4-1A09-26FC-481C-E128A42E0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67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BCFCCAF-03EA-5B0F-9AC5-8336AFA85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4556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65979-1A43-7F83-AE16-595E8B8A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A2EE3D-5AB0-23E8-44A5-D954127CD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4E2BBE-B50E-20F8-968A-401BC5E63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296109-68C2-DBEC-411F-0B05296D6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326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747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358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492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23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936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992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322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07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52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8573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759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075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3714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398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362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5026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64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63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DE63ED8-A2BA-2872-32A2-31FD0759E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010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9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97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0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ダイアグラム&#10;&#10;自動的に生成された説明">
            <a:extLst>
              <a:ext uri="{FF2B5EF4-FFF2-40B4-BE49-F238E27FC236}">
                <a16:creationId xmlns:a16="http://schemas.microsoft.com/office/drawing/2014/main" id="{E30301F3-4540-1CC0-BDEA-730B78C00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388" y="2324100"/>
            <a:ext cx="8785226" cy="2209800"/>
          </a:xfrm>
        </p:spPr>
        <p:txBody>
          <a:bodyPr lIns="216000" tIns="72000" rIns="216000" bIns="36000" anchor="ctr">
            <a:normAutofit/>
          </a:bodyPr>
          <a:lstStyle>
            <a:lvl1pPr algn="l">
              <a:lnSpc>
                <a:spcPct val="120000"/>
              </a:lnSpc>
              <a:defRPr sz="4000"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ワークショップ名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388" y="5944208"/>
            <a:ext cx="8785226" cy="466272"/>
          </a:xfrm>
          <a:prstGeom prst="rect">
            <a:avLst/>
          </a:prstGeom>
        </p:spPr>
        <p:txBody>
          <a:bodyPr lIns="288000" tIns="72000" rIns="288000" bIns="108000" anchor="ctr"/>
          <a:lstStyle>
            <a:lvl1pPr marL="0" indent="0" algn="r">
              <a:lnSpc>
                <a:spcPct val="120000"/>
              </a:lnSpc>
              <a:buNone/>
              <a:defRPr sz="2000" b="1">
                <a:solidFill>
                  <a:srgbClr val="56431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実施日・時間</a:t>
            </a:r>
            <a:endParaRPr 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7EF9C9E-E22D-3445-4EDE-E71744C9EA38}"/>
              </a:ext>
            </a:extLst>
          </p:cNvPr>
          <p:cNvSpPr/>
          <p:nvPr userDrawn="1"/>
        </p:nvSpPr>
        <p:spPr>
          <a:xfrm>
            <a:off x="179387" y="399747"/>
            <a:ext cx="2171927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特許庁主催事業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1643772-0D32-013A-E4AE-CCAE7311B4D8}"/>
              </a:ext>
            </a:extLst>
          </p:cNvPr>
          <p:cNvSpPr/>
          <p:nvPr userDrawn="1"/>
        </p:nvSpPr>
        <p:spPr>
          <a:xfrm>
            <a:off x="406400" y="1756685"/>
            <a:ext cx="50419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kumimoji="1" lang="ja-JP" altLang="en-US" b="1"/>
              <a:t>自社の在り方を模索し、俯瞰して経営を見直す</a:t>
            </a:r>
          </a:p>
        </p:txBody>
      </p:sp>
      <p:sp>
        <p:nvSpPr>
          <p:cNvPr id="26" name="テキスト プレースホルダー 25">
            <a:extLst>
              <a:ext uri="{FF2B5EF4-FFF2-40B4-BE49-F238E27FC236}">
                <a16:creationId xmlns:a16="http://schemas.microsoft.com/office/drawing/2014/main" id="{1CC9D969-30DF-9AE4-B6F1-609014E05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4533900"/>
            <a:ext cx="8785225" cy="562808"/>
          </a:xfrm>
          <a:prstGeom prst="rect">
            <a:avLst/>
          </a:prstGeom>
        </p:spPr>
        <p:txBody>
          <a:bodyPr lIns="216000" tIns="72000" rIns="216000" bIns="36000" anchor="ctr"/>
          <a:lstStyle>
            <a:lvl1pPr marL="0" indent="0">
              <a:buNone/>
              <a:defRPr sz="2000" b="1">
                <a:solidFill>
                  <a:srgbClr val="85682F"/>
                </a:solidFill>
              </a:defRPr>
            </a:lvl1pPr>
            <a:lvl6pPr marL="2286000" indent="0">
              <a:buNone/>
              <a:defRPr/>
            </a:lvl6pPr>
          </a:lstStyle>
          <a:p>
            <a:pPr lvl="0"/>
            <a:r>
              <a:rPr kumimoji="1" lang="ja-JP" altLang="en-US"/>
              <a:t>サブテーマ</a:t>
            </a:r>
          </a:p>
        </p:txBody>
      </p:sp>
    </p:spTree>
    <p:extLst>
      <p:ext uri="{BB962C8B-B14F-4D97-AF65-F5344CB8AC3E}">
        <p14:creationId xmlns:p14="http://schemas.microsoft.com/office/powerpoint/2010/main" val="38053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のみ">
    <p:bg>
      <p:bgPr>
        <a:gradFill>
          <a:gsLst>
            <a:gs pos="0">
              <a:srgbClr val="EEA849"/>
            </a:gs>
            <a:gs pos="30000">
              <a:srgbClr val="F37846"/>
            </a:gs>
            <a:gs pos="69000">
              <a:srgbClr val="F46E45"/>
            </a:gs>
            <a:gs pos="100000">
              <a:srgbClr val="F46B45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541989B2-824A-B6BA-AB3B-3694C8670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8E2277-F70D-DF7C-C080-B28B69F4D6FD}"/>
              </a:ext>
            </a:extLst>
          </p:cNvPr>
          <p:cNvSpPr/>
          <p:nvPr userDrawn="1"/>
        </p:nvSpPr>
        <p:spPr>
          <a:xfrm>
            <a:off x="0" y="2486025"/>
            <a:ext cx="9144000" cy="188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iragino Kaku Gothic Pro W6" panose="020B03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C2ABC17-B690-4E37-5DD4-503F243D16E0}"/>
              </a:ext>
            </a:extLst>
          </p:cNvPr>
          <p:cNvSpPr/>
          <p:nvPr userDrawn="1"/>
        </p:nvSpPr>
        <p:spPr>
          <a:xfrm>
            <a:off x="0" y="2628900"/>
            <a:ext cx="9144000" cy="1600200"/>
          </a:xfrm>
          <a:prstGeom prst="rect">
            <a:avLst/>
          </a:prstGeom>
          <a:solidFill>
            <a:srgbClr val="FFFFFF">
              <a:alpha val="838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 b="1">
              <a:solidFill>
                <a:prstClr val="white"/>
              </a:solidFill>
              <a:latin typeface="Hiragino Kaku Gothic Pro W6" panose="020B0300000000000000" pitchFamily="34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20CE3EA-BF28-15F9-9E11-D65A7449C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7" y="2035200"/>
            <a:ext cx="8785226" cy="423862"/>
          </a:xfrm>
          <a:prstGeom prst="rect">
            <a:avLst/>
          </a:prstGeom>
        </p:spPr>
        <p:txBody>
          <a:bodyPr lIns="108000" tIns="108000" rIns="108000" bIns="72000"/>
          <a:lstStyle>
            <a:lvl1pPr marL="0" indent="0" algn="ctr">
              <a:buNone/>
              <a:defRPr sz="2000" b="1">
                <a:solidFill>
                  <a:srgbClr val="56431E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1FD176-8A8B-FD35-068C-82D03229D2F2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12B1764-333D-F482-08C7-E74FD3563B1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50AA73-C62F-1C39-BCC1-4121F1A3C882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1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のみ">
    <p:bg>
      <p:bgPr>
        <a:gradFill>
          <a:gsLst>
            <a:gs pos="0">
              <a:srgbClr val="EEA849"/>
            </a:gs>
            <a:gs pos="30000">
              <a:srgbClr val="F37846"/>
            </a:gs>
            <a:gs pos="69000">
              <a:srgbClr val="F46E45"/>
            </a:gs>
            <a:gs pos="100000">
              <a:srgbClr val="F46B45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541989B2-824A-B6BA-AB3B-3694C8670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8E2277-F70D-DF7C-C080-B28B69F4D6FD}"/>
              </a:ext>
            </a:extLst>
          </p:cNvPr>
          <p:cNvSpPr/>
          <p:nvPr userDrawn="1"/>
        </p:nvSpPr>
        <p:spPr>
          <a:xfrm>
            <a:off x="0" y="2486025"/>
            <a:ext cx="9144000" cy="188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iragino Kaku Gothic Pro W6" panose="020B0300000000000000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20CE3EA-BF28-15F9-9E11-D65A7449C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7" y="2035200"/>
            <a:ext cx="8785226" cy="423862"/>
          </a:xfrm>
          <a:prstGeom prst="rect">
            <a:avLst/>
          </a:prstGeom>
        </p:spPr>
        <p:txBody>
          <a:bodyPr lIns="108000" tIns="108000" rIns="108000" bIns="72000"/>
          <a:lstStyle>
            <a:lvl1pPr marL="0" indent="0" algn="ctr">
              <a:buNone/>
              <a:defRPr sz="2000" b="1">
                <a:solidFill>
                  <a:srgbClr val="56431E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AF48F2-4756-3000-A3E2-DB25BDD5C48D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AF46F63-F137-CCE6-0E11-F5AE94840E9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B13D97-5BCC-C9B1-5CDC-4539D7A3D2C1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34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84DEF46B-BD0B-AE6A-801D-C6FEF7DE7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771488-621F-27A1-A2C4-19FB6148FE7E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C9D8B2-399D-6611-D175-2B1003407DF7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5FD91-A52B-648E-836A-61C5D5A75B2A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36BAFD-3B6D-26DD-E43A-1159A8C9DB2C}"/>
              </a:ext>
            </a:extLst>
          </p:cNvPr>
          <p:cNvSpPr/>
          <p:nvPr userDrawn="1"/>
        </p:nvSpPr>
        <p:spPr>
          <a:xfrm>
            <a:off x="0" y="3055143"/>
            <a:ext cx="9144000" cy="747714"/>
          </a:xfrm>
          <a:prstGeom prst="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iragino Kaku Gothic Pro W6" panose="020B0300000000000000" pitchFamily="34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709E4B-C527-6663-1D80-51A415A4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3055143"/>
            <a:ext cx="8785225" cy="747714"/>
          </a:xfrm>
        </p:spPr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56F84B-C161-16D2-DE71-4AC4C32FE00B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71000">
                <a:srgbClr val="7A996E">
                  <a:lumMod val="97000"/>
                  <a:lumOff val="3000"/>
                </a:srgbClr>
              </a:gs>
              <a:gs pos="38000">
                <a:srgbClr val="F28F22">
                  <a:lumMod val="87000"/>
                </a:srgbClr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771488-621F-27A1-A2C4-19FB6148FE7E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C9D8B2-399D-6611-D175-2B1003407DF7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5FD91-A52B-648E-836A-61C5D5A75B2A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709E4B-C527-6663-1D80-51A415A4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3055143"/>
            <a:ext cx="8785225" cy="747714"/>
          </a:xfrm>
          <a:noFill/>
        </p:spPr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44A399-A045-9972-33D4-935BC267AFCC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7FC9039-550B-0673-00CA-A2E64189A644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99DE0D-D2C0-B89E-ECFA-8BAECE8419A0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7994"/>
            <a:ext cx="8575241" cy="296819"/>
          </a:xfrm>
        </p:spPr>
        <p:txBody>
          <a:bodyPr lIns="72000" tIns="72000" rIns="72000" bIns="36000">
            <a:noAutofit/>
          </a:bodyPr>
          <a:lstStyle>
            <a:lvl1pPr algn="l">
              <a:defRPr sz="18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36866C-577F-408F-F0CE-6BDD66DD5C5A}"/>
              </a:ext>
            </a:extLst>
          </p:cNvPr>
          <p:cNvSpPr/>
          <p:nvPr userDrawn="1"/>
        </p:nvSpPr>
        <p:spPr>
          <a:xfrm>
            <a:off x="99980" y="107994"/>
            <a:ext cx="99692" cy="288000"/>
          </a:xfrm>
          <a:prstGeom prst="rect">
            <a:avLst/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rgbClr val="56431E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C41926-9B96-34ED-31D1-D65C92114633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D64CB8-DA54-EEAC-3109-0EE5C041CA51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7711E3-EB15-76D7-7AAF-71DE7A92B336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2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orient="horz" pos="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795962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7EF6C3-8A33-916E-0571-3F1BE573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7994"/>
            <a:ext cx="8575241" cy="296819"/>
          </a:xfrm>
        </p:spPr>
        <p:txBody>
          <a:bodyPr lIns="72000" tIns="72000" rIns="72000" bIns="36000">
            <a:noAutofit/>
          </a:bodyPr>
          <a:lstStyle>
            <a:lvl1pPr algn="l">
              <a:defRPr sz="18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0F3B46-96C5-948F-6581-F1FD6461BACE}"/>
              </a:ext>
            </a:extLst>
          </p:cNvPr>
          <p:cNvSpPr/>
          <p:nvPr userDrawn="1"/>
        </p:nvSpPr>
        <p:spPr>
          <a:xfrm>
            <a:off x="99980" y="107994"/>
            <a:ext cx="99692" cy="288000"/>
          </a:xfrm>
          <a:prstGeom prst="rect">
            <a:avLst/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rgbClr val="56431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C61800-27E8-7138-550C-FA015CE90E97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EAF2EE-CBB2-4957-B559-EA466DC3B3D3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36ED68A-7CD6-15C4-705D-406B302AE9F5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2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3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中央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795962"/>
          </a:xfrm>
          <a:prstGeom prst="rect">
            <a:avLst/>
          </a:prstGeom>
        </p:spPr>
        <p:txBody>
          <a:bodyPr tIns="72000" bIns="360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7C5802-32DA-2F05-7831-49C5D69F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7994"/>
            <a:ext cx="8575241" cy="296819"/>
          </a:xfrm>
        </p:spPr>
        <p:txBody>
          <a:bodyPr lIns="72000" tIns="72000" rIns="72000" bIns="36000">
            <a:noAutofit/>
          </a:bodyPr>
          <a:lstStyle>
            <a:lvl1pPr algn="l">
              <a:defRPr sz="18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6E6743-EFFC-A45D-2038-3BA521424A0F}"/>
              </a:ext>
            </a:extLst>
          </p:cNvPr>
          <p:cNvSpPr/>
          <p:nvPr userDrawn="1"/>
        </p:nvSpPr>
        <p:spPr>
          <a:xfrm>
            <a:off x="99980" y="107994"/>
            <a:ext cx="99692" cy="288000"/>
          </a:xfrm>
          <a:prstGeom prst="rect">
            <a:avLst/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rgbClr val="56431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9F47BF-9C64-8FCC-D0E8-2E3E8CCCB592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5BDBDA-FE94-CEAC-4323-95D81D3BEAAD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D17484-B6F0-9C98-DB86-BB7C7C1BB550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87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3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DDF8727-6847-16A3-C9A2-CA708FF7D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1231" y="2372423"/>
            <a:ext cx="5861538" cy="21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2E40D-32D5-DC43-BD2A-C3F3C701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0F836F-E2D7-F741-ADFE-B150F43FD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2CB2E9-9980-434C-B505-87544D6F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8F8-D699-8C4D-B646-0ED787780BE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653821-FFB1-414E-AC27-9E3E4641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306DDC-EF31-8945-A981-D9C14C6D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30EC-3DEA-8F45-82D2-A3ACD2B08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1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31" y="2320201"/>
            <a:ext cx="5676880" cy="3837668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rgbClr val="3B2E15"/>
                </a:solidFill>
              </a:defRPr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/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ja-JP" altLang="en-US"/>
              <a:t>講師経歴・得意分野</a:t>
            </a:r>
            <a:endParaRPr lang="en-US" altLang="ja-JP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1BDA4-73A2-C1A0-2C10-EB365F14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38CECAE-9DDC-1CCA-3355-B3B3108FF81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87731" y="1126529"/>
            <a:ext cx="5676882" cy="1064270"/>
          </a:xfrm>
          <a:prstGeom prst="rect">
            <a:avLst/>
          </a:prstGeom>
        </p:spPr>
        <p:txBody>
          <a:bodyPr lIns="36000" tIns="144000" rIns="36000" bIns="36000" anchor="ctr"/>
          <a:lstStyle>
            <a:lvl1pPr marL="0" indent="0">
              <a:buNone/>
              <a:defRPr sz="5400" b="1">
                <a:solidFill>
                  <a:srgbClr val="3B2E1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kumimoji="1" lang="ja-JP" altLang="en-US"/>
              <a:t>講師 氏名</a:t>
            </a: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207ED43A-C414-96E4-DDE9-5100538F88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9388" y="996716"/>
            <a:ext cx="2952750" cy="3036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3B2E15"/>
                </a:solidFill>
              </a:defRPr>
            </a:lvl1pPr>
          </a:lstStyle>
          <a:p>
            <a:r>
              <a:rPr kumimoji="1" lang="ja-JP" altLang="en-US"/>
              <a:t>講師写真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0537BF-E926-0199-A45C-CE8EBE0E2613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A17A53-F8D3-3EA1-1563-A4DA4737231A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D6CE47-EDEA-1F3D-F4A3-91205246071F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3F42BF-0EE3-7EA1-32A8-61487589DD6C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9BD589-139E-9177-B5B3-EF1B9A524D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32" y="841166"/>
            <a:ext cx="5676880" cy="4413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rgbClr val="56431E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/>
              <a:t>ふりがな</a:t>
            </a:r>
          </a:p>
        </p:txBody>
      </p:sp>
    </p:spTree>
    <p:extLst>
      <p:ext uri="{BB962C8B-B14F-4D97-AF65-F5344CB8AC3E}">
        <p14:creationId xmlns:p14="http://schemas.microsoft.com/office/powerpoint/2010/main" val="238092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109">
          <p15:clr>
            <a:srgbClr val="FBAE40"/>
          </p15:clr>
        </p15:guide>
        <p15:guide id="6" pos="1973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5619612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1BDA4-73A2-C1A0-2C10-EB365F14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D9E095-6D44-FCD5-704C-D132D1574A80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7493C0-1461-79FE-04D4-49A240050238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B4B2330-9625-1722-6571-16B706A0E299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1FCE984-CBB6-EAEB-E8AB-7511FB6E5BD3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8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300" userDrawn="1">
          <p15:clr>
            <a:srgbClr val="FBAE40"/>
          </p15:clr>
        </p15:guide>
        <p15:guide id="5" orient="horz" pos="1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中央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5619612"/>
          </a:xfrm>
          <a:prstGeom prst="rect">
            <a:avLst/>
          </a:prstGeom>
        </p:spPr>
        <p:txBody>
          <a:bodyPr tIns="72000" bIns="360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1pPr>
            <a:lvl2pPr marL="36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EAE694-4E43-DA48-9A43-7470B82A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7719D9-D941-0EF6-CCDD-A09D7906FB91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193005-1AF6-56FE-0674-577305FA1E7D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3574946-F843-5CC6-2639-651351434755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7AFE86-74BF-3FFD-EBD6-1C30B8C25AB0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4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300" userDrawn="1">
          <p15:clr>
            <a:srgbClr val="FBAE40"/>
          </p15:clr>
        </p15:guide>
        <p15:guide id="5" orient="horz" pos="1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27F3A3-3CB3-DB36-1D99-5569F018E16D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E4C8B0-748C-EF53-F6BB-D1ACECB0B6AF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73333BB-6F5F-FB2A-0E6A-5694C90D5708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3B82734-DACB-8D6F-A521-A86BB17137E6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0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10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90" y="620714"/>
            <a:ext cx="8785223" cy="5619350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4307BE-4402-5114-35B3-28F51343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99" y="164147"/>
            <a:ext cx="7926014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F47C3DA-C5BE-7A07-04D4-451DEDB2A8DF}"/>
              </a:ext>
            </a:extLst>
          </p:cNvPr>
          <p:cNvSpPr/>
          <p:nvPr userDrawn="1"/>
        </p:nvSpPr>
        <p:spPr>
          <a:xfrm>
            <a:off x="-325944" y="116129"/>
            <a:ext cx="1317051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ワーク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51CF4C-FB32-A1D9-8D6D-7C65F31E372C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609E98-F51A-4BB3-267F-6AB01F641BEE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7CC8DA1-7F6A-970D-7408-0992EC13F40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A33846E-29DD-D797-FD39-C185E12DAC12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79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中央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DDA335-550F-660B-7C43-D109CB20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16575"/>
          </a:xfrm>
          <a:prstGeom prst="rect">
            <a:avLst/>
          </a:prstGeom>
        </p:spPr>
        <p:txBody>
          <a:bodyPr tIns="72000" bIns="360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4B6DFD8-4B0E-42B2-1108-1F815ADA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99" y="164147"/>
            <a:ext cx="7926014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52A409A-0C8A-C486-A8FA-3B5A20A41E03}"/>
              </a:ext>
            </a:extLst>
          </p:cNvPr>
          <p:cNvSpPr/>
          <p:nvPr userDrawn="1"/>
        </p:nvSpPr>
        <p:spPr>
          <a:xfrm>
            <a:off x="-325944" y="116129"/>
            <a:ext cx="1317051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ワーク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7ABF6C-6797-6EFC-2CB4-5FD9113C28C4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FCD64E-5835-1671-F334-29EFC3FCAC7D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947E3F0-138A-FDB0-2AE3-5A9D12B4DD61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E66FC7-F5E8-1842-120B-1457160DA401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8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31BDA4-73A2-C1A0-2C10-EB365F14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99" y="164147"/>
            <a:ext cx="7926014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98E4986-E6AB-20B4-8BBD-994D8AE2555F}"/>
              </a:ext>
            </a:extLst>
          </p:cNvPr>
          <p:cNvSpPr/>
          <p:nvPr userDrawn="1"/>
        </p:nvSpPr>
        <p:spPr>
          <a:xfrm>
            <a:off x="-325944" y="116129"/>
            <a:ext cx="1317051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ワーク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3463E2F-C4C4-44B7-B353-C1087A30A3C4}"/>
              </a:ext>
            </a:extLst>
          </p:cNvPr>
          <p:cNvSpPr/>
          <p:nvPr userDrawn="1"/>
        </p:nvSpPr>
        <p:spPr>
          <a:xfrm>
            <a:off x="-907849" y="0"/>
            <a:ext cx="895149" cy="1174282"/>
          </a:xfrm>
          <a:prstGeom prst="rect">
            <a:avLst/>
          </a:prstGeom>
          <a:solidFill>
            <a:srgbClr val="E8E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7269557-3BDC-E93B-80A1-21D8F3654AB2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32F7688-F9AC-9833-C9EA-649A8D2AC830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2B2431C-D8FE-1965-5B4E-D6B0E13EE58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214075F-51A4-97BF-BE7F-98EFC93D90D7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4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のみ">
    <p:bg>
      <p:bgPr>
        <a:gradFill>
          <a:gsLst>
            <a:gs pos="0">
              <a:srgbClr val="EEA849"/>
            </a:gs>
            <a:gs pos="30000">
              <a:srgbClr val="F37846"/>
            </a:gs>
            <a:gs pos="69000">
              <a:srgbClr val="F46E45"/>
            </a:gs>
            <a:gs pos="100000">
              <a:srgbClr val="F46B45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A0533876-EF86-29C1-079F-5A627C4D8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9FE884-F74D-7952-B55B-5C18BB4BE845}"/>
              </a:ext>
            </a:extLst>
          </p:cNvPr>
          <p:cNvSpPr/>
          <p:nvPr userDrawn="1"/>
        </p:nvSpPr>
        <p:spPr>
          <a:xfrm>
            <a:off x="523982" y="434083"/>
            <a:ext cx="8096036" cy="5989834"/>
          </a:xfrm>
          <a:prstGeom prst="rect">
            <a:avLst/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4964D79B-FCF0-BC5F-8788-DDBF90A23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7" y="420997"/>
            <a:ext cx="8785226" cy="423862"/>
          </a:xfrm>
          <a:prstGeom prst="rect">
            <a:avLst/>
          </a:prstGeom>
        </p:spPr>
        <p:txBody>
          <a:bodyPr lIns="108000" tIns="108000" rIns="108000" bIns="72000"/>
          <a:lstStyle>
            <a:lvl1pPr marL="0" indent="0" algn="ctr">
              <a:buNone/>
              <a:defRPr sz="2000" b="1">
                <a:solidFill>
                  <a:srgbClr val="56431E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C1BD87-72F2-EF2D-A4F1-D5BB4C90E3AC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ED9289-2FD0-E067-F3C8-CC37E505CBF8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C1750-5B2A-A162-DDD6-56C1B815536E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33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3055143"/>
            <a:ext cx="8785225" cy="747714"/>
          </a:xfrm>
          <a:prstGeom prst="rect">
            <a:avLst/>
          </a:prstGeom>
        </p:spPr>
        <p:txBody>
          <a:bodyPr vert="horz" lIns="72000" tIns="72000" rIns="72000" bIns="360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23" r:id="rId2"/>
    <p:sldLayoutId id="2147483712" r:id="rId3"/>
    <p:sldLayoutId id="2147483713" r:id="rId4"/>
    <p:sldLayoutId id="2147483711" r:id="rId5"/>
    <p:sldLayoutId id="2147483720" r:id="rId6"/>
    <p:sldLayoutId id="2147483722" r:id="rId7"/>
    <p:sldLayoutId id="2147483721" r:id="rId8"/>
    <p:sldLayoutId id="2147483710" r:id="rId9"/>
    <p:sldLayoutId id="2147483719" r:id="rId10"/>
    <p:sldLayoutId id="2147483724" r:id="rId11"/>
    <p:sldLayoutId id="2147483699" r:id="rId12"/>
    <p:sldLayoutId id="2147483725" r:id="rId13"/>
    <p:sldLayoutId id="2147483686" r:id="rId14"/>
    <p:sldLayoutId id="2147483685" r:id="rId15"/>
    <p:sldLayoutId id="2147483697" r:id="rId16"/>
    <p:sldLayoutId id="2147483701" r:id="rId17"/>
    <p:sldLayoutId id="2147483677" r:id="rId18"/>
    <p:sldLayoutId id="2147483726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pos="5647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2BA6136-C6FB-31E1-2115-2830A3F4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257300"/>
            <a:ext cx="8785225" cy="4367213"/>
          </a:xfrm>
        </p:spPr>
        <p:txBody>
          <a:bodyPr>
            <a:noAutofit/>
          </a:bodyPr>
          <a:lstStyle/>
          <a:p>
            <a:r>
              <a:rPr lang="ja-JP" altLang="en-US" sz="3200"/>
              <a:t>ワークショップ中は、記録のため、</a:t>
            </a:r>
            <a:br>
              <a:rPr lang="en-US" altLang="ja-JP" sz="3200"/>
            </a:br>
            <a:r>
              <a:rPr lang="ja-JP" altLang="en-US" sz="3200"/>
              <a:t>事務局で写真を撮影させていただきます</a:t>
            </a:r>
            <a:br>
              <a:rPr lang="en-US" altLang="ja-JP" sz="1800"/>
            </a:br>
            <a:br>
              <a:rPr lang="en-US" altLang="ja-JP" sz="3200"/>
            </a:br>
            <a:r>
              <a:rPr lang="ja-JP" altLang="en-US" sz="3200"/>
              <a:t>映り込みに抵抗がある方は、</a:t>
            </a:r>
            <a:br>
              <a:rPr lang="en-US" altLang="ja-JP" sz="3200"/>
            </a:br>
            <a:r>
              <a:rPr lang="ja-JP" altLang="en-US" sz="3200"/>
              <a:t>事務局までご連絡ください。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092AD5F-1F64-E5B4-4191-611440F93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ja-JP" altLang="en-US"/>
              <a:t>開始の前に、、、</a:t>
            </a:r>
          </a:p>
        </p:txBody>
      </p:sp>
    </p:spTree>
    <p:extLst>
      <p:ext uri="{BB962C8B-B14F-4D97-AF65-F5344CB8AC3E}">
        <p14:creationId xmlns:p14="http://schemas.microsoft.com/office/powerpoint/2010/main" val="420262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61189-F9D9-7CD2-78AB-1C40FB8E1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D6DFC6A-1AD1-BEDA-FC40-44592C4C3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ja-JP" altLang="en-US" sz="3200" b="1">
                <a:latin typeface="+mn-ea"/>
              </a:rPr>
              <a:t>とにかく</a:t>
            </a:r>
            <a:r>
              <a:rPr lang="ja-JP" altLang="en-US" sz="3200" b="1">
                <a:solidFill>
                  <a:srgbClr val="EE3360"/>
                </a:solidFill>
                <a:latin typeface="+mn-ea"/>
              </a:rPr>
              <a:t>シンプル・端的</a:t>
            </a:r>
            <a:r>
              <a:rPr lang="ja-JP" altLang="en-US" sz="3200" b="1">
                <a:latin typeface="+mn-ea"/>
              </a:rPr>
              <a:t>に！</a:t>
            </a:r>
            <a:br>
              <a:rPr lang="en-US" altLang="ja-JP" sz="3200" b="1">
                <a:latin typeface="+mn-ea"/>
              </a:rPr>
            </a:br>
            <a:r>
              <a:rPr kumimoji="1" lang="en-US" altLang="ja-JP" sz="3200" b="1">
                <a:latin typeface="+mn-ea"/>
              </a:rPr>
              <a:t>1</a:t>
            </a:r>
            <a:r>
              <a:rPr kumimoji="1" lang="ja-JP" altLang="en-US" sz="3200" b="1">
                <a:latin typeface="+mn-ea"/>
              </a:rPr>
              <a:t>行</a:t>
            </a:r>
            <a:r>
              <a:rPr kumimoji="1" lang="en-US" altLang="ja-JP" sz="3200" b="1">
                <a:latin typeface="+mn-ea"/>
              </a:rPr>
              <a:t>〜3</a:t>
            </a:r>
            <a:r>
              <a:rPr kumimoji="1" lang="ja-JP" altLang="en-US" sz="3200" b="1">
                <a:latin typeface="+mn-ea"/>
              </a:rPr>
              <a:t>行程度で</a:t>
            </a:r>
            <a:r>
              <a:rPr lang="ja-JP" altLang="en-US" sz="3200" b="1">
                <a:latin typeface="+mn-ea"/>
              </a:rPr>
              <a:t>１付箋には</a:t>
            </a:r>
            <a:r>
              <a:rPr lang="en-US" altLang="ja-JP" sz="3200" b="1">
                <a:latin typeface="+mn-ea"/>
              </a:rPr>
              <a:t>『</a:t>
            </a:r>
            <a:r>
              <a:rPr lang="ja-JP" altLang="en-US" sz="3200" b="1">
                <a:latin typeface="+mn-ea"/>
              </a:rPr>
              <a:t>１内容</a:t>
            </a:r>
            <a:r>
              <a:rPr lang="en-US" altLang="ja-JP" sz="3200" b="1">
                <a:latin typeface="+mn-ea"/>
              </a:rPr>
              <a:t>』</a:t>
            </a:r>
            <a:endParaRPr kumimoji="1" lang="en-US" altLang="ja-JP" sz="3200" b="1">
              <a:latin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C593C58-BF12-FFDB-1E15-D65A1016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メモとり合戦：メモの書き方</a:t>
            </a: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2D0A5623-B8F8-04C7-53A3-00F8ADDD3A43}"/>
              </a:ext>
            </a:extLst>
          </p:cNvPr>
          <p:cNvSpPr/>
          <p:nvPr/>
        </p:nvSpPr>
        <p:spPr>
          <a:xfrm>
            <a:off x="752317" y="2490965"/>
            <a:ext cx="2206626" cy="21249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デザインと教育</a:t>
            </a:r>
            <a:endParaRPr kumimoji="1" lang="en-US" altLang="ja-JP" sz="2400" b="1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を連携している</a:t>
            </a: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C7878982-7EFD-C5B4-AB9F-1E7CB9F11B87}"/>
              </a:ext>
            </a:extLst>
          </p:cNvPr>
          <p:cNvSpPr/>
          <p:nvPr/>
        </p:nvSpPr>
        <p:spPr>
          <a:xfrm>
            <a:off x="4359195" y="2490965"/>
            <a:ext cx="2206626" cy="212490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場作りの</a:t>
            </a:r>
            <a:endParaRPr kumimoji="1" lang="en-US" altLang="ja-JP" sz="2400" b="1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デザイン力</a:t>
            </a:r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AB1A96DA-263B-19EA-A264-4C04E898E462}"/>
              </a:ext>
            </a:extLst>
          </p:cNvPr>
          <p:cNvSpPr/>
          <p:nvPr/>
        </p:nvSpPr>
        <p:spPr>
          <a:xfrm>
            <a:off x="2533332" y="4148900"/>
            <a:ext cx="2206626" cy="21249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言葉を人に合わせる。</a:t>
            </a:r>
            <a:endParaRPr kumimoji="1" lang="en-US" altLang="ja-JP" sz="2400" b="1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メモ 6">
            <a:extLst>
              <a:ext uri="{FF2B5EF4-FFF2-40B4-BE49-F238E27FC236}">
                <a16:creationId xmlns:a16="http://schemas.microsoft.com/office/drawing/2014/main" id="{3C8713AE-FBEB-ACE4-B7B3-D1D071AECC3A}"/>
              </a:ext>
            </a:extLst>
          </p:cNvPr>
          <p:cNvSpPr/>
          <p:nvPr/>
        </p:nvSpPr>
        <p:spPr>
          <a:xfrm>
            <a:off x="6185057" y="4148900"/>
            <a:ext cx="2206626" cy="21249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現状とあるべき姿を考える</a:t>
            </a:r>
          </a:p>
        </p:txBody>
      </p:sp>
    </p:spTree>
    <p:extLst>
      <p:ext uri="{BB962C8B-B14F-4D97-AF65-F5344CB8AC3E}">
        <p14:creationId xmlns:p14="http://schemas.microsoft.com/office/powerpoint/2010/main" val="79861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46D11D0-61F6-9FFE-8435-A06C3654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メモとり合戦：それでは始めます</a:t>
            </a:r>
          </a:p>
        </p:txBody>
      </p:sp>
    </p:spTree>
    <p:extLst>
      <p:ext uri="{BB962C8B-B14F-4D97-AF65-F5344CB8AC3E}">
        <p14:creationId xmlns:p14="http://schemas.microsoft.com/office/powerpoint/2010/main" val="214629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9E28-0CAC-28FA-B35C-289A4C25B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2B6BDE6-7337-F56D-8759-F2517458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ja-JP" altLang="en-US" sz="4000" b="1"/>
              <a:t>枚数を数えてください</a:t>
            </a:r>
            <a:endParaRPr lang="en-US" altLang="ja-JP" sz="4000" b="1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B8DC33A-95D6-9DF8-7902-7CDB37B7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メモとり合戦：集計</a:t>
            </a:r>
          </a:p>
        </p:txBody>
      </p:sp>
    </p:spTree>
    <p:extLst>
      <p:ext uri="{BB962C8B-B14F-4D97-AF65-F5344CB8AC3E}">
        <p14:creationId xmlns:p14="http://schemas.microsoft.com/office/powerpoint/2010/main" val="304014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E200D5A-85F6-7781-01D1-BAE2A818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386988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D771B36-1D0C-7E49-DD4A-52B90CA6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16575"/>
          </a:xfrm>
        </p:spPr>
        <p:txBody>
          <a:bodyPr anchor="ctr"/>
          <a:lstStyle/>
          <a:p>
            <a:r>
              <a:rPr lang="ja-JP" altLang="en-US" b="1"/>
              <a:t>今日はみなさんの「やってきたこと」「普段の仕事」「その中で大事にしていること」から、</a:t>
            </a:r>
            <a:br>
              <a:rPr lang="en-US" altLang="ja-JP" b="1"/>
            </a:br>
            <a:r>
              <a:rPr lang="ja-JP" altLang="en-US" b="1">
                <a:solidFill>
                  <a:srgbClr val="EE3360"/>
                </a:solidFill>
              </a:rPr>
              <a:t>自社らしさ、自社の強みを見つけていきます。</a:t>
            </a:r>
            <a:endParaRPr lang="en-US" altLang="ja-JP" b="1">
              <a:solidFill>
                <a:srgbClr val="EE3360"/>
              </a:solidFill>
            </a:endParaRPr>
          </a:p>
          <a:p>
            <a:endParaRPr lang="en-US" altLang="ja-JP" b="1"/>
          </a:p>
          <a:p>
            <a:r>
              <a:rPr lang="ja-JP" altLang="en-US" b="1"/>
              <a:t>その自社らしさや自社の強みが、</a:t>
            </a:r>
            <a:br>
              <a:rPr lang="en-US" altLang="ja-JP" b="1"/>
            </a:br>
            <a:r>
              <a:rPr lang="ja-JP" altLang="en-US" b="1"/>
              <a:t>会社の軸になり、商品の軸になり、</a:t>
            </a:r>
            <a:br>
              <a:rPr lang="en-US" altLang="ja-JP" b="1"/>
            </a:br>
            <a:r>
              <a:rPr lang="ja-JP" altLang="en-US" b="1"/>
              <a:t>社風などに繋がっていきます。</a:t>
            </a:r>
            <a:endParaRPr lang="en-US" altLang="ja-JP" b="1"/>
          </a:p>
          <a:p>
            <a:endParaRPr lang="en-US" altLang="ja-JP" b="1"/>
          </a:p>
          <a:p>
            <a:r>
              <a:rPr lang="ja-JP" altLang="en-US" b="1"/>
              <a:t>是非、楽しみながらやっていきましょう！</a:t>
            </a:r>
            <a:endParaRPr lang="en-US" altLang="ja-JP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8CD1E78-87F0-23AB-371B-26956368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320543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1161F-29C1-FF33-70C7-DD9FF49E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F06727A-286A-0EB3-9F15-57A18B88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御社の「強み」「らしさ」を話しましょう</a:t>
            </a:r>
            <a:r>
              <a:rPr lang="en-US" altLang="ja-JP"/>
              <a:t>【</a:t>
            </a:r>
            <a:r>
              <a:rPr lang="ja-JP" altLang="en-US"/>
              <a:t>再掲</a:t>
            </a:r>
            <a:r>
              <a:rPr lang="en-US" altLang="ja-JP"/>
              <a:t>】</a:t>
            </a:r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E4830A3-49C5-0082-0B69-74CC561F7944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18A4F7AD-D4A4-94B2-2335-C70DD915819A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FE64866C-B7BD-B673-03E2-64ABAEFA8DAC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25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3CB64A0-8AA4-B60F-EC2D-8F8F655D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4"/>
            <a:ext cx="8785223" cy="5653086"/>
          </a:xfrm>
        </p:spPr>
        <p:txBody>
          <a:bodyPr anchor="ctr"/>
          <a:lstStyle/>
          <a:p>
            <a:r>
              <a:rPr lang="ja-JP" altLang="en-US" b="1"/>
              <a:t>これから、参加者同士で</a:t>
            </a:r>
            <a:br>
              <a:rPr lang="en-US" altLang="ja-JP" b="1"/>
            </a:br>
            <a:r>
              <a:rPr lang="ja-JP" altLang="en-US" b="1">
                <a:solidFill>
                  <a:srgbClr val="EE3360"/>
                </a:solidFill>
              </a:rPr>
              <a:t>会社の「強み」や「らしさ」を見える化</a:t>
            </a:r>
            <a:r>
              <a:rPr lang="ja-JP" altLang="en-US" b="1"/>
              <a:t>していきます。</a:t>
            </a:r>
            <a:endParaRPr lang="en-US" altLang="ja-JP" b="1"/>
          </a:p>
          <a:p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テーブルにあるカードを引く順番を決めます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カードを引いて、お題に沿って話しましょう（約</a:t>
            </a:r>
            <a:r>
              <a:rPr lang="en-US" altLang="ja-JP" sz="2000" b="1"/>
              <a:t>3</a:t>
            </a:r>
            <a:r>
              <a:rPr lang="ja-JP" altLang="en-US" sz="2000" b="1"/>
              <a:t>分以内くらい）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聞いている人は、気になったことやキーワードを付箋に書き留めます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話し終わったら、次の人にバトンタッチ</a:t>
            </a:r>
            <a:br>
              <a:rPr lang="en-US" altLang="ja-JP" sz="2000" b="1"/>
            </a:br>
            <a:r>
              <a:rPr lang="ja-JP" altLang="en-US" sz="2000" b="1"/>
              <a:t>これを繰り返します。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/>
              <a:t>「自社の強みや自社らしさ」の付箋が、</a:t>
            </a:r>
            <a:br>
              <a:rPr lang="en-US" altLang="ja-JP" sz="2000" b="1"/>
            </a:br>
            <a:r>
              <a:rPr lang="ja-JP" altLang="en-US" sz="2000" b="1"/>
              <a:t>テーブルにたくさん溢れている状態を目指しましょう。</a:t>
            </a:r>
            <a:endParaRPr lang="en-US" altLang="ja-JP" sz="2000" b="1"/>
          </a:p>
        </p:txBody>
      </p:sp>
    </p:spTree>
    <p:extLst>
      <p:ext uri="{BB962C8B-B14F-4D97-AF65-F5344CB8AC3E}">
        <p14:creationId xmlns:p14="http://schemas.microsoft.com/office/powerpoint/2010/main" val="156827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A19E-03FD-818D-2858-89865341F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7005D0B-143B-544D-6D28-B7D47157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御社の「強み」「らしさ」を話しましょう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47866F3-CF19-FEB6-9348-796DD6F1CA77}"/>
              </a:ext>
            </a:extLst>
          </p:cNvPr>
          <p:cNvGrpSpPr/>
          <p:nvPr/>
        </p:nvGrpSpPr>
        <p:grpSpPr>
          <a:xfrm>
            <a:off x="317271" y="1110944"/>
            <a:ext cx="8471362" cy="4096055"/>
            <a:chOff x="924887" y="1390344"/>
            <a:chExt cx="7381352" cy="3569017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132F35BC-1D49-B389-88EE-1C13736B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3125" y="2030548"/>
              <a:ext cx="1260000" cy="1260000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40F3B2E2-520F-EAD4-8C42-8BFAA860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054" y="2859653"/>
              <a:ext cx="1260000" cy="1260000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2C33C727-8330-C006-6B8F-7A6DC3994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9094" y="2859653"/>
              <a:ext cx="1260000" cy="1260000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5DAB8583-E610-8ADE-CD3E-0BA0259BB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6243" y="2859653"/>
              <a:ext cx="1260000" cy="1260000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A37CEB-E283-5569-D426-218729AADBB0}"/>
                </a:ext>
              </a:extLst>
            </p:cNvPr>
            <p:cNvSpPr/>
            <p:nvPr/>
          </p:nvSpPr>
          <p:spPr>
            <a:xfrm>
              <a:off x="2264497" y="3304548"/>
              <a:ext cx="480060" cy="3422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00" b="1"/>
                <a:t>〜〜〜</a:t>
              </a:r>
              <a:endParaRPr kumimoji="1" lang="ja-JP" altLang="en-US" sz="700" b="1"/>
            </a:p>
          </p:txBody>
        </p:sp>
        <p:sp>
          <p:nvSpPr>
            <p:cNvPr id="17" name="角丸四角形吹き出し 16">
              <a:extLst>
                <a:ext uri="{FF2B5EF4-FFF2-40B4-BE49-F238E27FC236}">
                  <a16:creationId xmlns:a16="http://schemas.microsoft.com/office/drawing/2014/main" id="{0EDDEFEB-D57D-7F9C-22E2-8297AC31108D}"/>
                </a:ext>
              </a:extLst>
            </p:cNvPr>
            <p:cNvSpPr/>
            <p:nvPr/>
          </p:nvSpPr>
          <p:spPr>
            <a:xfrm>
              <a:off x="1477563" y="1390344"/>
              <a:ext cx="1728525" cy="731520"/>
            </a:xfrm>
            <a:prstGeom prst="wedgeRoundRectCallout">
              <a:avLst>
                <a:gd name="adj1" fmla="val -11943"/>
                <a:gd name="adj2" fmla="val 7482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>
                  <a:solidFill>
                    <a:sysClr val="windowText" lastClr="000000"/>
                  </a:solidFill>
                </a:rPr>
                <a:t>ペラペラペラ</a:t>
              </a:r>
            </a:p>
          </p:txBody>
        </p:sp>
        <p:sp>
          <p:nvSpPr>
            <p:cNvPr id="18" name="メモ 17">
              <a:extLst>
                <a:ext uri="{FF2B5EF4-FFF2-40B4-BE49-F238E27FC236}">
                  <a16:creationId xmlns:a16="http://schemas.microsoft.com/office/drawing/2014/main" id="{63B65642-C5E8-5B44-2BF9-50EB27E0BFAF}"/>
                </a:ext>
              </a:extLst>
            </p:cNvPr>
            <p:cNvSpPr/>
            <p:nvPr/>
          </p:nvSpPr>
          <p:spPr>
            <a:xfrm>
              <a:off x="924887" y="3594899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19" name="メモ 18">
              <a:extLst>
                <a:ext uri="{FF2B5EF4-FFF2-40B4-BE49-F238E27FC236}">
                  <a16:creationId xmlns:a16="http://schemas.microsoft.com/office/drawing/2014/main" id="{DB410A0F-30BC-5932-A0B1-3A4463484417}"/>
                </a:ext>
              </a:extLst>
            </p:cNvPr>
            <p:cNvSpPr/>
            <p:nvPr/>
          </p:nvSpPr>
          <p:spPr>
            <a:xfrm>
              <a:off x="1751311" y="4161593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0" name="メモ 19">
              <a:extLst>
                <a:ext uri="{FF2B5EF4-FFF2-40B4-BE49-F238E27FC236}">
                  <a16:creationId xmlns:a16="http://schemas.microsoft.com/office/drawing/2014/main" id="{A61C8945-D12A-E3E1-4E2C-1CCA558D940E}"/>
                </a:ext>
              </a:extLst>
            </p:cNvPr>
            <p:cNvSpPr/>
            <p:nvPr/>
          </p:nvSpPr>
          <p:spPr>
            <a:xfrm>
              <a:off x="1328998" y="3973618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21" name="メモ 20">
              <a:extLst>
                <a:ext uri="{FF2B5EF4-FFF2-40B4-BE49-F238E27FC236}">
                  <a16:creationId xmlns:a16="http://schemas.microsoft.com/office/drawing/2014/main" id="{7DBF15BF-EFE6-D84B-8D64-1C92C484CC7F}"/>
                </a:ext>
              </a:extLst>
            </p:cNvPr>
            <p:cNvSpPr/>
            <p:nvPr/>
          </p:nvSpPr>
          <p:spPr>
            <a:xfrm>
              <a:off x="1088968" y="4497081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22" name="メモ 21">
              <a:extLst>
                <a:ext uri="{FF2B5EF4-FFF2-40B4-BE49-F238E27FC236}">
                  <a16:creationId xmlns:a16="http://schemas.microsoft.com/office/drawing/2014/main" id="{828600F4-9C88-8EBE-6A8E-56C814BBE273}"/>
                </a:ext>
              </a:extLst>
            </p:cNvPr>
            <p:cNvSpPr/>
            <p:nvPr/>
          </p:nvSpPr>
          <p:spPr>
            <a:xfrm>
              <a:off x="3325678" y="4040789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23" name="メモ 22">
              <a:extLst>
                <a:ext uri="{FF2B5EF4-FFF2-40B4-BE49-F238E27FC236}">
                  <a16:creationId xmlns:a16="http://schemas.microsoft.com/office/drawing/2014/main" id="{2DA14B47-60F5-9886-214D-F389CD0FF82E}"/>
                </a:ext>
              </a:extLst>
            </p:cNvPr>
            <p:cNvSpPr/>
            <p:nvPr/>
          </p:nvSpPr>
          <p:spPr>
            <a:xfrm>
              <a:off x="3097493" y="4391200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4" name="メモ 23">
              <a:extLst>
                <a:ext uri="{FF2B5EF4-FFF2-40B4-BE49-F238E27FC236}">
                  <a16:creationId xmlns:a16="http://schemas.microsoft.com/office/drawing/2014/main" id="{C475E8B7-1646-9C34-A7B2-F9E806A475AC}"/>
                </a:ext>
              </a:extLst>
            </p:cNvPr>
            <p:cNvSpPr/>
            <p:nvPr/>
          </p:nvSpPr>
          <p:spPr>
            <a:xfrm>
              <a:off x="2726028" y="3973618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25" name="メモ 24">
              <a:extLst>
                <a:ext uri="{FF2B5EF4-FFF2-40B4-BE49-F238E27FC236}">
                  <a16:creationId xmlns:a16="http://schemas.microsoft.com/office/drawing/2014/main" id="{409EFD8F-A657-8FE5-6AD4-2F08C7B38A65}"/>
                </a:ext>
              </a:extLst>
            </p:cNvPr>
            <p:cNvSpPr/>
            <p:nvPr/>
          </p:nvSpPr>
          <p:spPr>
            <a:xfrm>
              <a:off x="3547657" y="3657373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914DF449-313E-A965-9D5D-4B14F8F9B9AF}"/>
                </a:ext>
              </a:extLst>
            </p:cNvPr>
            <p:cNvSpPr/>
            <p:nvPr/>
          </p:nvSpPr>
          <p:spPr>
            <a:xfrm>
              <a:off x="6481859" y="3295979"/>
              <a:ext cx="480060" cy="3422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00" b="1"/>
                <a:t>〜〜〜</a:t>
              </a:r>
              <a:endParaRPr kumimoji="1" lang="ja-JP" altLang="en-US" sz="700" b="1"/>
            </a:p>
          </p:txBody>
        </p:sp>
        <p:sp>
          <p:nvSpPr>
            <p:cNvPr id="33" name="角丸四角形吹き出し 32">
              <a:extLst>
                <a:ext uri="{FF2B5EF4-FFF2-40B4-BE49-F238E27FC236}">
                  <a16:creationId xmlns:a16="http://schemas.microsoft.com/office/drawing/2014/main" id="{3BE027E4-CA0B-5F4B-B4C1-24413E184606}"/>
                </a:ext>
              </a:extLst>
            </p:cNvPr>
            <p:cNvSpPr/>
            <p:nvPr/>
          </p:nvSpPr>
          <p:spPr>
            <a:xfrm>
              <a:off x="6677618" y="4161593"/>
              <a:ext cx="1628621" cy="731520"/>
            </a:xfrm>
            <a:prstGeom prst="wedgeRoundRectCallout">
              <a:avLst>
                <a:gd name="adj1" fmla="val -10496"/>
                <a:gd name="adj2" fmla="val -814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>
                  <a:solidFill>
                    <a:sysClr val="windowText" lastClr="000000"/>
                  </a:solidFill>
                </a:rPr>
                <a:t>ペラペラペラ</a:t>
              </a:r>
            </a:p>
          </p:txBody>
        </p:sp>
        <p:sp>
          <p:nvSpPr>
            <p:cNvPr id="34" name="メモ 33">
              <a:extLst>
                <a:ext uri="{FF2B5EF4-FFF2-40B4-BE49-F238E27FC236}">
                  <a16:creationId xmlns:a16="http://schemas.microsoft.com/office/drawing/2014/main" id="{FF377352-0592-FAAF-AA2B-8E13B1571DF7}"/>
                </a:ext>
              </a:extLst>
            </p:cNvPr>
            <p:cNvSpPr/>
            <p:nvPr/>
          </p:nvSpPr>
          <p:spPr>
            <a:xfrm>
              <a:off x="5243176" y="3549480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35" name="メモ 34">
              <a:extLst>
                <a:ext uri="{FF2B5EF4-FFF2-40B4-BE49-F238E27FC236}">
                  <a16:creationId xmlns:a16="http://schemas.microsoft.com/office/drawing/2014/main" id="{B06D86D4-ED8A-648A-60A1-4061E2BA68DE}"/>
                </a:ext>
              </a:extLst>
            </p:cNvPr>
            <p:cNvSpPr/>
            <p:nvPr/>
          </p:nvSpPr>
          <p:spPr>
            <a:xfrm>
              <a:off x="5923971" y="4265941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6" name="メモ 35">
              <a:extLst>
                <a:ext uri="{FF2B5EF4-FFF2-40B4-BE49-F238E27FC236}">
                  <a16:creationId xmlns:a16="http://schemas.microsoft.com/office/drawing/2014/main" id="{68CC40EA-7A4E-F641-D598-D474DD27E10E}"/>
                </a:ext>
              </a:extLst>
            </p:cNvPr>
            <p:cNvSpPr/>
            <p:nvPr/>
          </p:nvSpPr>
          <p:spPr>
            <a:xfrm>
              <a:off x="5571760" y="3965049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37" name="メモ 36">
              <a:extLst>
                <a:ext uri="{FF2B5EF4-FFF2-40B4-BE49-F238E27FC236}">
                  <a16:creationId xmlns:a16="http://schemas.microsoft.com/office/drawing/2014/main" id="{A5EFA701-FF8D-D761-1CC7-C851E5D738AF}"/>
                </a:ext>
              </a:extLst>
            </p:cNvPr>
            <p:cNvSpPr/>
            <p:nvPr/>
          </p:nvSpPr>
          <p:spPr>
            <a:xfrm>
              <a:off x="5116282" y="4119653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38" name="メモ 37">
              <a:extLst>
                <a:ext uri="{FF2B5EF4-FFF2-40B4-BE49-F238E27FC236}">
                  <a16:creationId xmlns:a16="http://schemas.microsoft.com/office/drawing/2014/main" id="{4DF603AC-7E8C-4EFD-1F8F-79A2F35C659E}"/>
                </a:ext>
              </a:extLst>
            </p:cNvPr>
            <p:cNvSpPr/>
            <p:nvPr/>
          </p:nvSpPr>
          <p:spPr>
            <a:xfrm>
              <a:off x="5753236" y="1596566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39" name="メモ 38">
              <a:extLst>
                <a:ext uri="{FF2B5EF4-FFF2-40B4-BE49-F238E27FC236}">
                  <a16:creationId xmlns:a16="http://schemas.microsoft.com/office/drawing/2014/main" id="{3CDECA7A-03FE-BCE3-A548-E6F78D198A84}"/>
                </a:ext>
              </a:extLst>
            </p:cNvPr>
            <p:cNvSpPr/>
            <p:nvPr/>
          </p:nvSpPr>
          <p:spPr>
            <a:xfrm>
              <a:off x="5895076" y="2268152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40" name="メモ 39">
              <a:extLst>
                <a:ext uri="{FF2B5EF4-FFF2-40B4-BE49-F238E27FC236}">
                  <a16:creationId xmlns:a16="http://schemas.microsoft.com/office/drawing/2014/main" id="{B8D0846D-E719-B804-FA3E-7A55A1C98112}"/>
                </a:ext>
              </a:extLst>
            </p:cNvPr>
            <p:cNvSpPr/>
            <p:nvPr/>
          </p:nvSpPr>
          <p:spPr>
            <a:xfrm>
              <a:off x="6137128" y="1890724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41" name="メモ 40">
              <a:extLst>
                <a:ext uri="{FF2B5EF4-FFF2-40B4-BE49-F238E27FC236}">
                  <a16:creationId xmlns:a16="http://schemas.microsoft.com/office/drawing/2014/main" id="{B50E2D96-BB97-639A-88B0-FEA0BDCD6580}"/>
                </a:ext>
              </a:extLst>
            </p:cNvPr>
            <p:cNvSpPr/>
            <p:nvPr/>
          </p:nvSpPr>
          <p:spPr>
            <a:xfrm>
              <a:off x="6507259" y="1686367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44" name="三角形 43">
              <a:extLst>
                <a:ext uri="{FF2B5EF4-FFF2-40B4-BE49-F238E27FC236}">
                  <a16:creationId xmlns:a16="http://schemas.microsoft.com/office/drawing/2014/main" id="{94AEE0D2-BF9A-7E30-82D4-83990CA5A0B7}"/>
                </a:ext>
              </a:extLst>
            </p:cNvPr>
            <p:cNvSpPr/>
            <p:nvPr/>
          </p:nvSpPr>
          <p:spPr>
            <a:xfrm rot="5400000">
              <a:off x="4057754" y="3320522"/>
              <a:ext cx="1052324" cy="23673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09294F4-499E-9F8A-4A49-58DEF609B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2795" y="2030548"/>
              <a:ext cx="1260000" cy="1260000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8FCD27FF-78B0-BB8F-8116-D09BED80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59611" y="2859653"/>
              <a:ext cx="126000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23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90D81-87B4-E008-EA90-B3A467FDB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AC91AAC-5214-3FC6-E165-E22224E46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53087"/>
          </a:xfrm>
        </p:spPr>
        <p:txBody>
          <a:bodyPr anchor="ctr"/>
          <a:lstStyle/>
          <a:p>
            <a:r>
              <a:rPr lang="ja-JP" altLang="en-US" sz="1800" b="1">
                <a:solidFill>
                  <a:srgbClr val="EE3360"/>
                </a:solidFill>
              </a:rPr>
              <a:t>付箋にメモを取る際の着眼点</a:t>
            </a:r>
            <a:endParaRPr lang="en-US" altLang="ja-JP" sz="1800" b="1">
              <a:solidFill>
                <a:srgbClr val="EE3360"/>
              </a:solidFill>
            </a:endParaRPr>
          </a:p>
          <a:p>
            <a:r>
              <a:rPr lang="ja-JP" altLang="en-US" sz="1600" b="1"/>
              <a:t>行動・プロセス：その人が具体的に何をしたのか。</a:t>
            </a:r>
          </a:p>
          <a:p>
            <a:r>
              <a:rPr lang="en-US" altLang="ja-JP" sz="1600" b="1"/>
              <a:t>	</a:t>
            </a:r>
            <a:r>
              <a:rPr lang="ja-JP" altLang="en-US" sz="1600" b="1"/>
              <a:t>「どんな作業」「どんな工夫」が含まれていたか。</a:t>
            </a:r>
          </a:p>
          <a:p>
            <a:r>
              <a:rPr lang="ja-JP" altLang="en-US" sz="1600" b="1"/>
              <a:t>価値や成果：その行動がもたらした結果や影響。</a:t>
            </a:r>
          </a:p>
          <a:p>
            <a:r>
              <a:rPr lang="en-US" altLang="ja-JP" sz="1600" b="1"/>
              <a:t>	</a:t>
            </a:r>
            <a:r>
              <a:rPr lang="ja-JP" altLang="en-US" sz="1600" b="1"/>
              <a:t>「どんな効果を生んだのか」「誰に喜ばれたのか」。</a:t>
            </a:r>
          </a:p>
          <a:p>
            <a:r>
              <a:rPr lang="ja-JP" altLang="en-US" sz="1600" b="1"/>
              <a:t>背景や理由：なぜその行動が必要だったのか。</a:t>
            </a:r>
          </a:p>
          <a:p>
            <a:r>
              <a:rPr lang="en-US" altLang="ja-JP" sz="1600" b="1"/>
              <a:t>	</a:t>
            </a:r>
            <a:r>
              <a:rPr lang="ja-JP" altLang="en-US" sz="1600" b="1"/>
              <a:t>「その人がそうした理由」「状況の特徴」。</a:t>
            </a:r>
          </a:p>
          <a:p>
            <a:endParaRPr lang="en-US" altLang="ja-JP" sz="1600" b="1"/>
          </a:p>
          <a:p>
            <a:r>
              <a:rPr lang="ja-JP" altLang="en-US" sz="1600" b="1"/>
              <a:t>例えば</a:t>
            </a:r>
            <a:r>
              <a:rPr lang="en-US" altLang="ja-JP" sz="1600" b="1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/>
              <a:t>聞き取った内容を「短いフレーズ」で付箋にまとめる。</a:t>
            </a:r>
            <a:br>
              <a:rPr lang="ja-JP" altLang="en-US" sz="1600" b="1"/>
            </a:br>
            <a:r>
              <a:rPr lang="ja-JP" altLang="en-US" sz="1600" b="1"/>
              <a:t>例：「困難を乗り越える柔軟な対応」「お客様の要望を超える提案」</a:t>
            </a:r>
            <a:br>
              <a:rPr lang="en-US" altLang="ja-JP" sz="1600" b="1"/>
            </a:br>
            <a:r>
              <a:rPr lang="ja-JP" altLang="en-US" sz="1600" b="1"/>
              <a:t>　　「一つ一つの製品へのこだわり」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/>
              <a:t>「具体的な行動や考え方」を中心に記載し、抽象的で一般的な表現は避ける</a:t>
            </a:r>
            <a:br>
              <a:rPr lang="en-US" altLang="ja-JP" sz="1600" b="1"/>
            </a:br>
            <a:r>
              <a:rPr lang="ja-JP" altLang="en-US" sz="1600" b="1"/>
              <a:t>（例：「丁寧」ではなく「手作業で細部まで磨く」）。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/>
              <a:t>自分が感じた印象を加えても良い（例：「真剣な姿勢が伝わった」）。</a:t>
            </a:r>
          </a:p>
          <a:p>
            <a:endParaRPr lang="en-US" altLang="ja-JP" sz="16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276F49A-3F2F-DA9C-24FC-F4F7DCF2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御社の「強み」「らしさ」を話しましょう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81665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A3D63-A807-C170-7DBA-B1FC8ADFC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0B0780E-9115-14B2-C10D-AA0611D2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/>
            <a:r>
              <a:rPr kumimoji="1" lang="ja-JP" altLang="en-US"/>
              <a:t>メモの取り方のポイント</a:t>
            </a:r>
            <a:endParaRPr kumimoji="1" lang="en-US" altLang="ja-JP"/>
          </a:p>
          <a:p>
            <a:pPr marL="2006600" indent="-511175">
              <a:buFont typeface="+mj-lt"/>
              <a:buAutoNum type="arabicPeriod"/>
            </a:pPr>
            <a:r>
              <a:rPr kumimoji="1" lang="ja-JP" altLang="en-US"/>
              <a:t>シンプルな文。</a:t>
            </a:r>
            <a:r>
              <a:rPr kumimoji="1" lang="en-US" altLang="ja-JP"/>
              <a:t>1</a:t>
            </a:r>
            <a:r>
              <a:rPr kumimoji="1" lang="ja-JP" altLang="en-US"/>
              <a:t>行</a:t>
            </a:r>
            <a:r>
              <a:rPr kumimoji="1" lang="en-US" altLang="ja-JP"/>
              <a:t>〜3</a:t>
            </a:r>
            <a:r>
              <a:rPr kumimoji="1" lang="ja-JP" altLang="en-US"/>
              <a:t>行程度。</a:t>
            </a:r>
            <a:endParaRPr kumimoji="1" lang="en-US" altLang="ja-JP"/>
          </a:p>
          <a:p>
            <a:pPr marL="2006600" indent="-511175">
              <a:buFont typeface="+mj-lt"/>
              <a:buAutoNum type="arabicPeriod"/>
            </a:pPr>
            <a:r>
              <a:rPr lang="en-US" altLang="ja-JP"/>
              <a:t>1</a:t>
            </a:r>
            <a:r>
              <a:rPr lang="ja-JP" altLang="en-US"/>
              <a:t>つの付箋に１つの内容</a:t>
            </a:r>
            <a:endParaRPr kumimoji="1"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74AE1C6-37CD-970D-58E6-D84754F9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メモ 3">
            <a:extLst>
              <a:ext uri="{FF2B5EF4-FFF2-40B4-BE49-F238E27FC236}">
                <a16:creationId xmlns:a16="http://schemas.microsoft.com/office/drawing/2014/main" id="{3A3E02E0-156C-3309-F8C2-3E81391EEFBC}"/>
              </a:ext>
            </a:extLst>
          </p:cNvPr>
          <p:cNvSpPr/>
          <p:nvPr/>
        </p:nvSpPr>
        <p:spPr>
          <a:xfrm>
            <a:off x="752317" y="2490965"/>
            <a:ext cx="2206626" cy="21249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デザインと教育</a:t>
            </a:r>
            <a:endParaRPr kumimoji="1" lang="en-US" altLang="ja-JP" sz="2400" b="1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を連携している</a:t>
            </a:r>
          </a:p>
        </p:txBody>
      </p:sp>
      <p:sp>
        <p:nvSpPr>
          <p:cNvPr id="9" name="メモ 4">
            <a:extLst>
              <a:ext uri="{FF2B5EF4-FFF2-40B4-BE49-F238E27FC236}">
                <a16:creationId xmlns:a16="http://schemas.microsoft.com/office/drawing/2014/main" id="{97D7BC0D-3B24-B451-6DC4-7D096693B130}"/>
              </a:ext>
            </a:extLst>
          </p:cNvPr>
          <p:cNvSpPr/>
          <p:nvPr/>
        </p:nvSpPr>
        <p:spPr>
          <a:xfrm>
            <a:off x="4359195" y="2490965"/>
            <a:ext cx="2206626" cy="212490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場作りの</a:t>
            </a:r>
            <a:endParaRPr kumimoji="1" lang="en-US" altLang="ja-JP" sz="2400" b="1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デザイン力</a:t>
            </a:r>
          </a:p>
        </p:txBody>
      </p:sp>
      <p:sp>
        <p:nvSpPr>
          <p:cNvPr id="10" name="メモ 5">
            <a:extLst>
              <a:ext uri="{FF2B5EF4-FFF2-40B4-BE49-F238E27FC236}">
                <a16:creationId xmlns:a16="http://schemas.microsoft.com/office/drawing/2014/main" id="{18F720EE-2FCC-D489-8C2C-56B1984DF0C7}"/>
              </a:ext>
            </a:extLst>
          </p:cNvPr>
          <p:cNvSpPr/>
          <p:nvPr/>
        </p:nvSpPr>
        <p:spPr>
          <a:xfrm>
            <a:off x="2533332" y="4148900"/>
            <a:ext cx="2206626" cy="21249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言葉を人に合わせる。</a:t>
            </a:r>
            <a:endParaRPr kumimoji="1" lang="en-US" altLang="ja-JP" sz="2400" b="1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メモ 6">
            <a:extLst>
              <a:ext uri="{FF2B5EF4-FFF2-40B4-BE49-F238E27FC236}">
                <a16:creationId xmlns:a16="http://schemas.microsoft.com/office/drawing/2014/main" id="{C85FBAA9-6FE5-A080-B672-A43597812826}"/>
              </a:ext>
            </a:extLst>
          </p:cNvPr>
          <p:cNvSpPr/>
          <p:nvPr/>
        </p:nvSpPr>
        <p:spPr>
          <a:xfrm>
            <a:off x="6185057" y="4148900"/>
            <a:ext cx="2206626" cy="21249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現状とあるべき姿を考える</a:t>
            </a:r>
          </a:p>
        </p:txBody>
      </p:sp>
    </p:spTree>
    <p:extLst>
      <p:ext uri="{BB962C8B-B14F-4D97-AF65-F5344CB8AC3E}">
        <p14:creationId xmlns:p14="http://schemas.microsoft.com/office/powerpoint/2010/main" val="197060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71078-9899-E8A6-A68C-925E2816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3FAC95F-D125-DDBD-D1A0-1BA4CB71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66448"/>
            <a:ext cx="8785223" cy="4290764"/>
          </a:xfrm>
        </p:spPr>
        <p:txBody>
          <a:bodyPr anchor="ctr"/>
          <a:lstStyle/>
          <a:p>
            <a:r>
              <a:rPr lang="ja-JP" altLang="en-US" sz="2000" b="1"/>
              <a:t>おひとりでご参加されている場合は、以下の通り実施してください。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１人参加事業者が１社の場合</a:t>
            </a:r>
            <a:endParaRPr lang="en-US" altLang="ja-JP" sz="2000" b="1">
              <a:solidFill>
                <a:srgbClr val="EE33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テーブルにあるカード引いて、お題に沿って話します</a:t>
            </a:r>
            <a:r>
              <a:rPr lang="en-US" altLang="ja-JP" sz="2000" b="1"/>
              <a:t>(</a:t>
            </a:r>
            <a:r>
              <a:rPr lang="ja-JP" altLang="en-US" sz="2000" b="1"/>
              <a:t>約</a:t>
            </a:r>
            <a:r>
              <a:rPr lang="en-US" altLang="ja-JP" sz="2000" b="1"/>
              <a:t>3</a:t>
            </a:r>
            <a:r>
              <a:rPr lang="ja-JP" altLang="en-US" sz="2000" b="1"/>
              <a:t>分程度</a:t>
            </a:r>
            <a:r>
              <a:rPr lang="en-US" altLang="ja-JP" sz="2000" b="1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特許庁メンバーのファシリテーターが聞き役に入り、</a:t>
            </a:r>
            <a:br>
              <a:rPr lang="en-US" altLang="ja-JP" sz="2000" b="1"/>
            </a:br>
            <a:r>
              <a:rPr lang="ja-JP" altLang="en-US" sz="2000" b="1"/>
              <a:t>気になったことやキーワードを付箋に書き留めます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１人参加事業者が２社以上の場合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２社でペアを作り、話し手と聞き手とを順に交代しながら実施。</a:t>
            </a:r>
            <a:endParaRPr lang="en-US" altLang="ja-JP" sz="2000" b="1"/>
          </a:p>
          <a:p>
            <a:r>
              <a:rPr lang="ja-JP" altLang="en-US" sz="2000" b="1"/>
              <a:t>奇数社いて</a:t>
            </a:r>
            <a:r>
              <a:rPr lang="en-US" altLang="ja-JP" sz="2000" b="1"/>
              <a:t>1</a:t>
            </a:r>
            <a:r>
              <a:rPr lang="ja-JP" altLang="en-US" sz="2000" b="1"/>
              <a:t>社余る場合は、上記の通り特許庁メンバーの</a:t>
            </a:r>
            <a:br>
              <a:rPr lang="en-US" altLang="ja-JP" sz="2000" b="1"/>
            </a:br>
            <a:r>
              <a:rPr lang="ja-JP" altLang="en-US" sz="2000" b="1"/>
              <a:t>ファシリテーターが支援してください。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A4EB4E41-00F1-D58A-6F0C-255DF734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おひとりで参加されている企業さんは</a:t>
            </a:r>
            <a:r>
              <a:rPr lang="en-US" altLang="ja-JP"/>
              <a:t>…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682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A60E440-D7C3-EE7F-2279-3E5BF3B91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2324100"/>
            <a:ext cx="8785226" cy="2209800"/>
          </a:xfrm>
        </p:spPr>
        <p:txBody>
          <a:bodyPr>
            <a:normAutofit/>
          </a:bodyPr>
          <a:lstStyle/>
          <a:p>
            <a:r>
              <a:rPr lang="ja-JP" altLang="en-US" sz="3600" spc="-150"/>
              <a:t>中小企業のための</a:t>
            </a:r>
            <a:br>
              <a:rPr lang="ja-JP" altLang="en-US" sz="3600" spc="-150"/>
            </a:br>
            <a:r>
              <a:rPr lang="ja-JP" altLang="en-US" sz="3600" spc="-150"/>
              <a:t>自社を生かした戦い方を考える</a:t>
            </a:r>
            <a:br>
              <a:rPr lang="ja-JP" altLang="en-US" sz="3600" spc="-150"/>
            </a:br>
            <a:r>
              <a:rPr lang="ja-JP" altLang="en-US" sz="3600" spc="-150"/>
              <a:t>ワークショップ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DF39F595-5844-1BFB-AD07-6E03DED0C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000"/>
              <a:t>フェーズ２</a:t>
            </a:r>
            <a:r>
              <a:rPr lang="en-US" altLang="ja-JP" sz="2000" dirty="0"/>
              <a:t> </a:t>
            </a:r>
            <a:r>
              <a:rPr lang="ja-JP" altLang="en-US" sz="2000"/>
              <a:t>地域</a:t>
            </a:r>
            <a:endParaRPr lang="en-US" altLang="ja-JP" sz="2000" dirty="0"/>
          </a:p>
          <a:p>
            <a:r>
              <a:rPr lang="en-US" altLang="ja-JP" dirty="0"/>
              <a:t>MM</a:t>
            </a:r>
            <a:r>
              <a:rPr lang="ja-JP" altLang="en-US"/>
              <a:t>月</a:t>
            </a:r>
            <a:r>
              <a:rPr lang="en-US" altLang="ja-JP" sz="2000" dirty="0"/>
              <a:t>DD</a:t>
            </a:r>
            <a:r>
              <a:rPr lang="ja-JP" altLang="en-US" sz="2000"/>
              <a:t>日</a:t>
            </a:r>
            <a:r>
              <a:rPr lang="en-US" altLang="ja-JP" sz="2000" dirty="0"/>
              <a:t>(</a:t>
            </a:r>
            <a:r>
              <a:rPr lang="ja-JP" altLang="en-US"/>
              <a:t>木</a:t>
            </a:r>
            <a:r>
              <a:rPr lang="en-US" altLang="ja-JP" sz="2000" dirty="0"/>
              <a:t>) **</a:t>
            </a:r>
            <a:r>
              <a:rPr lang="ja-JP" altLang="en-US" sz="2000"/>
              <a:t>：</a:t>
            </a:r>
            <a:r>
              <a:rPr lang="en-US" altLang="ja-JP" dirty="0"/>
              <a:t>**</a:t>
            </a:r>
            <a:r>
              <a:rPr lang="ja-JP" altLang="en-US" sz="2000"/>
              <a:t>～</a:t>
            </a:r>
            <a:r>
              <a:rPr lang="en-US" altLang="ja-JP" dirty="0"/>
              <a:t>**</a:t>
            </a:r>
            <a:r>
              <a:rPr lang="ja-JP" altLang="en-US" sz="2000"/>
              <a:t>：</a:t>
            </a:r>
            <a:r>
              <a:rPr lang="en-US" altLang="ja-JP" dirty="0"/>
              <a:t>**</a:t>
            </a:r>
            <a:endParaRPr kumimoji="1" lang="ja-JP" altLang="en-US" sz="200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804C3274-B021-86A7-F528-7E28492A2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sz="2000" b="1">
                <a:solidFill>
                  <a:srgbClr val="56431E">
                    <a:alpha val="74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Day.</a:t>
            </a:r>
            <a:r>
              <a:rPr lang="ja-JP" altLang="en-US" sz="2000" b="1">
                <a:solidFill>
                  <a:srgbClr val="56431E">
                    <a:alpha val="74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ja-JP" altLang="en-US" sz="2000">
                <a:solidFill>
                  <a:srgbClr val="56431E">
                    <a:alpha val="74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自社らしさを知り、方針を考える</a:t>
            </a:r>
            <a:endParaRPr lang="ja-JP" altLang="en-US" sz="2000" b="1">
              <a:solidFill>
                <a:srgbClr val="56431E">
                  <a:alpha val="74000"/>
                </a:srgb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80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052A4-2854-0E99-948B-982A466E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2184ED4-D079-2F58-AB92-0BB1B923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御社の「強み」「らしさ」を話しましょう</a:t>
            </a:r>
            <a:r>
              <a:rPr lang="en-US" altLang="ja-JP"/>
              <a:t>【</a:t>
            </a:r>
            <a:r>
              <a:rPr lang="ja-JP" altLang="en-US"/>
              <a:t>再掲</a:t>
            </a:r>
            <a:r>
              <a:rPr lang="en-US" altLang="ja-JP"/>
              <a:t>】</a:t>
            </a:r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7AC8230-3EB0-D44C-3276-6759DBD3B4C5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C8F11A1D-27B3-ADD6-AAA9-D877D8A72924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62D49C54-8951-5EB9-9AF0-C85AF82390CF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25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AF96460-75B2-1214-27D8-59D542692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4"/>
            <a:ext cx="8785223" cy="5653086"/>
          </a:xfrm>
        </p:spPr>
        <p:txBody>
          <a:bodyPr anchor="ctr"/>
          <a:lstStyle/>
          <a:p>
            <a:r>
              <a:rPr lang="ja-JP" altLang="en-US" b="1"/>
              <a:t>これから、参加者同士で</a:t>
            </a:r>
            <a:br>
              <a:rPr lang="en-US" altLang="ja-JP" b="1"/>
            </a:br>
            <a:r>
              <a:rPr lang="ja-JP" altLang="en-US" b="1">
                <a:solidFill>
                  <a:srgbClr val="EE3360"/>
                </a:solidFill>
              </a:rPr>
              <a:t>会社の「強み」や「らしさ」を見える化</a:t>
            </a:r>
            <a:r>
              <a:rPr lang="ja-JP" altLang="en-US" b="1"/>
              <a:t>していきます。</a:t>
            </a:r>
            <a:endParaRPr lang="en-US" altLang="ja-JP" b="1"/>
          </a:p>
          <a:p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テーブルにあるカードを引く順番を決めます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カードを引いて、お題に沿って話しましょう（約</a:t>
            </a:r>
            <a:r>
              <a:rPr lang="en-US" altLang="ja-JP" sz="2000" b="1"/>
              <a:t>3</a:t>
            </a:r>
            <a:r>
              <a:rPr lang="ja-JP" altLang="en-US" sz="2000" b="1"/>
              <a:t>分以内くらい）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聞いている人は、気になったことやキーワードを付箋に書き留めます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話し終わったら、次の人にバトンタッチ</a:t>
            </a:r>
            <a:br>
              <a:rPr lang="en-US" altLang="ja-JP" sz="2000" b="1"/>
            </a:br>
            <a:r>
              <a:rPr lang="ja-JP" altLang="en-US" sz="2000" b="1"/>
              <a:t>これを繰り返します。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/>
              <a:t>「自社の強みや自社らしさ」の付箋が、</a:t>
            </a:r>
            <a:br>
              <a:rPr lang="en-US" altLang="ja-JP" sz="2000" b="1"/>
            </a:br>
            <a:r>
              <a:rPr lang="ja-JP" altLang="en-US" sz="2000" b="1"/>
              <a:t>テーブルにたくさん溢れている状態を目指しましょう。</a:t>
            </a:r>
            <a:endParaRPr lang="en-US" altLang="ja-JP" sz="2000" b="1"/>
          </a:p>
        </p:txBody>
      </p:sp>
    </p:spTree>
    <p:extLst>
      <p:ext uri="{BB962C8B-B14F-4D97-AF65-F5344CB8AC3E}">
        <p14:creationId xmlns:p14="http://schemas.microsoft.com/office/powerpoint/2010/main" val="3881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1CC1B-54F1-F3FD-4C36-92224161D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F03913A-4E60-5C97-410B-2B2199BE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御社の強み、たくさん出ましたか？</a:t>
            </a:r>
            <a:endParaRPr lang="ja-JP" altLang="en-US"/>
          </a:p>
        </p:txBody>
      </p:sp>
      <p:sp>
        <p:nvSpPr>
          <p:cNvPr id="3" name="タイトル 5">
            <a:extLst>
              <a:ext uri="{FF2B5EF4-FFF2-40B4-BE49-F238E27FC236}">
                <a16:creationId xmlns:a16="http://schemas.microsoft.com/office/drawing/2014/main" id="{B088757C-B344-F196-EF2D-0838E4F889C4}"/>
              </a:ext>
            </a:extLst>
          </p:cNvPr>
          <p:cNvSpPr txBox="1">
            <a:spLocks/>
          </p:cNvSpPr>
          <p:nvPr/>
        </p:nvSpPr>
        <p:spPr>
          <a:xfrm>
            <a:off x="7530212" y="5174509"/>
            <a:ext cx="1613788" cy="1099291"/>
          </a:xfrm>
          <a:prstGeom prst="rect">
            <a:avLst/>
          </a:prstGeom>
        </p:spPr>
        <p:txBody>
          <a:bodyPr vert="horz" lIns="72000" tIns="144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defRPr>
            </a:lvl1pPr>
          </a:lstStyle>
          <a:p>
            <a:r>
              <a:rPr lang="en-US" altLang="ja-JP" sz="5400">
                <a:solidFill>
                  <a:schemeClr val="bg1"/>
                </a:solidFill>
              </a:rPr>
              <a:t>30</a:t>
            </a:r>
            <a:r>
              <a:rPr lang="ja-JP" altLang="en-US" sz="3600">
                <a:solidFill>
                  <a:schemeClr val="bg1"/>
                </a:solidFill>
              </a:rPr>
              <a:t>分</a:t>
            </a:r>
            <a:endParaRPr lang="ja-JP" alt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E2AC-91EC-FAB8-C2BA-EB3C376D3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F2B8EB1-FF28-D609-BC50-A6BB5964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2"/>
            <a:ext cx="8785223" cy="5653088"/>
          </a:xfrm>
        </p:spPr>
        <p:txBody>
          <a:bodyPr anchor="ctr"/>
          <a:lstStyle/>
          <a:p>
            <a:r>
              <a:rPr lang="ja-JP" altLang="en-US" b="1"/>
              <a:t>他の会社の状態を少し俯瞰で見てみましょう！</a:t>
            </a:r>
            <a:endParaRPr lang="en-US" altLang="ja-JP" b="1"/>
          </a:p>
          <a:p>
            <a:r>
              <a:rPr lang="ja-JP" altLang="en-US" b="1"/>
              <a:t>一度席を立って、他のチームの内容を見てみましょう。</a:t>
            </a:r>
            <a:endParaRPr lang="en-US" altLang="ja-JP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ポイント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ここからは少し高い視点で、全体を俯瞰しながら進めることが大事です。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6709D3F-EFFC-37A8-15D5-E268A332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D58B863-86FF-CDC1-7F7E-D83C338CEE37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B8F40FB2-3F9C-D9C1-8647-447AB5B8DBD3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9E164D69-2D7A-4834-641A-CF84680F2355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38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FFE7B-FAFE-85FC-43D6-42B3FD37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9ED5D3C-F94D-2922-7292-1466A863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003800"/>
          </a:xfrm>
        </p:spPr>
        <p:txBody>
          <a:bodyPr anchor="ctr"/>
          <a:lstStyle/>
          <a:p>
            <a:r>
              <a:rPr lang="ja-JP" altLang="en-US" b="1"/>
              <a:t>参加メンバー全員で</a:t>
            </a:r>
            <a:r>
              <a:rPr lang="en-US" altLang="ja-JP" b="1"/>
              <a:t> </a:t>
            </a:r>
            <a:r>
              <a:rPr lang="ja-JP" altLang="en-US" b="1"/>
              <a:t>、事前課題で集めてきた</a:t>
            </a:r>
            <a:br>
              <a:rPr lang="en-US" altLang="ja-JP" b="1"/>
            </a:br>
            <a:r>
              <a:rPr lang="ja-JP" altLang="en-US" b="1"/>
              <a:t>取引先の声を新たに付箋に追加しましょう。</a:t>
            </a:r>
            <a:endParaRPr lang="en-US" altLang="ja-JP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18279F6-0BA1-8252-3DB9-31BA2972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29F0DA3-C597-568F-037A-90A3A12CDD47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3" name="フリーフォーム 21">
              <a:extLst>
                <a:ext uri="{FF2B5EF4-FFF2-40B4-BE49-F238E27FC236}">
                  <a16:creationId xmlns:a16="http://schemas.microsoft.com/office/drawing/2014/main" id="{506478D1-88F2-CFA8-06C5-1E85F3A5A414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タイトル 5">
              <a:extLst>
                <a:ext uri="{FF2B5EF4-FFF2-40B4-BE49-F238E27FC236}">
                  <a16:creationId xmlns:a16="http://schemas.microsoft.com/office/drawing/2014/main" id="{6AD786AE-13CC-6BEF-E898-127F527B1432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57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905A3-F547-F615-AE25-4364E3222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0806F369-9914-17F0-2962-92EACCD9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003800"/>
          </a:xfrm>
        </p:spPr>
        <p:txBody>
          <a:bodyPr anchor="ctr"/>
          <a:lstStyle/>
          <a:p>
            <a:r>
              <a:rPr lang="ja-JP" altLang="en-US" b="1"/>
              <a:t>参加メンバー全員で</a:t>
            </a:r>
            <a:r>
              <a:rPr lang="en-US" altLang="ja-JP" b="1"/>
              <a:t> </a:t>
            </a:r>
            <a:r>
              <a:rPr lang="ja-JP" altLang="en-US" b="1"/>
              <a:t>、</a:t>
            </a:r>
            <a:br>
              <a:rPr lang="en-US" altLang="ja-JP" b="1"/>
            </a:br>
            <a:r>
              <a:rPr lang="ja-JP" altLang="en-US" b="1"/>
              <a:t>付箋に書いたメモを分類していきます</a:t>
            </a:r>
            <a:br>
              <a:rPr lang="en-US" altLang="ja-JP" b="1"/>
            </a:br>
            <a:r>
              <a:rPr lang="ja-JP" altLang="en-US" b="1"/>
              <a:t>社長・社内の声、お客様の声、混ぜて構いません。</a:t>
            </a:r>
            <a:br>
              <a:rPr lang="en-US" altLang="ja-JP" sz="2000" b="1"/>
            </a:br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分類方法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社員・社風軸：社員の態度や会社の雰囲気などの社内のらしさ</a:t>
            </a:r>
            <a:endParaRPr lang="en-US" altLang="ja-JP" sz="2000" b="1"/>
          </a:p>
          <a:p>
            <a:r>
              <a:rPr lang="ja-JP" altLang="en-US" sz="2000" b="1"/>
              <a:t>会社・社長軸：会社や社長が大事にしていること、会社の軸やビジョン</a:t>
            </a:r>
            <a:endParaRPr lang="en-US" altLang="ja-JP" sz="2000" b="1"/>
          </a:p>
          <a:p>
            <a:r>
              <a:rPr lang="ja-JP" altLang="en-US" sz="2000" b="1"/>
              <a:t>商品・事業軸：商品・サービスや技術、事業における強み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BD98120-7E4E-A7FD-8ABD-BA53D00B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</p:spTree>
    <p:extLst>
      <p:ext uri="{BB962C8B-B14F-4D97-AF65-F5344CB8AC3E}">
        <p14:creationId xmlns:p14="http://schemas.microsoft.com/office/powerpoint/2010/main" val="2703240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D578-F205-67AB-63B5-033E8A27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9E4EA9F-4990-FD89-E838-23B95D83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73A4361-0759-226C-5A20-7EC50BA7194B}"/>
              </a:ext>
            </a:extLst>
          </p:cNvPr>
          <p:cNvGrpSpPr/>
          <p:nvPr/>
        </p:nvGrpSpPr>
        <p:grpSpPr>
          <a:xfrm>
            <a:off x="922303" y="843466"/>
            <a:ext cx="7299394" cy="5430328"/>
            <a:chOff x="1082759" y="1156389"/>
            <a:chExt cx="6950887" cy="5171065"/>
          </a:xfrm>
        </p:grpSpPr>
        <p:sp>
          <p:nvSpPr>
            <p:cNvPr id="5" name="メモ 4">
              <a:extLst>
                <a:ext uri="{FF2B5EF4-FFF2-40B4-BE49-F238E27FC236}">
                  <a16:creationId xmlns:a16="http://schemas.microsoft.com/office/drawing/2014/main" id="{7824B660-1378-EBE8-BC33-50EF5B65B792}"/>
                </a:ext>
              </a:extLst>
            </p:cNvPr>
            <p:cNvSpPr/>
            <p:nvPr/>
          </p:nvSpPr>
          <p:spPr>
            <a:xfrm>
              <a:off x="1082759" y="2477857"/>
              <a:ext cx="624865" cy="601722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8" name="メモ 7">
              <a:extLst>
                <a:ext uri="{FF2B5EF4-FFF2-40B4-BE49-F238E27FC236}">
                  <a16:creationId xmlns:a16="http://schemas.microsoft.com/office/drawing/2014/main" id="{912DA8BE-BD43-5B8D-2251-CC98244A8A43}"/>
                </a:ext>
              </a:extLst>
            </p:cNvPr>
            <p:cNvSpPr/>
            <p:nvPr/>
          </p:nvSpPr>
          <p:spPr>
            <a:xfrm>
              <a:off x="1895284" y="3289747"/>
              <a:ext cx="624865" cy="601722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9" name="メモ 8">
              <a:extLst>
                <a:ext uri="{FF2B5EF4-FFF2-40B4-BE49-F238E27FC236}">
                  <a16:creationId xmlns:a16="http://schemas.microsoft.com/office/drawing/2014/main" id="{3228021D-BAEB-F063-C490-8A3EC1C848D5}"/>
                </a:ext>
              </a:extLst>
            </p:cNvPr>
            <p:cNvSpPr/>
            <p:nvPr/>
          </p:nvSpPr>
          <p:spPr>
            <a:xfrm>
              <a:off x="1395191" y="3074787"/>
              <a:ext cx="624865" cy="601722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10" name="メモ 9">
              <a:extLst>
                <a:ext uri="{FF2B5EF4-FFF2-40B4-BE49-F238E27FC236}">
                  <a16:creationId xmlns:a16="http://schemas.microsoft.com/office/drawing/2014/main" id="{F59A787F-7558-A401-482C-5CC3DF311D6C}"/>
                </a:ext>
              </a:extLst>
            </p:cNvPr>
            <p:cNvSpPr/>
            <p:nvPr/>
          </p:nvSpPr>
          <p:spPr>
            <a:xfrm>
              <a:off x="1082759" y="3756147"/>
              <a:ext cx="624865" cy="601722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F7393B7-5A1F-E85D-D41B-5AC40FADD281}"/>
                </a:ext>
              </a:extLst>
            </p:cNvPr>
            <p:cNvGrpSpPr/>
            <p:nvPr/>
          </p:nvGrpSpPr>
          <p:grpSpPr>
            <a:xfrm flipH="1">
              <a:off x="1395193" y="4168137"/>
              <a:ext cx="1562166" cy="1880013"/>
              <a:chOff x="1330302" y="3588338"/>
              <a:chExt cx="1104292" cy="1444342"/>
            </a:xfrm>
          </p:grpSpPr>
          <p:sp>
            <p:nvSpPr>
              <p:cNvPr id="11" name="メモ 10">
                <a:extLst>
                  <a:ext uri="{FF2B5EF4-FFF2-40B4-BE49-F238E27FC236}">
                    <a16:creationId xmlns:a16="http://schemas.microsoft.com/office/drawing/2014/main" id="{B64C3653-101A-E950-AFD5-C8DF7E33F257}"/>
                  </a:ext>
                </a:extLst>
              </p:cNvPr>
              <p:cNvSpPr/>
              <p:nvPr/>
            </p:nvSpPr>
            <p:spPr>
              <a:xfrm>
                <a:off x="1330302" y="3588338"/>
                <a:ext cx="480060" cy="462280"/>
              </a:xfrm>
              <a:prstGeom prst="foldedCorne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！！</a:t>
                </a:r>
              </a:p>
            </p:txBody>
          </p:sp>
          <p:sp>
            <p:nvSpPr>
              <p:cNvPr id="12" name="メモ 11">
                <a:extLst>
                  <a:ext uri="{FF2B5EF4-FFF2-40B4-BE49-F238E27FC236}">
                    <a16:creationId xmlns:a16="http://schemas.microsoft.com/office/drawing/2014/main" id="{5BEC78B7-95E2-534C-09A8-023EFEF2B15E}"/>
                  </a:ext>
                </a:extLst>
              </p:cNvPr>
              <p:cNvSpPr/>
              <p:nvPr/>
            </p:nvSpPr>
            <p:spPr>
              <a:xfrm>
                <a:off x="1954534" y="4212083"/>
                <a:ext cx="480060" cy="462280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〜〜</a:t>
                </a:r>
                <a:endPara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p:txBody>
          </p:sp>
          <p:sp>
            <p:nvSpPr>
              <p:cNvPr id="13" name="メモ 12">
                <a:extLst>
                  <a:ext uri="{FF2B5EF4-FFF2-40B4-BE49-F238E27FC236}">
                    <a16:creationId xmlns:a16="http://schemas.microsoft.com/office/drawing/2014/main" id="{515CCAA6-A0E6-6B44-D745-908B3AEB9149}"/>
                  </a:ext>
                </a:extLst>
              </p:cNvPr>
              <p:cNvSpPr/>
              <p:nvPr/>
            </p:nvSpPr>
            <p:spPr>
              <a:xfrm>
                <a:off x="1570332" y="4046937"/>
                <a:ext cx="480060" cy="462280"/>
              </a:xfrm>
              <a:prstGeom prst="foldedCorne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＊＊</a:t>
                </a:r>
                <a:endParaRPr kumimoji="1" lang="en-US" altLang="ja-JP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endParaRPr>
              </a:p>
            </p:txBody>
          </p:sp>
          <p:sp>
            <p:nvSpPr>
              <p:cNvPr id="14" name="メモ 13">
                <a:extLst>
                  <a:ext uri="{FF2B5EF4-FFF2-40B4-BE49-F238E27FC236}">
                    <a16:creationId xmlns:a16="http://schemas.microsoft.com/office/drawing/2014/main" id="{6513DD88-0B82-81F4-001F-B5260A2FBECE}"/>
                  </a:ext>
                </a:extLst>
              </p:cNvPr>
              <p:cNvSpPr/>
              <p:nvPr/>
            </p:nvSpPr>
            <p:spPr>
              <a:xfrm>
                <a:off x="1330302" y="4570400"/>
                <a:ext cx="480060" cy="462280"/>
              </a:xfrm>
              <a:prstGeom prst="foldedCorne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＋＋</a:t>
                </a:r>
              </a:p>
            </p:txBody>
          </p:sp>
        </p:grpSp>
        <p:sp>
          <p:nvSpPr>
            <p:cNvPr id="16" name="メモ 15">
              <a:extLst>
                <a:ext uri="{FF2B5EF4-FFF2-40B4-BE49-F238E27FC236}">
                  <a16:creationId xmlns:a16="http://schemas.microsoft.com/office/drawing/2014/main" id="{A77DC40A-F9F7-51EB-38D7-ADFC7EC544E0}"/>
                </a:ext>
              </a:extLst>
            </p:cNvPr>
            <p:cNvSpPr/>
            <p:nvPr/>
          </p:nvSpPr>
          <p:spPr>
            <a:xfrm>
              <a:off x="3563345" y="4383962"/>
              <a:ext cx="624865" cy="601722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17" name="メモ 16">
              <a:extLst>
                <a:ext uri="{FF2B5EF4-FFF2-40B4-BE49-F238E27FC236}">
                  <a16:creationId xmlns:a16="http://schemas.microsoft.com/office/drawing/2014/main" id="{03F74E75-85A3-8FBD-744A-A33A9A460C13}"/>
                </a:ext>
              </a:extLst>
            </p:cNvPr>
            <p:cNvSpPr/>
            <p:nvPr/>
          </p:nvSpPr>
          <p:spPr>
            <a:xfrm>
              <a:off x="4553088" y="3289747"/>
              <a:ext cx="624865" cy="601722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8" name="メモ 17">
              <a:extLst>
                <a:ext uri="{FF2B5EF4-FFF2-40B4-BE49-F238E27FC236}">
                  <a16:creationId xmlns:a16="http://schemas.microsoft.com/office/drawing/2014/main" id="{00CA2DE6-B61A-46F4-C0B1-4209C2456AB6}"/>
                </a:ext>
              </a:extLst>
            </p:cNvPr>
            <p:cNvSpPr/>
            <p:nvPr/>
          </p:nvSpPr>
          <p:spPr>
            <a:xfrm>
              <a:off x="4365428" y="2355238"/>
              <a:ext cx="624865" cy="601722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19" name="メモ 18">
              <a:extLst>
                <a:ext uri="{FF2B5EF4-FFF2-40B4-BE49-F238E27FC236}">
                  <a16:creationId xmlns:a16="http://schemas.microsoft.com/office/drawing/2014/main" id="{B43E61BA-2E3C-4E5D-CB8D-C8B95BD908BE}"/>
                </a:ext>
              </a:extLst>
            </p:cNvPr>
            <p:cNvSpPr/>
            <p:nvPr/>
          </p:nvSpPr>
          <p:spPr>
            <a:xfrm>
              <a:off x="3740563" y="2739755"/>
              <a:ext cx="624865" cy="601722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21" name="メモ 20">
              <a:extLst>
                <a:ext uri="{FF2B5EF4-FFF2-40B4-BE49-F238E27FC236}">
                  <a16:creationId xmlns:a16="http://schemas.microsoft.com/office/drawing/2014/main" id="{2E49E81B-2364-CCCB-AC5E-F62EC745A5A0}"/>
                </a:ext>
              </a:extLst>
            </p:cNvPr>
            <p:cNvSpPr/>
            <p:nvPr/>
          </p:nvSpPr>
          <p:spPr>
            <a:xfrm flipH="1">
              <a:off x="4860812" y="4057008"/>
              <a:ext cx="679108" cy="601722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22" name="メモ 21">
              <a:extLst>
                <a:ext uri="{FF2B5EF4-FFF2-40B4-BE49-F238E27FC236}">
                  <a16:creationId xmlns:a16="http://schemas.microsoft.com/office/drawing/2014/main" id="{E8C6A375-4E8E-DE73-F396-20300487DD42}"/>
                </a:ext>
              </a:extLst>
            </p:cNvPr>
            <p:cNvSpPr/>
            <p:nvPr/>
          </p:nvSpPr>
          <p:spPr>
            <a:xfrm flipH="1">
              <a:off x="3977753" y="5210232"/>
              <a:ext cx="679108" cy="601722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3" name="メモ 22">
              <a:extLst>
                <a:ext uri="{FF2B5EF4-FFF2-40B4-BE49-F238E27FC236}">
                  <a16:creationId xmlns:a16="http://schemas.microsoft.com/office/drawing/2014/main" id="{98A18AD0-14BF-C0DB-F30E-204C950AF4BD}"/>
                </a:ext>
              </a:extLst>
            </p:cNvPr>
            <p:cNvSpPr/>
            <p:nvPr/>
          </p:nvSpPr>
          <p:spPr>
            <a:xfrm flipH="1">
              <a:off x="4521258" y="5725732"/>
              <a:ext cx="679108" cy="601722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24" name="メモ 23">
              <a:extLst>
                <a:ext uri="{FF2B5EF4-FFF2-40B4-BE49-F238E27FC236}">
                  <a16:creationId xmlns:a16="http://schemas.microsoft.com/office/drawing/2014/main" id="{7E5AC46C-B34A-EDDB-9617-15CE57E22604}"/>
                </a:ext>
              </a:extLst>
            </p:cNvPr>
            <p:cNvSpPr/>
            <p:nvPr/>
          </p:nvSpPr>
          <p:spPr>
            <a:xfrm flipH="1">
              <a:off x="3906348" y="3790575"/>
              <a:ext cx="679108" cy="601722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7504E85-4805-5CFC-129A-8BCF2F4BCEDC}"/>
                </a:ext>
              </a:extLst>
            </p:cNvPr>
            <p:cNvGrpSpPr/>
            <p:nvPr/>
          </p:nvGrpSpPr>
          <p:grpSpPr>
            <a:xfrm flipH="1">
              <a:off x="6182310" y="2230356"/>
              <a:ext cx="1851336" cy="3474896"/>
              <a:chOff x="7037168" y="1757865"/>
              <a:chExt cx="1440185" cy="2742919"/>
            </a:xfrm>
          </p:grpSpPr>
          <p:sp>
            <p:nvSpPr>
              <p:cNvPr id="25" name="メモ 24">
                <a:extLst>
                  <a:ext uri="{FF2B5EF4-FFF2-40B4-BE49-F238E27FC236}">
                    <a16:creationId xmlns:a16="http://schemas.microsoft.com/office/drawing/2014/main" id="{4C1DB8AC-A270-713F-E4A9-6B5AA080F06A}"/>
                  </a:ext>
                </a:extLst>
              </p:cNvPr>
              <p:cNvSpPr/>
              <p:nvPr/>
            </p:nvSpPr>
            <p:spPr>
              <a:xfrm>
                <a:off x="7037168" y="1757865"/>
                <a:ext cx="480060" cy="462280"/>
              </a:xfrm>
              <a:prstGeom prst="foldedCorne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！！</a:t>
                </a:r>
              </a:p>
            </p:txBody>
          </p:sp>
          <p:sp>
            <p:nvSpPr>
              <p:cNvPr id="26" name="メモ 25">
                <a:extLst>
                  <a:ext uri="{FF2B5EF4-FFF2-40B4-BE49-F238E27FC236}">
                    <a16:creationId xmlns:a16="http://schemas.microsoft.com/office/drawing/2014/main" id="{E23FC69A-1AA3-B570-C15B-6A0C62AA0349}"/>
                  </a:ext>
                </a:extLst>
              </p:cNvPr>
              <p:cNvSpPr/>
              <p:nvPr/>
            </p:nvSpPr>
            <p:spPr>
              <a:xfrm>
                <a:off x="7661400" y="2381610"/>
                <a:ext cx="480060" cy="462280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〜〜</a:t>
                </a:r>
                <a:endPara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p:txBody>
          </p:sp>
          <p:sp>
            <p:nvSpPr>
              <p:cNvPr id="27" name="メモ 26">
                <a:extLst>
                  <a:ext uri="{FF2B5EF4-FFF2-40B4-BE49-F238E27FC236}">
                    <a16:creationId xmlns:a16="http://schemas.microsoft.com/office/drawing/2014/main" id="{D7E967E6-B114-46F5-0E75-1343BDEB170D}"/>
                  </a:ext>
                </a:extLst>
              </p:cNvPr>
              <p:cNvSpPr/>
              <p:nvPr/>
            </p:nvSpPr>
            <p:spPr>
              <a:xfrm>
                <a:off x="7277198" y="2216464"/>
                <a:ext cx="480060" cy="462280"/>
              </a:xfrm>
              <a:prstGeom prst="foldedCorne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＊＊</a:t>
                </a:r>
                <a:endParaRPr kumimoji="1" lang="en-US" altLang="ja-JP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endParaRPr>
              </a:p>
            </p:txBody>
          </p:sp>
          <p:sp>
            <p:nvSpPr>
              <p:cNvPr id="28" name="メモ 27">
                <a:extLst>
                  <a:ext uri="{FF2B5EF4-FFF2-40B4-BE49-F238E27FC236}">
                    <a16:creationId xmlns:a16="http://schemas.microsoft.com/office/drawing/2014/main" id="{4D7333D3-EF80-D397-F69C-864C7993C640}"/>
                  </a:ext>
                </a:extLst>
              </p:cNvPr>
              <p:cNvSpPr/>
              <p:nvPr/>
            </p:nvSpPr>
            <p:spPr>
              <a:xfrm>
                <a:off x="7037168" y="2739927"/>
                <a:ext cx="480060" cy="462280"/>
              </a:xfrm>
              <a:prstGeom prst="foldedCorne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＋＋</a:t>
                </a:r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2DAFC8A9-69A4-AC64-5BDD-98654080AD0C}"/>
                  </a:ext>
                </a:extLst>
              </p:cNvPr>
              <p:cNvGrpSpPr/>
              <p:nvPr/>
            </p:nvGrpSpPr>
            <p:grpSpPr>
              <a:xfrm flipH="1">
                <a:off x="7277200" y="3056442"/>
                <a:ext cx="1200153" cy="1444342"/>
                <a:chOff x="1330302" y="3588338"/>
                <a:chExt cx="1104292" cy="1444342"/>
              </a:xfrm>
            </p:grpSpPr>
            <p:sp>
              <p:nvSpPr>
                <p:cNvPr id="30" name="メモ 29">
                  <a:extLst>
                    <a:ext uri="{FF2B5EF4-FFF2-40B4-BE49-F238E27FC236}">
                      <a16:creationId xmlns:a16="http://schemas.microsoft.com/office/drawing/2014/main" id="{469B4FDD-89E4-18E5-B561-16AD29CF151D}"/>
                    </a:ext>
                  </a:extLst>
                </p:cNvPr>
                <p:cNvSpPr/>
                <p:nvPr/>
              </p:nvSpPr>
              <p:spPr>
                <a:xfrm>
                  <a:off x="1330302" y="3588338"/>
                  <a:ext cx="480060" cy="462280"/>
                </a:xfrm>
                <a:prstGeom prst="foldedCorne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00">
                      <a:solidFill>
                        <a:sysClr val="windowText" lastClr="000000"/>
                      </a:solidFill>
                      <a:latin typeface="Mamelon" panose="02000600000000000000" pitchFamily="2" charset="-128"/>
                      <a:ea typeface="Mamelon" panose="02000600000000000000" pitchFamily="2" charset="-128"/>
                    </a:rPr>
                    <a:t>！！</a:t>
                  </a:r>
                </a:p>
              </p:txBody>
            </p:sp>
            <p:sp>
              <p:nvSpPr>
                <p:cNvPr id="31" name="メモ 30">
                  <a:extLst>
                    <a:ext uri="{FF2B5EF4-FFF2-40B4-BE49-F238E27FC236}">
                      <a16:creationId xmlns:a16="http://schemas.microsoft.com/office/drawing/2014/main" id="{F130BE02-9729-5138-70C2-F3EFE3927757}"/>
                    </a:ext>
                  </a:extLst>
                </p:cNvPr>
                <p:cNvSpPr/>
                <p:nvPr/>
              </p:nvSpPr>
              <p:spPr>
                <a:xfrm>
                  <a:off x="1954534" y="4212083"/>
                  <a:ext cx="480060" cy="462280"/>
                </a:xfrm>
                <a:prstGeom prst="foldedCorne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00">
                      <a:solidFill>
                        <a:sysClr val="windowText" lastClr="000000"/>
                      </a:solidFill>
                      <a:latin typeface="HGMaruGothicMPRO" panose="020F0600000000000000" pitchFamily="34" charset="-128"/>
                      <a:ea typeface="HGMaruGothicMPRO" panose="020F0600000000000000" pitchFamily="34" charset="-128"/>
                    </a:rPr>
                    <a:t>〜〜</a:t>
                  </a:r>
                  <a:endParaRPr kumimoji="1" lang="ja-JP" altLang="en-US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endParaRPr>
                </a:p>
              </p:txBody>
            </p:sp>
            <p:sp>
              <p:nvSpPr>
                <p:cNvPr id="32" name="メモ 31">
                  <a:extLst>
                    <a:ext uri="{FF2B5EF4-FFF2-40B4-BE49-F238E27FC236}">
                      <a16:creationId xmlns:a16="http://schemas.microsoft.com/office/drawing/2014/main" id="{68F5E1EA-4F0A-B345-BDED-B9387AE3C773}"/>
                    </a:ext>
                  </a:extLst>
                </p:cNvPr>
                <p:cNvSpPr/>
                <p:nvPr/>
              </p:nvSpPr>
              <p:spPr>
                <a:xfrm>
                  <a:off x="1570332" y="4046937"/>
                  <a:ext cx="480060" cy="462280"/>
                </a:xfrm>
                <a:prstGeom prst="foldedCorne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00">
                      <a:solidFill>
                        <a:sysClr val="windowText" lastClr="000000"/>
                      </a:solidFill>
                      <a:latin typeface="Mamelon" panose="02000600000000000000" pitchFamily="2" charset="-128"/>
                      <a:ea typeface="Mamelon" panose="02000600000000000000" pitchFamily="2" charset="-128"/>
                    </a:rPr>
                    <a:t>＊＊</a:t>
                  </a:r>
                  <a:endParaRPr kumimoji="1" lang="en-US" altLang="ja-JP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endParaRPr>
                </a:p>
              </p:txBody>
            </p:sp>
            <p:sp>
              <p:nvSpPr>
                <p:cNvPr id="33" name="メモ 32">
                  <a:extLst>
                    <a:ext uri="{FF2B5EF4-FFF2-40B4-BE49-F238E27FC236}">
                      <a16:creationId xmlns:a16="http://schemas.microsoft.com/office/drawing/2014/main" id="{9226EEFF-0270-26C5-2405-1E378F8E69EE}"/>
                    </a:ext>
                  </a:extLst>
                </p:cNvPr>
                <p:cNvSpPr/>
                <p:nvPr/>
              </p:nvSpPr>
              <p:spPr>
                <a:xfrm>
                  <a:off x="1330302" y="4570400"/>
                  <a:ext cx="480060" cy="462280"/>
                </a:xfrm>
                <a:prstGeom prst="foldedCorne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00">
                      <a:solidFill>
                        <a:sysClr val="windowText" lastClr="000000"/>
                      </a:solidFill>
                      <a:latin typeface="HGMaruGothicMPRO" panose="020F0600000000000000" pitchFamily="34" charset="-128"/>
                      <a:ea typeface="HGMaruGothicMPRO" panose="020F0600000000000000" pitchFamily="34" charset="-128"/>
                    </a:rPr>
                    <a:t>＋＋</a:t>
                  </a:r>
                </a:p>
              </p:txBody>
            </p:sp>
          </p:grpSp>
        </p:grpSp>
        <p:sp>
          <p:nvSpPr>
            <p:cNvPr id="35" name="メモ 34">
              <a:extLst>
                <a:ext uri="{FF2B5EF4-FFF2-40B4-BE49-F238E27FC236}">
                  <a16:creationId xmlns:a16="http://schemas.microsoft.com/office/drawing/2014/main" id="{42D3D10E-3EDD-45D1-93A5-8279EFF91781}"/>
                </a:ext>
              </a:extLst>
            </p:cNvPr>
            <p:cNvSpPr/>
            <p:nvPr/>
          </p:nvSpPr>
          <p:spPr>
            <a:xfrm>
              <a:off x="6382949" y="1168527"/>
              <a:ext cx="1450072" cy="1018736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>
                  <a:solidFill>
                    <a:schemeClr val="tx1"/>
                  </a:solidFill>
                </a:rPr>
                <a:t>商品・事業</a:t>
              </a:r>
              <a:endParaRPr kumimoji="1" lang="en-US" altLang="ja-JP" sz="1400">
                <a:solidFill>
                  <a:schemeClr val="tx1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36" name="メモ 35">
              <a:extLst>
                <a:ext uri="{FF2B5EF4-FFF2-40B4-BE49-F238E27FC236}">
                  <a16:creationId xmlns:a16="http://schemas.microsoft.com/office/drawing/2014/main" id="{9E1C1795-AE29-0F7C-047C-C22DCF95D455}"/>
                </a:ext>
              </a:extLst>
            </p:cNvPr>
            <p:cNvSpPr/>
            <p:nvPr/>
          </p:nvSpPr>
          <p:spPr>
            <a:xfrm>
              <a:off x="3796221" y="1163396"/>
              <a:ext cx="1450072" cy="1018734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>
                  <a:solidFill>
                    <a:schemeClr val="tx1"/>
                  </a:solidFill>
                </a:rPr>
                <a:t>会社・社長</a:t>
              </a:r>
              <a:endParaRPr kumimoji="1" lang="ja-JP" altLang="en-US" sz="14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7" name="メモ 36">
              <a:extLst>
                <a:ext uri="{FF2B5EF4-FFF2-40B4-BE49-F238E27FC236}">
                  <a16:creationId xmlns:a16="http://schemas.microsoft.com/office/drawing/2014/main" id="{623B463A-DE73-BB24-BE07-2FE1F5AFB2EF}"/>
                </a:ext>
              </a:extLst>
            </p:cNvPr>
            <p:cNvSpPr/>
            <p:nvPr/>
          </p:nvSpPr>
          <p:spPr>
            <a:xfrm>
              <a:off x="1209493" y="1156389"/>
              <a:ext cx="1450072" cy="1027071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>
                  <a:solidFill>
                    <a:schemeClr val="tx1"/>
                  </a:solidFill>
                </a:rPr>
                <a:t>社員・社風</a:t>
              </a:r>
              <a:endParaRPr kumimoji="1" lang="ja-JP" altLang="en-US" sz="1400">
                <a:solidFill>
                  <a:schemeClr val="tx1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892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C489-CC75-555E-4E99-18683E1A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E580D48-5B8B-618C-D083-DCBCD4E2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003800"/>
          </a:xfrm>
        </p:spPr>
        <p:txBody>
          <a:bodyPr anchor="ctr"/>
          <a:lstStyle/>
          <a:p>
            <a:r>
              <a:rPr lang="ja-JP" altLang="en-US" b="1"/>
              <a:t>参加メンバー全員で</a:t>
            </a:r>
            <a:r>
              <a:rPr lang="en-US" altLang="ja-JP" b="1"/>
              <a:t> </a:t>
            </a:r>
            <a:r>
              <a:rPr lang="ja-JP" altLang="en-US" b="1"/>
              <a:t>、</a:t>
            </a:r>
            <a:br>
              <a:rPr lang="en-US" altLang="ja-JP" b="1"/>
            </a:br>
            <a:r>
              <a:rPr lang="ja-JP" altLang="en-US" b="1"/>
              <a:t>付箋に書いたメモを分類していきます</a:t>
            </a:r>
            <a:br>
              <a:rPr lang="en-US" altLang="ja-JP" sz="2000" b="1"/>
            </a:br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分類方法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社員・社風軸：社員の態度や会社の雰囲気などの社内のらしさ</a:t>
            </a:r>
            <a:endParaRPr lang="en-US" altLang="ja-JP" sz="2000" b="1"/>
          </a:p>
          <a:p>
            <a:r>
              <a:rPr lang="ja-JP" altLang="en-US" sz="2000" b="1"/>
              <a:t>会社・社長軸：会社や社長が大事にしていること、会社の軸やビジョン</a:t>
            </a:r>
            <a:endParaRPr lang="en-US" altLang="ja-JP" sz="2000" b="1"/>
          </a:p>
          <a:p>
            <a:r>
              <a:rPr lang="ja-JP" altLang="en-US" sz="2000" b="1"/>
              <a:t>商品・事業軸：商品・サービスや技術、事業における強み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ABACB527-9B00-0014-DA3A-5BD40F91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350CD7E-1366-0458-9981-D2809D2ADB70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C62B1C53-2D21-F887-6394-2C9DE7E566BF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90A8FD94-FB85-9F42-A311-1705006582DE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205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5A5E-AD85-69F8-FDE2-679450DC7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38F3948-BA32-9316-3020-C91CBAC9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53087"/>
          </a:xfrm>
        </p:spPr>
        <p:txBody>
          <a:bodyPr anchor="ctr"/>
          <a:lstStyle/>
          <a:p>
            <a:r>
              <a:rPr lang="ja-JP" altLang="en-US" b="1"/>
              <a:t>分類した付箋をさらに似たものでまとめて、</a:t>
            </a:r>
            <a:endParaRPr lang="en-US" altLang="ja-JP" b="1"/>
          </a:p>
          <a:p>
            <a:r>
              <a:rPr lang="ja-JP" altLang="en-US" b="1"/>
              <a:t>自社の強み・らしさを浮き彫りにしていきます</a:t>
            </a:r>
            <a:endParaRPr lang="en-US" altLang="ja-JP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分類した付箋をみながら、似たものは近づけてまとめましょう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全体を眺めながら、自社らしさ、自社の強みを表している言葉を</a:t>
            </a:r>
            <a:br>
              <a:rPr lang="en-US" altLang="ja-JP" sz="2000" b="1"/>
            </a:br>
            <a:r>
              <a:rPr lang="ja-JP" altLang="en-US" sz="2000" b="1"/>
              <a:t>いくつか選びます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endParaRPr lang="en-US" altLang="ja-JP" sz="2000" b="1"/>
          </a:p>
          <a:p>
            <a:r>
              <a:rPr lang="ja-JP" altLang="en-US" sz="1800" b="1">
                <a:solidFill>
                  <a:srgbClr val="EE3360"/>
                </a:solidFill>
              </a:rPr>
              <a:t>選ぶ基準</a:t>
            </a:r>
            <a:endParaRPr lang="en-US" altLang="ja-JP" sz="1800" b="1">
              <a:solidFill>
                <a:srgbClr val="EE33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参加者全員が共感する</a:t>
            </a:r>
            <a:endParaRPr lang="en-US" altLang="ja-JP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似たような言葉がたくさんでている</a:t>
            </a:r>
            <a:endParaRPr lang="en-US" altLang="ja-JP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会社のホームページや名刺に載っていても、</a:t>
            </a:r>
            <a:br>
              <a:rPr lang="en-US" altLang="ja-JP" sz="2000" b="1"/>
            </a:br>
            <a:r>
              <a:rPr lang="ja-JP" altLang="en-US" sz="2000" b="1"/>
              <a:t>違和感がなく、しっくりくると感じる。</a:t>
            </a:r>
            <a:endParaRPr lang="en-US" altLang="ja-JP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他の社員に伝えても受け入れてもらえそう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13445A5-11ED-8E2B-C715-0B2784BB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D60BBFE-3848-920A-B747-96310C9F4825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2F730C51-052A-5815-6614-F435D72F72C5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DAF059F8-7150-3DE3-C2F0-1EB4CC49C919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419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30840-2C9F-3775-31E8-EE729A2A2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F441982-4037-2A8A-95F9-2A4F3F8C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91681"/>
            <a:ext cx="8785223" cy="5273183"/>
          </a:xfrm>
        </p:spPr>
        <p:txBody>
          <a:bodyPr anchor="ctr"/>
          <a:lstStyle/>
          <a:p>
            <a:r>
              <a:rPr lang="ja-JP" altLang="en-US" b="1"/>
              <a:t>会社の強み・らしさを入れた</a:t>
            </a:r>
            <a:br>
              <a:rPr lang="en-US" altLang="ja-JP" b="1"/>
            </a:br>
            <a:r>
              <a:rPr lang="ja-JP" altLang="en-US" b="1"/>
              <a:t>「キーフレーズ」を作ります。</a:t>
            </a:r>
            <a:endParaRPr lang="en-US" altLang="ja-JP" b="1"/>
          </a:p>
          <a:p>
            <a:r>
              <a:rPr lang="ja-JP" altLang="en-US" sz="2000" b="1"/>
              <a:t>選んだ自社らしさ、自社の強みを表している言葉を繋げたり、</a:t>
            </a:r>
            <a:br>
              <a:rPr lang="en-US" altLang="ja-JP" sz="2000" b="1"/>
            </a:br>
            <a:r>
              <a:rPr lang="ja-JP" altLang="en-US" sz="2000" b="1"/>
              <a:t>発想の起点として、キーフレーズのアイデア出しをしましょう。</a:t>
            </a:r>
            <a:br>
              <a:rPr lang="en-US" altLang="ja-JP" sz="2000" b="1"/>
            </a:br>
            <a:r>
              <a:rPr lang="ja-JP" altLang="en-US" sz="2000" b="1"/>
              <a:t>ファシリテーターの方も適宜入っていただき構想を練りましょう。</a:t>
            </a:r>
            <a:br>
              <a:rPr lang="en-US" altLang="ja-JP" sz="2000" b="1"/>
            </a:br>
            <a:r>
              <a:rPr lang="en-US" altLang="ja-JP" sz="2000" b="1"/>
              <a:t>※Day2</a:t>
            </a:r>
            <a:r>
              <a:rPr lang="ja-JP" altLang="en-US" sz="2000" b="1"/>
              <a:t>でさらに深掘りするので、今日は「仮案」で大丈夫です！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例えば</a:t>
            </a:r>
            <a:r>
              <a:rPr lang="en-US" altLang="ja-JP" sz="2000" b="1">
                <a:solidFill>
                  <a:srgbClr val="EE3360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給油以外のサービスも充実 → ワンストップ・カーケアステーション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品質クレーム過去５年０件→絶対的品質を維持する組織力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ミクロン単位の研磨が強み→研磨のスペシャリスト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運転手の接客研修が充実 → 心を運ぶプロフェッショナル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64652CD-4094-1AC9-95B6-2441E5BE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38ABF4C-4F18-8AD5-5006-67B80FA4A8B0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21DB7E8D-CF8A-8200-6208-04F366B35DFE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EA39A20D-3C57-3F8A-3D12-1AC097D37760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20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538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9F76-3E84-1980-3183-5CF5CA79D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F7335C2-78F4-8D00-6BA1-DB9AC9EE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565104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/>
          <a:lstStyle/>
          <a:p>
            <a:pPr>
              <a:spcAft>
                <a:spcPts val="1800"/>
              </a:spcAft>
            </a:pPr>
            <a:r>
              <a:rPr kumimoji="1" lang="en-US" altLang="ja-JP" sz="1800" b="1" spc="-50"/>
              <a:t>① </a:t>
            </a:r>
            <a:r>
              <a:rPr kumimoji="1" lang="ja-JP" altLang="en-US" sz="1800" b="1" spc="-50"/>
              <a:t>「○○といえば△△」型： </a:t>
            </a:r>
            <a:r>
              <a:rPr lang="ja-JP" altLang="en-US" sz="1800" b="1" spc="-50">
                <a:solidFill>
                  <a:srgbClr val="EE3360"/>
                </a:solidFill>
              </a:rPr>
              <a:t>一言で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会社</a:t>
            </a:r>
            <a:r>
              <a:rPr lang="en-US" altLang="ja-JP" sz="1800" b="1" spc="-50">
                <a:solidFill>
                  <a:srgbClr val="EE3360"/>
                </a:solidFill>
              </a:rPr>
              <a:t>(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商品・サービス</a:t>
            </a:r>
            <a:r>
              <a:rPr kumimoji="1" lang="en-US" altLang="ja-JP" sz="1800" b="1" spc="-50">
                <a:solidFill>
                  <a:srgbClr val="EE3360"/>
                </a:solidFill>
              </a:rPr>
              <a:t>)</a:t>
            </a:r>
            <a:r>
              <a:rPr lang="ja-JP" altLang="en-US" sz="1800" b="1" spc="-50">
                <a:solidFill>
                  <a:srgbClr val="EE3360"/>
                </a:solidFill>
              </a:rPr>
              <a:t>を表すとどうかを考えてみる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 和菓子屋の場合「ほっとする甘さといえば、○○堂」</a:t>
            </a:r>
            <a:br>
              <a:rPr kumimoji="1" lang="en-US" altLang="ja-JP" sz="1600" spc="-50"/>
            </a:br>
            <a:r>
              <a:rPr kumimoji="1" lang="ja-JP" altLang="en-US" sz="1600" spc="-50"/>
              <a:t>　　工務店の場合「木の家づくりといえば、○○工務店！」</a:t>
            </a:r>
          </a:p>
          <a:p>
            <a:pPr>
              <a:spcAft>
                <a:spcPts val="1800"/>
              </a:spcAft>
            </a:pPr>
            <a:r>
              <a:rPr kumimoji="1" lang="en-US" altLang="ja-JP" sz="1800" b="1" spc="-50"/>
              <a:t>② </a:t>
            </a:r>
            <a:r>
              <a:rPr kumimoji="1" lang="ja-JP" altLang="en-US" sz="1800" b="1" spc="-50"/>
              <a:t>「△△の○○」型→：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特定の領域の中</a:t>
            </a:r>
            <a:r>
              <a:rPr lang="ja-JP" altLang="en-US" sz="1800" b="1" spc="-50">
                <a:solidFill>
                  <a:srgbClr val="EE3360"/>
                </a:solidFill>
              </a:rPr>
              <a:t>での立ち位置や役割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を</a:t>
            </a:r>
            <a:r>
              <a:rPr lang="ja-JP" altLang="en-US" sz="1800" b="1" spc="-50">
                <a:solidFill>
                  <a:srgbClr val="EE3360"/>
                </a:solidFill>
              </a:rPr>
              <a:t>考えてみる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 パン屋「発酵の魔術師」</a:t>
            </a:r>
            <a:br>
              <a:rPr kumimoji="1" lang="en-US" altLang="ja-JP" sz="1600" spc="-50"/>
            </a:br>
            <a:r>
              <a:rPr kumimoji="1" lang="ja-JP" altLang="en-US" sz="1600" spc="-50"/>
              <a:t>　　コンサル業「職人経営者の伴走者」</a:t>
            </a:r>
          </a:p>
          <a:p>
            <a:pPr>
              <a:spcAft>
                <a:spcPts val="1800"/>
              </a:spcAft>
            </a:pPr>
            <a:r>
              <a:rPr kumimoji="1" lang="en" altLang="ja-JP" sz="1800" b="1" spc="-50"/>
              <a:t>③ </a:t>
            </a:r>
            <a:r>
              <a:rPr kumimoji="1" lang="ja-JP" altLang="en" sz="1800" b="1" spc="-50"/>
              <a:t>「○○</a:t>
            </a:r>
            <a:r>
              <a:rPr kumimoji="1" lang="ja-JP" altLang="en-US" sz="1800" b="1" spc="-50"/>
              <a:t>だからこそ△△」型</a:t>
            </a:r>
            <a:r>
              <a:rPr lang="ja-JP" altLang="en-US" sz="1800" b="1" spc="-50"/>
              <a:t>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強みやこだわりを「理由」として説明</a:t>
            </a:r>
            <a:r>
              <a:rPr lang="ja-JP" altLang="en-US" sz="1800" b="1" spc="-50">
                <a:solidFill>
                  <a:srgbClr val="EE3360"/>
                </a:solidFill>
              </a:rPr>
              <a:t>してみる</a:t>
            </a:r>
            <a:br>
              <a:rPr kumimoji="1" lang="en-US" altLang="ja-JP" sz="1600" b="1" spc="-50"/>
            </a:br>
            <a:r>
              <a:rPr kumimoji="1" lang="ja-JP" altLang="en-US" sz="1600" spc="-50"/>
              <a:t>例： 職人技がウリの会社「手仕事だからこそ、伝わる温かみ」</a:t>
            </a:r>
            <a:br>
              <a:rPr kumimoji="1" lang="en-US" altLang="ja-JP" sz="1600" spc="-50"/>
            </a:br>
            <a:r>
              <a:rPr kumimoji="1" lang="ja-JP" altLang="en-US" sz="1600" spc="-50"/>
              <a:t>　　地元密着の工務店「地域密着だからこそ、できる家づくり」</a:t>
            </a:r>
            <a:endParaRPr kumimoji="1" lang="en-US" altLang="ja-JP" sz="1600" spc="-50"/>
          </a:p>
          <a:p>
            <a:pPr>
              <a:spcAft>
                <a:spcPts val="1800"/>
              </a:spcAft>
            </a:pPr>
            <a:r>
              <a:rPr kumimoji="1" lang="en-US" altLang="ja-JP" sz="1800" b="1" spc="-50"/>
              <a:t>④ </a:t>
            </a:r>
            <a:r>
              <a:rPr kumimoji="1" lang="ja-JP" altLang="en-US" sz="1800" b="1" spc="-50"/>
              <a:t>「○○しない△△」型：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あえて「やらないこと」を強調して</a:t>
            </a:r>
            <a:r>
              <a:rPr lang="ja-JP" altLang="en-US" sz="1800" b="1" spc="-50">
                <a:solidFill>
                  <a:srgbClr val="EE3360"/>
                </a:solidFill>
              </a:rPr>
              <a:t>みる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 高品質が売りの工場「安売りしない精密加工」、</a:t>
            </a:r>
            <a:br>
              <a:rPr kumimoji="1" lang="en-US" altLang="ja-JP" sz="1600" spc="-50"/>
            </a:br>
            <a:r>
              <a:rPr kumimoji="1" lang="ja-JP" altLang="en-US" sz="1600" spc="-50"/>
              <a:t>　　お客様第一主義の飲食店「マニュアル化しないおもてなし」</a:t>
            </a:r>
            <a:endParaRPr kumimoji="1" lang="en-US" altLang="ja-JP" sz="1600" spc="-50"/>
          </a:p>
          <a:p>
            <a:pPr>
              <a:spcAft>
                <a:spcPts val="1800"/>
              </a:spcAft>
            </a:pPr>
            <a:r>
              <a:rPr kumimoji="1" lang="en-US" altLang="ja-JP" sz="1800" b="1" spc="-50"/>
              <a:t>⑤ </a:t>
            </a:r>
            <a:r>
              <a:rPr kumimoji="1" lang="ja-JP" altLang="en-US" sz="1800" b="1" spc="-50"/>
              <a:t>「○○、でも△△」型：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一見すると矛盾するようなことを組み合わせてみる</a:t>
            </a:r>
            <a:br>
              <a:rPr kumimoji="1" lang="en-US" altLang="ja-JP" sz="1600" b="1" spc="-50"/>
            </a:br>
            <a:r>
              <a:rPr kumimoji="1" lang="ja-JP" altLang="en-US" sz="1600" spc="-50"/>
              <a:t>例： 高級</a:t>
            </a:r>
            <a:r>
              <a:rPr kumimoji="1" lang="en-US" altLang="ja-JP" sz="1600" spc="-50"/>
              <a:t>×</a:t>
            </a:r>
            <a:r>
              <a:rPr kumimoji="1" lang="ja-JP" altLang="en-US" sz="1600" spc="-50"/>
              <a:t>カジュアルなカフェ「贅沢、でも気軽。」</a:t>
            </a:r>
            <a:br>
              <a:rPr lang="en-US" altLang="ja-JP" sz="1600" spc="-50"/>
            </a:br>
            <a:r>
              <a:rPr lang="ja-JP" altLang="en-US" sz="1600" spc="-50"/>
              <a:t>　　</a:t>
            </a:r>
            <a:r>
              <a:rPr kumimoji="1" lang="ja-JP" altLang="en-US" sz="1600" spc="-50"/>
              <a:t>地方の老舗企業「田舎、でも世界基準。」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DC7F3B6-F839-448A-1FB9-32D20CB6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キーフレーズ作りで悩んだら、、、</a:t>
            </a:r>
          </a:p>
        </p:txBody>
      </p:sp>
    </p:spTree>
    <p:extLst>
      <p:ext uri="{BB962C8B-B14F-4D97-AF65-F5344CB8AC3E}">
        <p14:creationId xmlns:p14="http://schemas.microsoft.com/office/powerpoint/2010/main" val="39427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510D5A-61C0-E2A6-3550-B4A61C3B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66" y="2193513"/>
            <a:ext cx="5820832" cy="3562519"/>
          </a:xfrm>
        </p:spPr>
        <p:txBody>
          <a:bodyPr lIns="91440" tIns="72000" rIns="91440" bIns="36000" anchor="t"/>
          <a:lstStyle/>
          <a:p>
            <a:r>
              <a:rPr lang="ja-JP" altLang="en-US" sz="2000">
                <a:latin typeface="Arial"/>
                <a:cs typeface="Arial"/>
              </a:rPr>
              <a:t>講師自己紹介</a:t>
            </a:r>
            <a:endParaRPr lang="en-US" altLang="ja-JP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ea typeface="Calibri"/>
              <a:cs typeface="Arial"/>
            </a:endParaRPr>
          </a:p>
          <a:p>
            <a:r>
              <a:rPr lang="ja-JP" altLang="en-US" sz="2000">
                <a:latin typeface="Arial"/>
                <a:ea typeface="Calibri"/>
                <a:cs typeface="Arial"/>
              </a:rPr>
              <a:t>本ページはフォーマットにとらわれず、</a:t>
            </a:r>
            <a:endParaRPr lang="en-US" altLang="ja-JP" sz="2000" dirty="0">
              <a:latin typeface="Arial"/>
              <a:ea typeface="Calibri"/>
              <a:cs typeface="Arial"/>
            </a:endParaRPr>
          </a:p>
          <a:p>
            <a:r>
              <a:rPr lang="ja-JP" altLang="en-US" sz="2000">
                <a:latin typeface="Arial"/>
                <a:ea typeface="Calibri"/>
                <a:cs typeface="Arial"/>
              </a:rPr>
              <a:t>講師の方の自由な表現をしていただければと存じます。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90E8A7-54AB-9B80-8ADC-D247C6E6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本日の講師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343B-7C1A-1CE9-A987-CC54321F84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名前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2EBAB0-9A7E-940F-61BB-4C2901FEC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ctr"/>
          <a:lstStyle/>
          <a:p>
            <a:r>
              <a:rPr lang="ja-JP" altLang="en-US">
                <a:ea typeface="游ゴシック"/>
                <a:cs typeface="Calibri"/>
              </a:rPr>
              <a:t>ふりがな</a:t>
            </a:r>
            <a:endParaRPr lang="en-US" dirty="0"/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BE408D94-4044-EF54-3D54-D5D18FA6FE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7422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4F71B-2B80-4668-0CD8-1393F5EA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9F50B82-2C53-EA5B-9366-E126D586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565104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/>
          <a:lstStyle/>
          <a:p>
            <a:pPr>
              <a:spcAft>
                <a:spcPts val="1800"/>
              </a:spcAft>
            </a:pPr>
            <a:r>
              <a:rPr kumimoji="1" lang="en-US" altLang="ja-JP" sz="1800" b="1" spc="-50"/>
              <a:t>① </a:t>
            </a:r>
            <a:r>
              <a:rPr kumimoji="1" lang="ja-JP" altLang="en-US" sz="1800" b="1" spc="-50"/>
              <a:t>類義語・関連語の展開： </a:t>
            </a:r>
            <a:r>
              <a:rPr lang="ja-JP" altLang="en-US" sz="1800" b="1" spc="-50">
                <a:solidFill>
                  <a:srgbClr val="EE3360"/>
                </a:solidFill>
              </a:rPr>
              <a:t>近しい言葉を考えて、しっくるくる言葉を見つける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 「誠実」→「真面目」「信頼」「愚直」「まっすぐ」「義理堅い」「正直」</a:t>
            </a:r>
            <a:br>
              <a:rPr kumimoji="1" lang="en-US" altLang="ja-JP" sz="1600" spc="-50"/>
            </a:br>
            <a:r>
              <a:rPr kumimoji="1" lang="ja-JP" altLang="en-US" sz="1600" spc="-50"/>
              <a:t>　　　どれが自社らしいか、言葉のニュアンスなどを共有しながら考える</a:t>
            </a:r>
            <a:br>
              <a:rPr lang="en-US" altLang="ja-JP" sz="1600" spc="-50"/>
            </a:br>
            <a:r>
              <a:rPr lang="ja-JP" altLang="en-US" sz="1600" spc="-50"/>
              <a:t>やり方：検討する言葉の付箋の周りに類義語や関連語を付箋に書いて貼り、吟味する。</a:t>
            </a:r>
            <a:endParaRPr kumimoji="1" lang="ja-JP" altLang="en-US" sz="1600" spc="-50"/>
          </a:p>
          <a:p>
            <a:pPr>
              <a:spcAft>
                <a:spcPts val="1800"/>
              </a:spcAft>
            </a:pPr>
            <a:r>
              <a:rPr kumimoji="1" lang="en-US" altLang="ja-JP" sz="1800" b="1" spc="-50"/>
              <a:t>② </a:t>
            </a:r>
            <a:r>
              <a:rPr kumimoji="1" lang="ja-JP" altLang="en-US" sz="1800" b="1" spc="-50"/>
              <a:t>メタファー・比喩で表現：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キーワードを抽象化・比喩化して考える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例：「スピード感」→速いもの：</a:t>
            </a:r>
            <a:r>
              <a:rPr kumimoji="1" lang="en-US" altLang="ja-JP" sz="1600" spc="-50"/>
              <a:t>F1</a:t>
            </a:r>
            <a:r>
              <a:rPr kumimoji="1" lang="ja-JP" altLang="en-US" sz="1600" spc="-50"/>
              <a:t>カー、ジェット機、チーター</a:t>
            </a:r>
            <a:br>
              <a:rPr kumimoji="1" lang="en-US" altLang="ja-JP" sz="1600" spc="-50"/>
            </a:br>
            <a:r>
              <a:rPr kumimoji="1" lang="ja-JP" altLang="en-US" sz="1600" spc="-50"/>
              <a:t>　　　　　　　　　　速いけど丁寧なもの：職人の手仕事、茶道の動作</a:t>
            </a:r>
            <a:br>
              <a:rPr kumimoji="1" lang="en-US" altLang="ja-JP" sz="1600" spc="-50"/>
            </a:br>
            <a:r>
              <a:rPr kumimoji="1" lang="ja-JP" altLang="en-US" sz="1600" spc="-50"/>
              <a:t>　　　　　　　　　　どの比喩が自社のスピード感に近いか</a:t>
            </a:r>
            <a:br>
              <a:rPr kumimoji="1" lang="en-US" altLang="ja-JP" sz="1600" spc="-50"/>
            </a:br>
            <a:r>
              <a:rPr kumimoji="1" lang="ja-JP" altLang="en-US" sz="1600" spc="-50"/>
              <a:t>やり方：この言葉を動物・乗り物・自然現象・＊＊に例えると？とグループで考える。</a:t>
            </a:r>
          </a:p>
          <a:p>
            <a:pPr>
              <a:spcAft>
                <a:spcPts val="1800"/>
              </a:spcAft>
            </a:pPr>
            <a:r>
              <a:rPr kumimoji="1" lang="en" altLang="ja-JP" sz="1800" b="1" spc="-50"/>
              <a:t>③ </a:t>
            </a:r>
            <a:r>
              <a:rPr kumimoji="1" lang="ja-JP" altLang="en-US" sz="1800" b="1" spc="-50"/>
              <a:t>カジュアルなキャッチコピー</a:t>
            </a:r>
            <a:r>
              <a:rPr lang="ja-JP" altLang="en-US" sz="1800" b="1" spc="-50"/>
              <a:t>：</a:t>
            </a:r>
            <a:r>
              <a:rPr lang="ja-JP" altLang="en-US" sz="1800" b="1" spc="-50">
                <a:solidFill>
                  <a:srgbClr val="EE3360"/>
                </a:solidFill>
              </a:rPr>
              <a:t>逆転の発想でカジュアルに！</a:t>
            </a:r>
            <a:br>
              <a:rPr kumimoji="1" lang="en-US" altLang="ja-JP" sz="1600" b="1" spc="-50"/>
            </a:br>
            <a:r>
              <a:rPr kumimoji="1" lang="ja-JP" altLang="en-US" sz="1600" spc="-50"/>
              <a:t>例： 技術力→細部の鬼！</a:t>
            </a:r>
            <a:br>
              <a:rPr lang="en-US" altLang="ja-JP" sz="1600" spc="-50"/>
            </a:br>
            <a:r>
              <a:rPr lang="ja-JP" altLang="en-US" sz="1600" spc="-50"/>
              <a:t>　　</a:t>
            </a:r>
            <a:r>
              <a:rPr kumimoji="1" lang="ja-JP" altLang="en-US" sz="1600" spc="-50"/>
              <a:t>スピード感→即断即決、それがうちの流儀！</a:t>
            </a:r>
            <a:br>
              <a:rPr kumimoji="1" lang="en-US" altLang="ja-JP" sz="1600" spc="-50"/>
            </a:br>
            <a:r>
              <a:rPr kumimoji="1" lang="ja-JP" altLang="en-US" sz="1600" spc="-50"/>
              <a:t>　　こだわり→職人の魂、だけど遊び心もある！</a:t>
            </a:r>
            <a:br>
              <a:rPr kumimoji="1" lang="en-US" altLang="ja-JP" sz="1600" spc="-50"/>
            </a:br>
            <a:r>
              <a:rPr kumimoji="1" lang="ja-JP" altLang="en-US" sz="1600" spc="-50"/>
              <a:t>やり方：カジュアルなキャッチコピーに変えて考えてみる</a:t>
            </a:r>
            <a:endParaRPr kumimoji="1" lang="en-US" altLang="ja-JP" sz="1600" spc="-5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584537-DE52-C8DA-0AC3-6474EF34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より言葉を推敲してみる</a:t>
            </a:r>
          </a:p>
        </p:txBody>
      </p:sp>
    </p:spTree>
    <p:extLst>
      <p:ext uri="{BB962C8B-B14F-4D97-AF65-F5344CB8AC3E}">
        <p14:creationId xmlns:p14="http://schemas.microsoft.com/office/powerpoint/2010/main" val="3977654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46E7-BF59-4243-9F0D-EDF435C58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C0C96FB-DE98-3EA3-63F1-3ABBAC74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66447"/>
            <a:ext cx="8785223" cy="4558065"/>
          </a:xfrm>
        </p:spPr>
        <p:txBody>
          <a:bodyPr anchor="ctr"/>
          <a:lstStyle/>
          <a:p>
            <a:r>
              <a:rPr lang="ja-JP" altLang="en-US" b="1"/>
              <a:t>自社らしさ・自社のつよみのキーフレーズを</a:t>
            </a:r>
            <a:endParaRPr lang="en-US" altLang="ja-JP" b="1"/>
          </a:p>
          <a:p>
            <a:r>
              <a:rPr lang="ja-JP" altLang="en-US" b="1"/>
              <a:t>全体で発表しましょう！</a:t>
            </a:r>
            <a:endParaRPr lang="en-US" altLang="ja-JP" b="1"/>
          </a:p>
          <a:p>
            <a:endParaRPr lang="en-US" altLang="ja-JP" sz="2000" b="1"/>
          </a:p>
          <a:p>
            <a:r>
              <a:rPr lang="ja-JP" altLang="en-US" sz="2000" b="1"/>
              <a:t>発表の流れ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１社あたりの持ち時間は</a:t>
            </a:r>
            <a:r>
              <a:rPr lang="en-US" altLang="ja-JP" sz="2000" b="1"/>
              <a:t>1</a:t>
            </a:r>
            <a:r>
              <a:rPr lang="ja-JP" altLang="en-US" sz="2000" b="1"/>
              <a:t>分です。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どんなエピソードが出てきたか、</a:t>
            </a:r>
            <a:br>
              <a:rPr lang="en-US" altLang="ja-JP" sz="2000" b="1"/>
            </a:br>
            <a:r>
              <a:rPr lang="ja-JP" altLang="en-US" sz="2000" b="1"/>
              <a:t>３つの分類分けやグルーピングでの取り組みも含めて、</a:t>
            </a:r>
            <a:br>
              <a:rPr lang="en-US" altLang="ja-JP" sz="2000" b="1"/>
            </a:br>
            <a:r>
              <a:rPr lang="ja-JP" altLang="en-US" sz="2000" b="1"/>
              <a:t>全体へ共有をお願いします。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A865381-328F-83A1-E637-DA44DB56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BB7C1DF-6919-A021-F4C2-B7095350BC17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D528258E-4ECE-D34C-9611-38DCFC671F76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0D6DB723-53AB-AF17-C3FB-FF2297C37C07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07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F0E823-3598-985B-5C16-4F840D65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お疲れさまでした</a:t>
            </a:r>
          </a:p>
        </p:txBody>
      </p:sp>
    </p:spTree>
    <p:extLst>
      <p:ext uri="{BB962C8B-B14F-4D97-AF65-F5344CB8AC3E}">
        <p14:creationId xmlns:p14="http://schemas.microsoft.com/office/powerpoint/2010/main" val="130505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3E358-F55E-5FC7-5187-7D9D3261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0BA638A-3EB0-7AF4-D8E4-5A8CD6C6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F0FBCC09-92AC-27DF-F7B7-361AE1F6F461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9340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98E2D-11C9-1339-84CE-67B62B87C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517F636-F222-761D-B68A-50060ED5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91443AF2-C603-5161-363E-02D868268666}"/>
              </a:ext>
            </a:extLst>
          </p:cNvPr>
          <p:cNvSpPr txBox="1"/>
          <p:nvPr/>
        </p:nvSpPr>
        <p:spPr>
          <a:xfrm>
            <a:off x="179394" y="4801943"/>
            <a:ext cx="326243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社員やお客様に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自社らしい関わり方をして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より良い関係をつくる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053A1013-DFC6-7358-FC4A-6B9F641187AB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A43A4C16-8511-BCC6-306D-10D794186DBC}"/>
              </a:ext>
            </a:extLst>
          </p:cNvPr>
          <p:cNvSpPr txBox="1"/>
          <p:nvPr/>
        </p:nvSpPr>
        <p:spPr>
          <a:xfrm>
            <a:off x="5356022" y="4801943"/>
            <a:ext cx="351891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自社らしさや強みを活かした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商品やサービスを生み出し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お客様に提供する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DE6F938-3FF1-C20C-102B-64054DD6DBBC}"/>
              </a:ext>
            </a:extLst>
          </p:cNvPr>
          <p:cNvCxnSpPr>
            <a:stCxn id="5" idx="2"/>
            <a:endCxn id="4" idx="0"/>
          </p:cNvCxnSpPr>
          <p:nvPr/>
        </p:nvCxnSpPr>
        <p:spPr>
          <a:xfrm flipH="1">
            <a:off x="1810610" y="2390633"/>
            <a:ext cx="2755024" cy="2411310"/>
          </a:xfrm>
          <a:prstGeom prst="straightConnector1">
            <a:avLst/>
          </a:prstGeom>
          <a:ln>
            <a:solidFill>
              <a:srgbClr val="E94B6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12696A-2F52-B602-19A7-4977918F28E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565634" y="2390633"/>
            <a:ext cx="2549844" cy="241131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FFA1A4-5513-B52F-6EF0-706211D19912}"/>
              </a:ext>
            </a:extLst>
          </p:cNvPr>
          <p:cNvSpPr txBox="1"/>
          <p:nvPr/>
        </p:nvSpPr>
        <p:spPr>
          <a:xfrm rot="19141267">
            <a:off x="1695091" y="341162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社内外の関係に活かす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7BF6DD5-8B8B-D663-B22E-6742A1C188A7}"/>
              </a:ext>
            </a:extLst>
          </p:cNvPr>
          <p:cNvSpPr txBox="1"/>
          <p:nvPr/>
        </p:nvSpPr>
        <p:spPr>
          <a:xfrm rot="2598464">
            <a:off x="4843365" y="34610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商品サービスに活かす</a:t>
            </a:r>
          </a:p>
        </p:txBody>
      </p:sp>
    </p:spTree>
    <p:extLst>
      <p:ext uri="{BB962C8B-B14F-4D97-AF65-F5344CB8AC3E}">
        <p14:creationId xmlns:p14="http://schemas.microsoft.com/office/powerpoint/2010/main" val="261297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1319D-ACB0-9D32-962B-1A6F338C3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4B851EC-E4CA-A447-98CC-0BF9AC85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1D66CE25-1A6B-05DD-EBB3-D21F9A0421EA}"/>
              </a:ext>
            </a:extLst>
          </p:cNvPr>
          <p:cNvSpPr txBox="1"/>
          <p:nvPr/>
        </p:nvSpPr>
        <p:spPr>
          <a:xfrm>
            <a:off x="179394" y="4801943"/>
            <a:ext cx="326243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社員やお客様に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自社らしい関わり方をして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より良い関係をつくる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D187EC60-5AA8-D8B9-FE5B-D38552936EEC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FB06957F-FDB5-CD54-D214-62FB4F443A3D}"/>
              </a:ext>
            </a:extLst>
          </p:cNvPr>
          <p:cNvSpPr txBox="1"/>
          <p:nvPr/>
        </p:nvSpPr>
        <p:spPr>
          <a:xfrm>
            <a:off x="5356022" y="4801943"/>
            <a:ext cx="351891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自社らしさや強みを活かした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商品やサービスを生み出し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お客様に提供する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DC1B8E5-16FC-F8ED-F9B4-FA6DD20652DA}"/>
              </a:ext>
            </a:extLst>
          </p:cNvPr>
          <p:cNvCxnSpPr>
            <a:stCxn id="5" idx="2"/>
            <a:endCxn id="4" idx="0"/>
          </p:cNvCxnSpPr>
          <p:nvPr/>
        </p:nvCxnSpPr>
        <p:spPr>
          <a:xfrm flipH="1">
            <a:off x="1810610" y="2390633"/>
            <a:ext cx="2755024" cy="241131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655E45D-BA53-0E81-C8CF-ABDE9A28B7A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565634" y="2390633"/>
            <a:ext cx="2549844" cy="2411310"/>
          </a:xfrm>
          <a:prstGeom prst="straightConnector1">
            <a:avLst/>
          </a:prstGeom>
          <a:ln>
            <a:solidFill>
              <a:srgbClr val="00A0C5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E584614-E37B-690D-5A95-8590B295A8F5}"/>
              </a:ext>
            </a:extLst>
          </p:cNvPr>
          <p:cNvSpPr txBox="1"/>
          <p:nvPr/>
        </p:nvSpPr>
        <p:spPr>
          <a:xfrm rot="19141267">
            <a:off x="1695091" y="341162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社内外の関係に活かす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D7A7B5-B7C3-C144-E914-7EBFF0AF4E82}"/>
              </a:ext>
            </a:extLst>
          </p:cNvPr>
          <p:cNvSpPr txBox="1"/>
          <p:nvPr/>
        </p:nvSpPr>
        <p:spPr>
          <a:xfrm rot="2598464">
            <a:off x="4843365" y="34610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商品サービスに活かす</a:t>
            </a:r>
          </a:p>
        </p:txBody>
      </p:sp>
    </p:spTree>
    <p:extLst>
      <p:ext uri="{BB962C8B-B14F-4D97-AF65-F5344CB8AC3E}">
        <p14:creationId xmlns:p14="http://schemas.microsoft.com/office/powerpoint/2010/main" val="3984643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02F84-B4B1-C6D3-7534-0E5F2432E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08D860C-D097-097D-93E4-2CE6F610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F7AA47E6-1E2E-1F85-8E62-A0592F77117C}"/>
              </a:ext>
            </a:extLst>
          </p:cNvPr>
          <p:cNvSpPr txBox="1"/>
          <p:nvPr/>
        </p:nvSpPr>
        <p:spPr>
          <a:xfrm>
            <a:off x="179394" y="4801943"/>
            <a:ext cx="326243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社員やお客様に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自社らしい関わり方をして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より良い関係をつくる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A2A7BF24-CC7B-CCA5-E780-19156914B791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415F6069-DE47-27AA-DA62-F197F7479CD8}"/>
              </a:ext>
            </a:extLst>
          </p:cNvPr>
          <p:cNvSpPr txBox="1"/>
          <p:nvPr/>
        </p:nvSpPr>
        <p:spPr>
          <a:xfrm>
            <a:off x="5356022" y="4801943"/>
            <a:ext cx="351891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自社らしさや強みを活かした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商品やサービスを生み出し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お客様に提供する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D7706FC-81CA-AB6F-744D-8BDE0C971263}"/>
              </a:ext>
            </a:extLst>
          </p:cNvPr>
          <p:cNvCxnSpPr>
            <a:stCxn id="5" idx="2"/>
            <a:endCxn id="4" idx="0"/>
          </p:cNvCxnSpPr>
          <p:nvPr/>
        </p:nvCxnSpPr>
        <p:spPr>
          <a:xfrm flipH="1">
            <a:off x="1810610" y="2390633"/>
            <a:ext cx="2755024" cy="2411310"/>
          </a:xfrm>
          <a:prstGeom prst="straightConnector1">
            <a:avLst/>
          </a:prstGeom>
          <a:ln>
            <a:solidFill>
              <a:srgbClr val="E94B6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6876C9A-F74A-D344-2250-FFD35D12901C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565634" y="2390633"/>
            <a:ext cx="2549844" cy="2411310"/>
          </a:xfrm>
          <a:prstGeom prst="straightConnector1">
            <a:avLst/>
          </a:prstGeom>
          <a:ln>
            <a:solidFill>
              <a:srgbClr val="00A0C5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6D46B4-21CA-CB6A-B385-2DF3D57948B3}"/>
              </a:ext>
            </a:extLst>
          </p:cNvPr>
          <p:cNvSpPr txBox="1"/>
          <p:nvPr/>
        </p:nvSpPr>
        <p:spPr>
          <a:xfrm rot="19141267">
            <a:off x="1695091" y="341162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社内外の関係に活かす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DD9072-EB80-5E37-862C-1E25230139CB}"/>
              </a:ext>
            </a:extLst>
          </p:cNvPr>
          <p:cNvSpPr txBox="1"/>
          <p:nvPr/>
        </p:nvSpPr>
        <p:spPr>
          <a:xfrm rot="2598464">
            <a:off x="4843365" y="34610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商品サービスに活かす</a:t>
            </a:r>
          </a:p>
        </p:txBody>
      </p:sp>
    </p:spTree>
    <p:extLst>
      <p:ext uri="{BB962C8B-B14F-4D97-AF65-F5344CB8AC3E}">
        <p14:creationId xmlns:p14="http://schemas.microsoft.com/office/powerpoint/2010/main" val="2129309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33B67B4-E140-EF1A-B6B0-56ACDC59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052428F-0D96-76F5-AC81-87CF78B8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6FB8BCA-CCAB-9BCB-D46C-2731354C1ADF}"/>
              </a:ext>
            </a:extLst>
          </p:cNvPr>
          <p:cNvGrpSpPr/>
          <p:nvPr/>
        </p:nvGrpSpPr>
        <p:grpSpPr>
          <a:xfrm>
            <a:off x="179388" y="1759568"/>
            <a:ext cx="8915702" cy="3611428"/>
            <a:chOff x="136765" y="1106594"/>
            <a:chExt cx="12139753" cy="491737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E91A6D5-F2FC-E725-9F54-A2EADA70E64D}"/>
                </a:ext>
              </a:extLst>
            </p:cNvPr>
            <p:cNvGrpSpPr/>
            <p:nvPr/>
          </p:nvGrpSpPr>
          <p:grpSpPr>
            <a:xfrm>
              <a:off x="1991260" y="2272051"/>
              <a:ext cx="8282506" cy="2313895"/>
              <a:chOff x="1042988" y="2010569"/>
              <a:chExt cx="10154444" cy="2836862"/>
            </a:xfrm>
          </p:grpSpPr>
          <p:sp>
            <p:nvSpPr>
              <p:cNvPr id="5" name="左右矢印 4">
                <a:extLst>
                  <a:ext uri="{FF2B5EF4-FFF2-40B4-BE49-F238E27FC236}">
                    <a16:creationId xmlns:a16="http://schemas.microsoft.com/office/drawing/2014/main" id="{7E25F4BF-3B10-B878-0CD0-29760B1B3DD5}"/>
                  </a:ext>
                </a:extLst>
              </p:cNvPr>
              <p:cNvSpPr/>
              <p:nvPr/>
            </p:nvSpPr>
            <p:spPr>
              <a:xfrm>
                <a:off x="1042988" y="2814638"/>
                <a:ext cx="10154444" cy="1085850"/>
              </a:xfrm>
              <a:prstGeom prst="left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6" name="円/楕円 5">
                <a:extLst>
                  <a:ext uri="{FF2B5EF4-FFF2-40B4-BE49-F238E27FC236}">
                    <a16:creationId xmlns:a16="http://schemas.microsoft.com/office/drawing/2014/main" id="{4914C596-E2ED-68BC-85A5-337D7CF68F99}"/>
                  </a:ext>
                </a:extLst>
              </p:cNvPr>
              <p:cNvSpPr/>
              <p:nvPr/>
            </p:nvSpPr>
            <p:spPr>
              <a:xfrm>
                <a:off x="4714082" y="2010569"/>
                <a:ext cx="2836862" cy="28368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spc="300"/>
                  <a:t>自社</a:t>
                </a:r>
                <a:br>
                  <a:rPr kumimoji="1" lang="en-US" altLang="ja-JP" b="1" spc="300"/>
                </a:br>
                <a:r>
                  <a:rPr kumimoji="1" lang="ja-JP" altLang="en-US" b="1" spc="300"/>
                  <a:t>らしさ</a:t>
                </a:r>
              </a:p>
            </p:txBody>
          </p:sp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915A57F9-E399-09F7-01A1-05FADC1AD1E9}"/>
                  </a:ext>
                </a:extLst>
              </p:cNvPr>
              <p:cNvSpPr/>
              <p:nvPr/>
            </p:nvSpPr>
            <p:spPr>
              <a:xfrm>
                <a:off x="8304213" y="2262585"/>
                <a:ext cx="2189956" cy="2189956"/>
              </a:xfrm>
              <a:prstGeom prst="ellipse">
                <a:avLst/>
              </a:prstGeom>
              <a:solidFill>
                <a:srgbClr val="00A1B6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ja-JP" altLang="en-US" b="1" spc="300"/>
                  <a:t>事業</a:t>
                </a:r>
                <a:endParaRPr kumimoji="1" lang="en-US" altLang="ja-JP" b="1" spc="300"/>
              </a:p>
              <a:p>
                <a:pPr algn="ctr"/>
                <a:r>
                  <a:rPr lang="ja-JP" altLang="en-US" b="1" spc="300"/>
                  <a:t>商品</a:t>
                </a:r>
                <a:endParaRPr lang="en-US" altLang="ja-JP" b="1" spc="300"/>
              </a:p>
              <a:p>
                <a:pPr algn="ctr"/>
                <a:r>
                  <a:rPr kumimoji="1" lang="ja-JP" altLang="en-US" b="1" spc="300"/>
                  <a:t>サービス</a:t>
                </a:r>
              </a:p>
            </p:txBody>
          </p:sp>
          <p:sp>
            <p:nvSpPr>
              <p:cNvPr id="8" name="円/楕円 7">
                <a:extLst>
                  <a:ext uri="{FF2B5EF4-FFF2-40B4-BE49-F238E27FC236}">
                    <a16:creationId xmlns:a16="http://schemas.microsoft.com/office/drawing/2014/main" id="{3DCDBC46-B84C-6E16-13ED-1653832843CF}"/>
                  </a:ext>
                </a:extLst>
              </p:cNvPr>
              <p:cNvSpPr/>
              <p:nvPr/>
            </p:nvSpPr>
            <p:spPr>
              <a:xfrm>
                <a:off x="1770857" y="2262585"/>
                <a:ext cx="2189956" cy="2189956"/>
              </a:xfrm>
              <a:prstGeom prst="ellipse">
                <a:avLst/>
              </a:prstGeom>
              <a:solidFill>
                <a:srgbClr val="E93A4D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spc="300"/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8996CE9-C943-889B-1674-ECBD9D4FA44D}"/>
                </a:ext>
              </a:extLst>
            </p:cNvPr>
            <p:cNvSpPr txBox="1"/>
            <p:nvPr/>
          </p:nvSpPr>
          <p:spPr>
            <a:xfrm>
              <a:off x="836521" y="3191509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従業員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0E43FE0-413C-5E31-A2F9-CA745B2F3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494" y="1106594"/>
              <a:ext cx="2140981" cy="2140981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1D73673-90A9-9651-A15E-2ECFF01B2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6702" y="2162667"/>
              <a:ext cx="2169816" cy="2169816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414C8D7-24B1-AF75-E74E-7688EAF6AB5F}"/>
                </a:ext>
              </a:extLst>
            </p:cNvPr>
            <p:cNvSpPr txBox="1"/>
            <p:nvPr/>
          </p:nvSpPr>
          <p:spPr>
            <a:xfrm>
              <a:off x="10881269" y="4318833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顧客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5E91EA3-20BE-252C-CC17-C51D070D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765" y="3610425"/>
              <a:ext cx="2140981" cy="2140981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CEB30CE-4F1E-79DA-AF79-D9EF85019FBD}"/>
                </a:ext>
              </a:extLst>
            </p:cNvPr>
            <p:cNvSpPr txBox="1"/>
            <p:nvPr/>
          </p:nvSpPr>
          <p:spPr>
            <a:xfrm>
              <a:off x="618513" y="5716192"/>
              <a:ext cx="1274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パートナー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E1A5F8-E99E-6C4F-080B-442EC1980311}"/>
              </a:ext>
            </a:extLst>
          </p:cNvPr>
          <p:cNvSpPr txBox="1"/>
          <p:nvPr/>
        </p:nvSpPr>
        <p:spPr>
          <a:xfrm>
            <a:off x="2008273" y="2967335"/>
            <a:ext cx="1274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spc="300">
                <a:solidFill>
                  <a:schemeClr val="bg1"/>
                </a:solidFill>
              </a:rPr>
              <a:t>組織</a:t>
            </a:r>
            <a:endParaRPr kumimoji="1" lang="en-US" altLang="ja-JP" b="1" spc="300">
              <a:solidFill>
                <a:schemeClr val="bg1"/>
              </a:solidFill>
            </a:endParaRPr>
          </a:p>
          <a:p>
            <a:pPr algn="ctr"/>
            <a:r>
              <a:rPr lang="ja-JP" altLang="en-US" b="1" spc="300">
                <a:solidFill>
                  <a:schemeClr val="bg1"/>
                </a:solidFill>
              </a:rPr>
              <a:t>文化</a:t>
            </a:r>
            <a:endParaRPr kumimoji="1" lang="en-US" altLang="ja-JP" b="1" spc="30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spc="300">
                <a:solidFill>
                  <a:schemeClr val="bg1"/>
                </a:solidFill>
              </a:rPr>
              <a:t>価値観</a:t>
            </a:r>
          </a:p>
        </p:txBody>
      </p:sp>
    </p:spTree>
    <p:extLst>
      <p:ext uri="{BB962C8B-B14F-4D97-AF65-F5344CB8AC3E}">
        <p14:creationId xmlns:p14="http://schemas.microsoft.com/office/powerpoint/2010/main" val="2179050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9D433-F68B-FC5D-9BD4-47D4A5F6A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EF6DDA1-36AB-D142-7ABA-CF512592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3253717"/>
          </a:xfrm>
        </p:spPr>
        <p:txBody>
          <a:bodyPr lIns="91440" tIns="72000" rIns="91440" bIns="36000" anchor="ctr"/>
          <a:lstStyle/>
          <a:p>
            <a:r>
              <a:rPr lang="ja-JP" altLang="en-US" b="1">
                <a:ea typeface="游ゴシック"/>
              </a:rPr>
              <a:t>自社らしさを活用、</a:t>
            </a:r>
            <a:br>
              <a:rPr lang="en-US" altLang="ja-JP" b="1"/>
            </a:br>
            <a:r>
              <a:rPr lang="ja-JP" altLang="en-US" b="1">
                <a:ea typeface="游ゴシック"/>
              </a:rPr>
              <a:t>または自社らしさを加速するためには</a:t>
            </a:r>
            <a:br>
              <a:rPr lang="en-US" altLang="ja-JP" b="1"/>
            </a:br>
            <a:r>
              <a:rPr lang="ja-JP" altLang="en-US" b="1">
                <a:ea typeface="游ゴシック"/>
              </a:rPr>
              <a:t>どんな行動がとれるか考えてみましょう。</a:t>
            </a:r>
            <a:endParaRPr lang="en-US" altLang="ja-JP" b="1">
              <a:ea typeface="游ゴシック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>
                <a:ea typeface="游ゴシック"/>
              </a:rPr>
              <a:t>以下アクション例を参考に、取り組みたいことを考える</a:t>
            </a:r>
            <a:endParaRPr lang="en-US" altLang="ja-JP" sz="2000" b="1">
              <a:ea typeface="游ゴシック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具体的にいつまでに、どんな活動をするか考えてみる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AD1F2A0-C958-A38C-10B2-99A62421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自社らしさを生かすための明日からの行動を決めましょう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013722E-DC68-950B-2460-CBC98AD0B723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98581D0B-3F08-04E4-9023-F924E96A4927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E30DF98C-CD1D-EAA3-656B-56AABCD0CF61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57F06F-1234-9552-46FA-25FC7B206618}"/>
              </a:ext>
            </a:extLst>
          </p:cNvPr>
          <p:cNvGrpSpPr/>
          <p:nvPr/>
        </p:nvGrpSpPr>
        <p:grpSpPr>
          <a:xfrm>
            <a:off x="173515" y="3580340"/>
            <a:ext cx="8009114" cy="2625142"/>
            <a:chOff x="436653" y="2913547"/>
            <a:chExt cx="10112241" cy="3314484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934ECF6-1E4E-95F3-2271-FE48EC7B9156}"/>
                </a:ext>
              </a:extLst>
            </p:cNvPr>
            <p:cNvSpPr txBox="1"/>
            <p:nvPr/>
          </p:nvSpPr>
          <p:spPr>
            <a:xfrm>
              <a:off x="3820771" y="2913548"/>
              <a:ext cx="2967059" cy="480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ja-JP" altLang="en-US" sz="1600" b="1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自社らしさを確立する</a:t>
              </a:r>
              <a:endParaRPr kumimoji="1" lang="en-US" altLang="ja-JP" sz="1600" b="1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6A00999-945A-0B88-29A3-545AD5CD87C8}"/>
                </a:ext>
              </a:extLst>
            </p:cNvPr>
            <p:cNvSpPr txBox="1"/>
            <p:nvPr/>
          </p:nvSpPr>
          <p:spPr>
            <a:xfrm>
              <a:off x="3828188" y="3393707"/>
              <a:ext cx="2967059" cy="283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>
                  <a:solidFill>
                    <a:schemeClr val="accent4">
                      <a:lumMod val="75000"/>
                    </a:schemeClr>
                  </a:solidFill>
                </a:rPr>
                <a:t>競争力の源泉となる</a:t>
              </a:r>
              <a:endParaRPr kumimoji="1" lang="en-US" altLang="ja-JP" b="1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kumimoji="1" lang="ja-JP" altLang="en-US" b="1">
                  <a:solidFill>
                    <a:schemeClr val="accent4">
                      <a:lumMod val="75000"/>
                    </a:schemeClr>
                  </a:solidFill>
                </a:rPr>
                <a:t>「会社の軸」の確立</a:t>
              </a:r>
              <a:endParaRPr kumimoji="1" lang="en-US" altLang="ja-JP" b="1">
                <a:solidFill>
                  <a:schemeClr val="accent4">
                    <a:lumMod val="75000"/>
                  </a:schemeClr>
                </a:solidFill>
              </a:endParaRPr>
            </a:p>
            <a:p>
              <a:pPr>
                <a:lnSpc>
                  <a:spcPct val="125000"/>
                </a:lnSpc>
              </a:pPr>
              <a:endParaRPr lang="en-US" altLang="ja-JP" sz="1400" b="1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・ミッションビジョンバリュー策定</a:t>
              </a:r>
              <a:endParaRPr lang="en-US" altLang="ja-JP" sz="1400" b="1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・ロゴづくりや</a:t>
              </a:r>
              <a:r>
                <a:rPr lang="en-US" altLang="ja-JP" sz="1400" b="1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HP</a:t>
              </a:r>
              <a:r>
                <a:rPr lang="ja-JP" altLang="en-US" sz="1400" b="1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の改変</a:t>
              </a:r>
              <a:endParaRPr lang="en-US" altLang="ja-JP" sz="1400" b="1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・経営の軸づくり</a:t>
              </a:r>
              <a:endParaRPr lang="en-US" altLang="ja-JP" sz="1400" b="1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・自社らしさの言語化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4FAF275-0906-BF93-4095-4CD1305C1E09}"/>
                </a:ext>
              </a:extLst>
            </p:cNvPr>
            <p:cNvSpPr txBox="1"/>
            <p:nvPr/>
          </p:nvSpPr>
          <p:spPr>
            <a:xfrm>
              <a:off x="6899644" y="2913547"/>
              <a:ext cx="2770489" cy="480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ja-JP" altLang="en-US" sz="1600" b="1">
                  <a:solidFill>
                    <a:srgbClr val="00A1B6"/>
                  </a:solidFill>
                  <a:latin typeface="+mn-ea"/>
                </a:rPr>
                <a:t>事業で価値を生む</a:t>
              </a:r>
              <a:endParaRPr kumimoji="1" lang="en-US" altLang="ja-JP" sz="1600" b="1">
                <a:solidFill>
                  <a:srgbClr val="00A1B6"/>
                </a:solidFill>
                <a:latin typeface="+mn-ea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31205DC-CBCC-BBAC-98D4-3EC934503225}"/>
                </a:ext>
              </a:extLst>
            </p:cNvPr>
            <p:cNvSpPr txBox="1"/>
            <p:nvPr/>
          </p:nvSpPr>
          <p:spPr>
            <a:xfrm>
              <a:off x="6907066" y="3393707"/>
              <a:ext cx="3641828" cy="249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>
                  <a:solidFill>
                    <a:srgbClr val="00A1B6"/>
                  </a:solidFill>
                </a:rPr>
                <a:t>イノベーションと</a:t>
              </a:r>
              <a:br>
                <a:rPr kumimoji="1" lang="en-US" altLang="ja-JP" b="1">
                  <a:solidFill>
                    <a:srgbClr val="00A1B6"/>
                  </a:solidFill>
                </a:rPr>
              </a:br>
              <a:r>
                <a:rPr kumimoji="1" lang="ja-JP" altLang="en-US" b="1">
                  <a:solidFill>
                    <a:srgbClr val="00A1B6"/>
                  </a:solidFill>
                </a:rPr>
                <a:t>ブランディング</a:t>
              </a:r>
              <a:endParaRPr kumimoji="1" lang="en-US" altLang="ja-JP" b="1">
                <a:solidFill>
                  <a:srgbClr val="00A1B6"/>
                </a:solidFill>
              </a:endParaRPr>
            </a:p>
            <a:p>
              <a:pPr>
                <a:lnSpc>
                  <a:spcPct val="125000"/>
                </a:lnSpc>
              </a:pPr>
              <a:endParaRPr lang="en-US" altLang="ja-JP" sz="1400" b="1">
                <a:solidFill>
                  <a:srgbClr val="00A1B6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00A1B6"/>
                  </a:solidFill>
                  <a:latin typeface="+mn-ea"/>
                </a:rPr>
                <a:t>・競争力のある新商品開発</a:t>
              </a:r>
              <a:endParaRPr lang="en-US" altLang="ja-JP" sz="1400" b="1">
                <a:solidFill>
                  <a:srgbClr val="00A1B6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00A1B6"/>
                  </a:solidFill>
                  <a:latin typeface="+mn-ea"/>
                </a:rPr>
                <a:t>・ブランディングによる付加価値</a:t>
              </a:r>
              <a:endParaRPr lang="en-US" altLang="ja-JP" sz="1400" b="1">
                <a:solidFill>
                  <a:srgbClr val="00A1B6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00A1B6"/>
                  </a:solidFill>
                  <a:latin typeface="+mn-ea"/>
                </a:rPr>
                <a:t>・研究開発による知財力向上</a:t>
              </a:r>
              <a:endParaRPr lang="en-US" altLang="ja-JP" sz="1400" b="1">
                <a:solidFill>
                  <a:srgbClr val="00A1B6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00A1B6"/>
                  </a:solidFill>
                  <a:latin typeface="+mn-ea"/>
                </a:rPr>
                <a:t>・自社らしさが感じられる商品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FDA3FDA-7498-3CAF-D821-FD704E2BCE4F}"/>
                </a:ext>
              </a:extLst>
            </p:cNvPr>
            <p:cNvSpPr txBox="1"/>
            <p:nvPr/>
          </p:nvSpPr>
          <p:spPr>
            <a:xfrm>
              <a:off x="436653" y="2913547"/>
              <a:ext cx="2770489" cy="480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ja-JP" altLang="en-US" sz="1600" b="1">
                  <a:solidFill>
                    <a:srgbClr val="C92457"/>
                  </a:solidFill>
                  <a:latin typeface="+mn-ea"/>
                </a:rPr>
                <a:t>組織文化</a:t>
              </a:r>
              <a:endParaRPr kumimoji="1" lang="en-US" altLang="ja-JP" sz="1600" b="1">
                <a:solidFill>
                  <a:srgbClr val="C92457"/>
                </a:solidFill>
                <a:latin typeface="+mn-ea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52C0D20-CEC9-11C6-F7A2-58DE69577C33}"/>
                </a:ext>
              </a:extLst>
            </p:cNvPr>
            <p:cNvSpPr txBox="1"/>
            <p:nvPr/>
          </p:nvSpPr>
          <p:spPr>
            <a:xfrm>
              <a:off x="444069" y="3393707"/>
              <a:ext cx="3279725" cy="249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>
                  <a:solidFill>
                    <a:srgbClr val="C92457"/>
                  </a:solidFill>
                </a:rPr>
                <a:t>変化に適応できる</a:t>
              </a:r>
              <a:br>
                <a:rPr kumimoji="1" lang="en-US" altLang="ja-JP" b="1">
                  <a:solidFill>
                    <a:srgbClr val="C92457"/>
                  </a:solidFill>
                </a:rPr>
              </a:br>
              <a:r>
                <a:rPr kumimoji="1" lang="ja-JP" altLang="en-US" b="1">
                  <a:solidFill>
                    <a:srgbClr val="C92457"/>
                  </a:solidFill>
                </a:rPr>
                <a:t>強い組織・仲間づくり</a:t>
              </a:r>
              <a:endParaRPr kumimoji="1" lang="en-US" altLang="ja-JP" b="1">
                <a:solidFill>
                  <a:srgbClr val="C92457"/>
                </a:solidFill>
              </a:endParaRPr>
            </a:p>
            <a:p>
              <a:pPr>
                <a:lnSpc>
                  <a:spcPct val="125000"/>
                </a:lnSpc>
              </a:pPr>
              <a:endParaRPr lang="en-US" altLang="ja-JP" sz="1400" b="1">
                <a:solidFill>
                  <a:srgbClr val="C92457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C92457"/>
                  </a:solidFill>
                  <a:latin typeface="+mn-ea"/>
                </a:rPr>
                <a:t>・従業員とのビジョンづくり</a:t>
              </a:r>
              <a:endParaRPr lang="en-US" altLang="ja-JP" sz="1400" b="1">
                <a:solidFill>
                  <a:srgbClr val="C92457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C92457"/>
                  </a:solidFill>
                  <a:latin typeface="+mn-ea"/>
                </a:rPr>
                <a:t>・協力企業との関係性強化</a:t>
              </a:r>
              <a:endParaRPr lang="en-US" altLang="ja-JP" sz="1400" b="1">
                <a:solidFill>
                  <a:srgbClr val="C92457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C92457"/>
                  </a:solidFill>
                  <a:latin typeface="+mn-ea"/>
                </a:rPr>
                <a:t>・採用ブランディング活動</a:t>
              </a:r>
              <a:endParaRPr lang="en-US" altLang="ja-JP" sz="1400" b="1">
                <a:solidFill>
                  <a:srgbClr val="C92457"/>
                </a:solidFill>
                <a:latin typeface="+mn-ea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1400" b="1">
                  <a:solidFill>
                    <a:srgbClr val="C92457"/>
                  </a:solidFill>
                  <a:latin typeface="+mn-ea"/>
                </a:rPr>
                <a:t>・自社らしさの体現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263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6CE84B4-FD4F-BC68-9106-49E0A0E4DE89}"/>
              </a:ext>
            </a:extLst>
          </p:cNvPr>
          <p:cNvGrpSpPr/>
          <p:nvPr/>
        </p:nvGrpSpPr>
        <p:grpSpPr>
          <a:xfrm>
            <a:off x="6399211" y="3429000"/>
            <a:ext cx="2565401" cy="3059906"/>
            <a:chOff x="419100" y="3678801"/>
            <a:chExt cx="2179950" cy="2600157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8459482-8A12-9C04-DE8A-2B737CCB6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</a:blip>
            <a:srcRect l="2038" r="90908"/>
            <a:stretch/>
          </p:blipFill>
          <p:spPr>
            <a:xfrm>
              <a:off x="419100" y="3683960"/>
              <a:ext cx="620712" cy="2594998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5590DCC-908E-6C32-D870-63FCE4366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</a:blip>
            <a:srcRect l="68896" r="23541"/>
            <a:stretch/>
          </p:blipFill>
          <p:spPr>
            <a:xfrm>
              <a:off x="1933570" y="3678801"/>
              <a:ext cx="665480" cy="2594999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394ACB7-421D-D25A-FCD3-3E1ABD855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</a:blip>
            <a:srcRect l="37442" r="55504"/>
            <a:stretch/>
          </p:blipFill>
          <p:spPr>
            <a:xfrm>
              <a:off x="1198106" y="3683959"/>
              <a:ext cx="620712" cy="2594999"/>
            </a:xfrm>
            <a:prstGeom prst="rect">
              <a:avLst/>
            </a:prstGeom>
          </p:spPr>
        </p:pic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671A980-A0BE-42DF-B2A1-72486938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自社らしさを生かすための明日からの行動を決めましょう</a:t>
            </a:r>
            <a:endParaRPr kumimoji="1" lang="ja-JP" altLang="en-US"/>
          </a:p>
        </p:txBody>
      </p:sp>
      <p:sp>
        <p:nvSpPr>
          <p:cNvPr id="4" name="コンテンツ プレースホルダー 6">
            <a:extLst>
              <a:ext uri="{FF2B5EF4-FFF2-40B4-BE49-F238E27FC236}">
                <a16:creationId xmlns:a16="http://schemas.microsoft.com/office/drawing/2014/main" id="{27F0F618-A5EF-5234-79AF-68F69019204B}"/>
              </a:ext>
            </a:extLst>
          </p:cNvPr>
          <p:cNvSpPr txBox="1">
            <a:spLocks/>
          </p:cNvSpPr>
          <p:nvPr/>
        </p:nvSpPr>
        <p:spPr>
          <a:xfrm>
            <a:off x="179388" y="3176588"/>
            <a:ext cx="8785223" cy="2447924"/>
          </a:xfrm>
          <a:prstGeom prst="rect">
            <a:avLst/>
          </a:prstGeom>
        </p:spPr>
        <p:txBody>
          <a:bodyPr tIns="72000" bIns="36000" anchor="ctr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kumimoji="1" sz="2800" kern="1200">
                <a:solidFill>
                  <a:srgbClr val="56431E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kumimoji="1" sz="2400" kern="1200">
                <a:solidFill>
                  <a:srgbClr val="56431E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kumimoji="1" sz="2000" kern="1200">
                <a:solidFill>
                  <a:srgbClr val="56431E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kumimoji="1" sz="1800" kern="1200">
                <a:solidFill>
                  <a:srgbClr val="56431E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kumimoji="1" sz="1800" kern="1200">
                <a:solidFill>
                  <a:srgbClr val="5643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>
                <a:solidFill>
                  <a:srgbClr val="F0536B"/>
                </a:solidFill>
              </a:rPr>
              <a:t>発表の流れ</a:t>
            </a:r>
            <a:endParaRPr lang="en-US" altLang="ja-JP" sz="2000" b="1">
              <a:solidFill>
                <a:srgbClr val="F0536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１社あたりの持ち時間は２分です。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どんなエピソードが出てきたか、</a:t>
            </a:r>
            <a:br>
              <a:rPr lang="en-US" altLang="ja-JP" sz="2000" b="1"/>
            </a:br>
            <a:r>
              <a:rPr lang="ja-JP" altLang="en-US" sz="2000" b="1"/>
              <a:t>３つの分類分けやグルーピングでの取り組みも含めて、</a:t>
            </a:r>
            <a:br>
              <a:rPr lang="en-US" altLang="ja-JP" sz="2000" b="1"/>
            </a:br>
            <a:r>
              <a:rPr lang="ja-JP" altLang="en-US" sz="2000" b="1"/>
              <a:t>全体へ共有をお願いします。</a:t>
            </a:r>
            <a:endParaRPr lang="en-US" altLang="ja-JP" sz="2000" b="1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000DFED-16E0-53FC-EEFE-1B665DA0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617677"/>
            <a:ext cx="8785222" cy="2150923"/>
          </a:xfrm>
        </p:spPr>
        <p:txBody>
          <a:bodyPr lIns="91440" tIns="72000" rIns="91440" bIns="36000" anchor="ctr"/>
          <a:lstStyle/>
          <a:p>
            <a:r>
              <a:rPr lang="ja-JP" altLang="en-US" b="1">
                <a:ea typeface="游ゴシック"/>
              </a:rPr>
              <a:t>自社らしさ・自社のつよみを生かす</a:t>
            </a:r>
            <a:endParaRPr lang="en-US" altLang="ja-JP" b="1">
              <a:ea typeface="游ゴシック"/>
            </a:endParaRPr>
          </a:p>
          <a:p>
            <a:r>
              <a:rPr lang="ja-JP" altLang="en-US" b="1">
                <a:ea typeface="游ゴシック"/>
                <a:cs typeface="Calibri"/>
              </a:rPr>
              <a:t>アクションプランを</a:t>
            </a:r>
            <a:r>
              <a:rPr lang="ja-JP" altLang="en-US" b="1">
                <a:ea typeface="游ゴシック"/>
              </a:rPr>
              <a:t>全体で発表しましょう！</a:t>
            </a:r>
            <a:endParaRPr lang="en-US" altLang="ja-JP" sz="3200" b="1">
              <a:ea typeface="游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78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9FDC6-C054-6CD2-63F9-61F8D21E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163E-7977-198F-91C8-7B4A8D6E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ワークショップの構成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F918FC5-969F-00F4-2A41-F96C4744DF71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3028408" y="3562564"/>
            <a:ext cx="1641980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DB9C2A02-8070-7A90-B6BE-E2F411F2C51D}"/>
              </a:ext>
            </a:extLst>
          </p:cNvPr>
          <p:cNvSpPr/>
          <p:nvPr/>
        </p:nvSpPr>
        <p:spPr>
          <a:xfrm>
            <a:off x="4670388" y="3468522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989385-C5ED-EEB0-6195-63A7222CE6CB}"/>
              </a:ext>
            </a:extLst>
          </p:cNvPr>
          <p:cNvSpPr txBox="1"/>
          <p:nvPr/>
        </p:nvSpPr>
        <p:spPr>
          <a:xfrm>
            <a:off x="4872215" y="3955687"/>
            <a:ext cx="1415772" cy="3428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200" b="1">
                <a:solidFill>
                  <a:srgbClr val="604B22"/>
                </a:solidFill>
              </a:rPr>
              <a:t>次回までの</a:t>
            </a:r>
            <a:r>
              <a:rPr kumimoji="1" lang="ja-JP" altLang="en-US" b="1">
                <a:solidFill>
                  <a:srgbClr val="604B22"/>
                </a:solidFill>
              </a:rPr>
              <a:t>宿題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0FF3126-14BB-86AA-9ADD-C512F1712859}"/>
              </a:ext>
            </a:extLst>
          </p:cNvPr>
          <p:cNvSpPr txBox="1"/>
          <p:nvPr/>
        </p:nvSpPr>
        <p:spPr>
          <a:xfrm>
            <a:off x="4872215" y="4325756"/>
            <a:ext cx="4265601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方針を社員に共有した時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どの様な反応が出るか、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どんな課題が出てきそうか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実際に共有してみる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57BE971-D6D2-257A-B266-0C94C963227D}"/>
              </a:ext>
            </a:extLst>
          </p:cNvPr>
          <p:cNvSpPr/>
          <p:nvPr/>
        </p:nvSpPr>
        <p:spPr>
          <a:xfrm>
            <a:off x="2794804" y="3445762"/>
            <a:ext cx="233604" cy="233604"/>
          </a:xfrm>
          <a:prstGeom prst="ellipse">
            <a:avLst/>
          </a:prstGeom>
          <a:solidFill>
            <a:srgbClr val="F37E4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9B5CE9-3CB4-C5B4-E705-4B28E9A0DB41}"/>
              </a:ext>
            </a:extLst>
          </p:cNvPr>
          <p:cNvSpPr txBox="1"/>
          <p:nvPr/>
        </p:nvSpPr>
        <p:spPr>
          <a:xfrm>
            <a:off x="3010000" y="2125154"/>
            <a:ext cx="4084351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F37E45"/>
                </a:solidFill>
              </a:rPr>
              <a:t>自社らしさを知り</a:t>
            </a:r>
            <a:endParaRPr kumimoji="1" lang="en-US" altLang="ja-JP" sz="2000" b="1">
              <a:solidFill>
                <a:srgbClr val="F37E45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F37E45"/>
                </a:solidFill>
              </a:rPr>
              <a:t>方針を考える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5D6EC6-2724-B4DA-BF22-8E51A918911C}"/>
              </a:ext>
            </a:extLst>
          </p:cNvPr>
          <p:cNvGrpSpPr/>
          <p:nvPr/>
        </p:nvGrpSpPr>
        <p:grpSpPr>
          <a:xfrm>
            <a:off x="3056296" y="1119961"/>
            <a:ext cx="1977401" cy="611189"/>
            <a:chOff x="964003" y="986397"/>
            <a:chExt cx="1977401" cy="61118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5357219-8830-0B1C-1673-4B9D5BFA465A}"/>
                </a:ext>
              </a:extLst>
            </p:cNvPr>
            <p:cNvSpPr txBox="1"/>
            <p:nvPr/>
          </p:nvSpPr>
          <p:spPr>
            <a:xfrm>
              <a:off x="964003" y="1226907"/>
              <a:ext cx="1977401" cy="37067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200" b="1">
                  <a:solidFill>
                    <a:srgbClr val="F37E45"/>
                  </a:solidFill>
                </a:rPr>
                <a:t>ワークショップ</a:t>
              </a:r>
              <a:r>
                <a:rPr kumimoji="1" lang="en-US" altLang="ja-JP" sz="2000" b="1">
                  <a:solidFill>
                    <a:srgbClr val="F37E45"/>
                  </a:solidFill>
                </a:rPr>
                <a:t>Day.</a:t>
              </a:r>
              <a:r>
                <a:rPr kumimoji="1" lang="ja-JP" altLang="en-US" b="1">
                  <a:solidFill>
                    <a:srgbClr val="F37E45"/>
                  </a:solidFill>
                </a:rPr>
                <a:t>１</a:t>
              </a:r>
              <a:endParaRPr kumimoji="1" lang="en-US" altLang="ja-JP" b="1">
                <a:solidFill>
                  <a:srgbClr val="F37E45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AE5BB8D-9994-7468-88D3-8EDCF3F66DA7}"/>
                </a:ext>
              </a:extLst>
            </p:cNvPr>
            <p:cNvSpPr txBox="1"/>
            <p:nvPr/>
          </p:nvSpPr>
          <p:spPr>
            <a:xfrm>
              <a:off x="964003" y="986397"/>
              <a:ext cx="10534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000" b="1" dirty="0">
                  <a:solidFill>
                    <a:srgbClr val="F37E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b="1" dirty="0">
                <a:solidFill>
                  <a:srgbClr val="F37E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5F2967C0-E466-159F-5A06-BF21776C0E24}"/>
              </a:ext>
            </a:extLst>
          </p:cNvPr>
          <p:cNvSpPr/>
          <p:nvPr/>
        </p:nvSpPr>
        <p:spPr>
          <a:xfrm>
            <a:off x="6171185" y="3445762"/>
            <a:ext cx="233604" cy="233604"/>
          </a:xfrm>
          <a:prstGeom prst="ellipse">
            <a:avLst/>
          </a:prstGeom>
          <a:solidFill>
            <a:srgbClr val="EE326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0FC87ED-EBF5-7828-1EB0-9059D0D496C7}"/>
              </a:ext>
            </a:extLst>
          </p:cNvPr>
          <p:cNvSpPr txBox="1"/>
          <p:nvPr/>
        </p:nvSpPr>
        <p:spPr>
          <a:xfrm>
            <a:off x="6399241" y="2030608"/>
            <a:ext cx="274475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EE3261"/>
                </a:solidFill>
              </a:rPr>
              <a:t>実行計画を作ろう</a:t>
            </a:r>
            <a:endParaRPr kumimoji="1" lang="en-US" altLang="ja-JP" sz="2000" b="1">
              <a:solidFill>
                <a:srgbClr val="EE3261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EE3261"/>
                </a:solidFill>
              </a:rPr>
              <a:t>デザイン経営を学ぼう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F37B9A0-59C5-C5CA-6059-7DEA6963A5CA}"/>
              </a:ext>
            </a:extLst>
          </p:cNvPr>
          <p:cNvGrpSpPr/>
          <p:nvPr/>
        </p:nvGrpSpPr>
        <p:grpSpPr>
          <a:xfrm>
            <a:off x="6444165" y="1119961"/>
            <a:ext cx="1837939" cy="610515"/>
            <a:chOff x="5269189" y="986397"/>
            <a:chExt cx="1837939" cy="610515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968F039-AF68-F6EB-6E0A-BD1A4A08257B}"/>
                </a:ext>
              </a:extLst>
            </p:cNvPr>
            <p:cNvSpPr txBox="1"/>
            <p:nvPr/>
          </p:nvSpPr>
          <p:spPr>
            <a:xfrm>
              <a:off x="5269189" y="1227580"/>
              <a:ext cx="183793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200" b="1">
                  <a:solidFill>
                    <a:srgbClr val="EE3261"/>
                  </a:solidFill>
                </a:rPr>
                <a:t>ワークショップ</a:t>
              </a:r>
              <a:r>
                <a:rPr kumimoji="1" lang="en-US" altLang="ja-JP" sz="2000" b="1">
                  <a:solidFill>
                    <a:srgbClr val="EE3261"/>
                  </a:solidFill>
                </a:rPr>
                <a:t>Day.</a:t>
              </a:r>
              <a:r>
                <a:rPr kumimoji="1" lang="en-US" altLang="ja-JP" b="1">
                  <a:solidFill>
                    <a:srgbClr val="EE3261"/>
                  </a:solidFill>
                </a:rPr>
                <a:t>2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1BAAFC1-79BA-12B5-12EA-4A6D3DEEFD53}"/>
                </a:ext>
              </a:extLst>
            </p:cNvPr>
            <p:cNvSpPr txBox="1"/>
            <p:nvPr/>
          </p:nvSpPr>
          <p:spPr>
            <a:xfrm>
              <a:off x="5269189" y="986397"/>
              <a:ext cx="10534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000" b="1" dirty="0">
                  <a:solidFill>
                    <a:srgbClr val="EE32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b="1" dirty="0">
                <a:solidFill>
                  <a:srgbClr val="EE32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CAC98074-8F83-80C1-BE71-B9EF8B09AA1A}"/>
              </a:ext>
            </a:extLst>
          </p:cNvPr>
          <p:cNvCxnSpPr>
            <a:stCxn id="7" idx="0"/>
            <a:endCxn id="28" idx="1"/>
          </p:cNvCxnSpPr>
          <p:nvPr/>
        </p:nvCxnSpPr>
        <p:spPr>
          <a:xfrm rot="5400000" flipH="1" flipV="1">
            <a:off x="1913384" y="2302850"/>
            <a:ext cx="2141135" cy="144690"/>
          </a:xfrm>
          <a:prstGeom prst="bentConnector2">
            <a:avLst/>
          </a:prstGeom>
          <a:ln w="22225">
            <a:solidFill>
              <a:srgbClr val="F37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1B0F1CD6-F92A-5606-D5BC-A93661B34E65}"/>
              </a:ext>
            </a:extLst>
          </p:cNvPr>
          <p:cNvCxnSpPr>
            <a:cxnSpLocks/>
            <a:stCxn id="8" idx="0"/>
            <a:endCxn id="30" idx="1"/>
          </p:cNvCxnSpPr>
          <p:nvPr/>
        </p:nvCxnSpPr>
        <p:spPr>
          <a:xfrm rot="5400000" flipH="1" flipV="1">
            <a:off x="5295509" y="2297106"/>
            <a:ext cx="2141135" cy="156178"/>
          </a:xfrm>
          <a:prstGeom prst="bentConnector2">
            <a:avLst/>
          </a:prstGeom>
          <a:ln w="22225">
            <a:solidFill>
              <a:srgbClr val="EE3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14BD99C3-44C9-8C10-46C4-5E1923357F8D}"/>
              </a:ext>
            </a:extLst>
          </p:cNvPr>
          <p:cNvCxnSpPr>
            <a:cxnSpLocks/>
            <a:stCxn id="14" idx="1"/>
            <a:endCxn id="9" idx="4"/>
          </p:cNvCxnSpPr>
          <p:nvPr/>
        </p:nvCxnSpPr>
        <p:spPr>
          <a:xfrm rot="10800000">
            <a:off x="4771303" y="3670349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CFF3F41-FF1D-8DEA-3BEB-9EB7F6F9EA9F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4872215" y="3562564"/>
            <a:ext cx="1298970" cy="6872"/>
          </a:xfrm>
          <a:prstGeom prst="line">
            <a:avLst/>
          </a:prstGeom>
          <a:ln w="50800">
            <a:solidFill>
              <a:srgbClr val="564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AE66DCF-26AE-147E-3532-0BF87034D7E1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404789" y="3562564"/>
            <a:ext cx="3620659" cy="0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0C60671-5D40-3273-CF35-6142A17FDC03}"/>
              </a:ext>
            </a:extLst>
          </p:cNvPr>
          <p:cNvCxnSpPr>
            <a:cxnSpLocks/>
          </p:cNvCxnSpPr>
          <p:nvPr/>
        </p:nvCxnSpPr>
        <p:spPr>
          <a:xfrm>
            <a:off x="1126068" y="3565999"/>
            <a:ext cx="1641980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8">
            <a:extLst>
              <a:ext uri="{FF2B5EF4-FFF2-40B4-BE49-F238E27FC236}">
                <a16:creationId xmlns:a16="http://schemas.microsoft.com/office/drawing/2014/main" id="{84E26A7F-4CBD-17C0-0536-67A57DEFF870}"/>
              </a:ext>
            </a:extLst>
          </p:cNvPr>
          <p:cNvSpPr/>
          <p:nvPr/>
        </p:nvSpPr>
        <p:spPr>
          <a:xfrm>
            <a:off x="924241" y="3460340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E968AA-4CB5-AA5F-B399-0E8414BCA60C}"/>
              </a:ext>
            </a:extLst>
          </p:cNvPr>
          <p:cNvSpPr txBox="1"/>
          <p:nvPr/>
        </p:nvSpPr>
        <p:spPr>
          <a:xfrm>
            <a:off x="1126068" y="3947505"/>
            <a:ext cx="1107996" cy="3428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b="1">
                <a:solidFill>
                  <a:srgbClr val="604B22"/>
                </a:solidFill>
              </a:rPr>
              <a:t>事前課題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36C077-D3F7-035B-F05A-37F221063FF3}"/>
              </a:ext>
            </a:extLst>
          </p:cNvPr>
          <p:cNvSpPr txBox="1"/>
          <p:nvPr/>
        </p:nvSpPr>
        <p:spPr>
          <a:xfrm>
            <a:off x="1126069" y="4317574"/>
            <a:ext cx="3645234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お得意様は自社のことを</a:t>
            </a:r>
            <a:br>
              <a:rPr kumimoji="1" lang="en-US" altLang="ja-JP" b="1">
                <a:solidFill>
                  <a:srgbClr val="604B22"/>
                </a:solidFill>
              </a:rPr>
            </a:br>
            <a:r>
              <a:rPr kumimoji="1" lang="ja-JP" altLang="en-US" b="1">
                <a:solidFill>
                  <a:srgbClr val="604B22"/>
                </a:solidFill>
              </a:rPr>
              <a:t>どのように思っているのか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聞いてみる</a:t>
            </a:r>
          </a:p>
        </p:txBody>
      </p:sp>
      <p:cxnSp>
        <p:nvCxnSpPr>
          <p:cNvPr id="25" name="コネクタ: カギ線 19">
            <a:extLst>
              <a:ext uri="{FF2B5EF4-FFF2-40B4-BE49-F238E27FC236}">
                <a16:creationId xmlns:a16="http://schemas.microsoft.com/office/drawing/2014/main" id="{7266D5FA-27E1-A8CE-1190-B40A9A5A1016}"/>
              </a:ext>
            </a:extLst>
          </p:cNvPr>
          <p:cNvCxnSpPr>
            <a:cxnSpLocks/>
            <a:stCxn id="19" idx="1"/>
            <a:endCxn id="18" idx="4"/>
          </p:cNvCxnSpPr>
          <p:nvPr/>
        </p:nvCxnSpPr>
        <p:spPr>
          <a:xfrm rot="10800000">
            <a:off x="1025156" y="3662167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86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DC47-0845-1261-9213-C00F303C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4F6848C-2CF2-35D1-7A5E-588A4841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おわりに</a:t>
            </a:r>
          </a:p>
        </p:txBody>
      </p:sp>
    </p:spTree>
    <p:extLst>
      <p:ext uri="{BB962C8B-B14F-4D97-AF65-F5344CB8AC3E}">
        <p14:creationId xmlns:p14="http://schemas.microsoft.com/office/powerpoint/2010/main" val="3154117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863B-A970-BE6B-81B1-22206E66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83C2E-5433-EA1C-893E-355CA3E8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お疲れさまでした</a:t>
            </a:r>
          </a:p>
        </p:txBody>
      </p:sp>
    </p:spTree>
    <p:extLst>
      <p:ext uri="{BB962C8B-B14F-4D97-AF65-F5344CB8AC3E}">
        <p14:creationId xmlns:p14="http://schemas.microsoft.com/office/powerpoint/2010/main" val="1735840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774B-5200-C32A-3CD7-4FC91EAF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18A15F-6525-F95C-26DF-796D8533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ワークショップの構成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08CC473-C316-736E-8FD5-0D6964E1609B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3028408" y="3562564"/>
            <a:ext cx="1641980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137966CF-6DEA-29FA-8265-0AFD228F6DAE}"/>
              </a:ext>
            </a:extLst>
          </p:cNvPr>
          <p:cNvSpPr/>
          <p:nvPr/>
        </p:nvSpPr>
        <p:spPr>
          <a:xfrm>
            <a:off x="4670388" y="3468522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619981-5660-AB1B-E586-3A80231AFE9E}"/>
              </a:ext>
            </a:extLst>
          </p:cNvPr>
          <p:cNvSpPr txBox="1"/>
          <p:nvPr/>
        </p:nvSpPr>
        <p:spPr>
          <a:xfrm>
            <a:off x="4872215" y="3955687"/>
            <a:ext cx="1415772" cy="3428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200" b="1">
                <a:solidFill>
                  <a:srgbClr val="604B22"/>
                </a:solidFill>
              </a:rPr>
              <a:t>次回までの</a:t>
            </a:r>
            <a:r>
              <a:rPr kumimoji="1" lang="ja-JP" altLang="en-US" b="1">
                <a:solidFill>
                  <a:srgbClr val="604B22"/>
                </a:solidFill>
              </a:rPr>
              <a:t>宿題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DAB248-7445-F883-78A3-CA92F2421199}"/>
              </a:ext>
            </a:extLst>
          </p:cNvPr>
          <p:cNvSpPr txBox="1"/>
          <p:nvPr/>
        </p:nvSpPr>
        <p:spPr>
          <a:xfrm>
            <a:off x="4872215" y="4325756"/>
            <a:ext cx="4265601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方針を社員に共有した時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どの様な反応が出るか、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どんな課題が出てきそうか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実際に共有してみる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26CBC1-B2B0-040C-33A6-9497A5D1A182}"/>
              </a:ext>
            </a:extLst>
          </p:cNvPr>
          <p:cNvSpPr/>
          <p:nvPr/>
        </p:nvSpPr>
        <p:spPr>
          <a:xfrm>
            <a:off x="2794804" y="3445762"/>
            <a:ext cx="233604" cy="233604"/>
          </a:xfrm>
          <a:prstGeom prst="ellipse">
            <a:avLst/>
          </a:prstGeom>
          <a:solidFill>
            <a:srgbClr val="F37E4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8E8F6C-B6DE-5E95-D887-9146DDBF0B56}"/>
              </a:ext>
            </a:extLst>
          </p:cNvPr>
          <p:cNvSpPr txBox="1"/>
          <p:nvPr/>
        </p:nvSpPr>
        <p:spPr>
          <a:xfrm>
            <a:off x="3010000" y="2125154"/>
            <a:ext cx="4084351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F37E45"/>
                </a:solidFill>
              </a:rPr>
              <a:t>自社らしさを知り</a:t>
            </a:r>
            <a:endParaRPr kumimoji="1" lang="en-US" altLang="ja-JP" sz="2000" b="1">
              <a:solidFill>
                <a:srgbClr val="F37E45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F37E45"/>
                </a:solidFill>
              </a:rPr>
              <a:t>方針を考える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DAD8875-2B07-7E47-B51A-943FFFAC9FDA}"/>
              </a:ext>
            </a:extLst>
          </p:cNvPr>
          <p:cNvGrpSpPr/>
          <p:nvPr/>
        </p:nvGrpSpPr>
        <p:grpSpPr>
          <a:xfrm>
            <a:off x="3056296" y="1119961"/>
            <a:ext cx="1977401" cy="611189"/>
            <a:chOff x="964003" y="986397"/>
            <a:chExt cx="1977401" cy="61118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72A13B7-77B8-FB4C-3DC3-7B527C8CB5E1}"/>
                </a:ext>
              </a:extLst>
            </p:cNvPr>
            <p:cNvSpPr txBox="1"/>
            <p:nvPr/>
          </p:nvSpPr>
          <p:spPr>
            <a:xfrm>
              <a:off x="964003" y="1226907"/>
              <a:ext cx="1977401" cy="37067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200" b="1">
                  <a:solidFill>
                    <a:srgbClr val="F37E45"/>
                  </a:solidFill>
                </a:rPr>
                <a:t>ワークショップ</a:t>
              </a:r>
              <a:r>
                <a:rPr kumimoji="1" lang="en-US" altLang="ja-JP" sz="2000" b="1">
                  <a:solidFill>
                    <a:srgbClr val="F37E45"/>
                  </a:solidFill>
                </a:rPr>
                <a:t>Day.</a:t>
              </a:r>
              <a:r>
                <a:rPr kumimoji="1" lang="ja-JP" altLang="en-US" b="1">
                  <a:solidFill>
                    <a:srgbClr val="F37E45"/>
                  </a:solidFill>
                </a:rPr>
                <a:t>１</a:t>
              </a:r>
              <a:endParaRPr kumimoji="1" lang="en-US" altLang="ja-JP" b="1">
                <a:solidFill>
                  <a:srgbClr val="F37E45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4B18470-B820-96F3-1E7C-8876B75B1197}"/>
                </a:ext>
              </a:extLst>
            </p:cNvPr>
            <p:cNvSpPr txBox="1"/>
            <p:nvPr/>
          </p:nvSpPr>
          <p:spPr>
            <a:xfrm>
              <a:off x="964003" y="986397"/>
              <a:ext cx="10534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000" b="1" dirty="0">
                  <a:solidFill>
                    <a:srgbClr val="F37E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b="1" dirty="0">
                <a:solidFill>
                  <a:srgbClr val="F37E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A504EBC9-44F2-4588-F43E-444A09156A3B}"/>
              </a:ext>
            </a:extLst>
          </p:cNvPr>
          <p:cNvSpPr/>
          <p:nvPr/>
        </p:nvSpPr>
        <p:spPr>
          <a:xfrm>
            <a:off x="6171185" y="3445762"/>
            <a:ext cx="233604" cy="233604"/>
          </a:xfrm>
          <a:prstGeom prst="ellipse">
            <a:avLst/>
          </a:prstGeom>
          <a:solidFill>
            <a:srgbClr val="EE326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6D9003-D4B5-7DE1-B38C-039D9C93240A}"/>
              </a:ext>
            </a:extLst>
          </p:cNvPr>
          <p:cNvSpPr txBox="1"/>
          <p:nvPr/>
        </p:nvSpPr>
        <p:spPr>
          <a:xfrm>
            <a:off x="6399241" y="2030608"/>
            <a:ext cx="274475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EE3261"/>
                </a:solidFill>
              </a:rPr>
              <a:t>実行計画を作ろう</a:t>
            </a:r>
            <a:endParaRPr kumimoji="1" lang="en-US" altLang="ja-JP" sz="2000" b="1">
              <a:solidFill>
                <a:srgbClr val="EE3261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EE3261"/>
                </a:solidFill>
              </a:rPr>
              <a:t>デザイン経営を学ぼう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F4B798F-4452-FF4E-0E8E-EDE565AE21CE}"/>
              </a:ext>
            </a:extLst>
          </p:cNvPr>
          <p:cNvGrpSpPr/>
          <p:nvPr/>
        </p:nvGrpSpPr>
        <p:grpSpPr>
          <a:xfrm>
            <a:off x="6444165" y="1119961"/>
            <a:ext cx="1837939" cy="610515"/>
            <a:chOff x="5269189" y="986397"/>
            <a:chExt cx="1837939" cy="610515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98BE94A-D7E7-9E8A-20C9-29A369F95E9A}"/>
                </a:ext>
              </a:extLst>
            </p:cNvPr>
            <p:cNvSpPr txBox="1"/>
            <p:nvPr/>
          </p:nvSpPr>
          <p:spPr>
            <a:xfrm>
              <a:off x="5269189" y="1227580"/>
              <a:ext cx="183793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200" b="1">
                  <a:solidFill>
                    <a:srgbClr val="EE3261"/>
                  </a:solidFill>
                </a:rPr>
                <a:t>ワークショップ</a:t>
              </a:r>
              <a:r>
                <a:rPr kumimoji="1" lang="en-US" altLang="ja-JP" sz="2000" b="1">
                  <a:solidFill>
                    <a:srgbClr val="EE3261"/>
                  </a:solidFill>
                </a:rPr>
                <a:t>Day.</a:t>
              </a:r>
              <a:r>
                <a:rPr kumimoji="1" lang="en-US" altLang="ja-JP" b="1">
                  <a:solidFill>
                    <a:srgbClr val="EE3261"/>
                  </a:solidFill>
                </a:rPr>
                <a:t>2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6F36BF5-1A75-1614-61FB-8CF9AD6215D5}"/>
                </a:ext>
              </a:extLst>
            </p:cNvPr>
            <p:cNvSpPr txBox="1"/>
            <p:nvPr/>
          </p:nvSpPr>
          <p:spPr>
            <a:xfrm>
              <a:off x="5269189" y="986397"/>
              <a:ext cx="10534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000" b="1" dirty="0">
                  <a:solidFill>
                    <a:srgbClr val="EE32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b="1" dirty="0">
                <a:solidFill>
                  <a:srgbClr val="EE32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16F2A8EE-4D5F-F60F-F34E-875E06B1E689}"/>
              </a:ext>
            </a:extLst>
          </p:cNvPr>
          <p:cNvCxnSpPr>
            <a:stCxn id="7" idx="0"/>
            <a:endCxn id="28" idx="1"/>
          </p:cNvCxnSpPr>
          <p:nvPr/>
        </p:nvCxnSpPr>
        <p:spPr>
          <a:xfrm rot="5400000" flipH="1" flipV="1">
            <a:off x="1913384" y="2302850"/>
            <a:ext cx="2141135" cy="144690"/>
          </a:xfrm>
          <a:prstGeom prst="bentConnector2">
            <a:avLst/>
          </a:prstGeom>
          <a:ln w="22225">
            <a:solidFill>
              <a:srgbClr val="F37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43C39644-6E81-AA17-9245-512DF2CCB151}"/>
              </a:ext>
            </a:extLst>
          </p:cNvPr>
          <p:cNvCxnSpPr>
            <a:cxnSpLocks/>
            <a:stCxn id="8" idx="0"/>
            <a:endCxn id="30" idx="1"/>
          </p:cNvCxnSpPr>
          <p:nvPr/>
        </p:nvCxnSpPr>
        <p:spPr>
          <a:xfrm rot="5400000" flipH="1" flipV="1">
            <a:off x="5295509" y="2297106"/>
            <a:ext cx="2141135" cy="156178"/>
          </a:xfrm>
          <a:prstGeom prst="bentConnector2">
            <a:avLst/>
          </a:prstGeom>
          <a:ln w="22225">
            <a:solidFill>
              <a:srgbClr val="EE3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EC213C12-EEC1-E087-FE1B-AA472ABD358B}"/>
              </a:ext>
            </a:extLst>
          </p:cNvPr>
          <p:cNvCxnSpPr>
            <a:cxnSpLocks/>
            <a:stCxn id="14" idx="1"/>
            <a:endCxn id="9" idx="4"/>
          </p:cNvCxnSpPr>
          <p:nvPr/>
        </p:nvCxnSpPr>
        <p:spPr>
          <a:xfrm rot="10800000">
            <a:off x="4771303" y="3670349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5C439C8-A649-FDD7-DFE4-8BADA249556E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4872215" y="3562564"/>
            <a:ext cx="1298970" cy="6872"/>
          </a:xfrm>
          <a:prstGeom prst="line">
            <a:avLst/>
          </a:prstGeom>
          <a:ln w="50800">
            <a:solidFill>
              <a:srgbClr val="564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0588531-15A4-4D19-E91C-A6FC12A5683C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404789" y="3562564"/>
            <a:ext cx="3620659" cy="0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B02C893-8B1B-4B72-4B66-63C2E6A668E4}"/>
              </a:ext>
            </a:extLst>
          </p:cNvPr>
          <p:cNvCxnSpPr>
            <a:cxnSpLocks/>
          </p:cNvCxnSpPr>
          <p:nvPr/>
        </p:nvCxnSpPr>
        <p:spPr>
          <a:xfrm>
            <a:off x="1126068" y="3565999"/>
            <a:ext cx="1641980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8">
            <a:extLst>
              <a:ext uri="{FF2B5EF4-FFF2-40B4-BE49-F238E27FC236}">
                <a16:creationId xmlns:a16="http://schemas.microsoft.com/office/drawing/2014/main" id="{C207E0ED-6181-8D34-A70F-C92D8C82FE8F}"/>
              </a:ext>
            </a:extLst>
          </p:cNvPr>
          <p:cNvSpPr/>
          <p:nvPr/>
        </p:nvSpPr>
        <p:spPr>
          <a:xfrm>
            <a:off x="924241" y="3460340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F8F190-7FDA-E6F2-CEFC-0DF0FDF4B1F8}"/>
              </a:ext>
            </a:extLst>
          </p:cNvPr>
          <p:cNvSpPr txBox="1"/>
          <p:nvPr/>
        </p:nvSpPr>
        <p:spPr>
          <a:xfrm>
            <a:off x="1126068" y="3947505"/>
            <a:ext cx="1107996" cy="3428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b="1">
                <a:solidFill>
                  <a:srgbClr val="604B22"/>
                </a:solidFill>
              </a:rPr>
              <a:t>事前課題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9AAD40-EB5F-D133-E9C9-465A478F167A}"/>
              </a:ext>
            </a:extLst>
          </p:cNvPr>
          <p:cNvSpPr txBox="1"/>
          <p:nvPr/>
        </p:nvSpPr>
        <p:spPr>
          <a:xfrm>
            <a:off x="1126069" y="4317574"/>
            <a:ext cx="3645234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お得意様は自社のことを</a:t>
            </a:r>
            <a:br>
              <a:rPr kumimoji="1" lang="en-US" altLang="ja-JP" b="1">
                <a:solidFill>
                  <a:srgbClr val="604B22"/>
                </a:solidFill>
              </a:rPr>
            </a:br>
            <a:r>
              <a:rPr kumimoji="1" lang="ja-JP" altLang="en-US" b="1">
                <a:solidFill>
                  <a:srgbClr val="604B22"/>
                </a:solidFill>
              </a:rPr>
              <a:t>どのように思っているのか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聞いてみる</a:t>
            </a:r>
          </a:p>
        </p:txBody>
      </p:sp>
      <p:cxnSp>
        <p:nvCxnSpPr>
          <p:cNvPr id="25" name="コネクタ: カギ線 19">
            <a:extLst>
              <a:ext uri="{FF2B5EF4-FFF2-40B4-BE49-F238E27FC236}">
                <a16:creationId xmlns:a16="http://schemas.microsoft.com/office/drawing/2014/main" id="{288EEC62-6068-C193-5CF3-A8F1FEAEF676}"/>
              </a:ext>
            </a:extLst>
          </p:cNvPr>
          <p:cNvCxnSpPr>
            <a:cxnSpLocks/>
            <a:stCxn id="19" idx="1"/>
            <a:endCxn id="18" idx="4"/>
          </p:cNvCxnSpPr>
          <p:nvPr/>
        </p:nvCxnSpPr>
        <p:spPr>
          <a:xfrm rot="10800000">
            <a:off x="1025156" y="3662167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4C27DBB-F6FC-F776-6244-B7482A522ACD}"/>
              </a:ext>
            </a:extLst>
          </p:cNvPr>
          <p:cNvGrpSpPr/>
          <p:nvPr/>
        </p:nvGrpSpPr>
        <p:grpSpPr>
          <a:xfrm>
            <a:off x="556596" y="944564"/>
            <a:ext cx="4625051" cy="5005387"/>
            <a:chOff x="-2829314" y="944564"/>
            <a:chExt cx="6448653" cy="5005387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A1F860B-53A4-0041-0D25-DFF03E832853}"/>
                </a:ext>
              </a:extLst>
            </p:cNvPr>
            <p:cNvSpPr/>
            <p:nvPr/>
          </p:nvSpPr>
          <p:spPr>
            <a:xfrm>
              <a:off x="-807836" y="944564"/>
              <a:ext cx="4427175" cy="2484436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9421D3D-CA8F-533C-A9AB-AF68621AE538}"/>
                </a:ext>
              </a:extLst>
            </p:cNvPr>
            <p:cNvSpPr/>
            <p:nvPr/>
          </p:nvSpPr>
          <p:spPr>
            <a:xfrm>
              <a:off x="-2829314" y="3429001"/>
              <a:ext cx="5727187" cy="252095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488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CF32-D9EE-5D9D-B954-01B35676C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6E7FF29-C033-0F57-80F1-45CF5C2D8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72000" rIns="91440" bIns="36000" anchor="ctr"/>
          <a:lstStyle/>
          <a:p>
            <a:r>
              <a:rPr kumimoji="1" lang="ja-JP" altLang="en-US" sz="2400" b="1">
                <a:ea typeface="游ゴシック"/>
              </a:rPr>
              <a:t>社員に自社らしさと実施する行動を発表する時間を</a:t>
            </a:r>
            <a:br>
              <a:rPr lang="en-US" altLang="ja-JP" sz="2400" b="1"/>
            </a:br>
            <a:r>
              <a:rPr kumimoji="1" lang="ja-JP" altLang="en-US" sz="2400" b="1">
                <a:ea typeface="游ゴシック"/>
              </a:rPr>
              <a:t>業務の中で持ってください。</a:t>
            </a:r>
            <a:endParaRPr lang="en-US" altLang="ja-JP" sz="2400" b="1">
              <a:ea typeface="游ゴシック"/>
            </a:endParaRPr>
          </a:p>
          <a:p>
            <a:pPr marL="645160" lvl="1" indent="-285750">
              <a:buClr>
                <a:srgbClr val="85682F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1800" b="1">
                <a:ea typeface="游ゴシック"/>
              </a:rPr>
              <a:t>その際に「匿名」で声を募集してください。</a:t>
            </a:r>
            <a:br>
              <a:rPr lang="en-US" altLang="ja-JP" sz="1800" b="1"/>
            </a:br>
            <a:r>
              <a:rPr lang="ja-JP" altLang="en-US" sz="1800" b="1">
                <a:ea typeface="游ゴシック"/>
              </a:rPr>
              <a:t>（紙で集めるか、別途共有するサーバー上のエクセルシートに無記名で</a:t>
            </a:r>
            <a:br>
              <a:rPr lang="en-US" altLang="ja-JP" sz="1800" b="1"/>
            </a:br>
            <a:r>
              <a:rPr lang="ja-JP" altLang="en-US" sz="1800" b="1">
                <a:ea typeface="游ゴシック"/>
              </a:rPr>
              <a:t>　　声を集めてください。）</a:t>
            </a:r>
            <a:endParaRPr lang="en-US" altLang="ja-JP" sz="1800" b="1">
              <a:ea typeface="游ゴシック"/>
              <a:cs typeface="Calibri" panose="020F0502020204030204"/>
            </a:endParaRPr>
          </a:p>
          <a:p>
            <a:pPr marL="645160" lvl="1" indent="-285750">
              <a:buClr>
                <a:srgbClr val="85682F"/>
              </a:buClr>
              <a:buSzPct val="120000"/>
              <a:buFont typeface="Arial" panose="020B0604020202020204" pitchFamily="34" charset="0"/>
              <a:buChar char="•"/>
            </a:pPr>
            <a:r>
              <a:rPr lang="ja-JP" altLang="en-US" sz="1800" b="1">
                <a:ea typeface="游ゴシック"/>
              </a:rPr>
              <a:t>実際にどんな反応があったかを前提に、</a:t>
            </a:r>
            <a:r>
              <a:rPr lang="en-US" altLang="ja-JP" sz="1800" b="1">
                <a:ea typeface="游ゴシック"/>
              </a:rPr>
              <a:t>Day2</a:t>
            </a:r>
            <a:r>
              <a:rPr lang="ja-JP" altLang="en-US" sz="1800" b="1">
                <a:ea typeface="游ゴシック"/>
              </a:rPr>
              <a:t>に具体的なアクションの修正をします。</a:t>
            </a:r>
            <a:endParaRPr lang="en-US" altLang="ja-JP" sz="1800" b="1">
              <a:ea typeface="游ゴシック"/>
              <a:cs typeface="Calibri" panose="020F0502020204030204"/>
            </a:endParaRPr>
          </a:p>
          <a:p>
            <a:pPr marL="359410" lvl="1">
              <a:buClr>
                <a:srgbClr val="85682F"/>
              </a:buClr>
              <a:buSzPct val="120000"/>
            </a:pPr>
            <a:r>
              <a:rPr lang="ja-JP" altLang="en-US" sz="1800" b="1">
                <a:solidFill>
                  <a:srgbClr val="EE3360"/>
                </a:solidFill>
                <a:ea typeface="游ゴシック"/>
              </a:rPr>
              <a:t>　　　　　　　　　　　　　　　　</a:t>
            </a:r>
            <a:endParaRPr lang="en-US" altLang="ja-JP" sz="1800" b="1">
              <a:solidFill>
                <a:srgbClr val="EE3360"/>
              </a:solidFill>
              <a:ea typeface="游ゴシック"/>
              <a:cs typeface="Calibri" panose="020F0502020204030204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03F79FD-A566-45F2-A47A-20E0C728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Day.2</a:t>
            </a:r>
            <a:r>
              <a:rPr lang="ja-JP" altLang="en-US"/>
              <a:t>までの宿題</a:t>
            </a:r>
          </a:p>
        </p:txBody>
      </p:sp>
    </p:spTree>
    <p:extLst>
      <p:ext uri="{BB962C8B-B14F-4D97-AF65-F5344CB8AC3E}">
        <p14:creationId xmlns:p14="http://schemas.microsoft.com/office/powerpoint/2010/main" val="501299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2F2EF-4935-091B-ED68-39711206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3D5854E-4C9F-DEBC-C714-CABA90394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kumimoji="1" lang="ja-JP" altLang="en-US" sz="2400" b="1"/>
              <a:t>今日使った付箋（３つの軸で整理したもの）は次回も使います。</a:t>
            </a:r>
            <a:br>
              <a:rPr kumimoji="1" lang="en-US" altLang="ja-JP" sz="2400" b="1"/>
            </a:br>
            <a:r>
              <a:rPr kumimoji="1" lang="ja-JP" altLang="en-US" sz="2400" b="1"/>
              <a:t>それぞれの軸で整理したことがわかるように、</a:t>
            </a:r>
            <a:br>
              <a:rPr kumimoji="1" lang="en-US" altLang="ja-JP" sz="2400" b="1"/>
            </a:br>
            <a:r>
              <a:rPr kumimoji="1" lang="ja-JP" altLang="en-US" sz="2400" b="1"/>
              <a:t>分けて集めてください。</a:t>
            </a:r>
            <a:endParaRPr kumimoji="1" lang="en-US" altLang="ja-JP" sz="2400" b="1"/>
          </a:p>
          <a:p>
            <a:pPr algn="ctr"/>
            <a:br>
              <a:rPr lang="en-US" altLang="ja-JP" sz="2400" b="1"/>
            </a:br>
            <a:r>
              <a:rPr lang="ja-JP" altLang="en-US" sz="2400" b="1"/>
              <a:t>会場に預けておきますので、</a:t>
            </a:r>
            <a:endParaRPr lang="en-US" altLang="ja-JP" sz="2400" b="1"/>
          </a:p>
          <a:p>
            <a:pPr algn="ctr"/>
            <a:r>
              <a:rPr lang="ja-JP" altLang="en-US" sz="2400" b="1"/>
              <a:t>テーブルの上に置いておいてください。</a:t>
            </a:r>
            <a:endParaRPr lang="en-US" altLang="ja-JP" sz="2400" b="1"/>
          </a:p>
          <a:p>
            <a:pPr algn="ctr"/>
            <a:r>
              <a:rPr lang="ja-JP" altLang="en-US" sz="2400" b="1"/>
              <a:t>ご協力お願いいたします。</a:t>
            </a:r>
            <a:endParaRPr lang="en-US" altLang="ja-JP" sz="1800" b="1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EB8C0FE-AF08-D8EC-842D-51FFE8EF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お願い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365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75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63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8CD41-B14F-76AE-7ADE-017E6BF5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EED841-D436-1462-3FEC-3FE755B9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ワークショップの構成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BF287A-C69A-63AF-5C28-99C4274EBAA1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3028408" y="3562564"/>
            <a:ext cx="1641980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49E6D941-C231-51BB-E5B4-B8FE82D97958}"/>
              </a:ext>
            </a:extLst>
          </p:cNvPr>
          <p:cNvSpPr/>
          <p:nvPr/>
        </p:nvSpPr>
        <p:spPr>
          <a:xfrm>
            <a:off x="4670388" y="3468522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CA6C3-51D9-C057-2C30-58D1785374C1}"/>
              </a:ext>
            </a:extLst>
          </p:cNvPr>
          <p:cNvSpPr txBox="1"/>
          <p:nvPr/>
        </p:nvSpPr>
        <p:spPr>
          <a:xfrm>
            <a:off x="4872215" y="3955687"/>
            <a:ext cx="1415772" cy="3428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200" b="1">
                <a:solidFill>
                  <a:srgbClr val="604B22"/>
                </a:solidFill>
              </a:rPr>
              <a:t>次回までの</a:t>
            </a:r>
            <a:r>
              <a:rPr kumimoji="1" lang="ja-JP" altLang="en-US" b="1">
                <a:solidFill>
                  <a:srgbClr val="604B22"/>
                </a:solidFill>
              </a:rPr>
              <a:t>宿題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AF7FBC-A4C8-3141-5A56-07234FBED0A1}"/>
              </a:ext>
            </a:extLst>
          </p:cNvPr>
          <p:cNvSpPr txBox="1"/>
          <p:nvPr/>
        </p:nvSpPr>
        <p:spPr>
          <a:xfrm>
            <a:off x="4872215" y="4325756"/>
            <a:ext cx="4265601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方針を社員に共有した時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どの様な反応が出るか、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どんな課題が出てきそうか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実際に共有してみる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F822DA4-257A-CD5E-C74A-00674A4BE8C4}"/>
              </a:ext>
            </a:extLst>
          </p:cNvPr>
          <p:cNvSpPr/>
          <p:nvPr/>
        </p:nvSpPr>
        <p:spPr>
          <a:xfrm>
            <a:off x="2794804" y="3445762"/>
            <a:ext cx="233604" cy="233604"/>
          </a:xfrm>
          <a:prstGeom prst="ellipse">
            <a:avLst/>
          </a:prstGeom>
          <a:solidFill>
            <a:srgbClr val="F37E4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A2EE6C-2413-7EA0-35BD-12CD3827DBAF}"/>
              </a:ext>
            </a:extLst>
          </p:cNvPr>
          <p:cNvSpPr txBox="1"/>
          <p:nvPr/>
        </p:nvSpPr>
        <p:spPr>
          <a:xfrm>
            <a:off x="3010000" y="2125154"/>
            <a:ext cx="4084351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F37E45"/>
                </a:solidFill>
              </a:rPr>
              <a:t>自社らしさを知り</a:t>
            </a:r>
            <a:endParaRPr kumimoji="1" lang="en-US" altLang="ja-JP" sz="2000" b="1">
              <a:solidFill>
                <a:srgbClr val="F37E45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F37E45"/>
                </a:solidFill>
              </a:rPr>
              <a:t>方針を考える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9C98211-4501-0BEC-DB99-F96F96B7A510}"/>
              </a:ext>
            </a:extLst>
          </p:cNvPr>
          <p:cNvGrpSpPr/>
          <p:nvPr/>
        </p:nvGrpSpPr>
        <p:grpSpPr>
          <a:xfrm>
            <a:off x="3056296" y="1119961"/>
            <a:ext cx="1977401" cy="611189"/>
            <a:chOff x="964003" y="986397"/>
            <a:chExt cx="1977401" cy="61118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8A02CD5-1600-4ED3-61DB-862074DC38D1}"/>
                </a:ext>
              </a:extLst>
            </p:cNvPr>
            <p:cNvSpPr txBox="1"/>
            <p:nvPr/>
          </p:nvSpPr>
          <p:spPr>
            <a:xfrm>
              <a:off x="964003" y="1226907"/>
              <a:ext cx="1977401" cy="37067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200" b="1">
                  <a:solidFill>
                    <a:srgbClr val="F37E45"/>
                  </a:solidFill>
                </a:rPr>
                <a:t>ワークショップ</a:t>
              </a:r>
              <a:r>
                <a:rPr kumimoji="1" lang="en-US" altLang="ja-JP" sz="2000" b="1">
                  <a:solidFill>
                    <a:srgbClr val="F37E45"/>
                  </a:solidFill>
                </a:rPr>
                <a:t>Day.</a:t>
              </a:r>
              <a:r>
                <a:rPr kumimoji="1" lang="ja-JP" altLang="en-US" b="1">
                  <a:solidFill>
                    <a:srgbClr val="F37E45"/>
                  </a:solidFill>
                </a:rPr>
                <a:t>１</a:t>
              </a:r>
              <a:endParaRPr kumimoji="1" lang="en-US" altLang="ja-JP" b="1">
                <a:solidFill>
                  <a:srgbClr val="F37E45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C3E51F5-77DB-9C94-F5AE-B7E81A35F343}"/>
                </a:ext>
              </a:extLst>
            </p:cNvPr>
            <p:cNvSpPr txBox="1"/>
            <p:nvPr/>
          </p:nvSpPr>
          <p:spPr>
            <a:xfrm>
              <a:off x="964003" y="986397"/>
              <a:ext cx="10534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000" b="1" dirty="0">
                  <a:solidFill>
                    <a:srgbClr val="F37E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b="1" dirty="0">
                <a:solidFill>
                  <a:srgbClr val="F37E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E02E9A62-2A00-3929-1251-1EB8DBB12C2A}"/>
              </a:ext>
            </a:extLst>
          </p:cNvPr>
          <p:cNvSpPr/>
          <p:nvPr/>
        </p:nvSpPr>
        <p:spPr>
          <a:xfrm>
            <a:off x="6171185" y="3445762"/>
            <a:ext cx="233604" cy="233604"/>
          </a:xfrm>
          <a:prstGeom prst="ellipse">
            <a:avLst/>
          </a:prstGeom>
          <a:solidFill>
            <a:srgbClr val="EE326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A13BB4-DEF5-F872-E0BF-F55480E27EA8}"/>
              </a:ext>
            </a:extLst>
          </p:cNvPr>
          <p:cNvSpPr txBox="1"/>
          <p:nvPr/>
        </p:nvSpPr>
        <p:spPr>
          <a:xfrm>
            <a:off x="6399241" y="2030608"/>
            <a:ext cx="274475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EE3261"/>
                </a:solidFill>
              </a:rPr>
              <a:t>実行計画を作ろう</a:t>
            </a:r>
            <a:endParaRPr kumimoji="1" lang="en-US" altLang="ja-JP" sz="2000" b="1">
              <a:solidFill>
                <a:srgbClr val="EE3261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EE3261"/>
                </a:solidFill>
              </a:rPr>
              <a:t>デザイン経営を学ぼう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7674AD6-271A-8F6B-7D93-D9D56A351CBB}"/>
              </a:ext>
            </a:extLst>
          </p:cNvPr>
          <p:cNvGrpSpPr/>
          <p:nvPr/>
        </p:nvGrpSpPr>
        <p:grpSpPr>
          <a:xfrm>
            <a:off x="6444165" y="1119961"/>
            <a:ext cx="1837939" cy="610515"/>
            <a:chOff x="5269189" y="986397"/>
            <a:chExt cx="1837939" cy="610515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9107B6B1-B025-426A-1BE9-A57EA3A33DC2}"/>
                </a:ext>
              </a:extLst>
            </p:cNvPr>
            <p:cNvSpPr txBox="1"/>
            <p:nvPr/>
          </p:nvSpPr>
          <p:spPr>
            <a:xfrm>
              <a:off x="5269189" y="1227580"/>
              <a:ext cx="183793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200" b="1">
                  <a:solidFill>
                    <a:srgbClr val="EE3261"/>
                  </a:solidFill>
                </a:rPr>
                <a:t>ワークショップ</a:t>
              </a:r>
              <a:r>
                <a:rPr kumimoji="1" lang="en-US" altLang="ja-JP" sz="2000" b="1">
                  <a:solidFill>
                    <a:srgbClr val="EE3261"/>
                  </a:solidFill>
                </a:rPr>
                <a:t>Day.</a:t>
              </a:r>
              <a:r>
                <a:rPr kumimoji="1" lang="en-US" altLang="ja-JP" b="1">
                  <a:solidFill>
                    <a:srgbClr val="EE3261"/>
                  </a:solidFill>
                </a:rPr>
                <a:t>2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BFEACC3-53A2-7D1C-529F-6D00408225DA}"/>
                </a:ext>
              </a:extLst>
            </p:cNvPr>
            <p:cNvSpPr txBox="1"/>
            <p:nvPr/>
          </p:nvSpPr>
          <p:spPr>
            <a:xfrm>
              <a:off x="5269189" y="986397"/>
              <a:ext cx="10534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000" b="1" dirty="0">
                  <a:solidFill>
                    <a:srgbClr val="EE32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b="1" dirty="0">
                <a:solidFill>
                  <a:srgbClr val="EE32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6C0B2EFA-6EEE-F4D2-CDBE-C81DCACC1454}"/>
              </a:ext>
            </a:extLst>
          </p:cNvPr>
          <p:cNvCxnSpPr>
            <a:stCxn id="7" idx="0"/>
            <a:endCxn id="28" idx="1"/>
          </p:cNvCxnSpPr>
          <p:nvPr/>
        </p:nvCxnSpPr>
        <p:spPr>
          <a:xfrm rot="5400000" flipH="1" flipV="1">
            <a:off x="1913384" y="2302850"/>
            <a:ext cx="2141135" cy="144690"/>
          </a:xfrm>
          <a:prstGeom prst="bentConnector2">
            <a:avLst/>
          </a:prstGeom>
          <a:ln w="22225">
            <a:solidFill>
              <a:srgbClr val="F37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553A0480-1044-5570-E95F-21DFDBF5B974}"/>
              </a:ext>
            </a:extLst>
          </p:cNvPr>
          <p:cNvCxnSpPr>
            <a:cxnSpLocks/>
            <a:stCxn id="8" idx="0"/>
            <a:endCxn id="30" idx="1"/>
          </p:cNvCxnSpPr>
          <p:nvPr/>
        </p:nvCxnSpPr>
        <p:spPr>
          <a:xfrm rot="5400000" flipH="1" flipV="1">
            <a:off x="5295509" y="2297106"/>
            <a:ext cx="2141135" cy="156178"/>
          </a:xfrm>
          <a:prstGeom prst="bentConnector2">
            <a:avLst/>
          </a:prstGeom>
          <a:ln w="22225">
            <a:solidFill>
              <a:srgbClr val="EE3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01AF7988-94D3-D67B-1F43-9B02BBDA088C}"/>
              </a:ext>
            </a:extLst>
          </p:cNvPr>
          <p:cNvCxnSpPr>
            <a:cxnSpLocks/>
            <a:stCxn id="14" idx="1"/>
            <a:endCxn id="9" idx="4"/>
          </p:cNvCxnSpPr>
          <p:nvPr/>
        </p:nvCxnSpPr>
        <p:spPr>
          <a:xfrm rot="10800000">
            <a:off x="4771303" y="3670349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2F17EA0-7766-FE00-52A7-6687DAC72FD1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4872215" y="3562564"/>
            <a:ext cx="1298970" cy="6872"/>
          </a:xfrm>
          <a:prstGeom prst="line">
            <a:avLst/>
          </a:prstGeom>
          <a:ln w="50800">
            <a:solidFill>
              <a:srgbClr val="564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782515B-24CF-77EC-C6C9-5DCDEE2AF4D5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404789" y="3562564"/>
            <a:ext cx="3620659" cy="0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1AF8718-93EF-EF67-6765-05F78EE610CA}"/>
              </a:ext>
            </a:extLst>
          </p:cNvPr>
          <p:cNvCxnSpPr>
            <a:cxnSpLocks/>
          </p:cNvCxnSpPr>
          <p:nvPr/>
        </p:nvCxnSpPr>
        <p:spPr>
          <a:xfrm>
            <a:off x="1126068" y="3565999"/>
            <a:ext cx="1641980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8">
            <a:extLst>
              <a:ext uri="{FF2B5EF4-FFF2-40B4-BE49-F238E27FC236}">
                <a16:creationId xmlns:a16="http://schemas.microsoft.com/office/drawing/2014/main" id="{333F598C-78A9-96CC-675F-3F5D1F414711}"/>
              </a:ext>
            </a:extLst>
          </p:cNvPr>
          <p:cNvSpPr/>
          <p:nvPr/>
        </p:nvSpPr>
        <p:spPr>
          <a:xfrm>
            <a:off x="924241" y="3460340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1BDD08C-8B1C-3D63-8DD7-4BB20A411C77}"/>
              </a:ext>
            </a:extLst>
          </p:cNvPr>
          <p:cNvSpPr txBox="1"/>
          <p:nvPr/>
        </p:nvSpPr>
        <p:spPr>
          <a:xfrm>
            <a:off x="1126068" y="3947505"/>
            <a:ext cx="1107996" cy="3428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b="1">
                <a:solidFill>
                  <a:srgbClr val="604B22"/>
                </a:solidFill>
              </a:rPr>
              <a:t>事前課題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8C30986-C3E9-6105-DD6C-5EFB499C1322}"/>
              </a:ext>
            </a:extLst>
          </p:cNvPr>
          <p:cNvSpPr txBox="1"/>
          <p:nvPr/>
        </p:nvSpPr>
        <p:spPr>
          <a:xfrm>
            <a:off x="1126069" y="4317574"/>
            <a:ext cx="3645234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お得意様は自社のことを</a:t>
            </a:r>
            <a:br>
              <a:rPr kumimoji="1" lang="en-US" altLang="ja-JP" b="1">
                <a:solidFill>
                  <a:srgbClr val="604B22"/>
                </a:solidFill>
              </a:rPr>
            </a:br>
            <a:r>
              <a:rPr kumimoji="1" lang="ja-JP" altLang="en-US" b="1">
                <a:solidFill>
                  <a:srgbClr val="604B22"/>
                </a:solidFill>
              </a:rPr>
              <a:t>どのように思っているのか</a:t>
            </a:r>
            <a:endParaRPr kumimoji="1" lang="en-US" altLang="ja-JP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b="1">
                <a:solidFill>
                  <a:srgbClr val="604B22"/>
                </a:solidFill>
              </a:rPr>
              <a:t>聞いてみる</a:t>
            </a:r>
          </a:p>
        </p:txBody>
      </p:sp>
      <p:cxnSp>
        <p:nvCxnSpPr>
          <p:cNvPr id="25" name="コネクタ: カギ線 19">
            <a:extLst>
              <a:ext uri="{FF2B5EF4-FFF2-40B4-BE49-F238E27FC236}">
                <a16:creationId xmlns:a16="http://schemas.microsoft.com/office/drawing/2014/main" id="{149DA237-8E02-708D-3FD7-66116B9771D8}"/>
              </a:ext>
            </a:extLst>
          </p:cNvPr>
          <p:cNvCxnSpPr>
            <a:cxnSpLocks/>
            <a:stCxn id="19" idx="1"/>
            <a:endCxn id="18" idx="4"/>
          </p:cNvCxnSpPr>
          <p:nvPr/>
        </p:nvCxnSpPr>
        <p:spPr>
          <a:xfrm rot="10800000">
            <a:off x="1025156" y="3662167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1BD6020-FB34-14E7-86E2-114B93F1F73D}"/>
              </a:ext>
            </a:extLst>
          </p:cNvPr>
          <p:cNvGrpSpPr/>
          <p:nvPr/>
        </p:nvGrpSpPr>
        <p:grpSpPr>
          <a:xfrm>
            <a:off x="4670388" y="1035587"/>
            <a:ext cx="4473612" cy="5238208"/>
            <a:chOff x="2906496" y="1852613"/>
            <a:chExt cx="6237503" cy="450315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2BE8A50-23AE-5284-A53F-8D2C29A01235}"/>
                </a:ext>
              </a:extLst>
            </p:cNvPr>
            <p:cNvSpPr/>
            <p:nvPr/>
          </p:nvSpPr>
          <p:spPr>
            <a:xfrm>
              <a:off x="4716824" y="1852613"/>
              <a:ext cx="4427175" cy="4503159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D0E679F-24A7-811C-749E-4F8A2CD27B02}"/>
                </a:ext>
              </a:extLst>
            </p:cNvPr>
            <p:cNvSpPr/>
            <p:nvPr/>
          </p:nvSpPr>
          <p:spPr>
            <a:xfrm>
              <a:off x="2906496" y="3429001"/>
              <a:ext cx="1810330" cy="252095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62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5F353-8A34-1FCA-3798-CAA5FAE5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E3FB42D-0D7F-1A94-9EA6-3C8B5B2C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デザイン経営の軸となる</a:t>
            </a:r>
            <a:r>
              <a:rPr kumimoji="1" lang="en-US" altLang="ja-JP"/>
              <a:t>『</a:t>
            </a:r>
            <a:r>
              <a:rPr kumimoji="1" lang="ja-JP" altLang="en-US"/>
              <a:t>自社らしさ</a:t>
            </a:r>
            <a:r>
              <a:rPr kumimoji="1" lang="en-US" altLang="ja-JP"/>
              <a:t>』</a:t>
            </a:r>
            <a:endParaRPr kumimoji="1" lang="ja-JP" altLang="en-US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48BDEE5-73E8-60B6-29C0-0FFB30EB51CE}"/>
              </a:ext>
            </a:extLst>
          </p:cNvPr>
          <p:cNvGrpSpPr/>
          <p:nvPr/>
        </p:nvGrpSpPr>
        <p:grpSpPr>
          <a:xfrm>
            <a:off x="179388" y="1759568"/>
            <a:ext cx="8915702" cy="3611428"/>
            <a:chOff x="136765" y="1106594"/>
            <a:chExt cx="12139753" cy="4917375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62C995EC-FAB2-6379-2EAE-8258920AC92D}"/>
                </a:ext>
              </a:extLst>
            </p:cNvPr>
            <p:cNvGrpSpPr/>
            <p:nvPr/>
          </p:nvGrpSpPr>
          <p:grpSpPr>
            <a:xfrm>
              <a:off x="1991260" y="2272051"/>
              <a:ext cx="8282506" cy="2313895"/>
              <a:chOff x="1042988" y="2010569"/>
              <a:chExt cx="10154444" cy="2836862"/>
            </a:xfrm>
          </p:grpSpPr>
          <p:sp>
            <p:nvSpPr>
              <p:cNvPr id="54" name="左右矢印 4">
                <a:extLst>
                  <a:ext uri="{FF2B5EF4-FFF2-40B4-BE49-F238E27FC236}">
                    <a16:creationId xmlns:a16="http://schemas.microsoft.com/office/drawing/2014/main" id="{4EEEDA44-D189-8163-286D-3A734BD30DB4}"/>
                  </a:ext>
                </a:extLst>
              </p:cNvPr>
              <p:cNvSpPr/>
              <p:nvPr/>
            </p:nvSpPr>
            <p:spPr>
              <a:xfrm>
                <a:off x="1042988" y="2814638"/>
                <a:ext cx="10154444" cy="1085850"/>
              </a:xfrm>
              <a:prstGeom prst="left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55" name="円/楕円 5">
                <a:extLst>
                  <a:ext uri="{FF2B5EF4-FFF2-40B4-BE49-F238E27FC236}">
                    <a16:creationId xmlns:a16="http://schemas.microsoft.com/office/drawing/2014/main" id="{667CD039-54F3-B6DD-DD57-A3FB48FD3A19}"/>
                  </a:ext>
                </a:extLst>
              </p:cNvPr>
              <p:cNvSpPr/>
              <p:nvPr/>
            </p:nvSpPr>
            <p:spPr>
              <a:xfrm>
                <a:off x="4714082" y="2010569"/>
                <a:ext cx="2836862" cy="28368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spc="300"/>
                  <a:t>自社</a:t>
                </a:r>
                <a:br>
                  <a:rPr kumimoji="1" lang="en-US" altLang="ja-JP" b="1" spc="300"/>
                </a:br>
                <a:r>
                  <a:rPr kumimoji="1" lang="ja-JP" altLang="en-US" b="1" spc="300"/>
                  <a:t>らしさ</a:t>
                </a:r>
              </a:p>
            </p:txBody>
          </p:sp>
          <p:sp>
            <p:nvSpPr>
              <p:cNvPr id="56" name="円/楕円 6">
                <a:extLst>
                  <a:ext uri="{FF2B5EF4-FFF2-40B4-BE49-F238E27FC236}">
                    <a16:creationId xmlns:a16="http://schemas.microsoft.com/office/drawing/2014/main" id="{31A76C7A-CE91-61E1-22E9-EF34DF34A32B}"/>
                  </a:ext>
                </a:extLst>
              </p:cNvPr>
              <p:cNvSpPr/>
              <p:nvPr/>
            </p:nvSpPr>
            <p:spPr>
              <a:xfrm>
                <a:off x="8304213" y="2262585"/>
                <a:ext cx="2189956" cy="2189956"/>
              </a:xfrm>
              <a:prstGeom prst="ellipse">
                <a:avLst/>
              </a:prstGeom>
              <a:solidFill>
                <a:srgbClr val="00A1B6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ja-JP" altLang="en-US" b="1" spc="300"/>
                  <a:t>事業</a:t>
                </a:r>
                <a:endParaRPr kumimoji="1" lang="en-US" altLang="ja-JP" b="1" spc="300"/>
              </a:p>
              <a:p>
                <a:pPr algn="ctr"/>
                <a:r>
                  <a:rPr lang="ja-JP" altLang="en-US" b="1" spc="300"/>
                  <a:t>商品</a:t>
                </a:r>
                <a:endParaRPr lang="en-US" altLang="ja-JP" b="1" spc="300"/>
              </a:p>
              <a:p>
                <a:pPr algn="ctr"/>
                <a:r>
                  <a:rPr kumimoji="1" lang="ja-JP" altLang="en-US" b="1" spc="300"/>
                  <a:t>サービス</a:t>
                </a:r>
              </a:p>
            </p:txBody>
          </p:sp>
          <p:sp>
            <p:nvSpPr>
              <p:cNvPr id="57" name="円/楕円 7">
                <a:extLst>
                  <a:ext uri="{FF2B5EF4-FFF2-40B4-BE49-F238E27FC236}">
                    <a16:creationId xmlns:a16="http://schemas.microsoft.com/office/drawing/2014/main" id="{9268C655-215A-0189-9262-D5480C80D486}"/>
                  </a:ext>
                </a:extLst>
              </p:cNvPr>
              <p:cNvSpPr/>
              <p:nvPr/>
            </p:nvSpPr>
            <p:spPr>
              <a:xfrm>
                <a:off x="1770857" y="2262585"/>
                <a:ext cx="2189956" cy="2189956"/>
              </a:xfrm>
              <a:prstGeom prst="ellipse">
                <a:avLst/>
              </a:prstGeom>
              <a:solidFill>
                <a:srgbClr val="E93A4D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spc="300"/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488D9CE5-3488-2049-2F82-EC0DC262DB5C}"/>
                </a:ext>
              </a:extLst>
            </p:cNvPr>
            <p:cNvSpPr txBox="1"/>
            <p:nvPr/>
          </p:nvSpPr>
          <p:spPr>
            <a:xfrm>
              <a:off x="836521" y="3191509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従業員</a:t>
              </a:r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F02C938E-C2E0-3C11-63FD-BF6D2FC47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494" y="1106594"/>
              <a:ext cx="2140981" cy="2140981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37664592-2C5C-4C25-7CF7-4E9C5521B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6702" y="2162667"/>
              <a:ext cx="2169816" cy="2169816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418B530-9A57-3677-B117-7C5EC825EBA9}"/>
                </a:ext>
              </a:extLst>
            </p:cNvPr>
            <p:cNvSpPr txBox="1"/>
            <p:nvPr/>
          </p:nvSpPr>
          <p:spPr>
            <a:xfrm>
              <a:off x="10881269" y="4318833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顧客</a:t>
              </a:r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8B5C5C7B-BD1B-1CC7-08FF-808A26691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765" y="3610425"/>
              <a:ext cx="2140981" cy="2140981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A1CDD2C-57B9-E198-8A76-E684038015B2}"/>
                </a:ext>
              </a:extLst>
            </p:cNvPr>
            <p:cNvSpPr txBox="1"/>
            <p:nvPr/>
          </p:nvSpPr>
          <p:spPr>
            <a:xfrm>
              <a:off x="618513" y="5716192"/>
              <a:ext cx="1274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パートナー</a:t>
              </a: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7D3AC3A-E394-D97F-BA31-D930B64F37D3}"/>
              </a:ext>
            </a:extLst>
          </p:cNvPr>
          <p:cNvSpPr txBox="1"/>
          <p:nvPr/>
        </p:nvSpPr>
        <p:spPr>
          <a:xfrm>
            <a:off x="2008273" y="2967335"/>
            <a:ext cx="1274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spc="300">
                <a:solidFill>
                  <a:schemeClr val="bg1"/>
                </a:solidFill>
              </a:rPr>
              <a:t>組織</a:t>
            </a:r>
            <a:endParaRPr kumimoji="1" lang="en-US" altLang="ja-JP" b="1" spc="300">
              <a:solidFill>
                <a:schemeClr val="bg1"/>
              </a:solidFill>
            </a:endParaRPr>
          </a:p>
          <a:p>
            <a:pPr algn="ctr"/>
            <a:r>
              <a:rPr lang="ja-JP" altLang="en-US" b="1" spc="300">
                <a:solidFill>
                  <a:schemeClr val="bg1"/>
                </a:solidFill>
              </a:rPr>
              <a:t>文化</a:t>
            </a:r>
            <a:endParaRPr kumimoji="1" lang="en-US" altLang="ja-JP" b="1" spc="30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spc="300">
                <a:solidFill>
                  <a:schemeClr val="bg1"/>
                </a:solidFill>
              </a:rPr>
              <a:t>価値観</a:t>
            </a:r>
          </a:p>
        </p:txBody>
      </p:sp>
    </p:spTree>
    <p:extLst>
      <p:ext uri="{BB962C8B-B14F-4D97-AF65-F5344CB8AC3E}">
        <p14:creationId xmlns:p14="http://schemas.microsoft.com/office/powerpoint/2010/main" val="152441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CCA2BBD-45D1-64D5-041B-CEED8732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6"/>
            <a:ext cx="8785223" cy="5656123"/>
          </a:xfrm>
        </p:spPr>
        <p:txBody>
          <a:bodyPr anchor="ctr"/>
          <a:lstStyle/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lang="ja-JP" altLang="en-US" b="1"/>
              <a:t>はじめに</a:t>
            </a:r>
            <a:endParaRPr lang="en-US" altLang="ja-JP" b="1"/>
          </a:p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kumimoji="1" lang="ja-JP" altLang="en-US" b="1"/>
              <a:t>会社や仕事での経験を棚卸しする</a:t>
            </a:r>
            <a:endParaRPr kumimoji="1" lang="en-US" altLang="ja-JP" b="1"/>
          </a:p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lang="ja-JP" altLang="en-US" b="1"/>
              <a:t>ストーリーを整理する</a:t>
            </a:r>
            <a:endParaRPr lang="en-US" altLang="ja-JP" b="1"/>
          </a:p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kumimoji="1" lang="ja-JP" altLang="en-US" b="1"/>
              <a:t>自社らしさを言語化する</a:t>
            </a:r>
            <a:endParaRPr kumimoji="1" lang="en-US" altLang="ja-JP" b="1"/>
          </a:p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lang="ja-JP" altLang="en-US" b="1"/>
              <a:t>方針を検討する</a:t>
            </a:r>
            <a:endParaRPr kumimoji="1" lang="ja-JP" altLang="en-US" b="1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E50F71-39C3-0B5E-1427-97F75A1C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今日の流れ</a:t>
            </a:r>
          </a:p>
        </p:txBody>
      </p:sp>
    </p:spTree>
    <p:extLst>
      <p:ext uri="{BB962C8B-B14F-4D97-AF65-F5344CB8AC3E}">
        <p14:creationId xmlns:p14="http://schemas.microsoft.com/office/powerpoint/2010/main" val="105189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749678D-59C9-AF15-DBA0-0F8DED6E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アイスブレイク</a:t>
            </a:r>
          </a:p>
        </p:txBody>
      </p:sp>
    </p:spTree>
    <p:extLst>
      <p:ext uri="{BB962C8B-B14F-4D97-AF65-F5344CB8AC3E}">
        <p14:creationId xmlns:p14="http://schemas.microsoft.com/office/powerpoint/2010/main" val="324325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00D4ACE-BEFF-09DB-546A-D77C32B2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ja-JP" altLang="en-US" b="1"/>
              <a:t>皆さんは動画を見ながら、</a:t>
            </a:r>
            <a:endParaRPr kumimoji="1" lang="en-US" altLang="ja-JP" b="1"/>
          </a:p>
          <a:p>
            <a:pPr algn="ctr"/>
            <a:r>
              <a:rPr lang="ja-JP" altLang="en-US" b="1">
                <a:solidFill>
                  <a:srgbClr val="EE3360"/>
                </a:solidFill>
              </a:rPr>
              <a:t>なるべく多くのメモ</a:t>
            </a:r>
            <a:r>
              <a:rPr lang="ja-JP" altLang="en-US" b="1"/>
              <a:t>をとってください。</a:t>
            </a:r>
            <a:endParaRPr lang="en-US" altLang="ja-JP" b="1"/>
          </a:p>
          <a:p>
            <a:pPr algn="ctr"/>
            <a:endParaRPr kumimoji="1" lang="en-US" altLang="ja-JP" b="1"/>
          </a:p>
          <a:p>
            <a:pPr algn="ctr"/>
            <a:r>
              <a:rPr lang="ja-JP" altLang="en-US" b="1"/>
              <a:t>メモする対象は</a:t>
            </a:r>
            <a:r>
              <a:rPr lang="ja-JP" altLang="en-US" b="1">
                <a:highlight>
                  <a:srgbClr val="FFFF00"/>
                </a:highlight>
              </a:rPr>
              <a:t>「話している内容」</a:t>
            </a:r>
            <a:r>
              <a:rPr lang="ja-JP" altLang="en-US" b="1"/>
              <a:t>です。</a:t>
            </a:r>
            <a:endParaRPr lang="en-US" altLang="ja-JP" b="1"/>
          </a:p>
          <a:p>
            <a:pPr algn="ctr"/>
            <a:r>
              <a:rPr lang="ja-JP" altLang="en-US" b="1"/>
              <a:t>なるべく綺麗な（読める）文字で</a:t>
            </a:r>
            <a:endParaRPr lang="en-US" altLang="ja-JP" b="1"/>
          </a:p>
          <a:p>
            <a:pPr algn="ctr"/>
            <a:r>
              <a:rPr lang="ja-JP" altLang="en-US" b="1"/>
              <a:t>なるべくポイントを抑えて</a:t>
            </a:r>
            <a:endParaRPr lang="en-US" altLang="ja-JP" b="1"/>
          </a:p>
          <a:p>
            <a:pPr algn="ctr"/>
            <a:r>
              <a:rPr lang="ja-JP" altLang="en-US" b="1">
                <a:solidFill>
                  <a:srgbClr val="EE3360"/>
                </a:solidFill>
              </a:rPr>
              <a:t>なるべく多く書けたチームが勝ちになります</a:t>
            </a:r>
            <a:endParaRPr lang="en-US" altLang="ja-JP" b="1">
              <a:solidFill>
                <a:srgbClr val="EE3360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C63EE1-0853-3200-D544-5155843A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</a:t>
            </a:r>
          </a:p>
        </p:txBody>
      </p:sp>
    </p:spTree>
    <p:extLst>
      <p:ext uri="{BB962C8B-B14F-4D97-AF65-F5344CB8AC3E}">
        <p14:creationId xmlns:p14="http://schemas.microsoft.com/office/powerpoint/2010/main" val="114185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2913</Words>
  <Application>Microsoft Office PowerPoint</Application>
  <PresentationFormat>画面に合わせる (4:3)</PresentationFormat>
  <Paragraphs>408</Paragraphs>
  <Slides>46</Slides>
  <Notes>46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4" baseType="lpstr">
      <vt:lpstr>HGMaruGothicMPRO</vt:lpstr>
      <vt:lpstr>Hiragino Kaku Gothic Pro W6</vt:lpstr>
      <vt:lpstr>Mamelon</vt:lpstr>
      <vt:lpstr>メイリオ</vt:lpstr>
      <vt:lpstr>游ゴシック</vt:lpstr>
      <vt:lpstr>Arial</vt:lpstr>
      <vt:lpstr>Calibri</vt:lpstr>
      <vt:lpstr>Office テーマ</vt:lpstr>
      <vt:lpstr>ワークショップ中は、記録のため、 事務局で写真を撮影させていただきます  映り込みに抵抗がある方は、 事務局までご連絡ください。</vt:lpstr>
      <vt:lpstr>中小企業のための 自社を生かした戦い方を考える ワークショップ</vt:lpstr>
      <vt:lpstr>本日の講師</vt:lpstr>
      <vt:lpstr>ワークショップの構成</vt:lpstr>
      <vt:lpstr>ワークショップの構成</vt:lpstr>
      <vt:lpstr>デザイン経営の軸となる『自社らしさ』</vt:lpstr>
      <vt:lpstr>今日の流れ</vt:lpstr>
      <vt:lpstr>アイスブレイク</vt:lpstr>
      <vt:lpstr>メモとり合戦</vt:lpstr>
      <vt:lpstr>メモとり合戦：メモの書き方</vt:lpstr>
      <vt:lpstr>メモとり合戦：それでは始めます</vt:lpstr>
      <vt:lpstr>メモとり合戦：集計</vt:lpstr>
      <vt:lpstr>はじめに</vt:lpstr>
      <vt:lpstr>はじめに</vt:lpstr>
      <vt:lpstr>御社の「強み」「らしさ」を話しましょう【再掲】</vt:lpstr>
      <vt:lpstr>御社の「強み」「らしさ」を話しましょう</vt:lpstr>
      <vt:lpstr>御社の「強み」「らしさ」を話しましょう</vt:lpstr>
      <vt:lpstr>PowerPoint プレゼンテーション</vt:lpstr>
      <vt:lpstr>おひとりで参加されている企業さんは…</vt:lpstr>
      <vt:lpstr>御社の「強み」「らしさ」を話しましょう【再掲】</vt:lpstr>
      <vt:lpstr>御社の強み、たくさん出ましたか？</vt:lpstr>
      <vt:lpstr>強み・らしさの発見ワーク</vt:lpstr>
      <vt:lpstr>強み・らしさの発見ワーク</vt:lpstr>
      <vt:lpstr>強み・らしさの発見ワーク</vt:lpstr>
      <vt:lpstr>強み・らしさの発見ワーク</vt:lpstr>
      <vt:lpstr>強み・らしさの発見ワーク</vt:lpstr>
      <vt:lpstr>強み・らしさの発見ワーク</vt:lpstr>
      <vt:lpstr>強み・らしさの発見ワーク</vt:lpstr>
      <vt:lpstr>キーフレーズ作りで悩んだら、、、</vt:lpstr>
      <vt:lpstr>より言葉を推敲してみる</vt:lpstr>
      <vt:lpstr>強み・らしさの発見ワーク</vt:lpstr>
      <vt:lpstr>お疲れさまでした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自社らしさを生かすための明日からの行動を決めましょう</vt:lpstr>
      <vt:lpstr>自社らしさを生かすための明日からの行動を決めましょう</vt:lpstr>
      <vt:lpstr>おわりに</vt:lpstr>
      <vt:lpstr>お疲れさまでした</vt:lpstr>
      <vt:lpstr>ワークショップの構成</vt:lpstr>
      <vt:lpstr>Day.2までの宿題</vt:lpstr>
      <vt:lpstr>お願い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2025-05-30T02:56:11Z</dcterms:created>
  <dcterms:modified xsi:type="dcterms:W3CDTF">2025-05-30T02:56:18Z</dcterms:modified>
</cp:coreProperties>
</file>