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83" r:id="rId1"/>
  </p:sldMasterIdLst>
  <p:notesMasterIdLst>
    <p:notesMasterId r:id="rId52"/>
  </p:notesMasterIdLst>
  <p:sldIdLst>
    <p:sldId id="1448942900" r:id="rId2"/>
    <p:sldId id="1448943035" r:id="rId3"/>
    <p:sldId id="1448943080" r:id="rId4"/>
    <p:sldId id="1448943024" r:id="rId5"/>
    <p:sldId id="1448943262" r:id="rId6"/>
    <p:sldId id="291" r:id="rId7"/>
    <p:sldId id="1448943101" r:id="rId8"/>
    <p:sldId id="1448943099" r:id="rId9"/>
    <p:sldId id="1448943140" r:id="rId10"/>
    <p:sldId id="1448943141" r:id="rId11"/>
    <p:sldId id="1448943103" r:id="rId12"/>
    <p:sldId id="1448943104" r:id="rId13"/>
    <p:sldId id="1448943108" r:id="rId14"/>
    <p:sldId id="1448943115" r:id="rId15"/>
    <p:sldId id="1448943116" r:id="rId16"/>
    <p:sldId id="1448943117" r:id="rId17"/>
    <p:sldId id="1448943120" r:id="rId18"/>
    <p:sldId id="1448943200" r:id="rId19"/>
    <p:sldId id="1448943121" r:id="rId20"/>
    <p:sldId id="277" r:id="rId21"/>
    <p:sldId id="1448943122" r:id="rId22"/>
    <p:sldId id="1448943105" r:id="rId23"/>
    <p:sldId id="1448943201" r:id="rId24"/>
    <p:sldId id="1448943106" r:id="rId25"/>
    <p:sldId id="1448943107" r:id="rId26"/>
    <p:sldId id="1448943197" r:id="rId27"/>
    <p:sldId id="1448943139" r:id="rId28"/>
    <p:sldId id="1448943256" r:id="rId29"/>
    <p:sldId id="1448943254" r:id="rId30"/>
    <p:sldId id="23640" r:id="rId31"/>
    <p:sldId id="1448943255" r:id="rId32"/>
    <p:sldId id="23641" r:id="rId33"/>
    <p:sldId id="1448943257" r:id="rId34"/>
    <p:sldId id="1448943143" r:id="rId35"/>
    <p:sldId id="1448943144" r:id="rId36"/>
    <p:sldId id="1448943146" r:id="rId37"/>
    <p:sldId id="1448943261" r:id="rId38"/>
    <p:sldId id="1448943147" r:id="rId39"/>
    <p:sldId id="1448943149" r:id="rId40"/>
    <p:sldId id="1448943259" r:id="rId41"/>
    <p:sldId id="1448943260" r:id="rId42"/>
    <p:sldId id="1448943150" r:id="rId43"/>
    <p:sldId id="1448943151" r:id="rId44"/>
    <p:sldId id="1448943152" r:id="rId45"/>
    <p:sldId id="1448943153" r:id="rId46"/>
    <p:sldId id="1448943156" r:id="rId47"/>
    <p:sldId id="1448943095" r:id="rId48"/>
    <p:sldId id="1448943157" r:id="rId49"/>
    <p:sldId id="1448943158" r:id="rId50"/>
    <p:sldId id="1448943159"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Y２" id="{F02F5AC3-04F0-495D-BE42-13665F1E3D9B}">
          <p14:sldIdLst>
            <p14:sldId id="1448942900"/>
            <p14:sldId id="1448943035"/>
            <p14:sldId id="1448943080"/>
            <p14:sldId id="1448943024"/>
            <p14:sldId id="1448943262"/>
            <p14:sldId id="291"/>
            <p14:sldId id="1448943101"/>
            <p14:sldId id="1448943099"/>
            <p14:sldId id="1448943140"/>
            <p14:sldId id="1448943141"/>
            <p14:sldId id="1448943103"/>
            <p14:sldId id="1448943104"/>
            <p14:sldId id="1448943108"/>
            <p14:sldId id="1448943115"/>
            <p14:sldId id="1448943116"/>
            <p14:sldId id="1448943117"/>
            <p14:sldId id="1448943120"/>
            <p14:sldId id="1448943200"/>
            <p14:sldId id="1448943121"/>
            <p14:sldId id="277"/>
            <p14:sldId id="1448943122"/>
            <p14:sldId id="1448943105"/>
            <p14:sldId id="1448943201"/>
            <p14:sldId id="1448943106"/>
            <p14:sldId id="1448943107"/>
            <p14:sldId id="1448943197"/>
            <p14:sldId id="1448943139"/>
            <p14:sldId id="1448943256"/>
            <p14:sldId id="1448943254"/>
            <p14:sldId id="23640"/>
            <p14:sldId id="1448943255"/>
            <p14:sldId id="23641"/>
            <p14:sldId id="1448943257"/>
            <p14:sldId id="1448943143"/>
            <p14:sldId id="1448943144"/>
            <p14:sldId id="1448943146"/>
            <p14:sldId id="1448943261"/>
            <p14:sldId id="1448943147"/>
            <p14:sldId id="1448943149"/>
            <p14:sldId id="1448943259"/>
            <p14:sldId id="1448943260"/>
            <p14:sldId id="1448943150"/>
            <p14:sldId id="1448943151"/>
            <p14:sldId id="1448943152"/>
            <p14:sldId id="1448943153"/>
            <p14:sldId id="1448943156"/>
            <p14:sldId id="1448943095"/>
            <p14:sldId id="1448943157"/>
            <p14:sldId id="1448943158"/>
            <p14:sldId id="1448943159"/>
          </p14:sldIdLst>
        </p14:section>
        <p14:section name="キーワードの抽出" id="{3D7CAD5A-709B-4376-B1BA-1222FDC64A63}">
          <p14:sldIdLst/>
        </p14:section>
      </p14:sectionLst>
    </p:ext>
    <p:ext uri="{EFAFB233-063F-42B5-8137-9DF3F51BA10A}">
      <p15:sldGuideLst xmlns:p15="http://schemas.microsoft.com/office/powerpoint/2012/main">
        <p15:guide id="8" orient="horz" pos="2001" userDrawn="1">
          <p15:clr>
            <a:srgbClr val="A4A3A4"/>
          </p15:clr>
        </p15:guide>
        <p15:guide id="10" orient="horz" pos="799" userDrawn="1">
          <p15:clr>
            <a:srgbClr val="A4A3A4"/>
          </p15:clr>
        </p15:guide>
        <p15:guide id="11" orient="horz" pos="3748" userDrawn="1">
          <p15:clr>
            <a:srgbClr val="A4A3A4"/>
          </p15:clr>
        </p15:guide>
        <p15:guide id="12" orient="horz" pos="595" userDrawn="1">
          <p15:clr>
            <a:srgbClr val="A4A3A4"/>
          </p15:clr>
        </p15:guide>
        <p15:guide id="13"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261"/>
    <a:srgbClr val="AD915B"/>
    <a:srgbClr val="604B22"/>
    <a:srgbClr val="56431E"/>
    <a:srgbClr val="EF5442"/>
    <a:srgbClr val="F37E45"/>
    <a:srgbClr val="7D6E52"/>
    <a:srgbClr val="8F723A"/>
    <a:srgbClr val="3CA29D"/>
    <a:srgbClr val="19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2"/>
    <p:restoredTop sz="96242" autoAdjust="0"/>
  </p:normalViewPr>
  <p:slideViewPr>
    <p:cSldViewPr snapToGrid="0">
      <p:cViewPr varScale="1">
        <p:scale>
          <a:sx n="102" d="100"/>
          <a:sy n="102" d="100"/>
        </p:scale>
        <p:origin x="588" y="102"/>
      </p:cViewPr>
      <p:guideLst>
        <p:guide orient="horz" pos="2001"/>
        <p:guide orient="horz" pos="799"/>
        <p:guide orient="horz" pos="3748"/>
        <p:guide orient="horz" pos="595"/>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1" d="100"/>
          <a:sy n="81"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030FD-CD95-774C-B549-B023FBB33D4F}" type="datetimeFigureOut">
              <a:rPr kumimoji="1" lang="ja-JP" altLang="en-US" smtClean="0"/>
              <a:t>2025/5/30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FD9003-547D-9F43-A75E-3855B318C6D3}" type="slidenum">
              <a:rPr kumimoji="1" lang="ja-JP" altLang="en-US" smtClean="0"/>
              <a:t>‹#›</a:t>
            </a:fld>
            <a:endParaRPr kumimoji="1" lang="ja-JP" altLang="en-US"/>
          </a:p>
        </p:txBody>
      </p:sp>
    </p:spTree>
    <p:extLst>
      <p:ext uri="{BB962C8B-B14F-4D97-AF65-F5344CB8AC3E}">
        <p14:creationId xmlns:p14="http://schemas.microsoft.com/office/powerpoint/2010/main" val="29505256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0</a:t>
            </a:fld>
            <a:endParaRPr kumimoji="1" lang="ja-JP" altLang="en-US"/>
          </a:p>
        </p:txBody>
      </p:sp>
    </p:spTree>
    <p:extLst>
      <p:ext uri="{BB962C8B-B14F-4D97-AF65-F5344CB8AC3E}">
        <p14:creationId xmlns:p14="http://schemas.microsoft.com/office/powerpoint/2010/main" val="3814438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9</a:t>
            </a:fld>
            <a:endParaRPr kumimoji="1" lang="ja-JP" altLang="en-US"/>
          </a:p>
        </p:txBody>
      </p:sp>
    </p:spTree>
    <p:extLst>
      <p:ext uri="{BB962C8B-B14F-4D97-AF65-F5344CB8AC3E}">
        <p14:creationId xmlns:p14="http://schemas.microsoft.com/office/powerpoint/2010/main" val="431173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10</a:t>
            </a:fld>
            <a:endParaRPr kumimoji="1" lang="ja-JP" altLang="en-US"/>
          </a:p>
        </p:txBody>
      </p:sp>
    </p:spTree>
    <p:extLst>
      <p:ext uri="{BB962C8B-B14F-4D97-AF65-F5344CB8AC3E}">
        <p14:creationId xmlns:p14="http://schemas.microsoft.com/office/powerpoint/2010/main" val="3511745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11</a:t>
            </a:fld>
            <a:endParaRPr kumimoji="1" lang="ja-JP" altLang="en-US"/>
          </a:p>
        </p:txBody>
      </p:sp>
    </p:spTree>
    <p:extLst>
      <p:ext uri="{BB962C8B-B14F-4D97-AF65-F5344CB8AC3E}">
        <p14:creationId xmlns:p14="http://schemas.microsoft.com/office/powerpoint/2010/main" val="4025771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6F98-1E37-B9C1-3AD4-F5EEF7377A9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1BCED17-5E6C-1864-3422-1394A16C560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41EFB3C-5F3C-EBC5-B94E-89FC3B7B87D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8D3F234-D03B-0E0B-12F6-2F34661E1094}"/>
              </a:ext>
            </a:extLst>
          </p:cNvPr>
          <p:cNvSpPr>
            <a:spLocks noGrp="1"/>
          </p:cNvSpPr>
          <p:nvPr>
            <p:ph type="sldNum" sz="quarter" idx="5"/>
          </p:nvPr>
        </p:nvSpPr>
        <p:spPr/>
        <p:txBody>
          <a:bodyPr/>
          <a:lstStyle/>
          <a:p>
            <a:fld id="{61FD9003-547D-9F43-A75E-3855B318C6D3}" type="slidenum">
              <a:rPr kumimoji="1" lang="ja-JP" altLang="en-US" smtClean="0"/>
              <a:t>12</a:t>
            </a:fld>
            <a:endParaRPr kumimoji="1" lang="ja-JP" altLang="en-US"/>
          </a:p>
        </p:txBody>
      </p:sp>
    </p:spTree>
    <p:extLst>
      <p:ext uri="{BB962C8B-B14F-4D97-AF65-F5344CB8AC3E}">
        <p14:creationId xmlns:p14="http://schemas.microsoft.com/office/powerpoint/2010/main" val="4279944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13</a:t>
            </a:fld>
            <a:endParaRPr kumimoji="1" lang="ja-JP" altLang="en-US"/>
          </a:p>
        </p:txBody>
      </p:sp>
    </p:spTree>
    <p:extLst>
      <p:ext uri="{BB962C8B-B14F-4D97-AF65-F5344CB8AC3E}">
        <p14:creationId xmlns:p14="http://schemas.microsoft.com/office/powerpoint/2010/main" val="42287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14</a:t>
            </a:fld>
            <a:endParaRPr kumimoji="1" lang="ja-JP" altLang="en-US"/>
          </a:p>
        </p:txBody>
      </p:sp>
    </p:spTree>
    <p:extLst>
      <p:ext uri="{BB962C8B-B14F-4D97-AF65-F5344CB8AC3E}">
        <p14:creationId xmlns:p14="http://schemas.microsoft.com/office/powerpoint/2010/main" val="212678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24D9A099-4605-DDF1-AA92-C298ADFE5E1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918700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028D364A-1DC9-4D29-92C8-A9750332BE1B}"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5F8611FA-EFF6-6F15-823B-69015E61CCF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56803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B89F2-DE0E-4088-2498-4615A7F3375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F0F972-BCD3-7B10-65E3-11C9B2D3DA7D}"/>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A0B11579-5DE9-D7FB-4C27-D35F00E09EA1}"/>
              </a:ext>
            </a:extLst>
          </p:cNvPr>
          <p:cNvSpPr>
            <a:spLocks noGrp="1"/>
          </p:cNvSpPr>
          <p:nvPr>
            <p:ph type="sldNum" sz="quarter" idx="5"/>
          </p:nvPr>
        </p:nvSpPr>
        <p:spPr/>
        <p:txBody>
          <a:bodyPr/>
          <a:lstStyle/>
          <a:p>
            <a:fld id="{028D364A-1DC9-4D29-92C8-A9750332BE1B}"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6C22E723-7BAF-F98E-A5D4-DEA5754B874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966986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18</a:t>
            </a:fld>
            <a:endParaRPr kumimoji="1" lang="ja-JP" altLang="en-US"/>
          </a:p>
        </p:txBody>
      </p:sp>
    </p:spTree>
    <p:extLst>
      <p:ext uri="{BB962C8B-B14F-4D97-AF65-F5344CB8AC3E}">
        <p14:creationId xmlns:p14="http://schemas.microsoft.com/office/powerpoint/2010/main" val="4219106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1</a:t>
            </a:fld>
            <a:endParaRPr kumimoji="1" lang="ja-JP" altLang="en-US"/>
          </a:p>
        </p:txBody>
      </p:sp>
    </p:spTree>
    <p:extLst>
      <p:ext uri="{BB962C8B-B14F-4D97-AF65-F5344CB8AC3E}">
        <p14:creationId xmlns:p14="http://schemas.microsoft.com/office/powerpoint/2010/main" val="2209265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19</a:t>
            </a:fld>
            <a:endParaRPr kumimoji="1" lang="ja-JP" altLang="en-US"/>
          </a:p>
        </p:txBody>
      </p:sp>
    </p:spTree>
    <p:extLst>
      <p:ext uri="{BB962C8B-B14F-4D97-AF65-F5344CB8AC3E}">
        <p14:creationId xmlns:p14="http://schemas.microsoft.com/office/powerpoint/2010/main" val="362343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20</a:t>
            </a:fld>
            <a:endParaRPr kumimoji="1" lang="ja-JP" altLang="en-US"/>
          </a:p>
        </p:txBody>
      </p:sp>
    </p:spTree>
    <p:extLst>
      <p:ext uri="{BB962C8B-B14F-4D97-AF65-F5344CB8AC3E}">
        <p14:creationId xmlns:p14="http://schemas.microsoft.com/office/powerpoint/2010/main" val="838179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21</a:t>
            </a:fld>
            <a:endParaRPr kumimoji="1" lang="ja-JP" altLang="en-US"/>
          </a:p>
        </p:txBody>
      </p:sp>
    </p:spTree>
    <p:extLst>
      <p:ext uri="{BB962C8B-B14F-4D97-AF65-F5344CB8AC3E}">
        <p14:creationId xmlns:p14="http://schemas.microsoft.com/office/powerpoint/2010/main" val="83056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A0C8E-286F-0827-B3D2-D35457E542A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113E39-259C-7139-FC7D-8F8085903097}"/>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D54590EF-26FD-2D50-0D43-1DE55D4F695A}"/>
              </a:ext>
            </a:extLst>
          </p:cNvPr>
          <p:cNvSpPr>
            <a:spLocks noGrp="1"/>
          </p:cNvSpPr>
          <p:nvPr>
            <p:ph type="sldNum" sz="quarter" idx="5"/>
          </p:nvPr>
        </p:nvSpPr>
        <p:spPr/>
        <p:txBody>
          <a:bodyPr/>
          <a:lstStyle/>
          <a:p>
            <a:fld id="{028D364A-1DC9-4D29-92C8-A9750332BE1B}" type="slidenum">
              <a:rPr kumimoji="1" lang="ja-JP" altLang="en-US" smtClean="0"/>
              <a:t>22</a:t>
            </a:fld>
            <a:endParaRPr kumimoji="1" lang="ja-JP" altLang="en-US"/>
          </a:p>
        </p:txBody>
      </p:sp>
      <p:sp>
        <p:nvSpPr>
          <p:cNvPr id="6" name="ノート プレースホルダー 5">
            <a:extLst>
              <a:ext uri="{FF2B5EF4-FFF2-40B4-BE49-F238E27FC236}">
                <a16:creationId xmlns:a16="http://schemas.microsoft.com/office/drawing/2014/main" id="{50ED3932-5705-E17B-8B42-F4243EBB951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777222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23</a:t>
            </a:fld>
            <a:endParaRPr kumimoji="1" lang="ja-JP" altLang="en-US"/>
          </a:p>
        </p:txBody>
      </p:sp>
      <p:sp>
        <p:nvSpPr>
          <p:cNvPr id="6" name="ノート プレースホルダー 5">
            <a:extLst>
              <a:ext uri="{FF2B5EF4-FFF2-40B4-BE49-F238E27FC236}">
                <a16:creationId xmlns:a16="http://schemas.microsoft.com/office/drawing/2014/main" id="{832F4489-B4D9-468D-F2D7-148FE4EF068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772749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24</a:t>
            </a:fld>
            <a:endParaRPr kumimoji="1" lang="ja-JP" altLang="en-US"/>
          </a:p>
        </p:txBody>
      </p:sp>
      <p:sp>
        <p:nvSpPr>
          <p:cNvPr id="6" name="ノート プレースホルダー 5">
            <a:extLst>
              <a:ext uri="{FF2B5EF4-FFF2-40B4-BE49-F238E27FC236}">
                <a16:creationId xmlns:a16="http://schemas.microsoft.com/office/drawing/2014/main" id="{A6C8AC33-D9F8-4A58-6D3A-7204245EABC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705515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25</a:t>
            </a:fld>
            <a:endParaRPr kumimoji="1" lang="ja-JP" altLang="en-US"/>
          </a:p>
        </p:txBody>
      </p:sp>
    </p:spTree>
    <p:extLst>
      <p:ext uri="{BB962C8B-B14F-4D97-AF65-F5344CB8AC3E}">
        <p14:creationId xmlns:p14="http://schemas.microsoft.com/office/powerpoint/2010/main" val="3243400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0056-91E3-09BA-AAEF-29D05E38A67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77F1858-2F7B-A133-E207-17F7573F5415}"/>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70C95D8F-B1D1-8304-80F0-6862E0410D67}"/>
              </a:ext>
            </a:extLst>
          </p:cNvPr>
          <p:cNvSpPr>
            <a:spLocks noGrp="1"/>
          </p:cNvSpPr>
          <p:nvPr>
            <p:ph type="sldNum" sz="quarter" idx="5"/>
          </p:nvPr>
        </p:nvSpPr>
        <p:spPr/>
        <p:txBody>
          <a:bodyPr/>
          <a:lstStyle/>
          <a:p>
            <a:fld id="{028D364A-1DC9-4D29-92C8-A9750332BE1B}" type="slidenum">
              <a:rPr kumimoji="1" lang="ja-JP" altLang="en-US" smtClean="0"/>
              <a:t>26</a:t>
            </a:fld>
            <a:endParaRPr kumimoji="1" lang="ja-JP" altLang="en-US"/>
          </a:p>
        </p:txBody>
      </p:sp>
      <p:sp>
        <p:nvSpPr>
          <p:cNvPr id="6" name="ノート プレースホルダー 5">
            <a:extLst>
              <a:ext uri="{FF2B5EF4-FFF2-40B4-BE49-F238E27FC236}">
                <a16:creationId xmlns:a16="http://schemas.microsoft.com/office/drawing/2014/main" id="{EA2E1DCF-C5EC-02FE-587A-779727D4270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306681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70023-6BBD-5E6C-FB7A-52319A2BDED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8EB26A-F5CF-C91A-87BA-188A76B316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80427F9-7621-C548-03C1-5BD85A9EF68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494FE77-62E9-3ABC-4A56-01CFE1E1FBD9}"/>
              </a:ext>
            </a:extLst>
          </p:cNvPr>
          <p:cNvSpPr>
            <a:spLocks noGrp="1"/>
          </p:cNvSpPr>
          <p:nvPr>
            <p:ph type="sldNum" sz="quarter" idx="5"/>
          </p:nvPr>
        </p:nvSpPr>
        <p:spPr/>
        <p:txBody>
          <a:bodyPr/>
          <a:lstStyle/>
          <a:p>
            <a:fld id="{61FD9003-547D-9F43-A75E-3855B318C6D3}" type="slidenum">
              <a:rPr kumimoji="1" lang="ja-JP" altLang="en-US" smtClean="0"/>
              <a:t>27</a:t>
            </a:fld>
            <a:endParaRPr kumimoji="1" lang="ja-JP" altLang="en-US"/>
          </a:p>
        </p:txBody>
      </p:sp>
    </p:spTree>
    <p:extLst>
      <p:ext uri="{BB962C8B-B14F-4D97-AF65-F5344CB8AC3E}">
        <p14:creationId xmlns:p14="http://schemas.microsoft.com/office/powerpoint/2010/main" val="1114990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28</a:t>
            </a:fld>
            <a:endParaRPr kumimoji="1" lang="ja-JP" altLang="en-US"/>
          </a:p>
        </p:txBody>
      </p:sp>
    </p:spTree>
    <p:extLst>
      <p:ext uri="{BB962C8B-B14F-4D97-AF65-F5344CB8AC3E}">
        <p14:creationId xmlns:p14="http://schemas.microsoft.com/office/powerpoint/2010/main" val="1421863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1FD9003-547D-9F43-A75E-3855B318C6D3}" type="slidenum">
              <a:rPr kumimoji="1" lang="ja-JP" altLang="en-US" smtClean="0"/>
              <a:t>2</a:t>
            </a:fld>
            <a:endParaRPr kumimoji="1" lang="ja-JP" altLang="en-US"/>
          </a:p>
        </p:txBody>
      </p:sp>
      <p:sp>
        <p:nvSpPr>
          <p:cNvPr id="6" name="ノート プレースホルダー 5">
            <a:extLst>
              <a:ext uri="{FF2B5EF4-FFF2-40B4-BE49-F238E27FC236}">
                <a16:creationId xmlns:a16="http://schemas.microsoft.com/office/drawing/2014/main" id="{178FDE6B-9196-9697-1002-6E10BE67A3A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374556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CC0DE-BC27-4626-9F47-89C51507B33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620B354B-F7B5-6D50-9A77-0FB454FAEF5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832176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30</a:t>
            </a:fld>
            <a:endParaRPr kumimoji="1" lang="ja-JP" altLang="en-US"/>
          </a:p>
        </p:txBody>
      </p:sp>
    </p:spTree>
    <p:extLst>
      <p:ext uri="{BB962C8B-B14F-4D97-AF65-F5344CB8AC3E}">
        <p14:creationId xmlns:p14="http://schemas.microsoft.com/office/powerpoint/2010/main" val="1653474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17104F6B-3132-F44B-853F-D3C99851618A}" type="slidenum">
              <a:rPr kumimoji="1" lang="ja-JP" altLang="en-US" smtClean="0"/>
              <a:t>31</a:t>
            </a:fld>
            <a:endParaRPr kumimoji="1" lang="ja-JP" altLang="en-US"/>
          </a:p>
        </p:txBody>
      </p:sp>
      <p:sp>
        <p:nvSpPr>
          <p:cNvPr id="6" name="ノート プレースホルダー 5">
            <a:extLst>
              <a:ext uri="{FF2B5EF4-FFF2-40B4-BE49-F238E27FC236}">
                <a16:creationId xmlns:a16="http://schemas.microsoft.com/office/drawing/2014/main" id="{2F006259-C479-36F4-2C49-6D5106B0E34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477664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E5C25-3E4F-74E3-0E7C-03FA8009F2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929F2CD-B64D-3D0C-D2C2-C52BE051740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9ADF269-CB2B-9DFC-5660-322F8C0EDA7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C00AE96-E6C2-1D16-ABB4-0BCC870B06BC}"/>
              </a:ext>
            </a:extLst>
          </p:cNvPr>
          <p:cNvSpPr>
            <a:spLocks noGrp="1"/>
          </p:cNvSpPr>
          <p:nvPr>
            <p:ph type="sldNum" sz="quarter" idx="5"/>
          </p:nvPr>
        </p:nvSpPr>
        <p:spPr/>
        <p:txBody>
          <a:bodyPr/>
          <a:lstStyle/>
          <a:p>
            <a:fld id="{61FD9003-547D-9F43-A75E-3855B318C6D3}" type="slidenum">
              <a:rPr kumimoji="1" lang="ja-JP" altLang="en-US" smtClean="0"/>
              <a:t>32</a:t>
            </a:fld>
            <a:endParaRPr kumimoji="1" lang="ja-JP" altLang="en-US"/>
          </a:p>
        </p:txBody>
      </p:sp>
    </p:spTree>
    <p:extLst>
      <p:ext uri="{BB962C8B-B14F-4D97-AF65-F5344CB8AC3E}">
        <p14:creationId xmlns:p14="http://schemas.microsoft.com/office/powerpoint/2010/main" val="3150680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33</a:t>
            </a:fld>
            <a:endParaRPr kumimoji="1" lang="ja-JP" altLang="en-US"/>
          </a:p>
        </p:txBody>
      </p:sp>
      <p:sp>
        <p:nvSpPr>
          <p:cNvPr id="6" name="ノート プレースホルダー 5">
            <a:extLst>
              <a:ext uri="{FF2B5EF4-FFF2-40B4-BE49-F238E27FC236}">
                <a16:creationId xmlns:a16="http://schemas.microsoft.com/office/drawing/2014/main" id="{BEBF973C-5E60-F4C6-B3FC-9C8DEA2D3896}"/>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120772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34</a:t>
            </a:fld>
            <a:endParaRPr kumimoji="1" lang="ja-JP" altLang="en-US"/>
          </a:p>
        </p:txBody>
      </p:sp>
    </p:spTree>
    <p:extLst>
      <p:ext uri="{BB962C8B-B14F-4D97-AF65-F5344CB8AC3E}">
        <p14:creationId xmlns:p14="http://schemas.microsoft.com/office/powerpoint/2010/main" val="3654597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48379-D85E-48EA-542B-F1493F88AC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5F1D63-4D61-460A-E6F7-594821772207}"/>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0AFAC466-5892-085C-64F7-96E161241445}"/>
              </a:ext>
            </a:extLst>
          </p:cNvPr>
          <p:cNvSpPr>
            <a:spLocks noGrp="1"/>
          </p:cNvSpPr>
          <p:nvPr>
            <p:ph type="sldNum" sz="quarter" idx="5"/>
          </p:nvPr>
        </p:nvSpPr>
        <p:spPr/>
        <p:txBody>
          <a:bodyPr/>
          <a:lstStyle/>
          <a:p>
            <a:fld id="{61FD9003-547D-9F43-A75E-3855B318C6D3}" type="slidenum">
              <a:rPr kumimoji="1" lang="ja-JP" altLang="en-US" smtClean="0"/>
              <a:t>35</a:t>
            </a:fld>
            <a:endParaRPr kumimoji="1" lang="ja-JP" altLang="en-US"/>
          </a:p>
        </p:txBody>
      </p:sp>
      <p:sp>
        <p:nvSpPr>
          <p:cNvPr id="6" name="ノート プレースホルダー 5">
            <a:extLst>
              <a:ext uri="{FF2B5EF4-FFF2-40B4-BE49-F238E27FC236}">
                <a16:creationId xmlns:a16="http://schemas.microsoft.com/office/drawing/2014/main" id="{823D00DC-7E33-40AF-23CB-EF475063DB5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789652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9D1B6-38DB-B899-0B11-9ACCD440C4E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738DCF-8705-8FA5-55A4-C46A73915FD6}"/>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CD1A7A5D-C217-F507-F70D-3370A0322123}"/>
              </a:ext>
            </a:extLst>
          </p:cNvPr>
          <p:cNvSpPr>
            <a:spLocks noGrp="1"/>
          </p:cNvSpPr>
          <p:nvPr>
            <p:ph type="sldNum" sz="quarter" idx="5"/>
          </p:nvPr>
        </p:nvSpPr>
        <p:spPr/>
        <p:txBody>
          <a:bodyPr/>
          <a:lstStyle/>
          <a:p>
            <a:fld id="{61FD9003-547D-9F43-A75E-3855B318C6D3}" type="slidenum">
              <a:rPr kumimoji="1" lang="ja-JP" altLang="en-US" smtClean="0"/>
              <a:t>36</a:t>
            </a:fld>
            <a:endParaRPr kumimoji="1" lang="ja-JP" altLang="en-US"/>
          </a:p>
        </p:txBody>
      </p:sp>
      <p:sp>
        <p:nvSpPr>
          <p:cNvPr id="6" name="ノート プレースホルダー 5">
            <a:extLst>
              <a:ext uri="{FF2B5EF4-FFF2-40B4-BE49-F238E27FC236}">
                <a16:creationId xmlns:a16="http://schemas.microsoft.com/office/drawing/2014/main" id="{F819E6BF-321E-F44F-87B3-3952960808C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556755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5B31F-5F83-9D44-2CF2-D415FDFA490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153453D-3AD1-F571-1286-DCC40031174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14AE40C-7C4B-E2CB-D656-7086B42306E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F6D42EB-AE0F-9517-0318-D77995D85B84}"/>
              </a:ext>
            </a:extLst>
          </p:cNvPr>
          <p:cNvSpPr>
            <a:spLocks noGrp="1"/>
          </p:cNvSpPr>
          <p:nvPr>
            <p:ph type="sldNum" sz="quarter" idx="5"/>
          </p:nvPr>
        </p:nvSpPr>
        <p:spPr/>
        <p:txBody>
          <a:bodyPr/>
          <a:lstStyle/>
          <a:p>
            <a:fld id="{61FD9003-547D-9F43-A75E-3855B318C6D3}" type="slidenum">
              <a:rPr kumimoji="1" lang="ja-JP" altLang="en-US" smtClean="0"/>
              <a:t>37</a:t>
            </a:fld>
            <a:endParaRPr kumimoji="1" lang="ja-JP" altLang="en-US"/>
          </a:p>
        </p:txBody>
      </p:sp>
    </p:spTree>
    <p:extLst>
      <p:ext uri="{BB962C8B-B14F-4D97-AF65-F5344CB8AC3E}">
        <p14:creationId xmlns:p14="http://schemas.microsoft.com/office/powerpoint/2010/main" val="3479557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38</a:t>
            </a:fld>
            <a:endParaRPr kumimoji="1" lang="ja-JP" altLang="en-US"/>
          </a:p>
        </p:txBody>
      </p:sp>
      <p:sp>
        <p:nvSpPr>
          <p:cNvPr id="6" name="ノート プレースホルダー 5">
            <a:extLst>
              <a:ext uri="{FF2B5EF4-FFF2-40B4-BE49-F238E27FC236}">
                <a16:creationId xmlns:a16="http://schemas.microsoft.com/office/drawing/2014/main" id="{44AAAA24-6CC6-6C76-96F1-BE77F1EFF07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97790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3</a:t>
            </a:fld>
            <a:endParaRPr kumimoji="1" lang="ja-JP" altLang="en-US"/>
          </a:p>
        </p:txBody>
      </p:sp>
    </p:spTree>
    <p:extLst>
      <p:ext uri="{BB962C8B-B14F-4D97-AF65-F5344CB8AC3E}">
        <p14:creationId xmlns:p14="http://schemas.microsoft.com/office/powerpoint/2010/main" val="1278086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50AEF-F0AC-B972-FBB3-99697E89F78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1469B5C-5648-D3E6-2235-E2D53CCC58FD}"/>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12979B33-4D07-43FD-8471-D168F1F16813}"/>
              </a:ext>
            </a:extLst>
          </p:cNvPr>
          <p:cNvSpPr>
            <a:spLocks noGrp="1"/>
          </p:cNvSpPr>
          <p:nvPr>
            <p:ph type="sldNum" sz="quarter" idx="5"/>
          </p:nvPr>
        </p:nvSpPr>
        <p:spPr/>
        <p:txBody>
          <a:bodyPr/>
          <a:lstStyle/>
          <a:p>
            <a:fld id="{61FD9003-547D-9F43-A75E-3855B318C6D3}" type="slidenum">
              <a:rPr kumimoji="1" lang="ja-JP" altLang="en-US" smtClean="0"/>
              <a:t>39</a:t>
            </a:fld>
            <a:endParaRPr kumimoji="1" lang="ja-JP" altLang="en-US"/>
          </a:p>
        </p:txBody>
      </p:sp>
      <p:sp>
        <p:nvSpPr>
          <p:cNvPr id="6" name="ノート プレースホルダー 5">
            <a:extLst>
              <a:ext uri="{FF2B5EF4-FFF2-40B4-BE49-F238E27FC236}">
                <a16:creationId xmlns:a16="http://schemas.microsoft.com/office/drawing/2014/main" id="{D113A61A-6A7D-7540-9B06-C79A9AB3678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101177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D9D3F-DFD2-970D-5BBF-4183E2E73D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CC3973-3592-16E7-9C60-AF2648E82CC7}"/>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6D6FEED8-5146-10AD-CB44-966460BD63D3}"/>
              </a:ext>
            </a:extLst>
          </p:cNvPr>
          <p:cNvSpPr>
            <a:spLocks noGrp="1"/>
          </p:cNvSpPr>
          <p:nvPr>
            <p:ph type="sldNum" sz="quarter" idx="5"/>
          </p:nvPr>
        </p:nvSpPr>
        <p:spPr/>
        <p:txBody>
          <a:bodyPr/>
          <a:lstStyle/>
          <a:p>
            <a:fld id="{61FD9003-547D-9F43-A75E-3855B318C6D3}" type="slidenum">
              <a:rPr kumimoji="1" lang="ja-JP" altLang="en-US" smtClean="0"/>
              <a:t>40</a:t>
            </a:fld>
            <a:endParaRPr kumimoji="1" lang="ja-JP" altLang="en-US"/>
          </a:p>
        </p:txBody>
      </p:sp>
      <p:sp>
        <p:nvSpPr>
          <p:cNvPr id="6" name="ノート プレースホルダー 5">
            <a:extLst>
              <a:ext uri="{FF2B5EF4-FFF2-40B4-BE49-F238E27FC236}">
                <a16:creationId xmlns:a16="http://schemas.microsoft.com/office/drawing/2014/main" id="{08588A02-5941-1011-FB7D-41972C536FF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492713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41</a:t>
            </a:fld>
            <a:endParaRPr kumimoji="1" lang="ja-JP" altLang="en-US"/>
          </a:p>
        </p:txBody>
      </p:sp>
    </p:spTree>
    <p:extLst>
      <p:ext uri="{BB962C8B-B14F-4D97-AF65-F5344CB8AC3E}">
        <p14:creationId xmlns:p14="http://schemas.microsoft.com/office/powerpoint/2010/main" val="3812787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42</a:t>
            </a:fld>
            <a:endParaRPr kumimoji="1" lang="ja-JP" altLang="en-US"/>
          </a:p>
        </p:txBody>
      </p:sp>
    </p:spTree>
    <p:extLst>
      <p:ext uri="{BB962C8B-B14F-4D97-AF65-F5344CB8AC3E}">
        <p14:creationId xmlns:p14="http://schemas.microsoft.com/office/powerpoint/2010/main" val="3452732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43</a:t>
            </a:fld>
            <a:endParaRPr kumimoji="1" lang="ja-JP" altLang="en-US"/>
          </a:p>
        </p:txBody>
      </p:sp>
    </p:spTree>
    <p:extLst>
      <p:ext uri="{BB962C8B-B14F-4D97-AF65-F5344CB8AC3E}">
        <p14:creationId xmlns:p14="http://schemas.microsoft.com/office/powerpoint/2010/main" val="1886694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44</a:t>
            </a:fld>
            <a:endParaRPr kumimoji="1" lang="ja-JP" altLang="en-US"/>
          </a:p>
        </p:txBody>
      </p:sp>
    </p:spTree>
    <p:extLst>
      <p:ext uri="{BB962C8B-B14F-4D97-AF65-F5344CB8AC3E}">
        <p14:creationId xmlns:p14="http://schemas.microsoft.com/office/powerpoint/2010/main" val="56639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dirty="0">
              <a:ea typeface="游ゴシック"/>
            </a:endParaRPr>
          </a:p>
        </p:txBody>
      </p:sp>
      <p:sp>
        <p:nvSpPr>
          <p:cNvPr id="4" name="Slide Number Placeholder 3"/>
          <p:cNvSpPr>
            <a:spLocks noGrp="1"/>
          </p:cNvSpPr>
          <p:nvPr>
            <p:ph type="sldNum" sz="quarter" idx="5"/>
          </p:nvPr>
        </p:nvSpPr>
        <p:spPr/>
        <p:txBody>
          <a:bodyPr/>
          <a:lstStyle/>
          <a:p>
            <a:fld id="{61FD9003-547D-9F43-A75E-3855B318C6D3}" type="slidenum">
              <a:rPr kumimoji="1" lang="ja-JP" altLang="en-US" smtClean="0"/>
              <a:t>45</a:t>
            </a:fld>
            <a:endParaRPr kumimoji="1" lang="ja-JP" altLang="en-US"/>
          </a:p>
        </p:txBody>
      </p:sp>
    </p:spTree>
    <p:extLst>
      <p:ext uri="{BB962C8B-B14F-4D97-AF65-F5344CB8AC3E}">
        <p14:creationId xmlns:p14="http://schemas.microsoft.com/office/powerpoint/2010/main" val="34961215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E5FAE-4AB5-6509-4911-1067A4BF28F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11FFDCD-F380-E0C0-885B-EDE968BFCD6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BA550DF-1F36-9692-1C61-680ED8568E1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FA9423D-A10F-AC63-72A1-D009C1715475}"/>
              </a:ext>
            </a:extLst>
          </p:cNvPr>
          <p:cNvSpPr>
            <a:spLocks noGrp="1"/>
          </p:cNvSpPr>
          <p:nvPr>
            <p:ph type="sldNum" sz="quarter" idx="5"/>
          </p:nvPr>
        </p:nvSpPr>
        <p:spPr/>
        <p:txBody>
          <a:bodyPr/>
          <a:lstStyle/>
          <a:p>
            <a:fld id="{61FD9003-547D-9F43-A75E-3855B318C6D3}" type="slidenum">
              <a:rPr kumimoji="1" lang="ja-JP" altLang="en-US" smtClean="0"/>
              <a:t>46</a:t>
            </a:fld>
            <a:endParaRPr kumimoji="1" lang="ja-JP" altLang="en-US"/>
          </a:p>
        </p:txBody>
      </p:sp>
    </p:spTree>
    <p:extLst>
      <p:ext uri="{BB962C8B-B14F-4D97-AF65-F5344CB8AC3E}">
        <p14:creationId xmlns:p14="http://schemas.microsoft.com/office/powerpoint/2010/main" val="7761889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ea typeface="游ゴシック"/>
            </a:endParaRPr>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47</a:t>
            </a:fld>
            <a:endParaRPr kumimoji="1" lang="ja-JP" altLang="en-US"/>
          </a:p>
        </p:txBody>
      </p:sp>
    </p:spTree>
    <p:extLst>
      <p:ext uri="{BB962C8B-B14F-4D97-AF65-F5344CB8AC3E}">
        <p14:creationId xmlns:p14="http://schemas.microsoft.com/office/powerpoint/2010/main" val="21010708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FD9003-547D-9F43-A75E-3855B318C6D3}" type="slidenum">
              <a:rPr kumimoji="1" lang="ja-JP" altLang="en-US" smtClean="0"/>
              <a:t>48</a:t>
            </a:fld>
            <a:endParaRPr kumimoji="1" lang="ja-JP" altLang="en-US"/>
          </a:p>
        </p:txBody>
      </p:sp>
    </p:spTree>
    <p:extLst>
      <p:ext uri="{BB962C8B-B14F-4D97-AF65-F5344CB8AC3E}">
        <p14:creationId xmlns:p14="http://schemas.microsoft.com/office/powerpoint/2010/main" val="1554527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4</a:t>
            </a:fld>
            <a:endParaRPr kumimoji="1" lang="ja-JP" altLang="en-US"/>
          </a:p>
        </p:txBody>
      </p:sp>
    </p:spTree>
    <p:extLst>
      <p:ext uri="{BB962C8B-B14F-4D97-AF65-F5344CB8AC3E}">
        <p14:creationId xmlns:p14="http://schemas.microsoft.com/office/powerpoint/2010/main" val="755583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49</a:t>
            </a:fld>
            <a:endParaRPr kumimoji="1" lang="ja-JP" altLang="en-US"/>
          </a:p>
        </p:txBody>
      </p:sp>
    </p:spTree>
    <p:extLst>
      <p:ext uri="{BB962C8B-B14F-4D97-AF65-F5344CB8AC3E}">
        <p14:creationId xmlns:p14="http://schemas.microsoft.com/office/powerpoint/2010/main" val="369275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5</a:t>
            </a:fld>
            <a:endParaRPr kumimoji="1" lang="ja-JP" altLang="en-US"/>
          </a:p>
        </p:txBody>
      </p:sp>
    </p:spTree>
    <p:extLst>
      <p:ext uri="{BB962C8B-B14F-4D97-AF65-F5344CB8AC3E}">
        <p14:creationId xmlns:p14="http://schemas.microsoft.com/office/powerpoint/2010/main" val="89733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6</a:t>
            </a:fld>
            <a:endParaRPr kumimoji="1" lang="ja-JP" altLang="en-US"/>
          </a:p>
        </p:txBody>
      </p:sp>
    </p:spTree>
    <p:extLst>
      <p:ext uri="{BB962C8B-B14F-4D97-AF65-F5344CB8AC3E}">
        <p14:creationId xmlns:p14="http://schemas.microsoft.com/office/powerpoint/2010/main" val="245573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48379-D85E-48EA-542B-F1493F88AC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5F1D63-4D61-460A-E6F7-59482177220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C8DAB87-72D7-BEC5-E2AB-8D24926EA00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FAC466-5892-085C-64F7-96E161241445}"/>
              </a:ext>
            </a:extLst>
          </p:cNvPr>
          <p:cNvSpPr>
            <a:spLocks noGrp="1"/>
          </p:cNvSpPr>
          <p:nvPr>
            <p:ph type="sldNum" sz="quarter" idx="5"/>
          </p:nvPr>
        </p:nvSpPr>
        <p:spPr/>
        <p:txBody>
          <a:bodyPr/>
          <a:lstStyle/>
          <a:p>
            <a:fld id="{61FD9003-547D-9F43-A75E-3855B318C6D3}" type="slidenum">
              <a:rPr kumimoji="1" lang="ja-JP" altLang="en-US" smtClean="0"/>
              <a:t>7</a:t>
            </a:fld>
            <a:endParaRPr kumimoji="1" lang="ja-JP" altLang="en-US"/>
          </a:p>
        </p:txBody>
      </p:sp>
    </p:spTree>
    <p:extLst>
      <p:ext uri="{BB962C8B-B14F-4D97-AF65-F5344CB8AC3E}">
        <p14:creationId xmlns:p14="http://schemas.microsoft.com/office/powerpoint/2010/main" val="2789652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FD9003-547D-9F43-A75E-3855B318C6D3}" type="slidenum">
              <a:rPr kumimoji="1" lang="ja-JP" altLang="en-US" smtClean="0"/>
              <a:t>8</a:t>
            </a:fld>
            <a:endParaRPr kumimoji="1" lang="ja-JP" altLang="en-US"/>
          </a:p>
        </p:txBody>
      </p:sp>
    </p:spTree>
    <p:extLst>
      <p:ext uri="{BB962C8B-B14F-4D97-AF65-F5344CB8AC3E}">
        <p14:creationId xmlns:p14="http://schemas.microsoft.com/office/powerpoint/2010/main" val="257377295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27" name="図 26" descr="ダイアグラム&#10;&#10;自動的に生成された説明">
            <a:extLst>
              <a:ext uri="{FF2B5EF4-FFF2-40B4-BE49-F238E27FC236}">
                <a16:creationId xmlns:a16="http://schemas.microsoft.com/office/drawing/2014/main" id="{E30301F3-4540-1CC0-BDEA-730B78C005C7}"/>
              </a:ext>
            </a:extLst>
          </p:cNvPr>
          <p:cNvPicPr>
            <a:picLocks noChangeAspect="1"/>
          </p:cNvPicPr>
          <p:nvPr userDrawn="1"/>
        </p:nvPicPr>
        <p:blipFill rotWithShape="1">
          <a:blip r:embed="rId2" cstate="print">
            <a:alphaModFix amt="12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r="6788" b="1195"/>
          <a:stretch/>
        </p:blipFill>
        <p:spPr>
          <a:xfrm>
            <a:off x="0" y="1611"/>
            <a:ext cx="9144000" cy="6854778"/>
          </a:xfrm>
          <a:prstGeom prst="rect">
            <a:avLst/>
          </a:prstGeom>
        </p:spPr>
      </p:pic>
      <p:sp>
        <p:nvSpPr>
          <p:cNvPr id="2" name="Title 1"/>
          <p:cNvSpPr>
            <a:spLocks noGrp="1"/>
          </p:cNvSpPr>
          <p:nvPr>
            <p:ph type="ctrTitle" hasCustomPrompt="1"/>
          </p:nvPr>
        </p:nvSpPr>
        <p:spPr>
          <a:xfrm>
            <a:off x="179388" y="2324100"/>
            <a:ext cx="8785226" cy="2209800"/>
          </a:xfrm>
        </p:spPr>
        <p:txBody>
          <a:bodyPr lIns="216000" tIns="72000" rIns="216000" bIns="36000" anchor="ctr">
            <a:normAutofit/>
          </a:bodyPr>
          <a:lstStyle>
            <a:lvl1pPr algn="l">
              <a:lnSpc>
                <a:spcPct val="120000"/>
              </a:lnSpc>
              <a:defRPr sz="4000">
                <a:solidFill>
                  <a:srgbClr val="56431E"/>
                </a:solidFill>
              </a:defRPr>
            </a:lvl1pPr>
          </a:lstStyle>
          <a:p>
            <a:r>
              <a:rPr lang="ja-JP" altLang="en-US"/>
              <a:t>ワークショップ名</a:t>
            </a:r>
            <a:endParaRPr lang="en-US"/>
          </a:p>
        </p:txBody>
      </p:sp>
      <p:sp>
        <p:nvSpPr>
          <p:cNvPr id="3" name="Subtitle 2"/>
          <p:cNvSpPr>
            <a:spLocks noGrp="1"/>
          </p:cNvSpPr>
          <p:nvPr>
            <p:ph type="subTitle" idx="1" hasCustomPrompt="1"/>
          </p:nvPr>
        </p:nvSpPr>
        <p:spPr>
          <a:xfrm>
            <a:off x="179388" y="5944208"/>
            <a:ext cx="8785226" cy="466272"/>
          </a:xfrm>
          <a:prstGeom prst="rect">
            <a:avLst/>
          </a:prstGeom>
        </p:spPr>
        <p:txBody>
          <a:bodyPr lIns="288000" tIns="72000" rIns="288000" bIns="108000" anchor="ctr"/>
          <a:lstStyle>
            <a:lvl1pPr marL="0" indent="0" algn="r">
              <a:lnSpc>
                <a:spcPct val="120000"/>
              </a:lnSpc>
              <a:buNone/>
              <a:defRPr sz="2000" b="1">
                <a:solidFill>
                  <a:srgbClr val="56431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実施日・時間</a:t>
            </a:r>
            <a:endParaRPr lang="en-US"/>
          </a:p>
        </p:txBody>
      </p:sp>
      <p:sp>
        <p:nvSpPr>
          <p:cNvPr id="16" name="四角形: 角を丸くする 15">
            <a:extLst>
              <a:ext uri="{FF2B5EF4-FFF2-40B4-BE49-F238E27FC236}">
                <a16:creationId xmlns:a16="http://schemas.microsoft.com/office/drawing/2014/main" id="{17EF9C9E-E22D-3445-4EDE-E71744C9EA38}"/>
              </a:ext>
            </a:extLst>
          </p:cNvPr>
          <p:cNvSpPr/>
          <p:nvPr userDrawn="1"/>
        </p:nvSpPr>
        <p:spPr>
          <a:xfrm>
            <a:off x="179387" y="399747"/>
            <a:ext cx="2171927" cy="423334"/>
          </a:xfrm>
          <a:prstGeom prst="roundRect">
            <a:avLst>
              <a:gd name="adj" fmla="val 50000"/>
            </a:avLst>
          </a:prstGeom>
          <a:solidFill>
            <a:srgbClr val="56431E"/>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108000" rtlCol="0" anchor="ctr"/>
          <a:lstStyle/>
          <a:p>
            <a:pPr algn="ctr"/>
            <a:r>
              <a:rPr kumimoji="1" lang="ja-JP" altLang="en-US" sz="1800" b="1" spc="-150">
                <a:latin typeface="游ゴシック" panose="020B0400000000000000" pitchFamily="50" charset="-128"/>
                <a:ea typeface="游ゴシック" panose="020B0400000000000000" pitchFamily="50" charset="-128"/>
              </a:rPr>
              <a:t>特許庁主催事業</a:t>
            </a:r>
          </a:p>
        </p:txBody>
      </p:sp>
      <p:sp>
        <p:nvSpPr>
          <p:cNvPr id="21" name="正方形/長方形 20">
            <a:extLst>
              <a:ext uri="{FF2B5EF4-FFF2-40B4-BE49-F238E27FC236}">
                <a16:creationId xmlns:a16="http://schemas.microsoft.com/office/drawing/2014/main" id="{81643772-0D32-013A-E4AE-CCAE7311B4D8}"/>
              </a:ext>
            </a:extLst>
          </p:cNvPr>
          <p:cNvSpPr/>
          <p:nvPr userDrawn="1"/>
        </p:nvSpPr>
        <p:spPr>
          <a:xfrm>
            <a:off x="406400" y="1756685"/>
            <a:ext cx="5041900" cy="441325"/>
          </a:xfrm>
          <a:prstGeom prst="rect">
            <a:avLst/>
          </a:prstGeom>
          <a:gradFill>
            <a:gsLst>
              <a:gs pos="71000">
                <a:srgbClr val="7A996E"/>
              </a:gs>
              <a:gs pos="38000">
                <a:srgbClr val="F18614"/>
              </a:gs>
              <a:gs pos="0">
                <a:srgbClr val="EE3162"/>
              </a:gs>
              <a:gs pos="100000">
                <a:srgbClr val="02ABC8"/>
              </a:gs>
            </a:gsLst>
            <a:lin ang="0" scaled="0"/>
          </a:gra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kumimoji="1" lang="ja-JP" altLang="en-US" b="1"/>
              <a:t>自社の在り方を模索し、俯瞰して経営を見直す</a:t>
            </a:r>
          </a:p>
        </p:txBody>
      </p:sp>
      <p:sp>
        <p:nvSpPr>
          <p:cNvPr id="26" name="テキスト プレースホルダー 25">
            <a:extLst>
              <a:ext uri="{FF2B5EF4-FFF2-40B4-BE49-F238E27FC236}">
                <a16:creationId xmlns:a16="http://schemas.microsoft.com/office/drawing/2014/main" id="{1CC9D969-30DF-9AE4-B6F1-609014E0502B}"/>
              </a:ext>
            </a:extLst>
          </p:cNvPr>
          <p:cNvSpPr>
            <a:spLocks noGrp="1"/>
          </p:cNvSpPr>
          <p:nvPr>
            <p:ph type="body" sz="quarter" idx="10" hasCustomPrompt="1"/>
          </p:nvPr>
        </p:nvSpPr>
        <p:spPr>
          <a:xfrm>
            <a:off x="179388" y="4533900"/>
            <a:ext cx="8785225" cy="562808"/>
          </a:xfrm>
          <a:prstGeom prst="rect">
            <a:avLst/>
          </a:prstGeom>
        </p:spPr>
        <p:txBody>
          <a:bodyPr lIns="216000" tIns="72000" rIns="216000" bIns="36000" anchor="ctr"/>
          <a:lstStyle>
            <a:lvl1pPr marL="0" indent="0">
              <a:buNone/>
              <a:defRPr sz="2000" b="1">
                <a:solidFill>
                  <a:srgbClr val="85682F"/>
                </a:solidFill>
              </a:defRPr>
            </a:lvl1pPr>
            <a:lvl6pPr marL="2286000" indent="0">
              <a:buNone/>
              <a:defRPr/>
            </a:lvl6pPr>
          </a:lstStyle>
          <a:p>
            <a:pPr lvl="0"/>
            <a:r>
              <a:rPr kumimoji="1" lang="ja-JP" altLang="en-US"/>
              <a:t>サブテーマ</a:t>
            </a:r>
          </a:p>
        </p:txBody>
      </p:sp>
    </p:spTree>
    <p:extLst>
      <p:ext uri="{BB962C8B-B14F-4D97-AF65-F5344CB8AC3E}">
        <p14:creationId xmlns:p14="http://schemas.microsoft.com/office/powerpoint/2010/main" val="3805305240"/>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タイトルのみ">
    <p:bg>
      <p:bgPr>
        <a:gradFill>
          <a:gsLst>
            <a:gs pos="0">
              <a:srgbClr val="EEA849"/>
            </a:gs>
            <a:gs pos="30000">
              <a:srgbClr val="F37846"/>
            </a:gs>
            <a:gs pos="69000">
              <a:srgbClr val="F46E45"/>
            </a:gs>
            <a:gs pos="100000">
              <a:srgbClr val="F46B45"/>
            </a:gs>
          </a:gsLst>
          <a:lin ang="6600000" scaled="0"/>
        </a:gradFill>
        <a:effectLst/>
      </p:bgPr>
    </p:bg>
    <p:spTree>
      <p:nvGrpSpPr>
        <p:cNvPr id="1" name=""/>
        <p:cNvGrpSpPr/>
        <p:nvPr/>
      </p:nvGrpSpPr>
      <p:grpSpPr>
        <a:xfrm>
          <a:off x="0" y="0"/>
          <a:ext cx="0" cy="0"/>
          <a:chOff x="0" y="0"/>
          <a:chExt cx="0" cy="0"/>
        </a:xfrm>
      </p:grpSpPr>
      <p:pic>
        <p:nvPicPr>
          <p:cNvPr id="4" name="図 3" descr="ダイアグラム&#10;&#10;自動的に生成された説明">
            <a:extLst>
              <a:ext uri="{FF2B5EF4-FFF2-40B4-BE49-F238E27FC236}">
                <a16:creationId xmlns:a16="http://schemas.microsoft.com/office/drawing/2014/main" id="{541989B2-824A-B6BA-AB3B-3694C8670A2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788" b="1195"/>
          <a:stretch/>
        </p:blipFill>
        <p:spPr>
          <a:xfrm>
            <a:off x="0" y="1611"/>
            <a:ext cx="9144000" cy="6854778"/>
          </a:xfrm>
          <a:prstGeom prst="rect">
            <a:avLst/>
          </a:prstGeom>
        </p:spPr>
      </p:pic>
      <p:sp>
        <p:nvSpPr>
          <p:cNvPr id="6" name="正方形/長方形 5">
            <a:extLst>
              <a:ext uri="{FF2B5EF4-FFF2-40B4-BE49-F238E27FC236}">
                <a16:creationId xmlns:a16="http://schemas.microsoft.com/office/drawing/2014/main" id="{DA8E2277-F70D-DF7C-C080-B28B69F4D6FD}"/>
              </a:ext>
            </a:extLst>
          </p:cNvPr>
          <p:cNvSpPr/>
          <p:nvPr userDrawn="1"/>
        </p:nvSpPr>
        <p:spPr>
          <a:xfrm>
            <a:off x="0" y="2486025"/>
            <a:ext cx="9144000" cy="18859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Hiragino Kaku Gothic Pro W6" panose="020B0300000000000000" pitchFamily="34" charset="-128"/>
            </a:endParaRPr>
          </a:p>
        </p:txBody>
      </p:sp>
      <p:sp>
        <p:nvSpPr>
          <p:cNvPr id="8" name="正方形/長方形 7">
            <a:extLst>
              <a:ext uri="{FF2B5EF4-FFF2-40B4-BE49-F238E27FC236}">
                <a16:creationId xmlns:a16="http://schemas.microsoft.com/office/drawing/2014/main" id="{9C2ABC17-B690-4E37-5DD4-503F243D16E0}"/>
              </a:ext>
            </a:extLst>
          </p:cNvPr>
          <p:cNvSpPr/>
          <p:nvPr userDrawn="1"/>
        </p:nvSpPr>
        <p:spPr>
          <a:xfrm>
            <a:off x="0" y="2628900"/>
            <a:ext cx="9144000" cy="1600200"/>
          </a:xfrm>
          <a:prstGeom prst="rect">
            <a:avLst/>
          </a:prstGeom>
          <a:solidFill>
            <a:srgbClr val="FFFFFF">
              <a:alpha val="8385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kumimoji="1" lang="ja-JP" altLang="en-US" sz="1350" b="1">
              <a:solidFill>
                <a:prstClr val="white"/>
              </a:solidFill>
              <a:latin typeface="Hiragino Kaku Gothic Pro W6" panose="020B0300000000000000" pitchFamily="34" charset="-128"/>
              <a:ea typeface="ＭＳ Ｐゴシック" panose="020B0600070205080204" pitchFamily="50" charset="-128"/>
            </a:endParaRPr>
          </a:p>
        </p:txBody>
      </p:sp>
      <p:sp>
        <p:nvSpPr>
          <p:cNvPr id="2" name="Title 1"/>
          <p:cNvSpPr>
            <a:spLocks noGrp="1"/>
          </p:cNvSpPr>
          <p:nvPr>
            <p:ph type="title"/>
          </p:nvPr>
        </p:nvSpPr>
        <p:spPr/>
        <p:txBody>
          <a:bodyPr tIns="72000" bIns="72000"/>
          <a:lstStyle>
            <a:lvl1pPr>
              <a:lnSpc>
                <a:spcPct val="120000"/>
              </a:lnSpc>
              <a:defRPr>
                <a:solidFill>
                  <a:srgbClr val="56431E"/>
                </a:solidFill>
              </a:defRPr>
            </a:lvl1pPr>
          </a:lstStyle>
          <a:p>
            <a:r>
              <a:rPr lang="ja-JP" altLang="en-US"/>
              <a:t>マスター タイトルの書式設定</a:t>
            </a:r>
            <a:endParaRPr lang="en-US"/>
          </a:p>
        </p:txBody>
      </p:sp>
      <p:sp>
        <p:nvSpPr>
          <p:cNvPr id="7" name="テキスト プレースホルダー 6">
            <a:extLst>
              <a:ext uri="{FF2B5EF4-FFF2-40B4-BE49-F238E27FC236}">
                <a16:creationId xmlns:a16="http://schemas.microsoft.com/office/drawing/2014/main" id="{320CE3EA-BF28-15F9-9E11-D65A7449C594}"/>
              </a:ext>
            </a:extLst>
          </p:cNvPr>
          <p:cNvSpPr>
            <a:spLocks noGrp="1"/>
          </p:cNvSpPr>
          <p:nvPr>
            <p:ph type="body" sz="quarter" idx="10"/>
          </p:nvPr>
        </p:nvSpPr>
        <p:spPr>
          <a:xfrm>
            <a:off x="179387" y="2035200"/>
            <a:ext cx="8785226" cy="423862"/>
          </a:xfrm>
          <a:prstGeom prst="rect">
            <a:avLst/>
          </a:prstGeom>
        </p:spPr>
        <p:txBody>
          <a:bodyPr lIns="108000" tIns="108000" rIns="108000" bIns="72000"/>
          <a:lstStyle>
            <a:lvl1pPr marL="0" indent="0" algn="ctr">
              <a:buNone/>
              <a:defRPr sz="2000" b="1">
                <a:solidFill>
                  <a:srgbClr val="56431E"/>
                </a:solidFill>
              </a:defRPr>
            </a:lvl1pPr>
          </a:lstStyle>
          <a:p>
            <a:pPr lvl="0"/>
            <a:r>
              <a:rPr kumimoji="1" lang="ja-JP" altLang="en-US"/>
              <a:t>マスター テキストの書式設定</a:t>
            </a:r>
          </a:p>
        </p:txBody>
      </p:sp>
      <p:sp>
        <p:nvSpPr>
          <p:cNvPr id="14" name="テキスト ボックス 13">
            <a:extLst>
              <a:ext uri="{FF2B5EF4-FFF2-40B4-BE49-F238E27FC236}">
                <a16:creationId xmlns:a16="http://schemas.microsoft.com/office/drawing/2014/main" id="{A01FD176-8A8B-FD35-068C-82D03229D2F2}"/>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rgbClr val="56431E"/>
                </a:solidFill>
                <a:latin typeface="游ゴシック" panose="020B0400000000000000" pitchFamily="50" charset="-128"/>
                <a:ea typeface="游ゴシック" panose="020B0400000000000000" pitchFamily="50" charset="-128"/>
              </a:rPr>
              <a:t>confidential</a:t>
            </a:r>
            <a:endParaRPr kumimoji="1" lang="ja-JP" altLang="en-US" sz="1323" b="1" i="1">
              <a:solidFill>
                <a:srgbClr val="56431E"/>
              </a:solidFill>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512B1764-333D-F482-08C7-E74FD3563B12}"/>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rgbClr val="56431E"/>
                </a:solidFill>
                <a:latin typeface="Arial" panose="020B0604020202020204" pitchFamily="34" charset="0"/>
                <a:cs typeface="Arial" panose="020B0604020202020204" pitchFamily="34" charset="0"/>
              </a:rPr>
              <a:t>Copyright ©  </a:t>
            </a:r>
            <a:r>
              <a:rPr lang="en-US" altLang="ja-JP" sz="1050" err="1">
                <a:solidFill>
                  <a:srgbClr val="56431E"/>
                </a:solidFill>
                <a:latin typeface="Arial" panose="020B0604020202020204" pitchFamily="34" charset="0"/>
                <a:cs typeface="Arial" panose="020B0604020202020204" pitchFamily="34" charset="0"/>
              </a:rPr>
              <a:t>mitemo</a:t>
            </a:r>
            <a:r>
              <a:rPr lang="en-US" altLang="ja-JP" sz="1050">
                <a:solidFill>
                  <a:srgbClr val="56431E"/>
                </a:solidFill>
                <a:latin typeface="Arial" panose="020B0604020202020204" pitchFamily="34" charset="0"/>
                <a:cs typeface="Arial" panose="020B0604020202020204" pitchFamily="34" charset="0"/>
              </a:rPr>
              <a:t> </a:t>
            </a:r>
            <a:r>
              <a:rPr lang="en-US" altLang="ja-JP" sz="1050" err="1">
                <a:solidFill>
                  <a:srgbClr val="56431E"/>
                </a:solidFill>
                <a:latin typeface="Arial" panose="020B0604020202020204" pitchFamily="34" charset="0"/>
                <a:cs typeface="Arial" panose="020B0604020202020204" pitchFamily="34" charset="0"/>
              </a:rPr>
              <a:t>Co.Ltd</a:t>
            </a:r>
            <a:r>
              <a:rPr lang="en-US" altLang="ja-JP" sz="1050">
                <a:solidFill>
                  <a:srgbClr val="56431E"/>
                </a:solidFill>
                <a:latin typeface="Arial" panose="020B0604020202020204" pitchFamily="34" charset="0"/>
                <a:cs typeface="Arial" panose="020B0604020202020204" pitchFamily="34" charset="0"/>
              </a:rPr>
              <a:t>. All rights reserved</a:t>
            </a:r>
            <a:endParaRPr lang="ja-JP" altLang="en-US" sz="1050">
              <a:solidFill>
                <a:srgbClr val="56431E"/>
              </a:solidFill>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a16="http://schemas.microsoft.com/office/drawing/2014/main" id="{4350AA73-C62F-1C39-BCC1-4121F1A3C882}"/>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rgbClr val="56431E"/>
                </a:solidFill>
              </a:rPr>
              <a:pPr/>
              <a:t>‹#›</a:t>
            </a:fld>
            <a:endParaRPr kumimoji="1" lang="ja-JP" altLang="en-US">
              <a:solidFill>
                <a:srgbClr val="56431E"/>
              </a:solidFill>
            </a:endParaRPr>
          </a:p>
        </p:txBody>
      </p:sp>
    </p:spTree>
    <p:extLst>
      <p:ext uri="{BB962C8B-B14F-4D97-AF65-F5344CB8AC3E}">
        <p14:creationId xmlns:p14="http://schemas.microsoft.com/office/powerpoint/2010/main" val="4980190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タイトルのみ">
    <p:bg>
      <p:bgPr>
        <a:gradFill>
          <a:gsLst>
            <a:gs pos="0">
              <a:srgbClr val="EEA849"/>
            </a:gs>
            <a:gs pos="30000">
              <a:srgbClr val="F37846"/>
            </a:gs>
            <a:gs pos="69000">
              <a:srgbClr val="F46E45"/>
            </a:gs>
            <a:gs pos="100000">
              <a:srgbClr val="F46B45"/>
            </a:gs>
          </a:gsLst>
          <a:lin ang="6600000" scaled="0"/>
        </a:gradFill>
        <a:effectLst/>
      </p:bgPr>
    </p:bg>
    <p:spTree>
      <p:nvGrpSpPr>
        <p:cNvPr id="1" name=""/>
        <p:cNvGrpSpPr/>
        <p:nvPr/>
      </p:nvGrpSpPr>
      <p:grpSpPr>
        <a:xfrm>
          <a:off x="0" y="0"/>
          <a:ext cx="0" cy="0"/>
          <a:chOff x="0" y="0"/>
          <a:chExt cx="0" cy="0"/>
        </a:xfrm>
      </p:grpSpPr>
      <p:pic>
        <p:nvPicPr>
          <p:cNvPr id="4" name="図 3" descr="ダイアグラム&#10;&#10;自動的に生成された説明">
            <a:extLst>
              <a:ext uri="{FF2B5EF4-FFF2-40B4-BE49-F238E27FC236}">
                <a16:creationId xmlns:a16="http://schemas.microsoft.com/office/drawing/2014/main" id="{541989B2-824A-B6BA-AB3B-3694C8670A2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788" b="1195"/>
          <a:stretch/>
        </p:blipFill>
        <p:spPr>
          <a:xfrm>
            <a:off x="0" y="1611"/>
            <a:ext cx="9144000" cy="6854778"/>
          </a:xfrm>
          <a:prstGeom prst="rect">
            <a:avLst/>
          </a:prstGeom>
        </p:spPr>
      </p:pic>
      <p:sp>
        <p:nvSpPr>
          <p:cNvPr id="6" name="正方形/長方形 5">
            <a:extLst>
              <a:ext uri="{FF2B5EF4-FFF2-40B4-BE49-F238E27FC236}">
                <a16:creationId xmlns:a16="http://schemas.microsoft.com/office/drawing/2014/main" id="{DA8E2277-F70D-DF7C-C080-B28B69F4D6FD}"/>
              </a:ext>
            </a:extLst>
          </p:cNvPr>
          <p:cNvSpPr/>
          <p:nvPr userDrawn="1"/>
        </p:nvSpPr>
        <p:spPr>
          <a:xfrm>
            <a:off x="0" y="2486025"/>
            <a:ext cx="9144000" cy="18859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Hiragino Kaku Gothic Pro W6" panose="020B0300000000000000" pitchFamily="34" charset="-128"/>
            </a:endParaRPr>
          </a:p>
        </p:txBody>
      </p:sp>
      <p:sp>
        <p:nvSpPr>
          <p:cNvPr id="2" name="Title 1"/>
          <p:cNvSpPr>
            <a:spLocks noGrp="1"/>
          </p:cNvSpPr>
          <p:nvPr>
            <p:ph type="title"/>
          </p:nvPr>
        </p:nvSpPr>
        <p:spPr/>
        <p:txBody>
          <a:bodyPr tIns="72000" bIns="72000"/>
          <a:lstStyle>
            <a:lvl1pPr>
              <a:lnSpc>
                <a:spcPct val="120000"/>
              </a:lnSpc>
              <a:defRPr>
                <a:solidFill>
                  <a:srgbClr val="56431E"/>
                </a:solidFill>
              </a:defRPr>
            </a:lvl1pPr>
          </a:lstStyle>
          <a:p>
            <a:r>
              <a:rPr lang="ja-JP" altLang="en-US"/>
              <a:t>マスター タイトルの書式設定</a:t>
            </a:r>
            <a:endParaRPr lang="en-US"/>
          </a:p>
        </p:txBody>
      </p:sp>
      <p:sp>
        <p:nvSpPr>
          <p:cNvPr id="7" name="テキスト プレースホルダー 6">
            <a:extLst>
              <a:ext uri="{FF2B5EF4-FFF2-40B4-BE49-F238E27FC236}">
                <a16:creationId xmlns:a16="http://schemas.microsoft.com/office/drawing/2014/main" id="{320CE3EA-BF28-15F9-9E11-D65A7449C594}"/>
              </a:ext>
            </a:extLst>
          </p:cNvPr>
          <p:cNvSpPr>
            <a:spLocks noGrp="1"/>
          </p:cNvSpPr>
          <p:nvPr>
            <p:ph type="body" sz="quarter" idx="10"/>
          </p:nvPr>
        </p:nvSpPr>
        <p:spPr>
          <a:xfrm>
            <a:off x="179387" y="2035200"/>
            <a:ext cx="8785226" cy="423862"/>
          </a:xfrm>
          <a:prstGeom prst="rect">
            <a:avLst/>
          </a:prstGeom>
        </p:spPr>
        <p:txBody>
          <a:bodyPr lIns="108000" tIns="108000" rIns="108000" bIns="72000"/>
          <a:lstStyle>
            <a:lvl1pPr marL="0" indent="0" algn="ctr">
              <a:buNone/>
              <a:defRPr sz="2000" b="1">
                <a:solidFill>
                  <a:srgbClr val="56431E"/>
                </a:solidFill>
              </a:defRPr>
            </a:lvl1pPr>
          </a:lstStyle>
          <a:p>
            <a:pPr lvl="0"/>
            <a:r>
              <a:rPr kumimoji="1" lang="ja-JP" altLang="en-US"/>
              <a:t>マスター テキストの書式設定</a:t>
            </a:r>
          </a:p>
        </p:txBody>
      </p:sp>
      <p:sp>
        <p:nvSpPr>
          <p:cNvPr id="3" name="テキスト ボックス 2">
            <a:extLst>
              <a:ext uri="{FF2B5EF4-FFF2-40B4-BE49-F238E27FC236}">
                <a16:creationId xmlns:a16="http://schemas.microsoft.com/office/drawing/2014/main" id="{2DAF48F2-4756-3000-A3E2-DB25BDD5C48D}"/>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rgbClr val="56431E"/>
                </a:solidFill>
                <a:latin typeface="游ゴシック" panose="020B0400000000000000" pitchFamily="50" charset="-128"/>
                <a:ea typeface="游ゴシック" panose="020B0400000000000000" pitchFamily="50" charset="-128"/>
              </a:rPr>
              <a:t>confidential</a:t>
            </a:r>
            <a:endParaRPr kumimoji="1" lang="ja-JP" altLang="en-US" sz="1323" b="1" i="1">
              <a:solidFill>
                <a:srgbClr val="56431E"/>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2AF46F63-F137-CCE6-0E11-F5AE94840E92}"/>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rgbClr val="56431E"/>
                </a:solidFill>
                <a:latin typeface="Arial" panose="020B0604020202020204" pitchFamily="34" charset="0"/>
                <a:cs typeface="Arial" panose="020B0604020202020204" pitchFamily="34" charset="0"/>
              </a:rPr>
              <a:t>Copyright ©  </a:t>
            </a:r>
            <a:r>
              <a:rPr lang="en-US" altLang="ja-JP" sz="1050" err="1">
                <a:solidFill>
                  <a:srgbClr val="56431E"/>
                </a:solidFill>
                <a:latin typeface="Arial" panose="020B0604020202020204" pitchFamily="34" charset="0"/>
                <a:cs typeface="Arial" panose="020B0604020202020204" pitchFamily="34" charset="0"/>
              </a:rPr>
              <a:t>mitemo</a:t>
            </a:r>
            <a:r>
              <a:rPr lang="en-US" altLang="ja-JP" sz="1050">
                <a:solidFill>
                  <a:srgbClr val="56431E"/>
                </a:solidFill>
                <a:latin typeface="Arial" panose="020B0604020202020204" pitchFamily="34" charset="0"/>
                <a:cs typeface="Arial" panose="020B0604020202020204" pitchFamily="34" charset="0"/>
              </a:rPr>
              <a:t> </a:t>
            </a:r>
            <a:r>
              <a:rPr lang="en-US" altLang="ja-JP" sz="1050" err="1">
                <a:solidFill>
                  <a:srgbClr val="56431E"/>
                </a:solidFill>
                <a:latin typeface="Arial" panose="020B0604020202020204" pitchFamily="34" charset="0"/>
                <a:cs typeface="Arial" panose="020B0604020202020204" pitchFamily="34" charset="0"/>
              </a:rPr>
              <a:t>Co.Ltd</a:t>
            </a:r>
            <a:r>
              <a:rPr lang="en-US" altLang="ja-JP" sz="1050">
                <a:solidFill>
                  <a:srgbClr val="56431E"/>
                </a:solidFill>
                <a:latin typeface="Arial" panose="020B0604020202020204" pitchFamily="34" charset="0"/>
                <a:cs typeface="Arial" panose="020B0604020202020204" pitchFamily="34" charset="0"/>
              </a:rPr>
              <a:t>. All rights reserved</a:t>
            </a:r>
            <a:endParaRPr lang="ja-JP" altLang="en-US" sz="1050">
              <a:solidFill>
                <a:srgbClr val="56431E"/>
              </a:solidFill>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38B13D97-5BCC-C9B1-5CDC-4539D7A3D2C1}"/>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rgbClr val="56431E"/>
                </a:solidFill>
              </a:rPr>
              <a:pPr/>
              <a:t>‹#›</a:t>
            </a:fld>
            <a:endParaRPr kumimoji="1" lang="ja-JP" altLang="en-US">
              <a:solidFill>
                <a:srgbClr val="56431E"/>
              </a:solidFill>
            </a:endParaRPr>
          </a:p>
        </p:txBody>
      </p:sp>
    </p:spTree>
    <p:extLst>
      <p:ext uri="{BB962C8B-B14F-4D97-AF65-F5344CB8AC3E}">
        <p14:creationId xmlns:p14="http://schemas.microsoft.com/office/powerpoint/2010/main" val="98683484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のみ">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84DEF46B-BD0B-AE6A-801D-C6FEF7DE76A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788" b="1195"/>
          <a:stretch/>
        </p:blipFill>
        <p:spPr>
          <a:xfrm>
            <a:off x="0" y="1611"/>
            <a:ext cx="9144000" cy="6854778"/>
          </a:xfrm>
          <a:prstGeom prst="rect">
            <a:avLst/>
          </a:prstGeom>
        </p:spPr>
      </p:pic>
      <p:sp>
        <p:nvSpPr>
          <p:cNvPr id="4" name="テキスト ボックス 3">
            <a:extLst>
              <a:ext uri="{FF2B5EF4-FFF2-40B4-BE49-F238E27FC236}">
                <a16:creationId xmlns:a16="http://schemas.microsoft.com/office/drawing/2014/main" id="{88771488-621F-27A1-A2C4-19FB6148FE7E}"/>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rgbClr val="56431E"/>
                </a:solidFill>
                <a:latin typeface="游ゴシック" panose="020B0400000000000000" pitchFamily="50" charset="-128"/>
                <a:ea typeface="游ゴシック" panose="020B0400000000000000" pitchFamily="50" charset="-128"/>
              </a:rPr>
              <a:t>confidential</a:t>
            </a:r>
            <a:endParaRPr kumimoji="1" lang="ja-JP" altLang="en-US" sz="1323" b="1" i="1">
              <a:solidFill>
                <a:srgbClr val="56431E"/>
              </a:solidFill>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87C9D8B2-399D-6611-D175-2B1003407DF7}"/>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rgbClr val="56431E"/>
                </a:solidFill>
                <a:latin typeface="Arial" panose="020B0604020202020204" pitchFamily="34" charset="0"/>
                <a:cs typeface="Arial" panose="020B0604020202020204" pitchFamily="34" charset="0"/>
              </a:rPr>
              <a:t>Copyright ©  </a:t>
            </a:r>
            <a:r>
              <a:rPr lang="en-US" altLang="ja-JP" sz="1050" err="1">
                <a:solidFill>
                  <a:srgbClr val="56431E"/>
                </a:solidFill>
                <a:latin typeface="Arial" panose="020B0604020202020204" pitchFamily="34" charset="0"/>
                <a:cs typeface="Arial" panose="020B0604020202020204" pitchFamily="34" charset="0"/>
              </a:rPr>
              <a:t>mitemo</a:t>
            </a:r>
            <a:r>
              <a:rPr lang="en-US" altLang="ja-JP" sz="1050">
                <a:solidFill>
                  <a:srgbClr val="56431E"/>
                </a:solidFill>
                <a:latin typeface="Arial" panose="020B0604020202020204" pitchFamily="34" charset="0"/>
                <a:cs typeface="Arial" panose="020B0604020202020204" pitchFamily="34" charset="0"/>
              </a:rPr>
              <a:t> </a:t>
            </a:r>
            <a:r>
              <a:rPr lang="en-US" altLang="ja-JP" sz="1050" err="1">
                <a:solidFill>
                  <a:srgbClr val="56431E"/>
                </a:solidFill>
                <a:latin typeface="Arial" panose="020B0604020202020204" pitchFamily="34" charset="0"/>
                <a:cs typeface="Arial" panose="020B0604020202020204" pitchFamily="34" charset="0"/>
              </a:rPr>
              <a:t>Co.Ltd</a:t>
            </a:r>
            <a:r>
              <a:rPr lang="en-US" altLang="ja-JP" sz="1050">
                <a:solidFill>
                  <a:srgbClr val="56431E"/>
                </a:solidFill>
                <a:latin typeface="Arial" panose="020B0604020202020204" pitchFamily="34" charset="0"/>
                <a:cs typeface="Arial" panose="020B0604020202020204" pitchFamily="34" charset="0"/>
              </a:rPr>
              <a:t>. All rights reserved</a:t>
            </a:r>
            <a:endParaRPr lang="ja-JP" altLang="en-US" sz="1050">
              <a:solidFill>
                <a:srgbClr val="56431E"/>
              </a:solidFill>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2885FD91-A52B-648E-836A-61C5D5A75B2A}"/>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rgbClr val="56431E"/>
                </a:solidFill>
              </a:rPr>
              <a:pPr/>
              <a:t>‹#›</a:t>
            </a:fld>
            <a:endParaRPr kumimoji="1" lang="ja-JP" altLang="en-US">
              <a:solidFill>
                <a:srgbClr val="56431E"/>
              </a:solidFill>
            </a:endParaRPr>
          </a:p>
        </p:txBody>
      </p:sp>
      <p:sp>
        <p:nvSpPr>
          <p:cNvPr id="2" name="正方形/長方形 1">
            <a:extLst>
              <a:ext uri="{FF2B5EF4-FFF2-40B4-BE49-F238E27FC236}">
                <a16:creationId xmlns:a16="http://schemas.microsoft.com/office/drawing/2014/main" id="{3936BAFD-3B6D-26DD-E43A-1159A8C9DB2C}"/>
              </a:ext>
            </a:extLst>
          </p:cNvPr>
          <p:cNvSpPr/>
          <p:nvPr userDrawn="1"/>
        </p:nvSpPr>
        <p:spPr>
          <a:xfrm>
            <a:off x="0" y="3055143"/>
            <a:ext cx="9144000" cy="747714"/>
          </a:xfrm>
          <a:prstGeom prst="rect">
            <a:avLst/>
          </a:prstGeom>
          <a:solidFill>
            <a:schemeClr val="bg2">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Hiragino Kaku Gothic Pro W6" panose="020B0300000000000000" pitchFamily="34" charset="-128"/>
            </a:endParaRPr>
          </a:p>
        </p:txBody>
      </p:sp>
      <p:sp>
        <p:nvSpPr>
          <p:cNvPr id="10" name="Title 1">
            <a:extLst>
              <a:ext uri="{FF2B5EF4-FFF2-40B4-BE49-F238E27FC236}">
                <a16:creationId xmlns:a16="http://schemas.microsoft.com/office/drawing/2014/main" id="{94709E4B-C527-6663-1D80-51A415A4BF61}"/>
              </a:ext>
            </a:extLst>
          </p:cNvPr>
          <p:cNvSpPr>
            <a:spLocks noGrp="1"/>
          </p:cNvSpPr>
          <p:nvPr>
            <p:ph type="title"/>
          </p:nvPr>
        </p:nvSpPr>
        <p:spPr>
          <a:xfrm>
            <a:off x="179387" y="3055143"/>
            <a:ext cx="8785225" cy="747714"/>
          </a:xfrm>
        </p:spPr>
        <p:txBody>
          <a:bodyPr tIns="72000" bIns="72000"/>
          <a:lstStyle>
            <a:lvl1pPr>
              <a:lnSpc>
                <a:spcPct val="120000"/>
              </a:lnSpc>
              <a:defRPr>
                <a:solidFill>
                  <a:srgbClr val="56431E"/>
                </a:solidFill>
              </a:defRPr>
            </a:lvl1pPr>
          </a:lstStyle>
          <a:p>
            <a:r>
              <a:rPr lang="ja-JP" altLang="en-US"/>
              <a:t>マスター タイトルの書式設定</a:t>
            </a:r>
            <a:endParaRPr lang="en-US"/>
          </a:p>
        </p:txBody>
      </p:sp>
    </p:spTree>
    <p:extLst>
      <p:ext uri="{BB962C8B-B14F-4D97-AF65-F5344CB8AC3E}">
        <p14:creationId xmlns:p14="http://schemas.microsoft.com/office/powerpoint/2010/main" val="2233690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F56F84B-C161-16D2-DE71-4AC4C32FE00B}"/>
              </a:ext>
            </a:extLst>
          </p:cNvPr>
          <p:cNvSpPr/>
          <p:nvPr userDrawn="1"/>
        </p:nvSpPr>
        <p:spPr>
          <a:xfrm>
            <a:off x="0" y="0"/>
            <a:ext cx="9144000" cy="6857999"/>
          </a:xfrm>
          <a:prstGeom prst="rect">
            <a:avLst/>
          </a:prstGeom>
          <a:gradFill>
            <a:gsLst>
              <a:gs pos="71000">
                <a:srgbClr val="7A996E">
                  <a:lumMod val="97000"/>
                  <a:lumOff val="3000"/>
                </a:srgbClr>
              </a:gs>
              <a:gs pos="38000">
                <a:srgbClr val="F28F22">
                  <a:lumMod val="87000"/>
                </a:srgbClr>
              </a:gs>
              <a:gs pos="0">
                <a:srgbClr val="EE3162"/>
              </a:gs>
              <a:gs pos="100000">
                <a:srgbClr val="02ABC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 name="テキスト ボックス 3">
            <a:extLst>
              <a:ext uri="{FF2B5EF4-FFF2-40B4-BE49-F238E27FC236}">
                <a16:creationId xmlns:a16="http://schemas.microsoft.com/office/drawing/2014/main" id="{88771488-621F-27A1-A2C4-19FB6148FE7E}"/>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chemeClr val="bg1"/>
                </a:solidFill>
                <a:latin typeface="游ゴシック" panose="020B0400000000000000" pitchFamily="50" charset="-128"/>
                <a:ea typeface="游ゴシック" panose="020B0400000000000000" pitchFamily="50" charset="-128"/>
              </a:rPr>
              <a:t>confidential</a:t>
            </a:r>
            <a:endParaRPr kumimoji="1" lang="ja-JP" altLang="en-US" sz="1323" b="1" i="1">
              <a:solidFill>
                <a:schemeClr val="bg1"/>
              </a:solidFill>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87C9D8B2-399D-6611-D175-2B1003407DF7}"/>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chemeClr val="bg1"/>
                </a:solidFill>
                <a:latin typeface="Arial" panose="020B0604020202020204" pitchFamily="34" charset="0"/>
                <a:cs typeface="Arial" panose="020B0604020202020204" pitchFamily="34" charset="0"/>
              </a:rPr>
              <a:t>Copyright ©  </a:t>
            </a:r>
            <a:r>
              <a:rPr lang="en-US" altLang="ja-JP" sz="1050" err="1">
                <a:solidFill>
                  <a:schemeClr val="bg1"/>
                </a:solidFill>
                <a:latin typeface="Arial" panose="020B0604020202020204" pitchFamily="34" charset="0"/>
                <a:cs typeface="Arial" panose="020B0604020202020204" pitchFamily="34" charset="0"/>
              </a:rPr>
              <a:t>mitemo</a:t>
            </a:r>
            <a:r>
              <a:rPr lang="en-US" altLang="ja-JP" sz="1050">
                <a:solidFill>
                  <a:schemeClr val="bg1"/>
                </a:solidFill>
                <a:latin typeface="Arial" panose="020B0604020202020204" pitchFamily="34" charset="0"/>
                <a:cs typeface="Arial" panose="020B0604020202020204" pitchFamily="34" charset="0"/>
              </a:rPr>
              <a:t> </a:t>
            </a:r>
            <a:r>
              <a:rPr lang="en-US" altLang="ja-JP" sz="1050" err="1">
                <a:solidFill>
                  <a:schemeClr val="bg1"/>
                </a:solidFill>
                <a:latin typeface="Arial" panose="020B0604020202020204" pitchFamily="34" charset="0"/>
                <a:cs typeface="Arial" panose="020B0604020202020204" pitchFamily="34" charset="0"/>
              </a:rPr>
              <a:t>Co.Ltd</a:t>
            </a:r>
            <a:r>
              <a:rPr lang="en-US" altLang="ja-JP" sz="1050">
                <a:solidFill>
                  <a:schemeClr val="bg1"/>
                </a:solidFill>
                <a:latin typeface="Arial" panose="020B0604020202020204" pitchFamily="34" charset="0"/>
                <a:cs typeface="Arial" panose="020B0604020202020204" pitchFamily="34" charset="0"/>
              </a:rPr>
              <a:t>. All rights reserved</a:t>
            </a:r>
            <a:endParaRPr lang="ja-JP" altLang="en-US" sz="1050">
              <a:solidFill>
                <a:schemeClr val="bg1"/>
              </a:solidFill>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2885FD91-A52B-648E-836A-61C5D5A75B2A}"/>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chemeClr val="bg1"/>
                </a:solidFill>
              </a:rPr>
              <a:pPr/>
              <a:t>‹#›</a:t>
            </a:fld>
            <a:endParaRPr kumimoji="1" lang="ja-JP" altLang="en-US">
              <a:solidFill>
                <a:schemeClr val="bg1"/>
              </a:solidFill>
            </a:endParaRPr>
          </a:p>
        </p:txBody>
      </p:sp>
      <p:sp>
        <p:nvSpPr>
          <p:cNvPr id="10" name="Title 1">
            <a:extLst>
              <a:ext uri="{FF2B5EF4-FFF2-40B4-BE49-F238E27FC236}">
                <a16:creationId xmlns:a16="http://schemas.microsoft.com/office/drawing/2014/main" id="{94709E4B-C527-6663-1D80-51A415A4BF61}"/>
              </a:ext>
            </a:extLst>
          </p:cNvPr>
          <p:cNvSpPr>
            <a:spLocks noGrp="1"/>
          </p:cNvSpPr>
          <p:nvPr>
            <p:ph type="title"/>
          </p:nvPr>
        </p:nvSpPr>
        <p:spPr>
          <a:xfrm>
            <a:off x="179387" y="3055143"/>
            <a:ext cx="8785225" cy="747714"/>
          </a:xfrm>
          <a:noFill/>
        </p:spPr>
        <p:txBody>
          <a:bodyPr tIns="72000" bIns="72000"/>
          <a:lstStyle>
            <a:lvl1pPr>
              <a:lnSpc>
                <a:spcPct val="120000"/>
              </a:lnSpc>
              <a:defRPr>
                <a:solidFill>
                  <a:schemeClr val="bg1"/>
                </a:solidFill>
              </a:defRPr>
            </a:lvl1pPr>
          </a:lstStyle>
          <a:p>
            <a:r>
              <a:rPr lang="ja-JP" altLang="en-US"/>
              <a:t>マスター タイトルの書式設定</a:t>
            </a:r>
            <a:endParaRPr lang="en-US"/>
          </a:p>
        </p:txBody>
      </p:sp>
    </p:spTree>
    <p:extLst>
      <p:ext uri="{BB962C8B-B14F-4D97-AF65-F5344CB8AC3E}">
        <p14:creationId xmlns:p14="http://schemas.microsoft.com/office/powerpoint/2010/main" val="2449398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44A399-A045-9972-33D4-935BC267AFCC}"/>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rgbClr val="56431E"/>
                </a:solidFill>
                <a:latin typeface="游ゴシック" panose="020B0400000000000000" pitchFamily="50" charset="-128"/>
                <a:ea typeface="游ゴシック" panose="020B0400000000000000" pitchFamily="50" charset="-128"/>
              </a:rPr>
              <a:t>confidential</a:t>
            </a:r>
            <a:endParaRPr kumimoji="1" lang="ja-JP" altLang="en-US" sz="1323" b="1" i="1">
              <a:solidFill>
                <a:srgbClr val="56431E"/>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87FC9039-550B-0673-00CA-A2E64189A644}"/>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rgbClr val="56431E"/>
                </a:solidFill>
                <a:latin typeface="Arial" panose="020B0604020202020204" pitchFamily="34" charset="0"/>
                <a:cs typeface="Arial" panose="020B0604020202020204" pitchFamily="34" charset="0"/>
              </a:rPr>
              <a:t>Copyright ©  </a:t>
            </a:r>
            <a:r>
              <a:rPr lang="en-US" altLang="ja-JP" sz="1050" err="1">
                <a:solidFill>
                  <a:srgbClr val="56431E"/>
                </a:solidFill>
                <a:latin typeface="Arial" panose="020B0604020202020204" pitchFamily="34" charset="0"/>
                <a:cs typeface="Arial" panose="020B0604020202020204" pitchFamily="34" charset="0"/>
              </a:rPr>
              <a:t>mitemo</a:t>
            </a:r>
            <a:r>
              <a:rPr lang="en-US" altLang="ja-JP" sz="1050">
                <a:solidFill>
                  <a:srgbClr val="56431E"/>
                </a:solidFill>
                <a:latin typeface="Arial" panose="020B0604020202020204" pitchFamily="34" charset="0"/>
                <a:cs typeface="Arial" panose="020B0604020202020204" pitchFamily="34" charset="0"/>
              </a:rPr>
              <a:t> </a:t>
            </a:r>
            <a:r>
              <a:rPr lang="en-US" altLang="ja-JP" sz="1050" err="1">
                <a:solidFill>
                  <a:srgbClr val="56431E"/>
                </a:solidFill>
                <a:latin typeface="Arial" panose="020B0604020202020204" pitchFamily="34" charset="0"/>
                <a:cs typeface="Arial" panose="020B0604020202020204" pitchFamily="34" charset="0"/>
              </a:rPr>
              <a:t>Co.Ltd</a:t>
            </a:r>
            <a:r>
              <a:rPr lang="en-US" altLang="ja-JP" sz="1050">
                <a:solidFill>
                  <a:srgbClr val="56431E"/>
                </a:solidFill>
                <a:latin typeface="Arial" panose="020B0604020202020204" pitchFamily="34" charset="0"/>
                <a:cs typeface="Arial" panose="020B0604020202020204" pitchFamily="34" charset="0"/>
              </a:rPr>
              <a:t>. All rights reserved</a:t>
            </a:r>
            <a:endParaRPr lang="ja-JP" altLang="en-US" sz="1050">
              <a:solidFill>
                <a:srgbClr val="56431E"/>
              </a:solidFill>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0999DE0D-D2C0-B89E-ECFA-8BAECE8419A0}"/>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rgbClr val="56431E"/>
                </a:solidFill>
              </a:rPr>
              <a:pPr/>
              <a:t>‹#›</a:t>
            </a:fld>
            <a:endParaRPr kumimoji="1" lang="ja-JP" altLang="en-US">
              <a:solidFill>
                <a:srgbClr val="56431E"/>
              </a:solidFill>
            </a:endParaRPr>
          </a:p>
        </p:txBody>
      </p:sp>
    </p:spTree>
    <p:extLst>
      <p:ext uri="{BB962C8B-B14F-4D97-AF65-F5344CB8AC3E}">
        <p14:creationId xmlns:p14="http://schemas.microsoft.com/office/powerpoint/2010/main" val="1657018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66700" y="107994"/>
            <a:ext cx="8575241" cy="296819"/>
          </a:xfrm>
        </p:spPr>
        <p:txBody>
          <a:bodyPr lIns="72000" tIns="72000" rIns="72000" bIns="36000">
            <a:noAutofit/>
          </a:bodyPr>
          <a:lstStyle>
            <a:lvl1pPr algn="l">
              <a:defRPr sz="1800" b="1">
                <a:solidFill>
                  <a:srgbClr val="56431E"/>
                </a:solidFill>
                <a:latin typeface="游ゴシック" panose="020B0400000000000000" pitchFamily="50" charset="-128"/>
                <a:ea typeface="游ゴシック" panose="020B0400000000000000" pitchFamily="50" charset="-128"/>
              </a:defRPr>
            </a:lvl1pPr>
          </a:lstStyle>
          <a:p>
            <a:r>
              <a:rPr lang="ja-JP" altLang="en-US"/>
              <a:t>マスター タイトルの書式設定</a:t>
            </a:r>
            <a:endParaRPr lang="en-US"/>
          </a:p>
        </p:txBody>
      </p:sp>
      <p:sp>
        <p:nvSpPr>
          <p:cNvPr id="7" name="正方形/長方形 6">
            <a:extLst>
              <a:ext uri="{FF2B5EF4-FFF2-40B4-BE49-F238E27FC236}">
                <a16:creationId xmlns:a16="http://schemas.microsoft.com/office/drawing/2014/main" id="{4F36866C-577F-408F-F0CE-6BDD66DD5C5A}"/>
              </a:ext>
            </a:extLst>
          </p:cNvPr>
          <p:cNvSpPr/>
          <p:nvPr userDrawn="1"/>
        </p:nvSpPr>
        <p:spPr>
          <a:xfrm>
            <a:off x="99980" y="107994"/>
            <a:ext cx="99692" cy="288000"/>
          </a:xfrm>
          <a:prstGeom prst="rect">
            <a:avLst/>
          </a:prstGeom>
          <a:solidFill>
            <a:srgbClr val="5643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56431E"/>
              </a:solidFill>
            </a:endParaRPr>
          </a:p>
        </p:txBody>
      </p:sp>
      <p:sp>
        <p:nvSpPr>
          <p:cNvPr id="5" name="テキスト ボックス 4">
            <a:extLst>
              <a:ext uri="{FF2B5EF4-FFF2-40B4-BE49-F238E27FC236}">
                <a16:creationId xmlns:a16="http://schemas.microsoft.com/office/drawing/2014/main" id="{DFC41926-9B96-34ED-31D1-D65C92114633}"/>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rgbClr val="56431E"/>
                </a:solidFill>
                <a:latin typeface="游ゴシック" panose="020B0400000000000000" pitchFamily="50" charset="-128"/>
                <a:ea typeface="游ゴシック" panose="020B0400000000000000" pitchFamily="50" charset="-128"/>
              </a:rPr>
              <a:t>confidential</a:t>
            </a:r>
            <a:endParaRPr kumimoji="1" lang="ja-JP" altLang="en-US" sz="1323" b="1" i="1">
              <a:solidFill>
                <a:srgbClr val="56431E"/>
              </a:solidFill>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FED64CB8-DA54-EEAC-3109-0EE5C041CA51}"/>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rgbClr val="56431E"/>
                </a:solidFill>
                <a:latin typeface="Arial" panose="020B0604020202020204" pitchFamily="34" charset="0"/>
                <a:cs typeface="Arial" panose="020B0604020202020204" pitchFamily="34" charset="0"/>
              </a:rPr>
              <a:t>Copyright ©  </a:t>
            </a:r>
            <a:r>
              <a:rPr lang="en-US" altLang="ja-JP" sz="1050" err="1">
                <a:solidFill>
                  <a:srgbClr val="56431E"/>
                </a:solidFill>
                <a:latin typeface="Arial" panose="020B0604020202020204" pitchFamily="34" charset="0"/>
                <a:cs typeface="Arial" panose="020B0604020202020204" pitchFamily="34" charset="0"/>
              </a:rPr>
              <a:t>mitemo</a:t>
            </a:r>
            <a:r>
              <a:rPr lang="en-US" altLang="ja-JP" sz="1050">
                <a:solidFill>
                  <a:srgbClr val="56431E"/>
                </a:solidFill>
                <a:latin typeface="Arial" panose="020B0604020202020204" pitchFamily="34" charset="0"/>
                <a:cs typeface="Arial" panose="020B0604020202020204" pitchFamily="34" charset="0"/>
              </a:rPr>
              <a:t> </a:t>
            </a:r>
            <a:r>
              <a:rPr lang="en-US" altLang="ja-JP" sz="1050" err="1">
                <a:solidFill>
                  <a:srgbClr val="56431E"/>
                </a:solidFill>
                <a:latin typeface="Arial" panose="020B0604020202020204" pitchFamily="34" charset="0"/>
                <a:cs typeface="Arial" panose="020B0604020202020204" pitchFamily="34" charset="0"/>
              </a:rPr>
              <a:t>Co.Ltd</a:t>
            </a:r>
            <a:r>
              <a:rPr lang="en-US" altLang="ja-JP" sz="1050">
                <a:solidFill>
                  <a:srgbClr val="56431E"/>
                </a:solidFill>
                <a:latin typeface="Arial" panose="020B0604020202020204" pitchFamily="34" charset="0"/>
                <a:cs typeface="Arial" panose="020B0604020202020204" pitchFamily="34" charset="0"/>
              </a:rPr>
              <a:t>. All rights reserved</a:t>
            </a:r>
            <a:endParaRPr lang="ja-JP" altLang="en-US" sz="1050">
              <a:solidFill>
                <a:srgbClr val="56431E"/>
              </a:solidFill>
              <a:latin typeface="Arial" panose="020B0604020202020204" pitchFamily="34" charset="0"/>
              <a:cs typeface="Arial" panose="020B0604020202020204" pitchFamily="34" charset="0"/>
            </a:endParaRPr>
          </a:p>
        </p:txBody>
      </p:sp>
      <p:sp>
        <p:nvSpPr>
          <p:cNvPr id="8" name="Slide Number Placeholder 5">
            <a:extLst>
              <a:ext uri="{FF2B5EF4-FFF2-40B4-BE49-F238E27FC236}">
                <a16:creationId xmlns:a16="http://schemas.microsoft.com/office/drawing/2014/main" id="{4B7711E3-EB15-76D7-7AAF-71DE7A92B336}"/>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rgbClr val="56431E"/>
                </a:solidFill>
              </a:rPr>
              <a:pPr/>
              <a:t>‹#›</a:t>
            </a:fld>
            <a:endParaRPr kumimoji="1" lang="ja-JP" altLang="en-US">
              <a:solidFill>
                <a:srgbClr val="56431E"/>
              </a:solidFill>
            </a:endParaRPr>
          </a:p>
        </p:txBody>
      </p:sp>
    </p:spTree>
    <p:extLst>
      <p:ext uri="{BB962C8B-B14F-4D97-AF65-F5344CB8AC3E}">
        <p14:creationId xmlns:p14="http://schemas.microsoft.com/office/powerpoint/2010/main" val="22459234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255" userDrawn="1">
          <p15:clr>
            <a:srgbClr val="FBAE40"/>
          </p15:clr>
        </p15:guide>
        <p15:guide id="4" orient="horz" pos="7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右揃えテキスト">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F1307-47FD-00A8-A678-05E8F0D91EC5}"/>
              </a:ext>
            </a:extLst>
          </p:cNvPr>
          <p:cNvSpPr>
            <a:spLocks noGrp="1"/>
          </p:cNvSpPr>
          <p:nvPr>
            <p:ph idx="1"/>
          </p:nvPr>
        </p:nvSpPr>
        <p:spPr>
          <a:xfrm>
            <a:off x="179388" y="620713"/>
            <a:ext cx="8785223" cy="5795962"/>
          </a:xfrm>
          <a:prstGeom prst="rect">
            <a:avLst/>
          </a:prstGeom>
        </p:spPr>
        <p:txBody>
          <a:bodyPr tIns="72000" bIns="36000"/>
          <a:lstStyle>
            <a:lvl1pPr marL="0" indent="0">
              <a:lnSpc>
                <a:spcPct val="120000"/>
              </a:lnSpc>
              <a:spcBef>
                <a:spcPts val="0"/>
              </a:spcBef>
              <a:spcAft>
                <a:spcPts val="300"/>
              </a:spcAft>
              <a:buNone/>
              <a:defRPr/>
            </a:lvl1pPr>
            <a:lvl2pPr marL="360000" indent="0">
              <a:lnSpc>
                <a:spcPct val="120000"/>
              </a:lnSpc>
              <a:spcBef>
                <a:spcPts val="0"/>
              </a:spcBef>
              <a:spcAft>
                <a:spcPts val="300"/>
              </a:spcAft>
              <a:buNone/>
              <a:defRPr/>
            </a:lvl2pPr>
            <a:lvl3pPr marL="720000" indent="0">
              <a:lnSpc>
                <a:spcPct val="120000"/>
              </a:lnSpc>
              <a:spcBef>
                <a:spcPts val="0"/>
              </a:spcBef>
              <a:spcAft>
                <a:spcPts val="300"/>
              </a:spcAft>
              <a:buNone/>
              <a:defRPr/>
            </a:lvl3pPr>
            <a:lvl4pPr marL="1080000" indent="0">
              <a:lnSpc>
                <a:spcPct val="120000"/>
              </a:lnSpc>
              <a:spcBef>
                <a:spcPts val="0"/>
              </a:spcBef>
              <a:spcAft>
                <a:spcPts val="300"/>
              </a:spcAft>
              <a:buNone/>
              <a:defRPr/>
            </a:lvl4pPr>
            <a:lvl5pPr marL="1440000" indent="0">
              <a:lnSpc>
                <a:spcPct val="120000"/>
              </a:lnSpc>
              <a:spcBef>
                <a:spcPts val="0"/>
              </a:spcBef>
              <a:spcAft>
                <a:spcPts val="300"/>
              </a:spcAft>
              <a:buNone/>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itle 1">
            <a:extLst>
              <a:ext uri="{FF2B5EF4-FFF2-40B4-BE49-F238E27FC236}">
                <a16:creationId xmlns:a16="http://schemas.microsoft.com/office/drawing/2014/main" id="{D47EF6C3-8A33-916E-0571-3F1BE573D1F9}"/>
              </a:ext>
            </a:extLst>
          </p:cNvPr>
          <p:cNvSpPr>
            <a:spLocks noGrp="1"/>
          </p:cNvSpPr>
          <p:nvPr>
            <p:ph type="title"/>
          </p:nvPr>
        </p:nvSpPr>
        <p:spPr>
          <a:xfrm>
            <a:off x="266700" y="107994"/>
            <a:ext cx="8575241" cy="296819"/>
          </a:xfrm>
        </p:spPr>
        <p:txBody>
          <a:bodyPr lIns="72000" tIns="72000" rIns="72000" bIns="36000">
            <a:noAutofit/>
          </a:bodyPr>
          <a:lstStyle>
            <a:lvl1pPr algn="l">
              <a:defRPr sz="1800" b="1">
                <a:solidFill>
                  <a:srgbClr val="56431E"/>
                </a:solidFill>
                <a:latin typeface="游ゴシック" panose="020B0400000000000000" pitchFamily="50" charset="-128"/>
                <a:ea typeface="游ゴシック" panose="020B0400000000000000" pitchFamily="50"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1D0F3B46-96C5-948F-6581-F1FD6461BACE}"/>
              </a:ext>
            </a:extLst>
          </p:cNvPr>
          <p:cNvSpPr/>
          <p:nvPr userDrawn="1"/>
        </p:nvSpPr>
        <p:spPr>
          <a:xfrm>
            <a:off x="99980" y="107994"/>
            <a:ext cx="99692" cy="288000"/>
          </a:xfrm>
          <a:prstGeom prst="rect">
            <a:avLst/>
          </a:prstGeom>
          <a:solidFill>
            <a:srgbClr val="5643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56431E"/>
              </a:solidFill>
            </a:endParaRPr>
          </a:p>
        </p:txBody>
      </p:sp>
      <p:sp>
        <p:nvSpPr>
          <p:cNvPr id="9" name="テキスト ボックス 8">
            <a:extLst>
              <a:ext uri="{FF2B5EF4-FFF2-40B4-BE49-F238E27FC236}">
                <a16:creationId xmlns:a16="http://schemas.microsoft.com/office/drawing/2014/main" id="{B8C61800-27E8-7138-550C-FA015CE90E97}"/>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rgbClr val="56431E"/>
                </a:solidFill>
                <a:latin typeface="游ゴシック" panose="020B0400000000000000" pitchFamily="50" charset="-128"/>
                <a:ea typeface="游ゴシック" panose="020B0400000000000000" pitchFamily="50" charset="-128"/>
              </a:rPr>
              <a:t>confidential</a:t>
            </a:r>
            <a:endParaRPr kumimoji="1" lang="ja-JP" altLang="en-US" sz="1323" b="1" i="1">
              <a:solidFill>
                <a:srgbClr val="56431E"/>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D5EAF2EE-CBB2-4957-B559-EA466DC3B3D3}"/>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rgbClr val="56431E"/>
                </a:solidFill>
                <a:latin typeface="Arial" panose="020B0604020202020204" pitchFamily="34" charset="0"/>
                <a:cs typeface="Arial" panose="020B0604020202020204" pitchFamily="34" charset="0"/>
              </a:rPr>
              <a:t>Copyright ©  </a:t>
            </a:r>
            <a:r>
              <a:rPr lang="en-US" altLang="ja-JP" sz="1050" err="1">
                <a:solidFill>
                  <a:srgbClr val="56431E"/>
                </a:solidFill>
                <a:latin typeface="Arial" panose="020B0604020202020204" pitchFamily="34" charset="0"/>
                <a:cs typeface="Arial" panose="020B0604020202020204" pitchFamily="34" charset="0"/>
              </a:rPr>
              <a:t>mitemo</a:t>
            </a:r>
            <a:r>
              <a:rPr lang="en-US" altLang="ja-JP" sz="1050">
                <a:solidFill>
                  <a:srgbClr val="56431E"/>
                </a:solidFill>
                <a:latin typeface="Arial" panose="020B0604020202020204" pitchFamily="34" charset="0"/>
                <a:cs typeface="Arial" panose="020B0604020202020204" pitchFamily="34" charset="0"/>
              </a:rPr>
              <a:t> </a:t>
            </a:r>
            <a:r>
              <a:rPr lang="en-US" altLang="ja-JP" sz="1050" err="1">
                <a:solidFill>
                  <a:srgbClr val="56431E"/>
                </a:solidFill>
                <a:latin typeface="Arial" panose="020B0604020202020204" pitchFamily="34" charset="0"/>
                <a:cs typeface="Arial" panose="020B0604020202020204" pitchFamily="34" charset="0"/>
              </a:rPr>
              <a:t>Co.Ltd</a:t>
            </a:r>
            <a:r>
              <a:rPr lang="en-US" altLang="ja-JP" sz="1050">
                <a:solidFill>
                  <a:srgbClr val="56431E"/>
                </a:solidFill>
                <a:latin typeface="Arial" panose="020B0604020202020204" pitchFamily="34" charset="0"/>
                <a:cs typeface="Arial" panose="020B0604020202020204" pitchFamily="34" charset="0"/>
              </a:rPr>
              <a:t>. All rights reserved</a:t>
            </a:r>
            <a:endParaRPr lang="ja-JP" altLang="en-US" sz="1050">
              <a:solidFill>
                <a:srgbClr val="56431E"/>
              </a:solidFill>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D36ED68A-7CD6-15C4-705D-406B302AE9F5}"/>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rgbClr val="56431E"/>
                </a:solidFill>
              </a:rPr>
              <a:pPr/>
              <a:t>‹#›</a:t>
            </a:fld>
            <a:endParaRPr kumimoji="1" lang="ja-JP" altLang="en-US">
              <a:solidFill>
                <a:srgbClr val="56431E"/>
              </a:solidFill>
            </a:endParaRPr>
          </a:p>
        </p:txBody>
      </p:sp>
    </p:spTree>
    <p:extLst>
      <p:ext uri="{BB962C8B-B14F-4D97-AF65-F5344CB8AC3E}">
        <p14:creationId xmlns:p14="http://schemas.microsoft.com/office/powerpoint/2010/main" val="23685278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73" userDrawn="1">
          <p15:clr>
            <a:srgbClr val="FBAE40"/>
          </p15:clr>
        </p15:guide>
        <p15:guide id="4" orient="horz" pos="25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中央揃えテキスト">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F1307-47FD-00A8-A678-05E8F0D91EC5}"/>
              </a:ext>
            </a:extLst>
          </p:cNvPr>
          <p:cNvSpPr>
            <a:spLocks noGrp="1"/>
          </p:cNvSpPr>
          <p:nvPr>
            <p:ph idx="1"/>
          </p:nvPr>
        </p:nvSpPr>
        <p:spPr>
          <a:xfrm>
            <a:off x="179388" y="620713"/>
            <a:ext cx="8785223" cy="5795962"/>
          </a:xfrm>
          <a:prstGeom prst="rect">
            <a:avLst/>
          </a:prstGeom>
        </p:spPr>
        <p:txBody>
          <a:bodyPr tIns="72000" bIns="36000" anchor="ctr"/>
          <a:lstStyle>
            <a:lvl1pPr marL="0" indent="0" algn="ctr">
              <a:lnSpc>
                <a:spcPct val="110000"/>
              </a:lnSpc>
              <a:spcBef>
                <a:spcPts val="0"/>
              </a:spcBef>
              <a:spcAft>
                <a:spcPts val="300"/>
              </a:spcAft>
              <a:buNone/>
              <a:defRPr/>
            </a:lvl1pPr>
            <a:lvl2pPr marL="360000" indent="0">
              <a:lnSpc>
                <a:spcPct val="110000"/>
              </a:lnSpc>
              <a:spcBef>
                <a:spcPts val="0"/>
              </a:spcBef>
              <a:spcAft>
                <a:spcPts val="300"/>
              </a:spcAft>
              <a:buNone/>
              <a:defRPr/>
            </a:lvl2pPr>
            <a:lvl3pPr marL="720000" indent="0">
              <a:lnSpc>
                <a:spcPct val="110000"/>
              </a:lnSpc>
              <a:spcBef>
                <a:spcPts val="0"/>
              </a:spcBef>
              <a:spcAft>
                <a:spcPts val="300"/>
              </a:spcAft>
              <a:buNone/>
              <a:defRPr/>
            </a:lvl3pPr>
            <a:lvl4pPr marL="1080000" indent="0">
              <a:lnSpc>
                <a:spcPct val="110000"/>
              </a:lnSpc>
              <a:spcBef>
                <a:spcPts val="0"/>
              </a:spcBef>
              <a:spcAft>
                <a:spcPts val="300"/>
              </a:spcAft>
              <a:buNone/>
              <a:defRPr/>
            </a:lvl4pPr>
            <a:lvl5pPr marL="1440000" indent="0">
              <a:lnSpc>
                <a:spcPct val="110000"/>
              </a:lnSpc>
              <a:spcBef>
                <a:spcPts val="0"/>
              </a:spcBef>
              <a:spcAft>
                <a:spcPts val="300"/>
              </a:spcAft>
              <a:buNone/>
              <a:defRPr/>
            </a:lvl5pPr>
          </a:lstStyle>
          <a:p>
            <a:pPr lvl="0"/>
            <a:r>
              <a:rPr lang="ja-JP" altLang="en-US"/>
              <a:t>マスター テキストの書式設定</a:t>
            </a:r>
          </a:p>
        </p:txBody>
      </p:sp>
      <p:sp>
        <p:nvSpPr>
          <p:cNvPr id="5" name="Title 1">
            <a:extLst>
              <a:ext uri="{FF2B5EF4-FFF2-40B4-BE49-F238E27FC236}">
                <a16:creationId xmlns:a16="http://schemas.microsoft.com/office/drawing/2014/main" id="{4B7C5802-32DA-2F05-7831-49C5D69FFD42}"/>
              </a:ext>
            </a:extLst>
          </p:cNvPr>
          <p:cNvSpPr>
            <a:spLocks noGrp="1"/>
          </p:cNvSpPr>
          <p:nvPr>
            <p:ph type="title"/>
          </p:nvPr>
        </p:nvSpPr>
        <p:spPr>
          <a:xfrm>
            <a:off x="266700" y="107994"/>
            <a:ext cx="8575241" cy="296819"/>
          </a:xfrm>
        </p:spPr>
        <p:txBody>
          <a:bodyPr lIns="72000" tIns="72000" rIns="72000" bIns="36000">
            <a:noAutofit/>
          </a:bodyPr>
          <a:lstStyle>
            <a:lvl1pPr algn="l">
              <a:defRPr sz="1800" b="1">
                <a:solidFill>
                  <a:srgbClr val="56431E"/>
                </a:solidFill>
                <a:latin typeface="游ゴシック" panose="020B0400000000000000" pitchFamily="50" charset="-128"/>
                <a:ea typeface="游ゴシック" panose="020B0400000000000000" pitchFamily="50"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7D6E6743-EFFC-A45D-2038-3BA521424A0F}"/>
              </a:ext>
            </a:extLst>
          </p:cNvPr>
          <p:cNvSpPr/>
          <p:nvPr userDrawn="1"/>
        </p:nvSpPr>
        <p:spPr>
          <a:xfrm>
            <a:off x="99980" y="107994"/>
            <a:ext cx="99692" cy="288000"/>
          </a:xfrm>
          <a:prstGeom prst="rect">
            <a:avLst/>
          </a:prstGeom>
          <a:solidFill>
            <a:srgbClr val="5643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rgbClr val="56431E"/>
              </a:solidFill>
            </a:endParaRPr>
          </a:p>
        </p:txBody>
      </p:sp>
      <p:sp>
        <p:nvSpPr>
          <p:cNvPr id="9" name="テキスト ボックス 8">
            <a:extLst>
              <a:ext uri="{FF2B5EF4-FFF2-40B4-BE49-F238E27FC236}">
                <a16:creationId xmlns:a16="http://schemas.microsoft.com/office/drawing/2014/main" id="{ED9F47BF-9C64-8FCC-D0E8-2E3E8CCCB592}"/>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rgbClr val="56431E"/>
                </a:solidFill>
                <a:latin typeface="游ゴシック" panose="020B0400000000000000" pitchFamily="50" charset="-128"/>
                <a:ea typeface="游ゴシック" panose="020B0400000000000000" pitchFamily="50" charset="-128"/>
              </a:rPr>
              <a:t>confidential</a:t>
            </a:r>
            <a:endParaRPr kumimoji="1" lang="ja-JP" altLang="en-US" sz="1323" b="1" i="1">
              <a:solidFill>
                <a:srgbClr val="56431E"/>
              </a:solidFill>
              <a:latin typeface="游ゴシック" panose="020B0400000000000000" pitchFamily="50" charset="-128"/>
              <a:ea typeface="游ゴシック" panose="020B0400000000000000" pitchFamily="50" charset="-128"/>
            </a:endParaRPr>
          </a:p>
        </p:txBody>
      </p:sp>
      <p:sp>
        <p:nvSpPr>
          <p:cNvPr id="10" name="正方形/長方形 9">
            <a:extLst>
              <a:ext uri="{FF2B5EF4-FFF2-40B4-BE49-F238E27FC236}">
                <a16:creationId xmlns:a16="http://schemas.microsoft.com/office/drawing/2014/main" id="{6A5BDBDA-FE94-CEAC-4323-95D81D3BEAAD}"/>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rgbClr val="56431E"/>
                </a:solidFill>
                <a:latin typeface="Arial" panose="020B0604020202020204" pitchFamily="34" charset="0"/>
                <a:cs typeface="Arial" panose="020B0604020202020204" pitchFamily="34" charset="0"/>
              </a:rPr>
              <a:t>Copyright ©  </a:t>
            </a:r>
            <a:r>
              <a:rPr lang="en-US" altLang="ja-JP" sz="1050" err="1">
                <a:solidFill>
                  <a:srgbClr val="56431E"/>
                </a:solidFill>
                <a:latin typeface="Arial" panose="020B0604020202020204" pitchFamily="34" charset="0"/>
                <a:cs typeface="Arial" panose="020B0604020202020204" pitchFamily="34" charset="0"/>
              </a:rPr>
              <a:t>mitemo</a:t>
            </a:r>
            <a:r>
              <a:rPr lang="en-US" altLang="ja-JP" sz="1050">
                <a:solidFill>
                  <a:srgbClr val="56431E"/>
                </a:solidFill>
                <a:latin typeface="Arial" panose="020B0604020202020204" pitchFamily="34" charset="0"/>
                <a:cs typeface="Arial" panose="020B0604020202020204" pitchFamily="34" charset="0"/>
              </a:rPr>
              <a:t> </a:t>
            </a:r>
            <a:r>
              <a:rPr lang="en-US" altLang="ja-JP" sz="1050" err="1">
                <a:solidFill>
                  <a:srgbClr val="56431E"/>
                </a:solidFill>
                <a:latin typeface="Arial" panose="020B0604020202020204" pitchFamily="34" charset="0"/>
                <a:cs typeface="Arial" panose="020B0604020202020204" pitchFamily="34" charset="0"/>
              </a:rPr>
              <a:t>Co.Ltd</a:t>
            </a:r>
            <a:r>
              <a:rPr lang="en-US" altLang="ja-JP" sz="1050">
                <a:solidFill>
                  <a:srgbClr val="56431E"/>
                </a:solidFill>
                <a:latin typeface="Arial" panose="020B0604020202020204" pitchFamily="34" charset="0"/>
                <a:cs typeface="Arial" panose="020B0604020202020204" pitchFamily="34" charset="0"/>
              </a:rPr>
              <a:t>. All rights reserved</a:t>
            </a:r>
            <a:endParaRPr lang="ja-JP" altLang="en-US" sz="1050">
              <a:solidFill>
                <a:srgbClr val="56431E"/>
              </a:solidFill>
              <a:latin typeface="Arial" panose="020B0604020202020204" pitchFamily="34" charset="0"/>
              <a:cs typeface="Arial" panose="020B0604020202020204" pitchFamily="34" charset="0"/>
            </a:endParaRPr>
          </a:p>
        </p:txBody>
      </p:sp>
      <p:sp>
        <p:nvSpPr>
          <p:cNvPr id="12" name="Slide Number Placeholder 5">
            <a:extLst>
              <a:ext uri="{FF2B5EF4-FFF2-40B4-BE49-F238E27FC236}">
                <a16:creationId xmlns:a16="http://schemas.microsoft.com/office/drawing/2014/main" id="{A2D17484-B6F0-9C98-DB86-BB7C7C1BB550}"/>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rgbClr val="56431E"/>
                </a:solidFill>
              </a:rPr>
              <a:pPr/>
              <a:t>‹#›</a:t>
            </a:fld>
            <a:endParaRPr kumimoji="1" lang="ja-JP" altLang="en-US">
              <a:solidFill>
                <a:srgbClr val="56431E"/>
              </a:solidFill>
            </a:endParaRPr>
          </a:p>
        </p:txBody>
      </p:sp>
    </p:spTree>
    <p:extLst>
      <p:ext uri="{BB962C8B-B14F-4D97-AF65-F5344CB8AC3E}">
        <p14:creationId xmlns:p14="http://schemas.microsoft.com/office/powerpoint/2010/main" val="119078774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73" userDrawn="1">
          <p15:clr>
            <a:srgbClr val="FBAE40"/>
          </p15:clr>
        </p15:guide>
        <p15:guide id="4" orient="horz" pos="25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DDF8727-6847-16A3-C9A2-CA708FF7DE7B}"/>
              </a:ext>
            </a:extLst>
          </p:cNvPr>
          <p:cNvPicPr>
            <a:picLocks noChangeAspect="1"/>
          </p:cNvPicPr>
          <p:nvPr userDrawn="1"/>
        </p:nvPicPr>
        <p:blipFill>
          <a:blip r:embed="rId2"/>
          <a:stretch>
            <a:fillRect/>
          </a:stretch>
        </p:blipFill>
        <p:spPr>
          <a:xfrm>
            <a:off x="1641231" y="2372423"/>
            <a:ext cx="5861538" cy="2113154"/>
          </a:xfrm>
          <a:prstGeom prst="rect">
            <a:avLst/>
          </a:prstGeom>
        </p:spPr>
      </p:pic>
    </p:spTree>
    <p:extLst>
      <p:ext uri="{BB962C8B-B14F-4D97-AF65-F5344CB8AC3E}">
        <p14:creationId xmlns:p14="http://schemas.microsoft.com/office/powerpoint/2010/main" val="87507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F2E40D-32D5-DC43-BD2A-C3F3C701CF7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70F836F-E2D7-F741-ADFE-B150F43FD4A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2CB2E9-9980-434C-B505-87544D6F1E76}"/>
              </a:ext>
            </a:extLst>
          </p:cNvPr>
          <p:cNvSpPr>
            <a:spLocks noGrp="1"/>
          </p:cNvSpPr>
          <p:nvPr>
            <p:ph type="dt" sz="half" idx="10"/>
          </p:nvPr>
        </p:nvSpPr>
        <p:spPr/>
        <p:txBody>
          <a:bodyPr/>
          <a:lstStyle/>
          <a:p>
            <a:fld id="{7BCC38F8-D699-8C4D-B646-0ED787780BE5}" type="datetimeFigureOut">
              <a:rPr kumimoji="1" lang="ja-JP" altLang="en-US" smtClean="0"/>
              <a:t>2025/5/30</a:t>
            </a:fld>
            <a:endParaRPr kumimoji="1" lang="ja-JP" altLang="en-US"/>
          </a:p>
        </p:txBody>
      </p:sp>
      <p:sp>
        <p:nvSpPr>
          <p:cNvPr id="5" name="フッター プレースホルダー 4">
            <a:extLst>
              <a:ext uri="{FF2B5EF4-FFF2-40B4-BE49-F238E27FC236}">
                <a16:creationId xmlns:a16="http://schemas.microsoft.com/office/drawing/2014/main" id="{C0653821-FFB1-414E-AC27-9E3E4641D5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306DDC-EF31-8945-A981-D9C14C6DF9D8}"/>
              </a:ext>
            </a:extLst>
          </p:cNvPr>
          <p:cNvSpPr>
            <a:spLocks noGrp="1"/>
          </p:cNvSpPr>
          <p:nvPr>
            <p:ph type="sldNum" sz="quarter" idx="12"/>
          </p:nvPr>
        </p:nvSpPr>
        <p:spPr/>
        <p:txBody>
          <a:bodyPr/>
          <a:lstStyle/>
          <a:p>
            <a:fld id="{CBFC30EC-3DEA-8F45-82D2-A3ACD2B0839E}" type="slidenum">
              <a:rPr kumimoji="1" lang="ja-JP" altLang="en-US" smtClean="0"/>
              <a:t>‹#›</a:t>
            </a:fld>
            <a:endParaRPr kumimoji="1" lang="ja-JP" altLang="en-US"/>
          </a:p>
        </p:txBody>
      </p:sp>
    </p:spTree>
    <p:extLst>
      <p:ext uri="{BB962C8B-B14F-4D97-AF65-F5344CB8AC3E}">
        <p14:creationId xmlns:p14="http://schemas.microsoft.com/office/powerpoint/2010/main" val="37861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右揃えテキスト">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F1307-47FD-00A8-A678-05E8F0D91EC5}"/>
              </a:ext>
            </a:extLst>
          </p:cNvPr>
          <p:cNvSpPr>
            <a:spLocks noGrp="1"/>
          </p:cNvSpPr>
          <p:nvPr>
            <p:ph idx="1" hasCustomPrompt="1"/>
          </p:nvPr>
        </p:nvSpPr>
        <p:spPr>
          <a:xfrm>
            <a:off x="3287731" y="2320201"/>
            <a:ext cx="5676880" cy="3837668"/>
          </a:xfrm>
          <a:prstGeom prst="rect">
            <a:avLst/>
          </a:prstGeom>
        </p:spPr>
        <p:txBody>
          <a:bodyPr tIns="72000" bIns="36000"/>
          <a:lstStyle>
            <a:lvl1pPr marL="0" indent="0">
              <a:lnSpc>
                <a:spcPct val="120000"/>
              </a:lnSpc>
              <a:spcBef>
                <a:spcPts val="0"/>
              </a:spcBef>
              <a:spcAft>
                <a:spcPts val="300"/>
              </a:spcAft>
              <a:buFont typeface="Arial" panose="020B0604020202020204" pitchFamily="34" charset="0"/>
              <a:buNone/>
              <a:defRPr sz="1800">
                <a:solidFill>
                  <a:srgbClr val="3B2E15"/>
                </a:solidFill>
              </a:defRPr>
            </a:lvl1pPr>
            <a:lvl2pPr marL="360000" indent="0">
              <a:lnSpc>
                <a:spcPct val="120000"/>
              </a:lnSpc>
              <a:spcBef>
                <a:spcPts val="0"/>
              </a:spcBef>
              <a:spcAft>
                <a:spcPts val="300"/>
              </a:spcAft>
              <a:buFont typeface="Arial" panose="020B0604020202020204" pitchFamily="34" charset="0"/>
              <a:buNone/>
              <a:defRPr sz="1600"/>
            </a:lvl2pPr>
            <a:lvl3pPr marL="720000" indent="0">
              <a:lnSpc>
                <a:spcPct val="120000"/>
              </a:lnSpc>
              <a:spcBef>
                <a:spcPts val="0"/>
              </a:spcBef>
              <a:spcAft>
                <a:spcPts val="300"/>
              </a:spcAft>
              <a:buFont typeface="Arial" panose="020B0604020202020204" pitchFamily="34" charset="0"/>
              <a:buNone/>
              <a:defRPr sz="1400"/>
            </a:lvl3pPr>
            <a:lvl4pPr marL="1080000" indent="0">
              <a:lnSpc>
                <a:spcPct val="120000"/>
              </a:lnSpc>
              <a:spcBef>
                <a:spcPts val="0"/>
              </a:spcBef>
              <a:spcAft>
                <a:spcPts val="300"/>
              </a:spcAft>
              <a:buFont typeface="Arial" panose="020B0604020202020204" pitchFamily="34" charset="0"/>
              <a:buNone/>
              <a:defRPr sz="1200"/>
            </a:lvl4pPr>
            <a:lvl5pPr marL="1440000" indent="0">
              <a:lnSpc>
                <a:spcPct val="120000"/>
              </a:lnSpc>
              <a:spcBef>
                <a:spcPts val="0"/>
              </a:spcBef>
              <a:spcAft>
                <a:spcPts val="300"/>
              </a:spcAft>
              <a:buFont typeface="Arial" panose="020B0604020202020204" pitchFamily="34" charset="0"/>
              <a:buNone/>
              <a:defRPr sz="1200"/>
            </a:lvl5pPr>
          </a:lstStyle>
          <a:p>
            <a:pPr lvl="0"/>
            <a:r>
              <a:rPr lang="ja-JP" altLang="en-US"/>
              <a:t>講師経歴・得意分野</a:t>
            </a:r>
            <a:endParaRPr lang="en-US" altLang="ja-JP"/>
          </a:p>
        </p:txBody>
      </p:sp>
      <p:sp>
        <p:nvSpPr>
          <p:cNvPr id="8" name="Title 1">
            <a:extLst>
              <a:ext uri="{FF2B5EF4-FFF2-40B4-BE49-F238E27FC236}">
                <a16:creationId xmlns:a16="http://schemas.microsoft.com/office/drawing/2014/main" id="{0831BDA4-73A2-C1A0-2C10-EB365F1496D1}"/>
              </a:ext>
            </a:extLst>
          </p:cNvPr>
          <p:cNvSpPr>
            <a:spLocks noGrp="1"/>
          </p:cNvSpPr>
          <p:nvPr>
            <p:ph type="title"/>
          </p:nvPr>
        </p:nvSpPr>
        <p:spPr>
          <a:xfrm>
            <a:off x="179388" y="174546"/>
            <a:ext cx="8785225" cy="296819"/>
          </a:xfrm>
        </p:spPr>
        <p:txBody>
          <a:bodyPr lIns="72000" tIns="144000" rIns="72000" bIns="72000">
            <a:noAutofit/>
          </a:bodyPr>
          <a:lstStyle>
            <a:lvl1pPr algn="l">
              <a:defRPr sz="2400" b="1">
                <a:solidFill>
                  <a:srgbClr val="56431E"/>
                </a:solidFill>
                <a:latin typeface="游ゴシック" panose="020B0400000000000000" pitchFamily="50" charset="-128"/>
                <a:ea typeface="游ゴシック" panose="020B0400000000000000" pitchFamily="50" charset="-128"/>
              </a:defRPr>
            </a:lvl1pPr>
          </a:lstStyle>
          <a:p>
            <a:r>
              <a:rPr lang="ja-JP" altLang="en-US"/>
              <a:t>マスター タイトルの書式設定</a:t>
            </a:r>
            <a:endParaRPr lang="en-US"/>
          </a:p>
        </p:txBody>
      </p:sp>
      <p:sp>
        <p:nvSpPr>
          <p:cNvPr id="7" name="コンテンツ プレースホルダー 6">
            <a:extLst>
              <a:ext uri="{FF2B5EF4-FFF2-40B4-BE49-F238E27FC236}">
                <a16:creationId xmlns:a16="http://schemas.microsoft.com/office/drawing/2014/main" id="{838CECAE-9DDC-1CCA-3355-B3B3108FF818}"/>
              </a:ext>
            </a:extLst>
          </p:cNvPr>
          <p:cNvSpPr>
            <a:spLocks noGrp="1"/>
          </p:cNvSpPr>
          <p:nvPr>
            <p:ph sz="quarter" idx="10" hasCustomPrompt="1"/>
          </p:nvPr>
        </p:nvSpPr>
        <p:spPr>
          <a:xfrm>
            <a:off x="3287731" y="1126529"/>
            <a:ext cx="5676882" cy="1064270"/>
          </a:xfrm>
          <a:prstGeom prst="rect">
            <a:avLst/>
          </a:prstGeom>
        </p:spPr>
        <p:txBody>
          <a:bodyPr lIns="36000" tIns="144000" rIns="36000" bIns="36000" anchor="ctr"/>
          <a:lstStyle>
            <a:lvl1pPr marL="0" indent="0">
              <a:buNone/>
              <a:defRPr sz="5400" b="1">
                <a:solidFill>
                  <a:srgbClr val="3B2E15"/>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kumimoji="1" lang="ja-JP" altLang="en-US"/>
              <a:t>講師 氏名</a:t>
            </a:r>
          </a:p>
        </p:txBody>
      </p:sp>
      <p:sp>
        <p:nvSpPr>
          <p:cNvPr id="13" name="図プレースホルダー 12">
            <a:extLst>
              <a:ext uri="{FF2B5EF4-FFF2-40B4-BE49-F238E27FC236}">
                <a16:creationId xmlns:a16="http://schemas.microsoft.com/office/drawing/2014/main" id="{207ED43A-C414-96E4-DDE9-5100538F8851}"/>
              </a:ext>
            </a:extLst>
          </p:cNvPr>
          <p:cNvSpPr>
            <a:spLocks noGrp="1"/>
          </p:cNvSpPr>
          <p:nvPr>
            <p:ph type="pic" sz="quarter" idx="11" hasCustomPrompt="1"/>
          </p:nvPr>
        </p:nvSpPr>
        <p:spPr>
          <a:xfrm>
            <a:off x="179388" y="996716"/>
            <a:ext cx="2952750" cy="3036887"/>
          </a:xfrm>
          <a:prstGeom prst="rect">
            <a:avLst/>
          </a:prstGeom>
        </p:spPr>
        <p:txBody>
          <a:bodyPr anchor="ctr"/>
          <a:lstStyle>
            <a:lvl1pPr marL="0" indent="0" algn="ctr">
              <a:buNone/>
              <a:defRPr>
                <a:solidFill>
                  <a:srgbClr val="3B2E15"/>
                </a:solidFill>
              </a:defRPr>
            </a:lvl1pPr>
          </a:lstStyle>
          <a:p>
            <a:r>
              <a:rPr kumimoji="1" lang="ja-JP" altLang="en-US"/>
              <a:t>講師写真</a:t>
            </a:r>
          </a:p>
        </p:txBody>
      </p:sp>
      <p:sp>
        <p:nvSpPr>
          <p:cNvPr id="9" name="正方形/長方形 8">
            <a:extLst>
              <a:ext uri="{FF2B5EF4-FFF2-40B4-BE49-F238E27FC236}">
                <a16:creationId xmlns:a16="http://schemas.microsoft.com/office/drawing/2014/main" id="{B00537BF-E926-0199-A45C-CE8EBE0E2613}"/>
              </a:ext>
            </a:extLst>
          </p:cNvPr>
          <p:cNvSpPr/>
          <p:nvPr userDrawn="1"/>
        </p:nvSpPr>
        <p:spPr>
          <a:xfrm>
            <a:off x="0" y="6416674"/>
            <a:ext cx="9144000" cy="441325"/>
          </a:xfrm>
          <a:prstGeom prst="rect">
            <a:avLst/>
          </a:prstGeom>
          <a:gradFill>
            <a:gsLst>
              <a:gs pos="71000">
                <a:srgbClr val="7A996E"/>
              </a:gs>
              <a:gs pos="38000">
                <a:srgbClr val="F18614"/>
              </a:gs>
              <a:gs pos="0">
                <a:srgbClr val="EE3162"/>
              </a:gs>
              <a:gs pos="100000">
                <a:srgbClr val="02ABC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7A17A53-F8D3-3EA1-1563-A4DA4737231A}"/>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chemeClr val="bg1"/>
                </a:solidFill>
                <a:latin typeface="游ゴシック" panose="020B0400000000000000" pitchFamily="50" charset="-128"/>
                <a:ea typeface="游ゴシック" panose="020B0400000000000000" pitchFamily="50" charset="-128"/>
              </a:rPr>
              <a:t>confidential</a:t>
            </a:r>
            <a:endParaRPr kumimoji="1" lang="ja-JP" altLang="en-US" sz="1323" b="1" i="1">
              <a:solidFill>
                <a:schemeClr val="bg1"/>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0ED6CE47-EDEA-1F3D-F4A3-91205246071F}"/>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chemeClr val="bg1"/>
                </a:solidFill>
                <a:latin typeface="Arial" panose="020B0604020202020204" pitchFamily="34" charset="0"/>
                <a:cs typeface="Arial" panose="020B0604020202020204" pitchFamily="34" charset="0"/>
              </a:rPr>
              <a:t>Copyright ©  </a:t>
            </a:r>
            <a:r>
              <a:rPr lang="en-US" altLang="ja-JP" sz="1050" err="1">
                <a:solidFill>
                  <a:schemeClr val="bg1"/>
                </a:solidFill>
                <a:latin typeface="Arial" panose="020B0604020202020204" pitchFamily="34" charset="0"/>
                <a:cs typeface="Arial" panose="020B0604020202020204" pitchFamily="34" charset="0"/>
              </a:rPr>
              <a:t>mitemo</a:t>
            </a:r>
            <a:r>
              <a:rPr lang="en-US" altLang="ja-JP" sz="1050">
                <a:solidFill>
                  <a:schemeClr val="bg1"/>
                </a:solidFill>
                <a:latin typeface="Arial" panose="020B0604020202020204" pitchFamily="34" charset="0"/>
                <a:cs typeface="Arial" panose="020B0604020202020204" pitchFamily="34" charset="0"/>
              </a:rPr>
              <a:t> </a:t>
            </a:r>
            <a:r>
              <a:rPr lang="en-US" altLang="ja-JP" sz="1050" err="1">
                <a:solidFill>
                  <a:schemeClr val="bg1"/>
                </a:solidFill>
                <a:latin typeface="Arial" panose="020B0604020202020204" pitchFamily="34" charset="0"/>
                <a:cs typeface="Arial" panose="020B0604020202020204" pitchFamily="34" charset="0"/>
              </a:rPr>
              <a:t>Co.Ltd</a:t>
            </a:r>
            <a:r>
              <a:rPr lang="en-US" altLang="ja-JP" sz="1050">
                <a:solidFill>
                  <a:schemeClr val="bg1"/>
                </a:solidFill>
                <a:latin typeface="Arial" panose="020B0604020202020204" pitchFamily="34" charset="0"/>
                <a:cs typeface="Arial" panose="020B0604020202020204" pitchFamily="34" charset="0"/>
              </a:rPr>
              <a:t>. All rights reserved</a:t>
            </a:r>
            <a:endParaRPr lang="ja-JP" altLang="en-US" sz="1050">
              <a:solidFill>
                <a:schemeClr val="bg1"/>
              </a:solidFill>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C93F42BF-0EE3-7EA1-32A8-61487589DD6C}"/>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chemeClr val="bg1"/>
                </a:solidFill>
              </a:rPr>
              <a:pPr/>
              <a:t>‹#›</a:t>
            </a:fld>
            <a:endParaRPr kumimoji="1" lang="ja-JP" altLang="en-US">
              <a:solidFill>
                <a:schemeClr val="bg1"/>
              </a:solidFill>
            </a:endParaRPr>
          </a:p>
        </p:txBody>
      </p:sp>
      <p:sp>
        <p:nvSpPr>
          <p:cNvPr id="4" name="テキスト プレースホルダー 3">
            <a:extLst>
              <a:ext uri="{FF2B5EF4-FFF2-40B4-BE49-F238E27FC236}">
                <a16:creationId xmlns:a16="http://schemas.microsoft.com/office/drawing/2014/main" id="{C19BD589-139E-9177-B5B3-EF1B9A524DC1}"/>
              </a:ext>
            </a:extLst>
          </p:cNvPr>
          <p:cNvSpPr>
            <a:spLocks noGrp="1"/>
          </p:cNvSpPr>
          <p:nvPr>
            <p:ph type="body" sz="quarter" idx="12" hasCustomPrompt="1"/>
          </p:nvPr>
        </p:nvSpPr>
        <p:spPr>
          <a:xfrm>
            <a:off x="3287732" y="841166"/>
            <a:ext cx="5676880" cy="441325"/>
          </a:xfrm>
          <a:prstGeom prst="rect">
            <a:avLst/>
          </a:prstGeom>
        </p:spPr>
        <p:txBody>
          <a:bodyPr anchor="ctr"/>
          <a:lstStyle>
            <a:lvl1pPr marL="0" indent="0" algn="l">
              <a:buNone/>
              <a:defRPr sz="2000" b="1">
                <a:solidFill>
                  <a:srgbClr val="56431E"/>
                </a:solidFill>
              </a:defRPr>
            </a:lvl1pPr>
            <a:lvl2pPr marL="457200" indent="0">
              <a:buNone/>
              <a:defRPr/>
            </a:lvl2pPr>
          </a:lstStyle>
          <a:p>
            <a:pPr lvl="0"/>
            <a:r>
              <a:rPr kumimoji="1" lang="ja-JP" altLang="en-US"/>
              <a:t>ふりがな</a:t>
            </a:r>
          </a:p>
        </p:txBody>
      </p:sp>
    </p:spTree>
    <p:extLst>
      <p:ext uri="{BB962C8B-B14F-4D97-AF65-F5344CB8AC3E}">
        <p14:creationId xmlns:p14="http://schemas.microsoft.com/office/powerpoint/2010/main" val="23809218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4" orient="horz" pos="300">
          <p15:clr>
            <a:srgbClr val="FBAE40"/>
          </p15:clr>
        </p15:guide>
        <p15:guide id="5" orient="horz" pos="109">
          <p15:clr>
            <a:srgbClr val="FBAE40"/>
          </p15:clr>
        </p15:guide>
        <p15:guide id="6" pos="1973" userDrawn="1">
          <p15:clr>
            <a:srgbClr val="FBAE40"/>
          </p15:clr>
        </p15:guide>
        <p15:guide id="7" orient="horz" pos="61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1_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56431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5FD4FD3-2336-9446-B149-3E90D21B01B1}" type="datetime1">
              <a:rPr kumimoji="1" lang="ja-JP" altLang="en-US" smtClean="0"/>
              <a:t>2025/5/30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E3FBA6-087B-8D45-8296-8695C3BE733E}"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32389E8D-9B1A-C4A3-74F1-817E0EB6C4BB}"/>
              </a:ext>
            </a:extLst>
          </p:cNvPr>
          <p:cNvPicPr>
            <a:picLocks noChangeAspect="1"/>
          </p:cNvPicPr>
          <p:nvPr userDrawn="1"/>
        </p:nvPicPr>
        <p:blipFill>
          <a:blip r:embed="rId2"/>
          <a:stretch>
            <a:fillRect/>
          </a:stretch>
        </p:blipFill>
        <p:spPr>
          <a:xfrm>
            <a:off x="0" y="6356350"/>
            <a:ext cx="9144000" cy="535321"/>
          </a:xfrm>
          <a:prstGeom prst="rect">
            <a:avLst/>
          </a:prstGeom>
        </p:spPr>
      </p:pic>
      <p:sp>
        <p:nvSpPr>
          <p:cNvPr id="8" name="Slide Number Placeholder 5">
            <a:extLst>
              <a:ext uri="{FF2B5EF4-FFF2-40B4-BE49-F238E27FC236}">
                <a16:creationId xmlns:a16="http://schemas.microsoft.com/office/drawing/2014/main" id="{A82831A5-F1FB-5A49-8255-DD6B8689C573}"/>
              </a:ext>
            </a:extLst>
          </p:cNvPr>
          <p:cNvSpPr txBox="1">
            <a:spLocks/>
          </p:cNvSpPr>
          <p:nvPr userDrawn="1"/>
        </p:nvSpPr>
        <p:spPr>
          <a:xfrm>
            <a:off x="7086600" y="649126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E3FBA6-087B-8D45-8296-8695C3BE733E}" type="slidenum">
              <a:rPr kumimoji="1" lang="ja-JP" altLang="en-US" smtClean="0"/>
              <a:pPr/>
              <a:t>‹#›</a:t>
            </a:fld>
            <a:endParaRPr kumimoji="1" lang="ja-JP" altLang="en-US"/>
          </a:p>
        </p:txBody>
      </p:sp>
    </p:spTree>
    <p:extLst>
      <p:ext uri="{BB962C8B-B14F-4D97-AF65-F5344CB8AC3E}">
        <p14:creationId xmlns:p14="http://schemas.microsoft.com/office/powerpoint/2010/main" val="18125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右揃えテキスト">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F1307-47FD-00A8-A678-05E8F0D91EC5}"/>
              </a:ext>
            </a:extLst>
          </p:cNvPr>
          <p:cNvSpPr>
            <a:spLocks noGrp="1"/>
          </p:cNvSpPr>
          <p:nvPr>
            <p:ph idx="1"/>
          </p:nvPr>
        </p:nvSpPr>
        <p:spPr>
          <a:xfrm>
            <a:off x="179388" y="617677"/>
            <a:ext cx="8785223" cy="5619612"/>
          </a:xfrm>
          <a:prstGeom prst="rect">
            <a:avLst/>
          </a:prstGeom>
        </p:spPr>
        <p:txBody>
          <a:bodyPr tIns="72000" bIns="36000"/>
          <a:lstStyle>
            <a:lvl1pPr marL="0" indent="0">
              <a:lnSpc>
                <a:spcPct val="120000"/>
              </a:lnSpc>
              <a:spcBef>
                <a:spcPts val="0"/>
              </a:spcBef>
              <a:spcAft>
                <a:spcPts val="300"/>
              </a:spcAft>
              <a:buNone/>
              <a:defRPr>
                <a:solidFill>
                  <a:srgbClr val="56431E"/>
                </a:solidFill>
              </a:defRPr>
            </a:lvl1pPr>
            <a:lvl2pPr marL="360000" indent="0">
              <a:lnSpc>
                <a:spcPct val="120000"/>
              </a:lnSpc>
              <a:spcBef>
                <a:spcPts val="0"/>
              </a:spcBef>
              <a:spcAft>
                <a:spcPts val="300"/>
              </a:spcAft>
              <a:buNone/>
              <a:defRPr>
                <a:solidFill>
                  <a:srgbClr val="56431E"/>
                </a:solidFill>
              </a:defRPr>
            </a:lvl2pPr>
            <a:lvl3pPr marL="720000" indent="0">
              <a:lnSpc>
                <a:spcPct val="120000"/>
              </a:lnSpc>
              <a:spcBef>
                <a:spcPts val="0"/>
              </a:spcBef>
              <a:spcAft>
                <a:spcPts val="300"/>
              </a:spcAft>
              <a:buNone/>
              <a:defRPr>
                <a:solidFill>
                  <a:srgbClr val="56431E"/>
                </a:solidFill>
              </a:defRPr>
            </a:lvl3pPr>
            <a:lvl4pPr marL="1080000" indent="0">
              <a:lnSpc>
                <a:spcPct val="120000"/>
              </a:lnSpc>
              <a:spcBef>
                <a:spcPts val="0"/>
              </a:spcBef>
              <a:spcAft>
                <a:spcPts val="300"/>
              </a:spcAft>
              <a:buNone/>
              <a:defRPr>
                <a:solidFill>
                  <a:srgbClr val="56431E"/>
                </a:solidFill>
              </a:defRPr>
            </a:lvl4pPr>
            <a:lvl5pPr marL="1440000" indent="0">
              <a:lnSpc>
                <a:spcPct val="120000"/>
              </a:lnSpc>
              <a:spcBef>
                <a:spcPts val="0"/>
              </a:spcBef>
              <a:spcAft>
                <a:spcPts val="300"/>
              </a:spcAft>
              <a:buNone/>
              <a:defRPr>
                <a:solidFill>
                  <a:srgbClr val="56431E"/>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8" name="Title 1">
            <a:extLst>
              <a:ext uri="{FF2B5EF4-FFF2-40B4-BE49-F238E27FC236}">
                <a16:creationId xmlns:a16="http://schemas.microsoft.com/office/drawing/2014/main" id="{0831BDA4-73A2-C1A0-2C10-EB365F1496D1}"/>
              </a:ext>
            </a:extLst>
          </p:cNvPr>
          <p:cNvSpPr>
            <a:spLocks noGrp="1"/>
          </p:cNvSpPr>
          <p:nvPr>
            <p:ph type="title"/>
          </p:nvPr>
        </p:nvSpPr>
        <p:spPr>
          <a:xfrm>
            <a:off x="179388" y="174546"/>
            <a:ext cx="8785225" cy="296819"/>
          </a:xfrm>
        </p:spPr>
        <p:txBody>
          <a:bodyPr lIns="72000" tIns="144000" rIns="72000" bIns="72000">
            <a:noAutofit/>
          </a:bodyPr>
          <a:lstStyle>
            <a:lvl1pPr algn="l">
              <a:defRPr sz="2400" b="1">
                <a:solidFill>
                  <a:srgbClr val="56431E"/>
                </a:solidFill>
                <a:latin typeface="游ゴシック" panose="020B0400000000000000" pitchFamily="50" charset="-128"/>
                <a:ea typeface="游ゴシック" panose="020B0400000000000000" pitchFamily="50" charset="-128"/>
              </a:defRPr>
            </a:lvl1pPr>
          </a:lstStyle>
          <a:p>
            <a:r>
              <a:rPr lang="ja-JP" altLang="en-US"/>
              <a:t>マスター タイトルの書式設定</a:t>
            </a:r>
            <a:endParaRPr lang="en-US"/>
          </a:p>
        </p:txBody>
      </p:sp>
      <p:sp>
        <p:nvSpPr>
          <p:cNvPr id="17" name="正方形/長方形 16">
            <a:extLst>
              <a:ext uri="{FF2B5EF4-FFF2-40B4-BE49-F238E27FC236}">
                <a16:creationId xmlns:a16="http://schemas.microsoft.com/office/drawing/2014/main" id="{2DD9E095-6D44-FCD5-704C-D132D1574A80}"/>
              </a:ext>
            </a:extLst>
          </p:cNvPr>
          <p:cNvSpPr/>
          <p:nvPr userDrawn="1"/>
        </p:nvSpPr>
        <p:spPr>
          <a:xfrm>
            <a:off x="0" y="6416674"/>
            <a:ext cx="9144000" cy="441325"/>
          </a:xfrm>
          <a:prstGeom prst="rect">
            <a:avLst/>
          </a:prstGeom>
          <a:gradFill>
            <a:gsLst>
              <a:gs pos="71000">
                <a:srgbClr val="7A996E"/>
              </a:gs>
              <a:gs pos="38000">
                <a:srgbClr val="F18614"/>
              </a:gs>
              <a:gs pos="0">
                <a:srgbClr val="EE3162"/>
              </a:gs>
              <a:gs pos="100000">
                <a:srgbClr val="02ABC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E07493C0-1461-79FE-04D4-49A240050238}"/>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chemeClr val="bg1"/>
                </a:solidFill>
                <a:latin typeface="游ゴシック" panose="020B0400000000000000" pitchFamily="50" charset="-128"/>
                <a:ea typeface="游ゴシック" panose="020B0400000000000000" pitchFamily="50" charset="-128"/>
              </a:rPr>
              <a:t>confidential</a:t>
            </a:r>
            <a:endParaRPr kumimoji="1" lang="ja-JP" altLang="en-US" sz="1323" b="1" i="1">
              <a:solidFill>
                <a:schemeClr val="bg1"/>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EB4B2330-9625-1722-6571-16B706A0E299}"/>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chemeClr val="bg1"/>
                </a:solidFill>
                <a:latin typeface="Arial" panose="020B0604020202020204" pitchFamily="34" charset="0"/>
                <a:cs typeface="Arial" panose="020B0604020202020204" pitchFamily="34" charset="0"/>
              </a:rPr>
              <a:t>Copyright ©  </a:t>
            </a:r>
            <a:r>
              <a:rPr lang="en-US" altLang="ja-JP" sz="1050" err="1">
                <a:solidFill>
                  <a:schemeClr val="bg1"/>
                </a:solidFill>
                <a:latin typeface="Arial" panose="020B0604020202020204" pitchFamily="34" charset="0"/>
                <a:cs typeface="Arial" panose="020B0604020202020204" pitchFamily="34" charset="0"/>
              </a:rPr>
              <a:t>mitemo</a:t>
            </a:r>
            <a:r>
              <a:rPr lang="en-US" altLang="ja-JP" sz="1050">
                <a:solidFill>
                  <a:schemeClr val="bg1"/>
                </a:solidFill>
                <a:latin typeface="Arial" panose="020B0604020202020204" pitchFamily="34" charset="0"/>
                <a:cs typeface="Arial" panose="020B0604020202020204" pitchFamily="34" charset="0"/>
              </a:rPr>
              <a:t> </a:t>
            </a:r>
            <a:r>
              <a:rPr lang="en-US" altLang="ja-JP" sz="1050" err="1">
                <a:solidFill>
                  <a:schemeClr val="bg1"/>
                </a:solidFill>
                <a:latin typeface="Arial" panose="020B0604020202020204" pitchFamily="34" charset="0"/>
                <a:cs typeface="Arial" panose="020B0604020202020204" pitchFamily="34" charset="0"/>
              </a:rPr>
              <a:t>Co.Ltd</a:t>
            </a:r>
            <a:r>
              <a:rPr lang="en-US" altLang="ja-JP" sz="1050">
                <a:solidFill>
                  <a:schemeClr val="bg1"/>
                </a:solidFill>
                <a:latin typeface="Arial" panose="020B0604020202020204" pitchFamily="34" charset="0"/>
                <a:cs typeface="Arial" panose="020B0604020202020204" pitchFamily="34" charset="0"/>
              </a:rPr>
              <a:t>. All rights reserved</a:t>
            </a:r>
            <a:endParaRPr lang="ja-JP" altLang="en-US" sz="1050">
              <a:solidFill>
                <a:schemeClr val="bg1"/>
              </a:solidFill>
              <a:latin typeface="Arial" panose="020B0604020202020204" pitchFamily="34" charset="0"/>
              <a:cs typeface="Arial" panose="020B0604020202020204" pitchFamily="34" charset="0"/>
            </a:endParaRPr>
          </a:p>
        </p:txBody>
      </p:sp>
      <p:sp>
        <p:nvSpPr>
          <p:cNvPr id="20" name="Slide Number Placeholder 5">
            <a:extLst>
              <a:ext uri="{FF2B5EF4-FFF2-40B4-BE49-F238E27FC236}">
                <a16:creationId xmlns:a16="http://schemas.microsoft.com/office/drawing/2014/main" id="{51FCE984-CBB6-EAEB-E8AB-7511FB6E5BD3}"/>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chemeClr val="bg1"/>
                </a:solidFill>
              </a:rPr>
              <a:pPr/>
              <a:t>‹#›</a:t>
            </a:fld>
            <a:endParaRPr kumimoji="1" lang="ja-JP" altLang="en-US">
              <a:solidFill>
                <a:schemeClr val="bg1"/>
              </a:solidFill>
            </a:endParaRPr>
          </a:p>
        </p:txBody>
      </p:sp>
    </p:spTree>
    <p:extLst>
      <p:ext uri="{BB962C8B-B14F-4D97-AF65-F5344CB8AC3E}">
        <p14:creationId xmlns:p14="http://schemas.microsoft.com/office/powerpoint/2010/main" val="311158139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4" orient="horz" pos="300" userDrawn="1">
          <p15:clr>
            <a:srgbClr val="FBAE40"/>
          </p15:clr>
        </p15:guide>
        <p15:guide id="5" orient="horz" pos="10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中央揃えテキスト">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F1307-47FD-00A8-A678-05E8F0D91EC5}"/>
              </a:ext>
            </a:extLst>
          </p:cNvPr>
          <p:cNvSpPr>
            <a:spLocks noGrp="1"/>
          </p:cNvSpPr>
          <p:nvPr>
            <p:ph idx="1"/>
          </p:nvPr>
        </p:nvSpPr>
        <p:spPr>
          <a:xfrm>
            <a:off x="179388" y="617677"/>
            <a:ext cx="8785223" cy="5619612"/>
          </a:xfrm>
          <a:prstGeom prst="rect">
            <a:avLst/>
          </a:prstGeom>
        </p:spPr>
        <p:txBody>
          <a:bodyPr tIns="72000" bIns="36000" anchor="ctr"/>
          <a:lstStyle>
            <a:lvl1pPr marL="0" indent="0" algn="ctr">
              <a:lnSpc>
                <a:spcPct val="110000"/>
              </a:lnSpc>
              <a:spcBef>
                <a:spcPts val="0"/>
              </a:spcBef>
              <a:spcAft>
                <a:spcPts val="300"/>
              </a:spcAft>
              <a:buNone/>
              <a:defRPr>
                <a:solidFill>
                  <a:srgbClr val="56431E"/>
                </a:solidFill>
              </a:defRPr>
            </a:lvl1pPr>
            <a:lvl2pPr marL="360000" indent="0">
              <a:lnSpc>
                <a:spcPct val="110000"/>
              </a:lnSpc>
              <a:spcBef>
                <a:spcPts val="0"/>
              </a:spcBef>
              <a:spcAft>
                <a:spcPts val="300"/>
              </a:spcAft>
              <a:buNone/>
              <a:defRPr/>
            </a:lvl2pPr>
            <a:lvl3pPr marL="720000" indent="0">
              <a:lnSpc>
                <a:spcPct val="110000"/>
              </a:lnSpc>
              <a:spcBef>
                <a:spcPts val="0"/>
              </a:spcBef>
              <a:spcAft>
                <a:spcPts val="300"/>
              </a:spcAft>
              <a:buNone/>
              <a:defRPr/>
            </a:lvl3pPr>
            <a:lvl4pPr marL="1080000" indent="0">
              <a:lnSpc>
                <a:spcPct val="110000"/>
              </a:lnSpc>
              <a:spcBef>
                <a:spcPts val="0"/>
              </a:spcBef>
              <a:spcAft>
                <a:spcPts val="300"/>
              </a:spcAft>
              <a:buNone/>
              <a:defRPr/>
            </a:lvl4pPr>
            <a:lvl5pPr marL="1440000" indent="0">
              <a:lnSpc>
                <a:spcPct val="110000"/>
              </a:lnSpc>
              <a:spcBef>
                <a:spcPts val="0"/>
              </a:spcBef>
              <a:spcAft>
                <a:spcPts val="300"/>
              </a:spcAft>
              <a:buNone/>
              <a:defRPr/>
            </a:lvl5pPr>
          </a:lstStyle>
          <a:p>
            <a:pPr lvl="0"/>
            <a:r>
              <a:rPr lang="ja-JP" altLang="en-US"/>
              <a:t>マスター テキストの書式設定</a:t>
            </a:r>
          </a:p>
        </p:txBody>
      </p:sp>
      <p:sp>
        <p:nvSpPr>
          <p:cNvPr id="8" name="Title 1">
            <a:extLst>
              <a:ext uri="{FF2B5EF4-FFF2-40B4-BE49-F238E27FC236}">
                <a16:creationId xmlns:a16="http://schemas.microsoft.com/office/drawing/2014/main" id="{F8EAE694-4E43-DA48-9A43-7470B82A445F}"/>
              </a:ext>
            </a:extLst>
          </p:cNvPr>
          <p:cNvSpPr>
            <a:spLocks noGrp="1"/>
          </p:cNvSpPr>
          <p:nvPr>
            <p:ph type="title"/>
          </p:nvPr>
        </p:nvSpPr>
        <p:spPr>
          <a:xfrm>
            <a:off x="179388" y="174546"/>
            <a:ext cx="8785225" cy="296819"/>
          </a:xfrm>
        </p:spPr>
        <p:txBody>
          <a:bodyPr lIns="72000" tIns="144000" rIns="72000" bIns="72000">
            <a:noAutofit/>
          </a:bodyPr>
          <a:lstStyle>
            <a:lvl1pPr algn="l">
              <a:defRPr sz="2400" b="1">
                <a:solidFill>
                  <a:srgbClr val="56431E"/>
                </a:solidFill>
                <a:latin typeface="游ゴシック" panose="020B0400000000000000" pitchFamily="50" charset="-128"/>
                <a:ea typeface="游ゴシック" panose="020B0400000000000000" pitchFamily="50" charset="-128"/>
              </a:defRPr>
            </a:lvl1pPr>
          </a:lstStyle>
          <a:p>
            <a:r>
              <a:rPr lang="ja-JP" altLang="en-US"/>
              <a:t>マスター タイトルの書式設定</a:t>
            </a:r>
            <a:endParaRPr lang="en-US"/>
          </a:p>
        </p:txBody>
      </p:sp>
      <p:sp>
        <p:nvSpPr>
          <p:cNvPr id="20" name="正方形/長方形 19">
            <a:extLst>
              <a:ext uri="{FF2B5EF4-FFF2-40B4-BE49-F238E27FC236}">
                <a16:creationId xmlns:a16="http://schemas.microsoft.com/office/drawing/2014/main" id="{847719D9-D941-0EF6-CCDD-A09D7906FB91}"/>
              </a:ext>
            </a:extLst>
          </p:cNvPr>
          <p:cNvSpPr/>
          <p:nvPr userDrawn="1"/>
        </p:nvSpPr>
        <p:spPr>
          <a:xfrm>
            <a:off x="0" y="6416674"/>
            <a:ext cx="9144000" cy="441325"/>
          </a:xfrm>
          <a:prstGeom prst="rect">
            <a:avLst/>
          </a:prstGeom>
          <a:gradFill>
            <a:gsLst>
              <a:gs pos="71000">
                <a:srgbClr val="7A996E"/>
              </a:gs>
              <a:gs pos="38000">
                <a:srgbClr val="F18614"/>
              </a:gs>
              <a:gs pos="0">
                <a:srgbClr val="EE3162"/>
              </a:gs>
              <a:gs pos="100000">
                <a:srgbClr val="02ABC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9D193005-1AF6-56FE-0674-577305FA1E7D}"/>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chemeClr val="bg1"/>
                </a:solidFill>
                <a:latin typeface="游ゴシック" panose="020B0400000000000000" pitchFamily="50" charset="-128"/>
                <a:ea typeface="游ゴシック" panose="020B0400000000000000" pitchFamily="50" charset="-128"/>
              </a:rPr>
              <a:t>confidential</a:t>
            </a:r>
            <a:endParaRPr kumimoji="1" lang="ja-JP" altLang="en-US" sz="1323" b="1" i="1">
              <a:solidFill>
                <a:schemeClr val="bg1"/>
              </a:solidFill>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D3574946-F843-5CC6-2639-651351434755}"/>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chemeClr val="bg1"/>
                </a:solidFill>
                <a:latin typeface="Arial" panose="020B0604020202020204" pitchFamily="34" charset="0"/>
                <a:cs typeface="Arial" panose="020B0604020202020204" pitchFamily="34" charset="0"/>
              </a:rPr>
              <a:t>Copyright ©  </a:t>
            </a:r>
            <a:r>
              <a:rPr lang="en-US" altLang="ja-JP" sz="1050" err="1">
                <a:solidFill>
                  <a:schemeClr val="bg1"/>
                </a:solidFill>
                <a:latin typeface="Arial" panose="020B0604020202020204" pitchFamily="34" charset="0"/>
                <a:cs typeface="Arial" panose="020B0604020202020204" pitchFamily="34" charset="0"/>
              </a:rPr>
              <a:t>mitemo</a:t>
            </a:r>
            <a:r>
              <a:rPr lang="en-US" altLang="ja-JP" sz="1050">
                <a:solidFill>
                  <a:schemeClr val="bg1"/>
                </a:solidFill>
                <a:latin typeface="Arial" panose="020B0604020202020204" pitchFamily="34" charset="0"/>
                <a:cs typeface="Arial" panose="020B0604020202020204" pitchFamily="34" charset="0"/>
              </a:rPr>
              <a:t> </a:t>
            </a:r>
            <a:r>
              <a:rPr lang="en-US" altLang="ja-JP" sz="1050" err="1">
                <a:solidFill>
                  <a:schemeClr val="bg1"/>
                </a:solidFill>
                <a:latin typeface="Arial" panose="020B0604020202020204" pitchFamily="34" charset="0"/>
                <a:cs typeface="Arial" panose="020B0604020202020204" pitchFamily="34" charset="0"/>
              </a:rPr>
              <a:t>Co.Ltd</a:t>
            </a:r>
            <a:r>
              <a:rPr lang="en-US" altLang="ja-JP" sz="1050">
                <a:solidFill>
                  <a:schemeClr val="bg1"/>
                </a:solidFill>
                <a:latin typeface="Arial" panose="020B0604020202020204" pitchFamily="34" charset="0"/>
                <a:cs typeface="Arial" panose="020B0604020202020204" pitchFamily="34" charset="0"/>
              </a:rPr>
              <a:t>. All rights reserved</a:t>
            </a:r>
            <a:endParaRPr lang="ja-JP" altLang="en-US" sz="1050">
              <a:solidFill>
                <a:schemeClr val="bg1"/>
              </a:solidFill>
              <a:latin typeface="Arial" panose="020B0604020202020204" pitchFamily="34" charset="0"/>
              <a:cs typeface="Arial" panose="020B0604020202020204" pitchFamily="34" charset="0"/>
            </a:endParaRPr>
          </a:p>
        </p:txBody>
      </p:sp>
      <p:sp>
        <p:nvSpPr>
          <p:cNvPr id="23" name="Slide Number Placeholder 5">
            <a:extLst>
              <a:ext uri="{FF2B5EF4-FFF2-40B4-BE49-F238E27FC236}">
                <a16:creationId xmlns:a16="http://schemas.microsoft.com/office/drawing/2014/main" id="{827AFE86-74BF-3FFD-EBD6-1C30B8C25AB0}"/>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chemeClr val="bg1"/>
                </a:solidFill>
              </a:rPr>
              <a:pPr/>
              <a:t>‹#›</a:t>
            </a:fld>
            <a:endParaRPr kumimoji="1" lang="ja-JP" altLang="en-US">
              <a:solidFill>
                <a:schemeClr val="bg1"/>
              </a:solidFill>
            </a:endParaRPr>
          </a:p>
        </p:txBody>
      </p:sp>
    </p:spTree>
    <p:extLst>
      <p:ext uri="{BB962C8B-B14F-4D97-AF65-F5344CB8AC3E}">
        <p14:creationId xmlns:p14="http://schemas.microsoft.com/office/powerpoint/2010/main" val="14796041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4" orient="horz" pos="300" userDrawn="1">
          <p15:clr>
            <a:srgbClr val="FBAE40"/>
          </p15:clr>
        </p15:guide>
        <p15:guide id="5" orient="horz" pos="10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79388" y="174546"/>
            <a:ext cx="8785225" cy="296819"/>
          </a:xfrm>
        </p:spPr>
        <p:txBody>
          <a:bodyPr lIns="72000" tIns="144000" rIns="72000" bIns="72000">
            <a:noAutofit/>
          </a:bodyPr>
          <a:lstStyle>
            <a:lvl1pPr algn="l">
              <a:defRPr sz="2400" b="1">
                <a:solidFill>
                  <a:srgbClr val="56431E"/>
                </a:solidFill>
                <a:latin typeface="游ゴシック" panose="020B0400000000000000" pitchFamily="50" charset="-128"/>
                <a:ea typeface="游ゴシック" panose="020B0400000000000000" pitchFamily="50" charset="-128"/>
              </a:defRPr>
            </a:lvl1pPr>
          </a:lstStyle>
          <a:p>
            <a:r>
              <a:rPr lang="ja-JP" altLang="en-US"/>
              <a:t>マスター タイトルの書式設定</a:t>
            </a:r>
            <a:endParaRPr lang="en-US"/>
          </a:p>
        </p:txBody>
      </p:sp>
      <p:sp>
        <p:nvSpPr>
          <p:cNvPr id="19" name="正方形/長方形 18">
            <a:extLst>
              <a:ext uri="{FF2B5EF4-FFF2-40B4-BE49-F238E27FC236}">
                <a16:creationId xmlns:a16="http://schemas.microsoft.com/office/drawing/2014/main" id="{BC27F3A3-3CB3-DB36-1D99-5569F018E16D}"/>
              </a:ext>
            </a:extLst>
          </p:cNvPr>
          <p:cNvSpPr/>
          <p:nvPr userDrawn="1"/>
        </p:nvSpPr>
        <p:spPr>
          <a:xfrm>
            <a:off x="0" y="6416674"/>
            <a:ext cx="9144000" cy="441325"/>
          </a:xfrm>
          <a:prstGeom prst="rect">
            <a:avLst/>
          </a:prstGeom>
          <a:gradFill>
            <a:gsLst>
              <a:gs pos="71000">
                <a:srgbClr val="7A996E"/>
              </a:gs>
              <a:gs pos="38000">
                <a:srgbClr val="F18614"/>
              </a:gs>
              <a:gs pos="0">
                <a:srgbClr val="EE3162"/>
              </a:gs>
              <a:gs pos="100000">
                <a:srgbClr val="02ABC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2E4C8B0-748C-EF53-F6BB-D1ACECB0B6AF}"/>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chemeClr val="bg1"/>
                </a:solidFill>
                <a:latin typeface="游ゴシック" panose="020B0400000000000000" pitchFamily="50" charset="-128"/>
                <a:ea typeface="游ゴシック" panose="020B0400000000000000" pitchFamily="50" charset="-128"/>
              </a:rPr>
              <a:t>confidential</a:t>
            </a:r>
            <a:endParaRPr kumimoji="1" lang="ja-JP" altLang="en-US" sz="1323" b="1" i="1">
              <a:solidFill>
                <a:schemeClr val="bg1"/>
              </a:solidFill>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573333BB-6F5F-FB2A-0E6A-5694C90D5708}"/>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chemeClr val="bg1"/>
                </a:solidFill>
                <a:latin typeface="Arial" panose="020B0604020202020204" pitchFamily="34" charset="0"/>
                <a:cs typeface="Arial" panose="020B0604020202020204" pitchFamily="34" charset="0"/>
              </a:rPr>
              <a:t>Copyright ©  </a:t>
            </a:r>
            <a:r>
              <a:rPr lang="en-US" altLang="ja-JP" sz="1050" err="1">
                <a:solidFill>
                  <a:schemeClr val="bg1"/>
                </a:solidFill>
                <a:latin typeface="Arial" panose="020B0604020202020204" pitchFamily="34" charset="0"/>
                <a:cs typeface="Arial" panose="020B0604020202020204" pitchFamily="34" charset="0"/>
              </a:rPr>
              <a:t>mitemo</a:t>
            </a:r>
            <a:r>
              <a:rPr lang="en-US" altLang="ja-JP" sz="1050">
                <a:solidFill>
                  <a:schemeClr val="bg1"/>
                </a:solidFill>
                <a:latin typeface="Arial" panose="020B0604020202020204" pitchFamily="34" charset="0"/>
                <a:cs typeface="Arial" panose="020B0604020202020204" pitchFamily="34" charset="0"/>
              </a:rPr>
              <a:t> </a:t>
            </a:r>
            <a:r>
              <a:rPr lang="en-US" altLang="ja-JP" sz="1050" err="1">
                <a:solidFill>
                  <a:schemeClr val="bg1"/>
                </a:solidFill>
                <a:latin typeface="Arial" panose="020B0604020202020204" pitchFamily="34" charset="0"/>
                <a:cs typeface="Arial" panose="020B0604020202020204" pitchFamily="34" charset="0"/>
              </a:rPr>
              <a:t>Co.Ltd</a:t>
            </a:r>
            <a:r>
              <a:rPr lang="en-US" altLang="ja-JP" sz="1050">
                <a:solidFill>
                  <a:schemeClr val="bg1"/>
                </a:solidFill>
                <a:latin typeface="Arial" panose="020B0604020202020204" pitchFamily="34" charset="0"/>
                <a:cs typeface="Arial" panose="020B0604020202020204" pitchFamily="34" charset="0"/>
              </a:rPr>
              <a:t>. All rights reserved</a:t>
            </a:r>
            <a:endParaRPr lang="ja-JP" altLang="en-US" sz="1050">
              <a:solidFill>
                <a:schemeClr val="bg1"/>
              </a:solidFill>
              <a:latin typeface="Arial" panose="020B0604020202020204" pitchFamily="34" charset="0"/>
              <a:cs typeface="Arial" panose="020B0604020202020204" pitchFamily="34" charset="0"/>
            </a:endParaRPr>
          </a:p>
        </p:txBody>
      </p:sp>
      <p:sp>
        <p:nvSpPr>
          <p:cNvPr id="22" name="Slide Number Placeholder 5">
            <a:extLst>
              <a:ext uri="{FF2B5EF4-FFF2-40B4-BE49-F238E27FC236}">
                <a16:creationId xmlns:a16="http://schemas.microsoft.com/office/drawing/2014/main" id="{E3B82734-DACB-8D6F-A521-A86BB17137E6}"/>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chemeClr val="bg1"/>
                </a:solidFill>
              </a:rPr>
              <a:pPr/>
              <a:t>‹#›</a:t>
            </a:fld>
            <a:endParaRPr kumimoji="1" lang="ja-JP" altLang="en-US">
              <a:solidFill>
                <a:schemeClr val="bg1"/>
              </a:solidFill>
            </a:endParaRPr>
          </a:p>
        </p:txBody>
      </p:sp>
    </p:spTree>
    <p:extLst>
      <p:ext uri="{BB962C8B-B14F-4D97-AF65-F5344CB8AC3E}">
        <p14:creationId xmlns:p14="http://schemas.microsoft.com/office/powerpoint/2010/main" val="160100985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4" orient="horz" pos="109" userDrawn="1">
          <p15:clr>
            <a:srgbClr val="FBAE40"/>
          </p15:clr>
        </p15:guide>
        <p15:guide id="5" orient="horz" pos="3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右揃えテキスト">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F1307-47FD-00A8-A678-05E8F0D91EC5}"/>
              </a:ext>
            </a:extLst>
          </p:cNvPr>
          <p:cNvSpPr>
            <a:spLocks noGrp="1"/>
          </p:cNvSpPr>
          <p:nvPr>
            <p:ph idx="1"/>
          </p:nvPr>
        </p:nvSpPr>
        <p:spPr>
          <a:xfrm>
            <a:off x="179390" y="620714"/>
            <a:ext cx="8785223" cy="5619350"/>
          </a:xfrm>
          <a:prstGeom prst="rect">
            <a:avLst/>
          </a:prstGeom>
        </p:spPr>
        <p:txBody>
          <a:bodyPr tIns="72000" bIns="36000"/>
          <a:lstStyle>
            <a:lvl1pPr marL="0" indent="0">
              <a:lnSpc>
                <a:spcPct val="120000"/>
              </a:lnSpc>
              <a:spcBef>
                <a:spcPts val="0"/>
              </a:spcBef>
              <a:spcAft>
                <a:spcPts val="300"/>
              </a:spcAft>
              <a:buNone/>
              <a:defRPr/>
            </a:lvl1pPr>
            <a:lvl2pPr marL="360000" indent="0">
              <a:lnSpc>
                <a:spcPct val="120000"/>
              </a:lnSpc>
              <a:spcBef>
                <a:spcPts val="0"/>
              </a:spcBef>
              <a:spcAft>
                <a:spcPts val="300"/>
              </a:spcAft>
              <a:buNone/>
              <a:defRPr/>
            </a:lvl2pPr>
            <a:lvl3pPr marL="720000" indent="0">
              <a:lnSpc>
                <a:spcPct val="120000"/>
              </a:lnSpc>
              <a:spcBef>
                <a:spcPts val="0"/>
              </a:spcBef>
              <a:spcAft>
                <a:spcPts val="300"/>
              </a:spcAft>
              <a:buNone/>
              <a:defRPr/>
            </a:lvl3pPr>
            <a:lvl4pPr marL="1080000" indent="0">
              <a:lnSpc>
                <a:spcPct val="120000"/>
              </a:lnSpc>
              <a:spcBef>
                <a:spcPts val="0"/>
              </a:spcBef>
              <a:spcAft>
                <a:spcPts val="300"/>
              </a:spcAft>
              <a:buNone/>
              <a:defRPr/>
            </a:lvl4pPr>
            <a:lvl5pPr marL="1440000" indent="0">
              <a:lnSpc>
                <a:spcPct val="120000"/>
              </a:lnSpc>
              <a:spcBef>
                <a:spcPts val="0"/>
              </a:spcBef>
              <a:spcAft>
                <a:spcPts val="300"/>
              </a:spcAft>
              <a:buNone/>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7" name="Title 1">
            <a:extLst>
              <a:ext uri="{FF2B5EF4-FFF2-40B4-BE49-F238E27FC236}">
                <a16:creationId xmlns:a16="http://schemas.microsoft.com/office/drawing/2014/main" id="{F44307BE-4402-5114-35B3-28F51343F5A7}"/>
              </a:ext>
            </a:extLst>
          </p:cNvPr>
          <p:cNvSpPr>
            <a:spLocks noGrp="1"/>
          </p:cNvSpPr>
          <p:nvPr>
            <p:ph type="title"/>
          </p:nvPr>
        </p:nvSpPr>
        <p:spPr>
          <a:xfrm>
            <a:off x="1038599" y="164147"/>
            <a:ext cx="7926014" cy="296819"/>
          </a:xfrm>
        </p:spPr>
        <p:txBody>
          <a:bodyPr lIns="72000" tIns="144000" rIns="72000" bIns="72000">
            <a:noAutofit/>
          </a:bodyPr>
          <a:lstStyle>
            <a:lvl1pPr algn="l">
              <a:defRPr sz="2400" b="1">
                <a:solidFill>
                  <a:srgbClr val="56431E"/>
                </a:solidFill>
                <a:latin typeface="游ゴシック" panose="020B0400000000000000" pitchFamily="50" charset="-128"/>
                <a:ea typeface="游ゴシック" panose="020B0400000000000000" pitchFamily="50" charset="-128"/>
              </a:defRPr>
            </a:lvl1pPr>
          </a:lstStyle>
          <a:p>
            <a:r>
              <a:rPr lang="ja-JP" altLang="en-US"/>
              <a:t>マスター タイトルの書式設定</a:t>
            </a:r>
            <a:endParaRPr lang="en-US"/>
          </a:p>
        </p:txBody>
      </p:sp>
      <p:sp>
        <p:nvSpPr>
          <p:cNvPr id="18" name="四角形: 角を丸くする 17">
            <a:extLst>
              <a:ext uri="{FF2B5EF4-FFF2-40B4-BE49-F238E27FC236}">
                <a16:creationId xmlns:a16="http://schemas.microsoft.com/office/drawing/2014/main" id="{9F47C3DA-C5BE-7A07-04D4-451DEDB2A8DF}"/>
              </a:ext>
            </a:extLst>
          </p:cNvPr>
          <p:cNvSpPr/>
          <p:nvPr userDrawn="1"/>
        </p:nvSpPr>
        <p:spPr>
          <a:xfrm>
            <a:off x="-325944" y="116129"/>
            <a:ext cx="1317051" cy="423334"/>
          </a:xfrm>
          <a:prstGeom prst="roundRect">
            <a:avLst>
              <a:gd name="adj" fmla="val 50000"/>
            </a:avLst>
          </a:prstGeom>
          <a:solidFill>
            <a:srgbClr val="56431E"/>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108000" rtlCol="0" anchor="ctr"/>
          <a:lstStyle/>
          <a:p>
            <a:pPr algn="ctr"/>
            <a:r>
              <a:rPr kumimoji="1" lang="ja-JP" altLang="en-US" sz="1800" b="1" spc="-150">
                <a:latin typeface="游ゴシック" panose="020B0400000000000000" pitchFamily="50" charset="-128"/>
                <a:ea typeface="游ゴシック" panose="020B0400000000000000" pitchFamily="50" charset="-128"/>
              </a:rPr>
              <a:t>      ワーク</a:t>
            </a:r>
          </a:p>
        </p:txBody>
      </p:sp>
      <p:sp>
        <p:nvSpPr>
          <p:cNvPr id="19" name="正方形/長方形 18">
            <a:extLst>
              <a:ext uri="{FF2B5EF4-FFF2-40B4-BE49-F238E27FC236}">
                <a16:creationId xmlns:a16="http://schemas.microsoft.com/office/drawing/2014/main" id="{3151CF4C-FB32-A1D9-8D6D-7C65F31E372C}"/>
              </a:ext>
            </a:extLst>
          </p:cNvPr>
          <p:cNvSpPr/>
          <p:nvPr userDrawn="1"/>
        </p:nvSpPr>
        <p:spPr>
          <a:xfrm>
            <a:off x="0" y="6416674"/>
            <a:ext cx="9144000" cy="441325"/>
          </a:xfrm>
          <a:prstGeom prst="rect">
            <a:avLst/>
          </a:prstGeom>
          <a:gradFill>
            <a:gsLst>
              <a:gs pos="71000">
                <a:srgbClr val="7A996E"/>
              </a:gs>
              <a:gs pos="38000">
                <a:srgbClr val="F18614"/>
              </a:gs>
              <a:gs pos="0">
                <a:srgbClr val="EE3162"/>
              </a:gs>
              <a:gs pos="100000">
                <a:srgbClr val="02ABC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F609E98-F51A-4BB3-267F-6AB01F641BEE}"/>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chemeClr val="bg1"/>
                </a:solidFill>
                <a:latin typeface="游ゴシック" panose="020B0400000000000000" pitchFamily="50" charset="-128"/>
                <a:ea typeface="游ゴシック" panose="020B0400000000000000" pitchFamily="50" charset="-128"/>
              </a:rPr>
              <a:t>confidential</a:t>
            </a:r>
            <a:endParaRPr kumimoji="1" lang="ja-JP" altLang="en-US" sz="1323" b="1" i="1">
              <a:solidFill>
                <a:schemeClr val="bg1"/>
              </a:solidFill>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37CC8DA1-7F6A-970D-7408-0992EC13F402}"/>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chemeClr val="bg1"/>
                </a:solidFill>
                <a:latin typeface="Arial" panose="020B0604020202020204" pitchFamily="34" charset="0"/>
                <a:cs typeface="Arial" panose="020B0604020202020204" pitchFamily="34" charset="0"/>
              </a:rPr>
              <a:t>Copyright ©  </a:t>
            </a:r>
            <a:r>
              <a:rPr lang="en-US" altLang="ja-JP" sz="1050" err="1">
                <a:solidFill>
                  <a:schemeClr val="bg1"/>
                </a:solidFill>
                <a:latin typeface="Arial" panose="020B0604020202020204" pitchFamily="34" charset="0"/>
                <a:cs typeface="Arial" panose="020B0604020202020204" pitchFamily="34" charset="0"/>
              </a:rPr>
              <a:t>mitemo</a:t>
            </a:r>
            <a:r>
              <a:rPr lang="en-US" altLang="ja-JP" sz="1050">
                <a:solidFill>
                  <a:schemeClr val="bg1"/>
                </a:solidFill>
                <a:latin typeface="Arial" panose="020B0604020202020204" pitchFamily="34" charset="0"/>
                <a:cs typeface="Arial" panose="020B0604020202020204" pitchFamily="34" charset="0"/>
              </a:rPr>
              <a:t> </a:t>
            </a:r>
            <a:r>
              <a:rPr lang="en-US" altLang="ja-JP" sz="1050" err="1">
                <a:solidFill>
                  <a:schemeClr val="bg1"/>
                </a:solidFill>
                <a:latin typeface="Arial" panose="020B0604020202020204" pitchFamily="34" charset="0"/>
                <a:cs typeface="Arial" panose="020B0604020202020204" pitchFamily="34" charset="0"/>
              </a:rPr>
              <a:t>Co.Ltd</a:t>
            </a:r>
            <a:r>
              <a:rPr lang="en-US" altLang="ja-JP" sz="1050">
                <a:solidFill>
                  <a:schemeClr val="bg1"/>
                </a:solidFill>
                <a:latin typeface="Arial" panose="020B0604020202020204" pitchFamily="34" charset="0"/>
                <a:cs typeface="Arial" panose="020B0604020202020204" pitchFamily="34" charset="0"/>
              </a:rPr>
              <a:t>. All rights reserved</a:t>
            </a:r>
            <a:endParaRPr lang="ja-JP" altLang="en-US" sz="1050">
              <a:solidFill>
                <a:schemeClr val="bg1"/>
              </a:solidFill>
              <a:latin typeface="Arial" panose="020B0604020202020204" pitchFamily="34" charset="0"/>
              <a:cs typeface="Arial" panose="020B0604020202020204" pitchFamily="34" charset="0"/>
            </a:endParaRPr>
          </a:p>
        </p:txBody>
      </p:sp>
      <p:sp>
        <p:nvSpPr>
          <p:cNvPr id="22" name="Slide Number Placeholder 5">
            <a:extLst>
              <a:ext uri="{FF2B5EF4-FFF2-40B4-BE49-F238E27FC236}">
                <a16:creationId xmlns:a16="http://schemas.microsoft.com/office/drawing/2014/main" id="{EA33846E-29DD-D797-FD39-C185E12DAC12}"/>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chemeClr val="bg1"/>
                </a:solidFill>
              </a:rPr>
              <a:pPr/>
              <a:t>‹#›</a:t>
            </a:fld>
            <a:endParaRPr kumimoji="1" lang="ja-JP" altLang="en-US">
              <a:solidFill>
                <a:schemeClr val="bg1"/>
              </a:solidFill>
            </a:endParaRPr>
          </a:p>
        </p:txBody>
      </p:sp>
    </p:spTree>
    <p:extLst>
      <p:ext uri="{BB962C8B-B14F-4D97-AF65-F5344CB8AC3E}">
        <p14:creationId xmlns:p14="http://schemas.microsoft.com/office/powerpoint/2010/main" val="6204791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82">
          <p15:clr>
            <a:srgbClr val="FBAE40"/>
          </p15:clr>
        </p15:guide>
        <p15:guide id="4" orient="horz" pos="300">
          <p15:clr>
            <a:srgbClr val="FBAE40"/>
          </p15:clr>
        </p15:guide>
        <p15:guide id="5" orient="horz" pos="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7_中央揃えテキスト">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5DDA335-550F-660B-7C43-D109CB203E00}"/>
              </a:ext>
            </a:extLst>
          </p:cNvPr>
          <p:cNvSpPr>
            <a:spLocks noGrp="1"/>
          </p:cNvSpPr>
          <p:nvPr>
            <p:ph idx="1"/>
          </p:nvPr>
        </p:nvSpPr>
        <p:spPr>
          <a:xfrm>
            <a:off x="179388" y="620713"/>
            <a:ext cx="8785223" cy="5616575"/>
          </a:xfrm>
          <a:prstGeom prst="rect">
            <a:avLst/>
          </a:prstGeom>
        </p:spPr>
        <p:txBody>
          <a:bodyPr tIns="72000" bIns="36000" anchor="ctr"/>
          <a:lstStyle>
            <a:lvl1pPr marL="0" indent="0" algn="ctr">
              <a:lnSpc>
                <a:spcPct val="110000"/>
              </a:lnSpc>
              <a:spcBef>
                <a:spcPts val="0"/>
              </a:spcBef>
              <a:spcAft>
                <a:spcPts val="300"/>
              </a:spcAft>
              <a:buNone/>
              <a:defRPr/>
            </a:lvl1pPr>
            <a:lvl2pPr marL="360000" indent="0">
              <a:lnSpc>
                <a:spcPct val="110000"/>
              </a:lnSpc>
              <a:spcBef>
                <a:spcPts val="0"/>
              </a:spcBef>
              <a:spcAft>
                <a:spcPts val="300"/>
              </a:spcAft>
              <a:buNone/>
              <a:defRPr/>
            </a:lvl2pPr>
            <a:lvl3pPr marL="720000" indent="0">
              <a:lnSpc>
                <a:spcPct val="110000"/>
              </a:lnSpc>
              <a:spcBef>
                <a:spcPts val="0"/>
              </a:spcBef>
              <a:spcAft>
                <a:spcPts val="300"/>
              </a:spcAft>
              <a:buNone/>
              <a:defRPr/>
            </a:lvl3pPr>
            <a:lvl4pPr marL="1080000" indent="0">
              <a:lnSpc>
                <a:spcPct val="110000"/>
              </a:lnSpc>
              <a:spcBef>
                <a:spcPts val="0"/>
              </a:spcBef>
              <a:spcAft>
                <a:spcPts val="300"/>
              </a:spcAft>
              <a:buNone/>
              <a:defRPr/>
            </a:lvl4pPr>
            <a:lvl5pPr marL="1440000" indent="0">
              <a:lnSpc>
                <a:spcPct val="110000"/>
              </a:lnSpc>
              <a:spcBef>
                <a:spcPts val="0"/>
              </a:spcBef>
              <a:spcAft>
                <a:spcPts val="300"/>
              </a:spcAft>
              <a:buNone/>
              <a:defRPr/>
            </a:lvl5pPr>
          </a:lstStyle>
          <a:p>
            <a:pPr lvl="0"/>
            <a:r>
              <a:rPr lang="ja-JP" altLang="en-US"/>
              <a:t>マスター テキストの書式設定</a:t>
            </a:r>
          </a:p>
        </p:txBody>
      </p:sp>
      <p:sp>
        <p:nvSpPr>
          <p:cNvPr id="17" name="Title 1">
            <a:extLst>
              <a:ext uri="{FF2B5EF4-FFF2-40B4-BE49-F238E27FC236}">
                <a16:creationId xmlns:a16="http://schemas.microsoft.com/office/drawing/2014/main" id="{04B6DFD8-4B0E-42B2-1108-1F815ADA9E39}"/>
              </a:ext>
            </a:extLst>
          </p:cNvPr>
          <p:cNvSpPr>
            <a:spLocks noGrp="1"/>
          </p:cNvSpPr>
          <p:nvPr>
            <p:ph type="title"/>
          </p:nvPr>
        </p:nvSpPr>
        <p:spPr>
          <a:xfrm>
            <a:off x="1038599" y="164147"/>
            <a:ext cx="7926014" cy="296819"/>
          </a:xfrm>
        </p:spPr>
        <p:txBody>
          <a:bodyPr lIns="72000" tIns="144000" rIns="72000" bIns="72000">
            <a:noAutofit/>
          </a:bodyPr>
          <a:lstStyle>
            <a:lvl1pPr algn="l">
              <a:defRPr sz="2400" b="1">
                <a:solidFill>
                  <a:srgbClr val="56431E"/>
                </a:solidFill>
                <a:latin typeface="游ゴシック" panose="020B0400000000000000" pitchFamily="50" charset="-128"/>
                <a:ea typeface="游ゴシック" panose="020B0400000000000000" pitchFamily="50" charset="-128"/>
              </a:defRPr>
            </a:lvl1pPr>
          </a:lstStyle>
          <a:p>
            <a:r>
              <a:rPr lang="ja-JP" altLang="en-US"/>
              <a:t>マスター タイトルの書式設定</a:t>
            </a:r>
            <a:endParaRPr lang="en-US"/>
          </a:p>
        </p:txBody>
      </p:sp>
      <p:sp>
        <p:nvSpPr>
          <p:cNvPr id="18" name="四角形: 角を丸くする 17">
            <a:extLst>
              <a:ext uri="{FF2B5EF4-FFF2-40B4-BE49-F238E27FC236}">
                <a16:creationId xmlns:a16="http://schemas.microsoft.com/office/drawing/2014/main" id="{052A409A-0C8A-C486-A8FA-3B5A20A41E03}"/>
              </a:ext>
            </a:extLst>
          </p:cNvPr>
          <p:cNvSpPr/>
          <p:nvPr userDrawn="1"/>
        </p:nvSpPr>
        <p:spPr>
          <a:xfrm>
            <a:off x="-325944" y="116129"/>
            <a:ext cx="1317051" cy="423334"/>
          </a:xfrm>
          <a:prstGeom prst="roundRect">
            <a:avLst>
              <a:gd name="adj" fmla="val 50000"/>
            </a:avLst>
          </a:prstGeom>
          <a:solidFill>
            <a:srgbClr val="56431E"/>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108000" rtlCol="0" anchor="ctr"/>
          <a:lstStyle/>
          <a:p>
            <a:pPr algn="ctr"/>
            <a:r>
              <a:rPr kumimoji="1" lang="ja-JP" altLang="en-US" sz="1800" b="1" spc="-150">
                <a:latin typeface="游ゴシック" panose="020B0400000000000000" pitchFamily="50" charset="-128"/>
                <a:ea typeface="游ゴシック" panose="020B0400000000000000" pitchFamily="50" charset="-128"/>
              </a:rPr>
              <a:t>      ワーク</a:t>
            </a:r>
          </a:p>
        </p:txBody>
      </p:sp>
      <p:sp>
        <p:nvSpPr>
          <p:cNvPr id="19" name="正方形/長方形 18">
            <a:extLst>
              <a:ext uri="{FF2B5EF4-FFF2-40B4-BE49-F238E27FC236}">
                <a16:creationId xmlns:a16="http://schemas.microsoft.com/office/drawing/2014/main" id="{457ABF6C-6797-6EFC-2CB4-5FD9113C28C4}"/>
              </a:ext>
            </a:extLst>
          </p:cNvPr>
          <p:cNvSpPr/>
          <p:nvPr userDrawn="1"/>
        </p:nvSpPr>
        <p:spPr>
          <a:xfrm>
            <a:off x="0" y="6416674"/>
            <a:ext cx="9144000" cy="441325"/>
          </a:xfrm>
          <a:prstGeom prst="rect">
            <a:avLst/>
          </a:prstGeom>
          <a:gradFill>
            <a:gsLst>
              <a:gs pos="71000">
                <a:srgbClr val="7A996E"/>
              </a:gs>
              <a:gs pos="38000">
                <a:srgbClr val="F18614"/>
              </a:gs>
              <a:gs pos="0">
                <a:srgbClr val="EE3162"/>
              </a:gs>
              <a:gs pos="100000">
                <a:srgbClr val="02ABC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8FCD64E-5835-1671-F334-29EFC3FCAC7D}"/>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chemeClr val="bg1"/>
                </a:solidFill>
                <a:latin typeface="游ゴシック" panose="020B0400000000000000" pitchFamily="50" charset="-128"/>
                <a:ea typeface="游ゴシック" panose="020B0400000000000000" pitchFamily="50" charset="-128"/>
              </a:rPr>
              <a:t>confidential</a:t>
            </a:r>
            <a:endParaRPr kumimoji="1" lang="ja-JP" altLang="en-US" sz="1323" b="1" i="1">
              <a:solidFill>
                <a:schemeClr val="bg1"/>
              </a:solidFill>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D947E3F0-138A-FDB0-2AE3-5A9D12B4DD61}"/>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chemeClr val="bg1"/>
                </a:solidFill>
                <a:latin typeface="Arial" panose="020B0604020202020204" pitchFamily="34" charset="0"/>
                <a:cs typeface="Arial" panose="020B0604020202020204" pitchFamily="34" charset="0"/>
              </a:rPr>
              <a:t>Copyright ©  </a:t>
            </a:r>
            <a:r>
              <a:rPr lang="en-US" altLang="ja-JP" sz="1050" err="1">
                <a:solidFill>
                  <a:schemeClr val="bg1"/>
                </a:solidFill>
                <a:latin typeface="Arial" panose="020B0604020202020204" pitchFamily="34" charset="0"/>
                <a:cs typeface="Arial" panose="020B0604020202020204" pitchFamily="34" charset="0"/>
              </a:rPr>
              <a:t>mitemo</a:t>
            </a:r>
            <a:r>
              <a:rPr lang="en-US" altLang="ja-JP" sz="1050">
                <a:solidFill>
                  <a:schemeClr val="bg1"/>
                </a:solidFill>
                <a:latin typeface="Arial" panose="020B0604020202020204" pitchFamily="34" charset="0"/>
                <a:cs typeface="Arial" panose="020B0604020202020204" pitchFamily="34" charset="0"/>
              </a:rPr>
              <a:t> </a:t>
            </a:r>
            <a:r>
              <a:rPr lang="en-US" altLang="ja-JP" sz="1050" err="1">
                <a:solidFill>
                  <a:schemeClr val="bg1"/>
                </a:solidFill>
                <a:latin typeface="Arial" panose="020B0604020202020204" pitchFamily="34" charset="0"/>
                <a:cs typeface="Arial" panose="020B0604020202020204" pitchFamily="34" charset="0"/>
              </a:rPr>
              <a:t>Co.Ltd</a:t>
            </a:r>
            <a:r>
              <a:rPr lang="en-US" altLang="ja-JP" sz="1050">
                <a:solidFill>
                  <a:schemeClr val="bg1"/>
                </a:solidFill>
                <a:latin typeface="Arial" panose="020B0604020202020204" pitchFamily="34" charset="0"/>
                <a:cs typeface="Arial" panose="020B0604020202020204" pitchFamily="34" charset="0"/>
              </a:rPr>
              <a:t>. All rights reserved</a:t>
            </a:r>
            <a:endParaRPr lang="ja-JP" altLang="en-US" sz="1050">
              <a:solidFill>
                <a:schemeClr val="bg1"/>
              </a:solidFill>
              <a:latin typeface="Arial" panose="020B0604020202020204" pitchFamily="34" charset="0"/>
              <a:cs typeface="Arial" panose="020B0604020202020204" pitchFamily="34" charset="0"/>
            </a:endParaRPr>
          </a:p>
        </p:txBody>
      </p:sp>
      <p:sp>
        <p:nvSpPr>
          <p:cNvPr id="22" name="Slide Number Placeholder 5">
            <a:extLst>
              <a:ext uri="{FF2B5EF4-FFF2-40B4-BE49-F238E27FC236}">
                <a16:creationId xmlns:a16="http://schemas.microsoft.com/office/drawing/2014/main" id="{9DE66FC7-F5E8-1842-120B-1457160DA401}"/>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chemeClr val="bg1"/>
                </a:solidFill>
              </a:rPr>
              <a:pPr/>
              <a:t>‹#›</a:t>
            </a:fld>
            <a:endParaRPr kumimoji="1" lang="ja-JP" altLang="en-US">
              <a:solidFill>
                <a:schemeClr val="bg1"/>
              </a:solidFill>
            </a:endParaRPr>
          </a:p>
        </p:txBody>
      </p:sp>
    </p:spTree>
    <p:extLst>
      <p:ext uri="{BB962C8B-B14F-4D97-AF65-F5344CB8AC3E}">
        <p14:creationId xmlns:p14="http://schemas.microsoft.com/office/powerpoint/2010/main" val="379788945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82">
          <p15:clr>
            <a:srgbClr val="FBAE40"/>
          </p15:clr>
        </p15:guide>
        <p15:guide id="4" orient="horz" pos="300">
          <p15:clr>
            <a:srgbClr val="FBAE40"/>
          </p15:clr>
        </p15:guide>
        <p15:guide id="5" orient="horz" pos="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タイトルとコンテンツ">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831BDA4-73A2-C1A0-2C10-EB365F1496D1}"/>
              </a:ext>
            </a:extLst>
          </p:cNvPr>
          <p:cNvSpPr>
            <a:spLocks noGrp="1"/>
          </p:cNvSpPr>
          <p:nvPr>
            <p:ph type="title"/>
          </p:nvPr>
        </p:nvSpPr>
        <p:spPr>
          <a:xfrm>
            <a:off x="1038599" y="164147"/>
            <a:ext cx="7926014" cy="296819"/>
          </a:xfrm>
        </p:spPr>
        <p:txBody>
          <a:bodyPr lIns="72000" tIns="144000" rIns="72000" bIns="72000">
            <a:noAutofit/>
          </a:bodyPr>
          <a:lstStyle>
            <a:lvl1pPr algn="l">
              <a:defRPr sz="2400" b="1">
                <a:solidFill>
                  <a:srgbClr val="56431E"/>
                </a:solidFill>
                <a:latin typeface="游ゴシック" panose="020B0400000000000000" pitchFamily="50" charset="-128"/>
                <a:ea typeface="游ゴシック" panose="020B0400000000000000" pitchFamily="50" charset="-128"/>
              </a:defRPr>
            </a:lvl1pPr>
          </a:lstStyle>
          <a:p>
            <a:r>
              <a:rPr lang="ja-JP" altLang="en-US"/>
              <a:t>マスター タイトルの書式設定</a:t>
            </a:r>
            <a:endParaRPr lang="en-US"/>
          </a:p>
        </p:txBody>
      </p:sp>
      <p:sp>
        <p:nvSpPr>
          <p:cNvPr id="21" name="四角形: 角を丸くする 20">
            <a:extLst>
              <a:ext uri="{FF2B5EF4-FFF2-40B4-BE49-F238E27FC236}">
                <a16:creationId xmlns:a16="http://schemas.microsoft.com/office/drawing/2014/main" id="{D98E4986-E6AB-20B4-8BBD-994D8AE2555F}"/>
              </a:ext>
            </a:extLst>
          </p:cNvPr>
          <p:cNvSpPr/>
          <p:nvPr userDrawn="1"/>
        </p:nvSpPr>
        <p:spPr>
          <a:xfrm>
            <a:off x="-325944" y="116129"/>
            <a:ext cx="1317051" cy="423334"/>
          </a:xfrm>
          <a:prstGeom prst="roundRect">
            <a:avLst>
              <a:gd name="adj" fmla="val 50000"/>
            </a:avLst>
          </a:prstGeom>
          <a:solidFill>
            <a:srgbClr val="56431E"/>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108000" rIns="72000" bIns="108000" rtlCol="0" anchor="ctr"/>
          <a:lstStyle/>
          <a:p>
            <a:pPr algn="ctr"/>
            <a:r>
              <a:rPr kumimoji="1" lang="ja-JP" altLang="en-US" sz="1800" b="1" spc="-150">
                <a:latin typeface="游ゴシック" panose="020B0400000000000000" pitchFamily="50" charset="-128"/>
                <a:ea typeface="游ゴシック" panose="020B0400000000000000" pitchFamily="50" charset="-128"/>
              </a:rPr>
              <a:t>      ワーク</a:t>
            </a:r>
          </a:p>
        </p:txBody>
      </p:sp>
      <p:sp>
        <p:nvSpPr>
          <p:cNvPr id="22" name="正方形/長方形 21">
            <a:extLst>
              <a:ext uri="{FF2B5EF4-FFF2-40B4-BE49-F238E27FC236}">
                <a16:creationId xmlns:a16="http://schemas.microsoft.com/office/drawing/2014/main" id="{73463E2F-C4C4-44B7-B353-C1087A30A3C4}"/>
              </a:ext>
            </a:extLst>
          </p:cNvPr>
          <p:cNvSpPr/>
          <p:nvPr userDrawn="1"/>
        </p:nvSpPr>
        <p:spPr>
          <a:xfrm>
            <a:off x="-907849" y="0"/>
            <a:ext cx="895149" cy="1174282"/>
          </a:xfrm>
          <a:prstGeom prst="rect">
            <a:avLst/>
          </a:prstGeom>
          <a:solidFill>
            <a:srgbClr val="E8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7269557-3BDC-E93B-80A1-21D8F3654AB2}"/>
              </a:ext>
            </a:extLst>
          </p:cNvPr>
          <p:cNvSpPr/>
          <p:nvPr userDrawn="1"/>
        </p:nvSpPr>
        <p:spPr>
          <a:xfrm>
            <a:off x="0" y="6416674"/>
            <a:ext cx="9144000" cy="441325"/>
          </a:xfrm>
          <a:prstGeom prst="rect">
            <a:avLst/>
          </a:prstGeom>
          <a:gradFill>
            <a:gsLst>
              <a:gs pos="71000">
                <a:srgbClr val="7A996E"/>
              </a:gs>
              <a:gs pos="38000">
                <a:srgbClr val="F18614"/>
              </a:gs>
              <a:gs pos="0">
                <a:srgbClr val="EE3162"/>
              </a:gs>
              <a:gs pos="100000">
                <a:srgbClr val="02ABC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532F7688-F9AC-9833-C9EA-649A8D2AC830}"/>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chemeClr val="bg1"/>
                </a:solidFill>
                <a:latin typeface="游ゴシック" panose="020B0400000000000000" pitchFamily="50" charset="-128"/>
                <a:ea typeface="游ゴシック" panose="020B0400000000000000" pitchFamily="50" charset="-128"/>
              </a:rPr>
              <a:t>confidential</a:t>
            </a:r>
            <a:endParaRPr kumimoji="1" lang="ja-JP" altLang="en-US" sz="1323" b="1" i="1">
              <a:solidFill>
                <a:schemeClr val="bg1"/>
              </a:solidFill>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52B2431C-D8FE-1965-5B4E-D6B0E13EE582}"/>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chemeClr val="bg1"/>
                </a:solidFill>
                <a:latin typeface="Arial" panose="020B0604020202020204" pitchFamily="34" charset="0"/>
                <a:cs typeface="Arial" panose="020B0604020202020204" pitchFamily="34" charset="0"/>
              </a:rPr>
              <a:t>Copyright ©  </a:t>
            </a:r>
            <a:r>
              <a:rPr lang="en-US" altLang="ja-JP" sz="1050" err="1">
                <a:solidFill>
                  <a:schemeClr val="bg1"/>
                </a:solidFill>
                <a:latin typeface="Arial" panose="020B0604020202020204" pitchFamily="34" charset="0"/>
                <a:cs typeface="Arial" panose="020B0604020202020204" pitchFamily="34" charset="0"/>
              </a:rPr>
              <a:t>mitemo</a:t>
            </a:r>
            <a:r>
              <a:rPr lang="en-US" altLang="ja-JP" sz="1050">
                <a:solidFill>
                  <a:schemeClr val="bg1"/>
                </a:solidFill>
                <a:latin typeface="Arial" panose="020B0604020202020204" pitchFamily="34" charset="0"/>
                <a:cs typeface="Arial" panose="020B0604020202020204" pitchFamily="34" charset="0"/>
              </a:rPr>
              <a:t> </a:t>
            </a:r>
            <a:r>
              <a:rPr lang="en-US" altLang="ja-JP" sz="1050" err="1">
                <a:solidFill>
                  <a:schemeClr val="bg1"/>
                </a:solidFill>
                <a:latin typeface="Arial" panose="020B0604020202020204" pitchFamily="34" charset="0"/>
                <a:cs typeface="Arial" panose="020B0604020202020204" pitchFamily="34" charset="0"/>
              </a:rPr>
              <a:t>Co.Ltd</a:t>
            </a:r>
            <a:r>
              <a:rPr lang="en-US" altLang="ja-JP" sz="1050">
                <a:solidFill>
                  <a:schemeClr val="bg1"/>
                </a:solidFill>
                <a:latin typeface="Arial" panose="020B0604020202020204" pitchFamily="34" charset="0"/>
                <a:cs typeface="Arial" panose="020B0604020202020204" pitchFamily="34" charset="0"/>
              </a:rPr>
              <a:t>. All rights reserved</a:t>
            </a:r>
            <a:endParaRPr lang="ja-JP" altLang="en-US" sz="1050">
              <a:solidFill>
                <a:schemeClr val="bg1"/>
              </a:solidFill>
              <a:latin typeface="Arial" panose="020B0604020202020204" pitchFamily="34" charset="0"/>
              <a:cs typeface="Arial" panose="020B0604020202020204" pitchFamily="34" charset="0"/>
            </a:endParaRPr>
          </a:p>
        </p:txBody>
      </p:sp>
      <p:sp>
        <p:nvSpPr>
          <p:cNvPr id="26" name="Slide Number Placeholder 5">
            <a:extLst>
              <a:ext uri="{FF2B5EF4-FFF2-40B4-BE49-F238E27FC236}">
                <a16:creationId xmlns:a16="http://schemas.microsoft.com/office/drawing/2014/main" id="{1214075F-51A4-97BF-BE7F-98EFC93D90D7}"/>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chemeClr val="bg1"/>
                </a:solidFill>
              </a:rPr>
              <a:pPr/>
              <a:t>‹#›</a:t>
            </a:fld>
            <a:endParaRPr kumimoji="1" lang="ja-JP" altLang="en-US">
              <a:solidFill>
                <a:schemeClr val="bg1"/>
              </a:solidFill>
            </a:endParaRPr>
          </a:p>
        </p:txBody>
      </p:sp>
    </p:spTree>
    <p:extLst>
      <p:ext uri="{BB962C8B-B14F-4D97-AF65-F5344CB8AC3E}">
        <p14:creationId xmlns:p14="http://schemas.microsoft.com/office/powerpoint/2010/main" val="366874161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82">
          <p15:clr>
            <a:srgbClr val="FBAE40"/>
          </p15:clr>
        </p15:guide>
        <p15:guide id="4" orient="horz" pos="300">
          <p15:clr>
            <a:srgbClr val="FBAE40"/>
          </p15:clr>
        </p15:guide>
        <p15:guide id="5" orient="horz" pos="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タイトルのみ">
    <p:bg>
      <p:bgPr>
        <a:gradFill>
          <a:gsLst>
            <a:gs pos="0">
              <a:srgbClr val="EEA849"/>
            </a:gs>
            <a:gs pos="30000">
              <a:srgbClr val="F37846"/>
            </a:gs>
            <a:gs pos="69000">
              <a:srgbClr val="F46E45"/>
            </a:gs>
            <a:gs pos="100000">
              <a:srgbClr val="F46B45"/>
            </a:gs>
          </a:gsLst>
          <a:lin ang="6600000" scaled="0"/>
        </a:gradFill>
        <a:effectLst/>
      </p:bgPr>
    </p:bg>
    <p:spTree>
      <p:nvGrpSpPr>
        <p:cNvPr id="1" name=""/>
        <p:cNvGrpSpPr/>
        <p:nvPr/>
      </p:nvGrpSpPr>
      <p:grpSpPr>
        <a:xfrm>
          <a:off x="0" y="0"/>
          <a:ext cx="0" cy="0"/>
          <a:chOff x="0" y="0"/>
          <a:chExt cx="0" cy="0"/>
        </a:xfrm>
      </p:grpSpPr>
      <p:pic>
        <p:nvPicPr>
          <p:cNvPr id="7" name="図 6" descr="ダイアグラム&#10;&#10;自動的に生成された説明">
            <a:extLst>
              <a:ext uri="{FF2B5EF4-FFF2-40B4-BE49-F238E27FC236}">
                <a16:creationId xmlns:a16="http://schemas.microsoft.com/office/drawing/2014/main" id="{A0533876-EF86-29C1-079F-5A627C4D892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788" b="1195"/>
          <a:stretch/>
        </p:blipFill>
        <p:spPr>
          <a:xfrm>
            <a:off x="0" y="1611"/>
            <a:ext cx="9144000" cy="6854778"/>
          </a:xfrm>
          <a:prstGeom prst="rect">
            <a:avLst/>
          </a:prstGeom>
        </p:spPr>
      </p:pic>
      <p:sp>
        <p:nvSpPr>
          <p:cNvPr id="6" name="正方形/長方形 5">
            <a:extLst>
              <a:ext uri="{FF2B5EF4-FFF2-40B4-BE49-F238E27FC236}">
                <a16:creationId xmlns:a16="http://schemas.microsoft.com/office/drawing/2014/main" id="{669FE884-F74D-7952-B55B-5C18BB4BE845}"/>
              </a:ext>
            </a:extLst>
          </p:cNvPr>
          <p:cNvSpPr/>
          <p:nvPr userDrawn="1"/>
        </p:nvSpPr>
        <p:spPr>
          <a:xfrm>
            <a:off x="523982" y="434083"/>
            <a:ext cx="8096036" cy="5989834"/>
          </a:xfrm>
          <a:prstGeom prst="rect">
            <a:avLst/>
          </a:prstGeom>
          <a:solidFill>
            <a:schemeClr val="bg2">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p:txBody>
          <a:bodyPr tIns="72000" bIns="72000"/>
          <a:lstStyle>
            <a:lvl1pPr>
              <a:lnSpc>
                <a:spcPct val="120000"/>
              </a:lnSpc>
              <a:defRPr>
                <a:solidFill>
                  <a:srgbClr val="56431E"/>
                </a:solidFill>
              </a:defRPr>
            </a:lvl1pPr>
          </a:lstStyle>
          <a:p>
            <a:r>
              <a:rPr lang="ja-JP" altLang="en-US"/>
              <a:t>マスター タイトルの書式設定</a:t>
            </a:r>
            <a:endParaRPr lang="en-US"/>
          </a:p>
        </p:txBody>
      </p:sp>
      <p:sp>
        <p:nvSpPr>
          <p:cNvPr id="8" name="テキスト プレースホルダー 6">
            <a:extLst>
              <a:ext uri="{FF2B5EF4-FFF2-40B4-BE49-F238E27FC236}">
                <a16:creationId xmlns:a16="http://schemas.microsoft.com/office/drawing/2014/main" id="{4964D79B-FCF0-BC5F-8788-DDBF90A23118}"/>
              </a:ext>
            </a:extLst>
          </p:cNvPr>
          <p:cNvSpPr>
            <a:spLocks noGrp="1"/>
          </p:cNvSpPr>
          <p:nvPr>
            <p:ph type="body" sz="quarter" idx="10"/>
          </p:nvPr>
        </p:nvSpPr>
        <p:spPr>
          <a:xfrm>
            <a:off x="179387" y="420997"/>
            <a:ext cx="8785226" cy="423862"/>
          </a:xfrm>
          <a:prstGeom prst="rect">
            <a:avLst/>
          </a:prstGeom>
        </p:spPr>
        <p:txBody>
          <a:bodyPr lIns="108000" tIns="108000" rIns="108000" bIns="72000"/>
          <a:lstStyle>
            <a:lvl1pPr marL="0" indent="0" algn="ctr">
              <a:buNone/>
              <a:defRPr sz="2000" b="1">
                <a:solidFill>
                  <a:srgbClr val="56431E"/>
                </a:solidFill>
              </a:defRPr>
            </a:lvl1pPr>
          </a:lstStyle>
          <a:p>
            <a:pPr lvl="0"/>
            <a:r>
              <a:rPr kumimoji="1" lang="ja-JP" altLang="en-US"/>
              <a:t>マスター テキストの書式設定</a:t>
            </a:r>
          </a:p>
        </p:txBody>
      </p:sp>
      <p:sp>
        <p:nvSpPr>
          <p:cNvPr id="12" name="テキスト ボックス 11">
            <a:extLst>
              <a:ext uri="{FF2B5EF4-FFF2-40B4-BE49-F238E27FC236}">
                <a16:creationId xmlns:a16="http://schemas.microsoft.com/office/drawing/2014/main" id="{F5C1BD87-72F2-EF2D-A4F1-D5BB4C90E3AC}"/>
              </a:ext>
            </a:extLst>
          </p:cNvPr>
          <p:cNvSpPr txBox="1"/>
          <p:nvPr userDrawn="1"/>
        </p:nvSpPr>
        <p:spPr>
          <a:xfrm>
            <a:off x="1" y="6416675"/>
            <a:ext cx="1409700" cy="441325"/>
          </a:xfrm>
          <a:prstGeom prst="rect">
            <a:avLst/>
          </a:prstGeom>
          <a:noFill/>
        </p:spPr>
        <p:txBody>
          <a:bodyPr wrap="square" lIns="180000" tIns="36000" rIns="180000" bIns="36000" rtlCol="0" anchor="ctr">
            <a:noAutofit/>
          </a:bodyPr>
          <a:lstStyle/>
          <a:p>
            <a:pPr algn="l"/>
            <a:r>
              <a:rPr kumimoji="1" lang="en-US" altLang="ja-JP" sz="1323" b="1" i="1">
                <a:solidFill>
                  <a:srgbClr val="56431E"/>
                </a:solidFill>
                <a:latin typeface="游ゴシック" panose="020B0400000000000000" pitchFamily="50" charset="-128"/>
                <a:ea typeface="游ゴシック" panose="020B0400000000000000" pitchFamily="50" charset="-128"/>
              </a:rPr>
              <a:t>confidential</a:t>
            </a:r>
            <a:endParaRPr kumimoji="1" lang="ja-JP" altLang="en-US" sz="1323" b="1" i="1">
              <a:solidFill>
                <a:srgbClr val="56431E"/>
              </a:solidFill>
              <a:latin typeface="游ゴシック" panose="020B0400000000000000" pitchFamily="50" charset="-128"/>
              <a:ea typeface="游ゴシック" panose="020B0400000000000000" pitchFamily="50" charset="-128"/>
            </a:endParaRPr>
          </a:p>
        </p:txBody>
      </p:sp>
      <p:sp>
        <p:nvSpPr>
          <p:cNvPr id="13" name="正方形/長方形 12">
            <a:extLst>
              <a:ext uri="{FF2B5EF4-FFF2-40B4-BE49-F238E27FC236}">
                <a16:creationId xmlns:a16="http://schemas.microsoft.com/office/drawing/2014/main" id="{90ED9289-2FD0-E067-F3C8-CC37E505CBF8}"/>
              </a:ext>
            </a:extLst>
          </p:cNvPr>
          <p:cNvSpPr/>
          <p:nvPr userDrawn="1"/>
        </p:nvSpPr>
        <p:spPr>
          <a:xfrm>
            <a:off x="2767111" y="6416675"/>
            <a:ext cx="3616758" cy="441325"/>
          </a:xfrm>
          <a:prstGeom prst="rect">
            <a:avLst/>
          </a:prstGeom>
        </p:spPr>
        <p:txBody>
          <a:bodyPr wrap="square" lIns="180000" tIns="36000" rIns="180000" bIns="36000" anchor="ctr">
            <a:noAutofit/>
          </a:bodyPr>
          <a:lstStyle/>
          <a:p>
            <a:pPr algn="ctr"/>
            <a:r>
              <a:rPr lang="en-US" altLang="ja-JP" sz="1050">
                <a:solidFill>
                  <a:srgbClr val="56431E"/>
                </a:solidFill>
                <a:latin typeface="Arial" panose="020B0604020202020204" pitchFamily="34" charset="0"/>
                <a:cs typeface="Arial" panose="020B0604020202020204" pitchFamily="34" charset="0"/>
              </a:rPr>
              <a:t>Copyright ©  </a:t>
            </a:r>
            <a:r>
              <a:rPr lang="en-US" altLang="ja-JP" sz="1050" err="1">
                <a:solidFill>
                  <a:srgbClr val="56431E"/>
                </a:solidFill>
                <a:latin typeface="Arial" panose="020B0604020202020204" pitchFamily="34" charset="0"/>
                <a:cs typeface="Arial" panose="020B0604020202020204" pitchFamily="34" charset="0"/>
              </a:rPr>
              <a:t>mitemo</a:t>
            </a:r>
            <a:r>
              <a:rPr lang="en-US" altLang="ja-JP" sz="1050">
                <a:solidFill>
                  <a:srgbClr val="56431E"/>
                </a:solidFill>
                <a:latin typeface="Arial" panose="020B0604020202020204" pitchFamily="34" charset="0"/>
                <a:cs typeface="Arial" panose="020B0604020202020204" pitchFamily="34" charset="0"/>
              </a:rPr>
              <a:t> </a:t>
            </a:r>
            <a:r>
              <a:rPr lang="en-US" altLang="ja-JP" sz="1050" err="1">
                <a:solidFill>
                  <a:srgbClr val="56431E"/>
                </a:solidFill>
                <a:latin typeface="Arial" panose="020B0604020202020204" pitchFamily="34" charset="0"/>
                <a:cs typeface="Arial" panose="020B0604020202020204" pitchFamily="34" charset="0"/>
              </a:rPr>
              <a:t>Co.Ltd</a:t>
            </a:r>
            <a:r>
              <a:rPr lang="en-US" altLang="ja-JP" sz="1050">
                <a:solidFill>
                  <a:srgbClr val="56431E"/>
                </a:solidFill>
                <a:latin typeface="Arial" panose="020B0604020202020204" pitchFamily="34" charset="0"/>
                <a:cs typeface="Arial" panose="020B0604020202020204" pitchFamily="34" charset="0"/>
              </a:rPr>
              <a:t>. All rights reserved</a:t>
            </a:r>
            <a:endParaRPr lang="ja-JP" altLang="en-US" sz="1050">
              <a:solidFill>
                <a:srgbClr val="56431E"/>
              </a:solidFill>
              <a:latin typeface="Arial" panose="020B06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C6EC1750-5B2A-A162-DDD6-56C1B815536E}"/>
              </a:ext>
            </a:extLst>
          </p:cNvPr>
          <p:cNvSpPr txBox="1">
            <a:spLocks/>
          </p:cNvSpPr>
          <p:nvPr userDrawn="1"/>
        </p:nvSpPr>
        <p:spPr>
          <a:xfrm>
            <a:off x="8448676" y="6416675"/>
            <a:ext cx="695324" cy="441325"/>
          </a:xfrm>
          <a:prstGeom prst="rect">
            <a:avLst/>
          </a:prstGeom>
        </p:spPr>
        <p:txBody>
          <a:bodyPr lIns="180000" tIns="36000" rIns="180000" bIns="36000" anchor="ctr">
            <a:noAutofit/>
          </a:bodyPr>
          <a:lstStyle>
            <a:defPPr>
              <a:defRPr lang="en-US"/>
            </a:defPPr>
            <a:lvl1pPr marL="0" algn="r" defTabSz="457200" rtl="0" eaLnBrk="1" latinLnBrk="0" hangingPunct="1">
              <a:defRPr sz="14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4E0E0CD-D5FA-6742-8D9B-B2BD86462CA2}" type="slidenum">
              <a:rPr kumimoji="1" lang="ja-JP" altLang="en-US" smtClean="0">
                <a:solidFill>
                  <a:srgbClr val="56431E"/>
                </a:solidFill>
              </a:rPr>
              <a:pPr/>
              <a:t>‹#›</a:t>
            </a:fld>
            <a:endParaRPr kumimoji="1" lang="ja-JP" altLang="en-US">
              <a:solidFill>
                <a:srgbClr val="56431E"/>
              </a:solidFill>
            </a:endParaRPr>
          </a:p>
        </p:txBody>
      </p:sp>
    </p:spTree>
    <p:extLst>
      <p:ext uri="{BB962C8B-B14F-4D97-AF65-F5344CB8AC3E}">
        <p14:creationId xmlns:p14="http://schemas.microsoft.com/office/powerpoint/2010/main" val="415093311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387" y="3055143"/>
            <a:ext cx="8785225" cy="747714"/>
          </a:xfrm>
          <a:prstGeom prst="rect">
            <a:avLst/>
          </a:prstGeom>
        </p:spPr>
        <p:txBody>
          <a:bodyPr vert="horz" lIns="72000" tIns="72000" rIns="72000" bIns="36000" rtlCol="0" anchor="ctr">
            <a:normAutofit/>
          </a:bodyPr>
          <a:lstStyle/>
          <a:p>
            <a:r>
              <a:rPr lang="ja-JP" altLang="en-US"/>
              <a:t>マスター タイトルの書式設定</a:t>
            </a:r>
            <a:endParaRPr lang="en-US"/>
          </a:p>
        </p:txBody>
      </p:sp>
    </p:spTree>
    <p:extLst>
      <p:ext uri="{BB962C8B-B14F-4D97-AF65-F5344CB8AC3E}">
        <p14:creationId xmlns:p14="http://schemas.microsoft.com/office/powerpoint/2010/main" val="963137834"/>
      </p:ext>
    </p:extLst>
  </p:cSld>
  <p:clrMap bg1="lt1" tx1="dk1" bg2="lt2" tx2="dk2" accent1="accent1" accent2="accent2" accent3="accent3" accent4="accent4" accent5="accent5" accent6="accent6" hlink="hlink" folHlink="folHlink"/>
  <p:sldLayoutIdLst>
    <p:sldLayoutId id="2147483684" r:id="rId1"/>
    <p:sldLayoutId id="2147483723" r:id="rId2"/>
    <p:sldLayoutId id="2147483712" r:id="rId3"/>
    <p:sldLayoutId id="2147483713" r:id="rId4"/>
    <p:sldLayoutId id="2147483711" r:id="rId5"/>
    <p:sldLayoutId id="2147483720" r:id="rId6"/>
    <p:sldLayoutId id="2147483722" r:id="rId7"/>
    <p:sldLayoutId id="2147483721" r:id="rId8"/>
    <p:sldLayoutId id="2147483710" r:id="rId9"/>
    <p:sldLayoutId id="2147483719" r:id="rId10"/>
    <p:sldLayoutId id="2147483724" r:id="rId11"/>
    <p:sldLayoutId id="2147483699" r:id="rId12"/>
    <p:sldLayoutId id="2147483725" r:id="rId13"/>
    <p:sldLayoutId id="2147483686" r:id="rId14"/>
    <p:sldLayoutId id="2147483685" r:id="rId15"/>
    <p:sldLayoutId id="2147483697" r:id="rId16"/>
    <p:sldLayoutId id="2147483701" r:id="rId17"/>
    <p:sldLayoutId id="2147483677" r:id="rId18"/>
    <p:sldLayoutId id="2147483726" r:id="rId19"/>
    <p:sldLayoutId id="2147483729" r:id="rId20"/>
  </p:sldLayoutIdLst>
  <p:hf hdr="0" ftr="0" dt="0"/>
  <p:txStyles>
    <p:titleStyle>
      <a:lvl1pPr algn="ctr" defTabSz="914400" rtl="0" eaLnBrk="1" latinLnBrk="0" hangingPunct="1">
        <a:lnSpc>
          <a:spcPct val="90000"/>
        </a:lnSpc>
        <a:spcBef>
          <a:spcPct val="0"/>
        </a:spcBef>
        <a:buNone/>
        <a:defRPr kumimoji="1" sz="4400" b="1"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userDrawn="1">
          <p15:clr>
            <a:srgbClr val="F26B43"/>
          </p15:clr>
        </p15:guide>
        <p15:guide id="2" pos="113" userDrawn="1">
          <p15:clr>
            <a:srgbClr val="F26B43"/>
          </p15:clr>
        </p15:guide>
        <p15:guide id="3" pos="5647" userDrawn="1">
          <p15:clr>
            <a:srgbClr val="F26B43"/>
          </p15:clr>
        </p15:guide>
        <p15:guide id="5" orient="horz" pos="391" userDrawn="1">
          <p15:clr>
            <a:srgbClr val="F26B43"/>
          </p15:clr>
        </p15:guide>
        <p15:guide id="6" orient="horz" pos="39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2BA6136-C6FB-31E1-2115-2830A3F4B020}"/>
              </a:ext>
            </a:extLst>
          </p:cNvPr>
          <p:cNvSpPr>
            <a:spLocks noGrp="1"/>
          </p:cNvSpPr>
          <p:nvPr>
            <p:ph type="title"/>
          </p:nvPr>
        </p:nvSpPr>
        <p:spPr>
          <a:xfrm>
            <a:off x="179387" y="1257300"/>
            <a:ext cx="8785225" cy="4367213"/>
          </a:xfrm>
        </p:spPr>
        <p:txBody>
          <a:bodyPr>
            <a:noAutofit/>
          </a:bodyPr>
          <a:lstStyle/>
          <a:p>
            <a:r>
              <a:rPr lang="ja-JP" altLang="en-US" sz="3200"/>
              <a:t>ワークショップ中は、記録のため、</a:t>
            </a:r>
            <a:br>
              <a:rPr lang="en-US" altLang="ja-JP" sz="3200"/>
            </a:br>
            <a:r>
              <a:rPr lang="ja-JP" altLang="en-US" sz="3200"/>
              <a:t>事務局で写真を撮影させていただきます</a:t>
            </a:r>
            <a:br>
              <a:rPr lang="en-US" altLang="ja-JP" sz="1800"/>
            </a:br>
            <a:br>
              <a:rPr lang="en-US" altLang="ja-JP" sz="3200"/>
            </a:br>
            <a:r>
              <a:rPr lang="ja-JP" altLang="en-US" sz="3200"/>
              <a:t>映り込みに抵抗がある方は、</a:t>
            </a:r>
            <a:br>
              <a:rPr lang="en-US" altLang="ja-JP" sz="3200"/>
            </a:br>
            <a:r>
              <a:rPr lang="ja-JP" altLang="en-US" sz="3200"/>
              <a:t>事務局までご連絡ください。</a:t>
            </a:r>
          </a:p>
        </p:txBody>
      </p:sp>
      <p:sp>
        <p:nvSpPr>
          <p:cNvPr id="7" name="テキスト プレースホルダー 6">
            <a:extLst>
              <a:ext uri="{FF2B5EF4-FFF2-40B4-BE49-F238E27FC236}">
                <a16:creationId xmlns:a16="http://schemas.microsoft.com/office/drawing/2014/main" id="{8092AD5F-1F64-E5B4-4191-611440F93529}"/>
              </a:ext>
            </a:extLst>
          </p:cNvPr>
          <p:cNvSpPr>
            <a:spLocks noGrp="1"/>
          </p:cNvSpPr>
          <p:nvPr>
            <p:ph type="body" sz="quarter" idx="10"/>
          </p:nvPr>
        </p:nvSpPr>
        <p:spPr>
          <a:prstGeom prst="rect">
            <a:avLst/>
          </a:prstGeom>
        </p:spPr>
        <p:txBody>
          <a:bodyPr/>
          <a:lstStyle/>
          <a:p>
            <a:pPr marL="0" indent="0">
              <a:buNone/>
            </a:pPr>
            <a:r>
              <a:rPr lang="ja-JP" altLang="en-US"/>
              <a:t>開始の前に、、、</a:t>
            </a:r>
          </a:p>
        </p:txBody>
      </p:sp>
    </p:spTree>
    <p:extLst>
      <p:ext uri="{BB962C8B-B14F-4D97-AF65-F5344CB8AC3E}">
        <p14:creationId xmlns:p14="http://schemas.microsoft.com/office/powerpoint/2010/main" val="4202620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BA556-5D3A-AABB-CF22-0F291BA2022E}"/>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7502085E-6859-C004-547D-8785E002ACC2}"/>
              </a:ext>
            </a:extLst>
          </p:cNvPr>
          <p:cNvSpPr>
            <a:spLocks noGrp="1"/>
          </p:cNvSpPr>
          <p:nvPr>
            <p:ph idx="1"/>
          </p:nvPr>
        </p:nvSpPr>
        <p:spPr>
          <a:xfrm>
            <a:off x="1039091" y="620713"/>
            <a:ext cx="7925520" cy="5616575"/>
          </a:xfrm>
        </p:spPr>
        <p:txBody>
          <a:bodyPr anchor="ctr"/>
          <a:lstStyle/>
          <a:p>
            <a:pPr marL="342900" indent="-342900">
              <a:buFont typeface="Arial" panose="020B0604020202020204" pitchFamily="34" charset="0"/>
              <a:buChar char="•"/>
            </a:pPr>
            <a:r>
              <a:rPr lang="ja-JP" altLang="en-US" sz="3200"/>
              <a:t>実際に何をしたか</a:t>
            </a:r>
            <a:endParaRPr lang="en-US" altLang="ja-JP" sz="3200"/>
          </a:p>
          <a:p>
            <a:pPr marL="342900" indent="-342900">
              <a:buFont typeface="Arial" panose="020B0604020202020204" pitchFamily="34" charset="0"/>
              <a:buChar char="•"/>
            </a:pPr>
            <a:r>
              <a:rPr lang="ja-JP" altLang="en-US" sz="3200"/>
              <a:t>どのような意見が出たか</a:t>
            </a:r>
            <a:endParaRPr lang="en-US" altLang="ja-JP" sz="3200"/>
          </a:p>
          <a:p>
            <a:pPr marL="342900" indent="-342900">
              <a:buFont typeface="Arial" panose="020B0604020202020204" pitchFamily="34" charset="0"/>
              <a:buChar char="•"/>
            </a:pPr>
            <a:r>
              <a:rPr lang="ja-JP" altLang="en-US" sz="3200"/>
              <a:t>意見を見た感想</a:t>
            </a:r>
            <a:endParaRPr lang="en-US" altLang="ja-JP" sz="3200"/>
          </a:p>
        </p:txBody>
      </p:sp>
      <p:sp>
        <p:nvSpPr>
          <p:cNvPr id="6" name="タイトル 5">
            <a:extLst>
              <a:ext uri="{FF2B5EF4-FFF2-40B4-BE49-F238E27FC236}">
                <a16:creationId xmlns:a16="http://schemas.microsoft.com/office/drawing/2014/main" id="{92C031D1-6C8A-0D2B-36A2-36F839EDFCF5}"/>
              </a:ext>
            </a:extLst>
          </p:cNvPr>
          <p:cNvSpPr>
            <a:spLocks noGrp="1"/>
          </p:cNvSpPr>
          <p:nvPr>
            <p:ph type="title"/>
          </p:nvPr>
        </p:nvSpPr>
        <p:spPr/>
        <p:txBody>
          <a:bodyPr/>
          <a:lstStyle/>
          <a:p>
            <a:r>
              <a:rPr lang="ja-JP" altLang="en-US"/>
              <a:t>宿題の共有</a:t>
            </a:r>
          </a:p>
        </p:txBody>
      </p:sp>
      <p:grpSp>
        <p:nvGrpSpPr>
          <p:cNvPr id="2" name="グループ化 1">
            <a:extLst>
              <a:ext uri="{FF2B5EF4-FFF2-40B4-BE49-F238E27FC236}">
                <a16:creationId xmlns:a16="http://schemas.microsoft.com/office/drawing/2014/main" id="{97FBFED7-BECE-2E27-F42A-8642735015B5}"/>
              </a:ext>
            </a:extLst>
          </p:cNvPr>
          <p:cNvGrpSpPr/>
          <p:nvPr/>
        </p:nvGrpSpPr>
        <p:grpSpPr>
          <a:xfrm>
            <a:off x="7061562" y="4727577"/>
            <a:ext cx="2082438" cy="1689098"/>
            <a:chOff x="7061562" y="4727577"/>
            <a:chExt cx="2082438" cy="1689098"/>
          </a:xfrm>
        </p:grpSpPr>
        <p:sp>
          <p:nvSpPr>
            <p:cNvPr id="3" name="フリーフォーム 21">
              <a:extLst>
                <a:ext uri="{FF2B5EF4-FFF2-40B4-BE49-F238E27FC236}">
                  <a16:creationId xmlns:a16="http://schemas.microsoft.com/office/drawing/2014/main" id="{3A0E3FC9-B107-9A68-55AD-548EE64BDA73}"/>
                </a:ext>
              </a:extLst>
            </p:cNvPr>
            <p:cNvSpPr/>
            <p:nvPr/>
          </p:nvSpPr>
          <p:spPr>
            <a:xfrm rot="10800000" flipH="1">
              <a:off x="7061562" y="4727577"/>
              <a:ext cx="2082438" cy="1689098"/>
            </a:xfrm>
            <a:custGeom>
              <a:avLst/>
              <a:gdLst>
                <a:gd name="connsiteX0" fmla="*/ 103071 w 2082438"/>
                <a:gd name="connsiteY0" fmla="*/ 0 h 1689098"/>
                <a:gd name="connsiteX1" fmla="*/ 2082438 w 2082438"/>
                <a:gd name="connsiteY1" fmla="*/ 0 h 1689098"/>
                <a:gd name="connsiteX2" fmla="*/ 2082438 w 2082438"/>
                <a:gd name="connsiteY2" fmla="*/ 1305232 h 1689098"/>
                <a:gd name="connsiteX3" fmla="*/ 2053822 w 2082438"/>
                <a:gd name="connsiteY3" fmla="*/ 1336718 h 1689098"/>
                <a:gd name="connsiteX4" fmla="*/ 1203101 w 2082438"/>
                <a:gd name="connsiteY4" fmla="*/ 1689098 h 1689098"/>
                <a:gd name="connsiteX5" fmla="*/ 0 w 2082438"/>
                <a:gd name="connsiteY5" fmla="*/ 485997 h 1689098"/>
                <a:gd name="connsiteX6" fmla="*/ 94546 w 2082438"/>
                <a:gd name="connsiteY6" fmla="*/ 17696 h 16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438" h="1689098">
                  <a:moveTo>
                    <a:pt x="103071" y="0"/>
                  </a:moveTo>
                  <a:lnTo>
                    <a:pt x="2082438" y="0"/>
                  </a:lnTo>
                  <a:lnTo>
                    <a:pt x="2082438" y="1305232"/>
                  </a:lnTo>
                  <a:lnTo>
                    <a:pt x="2053822" y="1336718"/>
                  </a:lnTo>
                  <a:cubicBezTo>
                    <a:pt x="1836103" y="1554436"/>
                    <a:pt x="1535328" y="1689098"/>
                    <a:pt x="1203101" y="1689098"/>
                  </a:cubicBezTo>
                  <a:cubicBezTo>
                    <a:pt x="538647" y="1689098"/>
                    <a:pt x="0" y="1150451"/>
                    <a:pt x="0" y="485997"/>
                  </a:cubicBezTo>
                  <a:cubicBezTo>
                    <a:pt x="0" y="319884"/>
                    <a:pt x="33666" y="161633"/>
                    <a:pt x="94546" y="17696"/>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タイトル 5">
              <a:extLst>
                <a:ext uri="{FF2B5EF4-FFF2-40B4-BE49-F238E27FC236}">
                  <a16:creationId xmlns:a16="http://schemas.microsoft.com/office/drawing/2014/main" id="{F5DEDDD2-FF12-991D-9948-0D8309F1C6C4}"/>
                </a:ext>
              </a:extLst>
            </p:cNvPr>
            <p:cNvSpPr txBox="1">
              <a:spLocks/>
            </p:cNvSpPr>
            <p:nvPr/>
          </p:nvSpPr>
          <p:spPr>
            <a:xfrm>
              <a:off x="7398327" y="5174509"/>
              <a:ext cx="1745673" cy="1099291"/>
            </a:xfrm>
            <a:prstGeom prst="rect">
              <a:avLst/>
            </a:prstGeom>
          </p:spPr>
          <p:txBody>
            <a:bodyPr vert="horz" lIns="72000" tIns="144000" rIns="72000" bIns="72000" rtlCol="0" anchor="ctr">
              <a:noAutofit/>
            </a:bodyPr>
            <a:lstStyle>
              <a:lvl1pPr algn="l" defTabSz="914400" rtl="0" eaLnBrk="1" latinLnBrk="0" hangingPunct="1">
                <a:lnSpc>
                  <a:spcPct val="90000"/>
                </a:lnSpc>
                <a:spcBef>
                  <a:spcPct val="0"/>
                </a:spcBef>
                <a:buNone/>
                <a:defRPr kumimoji="1" sz="2400" b="1" kern="1200">
                  <a:solidFill>
                    <a:srgbClr val="56431E"/>
                  </a:solidFill>
                  <a:latin typeface="游ゴシック" panose="020B0400000000000000" pitchFamily="50" charset="-128"/>
                  <a:ea typeface="游ゴシック" panose="020B0400000000000000" pitchFamily="50" charset="-128"/>
                  <a:cs typeface="+mj-cs"/>
                </a:defRPr>
              </a:lvl1pPr>
            </a:lstStyle>
            <a:p>
              <a:r>
                <a:rPr lang="en-US" altLang="ja-JP" sz="5400">
                  <a:solidFill>
                    <a:schemeClr val="bg1"/>
                  </a:solidFill>
                </a:rPr>
                <a:t>2</a:t>
              </a:r>
              <a:r>
                <a:rPr lang="ja-JP" altLang="en-US" sz="3600">
                  <a:solidFill>
                    <a:schemeClr val="bg1"/>
                  </a:solidFill>
                </a:rPr>
                <a:t>分</a:t>
              </a:r>
              <a:r>
                <a:rPr lang="en-US" altLang="ja-JP" sz="3600">
                  <a:solidFill>
                    <a:schemeClr val="bg1"/>
                  </a:solidFill>
                </a:rPr>
                <a:t>/</a:t>
              </a:r>
              <a:r>
                <a:rPr lang="ja-JP" altLang="en-US" sz="3600">
                  <a:solidFill>
                    <a:schemeClr val="bg1"/>
                  </a:solidFill>
                </a:rPr>
                <a:t>社</a:t>
              </a:r>
              <a:endParaRPr lang="ja-JP" altLang="en-US" sz="5400">
                <a:solidFill>
                  <a:schemeClr val="bg1"/>
                </a:solidFill>
              </a:endParaRPr>
            </a:p>
          </p:txBody>
        </p:sp>
      </p:grpSp>
    </p:spTree>
    <p:extLst>
      <p:ext uri="{BB962C8B-B14F-4D97-AF65-F5344CB8AC3E}">
        <p14:creationId xmlns:p14="http://schemas.microsoft.com/office/powerpoint/2010/main" val="179436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4FCAD-8DD4-D0C5-6F4D-46F0C374052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37F76AFC-ACB1-4F3B-AA2D-CADA21974802}"/>
              </a:ext>
            </a:extLst>
          </p:cNvPr>
          <p:cNvSpPr>
            <a:spLocks noGrp="1"/>
          </p:cNvSpPr>
          <p:nvPr>
            <p:ph type="title"/>
          </p:nvPr>
        </p:nvSpPr>
        <p:spPr/>
        <p:txBody>
          <a:bodyPr>
            <a:normAutofit fontScale="90000"/>
          </a:bodyPr>
          <a:lstStyle/>
          <a:p>
            <a:r>
              <a:rPr kumimoji="1" lang="ja-JP" altLang="en-US"/>
              <a:t>知財とデザイン経営</a:t>
            </a:r>
          </a:p>
        </p:txBody>
      </p:sp>
    </p:spTree>
    <p:extLst>
      <p:ext uri="{BB962C8B-B14F-4D97-AF65-F5344CB8AC3E}">
        <p14:creationId xmlns:p14="http://schemas.microsoft.com/office/powerpoint/2010/main" val="366493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0AD65D3-33D8-D6E4-D3CD-D6572D2DA8BE}"/>
              </a:ext>
            </a:extLst>
          </p:cNvPr>
          <p:cNvSpPr>
            <a:spLocks noGrp="1"/>
          </p:cNvSpPr>
          <p:nvPr>
            <p:ph type="title"/>
          </p:nvPr>
        </p:nvSpPr>
        <p:spPr>
          <a:xfrm>
            <a:off x="179387" y="1569493"/>
            <a:ext cx="8785226" cy="1572170"/>
          </a:xfrm>
        </p:spPr>
        <p:txBody>
          <a:bodyPr>
            <a:normAutofit/>
          </a:bodyPr>
          <a:lstStyle/>
          <a:p>
            <a:r>
              <a:rPr lang="ja-JP" altLang="en-US"/>
              <a:t>自社らしさを</a:t>
            </a:r>
            <a:r>
              <a:rPr lang="en-US" altLang="ja-JP"/>
              <a:t>…</a:t>
            </a:r>
            <a:endParaRPr lang="ja-JP" altLang="en-US"/>
          </a:p>
        </p:txBody>
      </p:sp>
      <p:sp>
        <p:nvSpPr>
          <p:cNvPr id="5" name="テキスト プレースホルダー 4">
            <a:extLst>
              <a:ext uri="{FF2B5EF4-FFF2-40B4-BE49-F238E27FC236}">
                <a16:creationId xmlns:a16="http://schemas.microsoft.com/office/drawing/2014/main" id="{1469427A-8D33-2762-9096-5AC453B2DB6D}"/>
              </a:ext>
            </a:extLst>
          </p:cNvPr>
          <p:cNvSpPr>
            <a:spLocks noGrp="1"/>
          </p:cNvSpPr>
          <p:nvPr>
            <p:ph type="body" sz="quarter" idx="10"/>
          </p:nvPr>
        </p:nvSpPr>
        <p:spPr/>
        <p:txBody>
          <a:bodyPr/>
          <a:lstStyle/>
          <a:p>
            <a:endParaRPr lang="ja-JP" altLang="en-US"/>
          </a:p>
        </p:txBody>
      </p:sp>
      <p:sp>
        <p:nvSpPr>
          <p:cNvPr id="7" name="テキスト ボックス 6">
            <a:extLst>
              <a:ext uri="{FF2B5EF4-FFF2-40B4-BE49-F238E27FC236}">
                <a16:creationId xmlns:a16="http://schemas.microsoft.com/office/drawing/2014/main" id="{0080E9CA-CD4D-DB08-4F53-A1431351CD35}"/>
              </a:ext>
            </a:extLst>
          </p:cNvPr>
          <p:cNvSpPr txBox="1"/>
          <p:nvPr/>
        </p:nvSpPr>
        <p:spPr>
          <a:xfrm>
            <a:off x="1143000" y="3429000"/>
            <a:ext cx="6858000" cy="1754326"/>
          </a:xfrm>
          <a:prstGeom prst="rect">
            <a:avLst/>
          </a:prstGeom>
          <a:noFill/>
        </p:spPr>
        <p:txBody>
          <a:bodyPr wrap="square">
            <a:spAutoFit/>
          </a:bodyPr>
          <a:lstStyle/>
          <a:p>
            <a:pPr marL="571500" indent="-571500">
              <a:buFont typeface="Arial" panose="020B0604020202020204" pitchFamily="34" charset="0"/>
              <a:buChar char="•"/>
            </a:pPr>
            <a:r>
              <a:rPr lang="ja-JP" altLang="en-US" sz="3600" b="1">
                <a:solidFill>
                  <a:srgbClr val="56431E"/>
                </a:solidFill>
              </a:rPr>
              <a:t>デザイン経営の観点で考える</a:t>
            </a:r>
            <a:endParaRPr lang="en-US" altLang="ja-JP" sz="3600" b="1">
              <a:solidFill>
                <a:srgbClr val="56431E"/>
              </a:solidFill>
            </a:endParaRPr>
          </a:p>
          <a:p>
            <a:pPr marL="571500" indent="-571500">
              <a:buFont typeface="Arial" panose="020B0604020202020204" pitchFamily="34" charset="0"/>
              <a:buChar char="•"/>
            </a:pPr>
            <a:r>
              <a:rPr lang="ja-JP" altLang="en-US" sz="3600" b="1">
                <a:solidFill>
                  <a:srgbClr val="56431E"/>
                </a:solidFill>
              </a:rPr>
              <a:t>知財の観点で考える</a:t>
            </a:r>
            <a:endParaRPr lang="en-US" altLang="ja-JP" sz="3600" b="1">
              <a:solidFill>
                <a:srgbClr val="56431E"/>
              </a:solidFill>
            </a:endParaRPr>
          </a:p>
          <a:p>
            <a:endParaRPr lang="ja-JP" altLang="en-US" sz="3600" b="1">
              <a:solidFill>
                <a:srgbClr val="56431E"/>
              </a:solidFill>
            </a:endParaRPr>
          </a:p>
        </p:txBody>
      </p:sp>
    </p:spTree>
    <p:extLst>
      <p:ext uri="{BB962C8B-B14F-4D97-AF65-F5344CB8AC3E}">
        <p14:creationId xmlns:p14="http://schemas.microsoft.com/office/powerpoint/2010/main" val="1509055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AA48E-69EE-01A2-1271-9B1E1ABA640B}"/>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A007A1B-6F78-8B0E-5FE3-C04E3F640141}"/>
              </a:ext>
            </a:extLst>
          </p:cNvPr>
          <p:cNvSpPr>
            <a:spLocks noGrp="1"/>
          </p:cNvSpPr>
          <p:nvPr>
            <p:ph type="title"/>
          </p:nvPr>
        </p:nvSpPr>
        <p:spPr/>
        <p:txBody>
          <a:bodyPr>
            <a:normAutofit fontScale="90000"/>
          </a:bodyPr>
          <a:lstStyle/>
          <a:p>
            <a:r>
              <a:rPr lang="ja-JP" altLang="en-US"/>
              <a:t>デザイン経営の観点で考える</a:t>
            </a:r>
          </a:p>
        </p:txBody>
      </p:sp>
    </p:spTree>
    <p:extLst>
      <p:ext uri="{BB962C8B-B14F-4D97-AF65-F5344CB8AC3E}">
        <p14:creationId xmlns:p14="http://schemas.microsoft.com/office/powerpoint/2010/main" val="3703162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25FF5-5BE9-D4AF-3FDF-D7A1982FC415}"/>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A5290B0C-633D-0149-A407-3906C845CCE1}"/>
              </a:ext>
            </a:extLst>
          </p:cNvPr>
          <p:cNvSpPr>
            <a:spLocks noGrp="1"/>
          </p:cNvSpPr>
          <p:nvPr>
            <p:ph type="title"/>
          </p:nvPr>
        </p:nvSpPr>
        <p:spPr/>
        <p:txBody>
          <a:bodyPr/>
          <a:lstStyle/>
          <a:p>
            <a:r>
              <a:rPr kumimoji="1" lang="ja-JP" altLang="en-US"/>
              <a:t>「デザイン経営」宣言（</a:t>
            </a:r>
            <a:r>
              <a:rPr kumimoji="1" lang="ja-JP" altLang="en-US" sz="2400" b="0">
                <a:latin typeface="Toppan Bunkyu Midashi Gothic Extrabold" panose="020B0900000000000000" pitchFamily="34" charset="-128"/>
                <a:ea typeface="Toppan Bunkyu Midashi Gothic Extrabold" panose="020B0900000000000000" pitchFamily="34" charset="-128"/>
              </a:rPr>
              <a:t>経済産業省・特許庁</a:t>
            </a:r>
            <a:r>
              <a:rPr kumimoji="1" lang="ja-JP" altLang="en-US" sz="2400">
                <a:latin typeface="Toppan Bunkyu Midashi Gothic Extrabold" panose="020B0900000000000000" pitchFamily="34" charset="-128"/>
                <a:ea typeface="Toppan Bunkyu Midashi Gothic Extrabold" panose="020B0900000000000000" pitchFamily="34" charset="-128"/>
              </a:rPr>
              <a:t>）</a:t>
            </a:r>
            <a:endParaRPr kumimoji="1" lang="ja-JP" altLang="en-US"/>
          </a:p>
        </p:txBody>
      </p:sp>
      <p:sp>
        <p:nvSpPr>
          <p:cNvPr id="18" name="テキスト ボックス 17">
            <a:extLst>
              <a:ext uri="{FF2B5EF4-FFF2-40B4-BE49-F238E27FC236}">
                <a16:creationId xmlns:a16="http://schemas.microsoft.com/office/drawing/2014/main" id="{F9DB1BE5-1607-2D55-E742-96D90505B6C8}"/>
              </a:ext>
            </a:extLst>
          </p:cNvPr>
          <p:cNvSpPr txBox="1"/>
          <p:nvPr/>
        </p:nvSpPr>
        <p:spPr>
          <a:xfrm>
            <a:off x="179388" y="3152862"/>
            <a:ext cx="4392612" cy="2545505"/>
          </a:xfrm>
          <a:prstGeom prst="rect">
            <a:avLst/>
          </a:prstGeom>
          <a:noFill/>
        </p:spPr>
        <p:txBody>
          <a:bodyPr wrap="square" rtlCol="0">
            <a:spAutoFit/>
          </a:bodyPr>
          <a:lstStyle/>
          <a:p>
            <a:pPr>
              <a:lnSpc>
                <a:spcPct val="150000"/>
              </a:lnSpc>
            </a:pPr>
            <a:r>
              <a:rPr lang="ja-JP" altLang="en-US" b="1">
                <a:highlight>
                  <a:srgbClr val="FFFF00"/>
                </a:highlight>
              </a:rPr>
              <a:t>規模の大小を問わず、</a:t>
            </a:r>
            <a:br>
              <a:rPr lang="en-US" altLang="ja-JP" b="1">
                <a:highlight>
                  <a:srgbClr val="FFFF00"/>
                </a:highlight>
              </a:rPr>
            </a:br>
            <a:r>
              <a:rPr lang="ja-JP" altLang="en-US" b="1">
                <a:highlight>
                  <a:srgbClr val="FFFF00"/>
                </a:highlight>
              </a:rPr>
              <a:t>世界の有力企業が戦略の中心に</a:t>
            </a:r>
            <a:br>
              <a:rPr lang="en-US" altLang="ja-JP" b="1">
                <a:highlight>
                  <a:srgbClr val="FFFF00"/>
                </a:highlight>
              </a:rPr>
            </a:br>
            <a:r>
              <a:rPr lang="ja-JP" altLang="en-US" b="1">
                <a:highlight>
                  <a:srgbClr val="FFFF00"/>
                </a:highlight>
              </a:rPr>
              <a:t>据えているのがデザイン。</a:t>
            </a:r>
          </a:p>
          <a:p>
            <a:pPr>
              <a:lnSpc>
                <a:spcPct val="150000"/>
              </a:lnSpc>
            </a:pPr>
            <a:r>
              <a:rPr lang="ja-JP" altLang="en-US"/>
              <a:t>日本は経営者がデザインを有効な経営手段と認識し、グローバル競争環境で戦っていく必要がでてきている。</a:t>
            </a:r>
            <a:endParaRPr kumimoji="1" lang="ja-JP" altLang="en-US"/>
          </a:p>
        </p:txBody>
      </p:sp>
      <p:sp>
        <p:nvSpPr>
          <p:cNvPr id="5" name="テキスト ボックス 4">
            <a:extLst>
              <a:ext uri="{FF2B5EF4-FFF2-40B4-BE49-F238E27FC236}">
                <a16:creationId xmlns:a16="http://schemas.microsoft.com/office/drawing/2014/main" id="{BA746250-C9D7-511C-785B-01E2C57C216C}"/>
              </a:ext>
            </a:extLst>
          </p:cNvPr>
          <p:cNvSpPr txBox="1"/>
          <p:nvPr/>
        </p:nvSpPr>
        <p:spPr>
          <a:xfrm>
            <a:off x="179388" y="820568"/>
            <a:ext cx="8785224" cy="2130007"/>
          </a:xfrm>
          <a:prstGeom prst="rect">
            <a:avLst/>
          </a:prstGeom>
          <a:noFill/>
        </p:spPr>
        <p:txBody>
          <a:bodyPr wrap="square">
            <a:spAutoFit/>
          </a:bodyPr>
          <a:lstStyle/>
          <a:p>
            <a:pPr>
              <a:lnSpc>
                <a:spcPct val="150000"/>
              </a:lnSpc>
            </a:pPr>
            <a:r>
              <a:rPr lang="en-US" altLang="ja-JP"/>
              <a:t>2018</a:t>
            </a:r>
            <a:r>
              <a:rPr lang="ja-JP" altLang="en-US"/>
              <a:t>年に経済産業省・特許庁が出した宣言。</a:t>
            </a:r>
            <a:endParaRPr lang="en-US" altLang="ja-JP"/>
          </a:p>
          <a:p>
            <a:pPr>
              <a:lnSpc>
                <a:spcPct val="150000"/>
              </a:lnSpc>
            </a:pPr>
            <a:r>
              <a:rPr lang="ja-JP" altLang="en-US"/>
              <a:t>人口・労働力の減少局面を迎え、</a:t>
            </a:r>
            <a:r>
              <a:rPr lang="en-US" altLang="ja-JP"/>
              <a:t>AI</a:t>
            </a:r>
            <a:r>
              <a:rPr lang="ja-JP" altLang="en-US"/>
              <a:t>等の第四次産業革命により産業構造も変化してきているなか、企業は顧客に真に必要とされる存在に生まれ変わらなければならないとして、企業競争力を高めるために経営にデザインを取り入れることの重要性が再認識された。</a:t>
            </a:r>
            <a:endParaRPr lang="en-US" altLang="ja-JP"/>
          </a:p>
        </p:txBody>
      </p:sp>
      <p:grpSp>
        <p:nvGrpSpPr>
          <p:cNvPr id="10" name="グループ化 9">
            <a:extLst>
              <a:ext uri="{FF2B5EF4-FFF2-40B4-BE49-F238E27FC236}">
                <a16:creationId xmlns:a16="http://schemas.microsoft.com/office/drawing/2014/main" id="{32F4213B-CDA9-006D-626D-7BB3426D6769}"/>
              </a:ext>
            </a:extLst>
          </p:cNvPr>
          <p:cNvGrpSpPr/>
          <p:nvPr/>
        </p:nvGrpSpPr>
        <p:grpSpPr>
          <a:xfrm>
            <a:off x="4739195" y="2884279"/>
            <a:ext cx="4571999" cy="3042755"/>
            <a:chOff x="353597" y="1913318"/>
            <a:chExt cx="5981618" cy="3980884"/>
          </a:xfrm>
        </p:grpSpPr>
        <p:pic>
          <p:nvPicPr>
            <p:cNvPr id="7" name="図 6">
              <a:extLst>
                <a:ext uri="{FF2B5EF4-FFF2-40B4-BE49-F238E27FC236}">
                  <a16:creationId xmlns:a16="http://schemas.microsoft.com/office/drawing/2014/main" id="{65852BE8-7D69-EDE8-1C43-D58EFD5816E1}"/>
                </a:ext>
              </a:extLst>
            </p:cNvPr>
            <p:cNvPicPr>
              <a:picLocks noChangeAspect="1"/>
            </p:cNvPicPr>
            <p:nvPr/>
          </p:nvPicPr>
          <p:blipFill>
            <a:blip r:embed="rId3"/>
            <a:srcRect l="268" r="767" b="784"/>
            <a:stretch/>
          </p:blipFill>
          <p:spPr>
            <a:xfrm>
              <a:off x="353597" y="1913318"/>
              <a:ext cx="3863781" cy="2918092"/>
            </a:xfrm>
            <a:prstGeom prst="rect">
              <a:avLst/>
            </a:prstGeom>
            <a:ln w="0">
              <a:solidFill>
                <a:schemeClr val="bg1">
                  <a:lumMod val="50000"/>
                </a:schemeClr>
              </a:solidFill>
            </a:ln>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61511096-FB7E-5F07-CCC2-9881845407BB}"/>
                </a:ext>
              </a:extLst>
            </p:cNvPr>
            <p:cNvPicPr>
              <a:picLocks noChangeAspect="1"/>
            </p:cNvPicPr>
            <p:nvPr/>
          </p:nvPicPr>
          <p:blipFill>
            <a:blip r:embed="rId4"/>
            <a:stretch>
              <a:fillRect/>
            </a:stretch>
          </p:blipFill>
          <p:spPr>
            <a:xfrm>
              <a:off x="2375694" y="2925765"/>
              <a:ext cx="3959521" cy="2968437"/>
            </a:xfrm>
            <a:prstGeom prst="rect">
              <a:avLst/>
            </a:prstGeom>
            <a:ln w="0">
              <a:solidFill>
                <a:schemeClr val="bg1">
                  <a:lumMod val="50000"/>
                </a:schemeClr>
              </a:solidFill>
            </a:ln>
            <a:effectLst>
              <a:outerShdw blurRad="50800" dist="38100" dir="2700000" algn="tl" rotWithShape="0">
                <a:prstClr val="black">
                  <a:alpha val="40000"/>
                </a:prstClr>
              </a:outerShdw>
            </a:effectLst>
          </p:spPr>
        </p:pic>
      </p:grpSp>
      <p:sp>
        <p:nvSpPr>
          <p:cNvPr id="11" name="テキスト ボックス 10">
            <a:extLst>
              <a:ext uri="{FF2B5EF4-FFF2-40B4-BE49-F238E27FC236}">
                <a16:creationId xmlns:a16="http://schemas.microsoft.com/office/drawing/2014/main" id="{EEAE916E-1C5C-D35A-2AEC-0C1CBCA93602}"/>
              </a:ext>
            </a:extLst>
          </p:cNvPr>
          <p:cNvSpPr txBox="1"/>
          <p:nvPr/>
        </p:nvSpPr>
        <p:spPr>
          <a:xfrm>
            <a:off x="4571999" y="6051550"/>
            <a:ext cx="4479521" cy="222250"/>
          </a:xfrm>
          <a:prstGeom prst="rect">
            <a:avLst/>
          </a:prstGeom>
          <a:noFill/>
        </p:spPr>
        <p:txBody>
          <a:bodyPr wrap="square">
            <a:spAutoFit/>
          </a:bodyPr>
          <a:lstStyle/>
          <a:p>
            <a:pPr algn="r"/>
            <a:r>
              <a:rPr lang="ja-JP" altLang="en-US" sz="825"/>
              <a:t>経済産業省・特許庁「デザイン経営」宣⾔</a:t>
            </a:r>
          </a:p>
        </p:txBody>
      </p:sp>
    </p:spTree>
    <p:extLst>
      <p:ext uri="{BB962C8B-B14F-4D97-AF65-F5344CB8AC3E}">
        <p14:creationId xmlns:p14="http://schemas.microsoft.com/office/powerpoint/2010/main" val="1910814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9406-46A2-062D-AA31-0B2528AA77AD}"/>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009DB4A2-8540-5E6D-0B83-49F1911CAB80}"/>
              </a:ext>
            </a:extLst>
          </p:cNvPr>
          <p:cNvSpPr>
            <a:spLocks noGrp="1"/>
          </p:cNvSpPr>
          <p:nvPr>
            <p:ph type="title"/>
          </p:nvPr>
        </p:nvSpPr>
        <p:spPr/>
        <p:txBody>
          <a:bodyPr/>
          <a:lstStyle/>
          <a:p>
            <a:endParaRPr kumimoji="1" lang="ja-JP" altLang="en-US"/>
          </a:p>
        </p:txBody>
      </p:sp>
      <p:sp>
        <p:nvSpPr>
          <p:cNvPr id="4" name="テキスト ボックス 3">
            <a:extLst>
              <a:ext uri="{FF2B5EF4-FFF2-40B4-BE49-F238E27FC236}">
                <a16:creationId xmlns:a16="http://schemas.microsoft.com/office/drawing/2014/main" id="{A3E06A26-675A-663B-34B7-67FE5FA93845}"/>
              </a:ext>
            </a:extLst>
          </p:cNvPr>
          <p:cNvSpPr txBox="1"/>
          <p:nvPr/>
        </p:nvSpPr>
        <p:spPr>
          <a:xfrm>
            <a:off x="2825368" y="1503542"/>
            <a:ext cx="3493264" cy="707886"/>
          </a:xfrm>
          <a:prstGeom prst="rect">
            <a:avLst/>
          </a:prstGeom>
          <a:noFill/>
        </p:spPr>
        <p:txBody>
          <a:bodyPr wrap="none" rtlCol="0">
            <a:spAutoFit/>
          </a:bodyPr>
          <a:lstStyle/>
          <a:p>
            <a:r>
              <a:rPr kumimoji="1" lang="ja-JP" altLang="en-US" sz="4000" b="1" spc="300"/>
              <a:t>デザイン経営</a:t>
            </a:r>
          </a:p>
        </p:txBody>
      </p:sp>
      <p:sp>
        <p:nvSpPr>
          <p:cNvPr id="5" name="等号 4">
            <a:extLst>
              <a:ext uri="{FF2B5EF4-FFF2-40B4-BE49-F238E27FC236}">
                <a16:creationId xmlns:a16="http://schemas.microsoft.com/office/drawing/2014/main" id="{1B412AF6-47F4-8610-87F4-C3C71E6D5682}"/>
              </a:ext>
            </a:extLst>
          </p:cNvPr>
          <p:cNvSpPr/>
          <p:nvPr/>
        </p:nvSpPr>
        <p:spPr>
          <a:xfrm rot="5400000">
            <a:off x="4243647" y="2662870"/>
            <a:ext cx="656706" cy="620486"/>
          </a:xfrm>
          <a:prstGeom prst="mathEqual">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198B66B9-0289-2035-BF62-5C7E7723DF15}"/>
              </a:ext>
            </a:extLst>
          </p:cNvPr>
          <p:cNvSpPr txBox="1"/>
          <p:nvPr/>
        </p:nvSpPr>
        <p:spPr>
          <a:xfrm>
            <a:off x="1158437" y="3532441"/>
            <a:ext cx="6827125" cy="1675202"/>
          </a:xfrm>
          <a:prstGeom prst="rect">
            <a:avLst/>
          </a:prstGeom>
          <a:noFill/>
        </p:spPr>
        <p:txBody>
          <a:bodyPr wrap="square" rtlCol="0">
            <a:spAutoFit/>
          </a:bodyPr>
          <a:lstStyle/>
          <a:p>
            <a:pPr algn="ctr">
              <a:lnSpc>
                <a:spcPct val="150000"/>
              </a:lnSpc>
            </a:pPr>
            <a:r>
              <a:rPr kumimoji="1" lang="ja-JP" altLang="en-US" sz="3600" b="1"/>
              <a:t>企業価値向上のために</a:t>
            </a:r>
            <a:endParaRPr kumimoji="1" lang="en-US" altLang="ja-JP" sz="3600" b="1"/>
          </a:p>
          <a:p>
            <a:pPr algn="ctr">
              <a:lnSpc>
                <a:spcPct val="150000"/>
              </a:lnSpc>
            </a:pPr>
            <a:r>
              <a:rPr kumimoji="1" lang="ja-JP" altLang="en-US" sz="3600" b="1"/>
              <a:t>「デザイン」を活用する経営</a:t>
            </a:r>
          </a:p>
        </p:txBody>
      </p:sp>
      <p:sp>
        <p:nvSpPr>
          <p:cNvPr id="7" name="テキスト ボックス 6">
            <a:extLst>
              <a:ext uri="{FF2B5EF4-FFF2-40B4-BE49-F238E27FC236}">
                <a16:creationId xmlns:a16="http://schemas.microsoft.com/office/drawing/2014/main" id="{67F60042-8200-F2D4-6882-9BEE30C73F4F}"/>
              </a:ext>
            </a:extLst>
          </p:cNvPr>
          <p:cNvSpPr txBox="1"/>
          <p:nvPr/>
        </p:nvSpPr>
        <p:spPr>
          <a:xfrm>
            <a:off x="2904336" y="6114236"/>
            <a:ext cx="6272871" cy="215444"/>
          </a:xfrm>
          <a:prstGeom prst="rect">
            <a:avLst/>
          </a:prstGeom>
          <a:noFill/>
        </p:spPr>
        <p:txBody>
          <a:bodyPr wrap="none" rtlCol="0">
            <a:spAutoFit/>
          </a:bodyPr>
          <a:lstStyle/>
          <a:p>
            <a:r>
              <a:rPr lang="ja-JP" altLang="en-US" sz="800">
                <a:effectLst/>
                <a:latin typeface="Yu Gothic" panose="020B0400000000000000" pitchFamily="34" charset="-128"/>
                <a:ea typeface="Yu Gothic" panose="020B0400000000000000" pitchFamily="34" charset="-128"/>
              </a:rPr>
              <a:t>（出典）経済産業省・特許庁、「デザイン経営」宣言　</a:t>
            </a:r>
            <a:r>
              <a:rPr lang="en" altLang="ja-JP" sz="800">
                <a:effectLst/>
                <a:latin typeface="Yu Gothic" panose="020B0400000000000000" pitchFamily="34" charset="-128"/>
                <a:ea typeface="Yu Gothic" panose="020B0400000000000000" pitchFamily="34" charset="-128"/>
              </a:rPr>
              <a:t>https://www.meti.go.jp/report/whitepaper/data/pdf/20180523001_01.pdf</a:t>
            </a:r>
          </a:p>
        </p:txBody>
      </p:sp>
    </p:spTree>
    <p:extLst>
      <p:ext uri="{BB962C8B-B14F-4D97-AF65-F5344CB8AC3E}">
        <p14:creationId xmlns:p14="http://schemas.microsoft.com/office/powerpoint/2010/main" val="2425001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F5D40E-3C1F-C462-6B02-692B0C49FD37}"/>
              </a:ext>
            </a:extLst>
          </p:cNvPr>
          <p:cNvSpPr>
            <a:spLocks noGrp="1"/>
          </p:cNvSpPr>
          <p:nvPr>
            <p:ph type="title"/>
          </p:nvPr>
        </p:nvSpPr>
        <p:spPr/>
        <p:txBody>
          <a:bodyPr>
            <a:normAutofit fontScale="90000"/>
          </a:bodyPr>
          <a:lstStyle/>
          <a:p>
            <a:r>
              <a:rPr lang="ja-JP" altLang="en-US"/>
              <a:t>「自社らしさ」を中核においた高付加価値な事業と組織づくり</a:t>
            </a:r>
            <a:endParaRPr kumimoji="1" lang="ja-JP" altLang="en-US"/>
          </a:p>
        </p:txBody>
      </p:sp>
      <p:pic>
        <p:nvPicPr>
          <p:cNvPr id="17" name="図 16">
            <a:extLst>
              <a:ext uri="{FF2B5EF4-FFF2-40B4-BE49-F238E27FC236}">
                <a16:creationId xmlns:a16="http://schemas.microsoft.com/office/drawing/2014/main" id="{21DA76C1-4D3B-3FCC-55CF-EC5FB89E8E90}"/>
              </a:ext>
            </a:extLst>
          </p:cNvPr>
          <p:cNvPicPr>
            <a:picLocks noChangeAspect="1"/>
          </p:cNvPicPr>
          <p:nvPr/>
        </p:nvPicPr>
        <p:blipFill>
          <a:blip r:embed="rId3"/>
          <a:stretch>
            <a:fillRect/>
          </a:stretch>
        </p:blipFill>
        <p:spPr>
          <a:xfrm>
            <a:off x="1605673" y="2317961"/>
            <a:ext cx="5932655" cy="2917007"/>
          </a:xfrm>
          <a:prstGeom prst="rect">
            <a:avLst/>
          </a:prstGeom>
        </p:spPr>
      </p:pic>
      <p:sp>
        <p:nvSpPr>
          <p:cNvPr id="18" name="テキスト プレースホルダー 6">
            <a:extLst>
              <a:ext uri="{FF2B5EF4-FFF2-40B4-BE49-F238E27FC236}">
                <a16:creationId xmlns:a16="http://schemas.microsoft.com/office/drawing/2014/main" id="{38544F26-6C32-22E3-C5C6-05C046EEF294}"/>
              </a:ext>
            </a:extLst>
          </p:cNvPr>
          <p:cNvSpPr txBox="1">
            <a:spLocks/>
          </p:cNvSpPr>
          <p:nvPr/>
        </p:nvSpPr>
        <p:spPr>
          <a:xfrm>
            <a:off x="826730" y="1785415"/>
            <a:ext cx="7490540" cy="520330"/>
          </a:xfrm>
          <a:prstGeom prst="rect">
            <a:avLst/>
          </a:prstGeom>
          <a:noFill/>
          <a:ln>
            <a:noFill/>
          </a:ln>
        </p:spPr>
        <p:txBody>
          <a:bodyPr vert="horz" wrap="square" lIns="149539" tIns="74769" rIns="149539" bIns="74769"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defTabSz="633062">
              <a:spcBef>
                <a:spcPts val="0"/>
              </a:spcBef>
              <a:spcAft>
                <a:spcPts val="416"/>
              </a:spcAft>
              <a:buClr>
                <a:prstClr val="black">
                  <a:lumMod val="75000"/>
                  <a:lumOff val="25000"/>
                </a:prstClr>
              </a:buClr>
              <a:buNone/>
              <a:defRPr/>
            </a:pPr>
            <a:r>
              <a:rPr lang="ja-JP" altLang="en-US" sz="2400" b="1">
                <a:latin typeface="Yu Gothic" panose="020B0400000000000000" pitchFamily="34" charset="-128"/>
                <a:ea typeface="Yu Gothic" panose="020B0400000000000000" pitchFamily="34" charset="-128"/>
                <a:cs typeface="メイリオ" panose="020B0604030504040204" pitchFamily="50" charset="-128"/>
              </a:rPr>
              <a:t>中小企業ならではのデザイン経営「好循環モデル」</a:t>
            </a:r>
          </a:p>
        </p:txBody>
      </p:sp>
      <p:sp>
        <p:nvSpPr>
          <p:cNvPr id="28" name="テキスト ボックス 27">
            <a:extLst>
              <a:ext uri="{FF2B5EF4-FFF2-40B4-BE49-F238E27FC236}">
                <a16:creationId xmlns:a16="http://schemas.microsoft.com/office/drawing/2014/main" id="{B6C076A7-AD1A-DFD7-8DDF-15D679B62676}"/>
              </a:ext>
            </a:extLst>
          </p:cNvPr>
          <p:cNvSpPr txBox="1"/>
          <p:nvPr/>
        </p:nvSpPr>
        <p:spPr>
          <a:xfrm>
            <a:off x="2937213" y="5571250"/>
            <a:ext cx="6114308" cy="219291"/>
          </a:xfrm>
          <a:prstGeom prst="rect">
            <a:avLst/>
          </a:prstGeom>
          <a:noFill/>
        </p:spPr>
        <p:txBody>
          <a:bodyPr wrap="square">
            <a:spAutoFit/>
          </a:bodyPr>
          <a:lstStyle/>
          <a:p>
            <a:pPr algn="r"/>
            <a:r>
              <a:rPr lang="ja-JP" altLang="en-US" sz="825"/>
              <a:t>特許庁「中小企業のためのデザイン経営ハンドブック ２ 未来をひらくデザイン経営 × 知財</a:t>
            </a:r>
          </a:p>
        </p:txBody>
      </p:sp>
    </p:spTree>
    <p:extLst>
      <p:ext uri="{BB962C8B-B14F-4D97-AF65-F5344CB8AC3E}">
        <p14:creationId xmlns:p14="http://schemas.microsoft.com/office/powerpoint/2010/main" val="928735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F5D40E-3C1F-C462-6B02-692B0C49FD37}"/>
              </a:ext>
            </a:extLst>
          </p:cNvPr>
          <p:cNvSpPr>
            <a:spLocks noGrp="1"/>
          </p:cNvSpPr>
          <p:nvPr>
            <p:ph type="title"/>
          </p:nvPr>
        </p:nvSpPr>
        <p:spPr/>
        <p:txBody>
          <a:bodyPr/>
          <a:lstStyle/>
          <a:p>
            <a:r>
              <a:rPr lang="ja-JP" altLang="en-US"/>
              <a:t>デザイン経営の３つの要素</a:t>
            </a:r>
            <a:endParaRPr kumimoji="1" lang="ja-JP" altLang="en-US"/>
          </a:p>
        </p:txBody>
      </p:sp>
      <p:sp>
        <p:nvSpPr>
          <p:cNvPr id="4" name="スライド番号プレースホルダー 3">
            <a:extLst>
              <a:ext uri="{FF2B5EF4-FFF2-40B4-BE49-F238E27FC236}">
                <a16:creationId xmlns:a16="http://schemas.microsoft.com/office/drawing/2014/main" id="{E173AE50-3A54-6F48-4D48-6A1B284CB64A}"/>
              </a:ext>
            </a:extLst>
          </p:cNvPr>
          <p:cNvSpPr>
            <a:spLocks noGrp="1"/>
          </p:cNvSpPr>
          <p:nvPr>
            <p:ph type="sldNum" sz="quarter" idx="4294967295"/>
          </p:nvPr>
        </p:nvSpPr>
        <p:spPr>
          <a:xfrm>
            <a:off x="0" y="3657"/>
            <a:ext cx="0" cy="0"/>
          </a:xfrm>
        </p:spPr>
        <p:txBody>
          <a:bodyPr/>
          <a:lstStyle/>
          <a:p>
            <a:endParaRPr kumimoji="1" lang="ja-JP" altLang="en-US"/>
          </a:p>
        </p:txBody>
      </p:sp>
      <p:pic>
        <p:nvPicPr>
          <p:cNvPr id="17" name="図 16">
            <a:extLst>
              <a:ext uri="{FF2B5EF4-FFF2-40B4-BE49-F238E27FC236}">
                <a16:creationId xmlns:a16="http://schemas.microsoft.com/office/drawing/2014/main" id="{21DA76C1-4D3B-3FCC-55CF-EC5FB89E8E90}"/>
              </a:ext>
            </a:extLst>
          </p:cNvPr>
          <p:cNvPicPr>
            <a:picLocks noChangeAspect="1"/>
          </p:cNvPicPr>
          <p:nvPr/>
        </p:nvPicPr>
        <p:blipFill>
          <a:blip r:embed="rId3"/>
          <a:stretch>
            <a:fillRect/>
          </a:stretch>
        </p:blipFill>
        <p:spPr>
          <a:xfrm>
            <a:off x="2718949" y="959962"/>
            <a:ext cx="3706103" cy="1822241"/>
          </a:xfrm>
          <a:prstGeom prst="rect">
            <a:avLst/>
          </a:prstGeom>
        </p:spPr>
      </p:pic>
      <p:sp>
        <p:nvSpPr>
          <p:cNvPr id="18" name="テキスト プレースホルダー 6">
            <a:extLst>
              <a:ext uri="{FF2B5EF4-FFF2-40B4-BE49-F238E27FC236}">
                <a16:creationId xmlns:a16="http://schemas.microsoft.com/office/drawing/2014/main" id="{38544F26-6C32-22E3-C5C6-05C046EEF294}"/>
              </a:ext>
            </a:extLst>
          </p:cNvPr>
          <p:cNvSpPr txBox="1">
            <a:spLocks/>
          </p:cNvSpPr>
          <p:nvPr/>
        </p:nvSpPr>
        <p:spPr>
          <a:xfrm>
            <a:off x="2471190" y="692403"/>
            <a:ext cx="4201621" cy="335664"/>
          </a:xfrm>
          <a:prstGeom prst="rect">
            <a:avLst/>
          </a:prstGeom>
          <a:noFill/>
          <a:ln>
            <a:noFill/>
          </a:ln>
        </p:spPr>
        <p:txBody>
          <a:bodyPr vert="horz" wrap="square" lIns="149539" tIns="74769" rIns="149539" bIns="74769"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defTabSz="633062">
              <a:spcBef>
                <a:spcPts val="0"/>
              </a:spcBef>
              <a:spcAft>
                <a:spcPts val="416"/>
              </a:spcAft>
              <a:buClr>
                <a:prstClr val="black">
                  <a:lumMod val="75000"/>
                  <a:lumOff val="25000"/>
                </a:prstClr>
              </a:buClr>
              <a:buNone/>
              <a:defRPr/>
            </a:pPr>
            <a:r>
              <a:rPr lang="ja-JP" altLang="en-US" sz="1200" b="1">
                <a:solidFill>
                  <a:srgbClr val="56431E"/>
                </a:solidFill>
                <a:latin typeface="Yu Gothic" panose="020B0400000000000000" pitchFamily="34" charset="-128"/>
                <a:ea typeface="Yu Gothic" panose="020B0400000000000000" pitchFamily="34" charset="-128"/>
                <a:cs typeface="メイリオ" panose="020B0604030504040204" pitchFamily="50" charset="-128"/>
              </a:rPr>
              <a:t>特許庁による中小企業向けデザイン経営の好循環モデル</a:t>
            </a:r>
          </a:p>
        </p:txBody>
      </p:sp>
      <p:sp>
        <p:nvSpPr>
          <p:cNvPr id="19" name="テキスト ボックス 18">
            <a:extLst>
              <a:ext uri="{FF2B5EF4-FFF2-40B4-BE49-F238E27FC236}">
                <a16:creationId xmlns:a16="http://schemas.microsoft.com/office/drawing/2014/main" id="{4EA4BFB9-3545-1F68-D975-FBA2786F6FD3}"/>
              </a:ext>
            </a:extLst>
          </p:cNvPr>
          <p:cNvSpPr txBox="1"/>
          <p:nvPr/>
        </p:nvSpPr>
        <p:spPr>
          <a:xfrm>
            <a:off x="3444749" y="2913547"/>
            <a:ext cx="2770488" cy="1298689"/>
          </a:xfrm>
          <a:prstGeom prst="rect">
            <a:avLst/>
          </a:prstGeom>
          <a:noFill/>
        </p:spPr>
        <p:txBody>
          <a:bodyPr wrap="square" rtlCol="0">
            <a:spAutoFit/>
          </a:bodyPr>
          <a:lstStyle/>
          <a:p>
            <a:pPr>
              <a:lnSpc>
                <a:spcPct val="125000"/>
              </a:lnSpc>
            </a:pPr>
            <a:r>
              <a:rPr kumimoji="1" lang="ja-JP" altLang="en-US" sz="2000" b="1">
                <a:solidFill>
                  <a:schemeClr val="accent4">
                    <a:lumMod val="75000"/>
                  </a:schemeClr>
                </a:solidFill>
                <a:latin typeface="+mn-ea"/>
              </a:rPr>
              <a:t>人格形成</a:t>
            </a:r>
            <a:endParaRPr kumimoji="1" lang="en-US" altLang="ja-JP" sz="2000" b="1">
              <a:solidFill>
                <a:schemeClr val="accent4">
                  <a:lumMod val="75000"/>
                </a:schemeClr>
              </a:solidFill>
              <a:latin typeface="+mn-ea"/>
            </a:endParaRPr>
          </a:p>
          <a:p>
            <a:pPr>
              <a:lnSpc>
                <a:spcPct val="125000"/>
              </a:lnSpc>
            </a:pPr>
            <a:r>
              <a:rPr kumimoji="1" lang="ja-JP" altLang="en-US" sz="1200" b="1">
                <a:solidFill>
                  <a:schemeClr val="accent4">
                    <a:lumMod val="75000"/>
                  </a:schemeClr>
                </a:solidFill>
                <a:latin typeface="+mn-ea"/>
              </a:rPr>
              <a:t>自社の想いや自社らしさを明確にし、未来の自社の姿を構想する営み</a:t>
            </a:r>
            <a:endParaRPr kumimoji="1" lang="en-US" altLang="ja-JP" sz="1200" b="1">
              <a:solidFill>
                <a:schemeClr val="accent4">
                  <a:lumMod val="75000"/>
                </a:schemeClr>
              </a:solidFill>
              <a:latin typeface="+mn-ea"/>
            </a:endParaRPr>
          </a:p>
          <a:p>
            <a:pPr>
              <a:lnSpc>
                <a:spcPct val="125000"/>
              </a:lnSpc>
            </a:pPr>
            <a:endParaRPr kumimoji="1" lang="en-US" altLang="ja-JP" sz="2000" b="1">
              <a:solidFill>
                <a:schemeClr val="accent4">
                  <a:lumMod val="75000"/>
                </a:schemeClr>
              </a:solidFill>
              <a:latin typeface="+mn-ea"/>
            </a:endParaRPr>
          </a:p>
        </p:txBody>
      </p:sp>
      <p:sp>
        <p:nvSpPr>
          <p:cNvPr id="23" name="下矢印 22">
            <a:extLst>
              <a:ext uri="{FF2B5EF4-FFF2-40B4-BE49-F238E27FC236}">
                <a16:creationId xmlns:a16="http://schemas.microsoft.com/office/drawing/2014/main" id="{23E7327D-233A-62A1-D3FF-A89629DF6BF5}"/>
              </a:ext>
            </a:extLst>
          </p:cNvPr>
          <p:cNvSpPr/>
          <p:nvPr/>
        </p:nvSpPr>
        <p:spPr>
          <a:xfrm>
            <a:off x="4400550" y="4281908"/>
            <a:ext cx="342900" cy="27384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350"/>
          </a:p>
        </p:txBody>
      </p:sp>
      <p:sp>
        <p:nvSpPr>
          <p:cNvPr id="25" name="テキスト ボックス 24">
            <a:extLst>
              <a:ext uri="{FF2B5EF4-FFF2-40B4-BE49-F238E27FC236}">
                <a16:creationId xmlns:a16="http://schemas.microsoft.com/office/drawing/2014/main" id="{9C67A9EE-0665-69B2-B955-E65C7865C9C4}"/>
              </a:ext>
            </a:extLst>
          </p:cNvPr>
          <p:cNvSpPr txBox="1"/>
          <p:nvPr/>
        </p:nvSpPr>
        <p:spPr>
          <a:xfrm>
            <a:off x="3444749" y="4755206"/>
            <a:ext cx="2770488" cy="1616340"/>
          </a:xfrm>
          <a:prstGeom prst="rect">
            <a:avLst/>
          </a:prstGeom>
          <a:noFill/>
        </p:spPr>
        <p:txBody>
          <a:bodyPr wrap="square" rtlCol="0">
            <a:spAutoFit/>
          </a:bodyPr>
          <a:lstStyle/>
          <a:p>
            <a:r>
              <a:rPr kumimoji="1" lang="ja-JP" altLang="en-US" sz="2000" b="1">
                <a:solidFill>
                  <a:schemeClr val="accent4">
                    <a:lumMod val="75000"/>
                  </a:schemeClr>
                </a:solidFill>
              </a:rPr>
              <a:t>競争力の源泉となる</a:t>
            </a:r>
            <a:endParaRPr kumimoji="1" lang="en-US" altLang="ja-JP" sz="2000" b="1">
              <a:solidFill>
                <a:schemeClr val="accent4">
                  <a:lumMod val="75000"/>
                </a:schemeClr>
              </a:solidFill>
            </a:endParaRPr>
          </a:p>
          <a:p>
            <a:r>
              <a:rPr kumimoji="1" lang="ja-JP" altLang="en-US" sz="2000" b="1">
                <a:solidFill>
                  <a:schemeClr val="accent4">
                    <a:lumMod val="75000"/>
                  </a:schemeClr>
                </a:solidFill>
              </a:rPr>
              <a:t>「会社の軸」の確立</a:t>
            </a:r>
            <a:endParaRPr kumimoji="1" lang="en-US" altLang="ja-JP" sz="2000" b="1">
              <a:solidFill>
                <a:schemeClr val="accent4">
                  <a:lumMod val="75000"/>
                </a:schemeClr>
              </a:solidFill>
            </a:endParaRPr>
          </a:p>
          <a:p>
            <a:pPr>
              <a:lnSpc>
                <a:spcPct val="125000"/>
              </a:lnSpc>
            </a:pPr>
            <a:r>
              <a:rPr lang="ja-JP" altLang="en-US" sz="1200" b="1">
                <a:solidFill>
                  <a:schemeClr val="accent4">
                    <a:lumMod val="75000"/>
                  </a:schemeClr>
                </a:solidFill>
                <a:latin typeface="+mn-ea"/>
              </a:rPr>
              <a:t>・ミッションビジョンバリュー策定</a:t>
            </a:r>
            <a:endParaRPr lang="en-US" altLang="ja-JP" sz="1200" b="1">
              <a:solidFill>
                <a:schemeClr val="accent4">
                  <a:lumMod val="75000"/>
                </a:schemeClr>
              </a:solidFill>
              <a:latin typeface="+mn-ea"/>
            </a:endParaRPr>
          </a:p>
          <a:p>
            <a:pPr>
              <a:lnSpc>
                <a:spcPct val="125000"/>
              </a:lnSpc>
            </a:pPr>
            <a:r>
              <a:rPr lang="ja-JP" altLang="en-US" sz="1200" b="1">
                <a:solidFill>
                  <a:schemeClr val="accent4">
                    <a:lumMod val="75000"/>
                  </a:schemeClr>
                </a:solidFill>
                <a:latin typeface="+mn-ea"/>
              </a:rPr>
              <a:t>・ロゴづくりや</a:t>
            </a:r>
            <a:r>
              <a:rPr lang="en-US" altLang="ja-JP" sz="1200" b="1">
                <a:solidFill>
                  <a:schemeClr val="accent4">
                    <a:lumMod val="75000"/>
                  </a:schemeClr>
                </a:solidFill>
                <a:latin typeface="+mn-ea"/>
              </a:rPr>
              <a:t>HP</a:t>
            </a:r>
            <a:r>
              <a:rPr lang="ja-JP" altLang="en-US" sz="1200" b="1">
                <a:solidFill>
                  <a:schemeClr val="accent4">
                    <a:lumMod val="75000"/>
                  </a:schemeClr>
                </a:solidFill>
                <a:latin typeface="+mn-ea"/>
              </a:rPr>
              <a:t>の改変</a:t>
            </a:r>
            <a:endParaRPr lang="en-US" altLang="ja-JP" sz="1200" b="1">
              <a:solidFill>
                <a:schemeClr val="accent4">
                  <a:lumMod val="75000"/>
                </a:schemeClr>
              </a:solidFill>
              <a:latin typeface="+mn-ea"/>
            </a:endParaRPr>
          </a:p>
          <a:p>
            <a:pPr>
              <a:lnSpc>
                <a:spcPct val="125000"/>
              </a:lnSpc>
            </a:pPr>
            <a:r>
              <a:rPr lang="ja-JP" altLang="en-US" sz="1200" b="1">
                <a:solidFill>
                  <a:schemeClr val="accent4">
                    <a:lumMod val="75000"/>
                  </a:schemeClr>
                </a:solidFill>
                <a:latin typeface="+mn-ea"/>
              </a:rPr>
              <a:t>・経営の軸づくり</a:t>
            </a:r>
            <a:endParaRPr lang="en-US" altLang="ja-JP" sz="1200" b="1">
              <a:solidFill>
                <a:schemeClr val="accent4">
                  <a:lumMod val="75000"/>
                </a:schemeClr>
              </a:solidFill>
              <a:latin typeface="+mn-ea"/>
            </a:endParaRPr>
          </a:p>
          <a:p>
            <a:pPr>
              <a:lnSpc>
                <a:spcPct val="125000"/>
              </a:lnSpc>
            </a:pPr>
            <a:r>
              <a:rPr lang="ja-JP" altLang="en-US" sz="1200" b="1">
                <a:solidFill>
                  <a:schemeClr val="accent4">
                    <a:lumMod val="75000"/>
                  </a:schemeClr>
                </a:solidFill>
                <a:latin typeface="+mn-ea"/>
              </a:rPr>
              <a:t>・自社らしさの言語化</a:t>
            </a:r>
          </a:p>
        </p:txBody>
      </p:sp>
      <p:sp>
        <p:nvSpPr>
          <p:cNvPr id="20" name="テキスト ボックス 19">
            <a:extLst>
              <a:ext uri="{FF2B5EF4-FFF2-40B4-BE49-F238E27FC236}">
                <a16:creationId xmlns:a16="http://schemas.microsoft.com/office/drawing/2014/main" id="{D347976A-A503-FB5D-8404-6571C20AB15B}"/>
              </a:ext>
            </a:extLst>
          </p:cNvPr>
          <p:cNvSpPr txBox="1"/>
          <p:nvPr/>
        </p:nvSpPr>
        <p:spPr>
          <a:xfrm>
            <a:off x="6445431" y="2913547"/>
            <a:ext cx="2770488" cy="1154675"/>
          </a:xfrm>
          <a:prstGeom prst="rect">
            <a:avLst/>
          </a:prstGeom>
          <a:noFill/>
        </p:spPr>
        <p:txBody>
          <a:bodyPr wrap="square" rtlCol="0">
            <a:spAutoFit/>
          </a:bodyPr>
          <a:lstStyle/>
          <a:p>
            <a:pPr>
              <a:lnSpc>
                <a:spcPct val="125000"/>
              </a:lnSpc>
            </a:pPr>
            <a:r>
              <a:rPr kumimoji="1" lang="ja-JP" altLang="en-US" sz="2000" b="1">
                <a:solidFill>
                  <a:srgbClr val="00A1B6"/>
                </a:solidFill>
                <a:latin typeface="+mn-ea"/>
              </a:rPr>
              <a:t>価値創造</a:t>
            </a:r>
            <a:endParaRPr kumimoji="1" lang="en-US" altLang="ja-JP" sz="2000" b="1">
              <a:solidFill>
                <a:srgbClr val="00A1B6"/>
              </a:solidFill>
              <a:latin typeface="+mn-ea"/>
            </a:endParaRPr>
          </a:p>
          <a:p>
            <a:pPr>
              <a:lnSpc>
                <a:spcPct val="125000"/>
              </a:lnSpc>
            </a:pPr>
            <a:r>
              <a:rPr kumimoji="1" lang="ja-JP" altLang="en-US" sz="1200" b="1">
                <a:solidFill>
                  <a:srgbClr val="00A1B6"/>
                </a:solidFill>
                <a:latin typeface="+mn-ea"/>
              </a:rPr>
              <a:t>自社の想いや自社らしさと顧客や社会のニーズを基に、魅力ある製品やサービスを創出する営み</a:t>
            </a:r>
            <a:endParaRPr kumimoji="1" lang="en-US" altLang="ja-JP" sz="1200" b="1">
              <a:solidFill>
                <a:srgbClr val="00A1B6"/>
              </a:solidFill>
              <a:latin typeface="+mn-ea"/>
            </a:endParaRPr>
          </a:p>
        </p:txBody>
      </p:sp>
      <p:sp>
        <p:nvSpPr>
          <p:cNvPr id="24" name="下矢印 23">
            <a:extLst>
              <a:ext uri="{FF2B5EF4-FFF2-40B4-BE49-F238E27FC236}">
                <a16:creationId xmlns:a16="http://schemas.microsoft.com/office/drawing/2014/main" id="{57CE6597-BC86-A820-F5FB-95C53CB5DCE7}"/>
              </a:ext>
            </a:extLst>
          </p:cNvPr>
          <p:cNvSpPr/>
          <p:nvPr/>
        </p:nvSpPr>
        <p:spPr>
          <a:xfrm>
            <a:off x="7401232" y="4281908"/>
            <a:ext cx="342900" cy="27384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350"/>
          </a:p>
        </p:txBody>
      </p:sp>
      <p:sp>
        <p:nvSpPr>
          <p:cNvPr id="26" name="テキスト ボックス 25">
            <a:extLst>
              <a:ext uri="{FF2B5EF4-FFF2-40B4-BE49-F238E27FC236}">
                <a16:creationId xmlns:a16="http://schemas.microsoft.com/office/drawing/2014/main" id="{ADF0B4FA-A1B0-34F6-F53B-4E866941B64A}"/>
              </a:ext>
            </a:extLst>
          </p:cNvPr>
          <p:cNvSpPr txBox="1"/>
          <p:nvPr/>
        </p:nvSpPr>
        <p:spPr>
          <a:xfrm>
            <a:off x="6445431" y="4755206"/>
            <a:ext cx="2770488" cy="1616340"/>
          </a:xfrm>
          <a:prstGeom prst="rect">
            <a:avLst/>
          </a:prstGeom>
          <a:noFill/>
        </p:spPr>
        <p:txBody>
          <a:bodyPr wrap="square" rtlCol="0">
            <a:spAutoFit/>
          </a:bodyPr>
          <a:lstStyle/>
          <a:p>
            <a:r>
              <a:rPr kumimoji="1" lang="ja-JP" altLang="en-US" sz="2000" b="1">
                <a:solidFill>
                  <a:srgbClr val="00A1B6"/>
                </a:solidFill>
              </a:rPr>
              <a:t>イノベーションと</a:t>
            </a:r>
            <a:br>
              <a:rPr kumimoji="1" lang="en-US" altLang="ja-JP" sz="2000" b="1">
                <a:solidFill>
                  <a:srgbClr val="00A1B6"/>
                </a:solidFill>
              </a:rPr>
            </a:br>
            <a:r>
              <a:rPr kumimoji="1" lang="ja-JP" altLang="en-US" sz="2000" b="1">
                <a:solidFill>
                  <a:srgbClr val="00A1B6"/>
                </a:solidFill>
              </a:rPr>
              <a:t>ブランディング</a:t>
            </a:r>
            <a:endParaRPr kumimoji="1" lang="en-US" altLang="ja-JP" sz="2000" b="1">
              <a:solidFill>
                <a:srgbClr val="00A1B6"/>
              </a:solidFill>
            </a:endParaRPr>
          </a:p>
          <a:p>
            <a:pPr>
              <a:lnSpc>
                <a:spcPct val="125000"/>
              </a:lnSpc>
            </a:pPr>
            <a:r>
              <a:rPr lang="ja-JP" altLang="en-US" sz="1200" b="1">
                <a:solidFill>
                  <a:srgbClr val="00A1B6"/>
                </a:solidFill>
                <a:latin typeface="+mn-ea"/>
              </a:rPr>
              <a:t>・競争力のある新商品開発</a:t>
            </a:r>
            <a:endParaRPr lang="en-US" altLang="ja-JP" sz="1200" b="1">
              <a:solidFill>
                <a:srgbClr val="00A1B6"/>
              </a:solidFill>
              <a:latin typeface="+mn-ea"/>
            </a:endParaRPr>
          </a:p>
          <a:p>
            <a:pPr>
              <a:lnSpc>
                <a:spcPct val="125000"/>
              </a:lnSpc>
            </a:pPr>
            <a:r>
              <a:rPr lang="ja-JP" altLang="en-US" sz="1200" b="1">
                <a:solidFill>
                  <a:srgbClr val="00A1B6"/>
                </a:solidFill>
                <a:latin typeface="+mn-ea"/>
              </a:rPr>
              <a:t>・ブランディングによる付加価値</a:t>
            </a:r>
            <a:endParaRPr lang="en-US" altLang="ja-JP" sz="1200" b="1">
              <a:solidFill>
                <a:srgbClr val="00A1B6"/>
              </a:solidFill>
              <a:latin typeface="+mn-ea"/>
            </a:endParaRPr>
          </a:p>
          <a:p>
            <a:pPr>
              <a:lnSpc>
                <a:spcPct val="125000"/>
              </a:lnSpc>
            </a:pPr>
            <a:r>
              <a:rPr lang="ja-JP" altLang="en-US" sz="1200" b="1">
                <a:solidFill>
                  <a:srgbClr val="00A1B6"/>
                </a:solidFill>
                <a:latin typeface="+mn-ea"/>
              </a:rPr>
              <a:t>・研究開発による知財力向上</a:t>
            </a:r>
            <a:endParaRPr lang="en-US" altLang="ja-JP" sz="1200" b="1">
              <a:solidFill>
                <a:srgbClr val="00A1B6"/>
              </a:solidFill>
              <a:latin typeface="+mn-ea"/>
            </a:endParaRPr>
          </a:p>
          <a:p>
            <a:pPr>
              <a:lnSpc>
                <a:spcPct val="125000"/>
              </a:lnSpc>
            </a:pPr>
            <a:r>
              <a:rPr lang="ja-JP" altLang="en-US" sz="1200" b="1">
                <a:solidFill>
                  <a:srgbClr val="00A1B6"/>
                </a:solidFill>
                <a:latin typeface="+mn-ea"/>
              </a:rPr>
              <a:t>・自社らしさが感じられる商品</a:t>
            </a:r>
          </a:p>
        </p:txBody>
      </p:sp>
      <p:sp>
        <p:nvSpPr>
          <p:cNvPr id="21" name="テキスト ボックス 20">
            <a:extLst>
              <a:ext uri="{FF2B5EF4-FFF2-40B4-BE49-F238E27FC236}">
                <a16:creationId xmlns:a16="http://schemas.microsoft.com/office/drawing/2014/main" id="{9963A7CF-9D05-A644-9478-52E160E73916}"/>
              </a:ext>
            </a:extLst>
          </p:cNvPr>
          <p:cNvSpPr txBox="1"/>
          <p:nvPr/>
        </p:nvSpPr>
        <p:spPr>
          <a:xfrm>
            <a:off x="444068" y="2913547"/>
            <a:ext cx="2770488" cy="1154675"/>
          </a:xfrm>
          <a:prstGeom prst="rect">
            <a:avLst/>
          </a:prstGeom>
          <a:noFill/>
        </p:spPr>
        <p:txBody>
          <a:bodyPr wrap="square" rtlCol="0">
            <a:spAutoFit/>
          </a:bodyPr>
          <a:lstStyle/>
          <a:p>
            <a:pPr>
              <a:lnSpc>
                <a:spcPct val="125000"/>
              </a:lnSpc>
            </a:pPr>
            <a:r>
              <a:rPr kumimoji="1" lang="ja-JP" altLang="en-US" sz="2000" b="1">
                <a:solidFill>
                  <a:srgbClr val="C92457"/>
                </a:solidFill>
                <a:latin typeface="+mn-ea"/>
              </a:rPr>
              <a:t>文化醸成</a:t>
            </a:r>
            <a:endParaRPr kumimoji="1" lang="en-US" altLang="ja-JP" sz="2000" b="1">
              <a:solidFill>
                <a:srgbClr val="C92457"/>
              </a:solidFill>
              <a:latin typeface="+mn-ea"/>
            </a:endParaRPr>
          </a:p>
          <a:p>
            <a:pPr>
              <a:lnSpc>
                <a:spcPct val="125000"/>
              </a:lnSpc>
            </a:pPr>
            <a:r>
              <a:rPr kumimoji="1" lang="ja-JP" altLang="en-US" sz="1200" b="1">
                <a:solidFill>
                  <a:srgbClr val="C92457"/>
                </a:solidFill>
                <a:latin typeface="+mn-ea"/>
              </a:rPr>
              <a:t>自社の想いや自社らしさを、顧客や社内外の仲間に伝え、共感と共創の土壌を形成する営み</a:t>
            </a:r>
          </a:p>
        </p:txBody>
      </p:sp>
      <p:sp>
        <p:nvSpPr>
          <p:cNvPr id="22" name="下矢印 21">
            <a:extLst>
              <a:ext uri="{FF2B5EF4-FFF2-40B4-BE49-F238E27FC236}">
                <a16:creationId xmlns:a16="http://schemas.microsoft.com/office/drawing/2014/main" id="{0CF94088-D069-151E-F15A-60102B5C26FB}"/>
              </a:ext>
            </a:extLst>
          </p:cNvPr>
          <p:cNvSpPr/>
          <p:nvPr/>
        </p:nvSpPr>
        <p:spPr>
          <a:xfrm>
            <a:off x="1399862" y="4281908"/>
            <a:ext cx="342900" cy="27384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350"/>
          </a:p>
        </p:txBody>
      </p:sp>
      <p:sp>
        <p:nvSpPr>
          <p:cNvPr id="27" name="テキスト ボックス 26">
            <a:extLst>
              <a:ext uri="{FF2B5EF4-FFF2-40B4-BE49-F238E27FC236}">
                <a16:creationId xmlns:a16="http://schemas.microsoft.com/office/drawing/2014/main" id="{A6FA5FE9-E313-DD63-7B5A-98F2979C6544}"/>
              </a:ext>
            </a:extLst>
          </p:cNvPr>
          <p:cNvSpPr txBox="1"/>
          <p:nvPr/>
        </p:nvSpPr>
        <p:spPr>
          <a:xfrm>
            <a:off x="444069" y="4755206"/>
            <a:ext cx="2770468" cy="1616340"/>
          </a:xfrm>
          <a:prstGeom prst="rect">
            <a:avLst/>
          </a:prstGeom>
          <a:noFill/>
        </p:spPr>
        <p:txBody>
          <a:bodyPr wrap="square" rtlCol="0">
            <a:spAutoFit/>
          </a:bodyPr>
          <a:lstStyle/>
          <a:p>
            <a:r>
              <a:rPr kumimoji="1" lang="ja-JP" altLang="en-US" sz="2000" b="1">
                <a:solidFill>
                  <a:srgbClr val="C92457"/>
                </a:solidFill>
              </a:rPr>
              <a:t>変化に適応できる</a:t>
            </a:r>
            <a:br>
              <a:rPr kumimoji="1" lang="en-US" altLang="ja-JP" sz="2000" b="1">
                <a:solidFill>
                  <a:srgbClr val="C92457"/>
                </a:solidFill>
              </a:rPr>
            </a:br>
            <a:r>
              <a:rPr kumimoji="1" lang="ja-JP" altLang="en-US" sz="2000" b="1">
                <a:solidFill>
                  <a:srgbClr val="C92457"/>
                </a:solidFill>
              </a:rPr>
              <a:t>強い組織・仲間づくり</a:t>
            </a:r>
            <a:endParaRPr kumimoji="1" lang="en-US" altLang="ja-JP" sz="2000" b="1">
              <a:solidFill>
                <a:srgbClr val="C92457"/>
              </a:solidFill>
            </a:endParaRPr>
          </a:p>
          <a:p>
            <a:pPr>
              <a:lnSpc>
                <a:spcPct val="125000"/>
              </a:lnSpc>
            </a:pPr>
            <a:r>
              <a:rPr lang="ja-JP" altLang="en-US" sz="1200" b="1">
                <a:solidFill>
                  <a:srgbClr val="C92457"/>
                </a:solidFill>
                <a:latin typeface="+mn-ea"/>
              </a:rPr>
              <a:t>・従業員とのビジョンづくり</a:t>
            </a:r>
            <a:endParaRPr lang="en-US" altLang="ja-JP" sz="1200" b="1">
              <a:solidFill>
                <a:srgbClr val="C92457"/>
              </a:solidFill>
              <a:latin typeface="+mn-ea"/>
            </a:endParaRPr>
          </a:p>
          <a:p>
            <a:pPr>
              <a:lnSpc>
                <a:spcPct val="125000"/>
              </a:lnSpc>
            </a:pPr>
            <a:r>
              <a:rPr lang="ja-JP" altLang="en-US" sz="1200" b="1">
                <a:solidFill>
                  <a:srgbClr val="C92457"/>
                </a:solidFill>
                <a:latin typeface="+mn-ea"/>
              </a:rPr>
              <a:t>・協力企業との関係性強化</a:t>
            </a:r>
            <a:endParaRPr lang="en-US" altLang="ja-JP" sz="1200" b="1">
              <a:solidFill>
                <a:srgbClr val="C92457"/>
              </a:solidFill>
              <a:latin typeface="+mn-ea"/>
            </a:endParaRPr>
          </a:p>
          <a:p>
            <a:pPr>
              <a:lnSpc>
                <a:spcPct val="125000"/>
              </a:lnSpc>
            </a:pPr>
            <a:r>
              <a:rPr lang="ja-JP" altLang="en-US" sz="1200" b="1">
                <a:solidFill>
                  <a:srgbClr val="C92457"/>
                </a:solidFill>
                <a:latin typeface="+mn-ea"/>
              </a:rPr>
              <a:t>・採用ブランディング活動</a:t>
            </a:r>
            <a:endParaRPr lang="en-US" altLang="ja-JP" sz="1200" b="1">
              <a:solidFill>
                <a:srgbClr val="C92457"/>
              </a:solidFill>
              <a:latin typeface="+mn-ea"/>
            </a:endParaRPr>
          </a:p>
          <a:p>
            <a:pPr>
              <a:lnSpc>
                <a:spcPct val="125000"/>
              </a:lnSpc>
            </a:pPr>
            <a:r>
              <a:rPr lang="ja-JP" altLang="en-US" sz="1200" b="1">
                <a:solidFill>
                  <a:srgbClr val="C92457"/>
                </a:solidFill>
                <a:latin typeface="+mn-ea"/>
              </a:rPr>
              <a:t>・自社らしさの体現</a:t>
            </a:r>
          </a:p>
        </p:txBody>
      </p:sp>
    </p:spTree>
    <p:extLst>
      <p:ext uri="{BB962C8B-B14F-4D97-AF65-F5344CB8AC3E}">
        <p14:creationId xmlns:p14="http://schemas.microsoft.com/office/powerpoint/2010/main" val="58210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linds(horizontal)">
                                      <p:cBhvr>
                                        <p:cTn id="24" dur="500"/>
                                        <p:tgtEl>
                                          <p:spTgt spid="2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linds(horizontal)">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5" grpId="0"/>
      <p:bldP spid="20" grpId="0"/>
      <p:bldP spid="24" grpId="0" animBg="1"/>
      <p:bldP spid="26" grpId="0"/>
      <p:bldP spid="21" grpId="0"/>
      <p:bldP spid="22"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C1BC0-E42F-3A31-5806-0FEE85F90098}"/>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2BEDDD1-BF39-2998-B4E7-2229FC20A45E}"/>
              </a:ext>
            </a:extLst>
          </p:cNvPr>
          <p:cNvSpPr>
            <a:spLocks noGrp="1"/>
          </p:cNvSpPr>
          <p:nvPr>
            <p:ph type="sldNum" sz="quarter" idx="4294967295"/>
          </p:nvPr>
        </p:nvSpPr>
        <p:spPr>
          <a:xfrm>
            <a:off x="0" y="3657"/>
            <a:ext cx="0" cy="0"/>
          </a:xfrm>
        </p:spPr>
        <p:txBody>
          <a:bodyPr/>
          <a:lstStyle/>
          <a:p>
            <a:endParaRPr kumimoji="1" lang="ja-JP" altLang="en-US"/>
          </a:p>
        </p:txBody>
      </p:sp>
      <p:pic>
        <p:nvPicPr>
          <p:cNvPr id="17" name="図 16">
            <a:extLst>
              <a:ext uri="{FF2B5EF4-FFF2-40B4-BE49-F238E27FC236}">
                <a16:creationId xmlns:a16="http://schemas.microsoft.com/office/drawing/2014/main" id="{EC4462DF-FD8F-0FDE-418F-509CD9F6B705}"/>
              </a:ext>
            </a:extLst>
          </p:cNvPr>
          <p:cNvPicPr>
            <a:picLocks noChangeAspect="1"/>
          </p:cNvPicPr>
          <p:nvPr/>
        </p:nvPicPr>
        <p:blipFill>
          <a:blip r:embed="rId3"/>
          <a:stretch>
            <a:fillRect/>
          </a:stretch>
        </p:blipFill>
        <p:spPr>
          <a:xfrm>
            <a:off x="2718949" y="959962"/>
            <a:ext cx="3706103" cy="1822241"/>
          </a:xfrm>
          <a:prstGeom prst="rect">
            <a:avLst/>
          </a:prstGeom>
        </p:spPr>
      </p:pic>
      <p:sp>
        <p:nvSpPr>
          <p:cNvPr id="3" name="下矢印 2">
            <a:extLst>
              <a:ext uri="{FF2B5EF4-FFF2-40B4-BE49-F238E27FC236}">
                <a16:creationId xmlns:a16="http://schemas.microsoft.com/office/drawing/2014/main" id="{33E9B1A6-9528-BF05-B306-AD38CC1676E6}"/>
              </a:ext>
            </a:extLst>
          </p:cNvPr>
          <p:cNvSpPr/>
          <p:nvPr/>
        </p:nvSpPr>
        <p:spPr>
          <a:xfrm>
            <a:off x="4317357" y="3284666"/>
            <a:ext cx="509286" cy="625033"/>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655140F-9EC2-651A-3679-E5ACCA5BC0A9}"/>
              </a:ext>
            </a:extLst>
          </p:cNvPr>
          <p:cNvSpPr txBox="1"/>
          <p:nvPr/>
        </p:nvSpPr>
        <p:spPr>
          <a:xfrm>
            <a:off x="-107950" y="4110920"/>
            <a:ext cx="9359900" cy="1839030"/>
          </a:xfrm>
          <a:prstGeom prst="rect">
            <a:avLst/>
          </a:prstGeom>
          <a:noFill/>
        </p:spPr>
        <p:txBody>
          <a:bodyPr wrap="square" rtlCol="0">
            <a:spAutoFit/>
          </a:bodyPr>
          <a:lstStyle/>
          <a:p>
            <a:pPr algn="ctr">
              <a:lnSpc>
                <a:spcPct val="150000"/>
              </a:lnSpc>
            </a:pPr>
            <a:r>
              <a:rPr kumimoji="1" lang="ja-JP" altLang="en-US" b="1"/>
              <a:t>認知度・品質・価格・納期などの差別化戦略における競争力向上でもなく、</a:t>
            </a:r>
            <a:endParaRPr kumimoji="1" lang="en-US" altLang="ja-JP" b="1"/>
          </a:p>
          <a:p>
            <a:pPr algn="ctr">
              <a:lnSpc>
                <a:spcPct val="150000"/>
              </a:lnSpc>
            </a:pPr>
            <a:r>
              <a:rPr kumimoji="1" lang="ja-JP" altLang="en-US" b="1"/>
              <a:t>イメージ向上のみを目指す表面的なブランディングでもなく、</a:t>
            </a:r>
            <a:endParaRPr kumimoji="1" lang="en-US" altLang="ja-JP" b="1"/>
          </a:p>
          <a:p>
            <a:pPr algn="ctr">
              <a:lnSpc>
                <a:spcPct val="150000"/>
              </a:lnSpc>
            </a:pPr>
            <a:r>
              <a:rPr kumimoji="1" lang="ja-JP" altLang="en-US" b="1"/>
              <a:t>会社の個性を徹底的に深堀、独自の価値を生み出し続けることによる</a:t>
            </a:r>
            <a:endParaRPr kumimoji="1" lang="en-US" altLang="ja-JP" b="1"/>
          </a:p>
          <a:p>
            <a:pPr algn="ctr">
              <a:lnSpc>
                <a:spcPct val="150000"/>
              </a:lnSpc>
            </a:pPr>
            <a:r>
              <a:rPr kumimoji="1" lang="ja-JP" altLang="en-US" sz="2400" b="1" spc="300">
                <a:highlight>
                  <a:srgbClr val="FFFF00"/>
                </a:highlight>
              </a:rPr>
              <a:t>独自化戦略の実現による持続力向上</a:t>
            </a:r>
            <a:endParaRPr kumimoji="1" lang="en-US" altLang="ja-JP" sz="2400" b="1" spc="300">
              <a:highlight>
                <a:srgbClr val="FFFF00"/>
              </a:highlight>
            </a:endParaRPr>
          </a:p>
        </p:txBody>
      </p:sp>
      <p:sp>
        <p:nvSpPr>
          <p:cNvPr id="7" name="タイトル 6">
            <a:extLst>
              <a:ext uri="{FF2B5EF4-FFF2-40B4-BE49-F238E27FC236}">
                <a16:creationId xmlns:a16="http://schemas.microsoft.com/office/drawing/2014/main" id="{BA882800-F675-43F2-B7A9-9EDD95944AC1}"/>
              </a:ext>
            </a:extLst>
          </p:cNvPr>
          <p:cNvSpPr>
            <a:spLocks noGrp="1"/>
          </p:cNvSpPr>
          <p:nvPr>
            <p:ph type="title"/>
          </p:nvPr>
        </p:nvSpPr>
        <p:spPr/>
        <p:txBody>
          <a:bodyPr/>
          <a:lstStyle/>
          <a:p>
            <a:endParaRPr lang="ja-JP" altLang="en-US"/>
          </a:p>
        </p:txBody>
      </p:sp>
    </p:spTree>
    <p:extLst>
      <p:ext uri="{BB962C8B-B14F-4D97-AF65-F5344CB8AC3E}">
        <p14:creationId xmlns:p14="http://schemas.microsoft.com/office/powerpoint/2010/main" val="2085357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0E1A239-EBD3-994E-B719-E52496433816}"/>
              </a:ext>
            </a:extLst>
          </p:cNvPr>
          <p:cNvSpPr>
            <a:spLocks noGrp="1"/>
          </p:cNvSpPr>
          <p:nvPr>
            <p:ph idx="1"/>
          </p:nvPr>
        </p:nvSpPr>
        <p:spPr>
          <a:prstGeom prst="rect">
            <a:avLst/>
          </a:prstGeom>
        </p:spPr>
        <p:txBody>
          <a:bodyPr anchor="ctr">
            <a:normAutofit/>
          </a:bodyPr>
          <a:lstStyle/>
          <a:p>
            <a:pPr>
              <a:lnSpc>
                <a:spcPct val="100000"/>
              </a:lnSpc>
            </a:pPr>
            <a:r>
              <a:rPr lang="ja-JP" altLang="en-US" sz="2400" b="1"/>
              <a:t>意思決定の一貫性が増し、スピードが出る</a:t>
            </a:r>
            <a:endParaRPr lang="en-US" altLang="ja-JP" sz="2400" b="1"/>
          </a:p>
          <a:p>
            <a:pPr>
              <a:lnSpc>
                <a:spcPct val="200000"/>
              </a:lnSpc>
            </a:pPr>
            <a:r>
              <a:rPr lang="ja-JP" altLang="en-US" sz="2400" b="1"/>
              <a:t>経営資源配分の選択と集中ができる</a:t>
            </a:r>
            <a:endParaRPr lang="en-US" altLang="ja-JP" sz="2400" b="1"/>
          </a:p>
          <a:p>
            <a:pPr>
              <a:lnSpc>
                <a:spcPct val="200000"/>
              </a:lnSpc>
            </a:pPr>
            <a:r>
              <a:rPr lang="ja-JP" altLang="en-US" sz="2400" b="1"/>
              <a:t>ブランディング＝高付加価値化につながる</a:t>
            </a:r>
            <a:endParaRPr lang="en-US" altLang="ja-JP" sz="2400" b="1"/>
          </a:p>
          <a:p>
            <a:pPr>
              <a:lnSpc>
                <a:spcPct val="200000"/>
              </a:lnSpc>
            </a:pPr>
            <a:r>
              <a:rPr lang="ja-JP" altLang="en-US" sz="2400" b="1"/>
              <a:t>人材採用や協業パートナー開拓につながる</a:t>
            </a:r>
          </a:p>
        </p:txBody>
      </p:sp>
      <p:sp>
        <p:nvSpPr>
          <p:cNvPr id="2" name="タイトル 1">
            <a:extLst>
              <a:ext uri="{FF2B5EF4-FFF2-40B4-BE49-F238E27FC236}">
                <a16:creationId xmlns:a16="http://schemas.microsoft.com/office/drawing/2014/main" id="{B77118F0-9450-0F76-CCEE-8C79948BB021}"/>
              </a:ext>
            </a:extLst>
          </p:cNvPr>
          <p:cNvSpPr>
            <a:spLocks noGrp="1"/>
          </p:cNvSpPr>
          <p:nvPr>
            <p:ph type="title"/>
          </p:nvPr>
        </p:nvSpPr>
        <p:spPr/>
        <p:txBody>
          <a:bodyPr>
            <a:normAutofit fontScale="90000"/>
          </a:bodyPr>
          <a:lstStyle/>
          <a:p>
            <a:r>
              <a:rPr kumimoji="1" lang="ja-JP" altLang="en-US"/>
              <a:t>そもそも人格形成＝自社らしさが中核にある意味は？</a:t>
            </a:r>
          </a:p>
        </p:txBody>
      </p:sp>
    </p:spTree>
    <p:extLst>
      <p:ext uri="{BB962C8B-B14F-4D97-AF65-F5344CB8AC3E}">
        <p14:creationId xmlns:p14="http://schemas.microsoft.com/office/powerpoint/2010/main" val="232832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94296-897D-2A98-90B0-FEB3C078D71F}"/>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E68A2850-BA33-9EE6-DAF1-5F34FBBF40C3}"/>
              </a:ext>
            </a:extLst>
          </p:cNvPr>
          <p:cNvSpPr>
            <a:spLocks noGrp="1"/>
          </p:cNvSpPr>
          <p:nvPr>
            <p:ph type="ctrTitle"/>
          </p:nvPr>
        </p:nvSpPr>
        <p:spPr>
          <a:xfrm>
            <a:off x="179388" y="2324100"/>
            <a:ext cx="8785226" cy="2209800"/>
          </a:xfrm>
        </p:spPr>
        <p:txBody>
          <a:bodyPr>
            <a:normAutofit/>
          </a:bodyPr>
          <a:lstStyle/>
          <a:p>
            <a:r>
              <a:rPr lang="ja-JP" altLang="en-US" sz="3600" spc="-150"/>
              <a:t>中小企業のための</a:t>
            </a:r>
            <a:br>
              <a:rPr lang="ja-JP" altLang="en-US" sz="3600" spc="-150"/>
            </a:br>
            <a:r>
              <a:rPr lang="ja-JP" altLang="en-US" sz="3600" spc="-150"/>
              <a:t>自社を生かした戦い方を考える</a:t>
            </a:r>
            <a:br>
              <a:rPr lang="ja-JP" altLang="en-US" sz="3600" spc="-150"/>
            </a:br>
            <a:r>
              <a:rPr lang="ja-JP" altLang="en-US" sz="3600" spc="-150"/>
              <a:t>ワークショップ</a:t>
            </a:r>
          </a:p>
        </p:txBody>
      </p:sp>
      <p:sp>
        <p:nvSpPr>
          <p:cNvPr id="7" name="字幕 6">
            <a:extLst>
              <a:ext uri="{FF2B5EF4-FFF2-40B4-BE49-F238E27FC236}">
                <a16:creationId xmlns:a16="http://schemas.microsoft.com/office/drawing/2014/main" id="{0E15F3FE-42AB-CD3F-3D9A-8D55094ABC22}"/>
              </a:ext>
            </a:extLst>
          </p:cNvPr>
          <p:cNvSpPr>
            <a:spLocks noGrp="1"/>
          </p:cNvSpPr>
          <p:nvPr>
            <p:ph type="subTitle" idx="1"/>
          </p:nvPr>
        </p:nvSpPr>
        <p:spPr/>
        <p:txBody>
          <a:bodyPr/>
          <a:lstStyle/>
          <a:p>
            <a:r>
              <a:rPr lang="ja-JP" altLang="en-US" sz="2000"/>
              <a:t>フェーズ２地域</a:t>
            </a:r>
            <a:endParaRPr lang="en-US" altLang="ja-JP" sz="2000" dirty="0"/>
          </a:p>
          <a:p>
            <a:r>
              <a:rPr lang="en-US" altLang="ja-JP" dirty="0">
                <a:ea typeface="游ゴシック"/>
              </a:rPr>
              <a:t>MM</a:t>
            </a:r>
            <a:r>
              <a:rPr lang="ja-JP" altLang="en-US" sz="2000">
                <a:ea typeface="游ゴシック"/>
              </a:rPr>
              <a:t>月</a:t>
            </a:r>
            <a:r>
              <a:rPr lang="en-US" altLang="ja-JP" dirty="0">
                <a:ea typeface="游ゴシック"/>
              </a:rPr>
              <a:t>DD</a:t>
            </a:r>
            <a:r>
              <a:rPr lang="ja-JP" altLang="en-US" sz="2000">
                <a:ea typeface="游ゴシック"/>
              </a:rPr>
              <a:t>日</a:t>
            </a:r>
            <a:r>
              <a:rPr lang="en-US" altLang="ja-JP" dirty="0">
                <a:ea typeface="游ゴシック"/>
              </a:rPr>
              <a:t>(</a:t>
            </a:r>
            <a:r>
              <a:rPr lang="en-US" altLang="ja-JP" dirty="0" err="1">
                <a:ea typeface="游ゴシック"/>
              </a:rPr>
              <a:t>月</a:t>
            </a:r>
            <a:r>
              <a:rPr lang="en-US" altLang="ja-JP" dirty="0">
                <a:ea typeface="游ゴシック"/>
              </a:rPr>
              <a:t>)</a:t>
            </a:r>
            <a:r>
              <a:rPr lang="en-US" altLang="ja-JP" sz="2000" dirty="0">
                <a:ea typeface="游ゴシック"/>
              </a:rPr>
              <a:t> </a:t>
            </a:r>
            <a:r>
              <a:rPr lang="en-US" altLang="ja-JP" dirty="0">
                <a:ea typeface="游ゴシック"/>
              </a:rPr>
              <a:t>**</a:t>
            </a:r>
            <a:r>
              <a:rPr lang="ja-JP" altLang="en-US" sz="2000">
                <a:ea typeface="游ゴシック"/>
              </a:rPr>
              <a:t>：</a:t>
            </a:r>
            <a:r>
              <a:rPr lang="en-US" altLang="ja-JP" dirty="0">
                <a:ea typeface="游ゴシック"/>
              </a:rPr>
              <a:t>**</a:t>
            </a:r>
            <a:r>
              <a:rPr lang="ja-JP" altLang="en-US" sz="2000">
                <a:ea typeface="游ゴシック"/>
              </a:rPr>
              <a:t>～</a:t>
            </a:r>
            <a:r>
              <a:rPr lang="en-US" altLang="ja-JP" dirty="0">
                <a:ea typeface="游ゴシック"/>
              </a:rPr>
              <a:t>**</a:t>
            </a:r>
            <a:r>
              <a:rPr lang="ja-JP" altLang="en-US" sz="2000">
                <a:ea typeface="游ゴシック"/>
              </a:rPr>
              <a:t>：</a:t>
            </a:r>
            <a:r>
              <a:rPr lang="en-US" altLang="ja-JP" dirty="0">
                <a:ea typeface="游ゴシック"/>
              </a:rPr>
              <a:t>**</a:t>
            </a:r>
            <a:endParaRPr lang="en-US" altLang="ja-JP" sz="2000" dirty="0">
              <a:ea typeface="游ゴシック"/>
              <a:cs typeface="Calibri"/>
            </a:endParaRPr>
          </a:p>
        </p:txBody>
      </p:sp>
      <p:sp>
        <p:nvSpPr>
          <p:cNvPr id="8" name="テキスト プレースホルダー 7">
            <a:extLst>
              <a:ext uri="{FF2B5EF4-FFF2-40B4-BE49-F238E27FC236}">
                <a16:creationId xmlns:a16="http://schemas.microsoft.com/office/drawing/2014/main" id="{2D57B227-A8A3-337A-A976-8BFA6869E692}"/>
              </a:ext>
            </a:extLst>
          </p:cNvPr>
          <p:cNvSpPr>
            <a:spLocks noGrp="1"/>
          </p:cNvSpPr>
          <p:nvPr>
            <p:ph type="body" sz="quarter" idx="10"/>
          </p:nvPr>
        </p:nvSpPr>
        <p:spPr/>
        <p:txBody>
          <a:bodyPr/>
          <a:lstStyle/>
          <a:p>
            <a:r>
              <a:rPr lang="en-US" altLang="ja-JP" sz="2000" b="1">
                <a:solidFill>
                  <a:srgbClr val="56431E">
                    <a:alpha val="74000"/>
                  </a:srgbClr>
                </a:solidFill>
                <a:latin typeface="游ゴシック" panose="020B0400000000000000" pitchFamily="50" charset="-128"/>
                <a:ea typeface="游ゴシック" panose="020B0400000000000000" pitchFamily="50" charset="-128"/>
              </a:rPr>
              <a:t>Day.</a:t>
            </a:r>
            <a:r>
              <a:rPr lang="ja-JP" altLang="en-US" sz="2000" b="1">
                <a:solidFill>
                  <a:srgbClr val="56431E">
                    <a:alpha val="74000"/>
                  </a:srgbClr>
                </a:solidFill>
                <a:latin typeface="游ゴシック" panose="020B0400000000000000" pitchFamily="50" charset="-128"/>
                <a:ea typeface="游ゴシック" panose="020B0400000000000000" pitchFamily="50" charset="-128"/>
              </a:rPr>
              <a:t>２</a:t>
            </a:r>
            <a:r>
              <a:rPr lang="ja-JP" altLang="en-US" sz="2000">
                <a:solidFill>
                  <a:srgbClr val="56431E">
                    <a:alpha val="74000"/>
                  </a:srgbClr>
                </a:solidFill>
                <a:latin typeface="游ゴシック" panose="020B0400000000000000" pitchFamily="50" charset="-128"/>
                <a:ea typeface="游ゴシック" panose="020B0400000000000000" pitchFamily="50" charset="-128"/>
              </a:rPr>
              <a:t>実行計画を作ろう、デザイン経営を学ぼう</a:t>
            </a:r>
            <a:endParaRPr lang="ja-JP" altLang="en-US" sz="2000" b="1">
              <a:solidFill>
                <a:srgbClr val="56431E">
                  <a:alpha val="74000"/>
                </a:srgb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875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7662" y="5979116"/>
            <a:ext cx="5396583" cy="149075"/>
          </a:xfrm>
          <a:prstGeom prst="rect">
            <a:avLst/>
          </a:prstGeom>
        </p:spPr>
        <p:txBody>
          <a:bodyPr vert="horz" wrap="square" lIns="0" tIns="11362" rIns="0" bIns="0" rtlCol="0">
            <a:spAutoFit/>
          </a:bodyPr>
          <a:lstStyle/>
          <a:p>
            <a:pPr marL="10822">
              <a:spcBef>
                <a:spcPts val="90"/>
              </a:spcBef>
            </a:pPr>
            <a:r>
              <a:rPr sz="894">
                <a:latin typeface="Yu Gothic UI" panose="020B0500000000000000" pitchFamily="34" charset="-128"/>
                <a:ea typeface="Yu Gothic UI" panose="020B0500000000000000" pitchFamily="34" charset="-128"/>
                <a:cs typeface="ヒラギノ明朝 ProN W3"/>
              </a:rPr>
              <a:t>（出典）特許庁「中小企業のためのデザイン経営ハンドブック２ 未来をひらくデザイン経営×知財」（2023年）</a:t>
            </a:r>
          </a:p>
        </p:txBody>
      </p:sp>
      <p:grpSp>
        <p:nvGrpSpPr>
          <p:cNvPr id="3" name="object 3"/>
          <p:cNvGrpSpPr/>
          <p:nvPr/>
        </p:nvGrpSpPr>
        <p:grpSpPr>
          <a:xfrm>
            <a:off x="4812233" y="1772987"/>
            <a:ext cx="3239897" cy="2414232"/>
            <a:chOff x="5234940" y="1716023"/>
            <a:chExt cx="3802379" cy="2833370"/>
          </a:xfrm>
        </p:grpSpPr>
        <p:pic>
          <p:nvPicPr>
            <p:cNvPr id="4" name="object 4"/>
            <p:cNvPicPr/>
            <p:nvPr/>
          </p:nvPicPr>
          <p:blipFill>
            <a:blip r:embed="rId3" cstate="print"/>
            <a:stretch>
              <a:fillRect/>
            </a:stretch>
          </p:blipFill>
          <p:spPr>
            <a:xfrm>
              <a:off x="5667756" y="3217163"/>
              <a:ext cx="2930644" cy="1331976"/>
            </a:xfrm>
            <a:prstGeom prst="rect">
              <a:avLst/>
            </a:prstGeom>
          </p:spPr>
        </p:pic>
        <p:sp>
          <p:nvSpPr>
            <p:cNvPr id="5" name="object 5"/>
            <p:cNvSpPr/>
            <p:nvPr/>
          </p:nvSpPr>
          <p:spPr>
            <a:xfrm>
              <a:off x="5253990" y="1735073"/>
              <a:ext cx="3764279" cy="1671955"/>
            </a:xfrm>
            <a:custGeom>
              <a:avLst/>
              <a:gdLst/>
              <a:ahLst/>
              <a:cxnLst/>
              <a:rect l="l" t="t" r="r" b="b"/>
              <a:pathLst>
                <a:path w="3764279" h="1671954">
                  <a:moveTo>
                    <a:pt x="1568450" y="1030224"/>
                  </a:moveTo>
                  <a:lnTo>
                    <a:pt x="627380" y="1030224"/>
                  </a:lnTo>
                  <a:lnTo>
                    <a:pt x="1842769" y="1671701"/>
                  </a:lnTo>
                  <a:lnTo>
                    <a:pt x="1568450" y="1030224"/>
                  </a:lnTo>
                  <a:close/>
                </a:path>
                <a:path w="3764279" h="1671954">
                  <a:moveTo>
                    <a:pt x="3592576" y="0"/>
                  </a:moveTo>
                  <a:lnTo>
                    <a:pt x="171704" y="0"/>
                  </a:lnTo>
                  <a:lnTo>
                    <a:pt x="126044" y="6130"/>
                  </a:lnTo>
                  <a:lnTo>
                    <a:pt x="85024" y="23433"/>
                  </a:lnTo>
                  <a:lnTo>
                    <a:pt x="50276" y="50276"/>
                  </a:lnTo>
                  <a:lnTo>
                    <a:pt x="23433" y="85024"/>
                  </a:lnTo>
                  <a:lnTo>
                    <a:pt x="6130" y="126044"/>
                  </a:lnTo>
                  <a:lnTo>
                    <a:pt x="0" y="171703"/>
                  </a:lnTo>
                  <a:lnTo>
                    <a:pt x="0" y="858520"/>
                  </a:lnTo>
                  <a:lnTo>
                    <a:pt x="6130" y="904179"/>
                  </a:lnTo>
                  <a:lnTo>
                    <a:pt x="23433" y="945199"/>
                  </a:lnTo>
                  <a:lnTo>
                    <a:pt x="50276" y="979947"/>
                  </a:lnTo>
                  <a:lnTo>
                    <a:pt x="85024" y="1006790"/>
                  </a:lnTo>
                  <a:lnTo>
                    <a:pt x="126044" y="1024093"/>
                  </a:lnTo>
                  <a:lnTo>
                    <a:pt x="171704" y="1030224"/>
                  </a:lnTo>
                  <a:lnTo>
                    <a:pt x="3592576" y="1030224"/>
                  </a:lnTo>
                  <a:lnTo>
                    <a:pt x="3638235" y="1024093"/>
                  </a:lnTo>
                  <a:lnTo>
                    <a:pt x="3679255" y="1006790"/>
                  </a:lnTo>
                  <a:lnTo>
                    <a:pt x="3714003" y="979947"/>
                  </a:lnTo>
                  <a:lnTo>
                    <a:pt x="3740846" y="945199"/>
                  </a:lnTo>
                  <a:lnTo>
                    <a:pt x="3758149" y="904179"/>
                  </a:lnTo>
                  <a:lnTo>
                    <a:pt x="3764280" y="858520"/>
                  </a:lnTo>
                  <a:lnTo>
                    <a:pt x="3764280" y="171703"/>
                  </a:lnTo>
                  <a:lnTo>
                    <a:pt x="3758149" y="126044"/>
                  </a:lnTo>
                  <a:lnTo>
                    <a:pt x="3740846" y="85024"/>
                  </a:lnTo>
                  <a:lnTo>
                    <a:pt x="3714003" y="50276"/>
                  </a:lnTo>
                  <a:lnTo>
                    <a:pt x="3679255" y="23433"/>
                  </a:lnTo>
                  <a:lnTo>
                    <a:pt x="3638235" y="6130"/>
                  </a:lnTo>
                  <a:lnTo>
                    <a:pt x="3592576" y="0"/>
                  </a:lnTo>
                  <a:close/>
                </a:path>
              </a:pathLst>
            </a:custGeom>
            <a:solidFill>
              <a:srgbClr val="FFFFFF"/>
            </a:solidFill>
          </p:spPr>
          <p:txBody>
            <a:bodyPr wrap="square" lIns="0" tIns="0" rIns="0" bIns="0" rtlCol="0"/>
            <a:lstStyle/>
            <a:p>
              <a:endParaRPr sz="1534">
                <a:latin typeface="Yu Gothic UI" panose="020B0500000000000000" pitchFamily="34" charset="-128"/>
                <a:ea typeface="Yu Gothic UI" panose="020B0500000000000000" pitchFamily="34" charset="-128"/>
              </a:endParaRPr>
            </a:p>
          </p:txBody>
        </p:sp>
        <p:sp>
          <p:nvSpPr>
            <p:cNvPr id="6" name="object 6"/>
            <p:cNvSpPr/>
            <p:nvPr/>
          </p:nvSpPr>
          <p:spPr>
            <a:xfrm>
              <a:off x="5253990" y="1735073"/>
              <a:ext cx="3764279" cy="1671955"/>
            </a:xfrm>
            <a:custGeom>
              <a:avLst/>
              <a:gdLst/>
              <a:ahLst/>
              <a:cxnLst/>
              <a:rect l="l" t="t" r="r" b="b"/>
              <a:pathLst>
                <a:path w="3764279" h="1671954">
                  <a:moveTo>
                    <a:pt x="0" y="171703"/>
                  </a:moveTo>
                  <a:lnTo>
                    <a:pt x="6130" y="126044"/>
                  </a:lnTo>
                  <a:lnTo>
                    <a:pt x="23433" y="85024"/>
                  </a:lnTo>
                  <a:lnTo>
                    <a:pt x="50276" y="50276"/>
                  </a:lnTo>
                  <a:lnTo>
                    <a:pt x="85024" y="23433"/>
                  </a:lnTo>
                  <a:lnTo>
                    <a:pt x="126044" y="6130"/>
                  </a:lnTo>
                  <a:lnTo>
                    <a:pt x="171704" y="0"/>
                  </a:lnTo>
                  <a:lnTo>
                    <a:pt x="627380" y="0"/>
                  </a:lnTo>
                  <a:lnTo>
                    <a:pt x="1568450" y="0"/>
                  </a:lnTo>
                  <a:lnTo>
                    <a:pt x="3592576" y="0"/>
                  </a:lnTo>
                  <a:lnTo>
                    <a:pt x="3638235" y="6130"/>
                  </a:lnTo>
                  <a:lnTo>
                    <a:pt x="3679255" y="23433"/>
                  </a:lnTo>
                  <a:lnTo>
                    <a:pt x="3714003" y="50276"/>
                  </a:lnTo>
                  <a:lnTo>
                    <a:pt x="3740846" y="85024"/>
                  </a:lnTo>
                  <a:lnTo>
                    <a:pt x="3758149" y="126044"/>
                  </a:lnTo>
                  <a:lnTo>
                    <a:pt x="3764280" y="171703"/>
                  </a:lnTo>
                  <a:lnTo>
                    <a:pt x="3764280" y="600963"/>
                  </a:lnTo>
                  <a:lnTo>
                    <a:pt x="3764280" y="858520"/>
                  </a:lnTo>
                  <a:lnTo>
                    <a:pt x="3758149" y="904179"/>
                  </a:lnTo>
                  <a:lnTo>
                    <a:pt x="3740846" y="945199"/>
                  </a:lnTo>
                  <a:lnTo>
                    <a:pt x="3714003" y="979947"/>
                  </a:lnTo>
                  <a:lnTo>
                    <a:pt x="3679255" y="1006790"/>
                  </a:lnTo>
                  <a:lnTo>
                    <a:pt x="3638235" y="1024093"/>
                  </a:lnTo>
                  <a:lnTo>
                    <a:pt x="3592576" y="1030224"/>
                  </a:lnTo>
                  <a:lnTo>
                    <a:pt x="1568450" y="1030224"/>
                  </a:lnTo>
                  <a:lnTo>
                    <a:pt x="1842769" y="1671701"/>
                  </a:lnTo>
                  <a:lnTo>
                    <a:pt x="627380" y="1030224"/>
                  </a:lnTo>
                  <a:lnTo>
                    <a:pt x="171704" y="1030224"/>
                  </a:lnTo>
                  <a:lnTo>
                    <a:pt x="126044" y="1024093"/>
                  </a:lnTo>
                  <a:lnTo>
                    <a:pt x="85024" y="1006790"/>
                  </a:lnTo>
                  <a:lnTo>
                    <a:pt x="50276" y="979947"/>
                  </a:lnTo>
                  <a:lnTo>
                    <a:pt x="23433" y="945199"/>
                  </a:lnTo>
                  <a:lnTo>
                    <a:pt x="6130" y="904179"/>
                  </a:lnTo>
                  <a:lnTo>
                    <a:pt x="0" y="858520"/>
                  </a:lnTo>
                  <a:lnTo>
                    <a:pt x="0" y="600963"/>
                  </a:lnTo>
                  <a:lnTo>
                    <a:pt x="0" y="171703"/>
                  </a:lnTo>
                  <a:close/>
                </a:path>
              </a:pathLst>
            </a:custGeom>
            <a:ln w="38100">
              <a:solidFill>
                <a:srgbClr val="F7931D"/>
              </a:solidFill>
            </a:ln>
          </p:spPr>
          <p:txBody>
            <a:bodyPr wrap="square" lIns="0" tIns="0" rIns="0" bIns="0" rtlCol="0"/>
            <a:lstStyle/>
            <a:p>
              <a:endParaRPr sz="1534">
                <a:latin typeface="Yu Gothic UI" panose="020B0500000000000000" pitchFamily="34" charset="-128"/>
                <a:ea typeface="Yu Gothic UI" panose="020B0500000000000000" pitchFamily="34" charset="-128"/>
              </a:endParaRPr>
            </a:p>
          </p:txBody>
        </p:sp>
      </p:grpSp>
      <p:sp>
        <p:nvSpPr>
          <p:cNvPr id="7" name="object 7"/>
          <p:cNvSpPr txBox="1"/>
          <p:nvPr/>
        </p:nvSpPr>
        <p:spPr>
          <a:xfrm>
            <a:off x="4938302" y="1944507"/>
            <a:ext cx="2931490" cy="562201"/>
          </a:xfrm>
          <a:prstGeom prst="rect">
            <a:avLst/>
          </a:prstGeom>
        </p:spPr>
        <p:txBody>
          <a:bodyPr vert="horz" wrap="square" lIns="0" tIns="11362" rIns="0" bIns="0" rtlCol="0">
            <a:spAutoFit/>
          </a:bodyPr>
          <a:lstStyle/>
          <a:p>
            <a:pPr marL="10281" marR="4328">
              <a:spcBef>
                <a:spcPts val="90"/>
              </a:spcBef>
              <a:tabLst>
                <a:tab pos="194793" algn="l"/>
              </a:tabLst>
            </a:pPr>
            <a:r>
              <a:rPr sz="1193" err="1">
                <a:solidFill>
                  <a:srgbClr val="404040"/>
                </a:solidFill>
                <a:latin typeface="Yu Gothic UI" panose="020B0500000000000000" pitchFamily="34" charset="-128"/>
                <a:ea typeface="Yu Gothic UI" panose="020B0500000000000000" pitchFamily="34" charset="-128"/>
                <a:cs typeface="ヒラギノ明朝 ProN W6"/>
              </a:rPr>
              <a:t>企業の成り立ち、実績、技術などを徹底的に洗い出し、</a:t>
            </a:r>
            <a:r>
              <a:rPr sz="1193" b="1" err="1">
                <a:solidFill>
                  <a:srgbClr val="E94B62"/>
                </a:solidFill>
                <a:latin typeface="Yu Gothic UI" panose="020B0500000000000000" pitchFamily="34" charset="-128"/>
                <a:ea typeface="Yu Gothic UI" panose="020B0500000000000000" pitchFamily="34" charset="-128"/>
                <a:cs typeface="ヒラギノ明朝 ProN W6"/>
              </a:rPr>
              <a:t>自社の</a:t>
            </a:r>
            <a:r>
              <a:rPr lang="ja-JP" altLang="en-US" sz="1193" b="1">
                <a:solidFill>
                  <a:srgbClr val="E94B62"/>
                </a:solidFill>
                <a:latin typeface="Yu Gothic UI" panose="020B0500000000000000" pitchFamily="34" charset="-128"/>
                <a:ea typeface="Yu Gothic UI" panose="020B0500000000000000" pitchFamily="34" charset="-128"/>
                <a:cs typeface="ヒラギノ明朝 ProN W6"/>
              </a:rPr>
              <a:t>アイデンティティ</a:t>
            </a:r>
            <a:r>
              <a:rPr sz="1193" b="1" err="1">
                <a:solidFill>
                  <a:srgbClr val="E94B62"/>
                </a:solidFill>
                <a:latin typeface="Yu Gothic UI" panose="020B0500000000000000" pitchFamily="34" charset="-128"/>
                <a:ea typeface="Yu Gothic UI" panose="020B0500000000000000" pitchFamily="34" charset="-128"/>
                <a:cs typeface="ヒラギノ明朝 ProN W6"/>
              </a:rPr>
              <a:t>を「金属化粧師</a:t>
            </a:r>
            <a:r>
              <a:rPr sz="1193" b="1">
                <a:solidFill>
                  <a:srgbClr val="E94B62"/>
                </a:solidFill>
                <a:latin typeface="Yu Gothic UI" panose="020B0500000000000000" pitchFamily="34" charset="-128"/>
                <a:ea typeface="Yu Gothic UI" panose="020B0500000000000000" pitchFamily="34" charset="-128"/>
                <a:cs typeface="ヒラギノ明朝 ProN W6"/>
              </a:rPr>
              <a:t>®」として言語化</a:t>
            </a:r>
          </a:p>
        </p:txBody>
      </p:sp>
      <p:grpSp>
        <p:nvGrpSpPr>
          <p:cNvPr id="8" name="object 8"/>
          <p:cNvGrpSpPr/>
          <p:nvPr/>
        </p:nvGrpSpPr>
        <p:grpSpPr>
          <a:xfrm>
            <a:off x="4291512" y="4017759"/>
            <a:ext cx="2085806" cy="1697862"/>
            <a:chOff x="4623815" y="4350511"/>
            <a:chExt cx="2447925" cy="1992630"/>
          </a:xfrm>
        </p:grpSpPr>
        <p:sp>
          <p:nvSpPr>
            <p:cNvPr id="9" name="object 9"/>
            <p:cNvSpPr/>
            <p:nvPr/>
          </p:nvSpPr>
          <p:spPr>
            <a:xfrm>
              <a:off x="4642865" y="4369561"/>
              <a:ext cx="2409825" cy="1954530"/>
            </a:xfrm>
            <a:custGeom>
              <a:avLst/>
              <a:gdLst/>
              <a:ahLst/>
              <a:cxnLst/>
              <a:rect l="l" t="t" r="r" b="b"/>
              <a:pathLst>
                <a:path w="2409825" h="1954529">
                  <a:moveTo>
                    <a:pt x="2148840" y="390651"/>
                  </a:moveTo>
                  <a:lnTo>
                    <a:pt x="260604" y="390651"/>
                  </a:lnTo>
                  <a:lnTo>
                    <a:pt x="213769" y="394851"/>
                  </a:lnTo>
                  <a:lnTo>
                    <a:pt x="169685" y="406960"/>
                  </a:lnTo>
                  <a:lnTo>
                    <a:pt x="129088" y="426240"/>
                  </a:lnTo>
                  <a:lnTo>
                    <a:pt x="92715" y="451954"/>
                  </a:lnTo>
                  <a:lnTo>
                    <a:pt x="61302" y="483367"/>
                  </a:lnTo>
                  <a:lnTo>
                    <a:pt x="35588" y="519740"/>
                  </a:lnTo>
                  <a:lnTo>
                    <a:pt x="16308" y="560337"/>
                  </a:lnTo>
                  <a:lnTo>
                    <a:pt x="4199" y="604421"/>
                  </a:lnTo>
                  <a:lnTo>
                    <a:pt x="0" y="651256"/>
                  </a:lnTo>
                  <a:lnTo>
                    <a:pt x="0" y="1693672"/>
                  </a:lnTo>
                  <a:lnTo>
                    <a:pt x="4199" y="1740516"/>
                  </a:lnTo>
                  <a:lnTo>
                    <a:pt x="16308" y="1784605"/>
                  </a:lnTo>
                  <a:lnTo>
                    <a:pt x="35588" y="1825204"/>
                  </a:lnTo>
                  <a:lnTo>
                    <a:pt x="61302" y="1861576"/>
                  </a:lnTo>
                  <a:lnTo>
                    <a:pt x="92715" y="1892985"/>
                  </a:lnTo>
                  <a:lnTo>
                    <a:pt x="129088" y="1918696"/>
                  </a:lnTo>
                  <a:lnTo>
                    <a:pt x="169685" y="1937972"/>
                  </a:lnTo>
                  <a:lnTo>
                    <a:pt x="213769" y="1950077"/>
                  </a:lnTo>
                  <a:lnTo>
                    <a:pt x="260604" y="1954276"/>
                  </a:lnTo>
                  <a:lnTo>
                    <a:pt x="2148840" y="1954276"/>
                  </a:lnTo>
                  <a:lnTo>
                    <a:pt x="2195674" y="1950077"/>
                  </a:lnTo>
                  <a:lnTo>
                    <a:pt x="2239758" y="1937972"/>
                  </a:lnTo>
                  <a:lnTo>
                    <a:pt x="2280355" y="1918696"/>
                  </a:lnTo>
                  <a:lnTo>
                    <a:pt x="2316728" y="1892985"/>
                  </a:lnTo>
                  <a:lnTo>
                    <a:pt x="2348141" y="1861576"/>
                  </a:lnTo>
                  <a:lnTo>
                    <a:pt x="2373855" y="1825204"/>
                  </a:lnTo>
                  <a:lnTo>
                    <a:pt x="2393135" y="1784605"/>
                  </a:lnTo>
                  <a:lnTo>
                    <a:pt x="2405244" y="1740516"/>
                  </a:lnTo>
                  <a:lnTo>
                    <a:pt x="2409443" y="1693672"/>
                  </a:lnTo>
                  <a:lnTo>
                    <a:pt x="2409443" y="651256"/>
                  </a:lnTo>
                  <a:lnTo>
                    <a:pt x="2405244" y="604421"/>
                  </a:lnTo>
                  <a:lnTo>
                    <a:pt x="2393135" y="560337"/>
                  </a:lnTo>
                  <a:lnTo>
                    <a:pt x="2373855" y="519740"/>
                  </a:lnTo>
                  <a:lnTo>
                    <a:pt x="2348141" y="483367"/>
                  </a:lnTo>
                  <a:lnTo>
                    <a:pt x="2316728" y="451954"/>
                  </a:lnTo>
                  <a:lnTo>
                    <a:pt x="2280355" y="426240"/>
                  </a:lnTo>
                  <a:lnTo>
                    <a:pt x="2239758" y="406960"/>
                  </a:lnTo>
                  <a:lnTo>
                    <a:pt x="2195674" y="394851"/>
                  </a:lnTo>
                  <a:lnTo>
                    <a:pt x="2148840" y="390651"/>
                  </a:lnTo>
                  <a:close/>
                </a:path>
                <a:path w="2409825" h="1954529">
                  <a:moveTo>
                    <a:pt x="1115822" y="0"/>
                  </a:moveTo>
                  <a:lnTo>
                    <a:pt x="401574" y="390651"/>
                  </a:lnTo>
                  <a:lnTo>
                    <a:pt x="1003935" y="390651"/>
                  </a:lnTo>
                  <a:lnTo>
                    <a:pt x="1115822" y="0"/>
                  </a:lnTo>
                  <a:close/>
                </a:path>
              </a:pathLst>
            </a:custGeom>
            <a:solidFill>
              <a:srgbClr val="FFFFFF"/>
            </a:solidFill>
          </p:spPr>
          <p:txBody>
            <a:bodyPr wrap="square" lIns="0" tIns="0" rIns="0" bIns="0" rtlCol="0"/>
            <a:lstStyle/>
            <a:p>
              <a:endParaRPr sz="1534">
                <a:latin typeface="Yu Gothic UI" panose="020B0500000000000000" pitchFamily="34" charset="-128"/>
                <a:ea typeface="Yu Gothic UI" panose="020B0500000000000000" pitchFamily="34" charset="-128"/>
              </a:endParaRPr>
            </a:p>
          </p:txBody>
        </p:sp>
        <p:sp>
          <p:nvSpPr>
            <p:cNvPr id="10" name="object 10"/>
            <p:cNvSpPr/>
            <p:nvPr/>
          </p:nvSpPr>
          <p:spPr>
            <a:xfrm>
              <a:off x="4642865" y="4369561"/>
              <a:ext cx="2409825" cy="1954530"/>
            </a:xfrm>
            <a:custGeom>
              <a:avLst/>
              <a:gdLst/>
              <a:ahLst/>
              <a:cxnLst/>
              <a:rect l="l" t="t" r="r" b="b"/>
              <a:pathLst>
                <a:path w="2409825" h="1954529">
                  <a:moveTo>
                    <a:pt x="0" y="651256"/>
                  </a:moveTo>
                  <a:lnTo>
                    <a:pt x="4199" y="604421"/>
                  </a:lnTo>
                  <a:lnTo>
                    <a:pt x="16308" y="560337"/>
                  </a:lnTo>
                  <a:lnTo>
                    <a:pt x="35588" y="519740"/>
                  </a:lnTo>
                  <a:lnTo>
                    <a:pt x="61302" y="483367"/>
                  </a:lnTo>
                  <a:lnTo>
                    <a:pt x="92715" y="451954"/>
                  </a:lnTo>
                  <a:lnTo>
                    <a:pt x="129088" y="426240"/>
                  </a:lnTo>
                  <a:lnTo>
                    <a:pt x="169685" y="406960"/>
                  </a:lnTo>
                  <a:lnTo>
                    <a:pt x="213769" y="394851"/>
                  </a:lnTo>
                  <a:lnTo>
                    <a:pt x="260604" y="390651"/>
                  </a:lnTo>
                  <a:lnTo>
                    <a:pt x="401574" y="390651"/>
                  </a:lnTo>
                  <a:lnTo>
                    <a:pt x="1115822" y="0"/>
                  </a:lnTo>
                  <a:lnTo>
                    <a:pt x="1003935" y="390651"/>
                  </a:lnTo>
                  <a:lnTo>
                    <a:pt x="2148840" y="390651"/>
                  </a:lnTo>
                  <a:lnTo>
                    <a:pt x="2195674" y="394851"/>
                  </a:lnTo>
                  <a:lnTo>
                    <a:pt x="2239758" y="406960"/>
                  </a:lnTo>
                  <a:lnTo>
                    <a:pt x="2280355" y="426240"/>
                  </a:lnTo>
                  <a:lnTo>
                    <a:pt x="2316728" y="451954"/>
                  </a:lnTo>
                  <a:lnTo>
                    <a:pt x="2348141" y="483367"/>
                  </a:lnTo>
                  <a:lnTo>
                    <a:pt x="2373855" y="519740"/>
                  </a:lnTo>
                  <a:lnTo>
                    <a:pt x="2393135" y="560337"/>
                  </a:lnTo>
                  <a:lnTo>
                    <a:pt x="2405244" y="604421"/>
                  </a:lnTo>
                  <a:lnTo>
                    <a:pt x="2409443" y="651256"/>
                  </a:lnTo>
                  <a:lnTo>
                    <a:pt x="2409443" y="1042162"/>
                  </a:lnTo>
                  <a:lnTo>
                    <a:pt x="2409443" y="1693672"/>
                  </a:lnTo>
                  <a:lnTo>
                    <a:pt x="2405244" y="1740516"/>
                  </a:lnTo>
                  <a:lnTo>
                    <a:pt x="2393135" y="1784605"/>
                  </a:lnTo>
                  <a:lnTo>
                    <a:pt x="2373855" y="1825204"/>
                  </a:lnTo>
                  <a:lnTo>
                    <a:pt x="2348141" y="1861576"/>
                  </a:lnTo>
                  <a:lnTo>
                    <a:pt x="2316728" y="1892985"/>
                  </a:lnTo>
                  <a:lnTo>
                    <a:pt x="2280355" y="1918696"/>
                  </a:lnTo>
                  <a:lnTo>
                    <a:pt x="2239758" y="1937972"/>
                  </a:lnTo>
                  <a:lnTo>
                    <a:pt x="2195674" y="1950077"/>
                  </a:lnTo>
                  <a:lnTo>
                    <a:pt x="2148840" y="1954276"/>
                  </a:lnTo>
                  <a:lnTo>
                    <a:pt x="1003935" y="1954276"/>
                  </a:lnTo>
                  <a:lnTo>
                    <a:pt x="401574" y="1954276"/>
                  </a:lnTo>
                  <a:lnTo>
                    <a:pt x="260604" y="1954276"/>
                  </a:lnTo>
                  <a:lnTo>
                    <a:pt x="213769" y="1950077"/>
                  </a:lnTo>
                  <a:lnTo>
                    <a:pt x="169685" y="1937972"/>
                  </a:lnTo>
                  <a:lnTo>
                    <a:pt x="129088" y="1918696"/>
                  </a:lnTo>
                  <a:lnTo>
                    <a:pt x="92715" y="1892985"/>
                  </a:lnTo>
                  <a:lnTo>
                    <a:pt x="61302" y="1861576"/>
                  </a:lnTo>
                  <a:lnTo>
                    <a:pt x="35588" y="1825204"/>
                  </a:lnTo>
                  <a:lnTo>
                    <a:pt x="16308" y="1784605"/>
                  </a:lnTo>
                  <a:lnTo>
                    <a:pt x="4199" y="1740516"/>
                  </a:lnTo>
                  <a:lnTo>
                    <a:pt x="0" y="1693672"/>
                  </a:lnTo>
                  <a:lnTo>
                    <a:pt x="0" y="1042162"/>
                  </a:lnTo>
                  <a:lnTo>
                    <a:pt x="0" y="651256"/>
                  </a:lnTo>
                  <a:close/>
                </a:path>
              </a:pathLst>
            </a:custGeom>
            <a:ln w="38100">
              <a:solidFill>
                <a:srgbClr val="EF526B"/>
              </a:solidFill>
            </a:ln>
          </p:spPr>
          <p:txBody>
            <a:bodyPr wrap="square" lIns="0" tIns="0" rIns="0" bIns="0" rtlCol="0"/>
            <a:lstStyle/>
            <a:p>
              <a:endParaRPr sz="1534">
                <a:latin typeface="Yu Gothic UI" panose="020B0500000000000000" pitchFamily="34" charset="-128"/>
                <a:ea typeface="Yu Gothic UI" panose="020B0500000000000000" pitchFamily="34" charset="-128"/>
              </a:endParaRPr>
            </a:p>
          </p:txBody>
        </p:sp>
      </p:grpSp>
      <p:sp>
        <p:nvSpPr>
          <p:cNvPr id="11" name="object 11"/>
          <p:cNvSpPr txBox="1"/>
          <p:nvPr/>
        </p:nvSpPr>
        <p:spPr>
          <a:xfrm>
            <a:off x="4440413" y="4461324"/>
            <a:ext cx="1775776" cy="1150854"/>
          </a:xfrm>
          <a:prstGeom prst="rect">
            <a:avLst/>
          </a:prstGeom>
        </p:spPr>
        <p:txBody>
          <a:bodyPr vert="horz" wrap="square" lIns="0" tIns="10821" rIns="0" bIns="0" rtlCol="0">
            <a:spAutoFit/>
          </a:bodyPr>
          <a:lstStyle/>
          <a:p>
            <a:pPr marL="194793" marR="62225" indent="-184512">
              <a:spcBef>
                <a:spcPts val="85"/>
              </a:spcBef>
              <a:buFont typeface="Wingdings"/>
              <a:buChar char=""/>
              <a:tabLst>
                <a:tab pos="194793" algn="l"/>
              </a:tabLst>
            </a:pPr>
            <a:r>
              <a:rPr sz="1193">
                <a:solidFill>
                  <a:srgbClr val="404040"/>
                </a:solidFill>
                <a:latin typeface="Yu Gothic UI" panose="020B0500000000000000" pitchFamily="34" charset="-128"/>
                <a:ea typeface="Yu Gothic UI" panose="020B0500000000000000" pitchFamily="34" charset="-128"/>
                <a:cs typeface="ヒラギノ明朝 ProN W6"/>
              </a:rPr>
              <a:t>入社して３か月経った社員には「金属化粧師」の社章を与える</a:t>
            </a:r>
            <a:endParaRPr sz="1193">
              <a:latin typeface="Yu Gothic UI" panose="020B0500000000000000" pitchFamily="34" charset="-128"/>
              <a:ea typeface="Yu Gothic UI" panose="020B0500000000000000" pitchFamily="34" charset="-128"/>
              <a:cs typeface="ヒラギノ明朝 ProN W6"/>
            </a:endParaRPr>
          </a:p>
          <a:p>
            <a:pPr marL="194793" marR="4328" indent="-184512">
              <a:spcBef>
                <a:spcPts val="260"/>
              </a:spcBef>
              <a:buFont typeface="Wingdings"/>
              <a:buChar char=""/>
              <a:tabLst>
                <a:tab pos="194793" algn="l"/>
              </a:tabLst>
            </a:pPr>
            <a:r>
              <a:rPr sz="1193">
                <a:solidFill>
                  <a:srgbClr val="404040"/>
                </a:solidFill>
                <a:latin typeface="Yu Gothic UI" panose="020B0500000000000000" pitchFamily="34" charset="-128"/>
                <a:ea typeface="Yu Gothic UI" panose="020B0500000000000000" pitchFamily="34" charset="-128"/>
                <a:cs typeface="ヒラギノ明朝 ProN W6"/>
              </a:rPr>
              <a:t>社員が会社の心を普段から意識するよう「金属化粧師」を各所で使用</a:t>
            </a:r>
            <a:endParaRPr sz="1193">
              <a:latin typeface="Yu Gothic UI" panose="020B0500000000000000" pitchFamily="34" charset="-128"/>
              <a:ea typeface="Yu Gothic UI" panose="020B0500000000000000" pitchFamily="34" charset="-128"/>
              <a:cs typeface="ヒラギノ明朝 ProN W6"/>
            </a:endParaRPr>
          </a:p>
        </p:txBody>
      </p:sp>
      <p:grpSp>
        <p:nvGrpSpPr>
          <p:cNvPr id="12" name="object 12"/>
          <p:cNvGrpSpPr/>
          <p:nvPr/>
        </p:nvGrpSpPr>
        <p:grpSpPr>
          <a:xfrm>
            <a:off x="6489968" y="4017434"/>
            <a:ext cx="2084183" cy="1698402"/>
            <a:chOff x="7203947" y="4350130"/>
            <a:chExt cx="2446020" cy="1993264"/>
          </a:xfrm>
        </p:grpSpPr>
        <p:sp>
          <p:nvSpPr>
            <p:cNvPr id="13" name="object 13"/>
            <p:cNvSpPr/>
            <p:nvPr/>
          </p:nvSpPr>
          <p:spPr>
            <a:xfrm>
              <a:off x="7222997" y="4369180"/>
              <a:ext cx="2407920" cy="1955164"/>
            </a:xfrm>
            <a:custGeom>
              <a:avLst/>
              <a:gdLst/>
              <a:ahLst/>
              <a:cxnLst/>
              <a:rect l="l" t="t" r="r" b="b"/>
              <a:pathLst>
                <a:path w="2407920" h="1955164">
                  <a:moveTo>
                    <a:pt x="2147316" y="391033"/>
                  </a:moveTo>
                  <a:lnTo>
                    <a:pt x="260603" y="391033"/>
                  </a:lnTo>
                  <a:lnTo>
                    <a:pt x="213769" y="395232"/>
                  </a:lnTo>
                  <a:lnTo>
                    <a:pt x="169685" y="407341"/>
                  </a:lnTo>
                  <a:lnTo>
                    <a:pt x="129088" y="426621"/>
                  </a:lnTo>
                  <a:lnTo>
                    <a:pt x="92715" y="452335"/>
                  </a:lnTo>
                  <a:lnTo>
                    <a:pt x="61302" y="483748"/>
                  </a:lnTo>
                  <a:lnTo>
                    <a:pt x="35588" y="520121"/>
                  </a:lnTo>
                  <a:lnTo>
                    <a:pt x="16308" y="560718"/>
                  </a:lnTo>
                  <a:lnTo>
                    <a:pt x="4199" y="604802"/>
                  </a:lnTo>
                  <a:lnTo>
                    <a:pt x="0" y="651637"/>
                  </a:lnTo>
                  <a:lnTo>
                    <a:pt x="0" y="1694053"/>
                  </a:lnTo>
                  <a:lnTo>
                    <a:pt x="4199" y="1740897"/>
                  </a:lnTo>
                  <a:lnTo>
                    <a:pt x="16308" y="1784986"/>
                  </a:lnTo>
                  <a:lnTo>
                    <a:pt x="35588" y="1825585"/>
                  </a:lnTo>
                  <a:lnTo>
                    <a:pt x="61302" y="1861957"/>
                  </a:lnTo>
                  <a:lnTo>
                    <a:pt x="92715" y="1893366"/>
                  </a:lnTo>
                  <a:lnTo>
                    <a:pt x="129088" y="1919077"/>
                  </a:lnTo>
                  <a:lnTo>
                    <a:pt x="169685" y="1938353"/>
                  </a:lnTo>
                  <a:lnTo>
                    <a:pt x="213769" y="1950458"/>
                  </a:lnTo>
                  <a:lnTo>
                    <a:pt x="260603" y="1954657"/>
                  </a:lnTo>
                  <a:lnTo>
                    <a:pt x="2147316" y="1954657"/>
                  </a:lnTo>
                  <a:lnTo>
                    <a:pt x="2194150" y="1950458"/>
                  </a:lnTo>
                  <a:lnTo>
                    <a:pt x="2238234" y="1938353"/>
                  </a:lnTo>
                  <a:lnTo>
                    <a:pt x="2278831" y="1919077"/>
                  </a:lnTo>
                  <a:lnTo>
                    <a:pt x="2315204" y="1893366"/>
                  </a:lnTo>
                  <a:lnTo>
                    <a:pt x="2346617" y="1861957"/>
                  </a:lnTo>
                  <a:lnTo>
                    <a:pt x="2372331" y="1825585"/>
                  </a:lnTo>
                  <a:lnTo>
                    <a:pt x="2391611" y="1784986"/>
                  </a:lnTo>
                  <a:lnTo>
                    <a:pt x="2403720" y="1740897"/>
                  </a:lnTo>
                  <a:lnTo>
                    <a:pt x="2407920" y="1694053"/>
                  </a:lnTo>
                  <a:lnTo>
                    <a:pt x="2407920" y="651637"/>
                  </a:lnTo>
                  <a:lnTo>
                    <a:pt x="2403720" y="604802"/>
                  </a:lnTo>
                  <a:lnTo>
                    <a:pt x="2391611" y="560718"/>
                  </a:lnTo>
                  <a:lnTo>
                    <a:pt x="2372331" y="520121"/>
                  </a:lnTo>
                  <a:lnTo>
                    <a:pt x="2346617" y="483748"/>
                  </a:lnTo>
                  <a:lnTo>
                    <a:pt x="2315204" y="452335"/>
                  </a:lnTo>
                  <a:lnTo>
                    <a:pt x="2278831" y="426621"/>
                  </a:lnTo>
                  <a:lnTo>
                    <a:pt x="2238234" y="407341"/>
                  </a:lnTo>
                  <a:lnTo>
                    <a:pt x="2194150" y="395232"/>
                  </a:lnTo>
                  <a:lnTo>
                    <a:pt x="2147316" y="391033"/>
                  </a:lnTo>
                  <a:close/>
                </a:path>
                <a:path w="2407920" h="1955164">
                  <a:moveTo>
                    <a:pt x="1258316" y="0"/>
                  </a:moveTo>
                  <a:lnTo>
                    <a:pt x="1404620" y="391033"/>
                  </a:lnTo>
                  <a:lnTo>
                    <a:pt x="2006600" y="391033"/>
                  </a:lnTo>
                  <a:lnTo>
                    <a:pt x="1258316" y="0"/>
                  </a:lnTo>
                  <a:close/>
                </a:path>
              </a:pathLst>
            </a:custGeom>
            <a:solidFill>
              <a:srgbClr val="FFFFFF"/>
            </a:solidFill>
          </p:spPr>
          <p:txBody>
            <a:bodyPr wrap="square" lIns="0" tIns="0" rIns="0" bIns="0" rtlCol="0"/>
            <a:lstStyle/>
            <a:p>
              <a:endParaRPr sz="1534">
                <a:latin typeface="Yu Gothic UI" panose="020B0500000000000000" pitchFamily="34" charset="-128"/>
                <a:ea typeface="Yu Gothic UI" panose="020B0500000000000000" pitchFamily="34" charset="-128"/>
              </a:endParaRPr>
            </a:p>
          </p:txBody>
        </p:sp>
        <p:sp>
          <p:nvSpPr>
            <p:cNvPr id="14" name="object 14"/>
            <p:cNvSpPr/>
            <p:nvPr/>
          </p:nvSpPr>
          <p:spPr>
            <a:xfrm>
              <a:off x="7222997" y="4369180"/>
              <a:ext cx="2407920" cy="1955164"/>
            </a:xfrm>
            <a:custGeom>
              <a:avLst/>
              <a:gdLst/>
              <a:ahLst/>
              <a:cxnLst/>
              <a:rect l="l" t="t" r="r" b="b"/>
              <a:pathLst>
                <a:path w="2407920" h="1955164">
                  <a:moveTo>
                    <a:pt x="0" y="651637"/>
                  </a:moveTo>
                  <a:lnTo>
                    <a:pt x="4199" y="604802"/>
                  </a:lnTo>
                  <a:lnTo>
                    <a:pt x="16308" y="560718"/>
                  </a:lnTo>
                  <a:lnTo>
                    <a:pt x="35588" y="520121"/>
                  </a:lnTo>
                  <a:lnTo>
                    <a:pt x="61302" y="483748"/>
                  </a:lnTo>
                  <a:lnTo>
                    <a:pt x="92715" y="452335"/>
                  </a:lnTo>
                  <a:lnTo>
                    <a:pt x="129088" y="426621"/>
                  </a:lnTo>
                  <a:lnTo>
                    <a:pt x="169685" y="407341"/>
                  </a:lnTo>
                  <a:lnTo>
                    <a:pt x="213769" y="395232"/>
                  </a:lnTo>
                  <a:lnTo>
                    <a:pt x="260603" y="391033"/>
                  </a:lnTo>
                  <a:lnTo>
                    <a:pt x="1404620" y="391033"/>
                  </a:lnTo>
                  <a:lnTo>
                    <a:pt x="1258316" y="0"/>
                  </a:lnTo>
                  <a:lnTo>
                    <a:pt x="2006600" y="391033"/>
                  </a:lnTo>
                  <a:lnTo>
                    <a:pt x="2147316" y="391033"/>
                  </a:lnTo>
                  <a:lnTo>
                    <a:pt x="2194150" y="395232"/>
                  </a:lnTo>
                  <a:lnTo>
                    <a:pt x="2238234" y="407341"/>
                  </a:lnTo>
                  <a:lnTo>
                    <a:pt x="2278831" y="426621"/>
                  </a:lnTo>
                  <a:lnTo>
                    <a:pt x="2315204" y="452335"/>
                  </a:lnTo>
                  <a:lnTo>
                    <a:pt x="2346617" y="483748"/>
                  </a:lnTo>
                  <a:lnTo>
                    <a:pt x="2372331" y="520121"/>
                  </a:lnTo>
                  <a:lnTo>
                    <a:pt x="2391611" y="560718"/>
                  </a:lnTo>
                  <a:lnTo>
                    <a:pt x="2403720" y="604802"/>
                  </a:lnTo>
                  <a:lnTo>
                    <a:pt x="2407920" y="651637"/>
                  </a:lnTo>
                  <a:lnTo>
                    <a:pt x="2407920" y="1042543"/>
                  </a:lnTo>
                  <a:lnTo>
                    <a:pt x="2407920" y="1694053"/>
                  </a:lnTo>
                  <a:lnTo>
                    <a:pt x="2403720" y="1740897"/>
                  </a:lnTo>
                  <a:lnTo>
                    <a:pt x="2391611" y="1784986"/>
                  </a:lnTo>
                  <a:lnTo>
                    <a:pt x="2372331" y="1825585"/>
                  </a:lnTo>
                  <a:lnTo>
                    <a:pt x="2346617" y="1861957"/>
                  </a:lnTo>
                  <a:lnTo>
                    <a:pt x="2315204" y="1893366"/>
                  </a:lnTo>
                  <a:lnTo>
                    <a:pt x="2278831" y="1919077"/>
                  </a:lnTo>
                  <a:lnTo>
                    <a:pt x="2238234" y="1938353"/>
                  </a:lnTo>
                  <a:lnTo>
                    <a:pt x="2194150" y="1950458"/>
                  </a:lnTo>
                  <a:lnTo>
                    <a:pt x="2147316" y="1954657"/>
                  </a:lnTo>
                  <a:lnTo>
                    <a:pt x="2006600" y="1954657"/>
                  </a:lnTo>
                  <a:lnTo>
                    <a:pt x="1404620" y="1954657"/>
                  </a:lnTo>
                  <a:lnTo>
                    <a:pt x="260603" y="1954657"/>
                  </a:lnTo>
                  <a:lnTo>
                    <a:pt x="213769" y="1950458"/>
                  </a:lnTo>
                  <a:lnTo>
                    <a:pt x="169685" y="1938353"/>
                  </a:lnTo>
                  <a:lnTo>
                    <a:pt x="129088" y="1919077"/>
                  </a:lnTo>
                  <a:lnTo>
                    <a:pt x="92715" y="1893366"/>
                  </a:lnTo>
                  <a:lnTo>
                    <a:pt x="61302" y="1861957"/>
                  </a:lnTo>
                  <a:lnTo>
                    <a:pt x="35588" y="1825585"/>
                  </a:lnTo>
                  <a:lnTo>
                    <a:pt x="16308" y="1784986"/>
                  </a:lnTo>
                  <a:lnTo>
                    <a:pt x="4199" y="1740897"/>
                  </a:lnTo>
                  <a:lnTo>
                    <a:pt x="0" y="1694053"/>
                  </a:lnTo>
                  <a:lnTo>
                    <a:pt x="0" y="1042543"/>
                  </a:lnTo>
                  <a:lnTo>
                    <a:pt x="0" y="651637"/>
                  </a:lnTo>
                  <a:close/>
                </a:path>
              </a:pathLst>
            </a:custGeom>
            <a:ln w="38100">
              <a:solidFill>
                <a:srgbClr val="00ABC7"/>
              </a:solidFill>
            </a:ln>
          </p:spPr>
          <p:txBody>
            <a:bodyPr wrap="square" lIns="0" tIns="0" rIns="0" bIns="0" rtlCol="0"/>
            <a:lstStyle/>
            <a:p>
              <a:endParaRPr sz="1534">
                <a:latin typeface="Yu Gothic UI" panose="020B0500000000000000" pitchFamily="34" charset="-128"/>
                <a:ea typeface="Yu Gothic UI" panose="020B0500000000000000" pitchFamily="34" charset="-128"/>
              </a:endParaRPr>
            </a:p>
          </p:txBody>
        </p:sp>
      </p:grpSp>
      <p:sp>
        <p:nvSpPr>
          <p:cNvPr id="15" name="object 15"/>
          <p:cNvSpPr txBox="1"/>
          <p:nvPr/>
        </p:nvSpPr>
        <p:spPr>
          <a:xfrm>
            <a:off x="6638328" y="4461324"/>
            <a:ext cx="1786056" cy="1150854"/>
          </a:xfrm>
          <a:prstGeom prst="rect">
            <a:avLst/>
          </a:prstGeom>
        </p:spPr>
        <p:txBody>
          <a:bodyPr vert="horz" wrap="square" lIns="0" tIns="10821" rIns="0" bIns="0" rtlCol="0">
            <a:spAutoFit/>
          </a:bodyPr>
          <a:lstStyle/>
          <a:p>
            <a:pPr marL="194793" marR="4328" indent="-184512">
              <a:spcBef>
                <a:spcPts val="85"/>
              </a:spcBef>
              <a:buFont typeface="Wingdings"/>
              <a:buChar char=""/>
              <a:tabLst>
                <a:tab pos="194793" algn="l"/>
              </a:tabLst>
            </a:pPr>
            <a:r>
              <a:rPr sz="1193">
                <a:solidFill>
                  <a:srgbClr val="404040"/>
                </a:solidFill>
                <a:latin typeface="Yu Gothic UI" panose="020B0500000000000000" pitchFamily="34" charset="-128"/>
                <a:ea typeface="Yu Gothic UI" panose="020B0500000000000000" pitchFamily="34" charset="-128"/>
                <a:cs typeface="ヒラギノ明朝 ProN W6"/>
              </a:rPr>
              <a:t>自社技術の見える化を目指してオリジナルブランドを立ち上げ</a:t>
            </a:r>
            <a:endParaRPr sz="1193">
              <a:latin typeface="Yu Gothic UI" panose="020B0500000000000000" pitchFamily="34" charset="-128"/>
              <a:ea typeface="Yu Gothic UI" panose="020B0500000000000000" pitchFamily="34" charset="-128"/>
              <a:cs typeface="ヒラギノ明朝 ProN W6"/>
            </a:endParaRPr>
          </a:p>
          <a:p>
            <a:pPr marL="194793" marR="8117" indent="-184512" algn="just">
              <a:spcBef>
                <a:spcPts val="260"/>
              </a:spcBef>
              <a:buFont typeface="Wingdings"/>
              <a:buChar char=""/>
              <a:tabLst>
                <a:tab pos="194793" algn="l"/>
              </a:tabLst>
            </a:pPr>
            <a:r>
              <a:rPr sz="1193">
                <a:solidFill>
                  <a:srgbClr val="404040"/>
                </a:solidFill>
                <a:latin typeface="Yu Gothic UI" panose="020B0500000000000000" pitchFamily="34" charset="-128"/>
                <a:ea typeface="Yu Gothic UI" panose="020B0500000000000000" pitchFamily="34" charset="-128"/>
                <a:cs typeface="ヒラギノ明朝 ProN W6"/>
              </a:rPr>
              <a:t>意匠性の高い金属パネルをラインナップして展示会に出展し、成功をつかむ</a:t>
            </a:r>
            <a:endParaRPr sz="1193">
              <a:latin typeface="Yu Gothic UI" panose="020B0500000000000000" pitchFamily="34" charset="-128"/>
              <a:ea typeface="Yu Gothic UI" panose="020B0500000000000000" pitchFamily="34" charset="-128"/>
              <a:cs typeface="ヒラギノ明朝 ProN W6"/>
            </a:endParaRPr>
          </a:p>
        </p:txBody>
      </p:sp>
      <p:sp>
        <p:nvSpPr>
          <p:cNvPr id="17" name="object 17"/>
          <p:cNvSpPr txBox="1"/>
          <p:nvPr/>
        </p:nvSpPr>
        <p:spPr>
          <a:xfrm>
            <a:off x="252046" y="868366"/>
            <a:ext cx="8639908" cy="640455"/>
          </a:xfrm>
          <a:prstGeom prst="rect">
            <a:avLst/>
          </a:prstGeom>
          <a:solidFill>
            <a:srgbClr val="F8F7F3"/>
          </a:solidFill>
        </p:spPr>
        <p:txBody>
          <a:bodyPr vert="horz" wrap="square" lIns="0" tIns="92023" rIns="0" bIns="92023" rtlCol="0">
            <a:spAutoFit/>
          </a:bodyPr>
          <a:lstStyle/>
          <a:p>
            <a:pPr marL="182347" marR="37877">
              <a:spcBef>
                <a:spcPts val="725"/>
              </a:spcBef>
              <a:tabLst>
                <a:tab pos="402031" algn="l"/>
              </a:tabLst>
            </a:pPr>
            <a:r>
              <a:rPr sz="1477" b="1" err="1">
                <a:solidFill>
                  <a:srgbClr val="404040"/>
                </a:solidFill>
                <a:latin typeface="Yu Gothic" panose="020B0400000000000000" pitchFamily="34" charset="-128"/>
                <a:ea typeface="Yu Gothic" panose="020B0400000000000000" pitchFamily="34" charset="-128"/>
                <a:cs typeface="ヒラギノ明朝 ProN W6"/>
              </a:rPr>
              <a:t>リーマンショック後の不景気の中、社員と向き合いながら、自社固有の価値を徹底的に棚卸し</a:t>
            </a:r>
            <a:r>
              <a:rPr sz="1477" b="1">
                <a:solidFill>
                  <a:srgbClr val="404040"/>
                </a:solidFill>
                <a:latin typeface="Yu Gothic" panose="020B0400000000000000" pitchFamily="34" charset="-128"/>
                <a:ea typeface="Yu Gothic" panose="020B0400000000000000" pitchFamily="34" charset="-128"/>
                <a:cs typeface="ヒラギノ明朝 ProN W6"/>
              </a:rPr>
              <a:t>。</a:t>
            </a:r>
            <a:br>
              <a:rPr lang="en-US" sz="1477" b="1">
                <a:solidFill>
                  <a:srgbClr val="404040"/>
                </a:solidFill>
                <a:latin typeface="Yu Gothic" panose="020B0400000000000000" pitchFamily="34" charset="-128"/>
                <a:ea typeface="Yu Gothic" panose="020B0400000000000000" pitchFamily="34" charset="-128"/>
                <a:cs typeface="ヒラギノ明朝 ProN W6"/>
              </a:rPr>
            </a:br>
            <a:r>
              <a:rPr sz="1477" b="1" err="1">
                <a:solidFill>
                  <a:srgbClr val="404040"/>
                </a:solidFill>
                <a:latin typeface="Yu Gothic" panose="020B0400000000000000" pitchFamily="34" charset="-128"/>
                <a:ea typeface="Yu Gothic" panose="020B0400000000000000" pitchFamily="34" charset="-128"/>
                <a:cs typeface="ヒラギノ明朝 ProN W6"/>
              </a:rPr>
              <a:t>金属素材の価値を高めるという</a:t>
            </a:r>
            <a:r>
              <a:rPr lang="ja-JP" altLang="en-US" sz="1477" b="1">
                <a:solidFill>
                  <a:srgbClr val="404040"/>
                </a:solidFill>
                <a:latin typeface="Yu Gothic" panose="020B0400000000000000" pitchFamily="34" charset="-128"/>
                <a:ea typeface="Yu Gothic" panose="020B0400000000000000" pitchFamily="34" charset="-128"/>
                <a:cs typeface="ヒラギノ明朝 ProN W6"/>
              </a:rPr>
              <a:t>アイデンティティ</a:t>
            </a:r>
            <a:r>
              <a:rPr sz="1477" b="1" err="1">
                <a:solidFill>
                  <a:srgbClr val="404040"/>
                </a:solidFill>
                <a:latin typeface="Yu Gothic" panose="020B0400000000000000" pitchFamily="34" charset="-128"/>
                <a:ea typeface="Yu Gothic" panose="020B0400000000000000" pitchFamily="34" charset="-128"/>
                <a:cs typeface="ヒラギノ明朝 ProN W6"/>
              </a:rPr>
              <a:t>に辿り着き</a:t>
            </a:r>
            <a:r>
              <a:rPr sz="1477" b="1">
                <a:solidFill>
                  <a:srgbClr val="404040"/>
                </a:solidFill>
                <a:latin typeface="Yu Gothic" panose="020B0400000000000000" pitchFamily="34" charset="-128"/>
                <a:ea typeface="Yu Gothic" panose="020B0400000000000000" pitchFamily="34" charset="-128"/>
                <a:cs typeface="ヒラギノ明朝 ProN W6"/>
              </a:rPr>
              <a:t>、</a:t>
            </a:r>
            <a:r>
              <a:rPr sz="1477" b="1">
                <a:solidFill>
                  <a:srgbClr val="E94B62"/>
                </a:solidFill>
                <a:latin typeface="Yu Gothic" panose="020B0400000000000000" pitchFamily="34" charset="-128"/>
                <a:ea typeface="Yu Gothic" panose="020B0400000000000000" pitchFamily="34" charset="-128"/>
                <a:cs typeface="ヒラギノ明朝 ProN W6"/>
              </a:rPr>
              <a:t>「金属化粧師®」</a:t>
            </a:r>
            <a:r>
              <a:rPr sz="1477" b="1" err="1">
                <a:solidFill>
                  <a:srgbClr val="404040"/>
                </a:solidFill>
                <a:latin typeface="Yu Gothic" panose="020B0400000000000000" pitchFamily="34" charset="-128"/>
                <a:ea typeface="Yu Gothic" panose="020B0400000000000000" pitchFamily="34" charset="-128"/>
                <a:cs typeface="ヒラギノ明朝 ProN W6"/>
              </a:rPr>
              <a:t>として</a:t>
            </a:r>
            <a:r>
              <a:rPr lang="ja-JP" altLang="en-US" sz="1477" b="1">
                <a:solidFill>
                  <a:srgbClr val="E94B62"/>
                </a:solidFill>
                <a:latin typeface="Yu Gothic" panose="020B0400000000000000" pitchFamily="34" charset="-128"/>
                <a:ea typeface="Yu Gothic" panose="020B0400000000000000" pitchFamily="34" charset="-128"/>
                <a:cs typeface="ヒラギノ明朝 ProN W6"/>
              </a:rPr>
              <a:t>商標化</a:t>
            </a:r>
            <a:endParaRPr sz="1477" b="1">
              <a:solidFill>
                <a:srgbClr val="E94B62"/>
              </a:solidFill>
              <a:latin typeface="Yu Gothic" panose="020B0400000000000000" pitchFamily="34" charset="-128"/>
              <a:ea typeface="Yu Gothic" panose="020B0400000000000000" pitchFamily="34" charset="-128"/>
              <a:cs typeface="ヒラギノ明朝 ProN W6"/>
            </a:endParaRPr>
          </a:p>
        </p:txBody>
      </p:sp>
      <p:pic>
        <p:nvPicPr>
          <p:cNvPr id="18" name="object 18"/>
          <p:cNvPicPr/>
          <p:nvPr/>
        </p:nvPicPr>
        <p:blipFill>
          <a:blip r:embed="rId4" cstate="print"/>
          <a:stretch>
            <a:fillRect/>
          </a:stretch>
        </p:blipFill>
        <p:spPr>
          <a:xfrm>
            <a:off x="1480137" y="3175429"/>
            <a:ext cx="2681518" cy="1095980"/>
          </a:xfrm>
          <a:prstGeom prst="rect">
            <a:avLst/>
          </a:prstGeom>
        </p:spPr>
      </p:pic>
      <p:pic>
        <p:nvPicPr>
          <p:cNvPr id="19" name="object 19"/>
          <p:cNvPicPr/>
          <p:nvPr/>
        </p:nvPicPr>
        <p:blipFill>
          <a:blip r:embed="rId5" cstate="print"/>
          <a:stretch>
            <a:fillRect/>
          </a:stretch>
        </p:blipFill>
        <p:spPr>
          <a:xfrm>
            <a:off x="523102" y="1774287"/>
            <a:ext cx="2464660" cy="1358289"/>
          </a:xfrm>
          <a:prstGeom prst="rect">
            <a:avLst/>
          </a:prstGeom>
        </p:spPr>
      </p:pic>
      <p:pic>
        <p:nvPicPr>
          <p:cNvPr id="20" name="object 20"/>
          <p:cNvPicPr/>
          <p:nvPr/>
        </p:nvPicPr>
        <p:blipFill>
          <a:blip r:embed="rId6" cstate="print"/>
          <a:stretch>
            <a:fillRect/>
          </a:stretch>
        </p:blipFill>
        <p:spPr>
          <a:xfrm>
            <a:off x="523103" y="4338934"/>
            <a:ext cx="1790709" cy="1347901"/>
          </a:xfrm>
          <a:prstGeom prst="rect">
            <a:avLst/>
          </a:prstGeom>
        </p:spPr>
      </p:pic>
      <p:pic>
        <p:nvPicPr>
          <p:cNvPr id="21" name="object 21"/>
          <p:cNvPicPr/>
          <p:nvPr/>
        </p:nvPicPr>
        <p:blipFill>
          <a:blip r:embed="rId7" cstate="print"/>
          <a:stretch>
            <a:fillRect/>
          </a:stretch>
        </p:blipFill>
        <p:spPr>
          <a:xfrm>
            <a:off x="2365752" y="4338936"/>
            <a:ext cx="1795903" cy="1350498"/>
          </a:xfrm>
          <a:prstGeom prst="rect">
            <a:avLst/>
          </a:prstGeom>
        </p:spPr>
      </p:pic>
      <p:sp>
        <p:nvSpPr>
          <p:cNvPr id="22" name="object 22"/>
          <p:cNvSpPr txBox="1"/>
          <p:nvPr/>
        </p:nvSpPr>
        <p:spPr>
          <a:xfrm>
            <a:off x="8421030" y="6159191"/>
            <a:ext cx="156909" cy="148063"/>
          </a:xfrm>
          <a:prstGeom prst="rect">
            <a:avLst/>
          </a:prstGeom>
        </p:spPr>
        <p:txBody>
          <a:bodyPr vert="horz" wrap="square" lIns="0" tIns="16773" rIns="0" bIns="0" rtlCol="0">
            <a:spAutoFit/>
          </a:bodyPr>
          <a:lstStyle/>
          <a:p>
            <a:pPr marL="10822">
              <a:spcBef>
                <a:spcPts val="132"/>
              </a:spcBef>
            </a:pPr>
            <a:r>
              <a:rPr sz="852">
                <a:latin typeface="Yu Gothic UI" panose="020B0500000000000000" pitchFamily="34" charset="-128"/>
                <a:ea typeface="Yu Gothic UI" panose="020B0500000000000000" pitchFamily="34" charset="-128"/>
                <a:cs typeface="ヒラギノ明朝 ProN W3"/>
              </a:rPr>
              <a:t>21</a:t>
            </a:r>
          </a:p>
        </p:txBody>
      </p:sp>
      <p:sp>
        <p:nvSpPr>
          <p:cNvPr id="16" name="タイトル 15">
            <a:extLst>
              <a:ext uri="{FF2B5EF4-FFF2-40B4-BE49-F238E27FC236}">
                <a16:creationId xmlns:a16="http://schemas.microsoft.com/office/drawing/2014/main" id="{D99137DD-6FCA-280F-81FE-E7BBF2F85038}"/>
              </a:ext>
            </a:extLst>
          </p:cNvPr>
          <p:cNvSpPr>
            <a:spLocks noGrp="1"/>
          </p:cNvSpPr>
          <p:nvPr>
            <p:ph type="title"/>
          </p:nvPr>
        </p:nvSpPr>
        <p:spPr/>
        <p:txBody>
          <a:bodyPr/>
          <a:lstStyle/>
          <a:p>
            <a:r>
              <a:rPr lang="ja-JP" altLang="en-US" sz="1477">
                <a:solidFill>
                  <a:srgbClr val="56431E"/>
                </a:solidFill>
              </a:rPr>
              <a:t>事例：東洋ステンレス研磨工業株式会社</a:t>
            </a:r>
            <a:endParaRPr lang="ja-JP" altLang="en-US"/>
          </a:p>
        </p:txBody>
      </p:sp>
    </p:spTree>
    <p:extLst>
      <p:ext uri="{BB962C8B-B14F-4D97-AF65-F5344CB8AC3E}">
        <p14:creationId xmlns:p14="http://schemas.microsoft.com/office/powerpoint/2010/main" val="177715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90F6F11-4C55-2F48-6E7C-CD1E175DC4E8}"/>
              </a:ext>
            </a:extLst>
          </p:cNvPr>
          <p:cNvSpPr>
            <a:spLocks noGrp="1"/>
          </p:cNvSpPr>
          <p:nvPr>
            <p:ph type="title"/>
          </p:nvPr>
        </p:nvSpPr>
        <p:spPr>
          <a:xfrm>
            <a:off x="179388" y="174546"/>
            <a:ext cx="8785225" cy="770017"/>
          </a:xfrm>
        </p:spPr>
        <p:txBody>
          <a:bodyPr/>
          <a:lstStyle/>
          <a:p>
            <a:r>
              <a:rPr lang="en-US" altLang="ja-JP"/>
              <a:t>【</a:t>
            </a:r>
            <a:r>
              <a:rPr lang="ja-JP" altLang="en-US"/>
              <a:t>本日のテーマ</a:t>
            </a:r>
            <a:r>
              <a:rPr lang="en-US" altLang="ja-JP"/>
              <a:t>】</a:t>
            </a:r>
            <a:br>
              <a:rPr lang="en-US" altLang="ja-JP"/>
            </a:br>
            <a:r>
              <a:rPr lang="ja-JP" altLang="en-US"/>
              <a:t>自社らしさをもっと生かす</a:t>
            </a:r>
            <a:r>
              <a:rPr kumimoji="1" lang="ja-JP" altLang="en-US" b="1">
                <a:ea typeface="游ゴシック"/>
              </a:rPr>
              <a:t>行動を決めよう</a:t>
            </a:r>
            <a:endParaRPr kumimoji="1" lang="ja-JP" altLang="en-US"/>
          </a:p>
        </p:txBody>
      </p:sp>
      <p:pic>
        <p:nvPicPr>
          <p:cNvPr id="4" name="図 3">
            <a:extLst>
              <a:ext uri="{FF2B5EF4-FFF2-40B4-BE49-F238E27FC236}">
                <a16:creationId xmlns:a16="http://schemas.microsoft.com/office/drawing/2014/main" id="{8A31E5FF-8E9D-4A45-CC4B-5A7B3A40FB22}"/>
              </a:ext>
            </a:extLst>
          </p:cNvPr>
          <p:cNvPicPr>
            <a:picLocks noChangeAspect="1"/>
          </p:cNvPicPr>
          <p:nvPr/>
        </p:nvPicPr>
        <p:blipFill rotWithShape="1">
          <a:blip r:embed="rId3"/>
          <a:srcRect r="66550"/>
          <a:stretch/>
        </p:blipFill>
        <p:spPr>
          <a:xfrm>
            <a:off x="329855" y="3821677"/>
            <a:ext cx="2943450" cy="2594998"/>
          </a:xfrm>
          <a:prstGeom prst="rect">
            <a:avLst/>
          </a:prstGeom>
        </p:spPr>
      </p:pic>
      <p:pic>
        <p:nvPicPr>
          <p:cNvPr id="5" name="図 4">
            <a:extLst>
              <a:ext uri="{FF2B5EF4-FFF2-40B4-BE49-F238E27FC236}">
                <a16:creationId xmlns:a16="http://schemas.microsoft.com/office/drawing/2014/main" id="{DB35490F-9830-2558-0C4E-1ED69C783444}"/>
              </a:ext>
            </a:extLst>
          </p:cNvPr>
          <p:cNvPicPr>
            <a:picLocks noChangeAspect="1"/>
          </p:cNvPicPr>
          <p:nvPr/>
        </p:nvPicPr>
        <p:blipFill rotWithShape="1">
          <a:blip r:embed="rId3"/>
          <a:srcRect l="67660"/>
          <a:stretch/>
        </p:blipFill>
        <p:spPr>
          <a:xfrm>
            <a:off x="6020426" y="3821676"/>
            <a:ext cx="2845762" cy="2594999"/>
          </a:xfrm>
          <a:prstGeom prst="rect">
            <a:avLst/>
          </a:prstGeom>
        </p:spPr>
      </p:pic>
      <p:pic>
        <p:nvPicPr>
          <p:cNvPr id="6" name="図 5">
            <a:extLst>
              <a:ext uri="{FF2B5EF4-FFF2-40B4-BE49-F238E27FC236}">
                <a16:creationId xmlns:a16="http://schemas.microsoft.com/office/drawing/2014/main" id="{5488A4F3-17A8-0C2B-0D4F-D7120AFE9D23}"/>
              </a:ext>
            </a:extLst>
          </p:cNvPr>
          <p:cNvPicPr>
            <a:picLocks noChangeAspect="1"/>
          </p:cNvPicPr>
          <p:nvPr/>
        </p:nvPicPr>
        <p:blipFill rotWithShape="1">
          <a:blip r:embed="rId3"/>
          <a:srcRect l="36911" r="31251"/>
          <a:stretch/>
        </p:blipFill>
        <p:spPr>
          <a:xfrm>
            <a:off x="3343784" y="3821676"/>
            <a:ext cx="2801647" cy="2594999"/>
          </a:xfrm>
          <a:prstGeom prst="rect">
            <a:avLst/>
          </a:prstGeom>
        </p:spPr>
      </p:pic>
      <p:sp>
        <p:nvSpPr>
          <p:cNvPr id="11" name="テキスト ボックス 10">
            <a:extLst>
              <a:ext uri="{FF2B5EF4-FFF2-40B4-BE49-F238E27FC236}">
                <a16:creationId xmlns:a16="http://schemas.microsoft.com/office/drawing/2014/main" id="{1A209C29-1093-3FB6-3231-C74CB225EE59}"/>
              </a:ext>
            </a:extLst>
          </p:cNvPr>
          <p:cNvSpPr txBox="1"/>
          <p:nvPr/>
        </p:nvSpPr>
        <p:spPr>
          <a:xfrm>
            <a:off x="710825" y="3497600"/>
            <a:ext cx="2286000" cy="461665"/>
          </a:xfrm>
          <a:prstGeom prst="rect">
            <a:avLst/>
          </a:prstGeom>
          <a:noFill/>
        </p:spPr>
        <p:txBody>
          <a:bodyPr wrap="square">
            <a:spAutoFit/>
          </a:bodyPr>
          <a:lstStyle/>
          <a:p>
            <a:pPr algn="ctr"/>
            <a:r>
              <a:rPr kumimoji="1" lang="ja-JP" altLang="en-US" sz="2400" b="1" i="0" u="none" strike="noStrike" kern="1200" cap="none" spc="0" normalizeH="0" baseline="0" noProof="0">
                <a:ln>
                  <a:noFill/>
                </a:ln>
                <a:solidFill>
                  <a:srgbClr val="F0536B"/>
                </a:solidFill>
                <a:effectLst/>
                <a:uLnTx/>
                <a:uFillTx/>
                <a:latin typeface="Yu Gothic" panose="020B0400000000000000" pitchFamily="34" charset="-128"/>
                <a:ea typeface="Yu Gothic" panose="020B0400000000000000" pitchFamily="34" charset="-128"/>
                <a:cs typeface="+mn-cs"/>
              </a:rPr>
              <a:t>文化醸成</a:t>
            </a:r>
            <a:endParaRPr lang="ja-JP" altLang="en-US">
              <a:solidFill>
                <a:srgbClr val="F0536B"/>
              </a:solidFill>
            </a:endParaRPr>
          </a:p>
        </p:txBody>
      </p:sp>
      <p:sp>
        <p:nvSpPr>
          <p:cNvPr id="12" name="テキスト ボックス 11">
            <a:extLst>
              <a:ext uri="{FF2B5EF4-FFF2-40B4-BE49-F238E27FC236}">
                <a16:creationId xmlns:a16="http://schemas.microsoft.com/office/drawing/2014/main" id="{71E11A17-3CE1-2DEA-03C3-473B6106CBA3}"/>
              </a:ext>
            </a:extLst>
          </p:cNvPr>
          <p:cNvSpPr txBox="1"/>
          <p:nvPr/>
        </p:nvSpPr>
        <p:spPr>
          <a:xfrm>
            <a:off x="3428999" y="3498500"/>
            <a:ext cx="2286000" cy="461665"/>
          </a:xfrm>
          <a:prstGeom prst="rect">
            <a:avLst/>
          </a:prstGeom>
          <a:noFill/>
        </p:spPr>
        <p:txBody>
          <a:bodyPr wrap="square">
            <a:spAutoFit/>
          </a:bodyPr>
          <a:lstStyle/>
          <a:p>
            <a:pPr algn="ctr"/>
            <a:r>
              <a:rPr kumimoji="1" lang="ja-JP" altLang="en-US" sz="2400" b="1" i="0" u="none" strike="noStrike" kern="1200" cap="none" spc="0" normalizeH="0" baseline="0" noProof="0">
                <a:ln>
                  <a:noFill/>
                </a:ln>
                <a:solidFill>
                  <a:srgbClr val="C27C2B"/>
                </a:solidFill>
                <a:effectLst/>
                <a:uLnTx/>
                <a:uFillTx/>
                <a:latin typeface="Yu Gothic" panose="020B0400000000000000" pitchFamily="34" charset="-128"/>
                <a:ea typeface="Yu Gothic" panose="020B0400000000000000" pitchFamily="34" charset="-128"/>
                <a:cs typeface="+mn-cs"/>
              </a:rPr>
              <a:t>人格形成</a:t>
            </a:r>
            <a:endParaRPr lang="ja-JP" altLang="en-US">
              <a:solidFill>
                <a:srgbClr val="C27C2B"/>
              </a:solidFill>
            </a:endParaRPr>
          </a:p>
        </p:txBody>
      </p:sp>
      <p:sp>
        <p:nvSpPr>
          <p:cNvPr id="13" name="テキスト ボックス 12">
            <a:extLst>
              <a:ext uri="{FF2B5EF4-FFF2-40B4-BE49-F238E27FC236}">
                <a16:creationId xmlns:a16="http://schemas.microsoft.com/office/drawing/2014/main" id="{A30540EE-827F-0AF4-096D-34CA98484679}"/>
              </a:ext>
            </a:extLst>
          </p:cNvPr>
          <p:cNvSpPr txBox="1"/>
          <p:nvPr/>
        </p:nvSpPr>
        <p:spPr>
          <a:xfrm>
            <a:off x="6145431" y="3497600"/>
            <a:ext cx="2286000" cy="461665"/>
          </a:xfrm>
          <a:prstGeom prst="rect">
            <a:avLst/>
          </a:prstGeom>
          <a:noFill/>
        </p:spPr>
        <p:txBody>
          <a:bodyPr wrap="square">
            <a:spAutoFit/>
          </a:bodyPr>
          <a:lstStyle/>
          <a:p>
            <a:pPr algn="ctr"/>
            <a:r>
              <a:rPr kumimoji="1" lang="ja-JP" altLang="en-US" sz="2400" b="1" i="0" u="none" strike="noStrike" kern="1200" cap="none" spc="0" normalizeH="0" baseline="0" noProof="0">
                <a:ln>
                  <a:noFill/>
                </a:ln>
                <a:solidFill>
                  <a:srgbClr val="00ABC8"/>
                </a:solidFill>
                <a:effectLst/>
                <a:uLnTx/>
                <a:uFillTx/>
                <a:latin typeface="Yu Gothic" panose="020B0400000000000000" pitchFamily="34" charset="-128"/>
                <a:ea typeface="Yu Gothic" panose="020B0400000000000000" pitchFamily="34" charset="-128"/>
                <a:cs typeface="+mn-cs"/>
              </a:rPr>
              <a:t>価値創造</a:t>
            </a:r>
            <a:endParaRPr lang="ja-JP" altLang="en-US">
              <a:solidFill>
                <a:srgbClr val="00ABC8"/>
              </a:solidFill>
            </a:endParaRPr>
          </a:p>
        </p:txBody>
      </p:sp>
      <p:sp>
        <p:nvSpPr>
          <p:cNvPr id="14" name="テキスト プレースホルダー 6">
            <a:extLst>
              <a:ext uri="{FF2B5EF4-FFF2-40B4-BE49-F238E27FC236}">
                <a16:creationId xmlns:a16="http://schemas.microsoft.com/office/drawing/2014/main" id="{14E44988-B518-CCEA-F3E4-B91498CA64AE}"/>
              </a:ext>
            </a:extLst>
          </p:cNvPr>
          <p:cNvSpPr txBox="1">
            <a:spLocks/>
          </p:cNvSpPr>
          <p:nvPr/>
        </p:nvSpPr>
        <p:spPr>
          <a:xfrm>
            <a:off x="2274093" y="2928759"/>
            <a:ext cx="4595813" cy="447552"/>
          </a:xfrm>
          <a:prstGeom prst="rect">
            <a:avLst/>
          </a:prstGeom>
          <a:noFill/>
          <a:ln>
            <a:noFill/>
          </a:ln>
        </p:spPr>
        <p:txBody>
          <a:bodyPr vert="horz" wrap="square" lIns="199385" tIns="99692" rIns="199385" bIns="9969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defTabSz="844083">
              <a:spcBef>
                <a:spcPts val="0"/>
              </a:spcBef>
              <a:spcAft>
                <a:spcPts val="554"/>
              </a:spcAft>
              <a:buClr>
                <a:prstClr val="black">
                  <a:lumMod val="75000"/>
                  <a:lumOff val="25000"/>
                </a:prstClr>
              </a:buClr>
              <a:buNone/>
              <a:defRPr/>
            </a:pPr>
            <a:r>
              <a:rPr lang="ja-JP" altLang="en-US" sz="1600" b="1">
                <a:solidFill>
                  <a:srgbClr val="56431E"/>
                </a:solidFill>
                <a:latin typeface="Yu Gothic" panose="020B0400000000000000" pitchFamily="34" charset="-128"/>
                <a:ea typeface="Yu Gothic" panose="020B0400000000000000" pitchFamily="34" charset="-128"/>
                <a:cs typeface="メイリオ" panose="020B0604030504040204" pitchFamily="50" charset="-128"/>
              </a:rPr>
              <a:t>＜アクション＞</a:t>
            </a:r>
          </a:p>
        </p:txBody>
      </p:sp>
      <p:sp>
        <p:nvSpPr>
          <p:cNvPr id="15" name="テキスト プレースホルダー 6">
            <a:extLst>
              <a:ext uri="{FF2B5EF4-FFF2-40B4-BE49-F238E27FC236}">
                <a16:creationId xmlns:a16="http://schemas.microsoft.com/office/drawing/2014/main" id="{3BBD677D-E809-5002-0826-971941F7980F}"/>
              </a:ext>
            </a:extLst>
          </p:cNvPr>
          <p:cNvSpPr txBox="1">
            <a:spLocks/>
          </p:cNvSpPr>
          <p:nvPr/>
        </p:nvSpPr>
        <p:spPr>
          <a:xfrm>
            <a:off x="16396" y="1267071"/>
            <a:ext cx="9051403" cy="1691547"/>
          </a:xfrm>
          <a:prstGeom prst="rect">
            <a:avLst/>
          </a:prstGeom>
          <a:noFill/>
          <a:ln>
            <a:noFill/>
          </a:ln>
        </p:spPr>
        <p:txBody>
          <a:bodyPr vert="horz" wrap="square" lIns="180000" tIns="99692" rIns="180000" bIns="9969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37398" indent="-237398" defTabSz="844083">
              <a:lnSpc>
                <a:spcPts val="2100"/>
              </a:lnSpc>
              <a:spcBef>
                <a:spcPts val="0"/>
              </a:spcBef>
              <a:buClr>
                <a:srgbClr val="56431E"/>
              </a:buClr>
              <a:defRPr/>
            </a:pPr>
            <a:r>
              <a:rPr lang="ja-JP" altLang="en-US" sz="1600" b="1">
                <a:solidFill>
                  <a:srgbClr val="56431E"/>
                </a:solidFill>
                <a:latin typeface="Yu Gothic" panose="020B0400000000000000" pitchFamily="34" charset="-128"/>
                <a:ea typeface="Yu Gothic" panose="020B0400000000000000" pitchFamily="34" charset="-128"/>
                <a:cs typeface="メイリオ" panose="020B0604030504040204" pitchFamily="50" charset="-128"/>
              </a:rPr>
              <a:t>デザイン経営を実践するための最初の手がかりとなるのは、人格形成・文化醸成・価値創造に対応するアクションです。</a:t>
            </a:r>
            <a:endParaRPr lang="en-US" altLang="ja-JP" sz="1600" b="1">
              <a:solidFill>
                <a:srgbClr val="56431E"/>
              </a:solidFill>
              <a:latin typeface="Yu Gothic" panose="020B0400000000000000" pitchFamily="34" charset="-128"/>
              <a:ea typeface="Yu Gothic" panose="020B0400000000000000" pitchFamily="34" charset="-128"/>
              <a:cs typeface="メイリオ" panose="020B0604030504040204" pitchFamily="50" charset="-128"/>
            </a:endParaRPr>
          </a:p>
          <a:p>
            <a:pPr marL="237398" indent="-237398" defTabSz="844083">
              <a:lnSpc>
                <a:spcPts val="2100"/>
              </a:lnSpc>
              <a:spcBef>
                <a:spcPts val="0"/>
              </a:spcBef>
              <a:buClr>
                <a:srgbClr val="56431E"/>
              </a:buClr>
              <a:defRPr/>
            </a:pPr>
            <a:r>
              <a:rPr lang="ja-JP" altLang="en-US" sz="1600" b="1">
                <a:solidFill>
                  <a:srgbClr val="56431E"/>
                </a:solidFill>
                <a:latin typeface="Yu Gothic" panose="020B0400000000000000" pitchFamily="34" charset="-128"/>
                <a:ea typeface="Yu Gothic" panose="020B0400000000000000" pitchFamily="34" charset="-128"/>
                <a:cs typeface="メイリオ" panose="020B0604030504040204" pitchFamily="50" charset="-128"/>
              </a:rPr>
              <a:t>これらのアクションは、企業の実践から学んだものです。</a:t>
            </a:r>
            <a:endParaRPr lang="en-US" altLang="ja-JP" sz="1600" b="1">
              <a:solidFill>
                <a:srgbClr val="56431E"/>
              </a:solidFill>
              <a:latin typeface="Yu Gothic" panose="020B0400000000000000" pitchFamily="34" charset="-128"/>
              <a:ea typeface="Yu Gothic" panose="020B0400000000000000" pitchFamily="34" charset="-128"/>
              <a:cs typeface="メイリオ" panose="020B0604030504040204" pitchFamily="50" charset="-128"/>
            </a:endParaRPr>
          </a:p>
          <a:p>
            <a:pPr marL="237398" indent="-237398" defTabSz="844083">
              <a:lnSpc>
                <a:spcPts val="2100"/>
              </a:lnSpc>
              <a:spcBef>
                <a:spcPts val="0"/>
              </a:spcBef>
              <a:buClr>
                <a:srgbClr val="56431E"/>
              </a:buClr>
              <a:defRPr/>
            </a:pPr>
            <a:r>
              <a:rPr lang="ja-JP" altLang="en-US" sz="1600" b="1">
                <a:solidFill>
                  <a:srgbClr val="56431E"/>
                </a:solidFill>
                <a:latin typeface="Yu Gothic" panose="020B0400000000000000" pitchFamily="34" charset="-128"/>
                <a:ea typeface="Yu Gothic" panose="020B0400000000000000" pitchFamily="34" charset="-128"/>
                <a:cs typeface="メイリオ" panose="020B0604030504040204" pitchFamily="50" charset="-128"/>
              </a:rPr>
              <a:t>どんな企業でも何かしらのアクションに取り組んでいるはずですが、自社の取組について意識的に考えてみたことはあるでしょうか？</a:t>
            </a:r>
          </a:p>
        </p:txBody>
      </p:sp>
    </p:spTree>
    <p:extLst>
      <p:ext uri="{BB962C8B-B14F-4D97-AF65-F5344CB8AC3E}">
        <p14:creationId xmlns:p14="http://schemas.microsoft.com/office/powerpoint/2010/main" val="773245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7C0AF33-3B8B-A9AB-5FB3-E01CB6006D03}"/>
              </a:ext>
            </a:extLst>
          </p:cNvPr>
          <p:cNvSpPr>
            <a:spLocks noGrp="1"/>
          </p:cNvSpPr>
          <p:nvPr>
            <p:ph type="title"/>
          </p:nvPr>
        </p:nvSpPr>
        <p:spPr/>
        <p:txBody>
          <a:bodyPr>
            <a:normAutofit fontScale="90000"/>
          </a:bodyPr>
          <a:lstStyle/>
          <a:p>
            <a:r>
              <a:rPr lang="ja-JP" altLang="en-US"/>
              <a:t>知財の観点で考える</a:t>
            </a:r>
          </a:p>
        </p:txBody>
      </p:sp>
    </p:spTree>
    <p:extLst>
      <p:ext uri="{BB962C8B-B14F-4D97-AF65-F5344CB8AC3E}">
        <p14:creationId xmlns:p14="http://schemas.microsoft.com/office/powerpoint/2010/main" val="2509780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3E616-1158-4C8D-08B5-7C70224EC4E9}"/>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D060164-9C01-956A-37BB-ED9DA83AA45A}"/>
              </a:ext>
            </a:extLst>
          </p:cNvPr>
          <p:cNvSpPr>
            <a:spLocks noGrp="1"/>
          </p:cNvSpPr>
          <p:nvPr>
            <p:ph type="sldNum" sz="quarter" idx="4294967295"/>
          </p:nvPr>
        </p:nvSpPr>
        <p:spPr>
          <a:xfrm>
            <a:off x="0" y="-410107"/>
            <a:ext cx="0" cy="0"/>
          </a:xfrm>
        </p:spPr>
        <p:txBody>
          <a:bodyPr/>
          <a:lstStyle/>
          <a:p>
            <a:endParaRPr kumimoji="1" lang="ja-JP" altLang="en-US"/>
          </a:p>
        </p:txBody>
      </p:sp>
      <p:pic>
        <p:nvPicPr>
          <p:cNvPr id="17" name="図 16">
            <a:extLst>
              <a:ext uri="{FF2B5EF4-FFF2-40B4-BE49-F238E27FC236}">
                <a16:creationId xmlns:a16="http://schemas.microsoft.com/office/drawing/2014/main" id="{144AE474-AFA6-9366-E665-9BCBC8E02805}"/>
              </a:ext>
            </a:extLst>
          </p:cNvPr>
          <p:cNvPicPr>
            <a:picLocks noChangeAspect="1"/>
          </p:cNvPicPr>
          <p:nvPr/>
        </p:nvPicPr>
        <p:blipFill>
          <a:blip r:embed="rId3"/>
          <a:stretch>
            <a:fillRect/>
          </a:stretch>
        </p:blipFill>
        <p:spPr>
          <a:xfrm>
            <a:off x="2718949" y="546198"/>
            <a:ext cx="3706103" cy="1822241"/>
          </a:xfrm>
          <a:prstGeom prst="rect">
            <a:avLst/>
          </a:prstGeom>
        </p:spPr>
      </p:pic>
      <p:sp>
        <p:nvSpPr>
          <p:cNvPr id="3" name="下矢印 2">
            <a:extLst>
              <a:ext uri="{FF2B5EF4-FFF2-40B4-BE49-F238E27FC236}">
                <a16:creationId xmlns:a16="http://schemas.microsoft.com/office/drawing/2014/main" id="{E6133F2C-856D-A73A-6396-155037AE88B7}"/>
              </a:ext>
            </a:extLst>
          </p:cNvPr>
          <p:cNvSpPr/>
          <p:nvPr/>
        </p:nvSpPr>
        <p:spPr>
          <a:xfrm>
            <a:off x="4317357" y="2368439"/>
            <a:ext cx="509286" cy="625033"/>
          </a:xfrm>
          <a:prstGeom prst="down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F608224-7CD9-AB3B-82D4-4E69863C106B}"/>
              </a:ext>
            </a:extLst>
          </p:cNvPr>
          <p:cNvSpPr txBox="1"/>
          <p:nvPr/>
        </p:nvSpPr>
        <p:spPr>
          <a:xfrm>
            <a:off x="-107950" y="3069499"/>
            <a:ext cx="9359900" cy="592535"/>
          </a:xfrm>
          <a:prstGeom prst="rect">
            <a:avLst/>
          </a:prstGeom>
          <a:noFill/>
        </p:spPr>
        <p:txBody>
          <a:bodyPr wrap="square" rtlCol="0">
            <a:spAutoFit/>
          </a:bodyPr>
          <a:lstStyle/>
          <a:p>
            <a:pPr algn="ctr">
              <a:lnSpc>
                <a:spcPct val="150000"/>
              </a:lnSpc>
            </a:pPr>
            <a:r>
              <a:rPr kumimoji="1" lang="ja-JP" altLang="en-US" sz="2400" b="1"/>
              <a:t>デザイン経営の目的＝独自化戦略の実現による持続力向上</a:t>
            </a:r>
            <a:endParaRPr kumimoji="1" lang="en-US" altLang="ja-JP" sz="2400" b="1"/>
          </a:p>
        </p:txBody>
      </p:sp>
      <p:sp>
        <p:nvSpPr>
          <p:cNvPr id="9" name="テキスト ボックス 8">
            <a:extLst>
              <a:ext uri="{FF2B5EF4-FFF2-40B4-BE49-F238E27FC236}">
                <a16:creationId xmlns:a16="http://schemas.microsoft.com/office/drawing/2014/main" id="{19EA4CD9-0126-074E-895E-708790FE8CCA}"/>
              </a:ext>
            </a:extLst>
          </p:cNvPr>
          <p:cNvSpPr txBox="1"/>
          <p:nvPr/>
        </p:nvSpPr>
        <p:spPr>
          <a:xfrm>
            <a:off x="-107950" y="4637042"/>
            <a:ext cx="9359900" cy="1146532"/>
          </a:xfrm>
          <a:prstGeom prst="rect">
            <a:avLst/>
          </a:prstGeom>
          <a:noFill/>
        </p:spPr>
        <p:txBody>
          <a:bodyPr wrap="square" rtlCol="0">
            <a:spAutoFit/>
          </a:bodyPr>
          <a:lstStyle/>
          <a:p>
            <a:pPr algn="ctr">
              <a:lnSpc>
                <a:spcPct val="150000"/>
              </a:lnSpc>
            </a:pPr>
            <a:r>
              <a:rPr kumimoji="1" lang="ja-JP" altLang="en-US" sz="2400" b="1"/>
              <a:t>知的財産</a:t>
            </a:r>
            <a:r>
              <a:rPr kumimoji="1" lang="ja-JP" altLang="en-US" sz="2400"/>
              <a:t>＝</a:t>
            </a:r>
            <a:r>
              <a:rPr lang="ja-JP" altLang="en-US" sz="2400" b="1"/>
              <a:t>独自の価値を実態あるものとして確立し、保護し、</a:t>
            </a:r>
            <a:endParaRPr lang="en-US" altLang="ja-JP" sz="2400" b="1"/>
          </a:p>
          <a:p>
            <a:pPr algn="ctr">
              <a:lnSpc>
                <a:spcPct val="150000"/>
              </a:lnSpc>
            </a:pPr>
            <a:r>
              <a:rPr lang="ja-JP" altLang="en-US" sz="2400" b="1"/>
              <a:t>選ばれる状態を持続させる経営資源</a:t>
            </a:r>
            <a:endParaRPr lang="ja-JP" altLang="en-US" sz="2400"/>
          </a:p>
        </p:txBody>
      </p:sp>
      <p:sp>
        <p:nvSpPr>
          <p:cNvPr id="10" name="上下矢印 9">
            <a:extLst>
              <a:ext uri="{FF2B5EF4-FFF2-40B4-BE49-F238E27FC236}">
                <a16:creationId xmlns:a16="http://schemas.microsoft.com/office/drawing/2014/main" id="{956008F3-8648-F24E-082C-56B22E96B967}"/>
              </a:ext>
            </a:extLst>
          </p:cNvPr>
          <p:cNvSpPr/>
          <p:nvPr/>
        </p:nvSpPr>
        <p:spPr>
          <a:xfrm>
            <a:off x="4317357" y="3774883"/>
            <a:ext cx="500743" cy="749309"/>
          </a:xfrm>
          <a:prstGeom prst="upDownArrow">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5325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62F0D-18D8-799F-A6FC-3BAE335FD1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3B47B36-239B-03AE-9ACA-1784DF0E5A8D}"/>
              </a:ext>
            </a:extLst>
          </p:cNvPr>
          <p:cNvSpPr>
            <a:spLocks noGrp="1"/>
          </p:cNvSpPr>
          <p:nvPr>
            <p:ph type="title"/>
          </p:nvPr>
        </p:nvSpPr>
        <p:spPr/>
        <p:txBody>
          <a:bodyPr/>
          <a:lstStyle/>
          <a:p>
            <a:r>
              <a:rPr lang="ja-JP" altLang="en-US"/>
              <a:t>自社らしさ、自社の強みを知的財産に</a:t>
            </a:r>
            <a:endParaRPr lang="en-US"/>
          </a:p>
        </p:txBody>
      </p:sp>
      <p:pic>
        <p:nvPicPr>
          <p:cNvPr id="4" name="Picture 3">
            <a:extLst>
              <a:ext uri="{FF2B5EF4-FFF2-40B4-BE49-F238E27FC236}">
                <a16:creationId xmlns:a16="http://schemas.microsoft.com/office/drawing/2014/main" id="{1661DE07-9B9E-898F-FC9D-7008D1B8B70D}"/>
              </a:ext>
            </a:extLst>
          </p:cNvPr>
          <p:cNvPicPr>
            <a:picLocks noChangeAspect="1"/>
          </p:cNvPicPr>
          <p:nvPr/>
        </p:nvPicPr>
        <p:blipFill>
          <a:blip r:embed="rId3"/>
          <a:stretch>
            <a:fillRect/>
          </a:stretch>
        </p:blipFill>
        <p:spPr>
          <a:xfrm>
            <a:off x="714349" y="1304069"/>
            <a:ext cx="8014981" cy="4797069"/>
          </a:xfrm>
          <a:prstGeom prst="rect">
            <a:avLst/>
          </a:prstGeom>
        </p:spPr>
      </p:pic>
      <p:sp>
        <p:nvSpPr>
          <p:cNvPr id="5" name="テキスト ボックス 4">
            <a:extLst>
              <a:ext uri="{FF2B5EF4-FFF2-40B4-BE49-F238E27FC236}">
                <a16:creationId xmlns:a16="http://schemas.microsoft.com/office/drawing/2014/main" id="{5517D1E4-D160-3307-67E4-7318BC1B4ACD}"/>
              </a:ext>
            </a:extLst>
          </p:cNvPr>
          <p:cNvSpPr txBox="1"/>
          <p:nvPr/>
        </p:nvSpPr>
        <p:spPr>
          <a:xfrm>
            <a:off x="179388" y="756862"/>
            <a:ext cx="8785225" cy="523220"/>
          </a:xfrm>
          <a:prstGeom prst="rect">
            <a:avLst/>
          </a:prstGeom>
          <a:noFill/>
        </p:spPr>
        <p:txBody>
          <a:bodyPr wrap="square" rtlCol="0">
            <a:spAutoFit/>
          </a:bodyPr>
          <a:lstStyle/>
          <a:p>
            <a:pPr algn="ctr"/>
            <a:r>
              <a:rPr kumimoji="1" lang="ja-JP" altLang="en-US" sz="2800" b="1"/>
              <a:t>自社らしさ自体は知財保護の対象ではない</a:t>
            </a:r>
          </a:p>
        </p:txBody>
      </p:sp>
      <p:sp>
        <p:nvSpPr>
          <p:cNvPr id="6" name="テキスト ボックス 5">
            <a:extLst>
              <a:ext uri="{FF2B5EF4-FFF2-40B4-BE49-F238E27FC236}">
                <a16:creationId xmlns:a16="http://schemas.microsoft.com/office/drawing/2014/main" id="{597B64ED-4C14-7620-D755-FF5B2144B884}"/>
              </a:ext>
            </a:extLst>
          </p:cNvPr>
          <p:cNvSpPr txBox="1"/>
          <p:nvPr/>
        </p:nvSpPr>
        <p:spPr>
          <a:xfrm>
            <a:off x="2517409" y="5994320"/>
            <a:ext cx="6529352" cy="261610"/>
          </a:xfrm>
          <a:prstGeom prst="rect">
            <a:avLst/>
          </a:prstGeom>
          <a:noFill/>
        </p:spPr>
        <p:txBody>
          <a:bodyPr wrap="none" rtlCol="0">
            <a:spAutoFit/>
          </a:bodyPr>
          <a:lstStyle/>
          <a:p>
            <a:r>
              <a:rPr kumimoji="1" lang="ja-JP" altLang="en-US" sz="1100">
                <a:solidFill>
                  <a:schemeClr val="bg1">
                    <a:lumMod val="75000"/>
                  </a:schemeClr>
                </a:solidFill>
              </a:rPr>
              <a:t>参照：土生 哲也氏</a:t>
            </a:r>
            <a:r>
              <a:rPr kumimoji="1" lang="ja-JP" altLang="en" sz="1100">
                <a:solidFill>
                  <a:schemeClr val="bg1">
                    <a:lumMod val="75000"/>
                  </a:schemeClr>
                </a:solidFill>
              </a:rPr>
              <a:t>／</a:t>
            </a:r>
            <a:r>
              <a:rPr kumimoji="1" lang="ja-JP" altLang="en-US" sz="1100">
                <a:solidFill>
                  <a:schemeClr val="bg1">
                    <a:lumMod val="75000"/>
                  </a:schemeClr>
                </a:solidFill>
              </a:rPr>
              <a:t>株式会社</a:t>
            </a:r>
            <a:r>
              <a:rPr kumimoji="1" lang="en" altLang="ja-JP" sz="1100">
                <a:solidFill>
                  <a:schemeClr val="bg1">
                    <a:lumMod val="75000"/>
                  </a:schemeClr>
                </a:solidFill>
              </a:rPr>
              <a:t>IP</a:t>
            </a:r>
            <a:r>
              <a:rPr kumimoji="1" lang="ja-JP" altLang="en-US" sz="1100">
                <a:solidFill>
                  <a:schemeClr val="bg1">
                    <a:lumMod val="75000"/>
                  </a:schemeClr>
                </a:solidFill>
              </a:rPr>
              <a:t>ディレクション</a:t>
            </a:r>
            <a:r>
              <a:rPr kumimoji="1" lang="en-US" altLang="ja-JP" sz="1100">
                <a:solidFill>
                  <a:schemeClr val="bg1">
                    <a:lumMod val="75000"/>
                  </a:schemeClr>
                </a:solidFill>
              </a:rPr>
              <a:t> </a:t>
            </a:r>
            <a:r>
              <a:rPr kumimoji="1" lang="ja-JP" altLang="en-US" sz="1100">
                <a:solidFill>
                  <a:schemeClr val="bg1">
                    <a:lumMod val="75000"/>
                  </a:schemeClr>
                </a:solidFill>
              </a:rPr>
              <a:t>の</a:t>
            </a:r>
            <a:r>
              <a:rPr kumimoji="1" lang="en-US" altLang="ja-JP" sz="1100">
                <a:solidFill>
                  <a:schemeClr val="bg1">
                    <a:lumMod val="75000"/>
                  </a:schemeClr>
                </a:solidFill>
              </a:rPr>
              <a:t>note</a:t>
            </a:r>
            <a:r>
              <a:rPr kumimoji="1" lang="ja-JP" altLang="en-US" sz="1100">
                <a:solidFill>
                  <a:schemeClr val="bg1">
                    <a:lumMod val="75000"/>
                  </a:schemeClr>
                </a:solidFill>
              </a:rPr>
              <a:t>より：</a:t>
            </a:r>
            <a:r>
              <a:rPr kumimoji="1" lang="en" altLang="ja-JP" sz="1100">
                <a:solidFill>
                  <a:schemeClr val="bg1">
                    <a:lumMod val="75000"/>
                  </a:schemeClr>
                </a:solidFill>
              </a:rPr>
              <a:t>https://</a:t>
            </a:r>
            <a:r>
              <a:rPr kumimoji="1" lang="en" altLang="ja-JP" sz="1100" err="1">
                <a:solidFill>
                  <a:schemeClr val="bg1">
                    <a:lumMod val="75000"/>
                  </a:schemeClr>
                </a:solidFill>
              </a:rPr>
              <a:t>note.com</a:t>
            </a:r>
            <a:r>
              <a:rPr kumimoji="1" lang="en" altLang="ja-JP" sz="1100">
                <a:solidFill>
                  <a:schemeClr val="bg1">
                    <a:lumMod val="75000"/>
                  </a:schemeClr>
                </a:solidFill>
              </a:rPr>
              <a:t>/</a:t>
            </a:r>
            <a:r>
              <a:rPr kumimoji="1" lang="en" altLang="ja-JP" sz="1100" err="1">
                <a:solidFill>
                  <a:schemeClr val="bg1">
                    <a:lumMod val="75000"/>
                  </a:schemeClr>
                </a:solidFill>
              </a:rPr>
              <a:t>t_habu</a:t>
            </a:r>
            <a:r>
              <a:rPr kumimoji="1" lang="en" altLang="ja-JP" sz="1100">
                <a:solidFill>
                  <a:schemeClr val="bg1">
                    <a:lumMod val="75000"/>
                  </a:schemeClr>
                </a:solidFill>
              </a:rPr>
              <a:t>/n/n72ad1655f9ec</a:t>
            </a:r>
            <a:endParaRPr kumimoji="1" lang="ja-JP" altLang="en-US" sz="1100">
              <a:solidFill>
                <a:schemeClr val="bg1">
                  <a:lumMod val="75000"/>
                </a:schemeClr>
              </a:solidFill>
            </a:endParaRPr>
          </a:p>
        </p:txBody>
      </p:sp>
    </p:spTree>
    <p:extLst>
      <p:ext uri="{BB962C8B-B14F-4D97-AF65-F5344CB8AC3E}">
        <p14:creationId xmlns:p14="http://schemas.microsoft.com/office/powerpoint/2010/main" val="4286958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35A75B5-C49D-4A45-87D9-ACD8C3DF5DCF}"/>
              </a:ext>
            </a:extLst>
          </p:cNvPr>
          <p:cNvPicPr>
            <a:picLocks noChangeAspect="1"/>
          </p:cNvPicPr>
          <p:nvPr/>
        </p:nvPicPr>
        <p:blipFill>
          <a:blip r:embed="rId3"/>
          <a:stretch>
            <a:fillRect/>
          </a:stretch>
        </p:blipFill>
        <p:spPr>
          <a:xfrm>
            <a:off x="854515" y="1282446"/>
            <a:ext cx="7434970" cy="4711874"/>
          </a:xfrm>
          <a:prstGeom prst="rect">
            <a:avLst/>
          </a:prstGeom>
        </p:spPr>
      </p:pic>
      <p:sp>
        <p:nvSpPr>
          <p:cNvPr id="3" name="Title 2">
            <a:extLst>
              <a:ext uri="{FF2B5EF4-FFF2-40B4-BE49-F238E27FC236}">
                <a16:creationId xmlns:a16="http://schemas.microsoft.com/office/drawing/2014/main" id="{FCA4820D-9AF6-7582-A5FC-F35E3D39BF1A}"/>
              </a:ext>
            </a:extLst>
          </p:cNvPr>
          <p:cNvSpPr>
            <a:spLocks noGrp="1"/>
          </p:cNvSpPr>
          <p:nvPr>
            <p:ph type="title"/>
          </p:nvPr>
        </p:nvSpPr>
        <p:spPr/>
        <p:txBody>
          <a:bodyPr/>
          <a:lstStyle/>
          <a:p>
            <a:r>
              <a:rPr lang="ja-JP" altLang="en-US"/>
              <a:t>自社らしさ、自社の強みを知的財産に</a:t>
            </a:r>
            <a:endParaRPr lang="en-US"/>
          </a:p>
        </p:txBody>
      </p:sp>
      <p:sp>
        <p:nvSpPr>
          <p:cNvPr id="8" name="テキスト ボックス 7">
            <a:extLst>
              <a:ext uri="{FF2B5EF4-FFF2-40B4-BE49-F238E27FC236}">
                <a16:creationId xmlns:a16="http://schemas.microsoft.com/office/drawing/2014/main" id="{0730FADA-A31D-1CC0-4DB5-B6EBF18F198D}"/>
              </a:ext>
            </a:extLst>
          </p:cNvPr>
          <p:cNvSpPr txBox="1"/>
          <p:nvPr/>
        </p:nvSpPr>
        <p:spPr>
          <a:xfrm>
            <a:off x="179388" y="756862"/>
            <a:ext cx="8785225" cy="523220"/>
          </a:xfrm>
          <a:prstGeom prst="rect">
            <a:avLst/>
          </a:prstGeom>
          <a:noFill/>
        </p:spPr>
        <p:txBody>
          <a:bodyPr wrap="square" rtlCol="0">
            <a:spAutoFit/>
          </a:bodyPr>
          <a:lstStyle/>
          <a:p>
            <a:pPr algn="ctr"/>
            <a:r>
              <a:rPr kumimoji="1" lang="ja-JP" altLang="en-US" sz="2800" b="1"/>
              <a:t>自社らしさが実態のある知財を生み出していく</a:t>
            </a:r>
          </a:p>
        </p:txBody>
      </p:sp>
      <p:sp>
        <p:nvSpPr>
          <p:cNvPr id="2" name="テキスト ボックス 1">
            <a:extLst>
              <a:ext uri="{FF2B5EF4-FFF2-40B4-BE49-F238E27FC236}">
                <a16:creationId xmlns:a16="http://schemas.microsoft.com/office/drawing/2014/main" id="{446EFF90-B4C1-180D-C1FC-30A082115411}"/>
              </a:ext>
            </a:extLst>
          </p:cNvPr>
          <p:cNvSpPr txBox="1"/>
          <p:nvPr/>
        </p:nvSpPr>
        <p:spPr>
          <a:xfrm>
            <a:off x="2441524" y="5994320"/>
            <a:ext cx="6702476" cy="261610"/>
          </a:xfrm>
          <a:prstGeom prst="rect">
            <a:avLst/>
          </a:prstGeom>
          <a:noFill/>
        </p:spPr>
        <p:txBody>
          <a:bodyPr wrap="none" rtlCol="0">
            <a:spAutoFit/>
          </a:bodyPr>
          <a:lstStyle/>
          <a:p>
            <a:r>
              <a:rPr kumimoji="1" lang="ja-JP" altLang="en-US" sz="1100">
                <a:solidFill>
                  <a:schemeClr val="bg1">
                    <a:lumMod val="75000"/>
                  </a:schemeClr>
                </a:solidFill>
              </a:rPr>
              <a:t>参照：土生 哲也氏</a:t>
            </a:r>
            <a:r>
              <a:rPr kumimoji="1" lang="ja-JP" altLang="en" sz="1100">
                <a:solidFill>
                  <a:schemeClr val="bg1">
                    <a:lumMod val="75000"/>
                  </a:schemeClr>
                </a:solidFill>
              </a:rPr>
              <a:t>／</a:t>
            </a:r>
            <a:r>
              <a:rPr kumimoji="1" lang="ja-JP" altLang="en-US" sz="1100">
                <a:solidFill>
                  <a:schemeClr val="bg1">
                    <a:lumMod val="75000"/>
                  </a:schemeClr>
                </a:solidFill>
              </a:rPr>
              <a:t>株式会社</a:t>
            </a:r>
            <a:r>
              <a:rPr kumimoji="1" lang="en" altLang="ja-JP" sz="1100">
                <a:solidFill>
                  <a:schemeClr val="bg1">
                    <a:lumMod val="75000"/>
                  </a:schemeClr>
                </a:solidFill>
              </a:rPr>
              <a:t>IP</a:t>
            </a:r>
            <a:r>
              <a:rPr kumimoji="1" lang="ja-JP" altLang="en-US" sz="1100">
                <a:solidFill>
                  <a:schemeClr val="bg1">
                    <a:lumMod val="75000"/>
                  </a:schemeClr>
                </a:solidFill>
              </a:rPr>
              <a:t>ディレクション</a:t>
            </a:r>
            <a:r>
              <a:rPr kumimoji="1" lang="en-US" altLang="ja-JP" sz="1100">
                <a:solidFill>
                  <a:schemeClr val="bg1">
                    <a:lumMod val="75000"/>
                  </a:schemeClr>
                </a:solidFill>
              </a:rPr>
              <a:t> </a:t>
            </a:r>
            <a:r>
              <a:rPr kumimoji="1" lang="ja-JP" altLang="en-US" sz="1100">
                <a:solidFill>
                  <a:schemeClr val="bg1">
                    <a:lumMod val="75000"/>
                  </a:schemeClr>
                </a:solidFill>
              </a:rPr>
              <a:t>の</a:t>
            </a:r>
            <a:r>
              <a:rPr kumimoji="1" lang="en-US" altLang="ja-JP" sz="1100">
                <a:solidFill>
                  <a:schemeClr val="bg1">
                    <a:lumMod val="75000"/>
                  </a:schemeClr>
                </a:solidFill>
              </a:rPr>
              <a:t>note</a:t>
            </a:r>
            <a:r>
              <a:rPr kumimoji="1" lang="ja-JP" altLang="en-US" sz="1100">
                <a:solidFill>
                  <a:schemeClr val="bg1">
                    <a:lumMod val="75000"/>
                  </a:schemeClr>
                </a:solidFill>
              </a:rPr>
              <a:t>より：：</a:t>
            </a:r>
            <a:r>
              <a:rPr kumimoji="1" lang="en" altLang="ja-JP" sz="1100">
                <a:solidFill>
                  <a:schemeClr val="bg1">
                    <a:lumMod val="75000"/>
                  </a:schemeClr>
                </a:solidFill>
              </a:rPr>
              <a:t>https://</a:t>
            </a:r>
            <a:r>
              <a:rPr kumimoji="1" lang="en" altLang="ja-JP" sz="1100" err="1">
                <a:solidFill>
                  <a:schemeClr val="bg1">
                    <a:lumMod val="75000"/>
                  </a:schemeClr>
                </a:solidFill>
              </a:rPr>
              <a:t>note.com</a:t>
            </a:r>
            <a:r>
              <a:rPr kumimoji="1" lang="en" altLang="ja-JP" sz="1100">
                <a:solidFill>
                  <a:schemeClr val="bg1">
                    <a:lumMod val="75000"/>
                  </a:schemeClr>
                </a:solidFill>
              </a:rPr>
              <a:t>/</a:t>
            </a:r>
            <a:r>
              <a:rPr kumimoji="1" lang="en" altLang="ja-JP" sz="1100" err="1">
                <a:solidFill>
                  <a:schemeClr val="bg1">
                    <a:lumMod val="75000"/>
                  </a:schemeClr>
                </a:solidFill>
              </a:rPr>
              <a:t>t_habu</a:t>
            </a:r>
            <a:r>
              <a:rPr kumimoji="1" lang="en" altLang="ja-JP" sz="1100">
                <a:solidFill>
                  <a:schemeClr val="bg1">
                    <a:lumMod val="75000"/>
                  </a:schemeClr>
                </a:solidFill>
              </a:rPr>
              <a:t>/n/n72ad1655f9ec</a:t>
            </a:r>
            <a:endParaRPr kumimoji="1" lang="ja-JP" altLang="en-US" sz="1100">
              <a:solidFill>
                <a:schemeClr val="bg1">
                  <a:lumMod val="75000"/>
                </a:schemeClr>
              </a:solidFill>
            </a:endParaRPr>
          </a:p>
        </p:txBody>
      </p:sp>
    </p:spTree>
    <p:extLst>
      <p:ext uri="{BB962C8B-B14F-4D97-AF65-F5344CB8AC3E}">
        <p14:creationId xmlns:p14="http://schemas.microsoft.com/office/powerpoint/2010/main" val="3330673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E93AF-BACF-A8ED-CAB8-E1DCFED72D02}"/>
            </a:ext>
          </a:extLst>
        </p:cNvPr>
        <p:cNvGrpSpPr/>
        <p:nvPr/>
      </p:nvGrpSpPr>
      <p:grpSpPr>
        <a:xfrm>
          <a:off x="0" y="0"/>
          <a:ext cx="0" cy="0"/>
          <a:chOff x="0" y="0"/>
          <a:chExt cx="0" cy="0"/>
        </a:xfrm>
      </p:grpSpPr>
      <p:grpSp>
        <p:nvGrpSpPr>
          <p:cNvPr id="27" name="グループ化 26">
            <a:extLst>
              <a:ext uri="{FF2B5EF4-FFF2-40B4-BE49-F238E27FC236}">
                <a16:creationId xmlns:a16="http://schemas.microsoft.com/office/drawing/2014/main" id="{9AEBEB40-509B-04D1-A4AC-608BC7B17B85}"/>
              </a:ext>
            </a:extLst>
          </p:cNvPr>
          <p:cNvGrpSpPr/>
          <p:nvPr/>
        </p:nvGrpSpPr>
        <p:grpSpPr>
          <a:xfrm>
            <a:off x="1164450" y="756573"/>
            <a:ext cx="7733301" cy="5264166"/>
            <a:chOff x="1164450" y="756573"/>
            <a:chExt cx="7733301" cy="5264166"/>
          </a:xfrm>
        </p:grpSpPr>
        <p:sp>
          <p:nvSpPr>
            <p:cNvPr id="28" name="正方形/長方形 27">
              <a:extLst>
                <a:ext uri="{FF2B5EF4-FFF2-40B4-BE49-F238E27FC236}">
                  <a16:creationId xmlns:a16="http://schemas.microsoft.com/office/drawing/2014/main" id="{C611A5A0-0F46-15A2-8BC6-88A1486FCBEE}"/>
                </a:ext>
              </a:extLst>
            </p:cNvPr>
            <p:cNvSpPr/>
            <p:nvPr/>
          </p:nvSpPr>
          <p:spPr>
            <a:xfrm>
              <a:off x="6796018" y="756573"/>
              <a:ext cx="2101733" cy="518494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0" name="テキスト ボックス 29">
              <a:extLst>
                <a:ext uri="{FF2B5EF4-FFF2-40B4-BE49-F238E27FC236}">
                  <a16:creationId xmlns:a16="http://schemas.microsoft.com/office/drawing/2014/main" id="{1F384582-A4C2-10AA-1F60-FDCA97ADDEBE}"/>
                </a:ext>
              </a:extLst>
            </p:cNvPr>
            <p:cNvSpPr txBox="1"/>
            <p:nvPr/>
          </p:nvSpPr>
          <p:spPr>
            <a:xfrm>
              <a:off x="6808779" y="931020"/>
              <a:ext cx="2076209" cy="944746"/>
            </a:xfrm>
            <a:prstGeom prst="rect">
              <a:avLst/>
            </a:prstGeom>
            <a:noFill/>
          </p:spPr>
          <p:txBody>
            <a:bodyPr wrap="none" rtlCol="0" anchor="ctr">
              <a:spAutoFit/>
            </a:bodyPr>
            <a:lstStyle/>
            <a:p>
              <a:pPr algn="ctr"/>
              <a:r>
                <a:rPr kumimoji="1" lang="ja-JP" altLang="en-US" sz="2585" b="1"/>
                <a:t>知的財産</a:t>
              </a:r>
              <a:endParaRPr kumimoji="1" lang="en-US" altLang="ja-JP" sz="2585" b="1"/>
            </a:p>
            <a:p>
              <a:pPr algn="ctr"/>
              <a:r>
                <a:rPr lang="ja-JP" altLang="en-US" sz="1477" b="1"/>
                <a:t>独自の価値を確固たる</a:t>
              </a:r>
              <a:endParaRPr lang="en-US" altLang="ja-JP" sz="1477" b="1"/>
            </a:p>
            <a:p>
              <a:pPr algn="ctr"/>
              <a:r>
                <a:rPr lang="ja-JP" altLang="en-US" sz="1477" b="1"/>
                <a:t>ものにする経営資源</a:t>
              </a:r>
              <a:endParaRPr kumimoji="1" lang="ja-JP" altLang="en-US" sz="1292" b="1"/>
            </a:p>
          </p:txBody>
        </p:sp>
        <p:grpSp>
          <p:nvGrpSpPr>
            <p:cNvPr id="19" name="グループ化 18">
              <a:extLst>
                <a:ext uri="{FF2B5EF4-FFF2-40B4-BE49-F238E27FC236}">
                  <a16:creationId xmlns:a16="http://schemas.microsoft.com/office/drawing/2014/main" id="{E38E62BD-9A30-653B-2F04-59E2B9CB8A54}"/>
                </a:ext>
              </a:extLst>
            </p:cNvPr>
            <p:cNvGrpSpPr/>
            <p:nvPr/>
          </p:nvGrpSpPr>
          <p:grpSpPr>
            <a:xfrm>
              <a:off x="1164450" y="4604857"/>
              <a:ext cx="7538455" cy="1415882"/>
              <a:chOff x="1164450" y="4604857"/>
              <a:chExt cx="7538455" cy="1415882"/>
            </a:xfrm>
          </p:grpSpPr>
          <p:cxnSp>
            <p:nvCxnSpPr>
              <p:cNvPr id="23" name="カギ線コネクタ 22">
                <a:extLst>
                  <a:ext uri="{FF2B5EF4-FFF2-40B4-BE49-F238E27FC236}">
                    <a16:creationId xmlns:a16="http://schemas.microsoft.com/office/drawing/2014/main" id="{9A486986-7466-B244-F0AE-F8113A59A984}"/>
                  </a:ext>
                </a:extLst>
              </p:cNvPr>
              <p:cNvCxnSpPr>
                <a:cxnSpLocks/>
                <a:stCxn id="17" idx="2"/>
                <a:endCxn id="44" idx="2"/>
              </p:cNvCxnSpPr>
              <p:nvPr/>
            </p:nvCxnSpPr>
            <p:spPr>
              <a:xfrm rot="5400000" flipH="1" flipV="1">
                <a:off x="5535723" y="3337489"/>
                <a:ext cx="89358" cy="4532962"/>
              </a:xfrm>
              <a:prstGeom prst="bentConnector3">
                <a:avLst>
                  <a:gd name="adj1" fmla="val -425067"/>
                </a:avLst>
              </a:prstGeom>
              <a:ln w="12700">
                <a:tailEnd type="triangle"/>
              </a:ln>
            </p:spPr>
            <p:style>
              <a:lnRef idx="1">
                <a:schemeClr val="dk1"/>
              </a:lnRef>
              <a:fillRef idx="0">
                <a:schemeClr val="dk1"/>
              </a:fillRef>
              <a:effectRef idx="0">
                <a:schemeClr val="dk1"/>
              </a:effectRef>
              <a:fontRef idx="minor">
                <a:schemeClr val="tx1"/>
              </a:fontRef>
            </p:style>
          </p:cxnSp>
          <p:sp>
            <p:nvSpPr>
              <p:cNvPr id="38" name="テキスト ボックス 37">
                <a:extLst>
                  <a:ext uri="{FF2B5EF4-FFF2-40B4-BE49-F238E27FC236}">
                    <a16:creationId xmlns:a16="http://schemas.microsoft.com/office/drawing/2014/main" id="{A7003951-DAE3-382A-6A8A-947EACCA7B26}"/>
                  </a:ext>
                </a:extLst>
              </p:cNvPr>
              <p:cNvSpPr txBox="1"/>
              <p:nvPr/>
            </p:nvSpPr>
            <p:spPr>
              <a:xfrm>
                <a:off x="3664951" y="5772209"/>
                <a:ext cx="2911374" cy="248530"/>
              </a:xfrm>
              <a:prstGeom prst="rect">
                <a:avLst/>
              </a:prstGeom>
              <a:noFill/>
            </p:spPr>
            <p:txBody>
              <a:bodyPr wrap="none" rtlCol="0">
                <a:spAutoFit/>
              </a:bodyPr>
              <a:lstStyle/>
              <a:p>
                <a:pPr algn="ctr"/>
                <a:r>
                  <a:rPr kumimoji="1" lang="ja-JP" altLang="en-US" sz="1015" b="1"/>
                  <a:t>新たなサービス・ビジネスモデルとして商標化</a:t>
                </a:r>
              </a:p>
            </p:txBody>
          </p:sp>
          <p:pic>
            <p:nvPicPr>
              <p:cNvPr id="44" name="図 43">
                <a:extLst>
                  <a:ext uri="{FF2B5EF4-FFF2-40B4-BE49-F238E27FC236}">
                    <a16:creationId xmlns:a16="http://schemas.microsoft.com/office/drawing/2014/main" id="{4AACED6F-3335-3496-BC1C-508F57095979}"/>
                  </a:ext>
                </a:extLst>
              </p:cNvPr>
              <p:cNvPicPr>
                <a:picLocks noChangeAspect="1"/>
              </p:cNvPicPr>
              <p:nvPr/>
            </p:nvPicPr>
            <p:blipFill>
              <a:blip r:embed="rId3"/>
              <a:stretch>
                <a:fillRect/>
              </a:stretch>
            </p:blipFill>
            <p:spPr>
              <a:xfrm>
                <a:off x="6990864" y="4604857"/>
                <a:ext cx="1712041" cy="954435"/>
              </a:xfrm>
              <a:prstGeom prst="rect">
                <a:avLst/>
              </a:prstGeom>
            </p:spPr>
          </p:pic>
          <p:cxnSp>
            <p:nvCxnSpPr>
              <p:cNvPr id="52" name="カギ線コネクタ 51">
                <a:extLst>
                  <a:ext uri="{FF2B5EF4-FFF2-40B4-BE49-F238E27FC236}">
                    <a16:creationId xmlns:a16="http://schemas.microsoft.com/office/drawing/2014/main" id="{FD65E5E8-5A2E-8C4F-FFDC-A03D1465083A}"/>
                  </a:ext>
                </a:extLst>
              </p:cNvPr>
              <p:cNvCxnSpPr>
                <a:cxnSpLocks/>
                <a:stCxn id="8" idx="2"/>
                <a:endCxn id="44" idx="2"/>
              </p:cNvCxnSpPr>
              <p:nvPr/>
            </p:nvCxnSpPr>
            <p:spPr>
              <a:xfrm rot="5400000" flipH="1" flipV="1">
                <a:off x="4460988" y="2262753"/>
                <a:ext cx="89358" cy="6682434"/>
              </a:xfrm>
              <a:prstGeom prst="bentConnector3">
                <a:avLst>
                  <a:gd name="adj1" fmla="val -425067"/>
                </a:avLst>
              </a:prstGeom>
              <a:ln w="12700">
                <a:tailEnd type="triangle"/>
              </a:ln>
            </p:spPr>
            <p:style>
              <a:lnRef idx="1">
                <a:schemeClr val="dk1"/>
              </a:lnRef>
              <a:fillRef idx="0">
                <a:schemeClr val="dk1"/>
              </a:fillRef>
              <a:effectRef idx="0">
                <a:schemeClr val="dk1"/>
              </a:effectRef>
              <a:fontRef idx="minor">
                <a:schemeClr val="tx1"/>
              </a:fontRef>
            </p:style>
          </p:cxnSp>
        </p:grpSp>
      </p:grpSp>
      <p:sp>
        <p:nvSpPr>
          <p:cNvPr id="2" name="タイトル 1">
            <a:extLst>
              <a:ext uri="{FF2B5EF4-FFF2-40B4-BE49-F238E27FC236}">
                <a16:creationId xmlns:a16="http://schemas.microsoft.com/office/drawing/2014/main" id="{802B2227-BF5A-0357-21B4-F8209D8B21D6}"/>
              </a:ext>
            </a:extLst>
          </p:cNvPr>
          <p:cNvSpPr>
            <a:spLocks noGrp="1"/>
          </p:cNvSpPr>
          <p:nvPr>
            <p:ph type="title"/>
          </p:nvPr>
        </p:nvSpPr>
        <p:spPr/>
        <p:txBody>
          <a:bodyPr/>
          <a:lstStyle/>
          <a:p>
            <a:r>
              <a:rPr kumimoji="1" lang="ja-JP" altLang="en-US"/>
              <a:t>名古屋の看板屋：アイワ工芸の</a:t>
            </a:r>
            <a:r>
              <a:rPr lang="ja-JP" altLang="en-US"/>
              <a:t>事例</a:t>
            </a:r>
            <a:endParaRPr kumimoji="1" lang="ja-JP" altLang="en-US"/>
          </a:p>
        </p:txBody>
      </p:sp>
      <p:sp>
        <p:nvSpPr>
          <p:cNvPr id="4" name="スライド番号プレースホルダー 3">
            <a:extLst>
              <a:ext uri="{FF2B5EF4-FFF2-40B4-BE49-F238E27FC236}">
                <a16:creationId xmlns:a16="http://schemas.microsoft.com/office/drawing/2014/main" id="{C6EF7B27-71A9-4E71-0618-3849D180694C}"/>
              </a:ext>
            </a:extLst>
          </p:cNvPr>
          <p:cNvSpPr>
            <a:spLocks noGrp="1"/>
          </p:cNvSpPr>
          <p:nvPr>
            <p:ph type="sldNum" sz="quarter" idx="4294967295"/>
          </p:nvPr>
        </p:nvSpPr>
        <p:spPr>
          <a:xfrm>
            <a:off x="0" y="0"/>
            <a:ext cx="0" cy="0"/>
          </a:xfrm>
        </p:spPr>
        <p:txBody>
          <a:bodyPr/>
          <a:lstStyle/>
          <a:p>
            <a:endParaRPr kumimoji="1" lang="ja-JP" altLang="en-US"/>
          </a:p>
        </p:txBody>
      </p:sp>
      <p:grpSp>
        <p:nvGrpSpPr>
          <p:cNvPr id="12" name="グループ化 11">
            <a:extLst>
              <a:ext uri="{FF2B5EF4-FFF2-40B4-BE49-F238E27FC236}">
                <a16:creationId xmlns:a16="http://schemas.microsoft.com/office/drawing/2014/main" id="{098EC480-A503-7703-F0B2-9D96F48B2CDC}"/>
              </a:ext>
            </a:extLst>
          </p:cNvPr>
          <p:cNvGrpSpPr/>
          <p:nvPr/>
        </p:nvGrpSpPr>
        <p:grpSpPr>
          <a:xfrm>
            <a:off x="89694" y="608968"/>
            <a:ext cx="8964613" cy="5559376"/>
            <a:chOff x="89694" y="608968"/>
            <a:chExt cx="8964613" cy="5559376"/>
          </a:xfrm>
        </p:grpSpPr>
        <p:sp>
          <p:nvSpPr>
            <p:cNvPr id="5" name="正方形/長方形 4">
              <a:extLst>
                <a:ext uri="{FF2B5EF4-FFF2-40B4-BE49-F238E27FC236}">
                  <a16:creationId xmlns:a16="http://schemas.microsoft.com/office/drawing/2014/main" id="{70532C77-63B0-D69F-726E-37982A4BE82E}"/>
                </a:ext>
              </a:extLst>
            </p:cNvPr>
            <p:cNvSpPr/>
            <p:nvPr/>
          </p:nvSpPr>
          <p:spPr>
            <a:xfrm>
              <a:off x="89694" y="608968"/>
              <a:ext cx="8964613" cy="5559376"/>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 name="テキスト ボックス 5">
              <a:extLst>
                <a:ext uri="{FF2B5EF4-FFF2-40B4-BE49-F238E27FC236}">
                  <a16:creationId xmlns:a16="http://schemas.microsoft.com/office/drawing/2014/main" id="{A5F35CC8-9D14-B07D-41A7-3070544B172D}"/>
                </a:ext>
              </a:extLst>
            </p:cNvPr>
            <p:cNvSpPr txBox="1"/>
            <p:nvPr/>
          </p:nvSpPr>
          <p:spPr>
            <a:xfrm>
              <a:off x="3344741" y="931020"/>
              <a:ext cx="2454518" cy="944746"/>
            </a:xfrm>
            <a:prstGeom prst="rect">
              <a:avLst/>
            </a:prstGeom>
            <a:noFill/>
          </p:spPr>
          <p:txBody>
            <a:bodyPr wrap="none" rtlCol="0" anchor="ctr">
              <a:spAutoFit/>
            </a:bodyPr>
            <a:lstStyle/>
            <a:p>
              <a:pPr algn="ctr"/>
              <a:r>
                <a:rPr kumimoji="1" lang="ja-JP" altLang="en-US" sz="2585" b="1"/>
                <a:t>知的資産</a:t>
              </a:r>
              <a:endParaRPr kumimoji="1" lang="en-US" altLang="ja-JP" sz="2585" b="1"/>
            </a:p>
            <a:p>
              <a:pPr algn="ctr"/>
              <a:r>
                <a:rPr lang="ja-JP" altLang="en-US" sz="1477" b="1"/>
                <a:t>目に見えないが</a:t>
              </a:r>
              <a:endParaRPr lang="en-US" altLang="ja-JP" sz="1477" b="1"/>
            </a:p>
            <a:p>
              <a:pPr algn="ctr"/>
              <a:r>
                <a:rPr lang="ja-JP" altLang="en-US" sz="1477" b="1"/>
                <a:t>会社に蓄積されている資産</a:t>
              </a:r>
              <a:endParaRPr kumimoji="1" lang="ja-JP" altLang="en-US" sz="2585" b="1"/>
            </a:p>
          </p:txBody>
        </p:sp>
      </p:grpSp>
      <p:grpSp>
        <p:nvGrpSpPr>
          <p:cNvPr id="24" name="グループ化 23">
            <a:extLst>
              <a:ext uri="{FF2B5EF4-FFF2-40B4-BE49-F238E27FC236}">
                <a16:creationId xmlns:a16="http://schemas.microsoft.com/office/drawing/2014/main" id="{611E66A1-0B38-CEC1-F7F3-508838CCBBCF}"/>
              </a:ext>
            </a:extLst>
          </p:cNvPr>
          <p:cNvGrpSpPr/>
          <p:nvPr/>
        </p:nvGrpSpPr>
        <p:grpSpPr>
          <a:xfrm>
            <a:off x="4254491" y="2093030"/>
            <a:ext cx="2102141" cy="3555618"/>
            <a:chOff x="4254491" y="2093030"/>
            <a:chExt cx="2102141" cy="3555618"/>
          </a:xfrm>
        </p:grpSpPr>
        <p:sp>
          <p:nvSpPr>
            <p:cNvPr id="21" name="正方形/長方形 20">
              <a:extLst>
                <a:ext uri="{FF2B5EF4-FFF2-40B4-BE49-F238E27FC236}">
                  <a16:creationId xmlns:a16="http://schemas.microsoft.com/office/drawing/2014/main" id="{E724BA57-60AF-A05C-54E7-1ECB9CCE49D2}"/>
                </a:ext>
              </a:extLst>
            </p:cNvPr>
            <p:cNvSpPr/>
            <p:nvPr/>
          </p:nvSpPr>
          <p:spPr>
            <a:xfrm>
              <a:off x="4524144" y="2093030"/>
              <a:ext cx="1832488" cy="35556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2" name="テキスト ボックス 21">
              <a:extLst>
                <a:ext uri="{FF2B5EF4-FFF2-40B4-BE49-F238E27FC236}">
                  <a16:creationId xmlns:a16="http://schemas.microsoft.com/office/drawing/2014/main" id="{87619820-364C-EFA6-87E8-722CF52F7B3A}"/>
                </a:ext>
              </a:extLst>
            </p:cNvPr>
            <p:cNvSpPr txBox="1"/>
            <p:nvPr/>
          </p:nvSpPr>
          <p:spPr>
            <a:xfrm>
              <a:off x="4921657" y="2313591"/>
              <a:ext cx="1037463" cy="348109"/>
            </a:xfrm>
            <a:prstGeom prst="rect">
              <a:avLst/>
            </a:prstGeom>
            <a:noFill/>
          </p:spPr>
          <p:txBody>
            <a:bodyPr wrap="none" rtlCol="0" anchor="ctr">
              <a:spAutoFit/>
            </a:bodyPr>
            <a:lstStyle/>
            <a:p>
              <a:pPr algn="ctr"/>
              <a:r>
                <a:rPr kumimoji="1" lang="ja-JP" altLang="en-US" sz="1662" b="1"/>
                <a:t>実践知化</a:t>
              </a:r>
            </a:p>
          </p:txBody>
        </p:sp>
        <p:sp>
          <p:nvSpPr>
            <p:cNvPr id="25" name="テキスト ボックス 24">
              <a:extLst>
                <a:ext uri="{FF2B5EF4-FFF2-40B4-BE49-F238E27FC236}">
                  <a16:creationId xmlns:a16="http://schemas.microsoft.com/office/drawing/2014/main" id="{0BD88F4F-3A52-69D8-28EC-029E8B0734FC}"/>
                </a:ext>
              </a:extLst>
            </p:cNvPr>
            <p:cNvSpPr txBox="1"/>
            <p:nvPr/>
          </p:nvSpPr>
          <p:spPr>
            <a:xfrm>
              <a:off x="4579598" y="2605415"/>
              <a:ext cx="1721579" cy="1357423"/>
            </a:xfrm>
            <a:prstGeom prst="rect">
              <a:avLst/>
            </a:prstGeom>
            <a:noFill/>
          </p:spPr>
          <p:txBody>
            <a:bodyPr wrap="square" rtlCol="0" anchor="ctr">
              <a:spAutoFit/>
            </a:bodyPr>
            <a:lstStyle/>
            <a:p>
              <a:pPr>
                <a:lnSpc>
                  <a:spcPct val="125000"/>
                </a:lnSpc>
              </a:pPr>
              <a:r>
                <a:rPr kumimoji="1" lang="ja-JP" altLang="en-US" sz="1108" b="1">
                  <a:solidFill>
                    <a:srgbClr val="00A1B6"/>
                  </a:solidFill>
                  <a:latin typeface="+mn-ea"/>
                </a:rPr>
                <a:t>モニター顧客に対する経営課題解決セッションを繰り返す、都度フィードバックを受ける、フレームワーク化を進める</a:t>
              </a:r>
              <a:endParaRPr kumimoji="1" lang="en-US" altLang="ja-JP" sz="646" b="1">
                <a:solidFill>
                  <a:srgbClr val="00A1B6"/>
                </a:solidFill>
                <a:latin typeface="+mn-ea"/>
              </a:endParaRPr>
            </a:p>
          </p:txBody>
        </p:sp>
        <p:sp>
          <p:nvSpPr>
            <p:cNvPr id="26" name="テキスト ボックス 25">
              <a:extLst>
                <a:ext uri="{FF2B5EF4-FFF2-40B4-BE49-F238E27FC236}">
                  <a16:creationId xmlns:a16="http://schemas.microsoft.com/office/drawing/2014/main" id="{05CBB455-3E31-3E44-E0C9-26715BE197BC}"/>
                </a:ext>
              </a:extLst>
            </p:cNvPr>
            <p:cNvSpPr txBox="1"/>
            <p:nvPr/>
          </p:nvSpPr>
          <p:spPr>
            <a:xfrm>
              <a:off x="4579598" y="4390391"/>
              <a:ext cx="1721579" cy="1144288"/>
            </a:xfrm>
            <a:prstGeom prst="rect">
              <a:avLst/>
            </a:prstGeom>
            <a:noFill/>
          </p:spPr>
          <p:txBody>
            <a:bodyPr wrap="square" rtlCol="0" anchor="ctr">
              <a:spAutoFit/>
            </a:bodyPr>
            <a:lstStyle/>
            <a:p>
              <a:pPr>
                <a:lnSpc>
                  <a:spcPct val="125000"/>
                </a:lnSpc>
              </a:pPr>
              <a:r>
                <a:rPr kumimoji="1" lang="ja-JP" altLang="en-US" sz="1108" b="1">
                  <a:solidFill>
                    <a:srgbClr val="C92457"/>
                  </a:solidFill>
                  <a:latin typeface="+mn-ea"/>
                </a:rPr>
                <a:t>経営者の使命に共感・賛同し、伴走する仲間（デザイナー兼中小企業診断士）とのチーム化</a:t>
              </a:r>
              <a:endParaRPr kumimoji="1" lang="ja-JP" altLang="en-US" sz="646" b="1">
                <a:solidFill>
                  <a:srgbClr val="C92457"/>
                </a:solidFill>
                <a:latin typeface="+mn-ea"/>
              </a:endParaRPr>
            </a:p>
          </p:txBody>
        </p:sp>
        <p:sp>
          <p:nvSpPr>
            <p:cNvPr id="37" name="乗算記号 36">
              <a:extLst>
                <a:ext uri="{FF2B5EF4-FFF2-40B4-BE49-F238E27FC236}">
                  <a16:creationId xmlns:a16="http://schemas.microsoft.com/office/drawing/2014/main" id="{52181418-92BC-02BF-F83F-4CDD84281D24}"/>
                </a:ext>
              </a:extLst>
            </p:cNvPr>
            <p:cNvSpPr/>
            <p:nvPr/>
          </p:nvSpPr>
          <p:spPr>
            <a:xfrm>
              <a:off x="5172850" y="3928240"/>
              <a:ext cx="535074" cy="518333"/>
            </a:xfrm>
            <a:prstGeom prst="mathMultiply">
              <a:avLst>
                <a:gd name="adj1" fmla="val 16154"/>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1" name="右矢印 40">
              <a:extLst>
                <a:ext uri="{FF2B5EF4-FFF2-40B4-BE49-F238E27FC236}">
                  <a16:creationId xmlns:a16="http://schemas.microsoft.com/office/drawing/2014/main" id="{7385FBA7-3B92-F9DE-1264-E6184F6D5AA4}"/>
                </a:ext>
              </a:extLst>
            </p:cNvPr>
            <p:cNvSpPr/>
            <p:nvPr/>
          </p:nvSpPr>
          <p:spPr>
            <a:xfrm>
              <a:off x="4254491" y="3746740"/>
              <a:ext cx="245326" cy="374100"/>
            </a:xfrm>
            <a:prstGeom prst="rightArrow">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662"/>
            </a:p>
          </p:txBody>
        </p:sp>
      </p:grpSp>
      <p:grpSp>
        <p:nvGrpSpPr>
          <p:cNvPr id="13" name="グループ化 12">
            <a:extLst>
              <a:ext uri="{FF2B5EF4-FFF2-40B4-BE49-F238E27FC236}">
                <a16:creationId xmlns:a16="http://schemas.microsoft.com/office/drawing/2014/main" id="{417FE9CB-4B32-DBC8-E350-95C1CD900A1E}"/>
              </a:ext>
            </a:extLst>
          </p:cNvPr>
          <p:cNvGrpSpPr/>
          <p:nvPr/>
        </p:nvGrpSpPr>
        <p:grpSpPr>
          <a:xfrm>
            <a:off x="248206" y="2093030"/>
            <a:ext cx="1832488" cy="3555618"/>
            <a:chOff x="248206" y="2093030"/>
            <a:chExt cx="1832488" cy="3555618"/>
          </a:xfrm>
        </p:grpSpPr>
        <p:sp>
          <p:nvSpPr>
            <p:cNvPr id="8" name="正方形/長方形 7">
              <a:extLst>
                <a:ext uri="{FF2B5EF4-FFF2-40B4-BE49-F238E27FC236}">
                  <a16:creationId xmlns:a16="http://schemas.microsoft.com/office/drawing/2014/main" id="{64B9E71A-D671-2953-ED9F-1627F0D11892}"/>
                </a:ext>
              </a:extLst>
            </p:cNvPr>
            <p:cNvSpPr/>
            <p:nvPr/>
          </p:nvSpPr>
          <p:spPr>
            <a:xfrm>
              <a:off x="248206" y="2093030"/>
              <a:ext cx="1832488" cy="35556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 name="テキスト ボックス 8">
              <a:extLst>
                <a:ext uri="{FF2B5EF4-FFF2-40B4-BE49-F238E27FC236}">
                  <a16:creationId xmlns:a16="http://schemas.microsoft.com/office/drawing/2014/main" id="{8A35B880-35EE-B71C-496B-C95187780E78}"/>
                </a:ext>
              </a:extLst>
            </p:cNvPr>
            <p:cNvSpPr txBox="1"/>
            <p:nvPr/>
          </p:nvSpPr>
          <p:spPr>
            <a:xfrm>
              <a:off x="759606" y="2313591"/>
              <a:ext cx="824265" cy="348109"/>
            </a:xfrm>
            <a:prstGeom prst="rect">
              <a:avLst/>
            </a:prstGeom>
            <a:noFill/>
          </p:spPr>
          <p:txBody>
            <a:bodyPr wrap="none" rtlCol="0" anchor="ctr">
              <a:spAutoFit/>
            </a:bodyPr>
            <a:lstStyle/>
            <a:p>
              <a:r>
                <a:rPr kumimoji="1" lang="ja-JP" altLang="en-US" sz="1662" b="1"/>
                <a:t>暗黙知</a:t>
              </a:r>
            </a:p>
          </p:txBody>
        </p:sp>
        <p:sp>
          <p:nvSpPr>
            <p:cNvPr id="3" name="正方形/長方形 2">
              <a:extLst>
                <a:ext uri="{FF2B5EF4-FFF2-40B4-BE49-F238E27FC236}">
                  <a16:creationId xmlns:a16="http://schemas.microsoft.com/office/drawing/2014/main" id="{BE0E118D-2E54-1A86-22C0-A2154C61EFF1}"/>
                </a:ext>
              </a:extLst>
            </p:cNvPr>
            <p:cNvSpPr/>
            <p:nvPr/>
          </p:nvSpPr>
          <p:spPr>
            <a:xfrm>
              <a:off x="356560" y="3703384"/>
              <a:ext cx="1614117" cy="751943"/>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92" b="1">
                  <a:solidFill>
                    <a:schemeClr val="tx1"/>
                  </a:solidFill>
                </a:rPr>
                <a:t>技術力</a:t>
              </a:r>
              <a:endParaRPr kumimoji="1" lang="en-US" altLang="ja-JP" sz="1292" b="1">
                <a:solidFill>
                  <a:schemeClr val="tx1"/>
                </a:solidFill>
              </a:endParaRPr>
            </a:p>
            <a:p>
              <a:pPr algn="ctr"/>
              <a:r>
                <a:rPr kumimoji="1" lang="ja-JP" altLang="en-US" sz="923" b="1">
                  <a:solidFill>
                    <a:schemeClr val="tx1"/>
                  </a:solidFill>
                </a:rPr>
                <a:t>（板金加工・塗装・施工）</a:t>
              </a:r>
              <a:endParaRPr kumimoji="1" lang="en-US" altLang="ja-JP" sz="923" b="1">
                <a:solidFill>
                  <a:schemeClr val="tx1"/>
                </a:solidFill>
              </a:endParaRPr>
            </a:p>
            <a:p>
              <a:pPr algn="ctr"/>
              <a:r>
                <a:rPr kumimoji="1" lang="ja-JP" altLang="en-US" sz="1292" b="1">
                  <a:solidFill>
                    <a:schemeClr val="tx1"/>
                  </a:solidFill>
                </a:rPr>
                <a:t>＝暗黙知</a:t>
              </a:r>
            </a:p>
          </p:txBody>
        </p:sp>
        <p:sp>
          <p:nvSpPr>
            <p:cNvPr id="7" name="正方形/長方形 6">
              <a:extLst>
                <a:ext uri="{FF2B5EF4-FFF2-40B4-BE49-F238E27FC236}">
                  <a16:creationId xmlns:a16="http://schemas.microsoft.com/office/drawing/2014/main" id="{007C5E88-586D-528D-8F45-4F73F513A92C}"/>
                </a:ext>
              </a:extLst>
            </p:cNvPr>
            <p:cNvSpPr/>
            <p:nvPr/>
          </p:nvSpPr>
          <p:spPr>
            <a:xfrm>
              <a:off x="364230" y="4527373"/>
              <a:ext cx="1606447" cy="751943"/>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92" b="1">
                  <a:solidFill>
                    <a:schemeClr val="tx1"/>
                  </a:solidFill>
                </a:rPr>
                <a:t>看板のデザイン力</a:t>
              </a:r>
              <a:endParaRPr kumimoji="1" lang="en-US" altLang="ja-JP" sz="1292" b="1">
                <a:solidFill>
                  <a:schemeClr val="tx1"/>
                </a:solidFill>
              </a:endParaRPr>
            </a:p>
            <a:p>
              <a:pPr algn="ctr"/>
              <a:r>
                <a:rPr kumimoji="1" lang="ja-JP" altLang="en-US" sz="1292" b="1">
                  <a:solidFill>
                    <a:schemeClr val="tx1"/>
                  </a:solidFill>
                </a:rPr>
                <a:t>＝暗黙知</a:t>
              </a:r>
            </a:p>
          </p:txBody>
        </p:sp>
        <p:sp>
          <p:nvSpPr>
            <p:cNvPr id="39" name="テキスト ボックス 38">
              <a:extLst>
                <a:ext uri="{FF2B5EF4-FFF2-40B4-BE49-F238E27FC236}">
                  <a16:creationId xmlns:a16="http://schemas.microsoft.com/office/drawing/2014/main" id="{ED790B54-D52A-5183-6AF1-E5892501C3D2}"/>
                </a:ext>
              </a:extLst>
            </p:cNvPr>
            <p:cNvSpPr txBox="1"/>
            <p:nvPr/>
          </p:nvSpPr>
          <p:spPr>
            <a:xfrm>
              <a:off x="579792" y="3112716"/>
              <a:ext cx="1175323" cy="291170"/>
            </a:xfrm>
            <a:prstGeom prst="rect">
              <a:avLst/>
            </a:prstGeom>
            <a:noFill/>
          </p:spPr>
          <p:txBody>
            <a:bodyPr wrap="none" rtlCol="0">
              <a:spAutoFit/>
            </a:bodyPr>
            <a:lstStyle/>
            <a:p>
              <a:pPr algn="ctr"/>
              <a:r>
                <a:rPr kumimoji="1" lang="ja-JP" altLang="en-US" sz="1292" b="1"/>
                <a:t>経営者の想い</a:t>
              </a:r>
            </a:p>
          </p:txBody>
        </p:sp>
      </p:grpSp>
      <p:grpSp>
        <p:nvGrpSpPr>
          <p:cNvPr id="33" name="グループ化 32">
            <a:extLst>
              <a:ext uri="{FF2B5EF4-FFF2-40B4-BE49-F238E27FC236}">
                <a16:creationId xmlns:a16="http://schemas.microsoft.com/office/drawing/2014/main" id="{789BF423-7279-2E34-0276-7EFEFBD0A179}"/>
              </a:ext>
            </a:extLst>
          </p:cNvPr>
          <p:cNvGrpSpPr/>
          <p:nvPr/>
        </p:nvGrpSpPr>
        <p:grpSpPr>
          <a:xfrm>
            <a:off x="2125414" y="2093030"/>
            <a:ext cx="2104752" cy="3555618"/>
            <a:chOff x="2125414" y="2093030"/>
            <a:chExt cx="2104752" cy="3555618"/>
          </a:xfrm>
        </p:grpSpPr>
        <p:sp>
          <p:nvSpPr>
            <p:cNvPr id="16" name="右矢印 15">
              <a:extLst>
                <a:ext uri="{FF2B5EF4-FFF2-40B4-BE49-F238E27FC236}">
                  <a16:creationId xmlns:a16="http://schemas.microsoft.com/office/drawing/2014/main" id="{8D0EE5A7-5A22-93E3-4979-0F98AFDFCCED}"/>
                </a:ext>
              </a:extLst>
            </p:cNvPr>
            <p:cNvSpPr/>
            <p:nvPr/>
          </p:nvSpPr>
          <p:spPr>
            <a:xfrm>
              <a:off x="2125414" y="3746740"/>
              <a:ext cx="245326" cy="374100"/>
            </a:xfrm>
            <a:prstGeom prst="rightArrow">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662"/>
            </a:p>
          </p:txBody>
        </p:sp>
        <p:grpSp>
          <p:nvGrpSpPr>
            <p:cNvPr id="15" name="グループ化 14">
              <a:extLst>
                <a:ext uri="{FF2B5EF4-FFF2-40B4-BE49-F238E27FC236}">
                  <a16:creationId xmlns:a16="http://schemas.microsoft.com/office/drawing/2014/main" id="{2CA972F5-C347-ABEE-3451-F56B01B149E9}"/>
                </a:ext>
              </a:extLst>
            </p:cNvPr>
            <p:cNvGrpSpPr/>
            <p:nvPr/>
          </p:nvGrpSpPr>
          <p:grpSpPr>
            <a:xfrm>
              <a:off x="2397678" y="2093030"/>
              <a:ext cx="1832488" cy="3555618"/>
              <a:chOff x="2397678" y="2093030"/>
              <a:chExt cx="1832488" cy="3555618"/>
            </a:xfrm>
          </p:grpSpPr>
          <p:sp>
            <p:nvSpPr>
              <p:cNvPr id="17" name="正方形/長方形 16">
                <a:extLst>
                  <a:ext uri="{FF2B5EF4-FFF2-40B4-BE49-F238E27FC236}">
                    <a16:creationId xmlns:a16="http://schemas.microsoft.com/office/drawing/2014/main" id="{6A100194-947E-47F1-277A-4572058B7CA8}"/>
                  </a:ext>
                </a:extLst>
              </p:cNvPr>
              <p:cNvSpPr/>
              <p:nvPr/>
            </p:nvSpPr>
            <p:spPr>
              <a:xfrm>
                <a:off x="2397678" y="2093030"/>
                <a:ext cx="1832488" cy="35556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8" name="テキスト ボックス 17">
                <a:extLst>
                  <a:ext uri="{FF2B5EF4-FFF2-40B4-BE49-F238E27FC236}">
                    <a16:creationId xmlns:a16="http://schemas.microsoft.com/office/drawing/2014/main" id="{32AF1483-061F-05DE-7F95-D9F7F2A12819}"/>
                  </a:ext>
                </a:extLst>
              </p:cNvPr>
              <p:cNvSpPr txBox="1"/>
              <p:nvPr/>
            </p:nvSpPr>
            <p:spPr>
              <a:xfrm>
                <a:off x="2795190" y="2221257"/>
                <a:ext cx="1037463" cy="532775"/>
              </a:xfrm>
              <a:prstGeom prst="rect">
                <a:avLst/>
              </a:prstGeom>
              <a:noFill/>
            </p:spPr>
            <p:txBody>
              <a:bodyPr wrap="none" rtlCol="0" anchor="ctr">
                <a:spAutoFit/>
              </a:bodyPr>
              <a:lstStyle/>
              <a:p>
                <a:pPr algn="ctr"/>
                <a:r>
                  <a:rPr kumimoji="1" lang="ja-JP" altLang="en-US" sz="1662" b="1"/>
                  <a:t>形式知化</a:t>
                </a:r>
                <a:endParaRPr kumimoji="1" lang="en-US" altLang="ja-JP" sz="1662" b="1"/>
              </a:p>
              <a:p>
                <a:pPr algn="ctr"/>
                <a:r>
                  <a:rPr kumimoji="1" lang="ja-JP" altLang="en-US" sz="1100" b="1"/>
                  <a:t>（言語化）</a:t>
                </a:r>
                <a:endParaRPr kumimoji="1" lang="en-US" altLang="ja-JP" sz="1662" b="1"/>
              </a:p>
            </p:txBody>
          </p:sp>
          <p:sp>
            <p:nvSpPr>
              <p:cNvPr id="20" name="正方形/長方形 19">
                <a:extLst>
                  <a:ext uri="{FF2B5EF4-FFF2-40B4-BE49-F238E27FC236}">
                    <a16:creationId xmlns:a16="http://schemas.microsoft.com/office/drawing/2014/main" id="{8AAD10CE-A449-55CD-46F9-ED1897EE9C43}"/>
                  </a:ext>
                </a:extLst>
              </p:cNvPr>
              <p:cNvSpPr/>
              <p:nvPr/>
            </p:nvSpPr>
            <p:spPr>
              <a:xfrm>
                <a:off x="2486857" y="4527372"/>
                <a:ext cx="1651169" cy="751944"/>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92" b="1">
                    <a:solidFill>
                      <a:schemeClr val="bg1"/>
                    </a:solidFill>
                  </a:rPr>
                  <a:t>経営に関する知識</a:t>
                </a:r>
                <a:endParaRPr kumimoji="1" lang="en-US" altLang="ja-JP" sz="1292" b="1">
                  <a:solidFill>
                    <a:schemeClr val="bg1"/>
                  </a:solidFill>
                </a:endParaRPr>
              </a:p>
              <a:p>
                <a:pPr algn="ctr"/>
                <a:r>
                  <a:rPr kumimoji="1" lang="ja-JP" altLang="en-US" sz="1292" b="1">
                    <a:solidFill>
                      <a:schemeClr val="bg1"/>
                    </a:solidFill>
                  </a:rPr>
                  <a:t>＝形式知の獲得</a:t>
                </a:r>
              </a:p>
            </p:txBody>
          </p:sp>
          <p:sp>
            <p:nvSpPr>
              <p:cNvPr id="42" name="加算記号 41">
                <a:extLst>
                  <a:ext uri="{FF2B5EF4-FFF2-40B4-BE49-F238E27FC236}">
                    <a16:creationId xmlns:a16="http://schemas.microsoft.com/office/drawing/2014/main" id="{FD9066E6-76E9-8EA3-8981-3C281E0FEA60}"/>
                  </a:ext>
                </a:extLst>
              </p:cNvPr>
              <p:cNvSpPr/>
              <p:nvPr/>
            </p:nvSpPr>
            <p:spPr>
              <a:xfrm>
                <a:off x="3014540" y="3833170"/>
                <a:ext cx="492369" cy="492369"/>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662"/>
              </a:p>
            </p:txBody>
          </p:sp>
        </p:grpSp>
      </p:grpSp>
      <p:grpSp>
        <p:nvGrpSpPr>
          <p:cNvPr id="31" name="グループ化 30">
            <a:extLst>
              <a:ext uri="{FF2B5EF4-FFF2-40B4-BE49-F238E27FC236}">
                <a16:creationId xmlns:a16="http://schemas.microsoft.com/office/drawing/2014/main" id="{B0A2DF13-5C83-11BC-C80C-40B1A53FF95F}"/>
              </a:ext>
            </a:extLst>
          </p:cNvPr>
          <p:cNvGrpSpPr/>
          <p:nvPr/>
        </p:nvGrpSpPr>
        <p:grpSpPr>
          <a:xfrm>
            <a:off x="6517294" y="2222296"/>
            <a:ext cx="2231198" cy="1936815"/>
            <a:chOff x="6517294" y="2222296"/>
            <a:chExt cx="2231198" cy="1936815"/>
          </a:xfrm>
        </p:grpSpPr>
        <p:sp>
          <p:nvSpPr>
            <p:cNvPr id="43" name="右矢印 42">
              <a:extLst>
                <a:ext uri="{FF2B5EF4-FFF2-40B4-BE49-F238E27FC236}">
                  <a16:creationId xmlns:a16="http://schemas.microsoft.com/office/drawing/2014/main" id="{393426A8-D1B5-39D5-0857-B9437DCC8F4C}"/>
                </a:ext>
              </a:extLst>
            </p:cNvPr>
            <p:cNvSpPr/>
            <p:nvPr/>
          </p:nvSpPr>
          <p:spPr>
            <a:xfrm>
              <a:off x="6517294" y="3746740"/>
              <a:ext cx="245326" cy="374100"/>
            </a:xfrm>
            <a:prstGeom prst="rightArrow">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662"/>
            </a:p>
          </p:txBody>
        </p:sp>
        <p:sp>
          <p:nvSpPr>
            <p:cNvPr id="48" name="テキスト ボックス 47">
              <a:extLst>
                <a:ext uri="{FF2B5EF4-FFF2-40B4-BE49-F238E27FC236}">
                  <a16:creationId xmlns:a16="http://schemas.microsoft.com/office/drawing/2014/main" id="{EF7D38FD-2D67-414F-D6A6-975587EE499D}"/>
                </a:ext>
              </a:extLst>
            </p:cNvPr>
            <p:cNvSpPr txBox="1"/>
            <p:nvPr/>
          </p:nvSpPr>
          <p:spPr>
            <a:xfrm>
              <a:off x="7040413" y="2783659"/>
              <a:ext cx="1612942" cy="560923"/>
            </a:xfrm>
            <a:prstGeom prst="rect">
              <a:avLst/>
            </a:prstGeom>
            <a:noFill/>
          </p:spPr>
          <p:txBody>
            <a:bodyPr wrap="none" rtlCol="0" anchor="ctr">
              <a:spAutoFit/>
            </a:bodyPr>
            <a:lstStyle/>
            <a:p>
              <a:pPr algn="ctr"/>
              <a:r>
                <a:rPr kumimoji="1" lang="ja-JP" altLang="en-US" sz="1015" b="1"/>
                <a:t>看板に落とし込む</a:t>
              </a:r>
              <a:endParaRPr kumimoji="1" lang="en-US" altLang="ja-JP" sz="1015" b="1"/>
            </a:p>
            <a:p>
              <a:pPr algn="ctr"/>
              <a:r>
                <a:rPr kumimoji="1" lang="ja-JP" altLang="en-US" sz="1015" b="1"/>
                <a:t>独自のフレームワークと</a:t>
              </a:r>
              <a:endParaRPr kumimoji="1" lang="en-US" altLang="ja-JP" sz="1015" b="1"/>
            </a:p>
            <a:p>
              <a:pPr algn="ctr"/>
              <a:r>
                <a:rPr kumimoji="1" lang="ja-JP" altLang="en-US" sz="1015" b="1"/>
                <a:t>課題整理・提案ノウハウ</a:t>
              </a:r>
            </a:p>
          </p:txBody>
        </p:sp>
        <p:sp>
          <p:nvSpPr>
            <p:cNvPr id="49" name="テキスト ボックス 48">
              <a:extLst>
                <a:ext uri="{FF2B5EF4-FFF2-40B4-BE49-F238E27FC236}">
                  <a16:creationId xmlns:a16="http://schemas.microsoft.com/office/drawing/2014/main" id="{A0796EA1-486A-07B5-AE36-A42DA1521344}"/>
                </a:ext>
              </a:extLst>
            </p:cNvPr>
            <p:cNvSpPr txBox="1"/>
            <p:nvPr/>
          </p:nvSpPr>
          <p:spPr>
            <a:xfrm>
              <a:off x="7040414" y="3466278"/>
              <a:ext cx="1612942" cy="560923"/>
            </a:xfrm>
            <a:prstGeom prst="rect">
              <a:avLst/>
            </a:prstGeom>
            <a:noFill/>
          </p:spPr>
          <p:txBody>
            <a:bodyPr wrap="none" rtlCol="0" anchor="ctr">
              <a:spAutoFit/>
            </a:bodyPr>
            <a:lstStyle/>
            <a:p>
              <a:pPr algn="ctr"/>
              <a:r>
                <a:rPr kumimoji="1" lang="ja-JP" altLang="en-US" sz="1015" b="1"/>
                <a:t>独自のフレームワークを</a:t>
              </a:r>
              <a:endParaRPr kumimoji="1" lang="en-US" altLang="ja-JP" sz="1015" b="1"/>
            </a:p>
            <a:p>
              <a:pPr algn="ctr"/>
              <a:r>
                <a:rPr kumimoji="1" lang="ja-JP" altLang="en-US" sz="1015" b="1"/>
                <a:t>体系化した</a:t>
              </a:r>
              <a:endParaRPr kumimoji="1" lang="en-US" altLang="ja-JP" sz="1015" b="1"/>
            </a:p>
            <a:p>
              <a:pPr algn="ctr"/>
              <a:r>
                <a:rPr kumimoji="1" lang="ja-JP" altLang="en-US" sz="1015" b="1"/>
                <a:t>アプローチブック</a:t>
              </a:r>
            </a:p>
          </p:txBody>
        </p:sp>
        <p:sp>
          <p:nvSpPr>
            <p:cNvPr id="50" name="正方形/長方形 49">
              <a:extLst>
                <a:ext uri="{FF2B5EF4-FFF2-40B4-BE49-F238E27FC236}">
                  <a16:creationId xmlns:a16="http://schemas.microsoft.com/office/drawing/2014/main" id="{EAE2E59E-223D-8C86-010A-6BB5090A5C4E}"/>
                </a:ext>
              </a:extLst>
            </p:cNvPr>
            <p:cNvSpPr/>
            <p:nvPr/>
          </p:nvSpPr>
          <p:spPr>
            <a:xfrm>
              <a:off x="6945277" y="2520603"/>
              <a:ext cx="1803215" cy="1638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1" name="テキスト ボックス 50">
              <a:extLst>
                <a:ext uri="{FF2B5EF4-FFF2-40B4-BE49-F238E27FC236}">
                  <a16:creationId xmlns:a16="http://schemas.microsoft.com/office/drawing/2014/main" id="{ACFFA24E-CE8C-103A-D7A9-14D8474D513F}"/>
                </a:ext>
              </a:extLst>
            </p:cNvPr>
            <p:cNvSpPr txBox="1"/>
            <p:nvPr/>
          </p:nvSpPr>
          <p:spPr>
            <a:xfrm>
              <a:off x="7187714" y="2222296"/>
              <a:ext cx="1318338" cy="59661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sz="1108" b="1">
                  <a:solidFill>
                    <a:schemeClr val="tx1"/>
                  </a:solidFill>
                </a:rPr>
                <a:t>独自のノウハウ</a:t>
              </a:r>
              <a:endParaRPr lang="en-US" altLang="ja-JP" sz="1108" b="1">
                <a:solidFill>
                  <a:schemeClr val="tx1"/>
                </a:solidFill>
              </a:endParaRPr>
            </a:p>
            <a:p>
              <a:r>
                <a:rPr lang="ja-JP" altLang="en-US" sz="1108" b="1">
                  <a:solidFill>
                    <a:schemeClr val="tx1"/>
                  </a:solidFill>
                </a:rPr>
                <a:t>営業差別化</a:t>
              </a:r>
            </a:p>
          </p:txBody>
        </p:sp>
      </p:grpSp>
      <p:grpSp>
        <p:nvGrpSpPr>
          <p:cNvPr id="32" name="グループ化 31">
            <a:extLst>
              <a:ext uri="{FF2B5EF4-FFF2-40B4-BE49-F238E27FC236}">
                <a16:creationId xmlns:a16="http://schemas.microsoft.com/office/drawing/2014/main" id="{D1294634-75C2-7AF0-5B4E-70739C9E525F}"/>
              </a:ext>
            </a:extLst>
          </p:cNvPr>
          <p:cNvGrpSpPr/>
          <p:nvPr/>
        </p:nvGrpSpPr>
        <p:grpSpPr>
          <a:xfrm>
            <a:off x="7744348" y="4103451"/>
            <a:ext cx="1438158" cy="527006"/>
            <a:chOff x="7744348" y="4103451"/>
            <a:chExt cx="1438158" cy="527006"/>
          </a:xfrm>
        </p:grpSpPr>
        <p:sp>
          <p:nvSpPr>
            <p:cNvPr id="59" name="上下矢印 58">
              <a:extLst>
                <a:ext uri="{FF2B5EF4-FFF2-40B4-BE49-F238E27FC236}">
                  <a16:creationId xmlns:a16="http://schemas.microsoft.com/office/drawing/2014/main" id="{9C7933AF-740B-2EA8-BF0E-56108C76C6A2}"/>
                </a:ext>
              </a:extLst>
            </p:cNvPr>
            <p:cNvSpPr/>
            <p:nvPr/>
          </p:nvSpPr>
          <p:spPr>
            <a:xfrm>
              <a:off x="7744348" y="4103451"/>
              <a:ext cx="253218" cy="527006"/>
            </a:xfrm>
            <a:prstGeom prst="upDownArrow">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662"/>
            </a:p>
          </p:txBody>
        </p:sp>
        <p:sp>
          <p:nvSpPr>
            <p:cNvPr id="60" name="テキスト ボックス 59">
              <a:extLst>
                <a:ext uri="{FF2B5EF4-FFF2-40B4-BE49-F238E27FC236}">
                  <a16:creationId xmlns:a16="http://schemas.microsoft.com/office/drawing/2014/main" id="{B488C93A-BE8A-B284-4719-A858071FED52}"/>
                </a:ext>
              </a:extLst>
            </p:cNvPr>
            <p:cNvSpPr txBox="1"/>
            <p:nvPr/>
          </p:nvSpPr>
          <p:spPr>
            <a:xfrm>
              <a:off x="7997566" y="4205451"/>
              <a:ext cx="1184940" cy="390620"/>
            </a:xfrm>
            <a:prstGeom prst="rect">
              <a:avLst/>
            </a:prstGeom>
            <a:noFill/>
          </p:spPr>
          <p:txBody>
            <a:bodyPr wrap="none" rtlCol="0">
              <a:spAutoFit/>
            </a:bodyPr>
            <a:lstStyle/>
            <a:p>
              <a:r>
                <a:rPr kumimoji="1" lang="ja-JP" altLang="en-US" sz="969" b="1"/>
                <a:t>名実ともに独自の</a:t>
              </a:r>
              <a:endParaRPr kumimoji="1" lang="en-US" altLang="ja-JP" sz="969" b="1"/>
            </a:p>
            <a:p>
              <a:r>
                <a:rPr kumimoji="1" lang="ja-JP" altLang="en-US" sz="969" b="1"/>
                <a:t>価値提供を実現</a:t>
              </a:r>
            </a:p>
          </p:txBody>
        </p:sp>
      </p:grpSp>
      <p:grpSp>
        <p:nvGrpSpPr>
          <p:cNvPr id="14" name="グループ化 13">
            <a:extLst>
              <a:ext uri="{FF2B5EF4-FFF2-40B4-BE49-F238E27FC236}">
                <a16:creationId xmlns:a16="http://schemas.microsoft.com/office/drawing/2014/main" id="{1A312966-72BA-3DF8-C1C0-31139E785D8A}"/>
              </a:ext>
            </a:extLst>
          </p:cNvPr>
          <p:cNvGrpSpPr/>
          <p:nvPr/>
        </p:nvGrpSpPr>
        <p:grpSpPr>
          <a:xfrm>
            <a:off x="1801006" y="2857553"/>
            <a:ext cx="2337020" cy="768102"/>
            <a:chOff x="1801006" y="2857553"/>
            <a:chExt cx="2337020" cy="768102"/>
          </a:xfrm>
        </p:grpSpPr>
        <p:sp>
          <p:nvSpPr>
            <p:cNvPr id="29" name="正方形/長方形 28">
              <a:extLst>
                <a:ext uri="{FF2B5EF4-FFF2-40B4-BE49-F238E27FC236}">
                  <a16:creationId xmlns:a16="http://schemas.microsoft.com/office/drawing/2014/main" id="{B15AED35-4FC5-592E-3805-5BDAE4DA14C6}"/>
                </a:ext>
              </a:extLst>
            </p:cNvPr>
            <p:cNvSpPr/>
            <p:nvPr/>
          </p:nvSpPr>
          <p:spPr>
            <a:xfrm>
              <a:off x="2486857" y="2857553"/>
              <a:ext cx="1651169" cy="768102"/>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92" b="1">
                  <a:solidFill>
                    <a:schemeClr val="bg1"/>
                  </a:solidFill>
                </a:rPr>
                <a:t>MISSION</a:t>
              </a:r>
              <a:r>
                <a:rPr kumimoji="1" lang="ja-JP" altLang="en-US" sz="1292" b="1">
                  <a:solidFill>
                    <a:schemeClr val="bg1"/>
                  </a:solidFill>
                </a:rPr>
                <a:t>の言語化</a:t>
              </a:r>
              <a:endParaRPr kumimoji="1" lang="en-US" altLang="ja-JP" sz="1292" b="1">
                <a:solidFill>
                  <a:schemeClr val="bg1"/>
                </a:solidFill>
              </a:endParaRPr>
            </a:p>
            <a:p>
              <a:pPr algn="ctr"/>
              <a:endParaRPr kumimoji="1" lang="en-US" altLang="ja-JP" sz="1015" b="1">
                <a:solidFill>
                  <a:schemeClr val="bg1"/>
                </a:solidFill>
              </a:endParaRPr>
            </a:p>
            <a:p>
              <a:pPr algn="ctr"/>
              <a:r>
                <a:rPr kumimoji="1" lang="ja-JP" altLang="en-US" sz="1015" b="1">
                  <a:solidFill>
                    <a:schemeClr val="bg1"/>
                  </a:solidFill>
                </a:rPr>
                <a:t>「企業様の業績向上を看板でサポートすること」</a:t>
              </a:r>
              <a:endParaRPr kumimoji="1" lang="ja-JP" altLang="en-US" sz="1292" b="1">
                <a:solidFill>
                  <a:schemeClr val="bg1"/>
                </a:solidFill>
              </a:endParaRPr>
            </a:p>
          </p:txBody>
        </p:sp>
        <p:sp>
          <p:nvSpPr>
            <p:cNvPr id="40" name="右矢印 39">
              <a:extLst>
                <a:ext uri="{FF2B5EF4-FFF2-40B4-BE49-F238E27FC236}">
                  <a16:creationId xmlns:a16="http://schemas.microsoft.com/office/drawing/2014/main" id="{1A1357DD-B87E-5B69-3FC7-2AA13E0D948A}"/>
                </a:ext>
              </a:extLst>
            </p:cNvPr>
            <p:cNvSpPr/>
            <p:nvPr/>
          </p:nvSpPr>
          <p:spPr>
            <a:xfrm>
              <a:off x="1801006" y="3157328"/>
              <a:ext cx="636044" cy="16855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662"/>
            </a:p>
          </p:txBody>
        </p:sp>
        <p:sp>
          <p:nvSpPr>
            <p:cNvPr id="11" name="テキスト ボックス 10">
              <a:extLst>
                <a:ext uri="{FF2B5EF4-FFF2-40B4-BE49-F238E27FC236}">
                  <a16:creationId xmlns:a16="http://schemas.microsoft.com/office/drawing/2014/main" id="{E766666B-C9E0-E1C7-BAF1-83FA657DE5AC}"/>
                </a:ext>
              </a:extLst>
            </p:cNvPr>
            <p:cNvSpPr txBox="1"/>
            <p:nvPr/>
          </p:nvSpPr>
          <p:spPr>
            <a:xfrm>
              <a:off x="1810569" y="2922078"/>
              <a:ext cx="607859" cy="261610"/>
            </a:xfrm>
            <a:prstGeom prst="rect">
              <a:avLst/>
            </a:prstGeom>
            <a:noFill/>
          </p:spPr>
          <p:txBody>
            <a:bodyPr wrap="none" rtlCol="0">
              <a:spAutoFit/>
            </a:bodyPr>
            <a:lstStyle/>
            <a:p>
              <a:r>
                <a:rPr kumimoji="1" lang="ja-JP" altLang="en-US" sz="1100" b="1"/>
                <a:t>言語化</a:t>
              </a:r>
            </a:p>
          </p:txBody>
        </p:sp>
      </p:grpSp>
    </p:spTree>
    <p:extLst>
      <p:ext uri="{BB962C8B-B14F-4D97-AF65-F5344CB8AC3E}">
        <p14:creationId xmlns:p14="http://schemas.microsoft.com/office/powerpoint/2010/main" val="338651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34983-39E7-F371-19DD-96B3765D504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183E40-68A7-130C-3849-D4E90740B549}"/>
              </a:ext>
            </a:extLst>
          </p:cNvPr>
          <p:cNvSpPr>
            <a:spLocks noGrp="1"/>
          </p:cNvSpPr>
          <p:nvPr>
            <p:ph type="title"/>
          </p:nvPr>
        </p:nvSpPr>
        <p:spPr>
          <a:xfrm>
            <a:off x="179388" y="680105"/>
            <a:ext cx="8785225" cy="296819"/>
          </a:xfrm>
        </p:spPr>
        <p:txBody>
          <a:bodyPr/>
          <a:lstStyle/>
          <a:p>
            <a:r>
              <a:rPr kumimoji="1" lang="ja-JP" altLang="en-US" sz="3600"/>
              <a:t>デザイン経営を通して、</a:t>
            </a:r>
            <a:br>
              <a:rPr kumimoji="1" lang="en-US" altLang="ja-JP" sz="3600"/>
            </a:br>
            <a:r>
              <a:rPr kumimoji="1" lang="ja-JP" altLang="en-US" sz="3600"/>
              <a:t>独自の存在になることを目指して</a:t>
            </a:r>
          </a:p>
        </p:txBody>
      </p:sp>
      <p:sp>
        <p:nvSpPr>
          <p:cNvPr id="4" name="スライド番号プレースホルダー 3">
            <a:extLst>
              <a:ext uri="{FF2B5EF4-FFF2-40B4-BE49-F238E27FC236}">
                <a16:creationId xmlns:a16="http://schemas.microsoft.com/office/drawing/2014/main" id="{4D575B14-0080-BB28-B0D8-D625AD231338}"/>
              </a:ext>
            </a:extLst>
          </p:cNvPr>
          <p:cNvSpPr>
            <a:spLocks noGrp="1"/>
          </p:cNvSpPr>
          <p:nvPr>
            <p:ph type="sldNum" sz="quarter" idx="4294967295"/>
          </p:nvPr>
        </p:nvSpPr>
        <p:spPr>
          <a:xfrm>
            <a:off x="0" y="3657"/>
            <a:ext cx="0" cy="0"/>
          </a:xfrm>
        </p:spPr>
        <p:txBody>
          <a:bodyPr/>
          <a:lstStyle/>
          <a:p>
            <a:endParaRPr kumimoji="1" lang="ja-JP" altLang="en-US"/>
          </a:p>
        </p:txBody>
      </p:sp>
      <p:grpSp>
        <p:nvGrpSpPr>
          <p:cNvPr id="3" name="グループ化 2">
            <a:extLst>
              <a:ext uri="{FF2B5EF4-FFF2-40B4-BE49-F238E27FC236}">
                <a16:creationId xmlns:a16="http://schemas.microsoft.com/office/drawing/2014/main" id="{A2A7B42C-77F6-DC45-290B-80C469E5A778}"/>
              </a:ext>
            </a:extLst>
          </p:cNvPr>
          <p:cNvGrpSpPr/>
          <p:nvPr/>
        </p:nvGrpSpPr>
        <p:grpSpPr>
          <a:xfrm>
            <a:off x="192762" y="2071037"/>
            <a:ext cx="8771851" cy="4015033"/>
            <a:chOff x="192762" y="692403"/>
            <a:chExt cx="8771851" cy="4015033"/>
          </a:xfrm>
        </p:grpSpPr>
        <p:pic>
          <p:nvPicPr>
            <p:cNvPr id="17" name="図 16">
              <a:extLst>
                <a:ext uri="{FF2B5EF4-FFF2-40B4-BE49-F238E27FC236}">
                  <a16:creationId xmlns:a16="http://schemas.microsoft.com/office/drawing/2014/main" id="{B9C9B330-B12D-E117-0EAA-D937AA774C95}"/>
                </a:ext>
              </a:extLst>
            </p:cNvPr>
            <p:cNvPicPr>
              <a:picLocks noChangeAspect="1"/>
            </p:cNvPicPr>
            <p:nvPr/>
          </p:nvPicPr>
          <p:blipFill>
            <a:blip r:embed="rId3"/>
            <a:stretch>
              <a:fillRect/>
            </a:stretch>
          </p:blipFill>
          <p:spPr>
            <a:xfrm>
              <a:off x="2718949" y="959962"/>
              <a:ext cx="3706103" cy="1822241"/>
            </a:xfrm>
            <a:prstGeom prst="rect">
              <a:avLst/>
            </a:prstGeom>
          </p:spPr>
        </p:pic>
        <p:sp>
          <p:nvSpPr>
            <p:cNvPr id="18" name="テキスト プレースホルダー 6">
              <a:extLst>
                <a:ext uri="{FF2B5EF4-FFF2-40B4-BE49-F238E27FC236}">
                  <a16:creationId xmlns:a16="http://schemas.microsoft.com/office/drawing/2014/main" id="{18CF2673-25D4-15D8-792D-6C51C3929BA8}"/>
                </a:ext>
              </a:extLst>
            </p:cNvPr>
            <p:cNvSpPr txBox="1">
              <a:spLocks/>
            </p:cNvSpPr>
            <p:nvPr/>
          </p:nvSpPr>
          <p:spPr>
            <a:xfrm>
              <a:off x="2471190" y="692403"/>
              <a:ext cx="4201621" cy="335664"/>
            </a:xfrm>
            <a:prstGeom prst="rect">
              <a:avLst/>
            </a:prstGeom>
            <a:noFill/>
            <a:ln>
              <a:noFill/>
            </a:ln>
          </p:spPr>
          <p:txBody>
            <a:bodyPr vert="horz" wrap="square" lIns="149539" tIns="74769" rIns="149539" bIns="74769"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defTabSz="633062">
                <a:spcBef>
                  <a:spcPts val="0"/>
                </a:spcBef>
                <a:spcAft>
                  <a:spcPts val="416"/>
                </a:spcAft>
                <a:buClr>
                  <a:prstClr val="black">
                    <a:lumMod val="75000"/>
                    <a:lumOff val="25000"/>
                  </a:prstClr>
                </a:buClr>
                <a:buNone/>
                <a:defRPr/>
              </a:pPr>
              <a:r>
                <a:rPr lang="ja-JP" altLang="en-US" sz="1200" b="1">
                  <a:solidFill>
                    <a:srgbClr val="56431E"/>
                  </a:solidFill>
                  <a:latin typeface="Yu Gothic" panose="020B0400000000000000" pitchFamily="34" charset="-128"/>
                  <a:ea typeface="Yu Gothic" panose="020B0400000000000000" pitchFamily="34" charset="-128"/>
                  <a:cs typeface="メイリオ" panose="020B0604030504040204" pitchFamily="50" charset="-128"/>
                </a:rPr>
                <a:t>特許庁による中小企業向けデザイン経営の好循環モデル</a:t>
              </a:r>
            </a:p>
          </p:txBody>
        </p:sp>
        <p:sp>
          <p:nvSpPr>
            <p:cNvPr id="19" name="テキスト ボックス 18">
              <a:extLst>
                <a:ext uri="{FF2B5EF4-FFF2-40B4-BE49-F238E27FC236}">
                  <a16:creationId xmlns:a16="http://schemas.microsoft.com/office/drawing/2014/main" id="{3AF8CBCB-09FA-B34F-0A83-5CA774D85886}"/>
                </a:ext>
              </a:extLst>
            </p:cNvPr>
            <p:cNvSpPr txBox="1"/>
            <p:nvPr/>
          </p:nvSpPr>
          <p:spPr>
            <a:xfrm>
              <a:off x="3193443" y="2913547"/>
              <a:ext cx="2770488" cy="1793889"/>
            </a:xfrm>
            <a:prstGeom prst="rect">
              <a:avLst/>
            </a:prstGeom>
            <a:noFill/>
          </p:spPr>
          <p:txBody>
            <a:bodyPr wrap="square" rtlCol="0">
              <a:spAutoFit/>
            </a:bodyPr>
            <a:lstStyle/>
            <a:p>
              <a:pPr>
                <a:lnSpc>
                  <a:spcPct val="125000"/>
                </a:lnSpc>
              </a:pPr>
              <a:r>
                <a:rPr kumimoji="1" lang="ja-JP" altLang="en-US" sz="2400" b="1">
                  <a:solidFill>
                    <a:schemeClr val="accent4">
                      <a:lumMod val="75000"/>
                    </a:schemeClr>
                  </a:solidFill>
                  <a:latin typeface="+mn-ea"/>
                </a:rPr>
                <a:t>人格形成</a:t>
              </a:r>
              <a:endParaRPr kumimoji="1" lang="en-US" altLang="ja-JP" sz="2400" b="1">
                <a:solidFill>
                  <a:schemeClr val="accent4">
                    <a:lumMod val="75000"/>
                  </a:schemeClr>
                </a:solidFill>
                <a:latin typeface="+mn-ea"/>
              </a:endParaRPr>
            </a:p>
            <a:p>
              <a:pPr>
                <a:lnSpc>
                  <a:spcPct val="125000"/>
                </a:lnSpc>
              </a:pPr>
              <a:r>
                <a:rPr kumimoji="1" lang="ja-JP" altLang="en-US" sz="1400" b="1">
                  <a:solidFill>
                    <a:schemeClr val="accent4">
                      <a:lumMod val="75000"/>
                    </a:schemeClr>
                  </a:solidFill>
                  <a:latin typeface="+mn-ea"/>
                </a:rPr>
                <a:t>自社の想いや自社らしさを明確にし、未来の自社の姿を構想する営み</a:t>
              </a:r>
              <a:endParaRPr kumimoji="1" lang="en-US" altLang="ja-JP" sz="1400" b="1">
                <a:solidFill>
                  <a:schemeClr val="accent4">
                    <a:lumMod val="75000"/>
                  </a:schemeClr>
                </a:solidFill>
                <a:latin typeface="+mn-ea"/>
              </a:endParaRPr>
            </a:p>
            <a:p>
              <a:pPr>
                <a:lnSpc>
                  <a:spcPct val="125000"/>
                </a:lnSpc>
              </a:pPr>
              <a:endParaRPr kumimoji="1" lang="en-US" altLang="ja-JP" sz="2400" b="1">
                <a:solidFill>
                  <a:schemeClr val="accent4">
                    <a:lumMod val="75000"/>
                  </a:schemeClr>
                </a:solidFill>
                <a:latin typeface="+mn-ea"/>
              </a:endParaRPr>
            </a:p>
          </p:txBody>
        </p:sp>
        <p:sp>
          <p:nvSpPr>
            <p:cNvPr id="20" name="テキスト ボックス 19">
              <a:extLst>
                <a:ext uri="{FF2B5EF4-FFF2-40B4-BE49-F238E27FC236}">
                  <a16:creationId xmlns:a16="http://schemas.microsoft.com/office/drawing/2014/main" id="{755367B4-3FD4-2E16-8EF8-15545FFD78F9}"/>
                </a:ext>
              </a:extLst>
            </p:cNvPr>
            <p:cNvSpPr txBox="1"/>
            <p:nvPr/>
          </p:nvSpPr>
          <p:spPr>
            <a:xfrm>
              <a:off x="6194125" y="2913547"/>
              <a:ext cx="2770488" cy="1613903"/>
            </a:xfrm>
            <a:prstGeom prst="rect">
              <a:avLst/>
            </a:prstGeom>
            <a:noFill/>
          </p:spPr>
          <p:txBody>
            <a:bodyPr wrap="square" rtlCol="0">
              <a:spAutoFit/>
            </a:bodyPr>
            <a:lstStyle/>
            <a:p>
              <a:pPr>
                <a:lnSpc>
                  <a:spcPct val="125000"/>
                </a:lnSpc>
              </a:pPr>
              <a:r>
                <a:rPr kumimoji="1" lang="ja-JP" altLang="en-US" sz="2400" b="1">
                  <a:solidFill>
                    <a:srgbClr val="00A1B6"/>
                  </a:solidFill>
                  <a:latin typeface="+mn-ea"/>
                </a:rPr>
                <a:t>価値創造</a:t>
              </a:r>
              <a:endParaRPr kumimoji="1" lang="en-US" altLang="ja-JP" sz="2400" b="1">
                <a:solidFill>
                  <a:srgbClr val="00A1B6"/>
                </a:solidFill>
                <a:latin typeface="+mn-ea"/>
              </a:endParaRPr>
            </a:p>
            <a:p>
              <a:pPr>
                <a:lnSpc>
                  <a:spcPct val="125000"/>
                </a:lnSpc>
              </a:pPr>
              <a:r>
                <a:rPr kumimoji="1" lang="ja-JP" altLang="en-US" sz="1400" b="1">
                  <a:solidFill>
                    <a:srgbClr val="00A1B6"/>
                  </a:solidFill>
                  <a:latin typeface="+mn-ea"/>
                </a:rPr>
                <a:t>自社の想いや自社らしさと顧客や社会のニーズを基に、魅力ある製品やサービスを創出する営み</a:t>
              </a:r>
              <a:endParaRPr kumimoji="1" lang="en-US" altLang="ja-JP" sz="1400" b="1">
                <a:solidFill>
                  <a:srgbClr val="00A1B6"/>
                </a:solidFill>
                <a:latin typeface="+mn-ea"/>
              </a:endParaRPr>
            </a:p>
          </p:txBody>
        </p:sp>
        <p:sp>
          <p:nvSpPr>
            <p:cNvPr id="21" name="テキスト ボックス 20">
              <a:extLst>
                <a:ext uri="{FF2B5EF4-FFF2-40B4-BE49-F238E27FC236}">
                  <a16:creationId xmlns:a16="http://schemas.microsoft.com/office/drawing/2014/main" id="{D0FEFF7A-5CDE-F737-08D0-922B4F9518FF}"/>
                </a:ext>
              </a:extLst>
            </p:cNvPr>
            <p:cNvSpPr txBox="1"/>
            <p:nvPr/>
          </p:nvSpPr>
          <p:spPr>
            <a:xfrm>
              <a:off x="192762" y="2913547"/>
              <a:ext cx="2770488" cy="1344599"/>
            </a:xfrm>
            <a:prstGeom prst="rect">
              <a:avLst/>
            </a:prstGeom>
            <a:noFill/>
          </p:spPr>
          <p:txBody>
            <a:bodyPr wrap="square" rtlCol="0">
              <a:spAutoFit/>
            </a:bodyPr>
            <a:lstStyle/>
            <a:p>
              <a:pPr>
                <a:lnSpc>
                  <a:spcPct val="125000"/>
                </a:lnSpc>
              </a:pPr>
              <a:r>
                <a:rPr kumimoji="1" lang="ja-JP" altLang="en-US" sz="2400" b="1">
                  <a:solidFill>
                    <a:srgbClr val="C92457"/>
                  </a:solidFill>
                  <a:latin typeface="+mn-ea"/>
                </a:rPr>
                <a:t>文化醸成</a:t>
              </a:r>
              <a:endParaRPr kumimoji="1" lang="en-US" altLang="ja-JP" sz="2400" b="1">
                <a:solidFill>
                  <a:srgbClr val="C92457"/>
                </a:solidFill>
                <a:latin typeface="+mn-ea"/>
              </a:endParaRPr>
            </a:p>
            <a:p>
              <a:pPr>
                <a:lnSpc>
                  <a:spcPct val="125000"/>
                </a:lnSpc>
              </a:pPr>
              <a:r>
                <a:rPr kumimoji="1" lang="ja-JP" altLang="en-US" sz="1400" b="1">
                  <a:solidFill>
                    <a:srgbClr val="C92457"/>
                  </a:solidFill>
                  <a:latin typeface="+mn-ea"/>
                </a:rPr>
                <a:t>自社の想いや自社らしさを、顧客や社内外の仲間に伝え、共感と共創の土壌を形成する営み</a:t>
              </a:r>
            </a:p>
          </p:txBody>
        </p:sp>
      </p:grpSp>
    </p:spTree>
    <p:extLst>
      <p:ext uri="{BB962C8B-B14F-4D97-AF65-F5344CB8AC3E}">
        <p14:creationId xmlns:p14="http://schemas.microsoft.com/office/powerpoint/2010/main" val="3327574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BEEE-AF5D-DDAD-5E89-5DA2265B924B}"/>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6D0AE77-954E-4164-47D9-4987BDD74204}"/>
              </a:ext>
            </a:extLst>
          </p:cNvPr>
          <p:cNvSpPr>
            <a:spLocks noGrp="1"/>
          </p:cNvSpPr>
          <p:nvPr>
            <p:ph type="title"/>
          </p:nvPr>
        </p:nvSpPr>
        <p:spPr/>
        <p:txBody>
          <a:bodyPr>
            <a:normAutofit fontScale="90000"/>
          </a:bodyPr>
          <a:lstStyle/>
          <a:p>
            <a:r>
              <a:rPr lang="ja-JP" altLang="en-US"/>
              <a:t>改めて、デザイン経営に取り組む</a:t>
            </a:r>
            <a:br>
              <a:rPr lang="en-US" altLang="ja-JP"/>
            </a:br>
            <a:r>
              <a:rPr lang="ja-JP" altLang="en-US"/>
              <a:t>方針を固める</a:t>
            </a:r>
          </a:p>
        </p:txBody>
      </p:sp>
    </p:spTree>
    <p:extLst>
      <p:ext uri="{BB962C8B-B14F-4D97-AF65-F5344CB8AC3E}">
        <p14:creationId xmlns:p14="http://schemas.microsoft.com/office/powerpoint/2010/main" val="3428126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22917B-1FAB-CD0D-7039-D4BEBD9355ED}"/>
              </a:ext>
            </a:extLst>
          </p:cNvPr>
          <p:cNvSpPr>
            <a:spLocks noGrp="1"/>
          </p:cNvSpPr>
          <p:nvPr>
            <p:ph type="title"/>
          </p:nvPr>
        </p:nvSpPr>
        <p:spPr/>
        <p:txBody>
          <a:bodyPr>
            <a:normAutofit fontScale="90000"/>
          </a:bodyPr>
          <a:lstStyle/>
          <a:p>
            <a:r>
              <a:rPr kumimoji="1" lang="ja-JP" altLang="en-US"/>
              <a:t>デザイン経営実践のきっかけをつくる支援ツール</a:t>
            </a:r>
            <a:br>
              <a:rPr kumimoji="1" lang="en-US" altLang="ja-JP"/>
            </a:br>
            <a:r>
              <a:rPr kumimoji="1" lang="ja-JP" altLang="en-US"/>
              <a:t>「デザイン経営コンパス」</a:t>
            </a:r>
          </a:p>
        </p:txBody>
      </p:sp>
      <p:sp>
        <p:nvSpPr>
          <p:cNvPr id="4" name="スライド番号プレースホルダー 3">
            <a:extLst>
              <a:ext uri="{FF2B5EF4-FFF2-40B4-BE49-F238E27FC236}">
                <a16:creationId xmlns:a16="http://schemas.microsoft.com/office/drawing/2014/main" id="{ACC31A8F-4309-0D70-D602-4CF96DB08D44}"/>
              </a:ext>
            </a:extLst>
          </p:cNvPr>
          <p:cNvSpPr>
            <a:spLocks noGrp="1"/>
          </p:cNvSpPr>
          <p:nvPr>
            <p:ph type="sldNum" sz="quarter" idx="4294967295"/>
          </p:nvPr>
        </p:nvSpPr>
        <p:spPr>
          <a:xfrm>
            <a:off x="0" y="0"/>
            <a:ext cx="0" cy="0"/>
          </a:xfrm>
        </p:spPr>
        <p:txBody>
          <a:bodyPr/>
          <a:lstStyle/>
          <a:p>
            <a:endParaRPr kumimoji="1" lang="ja-JP" altLang="en-US"/>
          </a:p>
        </p:txBody>
      </p:sp>
      <p:sp>
        <p:nvSpPr>
          <p:cNvPr id="7" name="テキスト プレースホルダー 6">
            <a:extLst>
              <a:ext uri="{FF2B5EF4-FFF2-40B4-BE49-F238E27FC236}">
                <a16:creationId xmlns:a16="http://schemas.microsoft.com/office/drawing/2014/main" id="{57C75CCF-C500-AD47-104F-45310C22ACDA}"/>
              </a:ext>
            </a:extLst>
          </p:cNvPr>
          <p:cNvSpPr txBox="1">
            <a:spLocks/>
          </p:cNvSpPr>
          <p:nvPr/>
        </p:nvSpPr>
        <p:spPr>
          <a:xfrm>
            <a:off x="3133262" y="3613661"/>
            <a:ext cx="2877476" cy="447552"/>
          </a:xfrm>
          <a:prstGeom prst="rect">
            <a:avLst/>
          </a:prstGeom>
          <a:noFill/>
          <a:ln>
            <a:noFill/>
          </a:ln>
        </p:spPr>
        <p:txBody>
          <a:bodyPr vert="horz" wrap="square" lIns="199385" tIns="99692" rIns="199385" bIns="9969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defTabSz="844083">
              <a:spcBef>
                <a:spcPts val="0"/>
              </a:spcBef>
              <a:spcAft>
                <a:spcPts val="554"/>
              </a:spcAft>
              <a:buClr>
                <a:prstClr val="black">
                  <a:lumMod val="75000"/>
                  <a:lumOff val="25000"/>
                </a:prstClr>
              </a:buClr>
              <a:buNone/>
              <a:defRPr/>
            </a:pPr>
            <a:r>
              <a:rPr lang="ja-JP" altLang="en-US" sz="1600" b="1">
                <a:solidFill>
                  <a:srgbClr val="56431E"/>
                </a:solidFill>
                <a:latin typeface="Yu Gothic" panose="020B0400000000000000" pitchFamily="34" charset="-128"/>
                <a:ea typeface="Yu Gothic" panose="020B0400000000000000" pitchFamily="34" charset="-128"/>
                <a:cs typeface="メイリオ" panose="020B0604030504040204" pitchFamily="50" charset="-128"/>
              </a:rPr>
              <a:t>＜ワークシートの例＞</a:t>
            </a:r>
          </a:p>
        </p:txBody>
      </p:sp>
      <p:grpSp>
        <p:nvGrpSpPr>
          <p:cNvPr id="8" name="グループ化 7">
            <a:extLst>
              <a:ext uri="{FF2B5EF4-FFF2-40B4-BE49-F238E27FC236}">
                <a16:creationId xmlns:a16="http://schemas.microsoft.com/office/drawing/2014/main" id="{9D5ECA5F-A7BC-4572-34DE-FAD5A693D469}"/>
              </a:ext>
            </a:extLst>
          </p:cNvPr>
          <p:cNvGrpSpPr/>
          <p:nvPr/>
        </p:nvGrpSpPr>
        <p:grpSpPr>
          <a:xfrm>
            <a:off x="637895" y="4069946"/>
            <a:ext cx="7868210" cy="1880329"/>
            <a:chOff x="-584048" y="2032935"/>
            <a:chExt cx="8018337" cy="1916206"/>
          </a:xfrm>
        </p:grpSpPr>
        <p:pic>
          <p:nvPicPr>
            <p:cNvPr id="9" name="図 8" descr="テーブル&#10;&#10;自動的に生成された説明">
              <a:extLst>
                <a:ext uri="{FF2B5EF4-FFF2-40B4-BE49-F238E27FC236}">
                  <a16:creationId xmlns:a16="http://schemas.microsoft.com/office/drawing/2014/main" id="{F6104456-C05D-F394-74E3-EA0AC14F9E57}"/>
                </a:ext>
              </a:extLst>
            </p:cNvPr>
            <p:cNvPicPr>
              <a:picLocks noChangeAspect="1"/>
            </p:cNvPicPr>
            <p:nvPr/>
          </p:nvPicPr>
          <p:blipFill>
            <a:blip r:embed="rId3"/>
            <a:stretch>
              <a:fillRect/>
            </a:stretch>
          </p:blipFill>
          <p:spPr>
            <a:xfrm>
              <a:off x="-584048" y="2032935"/>
              <a:ext cx="2554941" cy="1916206"/>
            </a:xfrm>
            <a:prstGeom prst="rect">
              <a:avLst/>
            </a:prstGeom>
            <a:ln w="6350">
              <a:solidFill>
                <a:srgbClr val="56431E"/>
              </a:solidFill>
            </a:ln>
          </p:spPr>
        </p:pic>
        <p:pic>
          <p:nvPicPr>
            <p:cNvPr id="10" name="図 9" descr="グラフ, レーダー チャート&#10;&#10;自動的に生成された説明">
              <a:extLst>
                <a:ext uri="{FF2B5EF4-FFF2-40B4-BE49-F238E27FC236}">
                  <a16:creationId xmlns:a16="http://schemas.microsoft.com/office/drawing/2014/main" id="{A020C2B0-C00A-23D8-92B9-21914C61497A}"/>
                </a:ext>
              </a:extLst>
            </p:cNvPr>
            <p:cNvPicPr>
              <a:picLocks noChangeAspect="1"/>
            </p:cNvPicPr>
            <p:nvPr/>
          </p:nvPicPr>
          <p:blipFill>
            <a:blip r:embed="rId4"/>
            <a:stretch>
              <a:fillRect/>
            </a:stretch>
          </p:blipFill>
          <p:spPr>
            <a:xfrm>
              <a:off x="2147650" y="2032935"/>
              <a:ext cx="2554941" cy="1916206"/>
            </a:xfrm>
            <a:prstGeom prst="rect">
              <a:avLst/>
            </a:prstGeom>
            <a:ln w="6350">
              <a:solidFill>
                <a:srgbClr val="56431E"/>
              </a:solidFill>
            </a:ln>
          </p:spPr>
        </p:pic>
        <p:pic>
          <p:nvPicPr>
            <p:cNvPr id="11" name="図 10" descr="テキスト&#10;&#10;中程度の精度で自動的に生成された説明">
              <a:extLst>
                <a:ext uri="{FF2B5EF4-FFF2-40B4-BE49-F238E27FC236}">
                  <a16:creationId xmlns:a16="http://schemas.microsoft.com/office/drawing/2014/main" id="{70FDC9B5-9091-7187-B422-E4A833A1C1DD}"/>
                </a:ext>
              </a:extLst>
            </p:cNvPr>
            <p:cNvPicPr>
              <a:picLocks noChangeAspect="1"/>
            </p:cNvPicPr>
            <p:nvPr/>
          </p:nvPicPr>
          <p:blipFill>
            <a:blip r:embed="rId5"/>
            <a:stretch>
              <a:fillRect/>
            </a:stretch>
          </p:blipFill>
          <p:spPr>
            <a:xfrm>
              <a:off x="4879348" y="2032935"/>
              <a:ext cx="2554941" cy="1916206"/>
            </a:xfrm>
            <a:prstGeom prst="rect">
              <a:avLst/>
            </a:prstGeom>
            <a:ln w="6350">
              <a:solidFill>
                <a:srgbClr val="56431E"/>
              </a:solidFill>
            </a:ln>
          </p:spPr>
        </p:pic>
      </p:grpSp>
      <p:sp>
        <p:nvSpPr>
          <p:cNvPr id="13" name="テキスト ボックス 12">
            <a:extLst>
              <a:ext uri="{FF2B5EF4-FFF2-40B4-BE49-F238E27FC236}">
                <a16:creationId xmlns:a16="http://schemas.microsoft.com/office/drawing/2014/main" id="{78BC059C-3B60-3F8B-4D06-F6AD02208B7D}"/>
              </a:ext>
            </a:extLst>
          </p:cNvPr>
          <p:cNvSpPr txBox="1"/>
          <p:nvPr/>
        </p:nvSpPr>
        <p:spPr>
          <a:xfrm>
            <a:off x="413157" y="907725"/>
            <a:ext cx="8710612" cy="2672142"/>
          </a:xfrm>
          <a:prstGeom prst="rect">
            <a:avLst/>
          </a:prstGeom>
          <a:noFill/>
        </p:spPr>
        <p:txBody>
          <a:bodyPr wrap="square">
            <a:spAutoFit/>
          </a:bodyPr>
          <a:lstStyle/>
          <a:p>
            <a:pPr>
              <a:lnSpc>
                <a:spcPct val="150000"/>
              </a:lnSpc>
            </a:pPr>
            <a:r>
              <a:rPr kumimoji="1" lang="ja-JP" altLang="en-US" sz="2000" b="1">
                <a:solidFill>
                  <a:srgbClr val="56431E"/>
                </a:solidFill>
                <a:latin typeface="Yu Gothic" panose="020B0400000000000000" pitchFamily="34" charset="-128"/>
                <a:ea typeface="Yu Gothic" panose="020B0400000000000000" pitchFamily="34" charset="-128"/>
              </a:rPr>
              <a:t>デザイン経営の視点から</a:t>
            </a:r>
            <a:endParaRPr kumimoji="1" lang="en-US" altLang="ja-JP" sz="1000" b="1">
              <a:solidFill>
                <a:srgbClr val="56431E"/>
              </a:solidFill>
              <a:latin typeface="Yu Gothic" panose="020B0400000000000000" pitchFamily="34" charset="-128"/>
              <a:ea typeface="Yu Gothic" panose="020B0400000000000000" pitchFamily="34" charset="-128"/>
            </a:endParaRPr>
          </a:p>
          <a:p>
            <a:endParaRPr kumimoji="1" lang="en-US" altLang="ja-JP" sz="1000" b="1">
              <a:solidFill>
                <a:srgbClr val="56431E"/>
              </a:solidFill>
              <a:latin typeface="Yu Gothic" panose="020B0400000000000000" pitchFamily="34" charset="-128"/>
              <a:ea typeface="Yu Gothic" panose="020B0400000000000000" pitchFamily="34" charset="-128"/>
            </a:endParaRPr>
          </a:p>
          <a:p>
            <a:pPr>
              <a:lnSpc>
                <a:spcPct val="150000"/>
              </a:lnSpc>
            </a:pPr>
            <a:r>
              <a:rPr kumimoji="1" lang="ja-JP" altLang="en-US" sz="2000" b="1">
                <a:solidFill>
                  <a:srgbClr val="56431E"/>
                </a:solidFill>
                <a:latin typeface="Yu Gothic" panose="020B0400000000000000" pitchFamily="34" charset="-128"/>
                <a:ea typeface="Yu Gothic" panose="020B0400000000000000" pitchFamily="34" charset="-128"/>
              </a:rPr>
              <a:t>　　✔️</a:t>
            </a:r>
            <a:r>
              <a:rPr kumimoji="1" lang="en-US" altLang="ja-JP" sz="2000" b="1">
                <a:solidFill>
                  <a:srgbClr val="56431E"/>
                </a:solidFill>
                <a:latin typeface="Yu Gothic" panose="020B0400000000000000" pitchFamily="34" charset="-128"/>
                <a:ea typeface="Yu Gothic" panose="020B0400000000000000" pitchFamily="34" charset="-128"/>
              </a:rPr>
              <a:t> </a:t>
            </a:r>
            <a:r>
              <a:rPr kumimoji="1" lang="ja-JP" altLang="en-US" sz="2000" b="1">
                <a:solidFill>
                  <a:srgbClr val="56431E"/>
                </a:solidFill>
                <a:latin typeface="Yu Gothic" panose="020B0400000000000000" pitchFamily="34" charset="-128"/>
                <a:ea typeface="Yu Gothic" panose="020B0400000000000000" pitchFamily="34" charset="-128"/>
              </a:rPr>
              <a:t>自社の</a:t>
            </a:r>
            <a:r>
              <a:rPr kumimoji="1" lang="ja-JP" altLang="en-US" sz="2000" b="1" u="sng">
                <a:solidFill>
                  <a:srgbClr val="56431E"/>
                </a:solidFill>
                <a:latin typeface="Yu Gothic" panose="020B0400000000000000" pitchFamily="34" charset="-128"/>
                <a:ea typeface="Yu Gothic" panose="020B0400000000000000" pitchFamily="34" charset="-128"/>
              </a:rPr>
              <a:t>「伸びしろ」を知り</a:t>
            </a:r>
            <a:r>
              <a:rPr kumimoji="1" lang="ja-JP" altLang="en-US" sz="2000" b="1">
                <a:solidFill>
                  <a:srgbClr val="56431E"/>
                </a:solidFill>
                <a:latin typeface="Yu Gothic" panose="020B0400000000000000" pitchFamily="34" charset="-128"/>
                <a:ea typeface="Yu Gothic" panose="020B0400000000000000" pitchFamily="34" charset="-128"/>
              </a:rPr>
              <a:t>、</a:t>
            </a:r>
            <a:endParaRPr kumimoji="1" lang="en-US" altLang="ja-JP" sz="2000" b="1">
              <a:solidFill>
                <a:srgbClr val="56431E"/>
              </a:solidFill>
              <a:latin typeface="Yu Gothic" panose="020B0400000000000000" pitchFamily="34" charset="-128"/>
              <a:ea typeface="Yu Gothic" panose="020B0400000000000000" pitchFamily="34" charset="-128"/>
            </a:endParaRPr>
          </a:p>
          <a:p>
            <a:pPr>
              <a:lnSpc>
                <a:spcPct val="150000"/>
              </a:lnSpc>
            </a:pPr>
            <a:r>
              <a:rPr kumimoji="1" lang="ja-JP" altLang="en-US" sz="2000" b="1">
                <a:solidFill>
                  <a:srgbClr val="56431E"/>
                </a:solidFill>
                <a:latin typeface="Yu Gothic" panose="020B0400000000000000" pitchFamily="34" charset="-128"/>
                <a:ea typeface="Yu Gothic" panose="020B0400000000000000" pitchFamily="34" charset="-128"/>
              </a:rPr>
              <a:t>　　✔️</a:t>
            </a:r>
            <a:r>
              <a:rPr kumimoji="1" lang="en-US" altLang="ja-JP" sz="2000" b="1">
                <a:solidFill>
                  <a:srgbClr val="56431E"/>
                </a:solidFill>
                <a:latin typeface="Yu Gothic" panose="020B0400000000000000" pitchFamily="34" charset="-128"/>
                <a:ea typeface="Yu Gothic" panose="020B0400000000000000" pitchFamily="34" charset="-128"/>
              </a:rPr>
              <a:t> </a:t>
            </a:r>
            <a:r>
              <a:rPr kumimoji="1" lang="ja-JP" altLang="en-US" sz="2000" b="1">
                <a:solidFill>
                  <a:srgbClr val="56431E"/>
                </a:solidFill>
                <a:latin typeface="Yu Gothic" panose="020B0400000000000000" pitchFamily="34" charset="-128"/>
                <a:ea typeface="Yu Gothic" panose="020B0400000000000000" pitchFamily="34" charset="-128"/>
              </a:rPr>
              <a:t>実践に向けて</a:t>
            </a:r>
            <a:r>
              <a:rPr kumimoji="1" lang="ja-JP" altLang="en-US" sz="2000" b="1" u="sng">
                <a:solidFill>
                  <a:srgbClr val="56431E"/>
                </a:solidFill>
                <a:latin typeface="Yu Gothic" panose="020B0400000000000000" pitchFamily="34" charset="-128"/>
                <a:ea typeface="Yu Gothic" panose="020B0400000000000000" pitchFamily="34" charset="-128"/>
              </a:rPr>
              <a:t>自社が考えるべきポイントを探り</a:t>
            </a:r>
            <a:r>
              <a:rPr kumimoji="1" lang="ja-JP" altLang="en-US" sz="2000" b="1">
                <a:solidFill>
                  <a:srgbClr val="56431E"/>
                </a:solidFill>
                <a:latin typeface="Yu Gothic" panose="020B0400000000000000" pitchFamily="34" charset="-128"/>
                <a:ea typeface="Yu Gothic" panose="020B0400000000000000" pitchFamily="34" charset="-128"/>
              </a:rPr>
              <a:t>、</a:t>
            </a:r>
            <a:endParaRPr kumimoji="1" lang="en-US" altLang="ja-JP" sz="2000" b="1">
              <a:solidFill>
                <a:srgbClr val="56431E"/>
              </a:solidFill>
              <a:latin typeface="Yu Gothic" panose="020B0400000000000000" pitchFamily="34" charset="-128"/>
              <a:ea typeface="Yu Gothic" panose="020B0400000000000000" pitchFamily="34" charset="-128"/>
            </a:endParaRPr>
          </a:p>
          <a:p>
            <a:pPr>
              <a:lnSpc>
                <a:spcPct val="150000"/>
              </a:lnSpc>
            </a:pPr>
            <a:r>
              <a:rPr kumimoji="1" lang="ja-JP" altLang="en-US" sz="2000" b="1">
                <a:solidFill>
                  <a:srgbClr val="56431E"/>
                </a:solidFill>
                <a:latin typeface="Yu Gothic" panose="020B0400000000000000" pitchFamily="34" charset="-128"/>
                <a:ea typeface="Yu Gothic" panose="020B0400000000000000" pitchFamily="34" charset="-128"/>
              </a:rPr>
              <a:t>　　✔️ 取り組むべき</a:t>
            </a:r>
            <a:r>
              <a:rPr kumimoji="1" lang="ja-JP" altLang="en-US" sz="2000" b="1" u="sng">
                <a:solidFill>
                  <a:srgbClr val="56431E"/>
                </a:solidFill>
                <a:latin typeface="Yu Gothic" panose="020B0400000000000000" pitchFamily="34" charset="-128"/>
                <a:ea typeface="Yu Gothic" panose="020B0400000000000000" pitchFamily="34" charset="-128"/>
              </a:rPr>
              <a:t>具体的なアクションを考える</a:t>
            </a:r>
            <a:endParaRPr kumimoji="1" lang="en-US" altLang="ja-JP" sz="1000" b="1" u="sng">
              <a:solidFill>
                <a:srgbClr val="56431E"/>
              </a:solidFill>
              <a:latin typeface="Yu Gothic" panose="020B0400000000000000" pitchFamily="34" charset="-128"/>
              <a:ea typeface="Yu Gothic" panose="020B0400000000000000" pitchFamily="34" charset="-128"/>
            </a:endParaRPr>
          </a:p>
          <a:p>
            <a:pPr>
              <a:lnSpc>
                <a:spcPct val="150000"/>
              </a:lnSpc>
            </a:pPr>
            <a:endParaRPr kumimoji="1" lang="en-US" altLang="ja-JP" sz="1000" b="1" u="sng">
              <a:solidFill>
                <a:srgbClr val="56431E"/>
              </a:solidFill>
              <a:latin typeface="Yu Gothic" panose="020B0400000000000000" pitchFamily="34" charset="-128"/>
              <a:ea typeface="Yu Gothic" panose="020B0400000000000000" pitchFamily="34" charset="-128"/>
            </a:endParaRPr>
          </a:p>
          <a:p>
            <a:pPr>
              <a:lnSpc>
                <a:spcPct val="120000"/>
              </a:lnSpc>
            </a:pPr>
            <a:r>
              <a:rPr kumimoji="1" lang="ja-JP" altLang="en-US" sz="2000" b="1">
                <a:solidFill>
                  <a:srgbClr val="56431E"/>
                </a:solidFill>
                <a:latin typeface="Yu Gothic" panose="020B0400000000000000" pitchFamily="34" charset="-128"/>
                <a:ea typeface="Yu Gothic" panose="020B0400000000000000" pitchFamily="34" charset="-128"/>
              </a:rPr>
              <a:t>ことを目的としたツールです。</a:t>
            </a:r>
            <a:endParaRPr kumimoji="1" lang="en-US" altLang="ja-JP" sz="2000" b="1">
              <a:solidFill>
                <a:srgbClr val="56431E"/>
              </a:solidFill>
              <a:latin typeface="Yu Gothic" panose="020B0400000000000000" pitchFamily="34" charset="-128"/>
              <a:ea typeface="Yu Gothic" panose="020B0400000000000000" pitchFamily="34" charset="-128"/>
            </a:endParaRPr>
          </a:p>
        </p:txBody>
      </p:sp>
      <p:sp>
        <p:nvSpPr>
          <p:cNvPr id="14" name="テキスト ボックス 13">
            <a:extLst>
              <a:ext uri="{FF2B5EF4-FFF2-40B4-BE49-F238E27FC236}">
                <a16:creationId xmlns:a16="http://schemas.microsoft.com/office/drawing/2014/main" id="{5FB86BA9-ECB9-9CD4-FB9E-DA0C39E61EE8}"/>
              </a:ext>
            </a:extLst>
          </p:cNvPr>
          <p:cNvSpPr txBox="1"/>
          <p:nvPr/>
        </p:nvSpPr>
        <p:spPr>
          <a:xfrm>
            <a:off x="886549" y="1638416"/>
            <a:ext cx="441146" cy="400110"/>
          </a:xfrm>
          <a:prstGeom prst="rect">
            <a:avLst/>
          </a:prstGeom>
          <a:noFill/>
        </p:spPr>
        <p:txBody>
          <a:bodyPr wrap="none" rtlCol="0">
            <a:spAutoFit/>
          </a:bodyPr>
          <a:lstStyle/>
          <a:p>
            <a:r>
              <a:rPr kumimoji="1" lang="ja-JP" altLang="en-US" sz="2000">
                <a:solidFill>
                  <a:srgbClr val="56431E"/>
                </a:solidFill>
                <a:latin typeface="Yu Gothic Medium" panose="020B0400000000000000" pitchFamily="34" charset="-128"/>
                <a:ea typeface="Yu Gothic Medium" panose="020B0400000000000000" pitchFamily="34" charset="-128"/>
              </a:rPr>
              <a:t>□</a:t>
            </a:r>
          </a:p>
        </p:txBody>
      </p:sp>
      <p:sp>
        <p:nvSpPr>
          <p:cNvPr id="15" name="テキスト ボックス 14">
            <a:extLst>
              <a:ext uri="{FF2B5EF4-FFF2-40B4-BE49-F238E27FC236}">
                <a16:creationId xmlns:a16="http://schemas.microsoft.com/office/drawing/2014/main" id="{34096911-BDFB-E968-C6BB-FF96C887FD6C}"/>
              </a:ext>
            </a:extLst>
          </p:cNvPr>
          <p:cNvSpPr txBox="1"/>
          <p:nvPr/>
        </p:nvSpPr>
        <p:spPr>
          <a:xfrm>
            <a:off x="886549" y="2091654"/>
            <a:ext cx="441146" cy="400110"/>
          </a:xfrm>
          <a:prstGeom prst="rect">
            <a:avLst/>
          </a:prstGeom>
          <a:noFill/>
        </p:spPr>
        <p:txBody>
          <a:bodyPr wrap="none" rtlCol="0">
            <a:spAutoFit/>
          </a:bodyPr>
          <a:lstStyle/>
          <a:p>
            <a:r>
              <a:rPr kumimoji="1" lang="ja-JP" altLang="en-US" sz="2000">
                <a:solidFill>
                  <a:srgbClr val="56431E"/>
                </a:solidFill>
                <a:latin typeface="Yu Gothic Medium" panose="020B0400000000000000" pitchFamily="34" charset="-128"/>
                <a:ea typeface="Yu Gothic Medium" panose="020B0400000000000000" pitchFamily="34" charset="-128"/>
              </a:rPr>
              <a:t>□</a:t>
            </a:r>
          </a:p>
        </p:txBody>
      </p:sp>
      <p:sp>
        <p:nvSpPr>
          <p:cNvPr id="16" name="テキスト ボックス 15">
            <a:extLst>
              <a:ext uri="{FF2B5EF4-FFF2-40B4-BE49-F238E27FC236}">
                <a16:creationId xmlns:a16="http://schemas.microsoft.com/office/drawing/2014/main" id="{72124759-1217-D559-3FE6-8D935FF0515E}"/>
              </a:ext>
            </a:extLst>
          </p:cNvPr>
          <p:cNvSpPr txBox="1"/>
          <p:nvPr/>
        </p:nvSpPr>
        <p:spPr>
          <a:xfrm>
            <a:off x="886549" y="2576168"/>
            <a:ext cx="441146" cy="400110"/>
          </a:xfrm>
          <a:prstGeom prst="rect">
            <a:avLst/>
          </a:prstGeom>
          <a:noFill/>
        </p:spPr>
        <p:txBody>
          <a:bodyPr wrap="none" rtlCol="0">
            <a:spAutoFit/>
          </a:bodyPr>
          <a:lstStyle/>
          <a:p>
            <a:r>
              <a:rPr kumimoji="1" lang="ja-JP" altLang="en-US" sz="2000">
                <a:solidFill>
                  <a:srgbClr val="56431E"/>
                </a:solidFill>
                <a:latin typeface="Yu Gothic Medium" panose="020B0400000000000000" pitchFamily="34" charset="-128"/>
                <a:ea typeface="Yu Gothic Medium" panose="020B0400000000000000" pitchFamily="34" charset="-128"/>
              </a:rPr>
              <a:t>□</a:t>
            </a:r>
          </a:p>
        </p:txBody>
      </p:sp>
    </p:spTree>
    <p:extLst>
      <p:ext uri="{BB962C8B-B14F-4D97-AF65-F5344CB8AC3E}">
        <p14:creationId xmlns:p14="http://schemas.microsoft.com/office/powerpoint/2010/main" val="62091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510D5A-61C0-E2A6-3550-B4A61C3BF67C}"/>
              </a:ext>
            </a:extLst>
          </p:cNvPr>
          <p:cNvSpPr>
            <a:spLocks noGrp="1"/>
          </p:cNvSpPr>
          <p:nvPr>
            <p:ph idx="1"/>
          </p:nvPr>
        </p:nvSpPr>
        <p:spPr>
          <a:xfrm>
            <a:off x="3215666" y="2193513"/>
            <a:ext cx="5820832" cy="3562519"/>
          </a:xfrm>
        </p:spPr>
        <p:txBody>
          <a:bodyPr lIns="91440" tIns="72000" rIns="91440" bIns="36000" anchor="t"/>
          <a:lstStyle/>
          <a:p>
            <a:r>
              <a:rPr lang="ja-JP" altLang="en-US" sz="2000">
                <a:latin typeface="Arial"/>
                <a:cs typeface="Arial"/>
              </a:rPr>
              <a:t>講師自己紹介</a:t>
            </a:r>
            <a:endParaRPr lang="en-US" altLang="ja-JP" sz="2000" dirty="0">
              <a:latin typeface="Arial"/>
              <a:cs typeface="Arial"/>
            </a:endParaRPr>
          </a:p>
          <a:p>
            <a:endParaRPr lang="en-US" sz="2000" dirty="0">
              <a:latin typeface="Arial"/>
              <a:ea typeface="Calibri"/>
              <a:cs typeface="Arial"/>
            </a:endParaRPr>
          </a:p>
          <a:p>
            <a:r>
              <a:rPr lang="ja-JP" altLang="en-US" sz="2000">
                <a:latin typeface="Arial"/>
                <a:ea typeface="Calibri"/>
                <a:cs typeface="Arial"/>
              </a:rPr>
              <a:t>本ページはフォーマットにとらわれず、</a:t>
            </a:r>
            <a:endParaRPr lang="en-US" altLang="ja-JP" sz="2000" dirty="0">
              <a:latin typeface="Arial"/>
              <a:ea typeface="Calibri"/>
              <a:cs typeface="Arial"/>
            </a:endParaRPr>
          </a:p>
          <a:p>
            <a:r>
              <a:rPr lang="ja-JP" altLang="en-US" sz="2000">
                <a:latin typeface="Arial"/>
                <a:ea typeface="Calibri"/>
                <a:cs typeface="Arial"/>
              </a:rPr>
              <a:t>講師の方の自由な表現をしていただければと存じます。</a:t>
            </a:r>
            <a:endParaRPr lang="en-US" sz="2000" dirty="0">
              <a:ea typeface="Calibri"/>
              <a:cs typeface="Calibri"/>
            </a:endParaRPr>
          </a:p>
        </p:txBody>
      </p:sp>
      <p:sp>
        <p:nvSpPr>
          <p:cNvPr id="3" name="Title 2">
            <a:extLst>
              <a:ext uri="{FF2B5EF4-FFF2-40B4-BE49-F238E27FC236}">
                <a16:creationId xmlns:a16="http://schemas.microsoft.com/office/drawing/2014/main" id="{1690E8A7-54AB-9B80-8ADC-D247C6E6AFCF}"/>
              </a:ext>
            </a:extLst>
          </p:cNvPr>
          <p:cNvSpPr>
            <a:spLocks noGrp="1"/>
          </p:cNvSpPr>
          <p:nvPr>
            <p:ph type="title"/>
          </p:nvPr>
        </p:nvSpPr>
        <p:spPr/>
        <p:txBody>
          <a:bodyPr/>
          <a:lstStyle/>
          <a:p>
            <a:r>
              <a:rPr lang="ja-JP" altLang="en-US"/>
              <a:t>本日の講師</a:t>
            </a:r>
            <a:endParaRPr lang="en-US" dirty="0"/>
          </a:p>
        </p:txBody>
      </p:sp>
      <p:sp>
        <p:nvSpPr>
          <p:cNvPr id="4" name="Content Placeholder 3">
            <a:extLst>
              <a:ext uri="{FF2B5EF4-FFF2-40B4-BE49-F238E27FC236}">
                <a16:creationId xmlns:a16="http://schemas.microsoft.com/office/drawing/2014/main" id="{46EE343B-7C1A-1CE9-A987-CC54321F8479}"/>
              </a:ext>
            </a:extLst>
          </p:cNvPr>
          <p:cNvSpPr>
            <a:spLocks noGrp="1"/>
          </p:cNvSpPr>
          <p:nvPr>
            <p:ph sz="quarter" idx="10"/>
          </p:nvPr>
        </p:nvSpPr>
        <p:spPr/>
        <p:txBody>
          <a:bodyPr/>
          <a:lstStyle/>
          <a:p>
            <a:r>
              <a:rPr lang="en-US" dirty="0" err="1"/>
              <a:t>名前</a:t>
            </a:r>
            <a:endParaRPr lang="en-US" dirty="0"/>
          </a:p>
        </p:txBody>
      </p:sp>
      <p:sp>
        <p:nvSpPr>
          <p:cNvPr id="6" name="Text Placeholder 5">
            <a:extLst>
              <a:ext uri="{FF2B5EF4-FFF2-40B4-BE49-F238E27FC236}">
                <a16:creationId xmlns:a16="http://schemas.microsoft.com/office/drawing/2014/main" id="{B82EBAB0-9A7E-940F-61BB-4C2901FECB95}"/>
              </a:ext>
            </a:extLst>
          </p:cNvPr>
          <p:cNvSpPr>
            <a:spLocks noGrp="1"/>
          </p:cNvSpPr>
          <p:nvPr>
            <p:ph type="body" sz="quarter" idx="12"/>
          </p:nvPr>
        </p:nvSpPr>
        <p:spPr/>
        <p:txBody>
          <a:bodyPr lIns="91440" tIns="45720" rIns="91440" bIns="45720" anchor="ctr"/>
          <a:lstStyle/>
          <a:p>
            <a:r>
              <a:rPr lang="ja-JP" altLang="en-US">
                <a:ea typeface="游ゴシック"/>
                <a:cs typeface="Calibri"/>
              </a:rPr>
              <a:t>ふりがな</a:t>
            </a:r>
            <a:endParaRPr lang="en-US" dirty="0"/>
          </a:p>
        </p:txBody>
      </p:sp>
      <p:sp>
        <p:nvSpPr>
          <p:cNvPr id="7" name="図プレースホルダー 6">
            <a:extLst>
              <a:ext uri="{FF2B5EF4-FFF2-40B4-BE49-F238E27FC236}">
                <a16:creationId xmlns:a16="http://schemas.microsoft.com/office/drawing/2014/main" id="{BE408D94-4044-EF54-3D54-D5D18FA6FE77}"/>
              </a:ext>
            </a:extLst>
          </p:cNvPr>
          <p:cNvSpPr>
            <a:spLocks noGrp="1"/>
          </p:cNvSpPr>
          <p:nvPr>
            <p:ph type="pic" sz="quarter" idx="11"/>
          </p:nvPr>
        </p:nvSpPr>
        <p:spPr/>
        <p:txBody>
          <a:bodyPr/>
          <a:lstStyle/>
          <a:p>
            <a:endParaRPr lang="ja-JP" altLang="en-US"/>
          </a:p>
        </p:txBody>
      </p:sp>
    </p:spTree>
    <p:extLst>
      <p:ext uri="{BB962C8B-B14F-4D97-AF65-F5344CB8AC3E}">
        <p14:creationId xmlns:p14="http://schemas.microsoft.com/office/powerpoint/2010/main" val="1717422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748BEB7-820D-7F4C-B005-E056E49B70A8}"/>
              </a:ext>
            </a:extLst>
          </p:cNvPr>
          <p:cNvSpPr txBox="1"/>
          <p:nvPr/>
        </p:nvSpPr>
        <p:spPr>
          <a:xfrm>
            <a:off x="623888" y="494075"/>
            <a:ext cx="8419528" cy="461665"/>
          </a:xfrm>
          <a:prstGeom prst="rect">
            <a:avLst/>
          </a:prstGeom>
          <a:noFill/>
        </p:spPr>
        <p:txBody>
          <a:bodyPr wrap="square">
            <a:spAutoFit/>
          </a:bodyPr>
          <a:lstStyle/>
          <a:p>
            <a:r>
              <a:rPr kumimoji="1" lang="ja-JP" altLang="en-US" sz="2400" b="1">
                <a:solidFill>
                  <a:srgbClr val="56431E"/>
                </a:solidFill>
                <a:latin typeface="Yu Gothic" panose="020B0400000000000000" pitchFamily="34" charset="-128"/>
                <a:ea typeface="Yu Gothic" panose="020B0400000000000000" pitchFamily="34" charset="-128"/>
              </a:rPr>
              <a:t>「現状把握」シートで傾向を捉える</a:t>
            </a:r>
            <a:endParaRPr lang="en-US" altLang="ja-JP" sz="2000" b="1"/>
          </a:p>
        </p:txBody>
      </p:sp>
      <p:sp>
        <p:nvSpPr>
          <p:cNvPr id="6" name="タイトル 4">
            <a:extLst>
              <a:ext uri="{FF2B5EF4-FFF2-40B4-BE49-F238E27FC236}">
                <a16:creationId xmlns:a16="http://schemas.microsoft.com/office/drawing/2014/main" id="{5F813A1F-DF2F-B53B-50A4-740E12D86F34}"/>
              </a:ext>
            </a:extLst>
          </p:cNvPr>
          <p:cNvSpPr>
            <a:spLocks noGrp="1"/>
          </p:cNvSpPr>
          <p:nvPr>
            <p:ph type="title"/>
          </p:nvPr>
        </p:nvSpPr>
        <p:spPr>
          <a:xfrm>
            <a:off x="628650" y="955740"/>
            <a:ext cx="7886700" cy="369332"/>
          </a:xfrm>
        </p:spPr>
        <p:txBody>
          <a:bodyPr anchor="t">
            <a:noAutofit/>
          </a:bodyPr>
          <a:lstStyle/>
          <a:p>
            <a:pPr>
              <a:lnSpc>
                <a:spcPct val="120000"/>
              </a:lnSpc>
            </a:pPr>
            <a:r>
              <a:rPr lang="en-US" altLang="ja-JP" sz="1600">
                <a:latin typeface="Yu Gothic" panose="020B0400000000000000" pitchFamily="34" charset="-128"/>
                <a:ea typeface="Yu Gothic" panose="020B0400000000000000" pitchFamily="34" charset="-128"/>
              </a:rPr>
              <a:t>STEP1-1</a:t>
            </a:r>
            <a:r>
              <a:rPr lang="ja-JP" altLang="en-US" sz="1600">
                <a:latin typeface="Yu Gothic" panose="020B0400000000000000" pitchFamily="34" charset="-128"/>
                <a:ea typeface="Yu Gothic" panose="020B0400000000000000" pitchFamily="34" charset="-128"/>
              </a:rPr>
              <a:t>のシートに記載された「問い」に回答（</a:t>
            </a:r>
            <a:r>
              <a:rPr lang="en-US" altLang="ja-JP" sz="1600">
                <a:latin typeface="Yu Gothic" panose="020B0400000000000000" pitchFamily="34" charset="-128"/>
                <a:ea typeface="Yu Gothic" panose="020B0400000000000000" pitchFamily="34" charset="-128"/>
              </a:rPr>
              <a:t>4</a:t>
            </a:r>
            <a:r>
              <a:rPr lang="ja-JP" altLang="en-US" sz="1600">
                <a:latin typeface="Yu Gothic" panose="020B0400000000000000" pitchFamily="34" charset="-128"/>
                <a:ea typeface="Yu Gothic" panose="020B0400000000000000" pitchFamily="34" charset="-128"/>
              </a:rPr>
              <a:t>段階評価）しましょう。</a:t>
            </a:r>
            <a:br>
              <a:rPr lang="en-US" altLang="ja-JP" sz="1600">
                <a:latin typeface="Yu Gothic" panose="020B0400000000000000" pitchFamily="34" charset="-128"/>
                <a:ea typeface="Yu Gothic" panose="020B0400000000000000" pitchFamily="34" charset="-128"/>
              </a:rPr>
            </a:br>
            <a:r>
              <a:rPr lang="ja-JP" altLang="en-US" sz="1600">
                <a:latin typeface="Yu Gothic" panose="020B0400000000000000" pitchFamily="34" charset="-128"/>
                <a:ea typeface="Yu Gothic" panose="020B0400000000000000" pitchFamily="34" charset="-128"/>
              </a:rPr>
              <a:t>その上で、</a:t>
            </a:r>
            <a:r>
              <a:rPr lang="en-US" altLang="ja-JP" sz="1600">
                <a:latin typeface="Yu Gothic" panose="020B0400000000000000" pitchFamily="34" charset="-128"/>
                <a:ea typeface="Yu Gothic" panose="020B0400000000000000" pitchFamily="34" charset="-128"/>
              </a:rPr>
              <a:t>STEP1-2 </a:t>
            </a:r>
            <a:r>
              <a:rPr lang="ja-JP" altLang="en-US" sz="1600">
                <a:latin typeface="Yu Gothic" panose="020B0400000000000000" pitchFamily="34" charset="-128"/>
                <a:ea typeface="Yu Gothic" panose="020B0400000000000000" pitchFamily="34" charset="-128"/>
              </a:rPr>
              <a:t>を用いてレーダーチャート化しましょう。（目安時間：</a:t>
            </a:r>
            <a:r>
              <a:rPr lang="en-US" altLang="ja-JP" sz="1600">
                <a:latin typeface="Yu Gothic" panose="020B0400000000000000" pitchFamily="34" charset="-128"/>
                <a:ea typeface="Yu Gothic" panose="020B0400000000000000" pitchFamily="34" charset="-128"/>
              </a:rPr>
              <a:t>10</a:t>
            </a:r>
            <a:r>
              <a:rPr lang="ja-JP" altLang="en-US" sz="1600">
                <a:latin typeface="Yu Gothic" panose="020B0400000000000000" pitchFamily="34" charset="-128"/>
                <a:ea typeface="Yu Gothic" panose="020B0400000000000000" pitchFamily="34" charset="-128"/>
              </a:rPr>
              <a:t>分）</a:t>
            </a:r>
          </a:p>
        </p:txBody>
      </p:sp>
      <p:sp>
        <p:nvSpPr>
          <p:cNvPr id="7" name="テキスト ボックス 6">
            <a:extLst>
              <a:ext uri="{FF2B5EF4-FFF2-40B4-BE49-F238E27FC236}">
                <a16:creationId xmlns:a16="http://schemas.microsoft.com/office/drawing/2014/main" id="{56C14413-1E72-B840-9562-97035B334117}"/>
              </a:ext>
            </a:extLst>
          </p:cNvPr>
          <p:cNvSpPr txBox="1"/>
          <p:nvPr/>
        </p:nvSpPr>
        <p:spPr>
          <a:xfrm>
            <a:off x="7594779" y="6525158"/>
            <a:ext cx="1261884" cy="184666"/>
          </a:xfrm>
          <a:prstGeom prst="rect">
            <a:avLst/>
          </a:prstGeom>
          <a:noFill/>
          <a:ln>
            <a:solidFill>
              <a:schemeClr val="bg1"/>
            </a:solidFill>
          </a:ln>
        </p:spPr>
        <p:txBody>
          <a:bodyPr wrap="none" rtlCol="0">
            <a:spAutoFit/>
          </a:bodyPr>
          <a:lstStyle/>
          <a:p>
            <a:r>
              <a:rPr kumimoji="1" lang="ja-JP" altLang="en-US" sz="600">
                <a:solidFill>
                  <a:schemeClr val="bg1"/>
                </a:solidFill>
              </a:rPr>
              <a:t>ワークショップ進行用スライド</a:t>
            </a:r>
          </a:p>
        </p:txBody>
      </p:sp>
      <p:sp>
        <p:nvSpPr>
          <p:cNvPr id="3" name="テキスト プレースホルダー 6">
            <a:extLst>
              <a:ext uri="{FF2B5EF4-FFF2-40B4-BE49-F238E27FC236}">
                <a16:creationId xmlns:a16="http://schemas.microsoft.com/office/drawing/2014/main" id="{3ABBE865-9081-43CB-0BD9-18DB4A35C5EE}"/>
              </a:ext>
            </a:extLst>
          </p:cNvPr>
          <p:cNvSpPr txBox="1">
            <a:spLocks/>
          </p:cNvSpPr>
          <p:nvPr/>
        </p:nvSpPr>
        <p:spPr>
          <a:xfrm>
            <a:off x="575138" y="2087100"/>
            <a:ext cx="3648647" cy="447552"/>
          </a:xfrm>
          <a:prstGeom prst="rect">
            <a:avLst/>
          </a:prstGeom>
          <a:noFill/>
          <a:ln>
            <a:noFill/>
          </a:ln>
        </p:spPr>
        <p:txBody>
          <a:bodyPr vert="horz" wrap="square" lIns="199385" tIns="99692" rIns="199385" bIns="9969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defTabSz="844083">
              <a:spcBef>
                <a:spcPts val="0"/>
              </a:spcBef>
              <a:spcAft>
                <a:spcPts val="554"/>
              </a:spcAft>
              <a:buClr>
                <a:prstClr val="black">
                  <a:lumMod val="75000"/>
                  <a:lumOff val="25000"/>
                </a:prstClr>
              </a:buClr>
              <a:buNone/>
              <a:defRPr/>
            </a:pPr>
            <a:r>
              <a:rPr lang="en-US" altLang="ja-JP" sz="1600" b="1">
                <a:solidFill>
                  <a:srgbClr val="56431E"/>
                </a:solidFill>
                <a:latin typeface="游ゴシック" panose="020B0400000000000000" pitchFamily="50" charset="-128"/>
                <a:ea typeface="游ゴシック" panose="020B0400000000000000" pitchFamily="50" charset="-128"/>
                <a:cs typeface="メイリオ" panose="020B0604030504040204" pitchFamily="50" charset="-128"/>
              </a:rPr>
              <a:t>STEP1-1</a:t>
            </a:r>
            <a:r>
              <a:rPr lang="ja-JP" altLang="en-US" sz="1600" b="1">
                <a:solidFill>
                  <a:srgbClr val="56431E"/>
                </a:solidFill>
                <a:latin typeface="游ゴシック" panose="020B0400000000000000" pitchFamily="50" charset="-128"/>
                <a:ea typeface="游ゴシック" panose="020B0400000000000000" pitchFamily="50" charset="-128"/>
                <a:cs typeface="メイリオ" panose="020B0604030504040204" pitchFamily="50" charset="-128"/>
              </a:rPr>
              <a:t>　現状把握（確認）</a:t>
            </a:r>
            <a:endParaRPr lang="ja-JP" altLang="en-US" sz="1600">
              <a:solidFill>
                <a:srgbClr val="56431E"/>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テキスト プレースホルダー 6">
            <a:extLst>
              <a:ext uri="{FF2B5EF4-FFF2-40B4-BE49-F238E27FC236}">
                <a16:creationId xmlns:a16="http://schemas.microsoft.com/office/drawing/2014/main" id="{C600D240-9CBF-DB77-1584-D6AFB89429BE}"/>
              </a:ext>
            </a:extLst>
          </p:cNvPr>
          <p:cNvSpPr txBox="1">
            <a:spLocks/>
          </p:cNvSpPr>
          <p:nvPr/>
        </p:nvSpPr>
        <p:spPr>
          <a:xfrm>
            <a:off x="4920217" y="2087100"/>
            <a:ext cx="3648647" cy="447552"/>
          </a:xfrm>
          <a:prstGeom prst="rect">
            <a:avLst/>
          </a:prstGeom>
          <a:noFill/>
          <a:ln>
            <a:noFill/>
          </a:ln>
        </p:spPr>
        <p:txBody>
          <a:bodyPr vert="horz" wrap="square" lIns="199385" tIns="99692" rIns="199385" bIns="9969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defTabSz="844083">
              <a:spcBef>
                <a:spcPts val="0"/>
              </a:spcBef>
              <a:spcAft>
                <a:spcPts val="554"/>
              </a:spcAft>
              <a:buClr>
                <a:prstClr val="black">
                  <a:lumMod val="75000"/>
                  <a:lumOff val="25000"/>
                </a:prstClr>
              </a:buClr>
              <a:buNone/>
              <a:defRPr/>
            </a:pPr>
            <a:r>
              <a:rPr lang="en-US" altLang="ja-JP" sz="1600" b="1">
                <a:solidFill>
                  <a:srgbClr val="56431E"/>
                </a:solidFill>
                <a:latin typeface="游ゴシック" panose="020B0400000000000000" pitchFamily="50" charset="-128"/>
                <a:ea typeface="游ゴシック" panose="020B0400000000000000" pitchFamily="50" charset="-128"/>
                <a:cs typeface="メイリオ" panose="020B0604030504040204" pitchFamily="50" charset="-128"/>
              </a:rPr>
              <a:t>STEP1-2</a:t>
            </a:r>
            <a:r>
              <a:rPr lang="ja-JP" altLang="en-US" sz="1600" b="1">
                <a:solidFill>
                  <a:srgbClr val="56431E"/>
                </a:solidFill>
                <a:latin typeface="游ゴシック" panose="020B0400000000000000" pitchFamily="50" charset="-128"/>
                <a:ea typeface="游ゴシック" panose="020B0400000000000000" pitchFamily="50" charset="-128"/>
                <a:cs typeface="メイリオ" panose="020B0604030504040204" pitchFamily="50" charset="-128"/>
              </a:rPr>
              <a:t>　現状把握（可視化）</a:t>
            </a:r>
            <a:endParaRPr lang="ja-JP" altLang="en-US" sz="1600">
              <a:solidFill>
                <a:srgbClr val="56431E"/>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11" name="図 10" descr="テーブル&#10;&#10;自動的に生成された説明">
            <a:extLst>
              <a:ext uri="{FF2B5EF4-FFF2-40B4-BE49-F238E27FC236}">
                <a16:creationId xmlns:a16="http://schemas.microsoft.com/office/drawing/2014/main" id="{CA9884A1-C351-D130-E734-94A9E91A7368}"/>
              </a:ext>
            </a:extLst>
          </p:cNvPr>
          <p:cNvPicPr>
            <a:picLocks noChangeAspect="1"/>
          </p:cNvPicPr>
          <p:nvPr/>
        </p:nvPicPr>
        <p:blipFill>
          <a:blip r:embed="rId3"/>
          <a:stretch>
            <a:fillRect/>
          </a:stretch>
        </p:blipFill>
        <p:spPr>
          <a:xfrm>
            <a:off x="354012" y="2655103"/>
            <a:ext cx="4090900" cy="3068175"/>
          </a:xfrm>
          <a:prstGeom prst="rect">
            <a:avLst/>
          </a:prstGeom>
          <a:ln w="6350">
            <a:solidFill>
              <a:srgbClr val="56431E"/>
            </a:solidFill>
          </a:ln>
          <a:effectLst>
            <a:outerShdw blurRad="50800" dist="38100" dir="2700000" algn="tl" rotWithShape="0">
              <a:prstClr val="black">
                <a:alpha val="40000"/>
              </a:prstClr>
            </a:outerShdw>
          </a:effectLst>
        </p:spPr>
      </p:pic>
      <p:pic>
        <p:nvPicPr>
          <p:cNvPr id="12" name="図 11" descr="グラフ, レーダー チャート&#10;&#10;自動的に生成された説明">
            <a:extLst>
              <a:ext uri="{FF2B5EF4-FFF2-40B4-BE49-F238E27FC236}">
                <a16:creationId xmlns:a16="http://schemas.microsoft.com/office/drawing/2014/main" id="{5393EC81-3F21-AEE1-57E9-8F697F07DD72}"/>
              </a:ext>
            </a:extLst>
          </p:cNvPr>
          <p:cNvPicPr>
            <a:picLocks noChangeAspect="1"/>
          </p:cNvPicPr>
          <p:nvPr/>
        </p:nvPicPr>
        <p:blipFill>
          <a:blip r:embed="rId4"/>
          <a:stretch>
            <a:fillRect/>
          </a:stretch>
        </p:blipFill>
        <p:spPr>
          <a:xfrm>
            <a:off x="4699089" y="2655103"/>
            <a:ext cx="4090900" cy="3068175"/>
          </a:xfrm>
          <a:prstGeom prst="rect">
            <a:avLst/>
          </a:prstGeom>
          <a:ln w="6350">
            <a:solidFill>
              <a:srgbClr val="56431E"/>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72123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1EAB945-6FFB-2B9F-5036-AF6EDBF9DBCD}"/>
              </a:ext>
            </a:extLst>
          </p:cNvPr>
          <p:cNvSpPr>
            <a:spLocks noGrp="1"/>
          </p:cNvSpPr>
          <p:nvPr>
            <p:ph type="sldNum" sz="quarter" idx="12"/>
          </p:nvPr>
        </p:nvSpPr>
        <p:spPr/>
        <p:txBody>
          <a:bodyPr/>
          <a:lstStyle/>
          <a:p>
            <a:endParaRPr kumimoji="1" lang="ja-JP" altLang="en-US"/>
          </a:p>
        </p:txBody>
      </p:sp>
      <p:pic>
        <p:nvPicPr>
          <p:cNvPr id="5" name="図 4">
            <a:extLst>
              <a:ext uri="{FF2B5EF4-FFF2-40B4-BE49-F238E27FC236}">
                <a16:creationId xmlns:a16="http://schemas.microsoft.com/office/drawing/2014/main" id="{1E458650-FA7B-B861-FE95-39F0F287B1CC}"/>
              </a:ext>
            </a:extLst>
          </p:cNvPr>
          <p:cNvPicPr>
            <a:picLocks noChangeAspect="1"/>
          </p:cNvPicPr>
          <p:nvPr/>
        </p:nvPicPr>
        <p:blipFill>
          <a:blip r:embed="rId3"/>
          <a:stretch>
            <a:fillRect/>
          </a:stretch>
        </p:blipFill>
        <p:spPr>
          <a:xfrm>
            <a:off x="323849" y="1927488"/>
            <a:ext cx="8459985" cy="2748422"/>
          </a:xfrm>
          <a:prstGeom prst="rect">
            <a:avLst/>
          </a:prstGeom>
        </p:spPr>
      </p:pic>
      <p:sp>
        <p:nvSpPr>
          <p:cNvPr id="7" name="円/楕円 6">
            <a:extLst>
              <a:ext uri="{FF2B5EF4-FFF2-40B4-BE49-F238E27FC236}">
                <a16:creationId xmlns:a16="http://schemas.microsoft.com/office/drawing/2014/main" id="{42824320-CFE7-05AB-2DBA-5B0796D31C1F}"/>
              </a:ext>
            </a:extLst>
          </p:cNvPr>
          <p:cNvSpPr/>
          <p:nvPr/>
        </p:nvSpPr>
        <p:spPr>
          <a:xfrm>
            <a:off x="6213764" y="2453123"/>
            <a:ext cx="233795" cy="23379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FF36DB63-AA50-0CFD-D335-F2D9725ADB98}"/>
              </a:ext>
            </a:extLst>
          </p:cNvPr>
          <p:cNvSpPr/>
          <p:nvPr/>
        </p:nvSpPr>
        <p:spPr>
          <a:xfrm>
            <a:off x="6906491" y="2813341"/>
            <a:ext cx="233795" cy="23379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039B648-2CC2-A1E5-A9DF-BA7D26AEEAE4}"/>
              </a:ext>
            </a:extLst>
          </p:cNvPr>
          <p:cNvSpPr txBox="1"/>
          <p:nvPr/>
        </p:nvSpPr>
        <p:spPr>
          <a:xfrm>
            <a:off x="8215746" y="2567154"/>
            <a:ext cx="301686" cy="369332"/>
          </a:xfrm>
          <a:prstGeom prst="rect">
            <a:avLst/>
          </a:prstGeom>
          <a:noFill/>
        </p:spPr>
        <p:txBody>
          <a:bodyPr wrap="none" rtlCol="0">
            <a:spAutoFit/>
          </a:bodyPr>
          <a:lstStyle/>
          <a:p>
            <a:r>
              <a:rPr kumimoji="1" lang="en-US" altLang="ja-JP"/>
              <a:t>3</a:t>
            </a:r>
            <a:endParaRPr kumimoji="1" lang="ja-JP" altLang="en-US"/>
          </a:p>
        </p:txBody>
      </p:sp>
      <p:sp>
        <p:nvSpPr>
          <p:cNvPr id="10" name="円/楕円 9">
            <a:extLst>
              <a:ext uri="{FF2B5EF4-FFF2-40B4-BE49-F238E27FC236}">
                <a16:creationId xmlns:a16="http://schemas.microsoft.com/office/drawing/2014/main" id="{C6527E0D-3A5B-BC4B-0B9B-72763C2A0190}"/>
              </a:ext>
            </a:extLst>
          </p:cNvPr>
          <p:cNvSpPr/>
          <p:nvPr/>
        </p:nvSpPr>
        <p:spPr>
          <a:xfrm>
            <a:off x="5505451" y="3181785"/>
            <a:ext cx="233795" cy="23379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a:extLst>
              <a:ext uri="{FF2B5EF4-FFF2-40B4-BE49-F238E27FC236}">
                <a16:creationId xmlns:a16="http://schemas.microsoft.com/office/drawing/2014/main" id="{F415A463-8E4F-2D87-2900-693734B13D1D}"/>
              </a:ext>
            </a:extLst>
          </p:cNvPr>
          <p:cNvSpPr/>
          <p:nvPr/>
        </p:nvSpPr>
        <p:spPr>
          <a:xfrm>
            <a:off x="6198178" y="3542003"/>
            <a:ext cx="233795" cy="23379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F171B6A-701A-DB5B-B84A-AC24B53884CF}"/>
              </a:ext>
            </a:extLst>
          </p:cNvPr>
          <p:cNvSpPr txBox="1"/>
          <p:nvPr/>
        </p:nvSpPr>
        <p:spPr>
          <a:xfrm>
            <a:off x="8213664" y="3298682"/>
            <a:ext cx="301686" cy="369332"/>
          </a:xfrm>
          <a:prstGeom prst="rect">
            <a:avLst/>
          </a:prstGeom>
          <a:noFill/>
        </p:spPr>
        <p:txBody>
          <a:bodyPr wrap="none" rtlCol="0">
            <a:spAutoFit/>
          </a:bodyPr>
          <a:lstStyle/>
          <a:p>
            <a:r>
              <a:rPr kumimoji="1" lang="en-US" altLang="ja-JP"/>
              <a:t>5</a:t>
            </a:r>
            <a:endParaRPr kumimoji="1" lang="ja-JP" altLang="en-US"/>
          </a:p>
        </p:txBody>
      </p:sp>
      <p:sp>
        <p:nvSpPr>
          <p:cNvPr id="13" name="円/楕円 12">
            <a:extLst>
              <a:ext uri="{FF2B5EF4-FFF2-40B4-BE49-F238E27FC236}">
                <a16:creationId xmlns:a16="http://schemas.microsoft.com/office/drawing/2014/main" id="{731D6101-D2F3-3B29-4039-B67CDADF264A}"/>
              </a:ext>
            </a:extLst>
          </p:cNvPr>
          <p:cNvSpPr/>
          <p:nvPr/>
        </p:nvSpPr>
        <p:spPr>
          <a:xfrm>
            <a:off x="5517575" y="3903087"/>
            <a:ext cx="233795" cy="23379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93799C13-6E72-24A1-1F6E-BC4811ABF3AD}"/>
              </a:ext>
            </a:extLst>
          </p:cNvPr>
          <p:cNvSpPr/>
          <p:nvPr/>
        </p:nvSpPr>
        <p:spPr>
          <a:xfrm>
            <a:off x="5517575" y="4289498"/>
            <a:ext cx="233795" cy="23379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21E903E-0136-0AB5-4F66-3A7AEC9728E9}"/>
              </a:ext>
            </a:extLst>
          </p:cNvPr>
          <p:cNvSpPr txBox="1"/>
          <p:nvPr/>
        </p:nvSpPr>
        <p:spPr>
          <a:xfrm>
            <a:off x="8213664" y="4031889"/>
            <a:ext cx="301686" cy="369332"/>
          </a:xfrm>
          <a:prstGeom prst="rect">
            <a:avLst/>
          </a:prstGeom>
          <a:noFill/>
        </p:spPr>
        <p:txBody>
          <a:bodyPr wrap="none" rtlCol="0">
            <a:spAutoFit/>
          </a:bodyPr>
          <a:lstStyle/>
          <a:p>
            <a:r>
              <a:rPr kumimoji="1" lang="en-US" altLang="ja-JP"/>
              <a:t>6</a:t>
            </a:r>
            <a:endParaRPr kumimoji="1" lang="ja-JP" altLang="en-US"/>
          </a:p>
        </p:txBody>
      </p:sp>
      <p:sp>
        <p:nvSpPr>
          <p:cNvPr id="16" name="テキスト ボックス 15">
            <a:extLst>
              <a:ext uri="{FF2B5EF4-FFF2-40B4-BE49-F238E27FC236}">
                <a16:creationId xmlns:a16="http://schemas.microsoft.com/office/drawing/2014/main" id="{819091EA-98AF-BEAD-4374-9AF93484A3BB}"/>
              </a:ext>
            </a:extLst>
          </p:cNvPr>
          <p:cNvSpPr txBox="1"/>
          <p:nvPr/>
        </p:nvSpPr>
        <p:spPr>
          <a:xfrm>
            <a:off x="623888" y="494077"/>
            <a:ext cx="8419528" cy="461665"/>
          </a:xfrm>
          <a:prstGeom prst="rect">
            <a:avLst/>
          </a:prstGeom>
          <a:noFill/>
        </p:spPr>
        <p:txBody>
          <a:bodyPr wrap="square">
            <a:spAutoFit/>
          </a:bodyPr>
          <a:lstStyle/>
          <a:p>
            <a:r>
              <a:rPr kumimoji="1" lang="ja-JP" altLang="en-US" sz="2400" b="1">
                <a:solidFill>
                  <a:srgbClr val="56431E"/>
                </a:solidFill>
                <a:latin typeface="Yu Gothic" panose="020B0400000000000000" pitchFamily="34" charset="-128"/>
                <a:ea typeface="Yu Gothic" panose="020B0400000000000000" pitchFamily="34" charset="-128"/>
              </a:rPr>
              <a:t>「現状把握」シートで傾向を捉える</a:t>
            </a:r>
            <a:endParaRPr lang="en-US" altLang="ja-JP" sz="2000" b="1"/>
          </a:p>
        </p:txBody>
      </p:sp>
      <p:sp>
        <p:nvSpPr>
          <p:cNvPr id="17" name="タイトル 4">
            <a:extLst>
              <a:ext uri="{FF2B5EF4-FFF2-40B4-BE49-F238E27FC236}">
                <a16:creationId xmlns:a16="http://schemas.microsoft.com/office/drawing/2014/main" id="{D71FCD6F-49F7-3682-9D8D-20402212683C}"/>
              </a:ext>
            </a:extLst>
          </p:cNvPr>
          <p:cNvSpPr>
            <a:spLocks noGrp="1"/>
          </p:cNvSpPr>
          <p:nvPr>
            <p:ph type="title"/>
          </p:nvPr>
        </p:nvSpPr>
        <p:spPr>
          <a:xfrm>
            <a:off x="628650" y="955740"/>
            <a:ext cx="7886700" cy="369332"/>
          </a:xfrm>
        </p:spPr>
        <p:txBody>
          <a:bodyPr anchor="t">
            <a:noAutofit/>
          </a:bodyPr>
          <a:lstStyle/>
          <a:p>
            <a:pPr>
              <a:lnSpc>
                <a:spcPct val="120000"/>
              </a:lnSpc>
            </a:pPr>
            <a:r>
              <a:rPr lang="en-US" altLang="ja-JP" sz="1600">
                <a:latin typeface="Yu Gothic" panose="020B0400000000000000" pitchFamily="34" charset="-128"/>
                <a:ea typeface="Yu Gothic" panose="020B0400000000000000" pitchFamily="34" charset="-128"/>
              </a:rPr>
              <a:t>STEP1-1</a:t>
            </a:r>
            <a:r>
              <a:rPr lang="ja-JP" altLang="en-US" sz="1600">
                <a:latin typeface="Yu Gothic" panose="020B0400000000000000" pitchFamily="34" charset="-128"/>
                <a:ea typeface="Yu Gothic" panose="020B0400000000000000" pitchFamily="34" charset="-128"/>
              </a:rPr>
              <a:t>のシートに記載された「問い」に回答（</a:t>
            </a:r>
            <a:r>
              <a:rPr lang="en-US" altLang="ja-JP" sz="1600">
                <a:latin typeface="Yu Gothic" panose="020B0400000000000000" pitchFamily="34" charset="-128"/>
                <a:ea typeface="Yu Gothic" panose="020B0400000000000000" pitchFamily="34" charset="-128"/>
              </a:rPr>
              <a:t>4</a:t>
            </a:r>
            <a:r>
              <a:rPr lang="ja-JP" altLang="en-US" sz="1600">
                <a:latin typeface="Yu Gothic" panose="020B0400000000000000" pitchFamily="34" charset="-128"/>
                <a:ea typeface="Yu Gothic" panose="020B0400000000000000" pitchFamily="34" charset="-128"/>
              </a:rPr>
              <a:t>段階評価）しましょう。</a:t>
            </a:r>
            <a:br>
              <a:rPr lang="en-US" altLang="ja-JP" sz="1600">
                <a:latin typeface="Yu Gothic" panose="020B0400000000000000" pitchFamily="34" charset="-128"/>
                <a:ea typeface="Yu Gothic" panose="020B0400000000000000" pitchFamily="34" charset="-128"/>
              </a:rPr>
            </a:br>
            <a:r>
              <a:rPr lang="ja-JP" altLang="en-US" sz="1600">
                <a:latin typeface="Yu Gothic" panose="020B0400000000000000" pitchFamily="34" charset="-128"/>
                <a:ea typeface="Yu Gothic" panose="020B0400000000000000" pitchFamily="34" charset="-128"/>
              </a:rPr>
              <a:t>その上で、</a:t>
            </a:r>
            <a:r>
              <a:rPr lang="en-US" altLang="ja-JP" sz="1600">
                <a:latin typeface="Yu Gothic" panose="020B0400000000000000" pitchFamily="34" charset="-128"/>
                <a:ea typeface="Yu Gothic" panose="020B0400000000000000" pitchFamily="34" charset="-128"/>
              </a:rPr>
              <a:t>STEP1-2 </a:t>
            </a:r>
            <a:r>
              <a:rPr lang="ja-JP" altLang="en-US" sz="1600">
                <a:latin typeface="Yu Gothic" panose="020B0400000000000000" pitchFamily="34" charset="-128"/>
                <a:ea typeface="Yu Gothic" panose="020B0400000000000000" pitchFamily="34" charset="-128"/>
              </a:rPr>
              <a:t>を用いてレーダーチャート化しましょう。（目安時間：</a:t>
            </a:r>
            <a:r>
              <a:rPr lang="en-US" altLang="ja-JP" sz="1600">
                <a:latin typeface="Yu Gothic" panose="020B0400000000000000" pitchFamily="34" charset="-128"/>
                <a:ea typeface="Yu Gothic" panose="020B0400000000000000" pitchFamily="34" charset="-128"/>
              </a:rPr>
              <a:t>10</a:t>
            </a:r>
            <a:r>
              <a:rPr lang="ja-JP" altLang="en-US" sz="1600">
                <a:latin typeface="Yu Gothic" panose="020B0400000000000000" pitchFamily="34" charset="-128"/>
                <a:ea typeface="Yu Gothic" panose="020B0400000000000000" pitchFamily="34" charset="-128"/>
              </a:rPr>
              <a:t>分）</a:t>
            </a:r>
          </a:p>
        </p:txBody>
      </p:sp>
      <p:pic>
        <p:nvPicPr>
          <p:cNvPr id="18" name="図 17" descr="グラフ, レーダー チャート&#10;&#10;自動的に生成された説明">
            <a:extLst>
              <a:ext uri="{FF2B5EF4-FFF2-40B4-BE49-F238E27FC236}">
                <a16:creationId xmlns:a16="http://schemas.microsoft.com/office/drawing/2014/main" id="{47C09D80-29DE-7EB8-27C5-4004B5FA4BC1}"/>
              </a:ext>
            </a:extLst>
          </p:cNvPr>
          <p:cNvPicPr>
            <a:picLocks noChangeAspect="1"/>
          </p:cNvPicPr>
          <p:nvPr/>
        </p:nvPicPr>
        <p:blipFill>
          <a:blip r:embed="rId4"/>
          <a:stretch>
            <a:fillRect/>
          </a:stretch>
        </p:blipFill>
        <p:spPr>
          <a:xfrm>
            <a:off x="4785103" y="4562076"/>
            <a:ext cx="2955547" cy="2216660"/>
          </a:xfrm>
          <a:prstGeom prst="rect">
            <a:avLst/>
          </a:prstGeom>
          <a:ln w="6350">
            <a:solidFill>
              <a:srgbClr val="56431E"/>
            </a:solidFill>
          </a:ln>
          <a:effectLst>
            <a:outerShdw blurRad="50800" dist="38100" dir="2700000" algn="tl" rotWithShape="0">
              <a:prstClr val="black">
                <a:alpha val="40000"/>
              </a:prstClr>
            </a:outerShdw>
          </a:effectLst>
        </p:spPr>
      </p:pic>
      <p:sp>
        <p:nvSpPr>
          <p:cNvPr id="19" name="円/楕円 18">
            <a:extLst>
              <a:ext uri="{FF2B5EF4-FFF2-40B4-BE49-F238E27FC236}">
                <a16:creationId xmlns:a16="http://schemas.microsoft.com/office/drawing/2014/main" id="{AFBF6A76-AABA-99E0-C796-220B792B7080}"/>
              </a:ext>
            </a:extLst>
          </p:cNvPr>
          <p:cNvSpPr/>
          <p:nvPr/>
        </p:nvSpPr>
        <p:spPr>
          <a:xfrm>
            <a:off x="7834745" y="2392975"/>
            <a:ext cx="1208671" cy="2435551"/>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a:extLst>
              <a:ext uri="{FF2B5EF4-FFF2-40B4-BE49-F238E27FC236}">
                <a16:creationId xmlns:a16="http://schemas.microsoft.com/office/drawing/2014/main" id="{CE05B095-5CA5-ED39-02B1-918A847C3FD8}"/>
              </a:ext>
            </a:extLst>
          </p:cNvPr>
          <p:cNvSpPr/>
          <p:nvPr/>
        </p:nvSpPr>
        <p:spPr>
          <a:xfrm rot="2183127">
            <a:off x="7660128" y="4390910"/>
            <a:ext cx="429528" cy="871536"/>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AE694791-C387-3763-5FCA-A90AE5E6C647}"/>
              </a:ext>
            </a:extLst>
          </p:cNvPr>
          <p:cNvGrpSpPr/>
          <p:nvPr/>
        </p:nvGrpSpPr>
        <p:grpSpPr>
          <a:xfrm>
            <a:off x="366483" y="4481413"/>
            <a:ext cx="4222994" cy="1166243"/>
            <a:chOff x="366483" y="4481413"/>
            <a:chExt cx="4222994" cy="1166243"/>
          </a:xfrm>
          <a:effectLst>
            <a:outerShdw blurRad="50800" dist="38100" dir="2700000" algn="tl" rotWithShape="0">
              <a:prstClr val="black">
                <a:alpha val="40000"/>
              </a:prstClr>
            </a:outerShdw>
          </a:effectLst>
        </p:grpSpPr>
        <p:sp>
          <p:nvSpPr>
            <p:cNvPr id="23" name="上矢印 22">
              <a:extLst>
                <a:ext uri="{FF2B5EF4-FFF2-40B4-BE49-F238E27FC236}">
                  <a16:creationId xmlns:a16="http://schemas.microsoft.com/office/drawing/2014/main" id="{F32AFE8A-42A0-B47A-E6D9-097D06DFE37F}"/>
                </a:ext>
              </a:extLst>
            </p:cNvPr>
            <p:cNvSpPr/>
            <p:nvPr/>
          </p:nvSpPr>
          <p:spPr>
            <a:xfrm>
              <a:off x="2322854" y="4481413"/>
              <a:ext cx="310252" cy="381216"/>
            </a:xfrm>
            <a:prstGeom prst="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4680F2C-9C00-B596-7853-B9825BB98B66}"/>
                </a:ext>
              </a:extLst>
            </p:cNvPr>
            <p:cNvSpPr txBox="1"/>
            <p:nvPr/>
          </p:nvSpPr>
          <p:spPr>
            <a:xfrm>
              <a:off x="366483" y="4794987"/>
              <a:ext cx="4222994" cy="852669"/>
            </a:xfrm>
            <a:prstGeom prst="rect">
              <a:avLst/>
            </a:prstGeom>
            <a:solidFill>
              <a:schemeClr val="bg1"/>
            </a:solidFill>
            <a:ln w="28575">
              <a:solidFill>
                <a:srgbClr val="C00000"/>
              </a:solidFill>
            </a:ln>
          </p:spPr>
          <p:txBody>
            <a:bodyPr wrap="square">
              <a:spAutoFit/>
            </a:bodyPr>
            <a:lstStyle/>
            <a:p>
              <a:pPr>
                <a:lnSpc>
                  <a:spcPct val="120000"/>
                </a:lnSpc>
              </a:pPr>
              <a:r>
                <a:rPr kumimoji="1" lang="ja-JP" altLang="en-US" sz="1400" b="1">
                  <a:solidFill>
                    <a:srgbClr val="C00000"/>
                  </a:solidFill>
                </a:rPr>
                <a:t>「問い」に主語が記載されていない場合は、</a:t>
              </a:r>
              <a:endParaRPr kumimoji="1" lang="en-US" altLang="ja-JP" sz="1400" b="1">
                <a:solidFill>
                  <a:srgbClr val="C00000"/>
                </a:solidFill>
              </a:endParaRPr>
            </a:p>
            <a:p>
              <a:pPr>
                <a:lnSpc>
                  <a:spcPct val="120000"/>
                </a:lnSpc>
              </a:pPr>
              <a:r>
                <a:rPr kumimoji="1" lang="ja-JP" altLang="en-US" sz="1400" b="1">
                  <a:solidFill>
                    <a:srgbClr val="C00000"/>
                  </a:solidFill>
                </a:rPr>
                <a:t>「自社で働く方々全員（経営陣、社員、準社員等）」を想定」したものとして捉えてください。</a:t>
              </a:r>
              <a:endParaRPr kumimoji="1" lang="en-US" altLang="ja-JP" sz="1400" b="1">
                <a:solidFill>
                  <a:srgbClr val="C00000"/>
                </a:solidFill>
              </a:endParaRPr>
            </a:p>
          </p:txBody>
        </p:sp>
      </p:grpSp>
    </p:spTree>
    <p:extLst>
      <p:ext uri="{BB962C8B-B14F-4D97-AF65-F5344CB8AC3E}">
        <p14:creationId xmlns:p14="http://schemas.microsoft.com/office/powerpoint/2010/main" val="302359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61B39E2-C7B3-4C24-2A2D-64CB92E97433}"/>
              </a:ext>
            </a:extLst>
          </p:cNvPr>
          <p:cNvSpPr>
            <a:spLocks noGrp="1"/>
          </p:cNvSpPr>
          <p:nvPr>
            <p:ph type="sldNum" sz="quarter" idx="12"/>
          </p:nvPr>
        </p:nvSpPr>
        <p:spPr/>
        <p:txBody>
          <a:bodyPr/>
          <a:lstStyle/>
          <a:p>
            <a:endParaRPr kumimoji="1" lang="ja-JP" altLang="en-US"/>
          </a:p>
        </p:txBody>
      </p:sp>
      <p:sp>
        <p:nvSpPr>
          <p:cNvPr id="9" name="テキスト ボックス 8">
            <a:extLst>
              <a:ext uri="{FF2B5EF4-FFF2-40B4-BE49-F238E27FC236}">
                <a16:creationId xmlns:a16="http://schemas.microsoft.com/office/drawing/2014/main" id="{B0E319AF-9E45-53EC-779F-59F3302E9338}"/>
              </a:ext>
            </a:extLst>
          </p:cNvPr>
          <p:cNvSpPr txBox="1"/>
          <p:nvPr/>
        </p:nvSpPr>
        <p:spPr>
          <a:xfrm>
            <a:off x="7594779" y="6525158"/>
            <a:ext cx="1261884" cy="184666"/>
          </a:xfrm>
          <a:prstGeom prst="rect">
            <a:avLst/>
          </a:prstGeom>
          <a:noFill/>
          <a:ln>
            <a:solidFill>
              <a:schemeClr val="bg1"/>
            </a:solidFill>
          </a:ln>
        </p:spPr>
        <p:txBody>
          <a:bodyPr wrap="none" rtlCol="0">
            <a:spAutoFit/>
          </a:bodyPr>
          <a:lstStyle/>
          <a:p>
            <a:r>
              <a:rPr kumimoji="1" lang="ja-JP" altLang="en-US" sz="600">
                <a:solidFill>
                  <a:schemeClr val="bg1"/>
                </a:solidFill>
              </a:rPr>
              <a:t>ワークショップ進行用スライド</a:t>
            </a:r>
          </a:p>
        </p:txBody>
      </p:sp>
      <p:sp>
        <p:nvSpPr>
          <p:cNvPr id="10" name="テキスト ボックス 9">
            <a:extLst>
              <a:ext uri="{FF2B5EF4-FFF2-40B4-BE49-F238E27FC236}">
                <a16:creationId xmlns:a16="http://schemas.microsoft.com/office/drawing/2014/main" id="{CBB1BF5F-CE69-0A3C-813F-2FC9703CF4B5}"/>
              </a:ext>
            </a:extLst>
          </p:cNvPr>
          <p:cNvSpPr txBox="1"/>
          <p:nvPr/>
        </p:nvSpPr>
        <p:spPr>
          <a:xfrm>
            <a:off x="719138" y="2381217"/>
            <a:ext cx="7740650" cy="2975302"/>
          </a:xfrm>
          <a:prstGeom prst="rect">
            <a:avLst/>
          </a:prstGeom>
          <a:noFill/>
        </p:spPr>
        <p:txBody>
          <a:bodyPr wrap="square" rtlCol="0">
            <a:spAutoFit/>
          </a:bodyPr>
          <a:lstStyle/>
          <a:p>
            <a:pPr marL="342900" indent="-342900">
              <a:lnSpc>
                <a:spcPct val="150000"/>
              </a:lnSpc>
              <a:buFont typeface="Wingdings" pitchFamily="2" charset="2"/>
              <a:buChar char="l"/>
            </a:pPr>
            <a:r>
              <a:rPr lang="ja-JP" altLang="en-US" sz="3200" b="1">
                <a:solidFill>
                  <a:srgbClr val="56431E"/>
                </a:solidFill>
              </a:rPr>
              <a:t>レーダーチャートからどのような傾向が読み取れますか？</a:t>
            </a:r>
            <a:endParaRPr lang="en-US" altLang="ja-JP" sz="3200" b="1">
              <a:solidFill>
                <a:srgbClr val="56431E"/>
              </a:solidFill>
            </a:endParaRPr>
          </a:p>
          <a:p>
            <a:pPr marL="342900" indent="-342900">
              <a:lnSpc>
                <a:spcPct val="150000"/>
              </a:lnSpc>
              <a:buFont typeface="Wingdings" pitchFamily="2" charset="2"/>
              <a:buChar char="l"/>
            </a:pPr>
            <a:r>
              <a:rPr lang="ja-JP" altLang="en-US" sz="3200" b="1">
                <a:solidFill>
                  <a:srgbClr val="56431E"/>
                </a:solidFill>
              </a:rPr>
              <a:t>共通点と相違点は？</a:t>
            </a:r>
            <a:endParaRPr lang="en-US" altLang="ja-JP" sz="3200" b="1">
              <a:solidFill>
                <a:srgbClr val="56431E"/>
              </a:solidFill>
            </a:endParaRPr>
          </a:p>
          <a:p>
            <a:pPr marL="342900" indent="-342900">
              <a:lnSpc>
                <a:spcPct val="150000"/>
              </a:lnSpc>
              <a:buFont typeface="Wingdings" pitchFamily="2" charset="2"/>
              <a:buChar char="l"/>
            </a:pPr>
            <a:r>
              <a:rPr lang="ja-JP" altLang="en-US" sz="3200" b="1">
                <a:solidFill>
                  <a:srgbClr val="56431E"/>
                </a:solidFill>
              </a:rPr>
              <a:t>その背景にあるのは何でしょうか？</a:t>
            </a:r>
            <a:endParaRPr lang="en-US" altLang="ja-JP" sz="3200" b="1">
              <a:solidFill>
                <a:srgbClr val="56431E"/>
              </a:solidFill>
            </a:endParaRPr>
          </a:p>
        </p:txBody>
      </p:sp>
      <p:sp>
        <p:nvSpPr>
          <p:cNvPr id="11" name="タイトル 4">
            <a:extLst>
              <a:ext uri="{FF2B5EF4-FFF2-40B4-BE49-F238E27FC236}">
                <a16:creationId xmlns:a16="http://schemas.microsoft.com/office/drawing/2014/main" id="{C5F9A522-1877-E000-5507-8DE25887BF91}"/>
              </a:ext>
            </a:extLst>
          </p:cNvPr>
          <p:cNvSpPr>
            <a:spLocks noGrp="1"/>
          </p:cNvSpPr>
          <p:nvPr>
            <p:ph type="title"/>
          </p:nvPr>
        </p:nvSpPr>
        <p:spPr>
          <a:xfrm>
            <a:off x="628650" y="955740"/>
            <a:ext cx="7886700" cy="369332"/>
          </a:xfrm>
        </p:spPr>
        <p:txBody>
          <a:bodyPr anchor="t">
            <a:noAutofit/>
          </a:bodyPr>
          <a:lstStyle/>
          <a:p>
            <a:pPr>
              <a:lnSpc>
                <a:spcPct val="120000"/>
              </a:lnSpc>
            </a:pPr>
            <a:r>
              <a:rPr lang="en-US" altLang="ja-JP" sz="1600">
                <a:latin typeface="Yu Gothic" panose="020B0400000000000000" pitchFamily="34" charset="-128"/>
                <a:ea typeface="Yu Gothic" panose="020B0400000000000000" pitchFamily="34" charset="-128"/>
              </a:rPr>
              <a:t>STEP1-2</a:t>
            </a:r>
            <a:r>
              <a:rPr lang="ja-JP" altLang="en-US" sz="1600">
                <a:latin typeface="Yu Gothic" panose="020B0400000000000000" pitchFamily="34" charset="-128"/>
                <a:ea typeface="Yu Gothic" panose="020B0400000000000000" pitchFamily="34" charset="-128"/>
              </a:rPr>
              <a:t>のレーダーチャートを以下のような観点に留意しながら、グループ内で共有しましょう。なお、時間内に回答を出す必要はありません。（目安時間：</a:t>
            </a:r>
            <a:r>
              <a:rPr lang="en-US" altLang="ja-JP" sz="1600">
                <a:latin typeface="Yu Gothic" panose="020B0400000000000000" pitchFamily="34" charset="-128"/>
                <a:ea typeface="Yu Gothic" panose="020B0400000000000000" pitchFamily="34" charset="-128"/>
              </a:rPr>
              <a:t>8</a:t>
            </a:r>
            <a:r>
              <a:rPr lang="ja-JP" altLang="en-US" sz="1600">
                <a:latin typeface="Yu Gothic" panose="020B0400000000000000" pitchFamily="34" charset="-128"/>
                <a:ea typeface="Yu Gothic" panose="020B0400000000000000" pitchFamily="34" charset="-128"/>
              </a:rPr>
              <a:t>分）</a:t>
            </a:r>
          </a:p>
        </p:txBody>
      </p:sp>
      <p:sp>
        <p:nvSpPr>
          <p:cNvPr id="6" name="テキスト ボックス 5">
            <a:extLst>
              <a:ext uri="{FF2B5EF4-FFF2-40B4-BE49-F238E27FC236}">
                <a16:creationId xmlns:a16="http://schemas.microsoft.com/office/drawing/2014/main" id="{FFA7BD57-B269-67C9-E3AB-C75EC0EDBF0E}"/>
              </a:ext>
            </a:extLst>
          </p:cNvPr>
          <p:cNvSpPr txBox="1"/>
          <p:nvPr/>
        </p:nvSpPr>
        <p:spPr>
          <a:xfrm>
            <a:off x="623888" y="494075"/>
            <a:ext cx="8419528" cy="461665"/>
          </a:xfrm>
          <a:prstGeom prst="rect">
            <a:avLst/>
          </a:prstGeom>
          <a:noFill/>
        </p:spPr>
        <p:txBody>
          <a:bodyPr wrap="square">
            <a:spAutoFit/>
          </a:bodyPr>
          <a:lstStyle/>
          <a:p>
            <a:r>
              <a:rPr kumimoji="1" lang="en-US" altLang="ja-JP" sz="2400" b="1">
                <a:solidFill>
                  <a:srgbClr val="56431E"/>
                </a:solidFill>
                <a:latin typeface="Yu Gothic" panose="020B0400000000000000" pitchFamily="34" charset="-128"/>
                <a:ea typeface="Yu Gothic" panose="020B0400000000000000" pitchFamily="34" charset="-128"/>
              </a:rPr>
              <a:t>STEP1-3</a:t>
            </a:r>
            <a:r>
              <a:rPr kumimoji="1" lang="ja-JP" altLang="en-US" sz="2400" b="1">
                <a:solidFill>
                  <a:srgbClr val="56431E"/>
                </a:solidFill>
                <a:latin typeface="Yu Gothic" panose="020B0400000000000000" pitchFamily="34" charset="-128"/>
                <a:ea typeface="Yu Gothic" panose="020B0400000000000000" pitchFamily="34" charset="-128"/>
              </a:rPr>
              <a:t>　自社の現状について共有する</a:t>
            </a:r>
          </a:p>
        </p:txBody>
      </p:sp>
    </p:spTree>
    <p:extLst>
      <p:ext uri="{BB962C8B-B14F-4D97-AF65-F5344CB8AC3E}">
        <p14:creationId xmlns:p14="http://schemas.microsoft.com/office/powerpoint/2010/main" val="735713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E483C-AE6A-35D1-56DE-C9B6E7CE4AE4}"/>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14FDD3B3-0BFD-2436-06F7-EDC8C29A75AE}"/>
              </a:ext>
            </a:extLst>
          </p:cNvPr>
          <p:cNvSpPr>
            <a:spLocks noGrp="1"/>
          </p:cNvSpPr>
          <p:nvPr>
            <p:ph type="title"/>
          </p:nvPr>
        </p:nvSpPr>
        <p:spPr/>
        <p:txBody>
          <a:bodyPr>
            <a:normAutofit fontScale="90000"/>
          </a:bodyPr>
          <a:lstStyle/>
          <a:p>
            <a:r>
              <a:rPr lang="ja-JP" altLang="en-US"/>
              <a:t>自社の実態に即した</a:t>
            </a:r>
            <a:br>
              <a:rPr lang="en-US" altLang="ja-JP"/>
            </a:br>
            <a:r>
              <a:rPr lang="ja-JP" altLang="en-US"/>
              <a:t>アクションプランを検討する</a:t>
            </a:r>
          </a:p>
        </p:txBody>
      </p:sp>
    </p:spTree>
    <p:extLst>
      <p:ext uri="{BB962C8B-B14F-4D97-AF65-F5344CB8AC3E}">
        <p14:creationId xmlns:p14="http://schemas.microsoft.com/office/powerpoint/2010/main" val="2770382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57073-BE90-97C0-8FE0-C94B429C92E4}"/>
            </a:ext>
          </a:extLst>
        </p:cNvPr>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A4052011-9B63-6E7A-6E0A-7777A7622BB7}"/>
              </a:ext>
            </a:extLst>
          </p:cNvPr>
          <p:cNvGrpSpPr/>
          <p:nvPr/>
        </p:nvGrpSpPr>
        <p:grpSpPr>
          <a:xfrm>
            <a:off x="6399211" y="3429000"/>
            <a:ext cx="2565401" cy="3059906"/>
            <a:chOff x="419100" y="3678801"/>
            <a:chExt cx="2179950" cy="2600157"/>
          </a:xfrm>
        </p:grpSpPr>
        <p:pic>
          <p:nvPicPr>
            <p:cNvPr id="8" name="図 7">
              <a:extLst>
                <a:ext uri="{FF2B5EF4-FFF2-40B4-BE49-F238E27FC236}">
                  <a16:creationId xmlns:a16="http://schemas.microsoft.com/office/drawing/2014/main" id="{5A7223F3-76B6-015E-CC68-68797E6B5B34}"/>
                </a:ext>
              </a:extLst>
            </p:cNvPr>
            <p:cNvPicPr>
              <a:picLocks noChangeAspect="1"/>
            </p:cNvPicPr>
            <p:nvPr/>
          </p:nvPicPr>
          <p:blipFill rotWithShape="1">
            <a:blip r:embed="rId3">
              <a:alphaModFix amt="45000"/>
            </a:blip>
            <a:srcRect l="2038" r="90908"/>
            <a:stretch/>
          </p:blipFill>
          <p:spPr>
            <a:xfrm>
              <a:off x="419100" y="3683960"/>
              <a:ext cx="620712" cy="2594998"/>
            </a:xfrm>
            <a:prstGeom prst="rect">
              <a:avLst/>
            </a:prstGeom>
          </p:spPr>
        </p:pic>
        <p:pic>
          <p:nvPicPr>
            <p:cNvPr id="9" name="図 8">
              <a:extLst>
                <a:ext uri="{FF2B5EF4-FFF2-40B4-BE49-F238E27FC236}">
                  <a16:creationId xmlns:a16="http://schemas.microsoft.com/office/drawing/2014/main" id="{8399DC71-7694-F047-5F62-A4BED3DA2E08}"/>
                </a:ext>
              </a:extLst>
            </p:cNvPr>
            <p:cNvPicPr>
              <a:picLocks noChangeAspect="1"/>
            </p:cNvPicPr>
            <p:nvPr/>
          </p:nvPicPr>
          <p:blipFill rotWithShape="1">
            <a:blip r:embed="rId3">
              <a:alphaModFix amt="45000"/>
            </a:blip>
            <a:srcRect l="68896" r="23541"/>
            <a:stretch/>
          </p:blipFill>
          <p:spPr>
            <a:xfrm>
              <a:off x="1933570" y="3678801"/>
              <a:ext cx="665480" cy="2594999"/>
            </a:xfrm>
            <a:prstGeom prst="rect">
              <a:avLst/>
            </a:prstGeom>
          </p:spPr>
        </p:pic>
        <p:pic>
          <p:nvPicPr>
            <p:cNvPr id="10" name="図 9">
              <a:extLst>
                <a:ext uri="{FF2B5EF4-FFF2-40B4-BE49-F238E27FC236}">
                  <a16:creationId xmlns:a16="http://schemas.microsoft.com/office/drawing/2014/main" id="{72A8B2A9-0D0D-0C2B-C5C3-125E0CB71EBD}"/>
                </a:ext>
              </a:extLst>
            </p:cNvPr>
            <p:cNvPicPr>
              <a:picLocks noChangeAspect="1"/>
            </p:cNvPicPr>
            <p:nvPr/>
          </p:nvPicPr>
          <p:blipFill rotWithShape="1">
            <a:blip r:embed="rId3">
              <a:alphaModFix amt="45000"/>
            </a:blip>
            <a:srcRect l="37442" r="55504"/>
            <a:stretch/>
          </p:blipFill>
          <p:spPr>
            <a:xfrm>
              <a:off x="1198106" y="3683959"/>
              <a:ext cx="620712" cy="2594999"/>
            </a:xfrm>
            <a:prstGeom prst="rect">
              <a:avLst/>
            </a:prstGeom>
          </p:spPr>
        </p:pic>
      </p:grpSp>
      <p:sp>
        <p:nvSpPr>
          <p:cNvPr id="4" name="コンテンツ プレースホルダー 6">
            <a:extLst>
              <a:ext uri="{FF2B5EF4-FFF2-40B4-BE49-F238E27FC236}">
                <a16:creationId xmlns:a16="http://schemas.microsoft.com/office/drawing/2014/main" id="{978F97B7-ADF3-265D-9C81-20E701D29ECA}"/>
              </a:ext>
            </a:extLst>
          </p:cNvPr>
          <p:cNvSpPr txBox="1">
            <a:spLocks/>
          </p:cNvSpPr>
          <p:nvPr/>
        </p:nvSpPr>
        <p:spPr>
          <a:xfrm>
            <a:off x="179388" y="723185"/>
            <a:ext cx="8785223" cy="5314058"/>
          </a:xfrm>
          <a:prstGeom prst="rect">
            <a:avLst/>
          </a:prstGeom>
        </p:spPr>
        <p:txBody>
          <a:bodyPr tIns="72000" bIns="36000" anchor="ctr"/>
          <a:lstStyle>
            <a:lvl1pPr marL="0" indent="0" algn="l" defTabSz="914400" rtl="0" eaLnBrk="1" latinLnBrk="0" hangingPunct="1">
              <a:lnSpc>
                <a:spcPct val="120000"/>
              </a:lnSpc>
              <a:spcBef>
                <a:spcPts val="0"/>
              </a:spcBef>
              <a:spcAft>
                <a:spcPts val="300"/>
              </a:spcAft>
              <a:buFont typeface="Arial" panose="020B0604020202020204" pitchFamily="34" charset="0"/>
              <a:buNone/>
              <a:defRPr kumimoji="1" sz="2800" kern="1200">
                <a:solidFill>
                  <a:srgbClr val="56431E"/>
                </a:solidFill>
                <a:latin typeface="+mn-lt"/>
                <a:ea typeface="+mn-ea"/>
                <a:cs typeface="+mn-cs"/>
              </a:defRPr>
            </a:lvl1pPr>
            <a:lvl2pPr marL="360000" indent="0" algn="l" defTabSz="914400" rtl="0" eaLnBrk="1" latinLnBrk="0" hangingPunct="1">
              <a:lnSpc>
                <a:spcPct val="120000"/>
              </a:lnSpc>
              <a:spcBef>
                <a:spcPts val="0"/>
              </a:spcBef>
              <a:spcAft>
                <a:spcPts val="300"/>
              </a:spcAft>
              <a:buFont typeface="Arial" panose="020B0604020202020204" pitchFamily="34" charset="0"/>
              <a:buNone/>
              <a:defRPr kumimoji="1" sz="2400" kern="1200">
                <a:solidFill>
                  <a:srgbClr val="56431E"/>
                </a:solidFill>
                <a:latin typeface="+mn-lt"/>
                <a:ea typeface="+mn-ea"/>
                <a:cs typeface="+mn-cs"/>
              </a:defRPr>
            </a:lvl2pPr>
            <a:lvl3pPr marL="720000" indent="0" algn="l" defTabSz="914400" rtl="0" eaLnBrk="1" latinLnBrk="0" hangingPunct="1">
              <a:lnSpc>
                <a:spcPct val="120000"/>
              </a:lnSpc>
              <a:spcBef>
                <a:spcPts val="0"/>
              </a:spcBef>
              <a:spcAft>
                <a:spcPts val="300"/>
              </a:spcAft>
              <a:buFont typeface="Arial" panose="020B0604020202020204" pitchFamily="34" charset="0"/>
              <a:buNone/>
              <a:defRPr kumimoji="1" sz="2000" kern="1200">
                <a:solidFill>
                  <a:srgbClr val="56431E"/>
                </a:solidFill>
                <a:latin typeface="+mn-lt"/>
                <a:ea typeface="+mn-ea"/>
                <a:cs typeface="+mn-cs"/>
              </a:defRPr>
            </a:lvl3pPr>
            <a:lvl4pPr marL="1080000" indent="0" algn="l" defTabSz="914400" rtl="0" eaLnBrk="1" latinLnBrk="0" hangingPunct="1">
              <a:lnSpc>
                <a:spcPct val="120000"/>
              </a:lnSpc>
              <a:spcBef>
                <a:spcPts val="0"/>
              </a:spcBef>
              <a:spcAft>
                <a:spcPts val="300"/>
              </a:spcAft>
              <a:buFont typeface="Arial" panose="020B0604020202020204" pitchFamily="34" charset="0"/>
              <a:buNone/>
              <a:defRPr kumimoji="1" sz="1800" kern="1200">
                <a:solidFill>
                  <a:srgbClr val="56431E"/>
                </a:solidFill>
                <a:latin typeface="+mn-lt"/>
                <a:ea typeface="+mn-ea"/>
                <a:cs typeface="+mn-cs"/>
              </a:defRPr>
            </a:lvl4pPr>
            <a:lvl5pPr marL="1440000" indent="0" algn="l" defTabSz="914400" rtl="0" eaLnBrk="1" latinLnBrk="0" hangingPunct="1">
              <a:lnSpc>
                <a:spcPct val="120000"/>
              </a:lnSpc>
              <a:spcBef>
                <a:spcPts val="0"/>
              </a:spcBef>
              <a:spcAft>
                <a:spcPts val="300"/>
              </a:spcAft>
              <a:buFont typeface="Arial" panose="020B0604020202020204" pitchFamily="34" charset="0"/>
              <a:buNone/>
              <a:defRPr kumimoji="1" sz="1800" kern="1200">
                <a:solidFill>
                  <a:srgbClr val="56431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indent="-457200">
              <a:lnSpc>
                <a:spcPct val="130000"/>
              </a:lnSpc>
              <a:spcBef>
                <a:spcPts val="600"/>
              </a:spcBef>
              <a:spcAft>
                <a:spcPts val="0"/>
              </a:spcAft>
              <a:buFont typeface="+mj-lt"/>
              <a:buAutoNum type="arabicPeriod"/>
            </a:pPr>
            <a:r>
              <a:rPr lang="ja-JP" altLang="en-US" sz="2000" b="1"/>
              <a:t>社内の主要な部署や役割／チームを書き出す</a:t>
            </a:r>
            <a:endParaRPr lang="en-US" altLang="ja-JP" sz="2000" b="1"/>
          </a:p>
          <a:p>
            <a:pPr marL="457200" indent="-457200">
              <a:lnSpc>
                <a:spcPct val="130000"/>
              </a:lnSpc>
              <a:spcBef>
                <a:spcPts val="600"/>
              </a:spcBef>
              <a:spcAft>
                <a:spcPts val="0"/>
              </a:spcAft>
              <a:buFont typeface="+mj-lt"/>
              <a:buAutoNum type="arabicPeriod"/>
            </a:pPr>
            <a:r>
              <a:rPr lang="ja-JP" altLang="en-US" sz="2000" b="1"/>
              <a:t>そこのメンバーを書き出す（人数が多い場合は、全員でなくても</a:t>
            </a:r>
            <a:r>
              <a:rPr lang="en-US" altLang="ja-JP" sz="2000" b="1"/>
              <a:t>OK</a:t>
            </a:r>
            <a:r>
              <a:rPr lang="ja-JP" altLang="en-US" sz="2000" b="1"/>
              <a:t>ですが、ポジティブ、またはネガティブな意見がありそうなメンバーは必ず記載をしましょう。）</a:t>
            </a:r>
            <a:endParaRPr lang="en-US" altLang="ja-JP" sz="2000" b="1"/>
          </a:p>
          <a:p>
            <a:pPr marL="457200" indent="-457200">
              <a:lnSpc>
                <a:spcPct val="130000"/>
              </a:lnSpc>
              <a:spcBef>
                <a:spcPts val="600"/>
              </a:spcBef>
              <a:spcAft>
                <a:spcPts val="0"/>
              </a:spcAft>
              <a:buFont typeface="+mj-lt"/>
              <a:buAutoNum type="arabicPeriod"/>
            </a:pPr>
            <a:r>
              <a:rPr lang="ja-JP" altLang="en-US" sz="2000" b="1"/>
              <a:t>宿題の反応やコンパスを参考にしながら、部署やチームごとに</a:t>
            </a:r>
            <a:br>
              <a:rPr lang="en-US" altLang="ja-JP" sz="2000" b="1"/>
            </a:br>
            <a:r>
              <a:rPr lang="ja-JP" altLang="en-US" sz="2000" b="1"/>
              <a:t>アクションプランを伝えた際、それぞれ、どのような</a:t>
            </a:r>
            <a:br>
              <a:rPr lang="en-US" altLang="ja-JP" sz="2000" b="1"/>
            </a:br>
            <a:r>
              <a:rPr lang="ja-JP" altLang="en-US" sz="2000" b="1"/>
              <a:t>反応が返ってくるか、顔をイメージしながら考え、書き出しましょう。</a:t>
            </a:r>
            <a:endParaRPr lang="en-US" altLang="ja-JP" sz="2000" b="1"/>
          </a:p>
          <a:p>
            <a:pPr>
              <a:lnSpc>
                <a:spcPct val="130000"/>
              </a:lnSpc>
              <a:spcBef>
                <a:spcPts val="600"/>
              </a:spcBef>
              <a:spcAft>
                <a:spcPts val="0"/>
              </a:spcAft>
            </a:pPr>
            <a:r>
              <a:rPr lang="en-US" altLang="ja-JP" sz="2000"/>
              <a:t>※</a:t>
            </a:r>
            <a:r>
              <a:rPr lang="ja-JP" altLang="en-US" sz="2000"/>
              <a:t>宿題の内容と、過去のご経験からの推測で考えます。</a:t>
            </a:r>
            <a:br>
              <a:rPr lang="en-US" altLang="ja-JP" sz="2000"/>
            </a:br>
            <a:r>
              <a:rPr lang="ja-JP" altLang="en-US" sz="2000"/>
              <a:t>　新たな取り組みに対して、賛成・反対はつきもの。</a:t>
            </a:r>
            <a:br>
              <a:rPr lang="en-US" altLang="ja-JP" sz="2000"/>
            </a:br>
            <a:r>
              <a:rPr lang="ja-JP" altLang="en-US" sz="2000"/>
              <a:t>　役割や役職、会社への期待や自身の価値観など</a:t>
            </a:r>
            <a:br>
              <a:rPr lang="en-US" altLang="ja-JP" sz="2000"/>
            </a:br>
            <a:r>
              <a:rPr lang="ja-JP" altLang="en-US" sz="2000"/>
              <a:t>　多様性があって当たり前。善悪ではなく</a:t>
            </a:r>
            <a:br>
              <a:rPr lang="en-US" altLang="ja-JP" sz="2000"/>
            </a:br>
            <a:r>
              <a:rPr lang="ja-JP" altLang="en-US" sz="2000"/>
              <a:t>　実際どのようなリアクションがあるかを考えましょう。</a:t>
            </a:r>
            <a:endParaRPr lang="en-US" altLang="ja-JP" sz="2000"/>
          </a:p>
        </p:txBody>
      </p:sp>
      <p:grpSp>
        <p:nvGrpSpPr>
          <p:cNvPr id="2" name="グループ化 1">
            <a:extLst>
              <a:ext uri="{FF2B5EF4-FFF2-40B4-BE49-F238E27FC236}">
                <a16:creationId xmlns:a16="http://schemas.microsoft.com/office/drawing/2014/main" id="{D747FAFF-FBB9-CFF9-9E0D-D6DBBCA40C56}"/>
              </a:ext>
            </a:extLst>
          </p:cNvPr>
          <p:cNvGrpSpPr/>
          <p:nvPr/>
        </p:nvGrpSpPr>
        <p:grpSpPr>
          <a:xfrm>
            <a:off x="7061562" y="4727577"/>
            <a:ext cx="2082438" cy="1689098"/>
            <a:chOff x="7061562" y="4727577"/>
            <a:chExt cx="2082438" cy="1689098"/>
          </a:xfrm>
        </p:grpSpPr>
        <p:sp>
          <p:nvSpPr>
            <p:cNvPr id="5" name="フリーフォーム 21">
              <a:extLst>
                <a:ext uri="{FF2B5EF4-FFF2-40B4-BE49-F238E27FC236}">
                  <a16:creationId xmlns:a16="http://schemas.microsoft.com/office/drawing/2014/main" id="{64FB1A74-8ACA-7E58-9183-A2A408223D3B}"/>
                </a:ext>
              </a:extLst>
            </p:cNvPr>
            <p:cNvSpPr/>
            <p:nvPr/>
          </p:nvSpPr>
          <p:spPr>
            <a:xfrm rot="10800000" flipH="1">
              <a:off x="7061562" y="4727577"/>
              <a:ext cx="2082438" cy="1689098"/>
            </a:xfrm>
            <a:custGeom>
              <a:avLst/>
              <a:gdLst>
                <a:gd name="connsiteX0" fmla="*/ 103071 w 2082438"/>
                <a:gd name="connsiteY0" fmla="*/ 0 h 1689098"/>
                <a:gd name="connsiteX1" fmla="*/ 2082438 w 2082438"/>
                <a:gd name="connsiteY1" fmla="*/ 0 h 1689098"/>
                <a:gd name="connsiteX2" fmla="*/ 2082438 w 2082438"/>
                <a:gd name="connsiteY2" fmla="*/ 1305232 h 1689098"/>
                <a:gd name="connsiteX3" fmla="*/ 2053822 w 2082438"/>
                <a:gd name="connsiteY3" fmla="*/ 1336718 h 1689098"/>
                <a:gd name="connsiteX4" fmla="*/ 1203101 w 2082438"/>
                <a:gd name="connsiteY4" fmla="*/ 1689098 h 1689098"/>
                <a:gd name="connsiteX5" fmla="*/ 0 w 2082438"/>
                <a:gd name="connsiteY5" fmla="*/ 485997 h 1689098"/>
                <a:gd name="connsiteX6" fmla="*/ 94546 w 2082438"/>
                <a:gd name="connsiteY6" fmla="*/ 17696 h 16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438" h="1689098">
                  <a:moveTo>
                    <a:pt x="103071" y="0"/>
                  </a:moveTo>
                  <a:lnTo>
                    <a:pt x="2082438" y="0"/>
                  </a:lnTo>
                  <a:lnTo>
                    <a:pt x="2082438" y="1305232"/>
                  </a:lnTo>
                  <a:lnTo>
                    <a:pt x="2053822" y="1336718"/>
                  </a:lnTo>
                  <a:cubicBezTo>
                    <a:pt x="1836103" y="1554436"/>
                    <a:pt x="1535328" y="1689098"/>
                    <a:pt x="1203101" y="1689098"/>
                  </a:cubicBezTo>
                  <a:cubicBezTo>
                    <a:pt x="538647" y="1689098"/>
                    <a:pt x="0" y="1150451"/>
                    <a:pt x="0" y="485997"/>
                  </a:cubicBezTo>
                  <a:cubicBezTo>
                    <a:pt x="0" y="319884"/>
                    <a:pt x="33666" y="161633"/>
                    <a:pt x="94546" y="17696"/>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タイトル 5">
              <a:extLst>
                <a:ext uri="{FF2B5EF4-FFF2-40B4-BE49-F238E27FC236}">
                  <a16:creationId xmlns:a16="http://schemas.microsoft.com/office/drawing/2014/main" id="{E363641A-E66D-31B1-F910-721C164BDDB2}"/>
                </a:ext>
              </a:extLst>
            </p:cNvPr>
            <p:cNvSpPr txBox="1">
              <a:spLocks/>
            </p:cNvSpPr>
            <p:nvPr/>
          </p:nvSpPr>
          <p:spPr>
            <a:xfrm>
              <a:off x="7530212" y="5174509"/>
              <a:ext cx="1613788" cy="1099291"/>
            </a:xfrm>
            <a:prstGeom prst="rect">
              <a:avLst/>
            </a:prstGeom>
          </p:spPr>
          <p:txBody>
            <a:bodyPr vert="horz" lIns="72000" tIns="144000" rIns="72000" bIns="72000" rtlCol="0" anchor="ctr">
              <a:noAutofit/>
            </a:bodyPr>
            <a:lstStyle>
              <a:lvl1pPr algn="l" defTabSz="914400" rtl="0" eaLnBrk="1" latinLnBrk="0" hangingPunct="1">
                <a:lnSpc>
                  <a:spcPct val="90000"/>
                </a:lnSpc>
                <a:spcBef>
                  <a:spcPct val="0"/>
                </a:spcBef>
                <a:buNone/>
                <a:defRPr kumimoji="1" sz="2400" b="1" kern="1200">
                  <a:solidFill>
                    <a:srgbClr val="56431E"/>
                  </a:solidFill>
                  <a:latin typeface="游ゴシック" panose="020B0400000000000000" pitchFamily="50" charset="-128"/>
                  <a:ea typeface="游ゴシック" panose="020B0400000000000000" pitchFamily="50" charset="-128"/>
                  <a:cs typeface="+mj-cs"/>
                </a:defRPr>
              </a:lvl1pPr>
            </a:lstStyle>
            <a:p>
              <a:r>
                <a:rPr lang="en-US" altLang="ja-JP" sz="5400">
                  <a:solidFill>
                    <a:schemeClr val="bg1"/>
                  </a:solidFill>
                </a:rPr>
                <a:t>15</a:t>
              </a:r>
              <a:r>
                <a:rPr lang="ja-JP" altLang="en-US" sz="3600">
                  <a:solidFill>
                    <a:schemeClr val="bg1"/>
                  </a:solidFill>
                </a:rPr>
                <a:t>分</a:t>
              </a:r>
              <a:endParaRPr lang="ja-JP" altLang="en-US" sz="5400">
                <a:solidFill>
                  <a:schemeClr val="bg1"/>
                </a:solidFill>
              </a:endParaRPr>
            </a:p>
          </p:txBody>
        </p:sp>
      </p:grpSp>
      <p:sp>
        <p:nvSpPr>
          <p:cNvPr id="15" name="タイトル 14">
            <a:extLst>
              <a:ext uri="{FF2B5EF4-FFF2-40B4-BE49-F238E27FC236}">
                <a16:creationId xmlns:a16="http://schemas.microsoft.com/office/drawing/2014/main" id="{70F30F99-E9AB-89A6-9D1D-DE89429A2D03}"/>
              </a:ext>
            </a:extLst>
          </p:cNvPr>
          <p:cNvSpPr>
            <a:spLocks noGrp="1"/>
          </p:cNvSpPr>
          <p:nvPr>
            <p:ph type="title"/>
          </p:nvPr>
        </p:nvSpPr>
        <p:spPr/>
        <p:txBody>
          <a:bodyPr/>
          <a:lstStyle/>
          <a:p>
            <a:r>
              <a:rPr lang="ja-JP" altLang="en-US"/>
              <a:t>検討の流れ</a:t>
            </a:r>
          </a:p>
        </p:txBody>
      </p:sp>
    </p:spTree>
    <p:extLst>
      <p:ext uri="{BB962C8B-B14F-4D97-AF65-F5344CB8AC3E}">
        <p14:creationId xmlns:p14="http://schemas.microsoft.com/office/powerpoint/2010/main" val="3524217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ADE59-4FCD-65A6-EAFF-A8EFAFB604F1}"/>
            </a:ext>
          </a:extLst>
        </p:cNvPr>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32C2BFDD-12CB-1729-63E4-21CE3E9DCC2A}"/>
              </a:ext>
            </a:extLst>
          </p:cNvPr>
          <p:cNvGrpSpPr/>
          <p:nvPr/>
        </p:nvGrpSpPr>
        <p:grpSpPr>
          <a:xfrm>
            <a:off x="6399211" y="3429000"/>
            <a:ext cx="2565401" cy="3059906"/>
            <a:chOff x="419100" y="3678801"/>
            <a:chExt cx="2179950" cy="2600157"/>
          </a:xfrm>
        </p:grpSpPr>
        <p:pic>
          <p:nvPicPr>
            <p:cNvPr id="8" name="図 7">
              <a:extLst>
                <a:ext uri="{FF2B5EF4-FFF2-40B4-BE49-F238E27FC236}">
                  <a16:creationId xmlns:a16="http://schemas.microsoft.com/office/drawing/2014/main" id="{F43FAE01-30A4-E5B4-D222-94DBE22C2896}"/>
                </a:ext>
              </a:extLst>
            </p:cNvPr>
            <p:cNvPicPr>
              <a:picLocks noChangeAspect="1"/>
            </p:cNvPicPr>
            <p:nvPr/>
          </p:nvPicPr>
          <p:blipFill rotWithShape="1">
            <a:blip r:embed="rId3">
              <a:alphaModFix amt="45000"/>
            </a:blip>
            <a:srcRect l="2038" r="90908"/>
            <a:stretch/>
          </p:blipFill>
          <p:spPr>
            <a:xfrm>
              <a:off x="419100" y="3683960"/>
              <a:ext cx="620712" cy="2594998"/>
            </a:xfrm>
            <a:prstGeom prst="rect">
              <a:avLst/>
            </a:prstGeom>
          </p:spPr>
        </p:pic>
        <p:pic>
          <p:nvPicPr>
            <p:cNvPr id="9" name="図 8">
              <a:extLst>
                <a:ext uri="{FF2B5EF4-FFF2-40B4-BE49-F238E27FC236}">
                  <a16:creationId xmlns:a16="http://schemas.microsoft.com/office/drawing/2014/main" id="{CAE9DF30-E954-91F9-F91F-F6DB31E8996D}"/>
                </a:ext>
              </a:extLst>
            </p:cNvPr>
            <p:cNvPicPr>
              <a:picLocks noChangeAspect="1"/>
            </p:cNvPicPr>
            <p:nvPr/>
          </p:nvPicPr>
          <p:blipFill rotWithShape="1">
            <a:blip r:embed="rId3">
              <a:alphaModFix amt="45000"/>
            </a:blip>
            <a:srcRect l="68896" r="23541"/>
            <a:stretch/>
          </p:blipFill>
          <p:spPr>
            <a:xfrm>
              <a:off x="1933570" y="3678801"/>
              <a:ext cx="665480" cy="2594999"/>
            </a:xfrm>
            <a:prstGeom prst="rect">
              <a:avLst/>
            </a:prstGeom>
          </p:spPr>
        </p:pic>
        <p:pic>
          <p:nvPicPr>
            <p:cNvPr id="10" name="図 9">
              <a:extLst>
                <a:ext uri="{FF2B5EF4-FFF2-40B4-BE49-F238E27FC236}">
                  <a16:creationId xmlns:a16="http://schemas.microsoft.com/office/drawing/2014/main" id="{A6138111-CA92-C670-CC19-80CF4CFBAC6F}"/>
                </a:ext>
              </a:extLst>
            </p:cNvPr>
            <p:cNvPicPr>
              <a:picLocks noChangeAspect="1"/>
            </p:cNvPicPr>
            <p:nvPr/>
          </p:nvPicPr>
          <p:blipFill rotWithShape="1">
            <a:blip r:embed="rId3">
              <a:alphaModFix amt="45000"/>
            </a:blip>
            <a:srcRect l="37442" r="55504"/>
            <a:stretch/>
          </p:blipFill>
          <p:spPr>
            <a:xfrm>
              <a:off x="1198106" y="3683959"/>
              <a:ext cx="620712" cy="2594999"/>
            </a:xfrm>
            <a:prstGeom prst="rect">
              <a:avLst/>
            </a:prstGeom>
          </p:spPr>
        </p:pic>
      </p:grpSp>
      <p:sp>
        <p:nvSpPr>
          <p:cNvPr id="4" name="コンテンツ プレースホルダー 6">
            <a:extLst>
              <a:ext uri="{FF2B5EF4-FFF2-40B4-BE49-F238E27FC236}">
                <a16:creationId xmlns:a16="http://schemas.microsoft.com/office/drawing/2014/main" id="{0036B14F-F5EB-B256-0979-3192556CB633}"/>
              </a:ext>
            </a:extLst>
          </p:cNvPr>
          <p:cNvSpPr txBox="1">
            <a:spLocks/>
          </p:cNvSpPr>
          <p:nvPr/>
        </p:nvSpPr>
        <p:spPr>
          <a:xfrm>
            <a:off x="179388" y="723185"/>
            <a:ext cx="8785223" cy="5314058"/>
          </a:xfrm>
          <a:prstGeom prst="rect">
            <a:avLst/>
          </a:prstGeom>
        </p:spPr>
        <p:txBody>
          <a:bodyPr tIns="72000" bIns="36000" anchor="ctr"/>
          <a:lstStyle>
            <a:lvl1pPr marL="0" indent="0" algn="l" defTabSz="914400" rtl="0" eaLnBrk="1" latinLnBrk="0" hangingPunct="1">
              <a:lnSpc>
                <a:spcPct val="120000"/>
              </a:lnSpc>
              <a:spcBef>
                <a:spcPts val="0"/>
              </a:spcBef>
              <a:spcAft>
                <a:spcPts val="300"/>
              </a:spcAft>
              <a:buFont typeface="Arial" panose="020B0604020202020204" pitchFamily="34" charset="0"/>
              <a:buNone/>
              <a:defRPr kumimoji="1" sz="2800" kern="1200">
                <a:solidFill>
                  <a:srgbClr val="56431E"/>
                </a:solidFill>
                <a:latin typeface="+mn-lt"/>
                <a:ea typeface="+mn-ea"/>
                <a:cs typeface="+mn-cs"/>
              </a:defRPr>
            </a:lvl1pPr>
            <a:lvl2pPr marL="360000" indent="0" algn="l" defTabSz="914400" rtl="0" eaLnBrk="1" latinLnBrk="0" hangingPunct="1">
              <a:lnSpc>
                <a:spcPct val="120000"/>
              </a:lnSpc>
              <a:spcBef>
                <a:spcPts val="0"/>
              </a:spcBef>
              <a:spcAft>
                <a:spcPts val="300"/>
              </a:spcAft>
              <a:buFont typeface="Arial" panose="020B0604020202020204" pitchFamily="34" charset="0"/>
              <a:buNone/>
              <a:defRPr kumimoji="1" sz="2400" kern="1200">
                <a:solidFill>
                  <a:srgbClr val="56431E"/>
                </a:solidFill>
                <a:latin typeface="+mn-lt"/>
                <a:ea typeface="+mn-ea"/>
                <a:cs typeface="+mn-cs"/>
              </a:defRPr>
            </a:lvl2pPr>
            <a:lvl3pPr marL="720000" indent="0" algn="l" defTabSz="914400" rtl="0" eaLnBrk="1" latinLnBrk="0" hangingPunct="1">
              <a:lnSpc>
                <a:spcPct val="120000"/>
              </a:lnSpc>
              <a:spcBef>
                <a:spcPts val="0"/>
              </a:spcBef>
              <a:spcAft>
                <a:spcPts val="300"/>
              </a:spcAft>
              <a:buFont typeface="Arial" panose="020B0604020202020204" pitchFamily="34" charset="0"/>
              <a:buNone/>
              <a:defRPr kumimoji="1" sz="2000" kern="1200">
                <a:solidFill>
                  <a:srgbClr val="56431E"/>
                </a:solidFill>
                <a:latin typeface="+mn-lt"/>
                <a:ea typeface="+mn-ea"/>
                <a:cs typeface="+mn-cs"/>
              </a:defRPr>
            </a:lvl3pPr>
            <a:lvl4pPr marL="1080000" indent="0" algn="l" defTabSz="914400" rtl="0" eaLnBrk="1" latinLnBrk="0" hangingPunct="1">
              <a:lnSpc>
                <a:spcPct val="120000"/>
              </a:lnSpc>
              <a:spcBef>
                <a:spcPts val="0"/>
              </a:spcBef>
              <a:spcAft>
                <a:spcPts val="300"/>
              </a:spcAft>
              <a:buFont typeface="Arial" panose="020B0604020202020204" pitchFamily="34" charset="0"/>
              <a:buNone/>
              <a:defRPr kumimoji="1" sz="1800" kern="1200">
                <a:solidFill>
                  <a:srgbClr val="56431E"/>
                </a:solidFill>
                <a:latin typeface="+mn-lt"/>
                <a:ea typeface="+mn-ea"/>
                <a:cs typeface="+mn-cs"/>
              </a:defRPr>
            </a:lvl4pPr>
            <a:lvl5pPr marL="1440000" indent="0" algn="l" defTabSz="914400" rtl="0" eaLnBrk="1" latinLnBrk="0" hangingPunct="1">
              <a:lnSpc>
                <a:spcPct val="120000"/>
              </a:lnSpc>
              <a:spcBef>
                <a:spcPts val="0"/>
              </a:spcBef>
              <a:spcAft>
                <a:spcPts val="300"/>
              </a:spcAft>
              <a:buFont typeface="Arial" panose="020B0604020202020204" pitchFamily="34" charset="0"/>
              <a:buNone/>
              <a:defRPr kumimoji="1" sz="1800" kern="1200">
                <a:solidFill>
                  <a:srgbClr val="56431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30000"/>
              </a:lnSpc>
              <a:spcBef>
                <a:spcPts val="600"/>
              </a:spcBef>
              <a:spcAft>
                <a:spcPts val="0"/>
              </a:spcAft>
            </a:pPr>
            <a:r>
              <a:rPr lang="ja-JP" altLang="en-US" sz="2000" b="1"/>
              <a:t>考えられた「実際にありそうな反応」を簡単にシェアします。</a:t>
            </a:r>
            <a:endParaRPr lang="en-US" altLang="ja-JP" sz="2000" b="1"/>
          </a:p>
          <a:p>
            <a:pPr marL="457200" indent="-457200">
              <a:lnSpc>
                <a:spcPct val="130000"/>
              </a:lnSpc>
              <a:spcBef>
                <a:spcPts val="600"/>
              </a:spcBef>
              <a:spcAft>
                <a:spcPts val="0"/>
              </a:spcAft>
              <a:buFont typeface="Arial" panose="020B0604020202020204" pitchFamily="34" charset="0"/>
              <a:buChar char="•"/>
            </a:pPr>
            <a:r>
              <a:rPr lang="ja-JP" altLang="en-US" sz="2000" b="1"/>
              <a:t>「どんなポジティブな反応がありそうか」</a:t>
            </a:r>
            <a:endParaRPr lang="en-US" altLang="ja-JP" sz="2000" b="1"/>
          </a:p>
          <a:p>
            <a:pPr marL="457200" indent="-457200">
              <a:lnSpc>
                <a:spcPct val="130000"/>
              </a:lnSpc>
              <a:spcBef>
                <a:spcPts val="600"/>
              </a:spcBef>
              <a:spcAft>
                <a:spcPts val="0"/>
              </a:spcAft>
              <a:buFont typeface="Arial" panose="020B0604020202020204" pitchFamily="34" charset="0"/>
              <a:buChar char="•"/>
            </a:pPr>
            <a:r>
              <a:rPr lang="ja-JP" altLang="en-US" sz="2000" b="1"/>
              <a:t>「どんなネガティブな反応がありそうか」</a:t>
            </a:r>
            <a:endParaRPr lang="en-US" altLang="ja-JP" sz="2000" b="1"/>
          </a:p>
          <a:p>
            <a:pPr>
              <a:lnSpc>
                <a:spcPct val="130000"/>
              </a:lnSpc>
              <a:spcBef>
                <a:spcPts val="600"/>
              </a:spcBef>
              <a:spcAft>
                <a:spcPts val="0"/>
              </a:spcAft>
            </a:pPr>
            <a:r>
              <a:rPr lang="en-US" altLang="ja-JP" sz="2000" b="1"/>
              <a:t>※</a:t>
            </a:r>
            <a:r>
              <a:rPr lang="ja-JP" altLang="en-US" sz="2000" b="1"/>
              <a:t>「誰が」は不要です。</a:t>
            </a:r>
            <a:endParaRPr lang="en-US" altLang="ja-JP" sz="2000" b="1"/>
          </a:p>
          <a:p>
            <a:pPr marL="457200" indent="-457200">
              <a:lnSpc>
                <a:spcPct val="130000"/>
              </a:lnSpc>
              <a:spcBef>
                <a:spcPts val="600"/>
              </a:spcBef>
              <a:spcAft>
                <a:spcPts val="0"/>
              </a:spcAft>
              <a:buFont typeface="Arial" panose="020B0604020202020204" pitchFamily="34" charset="0"/>
              <a:buChar char="•"/>
            </a:pPr>
            <a:endParaRPr lang="en-US" altLang="ja-JP" sz="2000"/>
          </a:p>
        </p:txBody>
      </p:sp>
      <p:grpSp>
        <p:nvGrpSpPr>
          <p:cNvPr id="2" name="グループ化 1">
            <a:extLst>
              <a:ext uri="{FF2B5EF4-FFF2-40B4-BE49-F238E27FC236}">
                <a16:creationId xmlns:a16="http://schemas.microsoft.com/office/drawing/2014/main" id="{996CDD32-B801-24D5-440E-0665D88C997D}"/>
              </a:ext>
            </a:extLst>
          </p:cNvPr>
          <p:cNvGrpSpPr/>
          <p:nvPr/>
        </p:nvGrpSpPr>
        <p:grpSpPr>
          <a:xfrm>
            <a:off x="7061562" y="4727577"/>
            <a:ext cx="2082438" cy="1689098"/>
            <a:chOff x="7061562" y="4727577"/>
            <a:chExt cx="2082438" cy="1689098"/>
          </a:xfrm>
        </p:grpSpPr>
        <p:sp>
          <p:nvSpPr>
            <p:cNvPr id="5" name="フリーフォーム 21">
              <a:extLst>
                <a:ext uri="{FF2B5EF4-FFF2-40B4-BE49-F238E27FC236}">
                  <a16:creationId xmlns:a16="http://schemas.microsoft.com/office/drawing/2014/main" id="{A7EC1F47-8374-34FA-3CE0-AAFF879D8409}"/>
                </a:ext>
              </a:extLst>
            </p:cNvPr>
            <p:cNvSpPr/>
            <p:nvPr/>
          </p:nvSpPr>
          <p:spPr>
            <a:xfrm rot="10800000" flipH="1">
              <a:off x="7061562" y="4727577"/>
              <a:ext cx="2082438" cy="1689098"/>
            </a:xfrm>
            <a:custGeom>
              <a:avLst/>
              <a:gdLst>
                <a:gd name="connsiteX0" fmla="*/ 103071 w 2082438"/>
                <a:gd name="connsiteY0" fmla="*/ 0 h 1689098"/>
                <a:gd name="connsiteX1" fmla="*/ 2082438 w 2082438"/>
                <a:gd name="connsiteY1" fmla="*/ 0 h 1689098"/>
                <a:gd name="connsiteX2" fmla="*/ 2082438 w 2082438"/>
                <a:gd name="connsiteY2" fmla="*/ 1305232 h 1689098"/>
                <a:gd name="connsiteX3" fmla="*/ 2053822 w 2082438"/>
                <a:gd name="connsiteY3" fmla="*/ 1336718 h 1689098"/>
                <a:gd name="connsiteX4" fmla="*/ 1203101 w 2082438"/>
                <a:gd name="connsiteY4" fmla="*/ 1689098 h 1689098"/>
                <a:gd name="connsiteX5" fmla="*/ 0 w 2082438"/>
                <a:gd name="connsiteY5" fmla="*/ 485997 h 1689098"/>
                <a:gd name="connsiteX6" fmla="*/ 94546 w 2082438"/>
                <a:gd name="connsiteY6" fmla="*/ 17696 h 16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438" h="1689098">
                  <a:moveTo>
                    <a:pt x="103071" y="0"/>
                  </a:moveTo>
                  <a:lnTo>
                    <a:pt x="2082438" y="0"/>
                  </a:lnTo>
                  <a:lnTo>
                    <a:pt x="2082438" y="1305232"/>
                  </a:lnTo>
                  <a:lnTo>
                    <a:pt x="2053822" y="1336718"/>
                  </a:lnTo>
                  <a:cubicBezTo>
                    <a:pt x="1836103" y="1554436"/>
                    <a:pt x="1535328" y="1689098"/>
                    <a:pt x="1203101" y="1689098"/>
                  </a:cubicBezTo>
                  <a:cubicBezTo>
                    <a:pt x="538647" y="1689098"/>
                    <a:pt x="0" y="1150451"/>
                    <a:pt x="0" y="485997"/>
                  </a:cubicBezTo>
                  <a:cubicBezTo>
                    <a:pt x="0" y="319884"/>
                    <a:pt x="33666" y="161633"/>
                    <a:pt x="94546" y="17696"/>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タイトル 5">
              <a:extLst>
                <a:ext uri="{FF2B5EF4-FFF2-40B4-BE49-F238E27FC236}">
                  <a16:creationId xmlns:a16="http://schemas.microsoft.com/office/drawing/2014/main" id="{64C193BE-38C7-0DD0-57B9-1D397890AD79}"/>
                </a:ext>
              </a:extLst>
            </p:cNvPr>
            <p:cNvSpPr txBox="1">
              <a:spLocks/>
            </p:cNvSpPr>
            <p:nvPr/>
          </p:nvSpPr>
          <p:spPr>
            <a:xfrm>
              <a:off x="7315958" y="5174509"/>
              <a:ext cx="1828042" cy="1099291"/>
            </a:xfrm>
            <a:prstGeom prst="rect">
              <a:avLst/>
            </a:prstGeom>
          </p:spPr>
          <p:txBody>
            <a:bodyPr vert="horz" lIns="72000" tIns="144000" rIns="72000" bIns="72000" rtlCol="0" anchor="ctr">
              <a:noAutofit/>
            </a:bodyPr>
            <a:lstStyle>
              <a:lvl1pPr algn="l" defTabSz="914400" rtl="0" eaLnBrk="1" latinLnBrk="0" hangingPunct="1">
                <a:lnSpc>
                  <a:spcPct val="90000"/>
                </a:lnSpc>
                <a:spcBef>
                  <a:spcPct val="0"/>
                </a:spcBef>
                <a:buNone/>
                <a:defRPr kumimoji="1" sz="2400" b="1" kern="1200">
                  <a:solidFill>
                    <a:srgbClr val="56431E"/>
                  </a:solidFill>
                  <a:latin typeface="游ゴシック" panose="020B0400000000000000" pitchFamily="50" charset="-128"/>
                  <a:ea typeface="游ゴシック" panose="020B0400000000000000" pitchFamily="50" charset="-128"/>
                  <a:cs typeface="+mj-cs"/>
                </a:defRPr>
              </a:lvl1pPr>
            </a:lstStyle>
            <a:p>
              <a:r>
                <a:rPr lang="en-US" altLang="ja-JP" sz="5400">
                  <a:solidFill>
                    <a:schemeClr val="bg1"/>
                  </a:solidFill>
                </a:rPr>
                <a:t>2</a:t>
              </a:r>
              <a:r>
                <a:rPr lang="ja-JP" altLang="en-US" sz="3600">
                  <a:solidFill>
                    <a:schemeClr val="bg1"/>
                  </a:solidFill>
                </a:rPr>
                <a:t>分</a:t>
              </a:r>
              <a:r>
                <a:rPr lang="en-US" altLang="ja-JP" sz="3600">
                  <a:solidFill>
                    <a:schemeClr val="bg1"/>
                  </a:solidFill>
                </a:rPr>
                <a:t>/</a:t>
              </a:r>
              <a:r>
                <a:rPr lang="ja-JP" altLang="en-US" sz="3600">
                  <a:solidFill>
                    <a:schemeClr val="bg1"/>
                  </a:solidFill>
                </a:rPr>
                <a:t>社</a:t>
              </a:r>
              <a:endParaRPr lang="ja-JP" altLang="en-US" sz="5400">
                <a:solidFill>
                  <a:schemeClr val="bg1"/>
                </a:solidFill>
              </a:endParaRPr>
            </a:p>
          </p:txBody>
        </p:sp>
      </p:grpSp>
      <p:sp>
        <p:nvSpPr>
          <p:cNvPr id="15" name="タイトル 14">
            <a:extLst>
              <a:ext uri="{FF2B5EF4-FFF2-40B4-BE49-F238E27FC236}">
                <a16:creationId xmlns:a16="http://schemas.microsoft.com/office/drawing/2014/main" id="{16799B56-A1DF-A913-1A40-9BDF03356FE6}"/>
              </a:ext>
            </a:extLst>
          </p:cNvPr>
          <p:cNvSpPr>
            <a:spLocks noGrp="1"/>
          </p:cNvSpPr>
          <p:nvPr>
            <p:ph type="title"/>
          </p:nvPr>
        </p:nvSpPr>
        <p:spPr/>
        <p:txBody>
          <a:bodyPr/>
          <a:lstStyle/>
          <a:p>
            <a:r>
              <a:rPr lang="ja-JP" altLang="en-US"/>
              <a:t>みなさんの苦労を共有しましょう。</a:t>
            </a:r>
          </a:p>
        </p:txBody>
      </p:sp>
    </p:spTree>
    <p:extLst>
      <p:ext uri="{BB962C8B-B14F-4D97-AF65-F5344CB8AC3E}">
        <p14:creationId xmlns:p14="http://schemas.microsoft.com/office/powerpoint/2010/main" val="2741643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93037-EFF2-BF1B-9320-C0149F5CE9B8}"/>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3831A56-9929-17AD-3CFB-FD107B88BA4A}"/>
              </a:ext>
            </a:extLst>
          </p:cNvPr>
          <p:cNvGrpSpPr/>
          <p:nvPr/>
        </p:nvGrpSpPr>
        <p:grpSpPr>
          <a:xfrm>
            <a:off x="7061562" y="4727577"/>
            <a:ext cx="2082438" cy="1689098"/>
            <a:chOff x="7061562" y="4727577"/>
            <a:chExt cx="2082438" cy="1689098"/>
          </a:xfrm>
        </p:grpSpPr>
        <p:sp>
          <p:nvSpPr>
            <p:cNvPr id="3" name="フリーフォーム 21">
              <a:extLst>
                <a:ext uri="{FF2B5EF4-FFF2-40B4-BE49-F238E27FC236}">
                  <a16:creationId xmlns:a16="http://schemas.microsoft.com/office/drawing/2014/main" id="{2379B980-5DE4-1FEA-EC9F-BF1671279E63}"/>
                </a:ext>
              </a:extLst>
            </p:cNvPr>
            <p:cNvSpPr/>
            <p:nvPr/>
          </p:nvSpPr>
          <p:spPr>
            <a:xfrm rot="10800000" flipH="1">
              <a:off x="7061562" y="4727577"/>
              <a:ext cx="2082438" cy="1689098"/>
            </a:xfrm>
            <a:custGeom>
              <a:avLst/>
              <a:gdLst>
                <a:gd name="connsiteX0" fmla="*/ 103071 w 2082438"/>
                <a:gd name="connsiteY0" fmla="*/ 0 h 1689098"/>
                <a:gd name="connsiteX1" fmla="*/ 2082438 w 2082438"/>
                <a:gd name="connsiteY1" fmla="*/ 0 h 1689098"/>
                <a:gd name="connsiteX2" fmla="*/ 2082438 w 2082438"/>
                <a:gd name="connsiteY2" fmla="*/ 1305232 h 1689098"/>
                <a:gd name="connsiteX3" fmla="*/ 2053822 w 2082438"/>
                <a:gd name="connsiteY3" fmla="*/ 1336718 h 1689098"/>
                <a:gd name="connsiteX4" fmla="*/ 1203101 w 2082438"/>
                <a:gd name="connsiteY4" fmla="*/ 1689098 h 1689098"/>
                <a:gd name="connsiteX5" fmla="*/ 0 w 2082438"/>
                <a:gd name="connsiteY5" fmla="*/ 485997 h 1689098"/>
                <a:gd name="connsiteX6" fmla="*/ 94546 w 2082438"/>
                <a:gd name="connsiteY6" fmla="*/ 17696 h 16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438" h="1689098">
                  <a:moveTo>
                    <a:pt x="103071" y="0"/>
                  </a:moveTo>
                  <a:lnTo>
                    <a:pt x="2082438" y="0"/>
                  </a:lnTo>
                  <a:lnTo>
                    <a:pt x="2082438" y="1305232"/>
                  </a:lnTo>
                  <a:lnTo>
                    <a:pt x="2053822" y="1336718"/>
                  </a:lnTo>
                  <a:cubicBezTo>
                    <a:pt x="1836103" y="1554436"/>
                    <a:pt x="1535328" y="1689098"/>
                    <a:pt x="1203101" y="1689098"/>
                  </a:cubicBezTo>
                  <a:cubicBezTo>
                    <a:pt x="538647" y="1689098"/>
                    <a:pt x="0" y="1150451"/>
                    <a:pt x="0" y="485997"/>
                  </a:cubicBezTo>
                  <a:cubicBezTo>
                    <a:pt x="0" y="319884"/>
                    <a:pt x="33666" y="161633"/>
                    <a:pt x="94546" y="17696"/>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タイトル 5">
              <a:extLst>
                <a:ext uri="{FF2B5EF4-FFF2-40B4-BE49-F238E27FC236}">
                  <a16:creationId xmlns:a16="http://schemas.microsoft.com/office/drawing/2014/main" id="{2D78478E-D0DC-3954-BD3B-3042AFE9EAAD}"/>
                </a:ext>
              </a:extLst>
            </p:cNvPr>
            <p:cNvSpPr txBox="1">
              <a:spLocks/>
            </p:cNvSpPr>
            <p:nvPr/>
          </p:nvSpPr>
          <p:spPr>
            <a:xfrm>
              <a:off x="7530212" y="5174509"/>
              <a:ext cx="1613788" cy="1099291"/>
            </a:xfrm>
            <a:prstGeom prst="rect">
              <a:avLst/>
            </a:prstGeom>
          </p:spPr>
          <p:txBody>
            <a:bodyPr vert="horz" lIns="72000" tIns="144000" rIns="72000" bIns="72000" rtlCol="0" anchor="ctr">
              <a:noAutofit/>
            </a:bodyPr>
            <a:lstStyle>
              <a:lvl1pPr algn="l" defTabSz="914400" rtl="0" eaLnBrk="1" latinLnBrk="0" hangingPunct="1">
                <a:lnSpc>
                  <a:spcPct val="90000"/>
                </a:lnSpc>
                <a:spcBef>
                  <a:spcPct val="0"/>
                </a:spcBef>
                <a:buNone/>
                <a:defRPr kumimoji="1" sz="2400" b="1" kern="1200">
                  <a:solidFill>
                    <a:srgbClr val="56431E"/>
                  </a:solidFill>
                  <a:latin typeface="游ゴシック" panose="020B0400000000000000" pitchFamily="50" charset="-128"/>
                  <a:ea typeface="游ゴシック" panose="020B0400000000000000" pitchFamily="50" charset="-128"/>
                  <a:cs typeface="+mj-cs"/>
                </a:defRPr>
              </a:lvl1pPr>
            </a:lstStyle>
            <a:p>
              <a:r>
                <a:rPr lang="en-US" altLang="ja-JP" sz="5400" dirty="0">
                  <a:solidFill>
                    <a:schemeClr val="bg1"/>
                  </a:solidFill>
                </a:rPr>
                <a:t>  5</a:t>
              </a:r>
              <a:r>
                <a:rPr lang="ja-JP" altLang="en-US" sz="3600">
                  <a:solidFill>
                    <a:schemeClr val="bg1"/>
                  </a:solidFill>
                </a:rPr>
                <a:t>分</a:t>
              </a:r>
              <a:endParaRPr lang="ja-JP" altLang="en-US" sz="5400">
                <a:solidFill>
                  <a:schemeClr val="bg1"/>
                </a:solidFill>
              </a:endParaRPr>
            </a:p>
          </p:txBody>
        </p:sp>
      </p:grpSp>
      <p:sp>
        <p:nvSpPr>
          <p:cNvPr id="7" name="コンテンツ プレースホルダー 6">
            <a:extLst>
              <a:ext uri="{FF2B5EF4-FFF2-40B4-BE49-F238E27FC236}">
                <a16:creationId xmlns:a16="http://schemas.microsoft.com/office/drawing/2014/main" id="{E44C9EE1-E1AD-513E-88FB-8668ACCB62AB}"/>
              </a:ext>
            </a:extLst>
          </p:cNvPr>
          <p:cNvSpPr>
            <a:spLocks noGrp="1"/>
          </p:cNvSpPr>
          <p:nvPr>
            <p:ph idx="1"/>
          </p:nvPr>
        </p:nvSpPr>
        <p:spPr>
          <a:xfrm>
            <a:off x="179388" y="759104"/>
            <a:ext cx="8785223" cy="5565496"/>
          </a:xfrm>
        </p:spPr>
        <p:txBody>
          <a:bodyPr lIns="91440" tIns="72000" rIns="91440" bIns="36000" anchor="ctr"/>
          <a:lstStyle/>
          <a:p>
            <a:r>
              <a:rPr lang="ja-JP" altLang="en-US" b="1">
                <a:ea typeface="游ゴシック"/>
              </a:rPr>
              <a:t>新しい取り組みは反対意見があるのが当たり前。</a:t>
            </a:r>
            <a:endParaRPr lang="en-US" altLang="ja-JP" b="1" dirty="0">
              <a:ea typeface="游ゴシック"/>
            </a:endParaRPr>
          </a:p>
          <a:p>
            <a:r>
              <a:rPr lang="ja-JP" altLang="en-US" b="1">
                <a:ea typeface="游ゴシック"/>
              </a:rPr>
              <a:t>保守的だったり、既存事業の方々には相応のご意見があったりします。まずは狙い所を考えてみましょう。</a:t>
            </a:r>
            <a:endParaRPr lang="en-US" altLang="ja-JP" b="1" dirty="0">
              <a:ea typeface="游ゴシック"/>
            </a:endParaRPr>
          </a:p>
          <a:p>
            <a:endParaRPr lang="en-US" altLang="ja-JP" sz="2000" b="1" dirty="0">
              <a:ea typeface="游ゴシック"/>
            </a:endParaRPr>
          </a:p>
          <a:p>
            <a:r>
              <a:rPr lang="ja-JP" altLang="en-US" sz="2000" b="1">
                <a:ea typeface="游ゴシック"/>
              </a:rPr>
              <a:t>考えるポイント</a:t>
            </a:r>
            <a:endParaRPr lang="en-US" altLang="ja-JP" sz="2000" b="1" dirty="0">
              <a:ea typeface="游ゴシック"/>
            </a:endParaRPr>
          </a:p>
          <a:p>
            <a:r>
              <a:rPr lang="ja-JP" altLang="en-US" sz="2000" b="1">
                <a:ea typeface="游ゴシック"/>
              </a:rPr>
              <a:t>・ポジティブな反応をしてくれる人はいるか？</a:t>
            </a:r>
            <a:endParaRPr lang="en-US" altLang="ja-JP" sz="2000" b="1" dirty="0">
              <a:ea typeface="游ゴシック"/>
            </a:endParaRPr>
          </a:p>
          <a:p>
            <a:r>
              <a:rPr lang="ja-JP" altLang="en-US" sz="2000" b="1">
                <a:ea typeface="游ゴシック"/>
              </a:rPr>
              <a:t>・せめて話を聞いてくれそうな人はいるか？</a:t>
            </a:r>
            <a:endParaRPr lang="en-US" altLang="ja-JP" sz="2000" b="1" dirty="0">
              <a:ea typeface="游ゴシック"/>
            </a:endParaRPr>
          </a:p>
          <a:p>
            <a:r>
              <a:rPr lang="ja-JP" altLang="en-US" sz="2000" b="1">
                <a:ea typeface="游ゴシック"/>
              </a:rPr>
              <a:t>・小さな実績があれば、興味を持ってくれそうな人はいるか？</a:t>
            </a:r>
            <a:endParaRPr lang="en-US" altLang="ja-JP" sz="2000" b="1" dirty="0">
              <a:ea typeface="游ゴシック"/>
            </a:endParaRPr>
          </a:p>
          <a:p>
            <a:r>
              <a:rPr lang="ja-JP" altLang="en-US" sz="2000" b="1">
                <a:ea typeface="游ゴシック"/>
              </a:rPr>
              <a:t>・反対意見の人はなぜ反対しているか、何があると反対しなくなるか？</a:t>
            </a:r>
            <a:endParaRPr lang="en-US" altLang="ja-JP" sz="2000" b="1" dirty="0">
              <a:ea typeface="游ゴシック"/>
            </a:endParaRPr>
          </a:p>
          <a:p>
            <a:r>
              <a:rPr lang="ja-JP" altLang="en-US" sz="2000" b="1">
                <a:ea typeface="游ゴシック"/>
              </a:rPr>
              <a:t>・最重要人物は最後にしてみる。</a:t>
            </a:r>
            <a:endParaRPr lang="en-US" altLang="ja-JP" sz="2000" b="1" dirty="0">
              <a:ea typeface="游ゴシック"/>
            </a:endParaRPr>
          </a:p>
          <a:p>
            <a:r>
              <a:rPr lang="ja-JP" altLang="en-US" sz="2000" b="1">
                <a:ea typeface="游ゴシック"/>
              </a:rPr>
              <a:t>・全体で考えずに、まず一人からアプローチする</a:t>
            </a:r>
            <a:endParaRPr lang="en-US" altLang="ja-JP" sz="2000" b="1" dirty="0">
              <a:ea typeface="游ゴシック"/>
            </a:endParaRPr>
          </a:p>
        </p:txBody>
      </p:sp>
      <p:sp>
        <p:nvSpPr>
          <p:cNvPr id="6" name="タイトル 5">
            <a:extLst>
              <a:ext uri="{FF2B5EF4-FFF2-40B4-BE49-F238E27FC236}">
                <a16:creationId xmlns:a16="http://schemas.microsoft.com/office/drawing/2014/main" id="{FB2358DE-2B8A-0A73-47CC-5B1D6C2637CD}"/>
              </a:ext>
            </a:extLst>
          </p:cNvPr>
          <p:cNvSpPr>
            <a:spLocks noGrp="1"/>
          </p:cNvSpPr>
          <p:nvPr>
            <p:ph type="title"/>
          </p:nvPr>
        </p:nvSpPr>
        <p:spPr/>
        <p:txBody>
          <a:bodyPr/>
          <a:lstStyle/>
          <a:p>
            <a:r>
              <a:rPr lang="ja-JP" altLang="en-US"/>
              <a:t>どこからアプローチすると進められそうでしょうか？</a:t>
            </a:r>
          </a:p>
        </p:txBody>
      </p:sp>
    </p:spTree>
    <p:extLst>
      <p:ext uri="{BB962C8B-B14F-4D97-AF65-F5344CB8AC3E}">
        <p14:creationId xmlns:p14="http://schemas.microsoft.com/office/powerpoint/2010/main" val="1910522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047E1-D3CC-9C44-1EB6-A61FAEBC935E}"/>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C9A37B0A-2D83-B18B-FFFF-E4F93F030194}"/>
              </a:ext>
            </a:extLst>
          </p:cNvPr>
          <p:cNvSpPr>
            <a:spLocks noGrp="1"/>
          </p:cNvSpPr>
          <p:nvPr>
            <p:ph idx="1"/>
          </p:nvPr>
        </p:nvSpPr>
        <p:spPr>
          <a:xfrm>
            <a:off x="179388" y="759104"/>
            <a:ext cx="8785223" cy="4683230"/>
          </a:xfrm>
        </p:spPr>
        <p:txBody>
          <a:bodyPr lIns="91440" tIns="72000" rIns="91440" bIns="36000" anchor="ctr"/>
          <a:lstStyle/>
          <a:p>
            <a:r>
              <a:rPr lang="ja-JP" altLang="en-US" b="1">
                <a:ea typeface="游ゴシック"/>
              </a:rPr>
              <a:t>大事なポイントは</a:t>
            </a:r>
            <a:endParaRPr lang="en-US" altLang="ja-JP" b="1">
              <a:ea typeface="游ゴシック"/>
            </a:endParaRPr>
          </a:p>
          <a:p>
            <a:r>
              <a:rPr lang="ja-JP" altLang="en-US" b="1">
                <a:ea typeface="游ゴシック"/>
              </a:rPr>
              <a:t>「研修の時だけ出せる綺麗な未来像」よりも</a:t>
            </a:r>
            <a:endParaRPr lang="en-US" altLang="ja-JP" b="1">
              <a:ea typeface="游ゴシック"/>
            </a:endParaRPr>
          </a:p>
          <a:p>
            <a:r>
              <a:rPr lang="ja-JP" altLang="en-US" b="1">
                <a:ea typeface="游ゴシック"/>
              </a:rPr>
              <a:t>「確実に実行できる現場感のある一歩目」</a:t>
            </a:r>
            <a:endParaRPr lang="en-US" altLang="ja-JP" b="1">
              <a:ea typeface="游ゴシック"/>
            </a:endParaRPr>
          </a:p>
          <a:p>
            <a:endParaRPr lang="en-US" altLang="ja-JP" sz="2000" b="1">
              <a:ea typeface="游ゴシック"/>
            </a:endParaRPr>
          </a:p>
          <a:p>
            <a:r>
              <a:rPr lang="ja-JP" altLang="en-US" sz="2000" b="1">
                <a:ea typeface="游ゴシック"/>
              </a:rPr>
              <a:t>以下ポイントを意識した行動検討をしてみましょう。</a:t>
            </a:r>
            <a:endParaRPr lang="en-US" altLang="ja-JP" sz="2000" b="1">
              <a:ea typeface="游ゴシック"/>
            </a:endParaRPr>
          </a:p>
          <a:p>
            <a:endParaRPr lang="en-US" altLang="ja-JP" sz="2000" b="1">
              <a:ea typeface="游ゴシック"/>
            </a:endParaRPr>
          </a:p>
          <a:p>
            <a:pPr marL="342900" indent="-342900">
              <a:buFont typeface="Arial" panose="020B0604020202020204" pitchFamily="34" charset="0"/>
              <a:buChar char="•"/>
            </a:pPr>
            <a:r>
              <a:rPr lang="ja-JP" altLang="en-US" sz="2000" b="1">
                <a:ea typeface="游ゴシック"/>
              </a:rPr>
              <a:t>まず、誰を巻き込むと上手く進む？</a:t>
            </a:r>
            <a:endParaRPr lang="en-US" altLang="ja-JP" sz="2000" b="1">
              <a:ea typeface="游ゴシック"/>
            </a:endParaRPr>
          </a:p>
          <a:p>
            <a:pPr marL="342900" indent="-342900">
              <a:buFont typeface="Arial" panose="020B0604020202020204" pitchFamily="34" charset="0"/>
              <a:buChar char="•"/>
            </a:pPr>
            <a:r>
              <a:rPr lang="ja-JP" altLang="en-US" sz="2000" b="1">
                <a:ea typeface="游ゴシック"/>
              </a:rPr>
              <a:t>小さく始めるとしたら、何からやる？</a:t>
            </a:r>
            <a:endParaRPr lang="en-US" altLang="ja-JP" sz="2000" b="1">
              <a:ea typeface="游ゴシック"/>
            </a:endParaRPr>
          </a:p>
          <a:p>
            <a:pPr marL="342900" indent="-342900">
              <a:buFont typeface="Arial" panose="020B0604020202020204" pitchFamily="34" charset="0"/>
              <a:buChar char="•"/>
            </a:pPr>
            <a:r>
              <a:rPr lang="ja-JP" altLang="en-US" sz="2000" b="1">
                <a:ea typeface="游ゴシック"/>
              </a:rPr>
              <a:t>反対意見があるとしたら、なんで反対しているのだろう？</a:t>
            </a:r>
            <a:endParaRPr lang="en-US" altLang="ja-JP" sz="2000" b="1">
              <a:ea typeface="游ゴシック"/>
            </a:endParaRPr>
          </a:p>
          <a:p>
            <a:pPr marL="342900" indent="-342900">
              <a:buFont typeface="Arial" panose="020B0604020202020204" pitchFamily="34" charset="0"/>
              <a:buChar char="•"/>
            </a:pPr>
            <a:r>
              <a:rPr lang="ja-JP" altLang="en-US" sz="2000" b="1">
                <a:ea typeface="游ゴシック"/>
              </a:rPr>
              <a:t>逆に良い反応があるとすると、どんな反応があるだろう？</a:t>
            </a:r>
            <a:endParaRPr lang="en-US" altLang="ja-JP" sz="2000" b="1">
              <a:ea typeface="游ゴシック"/>
            </a:endParaRPr>
          </a:p>
        </p:txBody>
      </p:sp>
      <p:sp>
        <p:nvSpPr>
          <p:cNvPr id="6" name="タイトル 5">
            <a:extLst>
              <a:ext uri="{FF2B5EF4-FFF2-40B4-BE49-F238E27FC236}">
                <a16:creationId xmlns:a16="http://schemas.microsoft.com/office/drawing/2014/main" id="{5BC33FB1-EBCF-FBC5-C932-B4179ABF3023}"/>
              </a:ext>
            </a:extLst>
          </p:cNvPr>
          <p:cNvSpPr>
            <a:spLocks noGrp="1"/>
          </p:cNvSpPr>
          <p:nvPr>
            <p:ph type="title"/>
          </p:nvPr>
        </p:nvSpPr>
        <p:spPr/>
        <p:txBody>
          <a:bodyPr/>
          <a:lstStyle/>
          <a:p>
            <a:r>
              <a:rPr lang="ja-JP" altLang="en-US"/>
              <a:t>自社らしさを生かすための明日からの行動を決めましょう</a:t>
            </a:r>
          </a:p>
        </p:txBody>
      </p:sp>
    </p:spTree>
    <p:extLst>
      <p:ext uri="{BB962C8B-B14F-4D97-AF65-F5344CB8AC3E}">
        <p14:creationId xmlns:p14="http://schemas.microsoft.com/office/powerpoint/2010/main" val="47170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54DED-CE9A-A5E1-C1F1-C3F5B3F4DABF}"/>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19A314B-ECA5-5ED6-7D72-201BB59886B6}"/>
              </a:ext>
            </a:extLst>
          </p:cNvPr>
          <p:cNvSpPr>
            <a:spLocks noGrp="1"/>
          </p:cNvSpPr>
          <p:nvPr>
            <p:ph idx="1"/>
          </p:nvPr>
        </p:nvSpPr>
        <p:spPr>
          <a:xfrm>
            <a:off x="179388" y="620713"/>
            <a:ext cx="8785223" cy="3253717"/>
          </a:xfrm>
        </p:spPr>
        <p:txBody>
          <a:bodyPr lIns="91440" tIns="72000" rIns="91440" bIns="36000" anchor="ctr"/>
          <a:lstStyle/>
          <a:p>
            <a:r>
              <a:rPr lang="ja-JP" altLang="en-US" b="1">
                <a:ea typeface="游ゴシック"/>
              </a:rPr>
              <a:t>反対意見が出ることを前提に、</a:t>
            </a:r>
            <a:br>
              <a:rPr lang="en-US" altLang="ja-JP" b="1">
                <a:ea typeface="游ゴシック"/>
              </a:rPr>
            </a:br>
            <a:r>
              <a:rPr lang="ja-JP" altLang="en-US" b="1">
                <a:ea typeface="游ゴシック"/>
              </a:rPr>
              <a:t>より、具体的に自社らしさを活かしていくために</a:t>
            </a:r>
            <a:br>
              <a:rPr lang="en-US" altLang="ja-JP" b="1"/>
            </a:br>
            <a:r>
              <a:rPr lang="ja-JP" altLang="en-US" b="1">
                <a:ea typeface="游ゴシック"/>
              </a:rPr>
              <a:t>どんな行動がとれるか考えてみましょう。</a:t>
            </a:r>
            <a:endParaRPr lang="en-US" altLang="ja-JP" b="1">
              <a:ea typeface="游ゴシック"/>
            </a:endParaRPr>
          </a:p>
          <a:p>
            <a:pPr marL="457200" indent="-457200">
              <a:buFont typeface="+mj-lt"/>
              <a:buAutoNum type="arabicPeriod"/>
            </a:pPr>
            <a:r>
              <a:rPr lang="ja-JP" altLang="en-US" sz="2000" b="1">
                <a:ea typeface="游ゴシック"/>
              </a:rPr>
              <a:t>以下アクション例を参考に、取り組みたいことを考える</a:t>
            </a:r>
            <a:endParaRPr lang="en-US" altLang="ja-JP" sz="2000" b="1">
              <a:ea typeface="游ゴシック"/>
            </a:endParaRPr>
          </a:p>
          <a:p>
            <a:pPr marL="457200" indent="-457200">
              <a:buFont typeface="+mj-lt"/>
              <a:buAutoNum type="arabicPeriod"/>
            </a:pPr>
            <a:r>
              <a:rPr lang="ja-JP" altLang="en-US" sz="2000" b="1">
                <a:ea typeface="游ゴシック"/>
              </a:rPr>
              <a:t>出そうな反対意見を参照する</a:t>
            </a:r>
            <a:endParaRPr lang="en-US" altLang="ja-JP" sz="2000" b="1">
              <a:ea typeface="游ゴシック"/>
            </a:endParaRPr>
          </a:p>
          <a:p>
            <a:pPr marL="457200" indent="-457200">
              <a:buFont typeface="+mj-lt"/>
              <a:buAutoNum type="arabicPeriod"/>
            </a:pPr>
            <a:r>
              <a:rPr lang="ja-JP" altLang="en-US" sz="2000" b="1"/>
              <a:t>反対意見も加味して、具体的にいつまでに、何をするか考える</a:t>
            </a:r>
            <a:endParaRPr lang="en-US" altLang="ja-JP" sz="2000" b="1"/>
          </a:p>
          <a:p>
            <a:pPr marL="457200" indent="-457200">
              <a:buFont typeface="+mj-lt"/>
              <a:buAutoNum type="arabicPeriod"/>
            </a:pPr>
            <a:endParaRPr lang="en-US" altLang="ja-JP" sz="2000" b="1"/>
          </a:p>
        </p:txBody>
      </p:sp>
      <p:sp>
        <p:nvSpPr>
          <p:cNvPr id="6" name="タイトル 5">
            <a:extLst>
              <a:ext uri="{FF2B5EF4-FFF2-40B4-BE49-F238E27FC236}">
                <a16:creationId xmlns:a16="http://schemas.microsoft.com/office/drawing/2014/main" id="{8FA6CF6E-E007-6FCB-FF03-16BA44B121BF}"/>
              </a:ext>
            </a:extLst>
          </p:cNvPr>
          <p:cNvSpPr>
            <a:spLocks noGrp="1"/>
          </p:cNvSpPr>
          <p:nvPr>
            <p:ph type="title"/>
          </p:nvPr>
        </p:nvSpPr>
        <p:spPr/>
        <p:txBody>
          <a:bodyPr/>
          <a:lstStyle/>
          <a:p>
            <a:r>
              <a:rPr lang="ja-JP" altLang="en-US"/>
              <a:t>自社らしさを生かすための明日からの行動を決めましょう</a:t>
            </a:r>
          </a:p>
        </p:txBody>
      </p:sp>
      <p:grpSp>
        <p:nvGrpSpPr>
          <p:cNvPr id="4" name="グループ化 3">
            <a:extLst>
              <a:ext uri="{FF2B5EF4-FFF2-40B4-BE49-F238E27FC236}">
                <a16:creationId xmlns:a16="http://schemas.microsoft.com/office/drawing/2014/main" id="{96B6536F-4F9C-12E0-5945-70E384F51589}"/>
              </a:ext>
            </a:extLst>
          </p:cNvPr>
          <p:cNvGrpSpPr/>
          <p:nvPr/>
        </p:nvGrpSpPr>
        <p:grpSpPr>
          <a:xfrm>
            <a:off x="7061562" y="4727577"/>
            <a:ext cx="2082438" cy="1689098"/>
            <a:chOff x="7061562" y="4727577"/>
            <a:chExt cx="2082438" cy="1689098"/>
          </a:xfrm>
        </p:grpSpPr>
        <p:sp>
          <p:nvSpPr>
            <p:cNvPr id="2" name="フリーフォーム 21">
              <a:extLst>
                <a:ext uri="{FF2B5EF4-FFF2-40B4-BE49-F238E27FC236}">
                  <a16:creationId xmlns:a16="http://schemas.microsoft.com/office/drawing/2014/main" id="{134254FB-901D-8239-F7AF-9DCE26DF04DC}"/>
                </a:ext>
              </a:extLst>
            </p:cNvPr>
            <p:cNvSpPr/>
            <p:nvPr/>
          </p:nvSpPr>
          <p:spPr>
            <a:xfrm rot="10800000" flipH="1">
              <a:off x="7061562" y="4727577"/>
              <a:ext cx="2082438" cy="1689098"/>
            </a:xfrm>
            <a:custGeom>
              <a:avLst/>
              <a:gdLst>
                <a:gd name="connsiteX0" fmla="*/ 103071 w 2082438"/>
                <a:gd name="connsiteY0" fmla="*/ 0 h 1689098"/>
                <a:gd name="connsiteX1" fmla="*/ 2082438 w 2082438"/>
                <a:gd name="connsiteY1" fmla="*/ 0 h 1689098"/>
                <a:gd name="connsiteX2" fmla="*/ 2082438 w 2082438"/>
                <a:gd name="connsiteY2" fmla="*/ 1305232 h 1689098"/>
                <a:gd name="connsiteX3" fmla="*/ 2053822 w 2082438"/>
                <a:gd name="connsiteY3" fmla="*/ 1336718 h 1689098"/>
                <a:gd name="connsiteX4" fmla="*/ 1203101 w 2082438"/>
                <a:gd name="connsiteY4" fmla="*/ 1689098 h 1689098"/>
                <a:gd name="connsiteX5" fmla="*/ 0 w 2082438"/>
                <a:gd name="connsiteY5" fmla="*/ 485997 h 1689098"/>
                <a:gd name="connsiteX6" fmla="*/ 94546 w 2082438"/>
                <a:gd name="connsiteY6" fmla="*/ 17696 h 16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438" h="1689098">
                  <a:moveTo>
                    <a:pt x="103071" y="0"/>
                  </a:moveTo>
                  <a:lnTo>
                    <a:pt x="2082438" y="0"/>
                  </a:lnTo>
                  <a:lnTo>
                    <a:pt x="2082438" y="1305232"/>
                  </a:lnTo>
                  <a:lnTo>
                    <a:pt x="2053822" y="1336718"/>
                  </a:lnTo>
                  <a:cubicBezTo>
                    <a:pt x="1836103" y="1554436"/>
                    <a:pt x="1535328" y="1689098"/>
                    <a:pt x="1203101" y="1689098"/>
                  </a:cubicBezTo>
                  <a:cubicBezTo>
                    <a:pt x="538647" y="1689098"/>
                    <a:pt x="0" y="1150451"/>
                    <a:pt x="0" y="485997"/>
                  </a:cubicBezTo>
                  <a:cubicBezTo>
                    <a:pt x="0" y="319884"/>
                    <a:pt x="33666" y="161633"/>
                    <a:pt x="94546" y="17696"/>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タイトル 5">
              <a:extLst>
                <a:ext uri="{FF2B5EF4-FFF2-40B4-BE49-F238E27FC236}">
                  <a16:creationId xmlns:a16="http://schemas.microsoft.com/office/drawing/2014/main" id="{5D0760CF-3929-8D84-29B2-89DFAFA79777}"/>
                </a:ext>
              </a:extLst>
            </p:cNvPr>
            <p:cNvSpPr txBox="1">
              <a:spLocks/>
            </p:cNvSpPr>
            <p:nvPr/>
          </p:nvSpPr>
          <p:spPr>
            <a:xfrm>
              <a:off x="7530212" y="5174509"/>
              <a:ext cx="1613788" cy="1099291"/>
            </a:xfrm>
            <a:prstGeom prst="rect">
              <a:avLst/>
            </a:prstGeom>
          </p:spPr>
          <p:txBody>
            <a:bodyPr vert="horz" lIns="72000" tIns="144000" rIns="72000" bIns="72000" rtlCol="0" anchor="ctr">
              <a:noAutofit/>
            </a:bodyPr>
            <a:lstStyle>
              <a:lvl1pPr algn="l" defTabSz="914400" rtl="0" eaLnBrk="1" latinLnBrk="0" hangingPunct="1">
                <a:lnSpc>
                  <a:spcPct val="90000"/>
                </a:lnSpc>
                <a:spcBef>
                  <a:spcPct val="0"/>
                </a:spcBef>
                <a:buNone/>
                <a:defRPr kumimoji="1" sz="2400" b="1" kern="1200">
                  <a:solidFill>
                    <a:srgbClr val="56431E"/>
                  </a:solidFill>
                  <a:latin typeface="游ゴシック" panose="020B0400000000000000" pitchFamily="50" charset="-128"/>
                  <a:ea typeface="游ゴシック" panose="020B0400000000000000" pitchFamily="50" charset="-128"/>
                  <a:cs typeface="+mj-cs"/>
                </a:defRPr>
              </a:lvl1pPr>
            </a:lstStyle>
            <a:p>
              <a:r>
                <a:rPr lang="en-US" altLang="ja-JP" sz="5400">
                  <a:solidFill>
                    <a:schemeClr val="bg1"/>
                  </a:solidFill>
                  <a:latin typeface="游ゴシック"/>
                  <a:ea typeface="游ゴシック"/>
                </a:rPr>
                <a:t> 15</a:t>
              </a:r>
              <a:r>
                <a:rPr lang="ja-JP" altLang="en-US" sz="3600">
                  <a:solidFill>
                    <a:schemeClr val="bg1"/>
                  </a:solidFill>
                  <a:latin typeface="游ゴシック"/>
                  <a:ea typeface="游ゴシック"/>
                </a:rPr>
                <a:t>分</a:t>
              </a:r>
              <a:endParaRPr lang="ja-JP" altLang="en-US" sz="5400">
                <a:solidFill>
                  <a:schemeClr val="bg1"/>
                </a:solidFill>
                <a:latin typeface="游ゴシック"/>
                <a:ea typeface="游ゴシック"/>
              </a:endParaRPr>
            </a:p>
          </p:txBody>
        </p:sp>
      </p:grpSp>
      <p:grpSp>
        <p:nvGrpSpPr>
          <p:cNvPr id="5" name="グループ化 4">
            <a:extLst>
              <a:ext uri="{FF2B5EF4-FFF2-40B4-BE49-F238E27FC236}">
                <a16:creationId xmlns:a16="http://schemas.microsoft.com/office/drawing/2014/main" id="{47F9566C-93C7-D5EB-52E0-E384B59CCA47}"/>
              </a:ext>
            </a:extLst>
          </p:cNvPr>
          <p:cNvGrpSpPr/>
          <p:nvPr/>
        </p:nvGrpSpPr>
        <p:grpSpPr>
          <a:xfrm>
            <a:off x="173515" y="3580340"/>
            <a:ext cx="8009114" cy="2625142"/>
            <a:chOff x="436653" y="2913547"/>
            <a:chExt cx="10112242" cy="3314484"/>
          </a:xfrm>
        </p:grpSpPr>
        <p:sp>
          <p:nvSpPr>
            <p:cNvPr id="8" name="テキスト ボックス 7">
              <a:extLst>
                <a:ext uri="{FF2B5EF4-FFF2-40B4-BE49-F238E27FC236}">
                  <a16:creationId xmlns:a16="http://schemas.microsoft.com/office/drawing/2014/main" id="{77A449F1-A3D6-62EA-193C-4194D93BC363}"/>
                </a:ext>
              </a:extLst>
            </p:cNvPr>
            <p:cNvSpPr txBox="1"/>
            <p:nvPr/>
          </p:nvSpPr>
          <p:spPr>
            <a:xfrm>
              <a:off x="3798856" y="2913548"/>
              <a:ext cx="2967059" cy="480160"/>
            </a:xfrm>
            <a:prstGeom prst="rect">
              <a:avLst/>
            </a:prstGeom>
            <a:noFill/>
          </p:spPr>
          <p:txBody>
            <a:bodyPr wrap="square" rtlCol="0">
              <a:spAutoFit/>
            </a:bodyPr>
            <a:lstStyle/>
            <a:p>
              <a:pPr>
                <a:lnSpc>
                  <a:spcPct val="125000"/>
                </a:lnSpc>
              </a:pPr>
              <a:r>
                <a:rPr kumimoji="1" lang="ja-JP" altLang="en-US" sz="1600" b="1">
                  <a:solidFill>
                    <a:schemeClr val="accent4">
                      <a:lumMod val="75000"/>
                    </a:schemeClr>
                  </a:solidFill>
                  <a:latin typeface="+mn-ea"/>
                </a:rPr>
                <a:t>自社らしさを確立する</a:t>
              </a:r>
              <a:endParaRPr kumimoji="1" lang="en-US" altLang="ja-JP" sz="1600" b="1">
                <a:solidFill>
                  <a:schemeClr val="accent4">
                    <a:lumMod val="75000"/>
                  </a:schemeClr>
                </a:solidFill>
                <a:latin typeface="+mn-ea"/>
              </a:endParaRPr>
            </a:p>
          </p:txBody>
        </p:sp>
        <p:sp>
          <p:nvSpPr>
            <p:cNvPr id="12" name="テキスト ボックス 11">
              <a:extLst>
                <a:ext uri="{FF2B5EF4-FFF2-40B4-BE49-F238E27FC236}">
                  <a16:creationId xmlns:a16="http://schemas.microsoft.com/office/drawing/2014/main" id="{15C11B3A-E94F-7388-386F-177674773478}"/>
                </a:ext>
              </a:extLst>
            </p:cNvPr>
            <p:cNvSpPr txBox="1"/>
            <p:nvPr/>
          </p:nvSpPr>
          <p:spPr>
            <a:xfrm>
              <a:off x="3806272" y="3393707"/>
              <a:ext cx="2967059" cy="2834324"/>
            </a:xfrm>
            <a:prstGeom prst="rect">
              <a:avLst/>
            </a:prstGeom>
            <a:noFill/>
          </p:spPr>
          <p:txBody>
            <a:bodyPr wrap="square" rtlCol="0">
              <a:spAutoFit/>
            </a:bodyPr>
            <a:lstStyle/>
            <a:p>
              <a:r>
                <a:rPr kumimoji="1" lang="ja-JP" altLang="en-US" b="1">
                  <a:solidFill>
                    <a:schemeClr val="accent4">
                      <a:lumMod val="75000"/>
                    </a:schemeClr>
                  </a:solidFill>
                </a:rPr>
                <a:t>競争力の源泉となる</a:t>
              </a:r>
              <a:endParaRPr kumimoji="1" lang="en-US" altLang="ja-JP" b="1">
                <a:solidFill>
                  <a:schemeClr val="accent4">
                    <a:lumMod val="75000"/>
                  </a:schemeClr>
                </a:solidFill>
              </a:endParaRPr>
            </a:p>
            <a:p>
              <a:r>
                <a:rPr kumimoji="1" lang="ja-JP" altLang="en-US" b="1">
                  <a:solidFill>
                    <a:schemeClr val="accent4">
                      <a:lumMod val="75000"/>
                    </a:schemeClr>
                  </a:solidFill>
                </a:rPr>
                <a:t>「会社の軸」の確立</a:t>
              </a:r>
              <a:endParaRPr kumimoji="1" lang="en-US" altLang="ja-JP" b="1">
                <a:solidFill>
                  <a:schemeClr val="accent4">
                    <a:lumMod val="75000"/>
                  </a:schemeClr>
                </a:solidFill>
              </a:endParaRPr>
            </a:p>
            <a:p>
              <a:pPr>
                <a:lnSpc>
                  <a:spcPct val="125000"/>
                </a:lnSpc>
              </a:pPr>
              <a:endParaRPr lang="en-US" altLang="ja-JP" sz="1400" b="1">
                <a:solidFill>
                  <a:schemeClr val="accent4">
                    <a:lumMod val="75000"/>
                  </a:schemeClr>
                </a:solidFill>
                <a:latin typeface="+mn-ea"/>
              </a:endParaRPr>
            </a:p>
            <a:p>
              <a:pPr>
                <a:lnSpc>
                  <a:spcPct val="125000"/>
                </a:lnSpc>
              </a:pPr>
              <a:r>
                <a:rPr lang="ja-JP" altLang="en-US" sz="1400" b="1">
                  <a:solidFill>
                    <a:schemeClr val="accent4">
                      <a:lumMod val="75000"/>
                    </a:schemeClr>
                  </a:solidFill>
                  <a:latin typeface="+mn-ea"/>
                </a:rPr>
                <a:t>・ミッションビジョンバリュー策定</a:t>
              </a:r>
              <a:endParaRPr lang="en-US" altLang="ja-JP" sz="1400" b="1">
                <a:solidFill>
                  <a:schemeClr val="accent4">
                    <a:lumMod val="75000"/>
                  </a:schemeClr>
                </a:solidFill>
                <a:latin typeface="+mn-ea"/>
              </a:endParaRPr>
            </a:p>
            <a:p>
              <a:pPr>
                <a:lnSpc>
                  <a:spcPct val="125000"/>
                </a:lnSpc>
              </a:pPr>
              <a:r>
                <a:rPr lang="ja-JP" altLang="en-US" sz="1400" b="1">
                  <a:solidFill>
                    <a:schemeClr val="accent4">
                      <a:lumMod val="75000"/>
                    </a:schemeClr>
                  </a:solidFill>
                  <a:latin typeface="+mn-ea"/>
                </a:rPr>
                <a:t>・ロゴづくりや</a:t>
              </a:r>
              <a:r>
                <a:rPr lang="en-US" altLang="ja-JP" sz="1400" b="1">
                  <a:solidFill>
                    <a:schemeClr val="accent4">
                      <a:lumMod val="75000"/>
                    </a:schemeClr>
                  </a:solidFill>
                  <a:latin typeface="+mn-ea"/>
                </a:rPr>
                <a:t>HP</a:t>
              </a:r>
              <a:r>
                <a:rPr lang="ja-JP" altLang="en-US" sz="1400" b="1">
                  <a:solidFill>
                    <a:schemeClr val="accent4">
                      <a:lumMod val="75000"/>
                    </a:schemeClr>
                  </a:solidFill>
                  <a:latin typeface="+mn-ea"/>
                </a:rPr>
                <a:t>の改変</a:t>
              </a:r>
              <a:endParaRPr lang="en-US" altLang="ja-JP" sz="1400" b="1">
                <a:solidFill>
                  <a:schemeClr val="accent4">
                    <a:lumMod val="75000"/>
                  </a:schemeClr>
                </a:solidFill>
                <a:latin typeface="+mn-ea"/>
              </a:endParaRPr>
            </a:p>
            <a:p>
              <a:pPr>
                <a:lnSpc>
                  <a:spcPct val="125000"/>
                </a:lnSpc>
              </a:pPr>
              <a:r>
                <a:rPr lang="ja-JP" altLang="en-US" sz="1400" b="1">
                  <a:solidFill>
                    <a:schemeClr val="accent4">
                      <a:lumMod val="75000"/>
                    </a:schemeClr>
                  </a:solidFill>
                  <a:latin typeface="+mn-ea"/>
                </a:rPr>
                <a:t>・経営の軸づくり</a:t>
              </a:r>
              <a:endParaRPr lang="en-US" altLang="ja-JP" sz="1400" b="1">
                <a:solidFill>
                  <a:schemeClr val="accent4">
                    <a:lumMod val="75000"/>
                  </a:schemeClr>
                </a:solidFill>
                <a:latin typeface="+mn-ea"/>
              </a:endParaRPr>
            </a:p>
            <a:p>
              <a:pPr>
                <a:lnSpc>
                  <a:spcPct val="125000"/>
                </a:lnSpc>
              </a:pPr>
              <a:r>
                <a:rPr lang="ja-JP" altLang="en-US" sz="1400" b="1">
                  <a:solidFill>
                    <a:schemeClr val="accent4">
                      <a:lumMod val="75000"/>
                    </a:schemeClr>
                  </a:solidFill>
                  <a:latin typeface="+mn-ea"/>
                </a:rPr>
                <a:t>・自社らしさの言語化</a:t>
              </a:r>
            </a:p>
          </p:txBody>
        </p:sp>
        <p:sp>
          <p:nvSpPr>
            <p:cNvPr id="14" name="テキスト ボックス 13">
              <a:extLst>
                <a:ext uri="{FF2B5EF4-FFF2-40B4-BE49-F238E27FC236}">
                  <a16:creationId xmlns:a16="http://schemas.microsoft.com/office/drawing/2014/main" id="{B44C9FD5-BD17-6A60-78F9-FF1D70084CFA}"/>
                </a:ext>
              </a:extLst>
            </p:cNvPr>
            <p:cNvSpPr txBox="1"/>
            <p:nvPr/>
          </p:nvSpPr>
          <p:spPr>
            <a:xfrm>
              <a:off x="6899645" y="2913547"/>
              <a:ext cx="2770489" cy="480160"/>
            </a:xfrm>
            <a:prstGeom prst="rect">
              <a:avLst/>
            </a:prstGeom>
            <a:noFill/>
          </p:spPr>
          <p:txBody>
            <a:bodyPr wrap="square" rtlCol="0">
              <a:spAutoFit/>
            </a:bodyPr>
            <a:lstStyle/>
            <a:p>
              <a:pPr>
                <a:lnSpc>
                  <a:spcPct val="125000"/>
                </a:lnSpc>
              </a:pPr>
              <a:r>
                <a:rPr kumimoji="1" lang="ja-JP" altLang="en-US" sz="1600" b="1">
                  <a:solidFill>
                    <a:srgbClr val="00A1B6"/>
                  </a:solidFill>
                  <a:latin typeface="+mn-ea"/>
                </a:rPr>
                <a:t>事業で価値を生む</a:t>
              </a:r>
              <a:endParaRPr kumimoji="1" lang="en-US" altLang="ja-JP" sz="1600" b="1">
                <a:solidFill>
                  <a:srgbClr val="00A1B6"/>
                </a:solidFill>
                <a:latin typeface="+mn-ea"/>
              </a:endParaRPr>
            </a:p>
          </p:txBody>
        </p:sp>
        <p:sp>
          <p:nvSpPr>
            <p:cNvPr id="18" name="テキスト ボックス 17">
              <a:extLst>
                <a:ext uri="{FF2B5EF4-FFF2-40B4-BE49-F238E27FC236}">
                  <a16:creationId xmlns:a16="http://schemas.microsoft.com/office/drawing/2014/main" id="{4687F97F-AEDB-CEA7-DC8E-F9DEBF76C109}"/>
                </a:ext>
              </a:extLst>
            </p:cNvPr>
            <p:cNvSpPr txBox="1"/>
            <p:nvPr/>
          </p:nvSpPr>
          <p:spPr>
            <a:xfrm>
              <a:off x="6907066" y="3393707"/>
              <a:ext cx="3641829" cy="2494303"/>
            </a:xfrm>
            <a:prstGeom prst="rect">
              <a:avLst/>
            </a:prstGeom>
            <a:noFill/>
          </p:spPr>
          <p:txBody>
            <a:bodyPr wrap="square" rtlCol="0">
              <a:spAutoFit/>
            </a:bodyPr>
            <a:lstStyle/>
            <a:p>
              <a:r>
                <a:rPr kumimoji="1" lang="ja-JP" altLang="en-US" b="1">
                  <a:solidFill>
                    <a:srgbClr val="00A1B6"/>
                  </a:solidFill>
                </a:rPr>
                <a:t>イノベーションと</a:t>
              </a:r>
              <a:br>
                <a:rPr kumimoji="1" lang="en-US" altLang="ja-JP" b="1">
                  <a:solidFill>
                    <a:srgbClr val="00A1B6"/>
                  </a:solidFill>
                </a:rPr>
              </a:br>
              <a:r>
                <a:rPr kumimoji="1" lang="ja-JP" altLang="en-US" b="1">
                  <a:solidFill>
                    <a:srgbClr val="00A1B6"/>
                  </a:solidFill>
                </a:rPr>
                <a:t>ブランディング</a:t>
              </a:r>
              <a:endParaRPr kumimoji="1" lang="en-US" altLang="ja-JP" b="1">
                <a:solidFill>
                  <a:srgbClr val="00A1B6"/>
                </a:solidFill>
              </a:endParaRPr>
            </a:p>
            <a:p>
              <a:pPr>
                <a:lnSpc>
                  <a:spcPct val="125000"/>
                </a:lnSpc>
              </a:pPr>
              <a:endParaRPr lang="en-US" altLang="ja-JP" sz="1400" b="1">
                <a:solidFill>
                  <a:srgbClr val="00A1B6"/>
                </a:solidFill>
                <a:latin typeface="+mn-ea"/>
              </a:endParaRPr>
            </a:p>
            <a:p>
              <a:pPr>
                <a:lnSpc>
                  <a:spcPct val="125000"/>
                </a:lnSpc>
              </a:pPr>
              <a:r>
                <a:rPr lang="ja-JP" altLang="en-US" sz="1400" b="1">
                  <a:solidFill>
                    <a:srgbClr val="00A1B6"/>
                  </a:solidFill>
                  <a:latin typeface="+mn-ea"/>
                </a:rPr>
                <a:t>・競争力のある新商品開発</a:t>
              </a:r>
              <a:endParaRPr lang="en-US" altLang="ja-JP" sz="1400" b="1">
                <a:solidFill>
                  <a:srgbClr val="00A1B6"/>
                </a:solidFill>
                <a:latin typeface="+mn-ea"/>
              </a:endParaRPr>
            </a:p>
            <a:p>
              <a:pPr>
                <a:lnSpc>
                  <a:spcPct val="125000"/>
                </a:lnSpc>
              </a:pPr>
              <a:r>
                <a:rPr lang="ja-JP" altLang="en-US" sz="1400" b="1">
                  <a:solidFill>
                    <a:srgbClr val="00A1B6"/>
                  </a:solidFill>
                  <a:latin typeface="+mn-ea"/>
                </a:rPr>
                <a:t>・ブランディングによる付加価値</a:t>
              </a:r>
              <a:endParaRPr lang="en-US" altLang="ja-JP" sz="1400" b="1">
                <a:solidFill>
                  <a:srgbClr val="00A1B6"/>
                </a:solidFill>
                <a:latin typeface="+mn-ea"/>
              </a:endParaRPr>
            </a:p>
            <a:p>
              <a:pPr>
                <a:lnSpc>
                  <a:spcPct val="125000"/>
                </a:lnSpc>
              </a:pPr>
              <a:r>
                <a:rPr lang="ja-JP" altLang="en-US" sz="1400" b="1">
                  <a:solidFill>
                    <a:srgbClr val="00A1B6"/>
                  </a:solidFill>
                  <a:latin typeface="+mn-ea"/>
                </a:rPr>
                <a:t>・研究開発による知財力向上</a:t>
              </a:r>
              <a:endParaRPr lang="en-US" altLang="ja-JP" sz="1400" b="1">
                <a:solidFill>
                  <a:srgbClr val="00A1B6"/>
                </a:solidFill>
                <a:latin typeface="+mn-ea"/>
              </a:endParaRPr>
            </a:p>
            <a:p>
              <a:pPr>
                <a:lnSpc>
                  <a:spcPct val="125000"/>
                </a:lnSpc>
              </a:pPr>
              <a:r>
                <a:rPr lang="ja-JP" altLang="en-US" sz="1400" b="1">
                  <a:solidFill>
                    <a:srgbClr val="00A1B6"/>
                  </a:solidFill>
                  <a:latin typeface="+mn-ea"/>
                </a:rPr>
                <a:t>・自社らしさが感じられる商品</a:t>
              </a:r>
            </a:p>
          </p:txBody>
        </p:sp>
        <p:sp>
          <p:nvSpPr>
            <p:cNvPr id="20" name="テキスト ボックス 19">
              <a:extLst>
                <a:ext uri="{FF2B5EF4-FFF2-40B4-BE49-F238E27FC236}">
                  <a16:creationId xmlns:a16="http://schemas.microsoft.com/office/drawing/2014/main" id="{36DE6AB4-896A-6C5E-56B9-E173ACB7FD66}"/>
                </a:ext>
              </a:extLst>
            </p:cNvPr>
            <p:cNvSpPr txBox="1"/>
            <p:nvPr/>
          </p:nvSpPr>
          <p:spPr>
            <a:xfrm>
              <a:off x="436653" y="2913547"/>
              <a:ext cx="2770489" cy="480160"/>
            </a:xfrm>
            <a:prstGeom prst="rect">
              <a:avLst/>
            </a:prstGeom>
            <a:noFill/>
          </p:spPr>
          <p:txBody>
            <a:bodyPr wrap="square" rtlCol="0">
              <a:spAutoFit/>
            </a:bodyPr>
            <a:lstStyle/>
            <a:p>
              <a:pPr>
                <a:lnSpc>
                  <a:spcPct val="125000"/>
                </a:lnSpc>
              </a:pPr>
              <a:r>
                <a:rPr kumimoji="1" lang="ja-JP" altLang="en-US" sz="1600" b="1">
                  <a:solidFill>
                    <a:srgbClr val="C92457"/>
                  </a:solidFill>
                  <a:latin typeface="+mn-ea"/>
                </a:rPr>
                <a:t>組織文化</a:t>
              </a:r>
              <a:endParaRPr kumimoji="1" lang="en-US" altLang="ja-JP" sz="1600" b="1">
                <a:solidFill>
                  <a:srgbClr val="C92457"/>
                </a:solidFill>
                <a:latin typeface="+mn-ea"/>
              </a:endParaRPr>
            </a:p>
          </p:txBody>
        </p:sp>
        <p:sp>
          <p:nvSpPr>
            <p:cNvPr id="24" name="テキスト ボックス 23">
              <a:extLst>
                <a:ext uri="{FF2B5EF4-FFF2-40B4-BE49-F238E27FC236}">
                  <a16:creationId xmlns:a16="http://schemas.microsoft.com/office/drawing/2014/main" id="{A9FF80A0-DCB0-41A7-E0BD-79100149B467}"/>
                </a:ext>
              </a:extLst>
            </p:cNvPr>
            <p:cNvSpPr txBox="1"/>
            <p:nvPr/>
          </p:nvSpPr>
          <p:spPr>
            <a:xfrm>
              <a:off x="444069" y="3393707"/>
              <a:ext cx="3279725" cy="2494303"/>
            </a:xfrm>
            <a:prstGeom prst="rect">
              <a:avLst/>
            </a:prstGeom>
            <a:noFill/>
          </p:spPr>
          <p:txBody>
            <a:bodyPr wrap="square" rtlCol="0">
              <a:spAutoFit/>
            </a:bodyPr>
            <a:lstStyle/>
            <a:p>
              <a:r>
                <a:rPr kumimoji="1" lang="ja-JP" altLang="en-US" b="1">
                  <a:solidFill>
                    <a:srgbClr val="C92457"/>
                  </a:solidFill>
                </a:rPr>
                <a:t>変化に適応できる</a:t>
              </a:r>
              <a:br>
                <a:rPr kumimoji="1" lang="en-US" altLang="ja-JP" b="1">
                  <a:solidFill>
                    <a:srgbClr val="C92457"/>
                  </a:solidFill>
                </a:rPr>
              </a:br>
              <a:r>
                <a:rPr kumimoji="1" lang="ja-JP" altLang="en-US" b="1">
                  <a:solidFill>
                    <a:srgbClr val="C92457"/>
                  </a:solidFill>
                </a:rPr>
                <a:t>強い組織・仲間づくり</a:t>
              </a:r>
              <a:endParaRPr kumimoji="1" lang="en-US" altLang="ja-JP" b="1">
                <a:solidFill>
                  <a:srgbClr val="C92457"/>
                </a:solidFill>
              </a:endParaRPr>
            </a:p>
            <a:p>
              <a:pPr>
                <a:lnSpc>
                  <a:spcPct val="125000"/>
                </a:lnSpc>
              </a:pPr>
              <a:endParaRPr lang="en-US" altLang="ja-JP" sz="1400" b="1">
                <a:solidFill>
                  <a:srgbClr val="C92457"/>
                </a:solidFill>
                <a:latin typeface="+mn-ea"/>
              </a:endParaRPr>
            </a:p>
            <a:p>
              <a:pPr>
                <a:lnSpc>
                  <a:spcPct val="125000"/>
                </a:lnSpc>
              </a:pPr>
              <a:r>
                <a:rPr lang="ja-JP" altLang="en-US" sz="1400" b="1">
                  <a:solidFill>
                    <a:srgbClr val="C92457"/>
                  </a:solidFill>
                  <a:latin typeface="+mn-ea"/>
                </a:rPr>
                <a:t>・従業員とのビジョンづくり</a:t>
              </a:r>
              <a:endParaRPr lang="en-US" altLang="ja-JP" sz="1400" b="1">
                <a:solidFill>
                  <a:srgbClr val="C92457"/>
                </a:solidFill>
                <a:latin typeface="+mn-ea"/>
              </a:endParaRPr>
            </a:p>
            <a:p>
              <a:pPr>
                <a:lnSpc>
                  <a:spcPct val="125000"/>
                </a:lnSpc>
              </a:pPr>
              <a:r>
                <a:rPr lang="ja-JP" altLang="en-US" sz="1400" b="1">
                  <a:solidFill>
                    <a:srgbClr val="C92457"/>
                  </a:solidFill>
                  <a:latin typeface="+mn-ea"/>
                </a:rPr>
                <a:t>・協力企業との関係性強化</a:t>
              </a:r>
              <a:endParaRPr lang="en-US" altLang="ja-JP" sz="1400" b="1">
                <a:solidFill>
                  <a:srgbClr val="C92457"/>
                </a:solidFill>
                <a:latin typeface="+mn-ea"/>
              </a:endParaRPr>
            </a:p>
            <a:p>
              <a:pPr>
                <a:lnSpc>
                  <a:spcPct val="125000"/>
                </a:lnSpc>
              </a:pPr>
              <a:r>
                <a:rPr lang="ja-JP" altLang="en-US" sz="1400" b="1">
                  <a:solidFill>
                    <a:srgbClr val="C92457"/>
                  </a:solidFill>
                  <a:latin typeface="+mn-ea"/>
                </a:rPr>
                <a:t>・採用ブランディング活動</a:t>
              </a:r>
              <a:endParaRPr lang="en-US" altLang="ja-JP" sz="1400" b="1">
                <a:solidFill>
                  <a:srgbClr val="C92457"/>
                </a:solidFill>
                <a:latin typeface="+mn-ea"/>
              </a:endParaRPr>
            </a:p>
            <a:p>
              <a:pPr>
                <a:lnSpc>
                  <a:spcPct val="125000"/>
                </a:lnSpc>
              </a:pPr>
              <a:r>
                <a:rPr lang="ja-JP" altLang="en-US" sz="1400" b="1">
                  <a:solidFill>
                    <a:srgbClr val="C92457"/>
                  </a:solidFill>
                  <a:latin typeface="+mn-ea"/>
                </a:rPr>
                <a:t>・自社らしさの体現</a:t>
              </a:r>
            </a:p>
          </p:txBody>
        </p:sp>
      </p:grpSp>
    </p:spTree>
    <p:extLst>
      <p:ext uri="{BB962C8B-B14F-4D97-AF65-F5344CB8AC3E}">
        <p14:creationId xmlns:p14="http://schemas.microsoft.com/office/powerpoint/2010/main" val="1981254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459C6-FC4D-D804-8DF8-3643C3FEBC8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7C593529-DC70-6D35-F70F-A70A69A247E6}"/>
              </a:ext>
            </a:extLst>
          </p:cNvPr>
          <p:cNvSpPr>
            <a:spLocks noGrp="1"/>
          </p:cNvSpPr>
          <p:nvPr>
            <p:ph type="title"/>
          </p:nvPr>
        </p:nvSpPr>
        <p:spPr/>
        <p:txBody>
          <a:bodyPr/>
          <a:lstStyle/>
          <a:p>
            <a:r>
              <a:rPr kumimoji="1" lang="ja-JP" altLang="en-US"/>
              <a:t>アクション内容、自社の中だけで考えていませんか？</a:t>
            </a:r>
          </a:p>
        </p:txBody>
      </p:sp>
      <p:sp>
        <p:nvSpPr>
          <p:cNvPr id="4" name="コンテンツ プレースホルダー 6">
            <a:extLst>
              <a:ext uri="{FF2B5EF4-FFF2-40B4-BE49-F238E27FC236}">
                <a16:creationId xmlns:a16="http://schemas.microsoft.com/office/drawing/2014/main" id="{4FAB6E8D-25D5-B0B9-0F2E-C6751793D049}"/>
              </a:ext>
            </a:extLst>
          </p:cNvPr>
          <p:cNvSpPr txBox="1">
            <a:spLocks/>
          </p:cNvSpPr>
          <p:nvPr/>
        </p:nvSpPr>
        <p:spPr>
          <a:xfrm>
            <a:off x="179388" y="3176587"/>
            <a:ext cx="8785223" cy="3053835"/>
          </a:xfrm>
          <a:prstGeom prst="rect">
            <a:avLst/>
          </a:prstGeom>
        </p:spPr>
        <p:txBody>
          <a:bodyPr tIns="72000" bIns="36000" anchor="ctr"/>
          <a:lstStyle>
            <a:lvl1pPr marL="0" indent="0" algn="l" defTabSz="914400" rtl="0" eaLnBrk="1" latinLnBrk="0" hangingPunct="1">
              <a:lnSpc>
                <a:spcPct val="120000"/>
              </a:lnSpc>
              <a:spcBef>
                <a:spcPts val="0"/>
              </a:spcBef>
              <a:spcAft>
                <a:spcPts val="300"/>
              </a:spcAft>
              <a:buFont typeface="Arial" panose="020B0604020202020204" pitchFamily="34" charset="0"/>
              <a:buNone/>
              <a:defRPr kumimoji="1" sz="2800" kern="1200">
                <a:solidFill>
                  <a:srgbClr val="56431E"/>
                </a:solidFill>
                <a:latin typeface="+mn-lt"/>
                <a:ea typeface="+mn-ea"/>
                <a:cs typeface="+mn-cs"/>
              </a:defRPr>
            </a:lvl1pPr>
            <a:lvl2pPr marL="360000" indent="0" algn="l" defTabSz="914400" rtl="0" eaLnBrk="1" latinLnBrk="0" hangingPunct="1">
              <a:lnSpc>
                <a:spcPct val="120000"/>
              </a:lnSpc>
              <a:spcBef>
                <a:spcPts val="0"/>
              </a:spcBef>
              <a:spcAft>
                <a:spcPts val="300"/>
              </a:spcAft>
              <a:buFont typeface="Arial" panose="020B0604020202020204" pitchFamily="34" charset="0"/>
              <a:buNone/>
              <a:defRPr kumimoji="1" sz="2400" kern="1200">
                <a:solidFill>
                  <a:srgbClr val="56431E"/>
                </a:solidFill>
                <a:latin typeface="+mn-lt"/>
                <a:ea typeface="+mn-ea"/>
                <a:cs typeface="+mn-cs"/>
              </a:defRPr>
            </a:lvl2pPr>
            <a:lvl3pPr marL="720000" indent="0" algn="l" defTabSz="914400" rtl="0" eaLnBrk="1" latinLnBrk="0" hangingPunct="1">
              <a:lnSpc>
                <a:spcPct val="120000"/>
              </a:lnSpc>
              <a:spcBef>
                <a:spcPts val="0"/>
              </a:spcBef>
              <a:spcAft>
                <a:spcPts val="300"/>
              </a:spcAft>
              <a:buFont typeface="Arial" panose="020B0604020202020204" pitchFamily="34" charset="0"/>
              <a:buNone/>
              <a:defRPr kumimoji="1" sz="2000" kern="1200">
                <a:solidFill>
                  <a:srgbClr val="56431E"/>
                </a:solidFill>
                <a:latin typeface="+mn-lt"/>
                <a:ea typeface="+mn-ea"/>
                <a:cs typeface="+mn-cs"/>
              </a:defRPr>
            </a:lvl3pPr>
            <a:lvl4pPr marL="1080000" indent="0" algn="l" defTabSz="914400" rtl="0" eaLnBrk="1" latinLnBrk="0" hangingPunct="1">
              <a:lnSpc>
                <a:spcPct val="120000"/>
              </a:lnSpc>
              <a:spcBef>
                <a:spcPts val="0"/>
              </a:spcBef>
              <a:spcAft>
                <a:spcPts val="300"/>
              </a:spcAft>
              <a:buFont typeface="Arial" panose="020B0604020202020204" pitchFamily="34" charset="0"/>
              <a:buNone/>
              <a:defRPr kumimoji="1" sz="1800" kern="1200">
                <a:solidFill>
                  <a:srgbClr val="56431E"/>
                </a:solidFill>
                <a:latin typeface="+mn-lt"/>
                <a:ea typeface="+mn-ea"/>
                <a:cs typeface="+mn-cs"/>
              </a:defRPr>
            </a:lvl4pPr>
            <a:lvl5pPr marL="1440000" indent="0" algn="l" defTabSz="914400" rtl="0" eaLnBrk="1" latinLnBrk="0" hangingPunct="1">
              <a:lnSpc>
                <a:spcPct val="120000"/>
              </a:lnSpc>
              <a:spcBef>
                <a:spcPts val="0"/>
              </a:spcBef>
              <a:spcAft>
                <a:spcPts val="300"/>
              </a:spcAft>
              <a:buFont typeface="Arial" panose="020B0604020202020204" pitchFamily="34" charset="0"/>
              <a:buNone/>
              <a:defRPr kumimoji="1" sz="1800" kern="1200">
                <a:solidFill>
                  <a:srgbClr val="56431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a:solidFill>
                  <a:srgbClr val="F0536B"/>
                </a:solidFill>
              </a:rPr>
              <a:t>再検討のポイント</a:t>
            </a:r>
            <a:endParaRPr lang="en-US" altLang="ja-JP" sz="2000" b="1">
              <a:solidFill>
                <a:srgbClr val="F0536B"/>
              </a:solidFill>
            </a:endParaRPr>
          </a:p>
          <a:p>
            <a:pPr marL="342900" indent="-342900">
              <a:buFont typeface="Arial" panose="020B0604020202020204" pitchFamily="34" charset="0"/>
              <a:buChar char="•"/>
            </a:pPr>
            <a:r>
              <a:rPr lang="ja-JP" altLang="en-US" sz="2000" b="1"/>
              <a:t>自治体や支援機関などの公的な外部機関の</a:t>
            </a:r>
            <a:br>
              <a:rPr lang="en-US" altLang="ja-JP" sz="2000" b="1"/>
            </a:br>
            <a:r>
              <a:rPr lang="ja-JP" altLang="en-US" sz="2000" b="1"/>
              <a:t>協力を得たり、施策を活用するとしたら</a:t>
            </a:r>
            <a:br>
              <a:rPr lang="en-US" altLang="ja-JP" sz="2000" b="1"/>
            </a:br>
            <a:r>
              <a:rPr lang="ja-JP" altLang="en-US" sz="2000" b="1"/>
              <a:t>どのようなことができるか。</a:t>
            </a:r>
            <a:endParaRPr lang="en-US" altLang="ja-JP" sz="2000" b="1"/>
          </a:p>
          <a:p>
            <a:pPr marL="342900" indent="-342900">
              <a:buFont typeface="Arial" panose="020B0604020202020204" pitchFamily="34" charset="0"/>
              <a:buChar char="•"/>
            </a:pPr>
            <a:r>
              <a:rPr lang="ja-JP" altLang="en-US" sz="2000" b="1"/>
              <a:t>本日参加事業者や、所属の組合や経営者仲間などの</a:t>
            </a:r>
            <a:br>
              <a:rPr lang="en-US" altLang="ja-JP" sz="2000" b="1"/>
            </a:br>
            <a:r>
              <a:rPr lang="ja-JP" altLang="en-US" sz="2000" b="1"/>
              <a:t>つながりを活かすとしたら、どのようなことが</a:t>
            </a:r>
            <a:br>
              <a:rPr lang="en-US" altLang="ja-JP" sz="2000" b="1"/>
            </a:br>
            <a:r>
              <a:rPr lang="ja-JP" altLang="en-US" sz="2000" b="1"/>
              <a:t>できるか。</a:t>
            </a:r>
            <a:endParaRPr lang="en-US" altLang="ja-JP" sz="2000" b="1"/>
          </a:p>
        </p:txBody>
      </p:sp>
      <p:sp>
        <p:nvSpPr>
          <p:cNvPr id="6" name="コンテンツ プレースホルダー 5">
            <a:extLst>
              <a:ext uri="{FF2B5EF4-FFF2-40B4-BE49-F238E27FC236}">
                <a16:creationId xmlns:a16="http://schemas.microsoft.com/office/drawing/2014/main" id="{32BEFE40-152C-D8D7-6BEE-84D179AFBA72}"/>
              </a:ext>
            </a:extLst>
          </p:cNvPr>
          <p:cNvSpPr>
            <a:spLocks noGrp="1"/>
          </p:cNvSpPr>
          <p:nvPr>
            <p:ph idx="1"/>
          </p:nvPr>
        </p:nvSpPr>
        <p:spPr>
          <a:xfrm>
            <a:off x="179389" y="617677"/>
            <a:ext cx="8785222" cy="2558911"/>
          </a:xfrm>
        </p:spPr>
        <p:txBody>
          <a:bodyPr lIns="91440" tIns="72000" rIns="91440" bIns="36000" anchor="ctr"/>
          <a:lstStyle/>
          <a:p>
            <a:r>
              <a:rPr lang="ja-JP" altLang="en-US" sz="3200" b="1">
                <a:ea typeface="游ゴシック"/>
                <a:cs typeface="Calibri"/>
              </a:rPr>
              <a:t>自治体の方々や支援機関の方</a:t>
            </a:r>
            <a:endParaRPr lang="en-US" altLang="ja-JP" sz="3200" b="1">
              <a:ea typeface="游ゴシック"/>
              <a:cs typeface="Calibri"/>
            </a:endParaRPr>
          </a:p>
          <a:p>
            <a:r>
              <a:rPr lang="ja-JP" altLang="en-US" sz="3200" b="1">
                <a:ea typeface="游ゴシック"/>
                <a:cs typeface="Calibri"/>
              </a:rPr>
              <a:t>本日集まった「似たような課題を抱える方々」</a:t>
            </a:r>
            <a:endParaRPr lang="en-US" altLang="ja-JP" sz="3200" b="1">
              <a:ea typeface="游ゴシック"/>
              <a:cs typeface="Calibri"/>
            </a:endParaRPr>
          </a:p>
          <a:p>
            <a:r>
              <a:rPr lang="ja-JP" altLang="en-US" sz="3200" b="1">
                <a:ea typeface="游ゴシック"/>
                <a:cs typeface="Calibri"/>
              </a:rPr>
              <a:t>との関係を活かして、壁を乗り越えていきましょう。</a:t>
            </a:r>
            <a:endParaRPr lang="en-US" altLang="ja-JP" sz="3200" b="1">
              <a:ea typeface="游ゴシック"/>
              <a:cs typeface="Calibri"/>
            </a:endParaRPr>
          </a:p>
        </p:txBody>
      </p:sp>
    </p:spTree>
    <p:extLst>
      <p:ext uri="{BB962C8B-B14F-4D97-AF65-F5344CB8AC3E}">
        <p14:creationId xmlns:p14="http://schemas.microsoft.com/office/powerpoint/2010/main" val="3072334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9FDC6-C054-6CD2-63F9-61F8D21E393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B9E163E-7977-198F-91C8-7B4A8D6E4CC7}"/>
              </a:ext>
            </a:extLst>
          </p:cNvPr>
          <p:cNvSpPr>
            <a:spLocks noGrp="1"/>
          </p:cNvSpPr>
          <p:nvPr>
            <p:ph type="title"/>
          </p:nvPr>
        </p:nvSpPr>
        <p:spPr/>
        <p:txBody>
          <a:bodyPr/>
          <a:lstStyle/>
          <a:p>
            <a:r>
              <a:rPr kumimoji="1" lang="ja-JP" altLang="en-US"/>
              <a:t>ワークショップの構成</a:t>
            </a:r>
          </a:p>
        </p:txBody>
      </p:sp>
      <p:cxnSp>
        <p:nvCxnSpPr>
          <p:cNvPr id="4" name="直線コネクタ 3">
            <a:extLst>
              <a:ext uri="{FF2B5EF4-FFF2-40B4-BE49-F238E27FC236}">
                <a16:creationId xmlns:a16="http://schemas.microsoft.com/office/drawing/2014/main" id="{BF918FC5-969F-00F4-2A41-F96C4744DF71}"/>
              </a:ext>
            </a:extLst>
          </p:cNvPr>
          <p:cNvCxnSpPr>
            <a:cxnSpLocks/>
            <a:stCxn id="7" idx="6"/>
            <a:endCxn id="9" idx="2"/>
          </p:cNvCxnSpPr>
          <p:nvPr/>
        </p:nvCxnSpPr>
        <p:spPr>
          <a:xfrm>
            <a:off x="3028408" y="3562564"/>
            <a:ext cx="1641980" cy="6872"/>
          </a:xfrm>
          <a:prstGeom prst="line">
            <a:avLst/>
          </a:prstGeom>
          <a:ln w="50800">
            <a:solidFill>
              <a:srgbClr val="AD915B"/>
            </a:solidFill>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DB9C2A02-8070-7A90-B6BE-E2F411F2C51D}"/>
              </a:ext>
            </a:extLst>
          </p:cNvPr>
          <p:cNvSpPr/>
          <p:nvPr/>
        </p:nvSpPr>
        <p:spPr>
          <a:xfrm>
            <a:off x="4670388" y="3468522"/>
            <a:ext cx="201827" cy="201827"/>
          </a:xfrm>
          <a:prstGeom prst="ellipse">
            <a:avLst/>
          </a:prstGeom>
          <a:solidFill>
            <a:schemeClr val="bg1"/>
          </a:solidFill>
          <a:ln w="25400">
            <a:solidFill>
              <a:srgbClr val="7D6E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 name="テキスト ボックス 13">
            <a:extLst>
              <a:ext uri="{FF2B5EF4-FFF2-40B4-BE49-F238E27FC236}">
                <a16:creationId xmlns:a16="http://schemas.microsoft.com/office/drawing/2014/main" id="{68989385-C5ED-EEB0-6195-63A7222CE6CB}"/>
              </a:ext>
            </a:extLst>
          </p:cNvPr>
          <p:cNvSpPr txBox="1"/>
          <p:nvPr/>
        </p:nvSpPr>
        <p:spPr>
          <a:xfrm>
            <a:off x="4872215" y="3955687"/>
            <a:ext cx="1415772" cy="342851"/>
          </a:xfrm>
          <a:prstGeom prst="rect">
            <a:avLst/>
          </a:prstGeom>
          <a:noFill/>
        </p:spPr>
        <p:txBody>
          <a:bodyPr wrap="none" rtlCol="0" anchor="ctr">
            <a:spAutoFit/>
          </a:bodyPr>
          <a:lstStyle/>
          <a:p>
            <a:pPr>
              <a:lnSpc>
                <a:spcPct val="90000"/>
              </a:lnSpc>
            </a:pPr>
            <a:r>
              <a:rPr kumimoji="1" lang="ja-JP" altLang="en-US" sz="1200" b="1">
                <a:solidFill>
                  <a:srgbClr val="604B22"/>
                </a:solidFill>
              </a:rPr>
              <a:t>次回までの</a:t>
            </a:r>
            <a:r>
              <a:rPr kumimoji="1" lang="ja-JP" altLang="en-US" b="1">
                <a:solidFill>
                  <a:srgbClr val="604B22"/>
                </a:solidFill>
              </a:rPr>
              <a:t>宿題</a:t>
            </a:r>
          </a:p>
        </p:txBody>
      </p:sp>
      <p:sp>
        <p:nvSpPr>
          <p:cNvPr id="23" name="テキスト ボックス 22">
            <a:extLst>
              <a:ext uri="{FF2B5EF4-FFF2-40B4-BE49-F238E27FC236}">
                <a16:creationId xmlns:a16="http://schemas.microsoft.com/office/drawing/2014/main" id="{A0FF3126-14BB-86AA-9ADD-C512F1712859}"/>
              </a:ext>
            </a:extLst>
          </p:cNvPr>
          <p:cNvSpPr txBox="1"/>
          <p:nvPr/>
        </p:nvSpPr>
        <p:spPr>
          <a:xfrm>
            <a:off x="4872215" y="4325756"/>
            <a:ext cx="4265601" cy="1315745"/>
          </a:xfrm>
          <a:prstGeom prst="rect">
            <a:avLst/>
          </a:prstGeom>
          <a:noFill/>
        </p:spPr>
        <p:txBody>
          <a:bodyPr wrap="square">
            <a:spAutoFit/>
          </a:bodyPr>
          <a:lstStyle/>
          <a:p>
            <a:pPr>
              <a:spcAft>
                <a:spcPts val="300"/>
              </a:spcAft>
            </a:pPr>
            <a:r>
              <a:rPr kumimoji="1" lang="ja-JP" altLang="en-US" b="1">
                <a:solidFill>
                  <a:srgbClr val="604B22"/>
                </a:solidFill>
              </a:rPr>
              <a:t>方針を社員に共有した時</a:t>
            </a:r>
            <a:endParaRPr kumimoji="1" lang="en-US" altLang="ja-JP" b="1">
              <a:solidFill>
                <a:srgbClr val="604B22"/>
              </a:solidFill>
            </a:endParaRPr>
          </a:p>
          <a:p>
            <a:pPr>
              <a:spcAft>
                <a:spcPts val="300"/>
              </a:spcAft>
            </a:pPr>
            <a:r>
              <a:rPr kumimoji="1" lang="ja-JP" altLang="en-US" b="1">
                <a:solidFill>
                  <a:srgbClr val="604B22"/>
                </a:solidFill>
              </a:rPr>
              <a:t>どの様な反応が出るか、</a:t>
            </a:r>
            <a:endParaRPr kumimoji="1" lang="en-US" altLang="ja-JP" b="1">
              <a:solidFill>
                <a:srgbClr val="604B22"/>
              </a:solidFill>
            </a:endParaRPr>
          </a:p>
          <a:p>
            <a:pPr>
              <a:spcAft>
                <a:spcPts val="300"/>
              </a:spcAft>
            </a:pPr>
            <a:r>
              <a:rPr kumimoji="1" lang="ja-JP" altLang="en-US" b="1">
                <a:solidFill>
                  <a:srgbClr val="604B22"/>
                </a:solidFill>
              </a:rPr>
              <a:t>どんな課題が出てきそうか</a:t>
            </a:r>
            <a:endParaRPr kumimoji="1" lang="en-US" altLang="ja-JP" b="1">
              <a:solidFill>
                <a:srgbClr val="604B22"/>
              </a:solidFill>
            </a:endParaRPr>
          </a:p>
          <a:p>
            <a:pPr>
              <a:spcAft>
                <a:spcPts val="300"/>
              </a:spcAft>
            </a:pPr>
            <a:r>
              <a:rPr kumimoji="1" lang="ja-JP" altLang="en-US" b="1">
                <a:solidFill>
                  <a:srgbClr val="604B22"/>
                </a:solidFill>
              </a:rPr>
              <a:t>実際に共有してみる</a:t>
            </a:r>
          </a:p>
        </p:txBody>
      </p:sp>
      <p:sp>
        <p:nvSpPr>
          <p:cNvPr id="7" name="楕円 6">
            <a:extLst>
              <a:ext uri="{FF2B5EF4-FFF2-40B4-BE49-F238E27FC236}">
                <a16:creationId xmlns:a16="http://schemas.microsoft.com/office/drawing/2014/main" id="{C57BE971-D6D2-257A-B266-0C94C963227D}"/>
              </a:ext>
            </a:extLst>
          </p:cNvPr>
          <p:cNvSpPr/>
          <p:nvPr/>
        </p:nvSpPr>
        <p:spPr>
          <a:xfrm>
            <a:off x="2794804" y="3445762"/>
            <a:ext cx="233604" cy="233604"/>
          </a:xfrm>
          <a:prstGeom prst="ellipse">
            <a:avLst/>
          </a:prstGeom>
          <a:solidFill>
            <a:srgbClr val="F37E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2" name="テキスト ボックス 21">
            <a:extLst>
              <a:ext uri="{FF2B5EF4-FFF2-40B4-BE49-F238E27FC236}">
                <a16:creationId xmlns:a16="http://schemas.microsoft.com/office/drawing/2014/main" id="{279B5CE9-3CB4-C5B4-E705-4B28E9A0DB41}"/>
              </a:ext>
            </a:extLst>
          </p:cNvPr>
          <p:cNvSpPr txBox="1"/>
          <p:nvPr/>
        </p:nvSpPr>
        <p:spPr>
          <a:xfrm>
            <a:off x="3010000" y="2125154"/>
            <a:ext cx="4084351" cy="746358"/>
          </a:xfrm>
          <a:prstGeom prst="rect">
            <a:avLst/>
          </a:prstGeom>
          <a:noFill/>
        </p:spPr>
        <p:txBody>
          <a:bodyPr wrap="square">
            <a:spAutoFit/>
          </a:bodyPr>
          <a:lstStyle/>
          <a:p>
            <a:pPr>
              <a:spcAft>
                <a:spcPts val="300"/>
              </a:spcAft>
            </a:pPr>
            <a:r>
              <a:rPr kumimoji="1" lang="ja-JP" altLang="en-US" sz="2000" b="1">
                <a:solidFill>
                  <a:srgbClr val="F37E45"/>
                </a:solidFill>
              </a:rPr>
              <a:t>自社らしさを知り</a:t>
            </a:r>
            <a:endParaRPr kumimoji="1" lang="en-US" altLang="ja-JP" sz="2000" b="1">
              <a:solidFill>
                <a:srgbClr val="F37E45"/>
              </a:solidFill>
            </a:endParaRPr>
          </a:p>
          <a:p>
            <a:pPr>
              <a:spcAft>
                <a:spcPts val="300"/>
              </a:spcAft>
            </a:pPr>
            <a:r>
              <a:rPr kumimoji="1" lang="ja-JP" altLang="en-US" sz="2000" b="1">
                <a:solidFill>
                  <a:srgbClr val="F37E45"/>
                </a:solidFill>
              </a:rPr>
              <a:t>方針を考える</a:t>
            </a:r>
          </a:p>
        </p:txBody>
      </p:sp>
      <p:grpSp>
        <p:nvGrpSpPr>
          <p:cNvPr id="3" name="グループ化 2">
            <a:extLst>
              <a:ext uri="{FF2B5EF4-FFF2-40B4-BE49-F238E27FC236}">
                <a16:creationId xmlns:a16="http://schemas.microsoft.com/office/drawing/2014/main" id="{225D6EC6-2724-B4DA-BF22-8E51A918911C}"/>
              </a:ext>
            </a:extLst>
          </p:cNvPr>
          <p:cNvGrpSpPr/>
          <p:nvPr/>
        </p:nvGrpSpPr>
        <p:grpSpPr>
          <a:xfrm>
            <a:off x="3056296" y="1119961"/>
            <a:ext cx="1977401" cy="611189"/>
            <a:chOff x="964003" y="986397"/>
            <a:chExt cx="1977401" cy="611189"/>
          </a:xfrm>
        </p:grpSpPr>
        <p:sp>
          <p:nvSpPr>
            <p:cNvPr id="10" name="テキスト ボックス 9">
              <a:extLst>
                <a:ext uri="{FF2B5EF4-FFF2-40B4-BE49-F238E27FC236}">
                  <a16:creationId xmlns:a16="http://schemas.microsoft.com/office/drawing/2014/main" id="{25357219-8830-0B1C-1673-4B9D5BFA465A}"/>
                </a:ext>
              </a:extLst>
            </p:cNvPr>
            <p:cNvSpPr txBox="1"/>
            <p:nvPr/>
          </p:nvSpPr>
          <p:spPr>
            <a:xfrm>
              <a:off x="964003" y="1226907"/>
              <a:ext cx="1977401" cy="370679"/>
            </a:xfrm>
            <a:prstGeom prst="rect">
              <a:avLst/>
            </a:prstGeom>
            <a:noFill/>
          </p:spPr>
          <p:txBody>
            <a:bodyPr wrap="none" rtlCol="0" anchor="ctr">
              <a:spAutoFit/>
            </a:bodyPr>
            <a:lstStyle/>
            <a:p>
              <a:pPr>
                <a:lnSpc>
                  <a:spcPct val="90000"/>
                </a:lnSpc>
              </a:pPr>
              <a:r>
                <a:rPr kumimoji="1" lang="ja-JP" altLang="en-US" sz="1200" b="1">
                  <a:solidFill>
                    <a:srgbClr val="F37E45"/>
                  </a:solidFill>
                </a:rPr>
                <a:t>ワークショップ</a:t>
              </a:r>
              <a:r>
                <a:rPr kumimoji="1" lang="en-US" altLang="ja-JP" sz="2000" b="1">
                  <a:solidFill>
                    <a:srgbClr val="F37E45"/>
                  </a:solidFill>
                </a:rPr>
                <a:t>Day.</a:t>
              </a:r>
              <a:r>
                <a:rPr kumimoji="1" lang="ja-JP" altLang="en-US" b="1">
                  <a:solidFill>
                    <a:srgbClr val="F37E45"/>
                  </a:solidFill>
                </a:rPr>
                <a:t>１</a:t>
              </a:r>
              <a:endParaRPr kumimoji="1" lang="en-US" altLang="ja-JP" b="1">
                <a:solidFill>
                  <a:srgbClr val="F37E45"/>
                </a:solidFill>
              </a:endParaRPr>
            </a:p>
          </p:txBody>
        </p:sp>
        <p:sp>
          <p:nvSpPr>
            <p:cNvPr id="28" name="テキスト ボックス 27">
              <a:extLst>
                <a:ext uri="{FF2B5EF4-FFF2-40B4-BE49-F238E27FC236}">
                  <a16:creationId xmlns:a16="http://schemas.microsoft.com/office/drawing/2014/main" id="{EAE5BB8D-9994-7468-88D3-8EDCF3F66DA7}"/>
                </a:ext>
              </a:extLst>
            </p:cNvPr>
            <p:cNvSpPr txBox="1"/>
            <p:nvPr/>
          </p:nvSpPr>
          <p:spPr>
            <a:xfrm>
              <a:off x="964003" y="986397"/>
              <a:ext cx="1053494" cy="369332"/>
            </a:xfrm>
            <a:prstGeom prst="rect">
              <a:avLst/>
            </a:prstGeom>
            <a:noFill/>
          </p:spPr>
          <p:txBody>
            <a:bodyPr wrap="none" rtlCol="0" anchor="ctr">
              <a:spAutoFit/>
            </a:bodyPr>
            <a:lstStyle/>
            <a:p>
              <a:pPr>
                <a:lnSpc>
                  <a:spcPct val="90000"/>
                </a:lnSpc>
              </a:pPr>
              <a:r>
                <a:rPr kumimoji="1" lang="en-US" altLang="ja-JP" sz="2000" b="1" dirty="0">
                  <a:solidFill>
                    <a:srgbClr val="F37E45"/>
                  </a:solidFill>
                  <a:latin typeface="Arial" panose="020B0604020202020204" pitchFamily="34" charset="0"/>
                  <a:cs typeface="Arial" panose="020B0604020202020204" pitchFamily="34" charset="0"/>
                </a:rPr>
                <a:t>MM/DD</a:t>
              </a:r>
              <a:endParaRPr kumimoji="1" lang="en-US" altLang="ja-JP" b="1" dirty="0">
                <a:solidFill>
                  <a:srgbClr val="F37E45"/>
                </a:solidFill>
                <a:latin typeface="Arial" panose="020B0604020202020204" pitchFamily="34" charset="0"/>
                <a:cs typeface="Arial" panose="020B0604020202020204" pitchFamily="34" charset="0"/>
              </a:endParaRPr>
            </a:p>
          </p:txBody>
        </p:sp>
      </p:grpSp>
      <p:sp>
        <p:nvSpPr>
          <p:cNvPr id="8" name="楕円 7">
            <a:extLst>
              <a:ext uri="{FF2B5EF4-FFF2-40B4-BE49-F238E27FC236}">
                <a16:creationId xmlns:a16="http://schemas.microsoft.com/office/drawing/2014/main" id="{5F2967C0-E466-159F-5A06-BF21776C0E24}"/>
              </a:ext>
            </a:extLst>
          </p:cNvPr>
          <p:cNvSpPr/>
          <p:nvPr/>
        </p:nvSpPr>
        <p:spPr>
          <a:xfrm>
            <a:off x="6171185" y="3445762"/>
            <a:ext cx="233604" cy="233604"/>
          </a:xfrm>
          <a:prstGeom prst="ellipse">
            <a:avLst/>
          </a:prstGeom>
          <a:solidFill>
            <a:srgbClr val="EE326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テキスト ボックス 23">
            <a:extLst>
              <a:ext uri="{FF2B5EF4-FFF2-40B4-BE49-F238E27FC236}">
                <a16:creationId xmlns:a16="http://schemas.microsoft.com/office/drawing/2014/main" id="{30FC87ED-EBF5-7828-1EB0-9059D0D496C7}"/>
              </a:ext>
            </a:extLst>
          </p:cNvPr>
          <p:cNvSpPr txBox="1"/>
          <p:nvPr/>
        </p:nvSpPr>
        <p:spPr>
          <a:xfrm>
            <a:off x="6399241" y="2030608"/>
            <a:ext cx="2744759" cy="746358"/>
          </a:xfrm>
          <a:prstGeom prst="rect">
            <a:avLst/>
          </a:prstGeom>
          <a:noFill/>
        </p:spPr>
        <p:txBody>
          <a:bodyPr wrap="square">
            <a:spAutoFit/>
          </a:bodyPr>
          <a:lstStyle/>
          <a:p>
            <a:pPr>
              <a:spcAft>
                <a:spcPts val="300"/>
              </a:spcAft>
            </a:pPr>
            <a:r>
              <a:rPr kumimoji="1" lang="ja-JP" altLang="en-US" sz="2000" b="1">
                <a:solidFill>
                  <a:srgbClr val="EE3261"/>
                </a:solidFill>
              </a:rPr>
              <a:t>実行計画を作ろう</a:t>
            </a:r>
            <a:endParaRPr kumimoji="1" lang="en-US" altLang="ja-JP" sz="2000" b="1">
              <a:solidFill>
                <a:srgbClr val="EE3261"/>
              </a:solidFill>
            </a:endParaRPr>
          </a:p>
          <a:p>
            <a:pPr>
              <a:spcAft>
                <a:spcPts val="300"/>
              </a:spcAft>
            </a:pPr>
            <a:r>
              <a:rPr kumimoji="1" lang="ja-JP" altLang="en-US" sz="2000" b="1">
                <a:solidFill>
                  <a:srgbClr val="EE3261"/>
                </a:solidFill>
              </a:rPr>
              <a:t>デザイン経営を学ぼう</a:t>
            </a:r>
          </a:p>
        </p:txBody>
      </p:sp>
      <p:grpSp>
        <p:nvGrpSpPr>
          <p:cNvPr id="15" name="グループ化 14">
            <a:extLst>
              <a:ext uri="{FF2B5EF4-FFF2-40B4-BE49-F238E27FC236}">
                <a16:creationId xmlns:a16="http://schemas.microsoft.com/office/drawing/2014/main" id="{FF37B9A0-59C5-C5CA-6059-7DEA6963A5CA}"/>
              </a:ext>
            </a:extLst>
          </p:cNvPr>
          <p:cNvGrpSpPr/>
          <p:nvPr/>
        </p:nvGrpSpPr>
        <p:grpSpPr>
          <a:xfrm>
            <a:off x="6444165" y="1119961"/>
            <a:ext cx="1837939" cy="610515"/>
            <a:chOff x="5269189" y="986397"/>
            <a:chExt cx="1837939" cy="610515"/>
          </a:xfrm>
        </p:grpSpPr>
        <p:sp>
          <p:nvSpPr>
            <p:cNvPr id="29" name="テキスト ボックス 28">
              <a:extLst>
                <a:ext uri="{FF2B5EF4-FFF2-40B4-BE49-F238E27FC236}">
                  <a16:creationId xmlns:a16="http://schemas.microsoft.com/office/drawing/2014/main" id="{8968F039-AF68-F6EB-6E0A-BD1A4A08257B}"/>
                </a:ext>
              </a:extLst>
            </p:cNvPr>
            <p:cNvSpPr txBox="1"/>
            <p:nvPr/>
          </p:nvSpPr>
          <p:spPr>
            <a:xfrm>
              <a:off x="5269189" y="1227580"/>
              <a:ext cx="1837939" cy="369332"/>
            </a:xfrm>
            <a:prstGeom prst="rect">
              <a:avLst/>
            </a:prstGeom>
            <a:noFill/>
          </p:spPr>
          <p:txBody>
            <a:bodyPr wrap="none" rtlCol="0" anchor="ctr">
              <a:spAutoFit/>
            </a:bodyPr>
            <a:lstStyle/>
            <a:p>
              <a:pPr>
                <a:lnSpc>
                  <a:spcPct val="90000"/>
                </a:lnSpc>
              </a:pPr>
              <a:r>
                <a:rPr kumimoji="1" lang="ja-JP" altLang="en-US" sz="1200" b="1">
                  <a:solidFill>
                    <a:srgbClr val="EE3261"/>
                  </a:solidFill>
                </a:rPr>
                <a:t>ワークショップ</a:t>
              </a:r>
              <a:r>
                <a:rPr kumimoji="1" lang="en-US" altLang="ja-JP" sz="2000" b="1">
                  <a:solidFill>
                    <a:srgbClr val="EE3261"/>
                  </a:solidFill>
                </a:rPr>
                <a:t>Day.</a:t>
              </a:r>
              <a:r>
                <a:rPr kumimoji="1" lang="en-US" altLang="ja-JP" b="1">
                  <a:solidFill>
                    <a:srgbClr val="EE3261"/>
                  </a:solidFill>
                </a:rPr>
                <a:t>2</a:t>
              </a:r>
            </a:p>
          </p:txBody>
        </p:sp>
        <p:sp>
          <p:nvSpPr>
            <p:cNvPr id="30" name="テキスト ボックス 29">
              <a:extLst>
                <a:ext uri="{FF2B5EF4-FFF2-40B4-BE49-F238E27FC236}">
                  <a16:creationId xmlns:a16="http://schemas.microsoft.com/office/drawing/2014/main" id="{D1BAAFC1-79BA-12B5-12EA-4A6D3DEEFD53}"/>
                </a:ext>
              </a:extLst>
            </p:cNvPr>
            <p:cNvSpPr txBox="1"/>
            <p:nvPr/>
          </p:nvSpPr>
          <p:spPr>
            <a:xfrm>
              <a:off x="5269189" y="986397"/>
              <a:ext cx="1053494" cy="369332"/>
            </a:xfrm>
            <a:prstGeom prst="rect">
              <a:avLst/>
            </a:prstGeom>
            <a:noFill/>
          </p:spPr>
          <p:txBody>
            <a:bodyPr wrap="none" rtlCol="0" anchor="ctr">
              <a:spAutoFit/>
            </a:bodyPr>
            <a:lstStyle/>
            <a:p>
              <a:pPr>
                <a:lnSpc>
                  <a:spcPct val="90000"/>
                </a:lnSpc>
              </a:pPr>
              <a:r>
                <a:rPr kumimoji="1" lang="en-US" altLang="ja-JP" sz="2000" b="1" dirty="0">
                  <a:solidFill>
                    <a:srgbClr val="EE3261"/>
                  </a:solidFill>
                  <a:latin typeface="Arial" panose="020B0604020202020204" pitchFamily="34" charset="0"/>
                  <a:cs typeface="Arial" panose="020B0604020202020204" pitchFamily="34" charset="0"/>
                </a:rPr>
                <a:t>MM/DD</a:t>
              </a:r>
              <a:endParaRPr kumimoji="1" lang="en-US" altLang="ja-JP" b="1" dirty="0">
                <a:solidFill>
                  <a:srgbClr val="EE3261"/>
                </a:solidFill>
                <a:latin typeface="Arial" panose="020B0604020202020204" pitchFamily="34" charset="0"/>
                <a:cs typeface="Arial" panose="020B0604020202020204" pitchFamily="34" charset="0"/>
              </a:endParaRPr>
            </a:p>
          </p:txBody>
        </p:sp>
      </p:grpSp>
      <p:cxnSp>
        <p:nvCxnSpPr>
          <p:cNvPr id="6" name="コネクタ: カギ線 5">
            <a:extLst>
              <a:ext uri="{FF2B5EF4-FFF2-40B4-BE49-F238E27FC236}">
                <a16:creationId xmlns:a16="http://schemas.microsoft.com/office/drawing/2014/main" id="{CAC98074-8F83-80C1-BE71-B9EF8B09AA1A}"/>
              </a:ext>
            </a:extLst>
          </p:cNvPr>
          <p:cNvCxnSpPr>
            <a:stCxn id="7" idx="0"/>
            <a:endCxn id="28" idx="1"/>
          </p:cNvCxnSpPr>
          <p:nvPr/>
        </p:nvCxnSpPr>
        <p:spPr>
          <a:xfrm rot="5400000" flipH="1" flipV="1">
            <a:off x="1913384" y="2302850"/>
            <a:ext cx="2141135" cy="144690"/>
          </a:xfrm>
          <a:prstGeom prst="bentConnector2">
            <a:avLst/>
          </a:prstGeom>
          <a:ln w="22225">
            <a:solidFill>
              <a:srgbClr val="F37E45"/>
            </a:solidFill>
          </a:ln>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1B0F1CD6-F92A-5606-D5BC-A93661B34E65}"/>
              </a:ext>
            </a:extLst>
          </p:cNvPr>
          <p:cNvCxnSpPr>
            <a:cxnSpLocks/>
            <a:stCxn id="8" idx="0"/>
            <a:endCxn id="30" idx="1"/>
          </p:cNvCxnSpPr>
          <p:nvPr/>
        </p:nvCxnSpPr>
        <p:spPr>
          <a:xfrm rot="5400000" flipH="1" flipV="1">
            <a:off x="5295509" y="2297106"/>
            <a:ext cx="2141135" cy="156178"/>
          </a:xfrm>
          <a:prstGeom prst="bentConnector2">
            <a:avLst/>
          </a:prstGeom>
          <a:ln w="22225">
            <a:solidFill>
              <a:srgbClr val="EE3261"/>
            </a:solidFill>
          </a:ln>
        </p:spPr>
        <p:style>
          <a:lnRef idx="1">
            <a:schemeClr val="accent1"/>
          </a:lnRef>
          <a:fillRef idx="0">
            <a:schemeClr val="accent1"/>
          </a:fillRef>
          <a:effectRef idx="0">
            <a:schemeClr val="accent1"/>
          </a:effectRef>
          <a:fontRef idx="minor">
            <a:schemeClr val="tx1"/>
          </a:fontRef>
        </p:style>
      </p:cxnSp>
      <p:cxnSp>
        <p:nvCxnSpPr>
          <p:cNvPr id="20" name="コネクタ: カギ線 19">
            <a:extLst>
              <a:ext uri="{FF2B5EF4-FFF2-40B4-BE49-F238E27FC236}">
                <a16:creationId xmlns:a16="http://schemas.microsoft.com/office/drawing/2014/main" id="{14BD99C3-44C9-8C10-46C4-5E1923357F8D}"/>
              </a:ext>
            </a:extLst>
          </p:cNvPr>
          <p:cNvCxnSpPr>
            <a:cxnSpLocks/>
            <a:stCxn id="14" idx="1"/>
            <a:endCxn id="9" idx="4"/>
          </p:cNvCxnSpPr>
          <p:nvPr/>
        </p:nvCxnSpPr>
        <p:spPr>
          <a:xfrm rot="10800000">
            <a:off x="4771303" y="3670349"/>
            <a:ext cx="100913" cy="456764"/>
          </a:xfrm>
          <a:prstGeom prst="bentConnector2">
            <a:avLst/>
          </a:prstGeom>
          <a:ln w="22225">
            <a:solidFill>
              <a:srgbClr val="7D6E52"/>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CFF3F41-FF1D-8DEA-3BEB-9EB7F6F9EA9F}"/>
              </a:ext>
            </a:extLst>
          </p:cNvPr>
          <p:cNvCxnSpPr>
            <a:cxnSpLocks/>
            <a:stCxn id="9" idx="6"/>
            <a:endCxn id="8" idx="2"/>
          </p:cNvCxnSpPr>
          <p:nvPr/>
        </p:nvCxnSpPr>
        <p:spPr>
          <a:xfrm flipV="1">
            <a:off x="4872215" y="3562564"/>
            <a:ext cx="1298970" cy="6872"/>
          </a:xfrm>
          <a:prstGeom prst="line">
            <a:avLst/>
          </a:prstGeom>
          <a:ln w="50800">
            <a:solidFill>
              <a:srgbClr val="56431E"/>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7AE66DCF-26AE-147E-3532-0BF87034D7E1}"/>
              </a:ext>
            </a:extLst>
          </p:cNvPr>
          <p:cNvCxnSpPr>
            <a:cxnSpLocks/>
            <a:stCxn id="8" idx="6"/>
          </p:cNvCxnSpPr>
          <p:nvPr/>
        </p:nvCxnSpPr>
        <p:spPr>
          <a:xfrm>
            <a:off x="6404789" y="3562564"/>
            <a:ext cx="3620659" cy="0"/>
          </a:xfrm>
          <a:prstGeom prst="line">
            <a:avLst/>
          </a:prstGeom>
          <a:ln w="50800">
            <a:solidFill>
              <a:srgbClr val="AD915B"/>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0C60671-5D40-3273-CF35-6142A17FDC03}"/>
              </a:ext>
            </a:extLst>
          </p:cNvPr>
          <p:cNvCxnSpPr>
            <a:cxnSpLocks/>
          </p:cNvCxnSpPr>
          <p:nvPr/>
        </p:nvCxnSpPr>
        <p:spPr>
          <a:xfrm>
            <a:off x="1126068" y="3565999"/>
            <a:ext cx="1641980" cy="6872"/>
          </a:xfrm>
          <a:prstGeom prst="line">
            <a:avLst/>
          </a:prstGeom>
          <a:ln w="50800">
            <a:solidFill>
              <a:srgbClr val="AD915B"/>
            </a:solidFill>
          </a:ln>
        </p:spPr>
        <p:style>
          <a:lnRef idx="1">
            <a:schemeClr val="accent1"/>
          </a:lnRef>
          <a:fillRef idx="0">
            <a:schemeClr val="accent1"/>
          </a:fillRef>
          <a:effectRef idx="0">
            <a:schemeClr val="accent1"/>
          </a:effectRef>
          <a:fontRef idx="minor">
            <a:schemeClr val="tx1"/>
          </a:fontRef>
        </p:style>
      </p:cxnSp>
      <p:sp>
        <p:nvSpPr>
          <p:cNvPr id="18" name="楕円 8">
            <a:extLst>
              <a:ext uri="{FF2B5EF4-FFF2-40B4-BE49-F238E27FC236}">
                <a16:creationId xmlns:a16="http://schemas.microsoft.com/office/drawing/2014/main" id="{84E26A7F-4CBD-17C0-0536-67A57DEFF870}"/>
              </a:ext>
            </a:extLst>
          </p:cNvPr>
          <p:cNvSpPr/>
          <p:nvPr/>
        </p:nvSpPr>
        <p:spPr>
          <a:xfrm>
            <a:off x="924241" y="3460340"/>
            <a:ext cx="201827" cy="201827"/>
          </a:xfrm>
          <a:prstGeom prst="ellipse">
            <a:avLst/>
          </a:prstGeom>
          <a:solidFill>
            <a:schemeClr val="bg1"/>
          </a:solidFill>
          <a:ln w="25400">
            <a:solidFill>
              <a:srgbClr val="7D6E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9" name="テキスト ボックス 18">
            <a:extLst>
              <a:ext uri="{FF2B5EF4-FFF2-40B4-BE49-F238E27FC236}">
                <a16:creationId xmlns:a16="http://schemas.microsoft.com/office/drawing/2014/main" id="{E2E968AA-4CB5-AA5F-B399-0E8414BCA60C}"/>
              </a:ext>
            </a:extLst>
          </p:cNvPr>
          <p:cNvSpPr txBox="1"/>
          <p:nvPr/>
        </p:nvSpPr>
        <p:spPr>
          <a:xfrm>
            <a:off x="1126068" y="3947505"/>
            <a:ext cx="1107996" cy="342851"/>
          </a:xfrm>
          <a:prstGeom prst="rect">
            <a:avLst/>
          </a:prstGeom>
          <a:noFill/>
        </p:spPr>
        <p:txBody>
          <a:bodyPr wrap="none" rtlCol="0" anchor="ctr">
            <a:spAutoFit/>
          </a:bodyPr>
          <a:lstStyle/>
          <a:p>
            <a:pPr>
              <a:lnSpc>
                <a:spcPct val="90000"/>
              </a:lnSpc>
            </a:pPr>
            <a:r>
              <a:rPr kumimoji="1" lang="ja-JP" altLang="en-US" b="1">
                <a:solidFill>
                  <a:srgbClr val="604B22"/>
                </a:solidFill>
              </a:rPr>
              <a:t>事前課題</a:t>
            </a:r>
          </a:p>
        </p:txBody>
      </p:sp>
      <p:sp>
        <p:nvSpPr>
          <p:cNvPr id="21" name="テキスト ボックス 20">
            <a:extLst>
              <a:ext uri="{FF2B5EF4-FFF2-40B4-BE49-F238E27FC236}">
                <a16:creationId xmlns:a16="http://schemas.microsoft.com/office/drawing/2014/main" id="{D336C077-D3F7-035B-F05A-37F221063FF3}"/>
              </a:ext>
            </a:extLst>
          </p:cNvPr>
          <p:cNvSpPr txBox="1"/>
          <p:nvPr/>
        </p:nvSpPr>
        <p:spPr>
          <a:xfrm>
            <a:off x="1126069" y="4317574"/>
            <a:ext cx="3645234" cy="961802"/>
          </a:xfrm>
          <a:prstGeom prst="rect">
            <a:avLst/>
          </a:prstGeom>
          <a:noFill/>
        </p:spPr>
        <p:txBody>
          <a:bodyPr wrap="square">
            <a:spAutoFit/>
          </a:bodyPr>
          <a:lstStyle/>
          <a:p>
            <a:pPr>
              <a:spcAft>
                <a:spcPts val="300"/>
              </a:spcAft>
            </a:pPr>
            <a:r>
              <a:rPr kumimoji="1" lang="ja-JP" altLang="en-US" b="1">
                <a:solidFill>
                  <a:srgbClr val="604B22"/>
                </a:solidFill>
              </a:rPr>
              <a:t>お得意様は自社のことを</a:t>
            </a:r>
            <a:br>
              <a:rPr kumimoji="1" lang="en-US" altLang="ja-JP" b="1">
                <a:solidFill>
                  <a:srgbClr val="604B22"/>
                </a:solidFill>
              </a:rPr>
            </a:br>
            <a:r>
              <a:rPr kumimoji="1" lang="ja-JP" altLang="en-US" b="1">
                <a:solidFill>
                  <a:srgbClr val="604B22"/>
                </a:solidFill>
              </a:rPr>
              <a:t>どのように思っているのか</a:t>
            </a:r>
            <a:endParaRPr kumimoji="1" lang="en-US" altLang="ja-JP" b="1">
              <a:solidFill>
                <a:srgbClr val="604B22"/>
              </a:solidFill>
            </a:endParaRPr>
          </a:p>
          <a:p>
            <a:pPr>
              <a:spcAft>
                <a:spcPts val="300"/>
              </a:spcAft>
            </a:pPr>
            <a:r>
              <a:rPr kumimoji="1" lang="ja-JP" altLang="en-US" b="1">
                <a:solidFill>
                  <a:srgbClr val="604B22"/>
                </a:solidFill>
              </a:rPr>
              <a:t>聞いてみる</a:t>
            </a:r>
          </a:p>
        </p:txBody>
      </p:sp>
      <p:cxnSp>
        <p:nvCxnSpPr>
          <p:cNvPr id="25" name="コネクタ: カギ線 19">
            <a:extLst>
              <a:ext uri="{FF2B5EF4-FFF2-40B4-BE49-F238E27FC236}">
                <a16:creationId xmlns:a16="http://schemas.microsoft.com/office/drawing/2014/main" id="{7266D5FA-27E1-A8CE-1190-B40A9A5A1016}"/>
              </a:ext>
            </a:extLst>
          </p:cNvPr>
          <p:cNvCxnSpPr>
            <a:cxnSpLocks/>
            <a:stCxn id="19" idx="1"/>
            <a:endCxn id="18" idx="4"/>
          </p:cNvCxnSpPr>
          <p:nvPr/>
        </p:nvCxnSpPr>
        <p:spPr>
          <a:xfrm rot="10800000">
            <a:off x="1025156" y="3662167"/>
            <a:ext cx="100913" cy="456764"/>
          </a:xfrm>
          <a:prstGeom prst="bentConnector2">
            <a:avLst/>
          </a:prstGeom>
          <a:ln w="22225">
            <a:solidFill>
              <a:srgbClr val="7D6E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586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D388F-22CF-9848-5102-BCACF8B59DC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F7BB814D-1DD5-AF81-5694-99EF2C090D2E}"/>
              </a:ext>
            </a:extLst>
          </p:cNvPr>
          <p:cNvSpPr>
            <a:spLocks noGrp="1"/>
          </p:cNvSpPr>
          <p:nvPr>
            <p:ph type="title"/>
          </p:nvPr>
        </p:nvSpPr>
        <p:spPr/>
        <p:txBody>
          <a:bodyPr/>
          <a:lstStyle/>
          <a:p>
            <a:r>
              <a:rPr kumimoji="1" lang="ja-JP" altLang="en-US"/>
              <a:t>アクション内容、自社の中だけで考えていませんか？</a:t>
            </a:r>
          </a:p>
        </p:txBody>
      </p:sp>
      <p:sp>
        <p:nvSpPr>
          <p:cNvPr id="6" name="コンテンツ プレースホルダー 5">
            <a:extLst>
              <a:ext uri="{FF2B5EF4-FFF2-40B4-BE49-F238E27FC236}">
                <a16:creationId xmlns:a16="http://schemas.microsoft.com/office/drawing/2014/main" id="{EE00E273-F847-C262-A898-29ABEF9423D0}"/>
              </a:ext>
            </a:extLst>
          </p:cNvPr>
          <p:cNvSpPr>
            <a:spLocks noGrp="1"/>
          </p:cNvSpPr>
          <p:nvPr>
            <p:ph idx="1"/>
          </p:nvPr>
        </p:nvSpPr>
        <p:spPr>
          <a:xfrm>
            <a:off x="179389" y="2149544"/>
            <a:ext cx="8785222" cy="2558911"/>
          </a:xfrm>
        </p:spPr>
        <p:txBody>
          <a:bodyPr lIns="91440" tIns="72000" rIns="91440" bIns="36000" anchor="ctr"/>
          <a:lstStyle/>
          <a:p>
            <a:pPr algn="ctr"/>
            <a:r>
              <a:rPr lang="ja-JP" altLang="en-US" sz="3200" b="1">
                <a:ea typeface="游ゴシック"/>
                <a:cs typeface="Calibri"/>
              </a:rPr>
              <a:t>どんな支援があるでしょうか？</a:t>
            </a:r>
            <a:endParaRPr lang="en-US" altLang="ja-JP" sz="3200" b="1" dirty="0">
              <a:ea typeface="游ゴシック"/>
              <a:cs typeface="Calibri"/>
            </a:endParaRPr>
          </a:p>
          <a:p>
            <a:pPr algn="ctr"/>
            <a:endParaRPr lang="en-US" altLang="ja-JP" sz="3200" b="1" dirty="0">
              <a:ea typeface="游ゴシック"/>
              <a:cs typeface="Calibri"/>
            </a:endParaRPr>
          </a:p>
          <a:p>
            <a:pPr algn="ctr"/>
            <a:r>
              <a:rPr lang="ja-JP" altLang="en-US" sz="3200" b="1">
                <a:ea typeface="游ゴシック"/>
                <a:cs typeface="Calibri"/>
              </a:rPr>
              <a:t>支援機関の方、それぞれ共有お願いします。</a:t>
            </a:r>
            <a:endParaRPr lang="en-US" altLang="ja-JP" sz="3200" b="1" dirty="0">
              <a:ea typeface="游ゴシック"/>
              <a:cs typeface="Calibri"/>
            </a:endParaRPr>
          </a:p>
        </p:txBody>
      </p:sp>
    </p:spTree>
    <p:extLst>
      <p:ext uri="{BB962C8B-B14F-4D97-AF65-F5344CB8AC3E}">
        <p14:creationId xmlns:p14="http://schemas.microsoft.com/office/powerpoint/2010/main" val="3736505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16149-B6ED-E859-7072-DA9C5E75EB95}"/>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D2DBAFAF-6AD7-4E69-DD2B-033325245361}"/>
              </a:ext>
            </a:extLst>
          </p:cNvPr>
          <p:cNvSpPr>
            <a:spLocks noGrp="1"/>
          </p:cNvSpPr>
          <p:nvPr>
            <p:ph type="title"/>
          </p:nvPr>
        </p:nvSpPr>
        <p:spPr/>
        <p:txBody>
          <a:bodyPr/>
          <a:lstStyle/>
          <a:p>
            <a:r>
              <a:rPr kumimoji="1" lang="ja-JP" altLang="en-US"/>
              <a:t>アクション内容、自社の中だけで考えていませんか？</a:t>
            </a:r>
          </a:p>
        </p:txBody>
      </p:sp>
      <p:sp>
        <p:nvSpPr>
          <p:cNvPr id="4" name="コンテンツ プレースホルダー 6">
            <a:extLst>
              <a:ext uri="{FF2B5EF4-FFF2-40B4-BE49-F238E27FC236}">
                <a16:creationId xmlns:a16="http://schemas.microsoft.com/office/drawing/2014/main" id="{AAC35A73-98AE-9C34-DDDC-9894CDA1AE89}"/>
              </a:ext>
            </a:extLst>
          </p:cNvPr>
          <p:cNvSpPr txBox="1">
            <a:spLocks/>
          </p:cNvSpPr>
          <p:nvPr/>
        </p:nvSpPr>
        <p:spPr>
          <a:xfrm>
            <a:off x="179388" y="3176587"/>
            <a:ext cx="8785223" cy="3053835"/>
          </a:xfrm>
          <a:prstGeom prst="rect">
            <a:avLst/>
          </a:prstGeom>
        </p:spPr>
        <p:txBody>
          <a:bodyPr tIns="72000" bIns="36000" anchor="ctr"/>
          <a:lstStyle>
            <a:lvl1pPr marL="0" indent="0" algn="l" defTabSz="914400" rtl="0" eaLnBrk="1" latinLnBrk="0" hangingPunct="1">
              <a:lnSpc>
                <a:spcPct val="120000"/>
              </a:lnSpc>
              <a:spcBef>
                <a:spcPts val="0"/>
              </a:spcBef>
              <a:spcAft>
                <a:spcPts val="300"/>
              </a:spcAft>
              <a:buFont typeface="Arial" panose="020B0604020202020204" pitchFamily="34" charset="0"/>
              <a:buNone/>
              <a:defRPr kumimoji="1" sz="2800" kern="1200">
                <a:solidFill>
                  <a:srgbClr val="56431E"/>
                </a:solidFill>
                <a:latin typeface="+mn-lt"/>
                <a:ea typeface="+mn-ea"/>
                <a:cs typeface="+mn-cs"/>
              </a:defRPr>
            </a:lvl1pPr>
            <a:lvl2pPr marL="360000" indent="0" algn="l" defTabSz="914400" rtl="0" eaLnBrk="1" latinLnBrk="0" hangingPunct="1">
              <a:lnSpc>
                <a:spcPct val="120000"/>
              </a:lnSpc>
              <a:spcBef>
                <a:spcPts val="0"/>
              </a:spcBef>
              <a:spcAft>
                <a:spcPts val="300"/>
              </a:spcAft>
              <a:buFont typeface="Arial" panose="020B0604020202020204" pitchFamily="34" charset="0"/>
              <a:buNone/>
              <a:defRPr kumimoji="1" sz="2400" kern="1200">
                <a:solidFill>
                  <a:srgbClr val="56431E"/>
                </a:solidFill>
                <a:latin typeface="+mn-lt"/>
                <a:ea typeface="+mn-ea"/>
                <a:cs typeface="+mn-cs"/>
              </a:defRPr>
            </a:lvl2pPr>
            <a:lvl3pPr marL="720000" indent="0" algn="l" defTabSz="914400" rtl="0" eaLnBrk="1" latinLnBrk="0" hangingPunct="1">
              <a:lnSpc>
                <a:spcPct val="120000"/>
              </a:lnSpc>
              <a:spcBef>
                <a:spcPts val="0"/>
              </a:spcBef>
              <a:spcAft>
                <a:spcPts val="300"/>
              </a:spcAft>
              <a:buFont typeface="Arial" panose="020B0604020202020204" pitchFamily="34" charset="0"/>
              <a:buNone/>
              <a:defRPr kumimoji="1" sz="2000" kern="1200">
                <a:solidFill>
                  <a:srgbClr val="56431E"/>
                </a:solidFill>
                <a:latin typeface="+mn-lt"/>
                <a:ea typeface="+mn-ea"/>
                <a:cs typeface="+mn-cs"/>
              </a:defRPr>
            </a:lvl3pPr>
            <a:lvl4pPr marL="1080000" indent="0" algn="l" defTabSz="914400" rtl="0" eaLnBrk="1" latinLnBrk="0" hangingPunct="1">
              <a:lnSpc>
                <a:spcPct val="120000"/>
              </a:lnSpc>
              <a:spcBef>
                <a:spcPts val="0"/>
              </a:spcBef>
              <a:spcAft>
                <a:spcPts val="300"/>
              </a:spcAft>
              <a:buFont typeface="Arial" panose="020B0604020202020204" pitchFamily="34" charset="0"/>
              <a:buNone/>
              <a:defRPr kumimoji="1" sz="1800" kern="1200">
                <a:solidFill>
                  <a:srgbClr val="56431E"/>
                </a:solidFill>
                <a:latin typeface="+mn-lt"/>
                <a:ea typeface="+mn-ea"/>
                <a:cs typeface="+mn-cs"/>
              </a:defRPr>
            </a:lvl4pPr>
            <a:lvl5pPr marL="1440000" indent="0" algn="l" defTabSz="914400" rtl="0" eaLnBrk="1" latinLnBrk="0" hangingPunct="1">
              <a:lnSpc>
                <a:spcPct val="120000"/>
              </a:lnSpc>
              <a:spcBef>
                <a:spcPts val="0"/>
              </a:spcBef>
              <a:spcAft>
                <a:spcPts val="300"/>
              </a:spcAft>
              <a:buFont typeface="Arial" panose="020B0604020202020204" pitchFamily="34" charset="0"/>
              <a:buNone/>
              <a:defRPr kumimoji="1" sz="1800" kern="1200">
                <a:solidFill>
                  <a:srgbClr val="56431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a:solidFill>
                  <a:srgbClr val="F0536B"/>
                </a:solidFill>
              </a:rPr>
              <a:t>再検討のポイント</a:t>
            </a:r>
            <a:endParaRPr lang="en-US" altLang="ja-JP" sz="2000" b="1">
              <a:solidFill>
                <a:srgbClr val="F0536B"/>
              </a:solidFill>
            </a:endParaRPr>
          </a:p>
          <a:p>
            <a:pPr marL="342900" indent="-342900">
              <a:buFont typeface="Arial" panose="020B0604020202020204" pitchFamily="34" charset="0"/>
              <a:buChar char="•"/>
            </a:pPr>
            <a:r>
              <a:rPr lang="ja-JP" altLang="en-US" sz="2000" b="1"/>
              <a:t>自治体や支援機関などの公的な外部機関の</a:t>
            </a:r>
            <a:br>
              <a:rPr lang="en-US" altLang="ja-JP" sz="2000" b="1"/>
            </a:br>
            <a:r>
              <a:rPr lang="ja-JP" altLang="en-US" sz="2000" b="1"/>
              <a:t>協力を得たり、施策を活用するとしたら</a:t>
            </a:r>
            <a:br>
              <a:rPr lang="en-US" altLang="ja-JP" sz="2000" b="1"/>
            </a:br>
            <a:r>
              <a:rPr lang="ja-JP" altLang="en-US" sz="2000" b="1"/>
              <a:t>どのようなことができるか。</a:t>
            </a:r>
            <a:endParaRPr lang="en-US" altLang="ja-JP" sz="2000" b="1"/>
          </a:p>
          <a:p>
            <a:pPr marL="342900" indent="-342900">
              <a:buFont typeface="Arial" panose="020B0604020202020204" pitchFamily="34" charset="0"/>
              <a:buChar char="•"/>
            </a:pPr>
            <a:r>
              <a:rPr lang="ja-JP" altLang="en-US" sz="2000" b="1"/>
              <a:t>本日参加事業者や、所属の組合や経営者仲間などの</a:t>
            </a:r>
            <a:br>
              <a:rPr lang="en-US" altLang="ja-JP" sz="2000" b="1"/>
            </a:br>
            <a:r>
              <a:rPr lang="ja-JP" altLang="en-US" sz="2000" b="1"/>
              <a:t>つながりを活かすとしたら、どのようなことが</a:t>
            </a:r>
            <a:br>
              <a:rPr lang="en-US" altLang="ja-JP" sz="2000" b="1"/>
            </a:br>
            <a:r>
              <a:rPr lang="ja-JP" altLang="en-US" sz="2000" b="1"/>
              <a:t>できるか。</a:t>
            </a:r>
            <a:endParaRPr lang="en-US" altLang="ja-JP" sz="2000" b="1"/>
          </a:p>
        </p:txBody>
      </p:sp>
      <p:sp>
        <p:nvSpPr>
          <p:cNvPr id="6" name="コンテンツ プレースホルダー 5">
            <a:extLst>
              <a:ext uri="{FF2B5EF4-FFF2-40B4-BE49-F238E27FC236}">
                <a16:creationId xmlns:a16="http://schemas.microsoft.com/office/drawing/2014/main" id="{93C1CCAB-F4AA-0998-4F72-48E5B3BCB253}"/>
              </a:ext>
            </a:extLst>
          </p:cNvPr>
          <p:cNvSpPr>
            <a:spLocks noGrp="1"/>
          </p:cNvSpPr>
          <p:nvPr>
            <p:ph idx="1"/>
          </p:nvPr>
        </p:nvSpPr>
        <p:spPr>
          <a:xfrm>
            <a:off x="179389" y="617677"/>
            <a:ext cx="8785222" cy="2558911"/>
          </a:xfrm>
        </p:spPr>
        <p:txBody>
          <a:bodyPr lIns="91440" tIns="72000" rIns="91440" bIns="36000" anchor="ctr"/>
          <a:lstStyle/>
          <a:p>
            <a:r>
              <a:rPr lang="ja-JP" altLang="en-US" sz="3200" b="1">
                <a:ea typeface="游ゴシック"/>
                <a:cs typeface="Calibri"/>
              </a:rPr>
              <a:t>自治体の方々や支援機関の方</a:t>
            </a:r>
            <a:endParaRPr lang="en-US" altLang="ja-JP" sz="3200" b="1">
              <a:ea typeface="游ゴシック"/>
              <a:cs typeface="Calibri"/>
            </a:endParaRPr>
          </a:p>
          <a:p>
            <a:r>
              <a:rPr lang="ja-JP" altLang="en-US" sz="3200" b="1">
                <a:ea typeface="游ゴシック"/>
                <a:cs typeface="Calibri"/>
              </a:rPr>
              <a:t>本日集まった「似たような課題を抱える方々」</a:t>
            </a:r>
            <a:endParaRPr lang="en-US" altLang="ja-JP" sz="3200" b="1">
              <a:ea typeface="游ゴシック"/>
              <a:cs typeface="Calibri"/>
            </a:endParaRPr>
          </a:p>
          <a:p>
            <a:r>
              <a:rPr lang="ja-JP" altLang="en-US" sz="3200" b="1">
                <a:ea typeface="游ゴシック"/>
                <a:cs typeface="Calibri"/>
              </a:rPr>
              <a:t>との関係を活かして、壁を乗り越えていきましょう。</a:t>
            </a:r>
            <a:endParaRPr lang="en-US" altLang="ja-JP" sz="3200" b="1">
              <a:ea typeface="游ゴシック"/>
              <a:cs typeface="Calibri"/>
            </a:endParaRPr>
          </a:p>
        </p:txBody>
      </p:sp>
      <p:grpSp>
        <p:nvGrpSpPr>
          <p:cNvPr id="2" name="グループ化 1">
            <a:extLst>
              <a:ext uri="{FF2B5EF4-FFF2-40B4-BE49-F238E27FC236}">
                <a16:creationId xmlns:a16="http://schemas.microsoft.com/office/drawing/2014/main" id="{EC57630B-8C83-25B7-6A7D-C08DC322E6FE}"/>
              </a:ext>
            </a:extLst>
          </p:cNvPr>
          <p:cNvGrpSpPr/>
          <p:nvPr/>
        </p:nvGrpSpPr>
        <p:grpSpPr>
          <a:xfrm>
            <a:off x="7061562" y="4727577"/>
            <a:ext cx="2082438" cy="1689098"/>
            <a:chOff x="7061562" y="4727577"/>
            <a:chExt cx="2082438" cy="1689098"/>
          </a:xfrm>
        </p:grpSpPr>
        <p:sp>
          <p:nvSpPr>
            <p:cNvPr id="5" name="フリーフォーム 21">
              <a:extLst>
                <a:ext uri="{FF2B5EF4-FFF2-40B4-BE49-F238E27FC236}">
                  <a16:creationId xmlns:a16="http://schemas.microsoft.com/office/drawing/2014/main" id="{5218A210-8D58-3D52-C098-1E97A2E99090}"/>
                </a:ext>
              </a:extLst>
            </p:cNvPr>
            <p:cNvSpPr/>
            <p:nvPr/>
          </p:nvSpPr>
          <p:spPr>
            <a:xfrm rot="10800000" flipH="1">
              <a:off x="7061562" y="4727577"/>
              <a:ext cx="2082438" cy="1689098"/>
            </a:xfrm>
            <a:custGeom>
              <a:avLst/>
              <a:gdLst>
                <a:gd name="connsiteX0" fmla="*/ 103071 w 2082438"/>
                <a:gd name="connsiteY0" fmla="*/ 0 h 1689098"/>
                <a:gd name="connsiteX1" fmla="*/ 2082438 w 2082438"/>
                <a:gd name="connsiteY1" fmla="*/ 0 h 1689098"/>
                <a:gd name="connsiteX2" fmla="*/ 2082438 w 2082438"/>
                <a:gd name="connsiteY2" fmla="*/ 1305232 h 1689098"/>
                <a:gd name="connsiteX3" fmla="*/ 2053822 w 2082438"/>
                <a:gd name="connsiteY3" fmla="*/ 1336718 h 1689098"/>
                <a:gd name="connsiteX4" fmla="*/ 1203101 w 2082438"/>
                <a:gd name="connsiteY4" fmla="*/ 1689098 h 1689098"/>
                <a:gd name="connsiteX5" fmla="*/ 0 w 2082438"/>
                <a:gd name="connsiteY5" fmla="*/ 485997 h 1689098"/>
                <a:gd name="connsiteX6" fmla="*/ 94546 w 2082438"/>
                <a:gd name="connsiteY6" fmla="*/ 17696 h 16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438" h="1689098">
                  <a:moveTo>
                    <a:pt x="103071" y="0"/>
                  </a:moveTo>
                  <a:lnTo>
                    <a:pt x="2082438" y="0"/>
                  </a:lnTo>
                  <a:lnTo>
                    <a:pt x="2082438" y="1305232"/>
                  </a:lnTo>
                  <a:lnTo>
                    <a:pt x="2053822" y="1336718"/>
                  </a:lnTo>
                  <a:cubicBezTo>
                    <a:pt x="1836103" y="1554436"/>
                    <a:pt x="1535328" y="1689098"/>
                    <a:pt x="1203101" y="1689098"/>
                  </a:cubicBezTo>
                  <a:cubicBezTo>
                    <a:pt x="538647" y="1689098"/>
                    <a:pt x="0" y="1150451"/>
                    <a:pt x="0" y="485997"/>
                  </a:cubicBezTo>
                  <a:cubicBezTo>
                    <a:pt x="0" y="319884"/>
                    <a:pt x="33666" y="161633"/>
                    <a:pt x="94546" y="17696"/>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タイトル 5">
              <a:extLst>
                <a:ext uri="{FF2B5EF4-FFF2-40B4-BE49-F238E27FC236}">
                  <a16:creationId xmlns:a16="http://schemas.microsoft.com/office/drawing/2014/main" id="{34B46EDE-1FCE-533E-92AA-3B8B803C3305}"/>
                </a:ext>
              </a:extLst>
            </p:cNvPr>
            <p:cNvSpPr txBox="1">
              <a:spLocks/>
            </p:cNvSpPr>
            <p:nvPr/>
          </p:nvSpPr>
          <p:spPr>
            <a:xfrm>
              <a:off x="7530212" y="5174509"/>
              <a:ext cx="1613788" cy="1099291"/>
            </a:xfrm>
            <a:prstGeom prst="rect">
              <a:avLst/>
            </a:prstGeom>
          </p:spPr>
          <p:txBody>
            <a:bodyPr vert="horz" lIns="72000" tIns="144000" rIns="72000" bIns="72000" rtlCol="0" anchor="ctr">
              <a:noAutofit/>
            </a:bodyPr>
            <a:lstStyle>
              <a:lvl1pPr algn="l" defTabSz="914400" rtl="0" eaLnBrk="1" latinLnBrk="0" hangingPunct="1">
                <a:lnSpc>
                  <a:spcPct val="90000"/>
                </a:lnSpc>
                <a:spcBef>
                  <a:spcPct val="0"/>
                </a:spcBef>
                <a:buNone/>
                <a:defRPr kumimoji="1" sz="2400" b="1" kern="1200">
                  <a:solidFill>
                    <a:srgbClr val="56431E"/>
                  </a:solidFill>
                  <a:latin typeface="游ゴシック" panose="020B0400000000000000" pitchFamily="50" charset="-128"/>
                  <a:ea typeface="游ゴシック" panose="020B0400000000000000" pitchFamily="50" charset="-128"/>
                  <a:cs typeface="+mj-cs"/>
                </a:defRPr>
              </a:lvl1pPr>
            </a:lstStyle>
            <a:p>
              <a:r>
                <a:rPr lang="en-US" altLang="ja-JP" sz="5400">
                  <a:solidFill>
                    <a:schemeClr val="bg1"/>
                  </a:solidFill>
                  <a:latin typeface="游ゴシック"/>
                  <a:ea typeface="游ゴシック"/>
                </a:rPr>
                <a:t> 10</a:t>
              </a:r>
              <a:r>
                <a:rPr lang="ja-JP" altLang="en-US" sz="3600">
                  <a:solidFill>
                    <a:schemeClr val="bg1"/>
                  </a:solidFill>
                  <a:latin typeface="游ゴシック"/>
                  <a:ea typeface="游ゴシック"/>
                </a:rPr>
                <a:t>分</a:t>
              </a:r>
              <a:endParaRPr lang="ja-JP" altLang="en-US" sz="5400">
                <a:solidFill>
                  <a:schemeClr val="bg1"/>
                </a:solidFill>
                <a:latin typeface="游ゴシック"/>
                <a:ea typeface="游ゴシック"/>
              </a:endParaRPr>
            </a:p>
          </p:txBody>
        </p:sp>
      </p:grpSp>
    </p:spTree>
    <p:extLst>
      <p:ext uri="{BB962C8B-B14F-4D97-AF65-F5344CB8AC3E}">
        <p14:creationId xmlns:p14="http://schemas.microsoft.com/office/powerpoint/2010/main" val="3957032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898A7-8D2A-8F6E-9264-68C30C5884D3}"/>
            </a:ext>
          </a:extLst>
        </p:cNvPr>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7CD136B1-1EEB-25F5-C0AC-9156C77E5D56}"/>
              </a:ext>
            </a:extLst>
          </p:cNvPr>
          <p:cNvGrpSpPr/>
          <p:nvPr/>
        </p:nvGrpSpPr>
        <p:grpSpPr>
          <a:xfrm>
            <a:off x="6399211" y="3429000"/>
            <a:ext cx="2565401" cy="3059906"/>
            <a:chOff x="419100" y="3678801"/>
            <a:chExt cx="2179950" cy="2600157"/>
          </a:xfrm>
        </p:grpSpPr>
        <p:pic>
          <p:nvPicPr>
            <p:cNvPr id="8" name="図 7">
              <a:extLst>
                <a:ext uri="{FF2B5EF4-FFF2-40B4-BE49-F238E27FC236}">
                  <a16:creationId xmlns:a16="http://schemas.microsoft.com/office/drawing/2014/main" id="{B8D7EB3C-EBF8-5A83-6C6C-AA33AB710418}"/>
                </a:ext>
              </a:extLst>
            </p:cNvPr>
            <p:cNvPicPr>
              <a:picLocks noChangeAspect="1"/>
            </p:cNvPicPr>
            <p:nvPr/>
          </p:nvPicPr>
          <p:blipFill rotWithShape="1">
            <a:blip r:embed="rId3">
              <a:alphaModFix amt="45000"/>
            </a:blip>
            <a:srcRect l="2038" r="90908"/>
            <a:stretch/>
          </p:blipFill>
          <p:spPr>
            <a:xfrm>
              <a:off x="419100" y="3683960"/>
              <a:ext cx="620712" cy="2594998"/>
            </a:xfrm>
            <a:prstGeom prst="rect">
              <a:avLst/>
            </a:prstGeom>
          </p:spPr>
        </p:pic>
        <p:pic>
          <p:nvPicPr>
            <p:cNvPr id="9" name="図 8">
              <a:extLst>
                <a:ext uri="{FF2B5EF4-FFF2-40B4-BE49-F238E27FC236}">
                  <a16:creationId xmlns:a16="http://schemas.microsoft.com/office/drawing/2014/main" id="{C68FC10E-641E-850F-E945-A9CA3F33AFB3}"/>
                </a:ext>
              </a:extLst>
            </p:cNvPr>
            <p:cNvPicPr>
              <a:picLocks noChangeAspect="1"/>
            </p:cNvPicPr>
            <p:nvPr/>
          </p:nvPicPr>
          <p:blipFill rotWithShape="1">
            <a:blip r:embed="rId3">
              <a:alphaModFix amt="45000"/>
            </a:blip>
            <a:srcRect l="68896" r="23541"/>
            <a:stretch/>
          </p:blipFill>
          <p:spPr>
            <a:xfrm>
              <a:off x="1933570" y="3678801"/>
              <a:ext cx="665480" cy="2594999"/>
            </a:xfrm>
            <a:prstGeom prst="rect">
              <a:avLst/>
            </a:prstGeom>
          </p:spPr>
        </p:pic>
        <p:pic>
          <p:nvPicPr>
            <p:cNvPr id="10" name="図 9">
              <a:extLst>
                <a:ext uri="{FF2B5EF4-FFF2-40B4-BE49-F238E27FC236}">
                  <a16:creationId xmlns:a16="http://schemas.microsoft.com/office/drawing/2014/main" id="{9D884CFB-72AA-90B2-136A-3486A248B457}"/>
                </a:ext>
              </a:extLst>
            </p:cNvPr>
            <p:cNvPicPr>
              <a:picLocks noChangeAspect="1"/>
            </p:cNvPicPr>
            <p:nvPr/>
          </p:nvPicPr>
          <p:blipFill rotWithShape="1">
            <a:blip r:embed="rId3">
              <a:alphaModFix amt="45000"/>
            </a:blip>
            <a:srcRect l="37442" r="55504"/>
            <a:stretch/>
          </p:blipFill>
          <p:spPr>
            <a:xfrm>
              <a:off x="1198106" y="3683959"/>
              <a:ext cx="620712" cy="2594999"/>
            </a:xfrm>
            <a:prstGeom prst="rect">
              <a:avLst/>
            </a:prstGeom>
          </p:spPr>
        </p:pic>
      </p:grpSp>
      <p:sp>
        <p:nvSpPr>
          <p:cNvPr id="3" name="タイトル 2">
            <a:extLst>
              <a:ext uri="{FF2B5EF4-FFF2-40B4-BE49-F238E27FC236}">
                <a16:creationId xmlns:a16="http://schemas.microsoft.com/office/drawing/2014/main" id="{72F8F3E2-1B89-2AFA-485D-D6CB61D2DFA9}"/>
              </a:ext>
            </a:extLst>
          </p:cNvPr>
          <p:cNvSpPr>
            <a:spLocks noGrp="1"/>
          </p:cNvSpPr>
          <p:nvPr>
            <p:ph type="title"/>
          </p:nvPr>
        </p:nvSpPr>
        <p:spPr/>
        <p:txBody>
          <a:bodyPr/>
          <a:lstStyle/>
          <a:p>
            <a:r>
              <a:rPr lang="ja-JP" altLang="en-US"/>
              <a:t>自社らしさを生かすための明日からの行動を決めましょう</a:t>
            </a:r>
            <a:endParaRPr kumimoji="1" lang="ja-JP" altLang="en-US"/>
          </a:p>
        </p:txBody>
      </p:sp>
      <p:sp>
        <p:nvSpPr>
          <p:cNvPr id="4" name="コンテンツ プレースホルダー 6">
            <a:extLst>
              <a:ext uri="{FF2B5EF4-FFF2-40B4-BE49-F238E27FC236}">
                <a16:creationId xmlns:a16="http://schemas.microsoft.com/office/drawing/2014/main" id="{DC577366-1EDA-8552-EBE4-B37937D4FC8C}"/>
              </a:ext>
            </a:extLst>
          </p:cNvPr>
          <p:cNvSpPr txBox="1">
            <a:spLocks/>
          </p:cNvSpPr>
          <p:nvPr/>
        </p:nvSpPr>
        <p:spPr>
          <a:xfrm>
            <a:off x="179388" y="3176588"/>
            <a:ext cx="8785223" cy="2447924"/>
          </a:xfrm>
          <a:prstGeom prst="rect">
            <a:avLst/>
          </a:prstGeom>
        </p:spPr>
        <p:txBody>
          <a:bodyPr tIns="72000" bIns="36000" anchor="ctr"/>
          <a:lstStyle>
            <a:lvl1pPr marL="0" indent="0" algn="l" defTabSz="914400" rtl="0" eaLnBrk="1" latinLnBrk="0" hangingPunct="1">
              <a:lnSpc>
                <a:spcPct val="120000"/>
              </a:lnSpc>
              <a:spcBef>
                <a:spcPts val="0"/>
              </a:spcBef>
              <a:spcAft>
                <a:spcPts val="300"/>
              </a:spcAft>
              <a:buFont typeface="Arial" panose="020B0604020202020204" pitchFamily="34" charset="0"/>
              <a:buNone/>
              <a:defRPr kumimoji="1" sz="2800" kern="1200">
                <a:solidFill>
                  <a:srgbClr val="56431E"/>
                </a:solidFill>
                <a:latin typeface="+mn-lt"/>
                <a:ea typeface="+mn-ea"/>
                <a:cs typeface="+mn-cs"/>
              </a:defRPr>
            </a:lvl1pPr>
            <a:lvl2pPr marL="360000" indent="0" algn="l" defTabSz="914400" rtl="0" eaLnBrk="1" latinLnBrk="0" hangingPunct="1">
              <a:lnSpc>
                <a:spcPct val="120000"/>
              </a:lnSpc>
              <a:spcBef>
                <a:spcPts val="0"/>
              </a:spcBef>
              <a:spcAft>
                <a:spcPts val="300"/>
              </a:spcAft>
              <a:buFont typeface="Arial" panose="020B0604020202020204" pitchFamily="34" charset="0"/>
              <a:buNone/>
              <a:defRPr kumimoji="1" sz="2400" kern="1200">
                <a:solidFill>
                  <a:srgbClr val="56431E"/>
                </a:solidFill>
                <a:latin typeface="+mn-lt"/>
                <a:ea typeface="+mn-ea"/>
                <a:cs typeface="+mn-cs"/>
              </a:defRPr>
            </a:lvl2pPr>
            <a:lvl3pPr marL="720000" indent="0" algn="l" defTabSz="914400" rtl="0" eaLnBrk="1" latinLnBrk="0" hangingPunct="1">
              <a:lnSpc>
                <a:spcPct val="120000"/>
              </a:lnSpc>
              <a:spcBef>
                <a:spcPts val="0"/>
              </a:spcBef>
              <a:spcAft>
                <a:spcPts val="300"/>
              </a:spcAft>
              <a:buFont typeface="Arial" panose="020B0604020202020204" pitchFamily="34" charset="0"/>
              <a:buNone/>
              <a:defRPr kumimoji="1" sz="2000" kern="1200">
                <a:solidFill>
                  <a:srgbClr val="56431E"/>
                </a:solidFill>
                <a:latin typeface="+mn-lt"/>
                <a:ea typeface="+mn-ea"/>
                <a:cs typeface="+mn-cs"/>
              </a:defRPr>
            </a:lvl3pPr>
            <a:lvl4pPr marL="1080000" indent="0" algn="l" defTabSz="914400" rtl="0" eaLnBrk="1" latinLnBrk="0" hangingPunct="1">
              <a:lnSpc>
                <a:spcPct val="120000"/>
              </a:lnSpc>
              <a:spcBef>
                <a:spcPts val="0"/>
              </a:spcBef>
              <a:spcAft>
                <a:spcPts val="300"/>
              </a:spcAft>
              <a:buFont typeface="Arial" panose="020B0604020202020204" pitchFamily="34" charset="0"/>
              <a:buNone/>
              <a:defRPr kumimoji="1" sz="1800" kern="1200">
                <a:solidFill>
                  <a:srgbClr val="56431E"/>
                </a:solidFill>
                <a:latin typeface="+mn-lt"/>
                <a:ea typeface="+mn-ea"/>
                <a:cs typeface="+mn-cs"/>
              </a:defRPr>
            </a:lvl4pPr>
            <a:lvl5pPr marL="1440000" indent="0" algn="l" defTabSz="914400" rtl="0" eaLnBrk="1" latinLnBrk="0" hangingPunct="1">
              <a:lnSpc>
                <a:spcPct val="120000"/>
              </a:lnSpc>
              <a:spcBef>
                <a:spcPts val="0"/>
              </a:spcBef>
              <a:spcAft>
                <a:spcPts val="300"/>
              </a:spcAft>
              <a:buFont typeface="Arial" panose="020B0604020202020204" pitchFamily="34" charset="0"/>
              <a:buNone/>
              <a:defRPr kumimoji="1" sz="1800" kern="1200">
                <a:solidFill>
                  <a:srgbClr val="56431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b="1">
                <a:solidFill>
                  <a:srgbClr val="F0536B"/>
                </a:solidFill>
              </a:rPr>
              <a:t>発表の流れ</a:t>
            </a:r>
            <a:endParaRPr lang="en-US" altLang="ja-JP" sz="2000" b="1">
              <a:solidFill>
                <a:srgbClr val="F0536B"/>
              </a:solidFill>
            </a:endParaRPr>
          </a:p>
          <a:p>
            <a:pPr marL="342900" indent="-342900">
              <a:buFont typeface="Arial" panose="020B0604020202020204" pitchFamily="34" charset="0"/>
              <a:buChar char="•"/>
            </a:pPr>
            <a:r>
              <a:rPr lang="ja-JP" altLang="en-US" sz="2000" b="1"/>
              <a:t>１社あたりの持ち時間は</a:t>
            </a:r>
            <a:r>
              <a:rPr lang="en-US" altLang="ja-JP" sz="2000" b="1"/>
              <a:t>1</a:t>
            </a:r>
            <a:r>
              <a:rPr lang="ja-JP" altLang="en-US" sz="2000" b="1"/>
              <a:t>分です。</a:t>
            </a:r>
            <a:endParaRPr lang="en-US" altLang="ja-JP" sz="2000" b="1"/>
          </a:p>
        </p:txBody>
      </p:sp>
      <p:sp>
        <p:nvSpPr>
          <p:cNvPr id="6" name="コンテンツ プレースホルダー 5">
            <a:extLst>
              <a:ext uri="{FF2B5EF4-FFF2-40B4-BE49-F238E27FC236}">
                <a16:creationId xmlns:a16="http://schemas.microsoft.com/office/drawing/2014/main" id="{266BEB4D-9ADA-8540-3008-608FE1E02C69}"/>
              </a:ext>
            </a:extLst>
          </p:cNvPr>
          <p:cNvSpPr>
            <a:spLocks noGrp="1"/>
          </p:cNvSpPr>
          <p:nvPr>
            <p:ph idx="1"/>
          </p:nvPr>
        </p:nvSpPr>
        <p:spPr>
          <a:xfrm>
            <a:off x="179389" y="617677"/>
            <a:ext cx="8785222" cy="2558911"/>
          </a:xfrm>
        </p:spPr>
        <p:txBody>
          <a:bodyPr lIns="91440" tIns="72000" rIns="91440" bIns="36000" anchor="ctr"/>
          <a:lstStyle/>
          <a:p>
            <a:r>
              <a:rPr lang="ja-JP" altLang="en-US" b="1">
                <a:ea typeface="游ゴシック"/>
              </a:rPr>
              <a:t>自社らしさ・自社のつよみを生かし</a:t>
            </a:r>
            <a:endParaRPr lang="en-US" altLang="ja-JP" b="1">
              <a:ea typeface="游ゴシック"/>
            </a:endParaRPr>
          </a:p>
          <a:p>
            <a:r>
              <a:rPr lang="ja-JP" altLang="en-US" b="1">
                <a:ea typeface="游ゴシック"/>
              </a:rPr>
              <a:t>周りの人々を巻き込んだ</a:t>
            </a:r>
            <a:endParaRPr lang="en-US" altLang="ja-JP" b="1">
              <a:ea typeface="游ゴシック"/>
            </a:endParaRPr>
          </a:p>
          <a:p>
            <a:r>
              <a:rPr lang="ja-JP" altLang="en-US" b="1">
                <a:ea typeface="游ゴシック"/>
              </a:rPr>
              <a:t>リアリティのある</a:t>
            </a:r>
            <a:r>
              <a:rPr lang="ja-JP" altLang="en-US" b="1">
                <a:ea typeface="游ゴシック"/>
                <a:cs typeface="Calibri"/>
              </a:rPr>
              <a:t>アクションプランを</a:t>
            </a:r>
            <a:endParaRPr lang="en-US" altLang="ja-JP" b="1">
              <a:ea typeface="游ゴシック"/>
              <a:cs typeface="Calibri"/>
            </a:endParaRPr>
          </a:p>
          <a:p>
            <a:r>
              <a:rPr lang="ja-JP" altLang="en-US" b="1">
                <a:ea typeface="游ゴシック"/>
              </a:rPr>
              <a:t>全体で発表しましょう！</a:t>
            </a:r>
            <a:endParaRPr lang="en-US" altLang="ja-JP" sz="3200" b="1">
              <a:ea typeface="游ゴシック"/>
              <a:cs typeface="Calibri"/>
            </a:endParaRPr>
          </a:p>
        </p:txBody>
      </p:sp>
    </p:spTree>
    <p:extLst>
      <p:ext uri="{BB962C8B-B14F-4D97-AF65-F5344CB8AC3E}">
        <p14:creationId xmlns:p14="http://schemas.microsoft.com/office/powerpoint/2010/main" val="3116244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EDC47-0845-1261-9213-C00F303CF29C}"/>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94F6848C-2CF2-35D1-7A5E-588A484149CE}"/>
              </a:ext>
            </a:extLst>
          </p:cNvPr>
          <p:cNvSpPr>
            <a:spLocks noGrp="1"/>
          </p:cNvSpPr>
          <p:nvPr>
            <p:ph type="title"/>
          </p:nvPr>
        </p:nvSpPr>
        <p:spPr/>
        <p:txBody>
          <a:bodyPr>
            <a:normAutofit fontScale="90000"/>
          </a:bodyPr>
          <a:lstStyle/>
          <a:p>
            <a:r>
              <a:rPr lang="ja-JP" altLang="en-US"/>
              <a:t>おわりに</a:t>
            </a:r>
          </a:p>
        </p:txBody>
      </p:sp>
    </p:spTree>
    <p:extLst>
      <p:ext uri="{BB962C8B-B14F-4D97-AF65-F5344CB8AC3E}">
        <p14:creationId xmlns:p14="http://schemas.microsoft.com/office/powerpoint/2010/main" val="1886062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E863B-A970-BE6B-81B1-22206E66926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5283C2E-5433-EA1C-893E-355CA3E8C986}"/>
              </a:ext>
            </a:extLst>
          </p:cNvPr>
          <p:cNvSpPr>
            <a:spLocks noGrp="1"/>
          </p:cNvSpPr>
          <p:nvPr>
            <p:ph type="title"/>
          </p:nvPr>
        </p:nvSpPr>
        <p:spPr/>
        <p:txBody>
          <a:bodyPr>
            <a:normAutofit fontScale="90000"/>
          </a:bodyPr>
          <a:lstStyle/>
          <a:p>
            <a:r>
              <a:rPr kumimoji="1" lang="ja-JP" altLang="en-US"/>
              <a:t>お疲れさまでした</a:t>
            </a:r>
          </a:p>
        </p:txBody>
      </p:sp>
    </p:spTree>
    <p:extLst>
      <p:ext uri="{BB962C8B-B14F-4D97-AF65-F5344CB8AC3E}">
        <p14:creationId xmlns:p14="http://schemas.microsoft.com/office/powerpoint/2010/main" val="1735840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6CF32-D9EE-5D9D-B954-01B35676CC7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D6E7FF29-C033-0F57-80F1-45CF5C2D8AD3}"/>
              </a:ext>
            </a:extLst>
          </p:cNvPr>
          <p:cNvSpPr>
            <a:spLocks noGrp="1"/>
          </p:cNvSpPr>
          <p:nvPr>
            <p:ph idx="1"/>
          </p:nvPr>
        </p:nvSpPr>
        <p:spPr/>
        <p:txBody>
          <a:bodyPr lIns="91440" tIns="72000" rIns="91440" bIns="36000" anchor="ctr"/>
          <a:lstStyle/>
          <a:p>
            <a:pPr algn="ctr"/>
            <a:r>
              <a:rPr kumimoji="1" lang="ja-JP" altLang="en-US" sz="2400" b="1">
                <a:ea typeface="游ゴシック"/>
              </a:rPr>
              <a:t>ぜひ、実際に従業員の皆様に、考えた「自社らしさ」と</a:t>
            </a:r>
            <a:br>
              <a:rPr kumimoji="1" lang="en-US" altLang="ja-JP" sz="2400" b="1">
                <a:ea typeface="游ゴシック"/>
              </a:rPr>
            </a:br>
            <a:r>
              <a:rPr kumimoji="1" lang="ja-JP" altLang="en-US" sz="2400" b="1">
                <a:ea typeface="游ゴシック"/>
              </a:rPr>
              <a:t>実施する行動を共有する時間を業務の中で持ってください。</a:t>
            </a:r>
            <a:endParaRPr lang="en-US" altLang="ja-JP" sz="2400" b="1">
              <a:ea typeface="游ゴシック"/>
            </a:endParaRPr>
          </a:p>
          <a:p>
            <a:pPr marL="359410" lvl="1" algn="ctr">
              <a:buClr>
                <a:srgbClr val="85682F"/>
              </a:buClr>
              <a:buSzPct val="120000"/>
            </a:pPr>
            <a:r>
              <a:rPr lang="ja-JP" altLang="en-US" sz="1800" b="1">
                <a:solidFill>
                  <a:srgbClr val="EE3360"/>
                </a:solidFill>
                <a:ea typeface="游ゴシック"/>
              </a:rPr>
              <a:t>　　　　　　　</a:t>
            </a:r>
            <a:endParaRPr lang="en-US" altLang="ja-JP" sz="1800" b="1">
              <a:solidFill>
                <a:srgbClr val="EE3360"/>
              </a:solidFill>
              <a:ea typeface="游ゴシック"/>
              <a:cs typeface="Calibri" panose="020F0502020204030204"/>
            </a:endParaRPr>
          </a:p>
        </p:txBody>
      </p:sp>
      <p:sp>
        <p:nvSpPr>
          <p:cNvPr id="5" name="タイトル 4">
            <a:extLst>
              <a:ext uri="{FF2B5EF4-FFF2-40B4-BE49-F238E27FC236}">
                <a16:creationId xmlns:a16="http://schemas.microsoft.com/office/drawing/2014/main" id="{C03F79FD-A566-45F2-A47A-20E0C72843C2}"/>
              </a:ext>
            </a:extLst>
          </p:cNvPr>
          <p:cNvSpPr>
            <a:spLocks noGrp="1"/>
          </p:cNvSpPr>
          <p:nvPr>
            <p:ph type="title"/>
          </p:nvPr>
        </p:nvSpPr>
        <p:spPr/>
        <p:txBody>
          <a:bodyPr/>
          <a:lstStyle/>
          <a:p>
            <a:r>
              <a:rPr lang="ja-JP" altLang="en-US"/>
              <a:t>動きを止めないために、、、</a:t>
            </a:r>
          </a:p>
        </p:txBody>
      </p:sp>
    </p:spTree>
    <p:extLst>
      <p:ext uri="{BB962C8B-B14F-4D97-AF65-F5344CB8AC3E}">
        <p14:creationId xmlns:p14="http://schemas.microsoft.com/office/powerpoint/2010/main" val="1301087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FD2F8-FB20-702B-6759-0D57BE3A8DC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B54B3B5-C8E8-A459-808B-5024A6558F30}"/>
              </a:ext>
            </a:extLst>
          </p:cNvPr>
          <p:cNvSpPr>
            <a:spLocks noGrp="1"/>
          </p:cNvSpPr>
          <p:nvPr>
            <p:ph type="title"/>
          </p:nvPr>
        </p:nvSpPr>
        <p:spPr/>
        <p:txBody>
          <a:bodyPr>
            <a:normAutofit fontScale="90000"/>
          </a:bodyPr>
          <a:lstStyle/>
          <a:p>
            <a:r>
              <a:rPr lang="ja-JP" altLang="en-US"/>
              <a:t>「自社らしさ」を中核においた高付加価値な事業と組織づくり</a:t>
            </a:r>
            <a:endParaRPr kumimoji="1" lang="ja-JP" altLang="en-US"/>
          </a:p>
        </p:txBody>
      </p:sp>
      <p:pic>
        <p:nvPicPr>
          <p:cNvPr id="17" name="図 16">
            <a:extLst>
              <a:ext uri="{FF2B5EF4-FFF2-40B4-BE49-F238E27FC236}">
                <a16:creationId xmlns:a16="http://schemas.microsoft.com/office/drawing/2014/main" id="{5B924FBF-FA3D-8033-D8CD-84C4EC697C66}"/>
              </a:ext>
            </a:extLst>
          </p:cNvPr>
          <p:cNvPicPr>
            <a:picLocks noChangeAspect="1"/>
          </p:cNvPicPr>
          <p:nvPr/>
        </p:nvPicPr>
        <p:blipFill>
          <a:blip r:embed="rId3"/>
          <a:stretch>
            <a:fillRect/>
          </a:stretch>
        </p:blipFill>
        <p:spPr>
          <a:xfrm>
            <a:off x="1605673" y="2013161"/>
            <a:ext cx="5932655" cy="2917007"/>
          </a:xfrm>
          <a:prstGeom prst="rect">
            <a:avLst/>
          </a:prstGeom>
        </p:spPr>
      </p:pic>
      <p:sp>
        <p:nvSpPr>
          <p:cNvPr id="18" name="テキスト プレースホルダー 6">
            <a:extLst>
              <a:ext uri="{FF2B5EF4-FFF2-40B4-BE49-F238E27FC236}">
                <a16:creationId xmlns:a16="http://schemas.microsoft.com/office/drawing/2014/main" id="{B44F6D9D-A46E-7326-DE18-1DCA2058AC38}"/>
              </a:ext>
            </a:extLst>
          </p:cNvPr>
          <p:cNvSpPr txBox="1">
            <a:spLocks/>
          </p:cNvSpPr>
          <p:nvPr/>
        </p:nvSpPr>
        <p:spPr>
          <a:xfrm>
            <a:off x="826730" y="1480615"/>
            <a:ext cx="7490540" cy="520330"/>
          </a:xfrm>
          <a:prstGeom prst="rect">
            <a:avLst/>
          </a:prstGeom>
          <a:noFill/>
          <a:ln>
            <a:noFill/>
          </a:ln>
        </p:spPr>
        <p:txBody>
          <a:bodyPr vert="horz" wrap="square" lIns="149539" tIns="74769" rIns="149539" bIns="74769"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defTabSz="633062">
              <a:spcBef>
                <a:spcPts val="0"/>
              </a:spcBef>
              <a:spcAft>
                <a:spcPts val="416"/>
              </a:spcAft>
              <a:buClr>
                <a:prstClr val="black">
                  <a:lumMod val="75000"/>
                  <a:lumOff val="25000"/>
                </a:prstClr>
              </a:buClr>
              <a:buNone/>
              <a:defRPr/>
            </a:pPr>
            <a:r>
              <a:rPr lang="ja-JP" altLang="en-US" sz="2400" b="1">
                <a:latin typeface="Yu Gothic" panose="020B0400000000000000" pitchFamily="34" charset="-128"/>
                <a:ea typeface="Yu Gothic" panose="020B0400000000000000" pitchFamily="34" charset="-128"/>
                <a:cs typeface="メイリオ" panose="020B0604030504040204" pitchFamily="50" charset="-128"/>
              </a:rPr>
              <a:t>中小企業ならではのデザイン経営「好循環モデル」</a:t>
            </a:r>
          </a:p>
        </p:txBody>
      </p:sp>
      <p:sp>
        <p:nvSpPr>
          <p:cNvPr id="28" name="テキスト ボックス 27">
            <a:extLst>
              <a:ext uri="{FF2B5EF4-FFF2-40B4-BE49-F238E27FC236}">
                <a16:creationId xmlns:a16="http://schemas.microsoft.com/office/drawing/2014/main" id="{0913F743-FE96-B821-2B0E-37DDD69DDF32}"/>
              </a:ext>
            </a:extLst>
          </p:cNvPr>
          <p:cNvSpPr txBox="1"/>
          <p:nvPr/>
        </p:nvSpPr>
        <p:spPr>
          <a:xfrm>
            <a:off x="2937213" y="6078893"/>
            <a:ext cx="6114308" cy="219291"/>
          </a:xfrm>
          <a:prstGeom prst="rect">
            <a:avLst/>
          </a:prstGeom>
          <a:noFill/>
        </p:spPr>
        <p:txBody>
          <a:bodyPr wrap="square">
            <a:spAutoFit/>
          </a:bodyPr>
          <a:lstStyle/>
          <a:p>
            <a:pPr algn="r"/>
            <a:r>
              <a:rPr lang="ja-JP" altLang="en-US" sz="825"/>
              <a:t>特許庁「中小企業のためのデザイン経営ハンドブック ２ 未来をひらくデザイン経営 × 知財</a:t>
            </a:r>
          </a:p>
        </p:txBody>
      </p:sp>
    </p:spTree>
    <p:extLst>
      <p:ext uri="{BB962C8B-B14F-4D97-AF65-F5344CB8AC3E}">
        <p14:creationId xmlns:p14="http://schemas.microsoft.com/office/powerpoint/2010/main" val="194033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74964-1A14-B0B6-5A79-7F91F726361D}"/>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BD4613E-9CF7-EDD1-0984-E712365644CA}"/>
              </a:ext>
            </a:extLst>
          </p:cNvPr>
          <p:cNvSpPr>
            <a:spLocks noGrp="1"/>
          </p:cNvSpPr>
          <p:nvPr>
            <p:ph idx="1"/>
          </p:nvPr>
        </p:nvSpPr>
        <p:spPr/>
        <p:txBody>
          <a:bodyPr lIns="91440" tIns="72000" rIns="91440" bIns="36000" anchor="ctr"/>
          <a:lstStyle/>
          <a:p>
            <a:pPr algn="ctr"/>
            <a:r>
              <a:rPr lang="ja-JP" altLang="en-US" sz="2400" b="1">
                <a:solidFill>
                  <a:schemeClr val="tx1"/>
                </a:solidFill>
                <a:ea typeface="游ゴシック"/>
                <a:cs typeface="Calibri" panose="020F0502020204030204"/>
              </a:rPr>
              <a:t>一人で戦わないで！</a:t>
            </a:r>
            <a:endParaRPr lang="en-US" altLang="ja-JP" sz="2400" b="1" dirty="0">
              <a:solidFill>
                <a:schemeClr val="tx1"/>
              </a:solidFill>
              <a:ea typeface="游ゴシック"/>
              <a:cs typeface="Calibri" panose="020F0502020204030204"/>
            </a:endParaRPr>
          </a:p>
          <a:p>
            <a:pPr algn="ctr"/>
            <a:endParaRPr lang="en-US" altLang="ja-JP" sz="2400" b="1" dirty="0">
              <a:solidFill>
                <a:schemeClr val="tx1"/>
              </a:solidFill>
              <a:ea typeface="游ゴシック"/>
              <a:cs typeface="Calibri" panose="020F0502020204030204"/>
            </a:endParaRPr>
          </a:p>
          <a:p>
            <a:pPr algn="ctr"/>
            <a:r>
              <a:rPr lang="ja-JP" altLang="en-US" sz="2400" b="1">
                <a:solidFill>
                  <a:schemeClr val="tx1"/>
                </a:solidFill>
                <a:ea typeface="游ゴシック"/>
                <a:cs typeface="Calibri" panose="020F0502020204030204"/>
              </a:rPr>
              <a:t>・今日参加の皆様、ぜひ横で繋がってください。</a:t>
            </a:r>
            <a:endParaRPr lang="en-US" altLang="ja-JP" sz="2400" b="1" dirty="0">
              <a:solidFill>
                <a:schemeClr val="tx1"/>
              </a:solidFill>
              <a:ea typeface="游ゴシック"/>
              <a:cs typeface="Calibri" panose="020F0502020204030204"/>
            </a:endParaRPr>
          </a:p>
          <a:p>
            <a:pPr algn="ctr"/>
            <a:endParaRPr lang="en-US" altLang="ja-JP" sz="1800" b="1" dirty="0">
              <a:solidFill>
                <a:schemeClr val="tx1"/>
              </a:solidFill>
              <a:ea typeface="游ゴシック"/>
              <a:cs typeface="Calibri" panose="020F0502020204030204"/>
            </a:endParaRPr>
          </a:p>
          <a:p>
            <a:pPr algn="ctr"/>
            <a:r>
              <a:rPr lang="ja-JP" altLang="en-US" sz="2400" b="1">
                <a:solidFill>
                  <a:schemeClr val="tx1"/>
                </a:solidFill>
                <a:ea typeface="游ゴシック"/>
                <a:cs typeface="Calibri" panose="020F0502020204030204"/>
              </a:rPr>
              <a:t>・困ったら支援機関に相談を！</a:t>
            </a:r>
            <a:endParaRPr lang="en-US" altLang="ja-JP" sz="2400" b="1" dirty="0">
              <a:solidFill>
                <a:schemeClr val="tx1"/>
              </a:solidFill>
              <a:ea typeface="游ゴシック"/>
              <a:cs typeface="Calibri" panose="020F0502020204030204"/>
            </a:endParaRPr>
          </a:p>
        </p:txBody>
      </p:sp>
      <p:sp>
        <p:nvSpPr>
          <p:cNvPr id="5" name="タイトル 4">
            <a:extLst>
              <a:ext uri="{FF2B5EF4-FFF2-40B4-BE49-F238E27FC236}">
                <a16:creationId xmlns:a16="http://schemas.microsoft.com/office/drawing/2014/main" id="{14178DC3-C2CF-8D35-0E16-0F3D01D8A3F8}"/>
              </a:ext>
            </a:extLst>
          </p:cNvPr>
          <p:cNvSpPr>
            <a:spLocks noGrp="1"/>
          </p:cNvSpPr>
          <p:nvPr>
            <p:ph type="title"/>
          </p:nvPr>
        </p:nvSpPr>
        <p:spPr/>
        <p:txBody>
          <a:bodyPr/>
          <a:lstStyle/>
          <a:p>
            <a:r>
              <a:rPr lang="ja-JP" altLang="en-US"/>
              <a:t>動きを止めないために、、、</a:t>
            </a:r>
          </a:p>
        </p:txBody>
      </p:sp>
    </p:spTree>
    <p:extLst>
      <p:ext uri="{BB962C8B-B14F-4D97-AF65-F5344CB8AC3E}">
        <p14:creationId xmlns:p14="http://schemas.microsoft.com/office/powerpoint/2010/main" val="1049803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AE9DD-875E-B17C-C1F3-E98A3333FFF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24F19D9-5B86-3BD7-C71B-91B1599CE911}"/>
              </a:ext>
            </a:extLst>
          </p:cNvPr>
          <p:cNvSpPr>
            <a:spLocks noGrp="1"/>
          </p:cNvSpPr>
          <p:nvPr>
            <p:ph idx="1"/>
          </p:nvPr>
        </p:nvSpPr>
        <p:spPr>
          <a:xfrm>
            <a:off x="4010512" y="1896276"/>
            <a:ext cx="4854948" cy="2723921"/>
          </a:xfrm>
        </p:spPr>
        <p:txBody>
          <a:bodyPr anchor="ctr"/>
          <a:lstStyle/>
          <a:p>
            <a:r>
              <a:rPr kumimoji="1" lang="ja-JP" altLang="en-US" sz="3200" b="1"/>
              <a:t>参加事業者向け</a:t>
            </a:r>
            <a:endParaRPr kumimoji="1" lang="en-US" altLang="ja-JP" sz="3200" b="1"/>
          </a:p>
          <a:p>
            <a:r>
              <a:rPr kumimoji="1" lang="ja-JP" altLang="en-US" sz="3200" b="1"/>
              <a:t>アンケートの回答に</a:t>
            </a:r>
            <a:br>
              <a:rPr kumimoji="1" lang="en-US" altLang="ja-JP" sz="3200" b="1"/>
            </a:br>
            <a:r>
              <a:rPr kumimoji="1" lang="ja-JP" altLang="en-US" sz="3200" b="1"/>
              <a:t>ご協力ください</a:t>
            </a:r>
            <a:br>
              <a:rPr lang="en-US" altLang="ja-JP" sz="1600" b="1"/>
            </a:br>
            <a:r>
              <a:rPr lang="ja-JP" altLang="en-US" sz="1600" b="1"/>
              <a:t>スマートフォンのカメラで読み込んでいただくと</a:t>
            </a:r>
            <a:r>
              <a:rPr lang="en-US" altLang="ja-JP" sz="1600" b="1"/>
              <a:t>Microsoft forms</a:t>
            </a:r>
            <a:r>
              <a:rPr lang="ja-JP" altLang="en-US" sz="1600" b="1"/>
              <a:t>が開き、アンケートが表示されます。</a:t>
            </a:r>
            <a:endParaRPr kumimoji="1" lang="ja-JP" altLang="en-US" sz="1600" b="1"/>
          </a:p>
        </p:txBody>
      </p:sp>
      <p:sp>
        <p:nvSpPr>
          <p:cNvPr id="3" name="タイトル 2">
            <a:extLst>
              <a:ext uri="{FF2B5EF4-FFF2-40B4-BE49-F238E27FC236}">
                <a16:creationId xmlns:a16="http://schemas.microsoft.com/office/drawing/2014/main" id="{D1CE0A13-B6EA-0C51-42FF-1C81169DA601}"/>
              </a:ext>
            </a:extLst>
          </p:cNvPr>
          <p:cNvSpPr>
            <a:spLocks noGrp="1"/>
          </p:cNvSpPr>
          <p:nvPr>
            <p:ph type="title"/>
          </p:nvPr>
        </p:nvSpPr>
        <p:spPr/>
        <p:txBody>
          <a:bodyPr/>
          <a:lstStyle/>
          <a:p>
            <a:r>
              <a:rPr kumimoji="1" lang="ja-JP" altLang="en-US"/>
              <a:t>アンケート回答</a:t>
            </a:r>
          </a:p>
        </p:txBody>
      </p:sp>
      <p:sp>
        <p:nvSpPr>
          <p:cNvPr id="4" name="正方形/長方形 3">
            <a:extLst>
              <a:ext uri="{FF2B5EF4-FFF2-40B4-BE49-F238E27FC236}">
                <a16:creationId xmlns:a16="http://schemas.microsoft.com/office/drawing/2014/main" id="{B7033772-8CC7-835B-D160-24E4A89EC6D8}"/>
              </a:ext>
            </a:extLst>
          </p:cNvPr>
          <p:cNvSpPr/>
          <p:nvPr/>
        </p:nvSpPr>
        <p:spPr>
          <a:xfrm>
            <a:off x="962025" y="2272398"/>
            <a:ext cx="1971675" cy="197167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QR</a:t>
            </a:r>
            <a:r>
              <a:rPr kumimoji="1" lang="ja-JP" altLang="en-US"/>
              <a:t>コード</a:t>
            </a:r>
          </a:p>
        </p:txBody>
      </p:sp>
    </p:spTree>
    <p:extLst>
      <p:ext uri="{BB962C8B-B14F-4D97-AF65-F5344CB8AC3E}">
        <p14:creationId xmlns:p14="http://schemas.microsoft.com/office/powerpoint/2010/main" val="2737071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E5CEC-76DC-A11D-3D8F-F77E54613863}"/>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65B8161E-3BFF-A2BA-2263-B06DF8A64EBD}"/>
              </a:ext>
            </a:extLst>
          </p:cNvPr>
          <p:cNvSpPr>
            <a:spLocks noGrp="1"/>
          </p:cNvSpPr>
          <p:nvPr>
            <p:ph type="title"/>
          </p:nvPr>
        </p:nvSpPr>
        <p:spPr/>
        <p:txBody>
          <a:bodyPr>
            <a:normAutofit fontScale="90000"/>
          </a:bodyPr>
          <a:lstStyle/>
          <a:p>
            <a:r>
              <a:rPr lang="ja-JP" altLang="en-US"/>
              <a:t>記念の全体集合写真を撮ります。</a:t>
            </a:r>
            <a:br>
              <a:rPr lang="en-US" altLang="ja-JP"/>
            </a:br>
            <a:r>
              <a:rPr lang="ja-JP" altLang="en-US"/>
              <a:t>写真に写って</a:t>
            </a:r>
            <a:r>
              <a:rPr lang="en-US" altLang="ja-JP"/>
              <a:t>OK</a:t>
            </a:r>
            <a:r>
              <a:rPr lang="ja-JP" altLang="en-US"/>
              <a:t>な方、</a:t>
            </a:r>
            <a:br>
              <a:rPr lang="en-US" altLang="ja-JP"/>
            </a:br>
            <a:r>
              <a:rPr lang="ja-JP" altLang="en-US"/>
              <a:t>前方に集まってください！</a:t>
            </a:r>
          </a:p>
        </p:txBody>
      </p:sp>
      <p:sp>
        <p:nvSpPr>
          <p:cNvPr id="7" name="テキスト プレースホルダー 6">
            <a:extLst>
              <a:ext uri="{FF2B5EF4-FFF2-40B4-BE49-F238E27FC236}">
                <a16:creationId xmlns:a16="http://schemas.microsoft.com/office/drawing/2014/main" id="{57FDEA23-FEED-C848-DAA9-0433B571B761}"/>
              </a:ext>
            </a:extLst>
          </p:cNvPr>
          <p:cNvSpPr>
            <a:spLocks noGrp="1"/>
          </p:cNvSpPr>
          <p:nvPr>
            <p:ph type="body" sz="quarter" idx="10"/>
          </p:nvPr>
        </p:nvSpPr>
        <p:spPr>
          <a:prstGeom prst="rect">
            <a:avLst/>
          </a:prstGeom>
        </p:spPr>
        <p:txBody>
          <a:bodyPr/>
          <a:lstStyle/>
          <a:p>
            <a:pPr marL="0" indent="0">
              <a:buNone/>
            </a:pPr>
            <a:r>
              <a:rPr lang="ja-JP" altLang="en-US"/>
              <a:t>最後に、、、</a:t>
            </a:r>
          </a:p>
        </p:txBody>
      </p:sp>
    </p:spTree>
    <p:extLst>
      <p:ext uri="{BB962C8B-B14F-4D97-AF65-F5344CB8AC3E}">
        <p14:creationId xmlns:p14="http://schemas.microsoft.com/office/powerpoint/2010/main" val="50253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8CD41-B14F-76AE-7ADE-017E6BF56EC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3EED841-D436-1462-3FEC-3FE755B9C843}"/>
              </a:ext>
            </a:extLst>
          </p:cNvPr>
          <p:cNvSpPr>
            <a:spLocks noGrp="1"/>
          </p:cNvSpPr>
          <p:nvPr>
            <p:ph type="title"/>
          </p:nvPr>
        </p:nvSpPr>
        <p:spPr/>
        <p:txBody>
          <a:bodyPr/>
          <a:lstStyle/>
          <a:p>
            <a:r>
              <a:rPr kumimoji="1" lang="ja-JP" altLang="en-US"/>
              <a:t>ワークショップの構成</a:t>
            </a:r>
          </a:p>
        </p:txBody>
      </p:sp>
      <p:cxnSp>
        <p:nvCxnSpPr>
          <p:cNvPr id="4" name="直線コネクタ 3">
            <a:extLst>
              <a:ext uri="{FF2B5EF4-FFF2-40B4-BE49-F238E27FC236}">
                <a16:creationId xmlns:a16="http://schemas.microsoft.com/office/drawing/2014/main" id="{15BF287A-C69A-63AF-5C28-99C4274EBAA1}"/>
              </a:ext>
            </a:extLst>
          </p:cNvPr>
          <p:cNvCxnSpPr>
            <a:cxnSpLocks/>
            <a:stCxn id="7" idx="6"/>
            <a:endCxn id="9" idx="2"/>
          </p:cNvCxnSpPr>
          <p:nvPr/>
        </p:nvCxnSpPr>
        <p:spPr>
          <a:xfrm>
            <a:off x="3028408" y="3562564"/>
            <a:ext cx="1641980" cy="6872"/>
          </a:xfrm>
          <a:prstGeom prst="line">
            <a:avLst/>
          </a:prstGeom>
          <a:ln w="50800">
            <a:solidFill>
              <a:srgbClr val="AD915B"/>
            </a:solidFill>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49E6D941-C231-51BB-E5B4-B8FE82D97958}"/>
              </a:ext>
            </a:extLst>
          </p:cNvPr>
          <p:cNvSpPr/>
          <p:nvPr/>
        </p:nvSpPr>
        <p:spPr>
          <a:xfrm>
            <a:off x="4670388" y="3468522"/>
            <a:ext cx="201827" cy="201827"/>
          </a:xfrm>
          <a:prstGeom prst="ellipse">
            <a:avLst/>
          </a:prstGeom>
          <a:solidFill>
            <a:schemeClr val="bg1"/>
          </a:solidFill>
          <a:ln w="25400">
            <a:solidFill>
              <a:srgbClr val="7D6E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 name="テキスト ボックス 13">
            <a:extLst>
              <a:ext uri="{FF2B5EF4-FFF2-40B4-BE49-F238E27FC236}">
                <a16:creationId xmlns:a16="http://schemas.microsoft.com/office/drawing/2014/main" id="{17DCA6C3-51D9-C057-2C30-58D1785374C1}"/>
              </a:ext>
            </a:extLst>
          </p:cNvPr>
          <p:cNvSpPr txBox="1"/>
          <p:nvPr/>
        </p:nvSpPr>
        <p:spPr>
          <a:xfrm>
            <a:off x="4872215" y="3955687"/>
            <a:ext cx="1415772" cy="342851"/>
          </a:xfrm>
          <a:prstGeom prst="rect">
            <a:avLst/>
          </a:prstGeom>
          <a:noFill/>
        </p:spPr>
        <p:txBody>
          <a:bodyPr wrap="none" rtlCol="0" anchor="ctr">
            <a:spAutoFit/>
          </a:bodyPr>
          <a:lstStyle/>
          <a:p>
            <a:pPr>
              <a:lnSpc>
                <a:spcPct val="90000"/>
              </a:lnSpc>
            </a:pPr>
            <a:r>
              <a:rPr kumimoji="1" lang="ja-JP" altLang="en-US" sz="1200" b="1">
                <a:solidFill>
                  <a:srgbClr val="604B22"/>
                </a:solidFill>
              </a:rPr>
              <a:t>次回までの</a:t>
            </a:r>
            <a:r>
              <a:rPr kumimoji="1" lang="ja-JP" altLang="en-US" b="1">
                <a:solidFill>
                  <a:srgbClr val="604B22"/>
                </a:solidFill>
              </a:rPr>
              <a:t>宿題</a:t>
            </a:r>
          </a:p>
        </p:txBody>
      </p:sp>
      <p:sp>
        <p:nvSpPr>
          <p:cNvPr id="23" name="テキスト ボックス 22">
            <a:extLst>
              <a:ext uri="{FF2B5EF4-FFF2-40B4-BE49-F238E27FC236}">
                <a16:creationId xmlns:a16="http://schemas.microsoft.com/office/drawing/2014/main" id="{A1AF7FBC-A4C8-3141-5A56-07234FBED0A1}"/>
              </a:ext>
            </a:extLst>
          </p:cNvPr>
          <p:cNvSpPr txBox="1"/>
          <p:nvPr/>
        </p:nvSpPr>
        <p:spPr>
          <a:xfrm>
            <a:off x="4872215" y="4325756"/>
            <a:ext cx="4265601" cy="1315745"/>
          </a:xfrm>
          <a:prstGeom prst="rect">
            <a:avLst/>
          </a:prstGeom>
          <a:noFill/>
        </p:spPr>
        <p:txBody>
          <a:bodyPr wrap="square">
            <a:spAutoFit/>
          </a:bodyPr>
          <a:lstStyle/>
          <a:p>
            <a:pPr>
              <a:spcAft>
                <a:spcPts val="300"/>
              </a:spcAft>
            </a:pPr>
            <a:r>
              <a:rPr kumimoji="1" lang="ja-JP" altLang="en-US" b="1">
                <a:solidFill>
                  <a:srgbClr val="604B22"/>
                </a:solidFill>
              </a:rPr>
              <a:t>方針を社員に共有した時</a:t>
            </a:r>
            <a:endParaRPr kumimoji="1" lang="en-US" altLang="ja-JP" b="1">
              <a:solidFill>
                <a:srgbClr val="604B22"/>
              </a:solidFill>
            </a:endParaRPr>
          </a:p>
          <a:p>
            <a:pPr>
              <a:spcAft>
                <a:spcPts val="300"/>
              </a:spcAft>
            </a:pPr>
            <a:r>
              <a:rPr kumimoji="1" lang="ja-JP" altLang="en-US" b="1">
                <a:solidFill>
                  <a:srgbClr val="604B22"/>
                </a:solidFill>
              </a:rPr>
              <a:t>どの様な反応が出るか、</a:t>
            </a:r>
            <a:endParaRPr kumimoji="1" lang="en-US" altLang="ja-JP" b="1">
              <a:solidFill>
                <a:srgbClr val="604B22"/>
              </a:solidFill>
            </a:endParaRPr>
          </a:p>
          <a:p>
            <a:pPr>
              <a:spcAft>
                <a:spcPts val="300"/>
              </a:spcAft>
            </a:pPr>
            <a:r>
              <a:rPr kumimoji="1" lang="ja-JP" altLang="en-US" b="1">
                <a:solidFill>
                  <a:srgbClr val="604B22"/>
                </a:solidFill>
              </a:rPr>
              <a:t>どんな課題が出てきそうか</a:t>
            </a:r>
            <a:endParaRPr kumimoji="1" lang="en-US" altLang="ja-JP" b="1">
              <a:solidFill>
                <a:srgbClr val="604B22"/>
              </a:solidFill>
            </a:endParaRPr>
          </a:p>
          <a:p>
            <a:pPr>
              <a:spcAft>
                <a:spcPts val="300"/>
              </a:spcAft>
            </a:pPr>
            <a:r>
              <a:rPr kumimoji="1" lang="ja-JP" altLang="en-US" b="1">
                <a:solidFill>
                  <a:srgbClr val="604B22"/>
                </a:solidFill>
              </a:rPr>
              <a:t>実際に共有してみる</a:t>
            </a:r>
          </a:p>
        </p:txBody>
      </p:sp>
      <p:sp>
        <p:nvSpPr>
          <p:cNvPr id="7" name="楕円 6">
            <a:extLst>
              <a:ext uri="{FF2B5EF4-FFF2-40B4-BE49-F238E27FC236}">
                <a16:creationId xmlns:a16="http://schemas.microsoft.com/office/drawing/2014/main" id="{2F822DA4-257A-CD5E-C74A-00674A4BE8C4}"/>
              </a:ext>
            </a:extLst>
          </p:cNvPr>
          <p:cNvSpPr/>
          <p:nvPr/>
        </p:nvSpPr>
        <p:spPr>
          <a:xfrm>
            <a:off x="2794804" y="3445762"/>
            <a:ext cx="233604" cy="233604"/>
          </a:xfrm>
          <a:prstGeom prst="ellipse">
            <a:avLst/>
          </a:prstGeom>
          <a:solidFill>
            <a:srgbClr val="F37E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2" name="テキスト ボックス 21">
            <a:extLst>
              <a:ext uri="{FF2B5EF4-FFF2-40B4-BE49-F238E27FC236}">
                <a16:creationId xmlns:a16="http://schemas.microsoft.com/office/drawing/2014/main" id="{5EA2EE6C-2413-7EA0-35BD-12CD3827DBAF}"/>
              </a:ext>
            </a:extLst>
          </p:cNvPr>
          <p:cNvSpPr txBox="1"/>
          <p:nvPr/>
        </p:nvSpPr>
        <p:spPr>
          <a:xfrm>
            <a:off x="3010000" y="2125154"/>
            <a:ext cx="4084351" cy="746358"/>
          </a:xfrm>
          <a:prstGeom prst="rect">
            <a:avLst/>
          </a:prstGeom>
          <a:noFill/>
        </p:spPr>
        <p:txBody>
          <a:bodyPr wrap="square">
            <a:spAutoFit/>
          </a:bodyPr>
          <a:lstStyle/>
          <a:p>
            <a:pPr>
              <a:spcAft>
                <a:spcPts val="300"/>
              </a:spcAft>
            </a:pPr>
            <a:r>
              <a:rPr kumimoji="1" lang="ja-JP" altLang="en-US" sz="2000" b="1">
                <a:solidFill>
                  <a:srgbClr val="F37E45"/>
                </a:solidFill>
              </a:rPr>
              <a:t>自社らしさを知り</a:t>
            </a:r>
            <a:endParaRPr kumimoji="1" lang="en-US" altLang="ja-JP" sz="2000" b="1">
              <a:solidFill>
                <a:srgbClr val="F37E45"/>
              </a:solidFill>
            </a:endParaRPr>
          </a:p>
          <a:p>
            <a:pPr>
              <a:spcAft>
                <a:spcPts val="300"/>
              </a:spcAft>
            </a:pPr>
            <a:r>
              <a:rPr kumimoji="1" lang="ja-JP" altLang="en-US" sz="2000" b="1">
                <a:solidFill>
                  <a:srgbClr val="F37E45"/>
                </a:solidFill>
              </a:rPr>
              <a:t>方針を考える</a:t>
            </a:r>
          </a:p>
        </p:txBody>
      </p:sp>
      <p:grpSp>
        <p:nvGrpSpPr>
          <p:cNvPr id="3" name="グループ化 2">
            <a:extLst>
              <a:ext uri="{FF2B5EF4-FFF2-40B4-BE49-F238E27FC236}">
                <a16:creationId xmlns:a16="http://schemas.microsoft.com/office/drawing/2014/main" id="{19C98211-4501-0BEC-DB99-F96F96B7A510}"/>
              </a:ext>
            </a:extLst>
          </p:cNvPr>
          <p:cNvGrpSpPr/>
          <p:nvPr/>
        </p:nvGrpSpPr>
        <p:grpSpPr>
          <a:xfrm>
            <a:off x="3056296" y="1119961"/>
            <a:ext cx="1977401" cy="611189"/>
            <a:chOff x="964003" y="986397"/>
            <a:chExt cx="1977401" cy="611189"/>
          </a:xfrm>
        </p:grpSpPr>
        <p:sp>
          <p:nvSpPr>
            <p:cNvPr id="10" name="テキスト ボックス 9">
              <a:extLst>
                <a:ext uri="{FF2B5EF4-FFF2-40B4-BE49-F238E27FC236}">
                  <a16:creationId xmlns:a16="http://schemas.microsoft.com/office/drawing/2014/main" id="{E8A02CD5-1600-4ED3-61DB-862074DC38D1}"/>
                </a:ext>
              </a:extLst>
            </p:cNvPr>
            <p:cNvSpPr txBox="1"/>
            <p:nvPr/>
          </p:nvSpPr>
          <p:spPr>
            <a:xfrm>
              <a:off x="964003" y="1226907"/>
              <a:ext cx="1977401" cy="370679"/>
            </a:xfrm>
            <a:prstGeom prst="rect">
              <a:avLst/>
            </a:prstGeom>
            <a:noFill/>
          </p:spPr>
          <p:txBody>
            <a:bodyPr wrap="none" rtlCol="0" anchor="ctr">
              <a:spAutoFit/>
            </a:bodyPr>
            <a:lstStyle/>
            <a:p>
              <a:pPr>
                <a:lnSpc>
                  <a:spcPct val="90000"/>
                </a:lnSpc>
              </a:pPr>
              <a:r>
                <a:rPr kumimoji="1" lang="ja-JP" altLang="en-US" sz="1200" b="1">
                  <a:solidFill>
                    <a:srgbClr val="F37E45"/>
                  </a:solidFill>
                </a:rPr>
                <a:t>ワークショップ</a:t>
              </a:r>
              <a:r>
                <a:rPr kumimoji="1" lang="en-US" altLang="ja-JP" sz="2000" b="1">
                  <a:solidFill>
                    <a:srgbClr val="F37E45"/>
                  </a:solidFill>
                </a:rPr>
                <a:t>Day.</a:t>
              </a:r>
              <a:r>
                <a:rPr kumimoji="1" lang="ja-JP" altLang="en-US" b="1">
                  <a:solidFill>
                    <a:srgbClr val="F37E45"/>
                  </a:solidFill>
                </a:rPr>
                <a:t>１</a:t>
              </a:r>
              <a:endParaRPr kumimoji="1" lang="en-US" altLang="ja-JP" b="1">
                <a:solidFill>
                  <a:srgbClr val="F37E45"/>
                </a:solidFill>
              </a:endParaRPr>
            </a:p>
          </p:txBody>
        </p:sp>
        <p:sp>
          <p:nvSpPr>
            <p:cNvPr id="28" name="テキスト ボックス 27">
              <a:extLst>
                <a:ext uri="{FF2B5EF4-FFF2-40B4-BE49-F238E27FC236}">
                  <a16:creationId xmlns:a16="http://schemas.microsoft.com/office/drawing/2014/main" id="{7C3E51F5-77DB-9C94-F5AE-B7E81A35F343}"/>
                </a:ext>
              </a:extLst>
            </p:cNvPr>
            <p:cNvSpPr txBox="1"/>
            <p:nvPr/>
          </p:nvSpPr>
          <p:spPr>
            <a:xfrm>
              <a:off x="964003" y="986397"/>
              <a:ext cx="1053494" cy="369332"/>
            </a:xfrm>
            <a:prstGeom prst="rect">
              <a:avLst/>
            </a:prstGeom>
            <a:noFill/>
          </p:spPr>
          <p:txBody>
            <a:bodyPr wrap="none" rtlCol="0" anchor="ctr">
              <a:spAutoFit/>
            </a:bodyPr>
            <a:lstStyle/>
            <a:p>
              <a:pPr>
                <a:lnSpc>
                  <a:spcPct val="90000"/>
                </a:lnSpc>
              </a:pPr>
              <a:r>
                <a:rPr kumimoji="1" lang="en-US" altLang="ja-JP" sz="2000" b="1" dirty="0">
                  <a:solidFill>
                    <a:srgbClr val="F37E45"/>
                  </a:solidFill>
                  <a:latin typeface="Arial" panose="020B0604020202020204" pitchFamily="34" charset="0"/>
                  <a:cs typeface="Arial" panose="020B0604020202020204" pitchFamily="34" charset="0"/>
                </a:rPr>
                <a:t>MM/DD</a:t>
              </a:r>
              <a:endParaRPr kumimoji="1" lang="en-US" altLang="ja-JP" b="1" dirty="0">
                <a:solidFill>
                  <a:srgbClr val="F37E45"/>
                </a:solidFill>
                <a:latin typeface="Arial" panose="020B0604020202020204" pitchFamily="34" charset="0"/>
                <a:cs typeface="Arial" panose="020B0604020202020204" pitchFamily="34" charset="0"/>
              </a:endParaRPr>
            </a:p>
          </p:txBody>
        </p:sp>
      </p:grpSp>
      <p:sp>
        <p:nvSpPr>
          <p:cNvPr id="8" name="楕円 7">
            <a:extLst>
              <a:ext uri="{FF2B5EF4-FFF2-40B4-BE49-F238E27FC236}">
                <a16:creationId xmlns:a16="http://schemas.microsoft.com/office/drawing/2014/main" id="{E02E9A62-2A00-3929-1251-1EB8DBB12C2A}"/>
              </a:ext>
            </a:extLst>
          </p:cNvPr>
          <p:cNvSpPr/>
          <p:nvPr/>
        </p:nvSpPr>
        <p:spPr>
          <a:xfrm>
            <a:off x="6171185" y="3445762"/>
            <a:ext cx="233604" cy="233604"/>
          </a:xfrm>
          <a:prstGeom prst="ellipse">
            <a:avLst/>
          </a:prstGeom>
          <a:solidFill>
            <a:srgbClr val="EE326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テキスト ボックス 23">
            <a:extLst>
              <a:ext uri="{FF2B5EF4-FFF2-40B4-BE49-F238E27FC236}">
                <a16:creationId xmlns:a16="http://schemas.microsoft.com/office/drawing/2014/main" id="{E7A13BB4-DEF5-F872-E0BF-F55480E27EA8}"/>
              </a:ext>
            </a:extLst>
          </p:cNvPr>
          <p:cNvSpPr txBox="1"/>
          <p:nvPr/>
        </p:nvSpPr>
        <p:spPr>
          <a:xfrm>
            <a:off x="6399241" y="2030608"/>
            <a:ext cx="2744759" cy="746358"/>
          </a:xfrm>
          <a:prstGeom prst="rect">
            <a:avLst/>
          </a:prstGeom>
          <a:noFill/>
        </p:spPr>
        <p:txBody>
          <a:bodyPr wrap="square">
            <a:spAutoFit/>
          </a:bodyPr>
          <a:lstStyle/>
          <a:p>
            <a:pPr>
              <a:spcAft>
                <a:spcPts val="300"/>
              </a:spcAft>
            </a:pPr>
            <a:r>
              <a:rPr kumimoji="1" lang="ja-JP" altLang="en-US" sz="2000" b="1">
                <a:solidFill>
                  <a:srgbClr val="EE3261"/>
                </a:solidFill>
              </a:rPr>
              <a:t>実行計画を作ろう</a:t>
            </a:r>
            <a:endParaRPr kumimoji="1" lang="en-US" altLang="ja-JP" sz="2000" b="1">
              <a:solidFill>
                <a:srgbClr val="EE3261"/>
              </a:solidFill>
            </a:endParaRPr>
          </a:p>
          <a:p>
            <a:pPr>
              <a:spcAft>
                <a:spcPts val="300"/>
              </a:spcAft>
            </a:pPr>
            <a:r>
              <a:rPr kumimoji="1" lang="ja-JP" altLang="en-US" sz="2000" b="1">
                <a:solidFill>
                  <a:srgbClr val="EE3261"/>
                </a:solidFill>
              </a:rPr>
              <a:t>デザイン経営を学ぼう</a:t>
            </a:r>
          </a:p>
        </p:txBody>
      </p:sp>
      <p:grpSp>
        <p:nvGrpSpPr>
          <p:cNvPr id="15" name="グループ化 14">
            <a:extLst>
              <a:ext uri="{FF2B5EF4-FFF2-40B4-BE49-F238E27FC236}">
                <a16:creationId xmlns:a16="http://schemas.microsoft.com/office/drawing/2014/main" id="{07674AD6-271A-8F6B-7D93-D9D56A351CBB}"/>
              </a:ext>
            </a:extLst>
          </p:cNvPr>
          <p:cNvGrpSpPr/>
          <p:nvPr/>
        </p:nvGrpSpPr>
        <p:grpSpPr>
          <a:xfrm>
            <a:off x="6444165" y="1119961"/>
            <a:ext cx="1837939" cy="610515"/>
            <a:chOff x="5269189" y="986397"/>
            <a:chExt cx="1837939" cy="610515"/>
          </a:xfrm>
        </p:grpSpPr>
        <p:sp>
          <p:nvSpPr>
            <p:cNvPr id="29" name="テキスト ボックス 28">
              <a:extLst>
                <a:ext uri="{FF2B5EF4-FFF2-40B4-BE49-F238E27FC236}">
                  <a16:creationId xmlns:a16="http://schemas.microsoft.com/office/drawing/2014/main" id="{9107B6B1-B025-426A-1BE9-A57EA3A33DC2}"/>
                </a:ext>
              </a:extLst>
            </p:cNvPr>
            <p:cNvSpPr txBox="1"/>
            <p:nvPr/>
          </p:nvSpPr>
          <p:spPr>
            <a:xfrm>
              <a:off x="5269189" y="1227580"/>
              <a:ext cx="1837939" cy="369332"/>
            </a:xfrm>
            <a:prstGeom prst="rect">
              <a:avLst/>
            </a:prstGeom>
            <a:noFill/>
          </p:spPr>
          <p:txBody>
            <a:bodyPr wrap="none" rtlCol="0" anchor="ctr">
              <a:spAutoFit/>
            </a:bodyPr>
            <a:lstStyle/>
            <a:p>
              <a:pPr>
                <a:lnSpc>
                  <a:spcPct val="90000"/>
                </a:lnSpc>
              </a:pPr>
              <a:r>
                <a:rPr kumimoji="1" lang="ja-JP" altLang="en-US" sz="1200" b="1">
                  <a:solidFill>
                    <a:srgbClr val="EE3261"/>
                  </a:solidFill>
                </a:rPr>
                <a:t>ワークショップ</a:t>
              </a:r>
              <a:r>
                <a:rPr kumimoji="1" lang="en-US" altLang="ja-JP" sz="2000" b="1">
                  <a:solidFill>
                    <a:srgbClr val="EE3261"/>
                  </a:solidFill>
                </a:rPr>
                <a:t>Day.</a:t>
              </a:r>
              <a:r>
                <a:rPr kumimoji="1" lang="en-US" altLang="ja-JP" b="1">
                  <a:solidFill>
                    <a:srgbClr val="EE3261"/>
                  </a:solidFill>
                </a:rPr>
                <a:t>2</a:t>
              </a:r>
            </a:p>
          </p:txBody>
        </p:sp>
        <p:sp>
          <p:nvSpPr>
            <p:cNvPr id="30" name="テキスト ボックス 29">
              <a:extLst>
                <a:ext uri="{FF2B5EF4-FFF2-40B4-BE49-F238E27FC236}">
                  <a16:creationId xmlns:a16="http://schemas.microsoft.com/office/drawing/2014/main" id="{5BFEACC3-53A2-7D1C-529F-6D00408225DA}"/>
                </a:ext>
              </a:extLst>
            </p:cNvPr>
            <p:cNvSpPr txBox="1"/>
            <p:nvPr/>
          </p:nvSpPr>
          <p:spPr>
            <a:xfrm>
              <a:off x="5269189" y="986397"/>
              <a:ext cx="1053494" cy="369332"/>
            </a:xfrm>
            <a:prstGeom prst="rect">
              <a:avLst/>
            </a:prstGeom>
            <a:noFill/>
          </p:spPr>
          <p:txBody>
            <a:bodyPr wrap="none" rtlCol="0" anchor="ctr">
              <a:spAutoFit/>
            </a:bodyPr>
            <a:lstStyle/>
            <a:p>
              <a:pPr>
                <a:lnSpc>
                  <a:spcPct val="90000"/>
                </a:lnSpc>
              </a:pPr>
              <a:r>
                <a:rPr kumimoji="1" lang="en-US" altLang="ja-JP" sz="2000" b="1" dirty="0">
                  <a:solidFill>
                    <a:srgbClr val="EE3261"/>
                  </a:solidFill>
                  <a:latin typeface="Arial" panose="020B0604020202020204" pitchFamily="34" charset="0"/>
                  <a:cs typeface="Arial" panose="020B0604020202020204" pitchFamily="34" charset="0"/>
                </a:rPr>
                <a:t>MM/DD</a:t>
              </a:r>
              <a:endParaRPr kumimoji="1" lang="en-US" altLang="ja-JP" b="1" dirty="0">
                <a:solidFill>
                  <a:srgbClr val="EE3261"/>
                </a:solidFill>
                <a:latin typeface="Arial" panose="020B0604020202020204" pitchFamily="34" charset="0"/>
                <a:cs typeface="Arial" panose="020B0604020202020204" pitchFamily="34" charset="0"/>
              </a:endParaRPr>
            </a:p>
          </p:txBody>
        </p:sp>
      </p:grpSp>
      <p:cxnSp>
        <p:nvCxnSpPr>
          <p:cNvPr id="6" name="コネクタ: カギ線 5">
            <a:extLst>
              <a:ext uri="{FF2B5EF4-FFF2-40B4-BE49-F238E27FC236}">
                <a16:creationId xmlns:a16="http://schemas.microsoft.com/office/drawing/2014/main" id="{6C0B2EFA-6EEE-F4D2-CDBE-C81DCACC1454}"/>
              </a:ext>
            </a:extLst>
          </p:cNvPr>
          <p:cNvCxnSpPr>
            <a:stCxn id="7" idx="0"/>
            <a:endCxn id="28" idx="1"/>
          </p:cNvCxnSpPr>
          <p:nvPr/>
        </p:nvCxnSpPr>
        <p:spPr>
          <a:xfrm rot="5400000" flipH="1" flipV="1">
            <a:off x="1913384" y="2302850"/>
            <a:ext cx="2141135" cy="144690"/>
          </a:xfrm>
          <a:prstGeom prst="bentConnector2">
            <a:avLst/>
          </a:prstGeom>
          <a:ln w="22225">
            <a:solidFill>
              <a:srgbClr val="F37E45"/>
            </a:solidFill>
          </a:ln>
        </p:spPr>
        <p:style>
          <a:lnRef idx="1">
            <a:schemeClr val="accent1"/>
          </a:lnRef>
          <a:fillRef idx="0">
            <a:schemeClr val="accent1"/>
          </a:fillRef>
          <a:effectRef idx="0">
            <a:schemeClr val="accent1"/>
          </a:effectRef>
          <a:fontRef idx="minor">
            <a:schemeClr val="tx1"/>
          </a:fontRef>
        </p:style>
      </p:cxnSp>
      <p:cxnSp>
        <p:nvCxnSpPr>
          <p:cNvPr id="11" name="コネクタ: カギ線 10">
            <a:extLst>
              <a:ext uri="{FF2B5EF4-FFF2-40B4-BE49-F238E27FC236}">
                <a16:creationId xmlns:a16="http://schemas.microsoft.com/office/drawing/2014/main" id="{553A0480-1044-5570-E95F-21DFDBF5B974}"/>
              </a:ext>
            </a:extLst>
          </p:cNvPr>
          <p:cNvCxnSpPr>
            <a:cxnSpLocks/>
            <a:stCxn id="8" idx="0"/>
            <a:endCxn id="30" idx="1"/>
          </p:cNvCxnSpPr>
          <p:nvPr/>
        </p:nvCxnSpPr>
        <p:spPr>
          <a:xfrm rot="5400000" flipH="1" flipV="1">
            <a:off x="5295509" y="2297106"/>
            <a:ext cx="2141135" cy="156178"/>
          </a:xfrm>
          <a:prstGeom prst="bentConnector2">
            <a:avLst/>
          </a:prstGeom>
          <a:ln w="22225">
            <a:solidFill>
              <a:srgbClr val="EE3261"/>
            </a:solidFill>
          </a:ln>
        </p:spPr>
        <p:style>
          <a:lnRef idx="1">
            <a:schemeClr val="accent1"/>
          </a:lnRef>
          <a:fillRef idx="0">
            <a:schemeClr val="accent1"/>
          </a:fillRef>
          <a:effectRef idx="0">
            <a:schemeClr val="accent1"/>
          </a:effectRef>
          <a:fontRef idx="minor">
            <a:schemeClr val="tx1"/>
          </a:fontRef>
        </p:style>
      </p:cxnSp>
      <p:cxnSp>
        <p:nvCxnSpPr>
          <p:cNvPr id="20" name="コネクタ: カギ線 19">
            <a:extLst>
              <a:ext uri="{FF2B5EF4-FFF2-40B4-BE49-F238E27FC236}">
                <a16:creationId xmlns:a16="http://schemas.microsoft.com/office/drawing/2014/main" id="{01AF7988-94D3-D67B-1F43-9B02BBDA088C}"/>
              </a:ext>
            </a:extLst>
          </p:cNvPr>
          <p:cNvCxnSpPr>
            <a:cxnSpLocks/>
            <a:stCxn id="14" idx="1"/>
            <a:endCxn id="9" idx="4"/>
          </p:cNvCxnSpPr>
          <p:nvPr/>
        </p:nvCxnSpPr>
        <p:spPr>
          <a:xfrm rot="10800000">
            <a:off x="4771303" y="3670349"/>
            <a:ext cx="100913" cy="456764"/>
          </a:xfrm>
          <a:prstGeom prst="bentConnector2">
            <a:avLst/>
          </a:prstGeom>
          <a:ln w="22225">
            <a:solidFill>
              <a:srgbClr val="7D6E52"/>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2F17EA0-7766-FE00-52A7-6687DAC72FD1}"/>
              </a:ext>
            </a:extLst>
          </p:cNvPr>
          <p:cNvCxnSpPr>
            <a:cxnSpLocks/>
            <a:stCxn id="9" idx="6"/>
            <a:endCxn id="8" idx="2"/>
          </p:cNvCxnSpPr>
          <p:nvPr/>
        </p:nvCxnSpPr>
        <p:spPr>
          <a:xfrm flipV="1">
            <a:off x="4872215" y="3562564"/>
            <a:ext cx="1298970" cy="6872"/>
          </a:xfrm>
          <a:prstGeom prst="line">
            <a:avLst/>
          </a:prstGeom>
          <a:ln w="50800">
            <a:solidFill>
              <a:srgbClr val="56431E"/>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E782515B-24CF-77EC-C6C9-5DCDEE2AF4D5}"/>
              </a:ext>
            </a:extLst>
          </p:cNvPr>
          <p:cNvCxnSpPr>
            <a:cxnSpLocks/>
            <a:stCxn id="8" idx="6"/>
          </p:cNvCxnSpPr>
          <p:nvPr/>
        </p:nvCxnSpPr>
        <p:spPr>
          <a:xfrm>
            <a:off x="6404789" y="3562564"/>
            <a:ext cx="3620659" cy="0"/>
          </a:xfrm>
          <a:prstGeom prst="line">
            <a:avLst/>
          </a:prstGeom>
          <a:ln w="50800">
            <a:solidFill>
              <a:srgbClr val="AD915B"/>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1AF8718-93EF-EF67-6765-05F78EE610CA}"/>
              </a:ext>
            </a:extLst>
          </p:cNvPr>
          <p:cNvCxnSpPr>
            <a:cxnSpLocks/>
          </p:cNvCxnSpPr>
          <p:nvPr/>
        </p:nvCxnSpPr>
        <p:spPr>
          <a:xfrm>
            <a:off x="1126068" y="3565999"/>
            <a:ext cx="1641980" cy="6872"/>
          </a:xfrm>
          <a:prstGeom prst="line">
            <a:avLst/>
          </a:prstGeom>
          <a:ln w="50800">
            <a:solidFill>
              <a:srgbClr val="AD915B"/>
            </a:solidFill>
          </a:ln>
        </p:spPr>
        <p:style>
          <a:lnRef idx="1">
            <a:schemeClr val="accent1"/>
          </a:lnRef>
          <a:fillRef idx="0">
            <a:schemeClr val="accent1"/>
          </a:fillRef>
          <a:effectRef idx="0">
            <a:schemeClr val="accent1"/>
          </a:effectRef>
          <a:fontRef idx="minor">
            <a:schemeClr val="tx1"/>
          </a:fontRef>
        </p:style>
      </p:cxnSp>
      <p:sp>
        <p:nvSpPr>
          <p:cNvPr id="18" name="楕円 8">
            <a:extLst>
              <a:ext uri="{FF2B5EF4-FFF2-40B4-BE49-F238E27FC236}">
                <a16:creationId xmlns:a16="http://schemas.microsoft.com/office/drawing/2014/main" id="{333F598C-78A9-96CC-675F-3F5D1F414711}"/>
              </a:ext>
            </a:extLst>
          </p:cNvPr>
          <p:cNvSpPr/>
          <p:nvPr/>
        </p:nvSpPr>
        <p:spPr>
          <a:xfrm>
            <a:off x="924241" y="3460340"/>
            <a:ext cx="201827" cy="201827"/>
          </a:xfrm>
          <a:prstGeom prst="ellipse">
            <a:avLst/>
          </a:prstGeom>
          <a:solidFill>
            <a:schemeClr val="bg1"/>
          </a:solidFill>
          <a:ln w="25400">
            <a:solidFill>
              <a:srgbClr val="7D6E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9" name="テキスト ボックス 18">
            <a:extLst>
              <a:ext uri="{FF2B5EF4-FFF2-40B4-BE49-F238E27FC236}">
                <a16:creationId xmlns:a16="http://schemas.microsoft.com/office/drawing/2014/main" id="{A1BDD08C-8B1C-3D63-8DD7-4BB20A411C77}"/>
              </a:ext>
            </a:extLst>
          </p:cNvPr>
          <p:cNvSpPr txBox="1"/>
          <p:nvPr/>
        </p:nvSpPr>
        <p:spPr>
          <a:xfrm>
            <a:off x="1126068" y="3947505"/>
            <a:ext cx="1107996" cy="342851"/>
          </a:xfrm>
          <a:prstGeom prst="rect">
            <a:avLst/>
          </a:prstGeom>
          <a:noFill/>
        </p:spPr>
        <p:txBody>
          <a:bodyPr wrap="none" rtlCol="0" anchor="ctr">
            <a:spAutoFit/>
          </a:bodyPr>
          <a:lstStyle/>
          <a:p>
            <a:pPr>
              <a:lnSpc>
                <a:spcPct val="90000"/>
              </a:lnSpc>
            </a:pPr>
            <a:r>
              <a:rPr kumimoji="1" lang="ja-JP" altLang="en-US" b="1">
                <a:solidFill>
                  <a:srgbClr val="604B22"/>
                </a:solidFill>
              </a:rPr>
              <a:t>事前課題</a:t>
            </a:r>
          </a:p>
        </p:txBody>
      </p:sp>
      <p:sp>
        <p:nvSpPr>
          <p:cNvPr id="21" name="テキスト ボックス 20">
            <a:extLst>
              <a:ext uri="{FF2B5EF4-FFF2-40B4-BE49-F238E27FC236}">
                <a16:creationId xmlns:a16="http://schemas.microsoft.com/office/drawing/2014/main" id="{98C30986-C3E9-6105-DD6C-5EFB499C1322}"/>
              </a:ext>
            </a:extLst>
          </p:cNvPr>
          <p:cNvSpPr txBox="1"/>
          <p:nvPr/>
        </p:nvSpPr>
        <p:spPr>
          <a:xfrm>
            <a:off x="1126069" y="4317574"/>
            <a:ext cx="3645234" cy="961802"/>
          </a:xfrm>
          <a:prstGeom prst="rect">
            <a:avLst/>
          </a:prstGeom>
          <a:noFill/>
        </p:spPr>
        <p:txBody>
          <a:bodyPr wrap="square">
            <a:spAutoFit/>
          </a:bodyPr>
          <a:lstStyle/>
          <a:p>
            <a:pPr>
              <a:spcAft>
                <a:spcPts val="300"/>
              </a:spcAft>
            </a:pPr>
            <a:r>
              <a:rPr kumimoji="1" lang="ja-JP" altLang="en-US" b="1">
                <a:solidFill>
                  <a:srgbClr val="604B22"/>
                </a:solidFill>
              </a:rPr>
              <a:t>お得意様は自社のことを</a:t>
            </a:r>
            <a:br>
              <a:rPr kumimoji="1" lang="en-US" altLang="ja-JP" b="1">
                <a:solidFill>
                  <a:srgbClr val="604B22"/>
                </a:solidFill>
              </a:rPr>
            </a:br>
            <a:r>
              <a:rPr kumimoji="1" lang="ja-JP" altLang="en-US" b="1">
                <a:solidFill>
                  <a:srgbClr val="604B22"/>
                </a:solidFill>
              </a:rPr>
              <a:t>どのように思っているのか</a:t>
            </a:r>
            <a:endParaRPr kumimoji="1" lang="en-US" altLang="ja-JP" b="1">
              <a:solidFill>
                <a:srgbClr val="604B22"/>
              </a:solidFill>
            </a:endParaRPr>
          </a:p>
          <a:p>
            <a:pPr>
              <a:spcAft>
                <a:spcPts val="300"/>
              </a:spcAft>
            </a:pPr>
            <a:r>
              <a:rPr kumimoji="1" lang="ja-JP" altLang="en-US" b="1">
                <a:solidFill>
                  <a:srgbClr val="604B22"/>
                </a:solidFill>
              </a:rPr>
              <a:t>聞いてみる</a:t>
            </a:r>
          </a:p>
        </p:txBody>
      </p:sp>
      <p:cxnSp>
        <p:nvCxnSpPr>
          <p:cNvPr id="25" name="コネクタ: カギ線 19">
            <a:extLst>
              <a:ext uri="{FF2B5EF4-FFF2-40B4-BE49-F238E27FC236}">
                <a16:creationId xmlns:a16="http://schemas.microsoft.com/office/drawing/2014/main" id="{149DA237-8E02-708D-3FD7-66116B9771D8}"/>
              </a:ext>
            </a:extLst>
          </p:cNvPr>
          <p:cNvCxnSpPr>
            <a:cxnSpLocks/>
            <a:stCxn id="19" idx="1"/>
            <a:endCxn id="18" idx="4"/>
          </p:cNvCxnSpPr>
          <p:nvPr/>
        </p:nvCxnSpPr>
        <p:spPr>
          <a:xfrm rot="10800000">
            <a:off x="1025156" y="3662167"/>
            <a:ext cx="100913" cy="456764"/>
          </a:xfrm>
          <a:prstGeom prst="bentConnector2">
            <a:avLst/>
          </a:prstGeom>
          <a:ln w="22225">
            <a:solidFill>
              <a:srgbClr val="7D6E52"/>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F1BD6020-FB34-14E7-86E2-114B93F1F73D}"/>
              </a:ext>
            </a:extLst>
          </p:cNvPr>
          <p:cNvGrpSpPr/>
          <p:nvPr/>
        </p:nvGrpSpPr>
        <p:grpSpPr>
          <a:xfrm>
            <a:off x="990613" y="520190"/>
            <a:ext cx="4429313" cy="5753605"/>
            <a:chOff x="3731930" y="1409539"/>
            <a:chExt cx="6175737" cy="4946233"/>
          </a:xfrm>
        </p:grpSpPr>
        <p:sp>
          <p:nvSpPr>
            <p:cNvPr id="12" name="正方形/長方形 11">
              <a:extLst>
                <a:ext uri="{FF2B5EF4-FFF2-40B4-BE49-F238E27FC236}">
                  <a16:creationId xmlns:a16="http://schemas.microsoft.com/office/drawing/2014/main" id="{62BE8A50-23AE-5284-A53F-8D2C29A01235}"/>
                </a:ext>
              </a:extLst>
            </p:cNvPr>
            <p:cNvSpPr/>
            <p:nvPr/>
          </p:nvSpPr>
          <p:spPr>
            <a:xfrm>
              <a:off x="3731930" y="1852613"/>
              <a:ext cx="4427175" cy="4503159"/>
            </a:xfrm>
            <a:prstGeom prst="rect">
              <a:avLst/>
            </a:prstGeom>
            <a:solidFill>
              <a:schemeClr val="bg1">
                <a:alpha val="7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D0E679F-24A7-811C-749E-4F8A2CD27B02}"/>
                </a:ext>
              </a:extLst>
            </p:cNvPr>
            <p:cNvSpPr/>
            <p:nvPr/>
          </p:nvSpPr>
          <p:spPr>
            <a:xfrm>
              <a:off x="8097338" y="1409539"/>
              <a:ext cx="1810329" cy="2520950"/>
            </a:xfrm>
            <a:prstGeom prst="rect">
              <a:avLst/>
            </a:prstGeom>
            <a:solidFill>
              <a:schemeClr val="bg1">
                <a:alpha val="7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49626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59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A7332-9A89-7D2D-CB25-EA9502E066C0}"/>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0FB829BA-AAF6-5882-F3A1-15F8CBB97FA2}"/>
              </a:ext>
            </a:extLst>
          </p:cNvPr>
          <p:cNvSpPr>
            <a:spLocks noGrp="1"/>
          </p:cNvSpPr>
          <p:nvPr>
            <p:ph idx="1"/>
          </p:nvPr>
        </p:nvSpPr>
        <p:spPr/>
        <p:txBody>
          <a:bodyPr anchor="ctr"/>
          <a:lstStyle/>
          <a:p>
            <a:pPr marL="540000" indent="-360000">
              <a:buClr>
                <a:srgbClr val="85682F"/>
              </a:buClr>
              <a:buSzPct val="120000"/>
              <a:buFont typeface="+mj-lt"/>
              <a:buAutoNum type="arabicPeriod"/>
            </a:pPr>
            <a:r>
              <a:rPr lang="en-US" altLang="ja-JP" b="1"/>
              <a:t>Day1</a:t>
            </a:r>
            <a:r>
              <a:rPr lang="ja-JP" altLang="en-US" b="1"/>
              <a:t>振り返り</a:t>
            </a:r>
            <a:endParaRPr lang="en-US" altLang="ja-JP" b="1"/>
          </a:p>
          <a:p>
            <a:pPr marL="540000" indent="-360000">
              <a:buClr>
                <a:srgbClr val="85682F"/>
              </a:buClr>
              <a:buSzPct val="120000"/>
              <a:buFont typeface="+mj-lt"/>
              <a:buAutoNum type="arabicPeriod"/>
            </a:pPr>
            <a:r>
              <a:rPr kumimoji="1" lang="ja-JP" altLang="en-US" b="1"/>
              <a:t>宿題の確認</a:t>
            </a:r>
            <a:endParaRPr lang="en-US" altLang="ja-JP" b="1"/>
          </a:p>
          <a:p>
            <a:pPr marL="540000" indent="-360000">
              <a:buClr>
                <a:srgbClr val="85682F"/>
              </a:buClr>
              <a:buSzPct val="120000"/>
              <a:buFont typeface="+mj-lt"/>
              <a:buAutoNum type="arabicPeriod"/>
            </a:pPr>
            <a:r>
              <a:rPr lang="ja-JP" altLang="en-US" b="1"/>
              <a:t>インプット：知財とデザイン経営</a:t>
            </a:r>
            <a:endParaRPr lang="en-US" altLang="ja-JP" b="1"/>
          </a:p>
          <a:p>
            <a:pPr marL="540000" indent="-360000">
              <a:buClr>
                <a:srgbClr val="85682F"/>
              </a:buClr>
              <a:buSzPct val="120000"/>
              <a:buFont typeface="+mj-lt"/>
              <a:buAutoNum type="arabicPeriod"/>
            </a:pPr>
            <a:r>
              <a:rPr kumimoji="1" lang="ja-JP" altLang="en-US" b="1"/>
              <a:t>実情の整理</a:t>
            </a:r>
            <a:endParaRPr kumimoji="1" lang="en-US" altLang="ja-JP" b="1"/>
          </a:p>
          <a:p>
            <a:pPr marL="540000" indent="-360000">
              <a:buClr>
                <a:srgbClr val="85682F"/>
              </a:buClr>
              <a:buSzPct val="120000"/>
              <a:buFont typeface="+mj-lt"/>
              <a:buAutoNum type="arabicPeriod"/>
            </a:pPr>
            <a:r>
              <a:rPr lang="ja-JP" altLang="en-US" b="1"/>
              <a:t>行動方針の修正と共有</a:t>
            </a:r>
            <a:endParaRPr lang="en-US" altLang="ja-JP" b="1"/>
          </a:p>
          <a:p>
            <a:pPr marL="540000" indent="-360000">
              <a:buClr>
                <a:srgbClr val="85682F"/>
              </a:buClr>
              <a:buSzPct val="120000"/>
              <a:buFont typeface="+mj-lt"/>
              <a:buAutoNum type="arabicPeriod"/>
            </a:pPr>
            <a:r>
              <a:rPr lang="ja-JP" altLang="en-US" b="1"/>
              <a:t>具体的なアクションの深掘り</a:t>
            </a:r>
            <a:endParaRPr lang="en-US" altLang="ja-JP" b="1"/>
          </a:p>
          <a:p>
            <a:pPr marL="540000" indent="-360000">
              <a:buClr>
                <a:srgbClr val="85682F"/>
              </a:buClr>
              <a:buSzPct val="120000"/>
              <a:buFont typeface="+mj-lt"/>
              <a:buAutoNum type="arabicPeriod"/>
            </a:pPr>
            <a:r>
              <a:rPr lang="ja-JP" altLang="en-US" b="1"/>
              <a:t>クロージング</a:t>
            </a:r>
            <a:endParaRPr kumimoji="1" lang="ja-JP" altLang="en-US" b="1"/>
          </a:p>
        </p:txBody>
      </p:sp>
      <p:sp>
        <p:nvSpPr>
          <p:cNvPr id="3" name="タイトル 2">
            <a:extLst>
              <a:ext uri="{FF2B5EF4-FFF2-40B4-BE49-F238E27FC236}">
                <a16:creationId xmlns:a16="http://schemas.microsoft.com/office/drawing/2014/main" id="{7F737615-8082-DEA2-C9E2-6AC435C58226}"/>
              </a:ext>
            </a:extLst>
          </p:cNvPr>
          <p:cNvSpPr>
            <a:spLocks noGrp="1"/>
          </p:cNvSpPr>
          <p:nvPr>
            <p:ph type="title"/>
          </p:nvPr>
        </p:nvSpPr>
        <p:spPr/>
        <p:txBody>
          <a:bodyPr/>
          <a:lstStyle/>
          <a:p>
            <a:r>
              <a:rPr kumimoji="1" lang="ja-JP" altLang="en-US"/>
              <a:t>今日の流れ</a:t>
            </a:r>
          </a:p>
        </p:txBody>
      </p:sp>
    </p:spTree>
    <p:extLst>
      <p:ext uri="{BB962C8B-B14F-4D97-AF65-F5344CB8AC3E}">
        <p14:creationId xmlns:p14="http://schemas.microsoft.com/office/powerpoint/2010/main" val="41113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5A2D9-6F15-8E79-4CC0-2D46C8CE8D05}"/>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EEA379FA-A3DC-5550-514E-4EBF0DFDF030}"/>
              </a:ext>
            </a:extLst>
          </p:cNvPr>
          <p:cNvSpPr>
            <a:spLocks noGrp="1"/>
          </p:cNvSpPr>
          <p:nvPr>
            <p:ph type="title"/>
          </p:nvPr>
        </p:nvSpPr>
        <p:spPr/>
        <p:txBody>
          <a:bodyPr>
            <a:normAutofit fontScale="90000"/>
          </a:bodyPr>
          <a:lstStyle/>
          <a:p>
            <a:r>
              <a:rPr kumimoji="1" lang="en-US" altLang="ja-JP"/>
              <a:t>Day1</a:t>
            </a:r>
            <a:r>
              <a:rPr kumimoji="1" lang="ja-JP" altLang="en-US"/>
              <a:t>振り返り</a:t>
            </a:r>
          </a:p>
        </p:txBody>
      </p:sp>
    </p:spTree>
    <p:extLst>
      <p:ext uri="{BB962C8B-B14F-4D97-AF65-F5344CB8AC3E}">
        <p14:creationId xmlns:p14="http://schemas.microsoft.com/office/powerpoint/2010/main" val="240812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93037-EFF2-BF1B-9320-C0149F5CE9B8}"/>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E44C9EE1-E1AD-513E-88FB-8668ACCB62AB}"/>
              </a:ext>
            </a:extLst>
          </p:cNvPr>
          <p:cNvSpPr>
            <a:spLocks noGrp="1"/>
          </p:cNvSpPr>
          <p:nvPr>
            <p:ph idx="1"/>
          </p:nvPr>
        </p:nvSpPr>
        <p:spPr>
          <a:xfrm>
            <a:off x="179388" y="759104"/>
            <a:ext cx="8785223" cy="4683230"/>
          </a:xfrm>
        </p:spPr>
        <p:txBody>
          <a:bodyPr lIns="91440" tIns="72000" rIns="91440" bIns="36000" anchor="t"/>
          <a:lstStyle/>
          <a:p>
            <a:pPr marL="342900" indent="-342900">
              <a:buFont typeface="Arial" panose="020B0604020202020204" pitchFamily="34" charset="0"/>
              <a:buChar char="•"/>
            </a:pPr>
            <a:r>
              <a:rPr lang="ja-JP" altLang="en-US" sz="2000" b="1">
                <a:ea typeface="游ゴシック"/>
              </a:rPr>
              <a:t>カードを利用して、自社らしさや自社の強みを物語から紡いだ</a:t>
            </a:r>
            <a:endParaRPr lang="en-US" altLang="ja-JP" sz="2000" b="1">
              <a:ea typeface="游ゴシック"/>
            </a:endParaRPr>
          </a:p>
          <a:p>
            <a:pPr marL="342900" indent="-342900">
              <a:buFont typeface="Arial" panose="020B0604020202020204" pitchFamily="34" charset="0"/>
              <a:buChar char="•"/>
            </a:pPr>
            <a:r>
              <a:rPr lang="ja-JP" altLang="en-US" sz="2000" b="1">
                <a:ea typeface="游ゴシック"/>
              </a:rPr>
              <a:t>その言葉から、自社らしさのキーフレーズを編み出した」</a:t>
            </a:r>
            <a:endParaRPr lang="en-US" altLang="ja-JP" sz="2000" b="1">
              <a:ea typeface="游ゴシック"/>
            </a:endParaRPr>
          </a:p>
          <a:p>
            <a:pPr marL="342900" indent="-342900">
              <a:buFont typeface="Arial" panose="020B0604020202020204" pitchFamily="34" charset="0"/>
              <a:buChar char="•"/>
            </a:pPr>
            <a:r>
              <a:rPr lang="ja-JP" altLang="en-US" sz="2000" b="1">
                <a:ea typeface="游ゴシック"/>
              </a:rPr>
              <a:t>キーフレーズから最初のアクションを考えた</a:t>
            </a:r>
            <a:endParaRPr lang="en-US" altLang="ja-JP" sz="2000" b="1">
              <a:ea typeface="游ゴシック"/>
            </a:endParaRPr>
          </a:p>
          <a:p>
            <a:pPr marL="342900" indent="-342900">
              <a:buFont typeface="Arial" panose="020B0604020202020204" pitchFamily="34" charset="0"/>
              <a:buChar char="•"/>
            </a:pPr>
            <a:endParaRPr lang="en-US" altLang="ja-JP" sz="2000" b="1">
              <a:ea typeface="游ゴシック"/>
            </a:endParaRPr>
          </a:p>
        </p:txBody>
      </p:sp>
      <p:sp>
        <p:nvSpPr>
          <p:cNvPr id="6" name="タイトル 5">
            <a:extLst>
              <a:ext uri="{FF2B5EF4-FFF2-40B4-BE49-F238E27FC236}">
                <a16:creationId xmlns:a16="http://schemas.microsoft.com/office/drawing/2014/main" id="{FB2358DE-2B8A-0A73-47CC-5B1D6C2637CD}"/>
              </a:ext>
            </a:extLst>
          </p:cNvPr>
          <p:cNvSpPr>
            <a:spLocks noGrp="1"/>
          </p:cNvSpPr>
          <p:nvPr>
            <p:ph type="title"/>
          </p:nvPr>
        </p:nvSpPr>
        <p:spPr/>
        <p:txBody>
          <a:bodyPr/>
          <a:lstStyle/>
          <a:p>
            <a:r>
              <a:rPr lang="en-US" altLang="ja-JP"/>
              <a:t>Day1</a:t>
            </a:r>
            <a:r>
              <a:rPr lang="ja-JP" altLang="en-US"/>
              <a:t>振り返り</a:t>
            </a:r>
          </a:p>
        </p:txBody>
      </p:sp>
      <p:pic>
        <p:nvPicPr>
          <p:cNvPr id="2" name="図 1">
            <a:extLst>
              <a:ext uri="{FF2B5EF4-FFF2-40B4-BE49-F238E27FC236}">
                <a16:creationId xmlns:a16="http://schemas.microsoft.com/office/drawing/2014/main" id="{2D551FC9-6D38-CC0E-C00D-4A807BD5EE0C}"/>
              </a:ext>
            </a:extLst>
          </p:cNvPr>
          <p:cNvPicPr>
            <a:picLocks noChangeAspect="1"/>
          </p:cNvPicPr>
          <p:nvPr/>
        </p:nvPicPr>
        <p:blipFill>
          <a:blip r:embed="rId3"/>
          <a:stretch>
            <a:fillRect/>
          </a:stretch>
        </p:blipFill>
        <p:spPr>
          <a:xfrm>
            <a:off x="519541" y="2708274"/>
            <a:ext cx="2576945" cy="1932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図 2">
            <a:extLst>
              <a:ext uri="{FF2B5EF4-FFF2-40B4-BE49-F238E27FC236}">
                <a16:creationId xmlns:a16="http://schemas.microsoft.com/office/drawing/2014/main" id="{276F846E-A60C-C8D7-F1CC-EBC02D5BB31F}"/>
              </a:ext>
            </a:extLst>
          </p:cNvPr>
          <p:cNvPicPr>
            <a:picLocks noChangeAspect="1"/>
          </p:cNvPicPr>
          <p:nvPr/>
        </p:nvPicPr>
        <p:blipFill>
          <a:blip r:embed="rId4"/>
          <a:stretch>
            <a:fillRect/>
          </a:stretch>
        </p:blipFill>
        <p:spPr>
          <a:xfrm>
            <a:off x="3295484" y="3512127"/>
            <a:ext cx="2576945" cy="1932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図 3">
            <a:extLst>
              <a:ext uri="{FF2B5EF4-FFF2-40B4-BE49-F238E27FC236}">
                <a16:creationId xmlns:a16="http://schemas.microsoft.com/office/drawing/2014/main" id="{8E964923-A46B-AC89-998A-09E478C0722B}"/>
              </a:ext>
            </a:extLst>
          </p:cNvPr>
          <p:cNvPicPr>
            <a:picLocks noChangeAspect="1"/>
          </p:cNvPicPr>
          <p:nvPr/>
        </p:nvPicPr>
        <p:blipFill>
          <a:blip r:embed="rId5"/>
          <a:stretch>
            <a:fillRect/>
          </a:stretch>
        </p:blipFill>
        <p:spPr>
          <a:xfrm>
            <a:off x="6071427" y="4322618"/>
            <a:ext cx="2576944" cy="1932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928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C266A7A-3646-6CA2-F594-3B8B7B2D2436}"/>
              </a:ext>
            </a:extLst>
          </p:cNvPr>
          <p:cNvSpPr>
            <a:spLocks noGrp="1"/>
          </p:cNvSpPr>
          <p:nvPr>
            <p:ph type="title"/>
          </p:nvPr>
        </p:nvSpPr>
        <p:spPr/>
        <p:txBody>
          <a:bodyPr>
            <a:normAutofit fontScale="90000"/>
          </a:bodyPr>
          <a:lstStyle/>
          <a:p>
            <a:r>
              <a:rPr lang="ja-JP" altLang="en-US"/>
              <a:t>宿題の共有</a:t>
            </a:r>
          </a:p>
        </p:txBody>
      </p:sp>
    </p:spTree>
    <p:extLst>
      <p:ext uri="{BB962C8B-B14F-4D97-AF65-F5344CB8AC3E}">
        <p14:creationId xmlns:p14="http://schemas.microsoft.com/office/powerpoint/2010/main" val="11786292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95000"/>
            <a:lumOff val="5000"/>
          </a:schemeClr>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2928</Words>
  <Application>Microsoft Office PowerPoint</Application>
  <PresentationFormat>画面に合わせる (4:3)</PresentationFormat>
  <Paragraphs>379</Paragraphs>
  <Slides>50</Slides>
  <Notes>50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50</vt:i4>
      </vt:variant>
    </vt:vector>
  </HeadingPairs>
  <TitlesOfParts>
    <vt:vector size="60" baseType="lpstr">
      <vt:lpstr>Hiragino Kaku Gothic Pro W6</vt:lpstr>
      <vt:lpstr>Toppan Bunkyu Midashi Gothic Extrabold</vt:lpstr>
      <vt:lpstr>Yu Gothic UI</vt:lpstr>
      <vt:lpstr>Yu Gothic</vt:lpstr>
      <vt:lpstr>Yu Gothic</vt:lpstr>
      <vt:lpstr>Yu Gothic Medium</vt:lpstr>
      <vt:lpstr>Arial</vt:lpstr>
      <vt:lpstr>Calibri</vt:lpstr>
      <vt:lpstr>Wingdings</vt:lpstr>
      <vt:lpstr>Office テーマ</vt:lpstr>
      <vt:lpstr>ワークショップ中は、記録のため、 事務局で写真を撮影させていただきます  映り込みに抵抗がある方は、 事務局までご連絡ください。</vt:lpstr>
      <vt:lpstr>中小企業のための 自社を生かした戦い方を考える ワークショップ</vt:lpstr>
      <vt:lpstr>本日の講師</vt:lpstr>
      <vt:lpstr>ワークショップの構成</vt:lpstr>
      <vt:lpstr>ワークショップの構成</vt:lpstr>
      <vt:lpstr>今日の流れ</vt:lpstr>
      <vt:lpstr>Day1振り返り</vt:lpstr>
      <vt:lpstr>Day1振り返り</vt:lpstr>
      <vt:lpstr>宿題の共有</vt:lpstr>
      <vt:lpstr>宿題の共有</vt:lpstr>
      <vt:lpstr>知財とデザイン経営</vt:lpstr>
      <vt:lpstr>自社らしさを…</vt:lpstr>
      <vt:lpstr>デザイン経営の観点で考える</vt:lpstr>
      <vt:lpstr>「デザイン経営」宣言（経済産業省・特許庁）</vt:lpstr>
      <vt:lpstr>PowerPoint プレゼンテーション</vt:lpstr>
      <vt:lpstr>「自社らしさ」を中核においた高付加価値な事業と組織づくり</vt:lpstr>
      <vt:lpstr>デザイン経営の３つの要素</vt:lpstr>
      <vt:lpstr>PowerPoint プレゼンテーション</vt:lpstr>
      <vt:lpstr>そもそも人格形成＝自社らしさが中核にある意味は？</vt:lpstr>
      <vt:lpstr>事例：東洋ステンレス研磨工業株式会社</vt:lpstr>
      <vt:lpstr>【本日のテーマ】 自社らしさをもっと生かす行動を決めよう</vt:lpstr>
      <vt:lpstr>知財の観点で考える</vt:lpstr>
      <vt:lpstr>PowerPoint プレゼンテーション</vt:lpstr>
      <vt:lpstr>自社らしさ、自社の強みを知的財産に</vt:lpstr>
      <vt:lpstr>自社らしさ、自社の強みを知的財産に</vt:lpstr>
      <vt:lpstr>名古屋の看板屋：アイワ工芸の事例</vt:lpstr>
      <vt:lpstr>デザイン経営を通して、 独自の存在になることを目指して</vt:lpstr>
      <vt:lpstr>改めて、デザイン経営に取り組む 方針を固める</vt:lpstr>
      <vt:lpstr>デザイン経営実践のきっかけをつくる支援ツール 「デザイン経営コンパス」</vt:lpstr>
      <vt:lpstr>STEP1-1のシートに記載された「問い」に回答（4段階評価）しましょう。 その上で、STEP1-2 を用いてレーダーチャート化しましょう。（目安時間：10分）</vt:lpstr>
      <vt:lpstr>STEP1-1のシートに記載された「問い」に回答（4段階評価）しましょう。 その上で、STEP1-2 を用いてレーダーチャート化しましょう。（目安時間：10分）</vt:lpstr>
      <vt:lpstr>STEP1-2のレーダーチャートを以下のような観点に留意しながら、グループ内で共有しましょう。なお、時間内に回答を出す必要はありません。（目安時間：8分）</vt:lpstr>
      <vt:lpstr>自社の実態に即した アクションプランを検討する</vt:lpstr>
      <vt:lpstr>検討の流れ</vt:lpstr>
      <vt:lpstr>みなさんの苦労を共有しましょう。</vt:lpstr>
      <vt:lpstr>どこからアプローチすると進められそうでしょうか？</vt:lpstr>
      <vt:lpstr>自社らしさを生かすための明日からの行動を決めましょう</vt:lpstr>
      <vt:lpstr>自社らしさを生かすための明日からの行動を決めましょう</vt:lpstr>
      <vt:lpstr>アクション内容、自社の中だけで考えていませんか？</vt:lpstr>
      <vt:lpstr>アクション内容、自社の中だけで考えていませんか？</vt:lpstr>
      <vt:lpstr>アクション内容、自社の中だけで考えていませんか？</vt:lpstr>
      <vt:lpstr>自社らしさを生かすための明日からの行動を決めましょう</vt:lpstr>
      <vt:lpstr>おわりに</vt:lpstr>
      <vt:lpstr>お疲れさまでした</vt:lpstr>
      <vt:lpstr>動きを止めないために、、、</vt:lpstr>
      <vt:lpstr>「自社らしさ」を中核においた高付加価値な事業と組織づくり</vt:lpstr>
      <vt:lpstr>動きを止めないために、、、</vt:lpstr>
      <vt:lpstr>アンケート回答</vt:lpstr>
      <vt:lpstr>記念の全体集合写真を撮ります。 写真に写ってOKな方、 前方に集まってください！</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2025-05-30T02:56:32Z</dcterms:created>
  <dcterms:modified xsi:type="dcterms:W3CDTF">2025-05-30T02:56:45Z</dcterms:modified>
</cp:coreProperties>
</file>