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sldIdLst>
    <p:sldId id="256" r:id="rId3"/>
    <p:sldId id="259" r:id="rId4"/>
    <p:sldId id="260" r:id="rId5"/>
    <p:sldId id="261" r:id="rId6"/>
    <p:sldId id="270" r:id="rId7"/>
    <p:sldId id="271" r:id="rId8"/>
    <p:sldId id="272" r:id="rId9"/>
    <p:sldId id="262" r:id="rId10"/>
    <p:sldId id="273" r:id="rId11"/>
    <p:sldId id="263" r:id="rId12"/>
    <p:sldId id="258" r:id="rId13"/>
    <p:sldId id="274" r:id="rId14"/>
    <p:sldId id="275" r:id="rId15"/>
    <p:sldId id="265" r:id="rId16"/>
    <p:sldId id="288" r:id="rId17"/>
    <p:sldId id="266" r:id="rId18"/>
    <p:sldId id="289" r:id="rId19"/>
    <p:sldId id="267" r:id="rId20"/>
    <p:sldId id="278" r:id="rId21"/>
    <p:sldId id="282" r:id="rId22"/>
    <p:sldId id="257" r:id="rId23"/>
    <p:sldId id="268" r:id="rId24"/>
    <p:sldId id="281" r:id="rId25"/>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8" userDrawn="1">
          <p15:clr>
            <a:srgbClr val="A4A3A4"/>
          </p15:clr>
        </p15:guide>
        <p15:guide id="2" pos="260" userDrawn="1">
          <p15:clr>
            <a:srgbClr val="A4A3A4"/>
          </p15:clr>
        </p15:guide>
        <p15:guide id="3" pos="6543" userDrawn="1">
          <p15:clr>
            <a:srgbClr val="A4A3A4"/>
          </p15:clr>
        </p15:guide>
        <p15:guide id="4" orient="horz" pos="4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8"/>
    <p:restoredTop sz="96327"/>
  </p:normalViewPr>
  <p:slideViewPr>
    <p:cSldViewPr snapToGrid="0" showGuides="1">
      <p:cViewPr varScale="1">
        <p:scale>
          <a:sx n="112" d="100"/>
          <a:sy n="112" d="100"/>
        </p:scale>
        <p:origin x="1568" y="200"/>
      </p:cViewPr>
      <p:guideLst>
        <p:guide orient="horz" pos="2018"/>
        <p:guide pos="260"/>
        <p:guide pos="6543"/>
        <p:guide orient="horz" pos="4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A1210-7AD0-46FC-B037-0DD4321759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518564A8-3E1A-4953-A153-AEDE97AA4FD5}">
      <dgm:prSet custT="1"/>
      <dgm:spPr>
        <a:solidFill>
          <a:schemeClr val="accent1">
            <a:lumMod val="75000"/>
          </a:schemeClr>
        </a:solidFill>
      </dgm:spPr>
      <dgm:t>
        <a:bodyPr/>
        <a:lstStyle/>
        <a:p>
          <a:pPr>
            <a:lnSpc>
              <a:spcPct val="100000"/>
            </a:lnSpc>
          </a:pPr>
          <a:r>
            <a:rPr lang="en-US" sz="3500" b="1" dirty="0">
              <a:latin typeface="メイリオ" panose="020B0604030504040204" pitchFamily="50" charset="-128"/>
              <a:ea typeface="メイリオ" panose="020B0604030504040204" pitchFamily="50" charset="-128"/>
            </a:rPr>
            <a:t>EC</a:t>
          </a:r>
          <a:r>
            <a:rPr lang="ja-JP" sz="3500" b="1" dirty="0">
              <a:latin typeface="メイリオ" panose="020B0604030504040204" pitchFamily="50" charset="-128"/>
              <a:ea typeface="メイリオ" panose="020B0604030504040204" pitchFamily="50" charset="-128"/>
            </a:rPr>
            <a:t>プラットフォームでの販売</a:t>
          </a:r>
          <a:endParaRPr lang="ja-JP" sz="3500" dirty="0">
            <a:latin typeface="メイリオ" panose="020B0604030504040204" pitchFamily="50" charset="-128"/>
            <a:ea typeface="メイリオ" panose="020B0604030504040204" pitchFamily="50" charset="-128"/>
          </a:endParaRPr>
        </a:p>
      </dgm:t>
    </dgm:pt>
    <dgm:pt modelId="{52D862CE-987E-4D72-B737-5BA897225641}" type="parTrans" cxnId="{A7A7665F-E81D-40FE-AEF3-97096949BFEC}">
      <dgm:prSet/>
      <dgm:spPr/>
      <dgm:t>
        <a:bodyPr/>
        <a:lstStyle/>
        <a:p>
          <a:endParaRPr kumimoji="1" lang="ja-JP" altLang="en-US"/>
        </a:p>
      </dgm:t>
    </dgm:pt>
    <dgm:pt modelId="{2A7E8FDD-85E6-4E75-B9BE-8C5C26C686B7}" type="sibTrans" cxnId="{A7A7665F-E81D-40FE-AEF3-97096949BFEC}">
      <dgm:prSet/>
      <dgm:spPr/>
      <dgm:t>
        <a:bodyPr/>
        <a:lstStyle/>
        <a:p>
          <a:endParaRPr kumimoji="1" lang="ja-JP" altLang="en-US"/>
        </a:p>
      </dgm:t>
    </dgm:pt>
    <dgm:pt modelId="{A1EE9319-65C1-4DAD-8C29-E63774D6A385}">
      <dgm:prSet custT="1"/>
      <dgm:spPr>
        <a:solidFill>
          <a:schemeClr val="accent1">
            <a:lumMod val="75000"/>
          </a:schemeClr>
        </a:solidFill>
      </dgm:spPr>
      <dgm:t>
        <a:bodyPr/>
        <a:lstStyle/>
        <a:p>
          <a:pPr>
            <a:lnSpc>
              <a:spcPct val="100000"/>
            </a:lnSpc>
          </a:pPr>
          <a:r>
            <a:rPr lang="ja-JP" altLang="en-US" sz="3500" b="1" dirty="0">
              <a:latin typeface="メイリオ" panose="020B0604030504040204" pitchFamily="50" charset="-128"/>
              <a:ea typeface="メイリオ" panose="020B0604030504040204" pitchFamily="50" charset="-128"/>
            </a:rPr>
            <a:t>フリマサイトでの販売</a:t>
          </a:r>
          <a:endParaRPr lang="ja-JP" altLang="en-US" sz="3500" dirty="0">
            <a:latin typeface="メイリオ" panose="020B0604030504040204" pitchFamily="50" charset="-128"/>
            <a:ea typeface="メイリオ" panose="020B0604030504040204" pitchFamily="50" charset="-128"/>
          </a:endParaRPr>
        </a:p>
      </dgm:t>
    </dgm:pt>
    <dgm:pt modelId="{2D0B56E8-1ECE-4C00-8155-211065A6BBFA}" type="parTrans" cxnId="{F88D1E41-0EB6-425B-95A1-F046BBC6C653}">
      <dgm:prSet/>
      <dgm:spPr/>
      <dgm:t>
        <a:bodyPr/>
        <a:lstStyle/>
        <a:p>
          <a:endParaRPr kumimoji="1" lang="ja-JP" altLang="en-US"/>
        </a:p>
      </dgm:t>
    </dgm:pt>
    <dgm:pt modelId="{601B7A0C-2D77-4F2C-A4F2-DC236E468D8D}" type="sibTrans" cxnId="{F88D1E41-0EB6-425B-95A1-F046BBC6C653}">
      <dgm:prSet/>
      <dgm:spPr/>
      <dgm:t>
        <a:bodyPr/>
        <a:lstStyle/>
        <a:p>
          <a:endParaRPr kumimoji="1" lang="ja-JP" altLang="en-US"/>
        </a:p>
      </dgm:t>
    </dgm:pt>
    <dgm:pt modelId="{5ECBE548-EA90-4203-9194-65909851891F}">
      <dgm:prSet custT="1"/>
      <dgm:spPr>
        <a:solidFill>
          <a:schemeClr val="accent1">
            <a:lumMod val="75000"/>
          </a:schemeClr>
        </a:solidFill>
      </dgm:spPr>
      <dgm:t>
        <a:bodyPr/>
        <a:lstStyle/>
        <a:p>
          <a:pPr>
            <a:lnSpc>
              <a:spcPct val="100000"/>
            </a:lnSpc>
          </a:pPr>
          <a:r>
            <a:rPr lang="ja-JP" altLang="en-US" sz="3500" b="1" dirty="0">
              <a:latin typeface="メイリオ" panose="020B0604030504040204" pitchFamily="50" charset="-128"/>
              <a:ea typeface="メイリオ" panose="020B0604030504040204" pitchFamily="50" charset="-128"/>
            </a:rPr>
            <a:t>なりすましサイトでの販売</a:t>
          </a:r>
          <a:endParaRPr lang="ja-JP" altLang="en-US" sz="3500" dirty="0">
            <a:latin typeface="メイリオ" panose="020B0604030504040204" pitchFamily="50" charset="-128"/>
            <a:ea typeface="メイリオ" panose="020B0604030504040204" pitchFamily="50" charset="-128"/>
          </a:endParaRPr>
        </a:p>
      </dgm:t>
    </dgm:pt>
    <dgm:pt modelId="{1C103E72-48A5-4D29-8926-A229C295B461}" type="parTrans" cxnId="{FDA9DA56-65CB-4528-A924-DCD50BF4BF46}">
      <dgm:prSet/>
      <dgm:spPr/>
      <dgm:t>
        <a:bodyPr/>
        <a:lstStyle/>
        <a:p>
          <a:endParaRPr kumimoji="1" lang="ja-JP" altLang="en-US"/>
        </a:p>
      </dgm:t>
    </dgm:pt>
    <dgm:pt modelId="{2AF1AE5B-7AD2-4D5A-B28D-E0CFB9FFE1D7}" type="sibTrans" cxnId="{FDA9DA56-65CB-4528-A924-DCD50BF4BF46}">
      <dgm:prSet/>
      <dgm:spPr/>
      <dgm:t>
        <a:bodyPr/>
        <a:lstStyle/>
        <a:p>
          <a:endParaRPr kumimoji="1" lang="ja-JP" altLang="en-US"/>
        </a:p>
      </dgm:t>
    </dgm:pt>
    <dgm:pt modelId="{5B7B329C-4578-46C7-9A64-F6D398ED0DC7}">
      <dgm:prSet custT="1"/>
      <dgm:spPr>
        <a:solidFill>
          <a:schemeClr val="accent1">
            <a:lumMod val="75000"/>
          </a:schemeClr>
        </a:solidFill>
      </dgm:spPr>
      <dgm:t>
        <a:bodyPr/>
        <a:lstStyle/>
        <a:p>
          <a:pPr>
            <a:lnSpc>
              <a:spcPct val="300000"/>
            </a:lnSpc>
            <a:spcBef>
              <a:spcPts val="3000"/>
            </a:spcBef>
            <a:spcAft>
              <a:spcPts val="0"/>
            </a:spcAft>
          </a:pPr>
          <a:r>
            <a:rPr lang="ja-JP" sz="2400" b="1" dirty="0">
              <a:latin typeface="メイリオ" panose="020B0604030504040204" pitchFamily="50" charset="-128"/>
              <a:ea typeface="メイリオ" panose="020B0604030504040204" pitchFamily="50" charset="-128"/>
            </a:rPr>
            <a:t> </a:t>
          </a:r>
          <a:r>
            <a:rPr lang="en-US" sz="2400" b="1" dirty="0">
              <a:latin typeface="メイリオ" panose="020B0604030504040204" pitchFamily="50" charset="-128"/>
              <a:ea typeface="メイリオ" panose="020B0604030504040204" pitchFamily="50" charset="-128"/>
            </a:rPr>
            <a:t>SNS</a:t>
          </a:r>
          <a:r>
            <a:rPr lang="ja-JP" sz="2400" b="1" dirty="0">
              <a:latin typeface="メイリオ" panose="020B0604030504040204" pitchFamily="50" charset="-128"/>
              <a:ea typeface="メイリオ" panose="020B0604030504040204" pitchFamily="50" charset="-128"/>
            </a:rPr>
            <a:t>広告等からなりすまし</a:t>
          </a:r>
          <a:r>
            <a:rPr kumimoji="1" lang="ja-JP" altLang="en-US" sz="2400" b="1" dirty="0">
              <a:latin typeface="メイリオ" panose="020B0604030504040204" pitchFamily="50" charset="-128"/>
              <a:ea typeface="メイリオ" panose="020B0604030504040204" pitchFamily="50" charset="-128"/>
            </a:rPr>
            <a:t>サイトに誘引して販売</a:t>
          </a:r>
        </a:p>
        <a:p>
          <a:pPr>
            <a:lnSpc>
              <a:spcPct val="90000"/>
            </a:lnSpc>
            <a:spcBef>
              <a:spcPts val="3000"/>
            </a:spcBef>
            <a:spcAft>
              <a:spcPts val="0"/>
            </a:spcAft>
          </a:pPr>
          <a:endParaRPr lang="ja-JP" sz="2400" dirty="0">
            <a:latin typeface="メイリオ" panose="020B0604030504040204" pitchFamily="50" charset="-128"/>
            <a:ea typeface="メイリオ" panose="020B0604030504040204" pitchFamily="50" charset="-128"/>
          </a:endParaRPr>
        </a:p>
      </dgm:t>
    </dgm:pt>
    <dgm:pt modelId="{066CCDC3-1B30-4799-B08D-77EAF1253A94}" type="parTrans" cxnId="{41284F4D-5C78-441B-A17D-D4323B441FA9}">
      <dgm:prSet/>
      <dgm:spPr/>
      <dgm:t>
        <a:bodyPr/>
        <a:lstStyle/>
        <a:p>
          <a:endParaRPr kumimoji="1" lang="ja-JP" altLang="en-US"/>
        </a:p>
      </dgm:t>
    </dgm:pt>
    <dgm:pt modelId="{58C7D5B6-DD97-47CB-8B82-68D695B5BCFD}" type="sibTrans" cxnId="{41284F4D-5C78-441B-A17D-D4323B441FA9}">
      <dgm:prSet/>
      <dgm:spPr/>
      <dgm:t>
        <a:bodyPr/>
        <a:lstStyle/>
        <a:p>
          <a:endParaRPr kumimoji="1" lang="ja-JP" altLang="en-US"/>
        </a:p>
      </dgm:t>
    </dgm:pt>
    <dgm:pt modelId="{45BC54A4-EBE4-488F-9AE4-8DA37C169664}" type="pres">
      <dgm:prSet presAssocID="{3D3A1210-7AD0-46FC-B037-0DD432175942}" presName="Name0" presStyleCnt="0">
        <dgm:presLayoutVars>
          <dgm:dir/>
          <dgm:animLvl val="lvl"/>
          <dgm:resizeHandles val="exact"/>
        </dgm:presLayoutVars>
      </dgm:prSet>
      <dgm:spPr/>
    </dgm:pt>
    <dgm:pt modelId="{6015E791-D677-46FA-8ABC-BD987BF20BE6}" type="pres">
      <dgm:prSet presAssocID="{518564A8-3E1A-4953-A153-AEDE97AA4FD5}" presName="linNode" presStyleCnt="0"/>
      <dgm:spPr/>
    </dgm:pt>
    <dgm:pt modelId="{3BAACA10-315B-4F5F-A662-CF54B26361D9}" type="pres">
      <dgm:prSet presAssocID="{518564A8-3E1A-4953-A153-AEDE97AA4FD5}" presName="parentText" presStyleLbl="node1" presStyleIdx="0" presStyleCnt="4" custScaleX="208349">
        <dgm:presLayoutVars>
          <dgm:chMax val="1"/>
          <dgm:bulletEnabled val="1"/>
        </dgm:presLayoutVars>
      </dgm:prSet>
      <dgm:spPr/>
    </dgm:pt>
    <dgm:pt modelId="{ABCF904C-73F1-494D-8BAD-1A6DBF13C821}" type="pres">
      <dgm:prSet presAssocID="{2A7E8FDD-85E6-4E75-B9BE-8C5C26C686B7}" presName="sp" presStyleCnt="0"/>
      <dgm:spPr/>
    </dgm:pt>
    <dgm:pt modelId="{E8B83F25-5EA4-4F67-B2EE-B40FF8F934C8}" type="pres">
      <dgm:prSet presAssocID="{A1EE9319-65C1-4DAD-8C29-E63774D6A385}" presName="linNode" presStyleCnt="0"/>
      <dgm:spPr/>
    </dgm:pt>
    <dgm:pt modelId="{CF8FC665-4EC7-4CE1-9F17-90E8F696BF2D}" type="pres">
      <dgm:prSet presAssocID="{A1EE9319-65C1-4DAD-8C29-E63774D6A385}" presName="parentText" presStyleLbl="node1" presStyleIdx="1" presStyleCnt="4" custScaleX="208349">
        <dgm:presLayoutVars>
          <dgm:chMax val="1"/>
          <dgm:bulletEnabled val="1"/>
        </dgm:presLayoutVars>
      </dgm:prSet>
      <dgm:spPr/>
    </dgm:pt>
    <dgm:pt modelId="{9B992D99-65D3-467C-858B-C0012C583458}" type="pres">
      <dgm:prSet presAssocID="{601B7A0C-2D77-4F2C-A4F2-DC236E468D8D}" presName="sp" presStyleCnt="0"/>
      <dgm:spPr/>
    </dgm:pt>
    <dgm:pt modelId="{EF359036-7834-413A-B572-119C03E8B4DC}" type="pres">
      <dgm:prSet presAssocID="{5ECBE548-EA90-4203-9194-65909851891F}" presName="linNode" presStyleCnt="0"/>
      <dgm:spPr/>
    </dgm:pt>
    <dgm:pt modelId="{91A07B8F-66A4-4267-83DE-C67F1678E859}" type="pres">
      <dgm:prSet presAssocID="{5ECBE548-EA90-4203-9194-65909851891F}" presName="parentText" presStyleLbl="node1" presStyleIdx="2" presStyleCnt="4" custScaleX="208349">
        <dgm:presLayoutVars>
          <dgm:chMax val="1"/>
          <dgm:bulletEnabled val="1"/>
        </dgm:presLayoutVars>
      </dgm:prSet>
      <dgm:spPr/>
    </dgm:pt>
    <dgm:pt modelId="{72E2931A-BFF9-4EDA-83CB-4CE3A30FC486}" type="pres">
      <dgm:prSet presAssocID="{2AF1AE5B-7AD2-4D5A-B28D-E0CFB9FFE1D7}" presName="sp" presStyleCnt="0"/>
      <dgm:spPr/>
    </dgm:pt>
    <dgm:pt modelId="{F35E0D8E-1739-4B08-B018-E41A3C5C8F4F}" type="pres">
      <dgm:prSet presAssocID="{5B7B329C-4578-46C7-9A64-F6D398ED0DC7}" presName="linNode" presStyleCnt="0"/>
      <dgm:spPr/>
    </dgm:pt>
    <dgm:pt modelId="{C714BF99-31B2-4E59-9343-8EDEE4B8BEA4}" type="pres">
      <dgm:prSet presAssocID="{5B7B329C-4578-46C7-9A64-F6D398ED0DC7}" presName="parentText" presStyleLbl="node1" presStyleIdx="3" presStyleCnt="4" custScaleX="208349">
        <dgm:presLayoutVars>
          <dgm:chMax val="1"/>
          <dgm:bulletEnabled val="1"/>
        </dgm:presLayoutVars>
      </dgm:prSet>
      <dgm:spPr/>
    </dgm:pt>
  </dgm:ptLst>
  <dgm:cxnLst>
    <dgm:cxn modelId="{EE802310-0DF1-4F4F-B5D3-1E7C9E1D7877}" type="presOf" srcId="{518564A8-3E1A-4953-A153-AEDE97AA4FD5}" destId="{3BAACA10-315B-4F5F-A662-CF54B26361D9}" srcOrd="0" destOrd="0" presId="urn:microsoft.com/office/officeart/2005/8/layout/vList5"/>
    <dgm:cxn modelId="{2C73433C-7FCB-4DFC-ABC5-3E7F172A6AE9}" type="presOf" srcId="{A1EE9319-65C1-4DAD-8C29-E63774D6A385}" destId="{CF8FC665-4EC7-4CE1-9F17-90E8F696BF2D}" srcOrd="0" destOrd="0" presId="urn:microsoft.com/office/officeart/2005/8/layout/vList5"/>
    <dgm:cxn modelId="{F88D1E41-0EB6-425B-95A1-F046BBC6C653}" srcId="{3D3A1210-7AD0-46FC-B037-0DD432175942}" destId="{A1EE9319-65C1-4DAD-8C29-E63774D6A385}" srcOrd="1" destOrd="0" parTransId="{2D0B56E8-1ECE-4C00-8155-211065A6BBFA}" sibTransId="{601B7A0C-2D77-4F2C-A4F2-DC236E468D8D}"/>
    <dgm:cxn modelId="{41284F4D-5C78-441B-A17D-D4323B441FA9}" srcId="{3D3A1210-7AD0-46FC-B037-0DD432175942}" destId="{5B7B329C-4578-46C7-9A64-F6D398ED0DC7}" srcOrd="3" destOrd="0" parTransId="{066CCDC3-1B30-4799-B08D-77EAF1253A94}" sibTransId="{58C7D5B6-DD97-47CB-8B82-68D695B5BCFD}"/>
    <dgm:cxn modelId="{FDA9DA56-65CB-4528-A924-DCD50BF4BF46}" srcId="{3D3A1210-7AD0-46FC-B037-0DD432175942}" destId="{5ECBE548-EA90-4203-9194-65909851891F}" srcOrd="2" destOrd="0" parTransId="{1C103E72-48A5-4D29-8926-A229C295B461}" sibTransId="{2AF1AE5B-7AD2-4D5A-B28D-E0CFB9FFE1D7}"/>
    <dgm:cxn modelId="{38DC9759-8B48-450E-94F9-32A8F7F04421}" type="presOf" srcId="{5B7B329C-4578-46C7-9A64-F6D398ED0DC7}" destId="{C714BF99-31B2-4E59-9343-8EDEE4B8BEA4}" srcOrd="0" destOrd="0" presId="urn:microsoft.com/office/officeart/2005/8/layout/vList5"/>
    <dgm:cxn modelId="{A7A7665F-E81D-40FE-AEF3-97096949BFEC}" srcId="{3D3A1210-7AD0-46FC-B037-0DD432175942}" destId="{518564A8-3E1A-4953-A153-AEDE97AA4FD5}" srcOrd="0" destOrd="0" parTransId="{52D862CE-987E-4D72-B737-5BA897225641}" sibTransId="{2A7E8FDD-85E6-4E75-B9BE-8C5C26C686B7}"/>
    <dgm:cxn modelId="{E0EB73A7-816B-45CA-9CD8-D1FEBFB453B1}" type="presOf" srcId="{3D3A1210-7AD0-46FC-B037-0DD432175942}" destId="{45BC54A4-EBE4-488F-9AE4-8DA37C169664}" srcOrd="0" destOrd="0" presId="urn:microsoft.com/office/officeart/2005/8/layout/vList5"/>
    <dgm:cxn modelId="{7186EFC8-CDE0-4971-BC8B-31AFA300A162}" type="presOf" srcId="{5ECBE548-EA90-4203-9194-65909851891F}" destId="{91A07B8F-66A4-4267-83DE-C67F1678E859}" srcOrd="0" destOrd="0" presId="urn:microsoft.com/office/officeart/2005/8/layout/vList5"/>
    <dgm:cxn modelId="{8B0A352C-8869-4C17-AFD4-404E647648FB}" type="presParOf" srcId="{45BC54A4-EBE4-488F-9AE4-8DA37C169664}" destId="{6015E791-D677-46FA-8ABC-BD987BF20BE6}" srcOrd="0" destOrd="0" presId="urn:microsoft.com/office/officeart/2005/8/layout/vList5"/>
    <dgm:cxn modelId="{440F2A6C-F2DA-4FBA-865B-73EE98ED6A18}" type="presParOf" srcId="{6015E791-D677-46FA-8ABC-BD987BF20BE6}" destId="{3BAACA10-315B-4F5F-A662-CF54B26361D9}" srcOrd="0" destOrd="0" presId="urn:microsoft.com/office/officeart/2005/8/layout/vList5"/>
    <dgm:cxn modelId="{7844435A-1FFB-4A58-BAC2-C5CF7954BBF6}" type="presParOf" srcId="{45BC54A4-EBE4-488F-9AE4-8DA37C169664}" destId="{ABCF904C-73F1-494D-8BAD-1A6DBF13C821}" srcOrd="1" destOrd="0" presId="urn:microsoft.com/office/officeart/2005/8/layout/vList5"/>
    <dgm:cxn modelId="{FB6939F0-7828-4643-952B-62741A2004EA}" type="presParOf" srcId="{45BC54A4-EBE4-488F-9AE4-8DA37C169664}" destId="{E8B83F25-5EA4-4F67-B2EE-B40FF8F934C8}" srcOrd="2" destOrd="0" presId="urn:microsoft.com/office/officeart/2005/8/layout/vList5"/>
    <dgm:cxn modelId="{6CA91205-83C6-48EE-957A-E71DF99FBD04}" type="presParOf" srcId="{E8B83F25-5EA4-4F67-B2EE-B40FF8F934C8}" destId="{CF8FC665-4EC7-4CE1-9F17-90E8F696BF2D}" srcOrd="0" destOrd="0" presId="urn:microsoft.com/office/officeart/2005/8/layout/vList5"/>
    <dgm:cxn modelId="{884E5EA9-BE02-421C-82BD-55A72BCA7212}" type="presParOf" srcId="{45BC54A4-EBE4-488F-9AE4-8DA37C169664}" destId="{9B992D99-65D3-467C-858B-C0012C583458}" srcOrd="3" destOrd="0" presId="urn:microsoft.com/office/officeart/2005/8/layout/vList5"/>
    <dgm:cxn modelId="{4E77ABFF-7634-4DD2-ABE2-A352F613A0AA}" type="presParOf" srcId="{45BC54A4-EBE4-488F-9AE4-8DA37C169664}" destId="{EF359036-7834-413A-B572-119C03E8B4DC}" srcOrd="4" destOrd="0" presId="urn:microsoft.com/office/officeart/2005/8/layout/vList5"/>
    <dgm:cxn modelId="{F6A55C9D-1098-4759-8F04-41F96D8463D6}" type="presParOf" srcId="{EF359036-7834-413A-B572-119C03E8B4DC}" destId="{91A07B8F-66A4-4267-83DE-C67F1678E859}" srcOrd="0" destOrd="0" presId="urn:microsoft.com/office/officeart/2005/8/layout/vList5"/>
    <dgm:cxn modelId="{AEB61CD5-D1F2-4576-93C9-6CAFBF0C87D7}" type="presParOf" srcId="{45BC54A4-EBE4-488F-9AE4-8DA37C169664}" destId="{72E2931A-BFF9-4EDA-83CB-4CE3A30FC486}" srcOrd="5" destOrd="0" presId="urn:microsoft.com/office/officeart/2005/8/layout/vList5"/>
    <dgm:cxn modelId="{5DFC3642-4921-4EB2-8597-C5782F7E21C1}" type="presParOf" srcId="{45BC54A4-EBE4-488F-9AE4-8DA37C169664}" destId="{F35E0D8E-1739-4B08-B018-E41A3C5C8F4F}" srcOrd="6" destOrd="0" presId="urn:microsoft.com/office/officeart/2005/8/layout/vList5"/>
    <dgm:cxn modelId="{F2B06807-037E-40E0-924D-C763C0ECFE37}" type="presParOf" srcId="{F35E0D8E-1739-4B08-B018-E41A3C5C8F4F}" destId="{C714BF99-31B2-4E59-9343-8EDEE4B8BEA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ACA10-315B-4F5F-A662-CF54B26361D9}">
      <dsp:nvSpPr>
        <dsp:cNvPr id="0" name=""/>
        <dsp:cNvSpPr/>
      </dsp:nvSpPr>
      <dsp:spPr>
        <a:xfrm>
          <a:off x="1279423" y="2241"/>
          <a:ext cx="7678847" cy="107799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100000"/>
            </a:lnSpc>
            <a:spcBef>
              <a:spcPct val="0"/>
            </a:spcBef>
            <a:spcAft>
              <a:spcPct val="35000"/>
            </a:spcAft>
            <a:buNone/>
          </a:pPr>
          <a:r>
            <a:rPr lang="en-US" sz="3500" b="1" kern="1200" dirty="0">
              <a:latin typeface="メイリオ" panose="020B0604030504040204" pitchFamily="50" charset="-128"/>
              <a:ea typeface="メイリオ" panose="020B0604030504040204" pitchFamily="50" charset="-128"/>
            </a:rPr>
            <a:t>EC</a:t>
          </a:r>
          <a:r>
            <a:rPr lang="ja-JP" sz="3500" b="1" kern="1200" dirty="0">
              <a:latin typeface="メイリオ" panose="020B0604030504040204" pitchFamily="50" charset="-128"/>
              <a:ea typeface="メイリオ" panose="020B0604030504040204" pitchFamily="50" charset="-128"/>
            </a:rPr>
            <a:t>プラットフォームでの販売</a:t>
          </a:r>
          <a:endParaRPr lang="ja-JP" sz="3500" kern="1200" dirty="0">
            <a:latin typeface="メイリオ" panose="020B0604030504040204" pitchFamily="50" charset="-128"/>
            <a:ea typeface="メイリオ" panose="020B0604030504040204" pitchFamily="50" charset="-128"/>
          </a:endParaRPr>
        </a:p>
      </dsp:txBody>
      <dsp:txXfrm>
        <a:off x="1332046" y="54864"/>
        <a:ext cx="7573601" cy="972745"/>
      </dsp:txXfrm>
    </dsp:sp>
    <dsp:sp modelId="{CF8FC665-4EC7-4CE1-9F17-90E8F696BF2D}">
      <dsp:nvSpPr>
        <dsp:cNvPr id="0" name=""/>
        <dsp:cNvSpPr/>
      </dsp:nvSpPr>
      <dsp:spPr>
        <a:xfrm>
          <a:off x="1279423" y="1134132"/>
          <a:ext cx="7678847" cy="107799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100000"/>
            </a:lnSpc>
            <a:spcBef>
              <a:spcPct val="0"/>
            </a:spcBef>
            <a:spcAft>
              <a:spcPct val="35000"/>
            </a:spcAft>
            <a:buNone/>
          </a:pPr>
          <a:r>
            <a:rPr lang="ja-JP" altLang="en-US" sz="3500" b="1" kern="1200" dirty="0">
              <a:latin typeface="メイリオ" panose="020B0604030504040204" pitchFamily="50" charset="-128"/>
              <a:ea typeface="メイリオ" panose="020B0604030504040204" pitchFamily="50" charset="-128"/>
            </a:rPr>
            <a:t>フリマサイトでの販売</a:t>
          </a:r>
          <a:endParaRPr lang="ja-JP" altLang="en-US" sz="3500" kern="1200" dirty="0">
            <a:latin typeface="メイリオ" panose="020B0604030504040204" pitchFamily="50" charset="-128"/>
            <a:ea typeface="メイリオ" panose="020B0604030504040204" pitchFamily="50" charset="-128"/>
          </a:endParaRPr>
        </a:p>
      </dsp:txBody>
      <dsp:txXfrm>
        <a:off x="1332046" y="1186755"/>
        <a:ext cx="7573601" cy="972745"/>
      </dsp:txXfrm>
    </dsp:sp>
    <dsp:sp modelId="{91A07B8F-66A4-4267-83DE-C67F1678E859}">
      <dsp:nvSpPr>
        <dsp:cNvPr id="0" name=""/>
        <dsp:cNvSpPr/>
      </dsp:nvSpPr>
      <dsp:spPr>
        <a:xfrm>
          <a:off x="1279423" y="2266024"/>
          <a:ext cx="7678847" cy="107799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100000"/>
            </a:lnSpc>
            <a:spcBef>
              <a:spcPct val="0"/>
            </a:spcBef>
            <a:spcAft>
              <a:spcPct val="35000"/>
            </a:spcAft>
            <a:buNone/>
          </a:pPr>
          <a:r>
            <a:rPr lang="ja-JP" altLang="en-US" sz="3500" b="1" kern="1200" dirty="0">
              <a:latin typeface="メイリオ" panose="020B0604030504040204" pitchFamily="50" charset="-128"/>
              <a:ea typeface="メイリオ" panose="020B0604030504040204" pitchFamily="50" charset="-128"/>
            </a:rPr>
            <a:t>なりすましサイトでの販売</a:t>
          </a:r>
          <a:endParaRPr lang="ja-JP" altLang="en-US" sz="3500" kern="1200" dirty="0">
            <a:latin typeface="メイリオ" panose="020B0604030504040204" pitchFamily="50" charset="-128"/>
            <a:ea typeface="メイリオ" panose="020B0604030504040204" pitchFamily="50" charset="-128"/>
          </a:endParaRPr>
        </a:p>
      </dsp:txBody>
      <dsp:txXfrm>
        <a:off x="1332046" y="2318647"/>
        <a:ext cx="7573601" cy="972745"/>
      </dsp:txXfrm>
    </dsp:sp>
    <dsp:sp modelId="{C714BF99-31B2-4E59-9343-8EDEE4B8BEA4}">
      <dsp:nvSpPr>
        <dsp:cNvPr id="0" name=""/>
        <dsp:cNvSpPr/>
      </dsp:nvSpPr>
      <dsp:spPr>
        <a:xfrm>
          <a:off x="1279423" y="3397915"/>
          <a:ext cx="7678847" cy="107799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300000"/>
            </a:lnSpc>
            <a:spcBef>
              <a:spcPct val="0"/>
            </a:spcBef>
            <a:spcAft>
              <a:spcPts val="0"/>
            </a:spcAft>
            <a:buNone/>
          </a:pPr>
          <a:r>
            <a:rPr lang="ja-JP" sz="2400" b="1" kern="1200" dirty="0">
              <a:latin typeface="メイリオ" panose="020B0604030504040204" pitchFamily="50" charset="-128"/>
              <a:ea typeface="メイリオ" panose="020B0604030504040204" pitchFamily="50" charset="-128"/>
            </a:rPr>
            <a:t> </a:t>
          </a:r>
          <a:r>
            <a:rPr lang="en-US" sz="2400" b="1" kern="1200" dirty="0">
              <a:latin typeface="メイリオ" panose="020B0604030504040204" pitchFamily="50" charset="-128"/>
              <a:ea typeface="メイリオ" panose="020B0604030504040204" pitchFamily="50" charset="-128"/>
            </a:rPr>
            <a:t>SNS</a:t>
          </a:r>
          <a:r>
            <a:rPr lang="ja-JP" sz="2400" b="1" kern="1200" dirty="0">
              <a:latin typeface="メイリオ" panose="020B0604030504040204" pitchFamily="50" charset="-128"/>
              <a:ea typeface="メイリオ" panose="020B0604030504040204" pitchFamily="50" charset="-128"/>
            </a:rPr>
            <a:t>広告等からなりすまし</a:t>
          </a:r>
          <a:r>
            <a:rPr kumimoji="1" lang="ja-JP" altLang="en-US" sz="2400" b="1" kern="1200" dirty="0">
              <a:latin typeface="メイリオ" panose="020B0604030504040204" pitchFamily="50" charset="-128"/>
              <a:ea typeface="メイリオ" panose="020B0604030504040204" pitchFamily="50" charset="-128"/>
            </a:rPr>
            <a:t>サイトに誘引して販売</a:t>
          </a:r>
        </a:p>
        <a:p>
          <a:pPr marL="0" lvl="0" indent="0" algn="ctr" defTabSz="1066800">
            <a:lnSpc>
              <a:spcPct val="90000"/>
            </a:lnSpc>
            <a:spcBef>
              <a:spcPct val="0"/>
            </a:spcBef>
            <a:spcAft>
              <a:spcPts val="0"/>
            </a:spcAft>
            <a:buNone/>
          </a:pPr>
          <a:endParaRPr lang="ja-JP" sz="2400" kern="1200" dirty="0">
            <a:latin typeface="メイリオ" panose="020B0604030504040204" pitchFamily="50" charset="-128"/>
            <a:ea typeface="メイリオ" panose="020B0604030504040204" pitchFamily="50" charset="-128"/>
          </a:endParaRPr>
        </a:p>
      </dsp:txBody>
      <dsp:txXfrm>
        <a:off x="1332046" y="3450538"/>
        <a:ext cx="7573601" cy="97274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B1FC513-5290-1D41-9DB0-62E384D1EEB1}" type="datetimeFigureOut">
              <a:rPr kumimoji="1" lang="ja-JP" altLang="en-US" smtClean="0"/>
              <a:t>2024/3/28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386101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1FC513-5290-1D41-9DB0-62E384D1EEB1}" type="datetimeFigureOut">
              <a:rPr kumimoji="1" lang="ja-JP" altLang="en-US" smtClean="0"/>
              <a:t>2024/3/28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388442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1FC513-5290-1D41-9DB0-62E384D1EEB1}" type="datetimeFigureOut">
              <a:rPr kumimoji="1" lang="ja-JP" altLang="en-US" smtClean="0"/>
              <a:t>2024/3/28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249191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673D19-1B31-6DDB-6117-420453A1985A}"/>
              </a:ext>
            </a:extLst>
          </p:cNvPr>
          <p:cNvSpPr>
            <a:spLocks noGrp="1"/>
          </p:cNvSpPr>
          <p:nvPr>
            <p:ph type="ctrTitle"/>
          </p:nvPr>
        </p:nvSpPr>
        <p:spPr>
          <a:xfrm>
            <a:off x="1336675" y="1236663"/>
            <a:ext cx="8018463" cy="2632075"/>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575BF24-B4CD-B7E1-BFC9-9E94BE2AB527}"/>
              </a:ext>
            </a:extLst>
          </p:cNvPr>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BE932E3-6279-0B3E-6D47-6A9EC8BC0C1F}"/>
              </a:ext>
            </a:extLst>
          </p:cNvPr>
          <p:cNvSpPr>
            <a:spLocks noGrp="1"/>
          </p:cNvSpPr>
          <p:nvPr>
            <p:ph type="dt" sz="half" idx="10"/>
          </p:nvPr>
        </p:nvSpPr>
        <p:spPr/>
        <p:txBody>
          <a:bodyPr/>
          <a:lstStyle/>
          <a:p>
            <a:fld id="{C151E25C-AA10-EA44-8F95-FD260859A4A8}" type="datetimeFigureOut">
              <a:rPr kumimoji="1" lang="ja-JP" altLang="en-US" smtClean="0"/>
              <a:t>2024/3/28</a:t>
            </a:fld>
            <a:endParaRPr kumimoji="1" lang="ja-JP" altLang="en-US"/>
          </a:p>
        </p:txBody>
      </p:sp>
      <p:sp>
        <p:nvSpPr>
          <p:cNvPr id="5" name="フッター プレースホルダー 4">
            <a:extLst>
              <a:ext uri="{FF2B5EF4-FFF2-40B4-BE49-F238E27FC236}">
                <a16:creationId xmlns:a16="http://schemas.microsoft.com/office/drawing/2014/main" id="{B94DF8D1-0230-9135-DF32-1AF498E73D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343824-592C-1E08-F0A5-7129A2BE284C}"/>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2383561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85F34E-F021-E5D8-C793-84ACD112C03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FC8BD00-5DB2-7942-1664-945860CC82D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D709E9-659E-291B-8313-20B55E92E90E}"/>
              </a:ext>
            </a:extLst>
          </p:cNvPr>
          <p:cNvSpPr>
            <a:spLocks noGrp="1"/>
          </p:cNvSpPr>
          <p:nvPr>
            <p:ph type="dt" sz="half" idx="10"/>
          </p:nvPr>
        </p:nvSpPr>
        <p:spPr/>
        <p:txBody>
          <a:bodyPr/>
          <a:lstStyle/>
          <a:p>
            <a:fld id="{C151E25C-AA10-EA44-8F95-FD260859A4A8}" type="datetimeFigureOut">
              <a:rPr kumimoji="1" lang="ja-JP" altLang="en-US" smtClean="0"/>
              <a:t>2024/3/28</a:t>
            </a:fld>
            <a:endParaRPr kumimoji="1" lang="ja-JP" altLang="en-US"/>
          </a:p>
        </p:txBody>
      </p:sp>
      <p:sp>
        <p:nvSpPr>
          <p:cNvPr id="5" name="フッター プレースホルダー 4">
            <a:extLst>
              <a:ext uri="{FF2B5EF4-FFF2-40B4-BE49-F238E27FC236}">
                <a16:creationId xmlns:a16="http://schemas.microsoft.com/office/drawing/2014/main" id="{E64DD005-730C-0595-B6F2-1903D0536B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8C39C1-76FE-9C64-5170-5DFDFAE01F0E}"/>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327089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D484EB-E02D-E4D8-3B79-427765A17103}"/>
              </a:ext>
            </a:extLst>
          </p:cNvPr>
          <p:cNvSpPr>
            <a:spLocks noGrp="1"/>
          </p:cNvSpPr>
          <p:nvPr>
            <p:ph type="title"/>
          </p:nvPr>
        </p:nvSpPr>
        <p:spPr>
          <a:xfrm>
            <a:off x="730250" y="1884363"/>
            <a:ext cx="9220200" cy="31448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35F1431-137D-5520-D0A0-FDD382432867}"/>
              </a:ext>
            </a:extLst>
          </p:cNvPr>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E4B65E2-9AA3-247E-7500-87A4B3FA4386}"/>
              </a:ext>
            </a:extLst>
          </p:cNvPr>
          <p:cNvSpPr>
            <a:spLocks noGrp="1"/>
          </p:cNvSpPr>
          <p:nvPr>
            <p:ph type="dt" sz="half" idx="10"/>
          </p:nvPr>
        </p:nvSpPr>
        <p:spPr/>
        <p:txBody>
          <a:bodyPr/>
          <a:lstStyle/>
          <a:p>
            <a:fld id="{C151E25C-AA10-EA44-8F95-FD260859A4A8}" type="datetimeFigureOut">
              <a:rPr kumimoji="1" lang="ja-JP" altLang="en-US" smtClean="0"/>
              <a:t>2024/3/28</a:t>
            </a:fld>
            <a:endParaRPr kumimoji="1" lang="ja-JP" altLang="en-US"/>
          </a:p>
        </p:txBody>
      </p:sp>
      <p:sp>
        <p:nvSpPr>
          <p:cNvPr id="5" name="フッター プレースホルダー 4">
            <a:extLst>
              <a:ext uri="{FF2B5EF4-FFF2-40B4-BE49-F238E27FC236}">
                <a16:creationId xmlns:a16="http://schemas.microsoft.com/office/drawing/2014/main" id="{1D4EBA47-849F-FD86-BF63-FC7A434457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E9CAC7-CF59-3872-E454-C07FB5BB7970}"/>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463949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B41C18-EEDB-F8A5-05A0-46F237E6981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B695FCF-E13C-6AA1-37EA-22551EF4D987}"/>
              </a:ext>
            </a:extLst>
          </p:cNvPr>
          <p:cNvSpPr>
            <a:spLocks noGrp="1"/>
          </p:cNvSpPr>
          <p:nvPr>
            <p:ph sz="half" idx="1"/>
          </p:nvPr>
        </p:nvSpPr>
        <p:spPr>
          <a:xfrm>
            <a:off x="735013" y="2012950"/>
            <a:ext cx="4533900" cy="47958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68D9A49-2568-CEE5-38C1-916DEB1B7EE6}"/>
              </a:ext>
            </a:extLst>
          </p:cNvPr>
          <p:cNvSpPr>
            <a:spLocks noGrp="1"/>
          </p:cNvSpPr>
          <p:nvPr>
            <p:ph sz="half" idx="2"/>
          </p:nvPr>
        </p:nvSpPr>
        <p:spPr>
          <a:xfrm>
            <a:off x="5421313" y="2012950"/>
            <a:ext cx="4535487" cy="47958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8884F39-6080-18CB-1496-DDC9D2BCD2EB}"/>
              </a:ext>
            </a:extLst>
          </p:cNvPr>
          <p:cNvSpPr>
            <a:spLocks noGrp="1"/>
          </p:cNvSpPr>
          <p:nvPr>
            <p:ph type="dt" sz="half" idx="10"/>
          </p:nvPr>
        </p:nvSpPr>
        <p:spPr/>
        <p:txBody>
          <a:bodyPr/>
          <a:lstStyle/>
          <a:p>
            <a:fld id="{C151E25C-AA10-EA44-8F95-FD260859A4A8}" type="datetimeFigureOut">
              <a:rPr kumimoji="1" lang="ja-JP" altLang="en-US" smtClean="0"/>
              <a:t>2024/3/28</a:t>
            </a:fld>
            <a:endParaRPr kumimoji="1" lang="ja-JP" altLang="en-US"/>
          </a:p>
        </p:txBody>
      </p:sp>
      <p:sp>
        <p:nvSpPr>
          <p:cNvPr id="6" name="フッター プレースホルダー 5">
            <a:extLst>
              <a:ext uri="{FF2B5EF4-FFF2-40B4-BE49-F238E27FC236}">
                <a16:creationId xmlns:a16="http://schemas.microsoft.com/office/drawing/2014/main" id="{7E1BA736-EFDE-7279-485F-966903984D7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C0D79C1-A97A-5DF6-93D2-78473F5E4D77}"/>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3028142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95ED3A-9048-0CB5-D096-323E97B2B7ED}"/>
              </a:ext>
            </a:extLst>
          </p:cNvPr>
          <p:cNvSpPr>
            <a:spLocks noGrp="1"/>
          </p:cNvSpPr>
          <p:nvPr>
            <p:ph type="title"/>
          </p:nvPr>
        </p:nvSpPr>
        <p:spPr>
          <a:xfrm>
            <a:off x="736600" y="403225"/>
            <a:ext cx="9221788" cy="146050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54C454-372E-BF87-A2BA-092C0909B35C}"/>
              </a:ext>
            </a:extLst>
          </p:cNvPr>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FC4208C-3651-C971-49C3-6F46F419F587}"/>
              </a:ext>
            </a:extLst>
          </p:cNvPr>
          <p:cNvSpPr>
            <a:spLocks noGrp="1"/>
          </p:cNvSpPr>
          <p:nvPr>
            <p:ph sz="half" idx="2"/>
          </p:nvPr>
        </p:nvSpPr>
        <p:spPr>
          <a:xfrm>
            <a:off x="736600" y="2760663"/>
            <a:ext cx="4522788" cy="40624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3AEDD6E-E188-E303-37D4-B59FF5AE9DB5}"/>
              </a:ext>
            </a:extLst>
          </p:cNvPr>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D63AAA4-E4DC-D06C-4A94-CB5C602CD6D2}"/>
              </a:ext>
            </a:extLst>
          </p:cNvPr>
          <p:cNvSpPr>
            <a:spLocks noGrp="1"/>
          </p:cNvSpPr>
          <p:nvPr>
            <p:ph sz="quarter" idx="4"/>
          </p:nvPr>
        </p:nvSpPr>
        <p:spPr>
          <a:xfrm>
            <a:off x="5413375" y="2760663"/>
            <a:ext cx="4545013" cy="40624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2EF810E-3388-D435-E0C8-86766F26D87E}"/>
              </a:ext>
            </a:extLst>
          </p:cNvPr>
          <p:cNvSpPr>
            <a:spLocks noGrp="1"/>
          </p:cNvSpPr>
          <p:nvPr>
            <p:ph type="dt" sz="half" idx="10"/>
          </p:nvPr>
        </p:nvSpPr>
        <p:spPr/>
        <p:txBody>
          <a:bodyPr/>
          <a:lstStyle/>
          <a:p>
            <a:fld id="{C151E25C-AA10-EA44-8F95-FD260859A4A8}" type="datetimeFigureOut">
              <a:rPr kumimoji="1" lang="ja-JP" altLang="en-US" smtClean="0"/>
              <a:t>2024/3/28</a:t>
            </a:fld>
            <a:endParaRPr kumimoji="1" lang="ja-JP" altLang="en-US"/>
          </a:p>
        </p:txBody>
      </p:sp>
      <p:sp>
        <p:nvSpPr>
          <p:cNvPr id="8" name="フッター プレースホルダー 7">
            <a:extLst>
              <a:ext uri="{FF2B5EF4-FFF2-40B4-BE49-F238E27FC236}">
                <a16:creationId xmlns:a16="http://schemas.microsoft.com/office/drawing/2014/main" id="{3584221B-4B03-7655-05F4-3BC0236D4BD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0528B5F-5301-7230-8190-B32DBF0F6408}"/>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2019316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C77F04-4283-CB6D-2E26-4014B49DE2C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C48CC32-DE47-C761-D24C-C4462D4AE6A6}"/>
              </a:ext>
            </a:extLst>
          </p:cNvPr>
          <p:cNvSpPr>
            <a:spLocks noGrp="1"/>
          </p:cNvSpPr>
          <p:nvPr>
            <p:ph type="dt" sz="half" idx="10"/>
          </p:nvPr>
        </p:nvSpPr>
        <p:spPr/>
        <p:txBody>
          <a:bodyPr/>
          <a:lstStyle/>
          <a:p>
            <a:fld id="{C151E25C-AA10-EA44-8F95-FD260859A4A8}" type="datetimeFigureOut">
              <a:rPr kumimoji="1" lang="ja-JP" altLang="en-US" smtClean="0"/>
              <a:t>2024/3/28</a:t>
            </a:fld>
            <a:endParaRPr kumimoji="1" lang="ja-JP" altLang="en-US"/>
          </a:p>
        </p:txBody>
      </p:sp>
      <p:sp>
        <p:nvSpPr>
          <p:cNvPr id="4" name="フッター プレースホルダー 3">
            <a:extLst>
              <a:ext uri="{FF2B5EF4-FFF2-40B4-BE49-F238E27FC236}">
                <a16:creationId xmlns:a16="http://schemas.microsoft.com/office/drawing/2014/main" id="{184B8245-3076-5E84-0B4D-BC706BB08F4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DFEFFC-3596-C39B-B66A-543F0AF76E27}"/>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2432264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DCBF9F5-10FD-90C3-44A2-38F08482A5FE}"/>
              </a:ext>
            </a:extLst>
          </p:cNvPr>
          <p:cNvSpPr>
            <a:spLocks noGrp="1"/>
          </p:cNvSpPr>
          <p:nvPr>
            <p:ph type="dt" sz="half" idx="10"/>
          </p:nvPr>
        </p:nvSpPr>
        <p:spPr/>
        <p:txBody>
          <a:bodyPr/>
          <a:lstStyle/>
          <a:p>
            <a:fld id="{C151E25C-AA10-EA44-8F95-FD260859A4A8}" type="datetimeFigureOut">
              <a:rPr kumimoji="1" lang="ja-JP" altLang="en-US" smtClean="0"/>
              <a:t>2024/3/28</a:t>
            </a:fld>
            <a:endParaRPr kumimoji="1" lang="ja-JP" altLang="en-US"/>
          </a:p>
        </p:txBody>
      </p:sp>
      <p:sp>
        <p:nvSpPr>
          <p:cNvPr id="3" name="フッター プレースホルダー 2">
            <a:extLst>
              <a:ext uri="{FF2B5EF4-FFF2-40B4-BE49-F238E27FC236}">
                <a16:creationId xmlns:a16="http://schemas.microsoft.com/office/drawing/2014/main" id="{97A2BCDB-BBE3-3A4F-B3B1-383CD864DFE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651590-1D08-9AC0-A1B8-4BAF717ABCE6}"/>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975465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03CA78-B0E6-2F66-64D7-787F58F95D05}"/>
              </a:ext>
            </a:extLst>
          </p:cNvPr>
          <p:cNvSpPr>
            <a:spLocks noGrp="1"/>
          </p:cNvSpPr>
          <p:nvPr>
            <p:ph type="title"/>
          </p:nvPr>
        </p:nvSpPr>
        <p:spPr>
          <a:xfrm>
            <a:off x="736600" y="503238"/>
            <a:ext cx="3448050" cy="17653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2D246A-11C4-6567-5756-04712AC1A2C3}"/>
              </a:ext>
            </a:extLst>
          </p:cNvPr>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1B8DA0C-308F-7587-B30B-59EBC1638BD3}"/>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2D24204-2FF6-C4F2-3BEB-CEED0D693AED}"/>
              </a:ext>
            </a:extLst>
          </p:cNvPr>
          <p:cNvSpPr>
            <a:spLocks noGrp="1"/>
          </p:cNvSpPr>
          <p:nvPr>
            <p:ph type="dt" sz="half" idx="10"/>
          </p:nvPr>
        </p:nvSpPr>
        <p:spPr/>
        <p:txBody>
          <a:bodyPr/>
          <a:lstStyle/>
          <a:p>
            <a:fld id="{C151E25C-AA10-EA44-8F95-FD260859A4A8}" type="datetimeFigureOut">
              <a:rPr kumimoji="1" lang="ja-JP" altLang="en-US" smtClean="0"/>
              <a:t>2024/3/28</a:t>
            </a:fld>
            <a:endParaRPr kumimoji="1" lang="ja-JP" altLang="en-US"/>
          </a:p>
        </p:txBody>
      </p:sp>
      <p:sp>
        <p:nvSpPr>
          <p:cNvPr id="6" name="フッター プレースホルダー 5">
            <a:extLst>
              <a:ext uri="{FF2B5EF4-FFF2-40B4-BE49-F238E27FC236}">
                <a16:creationId xmlns:a16="http://schemas.microsoft.com/office/drawing/2014/main" id="{84A9DE6D-1CC9-5F50-5FB2-854032A602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244452-B5C0-2EB3-2769-98E5460975B4}"/>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324114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1FC513-5290-1D41-9DB0-62E384D1EEB1}" type="datetimeFigureOut">
              <a:rPr kumimoji="1" lang="ja-JP" altLang="en-US" smtClean="0"/>
              <a:t>2024/3/28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3037776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6CB75E-69D4-F8CE-7958-C75F1DBB43D9}"/>
              </a:ext>
            </a:extLst>
          </p:cNvPr>
          <p:cNvSpPr>
            <a:spLocks noGrp="1"/>
          </p:cNvSpPr>
          <p:nvPr>
            <p:ph type="title"/>
          </p:nvPr>
        </p:nvSpPr>
        <p:spPr>
          <a:xfrm>
            <a:off x="736600" y="503238"/>
            <a:ext cx="3448050" cy="17653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79094CA-0406-CC2D-86F7-F64FEC205560}"/>
              </a:ext>
            </a:extLst>
          </p:cNvPr>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69C60F3-D1C9-9088-BEFC-59FEC156F5A0}"/>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FACD784-5505-1FCC-622D-93565BC9881D}"/>
              </a:ext>
            </a:extLst>
          </p:cNvPr>
          <p:cNvSpPr>
            <a:spLocks noGrp="1"/>
          </p:cNvSpPr>
          <p:nvPr>
            <p:ph type="dt" sz="half" idx="10"/>
          </p:nvPr>
        </p:nvSpPr>
        <p:spPr/>
        <p:txBody>
          <a:bodyPr/>
          <a:lstStyle/>
          <a:p>
            <a:fld id="{C151E25C-AA10-EA44-8F95-FD260859A4A8}" type="datetimeFigureOut">
              <a:rPr kumimoji="1" lang="ja-JP" altLang="en-US" smtClean="0"/>
              <a:t>2024/3/28</a:t>
            </a:fld>
            <a:endParaRPr kumimoji="1" lang="ja-JP" altLang="en-US"/>
          </a:p>
        </p:txBody>
      </p:sp>
      <p:sp>
        <p:nvSpPr>
          <p:cNvPr id="6" name="フッター プレースホルダー 5">
            <a:extLst>
              <a:ext uri="{FF2B5EF4-FFF2-40B4-BE49-F238E27FC236}">
                <a16:creationId xmlns:a16="http://schemas.microsoft.com/office/drawing/2014/main" id="{AD0D6380-FF23-E40C-1FF8-9F842F74B5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B5C20A-7CA2-4C5D-2DF9-F9D7FB08E53B}"/>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266518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4015FC-3547-16BC-8CE9-8FFA2567153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68E0A4-6C66-2A80-C70E-CBACAA7D74C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0C27B6-31DF-AC03-5D7D-0A600628AD78}"/>
              </a:ext>
            </a:extLst>
          </p:cNvPr>
          <p:cNvSpPr>
            <a:spLocks noGrp="1"/>
          </p:cNvSpPr>
          <p:nvPr>
            <p:ph type="dt" sz="half" idx="10"/>
          </p:nvPr>
        </p:nvSpPr>
        <p:spPr/>
        <p:txBody>
          <a:bodyPr/>
          <a:lstStyle/>
          <a:p>
            <a:fld id="{C151E25C-AA10-EA44-8F95-FD260859A4A8}" type="datetimeFigureOut">
              <a:rPr kumimoji="1" lang="ja-JP" altLang="en-US" smtClean="0"/>
              <a:t>2024/3/28</a:t>
            </a:fld>
            <a:endParaRPr kumimoji="1" lang="ja-JP" altLang="en-US"/>
          </a:p>
        </p:txBody>
      </p:sp>
      <p:sp>
        <p:nvSpPr>
          <p:cNvPr id="5" name="フッター プレースホルダー 4">
            <a:extLst>
              <a:ext uri="{FF2B5EF4-FFF2-40B4-BE49-F238E27FC236}">
                <a16:creationId xmlns:a16="http://schemas.microsoft.com/office/drawing/2014/main" id="{B3A3A033-DD4C-4CAB-5A17-1A1CD17568C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726697-237D-14A9-B144-1E266ED2A4CF}"/>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1318509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A618E40-4FA2-B400-FEDF-32BB40D82693}"/>
              </a:ext>
            </a:extLst>
          </p:cNvPr>
          <p:cNvSpPr>
            <a:spLocks noGrp="1"/>
          </p:cNvSpPr>
          <p:nvPr>
            <p:ph type="title" orient="vert"/>
          </p:nvPr>
        </p:nvSpPr>
        <p:spPr>
          <a:xfrm>
            <a:off x="7651750" y="403225"/>
            <a:ext cx="2305050" cy="6405563"/>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A1053B2-9D5E-B124-EF4C-8622775D7809}"/>
              </a:ext>
            </a:extLst>
          </p:cNvPr>
          <p:cNvSpPr>
            <a:spLocks noGrp="1"/>
          </p:cNvSpPr>
          <p:nvPr>
            <p:ph type="body" orient="vert" idx="1"/>
          </p:nvPr>
        </p:nvSpPr>
        <p:spPr>
          <a:xfrm>
            <a:off x="735013" y="403225"/>
            <a:ext cx="6764337" cy="640556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9DB10E-9EB7-F1B0-00E6-CFA5C61022F6}"/>
              </a:ext>
            </a:extLst>
          </p:cNvPr>
          <p:cNvSpPr>
            <a:spLocks noGrp="1"/>
          </p:cNvSpPr>
          <p:nvPr>
            <p:ph type="dt" sz="half" idx="10"/>
          </p:nvPr>
        </p:nvSpPr>
        <p:spPr/>
        <p:txBody>
          <a:bodyPr/>
          <a:lstStyle/>
          <a:p>
            <a:fld id="{C151E25C-AA10-EA44-8F95-FD260859A4A8}" type="datetimeFigureOut">
              <a:rPr kumimoji="1" lang="ja-JP" altLang="en-US" smtClean="0"/>
              <a:t>2024/3/28</a:t>
            </a:fld>
            <a:endParaRPr kumimoji="1" lang="ja-JP" altLang="en-US"/>
          </a:p>
        </p:txBody>
      </p:sp>
      <p:sp>
        <p:nvSpPr>
          <p:cNvPr id="5" name="フッター プレースホルダー 4">
            <a:extLst>
              <a:ext uri="{FF2B5EF4-FFF2-40B4-BE49-F238E27FC236}">
                <a16:creationId xmlns:a16="http://schemas.microsoft.com/office/drawing/2014/main" id="{324F75AC-745F-6992-FD5D-A2C700338B2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13A03D-E100-875F-F919-F0D10802004C}"/>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123916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B1FC513-5290-1D41-9DB0-62E384D1EEB1}" type="datetimeFigureOut">
              <a:rPr kumimoji="1" lang="ja-JP" altLang="en-US" smtClean="0"/>
              <a:t>2024/3/28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751129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1FC513-5290-1D41-9DB0-62E384D1EEB1}" type="datetimeFigureOut">
              <a:rPr kumimoji="1" lang="ja-JP" altLang="en-US" smtClean="0"/>
              <a:t>2024/3/28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201018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1FC513-5290-1D41-9DB0-62E384D1EEB1}" type="datetimeFigureOut">
              <a:rPr kumimoji="1" lang="ja-JP" altLang="en-US" smtClean="0"/>
              <a:t>2024/3/28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237775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B1FC513-5290-1D41-9DB0-62E384D1EEB1}" type="datetimeFigureOut">
              <a:rPr kumimoji="1" lang="ja-JP" altLang="en-US" smtClean="0"/>
              <a:t>2024/3/28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346764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FC513-5290-1D41-9DB0-62E384D1EEB1}" type="datetimeFigureOut">
              <a:rPr kumimoji="1" lang="ja-JP" altLang="en-US" smtClean="0"/>
              <a:t>2024/3/28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210210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1FC513-5290-1D41-9DB0-62E384D1EEB1}" type="datetimeFigureOut">
              <a:rPr kumimoji="1" lang="ja-JP" altLang="en-US" smtClean="0"/>
              <a:t>2024/3/28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161887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1FC513-5290-1D41-9DB0-62E384D1EEB1}" type="datetimeFigureOut">
              <a:rPr kumimoji="1" lang="ja-JP" altLang="en-US" smtClean="0"/>
              <a:t>2024/3/28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402021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B1FC513-5290-1D41-9DB0-62E384D1EEB1}" type="datetimeFigureOut">
              <a:rPr kumimoji="1" lang="ja-JP" altLang="en-US" smtClean="0"/>
              <a:t>2024/3/28</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2537868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2F8959E-E686-0432-43F2-FBA1875C1A15}"/>
              </a:ext>
            </a:extLst>
          </p:cNvPr>
          <p:cNvSpPr>
            <a:spLocks noGrp="1"/>
          </p:cNvSpPr>
          <p:nvPr>
            <p:ph type="title"/>
          </p:nvPr>
        </p:nvSpPr>
        <p:spPr>
          <a:xfrm>
            <a:off x="735013" y="403225"/>
            <a:ext cx="9221787" cy="14605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156E81-393A-9C19-DAB1-4121AB575335}"/>
              </a:ext>
            </a:extLst>
          </p:cNvPr>
          <p:cNvSpPr>
            <a:spLocks noGrp="1"/>
          </p:cNvSpPr>
          <p:nvPr>
            <p:ph type="body" idx="1"/>
          </p:nvPr>
        </p:nvSpPr>
        <p:spPr>
          <a:xfrm>
            <a:off x="735013" y="2012950"/>
            <a:ext cx="9221787" cy="47958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14452A-4831-14AB-A928-7F9F6F7E731F}"/>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C151E25C-AA10-EA44-8F95-FD260859A4A8}" type="datetimeFigureOut">
              <a:rPr kumimoji="1" lang="ja-JP" altLang="en-US" smtClean="0"/>
              <a:t>2024/3/28</a:t>
            </a:fld>
            <a:endParaRPr kumimoji="1" lang="ja-JP" altLang="en-US"/>
          </a:p>
        </p:txBody>
      </p:sp>
      <p:sp>
        <p:nvSpPr>
          <p:cNvPr id="5" name="フッター プレースホルダー 4">
            <a:extLst>
              <a:ext uri="{FF2B5EF4-FFF2-40B4-BE49-F238E27FC236}">
                <a16:creationId xmlns:a16="http://schemas.microsoft.com/office/drawing/2014/main" id="{857F9307-576F-3F27-6BD3-D9CB795257CA}"/>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41122B3-1BAF-B416-3D30-FFEE68E14F81}"/>
              </a:ext>
            </a:extLst>
          </p:cNvPr>
          <p:cNvSpPr>
            <a:spLocks noGrp="1"/>
          </p:cNvSpPr>
          <p:nvPr>
            <p:ph type="sldNum" sz="quarter" idx="4"/>
          </p:nvPr>
        </p:nvSpPr>
        <p:spPr>
          <a:xfrm>
            <a:off x="7551738" y="7007225"/>
            <a:ext cx="24050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18225259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caa.go.jp/notice/assets/consumer_transaction_cms203_200407_03.pdf"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www.caa.go.jp/notice/assets/consumer_policy_cms103_201021_1.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kokusen.go.jp/news/data/n-20211125_2.htm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921D2F2-79A6-5293-9B2F-3D23AEB9C5AB}"/>
              </a:ext>
            </a:extLst>
          </p:cNvPr>
          <p:cNvSpPr/>
          <p:nvPr/>
        </p:nvSpPr>
        <p:spPr>
          <a:xfrm>
            <a:off x="1752001" y="981635"/>
            <a:ext cx="7186224" cy="1350488"/>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828585" y="1131794"/>
            <a:ext cx="7109639" cy="1200329"/>
          </a:xfrm>
          <a:prstGeom prst="rect">
            <a:avLst/>
          </a:prstGeom>
          <a:noFill/>
        </p:spPr>
        <p:txBody>
          <a:bodyPr wrap="none" rtlCol="0">
            <a:spAutoFit/>
          </a:bodyPr>
          <a:lstStyle/>
          <a:p>
            <a:r>
              <a:rPr kumimoji="1" lang="ja-JP" altLang="en-US" sz="7200" b="1">
                <a:latin typeface="メイリオ" panose="020B0604030504040204" pitchFamily="50" charset="-128"/>
                <a:ea typeface="メイリオ" panose="020B0604030504040204" pitchFamily="50" charset="-128"/>
              </a:rPr>
              <a:t>クーリング</a:t>
            </a:r>
            <a:r>
              <a:rPr kumimoji="1" lang="ja-JP" altLang="en-US" sz="7200" b="1" dirty="0">
                <a:latin typeface="メイリオ" panose="020B0604030504040204" pitchFamily="50" charset="-128"/>
                <a:ea typeface="メイリオ" panose="020B0604030504040204" pitchFamily="50" charset="-128"/>
              </a:rPr>
              <a:t>･オフ</a:t>
            </a:r>
          </a:p>
        </p:txBody>
      </p:sp>
      <p:sp>
        <p:nvSpPr>
          <p:cNvPr id="3" name="正方形/長方形 2"/>
          <p:cNvSpPr/>
          <p:nvPr/>
        </p:nvSpPr>
        <p:spPr>
          <a:xfrm>
            <a:off x="1029821" y="2809864"/>
            <a:ext cx="9871542" cy="3647152"/>
          </a:xfrm>
          <a:prstGeom prst="rect">
            <a:avLst/>
          </a:prstGeom>
        </p:spPr>
        <p:txBody>
          <a:bodyPr wrap="square">
            <a:spAutoFit/>
          </a:bodyPr>
          <a:lstStyle/>
          <a:p>
            <a:r>
              <a:rPr lang="ja-JP" altLang="en-US" sz="5400" b="1" dirty="0">
                <a:solidFill>
                  <a:srgbClr val="000000"/>
                </a:solidFill>
                <a:latin typeface="メイリオ" panose="020B0604030504040204" pitchFamily="50" charset="-128"/>
                <a:ea typeface="メイリオ" panose="020B0604030504040204" pitchFamily="50" charset="-128"/>
              </a:rPr>
              <a:t>一定期間内であれば，</a:t>
            </a:r>
          </a:p>
          <a:p>
            <a:r>
              <a:rPr lang="ja-JP" altLang="en-US" sz="5400" b="1" dirty="0">
                <a:solidFill>
                  <a:srgbClr val="000000"/>
                </a:solidFill>
                <a:latin typeface="メイリオ" panose="020B0604030504040204" pitchFamily="50" charset="-128"/>
                <a:ea typeface="メイリオ" panose="020B0604030504040204" pitchFamily="50" charset="-128"/>
              </a:rPr>
              <a:t>契約の申込みを</a:t>
            </a:r>
            <a:r>
              <a:rPr lang="ja-JP" altLang="en-US" sz="5400" b="1" dirty="0">
                <a:latin typeface="メイリオ" panose="020B0604030504040204" pitchFamily="50" charset="-128"/>
                <a:ea typeface="メイリオ" panose="020B0604030504040204" pitchFamily="50" charset="-128"/>
              </a:rPr>
              <a:t>撤回</a:t>
            </a:r>
            <a:r>
              <a:rPr lang="ja-JP" altLang="en-US" sz="5400" b="1" dirty="0">
                <a:solidFill>
                  <a:srgbClr val="000000"/>
                </a:solidFill>
                <a:latin typeface="メイリオ" panose="020B0604030504040204" pitchFamily="50" charset="-128"/>
                <a:ea typeface="メイリオ" panose="020B0604030504040204" pitchFamily="50" charset="-128"/>
              </a:rPr>
              <a:t>したり，</a:t>
            </a:r>
          </a:p>
          <a:p>
            <a:r>
              <a:rPr lang="ja-JP" altLang="en-US" sz="5400" b="1" dirty="0">
                <a:latin typeface="メイリオ" panose="020B0604030504040204" pitchFamily="50" charset="-128"/>
                <a:ea typeface="メイリオ" panose="020B0604030504040204" pitchFamily="50" charset="-128"/>
              </a:rPr>
              <a:t>契約を解除</a:t>
            </a:r>
            <a:r>
              <a:rPr lang="ja-JP" altLang="en-US" sz="5400" b="1" dirty="0">
                <a:solidFill>
                  <a:srgbClr val="000000"/>
                </a:solidFill>
                <a:latin typeface="メイリオ" panose="020B0604030504040204" pitchFamily="50" charset="-128"/>
                <a:ea typeface="メイリオ" panose="020B0604030504040204" pitchFamily="50" charset="-128"/>
              </a:rPr>
              <a:t>できる。</a:t>
            </a:r>
          </a:p>
          <a:p>
            <a:pPr>
              <a:spcBef>
                <a:spcPts val="1800"/>
              </a:spcBef>
            </a:pPr>
            <a:r>
              <a:rPr lang="ja-JP" altLang="en-US" sz="5400" b="1" dirty="0">
                <a:solidFill>
                  <a:srgbClr val="000000"/>
                </a:solidFill>
                <a:latin typeface="メイリオ" panose="020B0604030504040204" pitchFamily="50" charset="-128"/>
                <a:ea typeface="メイリオ" panose="020B0604030504040204" pitchFamily="50" charset="-128"/>
              </a:rPr>
              <a:t>＝「頭を冷やしてよく考える」</a:t>
            </a:r>
            <a:endParaRPr lang="ja-JP" altLang="en-US" sz="5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10016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97D40F-02E5-E98A-A6A0-B136D06320C2}"/>
              </a:ext>
            </a:extLst>
          </p:cNvPr>
          <p:cNvSpPr/>
          <p:nvPr/>
        </p:nvSpPr>
        <p:spPr>
          <a:xfrm>
            <a:off x="1552576" y="990600"/>
            <a:ext cx="7600950" cy="1610070"/>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82677" y="1277231"/>
            <a:ext cx="9524872" cy="1323439"/>
          </a:xfrm>
          <a:prstGeom prst="rect">
            <a:avLst/>
          </a:prstGeom>
        </p:spPr>
        <p:txBody>
          <a:bodyPr wrap="square">
            <a:spAutoFit/>
          </a:bodyPr>
          <a:lstStyle/>
          <a:p>
            <a:pPr algn="ctr"/>
            <a:r>
              <a:rPr lang="ja-JP" altLang="en-US" sz="8000" b="1" dirty="0">
                <a:latin typeface="メイリオ" panose="020B0604030504040204" pitchFamily="50" charset="-128"/>
                <a:ea typeface="メイリオ" panose="020B0604030504040204" pitchFamily="50" charset="-128"/>
              </a:rPr>
              <a:t>知的財産権とは</a:t>
            </a:r>
          </a:p>
        </p:txBody>
      </p:sp>
      <p:sp>
        <p:nvSpPr>
          <p:cNvPr id="5" name="正方形/長方形 4"/>
          <p:cNvSpPr/>
          <p:nvPr/>
        </p:nvSpPr>
        <p:spPr>
          <a:xfrm>
            <a:off x="410392" y="3072094"/>
            <a:ext cx="9869442" cy="3416320"/>
          </a:xfrm>
          <a:prstGeom prst="rect">
            <a:avLst/>
          </a:prstGeom>
        </p:spPr>
        <p:txBody>
          <a:bodyPr wrap="square">
            <a:spAutoFit/>
          </a:bodyPr>
          <a:lstStyle/>
          <a:p>
            <a:r>
              <a:rPr lang="ja-JP" altLang="ja-JP" sz="5400" b="1" dirty="0">
                <a:latin typeface="メイリオ" panose="020B0604030504040204" pitchFamily="50" charset="-128"/>
                <a:ea typeface="メイリオ" panose="020B0604030504040204" pitchFamily="50" charset="-128"/>
              </a:rPr>
              <a:t>知的創造活動によって生み出されたものを</a:t>
            </a:r>
            <a:r>
              <a:rPr lang="ja-JP" altLang="en-US" sz="5400" b="1" dirty="0">
                <a:latin typeface="メイリオ" panose="020B0604030504040204" pitchFamily="50" charset="-128"/>
                <a:ea typeface="メイリオ" panose="020B0604030504040204" pitchFamily="50" charset="-128"/>
              </a:rPr>
              <a:t>，</a:t>
            </a:r>
            <a:r>
              <a:rPr lang="ja-JP" altLang="ja-JP" sz="5400" b="1" dirty="0">
                <a:latin typeface="メイリオ" panose="020B0604030504040204" pitchFamily="50" charset="-128"/>
                <a:ea typeface="メイリオ" panose="020B0604030504040204" pitchFamily="50" charset="-128"/>
              </a:rPr>
              <a:t>創作した人の</a:t>
            </a:r>
            <a:r>
              <a:rPr lang="ja-JP" altLang="en-US" sz="5400" b="1" dirty="0">
                <a:latin typeface="メイリオ" panose="020B0604030504040204" pitchFamily="50" charset="-128"/>
                <a:ea typeface="メイリオ" panose="020B0604030504040204" pitchFamily="50" charset="-128"/>
              </a:rPr>
              <a:t>知的</a:t>
            </a:r>
            <a:r>
              <a:rPr lang="ja-JP" altLang="ja-JP" sz="5400" b="1" dirty="0">
                <a:latin typeface="メイリオ" panose="020B0604030504040204" pitchFamily="50" charset="-128"/>
                <a:ea typeface="メイリオ" panose="020B0604030504040204" pitchFamily="50" charset="-128"/>
              </a:rPr>
              <a:t>財産として</a:t>
            </a:r>
            <a:r>
              <a:rPr lang="ja-JP" altLang="en-US" sz="5400" b="1" dirty="0">
                <a:latin typeface="メイリオ" panose="020B0604030504040204" pitchFamily="50" charset="-128"/>
                <a:ea typeface="メイリオ" panose="020B0604030504040204" pitchFamily="50" charset="-128"/>
              </a:rPr>
              <a:t>，</a:t>
            </a:r>
            <a:r>
              <a:rPr lang="ja-JP" altLang="ja-JP" sz="5400" b="1" dirty="0">
                <a:latin typeface="メイリオ" panose="020B0604030504040204" pitchFamily="50" charset="-128"/>
                <a:ea typeface="メイリオ" panose="020B0604030504040204" pitchFamily="50" charset="-128"/>
              </a:rPr>
              <a:t>一定期間</a:t>
            </a:r>
            <a:r>
              <a:rPr lang="ja-JP" altLang="en-US" sz="5400" b="1" dirty="0">
                <a:latin typeface="メイリオ" panose="020B0604030504040204" pitchFamily="50" charset="-128"/>
                <a:ea typeface="メイリオ" panose="020B0604030504040204" pitchFamily="50" charset="-128"/>
              </a:rPr>
              <a:t>，</a:t>
            </a:r>
            <a:r>
              <a:rPr lang="ja-JP" altLang="ja-JP" sz="5400" b="1" dirty="0">
                <a:latin typeface="メイリオ" panose="020B0604030504040204" pitchFamily="50" charset="-128"/>
                <a:ea typeface="メイリオ" panose="020B0604030504040204" pitchFamily="50" charset="-128"/>
              </a:rPr>
              <a:t>保護する権利のことです。</a:t>
            </a:r>
            <a:endParaRPr lang="en-US" altLang="ja-JP" sz="5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3835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A0B5CB7-4041-5DE8-B346-7B9B4715076D}"/>
              </a:ext>
            </a:extLst>
          </p:cNvPr>
          <p:cNvSpPr/>
          <p:nvPr/>
        </p:nvSpPr>
        <p:spPr>
          <a:xfrm>
            <a:off x="2743199" y="314325"/>
            <a:ext cx="5212117" cy="923330"/>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0B7966F3-7B49-F671-B632-151453254244}"/>
              </a:ext>
            </a:extLst>
          </p:cNvPr>
          <p:cNvPicPr>
            <a:picLocks noChangeAspect="1"/>
          </p:cNvPicPr>
          <p:nvPr/>
        </p:nvPicPr>
        <p:blipFill>
          <a:blip r:embed="rId2"/>
          <a:srcRect/>
          <a:stretch/>
        </p:blipFill>
        <p:spPr>
          <a:xfrm>
            <a:off x="158935" y="177897"/>
            <a:ext cx="10372356" cy="7338350"/>
          </a:xfrm>
          <a:prstGeom prst="rect">
            <a:avLst/>
          </a:prstGeom>
        </p:spPr>
      </p:pic>
      <p:sp>
        <p:nvSpPr>
          <p:cNvPr id="2" name="正方形/長方形 1"/>
          <p:cNvSpPr/>
          <p:nvPr/>
        </p:nvSpPr>
        <p:spPr>
          <a:xfrm>
            <a:off x="2842487" y="399116"/>
            <a:ext cx="5032148" cy="923330"/>
          </a:xfrm>
          <a:prstGeom prst="rect">
            <a:avLst/>
          </a:prstGeom>
        </p:spPr>
        <p:txBody>
          <a:bodyPr wrap="none">
            <a:spAutoFit/>
          </a:bodyPr>
          <a:lstStyle/>
          <a:p>
            <a:pPr algn="ctr"/>
            <a:r>
              <a:rPr lang="ja-JP" altLang="en-US" sz="5400" b="1" dirty="0">
                <a:latin typeface="メイリオ" panose="020B0604030504040204" pitchFamily="50" charset="-128"/>
                <a:ea typeface="メイリオ" panose="020B0604030504040204" pitchFamily="50" charset="-128"/>
              </a:rPr>
              <a:t>知的財産権とは</a:t>
            </a:r>
          </a:p>
        </p:txBody>
      </p:sp>
      <p:sp>
        <p:nvSpPr>
          <p:cNvPr id="3" name="テキスト ボックス 2"/>
          <p:cNvSpPr txBox="1"/>
          <p:nvPr/>
        </p:nvSpPr>
        <p:spPr>
          <a:xfrm>
            <a:off x="2743199" y="1869140"/>
            <a:ext cx="1411941" cy="1231106"/>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新しい発明を保護</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＊出願から</a:t>
            </a:r>
            <a:r>
              <a:rPr kumimoji="1" lang="en-US" altLang="ja-JP" sz="1400" dirty="0">
                <a:latin typeface="メイリオ" panose="020B0604030504040204" pitchFamily="50" charset="-128"/>
                <a:ea typeface="メイリオ" panose="020B0604030504040204" pitchFamily="50" charset="-128"/>
              </a:rPr>
              <a:t>20</a:t>
            </a:r>
          </a:p>
          <a:p>
            <a:r>
              <a:rPr kumimoji="1" lang="ja-JP" altLang="en-US" sz="1400" dirty="0">
                <a:latin typeface="メイリオ" panose="020B0604030504040204" pitchFamily="50" charset="-128"/>
                <a:ea typeface="メイリオ" panose="020B0604030504040204" pitchFamily="50" charset="-128"/>
              </a:rPr>
              <a:t>　年，一部出</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願から</a:t>
            </a:r>
            <a:r>
              <a:rPr kumimoji="1" lang="en-US" altLang="ja-JP" sz="1400" dirty="0">
                <a:latin typeface="メイリオ" panose="020B0604030504040204" pitchFamily="50" charset="-128"/>
                <a:ea typeface="メイリオ" panose="020B0604030504040204" pitchFamily="50" charset="-128"/>
              </a:rPr>
              <a:t>25</a:t>
            </a:r>
            <a:r>
              <a:rPr kumimoji="1" lang="ja-JP" altLang="en-US" sz="1400" dirty="0">
                <a:latin typeface="メイリオ" panose="020B0604030504040204" pitchFamily="50" charset="-128"/>
                <a:ea typeface="メイリオ" panose="020B0604030504040204" pitchFamily="50" charset="-128"/>
              </a:rPr>
              <a:t>年</a:t>
            </a:r>
          </a:p>
        </p:txBody>
      </p:sp>
      <p:sp>
        <p:nvSpPr>
          <p:cNvPr id="6" name="テキスト ボックス 5"/>
          <p:cNvSpPr txBox="1"/>
          <p:nvPr/>
        </p:nvSpPr>
        <p:spPr>
          <a:xfrm>
            <a:off x="2743199" y="4562890"/>
            <a:ext cx="1411941" cy="126188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物品の構造、形状の考案を保護</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＊出願から</a:t>
            </a:r>
            <a:r>
              <a:rPr kumimoji="1" lang="en-US" altLang="ja-JP" sz="1400" dirty="0">
                <a:latin typeface="メイリオ" panose="020B0604030504040204" pitchFamily="50" charset="-128"/>
                <a:ea typeface="メイリオ" panose="020B0604030504040204" pitchFamily="50" charset="-128"/>
              </a:rPr>
              <a:t>10</a:t>
            </a:r>
          </a:p>
          <a:p>
            <a:r>
              <a:rPr kumimoji="1" lang="ja-JP" altLang="en-US" sz="1400" dirty="0">
                <a:latin typeface="メイリオ" panose="020B0604030504040204" pitchFamily="50" charset="-128"/>
                <a:ea typeface="メイリオ" panose="020B0604030504040204" pitchFamily="50" charset="-128"/>
              </a:rPr>
              <a:t>　年</a:t>
            </a:r>
          </a:p>
        </p:txBody>
      </p:sp>
      <p:sp>
        <p:nvSpPr>
          <p:cNvPr id="7" name="テキスト ボックス 6"/>
          <p:cNvSpPr txBox="1"/>
          <p:nvPr/>
        </p:nvSpPr>
        <p:spPr>
          <a:xfrm>
            <a:off x="6543376" y="2363670"/>
            <a:ext cx="1411941" cy="1477328"/>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商品やサービスに使用するマークを保護</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＊登録から</a:t>
            </a:r>
            <a:r>
              <a:rPr kumimoji="1" lang="en-US" altLang="ja-JP" sz="1400" dirty="0">
                <a:latin typeface="メイリオ" panose="020B0604030504040204" pitchFamily="50" charset="-128"/>
                <a:ea typeface="メイリオ" panose="020B0604030504040204" pitchFamily="50" charset="-128"/>
              </a:rPr>
              <a:t>10</a:t>
            </a:r>
          </a:p>
          <a:p>
            <a:r>
              <a:rPr kumimoji="1" lang="ja-JP" altLang="en-US" sz="1400" dirty="0">
                <a:latin typeface="メイリオ" panose="020B0604030504040204" pitchFamily="50" charset="-128"/>
                <a:ea typeface="メイリオ" panose="020B0604030504040204" pitchFamily="50" charset="-128"/>
              </a:rPr>
              <a:t>　年，更新</a:t>
            </a:r>
            <a:r>
              <a:rPr kumimoji="1" lang="ja-JP" altLang="en-US" sz="1400" dirty="0" err="1">
                <a:latin typeface="メイリオ" panose="020B0604030504040204" pitchFamily="50" charset="-128"/>
                <a:ea typeface="メイリオ" panose="020B0604030504040204" pitchFamily="50" charset="-128"/>
              </a:rPr>
              <a:t>あ</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り</a:t>
            </a:r>
          </a:p>
        </p:txBody>
      </p:sp>
      <p:sp>
        <p:nvSpPr>
          <p:cNvPr id="8" name="テキスト ボックス 7"/>
          <p:cNvSpPr txBox="1"/>
          <p:nvPr/>
        </p:nvSpPr>
        <p:spPr>
          <a:xfrm>
            <a:off x="6543375" y="4118556"/>
            <a:ext cx="1411941" cy="1692771"/>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物品、建築物、画像のデザインを保護</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＊登録から始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まり，出願</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から最長</a:t>
            </a:r>
            <a:r>
              <a:rPr kumimoji="1" lang="en-US" altLang="ja-JP" sz="1400" dirty="0">
                <a:latin typeface="メイリオ" panose="020B0604030504040204" pitchFamily="50" charset="-128"/>
                <a:ea typeface="メイリオ" panose="020B0604030504040204" pitchFamily="50" charset="-128"/>
              </a:rPr>
              <a:t>25</a:t>
            </a:r>
          </a:p>
          <a:p>
            <a:r>
              <a:rPr kumimoji="1" lang="ja-JP" altLang="en-US" sz="1400" dirty="0">
                <a:latin typeface="メイリオ" panose="020B0604030504040204" pitchFamily="50" charset="-128"/>
                <a:ea typeface="メイリオ" panose="020B0604030504040204" pitchFamily="50" charset="-128"/>
              </a:rPr>
              <a:t>　年で終了</a:t>
            </a:r>
          </a:p>
        </p:txBody>
      </p:sp>
    </p:spTree>
    <p:extLst>
      <p:ext uri="{BB962C8B-B14F-4D97-AF65-F5344CB8AC3E}">
        <p14:creationId xmlns:p14="http://schemas.microsoft.com/office/powerpoint/2010/main" val="2087540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2A862E4-1B2A-0F93-B23A-93D77613E5F9}"/>
              </a:ext>
            </a:extLst>
          </p:cNvPr>
          <p:cNvSpPr/>
          <p:nvPr/>
        </p:nvSpPr>
        <p:spPr>
          <a:xfrm>
            <a:off x="2428875" y="304799"/>
            <a:ext cx="5829300" cy="875389"/>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346419" y="410748"/>
            <a:ext cx="6031053" cy="769441"/>
          </a:xfrm>
          <a:prstGeom prst="rect">
            <a:avLst/>
          </a:prstGeom>
        </p:spPr>
        <p:txBody>
          <a:bodyPr wrap="square">
            <a:spAutoFit/>
          </a:bodyPr>
          <a:lstStyle/>
          <a:p>
            <a:pPr algn="ctr"/>
            <a:r>
              <a:rPr lang="ja-JP" altLang="en-US" sz="4400" b="1" dirty="0">
                <a:latin typeface="メイリオ" panose="020B0604030504040204" pitchFamily="50" charset="-128"/>
                <a:ea typeface="メイリオ" panose="020B0604030504040204" pitchFamily="50" charset="-128"/>
              </a:rPr>
              <a:t>知的財産権侵害の現状</a:t>
            </a:r>
          </a:p>
        </p:txBody>
      </p:sp>
      <p:sp>
        <p:nvSpPr>
          <p:cNvPr id="2" name="正方形/長方形 1"/>
          <p:cNvSpPr/>
          <p:nvPr/>
        </p:nvSpPr>
        <p:spPr>
          <a:xfrm>
            <a:off x="581493" y="1207083"/>
            <a:ext cx="7571303" cy="830997"/>
          </a:xfrm>
          <a:prstGeom prst="rect">
            <a:avLst/>
          </a:prstGeom>
        </p:spPr>
        <p:txBody>
          <a:bodyPr wrap="none">
            <a:spAutoFit/>
          </a:bodyPr>
          <a:lstStyle/>
          <a:p>
            <a:pPr>
              <a:lnSpc>
                <a:spcPct val="150000"/>
              </a:lnSpc>
            </a:pPr>
            <a:r>
              <a:rPr lang="ja-JP" altLang="en-US" sz="3200" b="1" dirty="0">
                <a:latin typeface="メイリオ" panose="020B0604030504040204" pitchFamily="50" charset="-128"/>
                <a:ea typeface="メイリオ" panose="020B0604030504040204" pitchFamily="50" charset="-128"/>
              </a:rPr>
              <a:t>①コピー商品による日本企業の被害額は</a:t>
            </a:r>
            <a:endParaRPr lang="en-US" altLang="ja-JP" sz="3200" b="1"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581493" y="3291328"/>
            <a:ext cx="9805520" cy="830997"/>
          </a:xfrm>
          <a:prstGeom prst="rect">
            <a:avLst/>
          </a:prstGeom>
        </p:spPr>
        <p:txBody>
          <a:bodyPr wrap="square">
            <a:spAutoFit/>
          </a:bodyPr>
          <a:lstStyle/>
          <a:p>
            <a:pPr>
              <a:lnSpc>
                <a:spcPct val="150000"/>
              </a:lnSpc>
            </a:pPr>
            <a:r>
              <a:rPr lang="ja-JP" altLang="en-US" sz="3200" b="1" dirty="0">
                <a:latin typeface="メイリオ" panose="020B0604030504040204" pitchFamily="50" charset="-128"/>
                <a:ea typeface="メイリオ" panose="020B0604030504040204" pitchFamily="50" charset="-128"/>
              </a:rPr>
              <a:t>②日本企業の産業別模倣被害額が最も大きい業種は</a:t>
            </a:r>
            <a:endParaRPr lang="en-US" altLang="ja-JP" sz="3200" b="1"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581493" y="5442807"/>
            <a:ext cx="8522166" cy="830997"/>
          </a:xfrm>
          <a:prstGeom prst="rect">
            <a:avLst/>
          </a:prstGeom>
        </p:spPr>
        <p:txBody>
          <a:bodyPr wrap="square">
            <a:spAutoFit/>
          </a:bodyPr>
          <a:lstStyle/>
          <a:p>
            <a:pPr>
              <a:lnSpc>
                <a:spcPct val="150000"/>
              </a:lnSpc>
            </a:pPr>
            <a:r>
              <a:rPr lang="ja-JP" altLang="en-US" sz="3200" b="1" dirty="0">
                <a:latin typeface="メイリオ" panose="020B0604030504040204" pitchFamily="50" charset="-128"/>
                <a:ea typeface="メイリオ" panose="020B0604030504040204" pitchFamily="50" charset="-128"/>
              </a:rPr>
              <a:t>③世界で模倣被害が多い産業は（上位５位）</a:t>
            </a:r>
          </a:p>
        </p:txBody>
      </p:sp>
    </p:spTree>
    <p:extLst>
      <p:ext uri="{BB962C8B-B14F-4D97-AF65-F5344CB8AC3E}">
        <p14:creationId xmlns:p14="http://schemas.microsoft.com/office/powerpoint/2010/main" val="1691139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1493" y="1207083"/>
            <a:ext cx="7571303" cy="830997"/>
          </a:xfrm>
          <a:prstGeom prst="rect">
            <a:avLst/>
          </a:prstGeom>
        </p:spPr>
        <p:txBody>
          <a:bodyPr wrap="none">
            <a:spAutoFit/>
          </a:bodyPr>
          <a:lstStyle/>
          <a:p>
            <a:pPr>
              <a:lnSpc>
                <a:spcPct val="150000"/>
              </a:lnSpc>
            </a:pPr>
            <a:r>
              <a:rPr lang="ja-JP" altLang="en-US" sz="3200" b="1" dirty="0">
                <a:latin typeface="メイリオ" panose="020B0604030504040204" pitchFamily="50" charset="-128"/>
                <a:ea typeface="メイリオ" panose="020B0604030504040204" pitchFamily="50" charset="-128"/>
              </a:rPr>
              <a:t>①コピー商品による日本企業の被害額は</a:t>
            </a:r>
            <a:endParaRPr lang="en-US" altLang="ja-JP" sz="3200" b="1"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581493" y="3291328"/>
            <a:ext cx="9805520" cy="830997"/>
          </a:xfrm>
          <a:prstGeom prst="rect">
            <a:avLst/>
          </a:prstGeom>
        </p:spPr>
        <p:txBody>
          <a:bodyPr wrap="square">
            <a:spAutoFit/>
          </a:bodyPr>
          <a:lstStyle/>
          <a:p>
            <a:pPr>
              <a:lnSpc>
                <a:spcPct val="150000"/>
              </a:lnSpc>
            </a:pPr>
            <a:r>
              <a:rPr lang="ja-JP" altLang="en-US" sz="3200" b="1" dirty="0">
                <a:latin typeface="メイリオ" panose="020B0604030504040204" pitchFamily="50" charset="-128"/>
                <a:ea typeface="メイリオ" panose="020B0604030504040204" pitchFamily="50" charset="-128"/>
              </a:rPr>
              <a:t>②日本企業の産業別模倣被害額が最も大きい業種は</a:t>
            </a:r>
            <a:endParaRPr lang="en-US" altLang="ja-JP" sz="3200" b="1"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581493" y="5442807"/>
            <a:ext cx="8522166" cy="830997"/>
          </a:xfrm>
          <a:prstGeom prst="rect">
            <a:avLst/>
          </a:prstGeom>
        </p:spPr>
        <p:txBody>
          <a:bodyPr wrap="square">
            <a:spAutoFit/>
          </a:bodyPr>
          <a:lstStyle/>
          <a:p>
            <a:pPr>
              <a:lnSpc>
                <a:spcPct val="150000"/>
              </a:lnSpc>
            </a:pPr>
            <a:r>
              <a:rPr lang="ja-JP" altLang="en-US" sz="3200" b="1" dirty="0">
                <a:latin typeface="メイリオ" panose="020B0604030504040204" pitchFamily="50" charset="-128"/>
                <a:ea typeface="メイリオ" panose="020B0604030504040204" pitchFamily="50" charset="-128"/>
              </a:rPr>
              <a:t>③世界で模倣被害が多い産業は（上位５位）</a:t>
            </a:r>
          </a:p>
        </p:txBody>
      </p:sp>
      <p:sp>
        <p:nvSpPr>
          <p:cNvPr id="3" name="テキスト ボックス 2"/>
          <p:cNvSpPr txBox="1"/>
          <p:nvPr/>
        </p:nvSpPr>
        <p:spPr>
          <a:xfrm>
            <a:off x="3870426" y="2038080"/>
            <a:ext cx="2954655" cy="923330"/>
          </a:xfrm>
          <a:prstGeom prst="rect">
            <a:avLst/>
          </a:prstGeom>
          <a:noFill/>
        </p:spPr>
        <p:txBody>
          <a:bodyPr wrap="none" rtlCol="0">
            <a:spAutoFit/>
          </a:bodyPr>
          <a:lstStyle/>
          <a:p>
            <a:r>
              <a:rPr kumimoji="1" lang="ja-JP" altLang="en-US" sz="5400" b="1" dirty="0">
                <a:solidFill>
                  <a:srgbClr val="FF0000"/>
                </a:solidFill>
                <a:latin typeface="メイリオ" panose="020B0604030504040204" pitchFamily="50" charset="-128"/>
                <a:ea typeface="メイリオ" panose="020B0604030504040204" pitchFamily="50" charset="-128"/>
              </a:rPr>
              <a:t>約３兆円</a:t>
            </a:r>
          </a:p>
        </p:txBody>
      </p:sp>
      <p:sp>
        <p:nvSpPr>
          <p:cNvPr id="7" name="テキスト ボックス 6"/>
          <p:cNvSpPr txBox="1"/>
          <p:nvPr/>
        </p:nvSpPr>
        <p:spPr>
          <a:xfrm>
            <a:off x="3520904" y="4122325"/>
            <a:ext cx="3647152" cy="923330"/>
          </a:xfrm>
          <a:prstGeom prst="rect">
            <a:avLst/>
          </a:prstGeom>
          <a:noFill/>
        </p:spPr>
        <p:txBody>
          <a:bodyPr wrap="none" rtlCol="0">
            <a:spAutoFit/>
          </a:bodyPr>
          <a:lstStyle/>
          <a:p>
            <a:r>
              <a:rPr kumimoji="1" lang="ja-JP" altLang="en-US" sz="5400" b="1" dirty="0">
                <a:latin typeface="メイリオ" panose="020B0604030504040204" pitchFamily="50" charset="-128"/>
                <a:ea typeface="メイリオ" panose="020B0604030504040204" pitchFamily="50" charset="-128"/>
              </a:rPr>
              <a:t>自動車部品</a:t>
            </a:r>
          </a:p>
        </p:txBody>
      </p:sp>
      <p:sp>
        <p:nvSpPr>
          <p:cNvPr id="8" name="テキスト ボックス 7"/>
          <p:cNvSpPr txBox="1"/>
          <p:nvPr/>
        </p:nvSpPr>
        <p:spPr>
          <a:xfrm>
            <a:off x="952521" y="6346504"/>
            <a:ext cx="849463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靴，衣類，バッグ，時計，香水・化粧品</a:t>
            </a:r>
            <a:endParaRPr kumimoji="1" lang="ja-JP" altLang="en-US" sz="3600"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6D1430F-BBDA-FC70-8574-163586699919}"/>
              </a:ext>
            </a:extLst>
          </p:cNvPr>
          <p:cNvSpPr/>
          <p:nvPr/>
        </p:nvSpPr>
        <p:spPr>
          <a:xfrm>
            <a:off x="2428875" y="304799"/>
            <a:ext cx="5829300" cy="875389"/>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7AC64AF-7913-8E60-8F0F-99E49ABADADD}"/>
              </a:ext>
            </a:extLst>
          </p:cNvPr>
          <p:cNvSpPr/>
          <p:nvPr/>
        </p:nvSpPr>
        <p:spPr>
          <a:xfrm>
            <a:off x="2346419" y="410748"/>
            <a:ext cx="6031053" cy="769441"/>
          </a:xfrm>
          <a:prstGeom prst="rect">
            <a:avLst/>
          </a:prstGeom>
        </p:spPr>
        <p:txBody>
          <a:bodyPr wrap="square">
            <a:spAutoFit/>
          </a:bodyPr>
          <a:lstStyle/>
          <a:p>
            <a:pPr algn="ctr"/>
            <a:r>
              <a:rPr lang="ja-JP" altLang="en-US" sz="4400" b="1" dirty="0">
                <a:latin typeface="メイリオ" panose="020B0604030504040204" pitchFamily="50" charset="-128"/>
                <a:ea typeface="メイリオ" panose="020B0604030504040204" pitchFamily="50" charset="-128"/>
              </a:rPr>
              <a:t>知的財産権侵害の現状</a:t>
            </a:r>
          </a:p>
        </p:txBody>
      </p:sp>
    </p:spTree>
    <p:extLst>
      <p:ext uri="{BB962C8B-B14F-4D97-AF65-F5344CB8AC3E}">
        <p14:creationId xmlns:p14="http://schemas.microsoft.com/office/powerpoint/2010/main" val="4257047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48540D2-33AD-1529-E15A-B0576CF7FDF0}"/>
              </a:ext>
            </a:extLst>
          </p:cNvPr>
          <p:cNvSpPr/>
          <p:nvPr/>
        </p:nvSpPr>
        <p:spPr>
          <a:xfrm>
            <a:off x="2124075" y="504825"/>
            <a:ext cx="6429375" cy="894618"/>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987251" y="630001"/>
            <a:ext cx="6770641" cy="769441"/>
          </a:xfrm>
          <a:prstGeom prst="rect">
            <a:avLst/>
          </a:prstGeom>
        </p:spPr>
        <p:txBody>
          <a:bodyPr wrap="square">
            <a:spAutoFit/>
          </a:bodyPr>
          <a:lstStyle/>
          <a:p>
            <a:pPr algn="ctr"/>
            <a:r>
              <a:rPr lang="ja-JP" altLang="en-US" sz="4400" b="1" dirty="0">
                <a:latin typeface="メイリオ" panose="020B0604030504040204" pitchFamily="50" charset="-128"/>
                <a:ea typeface="メイリオ" panose="020B0604030504040204" pitchFamily="50" charset="-128"/>
              </a:rPr>
              <a:t>コピー商品が広がる原因</a:t>
            </a:r>
          </a:p>
        </p:txBody>
      </p:sp>
      <p:sp>
        <p:nvSpPr>
          <p:cNvPr id="6" name="正方形/長方形 5"/>
          <p:cNvSpPr/>
          <p:nvPr/>
        </p:nvSpPr>
        <p:spPr>
          <a:xfrm>
            <a:off x="548089" y="1708046"/>
            <a:ext cx="9575057" cy="707886"/>
          </a:xfrm>
          <a:prstGeom prst="rect">
            <a:avLst/>
          </a:prstGeom>
        </p:spPr>
        <p:txBody>
          <a:bodyPr wrap="none">
            <a:spAutoFit/>
          </a:bodyPr>
          <a:lstStyle/>
          <a:p>
            <a:r>
              <a:rPr lang="en-US" altLang="ja-JP"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Q</a:t>
            </a:r>
            <a:r>
              <a:rPr lang="en-US" altLang="ja-JP" sz="4000" b="1"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4000" b="1" dirty="0">
                <a:latin typeface="メイリオ" panose="020B0604030504040204" pitchFamily="50" charset="-128"/>
                <a:ea typeface="メイリオ" panose="020B0604030504040204" pitchFamily="50" charset="-128"/>
                <a:cs typeface="Times New Roman" panose="02020603050405020304" pitchFamily="18" charset="0"/>
              </a:rPr>
              <a:t>コピー商品を</a:t>
            </a:r>
            <a:r>
              <a:rPr lang="ja-JP" altLang="en-US"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“製造</a:t>
            </a:r>
            <a:r>
              <a:rPr lang="ja-JP" altLang="ja-JP"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する</a:t>
            </a:r>
            <a:r>
              <a:rPr lang="ja-JP" altLang="en-US"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側”</a:t>
            </a:r>
            <a:r>
              <a:rPr lang="ja-JP" altLang="en-US" sz="4000" b="1" dirty="0">
                <a:latin typeface="メイリオ" panose="020B0604030504040204" pitchFamily="50" charset="-128"/>
                <a:ea typeface="メイリオ" panose="020B0604030504040204" pitchFamily="50" charset="-128"/>
                <a:cs typeface="Times New Roman" panose="02020603050405020304" pitchFamily="18" charset="0"/>
              </a:rPr>
              <a:t>の心理</a:t>
            </a:r>
            <a:r>
              <a:rPr lang="ja-JP" altLang="ja-JP" sz="4000" b="1" dirty="0">
                <a:latin typeface="メイリオ" panose="020B0604030504040204" pitchFamily="50" charset="-128"/>
                <a:ea typeface="メイリオ" panose="020B0604030504040204" pitchFamily="50" charset="-128"/>
                <a:cs typeface="Times New Roman" panose="02020603050405020304" pitchFamily="18" charset="0"/>
              </a:rPr>
              <a:t>は？</a:t>
            </a:r>
            <a:endParaRPr lang="ja-JP" altLang="en-US" sz="4000" b="1"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599385" y="4198004"/>
            <a:ext cx="9523761" cy="707886"/>
          </a:xfrm>
          <a:prstGeom prst="rect">
            <a:avLst/>
          </a:prstGeom>
        </p:spPr>
        <p:txBody>
          <a:bodyPr wrap="none">
            <a:spAutoFit/>
          </a:bodyPr>
          <a:lstStyle/>
          <a:p>
            <a:r>
              <a:rPr lang="en-US" altLang="ja-JP"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Q</a:t>
            </a:r>
            <a:r>
              <a:rPr lang="en-US" altLang="ja-JP" sz="4000" b="1"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4000" b="1" dirty="0">
                <a:latin typeface="メイリオ" panose="020B0604030504040204" pitchFamily="50" charset="-128"/>
                <a:ea typeface="メイリオ" panose="020B0604030504040204" pitchFamily="50" charset="-128"/>
                <a:cs typeface="Times New Roman" panose="02020603050405020304" pitchFamily="18" charset="0"/>
              </a:rPr>
              <a:t>コピー商品を</a:t>
            </a:r>
            <a:r>
              <a:rPr lang="ja-JP" altLang="en-US"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購入する</a:t>
            </a:r>
            <a:r>
              <a:rPr lang="ja-JP" altLang="en-US"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側”</a:t>
            </a:r>
            <a:r>
              <a:rPr lang="ja-JP" altLang="en-US" sz="4000" b="1" dirty="0">
                <a:latin typeface="メイリオ" panose="020B0604030504040204" pitchFamily="50" charset="-128"/>
                <a:ea typeface="メイリオ" panose="020B0604030504040204" pitchFamily="50" charset="-128"/>
                <a:cs typeface="Times New Roman" panose="02020603050405020304" pitchFamily="18" charset="0"/>
              </a:rPr>
              <a:t>の心理</a:t>
            </a:r>
            <a:r>
              <a:rPr lang="ja-JP" altLang="ja-JP" sz="4000" b="1" dirty="0">
                <a:latin typeface="メイリオ" panose="020B0604030504040204" pitchFamily="50" charset="-128"/>
                <a:ea typeface="メイリオ" panose="020B0604030504040204" pitchFamily="50" charset="-128"/>
                <a:cs typeface="Times New Roman" panose="02020603050405020304" pitchFamily="18" charset="0"/>
              </a:rPr>
              <a:t>は？</a:t>
            </a:r>
            <a:endParaRPr lang="ja-JP" altLang="en-US" sz="4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29090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48089" y="1708046"/>
            <a:ext cx="9575057" cy="707886"/>
          </a:xfrm>
          <a:prstGeom prst="rect">
            <a:avLst/>
          </a:prstGeom>
        </p:spPr>
        <p:txBody>
          <a:bodyPr wrap="none">
            <a:spAutoFit/>
          </a:bodyPr>
          <a:lstStyle/>
          <a:p>
            <a:r>
              <a:rPr lang="en-US" altLang="ja-JP" sz="4000" b="1" dirty="0">
                <a:latin typeface="メイリオ" panose="020B0604030504040204" pitchFamily="50" charset="-128"/>
                <a:ea typeface="メイリオ" panose="020B0604030504040204" pitchFamily="50" charset="-128"/>
                <a:cs typeface="Times New Roman" panose="02020603050405020304" pitchFamily="18" charset="0"/>
              </a:rPr>
              <a:t>Q	 </a:t>
            </a:r>
            <a:r>
              <a:rPr lang="ja-JP" altLang="ja-JP" sz="4000" b="1" dirty="0">
                <a:latin typeface="メイリオ" panose="020B0604030504040204" pitchFamily="50" charset="-128"/>
                <a:ea typeface="メイリオ" panose="020B0604030504040204" pitchFamily="50" charset="-128"/>
                <a:cs typeface="Times New Roman" panose="02020603050405020304" pitchFamily="18" charset="0"/>
              </a:rPr>
              <a:t>コピー商品を</a:t>
            </a:r>
            <a:r>
              <a:rPr lang="ja-JP" altLang="en-US"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“製造</a:t>
            </a:r>
            <a:r>
              <a:rPr lang="ja-JP" altLang="ja-JP"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する</a:t>
            </a:r>
            <a:r>
              <a:rPr lang="ja-JP" altLang="en-US"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側”</a:t>
            </a:r>
            <a:r>
              <a:rPr lang="ja-JP" altLang="en-US" sz="4000" b="1" dirty="0">
                <a:latin typeface="メイリオ" panose="020B0604030504040204" pitchFamily="50" charset="-128"/>
                <a:ea typeface="メイリオ" panose="020B0604030504040204" pitchFamily="50" charset="-128"/>
                <a:cs typeface="Times New Roman" panose="02020603050405020304" pitchFamily="18" charset="0"/>
              </a:rPr>
              <a:t>の心理</a:t>
            </a:r>
            <a:r>
              <a:rPr lang="ja-JP" altLang="ja-JP" sz="4000" b="1" dirty="0">
                <a:latin typeface="メイリオ" panose="020B0604030504040204" pitchFamily="50" charset="-128"/>
                <a:ea typeface="メイリオ" panose="020B0604030504040204" pitchFamily="50" charset="-128"/>
                <a:cs typeface="Times New Roman" panose="02020603050405020304" pitchFamily="18" charset="0"/>
              </a:rPr>
              <a:t>は？</a:t>
            </a:r>
            <a:endParaRPr lang="ja-JP" altLang="en-US" sz="4000" b="1"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599385" y="4435857"/>
            <a:ext cx="9523761" cy="707886"/>
          </a:xfrm>
          <a:prstGeom prst="rect">
            <a:avLst/>
          </a:prstGeom>
        </p:spPr>
        <p:txBody>
          <a:bodyPr wrap="none">
            <a:spAutoFit/>
          </a:bodyPr>
          <a:lstStyle/>
          <a:p>
            <a:r>
              <a:rPr lang="en-US" altLang="ja-JP" sz="4000" b="1" dirty="0">
                <a:latin typeface="メイリオ" panose="020B0604030504040204" pitchFamily="50" charset="-128"/>
                <a:ea typeface="メイリオ" panose="020B0604030504040204" pitchFamily="50" charset="-128"/>
                <a:cs typeface="Times New Roman" panose="02020603050405020304" pitchFamily="18" charset="0"/>
              </a:rPr>
              <a:t>Q </a:t>
            </a:r>
            <a:r>
              <a:rPr lang="ja-JP" altLang="ja-JP" sz="4000" b="1" dirty="0">
                <a:latin typeface="メイリオ" panose="020B0604030504040204" pitchFamily="50" charset="-128"/>
                <a:ea typeface="メイリオ" panose="020B0604030504040204" pitchFamily="50" charset="-128"/>
                <a:cs typeface="Times New Roman" panose="02020603050405020304" pitchFamily="18" charset="0"/>
              </a:rPr>
              <a:t>コピー商品を</a:t>
            </a:r>
            <a:r>
              <a:rPr lang="ja-JP" altLang="en-US"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購入する</a:t>
            </a:r>
            <a:r>
              <a:rPr lang="ja-JP" altLang="en-US"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側”</a:t>
            </a:r>
            <a:r>
              <a:rPr lang="ja-JP" altLang="en-US" sz="4000" b="1" dirty="0">
                <a:latin typeface="メイリオ" panose="020B0604030504040204" pitchFamily="50" charset="-128"/>
                <a:ea typeface="メイリオ" panose="020B0604030504040204" pitchFamily="50" charset="-128"/>
                <a:cs typeface="Times New Roman" panose="02020603050405020304" pitchFamily="18" charset="0"/>
              </a:rPr>
              <a:t>の心理</a:t>
            </a:r>
            <a:r>
              <a:rPr lang="ja-JP" altLang="ja-JP" sz="4000" b="1" dirty="0">
                <a:latin typeface="メイリオ" panose="020B0604030504040204" pitchFamily="50" charset="-128"/>
                <a:ea typeface="メイリオ" panose="020B0604030504040204" pitchFamily="50" charset="-128"/>
                <a:cs typeface="Times New Roman" panose="02020603050405020304" pitchFamily="18" charset="0"/>
              </a:rPr>
              <a:t>は？</a:t>
            </a:r>
            <a:endParaRPr lang="ja-JP" altLang="en-US" sz="4000" b="1"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1003425" y="2350494"/>
            <a:ext cx="8853269" cy="2123658"/>
          </a:xfrm>
          <a:prstGeom prst="rect">
            <a:avLst/>
          </a:prstGeom>
        </p:spPr>
        <p:txBody>
          <a:bodyPr wrap="square">
            <a:spAutoFit/>
          </a:bodyPr>
          <a:lstStyle/>
          <a:p>
            <a:pPr marL="457200" indent="-457200">
              <a:spcAft>
                <a:spcPts val="1200"/>
              </a:spcAft>
              <a:buFont typeface="Arial" panose="020B0604020202020204" pitchFamily="34" charset="0"/>
              <a:buChar char="•"/>
            </a:pPr>
            <a:r>
              <a:rPr lang="ja-JP" altLang="en-US" sz="2800" b="1" dirty="0">
                <a:latin typeface="Meiryo" panose="020B0604030504040204" pitchFamily="50" charset="-128"/>
                <a:ea typeface="Meiryo" panose="020B0604030504040204" pitchFamily="50" charset="-128"/>
              </a:rPr>
              <a:t>他人の製品を模倣することで、開発費等のコストをかけずに利益をあげることができる。</a:t>
            </a:r>
            <a:endParaRPr lang="en-US" altLang="ja-JP" sz="2800" b="1" dirty="0">
              <a:latin typeface="Meiryo" panose="020B0604030504040204" pitchFamily="50" charset="-128"/>
              <a:ea typeface="Meiryo" panose="020B0604030504040204" pitchFamily="50" charset="-128"/>
            </a:endParaRPr>
          </a:p>
          <a:p>
            <a:pPr marL="457200" indent="-457200">
              <a:spcAft>
                <a:spcPts val="1200"/>
              </a:spcAft>
              <a:buFont typeface="Arial" panose="020B0604020202020204" pitchFamily="34" charset="0"/>
              <a:buChar char="•"/>
            </a:pPr>
            <a:r>
              <a:rPr lang="ja-JP" altLang="en-US" sz="2800" b="1" dirty="0">
                <a:solidFill>
                  <a:srgbClr val="000000"/>
                </a:solidFill>
                <a:latin typeface="Meiryo" panose="020B0604030504040204" pitchFamily="50" charset="-128"/>
                <a:ea typeface="Meiryo" panose="020B0604030504040204" pitchFamily="50" charset="-128"/>
              </a:rPr>
              <a:t>安ければ偽ブランド品を買って使いたがる人がいる。</a:t>
            </a:r>
            <a:endParaRPr lang="en-US" altLang="ja-JP" sz="2800" b="1" dirty="0">
              <a:solidFill>
                <a:srgbClr val="000000"/>
              </a:solidFill>
              <a:latin typeface="Meiryo" panose="020B0604030504040204" pitchFamily="50" charset="-128"/>
              <a:ea typeface="Meiryo" panose="020B0604030504040204" pitchFamily="50" charset="-128"/>
            </a:endParaRPr>
          </a:p>
          <a:p>
            <a:pPr algn="r">
              <a:spcAft>
                <a:spcPts val="1200"/>
              </a:spcAft>
            </a:pPr>
            <a:r>
              <a:rPr lang="ja-JP" altLang="en-US" sz="2800" b="1" dirty="0">
                <a:solidFill>
                  <a:srgbClr val="000000"/>
                </a:solidFill>
                <a:latin typeface="Meiryo" panose="020B0604030504040204" pitchFamily="50" charset="-128"/>
                <a:ea typeface="Meiryo" panose="020B0604030504040204" pitchFamily="50" charset="-128"/>
              </a:rPr>
              <a:t>など</a:t>
            </a:r>
            <a:endParaRPr lang="ja-JP" altLang="en-US" sz="2800" b="1" dirty="0"/>
          </a:p>
        </p:txBody>
      </p:sp>
      <p:sp>
        <p:nvSpPr>
          <p:cNvPr id="3" name="正方形/長方形 2"/>
          <p:cNvSpPr/>
          <p:nvPr/>
        </p:nvSpPr>
        <p:spPr>
          <a:xfrm>
            <a:off x="1003425" y="5143743"/>
            <a:ext cx="8987740" cy="1538883"/>
          </a:xfrm>
          <a:prstGeom prst="rect">
            <a:avLst/>
          </a:prstGeom>
        </p:spPr>
        <p:txBody>
          <a:bodyPr wrap="square">
            <a:spAutoFit/>
          </a:bodyPr>
          <a:lstStyle/>
          <a:p>
            <a:pPr marL="457200" indent="-457200">
              <a:spcAft>
                <a:spcPts val="1200"/>
              </a:spcAft>
              <a:buFont typeface="Arial" panose="020B0604020202020204" pitchFamily="34" charset="0"/>
              <a:buChar char="•"/>
            </a:pPr>
            <a:r>
              <a:rPr lang="ja-JP" altLang="en-US" sz="2800" b="1" dirty="0">
                <a:solidFill>
                  <a:srgbClr val="000000"/>
                </a:solidFill>
                <a:latin typeface="Meiryo" panose="020B0604030504040204" pitchFamily="50" charset="-128"/>
                <a:ea typeface="Meiryo" panose="020B0604030504040204" pitchFamily="50" charset="-128"/>
              </a:rPr>
              <a:t>本物だと思って買ってしまった。</a:t>
            </a:r>
            <a:endParaRPr lang="en-US" altLang="ja-JP" sz="2800" b="1" dirty="0">
              <a:solidFill>
                <a:srgbClr val="000000"/>
              </a:solidFill>
              <a:latin typeface="Meiryo" panose="020B0604030504040204" pitchFamily="50" charset="-128"/>
              <a:ea typeface="Meiryo" panose="020B0604030504040204" pitchFamily="50" charset="-128"/>
            </a:endParaRPr>
          </a:p>
          <a:p>
            <a:pPr marL="457200" indent="-457200">
              <a:spcAft>
                <a:spcPts val="1200"/>
              </a:spcAft>
              <a:buFont typeface="Arial" panose="020B0604020202020204" pitchFamily="34" charset="0"/>
              <a:buChar char="•"/>
            </a:pPr>
            <a:r>
              <a:rPr lang="ja-JP" altLang="en-US" sz="2800" b="1" dirty="0">
                <a:solidFill>
                  <a:srgbClr val="000000"/>
                </a:solidFill>
                <a:latin typeface="Meiryo" panose="020B0604030504040204" pitchFamily="50" charset="-128"/>
                <a:ea typeface="Meiryo" panose="020B0604030504040204" pitchFamily="50" charset="-128"/>
              </a:rPr>
              <a:t>本物そっくりで安いので，偽物と知りながらつい　　　買ってしまった。　　　　　　　　　　　　　など</a:t>
            </a:r>
            <a:endParaRPr lang="ja-JP" altLang="en-US" sz="2800" b="1" dirty="0"/>
          </a:p>
        </p:txBody>
      </p:sp>
      <p:sp>
        <p:nvSpPr>
          <p:cNvPr id="4" name="正方形/長方形 3">
            <a:extLst>
              <a:ext uri="{FF2B5EF4-FFF2-40B4-BE49-F238E27FC236}">
                <a16:creationId xmlns:a16="http://schemas.microsoft.com/office/drawing/2014/main" id="{A0675A64-3A12-F169-09AC-019A23AC8C68}"/>
              </a:ext>
            </a:extLst>
          </p:cNvPr>
          <p:cNvSpPr/>
          <p:nvPr/>
        </p:nvSpPr>
        <p:spPr>
          <a:xfrm>
            <a:off x="2124075" y="504825"/>
            <a:ext cx="6429375" cy="894618"/>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133168A5-081A-DCDE-E4F7-7A77D424983E}"/>
              </a:ext>
            </a:extLst>
          </p:cNvPr>
          <p:cNvSpPr/>
          <p:nvPr/>
        </p:nvSpPr>
        <p:spPr>
          <a:xfrm>
            <a:off x="1987251" y="630001"/>
            <a:ext cx="6770641" cy="769441"/>
          </a:xfrm>
          <a:prstGeom prst="rect">
            <a:avLst/>
          </a:prstGeom>
        </p:spPr>
        <p:txBody>
          <a:bodyPr wrap="square">
            <a:spAutoFit/>
          </a:bodyPr>
          <a:lstStyle/>
          <a:p>
            <a:pPr algn="ctr"/>
            <a:r>
              <a:rPr lang="ja-JP" altLang="en-US" sz="4400" b="1" dirty="0">
                <a:latin typeface="メイリオ" panose="020B0604030504040204" pitchFamily="50" charset="-128"/>
                <a:ea typeface="メイリオ" panose="020B0604030504040204" pitchFamily="50" charset="-128"/>
              </a:rPr>
              <a:t>コピー商品が広がる原因</a:t>
            </a:r>
          </a:p>
        </p:txBody>
      </p:sp>
    </p:spTree>
    <p:extLst>
      <p:ext uri="{BB962C8B-B14F-4D97-AF65-F5344CB8AC3E}">
        <p14:creationId xmlns:p14="http://schemas.microsoft.com/office/powerpoint/2010/main" val="2707448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58906" y="2130803"/>
            <a:ext cx="9871542" cy="3539430"/>
          </a:xfrm>
          <a:prstGeom prst="rect">
            <a:avLst/>
          </a:prstGeom>
        </p:spPr>
        <p:txBody>
          <a:bodyPr wrap="square">
            <a:spAutoFit/>
          </a:bodyPr>
          <a:lstStyle/>
          <a:p>
            <a:r>
              <a:rPr lang="ja-JP" altLang="en-US" sz="5600" b="1" dirty="0">
                <a:solidFill>
                  <a:srgbClr val="000000"/>
                </a:solidFill>
                <a:latin typeface="メイリオ" panose="020B0604030504040204" pitchFamily="50" charset="-128"/>
                <a:ea typeface="メイリオ" panose="020B0604030504040204" pitchFamily="50" charset="-128"/>
              </a:rPr>
              <a:t>知的財産権が守られずに</a:t>
            </a:r>
            <a:endParaRPr lang="en-US" altLang="ja-JP" sz="5600" b="1" dirty="0">
              <a:solidFill>
                <a:srgbClr val="000000"/>
              </a:solidFill>
              <a:latin typeface="メイリオ" panose="020B0604030504040204" pitchFamily="50" charset="-128"/>
              <a:ea typeface="メイリオ" panose="020B0604030504040204" pitchFamily="50" charset="-128"/>
            </a:endParaRPr>
          </a:p>
          <a:p>
            <a:r>
              <a:rPr lang="ja-JP" altLang="en-US" sz="5600" b="1" dirty="0">
                <a:solidFill>
                  <a:srgbClr val="000000"/>
                </a:solidFill>
                <a:latin typeface="メイリオ" panose="020B0604030504040204" pitchFamily="50" charset="-128"/>
                <a:ea typeface="メイリオ" panose="020B0604030504040204" pitchFamily="50" charset="-128"/>
              </a:rPr>
              <a:t>市場にコピー商品が広がると</a:t>
            </a:r>
            <a:endParaRPr lang="en-US" altLang="ja-JP" sz="5600" b="1" dirty="0">
              <a:latin typeface="メイリオ" panose="020B0604030504040204" pitchFamily="50" charset="-128"/>
              <a:ea typeface="メイリオ" panose="020B0604030504040204" pitchFamily="50" charset="-128"/>
            </a:endParaRPr>
          </a:p>
          <a:p>
            <a:r>
              <a:rPr lang="ja-JP" altLang="en-US" sz="5600" b="1" dirty="0">
                <a:solidFill>
                  <a:srgbClr val="000000"/>
                </a:solidFill>
                <a:latin typeface="メイリオ" panose="020B0604030504040204" pitchFamily="50" charset="-128"/>
                <a:ea typeface="メイリオ" panose="020B0604030504040204" pitchFamily="50" charset="-128"/>
              </a:rPr>
              <a:t>経済社会にどのような影響を</a:t>
            </a:r>
            <a:endParaRPr lang="en-US" altLang="ja-JP" sz="5600" b="1" dirty="0">
              <a:solidFill>
                <a:srgbClr val="000000"/>
              </a:solidFill>
              <a:latin typeface="メイリオ" panose="020B0604030504040204" pitchFamily="50" charset="-128"/>
              <a:ea typeface="メイリオ" panose="020B0604030504040204" pitchFamily="50" charset="-128"/>
            </a:endParaRPr>
          </a:p>
          <a:p>
            <a:r>
              <a:rPr lang="ja-JP" altLang="en-US" sz="5600" b="1" dirty="0">
                <a:solidFill>
                  <a:srgbClr val="000000"/>
                </a:solidFill>
                <a:latin typeface="メイリオ" panose="020B0604030504040204" pitchFamily="50" charset="-128"/>
                <a:ea typeface="メイリオ" panose="020B0604030504040204" pitchFamily="50" charset="-128"/>
              </a:rPr>
              <a:t>及ぼすでしょうか？</a:t>
            </a:r>
            <a:endParaRPr lang="en-US" altLang="ja-JP" sz="5600" b="1"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62454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5384026-09D0-3AFF-41D2-F766EECE2CEC}"/>
              </a:ext>
            </a:extLst>
          </p:cNvPr>
          <p:cNvSpPr/>
          <p:nvPr/>
        </p:nvSpPr>
        <p:spPr>
          <a:xfrm>
            <a:off x="1576373" y="411480"/>
            <a:ext cx="7539066" cy="1569660"/>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91816" y="2194773"/>
            <a:ext cx="9058369" cy="4647426"/>
          </a:xfrm>
          <a:prstGeom prst="rect">
            <a:avLst/>
          </a:prstGeom>
        </p:spPr>
        <p:txBody>
          <a:bodyPr wrap="square">
            <a:spAutoFit/>
          </a:bodyPr>
          <a:lstStyle/>
          <a:p>
            <a:pPr marL="571500" indent="-571500">
              <a:spcAft>
                <a:spcPts val="1200"/>
              </a:spcAft>
              <a:buFont typeface="Arial" panose="020B0604020202020204" pitchFamily="34" charset="0"/>
              <a:buChar char="•"/>
            </a:pPr>
            <a:r>
              <a:rPr lang="ja-JP" altLang="en-US" sz="3200" b="1" dirty="0">
                <a:solidFill>
                  <a:srgbClr val="000000"/>
                </a:solidFill>
                <a:latin typeface="Meiryo" panose="020B0604030504040204" pitchFamily="50" charset="-128"/>
                <a:ea typeface="Meiryo" panose="020B0604030504040204" pitchFamily="50" charset="-128"/>
              </a:rPr>
              <a:t>本物が売れなくなってしまう。</a:t>
            </a:r>
          </a:p>
          <a:p>
            <a:pPr marL="571500" indent="-571500">
              <a:spcAft>
                <a:spcPts val="1200"/>
              </a:spcAft>
              <a:buFont typeface="Arial" panose="020B0604020202020204" pitchFamily="34" charset="0"/>
              <a:buChar char="•"/>
            </a:pPr>
            <a:r>
              <a:rPr lang="ja-JP" altLang="en-US" sz="3200" b="1" dirty="0">
                <a:solidFill>
                  <a:srgbClr val="000000"/>
                </a:solidFill>
                <a:latin typeface="Meiryo" panose="020B0604030504040204" pitchFamily="50" charset="-128"/>
                <a:ea typeface="Meiryo" panose="020B0604030504040204" pitchFamily="50" charset="-128"/>
              </a:rPr>
              <a:t>コピー商品は粗悪品が多いため，事故や病気等の被害が増える。</a:t>
            </a:r>
          </a:p>
          <a:p>
            <a:pPr marL="571500" indent="-571500">
              <a:spcAft>
                <a:spcPts val="1200"/>
              </a:spcAft>
              <a:buFont typeface="Arial" panose="020B0604020202020204" pitchFamily="34" charset="0"/>
              <a:buChar char="•"/>
            </a:pPr>
            <a:r>
              <a:rPr lang="ja-JP" altLang="en-US" sz="3200" b="1" dirty="0">
                <a:solidFill>
                  <a:srgbClr val="000000"/>
                </a:solidFill>
                <a:latin typeface="Meiryo" panose="020B0604030504040204" pitchFamily="50" charset="-128"/>
                <a:ea typeface="Meiryo" panose="020B0604030504040204" pitchFamily="50" charset="-128"/>
              </a:rPr>
              <a:t>オリジナルのものをデザインしたり製作したりする意欲が失われてしまう。</a:t>
            </a:r>
          </a:p>
          <a:p>
            <a:pPr marL="571500" indent="-571500">
              <a:spcAft>
                <a:spcPts val="1200"/>
              </a:spcAft>
              <a:buFont typeface="Arial" panose="020B0604020202020204" pitchFamily="34" charset="0"/>
              <a:buChar char="•"/>
            </a:pPr>
            <a:r>
              <a:rPr lang="ja-JP" altLang="en-US" sz="3200" b="1" dirty="0">
                <a:solidFill>
                  <a:srgbClr val="000000"/>
                </a:solidFill>
                <a:latin typeface="Meiryo" panose="020B0604030504040204" pitchFamily="50" charset="-128"/>
                <a:ea typeface="Meiryo" panose="020B0604030504040204" pitchFamily="50" charset="-128"/>
              </a:rPr>
              <a:t>消費者は本物か偽物か分からなくなり疑心暗鬼になって物が売れなくなってしまう。　　　　　　　　　　　　　</a:t>
            </a:r>
            <a:endParaRPr lang="en-US" altLang="ja-JP" sz="3200" b="1" dirty="0">
              <a:solidFill>
                <a:srgbClr val="000000"/>
              </a:solidFill>
              <a:latin typeface="Meiryo" panose="020B0604030504040204" pitchFamily="50" charset="-128"/>
              <a:ea typeface="Meiryo" panose="020B0604030504040204" pitchFamily="50" charset="-128"/>
            </a:endParaRPr>
          </a:p>
          <a:p>
            <a:pPr algn="r">
              <a:spcAft>
                <a:spcPts val="1200"/>
              </a:spcAft>
            </a:pPr>
            <a:r>
              <a:rPr lang="ja-JP" altLang="en-US" sz="3200" b="1" dirty="0">
                <a:solidFill>
                  <a:srgbClr val="000000"/>
                </a:solidFill>
                <a:latin typeface="Meiryo" panose="020B0604030504040204" pitchFamily="50" charset="-128"/>
                <a:ea typeface="Meiryo" panose="020B0604030504040204" pitchFamily="50" charset="-128"/>
              </a:rPr>
              <a:t>など</a:t>
            </a:r>
            <a:endParaRPr lang="ja-JP" altLang="en-US" sz="3200" b="1" i="0" dirty="0">
              <a:solidFill>
                <a:srgbClr val="000000"/>
              </a:solidFill>
              <a:effectLst/>
              <a:latin typeface="Meiryo" panose="020B0604030504040204" pitchFamily="50" charset="-128"/>
              <a:ea typeface="Meiryo" panose="020B0604030504040204" pitchFamily="50" charset="-128"/>
            </a:endParaRPr>
          </a:p>
        </p:txBody>
      </p:sp>
      <p:sp>
        <p:nvSpPr>
          <p:cNvPr id="7" name="正方形/長方形 6"/>
          <p:cNvSpPr/>
          <p:nvPr/>
        </p:nvSpPr>
        <p:spPr>
          <a:xfrm>
            <a:off x="1576373" y="482937"/>
            <a:ext cx="7664823" cy="1569660"/>
          </a:xfrm>
          <a:prstGeom prst="rect">
            <a:avLst/>
          </a:prstGeom>
        </p:spPr>
        <p:txBody>
          <a:bodyPr wrap="square">
            <a:spAutoFit/>
          </a:bodyPr>
          <a:lstStyle/>
          <a:p>
            <a:r>
              <a:rPr lang="ja-JP" altLang="en-US" sz="3200" b="1" dirty="0">
                <a:solidFill>
                  <a:srgbClr val="000000"/>
                </a:solidFill>
                <a:latin typeface="メイリオ" panose="020B0604030504040204" pitchFamily="50" charset="-128"/>
                <a:ea typeface="メイリオ" panose="020B0604030504040204" pitchFamily="50" charset="-128"/>
              </a:rPr>
              <a:t>知的財産権が守られずに市場にコピー商品が拡がると経済社会にどのような影響を及ぼすでしょうか？</a:t>
            </a:r>
            <a:endParaRPr lang="en-US" altLang="ja-JP" sz="3200" b="1"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0665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45459" y="2292167"/>
            <a:ext cx="9871542" cy="2739211"/>
          </a:xfrm>
          <a:prstGeom prst="rect">
            <a:avLst/>
          </a:prstGeom>
        </p:spPr>
        <p:txBody>
          <a:bodyPr wrap="square">
            <a:spAutoFit/>
          </a:bodyPr>
          <a:lstStyle/>
          <a:p>
            <a:r>
              <a:rPr lang="ja-JP" altLang="en-US" sz="5600" b="1" dirty="0">
                <a:solidFill>
                  <a:srgbClr val="000000"/>
                </a:solidFill>
                <a:latin typeface="メイリオ" panose="020B0604030504040204" pitchFamily="50" charset="-128"/>
                <a:ea typeface="メイリオ" panose="020B0604030504040204" pitchFamily="50" charset="-128"/>
              </a:rPr>
              <a:t>コピー商品が蔓延することを防ぐために</a:t>
            </a:r>
            <a:r>
              <a:rPr lang="ja-JP" altLang="ja-JP" sz="6000" b="1" dirty="0">
                <a:latin typeface="メイリオ" panose="020B0604030504040204" pitchFamily="50" charset="-128"/>
                <a:ea typeface="メイリオ" panose="020B0604030504040204" pitchFamily="50" charset="-128"/>
              </a:rPr>
              <a:t>，</a:t>
            </a:r>
            <a:r>
              <a:rPr lang="ja-JP" altLang="en-US" sz="5600" b="1" dirty="0">
                <a:solidFill>
                  <a:srgbClr val="000000"/>
                </a:solidFill>
                <a:latin typeface="メイリオ" panose="020B0604030504040204" pitchFamily="50" charset="-128"/>
                <a:ea typeface="メイリオ" panose="020B0604030504040204" pitchFamily="50" charset="-128"/>
              </a:rPr>
              <a:t>どのような対策が必要でしょうか？</a:t>
            </a:r>
            <a:endParaRPr lang="en-US" altLang="ja-JP" sz="5600" b="1"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83539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17A7B2E-1B20-9E72-533E-296A60314007}"/>
              </a:ext>
            </a:extLst>
          </p:cNvPr>
          <p:cNvSpPr/>
          <p:nvPr/>
        </p:nvSpPr>
        <p:spPr>
          <a:xfrm>
            <a:off x="1576373" y="616459"/>
            <a:ext cx="7692370" cy="1152354"/>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604496" y="691595"/>
            <a:ext cx="7692371" cy="1077218"/>
          </a:xfrm>
          <a:prstGeom prst="rect">
            <a:avLst/>
          </a:prstGeom>
        </p:spPr>
        <p:txBody>
          <a:bodyPr wrap="square">
            <a:spAutoFit/>
          </a:bodyPr>
          <a:lstStyle/>
          <a:p>
            <a:r>
              <a:rPr lang="ja-JP" altLang="en-US" sz="3200" b="1" dirty="0">
                <a:solidFill>
                  <a:srgbClr val="000000"/>
                </a:solidFill>
                <a:latin typeface="メイリオ" panose="020B0604030504040204" pitchFamily="50" charset="-128"/>
                <a:ea typeface="メイリオ" panose="020B0604030504040204" pitchFamily="50" charset="-128"/>
              </a:rPr>
              <a:t>コピー商品が蔓延することを防ぐために</a:t>
            </a:r>
            <a:r>
              <a:rPr lang="ja-JP" altLang="ja-JP" sz="3200" b="1" dirty="0">
                <a:latin typeface="メイリオ" panose="020B0604030504040204" pitchFamily="50" charset="-128"/>
                <a:ea typeface="メイリオ" panose="020B0604030504040204" pitchFamily="50" charset="-128"/>
              </a:rPr>
              <a:t>，</a:t>
            </a:r>
            <a:r>
              <a:rPr lang="ja-JP" altLang="en-US" sz="3200" b="1" dirty="0">
                <a:solidFill>
                  <a:srgbClr val="000000"/>
                </a:solidFill>
                <a:latin typeface="メイリオ" panose="020B0604030504040204" pitchFamily="50" charset="-128"/>
                <a:ea typeface="メイリオ" panose="020B0604030504040204" pitchFamily="50" charset="-128"/>
              </a:rPr>
              <a:t>どのような対策が必要でしょうか？</a:t>
            </a:r>
            <a:endParaRPr lang="en-US" altLang="ja-JP" sz="3200" b="1" dirty="0">
              <a:solidFill>
                <a:srgbClr val="000000"/>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958382" y="2049569"/>
            <a:ext cx="9407619" cy="4893647"/>
          </a:xfrm>
          <a:prstGeom prst="rect">
            <a:avLst/>
          </a:prstGeom>
        </p:spPr>
        <p:txBody>
          <a:bodyPr wrap="square">
            <a:spAutoFit/>
          </a:bodyPr>
          <a:lstStyle/>
          <a:p>
            <a:pPr marL="457200" indent="-457200">
              <a:spcAft>
                <a:spcPts val="1800"/>
              </a:spcAft>
              <a:buFont typeface="Arial" panose="020B0604020202020204" pitchFamily="34" charset="0"/>
              <a:buChar char="•"/>
            </a:pPr>
            <a:r>
              <a:rPr lang="ja-JP" altLang="en-US" sz="2800" b="1" dirty="0">
                <a:solidFill>
                  <a:srgbClr val="000000"/>
                </a:solidFill>
                <a:latin typeface="Meiryo" panose="020B0604030504040204" pitchFamily="50" charset="-128"/>
                <a:ea typeface="Meiryo" panose="020B0604030504040204" pitchFamily="50" charset="-128"/>
              </a:rPr>
              <a:t>コピー商品が蔓延しないように国が取り締まりや罰則を強化する。</a:t>
            </a:r>
          </a:p>
          <a:p>
            <a:pPr marL="457200" indent="-457200">
              <a:spcAft>
                <a:spcPts val="1800"/>
              </a:spcAft>
              <a:buFont typeface="Arial" panose="020B0604020202020204" pitchFamily="34" charset="0"/>
              <a:buChar char="•"/>
            </a:pPr>
            <a:r>
              <a:rPr lang="ja-JP" altLang="en-US" sz="2800" b="1" dirty="0">
                <a:solidFill>
                  <a:srgbClr val="000000"/>
                </a:solidFill>
                <a:latin typeface="Meiryo" panose="020B0604030504040204" pitchFamily="50" charset="-128"/>
                <a:ea typeface="Meiryo" panose="020B0604030504040204" pitchFamily="50" charset="-128"/>
              </a:rPr>
              <a:t>コピー商品の販売を仲介するネットショップやフリマアプリへの規制を強化する。</a:t>
            </a:r>
          </a:p>
          <a:p>
            <a:pPr marL="457200" indent="-457200">
              <a:spcAft>
                <a:spcPts val="1800"/>
              </a:spcAft>
              <a:buFont typeface="Arial" panose="020B0604020202020204" pitchFamily="34" charset="0"/>
              <a:buChar char="•"/>
            </a:pPr>
            <a:r>
              <a:rPr lang="ja-JP" altLang="en-US" sz="2800" b="1" dirty="0">
                <a:solidFill>
                  <a:srgbClr val="000000"/>
                </a:solidFill>
                <a:latin typeface="Meiryo" panose="020B0604030504040204" pitchFamily="50" charset="-128"/>
                <a:ea typeface="Meiryo" panose="020B0604030504040204" pitchFamily="50" charset="-128"/>
              </a:rPr>
              <a:t>コピー商品に騙されないための具体的なノウハウを教える消費者教育を行う。</a:t>
            </a:r>
          </a:p>
          <a:p>
            <a:pPr marL="457200" indent="-457200">
              <a:spcAft>
                <a:spcPts val="1800"/>
              </a:spcAft>
              <a:buFont typeface="Arial" panose="020B0604020202020204" pitchFamily="34" charset="0"/>
              <a:buChar char="•"/>
            </a:pPr>
            <a:r>
              <a:rPr lang="ja-JP" altLang="en-US" sz="2800" b="1" dirty="0">
                <a:solidFill>
                  <a:srgbClr val="000000"/>
                </a:solidFill>
                <a:latin typeface="Meiryo" panose="020B0604030504040204" pitchFamily="50" charset="-128"/>
                <a:ea typeface="Meiryo" panose="020B0604030504040204" pitchFamily="50" charset="-128"/>
              </a:rPr>
              <a:t>一国だけでは対応できないので国際的に協力して対策を行う。　　　　　　　　　　　　　　　</a:t>
            </a:r>
            <a:endParaRPr lang="en-US" altLang="ja-JP" sz="2800" b="1" dirty="0">
              <a:solidFill>
                <a:srgbClr val="000000"/>
              </a:solidFill>
              <a:latin typeface="Meiryo" panose="020B0604030504040204" pitchFamily="50" charset="-128"/>
              <a:ea typeface="Meiryo" panose="020B0604030504040204" pitchFamily="50" charset="-128"/>
            </a:endParaRPr>
          </a:p>
          <a:p>
            <a:pPr>
              <a:spcAft>
                <a:spcPts val="1800"/>
              </a:spcAft>
            </a:pPr>
            <a:r>
              <a:rPr lang="ja-JP" altLang="en-US" sz="2800" b="1" dirty="0">
                <a:solidFill>
                  <a:srgbClr val="000000"/>
                </a:solidFill>
                <a:latin typeface="Meiryo" panose="020B0604030504040204" pitchFamily="50" charset="-128"/>
                <a:ea typeface="Meiryo" panose="020B0604030504040204" pitchFamily="50" charset="-128"/>
              </a:rPr>
              <a:t>　　　　　　　　　　　　　　　　　　　　　　など　</a:t>
            </a:r>
            <a:endParaRPr lang="ja-JP" altLang="en-US" sz="2800" b="1" i="0" dirty="0">
              <a:solidFill>
                <a:srgbClr val="000000"/>
              </a:solidFill>
              <a:effectLst/>
              <a:latin typeface="Meiryo" panose="020B0604030504040204" pitchFamily="50" charset="-128"/>
              <a:ea typeface="Meiryo" panose="020B0604030504040204" pitchFamily="50" charset="-128"/>
            </a:endParaRPr>
          </a:p>
        </p:txBody>
      </p:sp>
    </p:spTree>
    <p:extLst>
      <p:ext uri="{BB962C8B-B14F-4D97-AF65-F5344CB8AC3E}">
        <p14:creationId xmlns:p14="http://schemas.microsoft.com/office/powerpoint/2010/main" val="2278059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BB8C2-E57E-60D4-B4A4-3A5BD5A02E4C}"/>
              </a:ext>
            </a:extLst>
          </p:cNvPr>
          <p:cNvSpPr/>
          <p:nvPr/>
        </p:nvSpPr>
        <p:spPr>
          <a:xfrm>
            <a:off x="1214864" y="706076"/>
            <a:ext cx="8337083" cy="1284293"/>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19264" y="2384924"/>
            <a:ext cx="9453283" cy="2308324"/>
          </a:xfrm>
          <a:prstGeom prst="rect">
            <a:avLst/>
          </a:prstGeom>
        </p:spPr>
        <p:txBody>
          <a:bodyPr wrap="square">
            <a:spAutoFit/>
          </a:bodyPr>
          <a:lstStyle/>
          <a:p>
            <a:pPr algn="just">
              <a:spcAft>
                <a:spcPts val="0"/>
              </a:spcAft>
            </a:pPr>
            <a:r>
              <a:rPr lang="ja-JP" altLang="en-US" sz="3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3600" b="1" kern="100" dirty="0">
                <a:latin typeface="メイリオ" panose="020B0604030504040204" pitchFamily="50" charset="-128"/>
                <a:ea typeface="メイリオ" panose="020B0604030504040204" pitchFamily="50" charset="-128"/>
                <a:cs typeface="Times New Roman" panose="02020603050405020304" pitchFamily="18" charset="0"/>
              </a:rPr>
              <a:t>インターネット通販で</a:t>
            </a:r>
            <a:r>
              <a:rPr lang="ja-JP" altLang="en-US" sz="3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3600" b="1" kern="100" dirty="0">
                <a:latin typeface="メイリオ" panose="020B0604030504040204" pitchFamily="50" charset="-128"/>
                <a:ea typeface="メイリオ" panose="020B0604030504040204" pitchFamily="50" charset="-128"/>
                <a:cs typeface="Times New Roman" panose="02020603050405020304" pitchFamily="18" charset="0"/>
              </a:rPr>
              <a:t>ブランド</a:t>
            </a:r>
            <a:r>
              <a:rPr lang="ja-JP" altLang="en-US" sz="3600" b="1" kern="100" dirty="0">
                <a:latin typeface="メイリオ" panose="020B0604030504040204" pitchFamily="50" charset="-128"/>
                <a:ea typeface="メイリオ" panose="020B0604030504040204" pitchFamily="50" charset="-128"/>
                <a:cs typeface="Times New Roman" panose="02020603050405020304" pitchFamily="18" charset="0"/>
              </a:rPr>
              <a:t>品</a:t>
            </a:r>
            <a:r>
              <a:rPr lang="ja-JP" altLang="ja-JP" sz="3600" b="1" kern="100" dirty="0">
                <a:latin typeface="メイリオ" panose="020B0604030504040204" pitchFamily="50" charset="-128"/>
                <a:ea typeface="メイリオ" panose="020B0604030504040204" pitchFamily="50" charset="-128"/>
                <a:cs typeface="Times New Roman" panose="02020603050405020304" pitchFamily="18" charset="0"/>
              </a:rPr>
              <a:t>のバッグを買ったつもりだったが</a:t>
            </a:r>
            <a:r>
              <a:rPr lang="ja-JP" altLang="en-US" sz="3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3600" b="1" kern="100" dirty="0">
                <a:latin typeface="メイリオ" panose="020B0604030504040204" pitchFamily="50" charset="-128"/>
                <a:ea typeface="メイリオ" panose="020B0604030504040204" pitchFamily="50" charset="-128"/>
                <a:cs typeface="Times New Roman" panose="02020603050405020304" pitchFamily="18" charset="0"/>
              </a:rPr>
              <a:t>ブランドのロゴが少し違っているし縫製も粗くて</a:t>
            </a:r>
            <a:r>
              <a:rPr lang="ja-JP" altLang="en-US" sz="3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3600" b="1" kern="100" dirty="0">
                <a:latin typeface="メイリオ" panose="020B0604030504040204" pitchFamily="50" charset="-128"/>
                <a:ea typeface="メイリオ" panose="020B0604030504040204" pitchFamily="50" charset="-128"/>
                <a:cs typeface="Times New Roman" panose="02020603050405020304" pitchFamily="18" charset="0"/>
              </a:rPr>
              <a:t>どうやら『コピー商品』を買わされてしまったようだ。</a:t>
            </a:r>
          </a:p>
        </p:txBody>
      </p:sp>
      <p:sp>
        <p:nvSpPr>
          <p:cNvPr id="4" name="正方形/長方形 3"/>
          <p:cNvSpPr/>
          <p:nvPr/>
        </p:nvSpPr>
        <p:spPr>
          <a:xfrm>
            <a:off x="1214864" y="842823"/>
            <a:ext cx="8337083" cy="1200329"/>
          </a:xfrm>
          <a:prstGeom prst="rect">
            <a:avLst/>
          </a:prstGeom>
        </p:spPr>
        <p:txBody>
          <a:bodyPr wrap="square">
            <a:spAutoFit/>
          </a:bodyPr>
          <a:lstStyle/>
          <a:p>
            <a:pPr algn="just">
              <a:spcAft>
                <a:spcPts val="0"/>
              </a:spcAft>
            </a:pPr>
            <a:r>
              <a:rPr lang="ja-JP" altLang="ja-JP" sz="3600" b="1" kern="100" dirty="0">
                <a:latin typeface="メイリオ" panose="020B0604030504040204" pitchFamily="50" charset="-128"/>
                <a:ea typeface="メイリオ" panose="020B0604030504040204" pitchFamily="50" charset="-128"/>
                <a:cs typeface="Times New Roman" panose="02020603050405020304" pitchFamily="18" charset="0"/>
              </a:rPr>
              <a:t>次の場合</a:t>
            </a:r>
            <a:r>
              <a:rPr lang="ja-JP" altLang="en-US" sz="3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3600" b="1" kern="100" dirty="0">
                <a:latin typeface="メイリオ" panose="020B0604030504040204" pitchFamily="50" charset="-128"/>
                <a:ea typeface="メイリオ" panose="020B0604030504040204" pitchFamily="50" charset="-128"/>
                <a:cs typeface="Times New Roman" panose="02020603050405020304" pitchFamily="18" charset="0"/>
              </a:rPr>
              <a:t>クーリング</a:t>
            </a:r>
            <a:r>
              <a:rPr lang="ja-JP" altLang="en-US" sz="3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3600" b="1" kern="100" dirty="0">
                <a:latin typeface="メイリオ" panose="020B0604030504040204" pitchFamily="50" charset="-128"/>
                <a:ea typeface="メイリオ" panose="020B0604030504040204" pitchFamily="50" charset="-128"/>
                <a:cs typeface="Times New Roman" panose="02020603050405020304" pitchFamily="18" charset="0"/>
              </a:rPr>
              <a:t>オフ制度</a:t>
            </a:r>
            <a:r>
              <a:rPr lang="ja-JP" altLang="en-US" sz="3600" b="1" kern="100" dirty="0">
                <a:latin typeface="メイリオ" panose="020B0604030504040204" pitchFamily="50" charset="-128"/>
                <a:ea typeface="メイリオ" panose="020B0604030504040204" pitchFamily="50" charset="-128"/>
                <a:cs typeface="Times New Roman" panose="02020603050405020304" pitchFamily="18" charset="0"/>
              </a:rPr>
              <a:t>は適用され</a:t>
            </a:r>
            <a:r>
              <a:rPr lang="ja-JP" altLang="ja-JP" sz="3600" b="1" kern="100" dirty="0">
                <a:latin typeface="メイリオ" panose="020B0604030504040204" pitchFamily="50" charset="-128"/>
                <a:ea typeface="メイリオ" panose="020B0604030504040204" pitchFamily="50" charset="-128"/>
                <a:cs typeface="Times New Roman" panose="02020603050405020304" pitchFamily="18" charset="0"/>
              </a:rPr>
              <a:t>るでしょうか？</a:t>
            </a: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813" y="4798815"/>
            <a:ext cx="3629686" cy="2434367"/>
          </a:xfrm>
          <a:prstGeom prst="rect">
            <a:avLst/>
          </a:prstGeom>
          <a:effectLst>
            <a:outerShdw blurRad="50800" dist="38100" dir="2700000" algn="tl" rotWithShape="0">
              <a:prstClr val="black">
                <a:alpha val="40000"/>
              </a:prstClr>
            </a:outerShdw>
          </a:effectLst>
        </p:spPr>
      </p:pic>
      <p:sp>
        <p:nvSpPr>
          <p:cNvPr id="5" name="テキスト ボックス 4"/>
          <p:cNvSpPr txBox="1"/>
          <p:nvPr/>
        </p:nvSpPr>
        <p:spPr>
          <a:xfrm>
            <a:off x="6859499" y="6956183"/>
            <a:ext cx="1107996"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出所：財務省</a:t>
            </a:r>
          </a:p>
        </p:txBody>
      </p:sp>
    </p:spTree>
    <p:extLst>
      <p:ext uri="{BB962C8B-B14F-4D97-AF65-F5344CB8AC3E}">
        <p14:creationId xmlns:p14="http://schemas.microsoft.com/office/powerpoint/2010/main" val="1646796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813842E-2863-6C9C-7154-C7E3DA04818A}"/>
              </a:ext>
            </a:extLst>
          </p:cNvPr>
          <p:cNvSpPr/>
          <p:nvPr/>
        </p:nvSpPr>
        <p:spPr>
          <a:xfrm>
            <a:off x="2428875" y="510692"/>
            <a:ext cx="5775744" cy="945470"/>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8D8DC124-1972-4099-4D6E-179F71FFEAD0}"/>
              </a:ext>
            </a:extLst>
          </p:cNvPr>
          <p:cNvSpPr>
            <a:spLocks noGrp="1"/>
          </p:cNvSpPr>
          <p:nvPr>
            <p:ph type="ctrTitle"/>
          </p:nvPr>
        </p:nvSpPr>
        <p:spPr>
          <a:xfrm>
            <a:off x="2350901" y="653360"/>
            <a:ext cx="5988423" cy="773778"/>
          </a:xfrm>
        </p:spPr>
        <p:txBody>
          <a:bodyPr anchor="t">
            <a:noAutofit/>
          </a:bodyPr>
          <a:lstStyle/>
          <a:p>
            <a:r>
              <a:rPr lang="ja-JP" altLang="en-US" sz="5400" b="1" dirty="0">
                <a:latin typeface="メイリオ" panose="020B0604030504040204" pitchFamily="50" charset="-128"/>
                <a:ea typeface="メイリオ" panose="020B0604030504040204" pitchFamily="50" charset="-128"/>
              </a:rPr>
              <a:t>知的創造サイクル</a:t>
            </a:r>
            <a:endParaRPr kumimoji="1" lang="ja-JP" altLang="en-US" sz="5400" b="1" dirty="0">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0F08185C-DFCE-F37C-549A-8FFBD94F9B81}"/>
              </a:ext>
            </a:extLst>
          </p:cNvPr>
          <p:cNvPicPr>
            <a:picLocks noChangeAspect="1"/>
          </p:cNvPicPr>
          <p:nvPr/>
        </p:nvPicPr>
        <p:blipFill>
          <a:blip r:embed="rId2"/>
          <a:stretch>
            <a:fillRect/>
          </a:stretch>
        </p:blipFill>
        <p:spPr>
          <a:xfrm>
            <a:off x="6488085" y="4582828"/>
            <a:ext cx="1837745" cy="1743768"/>
          </a:xfrm>
          <a:prstGeom prst="rect">
            <a:avLst/>
          </a:prstGeom>
        </p:spPr>
      </p:pic>
      <p:pic>
        <p:nvPicPr>
          <p:cNvPr id="18" name="図 17">
            <a:extLst>
              <a:ext uri="{FF2B5EF4-FFF2-40B4-BE49-F238E27FC236}">
                <a16:creationId xmlns:a16="http://schemas.microsoft.com/office/drawing/2014/main" id="{95ECB0B4-3B46-602C-960B-FC5B9B480390}"/>
              </a:ext>
            </a:extLst>
          </p:cNvPr>
          <p:cNvPicPr>
            <a:picLocks noChangeAspect="1"/>
          </p:cNvPicPr>
          <p:nvPr/>
        </p:nvPicPr>
        <p:blipFill>
          <a:blip r:embed="rId3"/>
          <a:stretch>
            <a:fillRect/>
          </a:stretch>
        </p:blipFill>
        <p:spPr>
          <a:xfrm>
            <a:off x="4207788" y="1808833"/>
            <a:ext cx="1698704" cy="1611837"/>
          </a:xfrm>
          <a:prstGeom prst="rect">
            <a:avLst/>
          </a:prstGeom>
        </p:spPr>
      </p:pic>
      <p:sp>
        <p:nvSpPr>
          <p:cNvPr id="21" name="角丸四角形 20">
            <a:extLst>
              <a:ext uri="{FF2B5EF4-FFF2-40B4-BE49-F238E27FC236}">
                <a16:creationId xmlns:a16="http://schemas.microsoft.com/office/drawing/2014/main" id="{14A8BE52-C83A-892B-893F-BD34EF0DC3CF}"/>
              </a:ext>
            </a:extLst>
          </p:cNvPr>
          <p:cNvSpPr/>
          <p:nvPr/>
        </p:nvSpPr>
        <p:spPr>
          <a:xfrm>
            <a:off x="3987807" y="3483770"/>
            <a:ext cx="2145907" cy="829178"/>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a:extLst>
              <a:ext uri="{FF2B5EF4-FFF2-40B4-BE49-F238E27FC236}">
                <a16:creationId xmlns:a16="http://schemas.microsoft.com/office/drawing/2014/main" id="{EE81EA61-E263-D998-511D-1DED46E30AA2}"/>
              </a:ext>
            </a:extLst>
          </p:cNvPr>
          <p:cNvSpPr/>
          <p:nvPr/>
        </p:nvSpPr>
        <p:spPr>
          <a:xfrm>
            <a:off x="2141000" y="6190651"/>
            <a:ext cx="2084104" cy="829178"/>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a:extLst>
              <a:ext uri="{FF2B5EF4-FFF2-40B4-BE49-F238E27FC236}">
                <a16:creationId xmlns:a16="http://schemas.microsoft.com/office/drawing/2014/main" id="{B8C51B93-EA21-182A-83A7-E334276886EE}"/>
              </a:ext>
            </a:extLst>
          </p:cNvPr>
          <p:cNvSpPr/>
          <p:nvPr/>
        </p:nvSpPr>
        <p:spPr>
          <a:xfrm>
            <a:off x="6300790" y="5975499"/>
            <a:ext cx="2145907" cy="829178"/>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218145B9-E809-CFD1-6ACA-D9F6B1E2AD65}"/>
              </a:ext>
            </a:extLst>
          </p:cNvPr>
          <p:cNvPicPr>
            <a:picLocks noChangeAspect="1"/>
          </p:cNvPicPr>
          <p:nvPr/>
        </p:nvPicPr>
        <p:blipFill>
          <a:blip r:embed="rId4"/>
          <a:stretch>
            <a:fillRect/>
          </a:stretch>
        </p:blipFill>
        <p:spPr>
          <a:xfrm>
            <a:off x="2242629" y="4612790"/>
            <a:ext cx="1594880" cy="1513322"/>
          </a:xfrm>
          <a:prstGeom prst="rect">
            <a:avLst/>
          </a:prstGeom>
        </p:spPr>
      </p:pic>
      <p:pic>
        <p:nvPicPr>
          <p:cNvPr id="28" name="図 27">
            <a:extLst>
              <a:ext uri="{FF2B5EF4-FFF2-40B4-BE49-F238E27FC236}">
                <a16:creationId xmlns:a16="http://schemas.microsoft.com/office/drawing/2014/main" id="{73F29007-9212-B882-450F-307D0720CC00}"/>
              </a:ext>
            </a:extLst>
          </p:cNvPr>
          <p:cNvPicPr>
            <a:picLocks noChangeAspect="1"/>
          </p:cNvPicPr>
          <p:nvPr/>
        </p:nvPicPr>
        <p:blipFill>
          <a:blip r:embed="rId5"/>
          <a:srcRect/>
          <a:stretch/>
        </p:blipFill>
        <p:spPr>
          <a:xfrm rot="17100000">
            <a:off x="2268068" y="2974545"/>
            <a:ext cx="2256094" cy="820398"/>
          </a:xfrm>
          <a:prstGeom prst="rect">
            <a:avLst/>
          </a:prstGeom>
        </p:spPr>
      </p:pic>
      <p:pic>
        <p:nvPicPr>
          <p:cNvPr id="30" name="図 29">
            <a:extLst>
              <a:ext uri="{FF2B5EF4-FFF2-40B4-BE49-F238E27FC236}">
                <a16:creationId xmlns:a16="http://schemas.microsoft.com/office/drawing/2014/main" id="{BFE4A88A-8446-63B2-6D23-BE91AB640DDE}"/>
              </a:ext>
            </a:extLst>
          </p:cNvPr>
          <p:cNvPicPr>
            <a:picLocks noChangeAspect="1"/>
          </p:cNvPicPr>
          <p:nvPr/>
        </p:nvPicPr>
        <p:blipFill>
          <a:blip r:embed="rId5"/>
          <a:srcRect/>
          <a:stretch/>
        </p:blipFill>
        <p:spPr>
          <a:xfrm rot="3600000">
            <a:off x="5540421" y="2900463"/>
            <a:ext cx="2209481" cy="803448"/>
          </a:xfrm>
          <a:prstGeom prst="rect">
            <a:avLst/>
          </a:prstGeom>
        </p:spPr>
      </p:pic>
      <p:pic>
        <p:nvPicPr>
          <p:cNvPr id="31" name="図 30">
            <a:extLst>
              <a:ext uri="{FF2B5EF4-FFF2-40B4-BE49-F238E27FC236}">
                <a16:creationId xmlns:a16="http://schemas.microsoft.com/office/drawing/2014/main" id="{ED92A379-FF1D-7FCA-D727-8C7155883BB7}"/>
              </a:ext>
            </a:extLst>
          </p:cNvPr>
          <p:cNvPicPr>
            <a:picLocks noChangeAspect="1"/>
          </p:cNvPicPr>
          <p:nvPr/>
        </p:nvPicPr>
        <p:blipFill>
          <a:blip r:embed="rId5"/>
          <a:srcRect/>
          <a:stretch/>
        </p:blipFill>
        <p:spPr>
          <a:xfrm rot="10321101">
            <a:off x="3944261" y="5172672"/>
            <a:ext cx="2368430" cy="861248"/>
          </a:xfrm>
          <a:prstGeom prst="rect">
            <a:avLst/>
          </a:prstGeom>
        </p:spPr>
      </p:pic>
      <p:pic>
        <p:nvPicPr>
          <p:cNvPr id="32" name="図 31">
            <a:extLst>
              <a:ext uri="{FF2B5EF4-FFF2-40B4-BE49-F238E27FC236}">
                <a16:creationId xmlns:a16="http://schemas.microsoft.com/office/drawing/2014/main" id="{CD56FC39-E4DE-498D-CA43-13193BF471AD}"/>
              </a:ext>
            </a:extLst>
          </p:cNvPr>
          <p:cNvPicPr>
            <a:picLocks noChangeAspect="1"/>
          </p:cNvPicPr>
          <p:nvPr/>
        </p:nvPicPr>
        <p:blipFill>
          <a:blip r:embed="rId6"/>
          <a:stretch>
            <a:fillRect/>
          </a:stretch>
        </p:blipFill>
        <p:spPr>
          <a:xfrm>
            <a:off x="6863644" y="2498953"/>
            <a:ext cx="1340975" cy="1272401"/>
          </a:xfrm>
          <a:prstGeom prst="rect">
            <a:avLst/>
          </a:prstGeom>
        </p:spPr>
      </p:pic>
    </p:spTree>
    <p:extLst>
      <p:ext uri="{BB962C8B-B14F-4D97-AF65-F5344CB8AC3E}">
        <p14:creationId xmlns:p14="http://schemas.microsoft.com/office/powerpoint/2010/main" val="212154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62739" y="2171273"/>
            <a:ext cx="3391274" cy="4832092"/>
          </a:xfrm>
          <a:prstGeom prst="rect">
            <a:avLst/>
          </a:prstGeom>
        </p:spPr>
        <p:txBody>
          <a:bodyPr wrap="square">
            <a:spAutoFit/>
          </a:bodyPr>
          <a:lstStyle/>
          <a:p>
            <a:r>
              <a:rPr lang="ja-JP" altLang="en-US" sz="2800" b="1" dirty="0">
                <a:solidFill>
                  <a:srgbClr val="000000"/>
                </a:solidFill>
                <a:latin typeface="Meiryo" panose="020B0604030504040204" pitchFamily="50" charset="-128"/>
                <a:ea typeface="Meiryo" panose="020B0604030504040204" pitchFamily="50" charset="-128"/>
              </a:rPr>
              <a:t>創った人や会社等の権利を守り，発明や新しい製品の開発，オリジナルのデザイン等によって個人や企業がその創造の対価を得て，さらなる発明や製品開発等に取り組んでいくこと，これを</a:t>
            </a:r>
            <a:r>
              <a:rPr lang="en-US" altLang="ja-JP" sz="2800" b="1" dirty="0">
                <a:solidFill>
                  <a:srgbClr val="000000"/>
                </a:solidFill>
                <a:latin typeface="Meiryo" panose="020B0604030504040204" pitchFamily="50" charset="-128"/>
                <a:ea typeface="Meiryo" panose="020B0604030504040204" pitchFamily="50" charset="-128"/>
              </a:rPr>
              <a:t>『</a:t>
            </a:r>
            <a:r>
              <a:rPr lang="ja-JP" altLang="en-US" sz="2800" b="1" dirty="0">
                <a:solidFill>
                  <a:srgbClr val="000000"/>
                </a:solidFill>
                <a:latin typeface="Meiryo" panose="020B0604030504040204" pitchFamily="50" charset="-128"/>
                <a:ea typeface="Meiryo" panose="020B0604030504040204" pitchFamily="50" charset="-128"/>
              </a:rPr>
              <a:t>知的創造サイクル</a:t>
            </a:r>
            <a:r>
              <a:rPr lang="en-US" altLang="ja-JP" sz="2800" b="1" dirty="0">
                <a:solidFill>
                  <a:srgbClr val="000000"/>
                </a:solidFill>
                <a:latin typeface="Meiryo" panose="020B0604030504040204" pitchFamily="50" charset="-128"/>
                <a:ea typeface="Meiryo" panose="020B0604030504040204" pitchFamily="50" charset="-128"/>
              </a:rPr>
              <a:t>』</a:t>
            </a:r>
            <a:r>
              <a:rPr lang="ja-JP" altLang="en-US" sz="2800" b="1" dirty="0">
                <a:solidFill>
                  <a:srgbClr val="000000"/>
                </a:solidFill>
                <a:latin typeface="Meiryo" panose="020B0604030504040204" pitchFamily="50" charset="-128"/>
                <a:ea typeface="Meiryo" panose="020B0604030504040204" pitchFamily="50" charset="-128"/>
              </a:rPr>
              <a:t>といいます。</a:t>
            </a:r>
            <a:endParaRPr lang="ja-JP" altLang="en-US" sz="2800" b="1" dirty="0"/>
          </a:p>
        </p:txBody>
      </p:sp>
      <p:sp>
        <p:nvSpPr>
          <p:cNvPr id="6" name="角丸四角形 5"/>
          <p:cNvSpPr/>
          <p:nvPr/>
        </p:nvSpPr>
        <p:spPr>
          <a:xfrm>
            <a:off x="199576" y="1861542"/>
            <a:ext cx="3718883" cy="533989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6B41047E-33E4-9AB7-6544-76F579813D24}"/>
              </a:ext>
            </a:extLst>
          </p:cNvPr>
          <p:cNvPicPr>
            <a:picLocks noChangeAspect="1"/>
          </p:cNvPicPr>
          <p:nvPr/>
        </p:nvPicPr>
        <p:blipFill>
          <a:blip r:embed="rId2"/>
          <a:srcRect/>
          <a:stretch/>
        </p:blipFill>
        <p:spPr>
          <a:xfrm rot="17100000">
            <a:off x="4201398" y="2914843"/>
            <a:ext cx="1708235" cy="621177"/>
          </a:xfrm>
          <a:prstGeom prst="rect">
            <a:avLst/>
          </a:prstGeom>
        </p:spPr>
      </p:pic>
      <p:pic>
        <p:nvPicPr>
          <p:cNvPr id="20" name="図 19">
            <a:extLst>
              <a:ext uri="{FF2B5EF4-FFF2-40B4-BE49-F238E27FC236}">
                <a16:creationId xmlns:a16="http://schemas.microsoft.com/office/drawing/2014/main" id="{ED92A379-FF1D-7FCA-D727-8C7155883BB7}"/>
              </a:ext>
            </a:extLst>
          </p:cNvPr>
          <p:cNvPicPr>
            <a:picLocks noChangeAspect="1"/>
          </p:cNvPicPr>
          <p:nvPr/>
        </p:nvPicPr>
        <p:blipFill>
          <a:blip r:embed="rId2"/>
          <a:srcRect/>
          <a:stretch/>
        </p:blipFill>
        <p:spPr>
          <a:xfrm rot="10321101">
            <a:off x="5962013" y="5247613"/>
            <a:ext cx="1708235" cy="621177"/>
          </a:xfrm>
          <a:prstGeom prst="rect">
            <a:avLst/>
          </a:prstGeom>
        </p:spPr>
      </p:pic>
      <p:pic>
        <p:nvPicPr>
          <p:cNvPr id="21" name="図 20">
            <a:extLst>
              <a:ext uri="{FF2B5EF4-FFF2-40B4-BE49-F238E27FC236}">
                <a16:creationId xmlns:a16="http://schemas.microsoft.com/office/drawing/2014/main" id="{BFE4A88A-8446-63B2-6D23-BE91AB640DDE}"/>
              </a:ext>
            </a:extLst>
          </p:cNvPr>
          <p:cNvPicPr>
            <a:picLocks noChangeAspect="1"/>
          </p:cNvPicPr>
          <p:nvPr/>
        </p:nvPicPr>
        <p:blipFill>
          <a:blip r:embed="rId2"/>
          <a:srcRect/>
          <a:stretch/>
        </p:blipFill>
        <p:spPr>
          <a:xfrm rot="3600000">
            <a:off x="7539092" y="2914843"/>
            <a:ext cx="1708235" cy="621177"/>
          </a:xfrm>
          <a:prstGeom prst="rect">
            <a:avLst/>
          </a:prstGeom>
        </p:spPr>
      </p:pic>
      <p:pic>
        <p:nvPicPr>
          <p:cNvPr id="22" name="図 21">
            <a:extLst>
              <a:ext uri="{FF2B5EF4-FFF2-40B4-BE49-F238E27FC236}">
                <a16:creationId xmlns:a16="http://schemas.microsoft.com/office/drawing/2014/main" id="{140CEBC8-F456-FBDA-12A7-96EBD8BAC77E}"/>
              </a:ext>
            </a:extLst>
          </p:cNvPr>
          <p:cNvPicPr>
            <a:picLocks noChangeAspect="1"/>
          </p:cNvPicPr>
          <p:nvPr/>
        </p:nvPicPr>
        <p:blipFill>
          <a:blip r:embed="rId3"/>
          <a:stretch>
            <a:fillRect/>
          </a:stretch>
        </p:blipFill>
        <p:spPr>
          <a:xfrm>
            <a:off x="8259235" y="4203211"/>
            <a:ext cx="1894316" cy="1894316"/>
          </a:xfrm>
          <a:prstGeom prst="rect">
            <a:avLst/>
          </a:prstGeom>
        </p:spPr>
      </p:pic>
      <p:pic>
        <p:nvPicPr>
          <p:cNvPr id="30" name="図 29">
            <a:extLst>
              <a:ext uri="{FF2B5EF4-FFF2-40B4-BE49-F238E27FC236}">
                <a16:creationId xmlns:a16="http://schemas.microsoft.com/office/drawing/2014/main" id="{3F7593D2-2C08-CB01-361B-841564C3B404}"/>
              </a:ext>
            </a:extLst>
          </p:cNvPr>
          <p:cNvPicPr>
            <a:picLocks noChangeAspect="1"/>
          </p:cNvPicPr>
          <p:nvPr/>
        </p:nvPicPr>
        <p:blipFill>
          <a:blip r:embed="rId4"/>
          <a:stretch>
            <a:fillRect/>
          </a:stretch>
        </p:blipFill>
        <p:spPr>
          <a:xfrm>
            <a:off x="5904002" y="1874989"/>
            <a:ext cx="1688090" cy="1688090"/>
          </a:xfrm>
          <a:prstGeom prst="rect">
            <a:avLst/>
          </a:prstGeom>
        </p:spPr>
      </p:pic>
      <p:sp>
        <p:nvSpPr>
          <p:cNvPr id="31" name="タイトル 1">
            <a:extLst>
              <a:ext uri="{FF2B5EF4-FFF2-40B4-BE49-F238E27FC236}">
                <a16:creationId xmlns:a16="http://schemas.microsoft.com/office/drawing/2014/main" id="{F8C29DED-E151-84AD-9F21-F34FFC79E61A}"/>
              </a:ext>
            </a:extLst>
          </p:cNvPr>
          <p:cNvSpPr txBox="1">
            <a:spLocks/>
          </p:cNvSpPr>
          <p:nvPr/>
        </p:nvSpPr>
        <p:spPr>
          <a:xfrm>
            <a:off x="4190108" y="6190331"/>
            <a:ext cx="1749845" cy="690432"/>
          </a:xfrm>
          <a:prstGeom prst="rect">
            <a:avLst/>
          </a:prstGeom>
        </p:spPr>
        <p:txBody>
          <a:bodyPr vert="horz" lIns="91440" tIns="45720" rIns="91440" bIns="45720" rtlCol="0" anchor="t">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nSpc>
                <a:spcPct val="100000"/>
              </a:lnSpc>
            </a:pPr>
            <a:r>
              <a:rPr lang="ja-JP" altLang="en-US" sz="2400" b="1" dirty="0">
                <a:latin typeface="Meiryo" panose="020B0604030504040204" pitchFamily="34" charset="-128"/>
                <a:ea typeface="Meiryo" panose="020B0604030504040204" pitchFamily="34" charset="-128"/>
              </a:rPr>
              <a:t>コスト回収</a:t>
            </a:r>
            <a:endParaRPr lang="en-US" altLang="ja-JP" sz="2400" b="1" dirty="0">
              <a:latin typeface="Meiryo" panose="020B0604030504040204" pitchFamily="34" charset="-128"/>
              <a:ea typeface="Meiryo" panose="020B0604030504040204" pitchFamily="34" charset="-128"/>
            </a:endParaRPr>
          </a:p>
          <a:p>
            <a:pPr>
              <a:lnSpc>
                <a:spcPct val="100000"/>
              </a:lnSpc>
            </a:pPr>
            <a:r>
              <a:rPr lang="ja-JP" altLang="en-US" sz="2400" b="1" dirty="0">
                <a:latin typeface="Meiryo" panose="020B0604030504040204" pitchFamily="34" charset="-128"/>
                <a:ea typeface="Meiryo" panose="020B0604030504040204" pitchFamily="34" charset="-128"/>
              </a:rPr>
              <a:t>資金の活用</a:t>
            </a:r>
          </a:p>
        </p:txBody>
      </p:sp>
      <p:sp>
        <p:nvSpPr>
          <p:cNvPr id="32" name="タイトル 1">
            <a:extLst>
              <a:ext uri="{FF2B5EF4-FFF2-40B4-BE49-F238E27FC236}">
                <a16:creationId xmlns:a16="http://schemas.microsoft.com/office/drawing/2014/main" id="{CBDD0BB9-4892-0CA0-6838-22A3B0D94ABD}"/>
              </a:ext>
            </a:extLst>
          </p:cNvPr>
          <p:cNvSpPr txBox="1">
            <a:spLocks/>
          </p:cNvSpPr>
          <p:nvPr/>
        </p:nvSpPr>
        <p:spPr>
          <a:xfrm>
            <a:off x="5930520" y="3915278"/>
            <a:ext cx="1617754" cy="372838"/>
          </a:xfrm>
          <a:prstGeom prst="rect">
            <a:avLst/>
          </a:prstGeom>
        </p:spPr>
        <p:txBody>
          <a:bodyPr vert="horz" lIns="91440" tIns="45720" rIns="91440" bIns="45720" rtlCol="0" anchor="t">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nSpc>
                <a:spcPct val="100000"/>
              </a:lnSpc>
            </a:pPr>
            <a:r>
              <a:rPr lang="ja-JP" altLang="en-US" sz="2800" b="1" dirty="0">
                <a:latin typeface="Meiryo" panose="020B0604030504040204" pitchFamily="34" charset="-128"/>
                <a:ea typeface="Meiryo" panose="020B0604030504040204" pitchFamily="34" charset="-128"/>
              </a:rPr>
              <a:t>知的創造</a:t>
            </a:r>
          </a:p>
        </p:txBody>
      </p:sp>
      <p:pic>
        <p:nvPicPr>
          <p:cNvPr id="33" name="図 32">
            <a:extLst>
              <a:ext uri="{FF2B5EF4-FFF2-40B4-BE49-F238E27FC236}">
                <a16:creationId xmlns:a16="http://schemas.microsoft.com/office/drawing/2014/main" id="{EB192029-4C86-4950-B349-289A857F0822}"/>
              </a:ext>
            </a:extLst>
          </p:cNvPr>
          <p:cNvPicPr>
            <a:picLocks noChangeAspect="1"/>
          </p:cNvPicPr>
          <p:nvPr/>
        </p:nvPicPr>
        <p:blipFill>
          <a:blip r:embed="rId5"/>
          <a:stretch>
            <a:fillRect/>
          </a:stretch>
        </p:blipFill>
        <p:spPr>
          <a:xfrm>
            <a:off x="8418222" y="2266244"/>
            <a:ext cx="1167858" cy="1167858"/>
          </a:xfrm>
          <a:prstGeom prst="rect">
            <a:avLst/>
          </a:prstGeom>
        </p:spPr>
      </p:pic>
      <p:sp>
        <p:nvSpPr>
          <p:cNvPr id="34" name="角丸四角形 33"/>
          <p:cNvSpPr/>
          <p:nvPr/>
        </p:nvSpPr>
        <p:spPr>
          <a:xfrm>
            <a:off x="5816084" y="3733265"/>
            <a:ext cx="1868875" cy="761051"/>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4131079" y="6061393"/>
            <a:ext cx="1868875" cy="936699"/>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7712763" y="5651797"/>
            <a:ext cx="1868875" cy="76105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タイトル 1">
            <a:extLst>
              <a:ext uri="{FF2B5EF4-FFF2-40B4-BE49-F238E27FC236}">
                <a16:creationId xmlns:a16="http://schemas.microsoft.com/office/drawing/2014/main" id="{20F640C2-9FD1-A423-5EE8-DCEF9B74D64F}"/>
              </a:ext>
            </a:extLst>
          </p:cNvPr>
          <p:cNvSpPr txBox="1">
            <a:spLocks/>
          </p:cNvSpPr>
          <p:nvPr/>
        </p:nvSpPr>
        <p:spPr>
          <a:xfrm>
            <a:off x="7666534" y="5821136"/>
            <a:ext cx="1896776" cy="382359"/>
          </a:xfrm>
          <a:prstGeom prst="rect">
            <a:avLst/>
          </a:prstGeom>
        </p:spPr>
        <p:txBody>
          <a:bodyPr vert="horz" lIns="91440" tIns="45720" rIns="91440" bIns="45720" rtlCol="0" anchor="t">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nSpc>
                <a:spcPct val="100000"/>
              </a:lnSpc>
            </a:pPr>
            <a:r>
              <a:rPr lang="ja-JP" altLang="en-US" sz="2800" b="1" dirty="0">
                <a:latin typeface="Meiryo" panose="020B0604030504040204" pitchFamily="34" charset="-128"/>
                <a:ea typeface="Meiryo" panose="020B0604030504040204" pitchFamily="34" charset="-128"/>
              </a:rPr>
              <a:t>権利取得</a:t>
            </a:r>
          </a:p>
        </p:txBody>
      </p:sp>
      <p:pic>
        <p:nvPicPr>
          <p:cNvPr id="38" name="図 37">
            <a:extLst>
              <a:ext uri="{FF2B5EF4-FFF2-40B4-BE49-F238E27FC236}">
                <a16:creationId xmlns:a16="http://schemas.microsoft.com/office/drawing/2014/main" id="{57154441-2126-3548-5689-F8C708E55AC6}"/>
              </a:ext>
            </a:extLst>
          </p:cNvPr>
          <p:cNvPicPr>
            <a:picLocks noChangeAspect="1"/>
          </p:cNvPicPr>
          <p:nvPr/>
        </p:nvPicPr>
        <p:blipFill>
          <a:blip r:embed="rId6"/>
          <a:stretch>
            <a:fillRect/>
          </a:stretch>
        </p:blipFill>
        <p:spPr>
          <a:xfrm>
            <a:off x="4119912" y="4269736"/>
            <a:ext cx="1784090" cy="1695227"/>
          </a:xfrm>
          <a:prstGeom prst="rect">
            <a:avLst/>
          </a:prstGeom>
        </p:spPr>
      </p:pic>
      <p:sp>
        <p:nvSpPr>
          <p:cNvPr id="8" name="正方形/長方形 7">
            <a:extLst>
              <a:ext uri="{FF2B5EF4-FFF2-40B4-BE49-F238E27FC236}">
                <a16:creationId xmlns:a16="http://schemas.microsoft.com/office/drawing/2014/main" id="{103B9B8C-025B-20D5-F4AC-7FCC1CB2F0A2}"/>
              </a:ext>
            </a:extLst>
          </p:cNvPr>
          <p:cNvSpPr/>
          <p:nvPr/>
        </p:nvSpPr>
        <p:spPr>
          <a:xfrm>
            <a:off x="2428875" y="510692"/>
            <a:ext cx="5775744" cy="945470"/>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タイトル 1">
            <a:extLst>
              <a:ext uri="{FF2B5EF4-FFF2-40B4-BE49-F238E27FC236}">
                <a16:creationId xmlns:a16="http://schemas.microsoft.com/office/drawing/2014/main" id="{1938FBA5-91C2-DD5C-5F56-A52248601C92}"/>
              </a:ext>
            </a:extLst>
          </p:cNvPr>
          <p:cNvSpPr>
            <a:spLocks noGrp="1"/>
          </p:cNvSpPr>
          <p:nvPr>
            <p:ph type="ctrTitle"/>
          </p:nvPr>
        </p:nvSpPr>
        <p:spPr>
          <a:xfrm>
            <a:off x="2350901" y="653360"/>
            <a:ext cx="5988423" cy="773778"/>
          </a:xfrm>
        </p:spPr>
        <p:txBody>
          <a:bodyPr anchor="t">
            <a:noAutofit/>
          </a:bodyPr>
          <a:lstStyle/>
          <a:p>
            <a:r>
              <a:rPr lang="ja-JP" altLang="en-US" sz="5400" b="1" dirty="0">
                <a:latin typeface="メイリオ" panose="020B0604030504040204" pitchFamily="50" charset="-128"/>
                <a:ea typeface="メイリオ" panose="020B0604030504040204" pitchFamily="50" charset="-128"/>
              </a:rPr>
              <a:t>知的創造サイクル</a:t>
            </a:r>
            <a:endParaRPr kumimoji="1" lang="ja-JP" altLang="en-US" sz="5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92442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71757" y="2003374"/>
            <a:ext cx="9524872" cy="3139321"/>
          </a:xfrm>
          <a:prstGeom prst="rect">
            <a:avLst/>
          </a:prstGeom>
        </p:spPr>
        <p:txBody>
          <a:bodyPr wrap="square">
            <a:spAutoFit/>
          </a:bodyPr>
          <a:lstStyle/>
          <a:p>
            <a:r>
              <a:rPr lang="ja-JP" altLang="en-US" sz="6600" b="1" dirty="0">
                <a:latin typeface="メイリオ" panose="020B0604030504040204" pitchFamily="50" charset="-128"/>
                <a:ea typeface="メイリオ" panose="020B0604030504040204" pitchFamily="50" charset="-128"/>
              </a:rPr>
              <a:t>知的財産権を守るために</a:t>
            </a:r>
            <a:endParaRPr lang="en-US" altLang="ja-JP" sz="6600" b="1" dirty="0">
              <a:latin typeface="メイリオ" panose="020B0604030504040204" pitchFamily="50" charset="-128"/>
              <a:ea typeface="メイリオ" panose="020B0604030504040204" pitchFamily="50" charset="-128"/>
            </a:endParaRPr>
          </a:p>
          <a:p>
            <a:r>
              <a:rPr lang="ja-JP" altLang="en-US" sz="6600" b="1" dirty="0">
                <a:latin typeface="メイリオ" panose="020B0604030504040204" pitchFamily="50" charset="-128"/>
                <a:ea typeface="メイリオ" panose="020B0604030504040204" pitchFamily="50" charset="-128"/>
              </a:rPr>
              <a:t>私たちにできることは</a:t>
            </a:r>
            <a:endParaRPr lang="en-US" altLang="ja-JP" sz="6600" b="1" dirty="0">
              <a:latin typeface="メイリオ" panose="020B0604030504040204" pitchFamily="50" charset="-128"/>
              <a:ea typeface="メイリオ" panose="020B0604030504040204" pitchFamily="50" charset="-128"/>
            </a:endParaRPr>
          </a:p>
          <a:p>
            <a:r>
              <a:rPr lang="ja-JP" altLang="en-US" sz="6600" b="1" dirty="0">
                <a:latin typeface="メイリオ" panose="020B0604030504040204" pitchFamily="50" charset="-128"/>
                <a:ea typeface="メイリオ" panose="020B0604030504040204" pitchFamily="50" charset="-128"/>
              </a:rPr>
              <a:t>何でしょうか？</a:t>
            </a:r>
          </a:p>
        </p:txBody>
      </p:sp>
    </p:spTree>
    <p:extLst>
      <p:ext uri="{BB962C8B-B14F-4D97-AF65-F5344CB8AC3E}">
        <p14:creationId xmlns:p14="http://schemas.microsoft.com/office/powerpoint/2010/main" val="404538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D8CB45-350E-1DEF-6BDA-A2D5FDBD95D8}"/>
              </a:ext>
            </a:extLst>
          </p:cNvPr>
          <p:cNvSpPr/>
          <p:nvPr/>
        </p:nvSpPr>
        <p:spPr>
          <a:xfrm>
            <a:off x="1419224" y="510692"/>
            <a:ext cx="7853363" cy="1200328"/>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1419225" y="554588"/>
            <a:ext cx="8023603" cy="1200329"/>
          </a:xfrm>
          <a:prstGeom prst="rect">
            <a:avLst/>
          </a:prstGeom>
        </p:spPr>
        <p:txBody>
          <a:bodyPr wrap="square">
            <a:spAutoFit/>
          </a:bodyPr>
          <a:lstStyle/>
          <a:p>
            <a:pPr algn="ctr"/>
            <a:r>
              <a:rPr lang="ja-JP" altLang="en-US" sz="3600" b="1" dirty="0">
                <a:latin typeface="メイリオ" panose="020B0604030504040204" pitchFamily="50" charset="-128"/>
                <a:ea typeface="メイリオ" panose="020B0604030504040204" pitchFamily="50" charset="-128"/>
              </a:rPr>
              <a:t>知的財産権を守るために</a:t>
            </a:r>
            <a:endParaRPr lang="en-US" altLang="ja-JP" sz="3600" b="1" dirty="0">
              <a:latin typeface="メイリオ" panose="020B0604030504040204" pitchFamily="50" charset="-128"/>
              <a:ea typeface="メイリオ" panose="020B0604030504040204" pitchFamily="50" charset="-128"/>
            </a:endParaRPr>
          </a:p>
          <a:p>
            <a:pPr algn="ctr"/>
            <a:r>
              <a:rPr lang="ja-JP" altLang="en-US" sz="3600" b="1" dirty="0">
                <a:latin typeface="メイリオ" panose="020B0604030504040204" pitchFamily="50" charset="-128"/>
                <a:ea typeface="メイリオ" panose="020B0604030504040204" pitchFamily="50" charset="-128"/>
              </a:rPr>
              <a:t>私たちにできることは何でしょうか？</a:t>
            </a:r>
          </a:p>
        </p:txBody>
      </p:sp>
      <p:sp>
        <p:nvSpPr>
          <p:cNvPr id="2" name="正方形/長方形 1"/>
          <p:cNvSpPr/>
          <p:nvPr/>
        </p:nvSpPr>
        <p:spPr>
          <a:xfrm>
            <a:off x="1004866" y="2309587"/>
            <a:ext cx="8852320" cy="4755148"/>
          </a:xfrm>
          <a:prstGeom prst="rect">
            <a:avLst/>
          </a:prstGeom>
        </p:spPr>
        <p:txBody>
          <a:bodyPr wrap="square">
            <a:spAutoFit/>
          </a:bodyPr>
          <a:lstStyle/>
          <a:p>
            <a:pPr>
              <a:spcAft>
                <a:spcPts val="1800"/>
              </a:spcAft>
            </a:pPr>
            <a:r>
              <a:rPr lang="ja-JP" altLang="en-US" sz="5400" b="1" dirty="0">
                <a:solidFill>
                  <a:srgbClr val="FF0000"/>
                </a:solidFill>
                <a:latin typeface="メイリオ" panose="020B0604030504040204" pitchFamily="50" charset="-128"/>
                <a:ea typeface="メイリオ" panose="020B0604030504040204" pitchFamily="50" charset="-128"/>
              </a:rPr>
              <a:t>コピー商品を買わないこと，売らないことです。</a:t>
            </a:r>
            <a:endParaRPr lang="en-US" altLang="ja-JP" sz="5400" b="1" dirty="0">
              <a:solidFill>
                <a:srgbClr val="FF0000"/>
              </a:solidFill>
              <a:latin typeface="メイリオ" panose="020B0604030504040204" pitchFamily="50" charset="-128"/>
              <a:ea typeface="メイリオ" panose="020B0604030504040204" pitchFamily="50" charset="-128"/>
            </a:endParaRPr>
          </a:p>
          <a:p>
            <a:pPr>
              <a:spcAft>
                <a:spcPts val="1800"/>
              </a:spcAft>
            </a:pPr>
            <a:r>
              <a:rPr lang="ja-JP" altLang="en-US" sz="3600" b="1" dirty="0">
                <a:solidFill>
                  <a:srgbClr val="000000"/>
                </a:solidFill>
                <a:latin typeface="メイリオ" panose="020B0604030504040204" pitchFamily="50" charset="-128"/>
                <a:ea typeface="メイリオ" panose="020B0604030504040204" pitchFamily="50" charset="-128"/>
              </a:rPr>
              <a:t>　気付かないままインターネット通販でコピー商品を買ったり，フリマアプリ等で売ったりしてしまって，自らが犯罪行為に加担してしまうようなことにならないようにしましょう。</a:t>
            </a:r>
            <a:endParaRPr lang="ja-JP" altLang="en-US" sz="3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1421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7571" y="2117357"/>
            <a:ext cx="9655083" cy="2308324"/>
          </a:xfrm>
          <a:prstGeom prst="rect">
            <a:avLst/>
          </a:prstGeom>
        </p:spPr>
        <p:txBody>
          <a:bodyPr wrap="square">
            <a:spAutoFit/>
          </a:bodyPr>
          <a:lstStyle/>
          <a:p>
            <a:r>
              <a:rPr lang="ja-JP" altLang="en-US" sz="4800" b="1" dirty="0">
                <a:latin typeface="メイリオ" panose="020B0604030504040204" pitchFamily="50" charset="-128"/>
                <a:ea typeface="メイリオ" panose="020B0604030504040204" pitchFamily="50" charset="-128"/>
              </a:rPr>
              <a:t>クーリング･オフはインターネット通販や，テレビショッピング等の通信販売には適用されません。</a:t>
            </a:r>
            <a:endParaRPr lang="en-US" altLang="ja-JP" sz="4800" b="1"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1176571" y="652988"/>
            <a:ext cx="8337083" cy="1446550"/>
          </a:xfrm>
          <a:prstGeom prst="rect">
            <a:avLst/>
          </a:prstGeom>
        </p:spPr>
        <p:txBody>
          <a:bodyPr wrap="square">
            <a:spAutoFit/>
          </a:bodyPr>
          <a:lstStyle/>
          <a:p>
            <a:pPr algn="ctr"/>
            <a:r>
              <a:rPr lang="ja-JP" altLang="en-US" sz="8800" b="1" dirty="0">
                <a:solidFill>
                  <a:srgbClr val="FF0000"/>
                </a:solidFill>
                <a:latin typeface="メイリオ" panose="020B0604030504040204" pitchFamily="50" charset="-128"/>
                <a:ea typeface="メイリオ" panose="020B0604030504040204" pitchFamily="50" charset="-128"/>
              </a:rPr>
              <a:t>適用されない</a:t>
            </a:r>
          </a:p>
        </p:txBody>
      </p:sp>
      <p:sp>
        <p:nvSpPr>
          <p:cNvPr id="2" name="正方形/長方形 1"/>
          <p:cNvSpPr/>
          <p:nvPr/>
        </p:nvSpPr>
        <p:spPr>
          <a:xfrm>
            <a:off x="651668" y="4609463"/>
            <a:ext cx="8861986" cy="2308324"/>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  ＊返金を求めて裁判に訴えることもでき</a:t>
            </a:r>
            <a:endParaRPr lang="en-US" altLang="ja-JP" sz="36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　  るが，弁護士費用や裁判にかかる労力</a:t>
            </a:r>
            <a:endParaRPr lang="en-US" altLang="ja-JP" sz="36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　  を考えると泣き寝入りせざるを得ない</a:t>
            </a:r>
            <a:endParaRPr lang="en-US" altLang="ja-JP" sz="36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　  場合が多い。</a:t>
            </a:r>
            <a:endParaRPr lang="ja-JP" altLang="ja-JP" sz="3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37367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a:extLst>
              <a:ext uri="{FF2B5EF4-FFF2-40B4-BE49-F238E27FC236}">
                <a16:creationId xmlns:a16="http://schemas.microsoft.com/office/drawing/2014/main" id="{72FE5551-6FB2-B431-919F-8E90A52D5AE6}"/>
              </a:ext>
            </a:extLst>
          </p:cNvPr>
          <p:cNvGraphicFramePr/>
          <p:nvPr>
            <p:extLst>
              <p:ext uri="{D42A27DB-BD31-4B8C-83A1-F6EECF244321}">
                <p14:modId xmlns:p14="http://schemas.microsoft.com/office/powerpoint/2010/main" val="589843718"/>
              </p:ext>
            </p:extLst>
          </p:nvPr>
        </p:nvGraphicFramePr>
        <p:xfrm>
          <a:off x="454119" y="2135029"/>
          <a:ext cx="10237694" cy="4478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グループ化 5">
            <a:extLst>
              <a:ext uri="{FF2B5EF4-FFF2-40B4-BE49-F238E27FC236}">
                <a16:creationId xmlns:a16="http://schemas.microsoft.com/office/drawing/2014/main" id="{955E1BFC-37CB-598B-2B22-0BA849988890}"/>
              </a:ext>
            </a:extLst>
          </p:cNvPr>
          <p:cNvGrpSpPr/>
          <p:nvPr/>
        </p:nvGrpSpPr>
        <p:grpSpPr>
          <a:xfrm>
            <a:off x="1404424" y="406400"/>
            <a:ext cx="8337083" cy="1279525"/>
            <a:chOff x="1176571" y="533400"/>
            <a:chExt cx="8337083" cy="1306474"/>
          </a:xfrm>
        </p:grpSpPr>
        <p:sp>
          <p:nvSpPr>
            <p:cNvPr id="5" name="正方形/長方形 4">
              <a:extLst>
                <a:ext uri="{FF2B5EF4-FFF2-40B4-BE49-F238E27FC236}">
                  <a16:creationId xmlns:a16="http://schemas.microsoft.com/office/drawing/2014/main" id="{06247344-4C36-C024-9FE6-4D7755048953}"/>
                </a:ext>
              </a:extLst>
            </p:cNvPr>
            <p:cNvSpPr/>
            <p:nvPr/>
          </p:nvSpPr>
          <p:spPr>
            <a:xfrm>
              <a:off x="1742282" y="533400"/>
              <a:ext cx="7219950" cy="1306474"/>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176571" y="818497"/>
              <a:ext cx="8337083" cy="942777"/>
            </a:xfrm>
            <a:prstGeom prst="rect">
              <a:avLst/>
            </a:prstGeom>
          </p:spPr>
          <p:txBody>
            <a:bodyPr wrap="square">
              <a:spAutoFit/>
            </a:bodyPr>
            <a:lstStyle/>
            <a:p>
              <a:pPr algn="ctr"/>
              <a:r>
                <a:rPr lang="ja-JP" altLang="ja-JP" sz="5400" b="1" dirty="0">
                  <a:latin typeface="メイリオ" panose="020B0604030504040204" pitchFamily="50" charset="-128"/>
                  <a:ea typeface="メイリオ" panose="020B0604030504040204" pitchFamily="50" charset="-128"/>
                </a:rPr>
                <a:t>コピー商品の販売手口</a:t>
              </a:r>
              <a:endParaRPr lang="ja-JP" altLang="en-US" sz="5400" b="1"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7870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9DA906E-8CDD-880F-AFDC-B614B0DACF1B}"/>
              </a:ext>
            </a:extLst>
          </p:cNvPr>
          <p:cNvSpPr/>
          <p:nvPr/>
        </p:nvSpPr>
        <p:spPr>
          <a:xfrm>
            <a:off x="523819" y="423240"/>
            <a:ext cx="9861573" cy="1279525"/>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23819" y="534562"/>
            <a:ext cx="9861574" cy="1200329"/>
          </a:xfrm>
          <a:prstGeom prst="rect">
            <a:avLst/>
          </a:prstGeom>
        </p:spPr>
        <p:txBody>
          <a:bodyPr wrap="square">
            <a:spAutoFit/>
          </a:bodyPr>
          <a:lstStyle/>
          <a:p>
            <a:pPr algn="ctr"/>
            <a:r>
              <a:rPr kumimoji="1" lang="ja-JP" altLang="en-US" sz="3600" b="1" dirty="0">
                <a:latin typeface="メイリオ" panose="020B0604030504040204" pitchFamily="50" charset="-128"/>
                <a:ea typeface="メイリオ" panose="020B0604030504040204" pitchFamily="50" charset="-128"/>
                <a:cs typeface="Meiryo UI" panose="020B0604030504040204" pitchFamily="50" charset="-128"/>
              </a:rPr>
              <a:t>インターネット上のプラットフォームにおける</a:t>
            </a:r>
            <a:endParaRPr kumimoji="1" lang="en-US" altLang="ja-JP" sz="3600" b="1" dirty="0">
              <a:latin typeface="メイリオ" panose="020B0604030504040204" pitchFamily="50" charset="-128"/>
              <a:ea typeface="メイリオ" panose="020B0604030504040204" pitchFamily="50" charset="-128"/>
              <a:cs typeface="Meiryo UI" panose="020B0604030504040204" pitchFamily="50" charset="-128"/>
            </a:endParaRPr>
          </a:p>
          <a:p>
            <a:pPr algn="ctr"/>
            <a:r>
              <a:rPr kumimoji="1" lang="ja-JP" altLang="en-US" sz="3600" b="1" dirty="0">
                <a:latin typeface="メイリオ" panose="020B0604030504040204" pitchFamily="50" charset="-128"/>
                <a:ea typeface="メイリオ" panose="020B0604030504040204" pitchFamily="50" charset="-128"/>
                <a:cs typeface="Meiryo UI" panose="020B0604030504040204" pitchFamily="50" charset="-128"/>
              </a:rPr>
              <a:t>ブランド品のコピー商品の販売</a:t>
            </a:r>
            <a:endParaRPr lang="ja-JP" altLang="en-US" sz="3600" b="1"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61149" y="1950805"/>
            <a:ext cx="9586912" cy="4662683"/>
          </a:xfrm>
          <a:prstGeom prst="rect">
            <a:avLst/>
          </a:prstGeom>
          <a:ln>
            <a:solidFill>
              <a:schemeClr val="tx1"/>
            </a:solidFill>
          </a:ln>
          <a:effectLst/>
        </p:spPr>
      </p:pic>
      <p:sp>
        <p:nvSpPr>
          <p:cNvPr id="11" name="正方形/長方形 10"/>
          <p:cNvSpPr/>
          <p:nvPr/>
        </p:nvSpPr>
        <p:spPr>
          <a:xfrm>
            <a:off x="367438" y="6829402"/>
            <a:ext cx="7317815" cy="461665"/>
          </a:xfrm>
          <a:prstGeom prst="rect">
            <a:avLst/>
          </a:prstGeom>
        </p:spPr>
        <p:txBody>
          <a:bodyPr wrap="square">
            <a:spAutoFit/>
          </a:bodyPr>
          <a:lstStyle/>
          <a:p>
            <a:pPr lvl="0" algn="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：消費者庁ウェブサイト「通信販売業者</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事業者に対する行政処分について（別紙４～５）」</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r">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hlinkClick r:id="rId3"/>
              </a:rPr>
              <a:t>https://www.caa.go.jp/notice/assets/consumer_transaction_cms203_200407_03.pdf</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70384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5D74BFF-C5EC-BDB5-E6A2-26CB89CCE418}"/>
              </a:ext>
            </a:extLst>
          </p:cNvPr>
          <p:cNvSpPr/>
          <p:nvPr/>
        </p:nvSpPr>
        <p:spPr>
          <a:xfrm>
            <a:off x="830238" y="465658"/>
            <a:ext cx="9029747" cy="954107"/>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830239" y="671437"/>
            <a:ext cx="9029747" cy="646331"/>
          </a:xfrm>
          <a:prstGeom prst="rect">
            <a:avLst/>
          </a:prstGeom>
        </p:spPr>
        <p:txBody>
          <a:bodyPr wrap="square">
            <a:spAutoFit/>
          </a:bodyPr>
          <a:lstStyle/>
          <a:p>
            <a:pPr algn="ctr"/>
            <a:r>
              <a:rPr lang="ja-JP" altLang="en-US" sz="3600" b="1" dirty="0">
                <a:latin typeface="メイリオ" panose="020B0604030504040204" pitchFamily="50" charset="-128"/>
                <a:ea typeface="メイリオ" panose="020B0604030504040204" pitchFamily="50" charset="-128"/>
              </a:rPr>
              <a:t>なりすましサイトによるコピー商品の販売</a:t>
            </a:r>
          </a:p>
        </p:txBody>
      </p:sp>
      <p:sp>
        <p:nvSpPr>
          <p:cNvPr id="2" name="正方形/長方形 1"/>
          <p:cNvSpPr/>
          <p:nvPr/>
        </p:nvSpPr>
        <p:spPr>
          <a:xfrm>
            <a:off x="1134014" y="5952400"/>
            <a:ext cx="4007636" cy="338554"/>
          </a:xfrm>
          <a:prstGeom prst="rect">
            <a:avLst/>
          </a:prstGeom>
        </p:spPr>
        <p:txBody>
          <a:bodyPr wrap="none">
            <a:spAutoFit/>
          </a:bodyPr>
          <a:lstStyle/>
          <a:p>
            <a:r>
              <a:rPr lang="ja-JP" altLang="en-US" sz="1600" b="1" dirty="0">
                <a:latin typeface="メイリオ" panose="020B0604030504040204" pitchFamily="50" charset="-128"/>
                <a:ea typeface="メイリオ" panose="020B0604030504040204" pitchFamily="50" charset="-128"/>
              </a:rPr>
              <a:t>㈱</a:t>
            </a:r>
            <a:r>
              <a:rPr lang="en-US" altLang="ja-JP" sz="1600" b="1" dirty="0" err="1">
                <a:latin typeface="メイリオ" panose="020B0604030504040204" pitchFamily="50" charset="-128"/>
                <a:ea typeface="メイリオ" panose="020B0604030504040204" pitchFamily="50" charset="-128"/>
              </a:rPr>
              <a:t>Francfranc</a:t>
            </a:r>
            <a:r>
              <a:rPr lang="ja-JP" altLang="en-US" sz="1600" b="1" dirty="0">
                <a:latin typeface="メイリオ" panose="020B0604030504040204" pitchFamily="50" charset="-128"/>
                <a:ea typeface="メイリオ" panose="020B0604030504040204" pitchFamily="50" charset="-128"/>
              </a:rPr>
              <a:t>の偽サイトと本物のサイト</a:t>
            </a:r>
          </a:p>
        </p:txBody>
      </p:sp>
      <p:pic>
        <p:nvPicPr>
          <p:cNvPr id="5" name="図 4">
            <a:extLst>
              <a:ext uri="{FF2B5EF4-FFF2-40B4-BE49-F238E27FC236}">
                <a16:creationId xmlns:a16="http://schemas.microsoft.com/office/drawing/2014/main" id="{D25DF440-3E5C-0A6A-F540-7447E9EE3B3D}"/>
              </a:ext>
            </a:extLst>
          </p:cNvPr>
          <p:cNvPicPr>
            <a:picLocks noChangeAspect="1"/>
          </p:cNvPicPr>
          <p:nvPr/>
        </p:nvPicPr>
        <p:blipFill>
          <a:blip r:embed="rId2"/>
          <a:stretch>
            <a:fillRect/>
          </a:stretch>
        </p:blipFill>
        <p:spPr>
          <a:xfrm>
            <a:off x="965062" y="2811641"/>
            <a:ext cx="4491234" cy="3027744"/>
          </a:xfrm>
          <a:prstGeom prst="rect">
            <a:avLst/>
          </a:prstGeom>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B55090B7-75E9-037E-5925-CFC0E6A6F3AC}"/>
              </a:ext>
            </a:extLst>
          </p:cNvPr>
          <p:cNvPicPr>
            <a:picLocks noChangeAspect="1"/>
          </p:cNvPicPr>
          <p:nvPr/>
        </p:nvPicPr>
        <p:blipFill>
          <a:blip r:embed="rId3"/>
          <a:stretch>
            <a:fillRect/>
          </a:stretch>
        </p:blipFill>
        <p:spPr>
          <a:xfrm>
            <a:off x="5715747" y="2811640"/>
            <a:ext cx="4061504" cy="3027745"/>
          </a:xfrm>
          <a:prstGeom prst="rect">
            <a:avLst/>
          </a:prstGeom>
          <a:effectLst>
            <a:outerShdw blurRad="50800" dist="38100" dir="2700000" algn="tl" rotWithShape="0">
              <a:prstClr val="black">
                <a:alpha val="40000"/>
              </a:prstClr>
            </a:outerShdw>
          </a:effectLst>
        </p:spPr>
      </p:pic>
      <p:sp>
        <p:nvSpPr>
          <p:cNvPr id="8" name="正方形/長方形 7"/>
          <p:cNvSpPr/>
          <p:nvPr/>
        </p:nvSpPr>
        <p:spPr>
          <a:xfrm>
            <a:off x="6021154" y="5952400"/>
            <a:ext cx="3584507" cy="338554"/>
          </a:xfrm>
          <a:prstGeom prst="rect">
            <a:avLst/>
          </a:prstGeom>
        </p:spPr>
        <p:txBody>
          <a:bodyPr wrap="none">
            <a:spAutoFit/>
          </a:bodyPr>
          <a:lstStyle/>
          <a:p>
            <a:r>
              <a:rPr lang="ja-JP" altLang="en-US" sz="1600" b="1" dirty="0">
                <a:latin typeface="メイリオ" panose="020B0604030504040204" pitchFamily="50" charset="-128"/>
                <a:ea typeface="メイリオ" panose="020B0604030504040204" pitchFamily="50" charset="-128"/>
              </a:rPr>
              <a:t>㈱</a:t>
            </a:r>
            <a:r>
              <a:rPr lang="en-US" altLang="ja-JP" sz="1600" b="1" dirty="0" err="1">
                <a:latin typeface="メイリオ" panose="020B0604030504040204" pitchFamily="50" charset="-128"/>
                <a:ea typeface="メイリオ" panose="020B0604030504040204" pitchFamily="50" charset="-128"/>
              </a:rPr>
              <a:t>Yogibo</a:t>
            </a:r>
            <a:r>
              <a:rPr lang="ja-JP" altLang="en-US" sz="1600" b="1" dirty="0">
                <a:latin typeface="メイリオ" panose="020B0604030504040204" pitchFamily="50" charset="-128"/>
                <a:ea typeface="メイリオ" panose="020B0604030504040204" pitchFamily="50" charset="-128"/>
              </a:rPr>
              <a:t>の偽サイトと本物のサイト</a:t>
            </a:r>
          </a:p>
        </p:txBody>
      </p:sp>
      <p:sp>
        <p:nvSpPr>
          <p:cNvPr id="3" name="正方形/長方形 2"/>
          <p:cNvSpPr/>
          <p:nvPr/>
        </p:nvSpPr>
        <p:spPr>
          <a:xfrm>
            <a:off x="1006642" y="1587650"/>
            <a:ext cx="8770609" cy="954107"/>
          </a:xfrm>
          <a:prstGeom prst="rect">
            <a:avLst/>
          </a:prstGeom>
        </p:spPr>
        <p:txBody>
          <a:bodyPr wrap="square">
            <a:spAutoFit/>
          </a:bodyPr>
          <a:lstStyle/>
          <a:p>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なりすましサイトは</a:t>
            </a:r>
            <a:r>
              <a:rPr kumimoji="1" lang="ja-JP" altLang="en-US" sz="2800" b="1" dirty="0">
                <a:latin typeface="メイリオ" panose="020B0604030504040204" pitchFamily="50" charset="-128"/>
                <a:ea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ロゴマークを無許可で使っているなど</a:t>
            </a:r>
            <a:r>
              <a:rPr kumimoji="1" lang="ja-JP" altLang="en-US" sz="2800" b="1" dirty="0">
                <a:latin typeface="メイリオ" panose="020B0604030504040204" pitchFamily="50" charset="-128"/>
                <a:ea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一見しただけでは真偽の見分けがつきません。</a:t>
            </a:r>
          </a:p>
        </p:txBody>
      </p:sp>
      <p:sp>
        <p:nvSpPr>
          <p:cNvPr id="6" name="正方形/長方形 5"/>
          <p:cNvSpPr/>
          <p:nvPr/>
        </p:nvSpPr>
        <p:spPr>
          <a:xfrm>
            <a:off x="1086132" y="6426573"/>
            <a:ext cx="7200618" cy="461665"/>
          </a:xfrm>
          <a:prstGeom prst="rect">
            <a:avLst/>
          </a:prstGeom>
        </p:spPr>
        <p:txBody>
          <a:bodyPr wrap="square">
            <a:spAutoFit/>
          </a:bodyPr>
          <a:lstStyle/>
          <a:p>
            <a:pPr algn="r"/>
            <a:r>
              <a:rPr lang="ja-JP" altLang="en-US" sz="1200" dirty="0">
                <a:latin typeface="メイリオ" panose="020B0604030504040204" pitchFamily="50" charset="-128"/>
                <a:ea typeface="メイリオ" panose="020B0604030504040204" pitchFamily="50" charset="-128"/>
              </a:rPr>
              <a:t>＊出典：</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消費者庁ウェブサイト「</a:t>
            </a:r>
            <a:r>
              <a:rPr lang="ja-JP" altLang="en-US" sz="1200" dirty="0">
                <a:latin typeface="メイリオ" panose="020B0604030504040204" pitchFamily="50" charset="-128"/>
                <a:ea typeface="メイリオ" panose="020B0604030504040204" pitchFamily="50" charset="-128"/>
              </a:rPr>
              <a:t>実在の通信販売サイトをかたった偽サイトなどに関する注意喚起」</a:t>
            </a:r>
            <a:endParaRPr lang="en-US" altLang="ja-JP" sz="1200" dirty="0">
              <a:latin typeface="メイリオ" panose="020B0604030504040204" pitchFamily="50" charset="-128"/>
              <a:ea typeface="メイリオ" panose="020B0604030504040204" pitchFamily="50" charset="-128"/>
            </a:endParaRPr>
          </a:p>
          <a:p>
            <a:pPr algn="r"/>
            <a:r>
              <a:rPr lang="en-US" altLang="ja-JP" sz="1200" dirty="0">
                <a:latin typeface="メイリオ" panose="020B0604030504040204" pitchFamily="50" charset="-128"/>
                <a:ea typeface="メイリオ" panose="020B0604030504040204" pitchFamily="50" charset="-128"/>
                <a:hlinkClick r:id="rId4"/>
              </a:rPr>
              <a:t>https://www.caa.go.jp/notice/assets/consumer_policy_cms103_201021_1.pdf</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620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7BC2840-8E6E-8718-B88C-E1E1CE2D1F6D}"/>
              </a:ext>
            </a:extLst>
          </p:cNvPr>
          <p:cNvSpPr/>
          <p:nvPr/>
        </p:nvSpPr>
        <p:spPr>
          <a:xfrm>
            <a:off x="1000070" y="1013863"/>
            <a:ext cx="4514874" cy="3070407"/>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112533" y="1221948"/>
            <a:ext cx="4514874" cy="2862322"/>
          </a:xfrm>
          <a:prstGeom prst="rect">
            <a:avLst/>
          </a:prstGeom>
        </p:spPr>
        <p:txBody>
          <a:bodyPr wrap="square">
            <a:spAutoFit/>
          </a:bodyPr>
          <a:lstStyle/>
          <a:p>
            <a:r>
              <a:rPr lang="ja-JP" altLang="en-US" sz="3600" b="1" dirty="0">
                <a:latin typeface="メイリオ" panose="020B0604030504040204" pitchFamily="50" charset="-128"/>
                <a:ea typeface="メイリオ" panose="020B0604030504040204" pitchFamily="50" charset="-128"/>
              </a:rPr>
              <a:t>大手百貨店等をよそおった</a:t>
            </a:r>
            <a:r>
              <a:rPr lang="en-US" altLang="ja-JP" sz="3600" b="1" dirty="0">
                <a:latin typeface="メイリオ" panose="020B0604030504040204" pitchFamily="50" charset="-128"/>
                <a:ea typeface="メイリオ" panose="020B0604030504040204" pitchFamily="50" charset="-128"/>
              </a:rPr>
              <a:t>SNS</a:t>
            </a:r>
            <a:r>
              <a:rPr lang="ja-JP" altLang="en-US" sz="3600" b="1" dirty="0">
                <a:latin typeface="メイリオ" panose="020B0604030504040204" pitchFamily="50" charset="-128"/>
                <a:ea typeface="メイリオ" panose="020B0604030504040204" pitchFamily="50" charset="-128"/>
              </a:rPr>
              <a:t>広告から</a:t>
            </a:r>
            <a:endParaRPr lang="en-US" altLang="ja-JP" sz="36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なりすましサイトへ誘導してコピー商品を販売</a:t>
            </a:r>
          </a:p>
        </p:txBody>
      </p:sp>
      <p:sp>
        <p:nvSpPr>
          <p:cNvPr id="6" name="正方形/長方形 5"/>
          <p:cNvSpPr/>
          <p:nvPr/>
        </p:nvSpPr>
        <p:spPr>
          <a:xfrm>
            <a:off x="5973675" y="5982138"/>
            <a:ext cx="3239808" cy="830997"/>
          </a:xfrm>
          <a:prstGeom prst="rect">
            <a:avLst/>
          </a:prstGeom>
        </p:spPr>
        <p:txBody>
          <a:bodyPr wrap="square">
            <a:spAutoFit/>
          </a:bodyPr>
          <a:lstStyle/>
          <a:p>
            <a:pPr lvl="0" algn="r">
              <a:defRPr/>
            </a:pPr>
            <a:r>
              <a:rPr lang="ja-JP" altLang="en-US" sz="1200" dirty="0">
                <a:latin typeface="メイリオ" panose="020B0604030504040204" pitchFamily="50" charset="-128"/>
                <a:ea typeface="メイリオ" panose="020B0604030504040204" pitchFamily="50" charset="-128"/>
              </a:rPr>
              <a:t>＊出典：</a:t>
            </a: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国民生活センターウェブサイト「百貨店の名称をかたる偽通販サイトにご注意ください！」</a:t>
            </a:r>
            <a:endPar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lvl="0" algn="r">
              <a:defRPr/>
            </a:pP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hlinkClick r:id="rId2"/>
              </a:rPr>
              <a:t>https://www.kokusen.go.jp/news/data/n-20211125_2.html</a:t>
            </a:r>
            <a:endPar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9" name="図 8">
            <a:extLst>
              <a:ext uri="{FF2B5EF4-FFF2-40B4-BE49-F238E27FC236}">
                <a16:creationId xmlns:a16="http://schemas.microsoft.com/office/drawing/2014/main" id="{157A5AB6-4BFC-4A14-9495-A6FC92003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241" y="608556"/>
            <a:ext cx="3290242" cy="5373582"/>
          </a:xfrm>
          <a:prstGeom prst="rect">
            <a:avLst/>
          </a:prstGeom>
        </p:spPr>
      </p:pic>
    </p:spTree>
    <p:extLst>
      <p:ext uri="{BB962C8B-B14F-4D97-AF65-F5344CB8AC3E}">
        <p14:creationId xmlns:p14="http://schemas.microsoft.com/office/powerpoint/2010/main" val="392463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72035" y="2152797"/>
            <a:ext cx="10802471" cy="4189608"/>
          </a:xfrm>
          <a:prstGeom prst="rect">
            <a:avLst/>
          </a:prstGeom>
        </p:spPr>
        <p:txBody>
          <a:bodyPr wrap="square">
            <a:spAutoFit/>
          </a:bodyPr>
          <a:lstStyle/>
          <a:p>
            <a:pPr>
              <a:lnSpc>
                <a:spcPct val="150000"/>
              </a:lnSpc>
            </a:pPr>
            <a:r>
              <a:rPr lang="ja-JP" altLang="en-US" sz="3000" b="1" dirty="0">
                <a:latin typeface="メイリオ" panose="020B0604030504040204" pitchFamily="50" charset="-128"/>
                <a:ea typeface="メイリオ" panose="020B0604030504040204" pitchFamily="50" charset="-128"/>
              </a:rPr>
              <a:t>①正規品のデザインをチェックする。</a:t>
            </a:r>
          </a:p>
          <a:p>
            <a:pPr>
              <a:lnSpc>
                <a:spcPct val="150000"/>
              </a:lnSpc>
            </a:pPr>
            <a:r>
              <a:rPr lang="ja-JP" altLang="en-US" sz="3000" b="1" dirty="0">
                <a:latin typeface="メイリオ" panose="020B0604030504040204" pitchFamily="50" charset="-128"/>
                <a:ea typeface="メイリオ" panose="020B0604030504040204" pitchFamily="50" charset="-128"/>
              </a:rPr>
              <a:t>②ブランド品の場合，シリアルナンバーを確認する。</a:t>
            </a:r>
          </a:p>
          <a:p>
            <a:pPr>
              <a:lnSpc>
                <a:spcPct val="150000"/>
              </a:lnSpc>
            </a:pPr>
            <a:r>
              <a:rPr lang="ja-JP" altLang="en-US" sz="3000" b="1" dirty="0">
                <a:latin typeface="メイリオ" panose="020B0604030504040204" pitchFamily="50" charset="-128"/>
                <a:ea typeface="メイリオ" panose="020B0604030504040204" pitchFamily="50" charset="-128"/>
              </a:rPr>
              <a:t>③商品説明をよく読む，見る。</a:t>
            </a:r>
          </a:p>
          <a:p>
            <a:pPr>
              <a:lnSpc>
                <a:spcPct val="150000"/>
              </a:lnSpc>
            </a:pPr>
            <a:r>
              <a:rPr lang="ja-JP" altLang="en-US" sz="3000" b="1" dirty="0">
                <a:latin typeface="メイリオ" panose="020B0604030504040204" pitchFamily="50" charset="-128"/>
                <a:ea typeface="メイリオ" panose="020B0604030504040204" pitchFamily="50" charset="-128"/>
              </a:rPr>
              <a:t>④出品価格が他と比べて安すぎないかチェックする。</a:t>
            </a:r>
          </a:p>
          <a:p>
            <a:pPr>
              <a:lnSpc>
                <a:spcPct val="150000"/>
              </a:lnSpc>
            </a:pPr>
            <a:r>
              <a:rPr lang="ja-JP" altLang="en-US" sz="3000" b="1" dirty="0">
                <a:latin typeface="メイリオ" panose="020B0604030504040204" pitchFamily="50" charset="-128"/>
                <a:ea typeface="メイリオ" panose="020B0604030504040204" pitchFamily="50" charset="-128"/>
              </a:rPr>
              <a:t>⑤フリマアプリ等で購入後の評価をする前に商品を</a:t>
            </a:r>
            <a:endParaRPr lang="en-US" altLang="ja-JP" sz="3000" b="1" dirty="0">
              <a:latin typeface="メイリオ" panose="020B0604030504040204" pitchFamily="50" charset="-128"/>
              <a:ea typeface="メイリオ" panose="020B0604030504040204" pitchFamily="50" charset="-128"/>
            </a:endParaRPr>
          </a:p>
          <a:p>
            <a:pPr>
              <a:lnSpc>
                <a:spcPct val="150000"/>
              </a:lnSpc>
            </a:pPr>
            <a:r>
              <a:rPr lang="ja-JP" altLang="en-US" sz="3000" b="1" dirty="0">
                <a:latin typeface="メイリオ" panose="020B0604030504040204" pitchFamily="50" charset="-128"/>
                <a:ea typeface="メイリオ" panose="020B0604030504040204" pitchFamily="50" charset="-128"/>
              </a:rPr>
              <a:t>　よくチェックする。</a:t>
            </a:r>
          </a:p>
        </p:txBody>
      </p:sp>
      <p:sp>
        <p:nvSpPr>
          <p:cNvPr id="8" name="正方形/長方形 7">
            <a:extLst>
              <a:ext uri="{FF2B5EF4-FFF2-40B4-BE49-F238E27FC236}">
                <a16:creationId xmlns:a16="http://schemas.microsoft.com/office/drawing/2014/main" id="{59FD5FBC-051C-CA60-374F-7278875471AC}"/>
              </a:ext>
            </a:extLst>
          </p:cNvPr>
          <p:cNvSpPr/>
          <p:nvPr/>
        </p:nvSpPr>
        <p:spPr>
          <a:xfrm>
            <a:off x="593072" y="904876"/>
            <a:ext cx="9715500" cy="913206"/>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08DF285-569F-3284-647E-EFF75E42CC8A}"/>
              </a:ext>
            </a:extLst>
          </p:cNvPr>
          <p:cNvSpPr/>
          <p:nvPr/>
        </p:nvSpPr>
        <p:spPr>
          <a:xfrm>
            <a:off x="688386" y="1076840"/>
            <a:ext cx="9524872" cy="646331"/>
          </a:xfrm>
          <a:prstGeom prst="rect">
            <a:avLst/>
          </a:prstGeom>
        </p:spPr>
        <p:txBody>
          <a:bodyPr wrap="square">
            <a:spAutoFit/>
          </a:bodyPr>
          <a:lstStyle/>
          <a:p>
            <a:pPr algn="ctr"/>
            <a:r>
              <a:rPr lang="ja-JP" altLang="en-US" sz="3600" b="1" dirty="0">
                <a:latin typeface="メイリオ" panose="020B0604030504040204" pitchFamily="50" charset="-128"/>
                <a:ea typeface="メイリオ" panose="020B0604030504040204" pitchFamily="50" charset="-128"/>
              </a:rPr>
              <a:t>コピー商品を見分ける</a:t>
            </a:r>
            <a:r>
              <a:rPr lang="en-US" altLang="ja-JP" sz="3600" b="1" dirty="0">
                <a:latin typeface="メイリオ" panose="020B0604030504040204" pitchFamily="50" charset="-128"/>
                <a:ea typeface="メイリオ" panose="020B0604030504040204" pitchFamily="50" charset="-128"/>
              </a:rPr>
              <a:t>10</a:t>
            </a:r>
            <a:r>
              <a:rPr lang="ja-JP" altLang="en-US" sz="3600" b="1" dirty="0">
                <a:latin typeface="メイリオ" panose="020B0604030504040204" pitchFamily="50" charset="-128"/>
                <a:ea typeface="メイリオ" panose="020B0604030504040204" pitchFamily="50" charset="-128"/>
              </a:rPr>
              <a:t>のチェックポイント</a:t>
            </a:r>
          </a:p>
        </p:txBody>
      </p:sp>
    </p:spTree>
    <p:extLst>
      <p:ext uri="{BB962C8B-B14F-4D97-AF65-F5344CB8AC3E}">
        <p14:creationId xmlns:p14="http://schemas.microsoft.com/office/powerpoint/2010/main" val="334055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45141" y="1951092"/>
            <a:ext cx="10802471" cy="4882106"/>
          </a:xfrm>
          <a:prstGeom prst="rect">
            <a:avLst/>
          </a:prstGeom>
        </p:spPr>
        <p:txBody>
          <a:bodyPr wrap="square">
            <a:spAutoFit/>
          </a:bodyPr>
          <a:lstStyle/>
          <a:p>
            <a:pPr>
              <a:lnSpc>
                <a:spcPct val="150000"/>
              </a:lnSpc>
            </a:pPr>
            <a:r>
              <a:rPr lang="ja-JP" altLang="en-US" sz="3000" b="1" dirty="0">
                <a:latin typeface="メイリオ" panose="020B0604030504040204" pitchFamily="50" charset="-128"/>
                <a:ea typeface="メイリオ" panose="020B0604030504040204" pitchFamily="50" charset="-128"/>
              </a:rPr>
              <a:t>⑥販売業者や出品者に対する購入者の評価を確認する。</a:t>
            </a:r>
          </a:p>
          <a:p>
            <a:pPr>
              <a:lnSpc>
                <a:spcPct val="150000"/>
              </a:lnSpc>
            </a:pPr>
            <a:r>
              <a:rPr lang="ja-JP" altLang="en-US" sz="3000" b="1" dirty="0">
                <a:latin typeface="メイリオ" panose="020B0604030504040204" pitchFamily="50" charset="-128"/>
                <a:ea typeface="メイリオ" panose="020B0604030504040204" pitchFamily="50" charset="-128"/>
              </a:rPr>
              <a:t>⑦銀行振込以外の支払い方法があるか確認する。</a:t>
            </a:r>
          </a:p>
          <a:p>
            <a:pPr>
              <a:lnSpc>
                <a:spcPct val="150000"/>
              </a:lnSpc>
            </a:pPr>
            <a:r>
              <a:rPr lang="ja-JP" altLang="en-US" sz="3000" b="1" dirty="0">
                <a:latin typeface="メイリオ" panose="020B0604030504040204" pitchFamily="50" charset="-128"/>
                <a:ea typeface="メイリオ" panose="020B0604030504040204" pitchFamily="50" charset="-128"/>
              </a:rPr>
              <a:t>⑧販売サイトの</a:t>
            </a:r>
            <a:r>
              <a:rPr lang="en-US" altLang="ja-JP" sz="3000" b="1" dirty="0">
                <a:latin typeface="メイリオ" panose="020B0604030504040204" pitchFamily="50" charset="-128"/>
                <a:ea typeface="メイリオ" panose="020B0604030504040204" pitchFamily="50" charset="-128"/>
              </a:rPr>
              <a:t>URL</a:t>
            </a:r>
            <a:r>
              <a:rPr lang="ja-JP" altLang="en-US" sz="3000" b="1" dirty="0">
                <a:latin typeface="メイリオ" panose="020B0604030504040204" pitchFamily="50" charset="-128"/>
                <a:ea typeface="メイリオ" panose="020B0604030504040204" pitchFamily="50" charset="-128"/>
              </a:rPr>
              <a:t>が正規のサイトの</a:t>
            </a:r>
            <a:r>
              <a:rPr lang="en-US" altLang="ja-JP" sz="3000" b="1" dirty="0">
                <a:latin typeface="メイリオ" panose="020B0604030504040204" pitchFamily="50" charset="-128"/>
                <a:ea typeface="メイリオ" panose="020B0604030504040204" pitchFamily="50" charset="-128"/>
              </a:rPr>
              <a:t>URL</a:t>
            </a:r>
            <a:r>
              <a:rPr lang="ja-JP" altLang="en-US" sz="3000" b="1" dirty="0">
                <a:latin typeface="メイリオ" panose="020B0604030504040204" pitchFamily="50" charset="-128"/>
                <a:ea typeface="メイリオ" panose="020B0604030504040204" pitchFamily="50" charset="-128"/>
              </a:rPr>
              <a:t>か確認する。</a:t>
            </a:r>
          </a:p>
          <a:p>
            <a:pPr>
              <a:lnSpc>
                <a:spcPct val="150000"/>
              </a:lnSpc>
            </a:pPr>
            <a:r>
              <a:rPr lang="ja-JP" altLang="en-US" sz="3000" b="1" dirty="0">
                <a:latin typeface="メイリオ" panose="020B0604030504040204" pitchFamily="50" charset="-128"/>
                <a:ea typeface="メイリオ" panose="020B0604030504040204" pitchFamily="50" charset="-128"/>
              </a:rPr>
              <a:t>⑨正規の取扱店や直営店ではないのにブランド品が</a:t>
            </a:r>
            <a:endParaRPr lang="en-US" altLang="ja-JP" sz="3000" b="1" dirty="0">
              <a:latin typeface="メイリオ" panose="020B0604030504040204" pitchFamily="50" charset="-128"/>
              <a:ea typeface="メイリオ" panose="020B0604030504040204" pitchFamily="50" charset="-128"/>
            </a:endParaRPr>
          </a:p>
          <a:p>
            <a:pPr>
              <a:lnSpc>
                <a:spcPct val="150000"/>
              </a:lnSpc>
            </a:pPr>
            <a:r>
              <a:rPr lang="ja-JP" altLang="en-US" sz="3000" b="1" dirty="0">
                <a:latin typeface="メイリオ" panose="020B0604030504040204" pitchFamily="50" charset="-128"/>
                <a:ea typeface="メイリオ" panose="020B0604030504040204" pitchFamily="50" charset="-128"/>
              </a:rPr>
              <a:t>　沢山売られているなど</a:t>
            </a:r>
            <a:r>
              <a:rPr kumimoji="1" lang="ja-JP" altLang="en-US" sz="3000" b="1" dirty="0">
                <a:latin typeface="メイリオ" panose="020B0604030504040204" pitchFamily="50" charset="-128"/>
                <a:ea typeface="メイリオ" panose="020B0604030504040204" pitchFamily="50" charset="-128"/>
              </a:rPr>
              <a:t>，</a:t>
            </a:r>
            <a:r>
              <a:rPr lang="ja-JP" altLang="en-US" sz="3000" b="1" dirty="0">
                <a:latin typeface="メイリオ" panose="020B0604030504040204" pitchFamily="50" charset="-128"/>
                <a:ea typeface="メイリオ" panose="020B0604030504040204" pitchFamily="50" charset="-128"/>
              </a:rPr>
              <a:t>不自然なところがないか</a:t>
            </a:r>
            <a:endParaRPr lang="en-US" altLang="ja-JP" sz="3000" b="1" dirty="0">
              <a:latin typeface="メイリオ" panose="020B0604030504040204" pitchFamily="50" charset="-128"/>
              <a:ea typeface="メイリオ" panose="020B0604030504040204" pitchFamily="50" charset="-128"/>
            </a:endParaRPr>
          </a:p>
          <a:p>
            <a:pPr>
              <a:lnSpc>
                <a:spcPct val="150000"/>
              </a:lnSpc>
            </a:pPr>
            <a:r>
              <a:rPr lang="ja-JP" altLang="en-US" sz="3000" b="1" dirty="0">
                <a:latin typeface="メイリオ" panose="020B0604030504040204" pitchFamily="50" charset="-128"/>
                <a:ea typeface="メイリオ" panose="020B0604030504040204" pitchFamily="50" charset="-128"/>
              </a:rPr>
              <a:t>　確認する。</a:t>
            </a:r>
          </a:p>
          <a:p>
            <a:pPr>
              <a:lnSpc>
                <a:spcPct val="150000"/>
              </a:lnSpc>
            </a:pPr>
            <a:r>
              <a:rPr lang="ja-JP" altLang="en-US" sz="3000" b="1" dirty="0">
                <a:latin typeface="メイリオ" panose="020B0604030504040204" pitchFamily="50" charset="-128"/>
                <a:ea typeface="メイリオ" panose="020B0604030504040204" pitchFamily="50" charset="-128"/>
              </a:rPr>
              <a:t>⑩購入後に返品できるか確認する。</a:t>
            </a:r>
          </a:p>
        </p:txBody>
      </p:sp>
      <p:sp>
        <p:nvSpPr>
          <p:cNvPr id="2" name="正方形/長方形 1">
            <a:extLst>
              <a:ext uri="{FF2B5EF4-FFF2-40B4-BE49-F238E27FC236}">
                <a16:creationId xmlns:a16="http://schemas.microsoft.com/office/drawing/2014/main" id="{AE87BA0B-B8B3-2C2D-2BFD-D5E1AEFAF428}"/>
              </a:ext>
            </a:extLst>
          </p:cNvPr>
          <p:cNvSpPr/>
          <p:nvPr/>
        </p:nvSpPr>
        <p:spPr>
          <a:xfrm>
            <a:off x="593072" y="904876"/>
            <a:ext cx="9715500" cy="913206"/>
          </a:xfrm>
          <a:prstGeom prst="rect">
            <a:avLst/>
          </a:prstGeom>
          <a:solidFill>
            <a:schemeClr val="bg1"/>
          </a:solid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A2E45A8-245E-C13A-DF92-341AB573D241}"/>
              </a:ext>
            </a:extLst>
          </p:cNvPr>
          <p:cNvSpPr/>
          <p:nvPr/>
        </p:nvSpPr>
        <p:spPr>
          <a:xfrm>
            <a:off x="688386" y="1076840"/>
            <a:ext cx="9524872" cy="646331"/>
          </a:xfrm>
          <a:prstGeom prst="rect">
            <a:avLst/>
          </a:prstGeom>
        </p:spPr>
        <p:txBody>
          <a:bodyPr wrap="square">
            <a:spAutoFit/>
          </a:bodyPr>
          <a:lstStyle/>
          <a:p>
            <a:pPr algn="ctr"/>
            <a:r>
              <a:rPr lang="ja-JP" altLang="en-US" sz="3600" b="1" dirty="0">
                <a:latin typeface="メイリオ" panose="020B0604030504040204" pitchFamily="50" charset="-128"/>
                <a:ea typeface="メイリオ" panose="020B0604030504040204" pitchFamily="50" charset="-128"/>
              </a:rPr>
              <a:t>コピー商品を見分ける</a:t>
            </a:r>
            <a:r>
              <a:rPr lang="en-US" altLang="ja-JP" sz="3600" b="1" dirty="0">
                <a:latin typeface="メイリオ" panose="020B0604030504040204" pitchFamily="50" charset="-128"/>
                <a:ea typeface="メイリオ" panose="020B0604030504040204" pitchFamily="50" charset="-128"/>
              </a:rPr>
              <a:t>10</a:t>
            </a:r>
            <a:r>
              <a:rPr lang="ja-JP" altLang="en-US" sz="3600" b="1" dirty="0">
                <a:latin typeface="メイリオ" panose="020B0604030504040204" pitchFamily="50" charset="-128"/>
                <a:ea typeface="メイリオ" panose="020B0604030504040204" pitchFamily="50" charset="-128"/>
              </a:rPr>
              <a:t>のチェックポイント</a:t>
            </a:r>
          </a:p>
        </p:txBody>
      </p:sp>
    </p:spTree>
    <p:extLst>
      <p:ext uri="{BB962C8B-B14F-4D97-AF65-F5344CB8AC3E}">
        <p14:creationId xmlns:p14="http://schemas.microsoft.com/office/powerpoint/2010/main" val="18035666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7F5CBC09D45584B8EF473BCD079B9D7" ma:contentTypeVersion="33" ma:contentTypeDescription="新しいドキュメントを作成します。" ma:contentTypeScope="" ma:versionID="85da6ae43ebc632c6eeb56b5c3c74a55">
  <xsd:schema xmlns:xsd="http://www.w3.org/2001/XMLSchema" xmlns:xs="http://www.w3.org/2001/XMLSchema" xmlns:p="http://schemas.microsoft.com/office/2006/metadata/properties" xmlns:ns2="321e8871-1c24-4f8a-8f1d-b9016d52d4a3" xmlns:ns3="8ee52e10-ab1a-4c94-9d82-ab5dbf513320" targetNamespace="http://schemas.microsoft.com/office/2006/metadata/properties" ma:root="true" ma:fieldsID="d4bf03bdb0804913c2bf75856fadbb11" ns2:_="" ns3:_="">
    <xsd:import namespace="321e8871-1c24-4f8a-8f1d-b9016d52d4a3"/>
    <xsd:import namespace="8ee52e10-ab1a-4c94-9d82-ab5dbf5133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Location" minOccurs="0"/>
                <xsd:element ref="ns2:_x30b7__x30e7__x30fc__x30c8__x30ab__x30c3__x30c8_" minOccurs="0"/>
                <xsd:element ref="ns2:_x65e5__x4ed8__x3068__x6642__x523b_" minOccurs="0"/>
                <xsd:element ref="ns2:_Flow_SignoffStatus" minOccurs="0"/>
                <xsd:element ref="ns2:sort" minOccurs="0"/>
                <xsd:element ref="ns2:test_col" minOccurs="0"/>
                <xsd:element ref="ns2:_x30ea__x30f3__x30af__x5148_" minOccurs="0"/>
                <xsd:element ref="ns2:_x25cb__x65e5__x4ed8__x3068__x6642__x523b_" minOccurs="0"/>
                <xsd:element ref="ns2:_ModernAudienceTargetUserField" minOccurs="0"/>
                <xsd:element ref="ns2:_x5217_" minOccurs="0"/>
                <xsd:element ref="ns2:_x30c6__x30b9__x30c8_" minOccurs="0"/>
                <xsd:element ref="ns2:_x9078__x629e_" minOccurs="0"/>
                <xsd:element ref="ns2:_x4e26__x3073__x9806_" minOccurs="0"/>
                <xsd:element ref="ns2:MediaServiceBillingMetadata" minOccurs="0"/>
                <xsd:element ref="ns2:_x30e1__x30e2_" minOccurs="0"/>
                <xsd:element ref="ns2:_x4e26__x3073__x66ff__x3048_" minOccurs="0"/>
                <xsd:element ref="ns2:name" minOccurs="0"/>
                <xsd:element ref="ns2:_x4f5c__x6210__x65e5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1e8871-1c24-4f8a-8f1d-b9016d52d4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f804ebf9-b652-43cc-9369-06696671cd4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_x30b7__x30e7__x30fc__x30c8__x30ab__x30c3__x30c8_" ma:index="21" nillable="true" ma:displayName="ショートカット" ma:description="ショートカット" ma:format="Hyperlink" ma:internalName="_x30b7__x30e7__x30fc__x30c8__x30ab__x30c3__x30c8_">
      <xsd:complexType>
        <xsd:complexContent>
          <xsd:extension base="dms:URL">
            <xsd:sequence>
              <xsd:element name="Url" type="dms:ValidUrl" minOccurs="0" nillable="true"/>
              <xsd:element name="Description" type="xsd:string" nillable="true"/>
            </xsd:sequence>
          </xsd:extension>
        </xsd:complexContent>
      </xsd:complexType>
    </xsd:element>
    <xsd:element name="_x65e5__x4ed8__x3068__x6642__x523b_" ma:index="22" nillable="true" ma:displayName="日付と時刻" ma:format="DateOnly" ma:internalName="_x65e5__x4ed8__x3068__x6642__x523b_">
      <xsd:simpleType>
        <xsd:restriction base="dms:DateTime"/>
      </xsd:simpleType>
    </xsd:element>
    <xsd:element name="_Flow_SignoffStatus" ma:index="23" nillable="true" ma:displayName="承認の状態" ma:internalName="_x0024_Resources_x003a_core_x002c_Signoff_Status">
      <xsd:simpleType>
        <xsd:restriction base="dms:Text"/>
      </xsd:simpleType>
    </xsd:element>
    <xsd:element name="sort" ma:index="24" nillable="true" ma:displayName="sort" ma:format="Dropdown" ma:internalName="sort" ma:percentage="FALSE">
      <xsd:simpleType>
        <xsd:restriction base="dms:Number"/>
      </xsd:simpleType>
    </xsd:element>
    <xsd:element name="test_col" ma:index="25" nillable="true" ma:displayName="you_can_delete_this_col" ma:default="テスト" ma:format="Dropdown" ma:internalName="test_col">
      <xsd:simpleType>
        <xsd:restriction base="dms:Note">
          <xsd:maxLength value="255"/>
        </xsd:restriction>
      </xsd:simpleType>
    </xsd:element>
    <xsd:element name="_x30ea__x30f3__x30af__x5148_" ma:index="26" nillable="true" ma:displayName="リンク先" ma:format="Hyperlink" ma:internalName="_x30ea__x30f3__x30af__x5148_">
      <xsd:complexType>
        <xsd:complexContent>
          <xsd:extension base="dms:URL">
            <xsd:sequence>
              <xsd:element name="Url" type="dms:ValidUrl" minOccurs="0" nillable="true"/>
              <xsd:element name="Description" type="xsd:string" nillable="true"/>
            </xsd:sequence>
          </xsd:extension>
        </xsd:complexContent>
      </xsd:complexType>
    </xsd:element>
    <xsd:element name="_x25cb__x65e5__x4ed8__x3068__x6642__x523b_" ma:index="27" nillable="true" ma:displayName="○日付と時刻" ma:format="DateOnly" ma:internalName="_x25cb__x65e5__x4ed8__x3068__x6642__x523b_">
      <xsd:simpleType>
        <xsd:restriction base="dms:DateTime"/>
      </xsd:simpleType>
    </xsd:element>
    <xsd:element name="_ModernAudienceTargetUserField" ma:index="28" nillable="true" ma:displayName="_ModernAudienceTargetUserField" ma:list="UserInfo" ma:internalName="_ModernAudienceTargetUserFiel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5217_" ma:index="29" nillable="true" ma:displayName="列" ma:format="Dropdown" ma:internalName="_x5217_">
      <xsd:simpleType>
        <xsd:restriction base="dms:Choice">
          <xsd:enumeration value="選択肢 1"/>
          <xsd:enumeration value="選択肢 2"/>
          <xsd:enumeration value="選択肢 3"/>
        </xsd:restriction>
      </xsd:simpleType>
    </xsd:element>
    <xsd:element name="_x30c6__x30b9__x30c8_" ma:index="30" nillable="true" ma:displayName="テスト" ma:format="Dropdown" ma:internalName="_x30c6__x30b9__x30c8_">
      <xsd:simpleType>
        <xsd:restriction base="dms:Text">
          <xsd:maxLength value="255"/>
        </xsd:restriction>
      </xsd:simpleType>
    </xsd:element>
    <xsd:element name="_x9078__x629e_" ma:index="31" nillable="true" ma:displayName="選択" ma:format="Dropdown" ma:internalName="_x9078__x629e_">
      <xsd:simpleType>
        <xsd:restriction base="dms:Choice">
          <xsd:enumeration value="選択肢 1"/>
          <xsd:enumeration value="選択肢 2"/>
          <xsd:enumeration value="選択肢 3"/>
        </xsd:restriction>
      </xsd:simpleType>
    </xsd:element>
    <xsd:element name="_x4e26__x3073__x9806_" ma:index="32" nillable="true" ma:displayName="並び順" ma:format="Dropdown" ma:internalName="_x4e26__x3073__x9806_">
      <xsd:simpleType>
        <xsd:restriction base="dms:Text">
          <xsd:maxLength value="255"/>
        </xsd:restriction>
      </xsd:simpleType>
    </xsd:element>
    <xsd:element name="MediaServiceBillingMetadata" ma:index="33" nillable="true" ma:displayName="MediaServiceBillingMetadata" ma:hidden="true" ma:internalName="MediaServiceBillingMetadata" ma:readOnly="true">
      <xsd:simpleType>
        <xsd:restriction base="dms:Note"/>
      </xsd:simpleType>
    </xsd:element>
    <xsd:element name="_x30e1__x30e2_" ma:index="34" nillable="true" ma:displayName="メモ" ma:format="Dropdown" ma:internalName="_x30e1__x30e2_">
      <xsd:simpleType>
        <xsd:restriction base="dms:Text">
          <xsd:maxLength value="255"/>
        </xsd:restriction>
      </xsd:simpleType>
    </xsd:element>
    <xsd:element name="_x4e26__x3073__x66ff__x3048_" ma:index="35" nillable="true" ma:displayName="並び替え" ma:format="Dropdown" ma:internalName="_x4e26__x3073__x66ff__x3048_">
      <xsd:simpleType>
        <xsd:restriction base="dms:Text">
          <xsd:maxLength value="255"/>
        </xsd:restriction>
      </xsd:simpleType>
    </xsd:element>
    <xsd:element name="name" ma:index="36" nillable="true" ma:displayName="name" ma:format="Dropdown" ma:internalName="name" ma:percentage="FALSE">
      <xsd:simpleType>
        <xsd:restriction base="dms:Number"/>
      </xsd:simpleType>
    </xsd:element>
    <xsd:element name="_x4f5c__x6210__x65e5_" ma:index="37" nillable="true" ma:displayName="作成日" ma:format="DateOnly" ma:internalName="_x4f5c__x6210__x65e5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ee52e10-ab1a-4c94-9d82-ab5dbf51332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97552d1-10c0-48ff-ad48-045d5908010e}" ma:internalName="TaxCatchAll" ma:showField="CatchAllData" ma:web="8ee52e10-ab1a-4c94-9d82-ab5dbf5133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1e8871-1c24-4f8a-8f1d-b9016d52d4a3">
      <Terms xmlns="http://schemas.microsoft.com/office/infopath/2007/PartnerControls"/>
    </lcf76f155ced4ddcb4097134ff3c332f>
    <name xmlns="321e8871-1c24-4f8a-8f1d-b9016d52d4a3" xsi:nil="true"/>
    <_x30ea__x30f3__x30af__x5148_ xmlns="321e8871-1c24-4f8a-8f1d-b9016d52d4a3">
      <Url xsi:nil="true"/>
      <Description xsi:nil="true"/>
    </_x30ea__x30f3__x30af__x5148_>
    <_x9078__x629e_ xmlns="321e8871-1c24-4f8a-8f1d-b9016d52d4a3" xsi:nil="true"/>
    <_x30b7__x30e7__x30fc__x30c8__x30ab__x30c3__x30c8_ xmlns="321e8871-1c24-4f8a-8f1d-b9016d52d4a3">
      <Url xsi:nil="true"/>
      <Description xsi:nil="true"/>
    </_x30b7__x30e7__x30fc__x30c8__x30ab__x30c3__x30c8_>
    <_ModernAudienceTargetUserField xmlns="321e8871-1c24-4f8a-8f1d-b9016d52d4a3">
      <UserInfo>
        <DisplayName/>
        <AccountId xsi:nil="true"/>
        <AccountType/>
      </UserInfo>
    </_ModernAudienceTargetUserField>
    <_x25cb__x65e5__x4ed8__x3068__x6642__x523b_ xmlns="321e8871-1c24-4f8a-8f1d-b9016d52d4a3" xsi:nil="true"/>
    <TaxCatchAll xmlns="8ee52e10-ab1a-4c94-9d82-ab5dbf513320" xsi:nil="true"/>
    <_x5217_ xmlns="321e8871-1c24-4f8a-8f1d-b9016d52d4a3" xsi:nil="true"/>
    <_x4e26__x3073__x9806_ xmlns="321e8871-1c24-4f8a-8f1d-b9016d52d4a3" xsi:nil="true"/>
    <_x30e1__x30e2_ xmlns="321e8871-1c24-4f8a-8f1d-b9016d52d4a3" xsi:nil="true"/>
    <_x65e5__x4ed8__x3068__x6642__x523b_ xmlns="321e8871-1c24-4f8a-8f1d-b9016d52d4a3" xsi:nil="true"/>
    <_x4e26__x3073__x66ff__x3048_ xmlns="321e8871-1c24-4f8a-8f1d-b9016d52d4a3" xsi:nil="true"/>
    <_Flow_SignoffStatus xmlns="321e8871-1c24-4f8a-8f1d-b9016d52d4a3" xsi:nil="true"/>
    <test_col xmlns="321e8871-1c24-4f8a-8f1d-b9016d52d4a3">テスト</test_col>
    <sort xmlns="321e8871-1c24-4f8a-8f1d-b9016d52d4a3" xsi:nil="true"/>
    <_x30c6__x30b9__x30c8_ xmlns="321e8871-1c24-4f8a-8f1d-b9016d52d4a3" xsi:nil="true"/>
    <_x4f5c__x6210__x65e5_ xmlns="321e8871-1c24-4f8a-8f1d-b9016d52d4a3" xsi:nil="true"/>
  </documentManagement>
</p:properties>
</file>

<file path=customXml/itemProps1.xml><?xml version="1.0" encoding="utf-8"?>
<ds:datastoreItem xmlns:ds="http://schemas.openxmlformats.org/officeDocument/2006/customXml" ds:itemID="{DE66489B-DD22-49FB-A285-DA9923BE9A4C}"/>
</file>

<file path=customXml/itemProps2.xml><?xml version="1.0" encoding="utf-8"?>
<ds:datastoreItem xmlns:ds="http://schemas.openxmlformats.org/officeDocument/2006/customXml" ds:itemID="{EBD60A70-F3D7-4784-BB48-D287E2F9DC8E}"/>
</file>

<file path=customXml/itemProps3.xml><?xml version="1.0" encoding="utf-8"?>
<ds:datastoreItem xmlns:ds="http://schemas.openxmlformats.org/officeDocument/2006/customXml" ds:itemID="{77A5C06F-2837-4CD9-BEB8-5A7ADFBF9CEB}"/>
</file>

<file path=docProps/app.xml><?xml version="1.0" encoding="utf-8"?>
<Properties xmlns="http://schemas.openxmlformats.org/officeDocument/2006/extended-properties" xmlns:vt="http://schemas.openxmlformats.org/officeDocument/2006/docPropsVTypes">
  <Template>Office 2013 - 2022 Theme</Template>
  <TotalTime>3297</TotalTime>
  <Words>1206</Words>
  <Application>Microsoft Macintosh PowerPoint</Application>
  <PresentationFormat>ユーザー設定</PresentationFormat>
  <Paragraphs>120</Paragraphs>
  <Slides>23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23</vt:i4>
      </vt:variant>
    </vt:vector>
  </HeadingPairs>
  <TitlesOfParts>
    <vt:vector size="33" baseType="lpstr">
      <vt:lpstr>Meiryo UI</vt:lpstr>
      <vt:lpstr>Meiryo</vt:lpstr>
      <vt:lpstr>Meiryo</vt:lpstr>
      <vt:lpstr>游ゴシック</vt:lpstr>
      <vt:lpstr>游ゴシック Light</vt:lpstr>
      <vt:lpstr>Arial</vt:lpstr>
      <vt:lpstr>Calibri</vt:lpstr>
      <vt:lpstr>Calibri Light</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知的創造サイクル</vt:lpstr>
      <vt:lpstr>知的創造サイクル</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
  <cp:keywords/>
  <dc:description/>
  <cp:lastModifiedBy> </cp:lastModifiedBy>
  <cp:revision>132</cp:revision>
  <dcterms:created xsi:type="dcterms:W3CDTF">2024-02-28T03:43:16Z</dcterms:created>
  <dcterms:modified xsi:type="dcterms:W3CDTF">2024-03-28T01:37:20Z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0x01010027F5CBC09D45584B8EF473BCD079B9D7</vt:lpwstr>
  </property>
</Properties>
</file>