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763" r:id="rId1"/>
  </p:sldMasterIdLst>
  <p:notesMasterIdLst>
    <p:notesMasterId r:id="rId29"/>
  </p:notesMasterIdLst>
  <p:sldIdLst>
    <p:sldId id="285" r:id="rId2"/>
    <p:sldId id="292" r:id="rId3"/>
    <p:sldId id="286" r:id="rId4"/>
    <p:sldId id="288" r:id="rId5"/>
    <p:sldId id="308" r:id="rId6"/>
    <p:sldId id="329" r:id="rId7"/>
    <p:sldId id="309" r:id="rId8"/>
    <p:sldId id="341" r:id="rId9"/>
    <p:sldId id="315" r:id="rId10"/>
    <p:sldId id="317" r:id="rId11"/>
    <p:sldId id="330" r:id="rId12"/>
    <p:sldId id="310" r:id="rId13"/>
    <p:sldId id="318" r:id="rId14"/>
    <p:sldId id="311" r:id="rId15"/>
    <p:sldId id="333" r:id="rId16"/>
    <p:sldId id="331" r:id="rId17"/>
    <p:sldId id="332" r:id="rId18"/>
    <p:sldId id="324" r:id="rId19"/>
    <p:sldId id="312" r:id="rId20"/>
    <p:sldId id="340" r:id="rId21"/>
    <p:sldId id="302" r:id="rId22"/>
    <p:sldId id="339" r:id="rId23"/>
    <p:sldId id="321" r:id="rId24"/>
    <p:sldId id="322" r:id="rId25"/>
    <p:sldId id="342" r:id="rId26"/>
    <p:sldId id="343" r:id="rId27"/>
    <p:sldId id="290" r:id="rId28"/>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FFFF"/>
    <a:srgbClr val="E60012"/>
    <a:srgbClr val="003686"/>
    <a:srgbClr val="8B989E"/>
    <a:srgbClr val="2660AD"/>
    <a:srgbClr val="3E3A39"/>
    <a:srgbClr val="DAE9F7"/>
    <a:srgbClr val="3B82C5"/>
    <a:srgbClr val="3B89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6647" autoAdjust="0"/>
  </p:normalViewPr>
  <p:slideViewPr>
    <p:cSldViewPr snapToObjects="1">
      <p:cViewPr varScale="1">
        <p:scale>
          <a:sx n="12" d="100"/>
          <a:sy n="12" d="100"/>
        </p:scale>
        <p:origin x="2934"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81" d="100"/>
          <a:sy n="81" d="100"/>
        </p:scale>
        <p:origin x="400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4859" tIns="47430" rIns="94859" bIns="474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4859" tIns="47430" rIns="94859" bIns="47430" rtlCol="0"/>
          <a:lstStyle>
            <a:lvl1pPr algn="r">
              <a:defRPr sz="1300"/>
            </a:lvl1pPr>
          </a:lstStyle>
          <a:p>
            <a:fld id="{952B7ED5-B87C-D144-8701-5C2A4EC7AF91}" type="datetimeFigureOut">
              <a:rPr kumimoji="1" lang="ja-JP" altLang="en-US" smtClean="0"/>
              <a:t>2021/4/8</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4859" tIns="47430" rIns="94859" bIns="4743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4859" tIns="47430" rIns="94859" bIns="4743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4859" tIns="47430" rIns="94859" bIns="474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4" y="9371286"/>
            <a:ext cx="2918831" cy="495028"/>
          </a:xfrm>
          <a:prstGeom prst="rect">
            <a:avLst/>
          </a:prstGeom>
        </p:spPr>
        <p:txBody>
          <a:bodyPr vert="horz" lIns="94859" tIns="47430" rIns="94859" bIns="47430" rtlCol="0" anchor="b"/>
          <a:lstStyle>
            <a:lvl1pPr algn="r">
              <a:defRPr sz="1300"/>
            </a:lvl1pPr>
          </a:lstStyle>
          <a:p>
            <a:fld id="{C1DDE8E5-3C31-524B-A8D9-1851D235DCC5}" type="slidenum">
              <a:rPr kumimoji="1" lang="ja-JP" altLang="en-US" smtClean="0"/>
              <a:t>‹#›</a:t>
            </a:fld>
            <a:endParaRPr kumimoji="1" lang="ja-JP" altLang="en-US"/>
          </a:p>
        </p:txBody>
      </p:sp>
    </p:spTree>
    <p:extLst>
      <p:ext uri="{BB962C8B-B14F-4D97-AF65-F5344CB8AC3E}">
        <p14:creationId xmlns:p14="http://schemas.microsoft.com/office/powerpoint/2010/main" val="22605611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改正意匠法の令和</a:t>
            </a:r>
            <a:r>
              <a:rPr kumimoji="1" lang="en-US" altLang="ja-JP" dirty="0" smtClean="0"/>
              <a:t>3</a:t>
            </a:r>
            <a:r>
              <a:rPr kumimoji="1" lang="ja-JP" altLang="en-US" dirty="0" smtClean="0"/>
              <a:t>年</a:t>
            </a:r>
            <a:r>
              <a:rPr kumimoji="1" lang="en-US" altLang="ja-JP" dirty="0" smtClean="0"/>
              <a:t>4</a:t>
            </a:r>
            <a:r>
              <a:rPr kumimoji="1" lang="ja-JP" altLang="en-US" dirty="0" smtClean="0"/>
              <a:t>月施行について、ご説明します。</a:t>
            </a:r>
            <a:endParaRPr kumimoji="1" lang="en-US" altLang="ja-JP" dirty="0" smtClean="0"/>
          </a:p>
          <a:p>
            <a:r>
              <a:rPr kumimoji="1" lang="ja-JP" altLang="en-US" dirty="0" smtClean="0"/>
              <a:t>本説明は、令和</a:t>
            </a:r>
            <a:r>
              <a:rPr kumimoji="1" lang="en-US" altLang="ja-JP" dirty="0" smtClean="0"/>
              <a:t>3</a:t>
            </a:r>
            <a:r>
              <a:rPr kumimoji="1" lang="ja-JP" altLang="en-US" dirty="0" smtClean="0"/>
              <a:t>年</a:t>
            </a:r>
            <a:r>
              <a:rPr kumimoji="1" lang="en-US" altLang="ja-JP" dirty="0" smtClean="0"/>
              <a:t>3</a:t>
            </a:r>
            <a:r>
              <a:rPr kumimoji="1" lang="ja-JP" altLang="en-US" dirty="0" smtClean="0"/>
              <a:t>月時点の情報に基づいています。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0</a:t>
            </a:fld>
            <a:endParaRPr kumimoji="1" lang="ja-JP" altLang="en-US"/>
          </a:p>
        </p:txBody>
      </p:sp>
    </p:spTree>
    <p:extLst>
      <p:ext uri="{BB962C8B-B14F-4D97-AF65-F5344CB8AC3E}">
        <p14:creationId xmlns:p14="http://schemas.microsoft.com/office/powerpoint/2010/main" val="379906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次に、複数意匠一括出願手続に含めることができない出願や、提出することができない書類についてご説明します。</a:t>
            </a:r>
            <a:endParaRPr kumimoji="1" lang="en-US" altLang="ja-JP" dirty="0" smtClean="0"/>
          </a:p>
          <a:p>
            <a:r>
              <a:rPr kumimoji="1" lang="ja-JP" altLang="en-US" dirty="0" smtClean="0"/>
              <a:t>分割出願、変更出願、補正却下決定後の新出願、及び国際意匠登録出願は、複数意匠一括出願手続に含めることはできません。</a:t>
            </a:r>
            <a:endParaRPr kumimoji="1" lang="en-US" altLang="ja-JP" dirty="0" smtClean="0"/>
          </a:p>
          <a:p>
            <a:r>
              <a:rPr kumimoji="1" lang="ja-JP" altLang="en-US" dirty="0" smtClean="0"/>
              <a:t>また、特徴記載書、出願放棄書、出願取下書、及び複数意匠一括出願手続に含まれる意匠登録出願の数を変更する手続補正書は、複数意匠一括出願手続においては提出することができません。</a:t>
            </a:r>
            <a:endParaRPr kumimoji="1" lang="en-US" altLang="ja-JP" dirty="0" smtClean="0"/>
          </a:p>
          <a:p>
            <a:r>
              <a:rPr kumimoji="1" lang="ja-JP" altLang="en-US" dirty="0" smtClean="0"/>
              <a:t>なお、特徴記載書、出願放棄書、及び出願取下書は、複数意匠一括出願手続終了後に個別の意匠登録出願について提出することが可能です。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9</a:t>
            </a:fld>
            <a:endParaRPr kumimoji="1" lang="ja-JP" altLang="en-US"/>
          </a:p>
        </p:txBody>
      </p:sp>
    </p:spTree>
    <p:extLst>
      <p:ext uri="{BB962C8B-B14F-4D97-AF65-F5344CB8AC3E}">
        <p14:creationId xmlns:p14="http://schemas.microsoft.com/office/powerpoint/2010/main" val="332020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次に、優先権証明書の交付請求、</a:t>
            </a:r>
            <a:r>
              <a:rPr kumimoji="1" lang="ja-JP" altLang="en-US" dirty="0" smtClean="0">
                <a:latin typeface="メイリオ" panose="020B0604030504040204" pitchFamily="50" charset="-128"/>
                <a:ea typeface="メイリオ" panose="020B0604030504040204" pitchFamily="50" charset="-128"/>
              </a:rPr>
              <a:t>意匠登録に関する書類の謄本等の交付請求、及び</a:t>
            </a:r>
            <a:r>
              <a:rPr kumimoji="1" lang="ja-JP" altLang="en-US" dirty="0" smtClean="0"/>
              <a:t>閲覧請求についてご説明します。</a:t>
            </a:r>
            <a:endParaRPr kumimoji="1" lang="en-US" altLang="ja-JP" dirty="0" smtClean="0"/>
          </a:p>
          <a:p>
            <a:r>
              <a:rPr kumimoji="1" lang="ja-JP" altLang="en-US" dirty="0" smtClean="0"/>
              <a:t>これらの請求については、手続番号と出願番号のどちらでも請求することができます。</a:t>
            </a:r>
            <a:endParaRPr kumimoji="1" lang="en-US" altLang="ja-JP" dirty="0" smtClean="0"/>
          </a:p>
          <a:p>
            <a:r>
              <a:rPr kumimoji="1" lang="ja-JP" altLang="en-US" dirty="0" smtClean="0"/>
              <a:t>手続番号によって請求した場合は、複数意匠一括出願手続に含まれるすべての意匠登録出願について一括で請求したことになります。</a:t>
            </a:r>
            <a:endParaRPr kumimoji="1" lang="en-US" altLang="ja-JP" dirty="0" smtClean="0"/>
          </a:p>
          <a:p>
            <a:r>
              <a:rPr kumimoji="1" lang="ja-JP" altLang="en-US" dirty="0" smtClean="0"/>
              <a:t>なお、手続番号による請求は、出願番号が通知された後も可能です。</a:t>
            </a:r>
            <a:endParaRPr kumimoji="1" lang="en-US" altLang="ja-JP" dirty="0" smtClean="0"/>
          </a:p>
          <a:p>
            <a:r>
              <a:rPr kumimoji="1" lang="ja-JP" altLang="en-US" dirty="0" smtClean="0"/>
              <a:t>また、出願番号によって請求した場合は、従来どおり、個別の意匠登録出願について請求したことになります。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10</a:t>
            </a:fld>
            <a:endParaRPr kumimoji="1" lang="ja-JP" altLang="en-US"/>
          </a:p>
        </p:txBody>
      </p:sp>
    </p:spTree>
    <p:extLst>
      <p:ext uri="{BB962C8B-B14F-4D97-AF65-F5344CB8AC3E}">
        <p14:creationId xmlns:p14="http://schemas.microsoft.com/office/powerpoint/2010/main" val="421065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続いて、物品区分の扱いの見直しについてご説明します。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11</a:t>
            </a:fld>
            <a:endParaRPr kumimoji="1" lang="ja-JP" altLang="en-US"/>
          </a:p>
        </p:txBody>
      </p:sp>
    </p:spTree>
    <p:extLst>
      <p:ext uri="{BB962C8B-B14F-4D97-AF65-F5344CB8AC3E}">
        <p14:creationId xmlns:p14="http://schemas.microsoft.com/office/powerpoint/2010/main" val="351417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改正前の意匠法においては、意匠登録出願は、意匠法施行規則別表第一の「物品区分表」で定められた物品の区分によってしなければなりませんでした。</a:t>
            </a:r>
            <a:endParaRPr kumimoji="1" lang="en-US" altLang="ja-JP" dirty="0" smtClean="0"/>
          </a:p>
          <a:p>
            <a:r>
              <a:rPr kumimoji="1" lang="ja-JP" altLang="en-US" dirty="0" smtClean="0"/>
              <a:t>しかし、近年の急速な技術革新に伴い、多様な新製品が次々と市場に流通する中、新製品の登場の度に物品区分表を機動的に改定することは困難でした。</a:t>
            </a:r>
            <a:endParaRPr kumimoji="1" lang="en-US" altLang="ja-JP" dirty="0" smtClean="0"/>
          </a:p>
          <a:p>
            <a:r>
              <a:rPr kumimoji="1" lang="ja-JP" altLang="en-US" dirty="0" smtClean="0"/>
              <a:t>意匠登録出願の際に、どの物品の区分にも当てはまらないという不都合を回避するためには、より柔軟な出願手続を設けることが適当です。</a:t>
            </a:r>
            <a:endParaRPr kumimoji="1" lang="en-US" altLang="ja-JP" dirty="0" smtClean="0"/>
          </a:p>
          <a:p>
            <a:r>
              <a:rPr kumimoji="1" lang="ja-JP" altLang="en-US" dirty="0" smtClean="0"/>
              <a:t>そこで、願書に記載すべき物品の粒度を揃えるための「物品区分表」を廃止し、経済産業省令に「一意匠」の対象となる基準を設けることとしました。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12</a:t>
            </a:fld>
            <a:endParaRPr kumimoji="1" lang="ja-JP" altLang="en-US"/>
          </a:p>
        </p:txBody>
      </p:sp>
    </p:spTree>
    <p:extLst>
      <p:ext uri="{BB962C8B-B14F-4D97-AF65-F5344CB8AC3E}">
        <p14:creationId xmlns:p14="http://schemas.microsoft.com/office/powerpoint/2010/main" val="185875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意匠登録出願の単位として適切な「一意匠」の粒度については、意匠法施行規則第</a:t>
            </a:r>
            <a:r>
              <a:rPr kumimoji="1" lang="en-US" altLang="ja-JP" dirty="0" smtClean="0"/>
              <a:t>7</a:t>
            </a:r>
            <a:r>
              <a:rPr kumimoji="1" lang="ja-JP" altLang="en-US" dirty="0" smtClean="0"/>
              <a:t>条に新たに規定が設けられます。</a:t>
            </a:r>
            <a:endParaRPr kumimoji="1" lang="en-US" altLang="ja-JP" dirty="0" smtClean="0"/>
          </a:p>
          <a:p>
            <a:r>
              <a:rPr kumimoji="1" lang="ja-JP" altLang="en-US" dirty="0" smtClean="0"/>
              <a:t>具体的には、意匠登録出願は、意匠登録を受けようとする意匠ごとに、意匠に係る物品や建築物の用途、画像の用途が明確となるように記載するものとされています。</a:t>
            </a:r>
            <a:endParaRPr kumimoji="1" lang="en-US" altLang="ja-JP" dirty="0" smtClean="0"/>
          </a:p>
          <a:p>
            <a:r>
              <a:rPr kumimoji="1" lang="ja-JP" altLang="en-US" dirty="0" smtClean="0"/>
              <a:t>審査官が意匠登録出願についてこの要件を満たしているか否かを判断するときは、まず、「意匠に係る物品」の欄を含めた願書の記載、及び願書に添付された図面等を総合的に認定します。</a:t>
            </a:r>
            <a:endParaRPr kumimoji="1" lang="en-US" altLang="ja-JP" dirty="0" smtClean="0"/>
          </a:p>
          <a:p>
            <a:r>
              <a:rPr kumimoji="1" lang="ja-JP" altLang="en-US" dirty="0" smtClean="0"/>
              <a:t>その結果、意匠登録を受けようとする意匠の、意匠に係る物品等の用途及び機能を明確に認識できる場合は、この要件を満たしたものと判断します。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13</a:t>
            </a:fld>
            <a:endParaRPr kumimoji="1" lang="ja-JP" altLang="en-US"/>
          </a:p>
        </p:txBody>
      </p:sp>
    </p:spTree>
    <p:extLst>
      <p:ext uri="{BB962C8B-B14F-4D97-AF65-F5344CB8AC3E}">
        <p14:creationId xmlns:p14="http://schemas.microsoft.com/office/powerpoint/2010/main" val="382795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それでは、意匠に係る物品等の用途および機能が明確なものと判断される例をいくつかご紹介します。</a:t>
            </a:r>
            <a:endParaRPr kumimoji="1" lang="en-US" altLang="ja-JP" dirty="0" smtClean="0"/>
          </a:p>
          <a:p>
            <a:endParaRPr kumimoji="1" lang="en-US" altLang="ja-JP" dirty="0" smtClean="0"/>
          </a:p>
          <a:p>
            <a:r>
              <a:rPr kumimoji="1" lang="ja-JP" altLang="en-US" dirty="0" smtClean="0"/>
              <a:t>まず、願書の「意匠に係る物品」の欄の記載としては、後にご説明する一覧表「意匠に係る物品等の例」に記載されている程度の粒度の名称が適切であるといえます。</a:t>
            </a:r>
            <a:endParaRPr kumimoji="1" lang="en-US" altLang="ja-JP" dirty="0" smtClean="0"/>
          </a:p>
          <a:p>
            <a:r>
              <a:rPr kumimoji="1" lang="ja-JP" altLang="en-US" dirty="0" smtClean="0"/>
              <a:t>意匠に係る物品等の用途及び機能は、願書の「意匠に係る物品」の欄の記載のみならず、願書のその他の欄の記載、及び願書に添付された図面等を総合的に認定しますので、必ずしもその一覧表に記載された名称でなければいけないわけではありませんが、その表に記載された名称は、一意匠を表す粒度として適切であると判断できるものです。</a:t>
            </a:r>
            <a:endParaRPr kumimoji="1" lang="en-US" altLang="ja-JP" dirty="0" smtClean="0"/>
          </a:p>
          <a:p>
            <a:r>
              <a:rPr kumimoji="1" lang="ja-JP" altLang="en-US" dirty="0" smtClean="0"/>
              <a:t>次に、「意匠に係る物品」の欄の記載のみでは、意匠に係る物品等の用途及び機能を明確に認定することができないものの、願書の記載及び願書に添付した図面等を総合的に判断すれば、用途及び機能を明確に認定することができる例です。</a:t>
            </a:r>
            <a:endParaRPr kumimoji="1" lang="en-US" altLang="ja-JP" dirty="0" smtClean="0"/>
          </a:p>
          <a:p>
            <a:r>
              <a:rPr kumimoji="1" lang="ja-JP" altLang="en-US" dirty="0" smtClean="0"/>
              <a:t>左の事例１をご覧下さい。</a:t>
            </a:r>
            <a:endParaRPr kumimoji="1" lang="en-US" altLang="ja-JP" dirty="0" smtClean="0"/>
          </a:p>
          <a:p>
            <a:r>
              <a:rPr kumimoji="1" lang="ja-JP" altLang="en-US" dirty="0" smtClean="0"/>
              <a:t>こちらの例では、意匠に係る物品の名称が「食器」であり、一意匠の粒度としては大きすぎる名称となっています。</a:t>
            </a:r>
            <a:endParaRPr kumimoji="1" lang="en-US" altLang="ja-JP" dirty="0" smtClean="0"/>
          </a:p>
          <a:p>
            <a:r>
              <a:rPr kumimoji="1" lang="ja-JP" altLang="en-US" dirty="0" smtClean="0"/>
              <a:t>しかし、意匠に係る物品の説明には、「本願の物品は、食卓用皿である。」と記載され、図面を見ると、食卓用皿の形状、模様、色彩であると認識できます。</a:t>
            </a:r>
            <a:endParaRPr kumimoji="1" lang="en-US" altLang="ja-JP" dirty="0" smtClean="0"/>
          </a:p>
          <a:p>
            <a:r>
              <a:rPr kumimoji="1" lang="ja-JP" altLang="en-US" dirty="0" smtClean="0"/>
              <a:t>したがって、これらの各記載を総合すると、この意匠登録出願は「食卓用皿」についての出願である、つまり、意匠に係る物品の用途及び機能を明確に認定することができる出願であるといえます。</a:t>
            </a:r>
            <a:endParaRPr kumimoji="1" lang="en-US" altLang="ja-JP" dirty="0" smtClean="0"/>
          </a:p>
          <a:p>
            <a:endParaRPr kumimoji="1" lang="en-US" altLang="ja-JP" dirty="0" smtClean="0"/>
          </a:p>
          <a:p>
            <a:r>
              <a:rPr kumimoji="1" lang="ja-JP" altLang="en-US" dirty="0" smtClean="0"/>
              <a:t>次に、右の事例２をご覧下さい。</a:t>
            </a:r>
            <a:endParaRPr kumimoji="1" lang="en-US" altLang="ja-JP" dirty="0" smtClean="0"/>
          </a:p>
          <a:p>
            <a:r>
              <a:rPr kumimoji="1" lang="ja-JP" altLang="en-US" dirty="0" smtClean="0"/>
              <a:t>意匠に係る物品の名称が「履きもの」であり、一意匠の粒度としては大きすぎる名称となっています。</a:t>
            </a:r>
            <a:endParaRPr kumimoji="1" lang="en-US" altLang="ja-JP" dirty="0" smtClean="0"/>
          </a:p>
          <a:p>
            <a:r>
              <a:rPr kumimoji="1" lang="ja-JP" altLang="en-US" dirty="0" smtClean="0"/>
              <a:t>そして、意匠に係る物品の説明には、何の記載もありません。</a:t>
            </a:r>
            <a:endParaRPr kumimoji="1" lang="en-US" altLang="ja-JP" dirty="0" smtClean="0"/>
          </a:p>
          <a:p>
            <a:r>
              <a:rPr kumimoji="1" lang="ja-JP" altLang="en-US" dirty="0" smtClean="0"/>
              <a:t>しかし、図面に表された形状、模様、色彩と、「履きもの」という意匠に係る物品の名称を組み合わせて考えると、この意匠登録出願は「靴」についての出願である、つまり、意匠に係る物品の用途及び機能を明確に認定することができる出願であるといえ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14</a:t>
            </a:fld>
            <a:endParaRPr kumimoji="1" lang="ja-JP" altLang="en-US"/>
          </a:p>
        </p:txBody>
      </p:sp>
    </p:spTree>
    <p:extLst>
      <p:ext uri="{BB962C8B-B14F-4D97-AF65-F5344CB8AC3E}">
        <p14:creationId xmlns:p14="http://schemas.microsoft.com/office/powerpoint/2010/main" val="3694621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続いて、意匠に係る物品等の用途及び機能が不明確なものと判断される例についてご紹介します。</a:t>
            </a:r>
            <a:endParaRPr kumimoji="1" lang="en-US" altLang="ja-JP" dirty="0" smtClean="0"/>
          </a:p>
          <a:p>
            <a:r>
              <a:rPr kumimoji="1" lang="ja-JP" altLang="en-US" dirty="0" smtClean="0"/>
              <a:t>まず、願書の「意匠に係る物品」の欄の記載が、このスライドの①又は②に該当する場合は、願書のその他の記載の如何にかかわらず、意匠に係る物品等の用途及び機能が不明確なものと判断されます。</a:t>
            </a:r>
            <a:endParaRPr kumimoji="1" lang="en-US" altLang="ja-JP" dirty="0" smtClean="0"/>
          </a:p>
          <a:p>
            <a:r>
              <a:rPr kumimoji="1" lang="ja-JP" altLang="en-US" dirty="0" smtClean="0"/>
              <a:t>一つ目は、その意匠の属する分野において、日本語の一般的な名称として使用されていないものは、不適切な名称と判断されます。</a:t>
            </a:r>
            <a:endParaRPr kumimoji="1" lang="en-US" altLang="ja-JP" dirty="0" smtClean="0"/>
          </a:p>
          <a:p>
            <a:r>
              <a:rPr kumimoji="1" lang="ja-JP" altLang="en-US" dirty="0" smtClean="0"/>
              <a:t>例えば、日本語以外の言語によるもの、一般的な名称として広く認識されていないもの、商標や商品名等の固有名詞を付したものなどがこれに該当します。</a:t>
            </a:r>
            <a:endParaRPr kumimoji="1" lang="en-US" altLang="ja-JP" dirty="0" smtClean="0"/>
          </a:p>
          <a:p>
            <a:r>
              <a:rPr kumimoji="1" lang="ja-JP" altLang="en-US" dirty="0" smtClean="0"/>
              <a:t>ただし、日本語の場合、</a:t>
            </a:r>
            <a:r>
              <a:rPr kumimoji="1" lang="en-US" altLang="ja-JP" dirty="0" smtClean="0"/>
              <a:t>LED</a:t>
            </a:r>
            <a:r>
              <a:rPr kumimoji="1" lang="ja-JP" altLang="en-US" dirty="0" smtClean="0"/>
              <a:t>や</a:t>
            </a:r>
            <a:r>
              <a:rPr kumimoji="1" lang="en-US" altLang="ja-JP" dirty="0" smtClean="0"/>
              <a:t>DVD</a:t>
            </a:r>
            <a:r>
              <a:rPr kumimoji="1" lang="ja-JP" altLang="en-US" dirty="0" smtClean="0"/>
              <a:t>などの、一般的な名称として使用されているアルファベットによる略称表記であれば、問題ないものとして扱われます。</a:t>
            </a:r>
            <a:endParaRPr kumimoji="1" lang="en-US" altLang="ja-JP" dirty="0" smtClean="0"/>
          </a:p>
          <a:p>
            <a:endParaRPr kumimoji="1" lang="en-US" altLang="ja-JP" dirty="0" smtClean="0"/>
          </a:p>
          <a:p>
            <a:r>
              <a:rPr kumimoji="1" lang="ja-JP" altLang="en-US" dirty="0" smtClean="0"/>
              <a:t>二つ目は、用途及び機能を何ら認定することができないもの、例えば、単に「物品」であったり、「もの」であったりした場合には、不適切な名称と判断されます。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15</a:t>
            </a:fld>
            <a:endParaRPr kumimoji="1" lang="ja-JP" altLang="en-US"/>
          </a:p>
        </p:txBody>
      </p:sp>
    </p:spTree>
    <p:extLst>
      <p:ext uri="{BB962C8B-B14F-4D97-AF65-F5344CB8AC3E}">
        <p14:creationId xmlns:p14="http://schemas.microsoft.com/office/powerpoint/2010/main" val="634252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また、願書の記載及び願書に添付した図面等を総合的に判断しても、出願された意匠の意匠に係る物品等の用途及び機能を明確に認定することができないものについても、</a:t>
            </a:r>
            <a:r>
              <a:rPr lang="ja-JP" altLang="en-US" dirty="0" smtClean="0"/>
              <a:t>意匠に係る物品等の用途及び機能が不明確なものと判断されます。</a:t>
            </a:r>
            <a:endParaRPr lang="en-US" altLang="ja-JP" dirty="0" smtClean="0"/>
          </a:p>
          <a:p>
            <a:r>
              <a:rPr kumimoji="1" lang="ja-JP" altLang="en-US" dirty="0" smtClean="0"/>
              <a:t>３つの事例をご覧下さい。</a:t>
            </a:r>
            <a:endParaRPr kumimoji="1" lang="en-US" altLang="ja-JP" dirty="0" smtClean="0"/>
          </a:p>
          <a:p>
            <a:r>
              <a:rPr kumimoji="1" lang="ja-JP" altLang="en-US" dirty="0" smtClean="0"/>
              <a:t>それぞれ、意匠に係る物品が「産業用部品」「装飾部品」「支持フレーム」となっており、この名称のみでは意匠に係る物品の用途及び機能が明確とはいえません。</a:t>
            </a:r>
            <a:endParaRPr kumimoji="1" lang="en-US" altLang="ja-JP" dirty="0" smtClean="0"/>
          </a:p>
          <a:p>
            <a:r>
              <a:rPr kumimoji="1" lang="ja-JP" altLang="en-US" dirty="0" smtClean="0"/>
              <a:t>また、いずれも「意匠に係る物品の説明」に何の記載もないため、依然として意匠に係る物品の用途及び機能が不明確です。</a:t>
            </a:r>
            <a:endParaRPr kumimoji="1" lang="en-US" altLang="ja-JP" dirty="0" smtClean="0"/>
          </a:p>
          <a:p>
            <a:r>
              <a:rPr kumimoji="1" lang="ja-JP" altLang="en-US" dirty="0" smtClean="0"/>
              <a:t>さらに、図面の記載を考慮しても、これらの意匠の意匠に係る物品の用途及び機能を明確に認定することができません。</a:t>
            </a:r>
            <a:endParaRPr kumimoji="1" lang="en-US" altLang="ja-JP" dirty="0" smtClean="0"/>
          </a:p>
          <a:p>
            <a:r>
              <a:rPr kumimoji="1" lang="ja-JP" altLang="en-US" dirty="0" smtClean="0"/>
              <a:t>したがって、これらの事例はすべて、</a:t>
            </a:r>
            <a:r>
              <a:rPr lang="ja-JP" altLang="en-US" dirty="0" smtClean="0"/>
              <a:t>意匠に係る物品の用途及び機能が不明確なものと判断されます。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16</a:t>
            </a:fld>
            <a:endParaRPr kumimoji="1" lang="ja-JP" altLang="en-US"/>
          </a:p>
        </p:txBody>
      </p:sp>
    </p:spTree>
    <p:extLst>
      <p:ext uri="{BB962C8B-B14F-4D97-AF65-F5344CB8AC3E}">
        <p14:creationId xmlns:p14="http://schemas.microsoft.com/office/powerpoint/2010/main" val="207370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物品区分表が廃止されることによって、意匠制度に不慣れなユーザーの皆様にとっては、願書の「意匠に係る物品」の欄をどのように記載したら良いのかわからなくなってしまう懸念があります。</a:t>
            </a:r>
            <a:endParaRPr kumimoji="1" lang="en-US" altLang="ja-JP" dirty="0" smtClean="0"/>
          </a:p>
          <a:p>
            <a:r>
              <a:rPr kumimoji="1" lang="ja-JP" altLang="en-US" dirty="0" smtClean="0"/>
              <a:t>そこで、ユーザーの皆様が出願する際の記載の指針となるよう、</a:t>
            </a:r>
            <a:r>
              <a:rPr kumimoji="1" lang="ja-JP" altLang="en-US" dirty="0" smtClean="0">
                <a:latin typeface="メイリオ" panose="020B0604030504040204" pitchFamily="50" charset="-128"/>
                <a:ea typeface="メイリオ" panose="020B0604030504040204" pitchFamily="50" charset="-128"/>
              </a:rPr>
              <a:t>意匠に係る物品等を例示した一覧表</a:t>
            </a:r>
            <a:r>
              <a:rPr kumimoji="1" lang="ja-JP" altLang="en-US" dirty="0" smtClean="0"/>
              <a:t>「意匠に係る物品等の例」を作成し、「意匠登録出願の願書及び図面等の記載の手引き」の別添として特許庁ウェブサイトにて公表することとしました。</a:t>
            </a:r>
            <a:endParaRPr kumimoji="1" lang="en-US" altLang="ja-JP" dirty="0" smtClean="0"/>
          </a:p>
          <a:p>
            <a:r>
              <a:rPr kumimoji="1" lang="ja-JP" altLang="en-US" dirty="0" smtClean="0"/>
              <a:t>この「意匠に係る物品等の例」は、</a:t>
            </a:r>
            <a:r>
              <a:rPr kumimoji="1" lang="ja-JP" altLang="en-US" dirty="0" smtClean="0">
                <a:latin typeface="メイリオ" panose="020B0604030504040204" pitchFamily="50" charset="-128"/>
                <a:ea typeface="メイリオ" panose="020B0604030504040204" pitchFamily="50" charset="-128"/>
              </a:rPr>
              <a:t>従来の意匠法施行規則別表第一</a:t>
            </a:r>
            <a:r>
              <a:rPr kumimoji="1" lang="ja-JP" altLang="en-US" dirty="0" smtClean="0"/>
              <a:t>の「物品区分表」をもとに作成されていますが、</a:t>
            </a:r>
            <a:r>
              <a:rPr lang="ja-JP" altLang="en-US" dirty="0" smtClean="0">
                <a:latin typeface="メイリオ" panose="020B0604030504040204" pitchFamily="50" charset="-128"/>
                <a:ea typeface="メイリオ" panose="020B0604030504040204" pitchFamily="50" charset="-128"/>
              </a:rPr>
              <a:t>近年の登録実績を元にした追加・削除、</a:t>
            </a:r>
            <a:r>
              <a:rPr kumimoji="1" lang="ja-JP" altLang="en-US" dirty="0" smtClean="0">
                <a:latin typeface="メイリオ" panose="020B0604030504040204" pitchFamily="50" charset="-128"/>
                <a:ea typeface="メイリオ" panose="020B0604030504040204" pitchFamily="50" charset="-128"/>
              </a:rPr>
              <a:t>掲載順の変更や古い表記の見直し等の修正</a:t>
            </a:r>
            <a:r>
              <a:rPr kumimoji="1" lang="ja-JP" altLang="en-US" dirty="0" smtClean="0"/>
              <a:t>を行っています。</a:t>
            </a:r>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17</a:t>
            </a:fld>
            <a:endParaRPr kumimoji="1" lang="ja-JP" altLang="en-US"/>
          </a:p>
        </p:txBody>
      </p:sp>
    </p:spTree>
    <p:extLst>
      <p:ext uri="{BB962C8B-B14F-4D97-AF65-F5344CB8AC3E}">
        <p14:creationId xmlns:p14="http://schemas.microsoft.com/office/powerpoint/2010/main" val="2031675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次に、手続救済規定の拡充についてご説明します。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18</a:t>
            </a:fld>
            <a:endParaRPr kumimoji="1" lang="ja-JP" altLang="en-US"/>
          </a:p>
        </p:txBody>
      </p:sp>
    </p:spTree>
    <p:extLst>
      <p:ext uri="{BB962C8B-B14F-4D97-AF65-F5344CB8AC3E}">
        <p14:creationId xmlns:p14="http://schemas.microsoft.com/office/powerpoint/2010/main" val="256446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本説明は、５つのパートにわかれています。</a:t>
            </a:r>
            <a:endParaRPr kumimoji="1" lang="en-US" altLang="ja-JP" dirty="0" smtClean="0"/>
          </a:p>
          <a:p>
            <a:r>
              <a:rPr kumimoji="1" lang="ja-JP" altLang="en-US" dirty="0" smtClean="0"/>
              <a:t>まず、令和元年改正意匠法の施行についてご説明します。</a:t>
            </a:r>
            <a:endParaRPr kumimoji="1" lang="en-US" altLang="ja-JP" dirty="0" smtClean="0"/>
          </a:p>
          <a:p>
            <a:r>
              <a:rPr kumimoji="1" lang="ja-JP" altLang="en-US" dirty="0" smtClean="0"/>
              <a:t>その後、複数意匠一括出願手続の導入、物品区分の扱いの見直し、手続救済規定の拡充の順番で、それぞれご説明します。</a:t>
            </a:r>
            <a:endParaRPr kumimoji="1" lang="en-US" altLang="ja-JP" dirty="0" smtClean="0"/>
          </a:p>
          <a:p>
            <a:r>
              <a:rPr kumimoji="1" lang="ja-JP" altLang="en-US" dirty="0" smtClean="0"/>
              <a:t>最後に、経過措置についてご説明します。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a:t>
            </a:fld>
            <a:endParaRPr kumimoji="1" lang="ja-JP" altLang="en-US"/>
          </a:p>
        </p:txBody>
      </p:sp>
    </p:spTree>
    <p:extLst>
      <p:ext uri="{BB962C8B-B14F-4D97-AF65-F5344CB8AC3E}">
        <p14:creationId xmlns:p14="http://schemas.microsoft.com/office/powerpoint/2010/main" val="2468183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今般の改正法の施行によって、拡充される手続救済は３つあります。</a:t>
            </a:r>
            <a:endParaRPr kumimoji="1" lang="en-US" altLang="ja-JP" dirty="0" smtClean="0"/>
          </a:p>
          <a:p>
            <a:r>
              <a:rPr kumimoji="1" lang="ja-JP" altLang="en-US" dirty="0" smtClean="0"/>
              <a:t>まず、指定期間経過後に、請求によって指定期間を延長することが可能となります。</a:t>
            </a:r>
            <a:endParaRPr kumimoji="1" lang="en-US" altLang="ja-JP" dirty="0" smtClean="0"/>
          </a:p>
          <a:p>
            <a:r>
              <a:rPr kumimoji="1" lang="ja-JP" altLang="en-US" dirty="0" smtClean="0"/>
              <a:t>そして、優先期間が経過した後であっても、正当な理由があったときは優先権主張を伴う意匠登録出願をすることができるようになります。</a:t>
            </a:r>
            <a:endParaRPr kumimoji="1" lang="en-US" altLang="ja-JP" dirty="0" smtClean="0"/>
          </a:p>
          <a:p>
            <a:r>
              <a:rPr kumimoji="1" lang="ja-JP" altLang="en-US" dirty="0" smtClean="0"/>
              <a:t>さらに、優先権書類が未提出であった場合に特許庁がその旨を通知し、その通知後に優先権書類を提出することが可能となります。</a:t>
            </a:r>
            <a:endParaRPr kumimoji="1" lang="en-US" altLang="ja-JP" dirty="0" smtClean="0"/>
          </a:p>
          <a:p>
            <a:r>
              <a:rPr kumimoji="1" lang="ja-JP" altLang="en-US" dirty="0" smtClean="0"/>
              <a:t>これらはいずれも、特許法を準用しています。</a:t>
            </a:r>
            <a:endParaRPr kumimoji="1" lang="en-US" altLang="ja-JP" dirty="0" smtClean="0"/>
          </a:p>
          <a:p>
            <a:r>
              <a:rPr kumimoji="1" lang="ja-JP" altLang="en-US" dirty="0" smtClean="0"/>
              <a:t>では、それぞれ順にご説明します。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19</a:t>
            </a:fld>
            <a:endParaRPr kumimoji="1" lang="ja-JP" altLang="en-US"/>
          </a:p>
        </p:txBody>
      </p:sp>
    </p:spTree>
    <p:extLst>
      <p:ext uri="{BB962C8B-B14F-4D97-AF65-F5344CB8AC3E}">
        <p14:creationId xmlns:p14="http://schemas.microsoft.com/office/powerpoint/2010/main" val="330190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まずは、指定期間経過後の、請求による指定期間の延長についてです。</a:t>
            </a:r>
            <a:endParaRPr kumimoji="1" lang="en-US" altLang="ja-JP" dirty="0" smtClean="0"/>
          </a:p>
          <a:p>
            <a:r>
              <a:rPr kumimoji="1" lang="ja-JP" altLang="en-US" dirty="0" smtClean="0"/>
              <a:t>補正指令や拒絶理由通知などに記載された「指定期間」を、その指定期間の経過後</a:t>
            </a:r>
            <a:r>
              <a:rPr kumimoji="1" lang="en-US" altLang="ja-JP" dirty="0" smtClean="0"/>
              <a:t>2</a:t>
            </a:r>
            <a:r>
              <a:rPr kumimoji="1" lang="ja-JP" altLang="en-US" dirty="0" smtClean="0"/>
              <a:t>か月以内であれば、出願人や代理人による請求によって、</a:t>
            </a:r>
            <a:r>
              <a:rPr kumimoji="1" lang="en-US" altLang="ja-JP" dirty="0" smtClean="0"/>
              <a:t>2</a:t>
            </a:r>
            <a:r>
              <a:rPr kumimoji="1" lang="ja-JP" altLang="en-US" dirty="0" smtClean="0"/>
              <a:t>か月間延長することができるようになります。</a:t>
            </a:r>
            <a:endParaRPr kumimoji="1" lang="en-US" altLang="ja-JP" dirty="0" smtClean="0"/>
          </a:p>
          <a:p>
            <a:r>
              <a:rPr kumimoji="1" lang="ja-JP" altLang="en-US" dirty="0" smtClean="0"/>
              <a:t>この延長請求は、ひとつの手続について</a:t>
            </a:r>
            <a:r>
              <a:rPr kumimoji="1" lang="en-US" altLang="ja-JP" dirty="0" smtClean="0"/>
              <a:t>1</a:t>
            </a:r>
            <a:r>
              <a:rPr kumimoji="1" lang="ja-JP" altLang="en-US" dirty="0" smtClean="0"/>
              <a:t>回限り可能とするもので、繰り返し請求することによって指定期間を長期に延長することはできません。</a:t>
            </a:r>
            <a:endParaRPr kumimoji="1" lang="en-US" altLang="ja-JP" dirty="0" smtClean="0"/>
          </a:p>
          <a:p>
            <a:r>
              <a:rPr kumimoji="1" lang="ja-JP" altLang="en-US" dirty="0" smtClean="0"/>
              <a:t>延長請求のための手数料は、</a:t>
            </a:r>
            <a:r>
              <a:rPr kumimoji="1" lang="en-US" altLang="ja-JP" dirty="0" smtClean="0"/>
              <a:t>4200</a:t>
            </a:r>
            <a:r>
              <a:rPr kumimoji="1" lang="ja-JP" altLang="en-US" dirty="0" smtClean="0"/>
              <a:t>円ですが、拒絶理由通知に記載された指定期間を延長する請求については、</a:t>
            </a:r>
            <a:r>
              <a:rPr kumimoji="1" lang="en-US" altLang="ja-JP" dirty="0" smtClean="0"/>
              <a:t>7200</a:t>
            </a:r>
            <a:r>
              <a:rPr kumimoji="1" lang="ja-JP" altLang="en-US" dirty="0" smtClean="0"/>
              <a:t>円になります。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a:t>
            </a:r>
            <a:r>
              <a:rPr kumimoji="1" lang="ja-JP" altLang="en-US" dirty="0" smtClean="0">
                <a:latin typeface="メイリオ" panose="020B0604030504040204" pitchFamily="50" charset="-128"/>
                <a:ea typeface="メイリオ" panose="020B0604030504040204" pitchFamily="50" charset="-128"/>
              </a:rPr>
              <a:t>指定期間内に拒絶理由通知に対する応答をしたときは、延長請求することはできません。</a:t>
            </a:r>
            <a:endParaRPr kumimoji="1" lang="en-US" altLang="ja-JP" dirty="0" smtClean="0">
              <a:latin typeface="メイリオ" panose="020B0604030504040204" pitchFamily="50" charset="-128"/>
              <a:ea typeface="メイリオ" panose="020B0604030504040204" pitchFamily="50" charset="-128"/>
            </a:endParaRP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20</a:t>
            </a:fld>
            <a:endParaRPr kumimoji="1" lang="ja-JP" altLang="en-US"/>
          </a:p>
        </p:txBody>
      </p:sp>
    </p:spTree>
    <p:extLst>
      <p:ext uri="{BB962C8B-B14F-4D97-AF65-F5344CB8AC3E}">
        <p14:creationId xmlns:p14="http://schemas.microsoft.com/office/powerpoint/2010/main" val="1820415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指定期間が経過した後の、請求による期間延長を可能としたことに伴い、従来は認められていなかった、国内居住者による指定期間内の延長請求も可能とします。</a:t>
            </a:r>
            <a:endParaRPr kumimoji="1" lang="en-US" altLang="ja-JP" dirty="0" smtClean="0"/>
          </a:p>
          <a:p>
            <a:r>
              <a:rPr kumimoji="1" lang="ja-JP" altLang="en-US" dirty="0" smtClean="0"/>
              <a:t>また、これまで、在外者による指定期間内の延長請求は可能でしたが、延長される期間は</a:t>
            </a:r>
            <a:r>
              <a:rPr kumimoji="1" lang="en-US" altLang="ja-JP" dirty="0" smtClean="0"/>
              <a:t>1</a:t>
            </a:r>
            <a:r>
              <a:rPr kumimoji="1" lang="ja-JP" altLang="en-US" dirty="0" smtClean="0"/>
              <a:t>か月でした。</a:t>
            </a:r>
            <a:endParaRPr kumimoji="1" lang="en-US" altLang="ja-JP" dirty="0" smtClean="0"/>
          </a:p>
          <a:p>
            <a:r>
              <a:rPr kumimoji="1" lang="ja-JP" altLang="en-US" dirty="0" smtClean="0"/>
              <a:t>今回、指定期間経過後の延長請求によって指定期間を</a:t>
            </a:r>
            <a:r>
              <a:rPr kumimoji="1" lang="en-US" altLang="ja-JP" dirty="0" smtClean="0"/>
              <a:t>2</a:t>
            </a:r>
            <a:r>
              <a:rPr kumimoji="1" lang="ja-JP" altLang="en-US" dirty="0" smtClean="0"/>
              <a:t>か月延長できるようにすることから、指定期間内の延長請求によっても、指定期間を</a:t>
            </a:r>
            <a:r>
              <a:rPr kumimoji="1" lang="en-US" altLang="ja-JP" dirty="0" smtClean="0"/>
              <a:t>2</a:t>
            </a:r>
            <a:r>
              <a:rPr kumimoji="1" lang="ja-JP" altLang="en-US" dirty="0" smtClean="0"/>
              <a:t>か月延長できるようにします。</a:t>
            </a:r>
            <a:endParaRPr kumimoji="1" lang="en-US" altLang="ja-JP" dirty="0" smtClean="0"/>
          </a:p>
          <a:p>
            <a:r>
              <a:rPr kumimoji="1" lang="ja-JP" altLang="en-US" dirty="0" smtClean="0"/>
              <a:t>延長請求のための手数料は、</a:t>
            </a:r>
            <a:r>
              <a:rPr kumimoji="1" lang="en-US" altLang="ja-JP" dirty="0" smtClean="0"/>
              <a:t>2100</a:t>
            </a:r>
            <a:r>
              <a:rPr kumimoji="1" lang="ja-JP" altLang="en-US" dirty="0" smtClean="0"/>
              <a:t>円です。</a:t>
            </a:r>
            <a:endParaRPr kumimoji="1" lang="en-US" altLang="ja-JP" dirty="0" smtClean="0"/>
          </a:p>
          <a:p>
            <a:r>
              <a:rPr kumimoji="1" lang="ja-JP" altLang="en-US" dirty="0" smtClean="0"/>
              <a:t>なお、指定期間内の請求によって延長された指定期間は、指定期間内・指定期間経過後にかかわらず、再度の延長請求はできません。</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21</a:t>
            </a:fld>
            <a:endParaRPr kumimoji="1" lang="ja-JP" altLang="en-US"/>
          </a:p>
        </p:txBody>
      </p:sp>
    </p:spTree>
    <p:extLst>
      <p:ext uri="{BB962C8B-B14F-4D97-AF65-F5344CB8AC3E}">
        <p14:creationId xmlns:p14="http://schemas.microsoft.com/office/powerpoint/2010/main" val="2649005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次に、優先期間経過後の優先権主張を伴う意匠登録出願についてです。</a:t>
            </a:r>
            <a:endParaRPr kumimoji="1" lang="en-US" altLang="ja-JP" dirty="0" smtClean="0"/>
          </a:p>
          <a:p>
            <a:r>
              <a:rPr kumimoji="1" lang="ja-JP" altLang="en-US" dirty="0" smtClean="0"/>
              <a:t>第一国官庁に出願してから、</a:t>
            </a:r>
            <a:r>
              <a:rPr kumimoji="1" lang="en-US" altLang="ja-JP" dirty="0" smtClean="0"/>
              <a:t>6</a:t>
            </a:r>
            <a:r>
              <a:rPr kumimoji="1" lang="ja-JP" altLang="en-US" dirty="0" smtClean="0"/>
              <a:t>か月の優先期間が経過した後であっても、その優先期間内に日本国特許庁に出願できなかったことについて正当な理由があるときは、優先期間経過後</a:t>
            </a:r>
            <a:r>
              <a:rPr kumimoji="1" lang="en-US" altLang="ja-JP" dirty="0" smtClean="0"/>
              <a:t>2</a:t>
            </a:r>
            <a:r>
              <a:rPr kumimoji="1" lang="ja-JP" altLang="en-US" dirty="0" smtClean="0"/>
              <a:t>か月以内にした意匠登録出願について、優先権を主張することが可能となります。</a:t>
            </a:r>
            <a:endParaRPr kumimoji="1" lang="en-US" altLang="ja-JP" dirty="0" smtClean="0"/>
          </a:p>
          <a:p>
            <a:r>
              <a:rPr kumimoji="1" lang="ja-JP" altLang="en-US" dirty="0" smtClean="0"/>
              <a:t>優先期間経過後</a:t>
            </a:r>
            <a:r>
              <a:rPr kumimoji="1" lang="en-US" altLang="ja-JP" dirty="0" smtClean="0"/>
              <a:t>2</a:t>
            </a:r>
            <a:r>
              <a:rPr kumimoji="1" lang="ja-JP" altLang="en-US" dirty="0" smtClean="0"/>
              <a:t>か月以内に優先権主張を伴う意匠登録出願をするときは、出願人は、出願することができなかった理由を記載した回復理由書及び証拠書類を提出します。</a:t>
            </a:r>
            <a:endParaRPr kumimoji="1" lang="en-US" altLang="ja-JP" dirty="0" smtClean="0"/>
          </a:p>
          <a:p>
            <a:r>
              <a:rPr kumimoji="1" lang="ja-JP" altLang="en-US" dirty="0" smtClean="0"/>
              <a:t>「正当な理由」については、特許庁ホームページで公表されている「期間徒過後の救済規定に係るガイドライン」に考え方や例が掲載されています。</a:t>
            </a:r>
            <a:endParaRPr kumimoji="1" lang="en-US" altLang="ja-JP" dirty="0" smtClean="0"/>
          </a:p>
          <a:p>
            <a:r>
              <a:rPr kumimoji="1" lang="ja-JP" altLang="en-US" dirty="0" smtClean="0"/>
              <a:t>計画的な入院による代理人の不在や計画停電によるオンライン手続の不能など、期間徒過の原因となった事象が予測可能であるといえる場合は、原則として「正当な理由」には該当しないと判断されます。</a:t>
            </a:r>
            <a:endParaRPr kumimoji="1" lang="en-US" altLang="ja-JP" dirty="0" smtClean="0"/>
          </a:p>
          <a:p>
            <a:r>
              <a:rPr kumimoji="1" lang="ja-JP" altLang="en-US" dirty="0" smtClean="0"/>
              <a:t>期間徒過の原因となった事象が予測不可能なものであった場合は、回復理由書の記載に基づき、出願人が事象の発生前・後に講じた措置が相応の措置といえるか否かの観点、及び措置を講じるべき者の観点を含めて、「正当な理由」であるか否かについて判断されることになります。</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22</a:t>
            </a:fld>
            <a:endParaRPr kumimoji="1" lang="ja-JP" altLang="en-US"/>
          </a:p>
        </p:txBody>
      </p:sp>
    </p:spTree>
    <p:extLst>
      <p:ext uri="{BB962C8B-B14F-4D97-AF65-F5344CB8AC3E}">
        <p14:creationId xmlns:p14="http://schemas.microsoft.com/office/powerpoint/2010/main" val="2446494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最後に、優先権書類の未提出通知を受けた後の優先権書類の提出についてです。</a:t>
            </a:r>
            <a:endParaRPr kumimoji="1" lang="en-US" altLang="ja-JP" dirty="0" smtClean="0"/>
          </a:p>
          <a:p>
            <a:r>
              <a:rPr kumimoji="1" lang="ja-JP" altLang="en-US" dirty="0" smtClean="0"/>
              <a:t>意匠登録出願について優先権を主張する場合は、優先権証明書やＤＡＳ利用のためのアクセスコード等を記載した書面を、出願から</a:t>
            </a:r>
            <a:r>
              <a:rPr kumimoji="1" lang="en-US" altLang="ja-JP" dirty="0" smtClean="0"/>
              <a:t>3</a:t>
            </a:r>
            <a:r>
              <a:rPr kumimoji="1" lang="ja-JP" altLang="en-US" dirty="0" smtClean="0"/>
              <a:t>か月以内に提出する必要があります。</a:t>
            </a:r>
            <a:endParaRPr kumimoji="1" lang="en-US" altLang="ja-JP" dirty="0" smtClean="0"/>
          </a:p>
          <a:p>
            <a:r>
              <a:rPr kumimoji="1" lang="ja-JP" altLang="en-US" dirty="0" smtClean="0"/>
              <a:t>この期間内に、それらの優先権書類の提出がなかったときは、特許庁が出願人又は代理人に対して、優先権書類が未提出である旨の通知を行います。</a:t>
            </a:r>
            <a:endParaRPr kumimoji="1" lang="en-US" altLang="ja-JP" dirty="0" smtClean="0"/>
          </a:p>
          <a:p>
            <a:r>
              <a:rPr kumimoji="1" lang="ja-JP" altLang="en-US" dirty="0" smtClean="0"/>
              <a:t>この通知を受け取った出願人又は代理人は、その通知の日から</a:t>
            </a:r>
            <a:r>
              <a:rPr kumimoji="1" lang="en-US" altLang="ja-JP" dirty="0" smtClean="0"/>
              <a:t>2</a:t>
            </a:r>
            <a:r>
              <a:rPr kumimoji="1" lang="ja-JP" altLang="en-US" dirty="0" smtClean="0"/>
              <a:t>か月以内であれば、優先権書類を特許庁に提出することが可能となります。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23</a:t>
            </a:fld>
            <a:endParaRPr kumimoji="1" lang="ja-JP" altLang="en-US"/>
          </a:p>
        </p:txBody>
      </p:sp>
    </p:spTree>
    <p:extLst>
      <p:ext uri="{BB962C8B-B14F-4D97-AF65-F5344CB8AC3E}">
        <p14:creationId xmlns:p14="http://schemas.microsoft.com/office/powerpoint/2010/main" val="95352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最後に、経過措置についてご説明します。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24</a:t>
            </a:fld>
            <a:endParaRPr kumimoji="1" lang="ja-JP" altLang="en-US"/>
          </a:p>
        </p:txBody>
      </p:sp>
    </p:spTree>
    <p:extLst>
      <p:ext uri="{BB962C8B-B14F-4D97-AF65-F5344CB8AC3E}">
        <p14:creationId xmlns:p14="http://schemas.microsoft.com/office/powerpoint/2010/main" val="35574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複数意匠一括出願手続、物品区分の扱いの見直し、及び手続救済規定のうち、優先期間経過後の優先権主張を伴う意匠登録出願については、令和</a:t>
            </a:r>
            <a:r>
              <a:rPr kumimoji="1" lang="en-US" altLang="ja-JP" dirty="0" smtClean="0"/>
              <a:t>3</a:t>
            </a:r>
            <a:r>
              <a:rPr kumimoji="1" lang="ja-JP" altLang="en-US" dirty="0" smtClean="0"/>
              <a:t>年</a:t>
            </a:r>
            <a:r>
              <a:rPr kumimoji="1" lang="en-US" altLang="ja-JP" dirty="0" smtClean="0"/>
              <a:t>4</a:t>
            </a:r>
            <a:r>
              <a:rPr kumimoji="1" lang="ja-JP" altLang="en-US" dirty="0" smtClean="0"/>
              <a:t>月</a:t>
            </a:r>
            <a:r>
              <a:rPr kumimoji="1" lang="en-US" altLang="ja-JP" dirty="0" smtClean="0"/>
              <a:t>1</a:t>
            </a:r>
            <a:r>
              <a:rPr kumimoji="1" lang="ja-JP" altLang="en-US" dirty="0" smtClean="0"/>
              <a:t>日以後の意匠登録出願に適用されます。</a:t>
            </a:r>
            <a:endParaRPr kumimoji="1" lang="en-US" altLang="ja-JP" dirty="0" smtClean="0"/>
          </a:p>
          <a:p>
            <a:r>
              <a:rPr kumimoji="1" lang="ja-JP" altLang="en-US" dirty="0" smtClean="0"/>
              <a:t>請求による指定期間の延長、及び優先権証明書の未提出通知を受けた後の優先権書類の提出については、</a:t>
            </a: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rPr>
              <a:t>日以後に指定期間や優先権書類提出期間を経過する意匠登録出願に適用されます。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25</a:t>
            </a:fld>
            <a:endParaRPr kumimoji="1" lang="ja-JP" altLang="en-US"/>
          </a:p>
        </p:txBody>
      </p:sp>
    </p:spTree>
    <p:extLst>
      <p:ext uri="{BB962C8B-B14F-4D97-AF65-F5344CB8AC3E}">
        <p14:creationId xmlns:p14="http://schemas.microsoft.com/office/powerpoint/2010/main" val="234324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a:t>
            </a:r>
            <a:r>
              <a:rPr kumimoji="1" lang="ja-JP" altLang="en-US" dirty="0" smtClean="0">
                <a:latin typeface="メイリオ" panose="020B0604030504040204" pitchFamily="50" charset="-128"/>
                <a:ea typeface="メイリオ" panose="020B0604030504040204" pitchFamily="50" charset="-128"/>
              </a:rPr>
              <a:t>改正意匠法の令和３年４月施行についての説明を終わります。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26</a:t>
            </a:fld>
            <a:endParaRPr kumimoji="1" lang="ja-JP" altLang="en-US"/>
          </a:p>
        </p:txBody>
      </p:sp>
    </p:spTree>
    <p:extLst>
      <p:ext uri="{BB962C8B-B14F-4D97-AF65-F5344CB8AC3E}">
        <p14:creationId xmlns:p14="http://schemas.microsoft.com/office/powerpoint/2010/main" val="308573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では、令和元年改正意匠法の施行についてご説明します。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2</a:t>
            </a:fld>
            <a:endParaRPr kumimoji="1" lang="ja-JP" altLang="en-US"/>
          </a:p>
        </p:txBody>
      </p:sp>
    </p:spTree>
    <p:extLst>
      <p:ext uri="{BB962C8B-B14F-4D97-AF65-F5344CB8AC3E}">
        <p14:creationId xmlns:p14="http://schemas.microsoft.com/office/powerpoint/2010/main" val="496231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令和元年改正意匠法の改正項目は、２つの青い四角に囲まれた</a:t>
            </a:r>
            <a:r>
              <a:rPr kumimoji="1" lang="en-US" altLang="ja-JP" dirty="0" smtClean="0"/>
              <a:t>10</a:t>
            </a:r>
            <a:r>
              <a:rPr kumimoji="1" lang="ja-JP" altLang="en-US" dirty="0" smtClean="0"/>
              <a:t>項目になります。</a:t>
            </a:r>
            <a:endParaRPr kumimoji="1" lang="en-US" altLang="ja-JP" dirty="0" smtClean="0"/>
          </a:p>
          <a:p>
            <a:r>
              <a:rPr kumimoji="1" lang="ja-JP" altLang="en-US" dirty="0" smtClean="0"/>
              <a:t>そのうち、保護対象の拡充を含む７項目についての規定は、昨年</a:t>
            </a:r>
            <a:r>
              <a:rPr kumimoji="1" lang="en-US" altLang="ja-JP" dirty="0" smtClean="0"/>
              <a:t>4</a:t>
            </a:r>
            <a:r>
              <a:rPr kumimoji="1" lang="ja-JP" altLang="en-US" dirty="0" smtClean="0"/>
              <a:t>月に施行済みです。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令和３年</a:t>
            </a:r>
            <a:r>
              <a:rPr kumimoji="1" lang="en-US" altLang="ja-JP" dirty="0" smtClean="0"/>
              <a:t>4</a:t>
            </a:r>
            <a:r>
              <a:rPr kumimoji="1" lang="ja-JP" altLang="en-US" dirty="0" smtClean="0"/>
              <a:t>月に施行されるのは、残る、複数意匠一括出願手続の導入、物品区分の扱いの見直し、及び手続救済規定の拡充についての規定になります。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3</a:t>
            </a:fld>
            <a:endParaRPr kumimoji="1" lang="ja-JP" altLang="en-US"/>
          </a:p>
        </p:txBody>
      </p:sp>
    </p:spTree>
    <p:extLst>
      <p:ext uri="{BB962C8B-B14F-4D97-AF65-F5344CB8AC3E}">
        <p14:creationId xmlns:p14="http://schemas.microsoft.com/office/powerpoint/2010/main" val="231293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次に、複数意匠一括出願手続の導入についてご説明します。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4</a:t>
            </a:fld>
            <a:endParaRPr kumimoji="1" lang="ja-JP" altLang="en-US"/>
          </a:p>
        </p:txBody>
      </p:sp>
    </p:spTree>
    <p:extLst>
      <p:ext uri="{BB962C8B-B14F-4D97-AF65-F5344CB8AC3E}">
        <p14:creationId xmlns:p14="http://schemas.microsoft.com/office/powerpoint/2010/main" val="291403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まず、複数意匠一括出願手続を導入することとした背景について簡単に説明します。</a:t>
            </a:r>
            <a:endParaRPr kumimoji="1" lang="en-US" altLang="ja-JP" dirty="0" smtClean="0"/>
          </a:p>
          <a:p>
            <a:r>
              <a:rPr kumimoji="1" lang="ja-JP" altLang="en-US" dirty="0" smtClean="0"/>
              <a:t>日本に出願する意匠登録出願は、意匠法第</a:t>
            </a:r>
            <a:r>
              <a:rPr kumimoji="1" lang="en-US" altLang="ja-JP" dirty="0" smtClean="0"/>
              <a:t>7</a:t>
            </a:r>
            <a:r>
              <a:rPr kumimoji="1" lang="ja-JP" altLang="en-US" dirty="0" smtClean="0"/>
              <a:t>条の規定により、意匠ごとにしなければならず、一つの出願に一つの意匠しか含めることができません。</a:t>
            </a:r>
            <a:endParaRPr kumimoji="1" lang="en-US" altLang="ja-JP" dirty="0" smtClean="0"/>
          </a:p>
          <a:p>
            <a:r>
              <a:rPr kumimoji="1" lang="ja-JP" altLang="en-US" dirty="0" smtClean="0"/>
              <a:t>しかし、近年は、製品に一貫したデザインコンセプトを用いてブランド価値を高める企業が増えており、そのようなデザインについて権利化しようとする企業にとっては、出願手続の負担が生じている実態がありました。</a:t>
            </a:r>
            <a:endParaRPr kumimoji="1" lang="en-US" altLang="ja-JP" dirty="0" smtClean="0"/>
          </a:p>
          <a:p>
            <a:r>
              <a:rPr kumimoji="1" lang="ja-JP" altLang="en-US" dirty="0" smtClean="0"/>
              <a:t>そこで、そのような出願手続負担を軽減すべく、複数の意匠登録出願を一の願書によって一括して行う手続について、意匠法施行規則に新たに規定することとしました。</a:t>
            </a:r>
            <a:endParaRPr kumimoji="1" lang="en-US" altLang="ja-JP" dirty="0" smtClean="0"/>
          </a:p>
          <a:p>
            <a:r>
              <a:rPr kumimoji="1" lang="ja-JP" altLang="en-US" dirty="0" smtClean="0"/>
              <a:t>なお、複数意匠一括出願手続によって出願しても、</a:t>
            </a:r>
            <a:r>
              <a:rPr kumimoji="1" lang="en-US" altLang="ja-JP" dirty="0" smtClean="0"/>
              <a:t>1</a:t>
            </a:r>
            <a:r>
              <a:rPr kumimoji="1" lang="ja-JP" altLang="en-US" dirty="0" smtClean="0"/>
              <a:t>意匠ごとに１つの意匠権を発生させるという原則は維持されます。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5</a:t>
            </a:fld>
            <a:endParaRPr kumimoji="1" lang="ja-JP" altLang="en-US"/>
          </a:p>
        </p:txBody>
      </p:sp>
    </p:spTree>
    <p:extLst>
      <p:ext uri="{BB962C8B-B14F-4D97-AF65-F5344CB8AC3E}">
        <p14:creationId xmlns:p14="http://schemas.microsoft.com/office/powerpoint/2010/main" val="3441594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複数意匠一括出願手続の流れについてご説明します。</a:t>
            </a:r>
            <a:endParaRPr kumimoji="1" lang="en-US" altLang="ja-JP" dirty="0" smtClean="0"/>
          </a:p>
          <a:p>
            <a:r>
              <a:rPr kumimoji="1" lang="ja-JP" altLang="en-US" dirty="0" smtClean="0"/>
              <a:t>特許庁に対して、複数意匠一括出願手続をすると、まず、手続番号が通知されます。</a:t>
            </a:r>
            <a:endParaRPr kumimoji="1" lang="en-US" altLang="ja-JP" dirty="0" smtClean="0"/>
          </a:p>
          <a:p>
            <a:r>
              <a:rPr kumimoji="1" lang="ja-JP" altLang="en-US" dirty="0" smtClean="0"/>
              <a:t>その後、願書等の方式審査が行われます。</a:t>
            </a:r>
            <a:endParaRPr kumimoji="1" lang="en-US" altLang="ja-JP" dirty="0" smtClean="0"/>
          </a:p>
          <a:p>
            <a:r>
              <a:rPr kumimoji="1" lang="ja-JP" altLang="en-US" dirty="0" smtClean="0"/>
              <a:t>方式審査完了などの要件を満たすと、複数意匠一括出願手続が終了します。</a:t>
            </a:r>
            <a:endParaRPr kumimoji="1" lang="en-US" altLang="ja-JP" dirty="0" smtClean="0"/>
          </a:p>
          <a:p>
            <a:r>
              <a:rPr kumimoji="1" lang="ja-JP" altLang="en-US" dirty="0" smtClean="0"/>
              <a:t>この複数意匠一括出願手続が終了するまで、例えば方式指令やそれに対する手続補正などは、手続番号を用いて行うことになります。</a:t>
            </a:r>
            <a:endParaRPr kumimoji="1" lang="en-US" altLang="ja-JP" dirty="0" smtClean="0"/>
          </a:p>
          <a:p>
            <a:r>
              <a:rPr kumimoji="1" lang="ja-JP" altLang="en-US" dirty="0" smtClean="0"/>
              <a:t>なお、新規性喪失の例外適用を申請している場合には、その証明書の提出期間が経過するまで、優先権を主張している場合には、その証明書が提出されるまで又は証明書の提出期間が経過するまでは、複数意匠一括出願手続は終了しません。</a:t>
            </a:r>
            <a:endParaRPr kumimoji="1" lang="en-US" altLang="ja-JP" dirty="0" smtClean="0"/>
          </a:p>
          <a:p>
            <a:endParaRPr kumimoji="1" lang="en-US" altLang="ja-JP" dirty="0" smtClean="0"/>
          </a:p>
          <a:p>
            <a:r>
              <a:rPr kumimoji="1" lang="ja-JP" altLang="en-US" dirty="0" smtClean="0"/>
              <a:t>複数意匠一括出願手続が終了すると、個別の意匠登録出願に出願番号が付与され、出願人に通知されます。</a:t>
            </a:r>
            <a:endParaRPr kumimoji="1" lang="en-US" altLang="ja-JP" dirty="0" smtClean="0"/>
          </a:p>
          <a:p>
            <a:r>
              <a:rPr kumimoji="1" lang="ja-JP" altLang="en-US" dirty="0" smtClean="0"/>
              <a:t>その後は、従来の意匠登録出願と同様に、出願ごとに実体審査が行われます。</a:t>
            </a:r>
            <a:endParaRPr kumimoji="1" lang="en-US" altLang="ja-JP" dirty="0" smtClean="0"/>
          </a:p>
          <a:p>
            <a:r>
              <a:rPr kumimoji="1" lang="ja-JP" altLang="en-US" dirty="0" smtClean="0"/>
              <a:t>審査結果についても、出願ごとの審査が終了し次第、個別に通知されます。</a:t>
            </a:r>
            <a:endParaRPr kumimoji="1" lang="en-US" altLang="ja-JP" dirty="0" smtClean="0"/>
          </a:p>
          <a:p>
            <a:r>
              <a:rPr kumimoji="1" lang="ja-JP" altLang="en-US" dirty="0" smtClean="0"/>
              <a:t>出願番号が通知されたあとの手続については、手続番号ではなく、出願番号を用いて行うことになります。</a:t>
            </a:r>
            <a:endParaRPr kumimoji="1" lang="en-US" altLang="ja-JP" dirty="0" smtClean="0"/>
          </a:p>
          <a:p>
            <a:endParaRPr kumimoji="1" lang="en-US" altLang="ja-JP" dirty="0" smtClean="0"/>
          </a:p>
          <a:p>
            <a:r>
              <a:rPr kumimoji="1" lang="ja-JP" altLang="en-US" dirty="0" smtClean="0"/>
              <a:t>なお、複数意匠一括出願手続においては、ハーグ協定に基づく国際出願や多くの諸外国への出願同様、一の手続で</a:t>
            </a:r>
            <a:r>
              <a:rPr kumimoji="1" lang="en-US" altLang="ja-JP" dirty="0" smtClean="0"/>
              <a:t>100</a:t>
            </a:r>
            <a:r>
              <a:rPr kumimoji="1" lang="ja-JP" altLang="en-US" dirty="0" smtClean="0"/>
              <a:t>の意匠登録出願まで含めることができます。</a:t>
            </a:r>
            <a:endParaRPr kumimoji="1" lang="en-US" altLang="ja-JP" dirty="0" smtClean="0"/>
          </a:p>
          <a:p>
            <a:r>
              <a:rPr kumimoji="1" lang="ja-JP" altLang="en-US" dirty="0" smtClean="0"/>
              <a:t>他方、一括可能な範囲については、ハーグ協定に基づく国際出願や多くの諸外国では、同一ロカルノ分類や意匠が類似する範囲など制限が設けられていますが、日本においては無制限とします。</a:t>
            </a:r>
            <a:endParaRPr kumimoji="1" lang="en-US" altLang="ja-JP" dirty="0" smtClean="0"/>
          </a:p>
          <a:p>
            <a:r>
              <a:rPr kumimoji="1" lang="ja-JP" altLang="en-US" dirty="0" smtClean="0"/>
              <a:t>また、複数意匠一括出願手続の出願手数料については、実体審査については意匠ごとに行われるため、</a:t>
            </a:r>
            <a:r>
              <a:rPr kumimoji="1" lang="en-US" altLang="ja-JP" dirty="0" smtClean="0"/>
              <a:t>16,000</a:t>
            </a:r>
            <a:r>
              <a:rPr kumimoji="1" lang="ja-JP" altLang="en-US" dirty="0" smtClean="0"/>
              <a:t>円に一括する意匠登録出願の数を乗じた額となります。</a:t>
            </a:r>
            <a:endParaRPr kumimoji="1" lang="en-US" altLang="ja-JP" dirty="0" smtClean="0"/>
          </a:p>
          <a:p>
            <a:r>
              <a:rPr kumimoji="1" lang="ja-JP" altLang="en-US" dirty="0" smtClean="0"/>
              <a:t>また、出願ソフトによるオンライン出願も可能となります。</a:t>
            </a:r>
            <a:endParaRPr kumimoji="1" lang="en-US" altLang="ja-JP" dirty="0" smtClean="0"/>
          </a:p>
          <a:p>
            <a:r>
              <a:rPr kumimoji="1" lang="ja-JP" altLang="en-US" dirty="0" smtClean="0"/>
              <a:t>さらに、願書に第一国出願のアクセスコードを記載するなどして、</a:t>
            </a:r>
            <a:r>
              <a:rPr kumimoji="1" lang="en-US" altLang="ja-JP" dirty="0" smtClean="0"/>
              <a:t>DAS</a:t>
            </a:r>
            <a:r>
              <a:rPr kumimoji="1" lang="ja-JP" altLang="en-US" dirty="0" smtClean="0"/>
              <a:t>も利用することができます。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6</a:t>
            </a:fld>
            <a:endParaRPr kumimoji="1" lang="ja-JP" altLang="en-US"/>
          </a:p>
        </p:txBody>
      </p:sp>
    </p:spTree>
    <p:extLst>
      <p:ext uri="{BB962C8B-B14F-4D97-AF65-F5344CB8AC3E}">
        <p14:creationId xmlns:p14="http://schemas.microsoft.com/office/powerpoint/2010/main" val="372678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次に、複数意匠一括出願手続の願書様式についてご説明します。</a:t>
            </a:r>
            <a:endParaRPr kumimoji="1" lang="en-US" altLang="ja-JP" dirty="0" smtClean="0"/>
          </a:p>
          <a:p>
            <a:r>
              <a:rPr kumimoji="1" lang="ja-JP" altLang="en-US" dirty="0" smtClean="0"/>
              <a:t>複数意匠一括出願手続の願書は、意匠法施行規則の様式第二の二によって作成しなければなりません。</a:t>
            </a:r>
            <a:endParaRPr kumimoji="1" lang="en-US" altLang="ja-JP" dirty="0" smtClean="0"/>
          </a:p>
          <a:p>
            <a:r>
              <a:rPr kumimoji="1" lang="ja-JP" altLang="en-US" dirty="0" smtClean="0"/>
              <a:t>願書に記載された、出願人情報、代理人情報、秘密意匠を請求するための記載事項、新規性喪失の例外適用を受けようとする場合の記載事項、優先権を主張する場合の記載事項などは、含まれるすべての意匠登録出願が、これらを記載した願書によって出願されたものとみなされます。</a:t>
            </a:r>
            <a:endParaRPr kumimoji="1" lang="en-US" altLang="ja-JP" dirty="0" smtClean="0"/>
          </a:p>
          <a:p>
            <a:r>
              <a:rPr kumimoji="1" lang="ja-JP" altLang="en-US" dirty="0" smtClean="0"/>
              <a:t>他方、意匠に係る物品、創作者情報、意匠に係る物品の説明、意匠の説明の欄については、意匠ごとに設けて記載する必要があります。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7</a:t>
            </a:fld>
            <a:endParaRPr kumimoji="1" lang="ja-JP" altLang="en-US"/>
          </a:p>
        </p:txBody>
      </p:sp>
    </p:spTree>
    <p:extLst>
      <p:ext uri="{BB962C8B-B14F-4D97-AF65-F5344CB8AC3E}">
        <p14:creationId xmlns:p14="http://schemas.microsoft.com/office/powerpoint/2010/main" val="420741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次に、願書とともに提出された書類の扱いについてです。</a:t>
            </a:r>
            <a:endParaRPr kumimoji="1" lang="en-US" altLang="ja-JP" dirty="0" smtClean="0"/>
          </a:p>
          <a:p>
            <a:r>
              <a:rPr kumimoji="1" lang="ja-JP" altLang="en-US" dirty="0" smtClean="0"/>
              <a:t>複数意匠一括出願手続においては、願書・図面のほか、新規性喪失の例外適用証明書、優先権証明書などの書類を提出することができます。</a:t>
            </a:r>
            <a:endParaRPr kumimoji="1" lang="en-US" altLang="ja-JP" dirty="0" smtClean="0"/>
          </a:p>
          <a:p>
            <a:r>
              <a:rPr kumimoji="1" lang="ja-JP" altLang="en-US" dirty="0" smtClean="0"/>
              <a:t>これらの書類は、その提出日に、含まれるすべての意匠登録出願に対して提出されたものとみなされます。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1DDE8E5-3C31-524B-A8D9-1851D235DCC5}" type="slidenum">
              <a:rPr kumimoji="1" lang="ja-JP" altLang="en-US" smtClean="0"/>
              <a:t>8</a:t>
            </a:fld>
            <a:endParaRPr kumimoji="1" lang="ja-JP" altLang="en-US"/>
          </a:p>
        </p:txBody>
      </p:sp>
    </p:spTree>
    <p:extLst>
      <p:ext uri="{BB962C8B-B14F-4D97-AF65-F5344CB8AC3E}">
        <p14:creationId xmlns:p14="http://schemas.microsoft.com/office/powerpoint/2010/main" val="2687144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E2D35BB7-C946-A14B-BF9E-095DD8ED939D}"/>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2" name="Title 1"/>
          <p:cNvSpPr>
            <a:spLocks noGrp="1"/>
          </p:cNvSpPr>
          <p:nvPr>
            <p:ph type="ctrTitle"/>
          </p:nvPr>
        </p:nvSpPr>
        <p:spPr>
          <a:xfrm>
            <a:off x="1238250" y="2641598"/>
            <a:ext cx="8070290" cy="507119"/>
          </a:xfrm>
        </p:spPr>
        <p:txBody>
          <a:bodyPr anchor="b">
            <a:normAutofit/>
          </a:bodyPr>
          <a:lstStyle>
            <a:lvl1pPr algn="l">
              <a:lnSpc>
                <a:spcPct val="100000"/>
              </a:lnSpc>
              <a:defRPr sz="2400" b="1">
                <a:solidFill>
                  <a:srgbClr val="3E3A39"/>
                </a:solidFill>
                <a:latin typeface="メイリオ" panose="020B0604030504040204" pitchFamily="50" charset="-128"/>
                <a:ea typeface="メイリオ" panose="020B0604030504040204" pitchFamily="50" charset="-128"/>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405698"/>
            <a:ext cx="8070290" cy="330924"/>
          </a:xfrm>
        </p:spPr>
        <p:txBody>
          <a:bodyPr>
            <a:noAutofit/>
          </a:bodyPr>
          <a:lstStyle>
            <a:lvl1pPr marL="0" indent="0" algn="l">
              <a:lnSpc>
                <a:spcPct val="100000"/>
              </a:lnSpc>
              <a:buNone/>
              <a:defRPr sz="2000">
                <a:solidFill>
                  <a:srgbClr val="3E3A39"/>
                </a:solidFill>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14" name="Text Placeholder 2">
            <a:extLst>
              <a:ext uri="{FF2B5EF4-FFF2-40B4-BE49-F238E27FC236}">
                <a16:creationId xmlns:a16="http://schemas.microsoft.com/office/drawing/2014/main" id="{182BC4D0-5C79-3E4C-888C-C8A9A7A117E8}"/>
              </a:ext>
            </a:extLst>
          </p:cNvPr>
          <p:cNvSpPr>
            <a:spLocks noGrp="1"/>
          </p:cNvSpPr>
          <p:nvPr>
            <p:ph type="body" idx="10" hasCustomPrompt="1"/>
          </p:nvPr>
        </p:nvSpPr>
        <p:spPr>
          <a:xfrm>
            <a:off x="1238251" y="4092755"/>
            <a:ext cx="8070289" cy="396000"/>
          </a:xfrm>
        </p:spPr>
        <p:txBody>
          <a:bodyPr>
            <a:noAutofit/>
          </a:bodyPr>
          <a:lstStyle>
            <a:lvl1pPr marL="0" indent="0">
              <a:lnSpc>
                <a:spcPct val="100000"/>
              </a:lnSpc>
              <a:buNone/>
              <a:defRPr sz="2000">
                <a:solidFill>
                  <a:srgbClr val="3E3A39"/>
                </a:solidFill>
                <a:latin typeface="メイリオ" panose="020B0604030504040204" pitchFamily="50" charset="-128"/>
                <a:ea typeface="メイリオ"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dirty="0"/>
              <a:t>〇〇年〇月〇日</a:t>
            </a:r>
          </a:p>
        </p:txBody>
      </p:sp>
      <p:sp>
        <p:nvSpPr>
          <p:cNvPr id="15" name="Text Placeholder 2">
            <a:extLst>
              <a:ext uri="{FF2B5EF4-FFF2-40B4-BE49-F238E27FC236}">
                <a16:creationId xmlns:a16="http://schemas.microsoft.com/office/drawing/2014/main" id="{16C1B50C-F304-C542-8CD2-50B4CC157C1F}"/>
              </a:ext>
            </a:extLst>
          </p:cNvPr>
          <p:cNvSpPr>
            <a:spLocks noGrp="1"/>
          </p:cNvSpPr>
          <p:nvPr>
            <p:ph type="body" idx="11" hasCustomPrompt="1"/>
          </p:nvPr>
        </p:nvSpPr>
        <p:spPr>
          <a:xfrm>
            <a:off x="1238251" y="4547218"/>
            <a:ext cx="8070289" cy="397316"/>
          </a:xfrm>
        </p:spPr>
        <p:txBody>
          <a:bodyPr>
            <a:noAutofit/>
          </a:bodyPr>
          <a:lstStyle>
            <a:lvl1pPr marL="0" indent="0">
              <a:lnSpc>
                <a:spcPct val="100000"/>
              </a:lnSpc>
              <a:buNone/>
              <a:defRPr sz="2000">
                <a:solidFill>
                  <a:srgbClr val="3E3A39"/>
                </a:solidFill>
                <a:latin typeface="メイリオ" panose="020B0604030504040204" pitchFamily="50" charset="-128"/>
                <a:ea typeface="メイリオ"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ja-JP" altLang="en-US" dirty="0"/>
              <a:t>特許庁○○部○○課</a:t>
            </a:r>
          </a:p>
        </p:txBody>
      </p:sp>
      <p:pic>
        <p:nvPicPr>
          <p:cNvPr id="16" name="図 15">
            <a:extLst>
              <a:ext uri="{FF2B5EF4-FFF2-40B4-BE49-F238E27FC236}">
                <a16:creationId xmlns:a16="http://schemas.microsoft.com/office/drawing/2014/main" id="{9D523920-1041-9D41-AE00-8ED35B95F6EF}"/>
              </a:ext>
            </a:extLst>
          </p:cNvPr>
          <p:cNvPicPr>
            <a:picLocks noChangeAspect="1"/>
          </p:cNvPicPr>
          <p:nvPr userDrawn="1"/>
        </p:nvPicPr>
        <p:blipFill>
          <a:blip r:embed="rId3"/>
          <a:stretch>
            <a:fillRect/>
          </a:stretch>
        </p:blipFill>
        <p:spPr>
          <a:xfrm>
            <a:off x="4617058" y="5675689"/>
            <a:ext cx="671884" cy="832550"/>
          </a:xfrm>
          <a:prstGeom prst="rect">
            <a:avLst/>
          </a:prstGeom>
        </p:spPr>
      </p:pic>
      <p:cxnSp>
        <p:nvCxnSpPr>
          <p:cNvPr id="17" name="直線コネクタ 16">
            <a:extLst>
              <a:ext uri="{FF2B5EF4-FFF2-40B4-BE49-F238E27FC236}">
                <a16:creationId xmlns:a16="http://schemas.microsoft.com/office/drawing/2014/main" id="{E7D01CF3-F1DF-AF4E-BAB6-CDE45E0A2870}"/>
              </a:ext>
            </a:extLst>
          </p:cNvPr>
          <p:cNvCxnSpPr>
            <a:cxnSpLocks/>
          </p:cNvCxnSpPr>
          <p:nvPr userDrawn="1"/>
        </p:nvCxnSpPr>
        <p:spPr>
          <a:xfrm>
            <a:off x="597461" y="3166182"/>
            <a:ext cx="8711079"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EC6E7C4-C173-344F-A88C-7D043F6038C1}"/>
              </a:ext>
            </a:extLst>
          </p:cNvPr>
          <p:cNvCxnSpPr>
            <a:cxnSpLocks/>
          </p:cNvCxnSpPr>
          <p:nvPr userDrawn="1"/>
        </p:nvCxnSpPr>
        <p:spPr>
          <a:xfrm>
            <a:off x="6545317" y="3257081"/>
            <a:ext cx="2763223" cy="0"/>
          </a:xfrm>
          <a:prstGeom prst="line">
            <a:avLst/>
          </a:prstGeom>
          <a:ln w="57150">
            <a:solidFill>
              <a:srgbClr val="8B989E"/>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4E8EBD8-2B37-8442-BCAA-7A175EC40755}"/>
              </a:ext>
            </a:extLst>
          </p:cNvPr>
          <p:cNvCxnSpPr>
            <a:cxnSpLocks/>
          </p:cNvCxnSpPr>
          <p:nvPr userDrawn="1"/>
        </p:nvCxnSpPr>
        <p:spPr>
          <a:xfrm>
            <a:off x="1152635" y="2664176"/>
            <a:ext cx="0" cy="407181"/>
          </a:xfrm>
          <a:prstGeom prst="line">
            <a:avLst/>
          </a:prstGeom>
          <a:ln w="57150">
            <a:solidFill>
              <a:srgbClr val="3B82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7927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01_スライド">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27D04ED-A498-054D-B577-0E78CE026994}"/>
              </a:ext>
            </a:extLst>
          </p:cNvPr>
          <p:cNvPicPr>
            <a:picLocks noChangeAspect="1"/>
          </p:cNvPicPr>
          <p:nvPr userDrawn="1"/>
        </p:nvPicPr>
        <p:blipFill>
          <a:blip r:embed="rId2"/>
          <a:stretch>
            <a:fillRect/>
          </a:stretch>
        </p:blipFill>
        <p:spPr>
          <a:xfrm>
            <a:off x="-4074" y="0"/>
            <a:ext cx="9914149" cy="6858000"/>
          </a:xfrm>
          <a:prstGeom prst="rect">
            <a:avLst/>
          </a:prstGeom>
        </p:spPr>
      </p:pic>
      <p:sp>
        <p:nvSpPr>
          <p:cNvPr id="9" name="Title 1">
            <a:extLst>
              <a:ext uri="{FF2B5EF4-FFF2-40B4-BE49-F238E27FC236}">
                <a16:creationId xmlns:a16="http://schemas.microsoft.com/office/drawing/2014/main" id="{A64EFEF2-5DAC-7B40-B805-58BBE859110B}"/>
              </a:ext>
            </a:extLst>
          </p:cNvPr>
          <p:cNvSpPr>
            <a:spLocks noGrp="1"/>
          </p:cNvSpPr>
          <p:nvPr>
            <p:ph type="title"/>
          </p:nvPr>
        </p:nvSpPr>
        <p:spPr>
          <a:xfrm>
            <a:off x="681038" y="365128"/>
            <a:ext cx="8543925" cy="515406"/>
          </a:xfrm>
        </p:spPr>
        <p:txBody>
          <a:bodyPr/>
          <a:lstStyle>
            <a:lvl1pPr>
              <a:lnSpc>
                <a:spcPct val="100000"/>
              </a:lnSpc>
              <a:defRPr b="1">
                <a:solidFill>
                  <a:srgbClr val="3E3A39"/>
                </a:solidFill>
              </a:defRPr>
            </a:lvl1pPr>
          </a:lstStyle>
          <a:p>
            <a:r>
              <a:rPr lang="ja-JP" altLang="en-US" smtClean="0"/>
              <a:t>マスター タイトルの書式設定</a:t>
            </a:r>
            <a:endParaRPr lang="en-US" dirty="0"/>
          </a:p>
        </p:txBody>
      </p:sp>
      <p:sp>
        <p:nvSpPr>
          <p:cNvPr id="11" name="Content Placeholder 2">
            <a:extLst>
              <a:ext uri="{FF2B5EF4-FFF2-40B4-BE49-F238E27FC236}">
                <a16:creationId xmlns:a16="http://schemas.microsoft.com/office/drawing/2014/main" id="{5AB54884-E5BA-DB4C-86DB-188A99617BC9}"/>
              </a:ext>
            </a:extLst>
          </p:cNvPr>
          <p:cNvSpPr>
            <a:spLocks noGrp="1"/>
          </p:cNvSpPr>
          <p:nvPr>
            <p:ph idx="1" hasCustomPrompt="1"/>
          </p:nvPr>
        </p:nvSpPr>
        <p:spPr>
          <a:xfrm>
            <a:off x="681038" y="1038578"/>
            <a:ext cx="8543925" cy="5138385"/>
          </a:xfrm>
        </p:spPr>
        <p:txBody>
          <a:bodyPr>
            <a:noAutofit/>
          </a:bodyPr>
          <a:lstStyle>
            <a:lvl1pPr>
              <a:lnSpc>
                <a:spcPct val="100000"/>
              </a:lnSpc>
              <a:defRPr>
                <a:solidFill>
                  <a:srgbClr val="3E3A39"/>
                </a:solidFill>
              </a:defRPr>
            </a:lvl1p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17" name="Footer Placeholder 4">
            <a:extLst>
              <a:ext uri="{FF2B5EF4-FFF2-40B4-BE49-F238E27FC236}">
                <a16:creationId xmlns:a16="http://schemas.microsoft.com/office/drawing/2014/main" id="{AE16E4C1-2AD8-DD46-A146-8C8B4F593CBC}"/>
              </a:ext>
            </a:extLst>
          </p:cNvPr>
          <p:cNvSpPr>
            <a:spLocks noGrp="1"/>
          </p:cNvSpPr>
          <p:nvPr>
            <p:ph type="ftr" sz="quarter" idx="3"/>
          </p:nvPr>
        </p:nvSpPr>
        <p:spPr>
          <a:xfrm>
            <a:off x="233363" y="6356350"/>
            <a:ext cx="3343275" cy="365125"/>
          </a:xfrm>
          <a:prstGeom prst="rect">
            <a:avLst/>
          </a:prstGeom>
        </p:spPr>
        <p:txBody>
          <a:bodyPr anchor="ctr"/>
          <a:lstStyle>
            <a:lvl1pPr algn="l">
              <a:defRPr sz="1400">
                <a:solidFill>
                  <a:srgbClr val="3E3A39"/>
                </a:solidFill>
                <a:latin typeface="Meiryo" panose="020B0604030504040204" pitchFamily="34" charset="-128"/>
                <a:ea typeface="Meiryo" panose="020B0604030504040204" pitchFamily="34" charset="-128"/>
              </a:defRPr>
            </a:lvl1pPr>
          </a:lstStyle>
          <a:p>
            <a:r>
              <a:rPr lang="ja-JP" altLang="en-US"/>
              <a:t>特許庁</a:t>
            </a:r>
          </a:p>
        </p:txBody>
      </p:sp>
      <p:sp>
        <p:nvSpPr>
          <p:cNvPr id="18" name="Slide Number Placeholder 5">
            <a:extLst>
              <a:ext uri="{FF2B5EF4-FFF2-40B4-BE49-F238E27FC236}">
                <a16:creationId xmlns:a16="http://schemas.microsoft.com/office/drawing/2014/main" id="{2E49CBF4-2401-BB45-AB49-2023A731FCA6}"/>
              </a:ext>
            </a:extLst>
          </p:cNvPr>
          <p:cNvSpPr>
            <a:spLocks noGrp="1"/>
          </p:cNvSpPr>
          <p:nvPr>
            <p:ph type="sldNum" sz="quarter" idx="4"/>
          </p:nvPr>
        </p:nvSpPr>
        <p:spPr>
          <a:xfrm>
            <a:off x="7473280" y="6356350"/>
            <a:ext cx="2228850" cy="365125"/>
          </a:xfrm>
          <a:prstGeom prst="rect">
            <a:avLst/>
          </a:prstGeom>
        </p:spPr>
        <p:txBody>
          <a:bodyPr anchor="ctr"/>
          <a:lstStyle>
            <a:lvl1pPr algn="r">
              <a:defRPr sz="1400">
                <a:solidFill>
                  <a:srgbClr val="3E3A39"/>
                </a:solidFill>
                <a:latin typeface="Meiryo" panose="020B0604030504040204" pitchFamily="34" charset="-128"/>
                <a:ea typeface="Meiryo" panose="020B0604030504040204" pitchFamily="34" charset="-128"/>
              </a:defRPr>
            </a:lvl1pPr>
          </a:lstStyle>
          <a:p>
            <a:fld id="{273CE13B-F148-B44C-9D43-C0D604B45E13}" type="slidenum">
              <a:rPr lang="ja-JP" altLang="en-US" smtClean="0"/>
              <a:pPr/>
              <a:t>‹#›</a:t>
            </a:fld>
            <a:endParaRPr lang="ja-JP" altLang="en-US" dirty="0"/>
          </a:p>
        </p:txBody>
      </p:sp>
    </p:spTree>
    <p:extLst>
      <p:ext uri="{BB962C8B-B14F-4D97-AF65-F5344CB8AC3E}">
        <p14:creationId xmlns:p14="http://schemas.microsoft.com/office/powerpoint/2010/main" val="30086637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スライド">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58F47BB0-9E82-5A44-B350-808582880593}"/>
              </a:ext>
            </a:extLst>
          </p:cNvPr>
          <p:cNvPicPr>
            <a:picLocks noChangeAspect="1"/>
          </p:cNvPicPr>
          <p:nvPr userDrawn="1"/>
        </p:nvPicPr>
        <p:blipFill>
          <a:blip r:embed="rId2"/>
          <a:stretch>
            <a:fillRect/>
          </a:stretch>
        </p:blipFill>
        <p:spPr>
          <a:xfrm>
            <a:off x="-4074" y="0"/>
            <a:ext cx="9914149" cy="6858000"/>
          </a:xfrm>
          <a:prstGeom prst="rect">
            <a:avLst/>
          </a:prstGeom>
        </p:spPr>
      </p:pic>
      <p:grpSp>
        <p:nvGrpSpPr>
          <p:cNvPr id="3" name="グループ化 2">
            <a:extLst>
              <a:ext uri="{FF2B5EF4-FFF2-40B4-BE49-F238E27FC236}">
                <a16:creationId xmlns:a16="http://schemas.microsoft.com/office/drawing/2014/main" id="{017C75C0-6E84-49D4-B36E-5DADBAA95D7F}"/>
              </a:ext>
            </a:extLst>
          </p:cNvPr>
          <p:cNvGrpSpPr/>
          <p:nvPr userDrawn="1"/>
        </p:nvGrpSpPr>
        <p:grpSpPr>
          <a:xfrm>
            <a:off x="444210" y="1834093"/>
            <a:ext cx="9017580" cy="3221566"/>
            <a:chOff x="444210" y="1834093"/>
            <a:chExt cx="9017580" cy="3221566"/>
          </a:xfrm>
        </p:grpSpPr>
        <p:grpSp>
          <p:nvGrpSpPr>
            <p:cNvPr id="2" name="グループ化 1">
              <a:extLst>
                <a:ext uri="{FF2B5EF4-FFF2-40B4-BE49-F238E27FC236}">
                  <a16:creationId xmlns:a16="http://schemas.microsoft.com/office/drawing/2014/main" id="{1E20FE7B-5435-4A30-905E-DAE26DE134F0}"/>
                </a:ext>
              </a:extLst>
            </p:cNvPr>
            <p:cNvGrpSpPr/>
            <p:nvPr userDrawn="1"/>
          </p:nvGrpSpPr>
          <p:grpSpPr>
            <a:xfrm>
              <a:off x="444210" y="1834093"/>
              <a:ext cx="9017580" cy="3221566"/>
              <a:chOff x="444210" y="1834093"/>
              <a:chExt cx="9017580" cy="3221566"/>
            </a:xfrm>
          </p:grpSpPr>
          <p:sp>
            <p:nvSpPr>
              <p:cNvPr id="4" name="正方形/長方形 3">
                <a:extLst>
                  <a:ext uri="{FF2B5EF4-FFF2-40B4-BE49-F238E27FC236}">
                    <a16:creationId xmlns:a16="http://schemas.microsoft.com/office/drawing/2014/main" id="{C12CDD04-309B-B946-9683-3B67FD81B0B6}"/>
                  </a:ext>
                </a:extLst>
              </p:cNvPr>
              <p:cNvSpPr/>
              <p:nvPr userDrawn="1"/>
            </p:nvSpPr>
            <p:spPr>
              <a:xfrm>
                <a:off x="601134" y="1967089"/>
                <a:ext cx="8703733" cy="2923822"/>
              </a:xfrm>
              <a:prstGeom prst="rect">
                <a:avLst/>
              </a:prstGeom>
              <a:solidFill>
                <a:srgbClr val="DA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93A3B038-B212-6F40-BD3E-D16A5225219B}"/>
                  </a:ext>
                </a:extLst>
              </p:cNvPr>
              <p:cNvCxnSpPr>
                <a:cxnSpLocks/>
              </p:cNvCxnSpPr>
              <p:nvPr userDrawn="1"/>
            </p:nvCxnSpPr>
            <p:spPr>
              <a:xfrm>
                <a:off x="750711" y="1834093"/>
                <a:ext cx="8711079"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829300C-7C23-9E46-B026-3A173B8BBBCF}"/>
                  </a:ext>
                </a:extLst>
              </p:cNvPr>
              <p:cNvCxnSpPr>
                <a:cxnSpLocks/>
              </p:cNvCxnSpPr>
              <p:nvPr userDrawn="1"/>
            </p:nvCxnSpPr>
            <p:spPr>
              <a:xfrm>
                <a:off x="444210" y="1834093"/>
                <a:ext cx="0" cy="2907242"/>
              </a:xfrm>
              <a:prstGeom prst="line">
                <a:avLst/>
              </a:prstGeom>
              <a:ln w="57150">
                <a:solidFill>
                  <a:srgbClr val="8B989E"/>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5E56486-ECF8-7D47-8E8A-ED0289801424}"/>
                  </a:ext>
                </a:extLst>
              </p:cNvPr>
              <p:cNvCxnSpPr>
                <a:cxnSpLocks/>
              </p:cNvCxnSpPr>
              <p:nvPr userDrawn="1"/>
            </p:nvCxnSpPr>
            <p:spPr>
              <a:xfrm>
                <a:off x="444210" y="5055659"/>
                <a:ext cx="8711079"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52C7933-7F3C-AF44-9C65-CEC425B88144}"/>
                  </a:ext>
                </a:extLst>
              </p:cNvPr>
              <p:cNvCxnSpPr>
                <a:cxnSpLocks/>
              </p:cNvCxnSpPr>
              <p:nvPr userDrawn="1"/>
            </p:nvCxnSpPr>
            <p:spPr>
              <a:xfrm>
                <a:off x="9461790" y="2148417"/>
                <a:ext cx="0" cy="2907242"/>
              </a:xfrm>
              <a:prstGeom prst="line">
                <a:avLst/>
              </a:prstGeom>
              <a:ln w="57150">
                <a:solidFill>
                  <a:srgbClr val="8B989E"/>
                </a:solidFill>
              </a:ln>
            </p:spPr>
            <p:style>
              <a:lnRef idx="1">
                <a:schemeClr val="accent1"/>
              </a:lnRef>
              <a:fillRef idx="0">
                <a:schemeClr val="accent1"/>
              </a:fillRef>
              <a:effectRef idx="0">
                <a:schemeClr val="accent1"/>
              </a:effectRef>
              <a:fontRef idx="minor">
                <a:schemeClr val="tx1"/>
              </a:fontRef>
            </p:style>
          </p:cxnSp>
        </p:grpSp>
        <p:sp>
          <p:nvSpPr>
            <p:cNvPr id="12" name="正方形/長方形 11">
              <a:extLst>
                <a:ext uri="{FF2B5EF4-FFF2-40B4-BE49-F238E27FC236}">
                  <a16:creationId xmlns:a16="http://schemas.microsoft.com/office/drawing/2014/main" id="{B8320FDA-9A93-7046-ABCE-659BB5F49C0C}"/>
                </a:ext>
              </a:extLst>
            </p:cNvPr>
            <p:cNvSpPr/>
            <p:nvPr userDrawn="1"/>
          </p:nvSpPr>
          <p:spPr>
            <a:xfrm>
              <a:off x="750711" y="2116667"/>
              <a:ext cx="8404578" cy="2624666"/>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Title 1">
            <a:extLst>
              <a:ext uri="{FF2B5EF4-FFF2-40B4-BE49-F238E27FC236}">
                <a16:creationId xmlns:a16="http://schemas.microsoft.com/office/drawing/2014/main" id="{A64EFEF2-5DAC-7B40-B805-58BBE859110B}"/>
              </a:ext>
            </a:extLst>
          </p:cNvPr>
          <p:cNvSpPr>
            <a:spLocks noGrp="1"/>
          </p:cNvSpPr>
          <p:nvPr>
            <p:ph type="title" hasCustomPrompt="1"/>
          </p:nvPr>
        </p:nvSpPr>
        <p:spPr>
          <a:xfrm>
            <a:off x="1238250" y="3086632"/>
            <a:ext cx="7429500" cy="515406"/>
          </a:xfrm>
        </p:spPr>
        <p:txBody>
          <a:bodyPr>
            <a:normAutofit/>
          </a:bodyPr>
          <a:lstStyle>
            <a:lvl1pPr algn="ctr">
              <a:lnSpc>
                <a:spcPct val="100000"/>
              </a:lnSpc>
              <a:defRPr sz="2400" b="1">
                <a:solidFill>
                  <a:schemeClr val="bg1"/>
                </a:solidFill>
                <a:latin typeface="メイリオ" panose="020B0604030504040204" pitchFamily="50" charset="-128"/>
                <a:ea typeface="メイリオ" panose="020B0604030504040204" pitchFamily="50" charset="-128"/>
              </a:defRPr>
            </a:lvl1pPr>
          </a:lstStyle>
          <a:p>
            <a:r>
              <a:rPr lang="ja-JP" altLang="en-US"/>
              <a:t>マスタータイトルの書式設定</a:t>
            </a:r>
            <a:endParaRPr lang="en-US" dirty="0"/>
          </a:p>
        </p:txBody>
      </p:sp>
      <p:sp>
        <p:nvSpPr>
          <p:cNvPr id="10" name="Subtitle 2">
            <a:extLst>
              <a:ext uri="{FF2B5EF4-FFF2-40B4-BE49-F238E27FC236}">
                <a16:creationId xmlns:a16="http://schemas.microsoft.com/office/drawing/2014/main" id="{0E7C6753-B262-B74A-BD30-FF4F3D27E5D2}"/>
              </a:ext>
            </a:extLst>
          </p:cNvPr>
          <p:cNvSpPr>
            <a:spLocks noGrp="1"/>
          </p:cNvSpPr>
          <p:nvPr>
            <p:ph type="subTitle" idx="1"/>
          </p:nvPr>
        </p:nvSpPr>
        <p:spPr>
          <a:xfrm>
            <a:off x="1238250" y="3635905"/>
            <a:ext cx="7429500" cy="428095"/>
          </a:xfrm>
        </p:spPr>
        <p:txBody>
          <a:bodyPr>
            <a:normAutofit/>
          </a:bodyPr>
          <a:lstStyle>
            <a:lvl1pPr marL="0" indent="0" algn="ctr">
              <a:lnSpc>
                <a:spcPct val="100000"/>
              </a:lnSpc>
              <a:buNone/>
              <a:defRPr sz="2000">
                <a:solidFill>
                  <a:schemeClr val="bg1"/>
                </a:solidFill>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22" name="Footer Placeholder 4">
            <a:extLst>
              <a:ext uri="{FF2B5EF4-FFF2-40B4-BE49-F238E27FC236}">
                <a16:creationId xmlns:a16="http://schemas.microsoft.com/office/drawing/2014/main" id="{9485C802-22F0-9746-98BC-4BF615047554}"/>
              </a:ext>
            </a:extLst>
          </p:cNvPr>
          <p:cNvSpPr>
            <a:spLocks noGrp="1"/>
          </p:cNvSpPr>
          <p:nvPr userDrawn="1">
            <p:ph type="ftr" sz="quarter" idx="3"/>
          </p:nvPr>
        </p:nvSpPr>
        <p:spPr>
          <a:xfrm>
            <a:off x="233363" y="6356350"/>
            <a:ext cx="3343275" cy="365125"/>
          </a:xfrm>
          <a:prstGeom prst="rect">
            <a:avLst/>
          </a:prstGeom>
        </p:spPr>
        <p:txBody>
          <a:bodyPr anchor="ctr"/>
          <a:lstStyle>
            <a:lvl1pPr algn="l">
              <a:defRPr sz="1400">
                <a:solidFill>
                  <a:srgbClr val="3E3A39"/>
                </a:solidFill>
                <a:latin typeface="Meiryo" panose="020B0604030504040204" pitchFamily="34" charset="-128"/>
                <a:ea typeface="Meiryo" panose="020B0604030504040204" pitchFamily="34" charset="-128"/>
              </a:defRPr>
            </a:lvl1pPr>
          </a:lstStyle>
          <a:p>
            <a:r>
              <a:rPr lang="ja-JP" altLang="en-US"/>
              <a:t>特許庁</a:t>
            </a:r>
          </a:p>
        </p:txBody>
      </p:sp>
      <p:sp>
        <p:nvSpPr>
          <p:cNvPr id="16" name="Slide Number Placeholder 5">
            <a:extLst>
              <a:ext uri="{FF2B5EF4-FFF2-40B4-BE49-F238E27FC236}">
                <a16:creationId xmlns:a16="http://schemas.microsoft.com/office/drawing/2014/main" id="{2E49CBF4-2401-BB45-AB49-2023A731FCA6}"/>
              </a:ext>
            </a:extLst>
          </p:cNvPr>
          <p:cNvSpPr>
            <a:spLocks noGrp="1"/>
          </p:cNvSpPr>
          <p:nvPr>
            <p:ph type="sldNum" sz="quarter" idx="4"/>
          </p:nvPr>
        </p:nvSpPr>
        <p:spPr>
          <a:xfrm>
            <a:off x="7473280" y="6356350"/>
            <a:ext cx="2228850" cy="365125"/>
          </a:xfrm>
          <a:prstGeom prst="rect">
            <a:avLst/>
          </a:prstGeom>
        </p:spPr>
        <p:txBody>
          <a:bodyPr anchor="ctr"/>
          <a:lstStyle>
            <a:lvl1pPr algn="r">
              <a:defRPr sz="1400">
                <a:solidFill>
                  <a:srgbClr val="3E3A39"/>
                </a:solidFill>
                <a:latin typeface="Meiryo" panose="020B0604030504040204" pitchFamily="34" charset="-128"/>
                <a:ea typeface="Meiryo" panose="020B0604030504040204" pitchFamily="34" charset="-128"/>
              </a:defRPr>
            </a:lvl1pPr>
          </a:lstStyle>
          <a:p>
            <a:fld id="{273CE13B-F148-B44C-9D43-C0D604B45E13}" type="slidenum">
              <a:rPr lang="ja-JP" altLang="en-US" smtClean="0"/>
              <a:pPr/>
              <a:t>‹#›</a:t>
            </a:fld>
            <a:endParaRPr lang="ja-JP" altLang="en-US" dirty="0"/>
          </a:p>
        </p:txBody>
      </p:sp>
    </p:spTree>
    <p:extLst>
      <p:ext uri="{BB962C8B-B14F-4D97-AF65-F5344CB8AC3E}">
        <p14:creationId xmlns:p14="http://schemas.microsoft.com/office/powerpoint/2010/main" val="32170905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スライド">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33EBD-4799-E244-A054-F5E98A0E3AE2}"/>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14" name="Title 1">
            <a:extLst>
              <a:ext uri="{FF2B5EF4-FFF2-40B4-BE49-F238E27FC236}">
                <a16:creationId xmlns:a16="http://schemas.microsoft.com/office/drawing/2014/main" id="{1F7F5060-CD8D-5844-9A24-E22CE9CE0991}"/>
              </a:ext>
            </a:extLst>
          </p:cNvPr>
          <p:cNvSpPr>
            <a:spLocks noGrp="1"/>
          </p:cNvSpPr>
          <p:nvPr>
            <p:ph type="ctrTitle"/>
          </p:nvPr>
        </p:nvSpPr>
        <p:spPr>
          <a:xfrm>
            <a:off x="730250" y="231863"/>
            <a:ext cx="8070290" cy="507119"/>
          </a:xfrm>
        </p:spPr>
        <p:txBody>
          <a:bodyPr wrap="none" anchor="b">
            <a:normAutofit/>
          </a:bodyPr>
          <a:lstStyle>
            <a:lvl1pPr algn="l">
              <a:lnSpc>
                <a:spcPct val="100000"/>
              </a:lnSpc>
              <a:defRPr sz="2400" b="1">
                <a:solidFill>
                  <a:srgbClr val="3E3A39"/>
                </a:solidFill>
                <a:latin typeface="メイリオ" panose="020B0604030504040204" pitchFamily="50" charset="-128"/>
                <a:ea typeface="メイリオ" panose="020B0604030504040204" pitchFamily="50" charset="-128"/>
              </a:defRPr>
            </a:lvl1pPr>
          </a:lstStyle>
          <a:p>
            <a:r>
              <a:rPr lang="ja-JP" altLang="en-US" smtClean="0"/>
              <a:t>マスター タイトルの書式設定</a:t>
            </a:r>
            <a:endParaRPr lang="en-US" dirty="0"/>
          </a:p>
        </p:txBody>
      </p:sp>
      <p:cxnSp>
        <p:nvCxnSpPr>
          <p:cNvPr id="15" name="直線コネクタ 14">
            <a:extLst>
              <a:ext uri="{FF2B5EF4-FFF2-40B4-BE49-F238E27FC236}">
                <a16:creationId xmlns:a16="http://schemas.microsoft.com/office/drawing/2014/main" id="{46AF9970-038E-8D47-95B4-D88FF90C69AC}"/>
              </a:ext>
            </a:extLst>
          </p:cNvPr>
          <p:cNvCxnSpPr>
            <a:cxnSpLocks/>
          </p:cNvCxnSpPr>
          <p:nvPr userDrawn="1"/>
        </p:nvCxnSpPr>
        <p:spPr>
          <a:xfrm>
            <a:off x="89461" y="756447"/>
            <a:ext cx="8711079"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CA983F4-1783-BD48-9802-BDD75D8B5C43}"/>
              </a:ext>
            </a:extLst>
          </p:cNvPr>
          <p:cNvCxnSpPr>
            <a:cxnSpLocks/>
          </p:cNvCxnSpPr>
          <p:nvPr userDrawn="1"/>
        </p:nvCxnSpPr>
        <p:spPr>
          <a:xfrm>
            <a:off x="6037317" y="847346"/>
            <a:ext cx="2763223" cy="0"/>
          </a:xfrm>
          <a:prstGeom prst="line">
            <a:avLst/>
          </a:prstGeom>
          <a:ln w="57150">
            <a:solidFill>
              <a:srgbClr val="8B989E"/>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F961044-D469-B340-AD46-1C3DB2F9E6FB}"/>
              </a:ext>
            </a:extLst>
          </p:cNvPr>
          <p:cNvCxnSpPr>
            <a:cxnSpLocks/>
          </p:cNvCxnSpPr>
          <p:nvPr userDrawn="1"/>
        </p:nvCxnSpPr>
        <p:spPr>
          <a:xfrm>
            <a:off x="644635" y="254441"/>
            <a:ext cx="0" cy="407181"/>
          </a:xfrm>
          <a:prstGeom prst="line">
            <a:avLst/>
          </a:prstGeom>
          <a:ln w="57150">
            <a:solidFill>
              <a:srgbClr val="3B89C5"/>
            </a:solidFill>
          </a:ln>
        </p:spPr>
        <p:style>
          <a:lnRef idx="1">
            <a:schemeClr val="accent1"/>
          </a:lnRef>
          <a:fillRef idx="0">
            <a:schemeClr val="accent1"/>
          </a:fillRef>
          <a:effectRef idx="0">
            <a:schemeClr val="accent1"/>
          </a:effectRef>
          <a:fontRef idx="minor">
            <a:schemeClr val="tx1"/>
          </a:fontRef>
        </p:style>
      </p:cxnSp>
      <p:sp>
        <p:nvSpPr>
          <p:cNvPr id="24" name="Footer Placeholder 4">
            <a:extLst>
              <a:ext uri="{FF2B5EF4-FFF2-40B4-BE49-F238E27FC236}">
                <a16:creationId xmlns:a16="http://schemas.microsoft.com/office/drawing/2014/main" id="{D5180C45-6872-B546-B877-4A596007EBD4}"/>
              </a:ext>
            </a:extLst>
          </p:cNvPr>
          <p:cNvSpPr>
            <a:spLocks noGrp="1"/>
          </p:cNvSpPr>
          <p:nvPr>
            <p:ph type="ftr" sz="quarter" idx="3"/>
          </p:nvPr>
        </p:nvSpPr>
        <p:spPr>
          <a:xfrm>
            <a:off x="233363" y="6356350"/>
            <a:ext cx="3343275" cy="365125"/>
          </a:xfrm>
          <a:prstGeom prst="rect">
            <a:avLst/>
          </a:prstGeom>
        </p:spPr>
        <p:txBody>
          <a:bodyPr wrap="none" anchor="ctr"/>
          <a:lstStyle>
            <a:lvl1pPr algn="l">
              <a:lnSpc>
                <a:spcPct val="100000"/>
              </a:lnSpc>
              <a:defRPr sz="1400">
                <a:solidFill>
                  <a:srgbClr val="3E3A39"/>
                </a:solidFill>
                <a:latin typeface="メイリオ" panose="020B0604030504040204" pitchFamily="50" charset="-128"/>
                <a:ea typeface="メイリオ" panose="020B0604030504040204" pitchFamily="50" charset="-128"/>
              </a:defRPr>
            </a:lvl1pPr>
          </a:lstStyle>
          <a:p>
            <a:r>
              <a:rPr lang="ja-JP" altLang="en-US" smtClean="0"/>
              <a:t>特許庁</a:t>
            </a:r>
            <a:endParaRPr lang="ja-JP" altLang="en-US"/>
          </a:p>
        </p:txBody>
      </p:sp>
      <p:sp>
        <p:nvSpPr>
          <p:cNvPr id="25" name="Slide Number Placeholder 5">
            <a:extLst>
              <a:ext uri="{FF2B5EF4-FFF2-40B4-BE49-F238E27FC236}">
                <a16:creationId xmlns:a16="http://schemas.microsoft.com/office/drawing/2014/main" id="{A4DE9AEE-6452-0448-9F92-670D322ECA5A}"/>
              </a:ext>
            </a:extLst>
          </p:cNvPr>
          <p:cNvSpPr>
            <a:spLocks noGrp="1"/>
          </p:cNvSpPr>
          <p:nvPr>
            <p:ph type="sldNum" sz="quarter" idx="4"/>
          </p:nvPr>
        </p:nvSpPr>
        <p:spPr>
          <a:xfrm>
            <a:off x="7473280" y="6356350"/>
            <a:ext cx="2228850" cy="365125"/>
          </a:xfrm>
          <a:prstGeom prst="rect">
            <a:avLst/>
          </a:prstGeom>
        </p:spPr>
        <p:txBody>
          <a:bodyPr wrap="none" anchor="ctr"/>
          <a:lstStyle>
            <a:lvl1pPr algn="r">
              <a:lnSpc>
                <a:spcPct val="100000"/>
              </a:lnSpc>
              <a:defRPr sz="1400">
                <a:solidFill>
                  <a:srgbClr val="3E3A39"/>
                </a:solidFill>
                <a:latin typeface="メイリオ" panose="020B0604030504040204" pitchFamily="50" charset="-128"/>
                <a:ea typeface="メイリオ" panose="020B0604030504040204" pitchFamily="50" charset="-128"/>
              </a:defRPr>
            </a:lvl1pPr>
          </a:lstStyle>
          <a:p>
            <a:fld id="{273CE13B-F148-B44C-9D43-C0D604B45E13}" type="slidenum">
              <a:rPr lang="ja-JP" altLang="en-US" smtClean="0"/>
              <a:pPr/>
              <a:t>‹#›</a:t>
            </a:fld>
            <a:endParaRPr lang="ja-JP" altLang="en-US"/>
          </a:p>
        </p:txBody>
      </p:sp>
      <p:sp>
        <p:nvSpPr>
          <p:cNvPr id="3" name="テキスト プレースホルダー 2">
            <a:extLst>
              <a:ext uri="{FF2B5EF4-FFF2-40B4-BE49-F238E27FC236}">
                <a16:creationId xmlns:a16="http://schemas.microsoft.com/office/drawing/2014/main" id="{5CCA91B4-66D9-4AB7-ACCA-515001DB3966}"/>
              </a:ext>
            </a:extLst>
          </p:cNvPr>
          <p:cNvSpPr>
            <a:spLocks noGrp="1"/>
          </p:cNvSpPr>
          <p:nvPr>
            <p:ph type="body" sz="quarter" idx="10"/>
          </p:nvPr>
        </p:nvSpPr>
        <p:spPr>
          <a:xfrm>
            <a:off x="644525" y="1304925"/>
            <a:ext cx="8710613" cy="4795838"/>
          </a:xfrm>
        </p:spPr>
        <p:txBody>
          <a:bodyPr wrap="none"/>
          <a:lstStyle>
            <a:lvl1pPr>
              <a:lnSpc>
                <a:spcPct val="100000"/>
              </a:lnSpc>
              <a:defRPr sz="2000">
                <a:latin typeface="メイリオ" panose="020B0604030504040204" pitchFamily="50" charset="-128"/>
                <a:ea typeface="メイリオ" panose="020B0604030504040204" pitchFamily="50" charset="-128"/>
              </a:defRPr>
            </a:lvl1pPr>
            <a:lvl2pPr>
              <a:lnSpc>
                <a:spcPct val="100000"/>
              </a:lnSpc>
              <a:defRPr sz="1400">
                <a:latin typeface="メイリオ" panose="020B0604030504040204" pitchFamily="50" charset="-128"/>
                <a:ea typeface="メイリオ" panose="020B0604030504040204" pitchFamily="50" charset="-128"/>
              </a:defRPr>
            </a:lvl2pPr>
            <a:lvl3pPr>
              <a:lnSpc>
                <a:spcPct val="100000"/>
              </a:lnSpc>
              <a:defRPr sz="1050">
                <a:latin typeface="メイリオ" panose="020B0604030504040204" pitchFamily="50" charset="-128"/>
                <a:ea typeface="メイリオ" panose="020B0604030504040204" pitchFamily="50" charset="-128"/>
              </a:defRPr>
            </a:lvl3pPr>
            <a:lvl4pPr marL="1114425" indent="0">
              <a:buNone/>
              <a:defRPr/>
            </a:lvl4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p:txBody>
      </p:sp>
    </p:spTree>
    <p:extLst>
      <p:ext uri="{BB962C8B-B14F-4D97-AF65-F5344CB8AC3E}">
        <p14:creationId xmlns:p14="http://schemas.microsoft.com/office/powerpoint/2010/main" val="17817285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スライド">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33EBD-4799-E244-A054-F5E98A0E3AE2}"/>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14" name="Title 1">
            <a:extLst>
              <a:ext uri="{FF2B5EF4-FFF2-40B4-BE49-F238E27FC236}">
                <a16:creationId xmlns:a16="http://schemas.microsoft.com/office/drawing/2014/main" id="{1F7F5060-CD8D-5844-9A24-E22CE9CE0991}"/>
              </a:ext>
            </a:extLst>
          </p:cNvPr>
          <p:cNvSpPr>
            <a:spLocks noGrp="1"/>
          </p:cNvSpPr>
          <p:nvPr>
            <p:ph type="ctrTitle"/>
          </p:nvPr>
        </p:nvSpPr>
        <p:spPr>
          <a:xfrm>
            <a:off x="730250" y="231863"/>
            <a:ext cx="8070290" cy="507119"/>
          </a:xfrm>
        </p:spPr>
        <p:txBody>
          <a:bodyPr wrap="none" anchor="b">
            <a:normAutofit/>
          </a:bodyPr>
          <a:lstStyle>
            <a:lvl1pPr algn="l">
              <a:lnSpc>
                <a:spcPct val="100000"/>
              </a:lnSpc>
              <a:defRPr sz="2400" b="1">
                <a:solidFill>
                  <a:srgbClr val="3E3A39"/>
                </a:solidFill>
                <a:latin typeface="メイリオ" panose="020B0604030504040204" pitchFamily="50" charset="-128"/>
                <a:ea typeface="メイリオ" panose="020B0604030504040204" pitchFamily="50" charset="-128"/>
              </a:defRPr>
            </a:lvl1pPr>
          </a:lstStyle>
          <a:p>
            <a:r>
              <a:rPr lang="ja-JP" altLang="en-US" smtClean="0"/>
              <a:t>マスター タイトルの書式設定</a:t>
            </a:r>
            <a:endParaRPr lang="en-US" dirty="0"/>
          </a:p>
        </p:txBody>
      </p:sp>
      <p:cxnSp>
        <p:nvCxnSpPr>
          <p:cNvPr id="15" name="直線コネクタ 14">
            <a:extLst>
              <a:ext uri="{FF2B5EF4-FFF2-40B4-BE49-F238E27FC236}">
                <a16:creationId xmlns:a16="http://schemas.microsoft.com/office/drawing/2014/main" id="{46AF9970-038E-8D47-95B4-D88FF90C69AC}"/>
              </a:ext>
            </a:extLst>
          </p:cNvPr>
          <p:cNvCxnSpPr>
            <a:cxnSpLocks/>
          </p:cNvCxnSpPr>
          <p:nvPr userDrawn="1"/>
        </p:nvCxnSpPr>
        <p:spPr>
          <a:xfrm>
            <a:off x="89461" y="756447"/>
            <a:ext cx="8711079"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CA983F4-1783-BD48-9802-BDD75D8B5C43}"/>
              </a:ext>
            </a:extLst>
          </p:cNvPr>
          <p:cNvCxnSpPr>
            <a:cxnSpLocks/>
          </p:cNvCxnSpPr>
          <p:nvPr userDrawn="1"/>
        </p:nvCxnSpPr>
        <p:spPr>
          <a:xfrm>
            <a:off x="6037317" y="847346"/>
            <a:ext cx="2763223" cy="0"/>
          </a:xfrm>
          <a:prstGeom prst="line">
            <a:avLst/>
          </a:prstGeom>
          <a:ln w="57150">
            <a:solidFill>
              <a:srgbClr val="8B989E"/>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F961044-D469-B340-AD46-1C3DB2F9E6FB}"/>
              </a:ext>
            </a:extLst>
          </p:cNvPr>
          <p:cNvCxnSpPr>
            <a:cxnSpLocks/>
          </p:cNvCxnSpPr>
          <p:nvPr userDrawn="1"/>
        </p:nvCxnSpPr>
        <p:spPr>
          <a:xfrm>
            <a:off x="644635" y="254441"/>
            <a:ext cx="0" cy="407181"/>
          </a:xfrm>
          <a:prstGeom prst="line">
            <a:avLst/>
          </a:prstGeom>
          <a:ln w="57150">
            <a:solidFill>
              <a:srgbClr val="3B89C5"/>
            </a:solidFill>
          </a:ln>
        </p:spPr>
        <p:style>
          <a:lnRef idx="1">
            <a:schemeClr val="accent1"/>
          </a:lnRef>
          <a:fillRef idx="0">
            <a:schemeClr val="accent1"/>
          </a:fillRef>
          <a:effectRef idx="0">
            <a:schemeClr val="accent1"/>
          </a:effectRef>
          <a:fontRef idx="minor">
            <a:schemeClr val="tx1"/>
          </a:fontRef>
        </p:style>
      </p:cxnSp>
      <p:sp>
        <p:nvSpPr>
          <p:cNvPr id="24" name="Footer Placeholder 4">
            <a:extLst>
              <a:ext uri="{FF2B5EF4-FFF2-40B4-BE49-F238E27FC236}">
                <a16:creationId xmlns:a16="http://schemas.microsoft.com/office/drawing/2014/main" id="{D5180C45-6872-B546-B877-4A596007EBD4}"/>
              </a:ext>
            </a:extLst>
          </p:cNvPr>
          <p:cNvSpPr>
            <a:spLocks noGrp="1"/>
          </p:cNvSpPr>
          <p:nvPr>
            <p:ph type="ftr" sz="quarter" idx="3"/>
          </p:nvPr>
        </p:nvSpPr>
        <p:spPr>
          <a:xfrm>
            <a:off x="233363" y="6356350"/>
            <a:ext cx="3343275" cy="365125"/>
          </a:xfrm>
          <a:prstGeom prst="rect">
            <a:avLst/>
          </a:prstGeom>
        </p:spPr>
        <p:txBody>
          <a:bodyPr wrap="none" anchor="ctr"/>
          <a:lstStyle>
            <a:lvl1pPr algn="l">
              <a:lnSpc>
                <a:spcPct val="100000"/>
              </a:lnSpc>
              <a:defRPr sz="1400">
                <a:solidFill>
                  <a:srgbClr val="3E3A39"/>
                </a:solidFill>
                <a:latin typeface="メイリオ" panose="020B0604030504040204" pitchFamily="50" charset="-128"/>
                <a:ea typeface="メイリオ" panose="020B0604030504040204" pitchFamily="50" charset="-128"/>
              </a:defRPr>
            </a:lvl1pPr>
          </a:lstStyle>
          <a:p>
            <a:r>
              <a:rPr lang="ja-JP" altLang="en-US" smtClean="0"/>
              <a:t>特許庁</a:t>
            </a:r>
            <a:endParaRPr lang="ja-JP" altLang="en-US"/>
          </a:p>
        </p:txBody>
      </p:sp>
      <p:sp>
        <p:nvSpPr>
          <p:cNvPr id="25" name="Slide Number Placeholder 5">
            <a:extLst>
              <a:ext uri="{FF2B5EF4-FFF2-40B4-BE49-F238E27FC236}">
                <a16:creationId xmlns:a16="http://schemas.microsoft.com/office/drawing/2014/main" id="{A4DE9AEE-6452-0448-9F92-670D322ECA5A}"/>
              </a:ext>
            </a:extLst>
          </p:cNvPr>
          <p:cNvSpPr>
            <a:spLocks noGrp="1"/>
          </p:cNvSpPr>
          <p:nvPr>
            <p:ph type="sldNum" sz="quarter" idx="4"/>
          </p:nvPr>
        </p:nvSpPr>
        <p:spPr>
          <a:xfrm>
            <a:off x="7473280" y="6356350"/>
            <a:ext cx="2228850" cy="365125"/>
          </a:xfrm>
          <a:prstGeom prst="rect">
            <a:avLst/>
          </a:prstGeom>
        </p:spPr>
        <p:txBody>
          <a:bodyPr wrap="none" anchor="ctr"/>
          <a:lstStyle>
            <a:lvl1pPr algn="r">
              <a:lnSpc>
                <a:spcPct val="100000"/>
              </a:lnSpc>
              <a:defRPr sz="1400">
                <a:solidFill>
                  <a:srgbClr val="3E3A39"/>
                </a:solidFill>
                <a:latin typeface="メイリオ" panose="020B0604030504040204" pitchFamily="50" charset="-128"/>
                <a:ea typeface="メイリオ" panose="020B0604030504040204" pitchFamily="50" charset="-128"/>
              </a:defRPr>
            </a:lvl1pPr>
          </a:lstStyle>
          <a:p>
            <a:fld id="{273CE13B-F148-B44C-9D43-C0D604B45E13}" type="slidenum">
              <a:rPr lang="ja-JP" altLang="en-US" smtClean="0"/>
              <a:pPr/>
              <a:t>‹#›</a:t>
            </a:fld>
            <a:endParaRPr lang="ja-JP" altLang="en-US"/>
          </a:p>
        </p:txBody>
      </p:sp>
      <p:sp>
        <p:nvSpPr>
          <p:cNvPr id="10" name="テキスト プレースホルダー 2">
            <a:extLst>
              <a:ext uri="{FF2B5EF4-FFF2-40B4-BE49-F238E27FC236}">
                <a16:creationId xmlns:a16="http://schemas.microsoft.com/office/drawing/2014/main" id="{4EDE93C0-0310-41E6-9882-FDB2F3167222}"/>
              </a:ext>
            </a:extLst>
          </p:cNvPr>
          <p:cNvSpPr>
            <a:spLocks noGrp="1"/>
          </p:cNvSpPr>
          <p:nvPr>
            <p:ph type="body" sz="quarter" idx="10" hasCustomPrompt="1"/>
          </p:nvPr>
        </p:nvSpPr>
        <p:spPr>
          <a:xfrm>
            <a:off x="644525" y="1268414"/>
            <a:ext cx="8629650" cy="365126"/>
          </a:xfrm>
        </p:spPr>
        <p:txBody>
          <a:bodyPr wrap="none" anchor="t"/>
          <a:lstStyle>
            <a:lvl1pPr>
              <a:lnSpc>
                <a:spcPct val="100000"/>
              </a:lnSpc>
              <a:defRPr sz="2400" b="1">
                <a:latin typeface="メイリオ" panose="020B0604030504040204" pitchFamily="50" charset="-128"/>
                <a:ea typeface="メイリオ" panose="020B0604030504040204" pitchFamily="50" charset="-128"/>
              </a:defRPr>
            </a:lvl1pPr>
            <a:lvl2pPr>
              <a:lnSpc>
                <a:spcPct val="100000"/>
              </a:lnSpc>
              <a:defRPr>
                <a:latin typeface="メイリオ" panose="020B0604030504040204" pitchFamily="50" charset="-128"/>
                <a:ea typeface="メイリオ" panose="020B0604030504040204" pitchFamily="50" charset="-128"/>
              </a:defRPr>
            </a:lvl2pPr>
            <a:lvl3pPr>
              <a:lnSpc>
                <a:spcPct val="100000"/>
              </a:lnSpc>
              <a:defRPr>
                <a:latin typeface="メイリオ" panose="020B0604030504040204" pitchFamily="50" charset="-128"/>
                <a:ea typeface="メイリオ" panose="020B0604030504040204" pitchFamily="50" charset="-128"/>
              </a:defRPr>
            </a:lvl3pPr>
            <a:lvl4pPr>
              <a:lnSpc>
                <a:spcPct val="100000"/>
              </a:lnSpc>
              <a:defRPr>
                <a:latin typeface="メイリオ" panose="020B0604030504040204" pitchFamily="50" charset="-128"/>
                <a:ea typeface="メイリオ" panose="020B0604030504040204" pitchFamily="50" charset="-128"/>
              </a:defRPr>
            </a:lvl4pPr>
            <a:lvl5pPr marL="1485900" indent="0">
              <a:buNone/>
              <a:defRPr sz="1050"/>
            </a:lvl5pPr>
          </a:lstStyle>
          <a:p>
            <a:pPr lvl="0"/>
            <a:r>
              <a:rPr kumimoji="1" lang="ja-JP" altLang="en-US" dirty="0"/>
              <a:t>スライドタイトル　</a:t>
            </a:r>
            <a:r>
              <a:rPr kumimoji="1" lang="en-US" altLang="ja-JP" dirty="0"/>
              <a:t>24pt </a:t>
            </a:r>
            <a:r>
              <a:rPr kumimoji="1" lang="ja-JP" altLang="en-US" dirty="0" smtClean="0"/>
              <a:t>太字</a:t>
            </a:r>
            <a:endParaRPr kumimoji="1" lang="ja-JP" altLang="en-US" dirty="0"/>
          </a:p>
        </p:txBody>
      </p:sp>
      <p:sp>
        <p:nvSpPr>
          <p:cNvPr id="11" name="テキスト プレースホルダー 2">
            <a:extLst>
              <a:ext uri="{FF2B5EF4-FFF2-40B4-BE49-F238E27FC236}">
                <a16:creationId xmlns:a16="http://schemas.microsoft.com/office/drawing/2014/main" id="{1CF72A2A-29E8-4FE9-A6A0-90A4507DDF6E}"/>
              </a:ext>
            </a:extLst>
          </p:cNvPr>
          <p:cNvSpPr>
            <a:spLocks noGrp="1"/>
          </p:cNvSpPr>
          <p:nvPr>
            <p:ph type="body" sz="quarter" idx="11" hasCustomPrompt="1"/>
          </p:nvPr>
        </p:nvSpPr>
        <p:spPr>
          <a:xfrm>
            <a:off x="638175" y="2470388"/>
            <a:ext cx="8629650" cy="365126"/>
          </a:xfrm>
        </p:spPr>
        <p:txBody>
          <a:bodyPr wrap="none" anchor="t"/>
          <a:lstStyle>
            <a:lvl1pPr>
              <a:lnSpc>
                <a:spcPct val="100000"/>
              </a:lnSpc>
              <a:defRPr sz="2000" b="0">
                <a:latin typeface="メイリオ" panose="020B0604030504040204" pitchFamily="50" charset="-128"/>
                <a:ea typeface="メイリオ" panose="020B0604030504040204" pitchFamily="50" charset="-128"/>
              </a:defRPr>
            </a:lvl1pPr>
            <a:lvl2pPr>
              <a:lnSpc>
                <a:spcPct val="100000"/>
              </a:lnSpc>
              <a:defRPr sz="1400">
                <a:latin typeface="メイリオ" panose="020B0604030504040204" pitchFamily="50" charset="-128"/>
                <a:ea typeface="メイリオ" panose="020B0604030504040204" pitchFamily="50" charset="-128"/>
              </a:defRPr>
            </a:lvl2pPr>
            <a:lvl3pPr>
              <a:lnSpc>
                <a:spcPct val="100000"/>
              </a:lnSpc>
              <a:defRPr sz="1050">
                <a:latin typeface="メイリオ" panose="020B0604030504040204" pitchFamily="50" charset="-128"/>
                <a:ea typeface="メイリオ" panose="020B0604030504040204" pitchFamily="50" charset="-128"/>
              </a:defRPr>
            </a:lvl3pPr>
            <a:lvl4pPr>
              <a:defRPr sz="1400"/>
            </a:lvl4pPr>
            <a:lvl5pPr marL="1485900" indent="0">
              <a:buNone/>
              <a:defRPr sz="1050"/>
            </a:lvl5pPr>
          </a:lstStyle>
          <a:p>
            <a:pPr lvl="0"/>
            <a:r>
              <a:rPr kumimoji="1" lang="ja-JP" altLang="en-US" dirty="0"/>
              <a:t>本文テキスト　</a:t>
            </a:r>
            <a:r>
              <a:rPr kumimoji="1" lang="en-US" altLang="ja-JP" dirty="0" smtClean="0"/>
              <a:t>20pt</a:t>
            </a:r>
            <a:endParaRPr kumimoji="1" lang="ja-JP" altLang="en-US" dirty="0"/>
          </a:p>
        </p:txBody>
      </p:sp>
      <p:sp>
        <p:nvSpPr>
          <p:cNvPr id="12" name="テキスト プレースホルダー 2">
            <a:extLst>
              <a:ext uri="{FF2B5EF4-FFF2-40B4-BE49-F238E27FC236}">
                <a16:creationId xmlns:a16="http://schemas.microsoft.com/office/drawing/2014/main" id="{943C2C0F-9AA0-48A2-8A72-DF2CB7C6667B}"/>
              </a:ext>
            </a:extLst>
          </p:cNvPr>
          <p:cNvSpPr>
            <a:spLocks noGrp="1"/>
          </p:cNvSpPr>
          <p:nvPr>
            <p:ph type="body" sz="quarter" idx="12" hasCustomPrompt="1"/>
          </p:nvPr>
        </p:nvSpPr>
        <p:spPr>
          <a:xfrm>
            <a:off x="644525" y="3672362"/>
            <a:ext cx="8629650" cy="365126"/>
          </a:xfrm>
        </p:spPr>
        <p:txBody>
          <a:bodyPr wrap="none" anchor="t"/>
          <a:lstStyle>
            <a:lvl1pPr>
              <a:lnSpc>
                <a:spcPct val="100000"/>
              </a:lnSpc>
              <a:defRPr sz="1400" b="0">
                <a:latin typeface="メイリオ" panose="020B0604030504040204" pitchFamily="50" charset="-128"/>
                <a:ea typeface="メイリオ" panose="020B0604030504040204" pitchFamily="50" charset="-128"/>
              </a:defRPr>
            </a:lvl1pPr>
            <a:lvl2pPr>
              <a:lnSpc>
                <a:spcPct val="100000"/>
              </a:lnSpc>
              <a:defRPr sz="1050">
                <a:latin typeface="メイリオ" panose="020B0604030504040204" pitchFamily="50" charset="-128"/>
                <a:ea typeface="メイリオ" panose="020B0604030504040204" pitchFamily="50" charset="-128"/>
              </a:defRPr>
            </a:lvl2pPr>
            <a:lvl3pPr>
              <a:defRPr/>
            </a:lvl3pPr>
            <a:lvl4pPr>
              <a:defRPr/>
            </a:lvl4pPr>
            <a:lvl5pPr marL="1485900" indent="0">
              <a:buNone/>
              <a:defRPr sz="1050"/>
            </a:lvl5pPr>
          </a:lstStyle>
          <a:p>
            <a:pPr lvl="0"/>
            <a:r>
              <a:rPr kumimoji="1" lang="ja-JP" altLang="en-US" dirty="0"/>
              <a:t>その他テキスト　</a:t>
            </a:r>
            <a:r>
              <a:rPr kumimoji="1" lang="en-US" altLang="ja-JP" dirty="0" smtClean="0"/>
              <a:t>14pt</a:t>
            </a:r>
            <a:endParaRPr kumimoji="1" lang="ja-JP" altLang="en-US" dirty="0"/>
          </a:p>
        </p:txBody>
      </p:sp>
      <p:sp>
        <p:nvSpPr>
          <p:cNvPr id="13" name="テキスト プレースホルダー 2">
            <a:extLst>
              <a:ext uri="{FF2B5EF4-FFF2-40B4-BE49-F238E27FC236}">
                <a16:creationId xmlns:a16="http://schemas.microsoft.com/office/drawing/2014/main" id="{AFA7B6A3-11BD-48B6-8780-D02C70E3FD18}"/>
              </a:ext>
            </a:extLst>
          </p:cNvPr>
          <p:cNvSpPr>
            <a:spLocks noGrp="1"/>
          </p:cNvSpPr>
          <p:nvPr>
            <p:ph type="body" sz="quarter" idx="13" hasCustomPrompt="1"/>
          </p:nvPr>
        </p:nvSpPr>
        <p:spPr>
          <a:xfrm>
            <a:off x="644635" y="4874337"/>
            <a:ext cx="8629650" cy="365126"/>
          </a:xfrm>
        </p:spPr>
        <p:txBody>
          <a:bodyPr wrap="none" anchor="t">
            <a:noAutofit/>
          </a:bodyPr>
          <a:lstStyle>
            <a:lvl1pPr>
              <a:lnSpc>
                <a:spcPct val="100000"/>
              </a:lnSpc>
              <a:defRPr sz="1050" b="0">
                <a:latin typeface="メイリオ" panose="020B0604030504040204" pitchFamily="50" charset="-128"/>
                <a:ea typeface="メイリオ" panose="020B0604030504040204" pitchFamily="50" charset="-128"/>
              </a:defRPr>
            </a:lvl1pPr>
            <a:lvl2pPr>
              <a:defRPr sz="1050"/>
            </a:lvl2pPr>
            <a:lvl3pPr>
              <a:defRPr/>
            </a:lvl3pPr>
            <a:lvl4pPr>
              <a:defRPr/>
            </a:lvl4pPr>
            <a:lvl5pPr marL="1485900" indent="0">
              <a:buNone/>
              <a:defRPr sz="1050"/>
            </a:lvl5pPr>
          </a:lstStyle>
          <a:p>
            <a:pPr lvl="0"/>
            <a:r>
              <a:rPr kumimoji="1" lang="ja-JP" altLang="en-US" dirty="0"/>
              <a:t>その他テキスト　</a:t>
            </a:r>
            <a:r>
              <a:rPr kumimoji="1" lang="en-US" altLang="ja-JP" dirty="0"/>
              <a:t>10.5pt</a:t>
            </a:r>
            <a:endParaRPr kumimoji="1" lang="ja-JP" altLang="en-US" dirty="0"/>
          </a:p>
        </p:txBody>
      </p:sp>
    </p:spTree>
    <p:extLst>
      <p:ext uri="{BB962C8B-B14F-4D97-AF65-F5344CB8AC3E}">
        <p14:creationId xmlns:p14="http://schemas.microsoft.com/office/powerpoint/2010/main" val="23195825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A2A04F6-CB8A-CE48-B897-8E1B120635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906000" cy="6858000"/>
          </a:xfrm>
          <a:prstGeom prst="rect">
            <a:avLst/>
          </a:prstGeom>
        </p:spPr>
      </p:pic>
      <p:cxnSp>
        <p:nvCxnSpPr>
          <p:cNvPr id="15" name="直線コネクタ 14">
            <a:extLst>
              <a:ext uri="{FF2B5EF4-FFF2-40B4-BE49-F238E27FC236}">
                <a16:creationId xmlns:a16="http://schemas.microsoft.com/office/drawing/2014/main" id="{46AF9970-038E-8D47-95B4-D88FF90C69AC}"/>
              </a:ext>
            </a:extLst>
          </p:cNvPr>
          <p:cNvCxnSpPr>
            <a:cxnSpLocks/>
          </p:cNvCxnSpPr>
          <p:nvPr userDrawn="1"/>
        </p:nvCxnSpPr>
        <p:spPr>
          <a:xfrm>
            <a:off x="1842486" y="3183557"/>
            <a:ext cx="6221028" cy="0"/>
          </a:xfrm>
          <a:prstGeom prst="line">
            <a:avLst/>
          </a:prstGeom>
          <a:ln w="57150">
            <a:solidFill>
              <a:srgbClr val="003686"/>
            </a:solidFill>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C3573BE9-D0B2-5846-AE22-51A32B0356DC}"/>
              </a:ext>
            </a:extLst>
          </p:cNvPr>
          <p:cNvPicPr>
            <a:picLocks noChangeAspect="1"/>
          </p:cNvPicPr>
          <p:nvPr userDrawn="1"/>
        </p:nvPicPr>
        <p:blipFill>
          <a:blip r:embed="rId3"/>
          <a:stretch>
            <a:fillRect/>
          </a:stretch>
        </p:blipFill>
        <p:spPr>
          <a:xfrm>
            <a:off x="4617058" y="4783866"/>
            <a:ext cx="671884" cy="832550"/>
          </a:xfrm>
          <a:prstGeom prst="rect">
            <a:avLst/>
          </a:prstGeom>
        </p:spPr>
      </p:pic>
      <p:sp>
        <p:nvSpPr>
          <p:cNvPr id="19" name="Title 1">
            <a:extLst>
              <a:ext uri="{FF2B5EF4-FFF2-40B4-BE49-F238E27FC236}">
                <a16:creationId xmlns:a16="http://schemas.microsoft.com/office/drawing/2014/main" id="{81D60A74-02CF-2A4E-9ADE-6DC41EDCCD90}"/>
              </a:ext>
            </a:extLst>
          </p:cNvPr>
          <p:cNvSpPr>
            <a:spLocks noGrp="1"/>
          </p:cNvSpPr>
          <p:nvPr>
            <p:ph type="title"/>
          </p:nvPr>
        </p:nvSpPr>
        <p:spPr>
          <a:xfrm>
            <a:off x="1842486" y="2596442"/>
            <a:ext cx="6221028" cy="587115"/>
          </a:xfrm>
        </p:spPr>
        <p:txBody>
          <a:bodyPr anchor="ctr">
            <a:normAutofit/>
          </a:bodyPr>
          <a:lstStyle>
            <a:lvl1pPr algn="ctr">
              <a:lnSpc>
                <a:spcPct val="100000"/>
              </a:lnSpc>
              <a:defRPr sz="2400" b="1">
                <a:solidFill>
                  <a:srgbClr val="3E3A39"/>
                </a:solidFill>
                <a:latin typeface="メイリオ" panose="020B0604030504040204" pitchFamily="50" charset="-128"/>
                <a:ea typeface="メイリオ" panose="020B0604030504040204" pitchFamily="50" charset="-128"/>
              </a:defRPr>
            </a:lvl1pPr>
          </a:lstStyle>
          <a:p>
            <a:r>
              <a:rPr lang="ja-JP" altLang="en-US" smtClean="0"/>
              <a:t>マスター タイトルの書式設定</a:t>
            </a:r>
            <a:endParaRPr lang="en-US" dirty="0"/>
          </a:p>
        </p:txBody>
      </p:sp>
      <p:sp>
        <p:nvSpPr>
          <p:cNvPr id="20" name="Text Placeholder 2">
            <a:extLst>
              <a:ext uri="{FF2B5EF4-FFF2-40B4-BE49-F238E27FC236}">
                <a16:creationId xmlns:a16="http://schemas.microsoft.com/office/drawing/2014/main" id="{224431E1-B91D-3446-AF09-0BA58A7AA2BA}"/>
              </a:ext>
            </a:extLst>
          </p:cNvPr>
          <p:cNvSpPr>
            <a:spLocks noGrp="1"/>
          </p:cNvSpPr>
          <p:nvPr>
            <p:ph type="body" idx="1" hasCustomPrompt="1"/>
          </p:nvPr>
        </p:nvSpPr>
        <p:spPr>
          <a:xfrm>
            <a:off x="1842486" y="3770672"/>
            <a:ext cx="6221028" cy="411513"/>
          </a:xfrm>
        </p:spPr>
        <p:txBody>
          <a:bodyPr>
            <a:noAutofit/>
          </a:bodyPr>
          <a:lstStyle>
            <a:lvl1pPr marL="0" indent="0" algn="ctr">
              <a:lnSpc>
                <a:spcPct val="100000"/>
              </a:lnSpc>
              <a:buNone/>
              <a:defRPr sz="2000">
                <a:solidFill>
                  <a:srgbClr val="3E3A39"/>
                </a:solidFill>
                <a:latin typeface="メイリオ" panose="020B0604030504040204" pitchFamily="50" charset="-128"/>
                <a:ea typeface="メイリオ"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dirty="0"/>
              <a:t>特許庁○○部○○課</a:t>
            </a:r>
          </a:p>
        </p:txBody>
      </p:sp>
    </p:spTree>
    <p:extLst>
      <p:ext uri="{BB962C8B-B14F-4D97-AF65-F5344CB8AC3E}">
        <p14:creationId xmlns:p14="http://schemas.microsoft.com/office/powerpoint/2010/main" val="41006159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wrap="none"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wrap="none"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defRPr>
            </a:lvl1pPr>
          </a:lstStyle>
          <a:p>
            <a:fld id="{85DCD387-671D-4C1B-85C4-D29B5BAB57C3}" type="datetimeFigureOut">
              <a:rPr lang="ja-JP" altLang="en-US" smtClean="0"/>
              <a:pPr/>
              <a:t>2021/4/8</a:t>
            </a:fld>
            <a:endParaRPr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defRPr>
            </a:lvl1pPr>
          </a:lstStyle>
          <a:p>
            <a:r>
              <a:rPr lang="ja-JP" altLang="en-US"/>
              <a:t>特許庁</a:t>
            </a: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latin typeface="メイリオ" panose="020B0604030504040204" pitchFamily="50" charset="-128"/>
                <a:ea typeface="メイリオ" panose="020B0604030504040204" pitchFamily="50" charset="-128"/>
              </a:defRPr>
            </a:lvl1pPr>
          </a:lstStyle>
          <a:p>
            <a:fld id="{273CE13B-F148-B44C-9D43-C0D604B45E13}" type="slidenum">
              <a:rPr lang="ja-JP" altLang="en-US" smtClean="0"/>
              <a:pPr/>
              <a:t>‹#›</a:t>
            </a:fld>
            <a:endParaRPr lang="ja-JP" altLang="en-US"/>
          </a:p>
        </p:txBody>
      </p:sp>
    </p:spTree>
    <p:extLst>
      <p:ext uri="{BB962C8B-B14F-4D97-AF65-F5344CB8AC3E}">
        <p14:creationId xmlns:p14="http://schemas.microsoft.com/office/powerpoint/2010/main" val="98755145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hdr="0" dt="0"/>
  <p:txStyles>
    <p:titleStyle>
      <a:lvl1pPr algn="l" defTabSz="914400" rtl="0" eaLnBrk="1" latinLnBrk="0" hangingPunct="1">
        <a:lnSpc>
          <a:spcPct val="100000"/>
        </a:lnSpc>
        <a:spcBef>
          <a:spcPct val="0"/>
        </a:spcBef>
        <a:buNone/>
        <a:defRPr kumimoji="1" sz="2400" kern="1200">
          <a:solidFill>
            <a:srgbClr val="3E3A39"/>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000" kern="1200">
          <a:solidFill>
            <a:srgbClr val="3E3A39"/>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1400" kern="1200">
          <a:solidFill>
            <a:srgbClr val="3E3A39"/>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1050" kern="1200">
          <a:solidFill>
            <a:srgbClr val="3E3A39"/>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050" kern="1200">
          <a:solidFill>
            <a:srgbClr val="3E3A39"/>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050" kern="1200">
          <a:solidFill>
            <a:srgbClr val="3E3A39"/>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2D46B8-2AD9-486F-A528-F100362CF126}"/>
              </a:ext>
            </a:extLst>
          </p:cNvPr>
          <p:cNvSpPr>
            <a:spLocks noGrp="1"/>
          </p:cNvSpPr>
          <p:nvPr>
            <p:ph type="ctrTitle"/>
          </p:nvPr>
        </p:nvSpPr>
        <p:spPr bwMode="gray"/>
        <p:txBody>
          <a:bodyPr wrap="none"/>
          <a:lstStyle/>
          <a:p>
            <a:pPr>
              <a:lnSpc>
                <a:spcPct val="100000"/>
              </a:lnSpc>
            </a:pPr>
            <a:r>
              <a:rPr kumimoji="1" lang="ja-JP" altLang="en-US" dirty="0" smtClean="0">
                <a:latin typeface="メイリオ" panose="020B0604030504040204" pitchFamily="50" charset="-128"/>
                <a:ea typeface="メイリオ" panose="020B0604030504040204" pitchFamily="50" charset="-128"/>
              </a:rPr>
              <a:t>改正意匠法の令和３年４月施行について</a:t>
            </a:r>
            <a:endParaRPr kumimoji="1" lang="ja-JP" altLang="en-US" dirty="0">
              <a:latin typeface="メイリオ" panose="020B0604030504040204" pitchFamily="50" charset="-128"/>
              <a:ea typeface="メイリオ" panose="020B0604030504040204" pitchFamily="50" charset="-128"/>
            </a:endParaRPr>
          </a:p>
        </p:txBody>
      </p:sp>
      <p:sp>
        <p:nvSpPr>
          <p:cNvPr id="3" name="字幕 2">
            <a:extLst>
              <a:ext uri="{FF2B5EF4-FFF2-40B4-BE49-F238E27FC236}">
                <a16:creationId xmlns:a16="http://schemas.microsoft.com/office/drawing/2014/main" id="{6439FC12-2CE6-42A1-867C-7CD375B873FC}"/>
              </a:ext>
            </a:extLst>
          </p:cNvPr>
          <p:cNvSpPr>
            <a:spLocks noGrp="1"/>
          </p:cNvSpPr>
          <p:nvPr>
            <p:ph type="subTitle" idx="1"/>
          </p:nvPr>
        </p:nvSpPr>
        <p:spPr bwMode="gray"/>
        <p:txBody>
          <a:bodyPr wrap="none"/>
          <a:lstStyle/>
          <a:p>
            <a:pPr>
              <a:lnSpc>
                <a:spcPct val="100000"/>
              </a:lnSpc>
            </a:pP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9227F26E-248E-459D-AA4E-4F37271C832C}"/>
              </a:ext>
            </a:extLst>
          </p:cNvPr>
          <p:cNvSpPr>
            <a:spLocks noGrp="1"/>
          </p:cNvSpPr>
          <p:nvPr>
            <p:ph type="body" idx="10"/>
          </p:nvPr>
        </p:nvSpPr>
        <p:spPr bwMode="gray"/>
        <p:txBody>
          <a:bodyPr wrap="none"/>
          <a:lstStyle/>
          <a:p>
            <a:pPr>
              <a:lnSpc>
                <a:spcPct val="100000"/>
              </a:lnSpc>
            </a:pPr>
            <a:r>
              <a:rPr kumimoji="1" lang="ja-JP" altLang="en-US" dirty="0" smtClean="0"/>
              <a:t>令和３年３月</a:t>
            </a:r>
            <a:endParaRPr kumimoji="1" lang="ja-JP" altLang="en-US" dirty="0"/>
          </a:p>
        </p:txBody>
      </p:sp>
      <p:sp>
        <p:nvSpPr>
          <p:cNvPr id="5" name="テキスト プレースホルダー 4">
            <a:extLst>
              <a:ext uri="{FF2B5EF4-FFF2-40B4-BE49-F238E27FC236}">
                <a16:creationId xmlns:a16="http://schemas.microsoft.com/office/drawing/2014/main" id="{47756CB0-6792-4D6B-A74E-CCD7F21638B0}"/>
              </a:ext>
            </a:extLst>
          </p:cNvPr>
          <p:cNvSpPr>
            <a:spLocks noGrp="1"/>
          </p:cNvSpPr>
          <p:nvPr>
            <p:ph type="body" idx="11"/>
          </p:nvPr>
        </p:nvSpPr>
        <p:spPr bwMode="gray"/>
        <p:txBody>
          <a:bodyPr wrap="none"/>
          <a:lstStyle/>
          <a:p>
            <a:pPr>
              <a:lnSpc>
                <a:spcPct val="100000"/>
              </a:lnSpc>
            </a:pPr>
            <a:r>
              <a:rPr lang="ja-JP" altLang="en-US" dirty="0" smtClean="0"/>
              <a:t>特許庁審査第一部意匠課</a:t>
            </a:r>
            <a:endParaRPr lang="ja-JP" altLang="en-US" dirty="0"/>
          </a:p>
        </p:txBody>
      </p:sp>
      <p:pic>
        <p:nvPicPr>
          <p:cNvPr id="6"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485411173"/>
      </p:ext>
    </p:extLst>
  </p:cSld>
  <p:clrMapOvr>
    <a:masterClrMapping/>
  </p:clrMapOvr>
  <mc:AlternateContent xmlns:mc="http://schemas.openxmlformats.org/markup-compatibility/2006" xmlns:p14="http://schemas.microsoft.com/office/powerpoint/2010/main">
    <mc:Choice Requires="p14">
      <p:transition spd="slow" p14:dur="2000" advTm="12400"/>
    </mc:Choice>
    <mc:Fallback xmlns="">
      <p:transition spd="slow" advTm="1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複数意匠一括出願手続に含めることができない出願等</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9</a:t>
            </a:fld>
            <a:endParaRPr lang="ja-JP" altLang="en-US"/>
          </a:p>
        </p:txBody>
      </p:sp>
      <p:sp>
        <p:nvSpPr>
          <p:cNvPr id="6" name="テキスト ボックス 5"/>
          <p:cNvSpPr txBox="1"/>
          <p:nvPr/>
        </p:nvSpPr>
        <p:spPr bwMode="gray">
          <a:xfrm>
            <a:off x="265977" y="1021447"/>
            <a:ext cx="9328149" cy="1488243"/>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分割出願や変更出願などの一部の出願については、複数意匠一括出願手続に含めることはできない。</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特徴記載書等の一部</a:t>
            </a:r>
            <a:r>
              <a:rPr kumimoji="1" lang="ja-JP" altLang="en-US" dirty="0">
                <a:latin typeface="メイリオ" panose="020B0604030504040204" pitchFamily="50" charset="-128"/>
                <a:ea typeface="メイリオ" panose="020B0604030504040204" pitchFamily="50" charset="-128"/>
              </a:rPr>
              <a:t>の書類は、複数意匠一括出願手続について提出することができない</a:t>
            </a:r>
            <a:r>
              <a:rPr kumimoji="1" lang="ja-JP" altLang="en-US" dirty="0" smtClean="0">
                <a:latin typeface="メイリオ" panose="020B0604030504040204" pitchFamily="50" charset="-128"/>
                <a:ea typeface="メイリオ" panose="020B0604030504040204" pitchFamily="50" charset="-128"/>
              </a:rPr>
              <a:t>。</a:t>
            </a:r>
            <a:endParaRPr kumimoji="1" lang="en-US" altLang="ja-JP" dirty="0" smtClean="0">
              <a:latin typeface="メイリオ" panose="020B0604030504040204" pitchFamily="50" charset="-128"/>
              <a:ea typeface="メイリオ" panose="020B0604030504040204" pitchFamily="50" charset="-128"/>
            </a:endParaRPr>
          </a:p>
        </p:txBody>
      </p:sp>
      <p:sp>
        <p:nvSpPr>
          <p:cNvPr id="8" name="正方形/長方形 7"/>
          <p:cNvSpPr/>
          <p:nvPr/>
        </p:nvSpPr>
        <p:spPr>
          <a:xfrm>
            <a:off x="5335402" y="4039877"/>
            <a:ext cx="3979391" cy="1754326"/>
          </a:xfrm>
          <a:prstGeom prst="rect">
            <a:avLst/>
          </a:prstGeom>
        </p:spPr>
        <p:txBody>
          <a:bodyPr wrap="square">
            <a:spAutoFit/>
          </a:bodyPr>
          <a:lstStyle/>
          <a:p>
            <a:pPr marL="285750"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rPr>
              <a:t>特徴</a:t>
            </a:r>
            <a:r>
              <a:rPr lang="ja-JP" altLang="en-US" dirty="0">
                <a:latin typeface="メイリオ" panose="020B0604030504040204" pitchFamily="50" charset="-128"/>
                <a:ea typeface="メイリオ" panose="020B0604030504040204" pitchFamily="50" charset="-128"/>
              </a:rPr>
              <a:t>記載書</a:t>
            </a:r>
          </a:p>
          <a:p>
            <a:pPr marL="285750"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rPr>
              <a:t>出願放棄書</a:t>
            </a:r>
            <a:endParaRPr lang="ja-JP" altLang="en-US"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rPr>
              <a:t>出願取下書</a:t>
            </a:r>
            <a:endParaRPr lang="ja-JP" altLang="en-US"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dirty="0" smtClean="0">
                <a:latin typeface="メイリオ" panose="020B0604030504040204" pitchFamily="50" charset="-128"/>
                <a:ea typeface="メイリオ" panose="020B0604030504040204" pitchFamily="50" charset="-128"/>
              </a:rPr>
              <a:t>複数</a:t>
            </a:r>
            <a:r>
              <a:rPr lang="ja-JP" altLang="en-US" dirty="0">
                <a:latin typeface="メイリオ" panose="020B0604030504040204" pitchFamily="50" charset="-128"/>
                <a:ea typeface="メイリオ" panose="020B0604030504040204" pitchFamily="50" charset="-128"/>
              </a:rPr>
              <a:t>意匠一括出願手続に含まれる意匠登録出願の数を変更</a:t>
            </a:r>
            <a:r>
              <a:rPr lang="ja-JP" altLang="en-US" dirty="0" smtClean="0">
                <a:latin typeface="メイリオ" panose="020B0604030504040204" pitchFamily="50" charset="-128"/>
                <a:ea typeface="メイリオ" panose="020B0604030504040204" pitchFamily="50" charset="-128"/>
              </a:rPr>
              <a:t>する手続補正書</a:t>
            </a:r>
            <a:endParaRPr lang="en-US" altLang="ja-JP" dirty="0" smtClean="0">
              <a:latin typeface="メイリオ" panose="020B0604030504040204" pitchFamily="50" charset="-128"/>
              <a:ea typeface="メイリオ" panose="020B0604030504040204" pitchFamily="50" charset="-128"/>
            </a:endParaRPr>
          </a:p>
        </p:txBody>
      </p:sp>
      <p:sp>
        <p:nvSpPr>
          <p:cNvPr id="9" name="テキスト ボックス 8"/>
          <p:cNvSpPr txBox="1"/>
          <p:nvPr/>
        </p:nvSpPr>
        <p:spPr bwMode="gray">
          <a:xfrm>
            <a:off x="152110" y="3112645"/>
            <a:ext cx="3520008" cy="752124"/>
          </a:xfrm>
          <a:prstGeom prst="rect">
            <a:avLst/>
          </a:prstGeom>
        </p:spPr>
        <p:txBody>
          <a:bodyPr vert="horz" wrap="square" lIns="91440" tIns="45720" rIns="91440" bIns="45720" rtlCol="0">
            <a:normAutofit/>
          </a:bodyPr>
          <a:lstStyle/>
          <a:p>
            <a:pPr marL="0" indent="0">
              <a:lnSpc>
                <a:spcPct val="120000"/>
              </a:lnSpc>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p:txBody>
      </p:sp>
      <p:grpSp>
        <p:nvGrpSpPr>
          <p:cNvPr id="10" name="グループ化 9"/>
          <p:cNvGrpSpPr/>
          <p:nvPr/>
        </p:nvGrpSpPr>
        <p:grpSpPr>
          <a:xfrm>
            <a:off x="671821" y="2715597"/>
            <a:ext cx="3960000" cy="3192446"/>
            <a:chOff x="671821" y="2715597"/>
            <a:chExt cx="3960000" cy="3192446"/>
          </a:xfrm>
        </p:grpSpPr>
        <p:sp>
          <p:nvSpPr>
            <p:cNvPr id="11" name="正方形/長方形 10">
              <a:extLst>
                <a:ext uri="{FF2B5EF4-FFF2-40B4-BE49-F238E27FC236}">
                  <a16:creationId xmlns:a16="http://schemas.microsoft.com/office/drawing/2014/main" id="{51E8B739-73A4-A245-8008-6F7ADE36C917}"/>
                </a:ext>
              </a:extLst>
            </p:cNvPr>
            <p:cNvSpPr/>
            <p:nvPr/>
          </p:nvSpPr>
          <p:spPr bwMode="gray">
            <a:xfrm>
              <a:off x="671821" y="2715597"/>
              <a:ext cx="3960000" cy="118145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kumimoji="1" lang="ja-JP" altLang="en-US" sz="1600" dirty="0" smtClean="0">
                  <a:solidFill>
                    <a:schemeClr val="tx1"/>
                  </a:solidFill>
                  <a:latin typeface="メイリオ" panose="020B0604030504040204" pitchFamily="50" charset="-128"/>
                  <a:ea typeface="メイリオ" panose="020B0604030504040204" pitchFamily="50" charset="-128"/>
                </a:rPr>
                <a:t>　　　複数</a:t>
              </a:r>
              <a:r>
                <a:rPr kumimoji="1" lang="ja-JP" altLang="en-US" sz="1600" dirty="0">
                  <a:solidFill>
                    <a:schemeClr val="tx1"/>
                  </a:solidFill>
                  <a:latin typeface="メイリオ" panose="020B0604030504040204" pitchFamily="50" charset="-128"/>
                  <a:ea typeface="メイリオ" panose="020B0604030504040204" pitchFamily="50" charset="-128"/>
                </a:rPr>
                <a:t>意匠一括出願手続に</a:t>
              </a:r>
              <a:r>
                <a:rPr kumimoji="1" lang="ja-JP" altLang="en-US" sz="1600" dirty="0" smtClean="0">
                  <a:solidFill>
                    <a:schemeClr val="tx1"/>
                  </a:solidFill>
                  <a:latin typeface="メイリオ" panose="020B0604030504040204" pitchFamily="50" charset="-128"/>
                  <a:ea typeface="メイリオ" panose="020B0604030504040204" pitchFamily="50" charset="-128"/>
                </a:rPr>
                <a:t>含める</a:t>
              </a:r>
              <a:endParaRPr kumimoji="1" lang="en-US" altLang="ja-JP" sz="1600" dirty="0" smtClean="0">
                <a:solidFill>
                  <a:schemeClr val="tx1"/>
                </a:solidFill>
                <a:latin typeface="メイリオ" panose="020B0604030504040204" pitchFamily="50" charset="-128"/>
                <a:ea typeface="メイリオ" panose="020B0604030504040204" pitchFamily="50" charset="-128"/>
              </a:endParaRPr>
            </a:p>
            <a:p>
              <a:r>
                <a:rPr kumimoji="1" lang="ja-JP" altLang="en-US" sz="1600" dirty="0" smtClean="0">
                  <a:solidFill>
                    <a:schemeClr val="tx1"/>
                  </a:solidFill>
                  <a:latin typeface="メイリオ" panose="020B0604030504040204" pitchFamily="50" charset="-128"/>
                  <a:ea typeface="メイリオ" panose="020B0604030504040204" pitchFamily="50" charset="-128"/>
                </a:rPr>
                <a:t>　　　こと</a:t>
              </a:r>
              <a:r>
                <a:rPr kumimoji="1" lang="ja-JP" altLang="en-US" sz="1600" dirty="0">
                  <a:solidFill>
                    <a:schemeClr val="tx1"/>
                  </a:solidFill>
                  <a:latin typeface="メイリオ" panose="020B0604030504040204" pitchFamily="50" charset="-128"/>
                  <a:ea typeface="メイリオ" panose="020B0604030504040204" pitchFamily="50" charset="-128"/>
                </a:rPr>
                <a:t>ができない</a:t>
              </a:r>
              <a:r>
                <a:rPr kumimoji="1" lang="ja-JP" altLang="en-US" sz="1600" dirty="0" smtClean="0">
                  <a:solidFill>
                    <a:schemeClr val="tx1"/>
                  </a:solidFill>
                  <a:latin typeface="メイリオ" panose="020B0604030504040204" pitchFamily="50" charset="-128"/>
                  <a:ea typeface="メイリオ" panose="020B0604030504040204" pitchFamily="50" charset="-128"/>
                </a:rPr>
                <a:t>出願</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181F1A94-51A0-7546-A84B-34772E62ADC3}"/>
                </a:ext>
              </a:extLst>
            </p:cNvPr>
            <p:cNvSpPr/>
            <p:nvPr/>
          </p:nvSpPr>
          <p:spPr bwMode="gray">
            <a:xfrm>
              <a:off x="671821" y="2715597"/>
              <a:ext cx="3960000" cy="319244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13" name="図 12">
            <a:extLst>
              <a:ext uri="{FF2B5EF4-FFF2-40B4-BE49-F238E27FC236}">
                <a16:creationId xmlns:a16="http://schemas.microsoft.com/office/drawing/2014/main" id="{9A267E2C-0AFD-9648-8E24-821E8C2D4F99}"/>
              </a:ext>
            </a:extLst>
          </p:cNvPr>
          <p:cNvPicPr>
            <a:picLocks noChangeAspect="1"/>
          </p:cNvPicPr>
          <p:nvPr/>
        </p:nvPicPr>
        <p:blipFill>
          <a:blip r:embed="rId5"/>
          <a:stretch>
            <a:fillRect/>
          </a:stretch>
        </p:blipFill>
        <p:spPr bwMode="gray">
          <a:xfrm>
            <a:off x="848544" y="2804052"/>
            <a:ext cx="864096" cy="934634"/>
          </a:xfrm>
          <a:prstGeom prst="rect">
            <a:avLst/>
          </a:prstGeom>
        </p:spPr>
      </p:pic>
      <p:sp>
        <p:nvSpPr>
          <p:cNvPr id="15" name="正方形/長方形 14">
            <a:extLst>
              <a:ext uri="{FF2B5EF4-FFF2-40B4-BE49-F238E27FC236}">
                <a16:creationId xmlns:a16="http://schemas.microsoft.com/office/drawing/2014/main" id="{51E8B739-73A4-A245-8008-6F7ADE36C917}"/>
              </a:ext>
            </a:extLst>
          </p:cNvPr>
          <p:cNvSpPr/>
          <p:nvPr/>
        </p:nvSpPr>
        <p:spPr bwMode="gray">
          <a:xfrm>
            <a:off x="5264963" y="2715597"/>
            <a:ext cx="3960000" cy="118145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600" dirty="0">
                <a:solidFill>
                  <a:schemeClr val="tx1"/>
                </a:solidFill>
                <a:latin typeface="メイリオ" panose="020B0604030504040204" pitchFamily="50" charset="-128"/>
                <a:ea typeface="メイリオ" panose="020B0604030504040204" pitchFamily="50" charset="-128"/>
              </a:rPr>
              <a:t>　　　複数意匠一括出願手続</a:t>
            </a:r>
            <a:r>
              <a:rPr kumimoji="1" lang="ja-JP" altLang="en-US" sz="1600" dirty="0" smtClean="0">
                <a:solidFill>
                  <a:schemeClr val="tx1"/>
                </a:solidFill>
                <a:latin typeface="メイリオ" panose="020B0604030504040204" pitchFamily="50" charset="-128"/>
                <a:ea typeface="メイリオ" panose="020B0604030504040204" pitchFamily="50" charset="-128"/>
              </a:rPr>
              <a:t>において</a:t>
            </a:r>
            <a:endParaRPr kumimoji="1" lang="en-US" altLang="ja-JP" sz="1600" dirty="0">
              <a:solidFill>
                <a:schemeClr val="tx1"/>
              </a:solidFill>
              <a:latin typeface="メイリオ" panose="020B0604030504040204" pitchFamily="50" charset="-128"/>
              <a:ea typeface="メイリオ" panose="020B0604030504040204" pitchFamily="50" charset="-128"/>
            </a:endParaRPr>
          </a:p>
          <a:p>
            <a:r>
              <a:rPr kumimoji="1" lang="ja-JP" altLang="en-US" sz="1600" dirty="0">
                <a:solidFill>
                  <a:schemeClr val="tx1"/>
                </a:solidFill>
                <a:latin typeface="メイリオ" panose="020B0604030504040204" pitchFamily="50" charset="-128"/>
                <a:ea typeface="メイリオ" panose="020B0604030504040204" pitchFamily="50" charset="-128"/>
              </a:rPr>
              <a:t>　　　</a:t>
            </a:r>
            <a:r>
              <a:rPr kumimoji="1" lang="ja-JP" altLang="en-US" sz="1600" dirty="0" smtClean="0">
                <a:solidFill>
                  <a:schemeClr val="tx1"/>
                </a:solidFill>
                <a:latin typeface="メイリオ" panose="020B0604030504040204" pitchFamily="50" charset="-128"/>
                <a:ea typeface="メイリオ" panose="020B0604030504040204" pitchFamily="50" charset="-128"/>
              </a:rPr>
              <a:t>提出すること</a:t>
            </a:r>
            <a:r>
              <a:rPr kumimoji="1" lang="ja-JP" altLang="en-US" sz="1600" dirty="0">
                <a:solidFill>
                  <a:schemeClr val="tx1"/>
                </a:solidFill>
                <a:latin typeface="メイリオ" panose="020B0604030504040204" pitchFamily="50" charset="-128"/>
                <a:ea typeface="メイリオ" panose="020B0604030504040204" pitchFamily="50" charset="-128"/>
              </a:rPr>
              <a:t>が</a:t>
            </a:r>
            <a:r>
              <a:rPr kumimoji="1" lang="ja-JP" altLang="en-US" sz="1600" dirty="0" smtClean="0">
                <a:solidFill>
                  <a:schemeClr val="tx1"/>
                </a:solidFill>
                <a:latin typeface="メイリオ" panose="020B0604030504040204" pitchFamily="50" charset="-128"/>
                <a:ea typeface="メイリオ" panose="020B0604030504040204" pitchFamily="50" charset="-128"/>
              </a:rPr>
              <a:t>できない書類</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181F1A94-51A0-7546-A84B-34772E62ADC3}"/>
              </a:ext>
            </a:extLst>
          </p:cNvPr>
          <p:cNvSpPr/>
          <p:nvPr/>
        </p:nvSpPr>
        <p:spPr bwMode="gray">
          <a:xfrm>
            <a:off x="5264963" y="2715597"/>
            <a:ext cx="3960000" cy="319244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テキスト ボックス 17"/>
          <p:cNvSpPr txBox="1"/>
          <p:nvPr/>
        </p:nvSpPr>
        <p:spPr bwMode="gray">
          <a:xfrm>
            <a:off x="985040" y="4072282"/>
            <a:ext cx="3391895" cy="1405717"/>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分割出願</a:t>
            </a:r>
          </a:p>
          <a:p>
            <a:pPr marL="285750" indent="-28575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変更出願</a:t>
            </a:r>
          </a:p>
          <a:p>
            <a:pPr marL="285750" indent="-28575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補正</a:t>
            </a:r>
            <a:r>
              <a:rPr lang="ja-JP" altLang="en-US" dirty="0" smtClean="0">
                <a:latin typeface="メイリオ" panose="020B0604030504040204" pitchFamily="50" charset="-128"/>
                <a:ea typeface="メイリオ" panose="020B0604030504040204" pitchFamily="50" charset="-128"/>
              </a:rPr>
              <a:t>却下決定後</a:t>
            </a:r>
            <a:r>
              <a:rPr lang="ja-JP" altLang="en-US" dirty="0">
                <a:latin typeface="メイリオ" panose="020B0604030504040204" pitchFamily="50" charset="-128"/>
                <a:ea typeface="メイリオ" panose="020B0604030504040204" pitchFamily="50" charset="-128"/>
              </a:rPr>
              <a:t>の新出願</a:t>
            </a:r>
          </a:p>
          <a:p>
            <a:pPr marL="285750" indent="-28575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国際意匠登録出願</a:t>
            </a:r>
            <a:endParaRPr lang="en-US" altLang="ja-JP" dirty="0">
              <a:latin typeface="メイリオ" panose="020B0604030504040204" pitchFamily="50" charset="-128"/>
              <a:ea typeface="メイリオ" panose="020B0604030504040204" pitchFamily="50" charset="-128"/>
            </a:endParaRPr>
          </a:p>
          <a:p>
            <a:pPr marL="0" indent="0" algn="ctr">
              <a:lnSpc>
                <a:spcPct val="120000"/>
              </a:lnSpc>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9A267E2C-0AFD-9648-8E24-821E8C2D4F99}"/>
              </a:ext>
            </a:extLst>
          </p:cNvPr>
          <p:cNvPicPr>
            <a:picLocks noChangeAspect="1"/>
          </p:cNvPicPr>
          <p:nvPr/>
        </p:nvPicPr>
        <p:blipFill>
          <a:blip r:embed="rId5"/>
          <a:stretch>
            <a:fillRect/>
          </a:stretch>
        </p:blipFill>
        <p:spPr bwMode="gray">
          <a:xfrm>
            <a:off x="5457056" y="2804052"/>
            <a:ext cx="864096" cy="934634"/>
          </a:xfrm>
          <a:prstGeom prst="rect">
            <a:avLst/>
          </a:prstGeom>
        </p:spPr>
      </p:pic>
      <p:sp>
        <p:nvSpPr>
          <p:cNvPr id="22" name="テキスト ボックス 21"/>
          <p:cNvSpPr txBox="1"/>
          <p:nvPr/>
        </p:nvSpPr>
        <p:spPr bwMode="gray">
          <a:xfrm>
            <a:off x="5264962" y="5943600"/>
            <a:ext cx="4152533" cy="914400"/>
          </a:xfrm>
          <a:prstGeom prst="rect">
            <a:avLst/>
          </a:prstGeom>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特徴記載書、出願放棄書及び出願取下書は、複数意匠一括出願手続終了後に個別の意匠登録出願について提出することができる。</a:t>
            </a:r>
            <a:endParaRPr kumimoji="1" lang="ja-JP" altLang="en-US" sz="1400" dirty="0">
              <a:latin typeface="メイリオ" panose="020B0604030504040204" pitchFamily="50" charset="-128"/>
              <a:ea typeface="メイリオ" panose="020B0604030504040204" pitchFamily="50" charset="-128"/>
            </a:endParaRPr>
          </a:p>
        </p:txBody>
      </p:sp>
      <p:pic>
        <p:nvPicPr>
          <p:cNvPr id="17"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938779925"/>
      </p:ext>
    </p:extLst>
  </p:cSld>
  <p:clrMapOvr>
    <a:masterClrMapping/>
  </p:clrMapOvr>
  <mc:AlternateContent xmlns:mc="http://schemas.openxmlformats.org/markup-compatibility/2006" xmlns:p14="http://schemas.microsoft.com/office/powerpoint/2010/main">
    <mc:Choice Requires="p14">
      <p:transition spd="slow" p14:dur="2000" advTm="28200"/>
    </mc:Choice>
    <mc:Fallback xmlns="">
      <p:transition spd="slow" advTm="2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560511" y="3437858"/>
            <a:ext cx="8784977" cy="15712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normAutofit/>
          </a:bodyPr>
          <a:lstStyle/>
          <a:p>
            <a:r>
              <a:rPr kumimoji="1" lang="ja-JP" altLang="en-US" dirty="0" smtClean="0"/>
              <a:t>優先権証明書の交付等の請求</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10</a:t>
            </a:fld>
            <a:endParaRPr lang="ja-JP" altLang="en-US"/>
          </a:p>
        </p:txBody>
      </p:sp>
      <p:sp>
        <p:nvSpPr>
          <p:cNvPr id="6" name="テキスト ボックス 5"/>
          <p:cNvSpPr txBox="1"/>
          <p:nvPr/>
        </p:nvSpPr>
        <p:spPr bwMode="gray">
          <a:xfrm>
            <a:off x="265977" y="1021448"/>
            <a:ext cx="9328149" cy="1768595"/>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優先権証明書の交付、意匠</a:t>
            </a:r>
            <a:r>
              <a:rPr kumimoji="1" lang="ja-JP" altLang="en-US" dirty="0">
                <a:latin typeface="メイリオ" panose="020B0604030504040204" pitchFamily="50" charset="-128"/>
                <a:ea typeface="メイリオ" panose="020B0604030504040204" pitchFamily="50" charset="-128"/>
              </a:rPr>
              <a:t>登録に関する書類の謄本等の交付及び</a:t>
            </a:r>
            <a:r>
              <a:rPr kumimoji="1" lang="ja-JP" altLang="en-US" dirty="0" smtClean="0">
                <a:latin typeface="メイリオ" panose="020B0604030504040204" pitchFamily="50" charset="-128"/>
                <a:ea typeface="メイリオ" panose="020B0604030504040204" pitchFamily="50" charset="-128"/>
              </a:rPr>
              <a:t>閲覧の請求は、複数意匠一括出願手続番号によって請求することで、当該手続に含まれる複数の意匠登録出願について一括請求することが可能。（出願番号通知後も請求可能）</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従来どおり、出願番号によって請求することで、個別の意匠登録出願について請求することも可能。</a:t>
            </a:r>
            <a:endParaRPr kumimoji="1" lang="ja-JP" altLang="en-US"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bwMode="gray">
          <a:xfrm>
            <a:off x="560510" y="3030206"/>
            <a:ext cx="6480720" cy="405096"/>
          </a:xfrm>
          <a:prstGeom prst="rect">
            <a:avLst/>
          </a:prstGeom>
        </p:spPr>
        <p:txBody>
          <a:bodyPr vert="horz" wrap="none" lIns="91440" tIns="45720" rIns="91440" bIns="45720" rtlCol="0">
            <a:normAutofit lnSpcReduction="10000"/>
          </a:bodyPr>
          <a:lstStyle/>
          <a:p>
            <a:pPr marL="0" indent="0">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優先権証明書の交付、意匠登録に関する書類の謄本の交付及び閲覧請求</a:t>
            </a:r>
            <a:endParaRPr kumimoji="1" lang="ja-JP" altLang="en-US"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bwMode="gray">
          <a:xfrm>
            <a:off x="4765395" y="5303855"/>
            <a:ext cx="914400" cy="914400"/>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p:txBody>
      </p:sp>
      <p:pic>
        <p:nvPicPr>
          <p:cNvPr id="11" name="図 10"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1489893" y="3629575"/>
            <a:ext cx="1198414" cy="1190425"/>
          </a:xfrm>
          <a:prstGeom prst="rect">
            <a:avLst/>
          </a:prstGeom>
        </p:spPr>
      </p:pic>
      <p:sp>
        <p:nvSpPr>
          <p:cNvPr id="13" name="右矢印 12"/>
          <p:cNvSpPr/>
          <p:nvPr/>
        </p:nvSpPr>
        <p:spPr>
          <a:xfrm>
            <a:off x="2911538" y="3569047"/>
            <a:ext cx="3323193" cy="55578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latin typeface="メイリオ" panose="020B0604030504040204" pitchFamily="50" charset="-128"/>
                <a:ea typeface="メイリオ" panose="020B0604030504040204" pitchFamily="50" charset="-128"/>
              </a:rPr>
              <a:t>複数意匠一括出願手続番号</a:t>
            </a:r>
            <a:r>
              <a:rPr kumimoji="1" lang="ja-JP" altLang="en-US" sz="1200" dirty="0" smtClean="0">
                <a:solidFill>
                  <a:schemeClr val="tx1"/>
                </a:solidFill>
                <a:latin typeface="メイリオ" panose="020B0604030504040204" pitchFamily="50" charset="-128"/>
                <a:ea typeface="メイリオ" panose="020B0604030504040204" pitchFamily="50" charset="-128"/>
              </a:rPr>
              <a:t>で請求</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7" name="左矢印 16"/>
          <p:cNvSpPr/>
          <p:nvPr/>
        </p:nvSpPr>
        <p:spPr>
          <a:xfrm>
            <a:off x="5585268" y="4286486"/>
            <a:ext cx="649462" cy="551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22" name="グループ化 21"/>
          <p:cNvGrpSpPr/>
          <p:nvPr/>
        </p:nvGrpSpPr>
        <p:grpSpPr>
          <a:xfrm>
            <a:off x="2911539" y="4216862"/>
            <a:ext cx="2545518" cy="641206"/>
            <a:chOff x="4419931" y="5588024"/>
            <a:chExt cx="3153268" cy="794296"/>
          </a:xfrm>
        </p:grpSpPr>
        <p:sp>
          <p:nvSpPr>
            <p:cNvPr id="23" name="メモ 22"/>
            <p:cNvSpPr/>
            <p:nvPr/>
          </p:nvSpPr>
          <p:spPr>
            <a:xfrm>
              <a:off x="4419931" y="559676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5018106" y="5824420"/>
              <a:ext cx="514699" cy="457511"/>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grpSp>
          <p:nvGrpSpPr>
            <p:cNvPr id="25" name="グループ化 24"/>
            <p:cNvGrpSpPr/>
            <p:nvPr/>
          </p:nvGrpSpPr>
          <p:grpSpPr>
            <a:xfrm>
              <a:off x="5390051" y="5589389"/>
              <a:ext cx="652448" cy="785555"/>
              <a:chOff x="4446592" y="3456385"/>
              <a:chExt cx="652448" cy="785555"/>
            </a:xfrm>
          </p:grpSpPr>
          <p:pic>
            <p:nvPicPr>
              <p:cNvPr id="32" name="図 31"/>
              <p:cNvPicPr>
                <a:picLocks noChangeAspect="1"/>
              </p:cNvPicPr>
              <p:nvPr/>
            </p:nvPicPr>
            <p:blipFill>
              <a:blip r:embed="rId6"/>
              <a:stretch>
                <a:fillRect/>
              </a:stretch>
            </p:blipFill>
            <p:spPr>
              <a:xfrm>
                <a:off x="4450553" y="3592965"/>
                <a:ext cx="635226" cy="472693"/>
              </a:xfrm>
              <a:prstGeom prst="rect">
                <a:avLst/>
              </a:prstGeom>
            </p:spPr>
          </p:pic>
          <p:sp>
            <p:nvSpPr>
              <p:cNvPr id="33" name="メモ 32"/>
              <p:cNvSpPr/>
              <p:nvPr/>
            </p:nvSpPr>
            <p:spPr>
              <a:xfrm>
                <a:off x="4446592" y="345638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nvGrpSpPr>
            <p:cNvPr id="26" name="グループ化 25"/>
            <p:cNvGrpSpPr/>
            <p:nvPr/>
          </p:nvGrpSpPr>
          <p:grpSpPr>
            <a:xfrm>
              <a:off x="6920751" y="5588024"/>
              <a:ext cx="652448" cy="785555"/>
              <a:chOff x="6534824" y="3418645"/>
              <a:chExt cx="652448" cy="785555"/>
            </a:xfrm>
          </p:grpSpPr>
          <p:pic>
            <p:nvPicPr>
              <p:cNvPr id="30" name="図 29"/>
              <p:cNvPicPr>
                <a:picLocks noChangeAspect="1"/>
              </p:cNvPicPr>
              <p:nvPr/>
            </p:nvPicPr>
            <p:blipFill>
              <a:blip r:embed="rId7"/>
              <a:stretch>
                <a:fillRect/>
              </a:stretch>
            </p:blipFill>
            <p:spPr>
              <a:xfrm>
                <a:off x="6534824" y="3602146"/>
                <a:ext cx="652448" cy="418551"/>
              </a:xfrm>
              <a:prstGeom prst="rect">
                <a:avLst/>
              </a:prstGeom>
            </p:spPr>
          </p:pic>
          <p:sp>
            <p:nvSpPr>
              <p:cNvPr id="31" name="メモ 30"/>
              <p:cNvSpPr/>
              <p:nvPr/>
            </p:nvSpPr>
            <p:spPr>
              <a:xfrm>
                <a:off x="6534824"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nvGrpSpPr>
            <p:cNvPr id="27" name="グループ化 26"/>
            <p:cNvGrpSpPr/>
            <p:nvPr/>
          </p:nvGrpSpPr>
          <p:grpSpPr>
            <a:xfrm>
              <a:off x="6154027" y="5588024"/>
              <a:ext cx="652448" cy="785555"/>
              <a:chOff x="8608780" y="3418645"/>
              <a:chExt cx="652448" cy="785555"/>
            </a:xfrm>
          </p:grpSpPr>
          <p:pic>
            <p:nvPicPr>
              <p:cNvPr id="28" name="図 27"/>
              <p:cNvPicPr>
                <a:picLocks noChangeAspect="1"/>
              </p:cNvPicPr>
              <p:nvPr/>
            </p:nvPicPr>
            <p:blipFill>
              <a:blip r:embed="rId8"/>
              <a:stretch>
                <a:fillRect/>
              </a:stretch>
            </p:blipFill>
            <p:spPr>
              <a:xfrm>
                <a:off x="8637486" y="3602146"/>
                <a:ext cx="596675" cy="419350"/>
              </a:xfrm>
              <a:prstGeom prst="rect">
                <a:avLst/>
              </a:prstGeom>
            </p:spPr>
          </p:pic>
          <p:sp>
            <p:nvSpPr>
              <p:cNvPr id="29" name="メモ 28"/>
              <p:cNvSpPr/>
              <p:nvPr/>
            </p:nvSpPr>
            <p:spPr>
              <a:xfrm>
                <a:off x="8608780"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sp>
        <p:nvSpPr>
          <p:cNvPr id="34" name="角丸四角形 33"/>
          <p:cNvSpPr/>
          <p:nvPr/>
        </p:nvSpPr>
        <p:spPr>
          <a:xfrm>
            <a:off x="560510" y="5069036"/>
            <a:ext cx="8784979" cy="15712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6" name="図 35"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1483620" y="5260753"/>
            <a:ext cx="1198414" cy="1190425"/>
          </a:xfrm>
          <a:prstGeom prst="rect">
            <a:avLst/>
          </a:prstGeom>
        </p:spPr>
      </p:pic>
      <p:sp>
        <p:nvSpPr>
          <p:cNvPr id="38" name="左矢印 37"/>
          <p:cNvSpPr/>
          <p:nvPr/>
        </p:nvSpPr>
        <p:spPr>
          <a:xfrm>
            <a:off x="5578995" y="5917664"/>
            <a:ext cx="649462" cy="551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51" name="グループ化 50"/>
          <p:cNvGrpSpPr/>
          <p:nvPr/>
        </p:nvGrpSpPr>
        <p:grpSpPr>
          <a:xfrm>
            <a:off x="4023100" y="5815984"/>
            <a:ext cx="1361422" cy="674235"/>
            <a:chOff x="3512840" y="3456385"/>
            <a:chExt cx="1586200" cy="785555"/>
          </a:xfrm>
        </p:grpSpPr>
        <p:sp>
          <p:nvSpPr>
            <p:cNvPr id="52" name="メモ 51"/>
            <p:cNvSpPr/>
            <p:nvPr/>
          </p:nvSpPr>
          <p:spPr>
            <a:xfrm>
              <a:off x="3512840" y="345638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grpSp>
          <p:nvGrpSpPr>
            <p:cNvPr id="53" name="グループ化 52"/>
            <p:cNvGrpSpPr/>
            <p:nvPr/>
          </p:nvGrpSpPr>
          <p:grpSpPr>
            <a:xfrm>
              <a:off x="4446592" y="3456385"/>
              <a:ext cx="652448" cy="785555"/>
              <a:chOff x="4446592" y="3456385"/>
              <a:chExt cx="652448" cy="785555"/>
            </a:xfrm>
          </p:grpSpPr>
          <p:pic>
            <p:nvPicPr>
              <p:cNvPr id="55" name="図 54"/>
              <p:cNvPicPr>
                <a:picLocks noChangeAspect="1"/>
              </p:cNvPicPr>
              <p:nvPr/>
            </p:nvPicPr>
            <p:blipFill>
              <a:blip r:embed="rId6"/>
              <a:stretch>
                <a:fillRect/>
              </a:stretch>
            </p:blipFill>
            <p:spPr>
              <a:xfrm>
                <a:off x="4450553" y="3592965"/>
                <a:ext cx="635226" cy="472693"/>
              </a:xfrm>
              <a:prstGeom prst="rect">
                <a:avLst/>
              </a:prstGeom>
            </p:spPr>
          </p:pic>
          <p:sp>
            <p:nvSpPr>
              <p:cNvPr id="56" name="メモ 55"/>
              <p:cNvSpPr/>
              <p:nvPr/>
            </p:nvSpPr>
            <p:spPr>
              <a:xfrm>
                <a:off x="4446592" y="345638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ysClr val="windowText" lastClr="000000"/>
                  </a:solidFill>
                  <a:latin typeface="メイリオ" panose="020B0604030504040204" pitchFamily="50" charset="-128"/>
                  <a:ea typeface="メイリオ" panose="020B0604030504040204" pitchFamily="50" charset="-128"/>
                </a:endParaRPr>
              </a:p>
            </p:txBody>
          </p:sp>
        </p:grpSp>
        <p:sp>
          <p:nvSpPr>
            <p:cNvPr id="54" name="テキスト ボックス 53"/>
            <p:cNvSpPr txBox="1"/>
            <p:nvPr/>
          </p:nvSpPr>
          <p:spPr>
            <a:xfrm>
              <a:off x="4111016" y="3684040"/>
              <a:ext cx="424334" cy="358593"/>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grpSp>
      <p:pic>
        <p:nvPicPr>
          <p:cNvPr id="39" name="図 38"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9"/>
          <a:stretch>
            <a:fillRect/>
          </a:stretch>
        </p:blipFill>
        <p:spPr bwMode="gray">
          <a:xfrm>
            <a:off x="6521789" y="3613765"/>
            <a:ext cx="1303369" cy="1294679"/>
          </a:xfrm>
          <a:prstGeom prst="rect">
            <a:avLst/>
          </a:prstGeom>
        </p:spPr>
      </p:pic>
      <p:pic>
        <p:nvPicPr>
          <p:cNvPr id="40" name="図 39"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9"/>
          <a:stretch>
            <a:fillRect/>
          </a:stretch>
        </p:blipFill>
        <p:spPr bwMode="gray">
          <a:xfrm>
            <a:off x="6545335" y="5223424"/>
            <a:ext cx="1303369" cy="1294679"/>
          </a:xfrm>
          <a:prstGeom prst="rect">
            <a:avLst/>
          </a:prstGeom>
        </p:spPr>
      </p:pic>
      <p:sp>
        <p:nvSpPr>
          <p:cNvPr id="41" name="右矢印 40"/>
          <p:cNvSpPr/>
          <p:nvPr/>
        </p:nvSpPr>
        <p:spPr>
          <a:xfrm>
            <a:off x="2864225" y="5092887"/>
            <a:ext cx="3323193" cy="55578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latin typeface="メイリオ" panose="020B0604030504040204" pitchFamily="50" charset="-128"/>
                <a:ea typeface="メイリオ" panose="020B0604030504040204" pitchFamily="50" charset="-128"/>
              </a:rPr>
              <a:t>出願番号</a:t>
            </a:r>
            <a:r>
              <a:rPr kumimoji="1" lang="ja-JP" altLang="en-US" sz="1200" dirty="0" smtClean="0">
                <a:solidFill>
                  <a:schemeClr val="tx1"/>
                </a:solidFill>
                <a:latin typeface="メイリオ" panose="020B0604030504040204" pitchFamily="50" charset="-128"/>
                <a:ea typeface="メイリオ" panose="020B0604030504040204" pitchFamily="50" charset="-128"/>
              </a:rPr>
              <a:t>で請求</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pic>
        <p:nvPicPr>
          <p:cNvPr id="3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555820888"/>
      </p:ext>
    </p:extLst>
  </p:cSld>
  <p:clrMapOvr>
    <a:masterClrMapping/>
  </p:clrMapOvr>
  <mc:AlternateContent xmlns:mc="http://schemas.openxmlformats.org/markup-compatibility/2006" xmlns:p14="http://schemas.microsoft.com/office/powerpoint/2010/main">
    <mc:Choice Requires="p14">
      <p:transition spd="slow" p14:dur="2000" advTm="47500"/>
    </mc:Choice>
    <mc:Fallback xmlns="">
      <p:transition spd="slow" advTm="4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878A5-0574-4077-9AE3-47B557ABB457}"/>
              </a:ext>
            </a:extLst>
          </p:cNvPr>
          <p:cNvSpPr>
            <a:spLocks noGrp="1"/>
          </p:cNvSpPr>
          <p:nvPr>
            <p:ph type="title"/>
          </p:nvPr>
        </p:nvSpPr>
        <p:spPr bwMode="gray"/>
        <p:txBody>
          <a:bodyPr>
            <a:normAutofit/>
          </a:bodyPr>
          <a:lstStyle/>
          <a:p>
            <a:r>
              <a:rPr kumimoji="1" lang="ja-JP" altLang="en-US" dirty="0" smtClean="0"/>
              <a:t>物品の区分の扱いの見直し</a:t>
            </a:r>
            <a:endParaRPr kumimoji="1" lang="ja-JP" altLang="en-US" dirty="0"/>
          </a:p>
        </p:txBody>
      </p:sp>
      <p:sp>
        <p:nvSpPr>
          <p:cNvPr id="3" name="字幕 2">
            <a:extLst>
              <a:ext uri="{FF2B5EF4-FFF2-40B4-BE49-F238E27FC236}">
                <a16:creationId xmlns:a16="http://schemas.microsoft.com/office/drawing/2014/main" id="{BB954CA8-7DFF-418C-9825-5909C3BD0208}"/>
              </a:ext>
            </a:extLst>
          </p:cNvPr>
          <p:cNvSpPr>
            <a:spLocks noGrp="1"/>
          </p:cNvSpPr>
          <p:nvPr>
            <p:ph type="subTitle" idx="1"/>
          </p:nvPr>
        </p:nvSpPr>
        <p:spPr bwMode="gray"/>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2FC35D28-3EC3-426C-AD98-B91FEE925A9A}"/>
              </a:ext>
            </a:extLst>
          </p:cNvPr>
          <p:cNvSpPr>
            <a:spLocks noGrp="1"/>
          </p:cNvSpPr>
          <p:nvPr>
            <p:ph type="ftr" sz="quarter" idx="3"/>
          </p:nvPr>
        </p:nvSpPr>
        <p:spPr bwMode="gray"/>
        <p:txBody>
          <a:bodyPr/>
          <a:lstStyle/>
          <a:p>
            <a:r>
              <a:rPr lang="ja-JP" altLang="en-US"/>
              <a:t>特許庁</a:t>
            </a:r>
          </a:p>
        </p:txBody>
      </p:sp>
      <p:sp>
        <p:nvSpPr>
          <p:cNvPr id="5"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a:xfrm>
            <a:off x="7473280" y="6356350"/>
            <a:ext cx="2228850" cy="365125"/>
          </a:xfrm>
        </p:spPr>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11</a:t>
            </a:fld>
            <a:endParaRPr lang="ja-JP" altLang="en-US" dirty="0">
              <a:latin typeface="メイリオ" panose="020B0604030504040204" pitchFamily="50" charset="-128"/>
              <a:ea typeface="メイリオ"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38979402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物品の区分の廃止</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12</a:t>
            </a:fld>
            <a:endParaRPr lang="ja-JP" altLang="en-US"/>
          </a:p>
        </p:txBody>
      </p:sp>
      <p:sp>
        <p:nvSpPr>
          <p:cNvPr id="6" name="テキスト ボックス 5"/>
          <p:cNvSpPr txBox="1"/>
          <p:nvPr/>
        </p:nvSpPr>
        <p:spPr bwMode="gray">
          <a:xfrm>
            <a:off x="265977" y="1021449"/>
            <a:ext cx="9328149" cy="1069846"/>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物品区分表の機動的な改定が困難であり、どの物品の区分にもあてはまらないという不都合を回避するため、願書</a:t>
            </a:r>
            <a:r>
              <a:rPr kumimoji="1" lang="ja-JP" altLang="en-US" dirty="0">
                <a:latin typeface="メイリオ" panose="020B0604030504040204" pitchFamily="50" charset="-128"/>
                <a:ea typeface="メイリオ" panose="020B0604030504040204" pitchFamily="50" charset="-128"/>
              </a:rPr>
              <a:t>に記載すべき物品の粒度を定めている「物品区分表」を廃止し、経済産業省令に「一意匠」の対象となる基準を設けることとした。</a:t>
            </a:r>
          </a:p>
        </p:txBody>
      </p:sp>
      <p:pic>
        <p:nvPicPr>
          <p:cNvPr id="7" name="図 6"/>
          <p:cNvPicPr>
            <a:picLocks noChangeAspect="1"/>
          </p:cNvPicPr>
          <p:nvPr/>
        </p:nvPicPr>
        <p:blipFill>
          <a:blip r:embed="rId5"/>
          <a:stretch>
            <a:fillRect/>
          </a:stretch>
        </p:blipFill>
        <p:spPr>
          <a:xfrm>
            <a:off x="5737439" y="2360353"/>
            <a:ext cx="2945240" cy="1725551"/>
          </a:xfrm>
          <a:prstGeom prst="rect">
            <a:avLst/>
          </a:prstGeom>
        </p:spPr>
      </p:pic>
      <p:sp>
        <p:nvSpPr>
          <p:cNvPr id="8" name="テキスト ボックス 7"/>
          <p:cNvSpPr txBox="1"/>
          <p:nvPr/>
        </p:nvSpPr>
        <p:spPr>
          <a:xfrm>
            <a:off x="5445419" y="4113963"/>
            <a:ext cx="3936588"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現行の「意匠に係る物品の区分」が記載</a:t>
            </a:r>
            <a:r>
              <a:rPr lang="ja-JP" altLang="en-US" sz="1400" dirty="0" smtClean="0">
                <a:latin typeface="メイリオ" panose="020B0604030504040204" pitchFamily="50" charset="-128"/>
                <a:ea typeface="メイリオ" panose="020B0604030504040204" pitchFamily="50" charset="-128"/>
              </a:rPr>
              <a:t>された</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意匠法</a:t>
            </a:r>
            <a:r>
              <a:rPr lang="ja-JP" altLang="en-US" sz="1400" dirty="0">
                <a:latin typeface="メイリオ" panose="020B0604030504040204" pitchFamily="50" charset="-128"/>
                <a:ea typeface="メイリオ" panose="020B0604030504040204" pitchFamily="50" charset="-128"/>
              </a:rPr>
              <a:t>施行規則</a:t>
            </a:r>
            <a:r>
              <a:rPr lang="zh-TW" altLang="en-US" sz="1400" dirty="0" smtClean="0">
                <a:latin typeface="メイリオ" panose="020B0604030504040204" pitchFamily="50" charset="-128"/>
                <a:ea typeface="メイリオ" panose="020B0604030504040204" pitchFamily="50" charset="-128"/>
              </a:rPr>
              <a:t>別表</a:t>
            </a:r>
            <a:r>
              <a:rPr lang="zh-TW" altLang="en-US" sz="1400" dirty="0">
                <a:latin typeface="メイリオ" panose="020B0604030504040204" pitchFamily="50" charset="-128"/>
                <a:ea typeface="メイリオ" panose="020B0604030504040204" pitchFamily="50" charset="-128"/>
              </a:rPr>
              <a:t>第一</a:t>
            </a:r>
            <a:r>
              <a:rPr lang="zh-TW" altLang="en-US" sz="1400" dirty="0" smtClean="0">
                <a:latin typeface="メイリオ" panose="020B0604030504040204" pitchFamily="50" charset="-128"/>
                <a:ea typeface="メイリオ" panose="020B0604030504040204" pitchFamily="50" charset="-128"/>
              </a:rPr>
              <a:t>（</a:t>
            </a:r>
            <a:r>
              <a:rPr lang="en-US" altLang="ja-JP" sz="1400" dirty="0" smtClean="0">
                <a:latin typeface="メイリオ" panose="020B0604030504040204" pitchFamily="50" charset="-128"/>
                <a:ea typeface="メイリオ" panose="020B0604030504040204" pitchFamily="50" charset="-128"/>
              </a:rPr>
              <a:t>7</a:t>
            </a:r>
            <a:r>
              <a:rPr lang="zh-TW" altLang="en-US" sz="1400" dirty="0" smtClean="0">
                <a:latin typeface="メイリオ" panose="020B0604030504040204" pitchFamily="50" charset="-128"/>
                <a:ea typeface="メイリオ" panose="020B0604030504040204" pitchFamily="50" charset="-128"/>
              </a:rPr>
              <a:t>条</a:t>
            </a:r>
            <a:r>
              <a:rPr lang="zh-TW" altLang="en-US" sz="1400" dirty="0">
                <a:latin typeface="メイリオ" panose="020B0604030504040204" pitchFamily="50" charset="-128"/>
                <a:ea typeface="メイリオ" panose="020B0604030504040204" pitchFamily="50" charset="-128"/>
              </a:rPr>
              <a:t>関係</a:t>
            </a:r>
            <a:r>
              <a:rPr lang="zh-TW" altLang="en-US" sz="1400" dirty="0" smtClean="0">
                <a:latin typeface="メイリオ" panose="020B0604030504040204" pitchFamily="50" charset="-128"/>
                <a:ea typeface="メイリオ" panose="020B0604030504040204" pitchFamily="50" charset="-128"/>
              </a:rPr>
              <a:t>）</a:t>
            </a:r>
            <a:r>
              <a:rPr lang="en-US" altLang="ja-JP" sz="14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抜粋</a:t>
            </a:r>
            <a:r>
              <a:rPr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9" name="角丸四角形 8"/>
          <p:cNvSpPr/>
          <p:nvPr/>
        </p:nvSpPr>
        <p:spPr>
          <a:xfrm>
            <a:off x="260395" y="2229074"/>
            <a:ext cx="9333731" cy="248984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二等辺三角形 9"/>
          <p:cNvSpPr/>
          <p:nvPr/>
        </p:nvSpPr>
        <p:spPr bwMode="auto">
          <a:xfrm rot="10800000">
            <a:off x="4221901" y="4753791"/>
            <a:ext cx="1540856" cy="307777"/>
          </a:xfrm>
          <a:prstGeom prst="triangle">
            <a:avLst>
              <a:gd name="adj" fmla="val 49298"/>
            </a:avLst>
          </a:prstGeom>
          <a:solidFill>
            <a:srgbClr val="000099"/>
          </a:solidFill>
          <a:ln w="9525">
            <a:noFill/>
            <a:miter lim="800000"/>
            <a:headEnd/>
            <a:tailEnd/>
          </a:ln>
          <a:effectLst/>
          <a:extLst/>
        </p:spPr>
        <p:txBody>
          <a:bodyPr wrap="none" rtlCol="0" anchor="ctr"/>
          <a:lstStyle/>
          <a:p>
            <a:pPr algn="l"/>
            <a:endParaRPr kumimoji="0" lang="ja-JP" altLang="en-US" sz="18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926645" y="3062591"/>
            <a:ext cx="3960440" cy="1200329"/>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Meiryo UI" panose="020B0604030504040204" pitchFamily="50" charset="-128"/>
              </a:rPr>
              <a:t>出願や審査の便宜という観点から願書に記載すべき物品の粒度を揃えるために、経済産業省令で「物品の区分」を定めることとしていた。</a:t>
            </a:r>
            <a:endParaRPr lang="en-US" altLang="ja-JP" dirty="0" smtClean="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5" name="角丸四角形 14"/>
          <p:cNvSpPr/>
          <p:nvPr/>
        </p:nvSpPr>
        <p:spPr>
          <a:xfrm>
            <a:off x="260394" y="5142741"/>
            <a:ext cx="9333731" cy="1618278"/>
          </a:xfrm>
          <a:prstGeom prst="roundRect">
            <a:avLst/>
          </a:prstGeom>
          <a:solidFill>
            <a:srgbClr val="FFFFFF">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573107" y="5264553"/>
            <a:ext cx="1171491" cy="369332"/>
          </a:xfrm>
          <a:prstGeom prst="rect">
            <a:avLst/>
          </a:prstGeom>
          <a:noFill/>
        </p:spPr>
        <p:txBody>
          <a:bodyPr wrap="square" rtlCol="0">
            <a:spAutoFit/>
          </a:bodyPr>
          <a:lstStyle/>
          <a:p>
            <a:r>
              <a:rPr lang="ja-JP" altLang="en-US" u="sng" dirty="0">
                <a:latin typeface="メイリオ" panose="020B0604030504040204" pitchFamily="50" charset="-128"/>
                <a:ea typeface="メイリオ" panose="020B0604030504040204" pitchFamily="50" charset="-128"/>
                <a:cs typeface="Meiryo UI" panose="020B0604030504040204" pitchFamily="50" charset="-128"/>
              </a:rPr>
              <a:t>改正後</a:t>
            </a:r>
            <a:endParaRPr lang="en-US" altLang="ja-JP" u="sng" dirty="0" smtClean="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テキスト ボックス 13"/>
          <p:cNvSpPr txBox="1"/>
          <p:nvPr/>
        </p:nvSpPr>
        <p:spPr>
          <a:xfrm>
            <a:off x="914605" y="5598743"/>
            <a:ext cx="8467402" cy="1200329"/>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意匠法第</a:t>
            </a:r>
            <a:r>
              <a:rPr lang="en-US" altLang="ja-JP" dirty="0" smtClean="0">
                <a:latin typeface="メイリオ" panose="020B0604030504040204" pitchFamily="50" charset="-128"/>
                <a:ea typeface="メイリオ" panose="020B0604030504040204" pitchFamily="50" charset="-128"/>
              </a:rPr>
              <a:t>7</a:t>
            </a:r>
            <a:r>
              <a:rPr lang="ja-JP" altLang="en-US" dirty="0" smtClean="0">
                <a:latin typeface="メイリオ" panose="020B0604030504040204" pitchFamily="50" charset="-128"/>
                <a:ea typeface="メイリオ" panose="020B0604030504040204" pitchFamily="50" charset="-128"/>
              </a:rPr>
              <a:t>条の「</a:t>
            </a:r>
            <a:r>
              <a:rPr lang="ja-JP" altLang="en-US" dirty="0">
                <a:latin typeface="メイリオ" panose="020B0604030504040204" pitchFamily="50" charset="-128"/>
                <a:ea typeface="メイリオ" panose="020B0604030504040204" pitchFamily="50" charset="-128"/>
              </a:rPr>
              <a:t>経済産業省令で定める物品の区分により」の部分を削除するとともに、「意匠ごと」と規定される客体である「一意匠」の対象が不明確となる恐れがあるため</a:t>
            </a:r>
            <a:r>
              <a:rPr lang="ja-JP" altLang="en-US"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一意匠」の対象となる「一物品」、「一建築物」、「一画像」の基準について、経済産業省令で定めることとした。</a:t>
            </a:r>
            <a:endParaRPr lang="ja-JP" altLang="ja-JP"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573107" y="2489076"/>
            <a:ext cx="909240" cy="369332"/>
          </a:xfrm>
          <a:prstGeom prst="rect">
            <a:avLst/>
          </a:prstGeom>
          <a:noFill/>
        </p:spPr>
        <p:txBody>
          <a:bodyPr wrap="square" rtlCol="0">
            <a:spAutoFit/>
          </a:bodyPr>
          <a:lstStyle/>
          <a:p>
            <a:r>
              <a:rPr lang="ja-JP" altLang="en-US" u="sng" dirty="0" smtClean="0">
                <a:latin typeface="メイリオ" panose="020B0604030504040204" pitchFamily="50" charset="-128"/>
                <a:ea typeface="メイリオ" panose="020B0604030504040204" pitchFamily="50" charset="-128"/>
                <a:cs typeface="Meiryo UI" panose="020B0604030504040204" pitchFamily="50" charset="-128"/>
              </a:rPr>
              <a:t>改正前</a:t>
            </a:r>
            <a:endParaRPr lang="en-US" altLang="ja-JP" u="sng" dirty="0" smtClean="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895190230"/>
      </p:ext>
    </p:extLst>
  </p:cSld>
  <p:clrMapOvr>
    <a:masterClrMapping/>
  </p:clrMapOvr>
  <mc:AlternateContent xmlns:mc="http://schemas.openxmlformats.org/markup-compatibility/2006">
    <mc:Choice xmlns:p14="http://schemas.microsoft.com/office/powerpoint/2010/main" Requires="p14">
      <p:transition spd="slow" p14:dur="2000" advTm="50918"/>
    </mc:Choice>
    <mc:Fallback>
      <p:transition spd="slow" advTm="5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「一意匠」の粒度</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13</a:t>
            </a:fld>
            <a:endParaRPr lang="ja-JP" altLang="en-US"/>
          </a:p>
        </p:txBody>
      </p:sp>
      <p:sp>
        <p:nvSpPr>
          <p:cNvPr id="6" name="テキスト ボックス 5"/>
          <p:cNvSpPr txBox="1"/>
          <p:nvPr/>
        </p:nvSpPr>
        <p:spPr bwMode="gray">
          <a:xfrm>
            <a:off x="265977" y="1021448"/>
            <a:ext cx="9328149" cy="1759480"/>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意匠に係る物品等の</a:t>
            </a:r>
            <a:r>
              <a:rPr kumimoji="1" lang="ja-JP" altLang="en-US" b="1" dirty="0" smtClean="0">
                <a:solidFill>
                  <a:srgbClr val="FF0000"/>
                </a:solidFill>
                <a:latin typeface="メイリオ" panose="020B0604030504040204" pitchFamily="50" charset="-128"/>
                <a:ea typeface="メイリオ" panose="020B0604030504040204" pitchFamily="50" charset="-128"/>
              </a:rPr>
              <a:t>用途及び機能を明確に認識できる場合</a:t>
            </a:r>
            <a:r>
              <a:rPr kumimoji="1" lang="ja-JP" altLang="en-US" dirty="0" smtClean="0">
                <a:latin typeface="メイリオ" panose="020B0604030504040204" pitchFamily="50" charset="-128"/>
                <a:ea typeface="メイリオ" panose="020B0604030504040204" pitchFamily="50" charset="-128"/>
              </a:rPr>
              <a:t>に、一意匠として適切な粒度で出願されたものと判断される。</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意匠に係る物品等の用途及び機能を明確に認識できるか否かについては、</a:t>
            </a:r>
            <a:r>
              <a:rPr kumimoji="1" lang="ja-JP" altLang="en-US" dirty="0">
                <a:latin typeface="メイリオ" panose="020B0604030504040204" pitchFamily="50" charset="-128"/>
                <a:ea typeface="メイリオ" panose="020B0604030504040204" pitchFamily="50" charset="-128"/>
              </a:rPr>
              <a:t>願書の</a:t>
            </a:r>
            <a:r>
              <a:rPr kumimoji="1" lang="ja-JP" altLang="en-US" b="1" dirty="0">
                <a:solidFill>
                  <a:srgbClr val="FF0000"/>
                </a:solidFill>
                <a:latin typeface="メイリオ" panose="020B0604030504040204" pitchFamily="50" charset="-128"/>
                <a:ea typeface="メイリオ" panose="020B0604030504040204" pitchFamily="50" charset="-128"/>
              </a:rPr>
              <a:t>「意匠に係る物品」の欄の記載のみならず、願書のその他の欄の記載及び願書に添付された図面</a:t>
            </a:r>
            <a:r>
              <a:rPr kumimoji="1" lang="ja-JP" altLang="en-US" b="1" dirty="0" smtClean="0">
                <a:solidFill>
                  <a:srgbClr val="FF0000"/>
                </a:solidFill>
                <a:latin typeface="メイリオ" panose="020B0604030504040204" pitchFamily="50" charset="-128"/>
                <a:ea typeface="メイリオ" panose="020B0604030504040204" pitchFamily="50" charset="-128"/>
              </a:rPr>
              <a:t>等から総合的</a:t>
            </a:r>
            <a:r>
              <a:rPr kumimoji="1" lang="ja-JP" altLang="en-US" b="1" dirty="0">
                <a:solidFill>
                  <a:srgbClr val="FF0000"/>
                </a:solidFill>
                <a:latin typeface="メイリオ" panose="020B0604030504040204" pitchFamily="50" charset="-128"/>
                <a:ea typeface="メイリオ" panose="020B0604030504040204" pitchFamily="50" charset="-128"/>
              </a:rPr>
              <a:t>に</a:t>
            </a:r>
            <a:r>
              <a:rPr kumimoji="1" lang="ja-JP" altLang="en-US" b="1" dirty="0" smtClean="0">
                <a:solidFill>
                  <a:srgbClr val="FF0000"/>
                </a:solidFill>
                <a:latin typeface="メイリオ" panose="020B0604030504040204" pitchFamily="50" charset="-128"/>
                <a:ea typeface="メイリオ" panose="020B0604030504040204" pitchFamily="50" charset="-128"/>
              </a:rPr>
              <a:t>判断</a:t>
            </a:r>
            <a:r>
              <a:rPr kumimoji="1" lang="ja-JP" altLang="en-US" dirty="0" smtClean="0">
                <a:latin typeface="メイリオ" panose="020B0604030504040204" pitchFamily="50" charset="-128"/>
                <a:ea typeface="メイリオ" panose="020B0604030504040204" pitchFamily="50" charset="-128"/>
              </a:rPr>
              <a:t>される。</a:t>
            </a:r>
            <a:endParaRPr kumimoji="1" lang="ja-JP" altLang="en-US"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560512" y="3063394"/>
            <a:ext cx="8759254" cy="1200329"/>
          </a:xfrm>
          <a:prstGeom prst="rect">
            <a:avLst/>
          </a:prstGeom>
        </p:spPr>
        <p:txBody>
          <a:bodyPr wrap="square">
            <a:spAutoFit/>
          </a:bodyPr>
          <a:lstStyle/>
          <a:p>
            <a:r>
              <a:rPr lang="ja-JP" altLang="en-US" b="1" dirty="0" smtClean="0">
                <a:latin typeface="メイリオ" panose="020B0604030504040204" pitchFamily="50" charset="-128"/>
                <a:ea typeface="メイリオ" panose="020B0604030504040204" pitchFamily="50" charset="-128"/>
              </a:rPr>
              <a:t>改正意匠法施行規則第</a:t>
            </a:r>
            <a:r>
              <a:rPr lang="en-US" altLang="ja-JP" b="1" dirty="0" smtClean="0">
                <a:latin typeface="メイリオ" panose="020B0604030504040204" pitchFamily="50" charset="-128"/>
                <a:ea typeface="メイリオ" panose="020B0604030504040204" pitchFamily="50" charset="-128"/>
              </a:rPr>
              <a:t>7</a:t>
            </a:r>
            <a:r>
              <a:rPr lang="ja-JP" altLang="en-US" b="1" dirty="0" smtClean="0">
                <a:latin typeface="メイリオ" panose="020B0604030504040204" pitchFamily="50" charset="-128"/>
                <a:ea typeface="メイリオ" panose="020B0604030504040204" pitchFamily="50" charset="-128"/>
              </a:rPr>
              <a:t>条</a:t>
            </a:r>
            <a:endParaRPr lang="en-US" altLang="ja-JP" b="1"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意匠法</a:t>
            </a:r>
            <a:r>
              <a:rPr lang="ja-JP" altLang="en-US" dirty="0">
                <a:latin typeface="メイリオ" panose="020B0604030504040204" pitchFamily="50" charset="-128"/>
                <a:ea typeface="メイリオ" panose="020B0604030504040204" pitchFamily="50" charset="-128"/>
              </a:rPr>
              <a:t>第七条の規定により意匠登録出願をするときは、意匠登録を受けようとする意匠ごとに、</a:t>
            </a:r>
            <a:r>
              <a:rPr lang="ja-JP" altLang="en-US" u="sng" dirty="0">
                <a:latin typeface="メイリオ" panose="020B0604030504040204" pitchFamily="50" charset="-128"/>
                <a:ea typeface="メイリオ" panose="020B0604030504040204" pitchFamily="50" charset="-128"/>
              </a:rPr>
              <a:t>意匠に係る物品若しくは意匠に係る建築物若しくは画像の用途、組物又は内装が明確となるように記載</a:t>
            </a:r>
            <a:r>
              <a:rPr lang="ja-JP" altLang="en-US" dirty="0">
                <a:latin typeface="メイリオ" panose="020B0604030504040204" pitchFamily="50" charset="-128"/>
                <a:ea typeface="メイリオ" panose="020B0604030504040204" pitchFamily="50" charset="-128"/>
              </a:rPr>
              <a:t>するものとする。</a:t>
            </a:r>
          </a:p>
        </p:txBody>
      </p:sp>
      <p:sp>
        <p:nvSpPr>
          <p:cNvPr id="8" name="正方形/長方形 7"/>
          <p:cNvSpPr/>
          <p:nvPr/>
        </p:nvSpPr>
        <p:spPr>
          <a:xfrm>
            <a:off x="560512" y="4520387"/>
            <a:ext cx="8751792" cy="1754326"/>
          </a:xfrm>
          <a:prstGeom prst="rect">
            <a:avLst/>
          </a:prstGeom>
        </p:spPr>
        <p:txBody>
          <a:bodyPr wrap="square">
            <a:spAutoFit/>
          </a:bodyPr>
          <a:lstStyle/>
          <a:p>
            <a:r>
              <a:rPr lang="ja-JP" altLang="en-US" b="1" dirty="0" smtClean="0">
                <a:latin typeface="メイリオ" panose="020B0604030504040204" pitchFamily="50" charset="-128"/>
                <a:ea typeface="メイリオ" panose="020B0604030504040204" pitchFamily="50" charset="-128"/>
              </a:rPr>
              <a:t>意匠審査基準　第</a:t>
            </a:r>
            <a:r>
              <a:rPr lang="en-US" altLang="ja-JP" b="1" dirty="0" smtClean="0">
                <a:latin typeface="メイリオ" panose="020B0604030504040204" pitchFamily="50" charset="-128"/>
                <a:ea typeface="メイリオ" panose="020B0604030504040204" pitchFamily="50" charset="-128"/>
              </a:rPr>
              <a:t>Ⅱ</a:t>
            </a:r>
            <a:r>
              <a:rPr lang="ja-JP" altLang="en-US" b="1" dirty="0" smtClean="0">
                <a:latin typeface="メイリオ" panose="020B0604030504040204" pitchFamily="50" charset="-128"/>
                <a:ea typeface="メイリオ" panose="020B0604030504040204" pitchFamily="50" charset="-128"/>
              </a:rPr>
              <a:t>部第</a:t>
            </a:r>
            <a:r>
              <a:rPr lang="en-US" altLang="ja-JP" b="1" dirty="0" smtClean="0">
                <a:latin typeface="メイリオ" panose="020B0604030504040204" pitchFamily="50" charset="-128"/>
                <a:ea typeface="メイリオ" panose="020B0604030504040204" pitchFamily="50" charset="-128"/>
              </a:rPr>
              <a:t>2</a:t>
            </a:r>
            <a:r>
              <a:rPr lang="ja-JP" altLang="en-US" b="1" dirty="0" smtClean="0">
                <a:latin typeface="メイリオ" panose="020B0604030504040204" pitchFamily="50" charset="-128"/>
                <a:ea typeface="メイリオ" panose="020B0604030504040204" pitchFamily="50" charset="-128"/>
              </a:rPr>
              <a:t>章</a:t>
            </a:r>
            <a:r>
              <a:rPr lang="en-US" altLang="ja-JP" b="1" dirty="0" smtClean="0">
                <a:latin typeface="メイリオ" panose="020B0604030504040204" pitchFamily="50" charset="-128"/>
                <a:ea typeface="メイリオ" panose="020B0604030504040204" pitchFamily="50" charset="-128"/>
              </a:rPr>
              <a:t>1.</a:t>
            </a:r>
          </a:p>
          <a:p>
            <a:r>
              <a:rPr lang="ja-JP" altLang="en-US" dirty="0" smtClean="0">
                <a:latin typeface="メイリオ" panose="020B0604030504040204" pitchFamily="50" charset="-128"/>
                <a:ea typeface="メイリオ" panose="020B0604030504040204" pitchFamily="50" charset="-128"/>
              </a:rPr>
              <a:t>審査官</a:t>
            </a:r>
            <a:r>
              <a:rPr lang="ja-JP" altLang="en-US" dirty="0">
                <a:latin typeface="メイリオ" panose="020B0604030504040204" pitchFamily="50" charset="-128"/>
                <a:ea typeface="メイリオ" panose="020B0604030504040204" pitchFamily="50" charset="-128"/>
              </a:rPr>
              <a:t>は、出願された意匠が、この要件を満たしているか否かを判断するにあたり、願書の「意匠に係る物品」の欄の記載のみならず、願書のその他の欄の記載及び願書に添付された図面等を</a:t>
            </a:r>
            <a:r>
              <a:rPr lang="ja-JP" altLang="en-US" u="sng" dirty="0">
                <a:latin typeface="メイリオ" panose="020B0604030504040204" pitchFamily="50" charset="-128"/>
                <a:ea typeface="メイリオ" panose="020B0604030504040204" pitchFamily="50" charset="-128"/>
              </a:rPr>
              <a:t>総合的に判断し、意匠登録を受けようとする意匠の意匠に係る物品等の用途及び機能を明確に認識できる</a:t>
            </a:r>
            <a:r>
              <a:rPr lang="ja-JP" altLang="en-US" dirty="0">
                <a:latin typeface="メイリオ" panose="020B0604030504040204" pitchFamily="50" charset="-128"/>
                <a:ea typeface="メイリオ" panose="020B0604030504040204" pitchFamily="50" charset="-128"/>
              </a:rPr>
              <a:t>場合は、この要件を満たしたものと判断する。</a:t>
            </a:r>
          </a:p>
        </p:txBody>
      </p:sp>
      <p:pic>
        <p:nvPicPr>
          <p:cNvPr id="9"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54579871"/>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a:xfrm>
            <a:off x="7606126" y="6535681"/>
            <a:ext cx="2228850" cy="365125"/>
          </a:xfrm>
        </p:spPr>
        <p:txBody>
          <a:bodyPr/>
          <a:lstStyle/>
          <a:p>
            <a:fld id="{273CE13B-F148-B44C-9D43-C0D604B45E13}" type="slidenum">
              <a:rPr lang="ja-JP" altLang="en-US" smtClean="0"/>
              <a:pPr/>
              <a:t>14</a:t>
            </a:fld>
            <a:endParaRPr lang="ja-JP" altLang="en-US" dirty="0"/>
          </a:p>
        </p:txBody>
      </p:sp>
      <p:sp>
        <p:nvSpPr>
          <p:cNvPr id="62" name="正方形/長方形 61"/>
          <p:cNvSpPr/>
          <p:nvPr/>
        </p:nvSpPr>
        <p:spPr>
          <a:xfrm>
            <a:off x="232163" y="843532"/>
            <a:ext cx="9263705" cy="2031325"/>
          </a:xfrm>
          <a:prstGeom prst="rect">
            <a:avLst/>
          </a:prstGeom>
        </p:spPr>
        <p:txBody>
          <a:bodyPr wrap="square">
            <a:spAutoFit/>
          </a:bodyPr>
          <a:lstStyle/>
          <a:p>
            <a:pPr marL="628650" indent="-628650"/>
            <a:r>
              <a:rPr lang="ja-JP" altLang="en-US" dirty="0">
                <a:latin typeface="メイリオ" panose="020B0604030504040204" pitchFamily="50" charset="-128"/>
                <a:ea typeface="メイリオ" panose="020B0604030504040204" pitchFamily="50" charset="-128"/>
              </a:rPr>
              <a:t>（１）願書の「意匠に係る</a:t>
            </a:r>
            <a:r>
              <a:rPr lang="ja-JP" altLang="en-US" dirty="0" smtClean="0">
                <a:latin typeface="メイリオ" panose="020B0604030504040204" pitchFamily="50" charset="-128"/>
                <a:ea typeface="メイリオ" panose="020B0604030504040204" pitchFamily="50" charset="-128"/>
              </a:rPr>
              <a:t>物品」</a:t>
            </a:r>
            <a:r>
              <a:rPr lang="ja-JP" altLang="en-US" dirty="0">
                <a:latin typeface="メイリオ" panose="020B0604030504040204" pitchFamily="50" charset="-128"/>
                <a:ea typeface="メイリオ" panose="020B0604030504040204" pitchFamily="50" charset="-128"/>
              </a:rPr>
              <a:t>の欄の記載として適切なものの例</a:t>
            </a:r>
          </a:p>
          <a:p>
            <a:pPr marL="628650" indent="-628650"/>
            <a:r>
              <a:rPr lang="ja-JP" altLang="en-US" dirty="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意匠登録出願の願書及び図面等の記載の手引き</a:t>
            </a:r>
            <a:r>
              <a:rPr kumimoji="1" lang="ja-JP" altLang="en-US" dirty="0" smtClean="0">
                <a:latin typeface="メイリオ" panose="020B0604030504040204" pitchFamily="50" charset="-128"/>
                <a:ea typeface="メイリオ" panose="020B0604030504040204" pitchFamily="50" charset="-128"/>
              </a:rPr>
              <a:t>」別添の一覧表</a:t>
            </a:r>
            <a:r>
              <a:rPr lang="ja-JP" altLang="en-US"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意匠に係る物品等の例</a:t>
            </a:r>
            <a:r>
              <a:rPr lang="ja-JP" altLang="en-US" dirty="0" smtClean="0">
                <a:latin typeface="メイリオ" panose="020B0604030504040204" pitchFamily="50" charset="-128"/>
                <a:ea typeface="メイリオ" panose="020B0604030504040204" pitchFamily="50" charset="-128"/>
              </a:rPr>
              <a:t>」参照</a:t>
            </a:r>
            <a:endParaRPr lang="en-US" altLang="ja-JP" dirty="0" smtClean="0">
              <a:latin typeface="メイリオ" panose="020B0604030504040204" pitchFamily="50" charset="-128"/>
              <a:ea typeface="メイリオ" panose="020B0604030504040204" pitchFamily="50" charset="-128"/>
            </a:endParaRPr>
          </a:p>
          <a:p>
            <a:pPr marL="628650" indent="-628650"/>
            <a:r>
              <a:rPr lang="ja-JP" altLang="en-US"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２）願書の「意匠に係る物品」の欄の記載のみでは、出願された意匠の意匠に係る物品等の用途及び機能を明確に認定することができないものの、願書の記載及び願書に添付した図面等を総合的に判断すれば、用途及び機能を明確に認定することができるものの例</a:t>
            </a:r>
          </a:p>
        </p:txBody>
      </p:sp>
      <p:sp>
        <p:nvSpPr>
          <p:cNvPr id="63" name="正方形/長方形 62"/>
          <p:cNvSpPr/>
          <p:nvPr/>
        </p:nvSpPr>
        <p:spPr>
          <a:xfrm>
            <a:off x="1417905" y="4060691"/>
            <a:ext cx="2433512" cy="261610"/>
          </a:xfrm>
          <a:prstGeom prst="rect">
            <a:avLst/>
          </a:prstGeom>
        </p:spPr>
        <p:txBody>
          <a:bodyPr wrap="square">
            <a:spAutoFit/>
          </a:bodyPr>
          <a:lstStyle/>
          <a:p>
            <a:pPr lvl="0" algn="ctr" eaLnBrk="0" fontAlgn="base" hangingPunct="0">
              <a:spcBef>
                <a:spcPct val="0"/>
              </a:spcBef>
              <a:spcAft>
                <a:spcPct val="0"/>
              </a:spcAft>
            </a:pP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100" dirty="0" smtClean="0">
                <a:latin typeface="メイリオ" panose="020B0604030504040204" pitchFamily="50" charset="-128"/>
                <a:ea typeface="メイリオ" panose="020B0604030504040204" pitchFamily="50" charset="-128"/>
                <a:cs typeface="Times New Roman" panose="02020603050405020304" pitchFamily="18" charset="0"/>
              </a:rPr>
              <a:t>斜視図</a:t>
            </a: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600" dirty="0">
              <a:latin typeface="メイリオ" panose="020B0604030504040204" pitchFamily="50" charset="-128"/>
              <a:ea typeface="メイリオ" panose="020B0604030504040204" pitchFamily="50" charset="-128"/>
            </a:endParaRPr>
          </a:p>
        </p:txBody>
      </p:sp>
      <p:sp>
        <p:nvSpPr>
          <p:cNvPr id="64" name="正方形/長方形 63"/>
          <p:cNvSpPr/>
          <p:nvPr/>
        </p:nvSpPr>
        <p:spPr>
          <a:xfrm>
            <a:off x="6140126" y="3958378"/>
            <a:ext cx="2433512" cy="261610"/>
          </a:xfrm>
          <a:prstGeom prst="rect">
            <a:avLst/>
          </a:prstGeom>
        </p:spPr>
        <p:txBody>
          <a:bodyPr wrap="square">
            <a:spAutoFit/>
          </a:bodyPr>
          <a:lstStyle/>
          <a:p>
            <a:pPr lvl="0" algn="ctr" eaLnBrk="0" fontAlgn="base" hangingPunct="0">
              <a:spcBef>
                <a:spcPct val="0"/>
              </a:spcBef>
              <a:spcAft>
                <a:spcPct val="0"/>
              </a:spcAft>
            </a:pP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100" dirty="0" smtClean="0">
                <a:latin typeface="メイリオ" panose="020B0604030504040204" pitchFamily="50" charset="-128"/>
                <a:ea typeface="メイリオ" panose="020B0604030504040204" pitchFamily="50" charset="-128"/>
                <a:cs typeface="Times New Roman" panose="02020603050405020304" pitchFamily="18" charset="0"/>
              </a:rPr>
              <a:t>斜視図</a:t>
            </a: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600" dirty="0">
              <a:latin typeface="メイリオ" panose="020B0604030504040204" pitchFamily="50" charset="-128"/>
              <a:ea typeface="メイリオ" panose="020B0604030504040204" pitchFamily="50" charset="-128"/>
            </a:endParaRPr>
          </a:p>
        </p:txBody>
      </p:sp>
      <p:sp>
        <p:nvSpPr>
          <p:cNvPr id="65" name="正方形/長方形 64"/>
          <p:cNvSpPr/>
          <p:nvPr/>
        </p:nvSpPr>
        <p:spPr>
          <a:xfrm>
            <a:off x="5226812" y="5658543"/>
            <a:ext cx="4360027" cy="830997"/>
          </a:xfrm>
          <a:prstGeom prst="rect">
            <a:avLst/>
          </a:prstGeom>
        </p:spPr>
        <p:txBody>
          <a:bodyPr wrap="square">
            <a:spAutoFit/>
          </a:bodyPr>
          <a:lstStyle/>
          <a:p>
            <a:r>
              <a:rPr lang="ja-JP" altLang="en-US" sz="1200" dirty="0">
                <a:solidFill>
                  <a:schemeClr val="tx2"/>
                </a:solidFill>
                <a:latin typeface="メイリオ" panose="020B0604030504040204" pitchFamily="50" charset="-128"/>
                <a:ea typeface="メイリオ" panose="020B0604030504040204" pitchFamily="50" charset="-128"/>
              </a:rPr>
              <a:t>　本事例では、「意匠に係る物品」の欄の記載と、図面の記載において相互に矛盾が生じておらず、これらの各記載を総合すると、この意匠の意匠に係る</a:t>
            </a:r>
            <a:r>
              <a:rPr lang="ja-JP" altLang="en-US" sz="1200" dirty="0" smtClean="0">
                <a:solidFill>
                  <a:schemeClr val="tx2"/>
                </a:solidFill>
                <a:latin typeface="メイリオ" panose="020B0604030504040204" pitchFamily="50" charset="-128"/>
                <a:ea typeface="メイリオ" panose="020B0604030504040204" pitchFamily="50" charset="-128"/>
              </a:rPr>
              <a:t>物品の</a:t>
            </a:r>
            <a:r>
              <a:rPr lang="ja-JP" altLang="en-US" sz="1200" dirty="0">
                <a:solidFill>
                  <a:schemeClr val="tx2"/>
                </a:solidFill>
                <a:latin typeface="メイリオ" panose="020B0604030504040204" pitchFamily="50" charset="-128"/>
                <a:ea typeface="メイリオ" panose="020B0604030504040204" pitchFamily="50" charset="-128"/>
              </a:rPr>
              <a:t>用途及び機能を明確に認定することが可能である。</a:t>
            </a:r>
          </a:p>
        </p:txBody>
      </p:sp>
      <p:sp>
        <p:nvSpPr>
          <p:cNvPr id="66" name="正方形/長方形 65"/>
          <p:cNvSpPr/>
          <p:nvPr/>
        </p:nvSpPr>
        <p:spPr>
          <a:xfrm>
            <a:off x="336672" y="2789696"/>
            <a:ext cx="800219" cy="307777"/>
          </a:xfrm>
          <a:prstGeom prst="rect">
            <a:avLst/>
          </a:prstGeom>
          <a:solidFill>
            <a:srgbClr val="A0C84D"/>
          </a:solidFill>
        </p:spPr>
        <p:txBody>
          <a:bodyPr wrap="square" lIns="0" rIns="0" anchor="ctr">
            <a:spAutoFit/>
          </a:bodyPr>
          <a:lstStyle/>
          <a:p>
            <a:pPr algn="ctr" fontAlgn="base"/>
            <a:r>
              <a:rPr lang="ja-JP" altLang="en-US" sz="1400" b="1" dirty="0">
                <a:latin typeface="メイリオ" panose="020B0604030504040204" pitchFamily="50" charset="-128"/>
                <a:ea typeface="メイリオ" panose="020B0604030504040204" pitchFamily="50" charset="-128"/>
              </a:rPr>
              <a:t>事例１</a:t>
            </a:r>
          </a:p>
        </p:txBody>
      </p:sp>
      <p:sp>
        <p:nvSpPr>
          <p:cNvPr id="67" name="正方形/長方形 66"/>
          <p:cNvSpPr/>
          <p:nvPr/>
        </p:nvSpPr>
        <p:spPr>
          <a:xfrm>
            <a:off x="5077747" y="2784560"/>
            <a:ext cx="847690" cy="307777"/>
          </a:xfrm>
          <a:prstGeom prst="rect">
            <a:avLst/>
          </a:prstGeom>
          <a:solidFill>
            <a:srgbClr val="A0C84D"/>
          </a:solidFill>
        </p:spPr>
        <p:txBody>
          <a:bodyPr wrap="square" lIns="0" rIns="0" anchor="ctr">
            <a:spAutoFit/>
          </a:bodyPr>
          <a:lstStyle/>
          <a:p>
            <a:pPr algn="ctr" fontAlgn="base"/>
            <a:r>
              <a:rPr lang="ja-JP" altLang="en-US" sz="1400" b="1" dirty="0">
                <a:latin typeface="メイリオ" panose="020B0604030504040204" pitchFamily="50" charset="-128"/>
                <a:ea typeface="メイリオ" panose="020B0604030504040204" pitchFamily="50" charset="-128"/>
              </a:rPr>
              <a:t>事例２</a:t>
            </a:r>
          </a:p>
        </p:txBody>
      </p:sp>
      <p:grpSp>
        <p:nvGrpSpPr>
          <p:cNvPr id="68" name="グループ化 67"/>
          <p:cNvGrpSpPr/>
          <p:nvPr/>
        </p:nvGrpSpPr>
        <p:grpSpPr>
          <a:xfrm>
            <a:off x="1663429" y="3853979"/>
            <a:ext cx="1992284" cy="1890211"/>
            <a:chOff x="0" y="0"/>
            <a:chExt cx="2226952" cy="2208810"/>
          </a:xfrm>
        </p:grpSpPr>
        <p:sp>
          <p:nvSpPr>
            <p:cNvPr id="69" name="楕円 68"/>
            <p:cNvSpPr/>
            <p:nvPr/>
          </p:nvSpPr>
          <p:spPr>
            <a:xfrm>
              <a:off x="6270" y="743445"/>
              <a:ext cx="2220682" cy="993568"/>
            </a:xfrm>
            <a:prstGeom prst="ellipse">
              <a:avLst/>
            </a:prstGeom>
            <a:solidFill>
              <a:sysClr val="windowText" lastClr="000000">
                <a:lumMod val="75000"/>
                <a:lumOff val="25000"/>
              </a:sysClr>
            </a:solidFill>
            <a:ln w="12700" cap="flat" cmpd="sng" algn="ctr">
              <a:solidFill>
                <a:sysClr val="windowText" lastClr="000000">
                  <a:lumMod val="85000"/>
                  <a:lumOff val="15000"/>
                </a:sys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0" name="楕円 69"/>
            <p:cNvSpPr/>
            <p:nvPr/>
          </p:nvSpPr>
          <p:spPr>
            <a:xfrm>
              <a:off x="0" y="0"/>
              <a:ext cx="2208810" cy="2208810"/>
            </a:xfrm>
            <a:prstGeom prst="ellipse">
              <a:avLst/>
            </a:prstGeom>
            <a:gradFill flip="none" rotWithShape="1">
              <a:gsLst>
                <a:gs pos="0">
                  <a:srgbClr val="70AD47">
                    <a:lumMod val="20000"/>
                    <a:lumOff val="80000"/>
                  </a:srgbClr>
                </a:gs>
                <a:gs pos="8000">
                  <a:srgbClr val="C5D2BC">
                    <a:lumMod val="52000"/>
                  </a:srgbClr>
                </a:gs>
                <a:gs pos="0">
                  <a:srgbClr val="70AD47">
                    <a:lumMod val="20000"/>
                    <a:lumOff val="80000"/>
                    <a:shade val="67500"/>
                    <a:satMod val="115000"/>
                  </a:srgbClr>
                </a:gs>
                <a:gs pos="100000">
                  <a:srgbClr val="70AD47">
                    <a:lumMod val="20000"/>
                    <a:lumOff val="80000"/>
                    <a:shade val="100000"/>
                    <a:satMod val="115000"/>
                  </a:srgbClr>
                </a:gs>
              </a:gsLst>
              <a:lin ang="10200000" scaled="0"/>
              <a:tileRect/>
            </a:gradFill>
            <a:ln w="12700" cap="flat" cmpd="sng" algn="ctr">
              <a:solidFill>
                <a:srgbClr val="70AD47">
                  <a:lumMod val="20000"/>
                  <a:lumOff val="80000"/>
                </a:srgbClr>
              </a:solidFill>
              <a:prstDash val="solid"/>
              <a:miter lim="800000"/>
            </a:ln>
            <a:effectLst/>
            <a:scene3d>
              <a:camera prst="perspectiveRelaxedModerately">
                <a:rot lat="17690630" lon="0" rev="0"/>
              </a:camera>
              <a:lightRig rig="threePt" dir="t">
                <a:rot lat="0" lon="0" rev="600000"/>
              </a:lightRig>
            </a:scene3d>
            <a:sp3d extrusionH="38100" contourW="6350" prstMaterial="matte">
              <a:bevelB w="38100" h="38100"/>
              <a:extrusionClr>
                <a:srgbClr val="70AD47">
                  <a:lumMod val="60000"/>
                  <a:lumOff val="40000"/>
                </a:srgbClr>
              </a:extrusionClr>
              <a:contourClr>
                <a:srgbClr val="70AD47">
                  <a:lumMod val="60000"/>
                  <a:lumOff val="40000"/>
                </a:srgbClr>
              </a:contourClr>
            </a:sp3d>
          </p:spPr>
          <p:txBody>
            <a:bodyPr rtlCol="0" anchor="ctr"/>
            <a:lstStyle/>
            <a:p>
              <a:endParaRPr lang="ja-JP" altLang="en-US">
                <a:latin typeface="メイリオ" panose="020B0604030504040204" pitchFamily="50" charset="-128"/>
                <a:ea typeface="メイリオ" panose="020B0604030504040204" pitchFamily="50" charset="-128"/>
              </a:endParaRPr>
            </a:p>
          </p:txBody>
        </p:sp>
        <p:grpSp>
          <p:nvGrpSpPr>
            <p:cNvPr id="71" name="グループ化 70"/>
            <p:cNvGrpSpPr/>
            <p:nvPr/>
          </p:nvGrpSpPr>
          <p:grpSpPr>
            <a:xfrm>
              <a:off x="159701" y="751299"/>
              <a:ext cx="1912938" cy="798194"/>
              <a:chOff x="159701" y="751299"/>
              <a:chExt cx="1912938" cy="798194"/>
            </a:xfrm>
          </p:grpSpPr>
          <p:sp>
            <p:nvSpPr>
              <p:cNvPr id="72" name="楕円 71"/>
              <p:cNvSpPr/>
              <p:nvPr/>
            </p:nvSpPr>
            <p:spPr>
              <a:xfrm>
                <a:off x="813460" y="1064820"/>
                <a:ext cx="581891" cy="224002"/>
              </a:xfrm>
              <a:prstGeom prst="ellipse">
                <a:avLst/>
              </a:prstGeom>
              <a:solidFill>
                <a:srgbClr val="70AD47">
                  <a:lumMod val="60000"/>
                  <a:lumOff val="40000"/>
                </a:srgbClr>
              </a:solidFill>
              <a:ln w="9525" cap="flat" cmpd="sng" algn="ctr">
                <a:solidFill>
                  <a:srgbClr val="5B9BD5">
                    <a:lumMod val="20000"/>
                    <a:lumOff val="80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3" name="楕円 72"/>
              <p:cNvSpPr/>
              <p:nvPr/>
            </p:nvSpPr>
            <p:spPr>
              <a:xfrm>
                <a:off x="520388" y="946517"/>
                <a:ext cx="1163038" cy="447718"/>
              </a:xfrm>
              <a:prstGeom prst="ellipse">
                <a:avLst/>
              </a:prstGeom>
              <a:noFill/>
              <a:ln w="9525" cap="flat" cmpd="sng" algn="ctr">
                <a:solidFill>
                  <a:srgbClr val="5B9BD5">
                    <a:lumMod val="20000"/>
                    <a:lumOff val="80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4" name="楕円 73"/>
              <p:cNvSpPr/>
              <p:nvPr/>
            </p:nvSpPr>
            <p:spPr>
              <a:xfrm>
                <a:off x="1064576" y="751299"/>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5" name="楕円 74"/>
              <p:cNvSpPr/>
              <p:nvPr/>
            </p:nvSpPr>
            <p:spPr>
              <a:xfrm>
                <a:off x="1062982" y="1503774"/>
                <a:ext cx="84138" cy="45719"/>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6" name="楕円 75"/>
              <p:cNvSpPr/>
              <p:nvPr/>
            </p:nvSpPr>
            <p:spPr>
              <a:xfrm>
                <a:off x="159701" y="1152937"/>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7" name="楕円 76"/>
              <p:cNvSpPr/>
              <p:nvPr/>
            </p:nvSpPr>
            <p:spPr>
              <a:xfrm>
                <a:off x="1988501" y="1152936"/>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8" name="楕円 77"/>
              <p:cNvSpPr/>
              <p:nvPr/>
            </p:nvSpPr>
            <p:spPr>
              <a:xfrm>
                <a:off x="520054" y="835439"/>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79" name="楕円 78"/>
              <p:cNvSpPr/>
              <p:nvPr/>
            </p:nvSpPr>
            <p:spPr>
              <a:xfrm>
                <a:off x="1613856" y="835439"/>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80" name="楕円 79"/>
              <p:cNvSpPr/>
              <p:nvPr/>
            </p:nvSpPr>
            <p:spPr>
              <a:xfrm>
                <a:off x="520054" y="1424397"/>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81" name="楕円 80"/>
              <p:cNvSpPr/>
              <p:nvPr/>
            </p:nvSpPr>
            <p:spPr>
              <a:xfrm>
                <a:off x="1613856" y="1424397"/>
                <a:ext cx="84138" cy="53976"/>
              </a:xfrm>
              <a:prstGeom prst="ellipse">
                <a:avLst/>
              </a:prstGeom>
              <a:solidFill>
                <a:srgbClr val="70AD47">
                  <a:lumMod val="75000"/>
                </a:srgbClr>
              </a:solidFill>
              <a:ln w="12700" cap="flat" cmpd="sng" algn="ctr">
                <a:solidFill>
                  <a:srgbClr val="70AD47">
                    <a:lumMod val="75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82" name="楕円 81"/>
              <p:cNvSpPr/>
              <p:nvPr/>
            </p:nvSpPr>
            <p:spPr>
              <a:xfrm>
                <a:off x="679355" y="1014781"/>
                <a:ext cx="845105" cy="325328"/>
              </a:xfrm>
              <a:prstGeom prst="ellipse">
                <a:avLst/>
              </a:prstGeom>
              <a:noFill/>
              <a:ln w="6350" cap="flat" cmpd="sng" algn="ctr">
                <a:solidFill>
                  <a:srgbClr val="5B9BD5">
                    <a:lumMod val="20000"/>
                    <a:lumOff val="80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sp>
            <p:nvSpPr>
              <p:cNvPr id="83" name="楕円 82"/>
              <p:cNvSpPr/>
              <p:nvPr/>
            </p:nvSpPr>
            <p:spPr>
              <a:xfrm>
                <a:off x="394667" y="894175"/>
                <a:ext cx="1414480" cy="544512"/>
              </a:xfrm>
              <a:prstGeom prst="ellipse">
                <a:avLst/>
              </a:prstGeom>
              <a:noFill/>
              <a:ln w="12700" cap="flat" cmpd="sng" algn="ctr">
                <a:solidFill>
                  <a:srgbClr val="5B9BD5">
                    <a:lumMod val="20000"/>
                    <a:lumOff val="80000"/>
                  </a:srgbClr>
                </a:solidFill>
                <a:prstDash val="solid"/>
                <a:miter lim="800000"/>
              </a:ln>
              <a:effectLst/>
            </p:spPr>
            <p:txBody>
              <a:bodyPr rtlCol="0" anchor="ctr"/>
              <a:lstStyle/>
              <a:p>
                <a:endParaRPr lang="ja-JP" altLang="en-US">
                  <a:latin typeface="メイリオ" panose="020B0604030504040204" pitchFamily="50" charset="-128"/>
                  <a:ea typeface="メイリオ" panose="020B0604030504040204" pitchFamily="50" charset="-128"/>
                </a:endParaRPr>
              </a:p>
            </p:txBody>
          </p:sp>
        </p:grpSp>
      </p:grpSp>
      <p:sp>
        <p:nvSpPr>
          <p:cNvPr id="84" name="正方形/長方形 83"/>
          <p:cNvSpPr/>
          <p:nvPr/>
        </p:nvSpPr>
        <p:spPr bwMode="auto">
          <a:xfrm>
            <a:off x="322167" y="3173990"/>
            <a:ext cx="4512190" cy="3361692"/>
          </a:xfrm>
          <a:prstGeom prst="rect">
            <a:avLst/>
          </a:prstGeom>
          <a:noFill/>
          <a:ln w="6350">
            <a:solidFill>
              <a:schemeClr val="tx1"/>
            </a:solidFill>
            <a:miter lim="800000"/>
            <a:headEnd/>
            <a:tailEnd/>
          </a:ln>
          <a:effectLst/>
          <a:ex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5" name="正方形/長方形 84"/>
          <p:cNvSpPr/>
          <p:nvPr/>
        </p:nvSpPr>
        <p:spPr bwMode="auto">
          <a:xfrm>
            <a:off x="5077747" y="3171223"/>
            <a:ext cx="4594017" cy="3364458"/>
          </a:xfrm>
          <a:prstGeom prst="rect">
            <a:avLst/>
          </a:prstGeom>
          <a:noFill/>
          <a:ln w="6350">
            <a:solidFill>
              <a:schemeClr val="tx1"/>
            </a:solidFill>
            <a:miter lim="800000"/>
            <a:headEnd/>
            <a:tailEnd/>
          </a:ln>
          <a:effectLst/>
          <a:ex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6" name="正方形/長方形 85"/>
          <p:cNvSpPr/>
          <p:nvPr/>
        </p:nvSpPr>
        <p:spPr>
          <a:xfrm>
            <a:off x="336672" y="3243707"/>
            <a:ext cx="4619380" cy="738664"/>
          </a:xfrm>
          <a:prstGeom prst="rect">
            <a:avLst/>
          </a:prstGeom>
        </p:spPr>
        <p:txBody>
          <a:bodyPr wrap="square">
            <a:spAutoFit/>
          </a:bodyPr>
          <a:lstStyle/>
          <a:p>
            <a:pPr marL="1527175" lvl="0" indent="-1527175"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　　　　</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「食器」</a:t>
            </a:r>
            <a:endPar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endParaRPr>
          </a:p>
          <a:p>
            <a:pPr marL="1527175" lvl="0" indent="-1527175"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意匠に係る物品の説明　</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「本願の物品は、食卓用皿である。」</a:t>
            </a:r>
            <a:endPar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7" name="正方形/長方形 86"/>
          <p:cNvSpPr/>
          <p:nvPr/>
        </p:nvSpPr>
        <p:spPr>
          <a:xfrm>
            <a:off x="477517" y="5548162"/>
            <a:ext cx="4320480" cy="830997"/>
          </a:xfrm>
          <a:prstGeom prst="rect">
            <a:avLst/>
          </a:prstGeom>
        </p:spPr>
        <p:txBody>
          <a:bodyPr wrap="square">
            <a:spAutoFit/>
          </a:bodyPr>
          <a:lstStyle/>
          <a:p>
            <a:r>
              <a:rPr lang="ja-JP" altLang="en-US" sz="1200" dirty="0">
                <a:solidFill>
                  <a:schemeClr val="tx2"/>
                </a:solidFill>
                <a:latin typeface="メイリオ" panose="020B0604030504040204" pitchFamily="50" charset="-128"/>
                <a:ea typeface="メイリオ" panose="020B0604030504040204" pitchFamily="50" charset="-128"/>
              </a:rPr>
              <a:t>　本事例では、「意匠に係る物品」、「意匠に係る物品の説明」の各欄の記載と、図面の記載において相互に矛盾が生じておらず、これらの各記載を総合すると、この意匠の意匠に係る</a:t>
            </a:r>
            <a:r>
              <a:rPr lang="ja-JP" altLang="en-US" sz="1200" dirty="0" smtClean="0">
                <a:solidFill>
                  <a:schemeClr val="tx2"/>
                </a:solidFill>
                <a:latin typeface="メイリオ" panose="020B0604030504040204" pitchFamily="50" charset="-128"/>
                <a:ea typeface="メイリオ" panose="020B0604030504040204" pitchFamily="50" charset="-128"/>
              </a:rPr>
              <a:t>物品の</a:t>
            </a:r>
            <a:r>
              <a:rPr lang="ja-JP" altLang="en-US" sz="1200" dirty="0">
                <a:solidFill>
                  <a:schemeClr val="tx2"/>
                </a:solidFill>
                <a:latin typeface="メイリオ" panose="020B0604030504040204" pitchFamily="50" charset="-128"/>
                <a:ea typeface="メイリオ" panose="020B0604030504040204" pitchFamily="50" charset="-128"/>
              </a:rPr>
              <a:t>用途及び機能を明確に認定することが可能である。</a:t>
            </a:r>
          </a:p>
        </p:txBody>
      </p:sp>
      <p:sp>
        <p:nvSpPr>
          <p:cNvPr id="88" name="正方形/長方形 87"/>
          <p:cNvSpPr/>
          <p:nvPr/>
        </p:nvSpPr>
        <p:spPr>
          <a:xfrm>
            <a:off x="5181038" y="3235129"/>
            <a:ext cx="3392599" cy="523220"/>
          </a:xfrm>
          <a:prstGeom prst="rect">
            <a:avLst/>
          </a:prstGeom>
        </p:spPr>
        <p:txBody>
          <a:bodyPr wrap="square">
            <a:spAutoFit/>
          </a:bodyPr>
          <a:lstStyle/>
          <a:p>
            <a:pPr marL="1527175" lvl="0" indent="-1527175"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　　　　</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「履きもの」</a:t>
            </a:r>
            <a:endPar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endParaRPr>
          </a:p>
          <a:p>
            <a:pPr marL="1527175" lvl="0" indent="-1527175"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意匠に係る物品の</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説明（記載なし）</a:t>
            </a:r>
            <a:endPar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89" name="図 8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0126" y="4338877"/>
            <a:ext cx="2253890" cy="1051252"/>
          </a:xfrm>
          <a:prstGeom prst="rect">
            <a:avLst/>
          </a:prstGeom>
          <a:noFill/>
          <a:ln>
            <a:noFill/>
          </a:ln>
        </p:spPr>
      </p:pic>
      <p:sp>
        <p:nvSpPr>
          <p:cNvPr id="93" name="タイトル 5">
            <a:extLst>
              <a:ext uri="{FF2B5EF4-FFF2-40B4-BE49-F238E27FC236}">
                <a16:creationId xmlns:a16="http://schemas.microsoft.com/office/drawing/2014/main" id="{B447CA40-D7A4-4995-964E-ACACF02CE5AF}"/>
              </a:ext>
            </a:extLst>
          </p:cNvPr>
          <p:cNvSpPr>
            <a:spLocks noGrp="1"/>
          </p:cNvSpPr>
          <p:nvPr>
            <p:ph type="ctrTitle"/>
          </p:nvPr>
        </p:nvSpPr>
        <p:spPr bwMode="gray">
          <a:xfrm>
            <a:off x="730250" y="231863"/>
            <a:ext cx="8070290" cy="507119"/>
          </a:xfrm>
        </p:spPr>
        <p:txBody>
          <a:bodyPr>
            <a:normAutofit/>
          </a:bodyPr>
          <a:lstStyle/>
          <a:p>
            <a:pPr marL="1254125" indent="-1254125"/>
            <a:r>
              <a:rPr lang="ja-JP" altLang="en-US" dirty="0"/>
              <a:t>意匠に係る物品等の用途及び機能が明確なものの例</a:t>
            </a:r>
          </a:p>
        </p:txBody>
      </p:sp>
      <p:sp>
        <p:nvSpPr>
          <p:cNvPr id="33" name="テキスト ボックス 32"/>
          <p:cNvSpPr txBox="1"/>
          <p:nvPr/>
        </p:nvSpPr>
        <p:spPr bwMode="gray">
          <a:xfrm>
            <a:off x="6748660" y="6547483"/>
            <a:ext cx="2668325" cy="244809"/>
          </a:xfrm>
          <a:prstGeom prst="rect">
            <a:avLst/>
          </a:prstGeom>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ja-JP" altLang="en-US" sz="1100" dirty="0" smtClean="0">
                <a:latin typeface="メイリオ" panose="020B0604030504040204" pitchFamily="50" charset="-128"/>
                <a:ea typeface="メイリオ" panose="020B0604030504040204" pitchFamily="50" charset="-128"/>
              </a:rPr>
              <a:t>（意匠審査基準第</a:t>
            </a:r>
            <a:r>
              <a:rPr kumimoji="1" lang="en-US" altLang="ja-JP" sz="1100" dirty="0" smtClean="0">
                <a:latin typeface="メイリオ" panose="020B0604030504040204" pitchFamily="50" charset="-128"/>
                <a:ea typeface="メイリオ" panose="020B0604030504040204" pitchFamily="50" charset="-128"/>
              </a:rPr>
              <a:t>Ⅱ</a:t>
            </a:r>
            <a:r>
              <a:rPr kumimoji="1" lang="ja-JP" altLang="en-US" sz="1100" dirty="0" smtClean="0">
                <a:latin typeface="メイリオ" panose="020B0604030504040204" pitchFamily="50" charset="-128"/>
                <a:ea typeface="メイリオ" panose="020B0604030504040204" pitchFamily="50" charset="-128"/>
              </a:rPr>
              <a:t>部 第２章 </a:t>
            </a:r>
            <a:r>
              <a:rPr kumimoji="1" lang="en-US" altLang="ja-JP" sz="1100" dirty="0" smtClean="0">
                <a:latin typeface="メイリオ" panose="020B0604030504040204" pitchFamily="50" charset="-128"/>
                <a:ea typeface="メイリオ" panose="020B0604030504040204" pitchFamily="50" charset="-128"/>
              </a:rPr>
              <a:t>3.3 )</a:t>
            </a:r>
            <a:endParaRPr kumimoji="1" lang="ja-JP" altLang="en-US" sz="1100" dirty="0">
              <a:latin typeface="メイリオ" panose="020B0604030504040204" pitchFamily="50" charset="-128"/>
              <a:ea typeface="メイリオ" panose="020B060403050404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060442340"/>
      </p:ext>
    </p:extLst>
  </p:cSld>
  <p:clrMapOvr>
    <a:masterClrMapping/>
  </p:clrMapOvr>
  <mc:AlternateContent xmlns:mc="http://schemas.openxmlformats.org/markup-compatibility/2006">
    <mc:Choice xmlns:p14="http://schemas.microsoft.com/office/powerpoint/2010/main" Requires="p14">
      <p:transition spd="slow" p14:dur="2000" advTm="151549"/>
    </mc:Choice>
    <mc:Fallback>
      <p:transition spd="slow" advTm="15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363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意匠に係る物品等の用途及び機能が不明確なものの例①</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15</a:t>
            </a:fld>
            <a:endParaRPr lang="ja-JP" altLang="en-US"/>
          </a:p>
        </p:txBody>
      </p:sp>
      <p:sp>
        <p:nvSpPr>
          <p:cNvPr id="2" name="正方形/長方形 1"/>
          <p:cNvSpPr/>
          <p:nvPr/>
        </p:nvSpPr>
        <p:spPr>
          <a:xfrm>
            <a:off x="471185" y="1052736"/>
            <a:ext cx="9217024"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（１）願書の</a:t>
            </a:r>
            <a:r>
              <a:rPr lang="ja-JP" altLang="en-US" b="1" dirty="0">
                <a:solidFill>
                  <a:srgbClr val="FF0000"/>
                </a:solidFill>
                <a:latin typeface="メイリオ" panose="020B0604030504040204" pitchFamily="50" charset="-128"/>
                <a:ea typeface="メイリオ" panose="020B0604030504040204" pitchFamily="50" charset="-128"/>
              </a:rPr>
              <a:t>「意匠に係る物品」の欄の記載が、以下に該当する</a:t>
            </a:r>
            <a:r>
              <a:rPr lang="ja-JP" altLang="en-US" dirty="0" smtClean="0">
                <a:latin typeface="メイリオ" panose="020B0604030504040204" pitchFamily="50" charset="-128"/>
                <a:ea typeface="メイリオ" panose="020B0604030504040204" pitchFamily="50" charset="-128"/>
              </a:rPr>
              <a:t>もの</a:t>
            </a:r>
            <a:endParaRPr lang="en-US" altLang="ja-JP"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1064568" y="1340768"/>
            <a:ext cx="8280920" cy="286232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①　意匠の属する分野において、日本語（国際意匠登録出願の場合は英語）の</a:t>
            </a:r>
            <a:r>
              <a:rPr lang="ja-JP" altLang="en-US" b="1" dirty="0">
                <a:solidFill>
                  <a:srgbClr val="FF0000"/>
                </a:solidFill>
                <a:latin typeface="メイリオ" panose="020B0604030504040204" pitchFamily="50" charset="-128"/>
                <a:ea typeface="メイリオ" panose="020B0604030504040204" pitchFamily="50" charset="-128"/>
              </a:rPr>
              <a:t>一般的な名称として使用されていない</a:t>
            </a:r>
            <a:r>
              <a:rPr lang="ja-JP" altLang="en-US" dirty="0">
                <a:latin typeface="メイリオ" panose="020B0604030504040204" pitchFamily="50" charset="-128"/>
                <a:ea typeface="メイリオ" panose="020B0604030504040204" pitchFamily="50" charset="-128"/>
              </a:rPr>
              <a:t>もの</a:t>
            </a:r>
          </a:p>
          <a:p>
            <a:r>
              <a:rPr lang="ja-JP" altLang="en-US" dirty="0">
                <a:latin typeface="メイリオ" panose="020B0604030504040204" pitchFamily="50" charset="-128"/>
                <a:ea typeface="メイリオ" panose="020B0604030504040204" pitchFamily="50" charset="-128"/>
              </a:rPr>
              <a:t>（例：日本語（国際意匠登録出願の場合は英語）以外の言語によるもの、一般的な名称として広く認識されるに至っていない省略名称、商標や商品名等の固有名詞を付したもの。ただし、日本語の場合、アルファベットによる略称表記（例、「</a:t>
            </a:r>
            <a:r>
              <a:rPr lang="en-US" altLang="ja-JP" dirty="0">
                <a:latin typeface="メイリオ" panose="020B0604030504040204" pitchFamily="50" charset="-128"/>
                <a:ea typeface="メイリオ" panose="020B0604030504040204" pitchFamily="50" charset="-128"/>
              </a:rPr>
              <a:t>LED</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DVD</a:t>
            </a:r>
            <a:r>
              <a:rPr lang="ja-JP" altLang="en-US" dirty="0">
                <a:latin typeface="メイリオ" panose="020B0604030504040204" pitchFamily="50" charset="-128"/>
                <a:ea typeface="メイリオ" panose="020B0604030504040204" pitchFamily="50" charset="-128"/>
              </a:rPr>
              <a:t>」等）を含むものであっても、一般的な名称として使用されているものである場合には、問題のないものとして扱う。）</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②　</a:t>
            </a:r>
            <a:r>
              <a:rPr lang="ja-JP" altLang="en-US" b="1" dirty="0">
                <a:solidFill>
                  <a:srgbClr val="FF0000"/>
                </a:solidFill>
                <a:latin typeface="メイリオ" panose="020B0604030504040204" pitchFamily="50" charset="-128"/>
                <a:ea typeface="メイリオ" panose="020B0604030504040204" pitchFamily="50" charset="-128"/>
              </a:rPr>
              <a:t>用途及び機能を何ら認定することができない</a:t>
            </a:r>
            <a:r>
              <a:rPr lang="ja-JP" altLang="en-US" dirty="0">
                <a:latin typeface="メイリオ" panose="020B0604030504040204" pitchFamily="50" charset="-128"/>
                <a:ea typeface="メイリオ" panose="020B0604030504040204" pitchFamily="50" charset="-128"/>
              </a:rPr>
              <a:t>もの</a:t>
            </a:r>
          </a:p>
          <a:p>
            <a:r>
              <a:rPr lang="ja-JP" altLang="en-US" dirty="0">
                <a:latin typeface="メイリオ" panose="020B0604030504040204" pitchFamily="50" charset="-128"/>
                <a:ea typeface="メイリオ" panose="020B0604030504040204" pitchFamily="50" charset="-128"/>
              </a:rPr>
              <a:t>　（例：「物品」、「もの」）</a:t>
            </a:r>
          </a:p>
        </p:txBody>
      </p:sp>
      <p:sp>
        <p:nvSpPr>
          <p:cNvPr id="11" name="テキスト ボックス 10"/>
          <p:cNvSpPr txBox="1"/>
          <p:nvPr/>
        </p:nvSpPr>
        <p:spPr bwMode="gray">
          <a:xfrm>
            <a:off x="6753200" y="6476666"/>
            <a:ext cx="2485976" cy="244809"/>
          </a:xfrm>
          <a:prstGeom prst="rect">
            <a:avLst/>
          </a:prstGeom>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ja-JP" altLang="en-US" sz="1100" dirty="0" smtClean="0">
                <a:latin typeface="メイリオ" panose="020B0604030504040204" pitchFamily="50" charset="-128"/>
                <a:ea typeface="メイリオ" panose="020B0604030504040204" pitchFamily="50" charset="-128"/>
              </a:rPr>
              <a:t>（意匠審査基準第</a:t>
            </a:r>
            <a:r>
              <a:rPr kumimoji="1" lang="en-US" altLang="ja-JP" sz="1100" dirty="0" smtClean="0">
                <a:latin typeface="メイリオ" panose="020B0604030504040204" pitchFamily="50" charset="-128"/>
                <a:ea typeface="メイリオ" panose="020B0604030504040204" pitchFamily="50" charset="-128"/>
              </a:rPr>
              <a:t>Ⅱ</a:t>
            </a:r>
            <a:r>
              <a:rPr kumimoji="1" lang="ja-JP" altLang="en-US" sz="1100" dirty="0" smtClean="0">
                <a:latin typeface="メイリオ" panose="020B0604030504040204" pitchFamily="50" charset="-128"/>
                <a:ea typeface="メイリオ" panose="020B0604030504040204" pitchFamily="50" charset="-128"/>
              </a:rPr>
              <a:t>部 第２章 </a:t>
            </a:r>
            <a:r>
              <a:rPr kumimoji="1" lang="en-US" altLang="ja-JP" sz="1100" dirty="0" smtClean="0">
                <a:latin typeface="メイリオ" panose="020B0604030504040204" pitchFamily="50" charset="-128"/>
                <a:ea typeface="メイリオ" panose="020B0604030504040204" pitchFamily="50" charset="-128"/>
              </a:rPr>
              <a:t>3.2 )</a:t>
            </a:r>
            <a:endParaRPr kumimoji="1" lang="ja-JP" altLang="en-US" sz="1100" dirty="0">
              <a:latin typeface="メイリオ" panose="020B0604030504040204" pitchFamily="50" charset="-128"/>
              <a:ea typeface="メイリオ" panose="020B0604030504040204" pitchFamily="50" charset="-128"/>
            </a:endParaRPr>
          </a:p>
        </p:txBody>
      </p:sp>
      <p:pic>
        <p:nvPicPr>
          <p:cNvPr id="8"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446786984"/>
      </p:ext>
    </p:extLst>
  </p:cSld>
  <p:clrMapOvr>
    <a:masterClrMapping/>
  </p:clrMapOvr>
  <mc:AlternateContent xmlns:mc="http://schemas.openxmlformats.org/markup-compatibility/2006" xmlns:p14="http://schemas.microsoft.com/office/powerpoint/2010/main">
    <mc:Choice Requires="p14">
      <p:transition spd="slow" p14:dur="2000" advTm="74000"/>
    </mc:Choice>
    <mc:Fallback xmlns="">
      <p:transition spd="slow"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47CA40-D7A4-4995-964E-ACACF02CE5AF}"/>
              </a:ext>
            </a:extLst>
          </p:cNvPr>
          <p:cNvSpPr>
            <a:spLocks noGrp="1"/>
          </p:cNvSpPr>
          <p:nvPr>
            <p:ph type="ctrTitle"/>
          </p:nvPr>
        </p:nvSpPr>
        <p:spPr bwMode="gray">
          <a:xfrm>
            <a:off x="730250" y="44625"/>
            <a:ext cx="8831262" cy="694358"/>
          </a:xfrm>
        </p:spPr>
        <p:txBody>
          <a:bodyPr wrap="square">
            <a:normAutofit/>
          </a:bodyPr>
          <a:lstStyle/>
          <a:p>
            <a:r>
              <a:rPr lang="ja-JP" altLang="en-US" dirty="0"/>
              <a:t>意匠に係る物品等の用途及び機能が不明確なものの</a:t>
            </a:r>
            <a:r>
              <a:rPr lang="ja-JP" altLang="en-US" dirty="0" smtClean="0"/>
              <a:t>例②</a:t>
            </a:r>
            <a:endParaRPr lang="ja-JP" altLang="en-US" dirty="0"/>
          </a:p>
        </p:txBody>
      </p:sp>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a:xfrm>
            <a:off x="7606126" y="6535681"/>
            <a:ext cx="2228850" cy="365125"/>
          </a:xfrm>
        </p:spPr>
        <p:txBody>
          <a:bodyPr/>
          <a:lstStyle/>
          <a:p>
            <a:fld id="{273CE13B-F148-B44C-9D43-C0D604B45E13}" type="slidenum">
              <a:rPr lang="ja-JP" altLang="en-US" smtClean="0"/>
              <a:pPr/>
              <a:t>16</a:t>
            </a:fld>
            <a:endParaRPr lang="ja-JP" altLang="en-US" dirty="0"/>
          </a:p>
        </p:txBody>
      </p:sp>
      <p:sp>
        <p:nvSpPr>
          <p:cNvPr id="15" name="正方形/長方形 14"/>
          <p:cNvSpPr/>
          <p:nvPr/>
        </p:nvSpPr>
        <p:spPr bwMode="auto">
          <a:xfrm>
            <a:off x="177451" y="2381098"/>
            <a:ext cx="3074738" cy="4151797"/>
          </a:xfrm>
          <a:prstGeom prst="rect">
            <a:avLst/>
          </a:prstGeom>
          <a:noFill/>
          <a:ln w="6350">
            <a:solidFill>
              <a:schemeClr val="tx1"/>
            </a:solidFill>
            <a:miter lim="800000"/>
            <a:headEnd/>
            <a:tailEnd/>
          </a:ln>
          <a:effectLst/>
          <a:ex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6" name="正方形/長方形 15"/>
          <p:cNvSpPr/>
          <p:nvPr/>
        </p:nvSpPr>
        <p:spPr>
          <a:xfrm>
            <a:off x="177451" y="2461600"/>
            <a:ext cx="3087576" cy="523220"/>
          </a:xfrm>
          <a:prstGeom prst="rect">
            <a:avLst/>
          </a:prstGeom>
        </p:spPr>
        <p:txBody>
          <a:bodyPr wrap="square">
            <a:spAutoFit/>
          </a:bodyPr>
          <a:lstStyle/>
          <a:p>
            <a:pPr lvl="0" eaLnBrk="0" fontAlgn="base" hangingPunct="0">
              <a:spcBef>
                <a:spcPct val="0"/>
              </a:spcBef>
              <a:spcAft>
                <a:spcPct val="0"/>
              </a:spcAft>
            </a:pPr>
            <a:r>
              <a:rPr kumimoji="0" lang="ja-JP" altLang="ja-JP" sz="1400" dirty="0">
                <a:latin typeface="メイリオ" panose="020B0604030504040204" pitchFamily="50" charset="-128"/>
                <a:ea typeface="メイリオ" panose="020B0604030504040204" pitchFamily="50" charset="-128"/>
                <a:cs typeface="Times New Roman" panose="02020603050405020304" pitchFamily="18" charset="0"/>
              </a:rPr>
              <a:t>意匠に係る物品　　</a:t>
            </a:r>
            <a:r>
              <a:rPr kumimoji="0" lang="ja-JP" altLang="ja-JP" sz="14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ja-JP" sz="1400" dirty="0">
                <a:latin typeface="メイリオ" panose="020B0604030504040204" pitchFamily="50" charset="-128"/>
                <a:ea typeface="メイリオ" panose="020B0604030504040204" pitchFamily="50" charset="-128"/>
                <a:cs typeface="Times New Roman" panose="02020603050405020304" pitchFamily="18" charset="0"/>
              </a:rPr>
              <a:t>産業用部品」</a:t>
            </a:r>
            <a:endParaRPr kumimoji="0" lang="ja-JP" altLang="ja-JP" sz="1000" dirty="0">
              <a:latin typeface="メイリオ" panose="020B0604030504040204" pitchFamily="50" charset="-128"/>
              <a:ea typeface="メイリオ" panose="020B0604030504040204" pitchFamily="50" charset="-128"/>
            </a:endParaRPr>
          </a:p>
          <a:p>
            <a:pPr lvl="0" eaLnBrk="0" fontAlgn="base" hangingPunct="0">
              <a:spcBef>
                <a:spcPct val="0"/>
              </a:spcBef>
              <a:spcAft>
                <a:spcPct val="0"/>
              </a:spcAft>
            </a:pPr>
            <a:r>
              <a:rPr kumimoji="0" lang="ja-JP" altLang="ja-JP" sz="1400" dirty="0">
                <a:latin typeface="メイリオ" panose="020B0604030504040204" pitchFamily="50" charset="-128"/>
                <a:ea typeface="メイリオ" panose="020B0604030504040204" pitchFamily="50" charset="-128"/>
                <a:cs typeface="Times New Roman" panose="02020603050405020304" pitchFamily="18" charset="0"/>
              </a:rPr>
              <a:t>意匠に係る物品の</a:t>
            </a:r>
            <a:r>
              <a:rPr kumimoji="0" lang="ja-JP" altLang="ja-JP" sz="1400" dirty="0" smtClean="0">
                <a:latin typeface="メイリオ" panose="020B0604030504040204" pitchFamily="50" charset="-128"/>
                <a:ea typeface="メイリオ" panose="020B0604030504040204" pitchFamily="50" charset="-128"/>
                <a:cs typeface="Times New Roman" panose="02020603050405020304" pitchFamily="18" charset="0"/>
              </a:rPr>
              <a:t>説明（</a:t>
            </a:r>
            <a:r>
              <a:rPr kumimoji="0" lang="ja-JP" altLang="ja-JP" sz="1400" dirty="0">
                <a:latin typeface="メイリオ" panose="020B0604030504040204" pitchFamily="50" charset="-128"/>
                <a:ea typeface="メイリオ" panose="020B0604030504040204" pitchFamily="50" charset="-128"/>
                <a:cs typeface="Times New Roman" panose="02020603050405020304" pitchFamily="18" charset="0"/>
              </a:rPr>
              <a:t>記載なし）</a:t>
            </a:r>
            <a:endParaRPr kumimoji="0" lang="ja-JP" altLang="ja-JP" sz="2000"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519726" y="3068960"/>
            <a:ext cx="2433512" cy="261610"/>
          </a:xfrm>
          <a:prstGeom prst="rect">
            <a:avLst/>
          </a:prstGeom>
        </p:spPr>
        <p:txBody>
          <a:bodyPr wrap="square">
            <a:spAutoFit/>
          </a:bodyPr>
          <a:lstStyle/>
          <a:p>
            <a:pPr lvl="0" algn="ctr" eaLnBrk="0" fontAlgn="base" hangingPunct="0">
              <a:spcBef>
                <a:spcPct val="0"/>
              </a:spcBef>
              <a:spcAft>
                <a:spcPct val="0"/>
              </a:spcAft>
            </a:pP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100" dirty="0" smtClean="0">
                <a:latin typeface="メイリオ" panose="020B0604030504040204" pitchFamily="50" charset="-128"/>
                <a:ea typeface="メイリオ" panose="020B0604030504040204" pitchFamily="50" charset="-128"/>
                <a:cs typeface="Times New Roman" panose="02020603050405020304" pitchFamily="18" charset="0"/>
              </a:rPr>
              <a:t>斜視図</a:t>
            </a: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600"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270033" y="5539517"/>
            <a:ext cx="2918894" cy="769441"/>
          </a:xfrm>
          <a:prstGeom prst="rect">
            <a:avLst/>
          </a:prstGeom>
        </p:spPr>
        <p:txBody>
          <a:bodyPr wrap="square">
            <a:spAutoFit/>
          </a:bodyPr>
          <a:lstStyle/>
          <a:p>
            <a:r>
              <a:rPr lang="ja-JP" altLang="en-US" sz="1100" dirty="0">
                <a:solidFill>
                  <a:schemeClr val="tx2"/>
                </a:solidFill>
                <a:latin typeface="メイリオ" panose="020B0604030504040204" pitchFamily="50" charset="-128"/>
                <a:ea typeface="メイリオ" panose="020B0604030504040204" pitchFamily="50" charset="-128"/>
              </a:rPr>
              <a:t>本事例では、「意匠に係る物品」の欄の記載が不明確であり、図面の記載を考慮しても、この意匠の意匠に係る物品等の用途及び機能を明確に認定することができない。</a:t>
            </a:r>
          </a:p>
        </p:txBody>
      </p:sp>
      <p:sp>
        <p:nvSpPr>
          <p:cNvPr id="19" name="正方形/長方形 18"/>
          <p:cNvSpPr/>
          <p:nvPr/>
        </p:nvSpPr>
        <p:spPr>
          <a:xfrm>
            <a:off x="6662885" y="2444624"/>
            <a:ext cx="3083417" cy="523220"/>
          </a:xfrm>
          <a:prstGeom prst="rect">
            <a:avLst/>
          </a:prstGeom>
        </p:spPr>
        <p:txBody>
          <a:bodyPr wrap="square">
            <a:spAutoFit/>
          </a:bodyPr>
          <a:lstStyle/>
          <a:p>
            <a:pPr lvl="0"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　</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支持フレーム」</a:t>
            </a:r>
          </a:p>
          <a:p>
            <a:pPr lvl="0"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意匠に係る物品の</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説明（</a:t>
            </a: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記載なし）</a:t>
            </a:r>
          </a:p>
        </p:txBody>
      </p:sp>
      <p:sp>
        <p:nvSpPr>
          <p:cNvPr id="20" name="正方形/長方形 19"/>
          <p:cNvSpPr/>
          <p:nvPr/>
        </p:nvSpPr>
        <p:spPr>
          <a:xfrm>
            <a:off x="6947159" y="3077531"/>
            <a:ext cx="2433512" cy="261610"/>
          </a:xfrm>
          <a:prstGeom prst="rect">
            <a:avLst/>
          </a:prstGeom>
        </p:spPr>
        <p:txBody>
          <a:bodyPr wrap="square">
            <a:spAutoFit/>
          </a:bodyPr>
          <a:lstStyle/>
          <a:p>
            <a:pPr lvl="0" algn="ctr" eaLnBrk="0" fontAlgn="base" hangingPunct="0">
              <a:spcBef>
                <a:spcPct val="0"/>
              </a:spcBef>
              <a:spcAft>
                <a:spcPct val="0"/>
              </a:spcAft>
            </a:pP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100" dirty="0" smtClean="0">
                <a:latin typeface="メイリオ" panose="020B0604030504040204" pitchFamily="50" charset="-128"/>
                <a:ea typeface="メイリオ" panose="020B0604030504040204" pitchFamily="50" charset="-128"/>
                <a:cs typeface="Times New Roman" panose="02020603050405020304" pitchFamily="18" charset="0"/>
              </a:rPr>
              <a:t>斜視図</a:t>
            </a: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600" dirty="0">
              <a:latin typeface="メイリオ" panose="020B0604030504040204" pitchFamily="50" charset="-128"/>
              <a:ea typeface="メイリオ" panose="020B0604030504040204" pitchFamily="50" charset="-128"/>
            </a:endParaRPr>
          </a:p>
        </p:txBody>
      </p:sp>
      <p:sp>
        <p:nvSpPr>
          <p:cNvPr id="21" name="正方形/長方形 20"/>
          <p:cNvSpPr/>
          <p:nvPr/>
        </p:nvSpPr>
        <p:spPr>
          <a:xfrm>
            <a:off x="6616107" y="5428551"/>
            <a:ext cx="3107302" cy="1107996"/>
          </a:xfrm>
          <a:prstGeom prst="rect">
            <a:avLst/>
          </a:prstGeom>
        </p:spPr>
        <p:txBody>
          <a:bodyPr wrap="square">
            <a:spAutoFit/>
          </a:bodyPr>
          <a:lstStyle/>
          <a:p>
            <a:r>
              <a:rPr lang="ja-JP" altLang="en-US" sz="1100" dirty="0">
                <a:solidFill>
                  <a:schemeClr val="tx2"/>
                </a:solidFill>
                <a:latin typeface="メイリオ" panose="020B0604030504040204" pitchFamily="50" charset="-128"/>
                <a:ea typeface="メイリオ" panose="020B0604030504040204" pitchFamily="50" charset="-128"/>
              </a:rPr>
              <a:t>　本事例では、「意匠に係る物品」の欄の記載が不明確であり、図面の記載を考慮しても、どのような目的で何を支持するものであるか等、用途及び機能が明らかでなく、この意匠の意匠に係る物品等の用途及び機能を明確に認定することができない。</a:t>
            </a:r>
          </a:p>
        </p:txBody>
      </p:sp>
      <p:sp>
        <p:nvSpPr>
          <p:cNvPr id="22" name="正方形/長方形 21"/>
          <p:cNvSpPr/>
          <p:nvPr/>
        </p:nvSpPr>
        <p:spPr>
          <a:xfrm>
            <a:off x="177451" y="1995912"/>
            <a:ext cx="723275" cy="307777"/>
          </a:xfrm>
          <a:prstGeom prst="rect">
            <a:avLst/>
          </a:prstGeom>
          <a:solidFill>
            <a:srgbClr val="A0C84D"/>
          </a:solidFill>
        </p:spPr>
        <p:txBody>
          <a:bodyPr wrap="square" lIns="0" rIns="0" anchor="ctr">
            <a:spAutoFit/>
          </a:bodyPr>
          <a:lstStyle/>
          <a:p>
            <a:pPr algn="ctr" fontAlgn="base"/>
            <a:r>
              <a:rPr lang="ja-JP" altLang="en-US" sz="1400" b="1" dirty="0">
                <a:latin typeface="メイリオ" panose="020B0604030504040204" pitchFamily="50" charset="-128"/>
                <a:ea typeface="メイリオ" panose="020B0604030504040204" pitchFamily="50" charset="-128"/>
              </a:rPr>
              <a:t>事例１</a:t>
            </a:r>
          </a:p>
        </p:txBody>
      </p:sp>
      <p:sp>
        <p:nvSpPr>
          <p:cNvPr id="23" name="正方形/長方形 22"/>
          <p:cNvSpPr/>
          <p:nvPr/>
        </p:nvSpPr>
        <p:spPr>
          <a:xfrm>
            <a:off x="6638503" y="2000821"/>
            <a:ext cx="723275" cy="307777"/>
          </a:xfrm>
          <a:prstGeom prst="rect">
            <a:avLst/>
          </a:prstGeom>
          <a:solidFill>
            <a:srgbClr val="A0C84D"/>
          </a:solidFill>
        </p:spPr>
        <p:txBody>
          <a:bodyPr wrap="square" lIns="0" rIns="0" anchor="ctr">
            <a:spAutoFit/>
          </a:bodyPr>
          <a:lstStyle/>
          <a:p>
            <a:pPr algn="ctr" fontAlgn="base"/>
            <a:r>
              <a:rPr lang="ja-JP" altLang="en-US" sz="1400" b="1" dirty="0" smtClean="0">
                <a:latin typeface="メイリオ" panose="020B0604030504040204" pitchFamily="50" charset="-128"/>
                <a:ea typeface="メイリオ" panose="020B0604030504040204" pitchFamily="50" charset="-128"/>
              </a:rPr>
              <a:t>事例</a:t>
            </a:r>
            <a:r>
              <a:rPr lang="en-US" altLang="ja-JP" sz="1400" b="1" dirty="0" smtClean="0">
                <a:latin typeface="メイリオ" panose="020B0604030504040204" pitchFamily="50" charset="-128"/>
                <a:ea typeface="メイリオ" panose="020B0604030504040204" pitchFamily="50" charset="-128"/>
              </a:rPr>
              <a:t>3</a:t>
            </a:r>
            <a:endParaRPr lang="ja-JP" altLang="en-US" sz="1400" b="1" dirty="0">
              <a:latin typeface="メイリオ" panose="020B0604030504040204" pitchFamily="50" charset="-128"/>
              <a:ea typeface="メイリオ" panose="020B0604030504040204" pitchFamily="50" charset="-128"/>
            </a:endParaRPr>
          </a:p>
        </p:txBody>
      </p:sp>
      <p:sp>
        <p:nvSpPr>
          <p:cNvPr id="24" name="正方形/長方形 23"/>
          <p:cNvSpPr/>
          <p:nvPr/>
        </p:nvSpPr>
        <p:spPr>
          <a:xfrm>
            <a:off x="3407977" y="1999345"/>
            <a:ext cx="723275" cy="307777"/>
          </a:xfrm>
          <a:prstGeom prst="rect">
            <a:avLst/>
          </a:prstGeom>
          <a:solidFill>
            <a:srgbClr val="A0C84D"/>
          </a:solidFill>
        </p:spPr>
        <p:txBody>
          <a:bodyPr wrap="square" lIns="0" rIns="0" anchor="ctr">
            <a:spAutoFit/>
          </a:bodyPr>
          <a:lstStyle/>
          <a:p>
            <a:pPr algn="ctr" fontAlgn="base"/>
            <a:r>
              <a:rPr lang="ja-JP" altLang="en-US" sz="1400" b="1" dirty="0" smtClean="0">
                <a:latin typeface="メイリオ" panose="020B0604030504040204" pitchFamily="50" charset="-128"/>
                <a:ea typeface="メイリオ" panose="020B0604030504040204" pitchFamily="50" charset="-128"/>
              </a:rPr>
              <a:t>事例２</a:t>
            </a:r>
            <a:endParaRPr lang="ja-JP" altLang="en-US" sz="1400" b="1" dirty="0">
              <a:latin typeface="メイリオ" panose="020B0604030504040204" pitchFamily="50" charset="-128"/>
              <a:ea typeface="メイリオ" panose="020B0604030504040204" pitchFamily="50" charset="-128"/>
            </a:endParaRPr>
          </a:p>
        </p:txBody>
      </p:sp>
      <p:sp>
        <p:nvSpPr>
          <p:cNvPr id="25" name="正方形/長方形 24"/>
          <p:cNvSpPr/>
          <p:nvPr/>
        </p:nvSpPr>
        <p:spPr bwMode="auto">
          <a:xfrm>
            <a:off x="3395239" y="2374518"/>
            <a:ext cx="3052582" cy="4158378"/>
          </a:xfrm>
          <a:prstGeom prst="rect">
            <a:avLst/>
          </a:prstGeom>
          <a:noFill/>
          <a:ln w="6350">
            <a:solidFill>
              <a:schemeClr val="tx1"/>
            </a:solidFill>
            <a:miter lim="800000"/>
            <a:headEnd/>
            <a:tailEnd/>
          </a:ln>
          <a:effectLst/>
          <a:ex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6" name="正方形/長方形 25"/>
          <p:cNvSpPr/>
          <p:nvPr/>
        </p:nvSpPr>
        <p:spPr>
          <a:xfrm>
            <a:off x="3437072" y="2457350"/>
            <a:ext cx="3087576" cy="523220"/>
          </a:xfrm>
          <a:prstGeom prst="rect">
            <a:avLst/>
          </a:prstGeom>
        </p:spPr>
        <p:txBody>
          <a:bodyPr wrap="square">
            <a:spAutoFit/>
          </a:bodyPr>
          <a:lstStyle/>
          <a:p>
            <a:pPr lvl="0"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　　　</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「装飾部品」</a:t>
            </a:r>
            <a:endPar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endParaRPr>
          </a:p>
          <a:p>
            <a:pPr lvl="0" eaLnBrk="0" fontAlgn="base" hangingPunct="0">
              <a:spcBef>
                <a:spcPct val="0"/>
              </a:spcBef>
              <a:spcAft>
                <a:spcPct val="0"/>
              </a:spcAft>
            </a:pP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意匠に係る物品の</a:t>
            </a:r>
            <a:r>
              <a:rPr kumimoji="0" lang="ja-JP" altLang="en-US" sz="1400" dirty="0" smtClean="0">
                <a:latin typeface="メイリオ" panose="020B0604030504040204" pitchFamily="50" charset="-128"/>
                <a:ea typeface="メイリオ" panose="020B0604030504040204" pitchFamily="50" charset="-128"/>
                <a:cs typeface="Times New Roman" panose="02020603050405020304" pitchFamily="18" charset="0"/>
              </a:rPr>
              <a:t>説明（</a:t>
            </a:r>
            <a:r>
              <a:rPr kumimoji="0" lang="ja-JP" altLang="en-US" sz="1400" dirty="0">
                <a:latin typeface="メイリオ" panose="020B0604030504040204" pitchFamily="50" charset="-128"/>
                <a:ea typeface="メイリオ" panose="020B0604030504040204" pitchFamily="50" charset="-128"/>
                <a:cs typeface="Times New Roman" panose="02020603050405020304" pitchFamily="18" charset="0"/>
              </a:rPr>
              <a:t>記載なし）</a:t>
            </a:r>
          </a:p>
        </p:txBody>
      </p:sp>
      <p:sp>
        <p:nvSpPr>
          <p:cNvPr id="27" name="正方形/長方形 26"/>
          <p:cNvSpPr/>
          <p:nvPr/>
        </p:nvSpPr>
        <p:spPr>
          <a:xfrm>
            <a:off x="3688691" y="3081628"/>
            <a:ext cx="2433512" cy="261610"/>
          </a:xfrm>
          <a:prstGeom prst="rect">
            <a:avLst/>
          </a:prstGeom>
        </p:spPr>
        <p:txBody>
          <a:bodyPr wrap="square">
            <a:spAutoFit/>
          </a:bodyPr>
          <a:lstStyle/>
          <a:p>
            <a:pPr lvl="0" algn="ctr" eaLnBrk="0" fontAlgn="base" hangingPunct="0">
              <a:spcBef>
                <a:spcPct val="0"/>
              </a:spcBef>
              <a:spcAft>
                <a:spcPct val="0"/>
              </a:spcAft>
            </a:pP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100" dirty="0" smtClean="0">
                <a:latin typeface="メイリオ" panose="020B0604030504040204" pitchFamily="50" charset="-128"/>
                <a:ea typeface="メイリオ" panose="020B0604030504040204" pitchFamily="50" charset="-128"/>
                <a:cs typeface="Times New Roman" panose="02020603050405020304" pitchFamily="18" charset="0"/>
              </a:rPr>
              <a:t>斜視図</a:t>
            </a:r>
            <a:r>
              <a:rPr kumimoji="0" lang="en-US" altLang="ja-JP" sz="1100" dirty="0" smtClean="0">
                <a:latin typeface="メイリオ" panose="020B0604030504040204" pitchFamily="50" charset="-128"/>
                <a:ea typeface="メイリオ" panose="020B0604030504040204" pitchFamily="50" charset="-128"/>
                <a:cs typeface="Times New Roman" panose="02020603050405020304" pitchFamily="18" charset="0"/>
              </a:rPr>
              <a:t>】</a:t>
            </a:r>
            <a:endParaRPr kumimoji="0" lang="ja-JP" altLang="ja-JP" sz="1600"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3407977" y="5539517"/>
            <a:ext cx="3014844" cy="938719"/>
          </a:xfrm>
          <a:prstGeom prst="rect">
            <a:avLst/>
          </a:prstGeom>
        </p:spPr>
        <p:txBody>
          <a:bodyPr wrap="square">
            <a:spAutoFit/>
          </a:bodyPr>
          <a:lstStyle/>
          <a:p>
            <a:r>
              <a:rPr lang="ja-JP" altLang="en-US" sz="1100" dirty="0">
                <a:solidFill>
                  <a:schemeClr val="tx2"/>
                </a:solidFill>
                <a:latin typeface="メイリオ" panose="020B0604030504040204" pitchFamily="50" charset="-128"/>
                <a:ea typeface="メイリオ" panose="020B0604030504040204" pitchFamily="50" charset="-128"/>
              </a:rPr>
              <a:t>　本事例では、「意匠に係る物品」の欄の記載が不明確であり、図面の記載を考慮しても、何を装飾するものであるのか等、用途及び機能が明らかでなく、この意匠の意匠に係る物品等を明確に認定することができない。</a:t>
            </a:r>
          </a:p>
        </p:txBody>
      </p:sp>
      <p:pic>
        <p:nvPicPr>
          <p:cNvPr id="29" name="図 28"/>
          <p:cNvPicPr>
            <a:picLocks noChangeAspect="1"/>
          </p:cNvPicPr>
          <p:nvPr/>
        </p:nvPicPr>
        <p:blipFill>
          <a:blip r:embed="rId5"/>
          <a:stretch>
            <a:fillRect/>
          </a:stretch>
        </p:blipFill>
        <p:spPr>
          <a:xfrm>
            <a:off x="4192531" y="3436629"/>
            <a:ext cx="1457998" cy="1986946"/>
          </a:xfrm>
          <a:prstGeom prst="rect">
            <a:avLst/>
          </a:prstGeom>
        </p:spPr>
      </p:pic>
      <p:pic>
        <p:nvPicPr>
          <p:cNvPr id="30" name="図 29"/>
          <p:cNvPicPr>
            <a:picLocks noChangeAspect="1"/>
          </p:cNvPicPr>
          <p:nvPr/>
        </p:nvPicPr>
        <p:blipFill rotWithShape="1">
          <a:blip r:embed="rId6"/>
          <a:srcRect t="19091" b="46470"/>
          <a:stretch/>
        </p:blipFill>
        <p:spPr>
          <a:xfrm>
            <a:off x="576284" y="3343889"/>
            <a:ext cx="2320395" cy="2195806"/>
          </a:xfrm>
          <a:prstGeom prst="rect">
            <a:avLst/>
          </a:prstGeom>
        </p:spPr>
      </p:pic>
      <p:sp>
        <p:nvSpPr>
          <p:cNvPr id="31" name="正方形/長方形 30"/>
          <p:cNvSpPr/>
          <p:nvPr/>
        </p:nvSpPr>
        <p:spPr bwMode="auto">
          <a:xfrm>
            <a:off x="6609184" y="2381099"/>
            <a:ext cx="3052582" cy="4151798"/>
          </a:xfrm>
          <a:prstGeom prst="rect">
            <a:avLst/>
          </a:prstGeom>
          <a:noFill/>
          <a:ln w="6350">
            <a:solidFill>
              <a:schemeClr val="tx1"/>
            </a:solidFill>
            <a:miter lim="800000"/>
            <a:headEnd/>
            <a:tailEnd/>
          </a:ln>
          <a:effectLst/>
          <a:ex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32" name="図 31"/>
          <p:cNvPicPr>
            <a:picLocks noChangeAspect="1"/>
          </p:cNvPicPr>
          <p:nvPr/>
        </p:nvPicPr>
        <p:blipFill>
          <a:blip r:embed="rId7"/>
          <a:stretch>
            <a:fillRect/>
          </a:stretch>
        </p:blipFill>
        <p:spPr>
          <a:xfrm>
            <a:off x="7344910" y="3597785"/>
            <a:ext cx="1638009" cy="1569758"/>
          </a:xfrm>
          <a:prstGeom prst="rect">
            <a:avLst/>
          </a:prstGeom>
        </p:spPr>
      </p:pic>
      <p:sp>
        <p:nvSpPr>
          <p:cNvPr id="33" name="テキスト ボックス 32"/>
          <p:cNvSpPr txBox="1"/>
          <p:nvPr/>
        </p:nvSpPr>
        <p:spPr bwMode="gray">
          <a:xfrm>
            <a:off x="6712346" y="6532895"/>
            <a:ext cx="2668325" cy="244809"/>
          </a:xfrm>
          <a:prstGeom prst="rect">
            <a:avLst/>
          </a:prstGeom>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ja-JP" altLang="en-US" sz="1100" dirty="0" smtClean="0">
                <a:latin typeface="メイリオ" panose="020B0604030504040204" pitchFamily="50" charset="-128"/>
                <a:ea typeface="メイリオ" panose="020B0604030504040204" pitchFamily="50" charset="-128"/>
              </a:rPr>
              <a:t>（意匠審査基準第</a:t>
            </a:r>
            <a:r>
              <a:rPr kumimoji="1" lang="en-US" altLang="ja-JP" sz="1100" dirty="0" smtClean="0">
                <a:latin typeface="メイリオ" panose="020B0604030504040204" pitchFamily="50" charset="-128"/>
                <a:ea typeface="メイリオ" panose="020B0604030504040204" pitchFamily="50" charset="-128"/>
              </a:rPr>
              <a:t>Ⅱ</a:t>
            </a:r>
            <a:r>
              <a:rPr kumimoji="1" lang="ja-JP" altLang="en-US" sz="1100" dirty="0" smtClean="0">
                <a:latin typeface="メイリオ" panose="020B0604030504040204" pitchFamily="50" charset="-128"/>
                <a:ea typeface="メイリオ" panose="020B0604030504040204" pitchFamily="50" charset="-128"/>
              </a:rPr>
              <a:t>部 第２章 </a:t>
            </a:r>
            <a:r>
              <a:rPr kumimoji="1" lang="en-US" altLang="ja-JP" sz="1100" dirty="0" smtClean="0">
                <a:latin typeface="メイリオ" panose="020B0604030504040204" pitchFamily="50" charset="-128"/>
                <a:ea typeface="メイリオ" panose="020B0604030504040204" pitchFamily="50" charset="-128"/>
              </a:rPr>
              <a:t>3.2(2) )</a:t>
            </a:r>
            <a:endParaRPr kumimoji="1" lang="ja-JP" altLang="en-US" sz="11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311805" y="1071137"/>
            <a:ext cx="9069325"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２）願書の記載及び願書に添付した図面等を</a:t>
            </a:r>
            <a:r>
              <a:rPr lang="ja-JP" altLang="en-US" b="1" dirty="0">
                <a:solidFill>
                  <a:srgbClr val="FF0000"/>
                </a:solidFill>
                <a:latin typeface="メイリオ" panose="020B0604030504040204" pitchFamily="50" charset="-128"/>
                <a:ea typeface="メイリオ" panose="020B0604030504040204" pitchFamily="50" charset="-128"/>
              </a:rPr>
              <a:t>総合的に判断しても、出願された意匠の意匠に係る物品等の用途及び機能を明確に認定することができない</a:t>
            </a:r>
            <a:r>
              <a:rPr lang="ja-JP" altLang="en-US" dirty="0">
                <a:latin typeface="メイリオ" panose="020B0604030504040204" pitchFamily="50" charset="-128"/>
                <a:ea typeface="メイリオ" panose="020B0604030504040204" pitchFamily="50" charset="-128"/>
              </a:rPr>
              <a:t>もの</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565107753"/>
      </p:ext>
    </p:extLst>
  </p:cSld>
  <p:clrMapOvr>
    <a:masterClrMapping/>
  </p:clrMapOvr>
  <mc:AlternateContent xmlns:mc="http://schemas.openxmlformats.org/markup-compatibility/2006">
    <mc:Choice xmlns:p14="http://schemas.microsoft.com/office/powerpoint/2010/main" Requires="p14">
      <p:transition spd="slow" p14:dur="2000" advTm="66174"/>
    </mc:Choice>
    <mc:Fallback>
      <p:transition spd="slow" advTm="6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09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lang="ja-JP" altLang="en-US" dirty="0"/>
              <a:t>意匠に係る物品等を例示した一覧表</a:t>
            </a:r>
            <a:r>
              <a:rPr kumimoji="1" lang="ja-JP" altLang="en-US" dirty="0" smtClean="0"/>
              <a:t>「意匠に係る物品等の例」</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17</a:t>
            </a:fld>
            <a:endParaRPr lang="ja-JP" altLang="en-US"/>
          </a:p>
        </p:txBody>
      </p:sp>
      <p:sp>
        <p:nvSpPr>
          <p:cNvPr id="6" name="テキスト ボックス 5"/>
          <p:cNvSpPr txBox="1"/>
          <p:nvPr/>
        </p:nvSpPr>
        <p:spPr bwMode="gray">
          <a:xfrm>
            <a:off x="265977" y="1268760"/>
            <a:ext cx="9328149" cy="2232248"/>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ユーザー</a:t>
            </a:r>
            <a:r>
              <a:rPr kumimoji="1" lang="ja-JP" altLang="en-US" dirty="0">
                <a:latin typeface="メイリオ" panose="020B0604030504040204" pitchFamily="50" charset="-128"/>
                <a:ea typeface="メイリオ" panose="020B0604030504040204" pitchFamily="50" charset="-128"/>
              </a:rPr>
              <a:t>が出願する</a:t>
            </a:r>
            <a:r>
              <a:rPr kumimoji="1" lang="ja-JP" altLang="en-US" dirty="0" smtClean="0">
                <a:latin typeface="メイリオ" panose="020B0604030504040204" pitchFamily="50" charset="-128"/>
                <a:ea typeface="メイリオ" panose="020B0604030504040204" pitchFamily="50" charset="-128"/>
              </a:rPr>
              <a:t>際、願書の「</a:t>
            </a:r>
            <a:r>
              <a:rPr kumimoji="1" lang="ja-JP" altLang="en-US" dirty="0">
                <a:latin typeface="メイリオ" panose="020B0604030504040204" pitchFamily="50" charset="-128"/>
                <a:ea typeface="メイリオ" panose="020B0604030504040204" pitchFamily="50" charset="-128"/>
              </a:rPr>
              <a:t>意匠に係る物品」の欄の記載の指針となるよう</a:t>
            </a:r>
            <a:r>
              <a:rPr kumimoji="1" lang="ja-JP" altLang="en-US" dirty="0" smtClean="0">
                <a:latin typeface="メイリオ" panose="020B0604030504040204" pitchFamily="50" charset="-128"/>
                <a:ea typeface="メイリオ" panose="020B0604030504040204" pitchFamily="50" charset="-128"/>
              </a:rPr>
              <a:t>、意匠に係る物品等を例示した一覧表</a:t>
            </a:r>
            <a:r>
              <a:rPr kumimoji="1" lang="ja-JP" altLang="en-US" b="1" dirty="0">
                <a:solidFill>
                  <a:srgbClr val="FF0000"/>
                </a:solidFill>
                <a:latin typeface="メイリオ" panose="020B0604030504040204" pitchFamily="50" charset="-128"/>
                <a:ea typeface="メイリオ" panose="020B0604030504040204" pitchFamily="50" charset="-128"/>
              </a:rPr>
              <a:t>「意匠に係る物品等の例」</a:t>
            </a:r>
            <a:r>
              <a:rPr kumimoji="1" lang="ja-JP" altLang="en-US" dirty="0">
                <a:latin typeface="メイリオ" panose="020B0604030504040204" pitchFamily="50" charset="-128"/>
                <a:ea typeface="メイリオ" panose="020B0604030504040204" pitchFamily="50" charset="-128"/>
              </a:rPr>
              <a:t>（日・英）を</a:t>
            </a:r>
            <a:r>
              <a:rPr kumimoji="1" lang="ja-JP" altLang="en-US" dirty="0" smtClean="0">
                <a:latin typeface="メイリオ" panose="020B0604030504040204" pitchFamily="50" charset="-128"/>
                <a:ea typeface="メイリオ" panose="020B0604030504040204" pitchFamily="50" charset="-128"/>
              </a:rPr>
              <a:t>作成</a:t>
            </a:r>
            <a:r>
              <a:rPr kumimoji="1" lang="ja-JP" altLang="en-US" dirty="0">
                <a:latin typeface="メイリオ" panose="020B0604030504040204" pitchFamily="50" charset="-128"/>
                <a:ea typeface="メイリオ" panose="020B0604030504040204" pitchFamily="50" charset="-128"/>
              </a:rPr>
              <a:t>し、特許庁</a:t>
            </a:r>
            <a:r>
              <a:rPr kumimoji="1" lang="ja-JP" altLang="en-US" dirty="0" smtClean="0">
                <a:latin typeface="メイリオ" panose="020B0604030504040204" pitchFamily="50" charset="-128"/>
                <a:ea typeface="メイリオ" panose="020B0604030504040204" pitchFamily="50" charset="-128"/>
              </a:rPr>
              <a:t>ウェブサイト上に</a:t>
            </a:r>
            <a:r>
              <a:rPr kumimoji="1" lang="ja-JP" altLang="en-US" dirty="0">
                <a:latin typeface="メイリオ" panose="020B0604030504040204" pitchFamily="50" charset="-128"/>
                <a:ea typeface="メイリオ" panose="020B0604030504040204" pitchFamily="50" charset="-128"/>
              </a:rPr>
              <a:t>「意匠登録出願の願書及び図面等の記載の手引き」の別添として</a:t>
            </a:r>
            <a:r>
              <a:rPr kumimoji="1" lang="ja-JP" altLang="en-US" dirty="0" smtClean="0">
                <a:latin typeface="メイリオ" panose="020B0604030504040204" pitchFamily="50" charset="-128"/>
                <a:ea typeface="メイリオ" panose="020B0604030504040204" pitchFamily="50" charset="-128"/>
              </a:rPr>
              <a:t>公表予定。</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「意匠に係る物品等の例」は</a:t>
            </a:r>
            <a:r>
              <a:rPr kumimoji="1" lang="ja-JP" altLang="en-US" dirty="0" smtClean="0">
                <a:latin typeface="メイリオ" panose="020B0604030504040204" pitchFamily="50" charset="-128"/>
                <a:ea typeface="メイリオ" panose="020B0604030504040204" pitchFamily="50" charset="-128"/>
              </a:rPr>
              <a:t>、従来の意匠法</a:t>
            </a:r>
            <a:r>
              <a:rPr kumimoji="1" lang="ja-JP" altLang="en-US" dirty="0">
                <a:latin typeface="メイリオ" panose="020B0604030504040204" pitchFamily="50" charset="-128"/>
                <a:ea typeface="メイリオ" panose="020B0604030504040204" pitchFamily="50" charset="-128"/>
              </a:rPr>
              <a:t>施行規則別表第一</a:t>
            </a:r>
            <a:r>
              <a:rPr kumimoji="1" lang="ja-JP" altLang="en-US" dirty="0" smtClean="0">
                <a:latin typeface="メイリオ" panose="020B0604030504040204" pitchFamily="50" charset="-128"/>
                <a:ea typeface="メイリオ" panose="020B0604030504040204" pitchFamily="50" charset="-128"/>
              </a:rPr>
              <a:t>を基としつつ、</a:t>
            </a:r>
            <a:r>
              <a:rPr lang="ja-JP" altLang="en-US" dirty="0">
                <a:latin typeface="メイリオ" panose="020B0604030504040204" pitchFamily="50" charset="-128"/>
                <a:ea typeface="メイリオ" panose="020B0604030504040204" pitchFamily="50" charset="-128"/>
              </a:rPr>
              <a:t>近年の登録実績を元にした追加・削除、</a:t>
            </a:r>
            <a:r>
              <a:rPr kumimoji="1" lang="ja-JP" altLang="en-US" dirty="0" smtClean="0">
                <a:latin typeface="メイリオ" panose="020B0604030504040204" pitchFamily="50" charset="-128"/>
                <a:ea typeface="メイリオ" panose="020B0604030504040204" pitchFamily="50" charset="-128"/>
              </a:rPr>
              <a:t>掲載順や古い表記の見直し等の修正を行っている。</a:t>
            </a:r>
            <a:endParaRPr kumimoji="1" lang="en-US" altLang="ja-JP" dirty="0" smtClean="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5"/>
          <a:stretch>
            <a:fillRect/>
          </a:stretch>
        </p:blipFill>
        <p:spPr>
          <a:xfrm>
            <a:off x="1612332" y="3652116"/>
            <a:ext cx="6635437" cy="2722987"/>
          </a:xfrm>
          <a:prstGeom prst="rect">
            <a:avLst/>
          </a:prstGeom>
        </p:spPr>
      </p:pic>
      <p:sp>
        <p:nvSpPr>
          <p:cNvPr id="30" name="右矢印 29"/>
          <p:cNvSpPr/>
          <p:nvPr/>
        </p:nvSpPr>
        <p:spPr>
          <a:xfrm>
            <a:off x="4680883" y="4662708"/>
            <a:ext cx="864096" cy="7242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32192122"/>
      </p:ext>
    </p:extLst>
  </p:cSld>
  <p:clrMapOvr>
    <a:masterClrMapping/>
  </p:clrMapOvr>
  <mc:AlternateContent xmlns:mc="http://schemas.openxmlformats.org/markup-compatibility/2006">
    <mc:Choice xmlns:p14="http://schemas.microsoft.com/office/powerpoint/2010/main" Requires="p14">
      <p:transition spd="slow" p14:dur="2000" advTm="54106"/>
    </mc:Choice>
    <mc:Fallback>
      <p:transition spd="slow" advTm="5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3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878A5-0574-4077-9AE3-47B557ABB457}"/>
              </a:ext>
            </a:extLst>
          </p:cNvPr>
          <p:cNvSpPr>
            <a:spLocks noGrp="1"/>
          </p:cNvSpPr>
          <p:nvPr>
            <p:ph type="title"/>
          </p:nvPr>
        </p:nvSpPr>
        <p:spPr bwMode="gray"/>
        <p:txBody>
          <a:bodyPr>
            <a:normAutofit/>
          </a:bodyPr>
          <a:lstStyle/>
          <a:p>
            <a:r>
              <a:rPr kumimoji="1" lang="ja-JP" altLang="en-US" dirty="0" smtClean="0"/>
              <a:t>手続救済規定の拡充</a:t>
            </a:r>
            <a:endParaRPr kumimoji="1" lang="ja-JP" altLang="en-US" dirty="0"/>
          </a:p>
        </p:txBody>
      </p:sp>
      <p:sp>
        <p:nvSpPr>
          <p:cNvPr id="3" name="字幕 2">
            <a:extLst>
              <a:ext uri="{FF2B5EF4-FFF2-40B4-BE49-F238E27FC236}">
                <a16:creationId xmlns:a16="http://schemas.microsoft.com/office/drawing/2014/main" id="{BB954CA8-7DFF-418C-9825-5909C3BD0208}"/>
              </a:ext>
            </a:extLst>
          </p:cNvPr>
          <p:cNvSpPr>
            <a:spLocks noGrp="1"/>
          </p:cNvSpPr>
          <p:nvPr>
            <p:ph type="subTitle" idx="1"/>
          </p:nvPr>
        </p:nvSpPr>
        <p:spPr bwMode="gray"/>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2FC35D28-3EC3-426C-AD98-B91FEE925A9A}"/>
              </a:ext>
            </a:extLst>
          </p:cNvPr>
          <p:cNvSpPr>
            <a:spLocks noGrp="1"/>
          </p:cNvSpPr>
          <p:nvPr>
            <p:ph type="ftr" sz="quarter" idx="3"/>
          </p:nvPr>
        </p:nvSpPr>
        <p:spPr bwMode="gray"/>
        <p:txBody>
          <a:bodyPr/>
          <a:lstStyle/>
          <a:p>
            <a:r>
              <a:rPr lang="ja-JP" altLang="en-US"/>
              <a:t>特許庁</a:t>
            </a:r>
          </a:p>
        </p:txBody>
      </p:sp>
      <p:sp>
        <p:nvSpPr>
          <p:cNvPr id="5"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a:xfrm>
            <a:off x="7473280" y="6356350"/>
            <a:ext cx="2228850" cy="365125"/>
          </a:xfrm>
        </p:spPr>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18</a:t>
            </a:fld>
            <a:endParaRPr lang="ja-JP" altLang="en-US" dirty="0">
              <a:latin typeface="メイリオ" panose="020B0604030504040204" pitchFamily="50" charset="-128"/>
              <a:ea typeface="メイリオ"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92122100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BE25FE9-B6EC-5C47-B7F4-FD0C09EB7662}"/>
              </a:ext>
            </a:extLst>
          </p:cNvPr>
          <p:cNvSpPr>
            <a:spLocks noGrp="1"/>
          </p:cNvSpPr>
          <p:nvPr>
            <p:ph type="ftr" sz="quarter" idx="3"/>
          </p:nvPr>
        </p:nvSpPr>
        <p:spPr bwMode="gray"/>
        <p:txBody>
          <a:bodyPr wrap="none"/>
          <a:lstStyle/>
          <a:p>
            <a:r>
              <a:rPr lang="ja-JP" altLang="en-US">
                <a:latin typeface="メイリオ" panose="020B0604030504040204" pitchFamily="50" charset="-128"/>
                <a:ea typeface="メイリオ" panose="020B0604030504040204" pitchFamily="50" charset="-128"/>
              </a:rPr>
              <a:t>特許庁</a:t>
            </a:r>
          </a:p>
        </p:txBody>
      </p:sp>
      <p:sp>
        <p:nvSpPr>
          <p:cNvPr id="6"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1</a:t>
            </a:fld>
            <a:endParaRPr lang="ja-JP" altLang="en-US" dirty="0">
              <a:latin typeface="メイリオ" panose="020B0604030504040204" pitchFamily="50" charset="-128"/>
              <a:ea typeface="メイリオ" panose="020B0604030504040204" pitchFamily="50" charset="-128"/>
            </a:endParaRPr>
          </a:p>
        </p:txBody>
      </p:sp>
      <p:sp>
        <p:nvSpPr>
          <p:cNvPr id="7" name="コンテンツ プレースホルダー 4">
            <a:extLst>
              <a:ext uri="{FF2B5EF4-FFF2-40B4-BE49-F238E27FC236}">
                <a16:creationId xmlns:a16="http://schemas.microsoft.com/office/drawing/2014/main" id="{AB8490BB-35A3-4052-834E-AC0A8C7DA5B7}"/>
              </a:ext>
            </a:extLst>
          </p:cNvPr>
          <p:cNvSpPr txBox="1">
            <a:spLocks/>
          </p:cNvSpPr>
          <p:nvPr/>
        </p:nvSpPr>
        <p:spPr bwMode="gray">
          <a:xfrm>
            <a:off x="2419184" y="1761334"/>
            <a:ext cx="6854296" cy="365126"/>
          </a:xfrm>
          <a:prstGeom prst="rect">
            <a:avLst/>
          </a:prstGeom>
        </p:spPr>
        <p:txBody>
          <a:bodyPr vert="horz" wrap="non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令和元年改正意匠法の施行</a:t>
            </a:r>
            <a:endParaRPr lang="en-US" altLang="ja-JP"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1397BE18-BFB4-4389-A441-D43C8BACD911}"/>
              </a:ext>
            </a:extLst>
          </p:cNvPr>
          <p:cNvGrpSpPr/>
          <p:nvPr/>
        </p:nvGrpSpPr>
        <p:grpSpPr bwMode="gray">
          <a:xfrm>
            <a:off x="1681737" y="1705719"/>
            <a:ext cx="707963" cy="476356"/>
            <a:chOff x="1652254" y="1516555"/>
            <a:chExt cx="707963" cy="476356"/>
          </a:xfrm>
        </p:grpSpPr>
        <p:sp>
          <p:nvSpPr>
            <p:cNvPr id="3" name="楕円 2">
              <a:extLst>
                <a:ext uri="{FF2B5EF4-FFF2-40B4-BE49-F238E27FC236}">
                  <a16:creationId xmlns:a16="http://schemas.microsoft.com/office/drawing/2014/main" id="{EB2F9F29-CA5E-4B51-B11B-E920E4BC0B00}"/>
                </a:ext>
              </a:extLst>
            </p:cNvPr>
            <p:cNvSpPr/>
            <p:nvPr/>
          </p:nvSpPr>
          <p:spPr bwMode="gray">
            <a:xfrm rot="20437557">
              <a:off x="1652254" y="1516555"/>
              <a:ext cx="707963" cy="476356"/>
            </a:xfrm>
            <a:prstGeom prst="ellipse">
              <a:avLst/>
            </a:prstGeom>
            <a:solidFill>
              <a:srgbClr val="00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1" name="コンテンツ プレースホルダー 4">
              <a:extLst>
                <a:ext uri="{FF2B5EF4-FFF2-40B4-BE49-F238E27FC236}">
                  <a16:creationId xmlns:a16="http://schemas.microsoft.com/office/drawing/2014/main" id="{2D3873FE-A831-4298-B110-C190C0284AE2}"/>
                </a:ext>
              </a:extLst>
            </p:cNvPr>
            <p:cNvSpPr txBox="1">
              <a:spLocks/>
            </p:cNvSpPr>
            <p:nvPr/>
          </p:nvSpPr>
          <p:spPr bwMode="gray">
            <a:xfrm>
              <a:off x="1779496" y="1623714"/>
              <a:ext cx="329188" cy="365126"/>
            </a:xfrm>
            <a:prstGeom prst="rect">
              <a:avLst/>
            </a:prstGeom>
          </p:spPr>
          <p:txBody>
            <a:bodyPr vert="horz" wrap="none"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a:solidFill>
                    <a:schemeClr val="bg1"/>
                  </a:solidFill>
                  <a:latin typeface="メイリオ" panose="020B0604030504040204" pitchFamily="50" charset="-128"/>
                  <a:ea typeface="メイリオ" panose="020B0604030504040204" pitchFamily="50" charset="-128"/>
                </a:rPr>
                <a:t>１</a:t>
              </a:r>
              <a:endParaRPr lang="en-US" altLang="ja-JP" dirty="0">
                <a:solidFill>
                  <a:schemeClr val="bg1"/>
                </a:solidFill>
                <a:latin typeface="メイリオ" panose="020B0604030504040204" pitchFamily="50" charset="-128"/>
                <a:ea typeface="メイリオ" panose="020B0604030504040204" pitchFamily="50" charset="-128"/>
              </a:endParaRPr>
            </a:p>
          </p:txBody>
        </p:sp>
      </p:grpSp>
      <p:sp>
        <p:nvSpPr>
          <p:cNvPr id="8" name="コンテンツ プレースホルダー 4">
            <a:extLst>
              <a:ext uri="{FF2B5EF4-FFF2-40B4-BE49-F238E27FC236}">
                <a16:creationId xmlns:a16="http://schemas.microsoft.com/office/drawing/2014/main" id="{53BB05C8-4C07-4C2A-8C05-1C86E57714D1}"/>
              </a:ext>
            </a:extLst>
          </p:cNvPr>
          <p:cNvSpPr txBox="1">
            <a:spLocks/>
          </p:cNvSpPr>
          <p:nvPr/>
        </p:nvSpPr>
        <p:spPr bwMode="gray">
          <a:xfrm>
            <a:off x="2419184" y="3386526"/>
            <a:ext cx="6854296" cy="365126"/>
          </a:xfrm>
          <a:prstGeom prst="rect">
            <a:avLst/>
          </a:prstGeom>
        </p:spPr>
        <p:txBody>
          <a:bodyPr vert="horz" wrap="non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物品区分の扱いの見直し</a:t>
            </a:r>
            <a:endParaRPr lang="en-US" altLang="ja-JP" dirty="0">
              <a:latin typeface="メイリオ" panose="020B0604030504040204" pitchFamily="50" charset="-128"/>
              <a:ea typeface="メイリオ" panose="020B0604030504040204" pitchFamily="50" charset="-128"/>
            </a:endParaRPr>
          </a:p>
          <a:p>
            <a:pPr marL="0" indent="0">
              <a:lnSpc>
                <a:spcPct val="120000"/>
              </a:lnSpc>
              <a:buFont typeface="Arial" panose="020B0604020202020204" pitchFamily="34" charset="0"/>
              <a:buNone/>
            </a:pPr>
            <a:endParaRPr lang="en-US" altLang="ja-JP"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D5C6C427-CFA7-4200-9A1C-9D70AFB03AF9}"/>
              </a:ext>
            </a:extLst>
          </p:cNvPr>
          <p:cNvGrpSpPr/>
          <p:nvPr/>
        </p:nvGrpSpPr>
        <p:grpSpPr bwMode="gray">
          <a:xfrm>
            <a:off x="1681735" y="3330911"/>
            <a:ext cx="707963" cy="476356"/>
            <a:chOff x="1652254" y="1516555"/>
            <a:chExt cx="707963" cy="476356"/>
          </a:xfrm>
        </p:grpSpPr>
        <p:sp>
          <p:nvSpPr>
            <p:cNvPr id="17" name="楕円 16">
              <a:extLst>
                <a:ext uri="{FF2B5EF4-FFF2-40B4-BE49-F238E27FC236}">
                  <a16:creationId xmlns:a16="http://schemas.microsoft.com/office/drawing/2014/main" id="{5BF60312-78C1-4E11-ABD8-66FFF8B487F1}"/>
                </a:ext>
              </a:extLst>
            </p:cNvPr>
            <p:cNvSpPr/>
            <p:nvPr/>
          </p:nvSpPr>
          <p:spPr bwMode="gray">
            <a:xfrm rot="20437557">
              <a:off x="1652254" y="1516555"/>
              <a:ext cx="707963" cy="476356"/>
            </a:xfrm>
            <a:prstGeom prst="ellipse">
              <a:avLst/>
            </a:prstGeom>
            <a:solidFill>
              <a:srgbClr val="00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コンテンツ プレースホルダー 4">
              <a:extLst>
                <a:ext uri="{FF2B5EF4-FFF2-40B4-BE49-F238E27FC236}">
                  <a16:creationId xmlns:a16="http://schemas.microsoft.com/office/drawing/2014/main" id="{9A8D095A-1119-4AE2-B40A-3CF8208E6EF4}"/>
                </a:ext>
              </a:extLst>
            </p:cNvPr>
            <p:cNvSpPr txBox="1">
              <a:spLocks/>
            </p:cNvSpPr>
            <p:nvPr/>
          </p:nvSpPr>
          <p:spPr bwMode="gray">
            <a:xfrm>
              <a:off x="1779496" y="1623714"/>
              <a:ext cx="329188" cy="365126"/>
            </a:xfrm>
            <a:prstGeom prst="rect">
              <a:avLst/>
            </a:prstGeom>
          </p:spPr>
          <p:txBody>
            <a:bodyPr vert="horz" wrap="none"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a:solidFill>
                    <a:schemeClr val="bg1"/>
                  </a:solidFill>
                  <a:latin typeface="メイリオ" panose="020B0604030504040204" pitchFamily="50" charset="-128"/>
                  <a:ea typeface="メイリオ" panose="020B0604030504040204" pitchFamily="50" charset="-128"/>
                </a:rPr>
                <a:t>３</a:t>
              </a:r>
              <a:endParaRPr lang="en-US" altLang="ja-JP" dirty="0">
                <a:solidFill>
                  <a:schemeClr val="bg1"/>
                </a:solidFill>
                <a:latin typeface="メイリオ" panose="020B0604030504040204" pitchFamily="50" charset="-128"/>
                <a:ea typeface="メイリオ" panose="020B0604030504040204" pitchFamily="50" charset="-128"/>
              </a:endParaRPr>
            </a:p>
          </p:txBody>
        </p:sp>
      </p:grpSp>
      <p:sp>
        <p:nvSpPr>
          <p:cNvPr id="9" name="コンテンツ プレースホルダー 4">
            <a:extLst>
              <a:ext uri="{FF2B5EF4-FFF2-40B4-BE49-F238E27FC236}">
                <a16:creationId xmlns:a16="http://schemas.microsoft.com/office/drawing/2014/main" id="{8EE95E33-54CD-455F-81DB-AD1A71930778}"/>
              </a:ext>
            </a:extLst>
          </p:cNvPr>
          <p:cNvSpPr txBox="1">
            <a:spLocks/>
          </p:cNvSpPr>
          <p:nvPr/>
        </p:nvSpPr>
        <p:spPr bwMode="gray">
          <a:xfrm>
            <a:off x="2419184" y="4153839"/>
            <a:ext cx="6854296" cy="365126"/>
          </a:xfrm>
          <a:prstGeom prst="rect">
            <a:avLst/>
          </a:prstGeom>
        </p:spPr>
        <p:txBody>
          <a:bodyPr vert="horz" wrap="non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手続救済規定の拡充</a:t>
            </a:r>
            <a:endParaRPr lang="en-US" altLang="ja-JP" dirty="0">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D5726DD1-9FE1-4F3E-BE4B-833E7FC8F01E}"/>
              </a:ext>
            </a:extLst>
          </p:cNvPr>
          <p:cNvGrpSpPr/>
          <p:nvPr/>
        </p:nvGrpSpPr>
        <p:grpSpPr bwMode="gray">
          <a:xfrm>
            <a:off x="1681738" y="4098224"/>
            <a:ext cx="707963" cy="476356"/>
            <a:chOff x="1652254" y="1516555"/>
            <a:chExt cx="707963" cy="476356"/>
          </a:xfrm>
        </p:grpSpPr>
        <p:sp>
          <p:nvSpPr>
            <p:cNvPr id="20" name="楕円 19">
              <a:extLst>
                <a:ext uri="{FF2B5EF4-FFF2-40B4-BE49-F238E27FC236}">
                  <a16:creationId xmlns:a16="http://schemas.microsoft.com/office/drawing/2014/main" id="{20FB3CBA-B3DF-4C08-B5FA-771AEC8D0A83}"/>
                </a:ext>
              </a:extLst>
            </p:cNvPr>
            <p:cNvSpPr/>
            <p:nvPr/>
          </p:nvSpPr>
          <p:spPr bwMode="gray">
            <a:xfrm rot="20437557">
              <a:off x="1652254" y="1516555"/>
              <a:ext cx="707963" cy="476356"/>
            </a:xfrm>
            <a:prstGeom prst="ellipse">
              <a:avLst/>
            </a:prstGeom>
            <a:solidFill>
              <a:srgbClr val="00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コンテンツ プレースホルダー 4">
              <a:extLst>
                <a:ext uri="{FF2B5EF4-FFF2-40B4-BE49-F238E27FC236}">
                  <a16:creationId xmlns:a16="http://schemas.microsoft.com/office/drawing/2014/main" id="{F05A6CB8-6741-45D9-A5ED-BC9FAE61C562}"/>
                </a:ext>
              </a:extLst>
            </p:cNvPr>
            <p:cNvSpPr txBox="1">
              <a:spLocks/>
            </p:cNvSpPr>
            <p:nvPr/>
          </p:nvSpPr>
          <p:spPr bwMode="gray">
            <a:xfrm>
              <a:off x="1779496" y="1623714"/>
              <a:ext cx="329188" cy="365126"/>
            </a:xfrm>
            <a:prstGeom prst="rect">
              <a:avLst/>
            </a:prstGeom>
          </p:spPr>
          <p:txBody>
            <a:bodyPr vert="horz" wrap="none"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a:solidFill>
                    <a:schemeClr val="bg1"/>
                  </a:solidFill>
                  <a:latin typeface="メイリオ" panose="020B0604030504040204" pitchFamily="50" charset="-128"/>
                  <a:ea typeface="メイリオ" panose="020B0604030504040204" pitchFamily="50" charset="-128"/>
                </a:rPr>
                <a:t>４</a:t>
              </a:r>
              <a:endParaRPr lang="en-US" altLang="ja-JP" dirty="0">
                <a:solidFill>
                  <a:schemeClr val="bg1"/>
                </a:solidFill>
                <a:latin typeface="メイリオ" panose="020B0604030504040204" pitchFamily="50" charset="-128"/>
                <a:ea typeface="メイリオ" panose="020B0604030504040204" pitchFamily="50" charset="-128"/>
              </a:endParaRPr>
            </a:p>
          </p:txBody>
        </p:sp>
      </p:grpSp>
      <p:grpSp>
        <p:nvGrpSpPr>
          <p:cNvPr id="13" name="グループ化 12">
            <a:extLst>
              <a:ext uri="{FF2B5EF4-FFF2-40B4-BE49-F238E27FC236}">
                <a16:creationId xmlns:a16="http://schemas.microsoft.com/office/drawing/2014/main" id="{88FCEDD1-CB6D-461C-BC65-E6BCD710C83F}"/>
              </a:ext>
            </a:extLst>
          </p:cNvPr>
          <p:cNvGrpSpPr/>
          <p:nvPr/>
        </p:nvGrpSpPr>
        <p:grpSpPr bwMode="gray">
          <a:xfrm>
            <a:off x="1681736" y="2543400"/>
            <a:ext cx="707963" cy="476356"/>
            <a:chOff x="1652254" y="1516555"/>
            <a:chExt cx="707963" cy="476356"/>
          </a:xfrm>
        </p:grpSpPr>
        <p:sp>
          <p:nvSpPr>
            <p:cNvPr id="14" name="楕円 13">
              <a:extLst>
                <a:ext uri="{FF2B5EF4-FFF2-40B4-BE49-F238E27FC236}">
                  <a16:creationId xmlns:a16="http://schemas.microsoft.com/office/drawing/2014/main" id="{6686ECCB-6DE6-4B59-8DEC-A0B4E31B83B4}"/>
                </a:ext>
              </a:extLst>
            </p:cNvPr>
            <p:cNvSpPr/>
            <p:nvPr/>
          </p:nvSpPr>
          <p:spPr bwMode="gray">
            <a:xfrm rot="20437557">
              <a:off x="1652254" y="1516555"/>
              <a:ext cx="707963" cy="476356"/>
            </a:xfrm>
            <a:prstGeom prst="ellipse">
              <a:avLst/>
            </a:prstGeom>
            <a:solidFill>
              <a:srgbClr val="00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コンテンツ プレースホルダー 4">
              <a:extLst>
                <a:ext uri="{FF2B5EF4-FFF2-40B4-BE49-F238E27FC236}">
                  <a16:creationId xmlns:a16="http://schemas.microsoft.com/office/drawing/2014/main" id="{A1849785-004D-4B9B-AE23-657C4A489093}"/>
                </a:ext>
              </a:extLst>
            </p:cNvPr>
            <p:cNvSpPr txBox="1">
              <a:spLocks/>
            </p:cNvSpPr>
            <p:nvPr/>
          </p:nvSpPr>
          <p:spPr bwMode="gray">
            <a:xfrm>
              <a:off x="1779496" y="1623714"/>
              <a:ext cx="329188" cy="365126"/>
            </a:xfrm>
            <a:prstGeom prst="rect">
              <a:avLst/>
            </a:prstGeom>
          </p:spPr>
          <p:txBody>
            <a:bodyPr vert="horz" wrap="none"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a:solidFill>
                    <a:schemeClr val="bg1"/>
                  </a:solidFill>
                  <a:latin typeface="メイリオ" panose="020B0604030504040204" pitchFamily="50" charset="-128"/>
                  <a:ea typeface="メイリオ" panose="020B0604030504040204" pitchFamily="50" charset="-128"/>
                </a:rPr>
                <a:t>２</a:t>
              </a:r>
              <a:endParaRPr lang="en-US" altLang="ja-JP" dirty="0">
                <a:solidFill>
                  <a:schemeClr val="bg1"/>
                </a:solidFill>
                <a:latin typeface="メイリオ" panose="020B0604030504040204" pitchFamily="50" charset="-128"/>
                <a:ea typeface="メイリオ" panose="020B0604030504040204" pitchFamily="50" charset="-128"/>
              </a:endParaRPr>
            </a:p>
          </p:txBody>
        </p:sp>
      </p:grpSp>
      <p:sp>
        <p:nvSpPr>
          <p:cNvPr id="25" name="コンテンツ プレースホルダー 4">
            <a:extLst>
              <a:ext uri="{FF2B5EF4-FFF2-40B4-BE49-F238E27FC236}">
                <a16:creationId xmlns:a16="http://schemas.microsoft.com/office/drawing/2014/main" id="{AB8490BB-35A3-4052-834E-AC0A8C7DA5B7}"/>
              </a:ext>
            </a:extLst>
          </p:cNvPr>
          <p:cNvSpPr txBox="1">
            <a:spLocks/>
          </p:cNvSpPr>
          <p:nvPr/>
        </p:nvSpPr>
        <p:spPr bwMode="gray">
          <a:xfrm>
            <a:off x="2419184" y="2599015"/>
            <a:ext cx="6854296" cy="365126"/>
          </a:xfrm>
          <a:prstGeom prst="rect">
            <a:avLst/>
          </a:prstGeom>
        </p:spPr>
        <p:txBody>
          <a:bodyPr vert="horz" wrap="non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複数意匠一括出願手続の導入</a:t>
            </a:r>
            <a:endParaRPr lang="en-US" altLang="ja-JP" dirty="0">
              <a:latin typeface="メイリオ" panose="020B0604030504040204" pitchFamily="50" charset="-128"/>
              <a:ea typeface="メイリオ" panose="020B0604030504040204" pitchFamily="50" charset="-128"/>
            </a:endParaRPr>
          </a:p>
        </p:txBody>
      </p:sp>
      <p:sp>
        <p:nvSpPr>
          <p:cNvPr id="22" name="コンテンツ プレースホルダー 4">
            <a:extLst>
              <a:ext uri="{FF2B5EF4-FFF2-40B4-BE49-F238E27FC236}">
                <a16:creationId xmlns:a16="http://schemas.microsoft.com/office/drawing/2014/main" id="{8EE95E33-54CD-455F-81DB-AD1A71930778}"/>
              </a:ext>
            </a:extLst>
          </p:cNvPr>
          <p:cNvSpPr txBox="1">
            <a:spLocks/>
          </p:cNvSpPr>
          <p:nvPr/>
        </p:nvSpPr>
        <p:spPr bwMode="gray">
          <a:xfrm>
            <a:off x="2430464" y="4941675"/>
            <a:ext cx="6854296" cy="365126"/>
          </a:xfrm>
          <a:prstGeom prst="rect">
            <a:avLst/>
          </a:prstGeom>
        </p:spPr>
        <p:txBody>
          <a:bodyPr vert="horz" wrap="non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latin typeface="メイリオ" panose="020B0604030504040204" pitchFamily="50" charset="-128"/>
                <a:ea typeface="メイリオ" panose="020B0604030504040204" pitchFamily="50" charset="-128"/>
              </a:rPr>
              <a:t>経過措置</a:t>
            </a:r>
            <a:endParaRPr lang="en-US" altLang="ja-JP"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D5726DD1-9FE1-4F3E-BE4B-833E7FC8F01E}"/>
              </a:ext>
            </a:extLst>
          </p:cNvPr>
          <p:cNvGrpSpPr/>
          <p:nvPr/>
        </p:nvGrpSpPr>
        <p:grpSpPr bwMode="gray">
          <a:xfrm>
            <a:off x="1693018" y="4886060"/>
            <a:ext cx="707963" cy="476356"/>
            <a:chOff x="1652254" y="1516555"/>
            <a:chExt cx="707963" cy="476356"/>
          </a:xfrm>
        </p:grpSpPr>
        <p:sp>
          <p:nvSpPr>
            <p:cNvPr id="24" name="楕円 23">
              <a:extLst>
                <a:ext uri="{FF2B5EF4-FFF2-40B4-BE49-F238E27FC236}">
                  <a16:creationId xmlns:a16="http://schemas.microsoft.com/office/drawing/2014/main" id="{20FB3CBA-B3DF-4C08-B5FA-771AEC8D0A83}"/>
                </a:ext>
              </a:extLst>
            </p:cNvPr>
            <p:cNvSpPr/>
            <p:nvPr/>
          </p:nvSpPr>
          <p:spPr bwMode="gray">
            <a:xfrm rot="20437557">
              <a:off x="1652254" y="1516555"/>
              <a:ext cx="707963" cy="476356"/>
            </a:xfrm>
            <a:prstGeom prst="ellipse">
              <a:avLst/>
            </a:prstGeom>
            <a:solidFill>
              <a:srgbClr val="0028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6" name="コンテンツ プレースホルダー 4">
              <a:extLst>
                <a:ext uri="{FF2B5EF4-FFF2-40B4-BE49-F238E27FC236}">
                  <a16:creationId xmlns:a16="http://schemas.microsoft.com/office/drawing/2014/main" id="{F05A6CB8-6741-45D9-A5ED-BC9FAE61C562}"/>
                </a:ext>
              </a:extLst>
            </p:cNvPr>
            <p:cNvSpPr txBox="1">
              <a:spLocks/>
            </p:cNvSpPr>
            <p:nvPr/>
          </p:nvSpPr>
          <p:spPr bwMode="gray">
            <a:xfrm>
              <a:off x="1779496" y="1623714"/>
              <a:ext cx="329188" cy="365126"/>
            </a:xfrm>
            <a:prstGeom prst="rect">
              <a:avLst/>
            </a:prstGeom>
          </p:spPr>
          <p:txBody>
            <a:bodyPr vert="horz" wrap="none"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smtClean="0">
                  <a:solidFill>
                    <a:schemeClr val="bg1"/>
                  </a:solidFill>
                  <a:latin typeface="メイリオ" panose="020B0604030504040204" pitchFamily="50" charset="-128"/>
                  <a:ea typeface="メイリオ" panose="020B0604030504040204" pitchFamily="50" charset="-128"/>
                </a:rPr>
                <a:t>５</a:t>
              </a:r>
              <a:endParaRPr lang="en-US" altLang="ja-JP" dirty="0">
                <a:solidFill>
                  <a:schemeClr val="bg1"/>
                </a:solidFill>
                <a:latin typeface="メイリオ" panose="020B0604030504040204" pitchFamily="50" charset="-128"/>
                <a:ea typeface="メイリオ" panose="020B0604030504040204" pitchFamily="50" charset="-128"/>
              </a:endParaRPr>
            </a:p>
          </p:txBody>
        </p:sp>
      </p:grpSp>
      <p:pic>
        <p:nvPicPr>
          <p:cNvPr id="27"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615972294"/>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拡充される手続救済</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19</a:t>
            </a:fld>
            <a:endParaRPr lang="ja-JP" altLang="en-US"/>
          </a:p>
        </p:txBody>
      </p:sp>
      <p:sp>
        <p:nvSpPr>
          <p:cNvPr id="6" name="テキスト ボックス 5"/>
          <p:cNvSpPr txBox="1"/>
          <p:nvPr/>
        </p:nvSpPr>
        <p:spPr bwMode="gray">
          <a:xfrm>
            <a:off x="265977" y="1021447"/>
            <a:ext cx="9328149" cy="1444939"/>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出願人に対する救済措置を充実させるべく</a:t>
            </a:r>
            <a:r>
              <a:rPr kumimoji="1" lang="ja-JP" altLang="en-US" dirty="0" smtClean="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特許法を準用し</a:t>
            </a:r>
            <a:r>
              <a:rPr kumimoji="1" lang="ja-JP" altLang="en-US" dirty="0" smtClean="0">
                <a:latin typeface="メイリオ" panose="020B0604030504040204" pitchFamily="50" charset="-128"/>
                <a:ea typeface="メイリオ" panose="020B0604030504040204" pitchFamily="50" charset="-128"/>
              </a:rPr>
              <a:t>、</a:t>
            </a:r>
            <a:r>
              <a:rPr kumimoji="1" lang="ja-JP" altLang="en-US" b="1" dirty="0" smtClean="0">
                <a:solidFill>
                  <a:srgbClr val="FF0000"/>
                </a:solidFill>
                <a:latin typeface="メイリオ" panose="020B0604030504040204" pitchFamily="50" charset="-128"/>
                <a:ea typeface="メイリオ" panose="020B0604030504040204" pitchFamily="50" charset="-128"/>
              </a:rPr>
              <a:t>指定期間経過後の請求による指定期間の延長</a:t>
            </a:r>
            <a:r>
              <a:rPr kumimoji="1" lang="ja-JP" altLang="en-US" dirty="0" smtClean="0">
                <a:latin typeface="メイリオ" panose="020B0604030504040204" pitchFamily="50" charset="-128"/>
                <a:ea typeface="メイリオ" panose="020B0604030504040204" pitchFamily="50" charset="-128"/>
              </a:rPr>
              <a:t>、</a:t>
            </a:r>
            <a:r>
              <a:rPr kumimoji="1" lang="ja-JP" altLang="en-US" b="1" dirty="0" smtClean="0">
                <a:solidFill>
                  <a:srgbClr val="FF0000"/>
                </a:solidFill>
                <a:latin typeface="メイリオ" panose="020B0604030504040204" pitchFamily="50" charset="-128"/>
                <a:ea typeface="メイリオ" panose="020B0604030504040204" pitchFamily="50" charset="-128"/>
              </a:rPr>
              <a:t>優先期間経過後の優先権主張を伴う意匠登録出願（正当な理由があるときに限る）</a:t>
            </a:r>
            <a:r>
              <a:rPr kumimoji="1" lang="ja-JP" altLang="en-US" dirty="0" smtClean="0">
                <a:latin typeface="メイリオ" panose="020B0604030504040204" pitchFamily="50" charset="-128"/>
                <a:ea typeface="メイリオ" panose="020B0604030504040204" pitchFamily="50" charset="-128"/>
              </a:rPr>
              <a:t>、</a:t>
            </a:r>
            <a:r>
              <a:rPr kumimoji="1" lang="ja-JP" altLang="en-US" b="1" dirty="0">
                <a:solidFill>
                  <a:srgbClr val="FF0000"/>
                </a:solidFill>
                <a:latin typeface="メイリオ" panose="020B0604030504040204" pitchFamily="50" charset="-128"/>
                <a:ea typeface="メイリオ" panose="020B0604030504040204" pitchFamily="50" charset="-128"/>
              </a:rPr>
              <a:t>優先権</a:t>
            </a:r>
            <a:r>
              <a:rPr kumimoji="1" lang="ja-JP" altLang="en-US" b="1" dirty="0" smtClean="0">
                <a:solidFill>
                  <a:srgbClr val="FF0000"/>
                </a:solidFill>
                <a:latin typeface="メイリオ" panose="020B0604030504040204" pitchFamily="50" charset="-128"/>
                <a:ea typeface="メイリオ" panose="020B0604030504040204" pitchFamily="50" charset="-128"/>
              </a:rPr>
              <a:t>書類の未提出通知を受けた後の優先権</a:t>
            </a:r>
            <a:r>
              <a:rPr kumimoji="1" lang="ja-JP" altLang="en-US" b="1" dirty="0">
                <a:solidFill>
                  <a:srgbClr val="FF0000"/>
                </a:solidFill>
                <a:latin typeface="メイリオ" panose="020B0604030504040204" pitchFamily="50" charset="-128"/>
                <a:ea typeface="メイリオ" panose="020B0604030504040204" pitchFamily="50" charset="-128"/>
              </a:rPr>
              <a:t>書類の</a:t>
            </a:r>
            <a:r>
              <a:rPr kumimoji="1" lang="ja-JP" altLang="en-US" b="1" dirty="0" smtClean="0">
                <a:solidFill>
                  <a:srgbClr val="FF0000"/>
                </a:solidFill>
                <a:latin typeface="メイリオ" panose="020B0604030504040204" pitchFamily="50" charset="-128"/>
                <a:ea typeface="メイリオ" panose="020B0604030504040204" pitchFamily="50" charset="-128"/>
              </a:rPr>
              <a:t>提出</a:t>
            </a:r>
            <a:r>
              <a:rPr kumimoji="1" lang="ja-JP" altLang="en-US" dirty="0" smtClean="0">
                <a:latin typeface="メイリオ" panose="020B0604030504040204" pitchFamily="50" charset="-128"/>
                <a:ea typeface="メイリオ" panose="020B0604030504040204" pitchFamily="50" charset="-128"/>
              </a:rPr>
              <a:t>を認めることとした。</a:t>
            </a:r>
            <a:endParaRPr kumimoji="1" lang="ja-JP" altLang="en-US"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83810" y="3233497"/>
            <a:ext cx="2775339" cy="2775339"/>
          </a:xfrm>
          <a:prstGeom prst="rect">
            <a:avLst/>
          </a:prstGeom>
          <a:solidFill>
            <a:srgbClr val="003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指定期間経過後の</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請求による</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指定期間の延長</a:t>
            </a:r>
            <a:endParaRPr kumimoji="1" lang="ja-JP" altLang="en-US" b="1"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3639390" y="3233662"/>
            <a:ext cx="2775339" cy="2775339"/>
          </a:xfrm>
          <a:prstGeom prst="rect">
            <a:avLst/>
          </a:prstGeom>
          <a:solidFill>
            <a:srgbClr val="003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優先期間経過後の</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優先権主張を伴う</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意匠登録出願</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rPr>
              <a:t>（期間内に出願できない正当な理由があるときに限る）</a:t>
            </a:r>
            <a:endParaRPr kumimoji="1" lang="ja-JP" altLang="en-US" sz="14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6594970" y="3233497"/>
            <a:ext cx="2775339" cy="2775339"/>
          </a:xfrm>
          <a:prstGeom prst="rect">
            <a:avLst/>
          </a:prstGeom>
          <a:solidFill>
            <a:srgbClr val="003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優先権</a:t>
            </a:r>
            <a:r>
              <a:rPr kumimoji="1" lang="ja-JP" altLang="en-US" b="1" dirty="0" smtClean="0">
                <a:latin typeface="メイリオ" panose="020B0604030504040204" pitchFamily="50" charset="-128"/>
                <a:ea typeface="メイリオ" panose="020B0604030504040204" pitchFamily="50" charset="-128"/>
              </a:rPr>
              <a:t>書類の</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未提出通知を受けた後の</a:t>
            </a:r>
            <a:endParaRPr kumimoji="1" lang="en-US" altLang="ja-JP" b="1" dirty="0" smtClean="0">
              <a:latin typeface="メイリオ" panose="020B0604030504040204" pitchFamily="50" charset="-128"/>
              <a:ea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rPr>
              <a:t>優先権書類の提出</a:t>
            </a:r>
            <a:endParaRPr kumimoji="1" lang="ja-JP" altLang="en-US" b="1"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bwMode="gray">
          <a:xfrm>
            <a:off x="2722803" y="2669959"/>
            <a:ext cx="4608512" cy="452569"/>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特許法の準用によって拡充される手続救済</a:t>
            </a:r>
            <a:endParaRPr kumimoji="1" lang="ja-JP" altLang="en-US"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707029" y="5577949"/>
            <a:ext cx="2728899" cy="430887"/>
          </a:xfrm>
          <a:prstGeom prst="rect">
            <a:avLst/>
          </a:prstGeom>
        </p:spPr>
        <p:txBody>
          <a:bodyPr wrap="square">
            <a:spAutoFit/>
          </a:bodyPr>
          <a:lstStyle/>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意匠法第六十八条第一項で準用する</a:t>
            </a:r>
            <a:endParaRPr kumimoji="1" lang="en-US" altLang="ja-JP"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特許法第五条第三項</a:t>
            </a:r>
            <a:endParaRPr kumimoji="1" lang="ja-JP" altLang="en-US" sz="11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正方形/長方形 12"/>
          <p:cNvSpPr/>
          <p:nvPr/>
        </p:nvSpPr>
        <p:spPr>
          <a:xfrm>
            <a:off x="3657921" y="5571997"/>
            <a:ext cx="2728899" cy="430887"/>
          </a:xfrm>
          <a:prstGeom prst="rect">
            <a:avLst/>
          </a:prstGeom>
        </p:spPr>
        <p:txBody>
          <a:bodyPr wrap="square">
            <a:spAutoFit/>
          </a:bodyPr>
          <a:lstStyle/>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意匠法第十五条第一項で準用する</a:t>
            </a:r>
            <a:endParaRPr kumimoji="1" lang="en-US" altLang="ja-JP"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特許法第四十三条の二</a:t>
            </a:r>
            <a:endParaRPr kumimoji="1" lang="ja-JP" altLang="en-US" sz="11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 name="正方形/長方形 13"/>
          <p:cNvSpPr/>
          <p:nvPr/>
        </p:nvSpPr>
        <p:spPr>
          <a:xfrm>
            <a:off x="6623485" y="5421124"/>
            <a:ext cx="2728899" cy="600164"/>
          </a:xfrm>
          <a:prstGeom prst="rect">
            <a:avLst/>
          </a:prstGeom>
        </p:spPr>
        <p:txBody>
          <a:bodyPr wrap="square">
            <a:spAutoFit/>
          </a:bodyPr>
          <a:lstStyle/>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意匠法第十五条第一項</a:t>
            </a:r>
            <a:endParaRPr kumimoji="1" lang="en-US" altLang="ja-JP"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及び</a:t>
            </a:r>
            <a:r>
              <a:rPr kumimoji="1" lang="ja-JP" altLang="en-US" sz="11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第六十条の十第二項で</a:t>
            </a:r>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準用する</a:t>
            </a:r>
            <a:endParaRPr kumimoji="1" lang="en-US" altLang="ja-JP"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a:p>
            <a:pPr lvl="0" algn="ctr" defTabSz="914400"/>
            <a:r>
              <a:rPr kumimoji="1" lang="ja-JP" altLang="en-US" sz="1100" kern="100" dirty="0" smtClean="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特許法第四十三条第六項及び第七項</a:t>
            </a:r>
            <a:endParaRPr kumimoji="1" lang="ja-JP" altLang="en-US" sz="11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4007607153"/>
      </p:ext>
    </p:extLst>
  </p:cSld>
  <p:clrMapOvr>
    <a:masterClrMapping/>
  </p:clrMapOvr>
  <mc:AlternateContent xmlns:mc="http://schemas.openxmlformats.org/markup-compatibility/2006">
    <mc:Choice xmlns:p14="http://schemas.microsoft.com/office/powerpoint/2010/main" Requires="p14">
      <p:transition spd="slow" p14:dur="2000" advTm="44059"/>
    </mc:Choice>
    <mc:Fallback>
      <p:transition spd="slow" advTm="4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下矢印 40"/>
          <p:cNvSpPr/>
          <p:nvPr/>
        </p:nvSpPr>
        <p:spPr>
          <a:xfrm>
            <a:off x="2318379" y="3696283"/>
            <a:ext cx="475375" cy="1924072"/>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タイトル 5">
            <a:extLst>
              <a:ext uri="{FF2B5EF4-FFF2-40B4-BE49-F238E27FC236}">
                <a16:creationId xmlns:a16="http://schemas.microsoft.com/office/drawing/2014/main" id="{B447CA40-D7A4-4995-964E-ACACF02CE5AF}"/>
              </a:ext>
            </a:extLst>
          </p:cNvPr>
          <p:cNvSpPr>
            <a:spLocks noGrp="1"/>
          </p:cNvSpPr>
          <p:nvPr>
            <p:ph type="ctrTitle"/>
          </p:nvPr>
        </p:nvSpPr>
        <p:spPr bwMode="gray"/>
        <p:txBody>
          <a:bodyPr/>
          <a:lstStyle/>
          <a:p>
            <a:r>
              <a:rPr kumimoji="1" lang="ja-JP" altLang="en-US" dirty="0" smtClean="0"/>
              <a:t>指定期間経過後の請求による指定期間の延長</a:t>
            </a:r>
            <a:endParaRPr kumimoji="1" lang="ja-JP" altLang="en-US" dirty="0"/>
          </a:p>
        </p:txBody>
      </p:sp>
      <p:sp>
        <p:nvSpPr>
          <p:cNvPr id="3" name="フッター プレースホルダー 2">
            <a:extLst>
              <a:ext uri="{FF2B5EF4-FFF2-40B4-BE49-F238E27FC236}">
                <a16:creationId xmlns:a16="http://schemas.microsoft.com/office/drawing/2014/main" id="{1DB42A98-D8CA-4A41-AA85-951D14A4C8D7}"/>
              </a:ext>
            </a:extLst>
          </p:cNvPr>
          <p:cNvSpPr>
            <a:spLocks noGrp="1"/>
          </p:cNvSpPr>
          <p:nvPr>
            <p:ph type="ftr" sz="quarter" idx="3"/>
          </p:nvPr>
        </p:nvSpPr>
        <p:spPr bwMode="gray"/>
        <p:txBody>
          <a:bodyPr/>
          <a:lstStyle/>
          <a:p>
            <a:r>
              <a:rPr lang="ja-JP" altLang="en-US"/>
              <a:t>特許庁</a:t>
            </a:r>
          </a:p>
        </p:txBody>
      </p:sp>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p:txBody>
          <a:bodyPr/>
          <a:lstStyle/>
          <a:p>
            <a:fld id="{273CE13B-F148-B44C-9D43-C0D604B45E13}" type="slidenum">
              <a:rPr lang="ja-JP" altLang="en-US" smtClean="0"/>
              <a:pPr/>
              <a:t>20</a:t>
            </a:fld>
            <a:endParaRPr lang="ja-JP" altLang="en-US"/>
          </a:p>
        </p:txBody>
      </p:sp>
      <p:sp>
        <p:nvSpPr>
          <p:cNvPr id="11" name="テキスト ボックス 10"/>
          <p:cNvSpPr txBox="1"/>
          <p:nvPr/>
        </p:nvSpPr>
        <p:spPr bwMode="gray">
          <a:xfrm>
            <a:off x="265977" y="1021447"/>
            <a:ext cx="9328149" cy="1838287"/>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補正指令や拒絶理由通知等に記載された、特許庁</a:t>
            </a:r>
            <a:r>
              <a:rPr kumimoji="1" lang="ja-JP" altLang="en-US" dirty="0">
                <a:latin typeface="メイリオ" panose="020B0604030504040204" pitchFamily="50" charset="-128"/>
                <a:ea typeface="メイリオ" panose="020B0604030504040204" pitchFamily="50" charset="-128"/>
              </a:rPr>
              <a:t>長官等の指定する期間（指定期間</a:t>
            </a:r>
            <a:r>
              <a:rPr kumimoji="1" lang="ja-JP" altLang="en-US" dirty="0" smtClean="0">
                <a:latin typeface="メイリオ" panose="020B0604030504040204" pitchFamily="50" charset="-128"/>
                <a:ea typeface="メイリオ" panose="020B0604030504040204" pitchFamily="50" charset="-128"/>
              </a:rPr>
              <a:t>）を、</a:t>
            </a:r>
            <a:r>
              <a:rPr kumimoji="1" lang="ja-JP" altLang="en-US" dirty="0">
                <a:latin typeface="メイリオ" panose="020B0604030504040204" pitchFamily="50" charset="-128"/>
                <a:ea typeface="メイリオ" panose="020B0604030504040204" pitchFamily="50" charset="-128"/>
              </a:rPr>
              <a:t>当該</a:t>
            </a:r>
            <a:r>
              <a:rPr kumimoji="1" lang="ja-JP" altLang="en-US" b="1" dirty="0">
                <a:solidFill>
                  <a:srgbClr val="FF0000"/>
                </a:solidFill>
                <a:latin typeface="メイリオ" panose="020B0604030504040204" pitchFamily="50" charset="-128"/>
                <a:ea typeface="メイリオ" panose="020B0604030504040204" pitchFamily="50" charset="-128"/>
              </a:rPr>
              <a:t>指定期間経過</a:t>
            </a:r>
            <a:r>
              <a:rPr kumimoji="1" lang="ja-JP" altLang="en-US" b="1" dirty="0" smtClean="0">
                <a:solidFill>
                  <a:srgbClr val="FF0000"/>
                </a:solidFill>
                <a:latin typeface="メイリオ" panose="020B0604030504040204" pitchFamily="50" charset="-128"/>
                <a:ea typeface="メイリオ" panose="020B0604030504040204" pitchFamily="50" charset="-128"/>
              </a:rPr>
              <a:t>後</a:t>
            </a:r>
            <a:r>
              <a:rPr kumimoji="1" lang="en-US" altLang="ja-JP" b="1" dirty="0" smtClean="0">
                <a:solidFill>
                  <a:srgbClr val="FF0000"/>
                </a:solidFill>
                <a:latin typeface="メイリオ" panose="020B0604030504040204" pitchFamily="50" charset="-128"/>
                <a:ea typeface="メイリオ" panose="020B0604030504040204" pitchFamily="50" charset="-128"/>
              </a:rPr>
              <a:t>2</a:t>
            </a:r>
            <a:r>
              <a:rPr kumimoji="1" lang="ja-JP" altLang="en-US" b="1" dirty="0" smtClean="0">
                <a:solidFill>
                  <a:srgbClr val="FF0000"/>
                </a:solidFill>
                <a:latin typeface="メイリオ" panose="020B0604030504040204" pitchFamily="50" charset="-128"/>
                <a:ea typeface="メイリオ" panose="020B0604030504040204" pitchFamily="50" charset="-128"/>
              </a:rPr>
              <a:t>か月以内</a:t>
            </a:r>
            <a:r>
              <a:rPr kumimoji="1" lang="ja-JP" altLang="en-US" dirty="0" smtClean="0">
                <a:latin typeface="メイリオ" panose="020B0604030504040204" pitchFamily="50" charset="-128"/>
                <a:ea typeface="メイリオ" panose="020B0604030504040204" pitchFamily="50" charset="-128"/>
              </a:rPr>
              <a:t>であれば、</a:t>
            </a:r>
            <a:r>
              <a:rPr kumimoji="1" lang="ja-JP" altLang="en-US" dirty="0">
                <a:latin typeface="メイリオ" panose="020B0604030504040204" pitchFamily="50" charset="-128"/>
                <a:ea typeface="メイリオ" panose="020B0604030504040204" pitchFamily="50" charset="-128"/>
              </a:rPr>
              <a:t>出願人の</a:t>
            </a:r>
            <a:r>
              <a:rPr kumimoji="1" lang="ja-JP" altLang="en-US" b="1" dirty="0">
                <a:solidFill>
                  <a:srgbClr val="FF0000"/>
                </a:solidFill>
                <a:latin typeface="メイリオ" panose="020B0604030504040204" pitchFamily="50" charset="-128"/>
                <a:ea typeface="メイリオ" panose="020B0604030504040204" pitchFamily="50" charset="-128"/>
              </a:rPr>
              <a:t>請求に</a:t>
            </a:r>
            <a:r>
              <a:rPr kumimoji="1" lang="ja-JP" altLang="en-US" b="1" dirty="0" smtClean="0">
                <a:solidFill>
                  <a:srgbClr val="FF0000"/>
                </a:solidFill>
                <a:latin typeface="メイリオ" panose="020B0604030504040204" pitchFamily="50" charset="-128"/>
                <a:ea typeface="メイリオ" panose="020B0604030504040204" pitchFamily="50" charset="-128"/>
              </a:rPr>
              <a:t>より</a:t>
            </a:r>
            <a:r>
              <a:rPr kumimoji="1" lang="en-US" altLang="ja-JP" b="1" dirty="0" smtClean="0">
                <a:solidFill>
                  <a:srgbClr val="FF0000"/>
                </a:solidFill>
                <a:latin typeface="メイリオ" panose="020B0604030504040204" pitchFamily="50" charset="-128"/>
                <a:ea typeface="メイリオ" panose="020B0604030504040204" pitchFamily="50" charset="-128"/>
              </a:rPr>
              <a:t>2</a:t>
            </a:r>
            <a:r>
              <a:rPr kumimoji="1" lang="ja-JP" altLang="en-US" b="1" dirty="0" smtClean="0">
                <a:solidFill>
                  <a:srgbClr val="FF0000"/>
                </a:solidFill>
                <a:latin typeface="メイリオ" panose="020B0604030504040204" pitchFamily="50" charset="-128"/>
                <a:ea typeface="メイリオ" panose="020B0604030504040204" pitchFamily="50" charset="-128"/>
              </a:rPr>
              <a:t>か月間延長</a:t>
            </a:r>
            <a:r>
              <a:rPr kumimoji="1" lang="ja-JP" altLang="en-US" b="1" dirty="0">
                <a:solidFill>
                  <a:srgbClr val="FF0000"/>
                </a:solidFill>
                <a:latin typeface="メイリオ" panose="020B0604030504040204" pitchFamily="50" charset="-128"/>
                <a:ea typeface="メイリオ" panose="020B0604030504040204" pitchFamily="50" charset="-128"/>
              </a:rPr>
              <a:t>することが</a:t>
            </a:r>
            <a:r>
              <a:rPr kumimoji="1" lang="ja-JP" altLang="en-US" b="1" dirty="0" smtClean="0">
                <a:solidFill>
                  <a:srgbClr val="FF0000"/>
                </a:solidFill>
                <a:latin typeface="メイリオ" panose="020B0604030504040204" pitchFamily="50" charset="-128"/>
                <a:ea typeface="メイリオ" panose="020B0604030504040204" pitchFamily="50" charset="-128"/>
              </a:rPr>
              <a:t>できる</a:t>
            </a:r>
            <a:r>
              <a:rPr kumimoji="1" lang="ja-JP" altLang="en-US" dirty="0" smtClean="0">
                <a:latin typeface="メイリオ" panose="020B0604030504040204" pitchFamily="50" charset="-128"/>
                <a:ea typeface="メイリオ" panose="020B0604030504040204" pitchFamily="50" charset="-128"/>
              </a:rPr>
              <a:t>。（１手続につき</a:t>
            </a:r>
            <a:r>
              <a:rPr kumimoji="1" lang="en-US" altLang="ja-JP" dirty="0" smtClean="0">
                <a:latin typeface="メイリオ" panose="020B0604030504040204" pitchFamily="50" charset="-128"/>
                <a:ea typeface="メイリオ" panose="020B0604030504040204" pitchFamily="50" charset="-128"/>
              </a:rPr>
              <a:t>1</a:t>
            </a:r>
            <a:r>
              <a:rPr kumimoji="1" lang="ja-JP" altLang="en-US" dirty="0" smtClean="0">
                <a:latin typeface="メイリオ" panose="020B0604030504040204" pitchFamily="50" charset="-128"/>
                <a:ea typeface="メイリオ" panose="020B0604030504040204" pitchFamily="50" charset="-128"/>
              </a:rPr>
              <a:t>回限り）</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手数料は</a:t>
            </a:r>
            <a:r>
              <a:rPr kumimoji="1" lang="en-US" altLang="ja-JP" dirty="0" smtClean="0">
                <a:latin typeface="メイリオ" panose="020B0604030504040204" pitchFamily="50" charset="-128"/>
                <a:ea typeface="メイリオ" panose="020B0604030504040204" pitchFamily="50" charset="-128"/>
              </a:rPr>
              <a:t>4,200</a:t>
            </a:r>
            <a:r>
              <a:rPr kumimoji="1" lang="ja-JP" altLang="en-US" dirty="0" smtClean="0">
                <a:latin typeface="メイリオ" panose="020B0604030504040204" pitchFamily="50" charset="-128"/>
                <a:ea typeface="メイリオ" panose="020B0604030504040204" pitchFamily="50" charset="-128"/>
              </a:rPr>
              <a:t>円（拒絶理由通知に記載された指定期間の延長は</a:t>
            </a:r>
            <a:r>
              <a:rPr kumimoji="1" lang="en-US" altLang="ja-JP" dirty="0" smtClean="0">
                <a:latin typeface="メイリオ" panose="020B0604030504040204" pitchFamily="50" charset="-128"/>
                <a:ea typeface="メイリオ" panose="020B0604030504040204" pitchFamily="50" charset="-128"/>
              </a:rPr>
              <a:t>7</a:t>
            </a:r>
            <a:r>
              <a:rPr kumimoji="1" lang="en-US" altLang="ja-JP" dirty="0">
                <a:latin typeface="メイリオ" panose="020B0604030504040204" pitchFamily="50" charset="-128"/>
                <a:ea typeface="メイリオ" panose="020B0604030504040204" pitchFamily="50" charset="-128"/>
              </a:rPr>
              <a:t>,</a:t>
            </a:r>
            <a:r>
              <a:rPr kumimoji="1" lang="en-US" altLang="ja-JP" dirty="0" smtClean="0">
                <a:latin typeface="メイリオ" panose="020B0604030504040204" pitchFamily="50" charset="-128"/>
                <a:ea typeface="メイリオ" panose="020B0604030504040204" pitchFamily="50" charset="-128"/>
              </a:rPr>
              <a:t>200</a:t>
            </a:r>
            <a:r>
              <a:rPr kumimoji="1" lang="ja-JP" altLang="en-US" dirty="0" smtClean="0">
                <a:latin typeface="メイリオ" panose="020B0604030504040204" pitchFamily="50" charset="-128"/>
                <a:ea typeface="メイリオ" panose="020B0604030504040204" pitchFamily="50" charset="-128"/>
              </a:rPr>
              <a:t>円）。</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指定期間内に拒絶理由通知に対する応答をしたときは、延長請求することはできない。</a:t>
            </a:r>
            <a:endParaRPr kumimoji="1" lang="en-US" altLang="ja-JP" dirty="0" smtClean="0">
              <a:latin typeface="メイリオ" panose="020B0604030504040204" pitchFamily="50" charset="-128"/>
              <a:ea typeface="メイリオ" panose="020B0604030504040204" pitchFamily="50" charset="-128"/>
            </a:endParaRPr>
          </a:p>
        </p:txBody>
      </p:sp>
      <p:sp>
        <p:nvSpPr>
          <p:cNvPr id="14" name="Text Box 15"/>
          <p:cNvSpPr txBox="1">
            <a:spLocks noChangeArrowheads="1"/>
          </p:cNvSpPr>
          <p:nvPr/>
        </p:nvSpPr>
        <p:spPr bwMode="auto">
          <a:xfrm>
            <a:off x="985880" y="4253829"/>
            <a:ext cx="1065371"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rPr>
              <a:t>特許庁</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cxnSp>
        <p:nvCxnSpPr>
          <p:cNvPr id="15" name="直線矢印コネクタ 14"/>
          <p:cNvCxnSpPr/>
          <p:nvPr/>
        </p:nvCxnSpPr>
        <p:spPr bwMode="auto">
          <a:xfrm>
            <a:off x="2036817" y="3683087"/>
            <a:ext cx="6797612"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6" name="メモ 15"/>
          <p:cNvSpPr/>
          <p:nvPr/>
        </p:nvSpPr>
        <p:spPr bwMode="auto">
          <a:xfrm rot="2236683">
            <a:off x="2062187" y="4323670"/>
            <a:ext cx="360040" cy="465087"/>
          </a:xfrm>
          <a:prstGeom prst="foldedCorner">
            <a:avLst>
              <a:gd name="adj" fmla="val 29895"/>
            </a:avLst>
          </a:prstGeom>
          <a:solidFill>
            <a:schemeClr val="bg1"/>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17" name="Text Box 15"/>
          <p:cNvSpPr txBox="1">
            <a:spLocks noChangeArrowheads="1"/>
          </p:cNvSpPr>
          <p:nvPr/>
        </p:nvSpPr>
        <p:spPr bwMode="auto">
          <a:xfrm>
            <a:off x="927155" y="6082519"/>
            <a:ext cx="1237175" cy="360850"/>
          </a:xfrm>
          <a:prstGeom prst="rect">
            <a:avLst/>
          </a:prstGeom>
          <a:no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出</a:t>
            </a:r>
            <a:r>
              <a:rPr lang="ja-JP" altLang="en-US" sz="1400" dirty="0" smtClean="0">
                <a:solidFill>
                  <a:prstClr val="black"/>
                </a:solidFill>
                <a:latin typeface="メイリオ" panose="020B0604030504040204" pitchFamily="50" charset="-128"/>
                <a:ea typeface="メイリオ" panose="020B0604030504040204" pitchFamily="50" charset="-128"/>
              </a:rPr>
              <a:t>願人等</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18" name="右中かっこ 17"/>
          <p:cNvSpPr/>
          <p:nvPr/>
        </p:nvSpPr>
        <p:spPr bwMode="auto">
          <a:xfrm rot="16200000">
            <a:off x="3898982" y="2044418"/>
            <a:ext cx="239187" cy="2879277"/>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19" name="Text Box 15"/>
          <p:cNvSpPr txBox="1">
            <a:spLocks noChangeArrowheads="1"/>
          </p:cNvSpPr>
          <p:nvPr/>
        </p:nvSpPr>
        <p:spPr bwMode="auto">
          <a:xfrm>
            <a:off x="2708320" y="2996952"/>
            <a:ext cx="2727303"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prstClr val="black"/>
                </a:solidFill>
                <a:latin typeface="メイリオ" panose="020B0604030504040204" pitchFamily="50" charset="-128"/>
                <a:ea typeface="メイリオ" panose="020B0604030504040204" pitchFamily="50" charset="-128"/>
              </a:rPr>
              <a:t>指定期間</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20" name="右中かっこ 19"/>
          <p:cNvSpPr/>
          <p:nvPr/>
        </p:nvSpPr>
        <p:spPr bwMode="auto">
          <a:xfrm rot="16200000">
            <a:off x="6389802" y="2443140"/>
            <a:ext cx="239187" cy="2102363"/>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21" name="Text Box 15"/>
          <p:cNvSpPr txBox="1">
            <a:spLocks noChangeArrowheads="1"/>
          </p:cNvSpPr>
          <p:nvPr/>
        </p:nvSpPr>
        <p:spPr bwMode="auto">
          <a:xfrm>
            <a:off x="5511715" y="3058998"/>
            <a:ext cx="1909738"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srgbClr val="FF0000"/>
                </a:solidFill>
                <a:latin typeface="メイリオ" panose="020B0604030504040204" pitchFamily="50" charset="-128"/>
                <a:ea typeface="メイリオ" panose="020B0604030504040204" pitchFamily="50" charset="-128"/>
              </a:rPr>
              <a:t>２か月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22" name="Text Box 15"/>
          <p:cNvSpPr txBox="1">
            <a:spLocks noChangeArrowheads="1"/>
          </p:cNvSpPr>
          <p:nvPr/>
        </p:nvSpPr>
        <p:spPr bwMode="auto">
          <a:xfrm>
            <a:off x="1704553" y="4843275"/>
            <a:ext cx="2005183" cy="330072"/>
          </a:xfrm>
          <a:prstGeom prst="rect">
            <a:avLst/>
          </a:prstGeom>
          <a:solidFill>
            <a:schemeClr val="bg1"/>
          </a:solidFill>
          <a:ln>
            <a:noFill/>
          </a:ln>
          <a:effectLs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補正指令・拒絶理由通知等</a:t>
            </a:r>
            <a:endParaRPr lang="ja-JP" altLang="en-US" sz="1200" dirty="0">
              <a:solidFill>
                <a:prstClr val="black"/>
              </a:solidFill>
              <a:latin typeface="メイリオ" panose="020B0604030504040204" pitchFamily="50" charset="-128"/>
              <a:ea typeface="メイリオ" panose="020B0604030504040204" pitchFamily="50" charset="-128"/>
            </a:endParaRPr>
          </a:p>
        </p:txBody>
      </p:sp>
      <p:cxnSp>
        <p:nvCxnSpPr>
          <p:cNvPr id="24" name="直線矢印コネクタ 23"/>
          <p:cNvCxnSpPr/>
          <p:nvPr/>
        </p:nvCxnSpPr>
        <p:spPr bwMode="auto">
          <a:xfrm flipV="1">
            <a:off x="5478953" y="3708923"/>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pic>
        <p:nvPicPr>
          <p:cNvPr id="37" name="図 36"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1012157" y="4973449"/>
            <a:ext cx="1067172" cy="1060058"/>
          </a:xfrm>
          <a:prstGeom prst="rect">
            <a:avLst/>
          </a:prstGeom>
        </p:spPr>
      </p:pic>
      <p:pic>
        <p:nvPicPr>
          <p:cNvPr id="38" name="図 37"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6"/>
          <a:stretch>
            <a:fillRect/>
          </a:stretch>
        </p:blipFill>
        <p:spPr bwMode="gray">
          <a:xfrm>
            <a:off x="985880" y="3151145"/>
            <a:ext cx="1121733" cy="1114254"/>
          </a:xfrm>
          <a:prstGeom prst="rect">
            <a:avLst/>
          </a:prstGeom>
        </p:spPr>
      </p:pic>
      <p:cxnSp>
        <p:nvCxnSpPr>
          <p:cNvPr id="42" name="直線矢印コネクタ 41"/>
          <p:cNvCxnSpPr/>
          <p:nvPr/>
        </p:nvCxnSpPr>
        <p:spPr bwMode="auto">
          <a:xfrm>
            <a:off x="2002162" y="5699311"/>
            <a:ext cx="6797612"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44" name="直線矢印コネクタ 43"/>
          <p:cNvCxnSpPr/>
          <p:nvPr/>
        </p:nvCxnSpPr>
        <p:spPr bwMode="auto">
          <a:xfrm flipV="1">
            <a:off x="7560577" y="3683087"/>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45" name="下矢印 44"/>
          <p:cNvSpPr/>
          <p:nvPr/>
        </p:nvSpPr>
        <p:spPr>
          <a:xfrm flipV="1">
            <a:off x="5638896" y="3722030"/>
            <a:ext cx="475375" cy="195144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7" name="Text Box 15"/>
          <p:cNvSpPr txBox="1">
            <a:spLocks noChangeArrowheads="1"/>
          </p:cNvSpPr>
          <p:nvPr/>
        </p:nvSpPr>
        <p:spPr bwMode="auto">
          <a:xfrm>
            <a:off x="5526038" y="4864792"/>
            <a:ext cx="2235274" cy="330072"/>
          </a:xfrm>
          <a:prstGeom prst="rect">
            <a:avLst/>
          </a:prstGeom>
          <a:solidFill>
            <a:schemeClr val="bg1"/>
          </a:solid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期間延長請求書＋手数料</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29" name="メモ 28"/>
          <p:cNvSpPr/>
          <p:nvPr/>
        </p:nvSpPr>
        <p:spPr bwMode="auto">
          <a:xfrm rot="2236683">
            <a:off x="6015820" y="4293893"/>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46" name="AutoShape 17"/>
          <p:cNvSpPr>
            <a:spLocks noChangeArrowheads="1"/>
          </p:cNvSpPr>
          <p:nvPr/>
        </p:nvSpPr>
        <p:spPr bwMode="auto">
          <a:xfrm>
            <a:off x="6650705" y="3860147"/>
            <a:ext cx="1981428" cy="670450"/>
          </a:xfrm>
          <a:prstGeom prst="wedgeRectCallout">
            <a:avLst>
              <a:gd name="adj1" fmla="val -61741"/>
              <a:gd name="adj2" fmla="val 29232"/>
            </a:avLst>
          </a:prstGeom>
          <a:solidFill>
            <a:srgbClr val="FF66FF"/>
          </a:solidFill>
          <a:ln w="15875">
            <a:solidFill>
              <a:srgbClr val="E60012"/>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指定期間を２か月間延長できる。</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sp>
        <p:nvSpPr>
          <p:cNvPr id="47" name="テキスト ボックス 46"/>
          <p:cNvSpPr txBox="1"/>
          <p:nvPr/>
        </p:nvSpPr>
        <p:spPr bwMode="gray">
          <a:xfrm>
            <a:off x="7526860" y="4548929"/>
            <a:ext cx="2067265" cy="389287"/>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期間延長請求は１回限り</a:t>
            </a:r>
            <a:endParaRPr kumimoji="1" lang="ja-JP" altLang="en-US" sz="1200"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bwMode="gray">
          <a:xfrm>
            <a:off x="6509395" y="5105792"/>
            <a:ext cx="2908101" cy="524346"/>
          </a:xfrm>
          <a:prstGeom prst="rect">
            <a:avLst/>
          </a:prstGeom>
          <a:solidFill>
            <a:schemeClr val="bg1"/>
          </a:solidFill>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ja-JP" altLang="en-US" sz="1200" dirty="0" smtClean="0">
                <a:latin typeface="メイリオ" panose="020B0604030504040204" pitchFamily="50" charset="-128"/>
                <a:ea typeface="メイリオ" panose="020B0604030504040204" pitchFamily="50" charset="-128"/>
              </a:rPr>
              <a:t>（</a:t>
            </a:r>
            <a:r>
              <a:rPr kumimoji="1" lang="en-US" altLang="ja-JP" sz="1200" dirty="0" smtClean="0">
                <a:latin typeface="メイリオ" panose="020B0604030504040204" pitchFamily="50" charset="-128"/>
                <a:ea typeface="メイリオ" panose="020B0604030504040204" pitchFamily="50" charset="-128"/>
              </a:rPr>
              <a:t>4,200</a:t>
            </a:r>
            <a:r>
              <a:rPr kumimoji="1" lang="ja-JP" altLang="en-US" sz="1200" dirty="0" smtClean="0">
                <a:latin typeface="メイリオ" panose="020B0604030504040204" pitchFamily="50" charset="-128"/>
                <a:ea typeface="メイリオ" panose="020B0604030504040204" pitchFamily="50" charset="-128"/>
              </a:rPr>
              <a:t>円。拒絶理由通知に記載された指定期間を延長する場合は</a:t>
            </a:r>
            <a:r>
              <a:rPr kumimoji="1" lang="en-US" altLang="ja-JP" sz="1200" dirty="0" smtClean="0">
                <a:latin typeface="メイリオ" panose="020B0604030504040204" pitchFamily="50" charset="-128"/>
                <a:ea typeface="メイリオ" panose="020B0604030504040204" pitchFamily="50" charset="-128"/>
              </a:rPr>
              <a:t>7,200</a:t>
            </a:r>
            <a:r>
              <a:rPr kumimoji="1" lang="ja-JP" altLang="en-US" sz="1200" dirty="0" smtClean="0">
                <a:latin typeface="メイリオ" panose="020B0604030504040204" pitchFamily="50" charset="-128"/>
                <a:ea typeface="メイリオ" panose="020B0604030504040204" pitchFamily="50" charset="-128"/>
              </a:rPr>
              <a:t>円）</a:t>
            </a:r>
            <a:endParaRPr kumimoji="1" lang="ja-JP" altLang="en-US" sz="1200" dirty="0">
              <a:latin typeface="メイリオ" panose="020B0604030504040204" pitchFamily="50" charset="-128"/>
              <a:ea typeface="メイリオ" panose="020B0604030504040204" pitchFamily="50" charset="-128"/>
            </a:endParaRPr>
          </a:p>
        </p:txBody>
      </p:sp>
      <p:sp>
        <p:nvSpPr>
          <p:cNvPr id="39" name="テキスト ボックス 38"/>
          <p:cNvSpPr txBox="1"/>
          <p:nvPr/>
        </p:nvSpPr>
        <p:spPr bwMode="gray">
          <a:xfrm>
            <a:off x="4792812" y="6510173"/>
            <a:ext cx="4801314" cy="313932"/>
          </a:xfrm>
          <a:prstGeom prst="rect">
            <a:avLst/>
          </a:prstGeom>
        </p:spPr>
        <p:txBody>
          <a:bodyPr vert="horz" wrap="none" lIns="91440" tIns="45720" rIns="91440" bIns="45720" rtlCol="0">
            <a:spAutoFit/>
          </a:bodyPr>
          <a:lstStyle/>
          <a:p>
            <a:pPr marL="0" indent="0">
              <a:lnSpc>
                <a:spcPct val="120000"/>
              </a:lnSpc>
              <a:buFont typeface="Arial" panose="020B0604020202020204" pitchFamily="34" charset="0"/>
              <a:buNone/>
            </a:pPr>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拒絶査定不服審判請求後の拒絶理由通知等については、対象外</a:t>
            </a:r>
            <a:endParaRPr kumimoji="1" lang="ja-JP" altLang="en-US" sz="1200" dirty="0">
              <a:latin typeface="メイリオ" panose="020B0604030504040204" pitchFamily="50" charset="-128"/>
              <a:ea typeface="メイリオ" panose="020B0604030504040204" pitchFamily="50" charset="-128"/>
            </a:endParaRPr>
          </a:p>
        </p:txBody>
      </p:sp>
      <p:pic>
        <p:nvPicPr>
          <p:cNvPr id="28"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995551768"/>
      </p:ext>
    </p:extLst>
  </p:cSld>
  <p:clrMapOvr>
    <a:masterClrMapping/>
  </p:clrMapOvr>
  <mc:AlternateContent xmlns:mc="http://schemas.openxmlformats.org/markup-compatibility/2006" xmlns:p14="http://schemas.microsoft.com/office/powerpoint/2010/main">
    <mc:Choice Requires="p14">
      <p:transition spd="slow" p14:dur="2000" advTm="53300"/>
    </mc:Choice>
    <mc:Fallback xmlns="">
      <p:transition spd="slow" advTm="5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47CA40-D7A4-4995-964E-ACACF02CE5AF}"/>
              </a:ext>
            </a:extLst>
          </p:cNvPr>
          <p:cNvSpPr>
            <a:spLocks noGrp="1"/>
          </p:cNvSpPr>
          <p:nvPr>
            <p:ph type="ctrTitle"/>
          </p:nvPr>
        </p:nvSpPr>
        <p:spPr bwMode="gray"/>
        <p:txBody>
          <a:bodyPr/>
          <a:lstStyle/>
          <a:p>
            <a:r>
              <a:rPr kumimoji="1" lang="ja-JP" altLang="en-US" dirty="0" smtClean="0"/>
              <a:t>指定期間内の請求による指定期間の延長</a:t>
            </a:r>
            <a:endParaRPr kumimoji="1" lang="ja-JP" altLang="en-US" dirty="0"/>
          </a:p>
        </p:txBody>
      </p:sp>
      <p:sp>
        <p:nvSpPr>
          <p:cNvPr id="3" name="フッター プレースホルダー 2">
            <a:extLst>
              <a:ext uri="{FF2B5EF4-FFF2-40B4-BE49-F238E27FC236}">
                <a16:creationId xmlns:a16="http://schemas.microsoft.com/office/drawing/2014/main" id="{1DB42A98-D8CA-4A41-AA85-951D14A4C8D7}"/>
              </a:ext>
            </a:extLst>
          </p:cNvPr>
          <p:cNvSpPr>
            <a:spLocks noGrp="1"/>
          </p:cNvSpPr>
          <p:nvPr>
            <p:ph type="ftr" sz="quarter" idx="3"/>
          </p:nvPr>
        </p:nvSpPr>
        <p:spPr bwMode="gray"/>
        <p:txBody>
          <a:bodyPr/>
          <a:lstStyle/>
          <a:p>
            <a:r>
              <a:rPr lang="ja-JP" altLang="en-US"/>
              <a:t>特許庁</a:t>
            </a:r>
          </a:p>
        </p:txBody>
      </p:sp>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p:txBody>
          <a:bodyPr/>
          <a:lstStyle/>
          <a:p>
            <a:fld id="{273CE13B-F148-B44C-9D43-C0D604B45E13}" type="slidenum">
              <a:rPr lang="ja-JP" altLang="en-US" smtClean="0"/>
              <a:pPr/>
              <a:t>21</a:t>
            </a:fld>
            <a:endParaRPr lang="ja-JP" altLang="en-US"/>
          </a:p>
        </p:txBody>
      </p:sp>
      <p:sp>
        <p:nvSpPr>
          <p:cNvPr id="11" name="テキスト ボックス 10"/>
          <p:cNvSpPr txBox="1"/>
          <p:nvPr/>
        </p:nvSpPr>
        <p:spPr bwMode="gray">
          <a:xfrm>
            <a:off x="265977" y="1021447"/>
            <a:ext cx="9328149" cy="2027959"/>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指定期間経過後の請求による指定期間の延長を可能としたことに伴い、これまで認められていなかった、</a:t>
            </a:r>
            <a:r>
              <a:rPr kumimoji="1" lang="ja-JP" altLang="en-US" b="1" dirty="0" smtClean="0">
                <a:solidFill>
                  <a:srgbClr val="FF0000"/>
                </a:solidFill>
                <a:latin typeface="メイリオ" panose="020B0604030504040204" pitchFamily="50" charset="-128"/>
                <a:ea typeface="メイリオ" panose="020B0604030504040204" pitchFamily="50" charset="-128"/>
              </a:rPr>
              <a:t>国内居住者による指定期間内の延長請求も可能</a:t>
            </a:r>
            <a:r>
              <a:rPr kumimoji="1" lang="ja-JP" altLang="en-US" dirty="0" smtClean="0">
                <a:latin typeface="メイリオ" panose="020B0604030504040204" pitchFamily="50" charset="-128"/>
                <a:ea typeface="メイリオ" panose="020B0604030504040204" pitchFamily="50" charset="-128"/>
              </a:rPr>
              <a:t>とする。</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国内居住者、在外者ともに、指定期間内の請求によって</a:t>
            </a:r>
            <a:r>
              <a:rPr kumimoji="1" lang="ja-JP" altLang="en-US" b="1" dirty="0" smtClean="0">
                <a:solidFill>
                  <a:srgbClr val="FF0000"/>
                </a:solidFill>
                <a:latin typeface="メイリオ" panose="020B0604030504040204" pitchFamily="50" charset="-128"/>
                <a:ea typeface="メイリオ" panose="020B0604030504040204" pitchFamily="50" charset="-128"/>
              </a:rPr>
              <a:t>延長される期間は２か月</a:t>
            </a:r>
            <a:r>
              <a:rPr kumimoji="1" lang="ja-JP" altLang="en-US" dirty="0" smtClean="0">
                <a:latin typeface="メイリオ" panose="020B0604030504040204" pitchFamily="50" charset="-128"/>
                <a:ea typeface="メイリオ" panose="020B0604030504040204" pitchFamily="50" charset="-128"/>
              </a:rPr>
              <a:t>。</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手数料は</a:t>
            </a:r>
            <a:r>
              <a:rPr kumimoji="1" lang="en-US" altLang="ja-JP" dirty="0" smtClean="0">
                <a:latin typeface="メイリオ" panose="020B0604030504040204" pitchFamily="50" charset="-128"/>
                <a:ea typeface="メイリオ" panose="020B0604030504040204" pitchFamily="50" charset="-128"/>
              </a:rPr>
              <a:t>2,100</a:t>
            </a:r>
            <a:r>
              <a:rPr kumimoji="1" lang="ja-JP" altLang="en-US" dirty="0" smtClean="0">
                <a:latin typeface="メイリオ" panose="020B0604030504040204" pitchFamily="50" charset="-128"/>
                <a:ea typeface="メイリオ" panose="020B0604030504040204" pitchFamily="50" charset="-128"/>
              </a:rPr>
              <a:t>円。</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指定期間内の請求により延長された指定期間について</a:t>
            </a:r>
            <a:r>
              <a:rPr kumimoji="1" lang="ja-JP" altLang="en-US" dirty="0">
                <a:latin typeface="メイリオ" panose="020B0604030504040204" pitchFamily="50" charset="-128"/>
                <a:ea typeface="メイリオ" panose="020B0604030504040204" pitchFamily="50" charset="-128"/>
              </a:rPr>
              <a:t>、指定期間内・指定期間経過後にかかわらず、再度</a:t>
            </a:r>
            <a:r>
              <a:rPr kumimoji="1" lang="ja-JP" altLang="en-US" dirty="0" smtClean="0">
                <a:latin typeface="メイリオ" panose="020B0604030504040204" pitchFamily="50" charset="-128"/>
                <a:ea typeface="メイリオ" panose="020B0604030504040204" pitchFamily="50" charset="-128"/>
              </a:rPr>
              <a:t>の延長は請求できない。</a:t>
            </a:r>
            <a:endParaRPr kumimoji="1" lang="ja-JP" altLang="en-US" dirty="0">
              <a:latin typeface="メイリオ" panose="020B0604030504040204" pitchFamily="50" charset="-128"/>
              <a:ea typeface="メイリオ" panose="020B0604030504040204" pitchFamily="50" charset="-128"/>
            </a:endParaRPr>
          </a:p>
        </p:txBody>
      </p:sp>
      <p:sp>
        <p:nvSpPr>
          <p:cNvPr id="7" name="下矢印 6"/>
          <p:cNvSpPr/>
          <p:nvPr/>
        </p:nvSpPr>
        <p:spPr>
          <a:xfrm>
            <a:off x="5186120" y="3972596"/>
            <a:ext cx="475375" cy="1924072"/>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Text Box 15"/>
          <p:cNvSpPr txBox="1">
            <a:spLocks noChangeArrowheads="1"/>
          </p:cNvSpPr>
          <p:nvPr/>
        </p:nvSpPr>
        <p:spPr bwMode="auto">
          <a:xfrm>
            <a:off x="3783581" y="4325972"/>
            <a:ext cx="1135411"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rPr>
              <a:t>特許庁</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cxnSp>
        <p:nvCxnSpPr>
          <p:cNvPr id="9" name="直線矢印コネクタ 8"/>
          <p:cNvCxnSpPr/>
          <p:nvPr/>
        </p:nvCxnSpPr>
        <p:spPr bwMode="auto">
          <a:xfrm>
            <a:off x="5061725" y="3959400"/>
            <a:ext cx="3788827"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0" name="メモ 9"/>
          <p:cNvSpPr/>
          <p:nvPr/>
        </p:nvSpPr>
        <p:spPr bwMode="auto">
          <a:xfrm rot="2236683">
            <a:off x="4929928" y="4599983"/>
            <a:ext cx="360040" cy="465087"/>
          </a:xfrm>
          <a:prstGeom prst="foldedCorner">
            <a:avLst>
              <a:gd name="adj" fmla="val 29895"/>
            </a:avLst>
          </a:prstGeom>
          <a:solidFill>
            <a:schemeClr val="bg1"/>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12" name="Text Box 15"/>
          <p:cNvSpPr txBox="1">
            <a:spLocks noChangeArrowheads="1"/>
          </p:cNvSpPr>
          <p:nvPr/>
        </p:nvSpPr>
        <p:spPr bwMode="auto">
          <a:xfrm>
            <a:off x="3783581" y="6290000"/>
            <a:ext cx="1278144" cy="360850"/>
          </a:xfrm>
          <a:prstGeom prst="rect">
            <a:avLst/>
          </a:prstGeom>
          <a:no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出</a:t>
            </a:r>
            <a:r>
              <a:rPr lang="ja-JP" altLang="en-US" sz="1400" dirty="0" smtClean="0">
                <a:solidFill>
                  <a:prstClr val="black"/>
                </a:solidFill>
                <a:latin typeface="メイリオ" panose="020B0604030504040204" pitchFamily="50" charset="-128"/>
                <a:ea typeface="メイリオ" panose="020B0604030504040204" pitchFamily="50" charset="-128"/>
              </a:rPr>
              <a:t>願人等</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13" name="右中かっこ 12"/>
          <p:cNvSpPr/>
          <p:nvPr/>
        </p:nvSpPr>
        <p:spPr bwMode="auto">
          <a:xfrm rot="16200000">
            <a:off x="6222142" y="2865311"/>
            <a:ext cx="257291" cy="1808218"/>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14" name="Text Box 15"/>
          <p:cNvSpPr txBox="1">
            <a:spLocks noChangeArrowheads="1"/>
          </p:cNvSpPr>
          <p:nvPr/>
        </p:nvSpPr>
        <p:spPr bwMode="auto">
          <a:xfrm>
            <a:off x="4972923" y="3297458"/>
            <a:ext cx="2727303"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prstClr val="black"/>
                </a:solidFill>
                <a:latin typeface="メイリオ" panose="020B0604030504040204" pitchFamily="50" charset="-128"/>
                <a:ea typeface="メイリオ" panose="020B0604030504040204" pitchFamily="50" charset="-128"/>
              </a:rPr>
              <a:t>指定期間</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15" name="右中かっこ 14"/>
          <p:cNvSpPr/>
          <p:nvPr/>
        </p:nvSpPr>
        <p:spPr bwMode="auto">
          <a:xfrm rot="16200000">
            <a:off x="7779172" y="3126768"/>
            <a:ext cx="247026" cy="1295570"/>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16" name="Text Box 15"/>
          <p:cNvSpPr txBox="1">
            <a:spLocks noChangeArrowheads="1"/>
          </p:cNvSpPr>
          <p:nvPr/>
        </p:nvSpPr>
        <p:spPr bwMode="auto">
          <a:xfrm>
            <a:off x="6940814" y="3282102"/>
            <a:ext cx="1909738"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srgbClr val="FF0000"/>
                </a:solidFill>
                <a:latin typeface="メイリオ" panose="020B0604030504040204" pitchFamily="50" charset="-128"/>
                <a:ea typeface="メイリオ" panose="020B0604030504040204" pitchFamily="50" charset="-128"/>
              </a:rPr>
              <a:t>２か月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17" name="Text Box 15"/>
          <p:cNvSpPr txBox="1">
            <a:spLocks noChangeArrowheads="1"/>
          </p:cNvSpPr>
          <p:nvPr/>
        </p:nvSpPr>
        <p:spPr bwMode="auto">
          <a:xfrm>
            <a:off x="4448944" y="5119588"/>
            <a:ext cx="1997111" cy="330072"/>
          </a:xfrm>
          <a:prstGeom prst="rect">
            <a:avLst/>
          </a:prstGeom>
          <a:solidFill>
            <a:schemeClr val="bg1"/>
          </a:solidFill>
          <a:ln>
            <a:noFill/>
          </a:ln>
          <a:effectLs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補正指令・拒絶理由通知等</a:t>
            </a:r>
            <a:endParaRPr lang="ja-JP" altLang="en-US" sz="1200" dirty="0">
              <a:solidFill>
                <a:prstClr val="black"/>
              </a:solidFill>
              <a:latin typeface="メイリオ" panose="020B0604030504040204" pitchFamily="50" charset="-128"/>
              <a:ea typeface="メイリオ" panose="020B0604030504040204" pitchFamily="50" charset="-128"/>
            </a:endParaRPr>
          </a:p>
        </p:txBody>
      </p:sp>
      <p:cxnSp>
        <p:nvCxnSpPr>
          <p:cNvPr id="18" name="直線矢印コネクタ 17"/>
          <p:cNvCxnSpPr/>
          <p:nvPr/>
        </p:nvCxnSpPr>
        <p:spPr bwMode="auto">
          <a:xfrm flipV="1">
            <a:off x="7254897" y="3985236"/>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pic>
        <p:nvPicPr>
          <p:cNvPr id="20" name="図 19"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3879898" y="5249762"/>
            <a:ext cx="1067172" cy="1060058"/>
          </a:xfrm>
          <a:prstGeom prst="rect">
            <a:avLst/>
          </a:prstGeom>
        </p:spPr>
      </p:pic>
      <p:pic>
        <p:nvPicPr>
          <p:cNvPr id="21" name="図 20"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6"/>
          <a:stretch>
            <a:fillRect/>
          </a:stretch>
        </p:blipFill>
        <p:spPr bwMode="gray">
          <a:xfrm>
            <a:off x="3853621" y="3223288"/>
            <a:ext cx="1121733" cy="1114254"/>
          </a:xfrm>
          <a:prstGeom prst="rect">
            <a:avLst/>
          </a:prstGeom>
        </p:spPr>
      </p:pic>
      <p:cxnSp>
        <p:nvCxnSpPr>
          <p:cNvPr id="22" name="直線矢印コネクタ 21"/>
          <p:cNvCxnSpPr/>
          <p:nvPr/>
        </p:nvCxnSpPr>
        <p:spPr bwMode="auto">
          <a:xfrm>
            <a:off x="5061725" y="5975624"/>
            <a:ext cx="3788827"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23" name="直線矢印コネクタ 22"/>
          <p:cNvCxnSpPr/>
          <p:nvPr/>
        </p:nvCxnSpPr>
        <p:spPr bwMode="auto">
          <a:xfrm flipV="1">
            <a:off x="8550580" y="3959400"/>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24" name="下矢印 23"/>
          <p:cNvSpPr/>
          <p:nvPr/>
        </p:nvSpPr>
        <p:spPr>
          <a:xfrm flipV="1">
            <a:off x="6413862" y="3998343"/>
            <a:ext cx="475375" cy="195144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Text Box 15"/>
          <p:cNvSpPr txBox="1">
            <a:spLocks noChangeArrowheads="1"/>
          </p:cNvSpPr>
          <p:nvPr/>
        </p:nvSpPr>
        <p:spPr bwMode="auto">
          <a:xfrm>
            <a:off x="6301003" y="5359347"/>
            <a:ext cx="1949605" cy="330072"/>
          </a:xfrm>
          <a:prstGeom prst="rect">
            <a:avLst/>
          </a:prstGeom>
          <a:solidFill>
            <a:schemeClr val="bg1"/>
          </a:solid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期間延長請求書＋手数料</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26" name="メモ 25"/>
          <p:cNvSpPr/>
          <p:nvPr/>
        </p:nvSpPr>
        <p:spPr bwMode="auto">
          <a:xfrm rot="2236683">
            <a:off x="6790786" y="4788448"/>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27" name="AutoShape 17"/>
          <p:cNvSpPr>
            <a:spLocks noChangeArrowheads="1"/>
          </p:cNvSpPr>
          <p:nvPr/>
        </p:nvSpPr>
        <p:spPr bwMode="auto">
          <a:xfrm>
            <a:off x="7495302" y="4354702"/>
            <a:ext cx="1981428" cy="670450"/>
          </a:xfrm>
          <a:prstGeom prst="wedgeRectCallout">
            <a:avLst>
              <a:gd name="adj1" fmla="val -61741"/>
              <a:gd name="adj2" fmla="val 29232"/>
            </a:avLst>
          </a:prstGeom>
          <a:solidFill>
            <a:srgbClr val="FF66FF"/>
          </a:solidFill>
          <a:ln w="15875">
            <a:solidFill>
              <a:srgbClr val="E60012"/>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指定期間を２か月間延長できる。</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sp>
        <p:nvSpPr>
          <p:cNvPr id="28" name="テキスト ボックス 27"/>
          <p:cNvSpPr txBox="1"/>
          <p:nvPr/>
        </p:nvSpPr>
        <p:spPr bwMode="gray">
          <a:xfrm>
            <a:off x="7464076" y="5040508"/>
            <a:ext cx="2098648" cy="389287"/>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期間延長請求は１回限り</a:t>
            </a:r>
            <a:endParaRPr kumimoji="1" lang="ja-JP" altLang="en-US" sz="1200" dirty="0">
              <a:latin typeface="メイリオ" panose="020B0604030504040204" pitchFamily="50" charset="-128"/>
              <a:ea typeface="メイリオ"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60544450"/>
              </p:ext>
            </p:extLst>
          </p:nvPr>
        </p:nvGraphicFramePr>
        <p:xfrm>
          <a:off x="271522" y="4325972"/>
          <a:ext cx="3301293" cy="1280054"/>
        </p:xfrm>
        <a:graphic>
          <a:graphicData uri="http://schemas.openxmlformats.org/drawingml/2006/table">
            <a:tbl>
              <a:tblPr firstRow="1" bandRow="1">
                <a:tableStyleId>{5C22544A-7EE6-4342-B048-85BDC9FD1C3A}</a:tableStyleId>
              </a:tblPr>
              <a:tblGrid>
                <a:gridCol w="1441849">
                  <a:extLst>
                    <a:ext uri="{9D8B030D-6E8A-4147-A177-3AD203B41FA5}">
                      <a16:colId xmlns:a16="http://schemas.microsoft.com/office/drawing/2014/main" val="1536424276"/>
                    </a:ext>
                  </a:extLst>
                </a:gridCol>
                <a:gridCol w="936104">
                  <a:extLst>
                    <a:ext uri="{9D8B030D-6E8A-4147-A177-3AD203B41FA5}">
                      <a16:colId xmlns:a16="http://schemas.microsoft.com/office/drawing/2014/main" val="1195168808"/>
                    </a:ext>
                  </a:extLst>
                </a:gridCol>
                <a:gridCol w="923340">
                  <a:extLst>
                    <a:ext uri="{9D8B030D-6E8A-4147-A177-3AD203B41FA5}">
                      <a16:colId xmlns:a16="http://schemas.microsoft.com/office/drawing/2014/main" val="2714847412"/>
                    </a:ext>
                  </a:extLst>
                </a:gridCol>
              </a:tblGrid>
              <a:tr h="221346">
                <a:tc>
                  <a:txBody>
                    <a:bodyPr/>
                    <a:lstStyle/>
                    <a:p>
                      <a:pPr algn="ctr"/>
                      <a:r>
                        <a:rPr kumimoji="1" lang="ja-JP" altLang="en-US" sz="1400" dirty="0" smtClean="0">
                          <a:latin typeface="+mn-ea"/>
                          <a:ea typeface="+mn-ea"/>
                        </a:rPr>
                        <a:t>出願人</a:t>
                      </a:r>
                      <a:endParaRPr kumimoji="1" lang="ja-JP" altLang="en-US" sz="1400" dirty="0">
                        <a:latin typeface="+mn-ea"/>
                        <a:ea typeface="+mn-ea"/>
                      </a:endParaRPr>
                    </a:p>
                  </a:txBody>
                  <a:tcPr/>
                </a:tc>
                <a:tc>
                  <a:txBody>
                    <a:bodyPr/>
                    <a:lstStyle/>
                    <a:p>
                      <a:pPr algn="ctr"/>
                      <a:r>
                        <a:rPr kumimoji="1" lang="ja-JP" altLang="en-US" sz="1400" dirty="0" smtClean="0">
                          <a:latin typeface="+mn-ea"/>
                          <a:ea typeface="+mn-ea"/>
                        </a:rPr>
                        <a:t>従来</a:t>
                      </a:r>
                      <a:endParaRPr kumimoji="1" lang="ja-JP" altLang="en-US" sz="1400" dirty="0">
                        <a:latin typeface="+mn-ea"/>
                        <a:ea typeface="+mn-ea"/>
                      </a:endParaRPr>
                    </a:p>
                  </a:txBody>
                  <a:tcPr/>
                </a:tc>
                <a:tc>
                  <a:txBody>
                    <a:bodyPr/>
                    <a:lstStyle/>
                    <a:p>
                      <a:pPr algn="ctr"/>
                      <a:r>
                        <a:rPr kumimoji="1" lang="en-US" altLang="ja-JP" sz="1400" b="1" dirty="0" smtClean="0">
                          <a:latin typeface="+mn-ea"/>
                          <a:ea typeface="+mn-ea"/>
                        </a:rPr>
                        <a:t>R3.4</a:t>
                      </a:r>
                      <a:r>
                        <a:rPr kumimoji="1" lang="ja-JP" altLang="en-US" sz="1400" b="1" dirty="0" smtClean="0">
                          <a:latin typeface="+mn-ea"/>
                          <a:ea typeface="+mn-ea"/>
                        </a:rPr>
                        <a:t>～</a:t>
                      </a:r>
                      <a:endParaRPr kumimoji="1" lang="ja-JP" altLang="en-US" sz="1400" b="1" dirty="0">
                        <a:latin typeface="+mn-ea"/>
                        <a:ea typeface="+mn-ea"/>
                      </a:endParaRPr>
                    </a:p>
                  </a:txBody>
                  <a:tcPr/>
                </a:tc>
                <a:extLst>
                  <a:ext uri="{0D108BD9-81ED-4DB2-BD59-A6C34878D82A}">
                    <a16:rowId xmlns:a16="http://schemas.microsoft.com/office/drawing/2014/main" val="1438048664"/>
                  </a:ext>
                </a:extLst>
              </a:tr>
              <a:tr h="487627">
                <a:tc>
                  <a:txBody>
                    <a:bodyPr/>
                    <a:lstStyle/>
                    <a:p>
                      <a:pPr algn="ctr"/>
                      <a:r>
                        <a:rPr kumimoji="1" lang="ja-JP" altLang="en-US" sz="1400" dirty="0" smtClean="0">
                          <a:latin typeface="+mn-ea"/>
                          <a:ea typeface="+mn-ea"/>
                        </a:rPr>
                        <a:t>国内居住者</a:t>
                      </a:r>
                      <a:endParaRPr kumimoji="1" lang="ja-JP" altLang="en-US" sz="1400" dirty="0">
                        <a:latin typeface="+mn-ea"/>
                        <a:ea typeface="+mn-ea"/>
                      </a:endParaRPr>
                    </a:p>
                  </a:txBody>
                  <a:tcPr anchor="ctr"/>
                </a:tc>
                <a:tc>
                  <a:txBody>
                    <a:bodyPr/>
                    <a:lstStyle/>
                    <a:p>
                      <a:pPr algn="ctr"/>
                      <a:r>
                        <a:rPr kumimoji="1" lang="ja-JP" altLang="en-US" sz="1400" dirty="0" smtClean="0">
                          <a:latin typeface="+mn-ea"/>
                          <a:ea typeface="+mn-ea"/>
                        </a:rPr>
                        <a:t>不可</a:t>
                      </a:r>
                      <a:endParaRPr kumimoji="1" lang="ja-JP" altLang="en-US" sz="1400" dirty="0">
                        <a:latin typeface="+mn-ea"/>
                        <a:ea typeface="+mn-ea"/>
                      </a:endParaRPr>
                    </a:p>
                  </a:txBody>
                  <a:tcPr anchor="ctr"/>
                </a:tc>
                <a:tc>
                  <a:txBody>
                    <a:bodyPr/>
                    <a:lstStyle/>
                    <a:p>
                      <a:pPr algn="ctr"/>
                      <a:r>
                        <a:rPr kumimoji="1" lang="en-US" altLang="ja-JP" sz="1400" b="1" dirty="0" smtClean="0">
                          <a:latin typeface="+mn-ea"/>
                          <a:ea typeface="+mn-ea"/>
                        </a:rPr>
                        <a:t>2</a:t>
                      </a:r>
                      <a:r>
                        <a:rPr kumimoji="1" lang="ja-JP" altLang="en-US" sz="1400" b="1" dirty="0" smtClean="0">
                          <a:latin typeface="+mn-ea"/>
                          <a:ea typeface="+mn-ea"/>
                        </a:rPr>
                        <a:t>か月</a:t>
                      </a:r>
                      <a:endParaRPr kumimoji="1" lang="ja-JP" altLang="en-US" sz="1400" b="1" dirty="0">
                        <a:latin typeface="+mn-ea"/>
                        <a:ea typeface="+mn-ea"/>
                      </a:endParaRPr>
                    </a:p>
                  </a:txBody>
                  <a:tcPr anchor="ctr"/>
                </a:tc>
                <a:extLst>
                  <a:ext uri="{0D108BD9-81ED-4DB2-BD59-A6C34878D82A}">
                    <a16:rowId xmlns:a16="http://schemas.microsoft.com/office/drawing/2014/main" val="2438297579"/>
                  </a:ext>
                </a:extLst>
              </a:tr>
              <a:tr h="487627">
                <a:tc>
                  <a:txBody>
                    <a:bodyPr/>
                    <a:lstStyle/>
                    <a:p>
                      <a:pPr algn="ctr"/>
                      <a:r>
                        <a:rPr kumimoji="1" lang="ja-JP" altLang="en-US" sz="1400" dirty="0" smtClean="0">
                          <a:latin typeface="+mn-ea"/>
                          <a:ea typeface="+mn-ea"/>
                        </a:rPr>
                        <a:t>在外者</a:t>
                      </a:r>
                      <a:endParaRPr kumimoji="1" lang="ja-JP" altLang="en-US" sz="1400" dirty="0">
                        <a:latin typeface="+mn-ea"/>
                        <a:ea typeface="+mn-ea"/>
                      </a:endParaRPr>
                    </a:p>
                  </a:txBody>
                  <a:tcPr anchor="ctr"/>
                </a:tc>
                <a:tc>
                  <a:txBody>
                    <a:bodyPr/>
                    <a:lstStyle/>
                    <a:p>
                      <a:pPr algn="ctr"/>
                      <a:r>
                        <a:rPr kumimoji="1" lang="en-US" altLang="ja-JP" sz="1400" dirty="0" smtClean="0">
                          <a:latin typeface="+mn-ea"/>
                          <a:ea typeface="+mn-ea"/>
                        </a:rPr>
                        <a:t>1</a:t>
                      </a:r>
                      <a:r>
                        <a:rPr kumimoji="1" lang="ja-JP" altLang="en-US" sz="1400" dirty="0" smtClean="0">
                          <a:latin typeface="+mn-ea"/>
                          <a:ea typeface="+mn-ea"/>
                        </a:rPr>
                        <a:t>か月</a:t>
                      </a:r>
                      <a:endParaRPr kumimoji="1" lang="ja-JP" altLang="en-US" sz="1400" dirty="0">
                        <a:latin typeface="+mn-ea"/>
                        <a:ea typeface="+mn-ea"/>
                      </a:endParaRPr>
                    </a:p>
                  </a:txBody>
                  <a:tcPr anchor="ctr"/>
                </a:tc>
                <a:tc>
                  <a:txBody>
                    <a:bodyPr/>
                    <a:lstStyle/>
                    <a:p>
                      <a:pPr algn="ctr"/>
                      <a:r>
                        <a:rPr kumimoji="1" lang="en-US" altLang="ja-JP" sz="1400" b="1" dirty="0" smtClean="0">
                          <a:latin typeface="+mn-ea"/>
                          <a:ea typeface="+mn-ea"/>
                        </a:rPr>
                        <a:t>2</a:t>
                      </a:r>
                      <a:r>
                        <a:rPr kumimoji="1" lang="ja-JP" altLang="en-US" sz="1400" b="1" dirty="0" smtClean="0">
                          <a:latin typeface="+mn-ea"/>
                          <a:ea typeface="+mn-ea"/>
                        </a:rPr>
                        <a:t>か月</a:t>
                      </a:r>
                      <a:endParaRPr kumimoji="1" lang="ja-JP" altLang="en-US" sz="1400" b="1" dirty="0">
                        <a:latin typeface="+mn-ea"/>
                        <a:ea typeface="+mn-ea"/>
                      </a:endParaRPr>
                    </a:p>
                  </a:txBody>
                  <a:tcPr anchor="ctr"/>
                </a:tc>
                <a:extLst>
                  <a:ext uri="{0D108BD9-81ED-4DB2-BD59-A6C34878D82A}">
                    <a16:rowId xmlns:a16="http://schemas.microsoft.com/office/drawing/2014/main" val="458627014"/>
                  </a:ext>
                </a:extLst>
              </a:tr>
            </a:tbl>
          </a:graphicData>
        </a:graphic>
      </p:graphicFrame>
      <p:sp>
        <p:nvSpPr>
          <p:cNvPr id="33" name="テキスト ボックス 32"/>
          <p:cNvSpPr txBox="1"/>
          <p:nvPr/>
        </p:nvSpPr>
        <p:spPr bwMode="gray">
          <a:xfrm>
            <a:off x="446814" y="3759083"/>
            <a:ext cx="2885650" cy="630427"/>
          </a:xfrm>
          <a:prstGeom prst="rect">
            <a:avLst/>
          </a:prstGeom>
        </p:spPr>
        <p:txBody>
          <a:bodyPr vert="horz" wrap="none" lIns="91440" tIns="45720" rIns="91440" bIns="45720" rtlCol="0">
            <a:normAutofit fontScale="92500" lnSpcReduction="10000"/>
          </a:bodyPr>
          <a:lstStyle/>
          <a:p>
            <a:pPr marL="0" indent="0" algn="ctr">
              <a:lnSpc>
                <a:spcPct val="120000"/>
              </a:lnSpc>
              <a:buFont typeface="Arial" panose="020B0604020202020204" pitchFamily="34" charset="0"/>
              <a:buNone/>
            </a:pPr>
            <a:r>
              <a:rPr kumimoji="1" lang="ja-JP" altLang="en-US" sz="1600" dirty="0" smtClean="0">
                <a:latin typeface="メイリオ" panose="020B0604030504040204" pitchFamily="50" charset="-128"/>
                <a:ea typeface="メイリオ" panose="020B0604030504040204" pitchFamily="50" charset="-128"/>
              </a:rPr>
              <a:t>指定期間内の請求によって</a:t>
            </a:r>
            <a:endParaRPr kumimoji="1" lang="en-US" altLang="ja-JP" sz="1600" dirty="0" smtClean="0">
              <a:latin typeface="メイリオ" panose="020B0604030504040204" pitchFamily="50" charset="-128"/>
              <a:ea typeface="メイリオ" panose="020B0604030504040204" pitchFamily="50" charset="-128"/>
            </a:endParaRPr>
          </a:p>
          <a:p>
            <a:pPr marL="0" indent="0" algn="ctr">
              <a:lnSpc>
                <a:spcPct val="120000"/>
              </a:lnSpc>
              <a:buFont typeface="Arial" panose="020B0604020202020204" pitchFamily="34" charset="0"/>
              <a:buNone/>
            </a:pPr>
            <a:r>
              <a:rPr kumimoji="1" lang="ja-JP" altLang="en-US" sz="1600" dirty="0" smtClean="0">
                <a:latin typeface="メイリオ" panose="020B0604030504040204" pitchFamily="50" charset="-128"/>
                <a:ea typeface="メイリオ" panose="020B0604030504040204" pitchFamily="50" charset="-128"/>
              </a:rPr>
              <a:t>延長される期間</a:t>
            </a:r>
            <a:endParaRPr kumimoji="1" lang="ja-JP" altLang="en-US" sz="1600" dirty="0">
              <a:latin typeface="メイリオ" panose="020B0604030504040204" pitchFamily="50" charset="-128"/>
              <a:ea typeface="メイリオ" panose="020B0604030504040204" pitchFamily="50" charset="-128"/>
            </a:endParaRPr>
          </a:p>
        </p:txBody>
      </p:sp>
      <p:sp>
        <p:nvSpPr>
          <p:cNvPr id="34" name="正方形/長方形 33"/>
          <p:cNvSpPr/>
          <p:nvPr/>
        </p:nvSpPr>
        <p:spPr>
          <a:xfrm>
            <a:off x="2614763" y="4325972"/>
            <a:ext cx="958052" cy="1280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5" name="テキスト ボックス 34"/>
          <p:cNvSpPr txBox="1"/>
          <p:nvPr/>
        </p:nvSpPr>
        <p:spPr bwMode="gray">
          <a:xfrm>
            <a:off x="7408566" y="5570999"/>
            <a:ext cx="1113730" cy="291897"/>
          </a:xfrm>
          <a:prstGeom prst="rect">
            <a:avLst/>
          </a:prstGeom>
          <a:solidFill>
            <a:schemeClr val="bg1"/>
          </a:solidFill>
        </p:spPr>
        <p:txBody>
          <a:bodyPr vert="horz" wrap="none" lIns="91440" tIns="45720" rIns="91440" bIns="45720" rtlCol="0">
            <a:noAutofit/>
          </a:bodyPr>
          <a:lstStyle/>
          <a:p>
            <a:pPr marL="0" indent="0">
              <a:lnSpc>
                <a:spcPct val="120000"/>
              </a:lnSpc>
              <a:buFont typeface="Arial" panose="020B0604020202020204" pitchFamily="34" charset="0"/>
              <a:buNone/>
            </a:pPr>
            <a:r>
              <a:rPr kumimoji="1" lang="ja-JP" altLang="en-US" sz="1200" dirty="0" smtClean="0">
                <a:latin typeface="メイリオ" panose="020B0604030504040204" pitchFamily="50" charset="-128"/>
                <a:ea typeface="メイリオ" panose="020B0604030504040204" pitchFamily="50" charset="-128"/>
              </a:rPr>
              <a:t>（</a:t>
            </a:r>
            <a:r>
              <a:rPr kumimoji="1" lang="en-US" altLang="ja-JP" sz="1200" dirty="0" smtClean="0">
                <a:latin typeface="メイリオ" panose="020B0604030504040204" pitchFamily="50" charset="-128"/>
                <a:ea typeface="メイリオ" panose="020B0604030504040204" pitchFamily="50" charset="-128"/>
              </a:rPr>
              <a:t>2,100</a:t>
            </a:r>
            <a:r>
              <a:rPr kumimoji="1" lang="ja-JP" altLang="en-US" sz="1200" dirty="0" smtClean="0">
                <a:latin typeface="メイリオ" panose="020B0604030504040204" pitchFamily="50" charset="-128"/>
                <a:ea typeface="メイリオ" panose="020B0604030504040204" pitchFamily="50" charset="-128"/>
              </a:rPr>
              <a:t>円）</a:t>
            </a:r>
            <a:endParaRPr kumimoji="1" lang="ja-JP" altLang="en-US" sz="12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bwMode="gray">
          <a:xfrm>
            <a:off x="4384375" y="6579320"/>
            <a:ext cx="5009724" cy="313932"/>
          </a:xfrm>
          <a:prstGeom prst="rect">
            <a:avLst/>
          </a:prstGeom>
        </p:spPr>
        <p:txBody>
          <a:bodyPr vert="horz" wrap="square" lIns="91440" tIns="45720" rIns="91440" bIns="45720" rtlCol="0">
            <a:spAutoFit/>
          </a:bodyPr>
          <a:lstStyle/>
          <a:p>
            <a:pPr marL="0" indent="0">
              <a:lnSpc>
                <a:spcPct val="120000"/>
              </a:lnSpc>
              <a:buFont typeface="Arial" panose="020B0604020202020204" pitchFamily="34" charset="0"/>
              <a:buNone/>
            </a:pPr>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拒絶査定不服審判請求後の拒絶理由通知等については、現行のまま</a:t>
            </a:r>
            <a:endParaRPr kumimoji="1" lang="ja-JP" altLang="en-US" sz="1200" dirty="0">
              <a:latin typeface="メイリオ" panose="020B0604030504040204" pitchFamily="50" charset="-128"/>
              <a:ea typeface="メイリオ" panose="020B0604030504040204" pitchFamily="50" charset="-128"/>
            </a:endParaRPr>
          </a:p>
        </p:txBody>
      </p:sp>
      <p:pic>
        <p:nvPicPr>
          <p:cNvPr id="31"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636831029"/>
      </p:ext>
    </p:extLst>
  </p:cSld>
  <p:clrMapOvr>
    <a:masterClrMapping/>
  </p:clrMapOvr>
  <mc:AlternateContent xmlns:mc="http://schemas.openxmlformats.org/markup-compatibility/2006" xmlns:p14="http://schemas.microsoft.com/office/powerpoint/2010/main">
    <mc:Choice Requires="p14">
      <p:transition spd="slow" p14:dur="2000" advTm="53200"/>
    </mc:Choice>
    <mc:Fallback xmlns="">
      <p:transition spd="slow" advTm="5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 Box 15"/>
          <p:cNvSpPr txBox="1">
            <a:spLocks noChangeArrowheads="1"/>
          </p:cNvSpPr>
          <p:nvPr/>
        </p:nvSpPr>
        <p:spPr bwMode="auto">
          <a:xfrm>
            <a:off x="1923844" y="3474440"/>
            <a:ext cx="556377" cy="330072"/>
          </a:xfrm>
          <a:prstGeom prst="rect">
            <a:avLst/>
          </a:prstGeom>
          <a:solidFill>
            <a:srgbClr val="FFFFFF">
              <a:alpha val="50196"/>
            </a:srgbClr>
          </a:solidFill>
          <a:ln>
            <a:noFill/>
          </a:ln>
          <a:effectLs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出願</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6920605" y="2231588"/>
            <a:ext cx="2673521" cy="412476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B447CA40-D7A4-4995-964E-ACACF02CE5AF}"/>
              </a:ext>
            </a:extLst>
          </p:cNvPr>
          <p:cNvSpPr>
            <a:spLocks noGrp="1"/>
          </p:cNvSpPr>
          <p:nvPr>
            <p:ph type="ctrTitle"/>
          </p:nvPr>
        </p:nvSpPr>
        <p:spPr bwMode="gray"/>
        <p:txBody>
          <a:bodyPr/>
          <a:lstStyle/>
          <a:p>
            <a:r>
              <a:rPr kumimoji="1" lang="ja-JP" altLang="en-US" dirty="0" smtClean="0"/>
              <a:t>優先期間経過後の優先権主張を伴う意匠登録出願</a:t>
            </a:r>
            <a:endParaRPr kumimoji="1" lang="ja-JP" altLang="en-US" dirty="0"/>
          </a:p>
        </p:txBody>
      </p:sp>
      <p:sp>
        <p:nvSpPr>
          <p:cNvPr id="3" name="フッター プレースホルダー 2">
            <a:extLst>
              <a:ext uri="{FF2B5EF4-FFF2-40B4-BE49-F238E27FC236}">
                <a16:creationId xmlns:a16="http://schemas.microsoft.com/office/drawing/2014/main" id="{1DB42A98-D8CA-4A41-AA85-951D14A4C8D7}"/>
              </a:ext>
            </a:extLst>
          </p:cNvPr>
          <p:cNvSpPr>
            <a:spLocks noGrp="1"/>
          </p:cNvSpPr>
          <p:nvPr>
            <p:ph type="ftr" sz="quarter" idx="3"/>
          </p:nvPr>
        </p:nvSpPr>
        <p:spPr bwMode="gray"/>
        <p:txBody>
          <a:bodyPr/>
          <a:lstStyle/>
          <a:p>
            <a:r>
              <a:rPr lang="ja-JP" altLang="en-US"/>
              <a:t>特許庁</a:t>
            </a:r>
          </a:p>
        </p:txBody>
      </p:sp>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p:txBody>
          <a:bodyPr/>
          <a:lstStyle/>
          <a:p>
            <a:fld id="{273CE13B-F148-B44C-9D43-C0D604B45E13}" type="slidenum">
              <a:rPr lang="ja-JP" altLang="en-US" smtClean="0"/>
              <a:pPr/>
              <a:t>22</a:t>
            </a:fld>
            <a:endParaRPr lang="ja-JP" altLang="en-US"/>
          </a:p>
        </p:txBody>
      </p:sp>
      <p:sp>
        <p:nvSpPr>
          <p:cNvPr id="11" name="テキスト ボックス 10"/>
          <p:cNvSpPr txBox="1"/>
          <p:nvPr/>
        </p:nvSpPr>
        <p:spPr bwMode="gray">
          <a:xfrm>
            <a:off x="265977" y="1021448"/>
            <a:ext cx="9328149" cy="823376"/>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優先期間内に出願できなかったことについて</a:t>
            </a:r>
            <a:r>
              <a:rPr kumimoji="1" lang="ja-JP" altLang="en-US" b="1" dirty="0" smtClean="0">
                <a:solidFill>
                  <a:srgbClr val="FF0000"/>
                </a:solidFill>
                <a:latin typeface="メイリオ" panose="020B0604030504040204" pitchFamily="50" charset="-128"/>
                <a:ea typeface="メイリオ" panose="020B0604030504040204" pitchFamily="50" charset="-128"/>
              </a:rPr>
              <a:t>正当</a:t>
            </a:r>
            <a:r>
              <a:rPr kumimoji="1" lang="ja-JP" altLang="en-US" b="1" dirty="0">
                <a:solidFill>
                  <a:srgbClr val="FF0000"/>
                </a:solidFill>
                <a:latin typeface="メイリオ" panose="020B0604030504040204" pitchFamily="50" charset="-128"/>
                <a:ea typeface="メイリオ" panose="020B0604030504040204" pitchFamily="50" charset="-128"/>
              </a:rPr>
              <a:t>な理由が</a:t>
            </a:r>
            <a:r>
              <a:rPr kumimoji="1" lang="ja-JP" altLang="en-US" b="1" dirty="0" smtClean="0">
                <a:solidFill>
                  <a:srgbClr val="FF0000"/>
                </a:solidFill>
                <a:latin typeface="メイリオ" panose="020B0604030504040204" pitchFamily="50" charset="-128"/>
                <a:ea typeface="メイリオ" panose="020B0604030504040204" pitchFamily="50" charset="-128"/>
              </a:rPr>
              <a:t>あるとき</a:t>
            </a:r>
            <a:r>
              <a:rPr kumimoji="1" lang="ja-JP" altLang="en-US" dirty="0" smtClean="0">
                <a:latin typeface="メイリオ" panose="020B0604030504040204" pitchFamily="50" charset="-128"/>
                <a:ea typeface="メイリオ" panose="020B0604030504040204" pitchFamily="50" charset="-128"/>
              </a:rPr>
              <a:t>は、優先期間</a:t>
            </a:r>
            <a:r>
              <a:rPr kumimoji="1" lang="ja-JP" altLang="en-US" b="1" dirty="0" smtClean="0">
                <a:solidFill>
                  <a:srgbClr val="FF0000"/>
                </a:solidFill>
                <a:latin typeface="メイリオ" panose="020B0604030504040204" pitchFamily="50" charset="-128"/>
                <a:ea typeface="メイリオ" panose="020B0604030504040204" pitchFamily="50" charset="-128"/>
              </a:rPr>
              <a:t>経過後</a:t>
            </a:r>
            <a:r>
              <a:rPr kumimoji="1" lang="en-US" altLang="ja-JP" b="1" dirty="0" smtClean="0">
                <a:solidFill>
                  <a:srgbClr val="FF0000"/>
                </a:solidFill>
                <a:latin typeface="メイリオ" panose="020B0604030504040204" pitchFamily="50" charset="-128"/>
                <a:ea typeface="メイリオ" panose="020B0604030504040204" pitchFamily="50" charset="-128"/>
              </a:rPr>
              <a:t>2</a:t>
            </a:r>
            <a:r>
              <a:rPr kumimoji="1" lang="ja-JP" altLang="en-US" b="1" dirty="0" smtClean="0">
                <a:solidFill>
                  <a:srgbClr val="FF0000"/>
                </a:solidFill>
                <a:latin typeface="メイリオ" panose="020B0604030504040204" pitchFamily="50" charset="-128"/>
                <a:ea typeface="メイリオ" panose="020B0604030504040204" pitchFamily="50" charset="-128"/>
              </a:rPr>
              <a:t>か月以内</a:t>
            </a:r>
            <a:r>
              <a:rPr kumimoji="1" lang="ja-JP" altLang="en-US" dirty="0" smtClean="0">
                <a:latin typeface="メイリオ" panose="020B0604030504040204" pitchFamily="50" charset="-128"/>
                <a:ea typeface="メイリオ" panose="020B0604030504040204" pitchFamily="50" charset="-128"/>
              </a:rPr>
              <a:t>にした意匠登録出願について</a:t>
            </a:r>
            <a:r>
              <a:rPr kumimoji="1" lang="ja-JP" altLang="en-US" b="1" dirty="0" smtClean="0">
                <a:solidFill>
                  <a:srgbClr val="FF0000"/>
                </a:solidFill>
                <a:latin typeface="メイリオ" panose="020B0604030504040204" pitchFamily="50" charset="-128"/>
                <a:ea typeface="メイリオ" panose="020B0604030504040204" pitchFamily="50" charset="-128"/>
              </a:rPr>
              <a:t>優先権を主張することができる</a:t>
            </a:r>
            <a:r>
              <a:rPr kumimoji="1"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70" name="下矢印 69"/>
          <p:cNvSpPr/>
          <p:nvPr/>
        </p:nvSpPr>
        <p:spPr>
          <a:xfrm>
            <a:off x="5633007" y="4830562"/>
            <a:ext cx="475375" cy="815566"/>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1" name="Text Box 15"/>
          <p:cNvSpPr txBox="1">
            <a:spLocks noChangeArrowheads="1"/>
          </p:cNvSpPr>
          <p:nvPr/>
        </p:nvSpPr>
        <p:spPr bwMode="auto">
          <a:xfrm>
            <a:off x="5319538" y="6571341"/>
            <a:ext cx="1135411"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rPr>
              <a:t>特許庁</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cxnSp>
        <p:nvCxnSpPr>
          <p:cNvPr id="72" name="直線矢印コネクタ 71"/>
          <p:cNvCxnSpPr/>
          <p:nvPr/>
        </p:nvCxnSpPr>
        <p:spPr bwMode="auto">
          <a:xfrm>
            <a:off x="1283880" y="4639009"/>
            <a:ext cx="3045744"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73" name="メモ 72"/>
          <p:cNvSpPr/>
          <p:nvPr/>
        </p:nvSpPr>
        <p:spPr bwMode="auto">
          <a:xfrm rot="2236683">
            <a:off x="1596300" y="3594415"/>
            <a:ext cx="360040" cy="465087"/>
          </a:xfrm>
          <a:prstGeom prst="foldedCorner">
            <a:avLst>
              <a:gd name="adj" fmla="val 29895"/>
            </a:avLst>
          </a:prstGeom>
          <a:solidFill>
            <a:schemeClr val="bg1"/>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74" name="Text Box 15"/>
          <p:cNvSpPr txBox="1">
            <a:spLocks noChangeArrowheads="1"/>
          </p:cNvSpPr>
          <p:nvPr/>
        </p:nvSpPr>
        <p:spPr bwMode="auto">
          <a:xfrm>
            <a:off x="-88485" y="4713330"/>
            <a:ext cx="1278144" cy="360850"/>
          </a:xfrm>
          <a:prstGeom prst="rect">
            <a:avLst/>
          </a:prstGeom>
          <a:no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出</a:t>
            </a:r>
            <a:r>
              <a:rPr lang="ja-JP" altLang="en-US" sz="1400" dirty="0" smtClean="0">
                <a:solidFill>
                  <a:prstClr val="black"/>
                </a:solidFill>
                <a:latin typeface="メイリオ" panose="020B0604030504040204" pitchFamily="50" charset="-128"/>
                <a:ea typeface="メイリオ" panose="020B0604030504040204" pitchFamily="50" charset="-128"/>
              </a:rPr>
              <a:t>願人等</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75" name="右中かっこ 74"/>
          <p:cNvSpPr/>
          <p:nvPr/>
        </p:nvSpPr>
        <p:spPr bwMode="auto">
          <a:xfrm rot="16200000">
            <a:off x="2657458" y="2963927"/>
            <a:ext cx="258797" cy="2939614"/>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76" name="Text Box 15"/>
          <p:cNvSpPr txBox="1">
            <a:spLocks noChangeArrowheads="1"/>
          </p:cNvSpPr>
          <p:nvPr/>
        </p:nvSpPr>
        <p:spPr bwMode="auto">
          <a:xfrm>
            <a:off x="1395548" y="4039208"/>
            <a:ext cx="2727303"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prstClr val="black"/>
                </a:solidFill>
                <a:latin typeface="メイリオ" panose="020B0604030504040204" pitchFamily="50" charset="-128"/>
                <a:ea typeface="メイリオ" panose="020B0604030504040204" pitchFamily="50" charset="-128"/>
              </a:rPr>
              <a:t>優先期間（</a:t>
            </a:r>
            <a:r>
              <a:rPr lang="en-US" altLang="ja-JP" sz="1400" dirty="0" smtClean="0">
                <a:solidFill>
                  <a:prstClr val="black"/>
                </a:solidFill>
                <a:latin typeface="メイリオ" panose="020B0604030504040204" pitchFamily="50" charset="-128"/>
                <a:ea typeface="メイリオ" panose="020B0604030504040204" pitchFamily="50" charset="-128"/>
              </a:rPr>
              <a:t>6</a:t>
            </a:r>
            <a:r>
              <a:rPr lang="ja-JP" altLang="en-US" sz="1400" dirty="0" smtClean="0">
                <a:solidFill>
                  <a:prstClr val="black"/>
                </a:solidFill>
                <a:latin typeface="メイリオ" panose="020B0604030504040204" pitchFamily="50" charset="-128"/>
                <a:ea typeface="メイリオ" panose="020B0604030504040204" pitchFamily="50" charset="-128"/>
              </a:rPr>
              <a:t>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77" name="右中かっこ 76"/>
          <p:cNvSpPr/>
          <p:nvPr/>
        </p:nvSpPr>
        <p:spPr bwMode="auto">
          <a:xfrm rot="16200000">
            <a:off x="5024256" y="3556955"/>
            <a:ext cx="289176" cy="1798969"/>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78" name="Text Box 15"/>
          <p:cNvSpPr txBox="1">
            <a:spLocks noChangeArrowheads="1"/>
          </p:cNvSpPr>
          <p:nvPr/>
        </p:nvSpPr>
        <p:spPr bwMode="auto">
          <a:xfrm>
            <a:off x="4233742" y="3996293"/>
            <a:ext cx="1909738"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srgbClr val="FF0000"/>
                </a:solidFill>
                <a:latin typeface="メイリオ" panose="020B0604030504040204" pitchFamily="50" charset="-128"/>
                <a:ea typeface="メイリオ" panose="020B0604030504040204" pitchFamily="50" charset="-128"/>
              </a:rPr>
              <a:t>２か月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pic>
        <p:nvPicPr>
          <p:cNvPr id="81" name="図 80"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165969" y="3962455"/>
            <a:ext cx="780140" cy="774939"/>
          </a:xfrm>
          <a:prstGeom prst="rect">
            <a:avLst/>
          </a:prstGeom>
        </p:spPr>
      </p:pic>
      <p:pic>
        <p:nvPicPr>
          <p:cNvPr id="82" name="図 81"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6"/>
          <a:stretch>
            <a:fillRect/>
          </a:stretch>
        </p:blipFill>
        <p:spPr bwMode="gray">
          <a:xfrm>
            <a:off x="5421808" y="5687364"/>
            <a:ext cx="930873" cy="924667"/>
          </a:xfrm>
          <a:prstGeom prst="rect">
            <a:avLst/>
          </a:prstGeom>
        </p:spPr>
      </p:pic>
      <p:cxnSp>
        <p:nvCxnSpPr>
          <p:cNvPr id="83" name="直線矢印コネクタ 82"/>
          <p:cNvCxnSpPr/>
          <p:nvPr/>
        </p:nvCxnSpPr>
        <p:spPr bwMode="auto">
          <a:xfrm>
            <a:off x="4329624" y="4639009"/>
            <a:ext cx="1778758" cy="0"/>
          </a:xfrm>
          <a:prstGeom prst="straightConnector1">
            <a:avLst/>
          </a:prstGeom>
          <a:solidFill>
            <a:srgbClr val="FF9900"/>
          </a:solidFill>
          <a:ln w="25400" cap="flat" cmpd="sng" algn="ctr">
            <a:solidFill>
              <a:srgbClr val="FF0000"/>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85" name="下矢印 84"/>
          <p:cNvSpPr/>
          <p:nvPr/>
        </p:nvSpPr>
        <p:spPr>
          <a:xfrm flipV="1">
            <a:off x="1079015" y="3410427"/>
            <a:ext cx="475375" cy="788170"/>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6" name="Text Box 15"/>
          <p:cNvSpPr txBox="1">
            <a:spLocks noChangeArrowheads="1"/>
          </p:cNvSpPr>
          <p:nvPr/>
        </p:nvSpPr>
        <p:spPr bwMode="auto">
          <a:xfrm>
            <a:off x="3101830" y="4892329"/>
            <a:ext cx="2501475" cy="607071"/>
          </a:xfrm>
          <a:prstGeom prst="rect">
            <a:avLst/>
          </a:prstGeom>
          <a:solidFill>
            <a:srgbClr val="FFFFFF">
              <a:alpha val="50196"/>
            </a:srgbClr>
          </a:solid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1450" indent="-171450" eaLnBrk="1" hangingPunct="1">
              <a:spcBef>
                <a:spcPct val="50000"/>
              </a:spcBef>
              <a:buFont typeface="Arial" panose="020B0604020202020204" pitchFamily="34" charset="0"/>
              <a:buChar char="•"/>
            </a:pPr>
            <a:r>
              <a:rPr lang="ja-JP" altLang="en-US" sz="1200" dirty="0" smtClean="0">
                <a:latin typeface="メイリオ" panose="020B0604030504040204" pitchFamily="50" charset="-128"/>
                <a:ea typeface="メイリオ" panose="020B0604030504040204" pitchFamily="50" charset="-128"/>
              </a:rPr>
              <a:t>優先権主張を伴う意匠登録出願</a:t>
            </a:r>
            <a:endParaRPr lang="en-US" altLang="ja-JP" sz="1200" dirty="0" smtClean="0">
              <a:latin typeface="メイリオ" panose="020B0604030504040204" pitchFamily="50" charset="-128"/>
              <a:ea typeface="メイリオ" panose="020B0604030504040204" pitchFamily="50" charset="-128"/>
            </a:endParaRPr>
          </a:p>
          <a:p>
            <a:pPr marL="171450" indent="-171450" eaLnBrk="1" hangingPunct="1">
              <a:spcBef>
                <a:spcPct val="50000"/>
              </a:spcBef>
              <a:buFont typeface="Arial" panose="020B0604020202020204" pitchFamily="34" charset="0"/>
              <a:buChar char="•"/>
            </a:pPr>
            <a:r>
              <a:rPr lang="ja-JP" altLang="en-US" sz="1200" dirty="0" smtClean="0">
                <a:latin typeface="メイリオ" panose="020B0604030504040204" pitchFamily="50" charset="-128"/>
                <a:ea typeface="メイリオ" panose="020B0604030504040204" pitchFamily="50" charset="-128"/>
              </a:rPr>
              <a:t>回復理由書及び証拠書類</a:t>
            </a:r>
            <a:endParaRPr lang="ja-JP" altLang="en-US" sz="1200" dirty="0">
              <a:latin typeface="メイリオ" panose="020B0604030504040204" pitchFamily="50" charset="-128"/>
              <a:ea typeface="メイリオ" panose="020B0604030504040204" pitchFamily="50" charset="-128"/>
            </a:endParaRPr>
          </a:p>
        </p:txBody>
      </p:sp>
      <p:pic>
        <p:nvPicPr>
          <p:cNvPr id="91" name="図 90"/>
          <p:cNvPicPr>
            <a:picLocks noChangeAspect="1"/>
          </p:cNvPicPr>
          <p:nvPr/>
        </p:nvPicPr>
        <p:blipFill>
          <a:blip r:embed="rId7"/>
          <a:stretch>
            <a:fillRect/>
          </a:stretch>
        </p:blipFill>
        <p:spPr>
          <a:xfrm>
            <a:off x="825544" y="2231589"/>
            <a:ext cx="972843" cy="864463"/>
          </a:xfrm>
          <a:prstGeom prst="rect">
            <a:avLst/>
          </a:prstGeom>
        </p:spPr>
      </p:pic>
      <p:sp>
        <p:nvSpPr>
          <p:cNvPr id="92" name="Text Box 15"/>
          <p:cNvSpPr txBox="1">
            <a:spLocks noChangeArrowheads="1"/>
          </p:cNvSpPr>
          <p:nvPr/>
        </p:nvSpPr>
        <p:spPr bwMode="auto">
          <a:xfrm>
            <a:off x="561035" y="3082627"/>
            <a:ext cx="1454720"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rPr>
              <a:t>第一国官庁</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grpSp>
        <p:nvGrpSpPr>
          <p:cNvPr id="95" name="グループ化 94"/>
          <p:cNvGrpSpPr/>
          <p:nvPr/>
        </p:nvGrpSpPr>
        <p:grpSpPr>
          <a:xfrm>
            <a:off x="4988355" y="5301192"/>
            <a:ext cx="380276" cy="552107"/>
            <a:chOff x="5063296" y="5212566"/>
            <a:chExt cx="380276" cy="552107"/>
          </a:xfrm>
        </p:grpSpPr>
        <p:sp>
          <p:nvSpPr>
            <p:cNvPr id="87" name="メモ 86"/>
            <p:cNvSpPr/>
            <p:nvPr/>
          </p:nvSpPr>
          <p:spPr bwMode="auto">
            <a:xfrm rot="2236683">
              <a:off x="5063296" y="5212566"/>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94" name="メモ 93"/>
            <p:cNvSpPr/>
            <p:nvPr/>
          </p:nvSpPr>
          <p:spPr bwMode="auto">
            <a:xfrm rot="2236683">
              <a:off x="5083532" y="5299586"/>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grpSp>
      <p:sp>
        <p:nvSpPr>
          <p:cNvPr id="88" name="AutoShape 17"/>
          <p:cNvSpPr>
            <a:spLocks noChangeArrowheads="1"/>
          </p:cNvSpPr>
          <p:nvPr/>
        </p:nvSpPr>
        <p:spPr bwMode="auto">
          <a:xfrm>
            <a:off x="1967022" y="5915406"/>
            <a:ext cx="3119344" cy="806069"/>
          </a:xfrm>
          <a:prstGeom prst="wedgeRectCallout">
            <a:avLst>
              <a:gd name="adj1" fmla="val 47136"/>
              <a:gd name="adj2" fmla="val -84872"/>
            </a:avLst>
          </a:prstGeom>
          <a:solidFill>
            <a:srgbClr val="FF66FF"/>
          </a:solidFill>
          <a:ln w="15875">
            <a:solidFill>
              <a:srgbClr val="E60012"/>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優先期間内に出願できなかったことについて正当な理由があるときは、優先権を主張できる。</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sp>
        <p:nvSpPr>
          <p:cNvPr id="96" name="正方形/長方形 95"/>
          <p:cNvSpPr/>
          <p:nvPr/>
        </p:nvSpPr>
        <p:spPr>
          <a:xfrm>
            <a:off x="6956567" y="2557493"/>
            <a:ext cx="2619389" cy="2800767"/>
          </a:xfrm>
          <a:prstGeom prst="rect">
            <a:avLst/>
          </a:prstGeom>
        </p:spPr>
        <p:txBody>
          <a:bodyPr wrap="square">
            <a:spAutoFit/>
          </a:bodyPr>
          <a:lstStyle/>
          <a:p>
            <a:pPr marL="171450" indent="-171450">
              <a:buFont typeface="Wingdings" panose="05000000000000000000" pitchFamily="2" charset="2"/>
              <a:buChar char="ü"/>
            </a:pPr>
            <a:r>
              <a:rPr lang="ja-JP" altLang="en-US" sz="1100" dirty="0" smtClean="0">
                <a:latin typeface="メイリオ" panose="020B0604030504040204" pitchFamily="50" charset="-128"/>
                <a:ea typeface="メイリオ" panose="020B0604030504040204" pitchFamily="50" charset="-128"/>
              </a:rPr>
              <a:t>期間徒過</a:t>
            </a:r>
            <a:r>
              <a:rPr lang="ja-JP" altLang="en-US" sz="1100" dirty="0">
                <a:latin typeface="メイリオ" panose="020B0604030504040204" pitchFamily="50" charset="-128"/>
                <a:ea typeface="メイリオ" panose="020B0604030504040204" pitchFamily="50" charset="-128"/>
              </a:rPr>
              <a:t>の原因となった事象が予測可能であるといえる</a:t>
            </a:r>
            <a:r>
              <a:rPr lang="ja-JP" altLang="en-US" sz="1100" dirty="0" smtClean="0">
                <a:latin typeface="メイリオ" panose="020B0604030504040204" pitchFamily="50" charset="-128"/>
                <a:ea typeface="メイリオ" panose="020B0604030504040204" pitchFamily="50" charset="-128"/>
              </a:rPr>
              <a:t>場合（例えば、計画的な入院による代理人の不在、計画停電によるオンライン手続不能等）は、出</a:t>
            </a:r>
            <a:r>
              <a:rPr lang="ja-JP" altLang="en-US" sz="1100" dirty="0">
                <a:latin typeface="メイリオ" panose="020B0604030504040204" pitchFamily="50" charset="-128"/>
                <a:ea typeface="メイリオ" panose="020B0604030504040204" pitchFamily="50" charset="-128"/>
              </a:rPr>
              <a:t>願人等の講じた措置の如何を問わず、原則と</a:t>
            </a:r>
            <a:r>
              <a:rPr lang="ja-JP" altLang="en-US" sz="1100" dirty="0" smtClean="0">
                <a:latin typeface="メイリオ" panose="020B0604030504040204" pitchFamily="50" charset="-128"/>
                <a:ea typeface="メイリオ" panose="020B0604030504040204" pitchFamily="50" charset="-128"/>
              </a:rPr>
              <a:t>して「</a:t>
            </a:r>
            <a:r>
              <a:rPr lang="ja-JP" altLang="en-US" sz="1100" dirty="0">
                <a:latin typeface="メイリオ" panose="020B0604030504040204" pitchFamily="50" charset="-128"/>
                <a:ea typeface="メイリオ" panose="020B0604030504040204" pitchFamily="50" charset="-128"/>
              </a:rPr>
              <a:t>正当な理由」に該当しないと</a:t>
            </a:r>
            <a:r>
              <a:rPr lang="ja-JP" altLang="en-US" sz="1100" dirty="0" smtClean="0">
                <a:latin typeface="メイリオ" panose="020B0604030504040204" pitchFamily="50" charset="-128"/>
                <a:ea typeface="メイリオ" panose="020B0604030504040204" pitchFamily="50" charset="-128"/>
              </a:rPr>
              <a:t>判断される。</a:t>
            </a:r>
            <a:endParaRPr lang="en-US" altLang="ja-JP" sz="1100" dirty="0" smtClean="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ü"/>
            </a:pPr>
            <a:r>
              <a:rPr lang="ja-JP" altLang="en-US" sz="1100" dirty="0">
                <a:latin typeface="メイリオ" panose="020B0604030504040204" pitchFamily="50" charset="-128"/>
                <a:ea typeface="メイリオ" panose="020B0604030504040204" pitchFamily="50" charset="-128"/>
              </a:rPr>
              <a:t>期間徒過の原因となった事象が予測可能であるといえない</a:t>
            </a:r>
            <a:r>
              <a:rPr lang="ja-JP" altLang="en-US" sz="1100" dirty="0" smtClean="0">
                <a:latin typeface="メイリオ" panose="020B0604030504040204" pitchFamily="50" charset="-128"/>
                <a:ea typeface="メイリオ" panose="020B0604030504040204" pitchFamily="50" charset="-128"/>
              </a:rPr>
              <a:t>場合は</a:t>
            </a:r>
            <a:r>
              <a:rPr lang="ja-JP" altLang="en-US" sz="1100" dirty="0">
                <a:latin typeface="メイリオ" panose="020B0604030504040204" pitchFamily="50" charset="-128"/>
                <a:ea typeface="メイリオ" panose="020B0604030504040204" pitchFamily="50" charset="-128"/>
              </a:rPr>
              <a:t>、回復理由書の記載に基づき、出願人等が手続をするため</a:t>
            </a:r>
            <a:r>
              <a:rPr lang="ja-JP" altLang="en-US" sz="1100" dirty="0" smtClean="0">
                <a:latin typeface="メイリオ" panose="020B0604030504040204" pitchFamily="50" charset="-128"/>
                <a:ea typeface="メイリオ" panose="020B0604030504040204" pitchFamily="50" charset="-128"/>
              </a:rPr>
              <a:t>に事象の発生前・後に講じた措置が相応の措置といえるか否かの観点、及び措置</a:t>
            </a:r>
            <a:r>
              <a:rPr lang="ja-JP" altLang="en-US" sz="1100" dirty="0">
                <a:latin typeface="メイリオ" panose="020B0604030504040204" pitchFamily="50" charset="-128"/>
                <a:ea typeface="メイリオ" panose="020B0604030504040204" pitchFamily="50" charset="-128"/>
              </a:rPr>
              <a:t>を講ずべき</a:t>
            </a:r>
            <a:r>
              <a:rPr lang="ja-JP" altLang="en-US" sz="1100" dirty="0" smtClean="0">
                <a:latin typeface="メイリオ" panose="020B0604030504040204" pitchFamily="50" charset="-128"/>
                <a:ea typeface="メイリオ" panose="020B0604030504040204" pitchFamily="50" charset="-128"/>
              </a:rPr>
              <a:t>者（出願人等及び代理人）の</a:t>
            </a:r>
            <a:r>
              <a:rPr lang="ja-JP" altLang="en-US" sz="1100" dirty="0">
                <a:latin typeface="メイリオ" panose="020B0604030504040204" pitchFamily="50" charset="-128"/>
                <a:ea typeface="メイリオ" panose="020B0604030504040204" pitchFamily="50" charset="-128"/>
              </a:rPr>
              <a:t>観点を含めて</a:t>
            </a:r>
            <a:r>
              <a:rPr lang="ja-JP" altLang="en-US" sz="1100" dirty="0" smtClean="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正当な理由」であるか否かについて</a:t>
            </a:r>
            <a:r>
              <a:rPr lang="ja-JP" altLang="en-US" sz="1100" dirty="0" smtClean="0">
                <a:latin typeface="メイリオ" panose="020B0604030504040204" pitchFamily="50" charset="-128"/>
                <a:ea typeface="メイリオ" panose="020B0604030504040204" pitchFamily="50" charset="-128"/>
              </a:rPr>
              <a:t>判断される。</a:t>
            </a:r>
            <a:endParaRPr lang="ja-JP" altLang="en-US" sz="1100" dirty="0">
              <a:latin typeface="メイリオ" panose="020B0604030504040204" pitchFamily="50" charset="-128"/>
              <a:ea typeface="メイリオ" panose="020B0604030504040204" pitchFamily="50" charset="-128"/>
            </a:endParaRPr>
          </a:p>
        </p:txBody>
      </p:sp>
      <p:sp>
        <p:nvSpPr>
          <p:cNvPr id="97" name="正方形/長方形 96"/>
          <p:cNvSpPr/>
          <p:nvPr/>
        </p:nvSpPr>
        <p:spPr>
          <a:xfrm>
            <a:off x="6935128" y="2301721"/>
            <a:ext cx="2619389" cy="276999"/>
          </a:xfrm>
          <a:prstGeom prst="rect">
            <a:avLst/>
          </a:prstGeom>
        </p:spPr>
        <p:txBody>
          <a:bodyPr wrap="square">
            <a:spAutoFit/>
          </a:bodyPr>
          <a:lstStyle/>
          <a:p>
            <a:r>
              <a:rPr lang="ja-JP" altLang="en-US" sz="1200" b="1" dirty="0" smtClean="0">
                <a:latin typeface="メイリオ" panose="020B0604030504040204" pitchFamily="50" charset="-128"/>
                <a:ea typeface="メイリオ" panose="020B0604030504040204" pitchFamily="50" charset="-128"/>
              </a:rPr>
              <a:t>「正当な理由」について</a:t>
            </a:r>
            <a:endParaRPr lang="ja-JP" altLang="en-US" sz="1200" b="1" dirty="0">
              <a:latin typeface="メイリオ" panose="020B0604030504040204" pitchFamily="50" charset="-128"/>
              <a:ea typeface="メイリオ" panose="020B0604030504040204" pitchFamily="50" charset="-128"/>
            </a:endParaRPr>
          </a:p>
        </p:txBody>
      </p:sp>
      <p:sp>
        <p:nvSpPr>
          <p:cNvPr id="98" name="正方形/長方形 97"/>
          <p:cNvSpPr/>
          <p:nvPr/>
        </p:nvSpPr>
        <p:spPr>
          <a:xfrm>
            <a:off x="7072986" y="5936865"/>
            <a:ext cx="2451392" cy="369332"/>
          </a:xfrm>
          <a:prstGeom prst="rect">
            <a:avLst/>
          </a:prstGeom>
        </p:spPr>
        <p:txBody>
          <a:bodyPr wrap="square">
            <a:spAutoFit/>
          </a:bodyPr>
          <a:lstStyle/>
          <a:p>
            <a:r>
              <a:rPr lang="en-US" altLang="ja-JP" sz="900" dirty="0" smtClean="0"/>
              <a:t>※</a:t>
            </a:r>
            <a:r>
              <a:rPr lang="ja-JP" altLang="en-US" sz="900" dirty="0" smtClean="0"/>
              <a:t>詳細は特許庁</a:t>
            </a:r>
            <a:r>
              <a:rPr lang="en-US" altLang="ja-JP" sz="900" dirty="0" smtClean="0"/>
              <a:t>HP</a:t>
            </a:r>
            <a:r>
              <a:rPr lang="ja-JP" altLang="en-US" sz="900" dirty="0" smtClean="0"/>
              <a:t>「期間徒過後の救済</a:t>
            </a:r>
            <a:r>
              <a:rPr lang="ja-JP" altLang="en-US" sz="900" dirty="0"/>
              <a:t>規定に係る</a:t>
            </a:r>
            <a:r>
              <a:rPr lang="ja-JP" altLang="en-US" sz="900" dirty="0" smtClean="0"/>
              <a:t>ガイドライン（四法共通）」参照</a:t>
            </a:r>
            <a:endParaRPr lang="ja-JP" altLang="en-US" sz="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867781134"/>
      </p:ext>
    </p:extLst>
  </p:cSld>
  <p:clrMapOvr>
    <a:masterClrMapping/>
  </p:clrMapOvr>
  <mc:AlternateContent xmlns:mc="http://schemas.openxmlformats.org/markup-compatibility/2006">
    <mc:Choice xmlns:p14="http://schemas.microsoft.com/office/powerpoint/2010/main" Requires="p14">
      <p:transition spd="slow" p14:dur="2000" advTm="95005"/>
    </mc:Choice>
    <mc:Fallback>
      <p:transition spd="slow" advTm="9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3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直線矢印コネクタ 78"/>
          <p:cNvCxnSpPr/>
          <p:nvPr/>
        </p:nvCxnSpPr>
        <p:spPr bwMode="auto">
          <a:xfrm flipV="1">
            <a:off x="7063181" y="3419233"/>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69" name="直線矢印コネクタ 68"/>
          <p:cNvCxnSpPr/>
          <p:nvPr/>
        </p:nvCxnSpPr>
        <p:spPr bwMode="auto">
          <a:xfrm flipV="1">
            <a:off x="4650402" y="3445069"/>
            <a:ext cx="0" cy="1990388"/>
          </a:xfrm>
          <a:prstGeom prst="straightConnector1">
            <a:avLst/>
          </a:prstGeom>
          <a:solidFill>
            <a:srgbClr val="FF9900"/>
          </a:solidFill>
          <a:ln w="15875" cap="flat" cmpd="sng" algn="ctr">
            <a:solidFill>
              <a:srgbClr val="FF0000"/>
            </a:solidFill>
            <a:prstDash val="sysDash"/>
            <a:round/>
            <a:headEnd type="none" w="med" len="med"/>
            <a:tailEnd type="none"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6" name="タイトル 5">
            <a:extLst>
              <a:ext uri="{FF2B5EF4-FFF2-40B4-BE49-F238E27FC236}">
                <a16:creationId xmlns:a16="http://schemas.microsoft.com/office/drawing/2014/main" id="{B447CA40-D7A4-4995-964E-ACACF02CE5AF}"/>
              </a:ext>
            </a:extLst>
          </p:cNvPr>
          <p:cNvSpPr>
            <a:spLocks noGrp="1"/>
          </p:cNvSpPr>
          <p:nvPr>
            <p:ph type="ctrTitle"/>
          </p:nvPr>
        </p:nvSpPr>
        <p:spPr bwMode="gray"/>
        <p:txBody>
          <a:bodyPr>
            <a:normAutofit/>
          </a:bodyPr>
          <a:lstStyle/>
          <a:p>
            <a:r>
              <a:rPr lang="ja-JP" altLang="en-US" dirty="0"/>
              <a:t>優先権書類</a:t>
            </a:r>
            <a:r>
              <a:rPr lang="ja-JP" altLang="en-US" dirty="0" smtClean="0"/>
              <a:t>の未提出</a:t>
            </a:r>
            <a:r>
              <a:rPr lang="ja-JP" altLang="en-US" dirty="0"/>
              <a:t>通知を受けた後</a:t>
            </a:r>
            <a:r>
              <a:rPr lang="ja-JP" altLang="en-US" dirty="0" smtClean="0"/>
              <a:t>の優先権</a:t>
            </a:r>
            <a:r>
              <a:rPr lang="ja-JP" altLang="en-US" dirty="0"/>
              <a:t>書類の提出</a:t>
            </a:r>
          </a:p>
        </p:txBody>
      </p:sp>
      <p:sp>
        <p:nvSpPr>
          <p:cNvPr id="3" name="フッター プレースホルダー 2">
            <a:extLst>
              <a:ext uri="{FF2B5EF4-FFF2-40B4-BE49-F238E27FC236}">
                <a16:creationId xmlns:a16="http://schemas.microsoft.com/office/drawing/2014/main" id="{1DB42A98-D8CA-4A41-AA85-951D14A4C8D7}"/>
              </a:ext>
            </a:extLst>
          </p:cNvPr>
          <p:cNvSpPr>
            <a:spLocks noGrp="1"/>
          </p:cNvSpPr>
          <p:nvPr>
            <p:ph type="ftr" sz="quarter" idx="3"/>
          </p:nvPr>
        </p:nvSpPr>
        <p:spPr bwMode="gray"/>
        <p:txBody>
          <a:bodyPr/>
          <a:lstStyle/>
          <a:p>
            <a:r>
              <a:rPr lang="ja-JP" altLang="en-US"/>
              <a:t>特許庁</a:t>
            </a:r>
          </a:p>
        </p:txBody>
      </p:sp>
      <p:sp>
        <p:nvSpPr>
          <p:cNvPr id="4" name="スライド番号プレースホルダー 3">
            <a:extLst>
              <a:ext uri="{FF2B5EF4-FFF2-40B4-BE49-F238E27FC236}">
                <a16:creationId xmlns:a16="http://schemas.microsoft.com/office/drawing/2014/main" id="{50BB467C-1E14-470F-AD90-5EF09E8B1A2A}"/>
              </a:ext>
            </a:extLst>
          </p:cNvPr>
          <p:cNvSpPr>
            <a:spLocks noGrp="1"/>
          </p:cNvSpPr>
          <p:nvPr>
            <p:ph type="sldNum" sz="quarter" idx="4"/>
          </p:nvPr>
        </p:nvSpPr>
        <p:spPr bwMode="gray"/>
        <p:txBody>
          <a:bodyPr/>
          <a:lstStyle/>
          <a:p>
            <a:fld id="{273CE13B-F148-B44C-9D43-C0D604B45E13}" type="slidenum">
              <a:rPr lang="ja-JP" altLang="en-US" smtClean="0"/>
              <a:pPr/>
              <a:t>23</a:t>
            </a:fld>
            <a:endParaRPr lang="ja-JP" altLang="en-US"/>
          </a:p>
        </p:txBody>
      </p:sp>
      <p:sp>
        <p:nvSpPr>
          <p:cNvPr id="11" name="テキスト ボックス 10"/>
          <p:cNvSpPr txBox="1"/>
          <p:nvPr/>
        </p:nvSpPr>
        <p:spPr bwMode="gray">
          <a:xfrm>
            <a:off x="265977" y="1021447"/>
            <a:ext cx="9328149" cy="1103933"/>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優先権書類の提出期間（</a:t>
            </a:r>
            <a:r>
              <a:rPr kumimoji="1" lang="en-US" altLang="ja-JP" dirty="0" smtClean="0">
                <a:latin typeface="メイリオ" panose="020B0604030504040204" pitchFamily="50" charset="-128"/>
                <a:ea typeface="メイリオ" panose="020B0604030504040204" pitchFamily="50" charset="-128"/>
              </a:rPr>
              <a:t>3</a:t>
            </a:r>
            <a:r>
              <a:rPr kumimoji="1" lang="ja-JP" altLang="en-US" dirty="0" smtClean="0">
                <a:latin typeface="メイリオ" panose="020B0604030504040204" pitchFamily="50" charset="-128"/>
                <a:ea typeface="メイリオ" panose="020B0604030504040204" pitchFamily="50" charset="-128"/>
              </a:rPr>
              <a:t>か月）内に</a:t>
            </a:r>
            <a:r>
              <a:rPr kumimoji="1" lang="ja-JP" altLang="en-US" b="1" dirty="0" smtClean="0">
                <a:solidFill>
                  <a:srgbClr val="FF0000"/>
                </a:solidFill>
                <a:latin typeface="メイリオ" panose="020B0604030504040204" pitchFamily="50" charset="-128"/>
                <a:ea typeface="メイリオ" panose="020B0604030504040204" pitchFamily="50" charset="-128"/>
              </a:rPr>
              <a:t>優先権書類の</a:t>
            </a:r>
            <a:r>
              <a:rPr kumimoji="1" lang="ja-JP" altLang="en-US" b="1" dirty="0">
                <a:solidFill>
                  <a:srgbClr val="FF0000"/>
                </a:solidFill>
                <a:latin typeface="メイリオ" panose="020B0604030504040204" pitchFamily="50" charset="-128"/>
                <a:ea typeface="メイリオ" panose="020B0604030504040204" pitchFamily="50" charset="-128"/>
              </a:rPr>
              <a:t>提出がなかった</a:t>
            </a:r>
            <a:r>
              <a:rPr kumimoji="1" lang="ja-JP" altLang="en-US" b="1" dirty="0" smtClean="0">
                <a:solidFill>
                  <a:srgbClr val="FF0000"/>
                </a:solidFill>
                <a:latin typeface="メイリオ" panose="020B0604030504040204" pitchFamily="50" charset="-128"/>
                <a:ea typeface="メイリオ" panose="020B0604030504040204" pitchFamily="50" charset="-128"/>
              </a:rPr>
              <a:t>とき</a:t>
            </a:r>
            <a:r>
              <a:rPr kumimoji="1" lang="ja-JP" altLang="en-US" dirty="0" smtClean="0">
                <a:latin typeface="メイリオ" panose="020B0604030504040204" pitchFamily="50" charset="-128"/>
                <a:ea typeface="メイリオ" panose="020B0604030504040204" pitchFamily="50" charset="-128"/>
              </a:rPr>
              <a:t>は、特許庁長官は</a:t>
            </a:r>
            <a:r>
              <a:rPr kumimoji="1" lang="ja-JP" altLang="en-US" b="1" dirty="0" smtClean="0">
                <a:solidFill>
                  <a:srgbClr val="FF0000"/>
                </a:solidFill>
                <a:latin typeface="メイリオ" panose="020B0604030504040204" pitchFamily="50" charset="-128"/>
                <a:ea typeface="メイリオ" panose="020B0604030504040204" pitchFamily="50" charset="-128"/>
              </a:rPr>
              <a:t>注意</a:t>
            </a:r>
            <a:r>
              <a:rPr kumimoji="1" lang="ja-JP" altLang="en-US" b="1" dirty="0">
                <a:solidFill>
                  <a:srgbClr val="FF0000"/>
                </a:solidFill>
                <a:latin typeface="メイリオ" panose="020B0604030504040204" pitchFamily="50" charset="-128"/>
                <a:ea typeface="メイリオ" panose="020B0604030504040204" pitchFamily="50" charset="-128"/>
              </a:rPr>
              <a:t>喚起のための通知</a:t>
            </a:r>
            <a:r>
              <a:rPr kumimoji="1" lang="ja-JP" altLang="en-US" dirty="0">
                <a:latin typeface="メイリオ" panose="020B0604030504040204" pitchFamily="50" charset="-128"/>
                <a:ea typeface="メイリオ" panose="020B0604030504040204" pitchFamily="50" charset="-128"/>
              </a:rPr>
              <a:t>をし</a:t>
            </a:r>
            <a:r>
              <a:rPr kumimoji="1" lang="ja-JP" altLang="en-US" dirty="0" smtClean="0">
                <a:latin typeface="メイリオ" panose="020B0604030504040204" pitchFamily="50" charset="-128"/>
                <a:ea typeface="メイリオ" panose="020B0604030504040204" pitchFamily="50" charset="-128"/>
              </a:rPr>
              <a:t>、</a:t>
            </a:r>
            <a:r>
              <a:rPr kumimoji="1" lang="ja-JP" altLang="en-US" b="1" dirty="0" smtClean="0">
                <a:solidFill>
                  <a:srgbClr val="FF0000"/>
                </a:solidFill>
                <a:latin typeface="メイリオ" panose="020B0604030504040204" pitchFamily="50" charset="-128"/>
                <a:ea typeface="メイリオ" panose="020B0604030504040204" pitchFamily="50" charset="-128"/>
              </a:rPr>
              <a:t>通知</a:t>
            </a:r>
            <a:r>
              <a:rPr kumimoji="1" lang="ja-JP" altLang="en-US" b="1" dirty="0">
                <a:solidFill>
                  <a:srgbClr val="FF0000"/>
                </a:solidFill>
                <a:latin typeface="メイリオ" panose="020B0604030504040204" pitchFamily="50" charset="-128"/>
                <a:ea typeface="メイリオ" panose="020B0604030504040204" pitchFamily="50" charset="-128"/>
              </a:rPr>
              <a:t>を受けた</a:t>
            </a:r>
            <a:r>
              <a:rPr kumimoji="1" lang="ja-JP" altLang="en-US" b="1" dirty="0" smtClean="0">
                <a:solidFill>
                  <a:srgbClr val="FF0000"/>
                </a:solidFill>
                <a:latin typeface="メイリオ" panose="020B0604030504040204" pitchFamily="50" charset="-128"/>
                <a:ea typeface="メイリオ" panose="020B0604030504040204" pitchFamily="50" charset="-128"/>
              </a:rPr>
              <a:t>者は通知から</a:t>
            </a:r>
            <a:r>
              <a:rPr kumimoji="1" lang="en-US" altLang="ja-JP" b="1" dirty="0" smtClean="0">
                <a:solidFill>
                  <a:srgbClr val="FF0000"/>
                </a:solidFill>
                <a:latin typeface="メイリオ" panose="020B0604030504040204" pitchFamily="50" charset="-128"/>
                <a:ea typeface="メイリオ" panose="020B0604030504040204" pitchFamily="50" charset="-128"/>
              </a:rPr>
              <a:t>2</a:t>
            </a:r>
            <a:r>
              <a:rPr kumimoji="1" lang="ja-JP" altLang="en-US" b="1" dirty="0" smtClean="0">
                <a:solidFill>
                  <a:srgbClr val="FF0000"/>
                </a:solidFill>
                <a:latin typeface="メイリオ" panose="020B0604030504040204" pitchFamily="50" charset="-128"/>
                <a:ea typeface="メイリオ" panose="020B0604030504040204" pitchFamily="50" charset="-128"/>
              </a:rPr>
              <a:t>か月以内に優先権書類を提出することができる</a:t>
            </a:r>
            <a:r>
              <a:rPr kumimoji="1"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59" name="下矢印 58"/>
          <p:cNvSpPr/>
          <p:nvPr/>
        </p:nvSpPr>
        <p:spPr>
          <a:xfrm>
            <a:off x="4648255" y="3419557"/>
            <a:ext cx="475375" cy="199006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0" name="Text Box 15"/>
          <p:cNvSpPr txBox="1">
            <a:spLocks noChangeArrowheads="1"/>
          </p:cNvSpPr>
          <p:nvPr/>
        </p:nvSpPr>
        <p:spPr bwMode="auto">
          <a:xfrm>
            <a:off x="488484" y="3785805"/>
            <a:ext cx="1065371"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smtClean="0">
                <a:solidFill>
                  <a:prstClr val="black"/>
                </a:solidFill>
                <a:latin typeface="メイリオ" panose="020B0604030504040204" pitchFamily="50" charset="-128"/>
                <a:ea typeface="メイリオ" panose="020B0604030504040204" pitchFamily="50" charset="-128"/>
              </a:rPr>
              <a:t>特許庁</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cxnSp>
        <p:nvCxnSpPr>
          <p:cNvPr id="61" name="直線矢印コネクタ 60"/>
          <p:cNvCxnSpPr/>
          <p:nvPr/>
        </p:nvCxnSpPr>
        <p:spPr bwMode="auto">
          <a:xfrm>
            <a:off x="1539421" y="3419233"/>
            <a:ext cx="6797612"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62" name="メモ 61"/>
          <p:cNvSpPr/>
          <p:nvPr/>
        </p:nvSpPr>
        <p:spPr bwMode="auto">
          <a:xfrm rot="2236683">
            <a:off x="5075671" y="3630122"/>
            <a:ext cx="360040" cy="465087"/>
          </a:xfrm>
          <a:prstGeom prst="foldedCorner">
            <a:avLst>
              <a:gd name="adj" fmla="val 29895"/>
            </a:avLst>
          </a:prstGeom>
          <a:solidFill>
            <a:schemeClr val="bg1"/>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63" name="Text Box 15"/>
          <p:cNvSpPr txBox="1">
            <a:spLocks noChangeArrowheads="1"/>
          </p:cNvSpPr>
          <p:nvPr/>
        </p:nvSpPr>
        <p:spPr bwMode="auto">
          <a:xfrm>
            <a:off x="429759" y="5734411"/>
            <a:ext cx="1237175" cy="360850"/>
          </a:xfrm>
          <a:prstGeom prst="rect">
            <a:avLst/>
          </a:prstGeom>
          <a:no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en-US" altLang="ja-JP" sz="1400" dirty="0" smtClean="0">
                <a:solidFill>
                  <a:prstClr val="black"/>
                </a:solidFill>
                <a:latin typeface="メイリオ" panose="020B0604030504040204" pitchFamily="50" charset="-128"/>
                <a:ea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rPr>
              <a:t>出</a:t>
            </a:r>
            <a:r>
              <a:rPr lang="ja-JP" altLang="en-US" sz="1400" dirty="0" smtClean="0">
                <a:solidFill>
                  <a:prstClr val="black"/>
                </a:solidFill>
                <a:latin typeface="メイリオ" panose="020B0604030504040204" pitchFamily="50" charset="-128"/>
                <a:ea typeface="メイリオ" panose="020B0604030504040204" pitchFamily="50" charset="-128"/>
              </a:rPr>
              <a:t>願人等</a:t>
            </a:r>
            <a:r>
              <a:rPr lang="en-US" altLang="ja-JP" sz="1400" dirty="0" smtClean="0">
                <a:solidFill>
                  <a:prstClr val="black"/>
                </a:solidFill>
                <a:latin typeface="メイリオ" panose="020B0604030504040204" pitchFamily="50" charset="-128"/>
                <a:ea typeface="メイリオ" panose="020B0604030504040204" pitchFamily="50" charset="-128"/>
              </a:rPr>
              <a:t>〕</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64" name="右中かっこ 63"/>
          <p:cNvSpPr/>
          <p:nvPr/>
        </p:nvSpPr>
        <p:spPr bwMode="auto">
          <a:xfrm rot="16200000">
            <a:off x="3085531" y="1798382"/>
            <a:ext cx="306418" cy="2823323"/>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65" name="Text Box 15"/>
          <p:cNvSpPr txBox="1">
            <a:spLocks noChangeArrowheads="1"/>
          </p:cNvSpPr>
          <p:nvPr/>
        </p:nvSpPr>
        <p:spPr bwMode="auto">
          <a:xfrm>
            <a:off x="1663718" y="2748500"/>
            <a:ext cx="2995810"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prstClr val="black"/>
                </a:solidFill>
                <a:latin typeface="メイリオ" panose="020B0604030504040204" pitchFamily="50" charset="-128"/>
                <a:ea typeface="メイリオ" panose="020B0604030504040204" pitchFamily="50" charset="-128"/>
              </a:rPr>
              <a:t>優先権証明書提出期間（</a:t>
            </a:r>
            <a:r>
              <a:rPr lang="en-US" altLang="ja-JP" sz="1400" dirty="0" smtClean="0">
                <a:solidFill>
                  <a:prstClr val="black"/>
                </a:solidFill>
                <a:latin typeface="メイリオ" panose="020B0604030504040204" pitchFamily="50" charset="-128"/>
                <a:ea typeface="メイリオ" panose="020B0604030504040204" pitchFamily="50" charset="-128"/>
              </a:rPr>
              <a:t>3</a:t>
            </a:r>
            <a:r>
              <a:rPr lang="ja-JP" altLang="en-US" sz="1400" dirty="0" smtClean="0">
                <a:solidFill>
                  <a:prstClr val="black"/>
                </a:solidFill>
                <a:latin typeface="メイリオ" panose="020B0604030504040204" pitchFamily="50" charset="-128"/>
                <a:ea typeface="メイリオ" panose="020B0604030504040204" pitchFamily="50" charset="-128"/>
              </a:rPr>
              <a:t>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66" name="右中かっこ 65"/>
          <p:cNvSpPr/>
          <p:nvPr/>
        </p:nvSpPr>
        <p:spPr bwMode="auto">
          <a:xfrm rot="5400000" flipV="1">
            <a:off x="5848453" y="4528561"/>
            <a:ext cx="281995" cy="2147461"/>
          </a:xfrm>
          <a:prstGeom prst="rightBrace">
            <a:avLst>
              <a:gd name="adj1" fmla="val 65086"/>
              <a:gd name="adj2" fmla="val 50000"/>
            </a:avLst>
          </a:prstGeom>
          <a:no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67" name="Text Box 15"/>
          <p:cNvSpPr txBox="1">
            <a:spLocks noChangeArrowheads="1"/>
          </p:cNvSpPr>
          <p:nvPr/>
        </p:nvSpPr>
        <p:spPr bwMode="auto">
          <a:xfrm>
            <a:off x="4971600" y="5779777"/>
            <a:ext cx="1909738" cy="3608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400" dirty="0" smtClean="0">
                <a:solidFill>
                  <a:srgbClr val="FF0000"/>
                </a:solidFill>
                <a:latin typeface="メイリオ" panose="020B0604030504040204" pitchFamily="50" charset="-128"/>
                <a:ea typeface="メイリオ" panose="020B0604030504040204" pitchFamily="50" charset="-128"/>
              </a:rPr>
              <a:t>２か月</a:t>
            </a: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68" name="Text Box 15"/>
          <p:cNvSpPr txBox="1">
            <a:spLocks noChangeArrowheads="1"/>
          </p:cNvSpPr>
          <p:nvPr/>
        </p:nvSpPr>
        <p:spPr bwMode="auto">
          <a:xfrm>
            <a:off x="4063878" y="4202765"/>
            <a:ext cx="1703685" cy="330072"/>
          </a:xfrm>
          <a:prstGeom prst="rect">
            <a:avLst/>
          </a:prstGeom>
          <a:solidFill>
            <a:schemeClr val="bg1"/>
          </a:solidFill>
          <a:ln>
            <a:noFill/>
          </a:ln>
          <a:effectLs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注意喚起のための通知</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70" name="メモ 69"/>
          <p:cNvSpPr/>
          <p:nvPr/>
        </p:nvSpPr>
        <p:spPr bwMode="auto">
          <a:xfrm rot="2236683">
            <a:off x="3892549" y="5646054"/>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71" name="Text Box 15"/>
          <p:cNvSpPr txBox="1">
            <a:spLocks noChangeArrowheads="1"/>
          </p:cNvSpPr>
          <p:nvPr/>
        </p:nvSpPr>
        <p:spPr bwMode="auto">
          <a:xfrm>
            <a:off x="1871820" y="5604418"/>
            <a:ext cx="2120381" cy="5147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優先権証明書又はアクセスコード等を記載した書面</a:t>
            </a:r>
            <a:endParaRPr lang="ja-JP" altLang="en-US" sz="1200" dirty="0">
              <a:solidFill>
                <a:prstClr val="black"/>
              </a:solidFill>
              <a:latin typeface="メイリオ" panose="020B0604030504040204" pitchFamily="50" charset="-128"/>
              <a:ea typeface="メイリオ" panose="020B0604030504040204" pitchFamily="50" charset="-128"/>
            </a:endParaRPr>
          </a:p>
        </p:txBody>
      </p:sp>
      <p:grpSp>
        <p:nvGrpSpPr>
          <p:cNvPr id="72" name="グループ化 71"/>
          <p:cNvGrpSpPr/>
          <p:nvPr/>
        </p:nvGrpSpPr>
        <p:grpSpPr>
          <a:xfrm>
            <a:off x="3732208" y="5587604"/>
            <a:ext cx="632892" cy="585065"/>
            <a:chOff x="1674797" y="4869160"/>
            <a:chExt cx="632892" cy="585065"/>
          </a:xfrm>
        </p:grpSpPr>
        <p:cxnSp>
          <p:nvCxnSpPr>
            <p:cNvPr id="73" name="直線コネクタ 72"/>
            <p:cNvCxnSpPr/>
            <p:nvPr/>
          </p:nvCxnSpPr>
          <p:spPr bwMode="auto">
            <a:xfrm>
              <a:off x="1674797" y="4869160"/>
              <a:ext cx="616009" cy="585065"/>
            </a:xfrm>
            <a:prstGeom prst="line">
              <a:avLst/>
            </a:prstGeom>
            <a:solidFill>
              <a:srgbClr val="FF9900"/>
            </a:solidFill>
            <a:ln w="412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74" name="直線コネクタ 73"/>
            <p:cNvCxnSpPr/>
            <p:nvPr/>
          </p:nvCxnSpPr>
          <p:spPr bwMode="auto">
            <a:xfrm flipH="1">
              <a:off x="1691680" y="4869160"/>
              <a:ext cx="616009" cy="585065"/>
            </a:xfrm>
            <a:prstGeom prst="line">
              <a:avLst/>
            </a:prstGeom>
            <a:solidFill>
              <a:srgbClr val="FF9900"/>
            </a:solidFill>
            <a:ln w="412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grpSp>
      <p:sp>
        <p:nvSpPr>
          <p:cNvPr id="75" name="AutoShape 17"/>
          <p:cNvSpPr>
            <a:spLocks noChangeArrowheads="1"/>
          </p:cNvSpPr>
          <p:nvPr/>
        </p:nvSpPr>
        <p:spPr bwMode="auto">
          <a:xfrm>
            <a:off x="1663718" y="6172669"/>
            <a:ext cx="2180899" cy="360958"/>
          </a:xfrm>
          <a:prstGeom prst="wedgeRectCallout">
            <a:avLst>
              <a:gd name="adj1" fmla="val 37393"/>
              <a:gd name="adj2" fmla="val -91433"/>
            </a:avLst>
          </a:prstGeom>
          <a:solidFill>
            <a:schemeClr val="bg1">
              <a:lumMod val="95000"/>
            </a:schemeClr>
          </a:solidFill>
          <a:ln w="15875">
            <a:solidFill>
              <a:schemeClr val="tx1"/>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提出期間内に提出なし。</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pic>
        <p:nvPicPr>
          <p:cNvPr id="76" name="図 75" descr="挿絵, テーブル が含まれている画像&#10;&#10;自動的に生成された説明">
            <a:extLst>
              <a:ext uri="{FF2B5EF4-FFF2-40B4-BE49-F238E27FC236}">
                <a16:creationId xmlns:a16="http://schemas.microsoft.com/office/drawing/2014/main" id="{B2E99A6E-8629-4B26-944E-53D424564F91}"/>
              </a:ext>
            </a:extLst>
          </p:cNvPr>
          <p:cNvPicPr>
            <a:picLocks noChangeAspect="1"/>
          </p:cNvPicPr>
          <p:nvPr/>
        </p:nvPicPr>
        <p:blipFill>
          <a:blip r:embed="rId5"/>
          <a:stretch>
            <a:fillRect/>
          </a:stretch>
        </p:blipFill>
        <p:spPr bwMode="gray">
          <a:xfrm>
            <a:off x="514761" y="4709595"/>
            <a:ext cx="1067172" cy="1060058"/>
          </a:xfrm>
          <a:prstGeom prst="rect">
            <a:avLst/>
          </a:prstGeom>
        </p:spPr>
      </p:pic>
      <p:pic>
        <p:nvPicPr>
          <p:cNvPr id="77" name="図 76" descr="黒い背景と白い文字&#10;&#10;自動的に生成された説明">
            <a:extLst>
              <a:ext uri="{FF2B5EF4-FFF2-40B4-BE49-F238E27FC236}">
                <a16:creationId xmlns:a16="http://schemas.microsoft.com/office/drawing/2014/main" id="{9FF1F580-E7B6-44DF-9F9B-4412F6ADE1FF}"/>
              </a:ext>
            </a:extLst>
          </p:cNvPr>
          <p:cNvPicPr>
            <a:picLocks noChangeAspect="1"/>
          </p:cNvPicPr>
          <p:nvPr/>
        </p:nvPicPr>
        <p:blipFill>
          <a:blip r:embed="rId6"/>
          <a:stretch>
            <a:fillRect/>
          </a:stretch>
        </p:blipFill>
        <p:spPr bwMode="gray">
          <a:xfrm>
            <a:off x="488484" y="2683121"/>
            <a:ext cx="1121733" cy="1114254"/>
          </a:xfrm>
          <a:prstGeom prst="rect">
            <a:avLst/>
          </a:prstGeom>
        </p:spPr>
      </p:pic>
      <p:cxnSp>
        <p:nvCxnSpPr>
          <p:cNvPr id="78" name="直線矢印コネクタ 77"/>
          <p:cNvCxnSpPr/>
          <p:nvPr/>
        </p:nvCxnSpPr>
        <p:spPr bwMode="auto">
          <a:xfrm>
            <a:off x="1504766" y="5435457"/>
            <a:ext cx="6797612" cy="0"/>
          </a:xfrm>
          <a:prstGeom prst="straightConnector1">
            <a:avLst/>
          </a:prstGeom>
          <a:solidFill>
            <a:srgbClr val="FF9900"/>
          </a:solidFill>
          <a:ln w="25400" cap="flat" cmpd="sng" algn="ctr">
            <a:solidFill>
              <a:schemeClr val="accent6">
                <a:lumMod val="60000"/>
                <a:lumOff val="40000"/>
              </a:schemeClr>
            </a:solidFill>
            <a:prstDash val="solid"/>
            <a:round/>
            <a:headEnd type="none" w="med" len="med"/>
            <a:tailEnd type="arrow" w="lg"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80" name="下矢印 79"/>
          <p:cNvSpPr/>
          <p:nvPr/>
        </p:nvSpPr>
        <p:spPr>
          <a:xfrm flipV="1">
            <a:off x="6298529" y="3445304"/>
            <a:ext cx="475375" cy="195144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1" name="Text Box 15"/>
          <p:cNvSpPr txBox="1">
            <a:spLocks noChangeArrowheads="1"/>
          </p:cNvSpPr>
          <p:nvPr/>
        </p:nvSpPr>
        <p:spPr bwMode="auto">
          <a:xfrm>
            <a:off x="5778141" y="4641185"/>
            <a:ext cx="1975997" cy="514738"/>
          </a:xfrm>
          <a:prstGeom prst="rect">
            <a:avLst/>
          </a:prstGeom>
          <a:solidFill>
            <a:schemeClr val="bg1"/>
          </a:solid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優先権証明書又はアクセスコード等を記載した書面</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82" name="メモ 81"/>
          <p:cNvSpPr/>
          <p:nvPr/>
        </p:nvSpPr>
        <p:spPr bwMode="auto">
          <a:xfrm rot="2236683">
            <a:off x="6675453" y="4070286"/>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83" name="AutoShape 17"/>
          <p:cNvSpPr>
            <a:spLocks noChangeArrowheads="1"/>
          </p:cNvSpPr>
          <p:nvPr/>
        </p:nvSpPr>
        <p:spPr bwMode="auto">
          <a:xfrm>
            <a:off x="7249274" y="3697351"/>
            <a:ext cx="2397668" cy="670450"/>
          </a:xfrm>
          <a:prstGeom prst="wedgeRectCallout">
            <a:avLst>
              <a:gd name="adj1" fmla="val -60188"/>
              <a:gd name="adj2" fmla="val 35422"/>
            </a:avLst>
          </a:prstGeom>
          <a:solidFill>
            <a:srgbClr val="FF66FF"/>
          </a:solidFill>
          <a:ln w="15875">
            <a:solidFill>
              <a:srgbClr val="E60012"/>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通知の日から２か月以内に提出できる</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sp>
        <p:nvSpPr>
          <p:cNvPr id="86" name="下矢印 85"/>
          <p:cNvSpPr/>
          <p:nvPr/>
        </p:nvSpPr>
        <p:spPr>
          <a:xfrm flipV="1">
            <a:off x="1542372" y="3466364"/>
            <a:ext cx="475375" cy="1951444"/>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7" name="Text Box 15"/>
          <p:cNvSpPr txBox="1">
            <a:spLocks noChangeArrowheads="1"/>
          </p:cNvSpPr>
          <p:nvPr/>
        </p:nvSpPr>
        <p:spPr bwMode="auto">
          <a:xfrm>
            <a:off x="1186406" y="4222349"/>
            <a:ext cx="1479510" cy="514738"/>
          </a:xfrm>
          <a:prstGeom prst="rect">
            <a:avLst/>
          </a:prstGeom>
          <a:solidFill>
            <a:schemeClr val="bg1"/>
          </a:solidFill>
          <a:ln>
            <a:noFill/>
          </a:ln>
          <a:effectLst/>
        </p:spPr>
        <p:txBody>
          <a:bodyPr wrap="square" lIns="72000" tIns="72000" rIns="72000" bIns="7200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1200" dirty="0" smtClean="0">
                <a:solidFill>
                  <a:prstClr val="black"/>
                </a:solidFill>
                <a:latin typeface="メイリオ" panose="020B0604030504040204" pitchFamily="50" charset="-128"/>
                <a:ea typeface="メイリオ" panose="020B0604030504040204" pitchFamily="50" charset="-128"/>
              </a:rPr>
              <a:t>優先権主張を伴う意匠登録出願</a:t>
            </a:r>
            <a:endParaRPr lang="ja-JP" altLang="en-US" sz="1200" dirty="0">
              <a:solidFill>
                <a:prstClr val="black"/>
              </a:solidFill>
              <a:latin typeface="メイリオ" panose="020B0604030504040204" pitchFamily="50" charset="-128"/>
              <a:ea typeface="メイリオ" panose="020B0604030504040204" pitchFamily="50" charset="-128"/>
            </a:endParaRPr>
          </a:p>
        </p:txBody>
      </p:sp>
      <p:sp>
        <p:nvSpPr>
          <p:cNvPr id="88" name="AutoShape 17"/>
          <p:cNvSpPr>
            <a:spLocks noChangeArrowheads="1"/>
          </p:cNvSpPr>
          <p:nvPr/>
        </p:nvSpPr>
        <p:spPr bwMode="auto">
          <a:xfrm>
            <a:off x="5539781" y="2542754"/>
            <a:ext cx="2797251" cy="670450"/>
          </a:xfrm>
          <a:prstGeom prst="wedgeRectCallout">
            <a:avLst>
              <a:gd name="adj1" fmla="val -58009"/>
              <a:gd name="adj2" fmla="val 126995"/>
            </a:avLst>
          </a:prstGeom>
          <a:solidFill>
            <a:srgbClr val="FF66FF"/>
          </a:solidFill>
          <a:ln w="15875">
            <a:solidFill>
              <a:srgbClr val="E60012"/>
            </a:solidFill>
            <a:miter lim="800000"/>
            <a:headEnd/>
            <a:tailEnd/>
          </a:ln>
          <a:effectLst/>
          <a:extLst/>
        </p:spPr>
        <p:txBody>
          <a:bodyPr lIns="72000" tIns="72000" rIns="72000" bIns="72000"/>
          <a:lstStyle>
            <a:lvl1pPr eaLnBrk="0" hangingPunct="0">
              <a:defRPr kumimoji="1">
                <a:solidFill>
                  <a:srgbClr val="003399"/>
                </a:solidFill>
                <a:latin typeface="Arial" charset="0"/>
                <a:ea typeface="HG丸ｺﾞｼｯｸM-PRO" pitchFamily="50" charset="-128"/>
              </a:defRPr>
            </a:lvl1pPr>
            <a:lvl2pPr marL="742950" indent="-285750" eaLnBrk="0" hangingPunct="0">
              <a:defRPr kumimoji="1">
                <a:solidFill>
                  <a:srgbClr val="003399"/>
                </a:solidFill>
                <a:latin typeface="Arial" charset="0"/>
                <a:ea typeface="HG丸ｺﾞｼｯｸM-PRO" pitchFamily="50" charset="-128"/>
              </a:defRPr>
            </a:lvl2pPr>
            <a:lvl3pPr marL="1143000" indent="-228600" eaLnBrk="0" hangingPunct="0">
              <a:defRPr kumimoji="1">
                <a:solidFill>
                  <a:srgbClr val="003399"/>
                </a:solidFill>
                <a:latin typeface="Arial" charset="0"/>
                <a:ea typeface="HG丸ｺﾞｼｯｸM-PRO" pitchFamily="50" charset="-128"/>
              </a:defRPr>
            </a:lvl3pPr>
            <a:lvl4pPr marL="1600200" indent="-228600" eaLnBrk="0" hangingPunct="0">
              <a:defRPr kumimoji="1">
                <a:solidFill>
                  <a:srgbClr val="003399"/>
                </a:solidFill>
                <a:latin typeface="Arial" charset="0"/>
                <a:ea typeface="HG丸ｺﾞｼｯｸM-PRO" pitchFamily="50" charset="-128"/>
              </a:defRPr>
            </a:lvl4pPr>
            <a:lvl5pPr marL="2057400" indent="-228600" eaLnBrk="0" hangingPunct="0">
              <a:defRPr kumimoji="1">
                <a:solidFill>
                  <a:srgbClr val="003399"/>
                </a:solidFill>
                <a:latin typeface="Arial" charset="0"/>
                <a:ea typeface="HG丸ｺﾞｼｯｸM-PRO" pitchFamily="50" charset="-128"/>
              </a:defRPr>
            </a:lvl5pPr>
            <a:lvl6pPr marL="2514600" indent="-228600" eaLnBrk="0" fontAlgn="base" hangingPunct="0">
              <a:spcBef>
                <a:spcPct val="0"/>
              </a:spcBef>
              <a:spcAft>
                <a:spcPct val="0"/>
              </a:spcAft>
              <a:defRPr kumimoji="1">
                <a:solidFill>
                  <a:srgbClr val="003399"/>
                </a:solidFill>
                <a:latin typeface="Arial" charset="0"/>
                <a:ea typeface="HG丸ｺﾞｼｯｸM-PRO" pitchFamily="50" charset="-128"/>
              </a:defRPr>
            </a:lvl6pPr>
            <a:lvl7pPr marL="2971800" indent="-228600" eaLnBrk="0" fontAlgn="base" hangingPunct="0">
              <a:spcBef>
                <a:spcPct val="0"/>
              </a:spcBef>
              <a:spcAft>
                <a:spcPct val="0"/>
              </a:spcAft>
              <a:defRPr kumimoji="1">
                <a:solidFill>
                  <a:srgbClr val="003399"/>
                </a:solidFill>
                <a:latin typeface="Arial" charset="0"/>
                <a:ea typeface="HG丸ｺﾞｼｯｸM-PRO" pitchFamily="50" charset="-128"/>
              </a:defRPr>
            </a:lvl7pPr>
            <a:lvl8pPr marL="3429000" indent="-228600" eaLnBrk="0" fontAlgn="base" hangingPunct="0">
              <a:spcBef>
                <a:spcPct val="0"/>
              </a:spcBef>
              <a:spcAft>
                <a:spcPct val="0"/>
              </a:spcAft>
              <a:defRPr kumimoji="1">
                <a:solidFill>
                  <a:srgbClr val="003399"/>
                </a:solidFill>
                <a:latin typeface="Arial" charset="0"/>
                <a:ea typeface="HG丸ｺﾞｼｯｸM-PRO" pitchFamily="50" charset="-128"/>
              </a:defRPr>
            </a:lvl8pPr>
            <a:lvl9pPr marL="3886200" indent="-228600" eaLnBrk="0" fontAlgn="base" hangingPunct="0">
              <a:spcBef>
                <a:spcPct val="0"/>
              </a:spcBef>
              <a:spcAft>
                <a:spcPct val="0"/>
              </a:spcAft>
              <a:defRPr kumimoji="1">
                <a:solidFill>
                  <a:srgbClr val="003399"/>
                </a:solidFill>
                <a:latin typeface="Arial" charset="0"/>
                <a:ea typeface="HG丸ｺﾞｼｯｸM-PRO" pitchFamily="50" charset="-128"/>
              </a:defRPr>
            </a:lvl9pPr>
          </a:lstStyle>
          <a:p>
            <a:pPr eaLnBrk="1" hangingPunct="1">
              <a:defRPr/>
            </a:pPr>
            <a:r>
              <a:rPr lang="ja-JP" altLang="en-US" sz="1600" dirty="0" smtClean="0">
                <a:solidFill>
                  <a:prstClr val="black"/>
                </a:solidFill>
                <a:latin typeface="メイリオ" panose="020B0604030504040204" pitchFamily="50" charset="-128"/>
                <a:ea typeface="メイリオ" panose="020B0604030504040204" pitchFamily="50" charset="-128"/>
              </a:rPr>
              <a:t>提出期間内に証明書の提出がなかったときに通知される</a:t>
            </a:r>
            <a:endParaRPr lang="en-US" altLang="ja-JP" sz="1600" dirty="0" smtClean="0">
              <a:solidFill>
                <a:prstClr val="black"/>
              </a:solidFill>
              <a:latin typeface="メイリオ" panose="020B0604030504040204" pitchFamily="50" charset="-128"/>
              <a:ea typeface="メイリオ" panose="020B0604030504040204" pitchFamily="50" charset="-128"/>
            </a:endParaRPr>
          </a:p>
        </p:txBody>
      </p:sp>
      <p:pic>
        <p:nvPicPr>
          <p:cNvPr id="34"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68715880"/>
      </p:ext>
    </p:extLst>
  </p:cSld>
  <p:clrMapOvr>
    <a:masterClrMapping/>
  </p:clrMapOvr>
  <mc:AlternateContent xmlns:mc="http://schemas.openxmlformats.org/markup-compatibility/2006" xmlns:p14="http://schemas.microsoft.com/office/powerpoint/2010/main">
    <mc:Choice Requires="p14">
      <p:transition spd="slow" p14:dur="2000" advTm="45100"/>
    </mc:Choice>
    <mc:Fallback xmlns="">
      <p:transition spd="slow" advTm="4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878A5-0574-4077-9AE3-47B557ABB457}"/>
              </a:ext>
            </a:extLst>
          </p:cNvPr>
          <p:cNvSpPr>
            <a:spLocks noGrp="1"/>
          </p:cNvSpPr>
          <p:nvPr>
            <p:ph type="title"/>
          </p:nvPr>
        </p:nvSpPr>
        <p:spPr bwMode="gray"/>
        <p:txBody>
          <a:bodyPr>
            <a:normAutofit/>
          </a:bodyPr>
          <a:lstStyle/>
          <a:p>
            <a:r>
              <a:rPr kumimoji="1" lang="ja-JP" altLang="en-US" dirty="0" smtClean="0"/>
              <a:t>経過措置</a:t>
            </a:r>
            <a:endParaRPr kumimoji="1" lang="ja-JP" altLang="en-US" dirty="0"/>
          </a:p>
        </p:txBody>
      </p:sp>
      <p:sp>
        <p:nvSpPr>
          <p:cNvPr id="3" name="字幕 2">
            <a:extLst>
              <a:ext uri="{FF2B5EF4-FFF2-40B4-BE49-F238E27FC236}">
                <a16:creationId xmlns:a16="http://schemas.microsoft.com/office/drawing/2014/main" id="{BB954CA8-7DFF-418C-9825-5909C3BD0208}"/>
              </a:ext>
            </a:extLst>
          </p:cNvPr>
          <p:cNvSpPr>
            <a:spLocks noGrp="1"/>
          </p:cNvSpPr>
          <p:nvPr>
            <p:ph type="subTitle" idx="1"/>
          </p:nvPr>
        </p:nvSpPr>
        <p:spPr bwMode="gray"/>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2FC35D28-3EC3-426C-AD98-B91FEE925A9A}"/>
              </a:ext>
            </a:extLst>
          </p:cNvPr>
          <p:cNvSpPr>
            <a:spLocks noGrp="1"/>
          </p:cNvSpPr>
          <p:nvPr>
            <p:ph type="ftr" sz="quarter" idx="3"/>
          </p:nvPr>
        </p:nvSpPr>
        <p:spPr bwMode="gray"/>
        <p:txBody>
          <a:bodyPr/>
          <a:lstStyle/>
          <a:p>
            <a:r>
              <a:rPr lang="ja-JP" altLang="en-US"/>
              <a:t>特許庁</a:t>
            </a:r>
          </a:p>
        </p:txBody>
      </p:sp>
      <p:sp>
        <p:nvSpPr>
          <p:cNvPr id="5"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a:xfrm>
            <a:off x="7473280" y="6356350"/>
            <a:ext cx="2228850" cy="365125"/>
          </a:xfrm>
        </p:spPr>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24</a:t>
            </a:fld>
            <a:endParaRPr lang="ja-JP" altLang="en-US" dirty="0">
              <a:latin typeface="メイリオ" panose="020B0604030504040204" pitchFamily="50" charset="-128"/>
              <a:ea typeface="メイリオ"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0662590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経過措置</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25</a:t>
            </a:fld>
            <a:endParaRPr lang="ja-JP" altLang="en-US"/>
          </a:p>
        </p:txBody>
      </p:sp>
      <p:sp>
        <p:nvSpPr>
          <p:cNvPr id="8" name="正方形/長方形 7"/>
          <p:cNvSpPr/>
          <p:nvPr/>
        </p:nvSpPr>
        <p:spPr>
          <a:xfrm>
            <a:off x="233363" y="1301308"/>
            <a:ext cx="9672637" cy="2246769"/>
          </a:xfrm>
          <a:prstGeom prst="rect">
            <a:avLst/>
          </a:prstGeom>
        </p:spPr>
        <p:txBody>
          <a:bodyPr wrap="square">
            <a:spAutoFit/>
          </a:bodyPr>
          <a:lstStyle/>
          <a:p>
            <a:r>
              <a:rPr lang="ja-JP" altLang="en-US" sz="2000" dirty="0" smtClean="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複数意匠一括</a:t>
            </a:r>
            <a:r>
              <a:rPr lang="ja-JP" altLang="en-US" sz="2000" dirty="0" smtClean="0">
                <a:latin typeface="Meiryo UI" panose="020B0604030504040204" pitchFamily="50" charset="-128"/>
                <a:ea typeface="Meiryo UI" panose="020B0604030504040204" pitchFamily="50" charset="-128"/>
              </a:rPr>
              <a:t>出願手続の</a:t>
            </a:r>
            <a:r>
              <a:rPr lang="ja-JP" altLang="en-US" sz="2000" dirty="0">
                <a:latin typeface="Meiryo UI" panose="020B0604030504040204" pitchFamily="50" charset="-128"/>
                <a:ea typeface="Meiryo UI" panose="020B0604030504040204" pitchFamily="50" charset="-128"/>
              </a:rPr>
              <a:t>導入、物品区分の扱いの</a:t>
            </a:r>
            <a:r>
              <a:rPr lang="ja-JP" altLang="en-US" sz="2000" dirty="0" smtClean="0">
                <a:latin typeface="Meiryo UI" panose="020B0604030504040204" pitchFamily="50" charset="-128"/>
                <a:ea typeface="Meiryo UI" panose="020B0604030504040204" pitchFamily="50" charset="-128"/>
              </a:rPr>
              <a:t>見直し、</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手続救済規定の拡充（優先期間経過後の優先権主張を伴う意匠登録出願）</a:t>
            </a:r>
            <a:endParaRPr lang="ja-JP" altLang="en-US"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令和</a:t>
            </a:r>
            <a:r>
              <a:rPr lang="en-US" altLang="ja-JP" sz="2000" dirty="0" smtClean="0">
                <a:latin typeface="Meiryo UI" panose="020B0604030504040204" pitchFamily="50" charset="-128"/>
                <a:ea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rPr>
              <a:t>月</a:t>
            </a:r>
            <a:r>
              <a:rPr lang="en-US" altLang="ja-JP" sz="2000" dirty="0">
                <a:latin typeface="Meiryo UI" panose="020B0604030504040204" pitchFamily="50" charset="-128"/>
                <a:ea typeface="Meiryo UI" panose="020B0604030504040204" pitchFamily="50" charset="-128"/>
              </a:rPr>
              <a:t>1</a:t>
            </a:r>
            <a:r>
              <a:rPr lang="ja-JP" altLang="en-US" sz="2000" dirty="0">
                <a:latin typeface="Meiryo UI" panose="020B0604030504040204" pitchFamily="50" charset="-128"/>
                <a:ea typeface="Meiryo UI" panose="020B0604030504040204" pitchFamily="50" charset="-128"/>
              </a:rPr>
              <a:t>日</a:t>
            </a:r>
            <a:r>
              <a:rPr lang="ja-JP" altLang="en-US" sz="2000" dirty="0" smtClean="0">
                <a:latin typeface="Meiryo UI" panose="020B0604030504040204" pitchFamily="50" charset="-128"/>
                <a:ea typeface="Meiryo UI" panose="020B0604030504040204" pitchFamily="50" charset="-128"/>
              </a:rPr>
              <a:t>以後に出願された意匠</a:t>
            </a:r>
            <a:r>
              <a:rPr lang="ja-JP" altLang="en-US" sz="2000" dirty="0">
                <a:latin typeface="Meiryo UI" panose="020B0604030504040204" pitchFamily="50" charset="-128"/>
                <a:ea typeface="Meiryo UI" panose="020B0604030504040204" pitchFamily="50" charset="-128"/>
              </a:rPr>
              <a:t>登録出願に適用</a:t>
            </a:r>
          </a:p>
          <a:p>
            <a:endParaRPr lang="ja-JP" altLang="en-US"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（２）手続救済</a:t>
            </a:r>
            <a:r>
              <a:rPr lang="ja-JP" altLang="en-US" sz="2000" dirty="0">
                <a:latin typeface="Meiryo UI" panose="020B0604030504040204" pitchFamily="50" charset="-128"/>
                <a:ea typeface="Meiryo UI" panose="020B0604030504040204" pitchFamily="50" charset="-128"/>
              </a:rPr>
              <a:t>規定の拡充（優先期間経過後の</a:t>
            </a:r>
            <a:r>
              <a:rPr lang="ja-JP" altLang="en-US" sz="2000" dirty="0" smtClean="0">
                <a:latin typeface="Meiryo UI" panose="020B0604030504040204" pitchFamily="50" charset="-128"/>
                <a:ea typeface="Meiryo UI" panose="020B0604030504040204" pitchFamily="50" charset="-128"/>
              </a:rPr>
              <a:t>優先権主張を</a:t>
            </a:r>
            <a:r>
              <a:rPr lang="ja-JP" altLang="en-US" sz="2000" dirty="0">
                <a:latin typeface="Meiryo UI" panose="020B0604030504040204" pitchFamily="50" charset="-128"/>
                <a:ea typeface="Meiryo UI" panose="020B0604030504040204" pitchFamily="50" charset="-128"/>
              </a:rPr>
              <a:t>伴う意匠登録</a:t>
            </a:r>
            <a:r>
              <a:rPr lang="ja-JP" altLang="en-US" sz="2000" dirty="0" smtClean="0">
                <a:latin typeface="Meiryo UI" panose="020B0604030504040204" pitchFamily="50" charset="-128"/>
                <a:ea typeface="Meiryo UI" panose="020B0604030504040204" pitchFamily="50" charset="-128"/>
              </a:rPr>
              <a:t>出願を除く）</a:t>
            </a:r>
            <a:endParaRPr lang="ja-JP" altLang="en-US"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令和</a:t>
            </a:r>
            <a:r>
              <a:rPr lang="en-US" altLang="ja-JP" sz="2000" dirty="0" smtClean="0">
                <a:latin typeface="Meiryo UI" panose="020B0604030504040204" pitchFamily="50" charset="-128"/>
                <a:ea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rPr>
              <a:t>月</a:t>
            </a:r>
            <a:r>
              <a:rPr lang="en-US" altLang="ja-JP" sz="2000" dirty="0">
                <a:latin typeface="Meiryo UI" panose="020B0604030504040204" pitchFamily="50" charset="-128"/>
                <a:ea typeface="Meiryo UI" panose="020B0604030504040204" pitchFamily="50" charset="-128"/>
              </a:rPr>
              <a:t>1</a:t>
            </a:r>
            <a:r>
              <a:rPr lang="ja-JP" altLang="en-US" sz="2000" dirty="0">
                <a:latin typeface="Meiryo UI" panose="020B0604030504040204" pitchFamily="50" charset="-128"/>
                <a:ea typeface="Meiryo UI" panose="020B0604030504040204" pitchFamily="50" charset="-128"/>
              </a:rPr>
              <a:t>日以後</a:t>
            </a:r>
            <a:r>
              <a:rPr lang="ja-JP" altLang="en-US" sz="2000" dirty="0" smtClean="0">
                <a:latin typeface="Meiryo UI" panose="020B0604030504040204" pitchFamily="50" charset="-128"/>
                <a:ea typeface="Meiryo UI" panose="020B0604030504040204" pitchFamily="50" charset="-128"/>
              </a:rPr>
              <a:t>に指定期間・優先権書類提出期間を経過する</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意匠登録出願に適用</a:t>
            </a:r>
            <a:endParaRPr lang="ja-JP" altLang="en-US" sz="2000" dirty="0">
              <a:latin typeface="Meiryo UI" panose="020B0604030504040204" pitchFamily="50" charset="-128"/>
              <a:ea typeface="Meiryo UI" panose="020B0604030504040204" pitchFamily="50" charset="-128"/>
            </a:endParaRPr>
          </a:p>
        </p:txBody>
      </p:sp>
      <p:cxnSp>
        <p:nvCxnSpPr>
          <p:cNvPr id="15" name="直線コネクタ 14"/>
          <p:cNvCxnSpPr>
            <a:stCxn id="25" idx="0"/>
            <a:endCxn id="25" idx="2"/>
          </p:cNvCxnSpPr>
          <p:nvPr/>
        </p:nvCxnSpPr>
        <p:spPr>
          <a:xfrm>
            <a:off x="4924839" y="3793776"/>
            <a:ext cx="0" cy="2137828"/>
          </a:xfrm>
          <a:prstGeom prst="line">
            <a:avLst/>
          </a:prstGeom>
          <a:ln w="28575">
            <a:solidFill>
              <a:srgbClr val="FF66FF"/>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bwMode="gray">
          <a:xfrm>
            <a:off x="4024739" y="3459777"/>
            <a:ext cx="1800200" cy="432048"/>
          </a:xfrm>
          <a:prstGeom prst="rect">
            <a:avLst/>
          </a:prstGeom>
        </p:spPr>
        <p:txBody>
          <a:bodyPr vert="horz" wrap="none" lIns="91440" tIns="45720" rIns="91440" bIns="45720" rtlCol="0">
            <a:normAutofit/>
          </a:bodyPr>
          <a:lstStyle/>
          <a:p>
            <a:pPr marL="0" indent="0" algn="ctr">
              <a:lnSpc>
                <a:spcPct val="120000"/>
              </a:lnSpc>
              <a:buFont typeface="Arial" panose="020B0604020202020204" pitchFamily="34" charset="0"/>
              <a:buNone/>
            </a:pPr>
            <a:r>
              <a:rPr kumimoji="1" lang="ja-JP" altLang="en-US" sz="1400" dirty="0" smtClean="0">
                <a:latin typeface="メイリオ" panose="020B0604030504040204" pitchFamily="50" charset="-128"/>
                <a:ea typeface="メイリオ" panose="020B0604030504040204" pitchFamily="50" charset="-128"/>
              </a:rPr>
              <a:t>令和</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4</a:t>
            </a:r>
            <a:r>
              <a:rPr kumimoji="1" lang="ja-JP" altLang="en-US" sz="1400" dirty="0" smtClean="0">
                <a:latin typeface="メイリオ" panose="020B0604030504040204" pitchFamily="50" charset="-128"/>
                <a:ea typeface="メイリオ" panose="020B0604030504040204" pitchFamily="50" charset="-128"/>
              </a:rPr>
              <a:t>月</a:t>
            </a:r>
            <a:r>
              <a:rPr kumimoji="1" lang="en-US" altLang="ja-JP" sz="1400" dirty="0" smtClean="0">
                <a:latin typeface="メイリオ" panose="020B0604030504040204" pitchFamily="50" charset="-128"/>
                <a:ea typeface="メイリオ" panose="020B0604030504040204" pitchFamily="50" charset="-128"/>
              </a:rPr>
              <a:t>1</a:t>
            </a:r>
            <a:r>
              <a:rPr kumimoji="1" lang="ja-JP" altLang="en-US" sz="1400" dirty="0" smtClean="0">
                <a:latin typeface="メイリオ" panose="020B0604030504040204" pitchFamily="50" charset="-128"/>
                <a:ea typeface="メイリオ" panose="020B0604030504040204" pitchFamily="50" charset="-128"/>
              </a:rPr>
              <a:t>日</a:t>
            </a:r>
            <a:endParaRPr kumimoji="1" lang="ja-JP" altLang="en-US" sz="1400" dirty="0">
              <a:latin typeface="メイリオ" panose="020B0604030504040204" pitchFamily="50" charset="-128"/>
              <a:ea typeface="メイリオ" panose="020B0604030504040204" pitchFamily="50" charset="-128"/>
            </a:endParaRPr>
          </a:p>
        </p:txBody>
      </p:sp>
      <p:sp>
        <p:nvSpPr>
          <p:cNvPr id="18" name="左右矢印 17"/>
          <p:cNvSpPr/>
          <p:nvPr/>
        </p:nvSpPr>
        <p:spPr>
          <a:xfrm>
            <a:off x="2461968" y="3895729"/>
            <a:ext cx="1756598"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法定・指定期間</a:t>
            </a:r>
            <a:endParaRPr kumimoji="1" lang="ja-JP" altLang="en-US" sz="1400" dirty="0"/>
          </a:p>
        </p:txBody>
      </p:sp>
      <p:sp>
        <p:nvSpPr>
          <p:cNvPr id="19" name="左右矢印 18"/>
          <p:cNvSpPr/>
          <p:nvPr/>
        </p:nvSpPr>
        <p:spPr>
          <a:xfrm>
            <a:off x="3800212" y="4579394"/>
            <a:ext cx="1756598" cy="576064"/>
          </a:xfrm>
          <a:prstGeom prst="lef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法定・指定期間</a:t>
            </a:r>
            <a:endParaRPr kumimoji="1" lang="ja-JP" altLang="en-US" sz="1400" dirty="0"/>
          </a:p>
        </p:txBody>
      </p:sp>
      <p:sp>
        <p:nvSpPr>
          <p:cNvPr id="20" name="左右矢印 19"/>
          <p:cNvSpPr/>
          <p:nvPr/>
        </p:nvSpPr>
        <p:spPr>
          <a:xfrm>
            <a:off x="5341002" y="5238903"/>
            <a:ext cx="1756598" cy="576064"/>
          </a:xfrm>
          <a:prstGeom prst="lef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法定・指定期間</a:t>
            </a:r>
            <a:endParaRPr kumimoji="1" lang="ja-JP" altLang="en-US" sz="1400" dirty="0"/>
          </a:p>
        </p:txBody>
      </p:sp>
      <p:sp>
        <p:nvSpPr>
          <p:cNvPr id="21" name="メモ 20"/>
          <p:cNvSpPr/>
          <p:nvPr/>
        </p:nvSpPr>
        <p:spPr bwMode="auto">
          <a:xfrm rot="2236683">
            <a:off x="2116130" y="3953353"/>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22" name="メモ 21"/>
          <p:cNvSpPr/>
          <p:nvPr/>
        </p:nvSpPr>
        <p:spPr bwMode="auto">
          <a:xfrm rot="2236683">
            <a:off x="3449320" y="4683375"/>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23" name="メモ 22"/>
          <p:cNvSpPr/>
          <p:nvPr/>
        </p:nvSpPr>
        <p:spPr bwMode="auto">
          <a:xfrm rot="2236683">
            <a:off x="4995165" y="5336114"/>
            <a:ext cx="360040" cy="465087"/>
          </a:xfrm>
          <a:prstGeom prst="foldedCorner">
            <a:avLst>
              <a:gd name="adj" fmla="val 29895"/>
            </a:avLst>
          </a:prstGeom>
          <a:solidFill>
            <a:srgbClr val="CCFFCC"/>
          </a:solidFill>
          <a:ln w="317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ja-JP" altLang="en-US" smtClean="0">
              <a:solidFill>
                <a:srgbClr val="003399"/>
              </a:solidFill>
              <a:latin typeface="メイリオ" panose="020B0604030504040204" pitchFamily="50" charset="-128"/>
              <a:ea typeface="メイリオ" panose="020B0604030504040204" pitchFamily="50" charset="-128"/>
            </a:endParaRPr>
          </a:p>
        </p:txBody>
      </p:sp>
      <p:sp>
        <p:nvSpPr>
          <p:cNvPr id="25" name="正方形/長方形 24"/>
          <p:cNvSpPr/>
          <p:nvPr/>
        </p:nvSpPr>
        <p:spPr>
          <a:xfrm>
            <a:off x="1267030" y="3793776"/>
            <a:ext cx="7315618" cy="2137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大かっこ 28"/>
          <p:cNvSpPr/>
          <p:nvPr/>
        </p:nvSpPr>
        <p:spPr>
          <a:xfrm>
            <a:off x="7239200" y="4579394"/>
            <a:ext cx="234080" cy="1235573"/>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テキスト ボックス 29"/>
          <p:cNvSpPr txBox="1"/>
          <p:nvPr/>
        </p:nvSpPr>
        <p:spPr bwMode="gray">
          <a:xfrm>
            <a:off x="6306804" y="4183761"/>
            <a:ext cx="2157820" cy="425578"/>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dirty="0" smtClean="0">
                <a:solidFill>
                  <a:srgbClr val="FF0000"/>
                </a:solidFill>
                <a:latin typeface="メイリオ" panose="020B0604030504040204" pitchFamily="50" charset="-128"/>
                <a:ea typeface="メイリオ" panose="020B0604030504040204" pitchFamily="50" charset="-128"/>
              </a:rPr>
              <a:t>救済規定の適用可</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bwMode="gray">
          <a:xfrm>
            <a:off x="1716980" y="4471793"/>
            <a:ext cx="1351226" cy="324057"/>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sz="1200" dirty="0" smtClean="0">
                <a:latin typeface="メイリオ" panose="020B0604030504040204" pitchFamily="50" charset="-128"/>
                <a:ea typeface="メイリオ" panose="020B0604030504040204" pitchFamily="50" charset="-128"/>
              </a:rPr>
              <a:t>拒絶理由通知等</a:t>
            </a:r>
            <a:endParaRPr kumimoji="1" lang="ja-JP" altLang="en-US" sz="1200" dirty="0">
              <a:latin typeface="メイリオ" panose="020B0604030504040204" pitchFamily="50" charset="-128"/>
              <a:ea typeface="メイリオ" panose="020B0604030504040204" pitchFamily="50"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960624311"/>
      </p:ext>
    </p:extLst>
  </p:cSld>
  <p:clrMapOvr>
    <a:masterClrMapping/>
  </p:clrMapOvr>
  <mc:AlternateContent xmlns:mc="http://schemas.openxmlformats.org/markup-compatibility/2006">
    <mc:Choice xmlns:p14="http://schemas.microsoft.com/office/powerpoint/2010/main" Requires="p14">
      <p:transition spd="slow" p14:dur="2000" advTm="37324"/>
    </mc:Choice>
    <mc:Fallback>
      <p:transition spd="slow" advTm="3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06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B243B8-CBF3-48ED-BB98-6353B65C656C}"/>
              </a:ext>
            </a:extLst>
          </p:cNvPr>
          <p:cNvSpPr>
            <a:spLocks noGrp="1"/>
          </p:cNvSpPr>
          <p:nvPr>
            <p:ph type="title"/>
          </p:nvPr>
        </p:nvSpPr>
        <p:spPr bwMode="gray"/>
        <p:txBody>
          <a:bodyPr/>
          <a:lstStyle/>
          <a:p>
            <a:r>
              <a:rPr kumimoji="1" lang="ja-JP" altLang="en-US" dirty="0" smtClean="0"/>
              <a:t>ありがとう</a:t>
            </a:r>
            <a:r>
              <a:rPr kumimoji="1" lang="ja-JP" altLang="en-US" dirty="0"/>
              <a:t>ございました</a:t>
            </a:r>
          </a:p>
        </p:txBody>
      </p:sp>
      <p:sp>
        <p:nvSpPr>
          <p:cNvPr id="3" name="テキスト プレースホルダー 2">
            <a:extLst>
              <a:ext uri="{FF2B5EF4-FFF2-40B4-BE49-F238E27FC236}">
                <a16:creationId xmlns:a16="http://schemas.microsoft.com/office/drawing/2014/main" id="{081A6113-0772-4D52-BF4B-2B40B18E74D9}"/>
              </a:ext>
            </a:extLst>
          </p:cNvPr>
          <p:cNvSpPr>
            <a:spLocks noGrp="1"/>
          </p:cNvSpPr>
          <p:nvPr>
            <p:ph type="body" idx="1"/>
          </p:nvPr>
        </p:nvSpPr>
        <p:spPr bwMode="gray"/>
        <p:txBody>
          <a:bodyPr/>
          <a:lstStyle/>
          <a:p>
            <a:r>
              <a:rPr lang="ja-JP" altLang="en-US" dirty="0" smtClean="0"/>
              <a:t>特許庁審査第一部意匠課</a:t>
            </a:r>
            <a:endParaRPr lang="ja-JP" altLang="en-US" dirty="0"/>
          </a:p>
        </p:txBody>
      </p:sp>
      <p:pic>
        <p:nvPicPr>
          <p:cNvPr id="4"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671500678"/>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878A5-0574-4077-9AE3-47B557ABB457}"/>
              </a:ext>
            </a:extLst>
          </p:cNvPr>
          <p:cNvSpPr>
            <a:spLocks noGrp="1"/>
          </p:cNvSpPr>
          <p:nvPr>
            <p:ph type="title"/>
          </p:nvPr>
        </p:nvSpPr>
        <p:spPr bwMode="gray"/>
        <p:txBody>
          <a:bodyPr>
            <a:normAutofit/>
          </a:bodyPr>
          <a:lstStyle/>
          <a:p>
            <a:r>
              <a:rPr kumimoji="1" lang="ja-JP" altLang="en-US" dirty="0" smtClean="0"/>
              <a:t>令和元年改正意匠法の施行</a:t>
            </a:r>
            <a:endParaRPr kumimoji="1" lang="ja-JP" altLang="en-US" dirty="0"/>
          </a:p>
        </p:txBody>
      </p:sp>
      <p:sp>
        <p:nvSpPr>
          <p:cNvPr id="3" name="字幕 2">
            <a:extLst>
              <a:ext uri="{FF2B5EF4-FFF2-40B4-BE49-F238E27FC236}">
                <a16:creationId xmlns:a16="http://schemas.microsoft.com/office/drawing/2014/main" id="{BB954CA8-7DFF-418C-9825-5909C3BD0208}"/>
              </a:ext>
            </a:extLst>
          </p:cNvPr>
          <p:cNvSpPr>
            <a:spLocks noGrp="1"/>
          </p:cNvSpPr>
          <p:nvPr>
            <p:ph type="subTitle" idx="1"/>
          </p:nvPr>
        </p:nvSpPr>
        <p:spPr bwMode="gray"/>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2FC35D28-3EC3-426C-AD98-B91FEE925A9A}"/>
              </a:ext>
            </a:extLst>
          </p:cNvPr>
          <p:cNvSpPr>
            <a:spLocks noGrp="1"/>
          </p:cNvSpPr>
          <p:nvPr>
            <p:ph type="ftr" sz="quarter" idx="3"/>
          </p:nvPr>
        </p:nvSpPr>
        <p:spPr bwMode="gray"/>
        <p:txBody>
          <a:bodyPr/>
          <a:lstStyle/>
          <a:p>
            <a:r>
              <a:rPr lang="ja-JP" altLang="en-US"/>
              <a:t>特許庁</a:t>
            </a:r>
          </a:p>
        </p:txBody>
      </p:sp>
      <p:sp>
        <p:nvSpPr>
          <p:cNvPr id="5"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a:xfrm>
            <a:off x="7473280" y="6356350"/>
            <a:ext cx="2228850" cy="365125"/>
          </a:xfrm>
        </p:spPr>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2</a:t>
            </a:fld>
            <a:endParaRPr lang="ja-JP" altLang="en-US" dirty="0">
              <a:latin typeface="メイリオ" panose="020B0604030504040204" pitchFamily="50" charset="-128"/>
              <a:ea typeface="メイリオ" panose="020B0604030504040204" pitchFamily="50" charset="-128"/>
            </a:endParaRPr>
          </a:p>
        </p:txBody>
      </p:sp>
      <p:pic>
        <p:nvPicPr>
          <p:cNvPr id="6"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6984562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9394"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令和</a:t>
            </a:r>
            <a:r>
              <a:rPr kumimoji="1" lang="en-US" altLang="ja-JP" dirty="0" smtClean="0"/>
              <a:t>3</a:t>
            </a:r>
            <a:r>
              <a:rPr kumimoji="1" lang="ja-JP" altLang="en-US" dirty="0" smtClean="0"/>
              <a:t>年</a:t>
            </a:r>
            <a:r>
              <a:rPr kumimoji="1" lang="en-US" altLang="ja-JP" dirty="0" smtClean="0"/>
              <a:t>4</a:t>
            </a:r>
            <a:r>
              <a:rPr kumimoji="1" lang="ja-JP" altLang="en-US" dirty="0" smtClean="0"/>
              <a:t>月に施行される規定</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3</a:t>
            </a:fld>
            <a:endParaRPr lang="ja-JP" altLang="en-US"/>
          </a:p>
        </p:txBody>
      </p:sp>
      <p:sp>
        <p:nvSpPr>
          <p:cNvPr id="6" name="テキスト ボックス 5"/>
          <p:cNvSpPr txBox="1"/>
          <p:nvPr/>
        </p:nvSpPr>
        <p:spPr>
          <a:xfrm>
            <a:off x="3277925" y="2485751"/>
            <a:ext cx="1845377" cy="369332"/>
          </a:xfrm>
          <a:prstGeom prst="rect">
            <a:avLst/>
          </a:prstGeom>
          <a:noFill/>
        </p:spPr>
        <p:txBody>
          <a:bodyPr wrap="none" rtlCol="0">
            <a:spAutoFit/>
          </a:bodyPr>
          <a:lstStyle/>
          <a:p>
            <a:pPr algn="ctr"/>
            <a:r>
              <a:rPr lang="en-US" altLang="ja-JP" dirty="0" smtClean="0">
                <a:latin typeface="メイリオ" panose="020B0604030504040204" pitchFamily="50" charset="-128"/>
                <a:ea typeface="メイリオ" panose="020B0604030504040204" pitchFamily="50" charset="-128"/>
                <a:cs typeface="Meiryo UI" panose="020B0604030504040204" pitchFamily="50" charset="-128"/>
              </a:rPr>
              <a:t>2019(R1).5.17</a:t>
            </a:r>
            <a:endParaRPr kumimoji="1" lang="ja-JP" altLang="en-US" dirty="0">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7" name="直線コネクタ 6"/>
          <p:cNvCxnSpPr/>
          <p:nvPr/>
        </p:nvCxnSpPr>
        <p:spPr>
          <a:xfrm>
            <a:off x="4243974" y="2988289"/>
            <a:ext cx="0" cy="3371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105128" y="2988289"/>
            <a:ext cx="0" cy="3371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8553400" y="2971396"/>
            <a:ext cx="0" cy="3388464"/>
          </a:xfrm>
          <a:prstGeom prst="line">
            <a:avLst/>
          </a:prstGeom>
        </p:spPr>
        <p:style>
          <a:lnRef idx="1">
            <a:schemeClr val="accent1"/>
          </a:lnRef>
          <a:fillRef idx="0">
            <a:schemeClr val="accent1"/>
          </a:fillRef>
          <a:effectRef idx="0">
            <a:schemeClr val="accent1"/>
          </a:effectRef>
          <a:fontRef idx="minor">
            <a:schemeClr val="tx1"/>
          </a:fontRef>
        </p:style>
      </p:cxnSp>
      <p:sp>
        <p:nvSpPr>
          <p:cNvPr id="10" name="右矢印 9"/>
          <p:cNvSpPr/>
          <p:nvPr/>
        </p:nvSpPr>
        <p:spPr bwMode="auto">
          <a:xfrm>
            <a:off x="6102399" y="3647171"/>
            <a:ext cx="3603575" cy="1008112"/>
          </a:xfrm>
          <a:prstGeom prst="rightArrow">
            <a:avLst/>
          </a:prstGeom>
          <a:solidFill>
            <a:srgbClr val="FFC000"/>
          </a:solidFill>
          <a:ln w="9525">
            <a:solidFill>
              <a:schemeClr val="accent6">
                <a:lumMod val="75000"/>
              </a:schemeClr>
            </a:solidFill>
            <a:miter lim="800000"/>
            <a:headEnd/>
            <a:tailEnd/>
          </a:ln>
          <a:effectLst/>
        </p:spPr>
        <p:txBody>
          <a:bodyPr wrap="none" rtlCol="0" anchor="ctr"/>
          <a:lstStyle/>
          <a:p>
            <a:pPr algn="l"/>
            <a:r>
              <a:rPr kumimoji="0" lang="ja-JP" altLang="en-US" sz="1800" dirty="0" smtClean="0">
                <a:latin typeface="メイリオ" panose="020B0604030504040204" pitchFamily="50" charset="-128"/>
                <a:ea typeface="メイリオ" panose="020B0604030504040204" pitchFamily="50" charset="-128"/>
              </a:rPr>
              <a:t>施行済み</a:t>
            </a:r>
            <a:endParaRPr kumimoji="0" lang="ja-JP" altLang="en-US" sz="1800" dirty="0">
              <a:latin typeface="メイリオ" panose="020B0604030504040204" pitchFamily="50" charset="-128"/>
              <a:ea typeface="メイリオ" panose="020B0604030504040204" pitchFamily="50" charset="-128"/>
            </a:endParaRPr>
          </a:p>
        </p:txBody>
      </p:sp>
      <p:sp>
        <p:nvSpPr>
          <p:cNvPr id="11" name="右矢印 10"/>
          <p:cNvSpPr/>
          <p:nvPr/>
        </p:nvSpPr>
        <p:spPr bwMode="auto">
          <a:xfrm>
            <a:off x="8553399" y="5375363"/>
            <a:ext cx="1152575" cy="1008112"/>
          </a:xfrm>
          <a:prstGeom prst="rightArrow">
            <a:avLst/>
          </a:prstGeom>
          <a:solidFill>
            <a:srgbClr val="FF66FF"/>
          </a:solidFill>
          <a:ln w="38100">
            <a:solidFill>
              <a:srgbClr val="FF0000"/>
            </a:solidFill>
            <a:miter lim="800000"/>
            <a:headEnd/>
            <a:tailEnd/>
          </a:ln>
          <a:effectLst/>
        </p:spPr>
        <p:txBody>
          <a:bodyPr wrap="none" rtlCol="0" anchor="ctr"/>
          <a:lstStyle/>
          <a:p>
            <a:pPr algn="l"/>
            <a:r>
              <a:rPr kumimoji="0" lang="ja-JP" altLang="en-US" sz="1800" dirty="0">
                <a:latin typeface="メイリオ" panose="020B0604030504040204" pitchFamily="50" charset="-128"/>
                <a:ea typeface="メイリオ" panose="020B0604030504040204" pitchFamily="50" charset="-128"/>
              </a:rPr>
              <a:t>施行予定</a:t>
            </a:r>
          </a:p>
        </p:txBody>
      </p:sp>
      <p:sp>
        <p:nvSpPr>
          <p:cNvPr id="12" name="テキスト ボックス 11"/>
          <p:cNvSpPr txBox="1"/>
          <p:nvPr/>
        </p:nvSpPr>
        <p:spPr>
          <a:xfrm>
            <a:off x="7399011" y="2466401"/>
            <a:ext cx="2319958" cy="369332"/>
          </a:xfrm>
          <a:prstGeom prst="rect">
            <a:avLst/>
          </a:prstGeom>
          <a:noFill/>
        </p:spPr>
        <p:txBody>
          <a:bodyPr wrap="square" rtlCol="0">
            <a:spAutoFit/>
          </a:bodyPr>
          <a:lstStyle/>
          <a:p>
            <a:pPr algn="ctr"/>
            <a:r>
              <a:rPr kumimoji="1" lang="en-US" altLang="ja-JP" dirty="0" smtClean="0">
                <a:latin typeface="メイリオ" panose="020B0604030504040204" pitchFamily="50" charset="-128"/>
                <a:ea typeface="メイリオ" panose="020B0604030504040204" pitchFamily="50" charset="-128"/>
                <a:cs typeface="Meiryo UI" panose="020B0604030504040204" pitchFamily="50" charset="-128"/>
              </a:rPr>
              <a:t>2021(R3).4.1</a:t>
            </a:r>
            <a:endParaRPr kumimoji="1" lang="ja-JP" altLang="en-US" dirty="0">
              <a:latin typeface="メイリオ" panose="020B0604030504040204" pitchFamily="50" charset="-128"/>
              <a:ea typeface="メイリオ"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303536582"/>
              </p:ext>
            </p:extLst>
          </p:nvPr>
        </p:nvGraphicFramePr>
        <p:xfrm>
          <a:off x="367737" y="2971396"/>
          <a:ext cx="3433135" cy="2242058"/>
        </p:xfrm>
        <a:graphic>
          <a:graphicData uri="http://schemas.openxmlformats.org/drawingml/2006/table">
            <a:tbl>
              <a:tblPr firstRow="1" bandRow="1">
                <a:tableStyleId>{2D5ABB26-0587-4C30-8999-92F81FD0307C}</a:tableStyleId>
              </a:tblPr>
              <a:tblGrid>
                <a:gridCol w="3433135">
                  <a:extLst>
                    <a:ext uri="{9D8B030D-6E8A-4147-A177-3AD203B41FA5}">
                      <a16:colId xmlns:a16="http://schemas.microsoft.com/office/drawing/2014/main" val="2461096385"/>
                    </a:ext>
                  </a:extLst>
                </a:gridCol>
              </a:tblGrid>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・保護対象の拡充（画像、建築物、内装）</a:t>
                      </a:r>
                    </a:p>
                  </a:txBody>
                  <a:tcPr>
                    <a:solidFill>
                      <a:srgbClr val="003686"/>
                    </a:solidFill>
                  </a:tcPr>
                </a:tc>
                <a:extLst>
                  <a:ext uri="{0D108BD9-81ED-4DB2-BD59-A6C34878D82A}">
                    <a16:rowId xmlns:a16="http://schemas.microsoft.com/office/drawing/2014/main" val="3906763208"/>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・関連意匠制度の拡充</a:t>
                      </a:r>
                    </a:p>
                  </a:txBody>
                  <a:tcPr>
                    <a:solidFill>
                      <a:srgbClr val="003686"/>
                    </a:solidFill>
                  </a:tcPr>
                </a:tc>
                <a:extLst>
                  <a:ext uri="{0D108BD9-81ED-4DB2-BD59-A6C34878D82A}">
                    <a16:rowId xmlns:a16="http://schemas.microsoft.com/office/drawing/2014/main" val="1265061903"/>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・意匠権の存続期間の変更</a:t>
                      </a:r>
                    </a:p>
                  </a:txBody>
                  <a:tcPr>
                    <a:solidFill>
                      <a:srgbClr val="003686"/>
                    </a:solidFill>
                  </a:tcPr>
                </a:tc>
                <a:extLst>
                  <a:ext uri="{0D108BD9-81ED-4DB2-BD59-A6C34878D82A}">
                    <a16:rowId xmlns:a16="http://schemas.microsoft.com/office/drawing/2014/main" val="3306201392"/>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・創作非容易性の水準</a:t>
                      </a:r>
                      <a:r>
                        <a:rPr kumimoji="1" lang="ja-JP" altLang="en-US" sz="1400" dirty="0" smtClean="0">
                          <a:solidFill>
                            <a:schemeClr val="bg1"/>
                          </a:solidFill>
                          <a:latin typeface="Meiryo UI" panose="020B0604030504040204" pitchFamily="50" charset="-128"/>
                          <a:ea typeface="Meiryo UI" panose="020B0604030504040204" pitchFamily="50" charset="-128"/>
                        </a:rPr>
                        <a:t>の明確化</a:t>
                      </a:r>
                      <a:endParaRPr kumimoji="1" lang="ja-JP" altLang="en-US" sz="1400" dirty="0">
                        <a:solidFill>
                          <a:schemeClr val="bg1"/>
                        </a:solidFill>
                        <a:latin typeface="Meiryo UI" panose="020B0604030504040204" pitchFamily="50" charset="-128"/>
                        <a:ea typeface="Meiryo UI" panose="020B0604030504040204" pitchFamily="50" charset="-128"/>
                      </a:endParaRPr>
                    </a:p>
                  </a:txBody>
                  <a:tcPr>
                    <a:solidFill>
                      <a:srgbClr val="003686"/>
                    </a:solidFill>
                  </a:tcPr>
                </a:tc>
                <a:extLst>
                  <a:ext uri="{0D108BD9-81ED-4DB2-BD59-A6C34878D82A}">
                    <a16:rowId xmlns:a16="http://schemas.microsoft.com/office/drawing/2014/main" val="1379484936"/>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・組物の部分意匠の導入</a:t>
                      </a:r>
                    </a:p>
                  </a:txBody>
                  <a:tcPr>
                    <a:solidFill>
                      <a:srgbClr val="003686"/>
                    </a:solidFill>
                  </a:tcPr>
                </a:tc>
                <a:extLst>
                  <a:ext uri="{0D108BD9-81ED-4DB2-BD59-A6C34878D82A}">
                    <a16:rowId xmlns:a16="http://schemas.microsoft.com/office/drawing/2014/main" val="3614506338"/>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・間接侵害規定の拡充</a:t>
                      </a:r>
                    </a:p>
                  </a:txBody>
                  <a:tcPr>
                    <a:solidFill>
                      <a:srgbClr val="003686"/>
                    </a:solidFill>
                  </a:tcPr>
                </a:tc>
                <a:extLst>
                  <a:ext uri="{0D108BD9-81ED-4DB2-BD59-A6C34878D82A}">
                    <a16:rowId xmlns:a16="http://schemas.microsoft.com/office/drawing/2014/main" val="1691029982"/>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・損害賠償額算定方法の見直し</a:t>
                      </a:r>
                    </a:p>
                  </a:txBody>
                  <a:tcPr>
                    <a:solidFill>
                      <a:srgbClr val="003686"/>
                    </a:solidFill>
                  </a:tcPr>
                </a:tc>
                <a:extLst>
                  <a:ext uri="{0D108BD9-81ED-4DB2-BD59-A6C34878D82A}">
                    <a16:rowId xmlns:a16="http://schemas.microsoft.com/office/drawing/2014/main" val="2315161641"/>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3237938143"/>
              </p:ext>
            </p:extLst>
          </p:nvPr>
        </p:nvGraphicFramePr>
        <p:xfrm>
          <a:off x="367737" y="5398978"/>
          <a:ext cx="3433135" cy="960882"/>
        </p:xfrm>
        <a:graphic>
          <a:graphicData uri="http://schemas.openxmlformats.org/drawingml/2006/table">
            <a:tbl>
              <a:tblPr firstRow="1" bandRow="1">
                <a:tableStyleId>{2D5ABB26-0587-4C30-8999-92F81FD0307C}</a:tableStyleId>
              </a:tblPr>
              <a:tblGrid>
                <a:gridCol w="3433135">
                  <a:extLst>
                    <a:ext uri="{9D8B030D-6E8A-4147-A177-3AD203B41FA5}">
                      <a16:colId xmlns:a16="http://schemas.microsoft.com/office/drawing/2014/main" val="2461096385"/>
                    </a:ext>
                  </a:extLst>
                </a:gridCol>
              </a:tblGrid>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・複数意匠一括</a:t>
                      </a:r>
                      <a:r>
                        <a:rPr kumimoji="1" lang="ja-JP" altLang="en-US" sz="1400" dirty="0" smtClean="0">
                          <a:solidFill>
                            <a:schemeClr val="bg1"/>
                          </a:solidFill>
                          <a:latin typeface="Meiryo UI" panose="020B0604030504040204" pitchFamily="50" charset="-128"/>
                          <a:ea typeface="Meiryo UI" panose="020B0604030504040204" pitchFamily="50" charset="-128"/>
                        </a:rPr>
                        <a:t>出願手続の</a:t>
                      </a:r>
                      <a:r>
                        <a:rPr kumimoji="1" lang="ja-JP" altLang="en-US" sz="1400" dirty="0">
                          <a:solidFill>
                            <a:schemeClr val="bg1"/>
                          </a:solidFill>
                          <a:latin typeface="Meiryo UI" panose="020B0604030504040204" pitchFamily="50" charset="-128"/>
                          <a:ea typeface="Meiryo UI" panose="020B0604030504040204" pitchFamily="50" charset="-128"/>
                        </a:rPr>
                        <a:t>導入</a:t>
                      </a:r>
                    </a:p>
                  </a:txBody>
                  <a:tcPr>
                    <a:solidFill>
                      <a:srgbClr val="003686"/>
                    </a:solidFill>
                  </a:tcPr>
                </a:tc>
                <a:extLst>
                  <a:ext uri="{0D108BD9-81ED-4DB2-BD59-A6C34878D82A}">
                    <a16:rowId xmlns:a16="http://schemas.microsoft.com/office/drawing/2014/main" val="3906763208"/>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・物品区分の扱いの見直し</a:t>
                      </a:r>
                    </a:p>
                  </a:txBody>
                  <a:tcPr>
                    <a:solidFill>
                      <a:srgbClr val="003686"/>
                    </a:solidFill>
                  </a:tcPr>
                </a:tc>
                <a:extLst>
                  <a:ext uri="{0D108BD9-81ED-4DB2-BD59-A6C34878D82A}">
                    <a16:rowId xmlns:a16="http://schemas.microsoft.com/office/drawing/2014/main" val="1265061903"/>
                  </a:ext>
                </a:extLst>
              </a:tr>
              <a:tr h="320294">
                <a:tc>
                  <a:txBody>
                    <a:bodyPr/>
                    <a:lstStyle/>
                    <a:p>
                      <a:r>
                        <a:rPr kumimoji="1" lang="ja-JP" altLang="en-US" sz="1400" dirty="0">
                          <a:solidFill>
                            <a:schemeClr val="bg1"/>
                          </a:solidFill>
                          <a:latin typeface="Meiryo UI" panose="020B0604030504040204" pitchFamily="50" charset="-128"/>
                          <a:ea typeface="Meiryo UI" panose="020B0604030504040204" pitchFamily="50" charset="-128"/>
                        </a:rPr>
                        <a:t>・手続救済規定の拡充</a:t>
                      </a:r>
                    </a:p>
                  </a:txBody>
                  <a:tcPr>
                    <a:solidFill>
                      <a:srgbClr val="003686"/>
                    </a:solidFill>
                  </a:tcPr>
                </a:tc>
                <a:extLst>
                  <a:ext uri="{0D108BD9-81ED-4DB2-BD59-A6C34878D82A}">
                    <a16:rowId xmlns:a16="http://schemas.microsoft.com/office/drawing/2014/main" val="3306201392"/>
                  </a:ext>
                </a:extLst>
              </a:tr>
            </a:tbl>
          </a:graphicData>
        </a:graphic>
      </p:graphicFrame>
      <p:sp>
        <p:nvSpPr>
          <p:cNvPr id="15" name="テキスト ボックス 14"/>
          <p:cNvSpPr txBox="1"/>
          <p:nvPr/>
        </p:nvSpPr>
        <p:spPr>
          <a:xfrm>
            <a:off x="1530306" y="2485751"/>
            <a:ext cx="1107996"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cs typeface="Meiryo UI" panose="020B0604030504040204" pitchFamily="50" charset="-128"/>
              </a:rPr>
              <a:t>改正項目</a:t>
            </a:r>
          </a:p>
        </p:txBody>
      </p:sp>
      <p:sp>
        <p:nvSpPr>
          <p:cNvPr id="16" name="テキスト ボックス 15">
            <a:extLst>
              <a:ext uri="{FF2B5EF4-FFF2-40B4-BE49-F238E27FC236}">
                <a16:creationId xmlns:a16="http://schemas.microsoft.com/office/drawing/2014/main" id="{87DF44E1-3448-46A7-9DCC-0F53627EDC66}"/>
              </a:ext>
            </a:extLst>
          </p:cNvPr>
          <p:cNvSpPr txBox="1"/>
          <p:nvPr/>
        </p:nvSpPr>
        <p:spPr>
          <a:xfrm>
            <a:off x="4013141" y="3755183"/>
            <a:ext cx="461665" cy="792088"/>
          </a:xfrm>
          <a:prstGeom prst="rect">
            <a:avLst/>
          </a:prstGeom>
          <a:solidFill>
            <a:schemeClr val="bg1">
              <a:lumMod val="65000"/>
            </a:schemeClr>
          </a:solidFill>
          <a:ln>
            <a:solidFill>
              <a:schemeClr val="tx1"/>
            </a:solidFill>
          </a:ln>
        </p:spPr>
        <p:txBody>
          <a:bodyPr vert="eaVert" wrap="square" rtlCol="0">
            <a:spAutoFit/>
          </a:bodyPr>
          <a:lstStyle/>
          <a:p>
            <a:pPr algn="ctr"/>
            <a:r>
              <a:rPr kumimoji="1" lang="ja-JP" altLang="en-US" dirty="0">
                <a:latin typeface="メイリオ" panose="020B0604030504040204" pitchFamily="50" charset="-128"/>
                <a:ea typeface="メイリオ" panose="020B0604030504040204" pitchFamily="50" charset="-128"/>
                <a:cs typeface="Meiryo UI" panose="020B0604030504040204" pitchFamily="50" charset="-128"/>
              </a:rPr>
              <a:t>公布</a:t>
            </a:r>
          </a:p>
        </p:txBody>
      </p:sp>
      <p:sp>
        <p:nvSpPr>
          <p:cNvPr id="17" name="テキスト ボックス 16">
            <a:extLst>
              <a:ext uri="{FF2B5EF4-FFF2-40B4-BE49-F238E27FC236}">
                <a16:creationId xmlns:a16="http://schemas.microsoft.com/office/drawing/2014/main" id="{58493AC1-9BAF-4DD5-AECD-103AB1909752}"/>
              </a:ext>
            </a:extLst>
          </p:cNvPr>
          <p:cNvSpPr txBox="1"/>
          <p:nvPr/>
        </p:nvSpPr>
        <p:spPr>
          <a:xfrm>
            <a:off x="3998585" y="5483375"/>
            <a:ext cx="461665" cy="792088"/>
          </a:xfrm>
          <a:prstGeom prst="rect">
            <a:avLst/>
          </a:prstGeom>
          <a:solidFill>
            <a:schemeClr val="bg1">
              <a:lumMod val="65000"/>
            </a:schemeClr>
          </a:solidFill>
          <a:ln>
            <a:solidFill>
              <a:schemeClr val="tx1"/>
            </a:solidFill>
          </a:ln>
        </p:spPr>
        <p:txBody>
          <a:bodyPr vert="eaVert" wrap="square" rtlCol="0">
            <a:spAutoFit/>
          </a:bodyPr>
          <a:lstStyle/>
          <a:p>
            <a:pPr algn="ctr"/>
            <a:r>
              <a:rPr kumimoji="1" lang="ja-JP" altLang="en-US" dirty="0">
                <a:latin typeface="メイリオ" panose="020B0604030504040204" pitchFamily="50" charset="-128"/>
                <a:ea typeface="メイリオ" panose="020B0604030504040204" pitchFamily="50" charset="-128"/>
                <a:cs typeface="Meiryo UI" panose="020B0604030504040204" pitchFamily="50" charset="-128"/>
              </a:rPr>
              <a:t>公布</a:t>
            </a:r>
          </a:p>
        </p:txBody>
      </p:sp>
      <p:sp>
        <p:nvSpPr>
          <p:cNvPr id="18" name="テキスト ボックス 17"/>
          <p:cNvSpPr txBox="1"/>
          <p:nvPr/>
        </p:nvSpPr>
        <p:spPr>
          <a:xfrm>
            <a:off x="5251042" y="2478605"/>
            <a:ext cx="1702710" cy="369332"/>
          </a:xfrm>
          <a:prstGeom prst="rect">
            <a:avLst/>
          </a:prstGeom>
          <a:noFill/>
        </p:spPr>
        <p:txBody>
          <a:bodyPr wrap="none" rtlCol="0">
            <a:spAutoFit/>
          </a:bodyPr>
          <a:lstStyle/>
          <a:p>
            <a:pPr algn="ctr"/>
            <a:r>
              <a:rPr lang="en-US" altLang="ja-JP" dirty="0" smtClean="0">
                <a:latin typeface="メイリオ" panose="020B0604030504040204" pitchFamily="50" charset="-128"/>
                <a:ea typeface="メイリオ" panose="020B0604030504040204" pitchFamily="50" charset="-128"/>
                <a:cs typeface="Meiryo UI" panose="020B0604030504040204" pitchFamily="50" charset="-128"/>
              </a:rPr>
              <a:t>2020(R2).4.1</a:t>
            </a:r>
            <a:endParaRPr kumimoji="1" lang="ja-JP" altLang="en-US"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9" name="正方形/長方形 18"/>
          <p:cNvSpPr/>
          <p:nvPr/>
        </p:nvSpPr>
        <p:spPr>
          <a:xfrm>
            <a:off x="367736" y="5374762"/>
            <a:ext cx="3433135" cy="985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テキスト ボックス 19"/>
          <p:cNvSpPr txBox="1"/>
          <p:nvPr/>
        </p:nvSpPr>
        <p:spPr bwMode="gray">
          <a:xfrm>
            <a:off x="265977" y="1021448"/>
            <a:ext cx="9328149" cy="1421928"/>
          </a:xfrm>
          <a:prstGeom prst="rect">
            <a:avLst/>
          </a:prstGeom>
          <a:ln>
            <a:solidFill>
              <a:schemeClr val="tx1">
                <a:lumMod val="50000"/>
                <a:lumOff val="50000"/>
              </a:schemeClr>
            </a:solidFill>
          </a:ln>
        </p:spPr>
        <p:txBody>
          <a:bodyPr vert="horz" wrap="square" lIns="91440" tIns="45720" rIns="91440" bIns="45720" rtlCol="0">
            <a:sp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令和元年改正意匠法のほとんどの規定は昨年</a:t>
            </a:r>
            <a:r>
              <a:rPr kumimoji="1" lang="en-US" altLang="ja-JP" dirty="0" smtClean="0">
                <a:latin typeface="メイリオ" panose="020B0604030504040204" pitchFamily="50" charset="-128"/>
                <a:ea typeface="メイリオ" panose="020B0604030504040204" pitchFamily="50" charset="-128"/>
              </a:rPr>
              <a:t>4</a:t>
            </a:r>
            <a:r>
              <a:rPr kumimoji="1" lang="ja-JP" altLang="en-US" dirty="0" smtClean="0">
                <a:latin typeface="メイリオ" panose="020B0604030504040204" pitchFamily="50" charset="-128"/>
                <a:ea typeface="メイリオ" panose="020B0604030504040204" pitchFamily="50" charset="-128"/>
              </a:rPr>
              <a:t>月に施行済み。</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複数意匠一括出願手続の導入（第</a:t>
            </a:r>
            <a:r>
              <a:rPr kumimoji="1" lang="en-US" altLang="ja-JP" dirty="0" smtClean="0">
                <a:latin typeface="メイリオ" panose="020B0604030504040204" pitchFamily="50" charset="-128"/>
                <a:ea typeface="メイリオ" panose="020B0604030504040204" pitchFamily="50" charset="-128"/>
              </a:rPr>
              <a:t>7</a:t>
            </a:r>
            <a:r>
              <a:rPr kumimoji="1" lang="ja-JP" altLang="en-US" dirty="0" smtClean="0">
                <a:latin typeface="メイリオ" panose="020B0604030504040204" pitchFamily="50" charset="-128"/>
                <a:ea typeface="メイリオ" panose="020B0604030504040204" pitchFamily="50" charset="-128"/>
              </a:rPr>
              <a:t>条）、物品区分の扱いの見直し（第</a:t>
            </a:r>
            <a:r>
              <a:rPr kumimoji="1" lang="en-US" altLang="ja-JP" dirty="0" smtClean="0">
                <a:latin typeface="メイリオ" panose="020B0604030504040204" pitchFamily="50" charset="-128"/>
                <a:ea typeface="メイリオ" panose="020B0604030504040204" pitchFamily="50" charset="-128"/>
              </a:rPr>
              <a:t>7</a:t>
            </a:r>
            <a:r>
              <a:rPr kumimoji="1" lang="ja-JP" altLang="en-US" dirty="0" smtClean="0">
                <a:latin typeface="メイリオ" panose="020B0604030504040204" pitchFamily="50" charset="-128"/>
                <a:ea typeface="メイリオ" panose="020B0604030504040204" pitchFamily="50" charset="-128"/>
              </a:rPr>
              <a:t>条）、手続救済規定の拡充</a:t>
            </a: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15</a:t>
            </a:r>
            <a:r>
              <a:rPr kumimoji="1" lang="ja-JP" altLang="en-US" dirty="0">
                <a:latin typeface="メイリオ" panose="020B0604030504040204" pitchFamily="50" charset="-128"/>
                <a:ea typeface="メイリオ" panose="020B0604030504040204" pitchFamily="50" charset="-128"/>
              </a:rPr>
              <a:t>条第</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項、第</a:t>
            </a:r>
            <a:r>
              <a:rPr kumimoji="1" lang="en-US" altLang="ja-JP" dirty="0">
                <a:latin typeface="メイリオ" panose="020B0604030504040204" pitchFamily="50" charset="-128"/>
                <a:ea typeface="メイリオ" panose="020B0604030504040204" pitchFamily="50" charset="-128"/>
              </a:rPr>
              <a:t>60</a:t>
            </a:r>
            <a:r>
              <a:rPr kumimoji="1" lang="ja-JP" altLang="en-US" dirty="0">
                <a:latin typeface="メイリオ" panose="020B0604030504040204" pitchFamily="50" charset="-128"/>
                <a:ea typeface="メイリオ" panose="020B0604030504040204" pitchFamily="50" charset="-128"/>
              </a:rPr>
              <a:t>条の</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第</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項及び第</a:t>
            </a:r>
            <a:r>
              <a:rPr kumimoji="1" lang="en-US" altLang="ja-JP" dirty="0">
                <a:latin typeface="メイリオ" panose="020B0604030504040204" pitchFamily="50" charset="-128"/>
                <a:ea typeface="メイリオ" panose="020B0604030504040204" pitchFamily="50" charset="-128"/>
              </a:rPr>
              <a:t>68</a:t>
            </a:r>
            <a:r>
              <a:rPr kumimoji="1" lang="ja-JP" altLang="en-US" dirty="0">
                <a:latin typeface="メイリオ" panose="020B0604030504040204" pitchFamily="50" charset="-128"/>
                <a:ea typeface="メイリオ" panose="020B0604030504040204" pitchFamily="50" charset="-128"/>
              </a:rPr>
              <a:t>条第</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項）</a:t>
            </a:r>
            <a:r>
              <a:rPr kumimoji="1" lang="ja-JP" altLang="en-US" dirty="0" smtClean="0">
                <a:latin typeface="メイリオ" panose="020B0604030504040204" pitchFamily="50" charset="-128"/>
                <a:ea typeface="メイリオ" panose="020B0604030504040204" pitchFamily="50" charset="-128"/>
              </a:rPr>
              <a:t>についての規定は、今年</a:t>
            </a:r>
            <a:r>
              <a:rPr kumimoji="1" lang="en-US" altLang="ja-JP" dirty="0" smtClean="0">
                <a:latin typeface="メイリオ" panose="020B0604030504040204" pitchFamily="50" charset="-128"/>
                <a:ea typeface="メイリオ" panose="020B0604030504040204" pitchFamily="50" charset="-128"/>
              </a:rPr>
              <a:t>4</a:t>
            </a:r>
            <a:r>
              <a:rPr kumimoji="1" lang="ja-JP" altLang="en-US" dirty="0" smtClean="0">
                <a:latin typeface="メイリオ" panose="020B0604030504040204" pitchFamily="50" charset="-128"/>
                <a:ea typeface="メイリオ" panose="020B0604030504040204" pitchFamily="50" charset="-128"/>
              </a:rPr>
              <a:t>月に施行予定。</a:t>
            </a:r>
            <a:endParaRPr kumimoji="1" lang="ja-JP" altLang="en-US" dirty="0">
              <a:latin typeface="メイリオ" panose="020B0604030504040204" pitchFamily="50" charset="-128"/>
              <a:ea typeface="メイリオ" panose="020B0604030504040204" pitchFamily="50" charset="-128"/>
            </a:endParaRPr>
          </a:p>
        </p:txBody>
      </p:sp>
      <p:pic>
        <p:nvPicPr>
          <p:cNvPr id="21" name="オーディオ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03180509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878A5-0574-4077-9AE3-47B557ABB457}"/>
              </a:ext>
            </a:extLst>
          </p:cNvPr>
          <p:cNvSpPr>
            <a:spLocks noGrp="1"/>
          </p:cNvSpPr>
          <p:nvPr>
            <p:ph type="title"/>
          </p:nvPr>
        </p:nvSpPr>
        <p:spPr bwMode="gray"/>
        <p:txBody>
          <a:bodyPr>
            <a:normAutofit/>
          </a:bodyPr>
          <a:lstStyle/>
          <a:p>
            <a:r>
              <a:rPr kumimoji="1" lang="ja-JP" altLang="en-US" dirty="0" smtClean="0"/>
              <a:t>複数意匠一括出願手続の導入</a:t>
            </a:r>
            <a:endParaRPr kumimoji="1" lang="ja-JP" altLang="en-US" dirty="0"/>
          </a:p>
        </p:txBody>
      </p:sp>
      <p:sp>
        <p:nvSpPr>
          <p:cNvPr id="3" name="字幕 2">
            <a:extLst>
              <a:ext uri="{FF2B5EF4-FFF2-40B4-BE49-F238E27FC236}">
                <a16:creationId xmlns:a16="http://schemas.microsoft.com/office/drawing/2014/main" id="{BB954CA8-7DFF-418C-9825-5909C3BD0208}"/>
              </a:ext>
            </a:extLst>
          </p:cNvPr>
          <p:cNvSpPr>
            <a:spLocks noGrp="1"/>
          </p:cNvSpPr>
          <p:nvPr>
            <p:ph type="subTitle" idx="1"/>
          </p:nvPr>
        </p:nvSpPr>
        <p:spPr bwMode="gray"/>
        <p:txBody>
          <a:bodyPr/>
          <a:lstStyle/>
          <a:p>
            <a:endParaRPr kumimoji="1" lang="ja-JP" altLang="en-US" dirty="0"/>
          </a:p>
        </p:txBody>
      </p:sp>
      <p:sp>
        <p:nvSpPr>
          <p:cNvPr id="4" name="フッター プレースホルダー 3">
            <a:extLst>
              <a:ext uri="{FF2B5EF4-FFF2-40B4-BE49-F238E27FC236}">
                <a16:creationId xmlns:a16="http://schemas.microsoft.com/office/drawing/2014/main" id="{2FC35D28-3EC3-426C-AD98-B91FEE925A9A}"/>
              </a:ext>
            </a:extLst>
          </p:cNvPr>
          <p:cNvSpPr>
            <a:spLocks noGrp="1"/>
          </p:cNvSpPr>
          <p:nvPr>
            <p:ph type="ftr" sz="quarter" idx="3"/>
          </p:nvPr>
        </p:nvSpPr>
        <p:spPr bwMode="gray"/>
        <p:txBody>
          <a:bodyPr/>
          <a:lstStyle/>
          <a:p>
            <a:r>
              <a:rPr lang="ja-JP" altLang="en-US"/>
              <a:t>特許庁</a:t>
            </a:r>
          </a:p>
        </p:txBody>
      </p:sp>
      <p:sp>
        <p:nvSpPr>
          <p:cNvPr id="5" name="スライド番号プレースホルダー 5">
            <a:extLst>
              <a:ext uri="{FF2B5EF4-FFF2-40B4-BE49-F238E27FC236}">
                <a16:creationId xmlns:a16="http://schemas.microsoft.com/office/drawing/2014/main" id="{8A22927A-4C1A-6947-A8A1-B6DA8C9FBB86}"/>
              </a:ext>
            </a:extLst>
          </p:cNvPr>
          <p:cNvSpPr>
            <a:spLocks noGrp="1"/>
          </p:cNvSpPr>
          <p:nvPr>
            <p:ph type="sldNum" sz="quarter" idx="4"/>
          </p:nvPr>
        </p:nvSpPr>
        <p:spPr bwMode="gray">
          <a:xfrm>
            <a:off x="7473280" y="6356350"/>
            <a:ext cx="2228850" cy="365125"/>
          </a:xfrm>
        </p:spPr>
        <p:txBody>
          <a:bodyPr wrap="none"/>
          <a:lstStyle/>
          <a:p>
            <a:fld id="{273CE13B-F148-B44C-9D43-C0D604B45E13}" type="slidenum">
              <a:rPr lang="ja-JP" altLang="en-US" smtClean="0">
                <a:latin typeface="メイリオ" panose="020B0604030504040204" pitchFamily="50" charset="-128"/>
                <a:ea typeface="メイリオ" panose="020B0604030504040204" pitchFamily="50" charset="-128"/>
              </a:rPr>
              <a:pPr/>
              <a:t>4</a:t>
            </a:fld>
            <a:endParaRPr lang="ja-JP" altLang="en-US" dirty="0">
              <a:latin typeface="メイリオ" panose="020B0604030504040204" pitchFamily="50" charset="-128"/>
              <a:ea typeface="メイリオ" panose="020B060403050404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003671464"/>
      </p:ext>
    </p:extLst>
  </p:cSld>
  <p:clrMapOvr>
    <a:masterClrMapping/>
  </p:clrMapOvr>
  <mc:AlternateContent xmlns:mc="http://schemas.openxmlformats.org/markup-compatibility/2006" xmlns:p14="http://schemas.microsoft.com/office/powerpoint/2010/main">
    <mc:Choice Requires="p14">
      <p:transition spd="slow" p14:dur="2000" advTm="6200"/>
    </mc:Choice>
    <mc:Fallback xmlns="">
      <p:transition spd="slow" advTm="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複数意匠一括出願手続の導入</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5</a:t>
            </a:fld>
            <a:endParaRPr lang="ja-JP" altLang="en-US"/>
          </a:p>
        </p:txBody>
      </p:sp>
      <p:sp>
        <p:nvSpPr>
          <p:cNvPr id="6" name="テキスト ボックス 5"/>
          <p:cNvSpPr txBox="1"/>
          <p:nvPr/>
        </p:nvSpPr>
        <p:spPr bwMode="gray">
          <a:xfrm>
            <a:off x="265977" y="1021448"/>
            <a:ext cx="9328149" cy="1831488"/>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意匠登録出願は、意匠ごとに出願しなければ</a:t>
            </a:r>
            <a:r>
              <a:rPr kumimoji="1" lang="ja-JP" altLang="en-US" dirty="0" smtClean="0">
                <a:latin typeface="メイリオ" panose="020B0604030504040204" pitchFamily="50" charset="-128"/>
                <a:ea typeface="メイリオ" panose="020B0604030504040204" pitchFamily="50" charset="-128"/>
              </a:rPr>
              <a:t>ならず、</a:t>
            </a:r>
            <a:r>
              <a:rPr kumimoji="1" lang="ja-JP" altLang="en-US" dirty="0">
                <a:latin typeface="メイリオ" panose="020B0604030504040204" pitchFamily="50" charset="-128"/>
                <a:ea typeface="メイリオ" panose="020B0604030504040204" pitchFamily="50" charset="-128"/>
              </a:rPr>
              <a:t>一つの出願に一つの意匠しか含めることができない。</a:t>
            </a:r>
          </a:p>
          <a:p>
            <a:pPr marL="285750" indent="-285750">
              <a:lnSpc>
                <a:spcPct val="120000"/>
              </a:lnSpc>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近年、製品に一貫したデザインコンセプトを用いてブランド価値を高める企業が増えている中、出願手続の負担が生じている</a:t>
            </a:r>
            <a:r>
              <a:rPr kumimoji="1" lang="ja-JP" altLang="en-US" dirty="0" smtClean="0">
                <a:latin typeface="メイリオ" panose="020B0604030504040204" pitchFamily="50" charset="-128"/>
                <a:ea typeface="メイリオ" panose="020B0604030504040204" pitchFamily="50" charset="-128"/>
              </a:rPr>
              <a:t>。</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複数の</a:t>
            </a:r>
            <a:r>
              <a:rPr kumimoji="1" lang="ja-JP" altLang="en-US" dirty="0" smtClean="0">
                <a:latin typeface="メイリオ" panose="020B0604030504040204" pitchFamily="50" charset="-128"/>
                <a:ea typeface="メイリオ" panose="020B0604030504040204" pitchFamily="50" charset="-128"/>
              </a:rPr>
              <a:t>意匠登録出願を</a:t>
            </a:r>
            <a:r>
              <a:rPr kumimoji="1" lang="ja-JP" altLang="en-US" dirty="0">
                <a:latin typeface="メイリオ" panose="020B0604030504040204" pitchFamily="50" charset="-128"/>
                <a:ea typeface="メイリオ" panose="020B0604030504040204" pitchFamily="50" charset="-128"/>
              </a:rPr>
              <a:t>一の願書に</a:t>
            </a:r>
            <a:r>
              <a:rPr kumimoji="1" lang="ja-JP" altLang="en-US" dirty="0" smtClean="0">
                <a:latin typeface="メイリオ" panose="020B0604030504040204" pitchFamily="50" charset="-128"/>
                <a:ea typeface="メイリオ" panose="020B0604030504040204" pitchFamily="50" charset="-128"/>
              </a:rPr>
              <a:t>より一括して行う</a:t>
            </a:r>
            <a:r>
              <a:rPr kumimoji="1" lang="ja-JP" altLang="en-US" dirty="0">
                <a:latin typeface="メイリオ" panose="020B0604030504040204" pitchFamily="50" charset="-128"/>
                <a:ea typeface="メイリオ" panose="020B0604030504040204" pitchFamily="50" charset="-128"/>
              </a:rPr>
              <a:t>手続について省令で</a:t>
            </a:r>
            <a:r>
              <a:rPr kumimoji="1" lang="ja-JP" altLang="en-US" dirty="0" smtClean="0">
                <a:latin typeface="メイリオ" panose="020B0604030504040204" pitchFamily="50" charset="-128"/>
                <a:ea typeface="メイリオ" panose="020B0604030504040204" pitchFamily="50" charset="-128"/>
              </a:rPr>
              <a:t>規定した。</a:t>
            </a:r>
            <a:endParaRPr kumimoji="1" lang="ja-JP" altLang="en-US" dirty="0">
              <a:latin typeface="メイリオ" panose="020B0604030504040204" pitchFamily="50" charset="-128"/>
              <a:ea typeface="メイリオ" panose="020B0604030504040204" pitchFamily="50" charset="-128"/>
            </a:endParaRPr>
          </a:p>
        </p:txBody>
      </p:sp>
      <p:sp>
        <p:nvSpPr>
          <p:cNvPr id="53" name="正方形/長方形 52"/>
          <p:cNvSpPr/>
          <p:nvPr/>
        </p:nvSpPr>
        <p:spPr>
          <a:xfrm>
            <a:off x="710520" y="2954747"/>
            <a:ext cx="8490952" cy="830997"/>
          </a:xfrm>
          <a:prstGeom prst="rect">
            <a:avLst/>
          </a:prstGeom>
        </p:spPr>
        <p:txBody>
          <a:bodyPr wrap="square">
            <a:spAutoFit/>
          </a:bodyPr>
          <a:lstStyle/>
          <a:p>
            <a:r>
              <a:rPr lang="ja-JP" altLang="en-US" sz="1600" b="1" dirty="0" smtClean="0">
                <a:latin typeface="メイリオ" panose="020B0604030504040204" pitchFamily="50" charset="-128"/>
                <a:ea typeface="メイリオ" panose="020B0604030504040204" pitchFamily="50" charset="-128"/>
              </a:rPr>
              <a:t>改正法第七条</a:t>
            </a:r>
            <a:endParaRPr lang="en-US" altLang="ja-JP" sz="1600" b="1" dirty="0" smtClean="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意匠</a:t>
            </a:r>
            <a:r>
              <a:rPr lang="ja-JP" altLang="en-US" sz="1600" dirty="0">
                <a:latin typeface="メイリオ" panose="020B0604030504040204" pitchFamily="50" charset="-128"/>
                <a:ea typeface="メイリオ" panose="020B0604030504040204" pitchFamily="50" charset="-128"/>
              </a:rPr>
              <a:t>登録出願は、経済産業省令で</a:t>
            </a:r>
            <a:r>
              <a:rPr lang="ja-JP" altLang="en-US" sz="1600" u="sng" dirty="0" smtClean="0">
                <a:latin typeface="メイリオ" panose="020B0604030504040204" pitchFamily="50" charset="-128"/>
                <a:ea typeface="メイリオ" panose="020B0604030504040204" pitchFamily="50" charset="-128"/>
              </a:rPr>
              <a:t>定める</a:t>
            </a:r>
            <a:r>
              <a:rPr lang="ja-JP" altLang="en-US" sz="1600" u="sng" strike="sngStrike" dirty="0" smtClean="0">
                <a:solidFill>
                  <a:srgbClr val="FF0000"/>
                </a:solidFill>
                <a:latin typeface="メイリオ" panose="020B0604030504040204" pitchFamily="50" charset="-128"/>
                <a:ea typeface="メイリオ" panose="020B0604030504040204" pitchFamily="50" charset="-128"/>
              </a:rPr>
              <a:t>物品の区分</a:t>
            </a:r>
            <a:r>
              <a:rPr lang="ja-JP" altLang="en-US" sz="1600" u="sng" dirty="0" smtClean="0">
                <a:solidFill>
                  <a:srgbClr val="FF0000"/>
                </a:solidFill>
                <a:latin typeface="メイリオ" panose="020B0604030504040204" pitchFamily="50" charset="-128"/>
                <a:ea typeface="メイリオ" panose="020B0604030504040204" pitchFamily="50" charset="-128"/>
              </a:rPr>
              <a:t>ところ</a:t>
            </a:r>
            <a:r>
              <a:rPr lang="ja-JP" altLang="en-US" sz="1600" dirty="0">
                <a:latin typeface="メイリオ" panose="020B0604030504040204" pitchFamily="50" charset="-128"/>
                <a:ea typeface="メイリオ" panose="020B0604030504040204" pitchFamily="50" charset="-128"/>
              </a:rPr>
              <a:t>により、意匠ごとにしなければならない。</a:t>
            </a:r>
          </a:p>
        </p:txBody>
      </p:sp>
      <p:sp>
        <p:nvSpPr>
          <p:cNvPr id="54" name="屈折矢印 53"/>
          <p:cNvSpPr/>
          <p:nvPr/>
        </p:nvSpPr>
        <p:spPr bwMode="auto">
          <a:xfrm rot="5400000">
            <a:off x="3922804" y="3351051"/>
            <a:ext cx="457213" cy="818051"/>
          </a:xfrm>
          <a:prstGeom prst="bentUpArrow">
            <a:avLst>
              <a:gd name="adj1" fmla="val 30714"/>
              <a:gd name="adj2" fmla="val 37857"/>
              <a:gd name="adj3" fmla="val 47856"/>
            </a:avLst>
          </a:prstGeom>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kumimoji="0" lang="ja-JP" altLang="en-US" sz="1800" dirty="0" smtClean="0">
              <a:latin typeface="メイリオ" panose="020B0604030504040204" pitchFamily="50" charset="-128"/>
              <a:ea typeface="メイリオ" panose="020B0604030504040204" pitchFamily="50" charset="-128"/>
            </a:endParaRPr>
          </a:p>
        </p:txBody>
      </p:sp>
      <p:sp>
        <p:nvSpPr>
          <p:cNvPr id="55" name="正方形/長方形 54"/>
          <p:cNvSpPr/>
          <p:nvPr/>
        </p:nvSpPr>
        <p:spPr>
          <a:xfrm>
            <a:off x="4632074" y="3573016"/>
            <a:ext cx="4569398" cy="830997"/>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複数の</a:t>
            </a:r>
            <a:r>
              <a:rPr lang="ja-JP" altLang="en-US" sz="1600" dirty="0" smtClean="0">
                <a:latin typeface="メイリオ" panose="020B0604030504040204" pitchFamily="50" charset="-128"/>
                <a:ea typeface="メイリオ" panose="020B0604030504040204" pitchFamily="50" charset="-128"/>
              </a:rPr>
              <a:t>意匠登録出願</a:t>
            </a:r>
            <a:r>
              <a:rPr lang="ja-JP" altLang="en-US" sz="1600" dirty="0">
                <a:latin typeface="メイリオ" panose="020B0604030504040204" pitchFamily="50" charset="-128"/>
                <a:ea typeface="メイリオ" panose="020B0604030504040204" pitchFamily="50" charset="-128"/>
              </a:rPr>
              <a:t>を一の願書に</a:t>
            </a:r>
            <a:r>
              <a:rPr lang="ja-JP" altLang="en-US" sz="1600" dirty="0" smtClean="0">
                <a:latin typeface="メイリオ" panose="020B0604030504040204" pitchFamily="50" charset="-128"/>
                <a:ea typeface="メイリオ" panose="020B0604030504040204" pitchFamily="50" charset="-128"/>
              </a:rPr>
              <a:t>より一括して行う</a:t>
            </a:r>
            <a:r>
              <a:rPr lang="ja-JP" altLang="en-US" sz="1600" dirty="0">
                <a:latin typeface="メイリオ" panose="020B0604030504040204" pitchFamily="50" charset="-128"/>
                <a:ea typeface="メイリオ" panose="020B0604030504040204" pitchFamily="50" charset="-128"/>
              </a:rPr>
              <a:t>手続に</a:t>
            </a:r>
            <a:r>
              <a:rPr lang="ja-JP" altLang="en-US" sz="1600" dirty="0" smtClean="0">
                <a:latin typeface="メイリオ" panose="020B0604030504040204" pitchFamily="50" charset="-128"/>
                <a:ea typeface="メイリオ" panose="020B0604030504040204" pitchFamily="50" charset="-128"/>
              </a:rPr>
              <a:t>ついて意匠法施行規則第</a:t>
            </a:r>
            <a:r>
              <a:rPr lang="en-US" altLang="ja-JP" sz="1600" dirty="0" smtClean="0">
                <a:latin typeface="メイリオ" panose="020B0604030504040204" pitchFamily="50" charset="-128"/>
                <a:ea typeface="メイリオ" panose="020B0604030504040204" pitchFamily="50" charset="-128"/>
              </a:rPr>
              <a:t>2</a:t>
            </a:r>
            <a:r>
              <a:rPr lang="ja-JP" altLang="en-US" sz="1600" dirty="0" smtClean="0">
                <a:latin typeface="メイリオ" panose="020B0604030504040204" pitchFamily="50" charset="-128"/>
                <a:ea typeface="メイリオ" panose="020B0604030504040204" pitchFamily="50" charset="-128"/>
              </a:rPr>
              <a:t>条の</a:t>
            </a:r>
            <a:r>
              <a:rPr lang="en-US" altLang="ja-JP" sz="1600" dirty="0" smtClean="0">
                <a:latin typeface="メイリオ" panose="020B0604030504040204" pitchFamily="50" charset="-128"/>
                <a:ea typeface="メイリオ" panose="020B0604030504040204" pitchFamily="50" charset="-128"/>
              </a:rPr>
              <a:t>2</a:t>
            </a:r>
            <a:r>
              <a:rPr lang="ja-JP" altLang="en-US" sz="1600" dirty="0" smtClean="0">
                <a:latin typeface="メイリオ" panose="020B0604030504040204" pitchFamily="50" charset="-128"/>
                <a:ea typeface="メイリオ" panose="020B0604030504040204" pitchFamily="50" charset="-128"/>
              </a:rPr>
              <a:t>等で規定した。</a:t>
            </a:r>
            <a:endParaRPr lang="ja-JP" altLang="en-US" sz="1600" dirty="0">
              <a:latin typeface="メイリオ" panose="020B0604030504040204" pitchFamily="50" charset="-128"/>
              <a:ea typeface="メイリオ" panose="020B0604030504040204" pitchFamily="50" charset="-128"/>
            </a:endParaRPr>
          </a:p>
        </p:txBody>
      </p:sp>
      <p:sp>
        <p:nvSpPr>
          <p:cNvPr id="57" name="角丸四角形 56"/>
          <p:cNvSpPr/>
          <p:nvPr/>
        </p:nvSpPr>
        <p:spPr>
          <a:xfrm>
            <a:off x="304647" y="4433045"/>
            <a:ext cx="5655957" cy="192330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2" name="テキスト ボックス 71"/>
          <p:cNvSpPr txBox="1"/>
          <p:nvPr/>
        </p:nvSpPr>
        <p:spPr>
          <a:xfrm>
            <a:off x="2691342" y="4486445"/>
            <a:ext cx="1106006" cy="338554"/>
          </a:xfrm>
          <a:prstGeom prst="rect">
            <a:avLst/>
          </a:prstGeom>
          <a:noFill/>
        </p:spPr>
        <p:txBody>
          <a:bodyPr wrap="square" rtlCol="0">
            <a:spAutoFit/>
          </a:bodyPr>
          <a:lstStyle/>
          <a:p>
            <a:r>
              <a:rPr lang="ja-JP" altLang="en-US" sz="1600" u="sng" dirty="0" smtClean="0">
                <a:latin typeface="メイリオ" panose="020B0604030504040204" pitchFamily="50" charset="-128"/>
                <a:ea typeface="メイリオ" panose="020B0604030504040204" pitchFamily="50" charset="-128"/>
                <a:cs typeface="Meiryo UI" panose="020B0604030504040204" pitchFamily="50" charset="-128"/>
              </a:rPr>
              <a:t>改正前</a:t>
            </a:r>
            <a:endParaRPr lang="en-US" altLang="ja-JP" sz="1600" u="sng" dirty="0" smtClean="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59" name="グループ化 58"/>
          <p:cNvGrpSpPr/>
          <p:nvPr/>
        </p:nvGrpSpPr>
        <p:grpSpPr>
          <a:xfrm>
            <a:off x="495974" y="5185462"/>
            <a:ext cx="1414079" cy="700313"/>
            <a:chOff x="3512840" y="3456385"/>
            <a:chExt cx="1586200" cy="785555"/>
          </a:xfrm>
        </p:grpSpPr>
        <p:sp>
          <p:nvSpPr>
            <p:cNvPr id="60" name="メモ 59"/>
            <p:cNvSpPr/>
            <p:nvPr/>
          </p:nvSpPr>
          <p:spPr>
            <a:xfrm>
              <a:off x="3512840" y="345638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grpSp>
          <p:nvGrpSpPr>
            <p:cNvPr id="64" name="グループ化 63"/>
            <p:cNvGrpSpPr/>
            <p:nvPr/>
          </p:nvGrpSpPr>
          <p:grpSpPr>
            <a:xfrm>
              <a:off x="4446592" y="3456385"/>
              <a:ext cx="652448" cy="785555"/>
              <a:chOff x="4446592" y="3456385"/>
              <a:chExt cx="652448" cy="785555"/>
            </a:xfrm>
          </p:grpSpPr>
          <p:pic>
            <p:nvPicPr>
              <p:cNvPr id="66" name="図 65"/>
              <p:cNvPicPr>
                <a:picLocks noChangeAspect="1"/>
              </p:cNvPicPr>
              <p:nvPr/>
            </p:nvPicPr>
            <p:blipFill>
              <a:blip r:embed="rId5"/>
              <a:stretch>
                <a:fillRect/>
              </a:stretch>
            </p:blipFill>
            <p:spPr>
              <a:xfrm>
                <a:off x="4450553" y="3592965"/>
                <a:ext cx="635226" cy="472693"/>
              </a:xfrm>
              <a:prstGeom prst="rect">
                <a:avLst/>
              </a:prstGeom>
            </p:spPr>
          </p:pic>
          <p:sp>
            <p:nvSpPr>
              <p:cNvPr id="67" name="メモ 66"/>
              <p:cNvSpPr/>
              <p:nvPr/>
            </p:nvSpPr>
            <p:spPr>
              <a:xfrm>
                <a:off x="4446592" y="345638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ysClr val="windowText" lastClr="000000"/>
                  </a:solidFill>
                  <a:latin typeface="メイリオ" panose="020B0604030504040204" pitchFamily="50" charset="-128"/>
                  <a:ea typeface="メイリオ" panose="020B0604030504040204" pitchFamily="50" charset="-128"/>
                </a:endParaRPr>
              </a:p>
            </p:txBody>
          </p:sp>
        </p:grpSp>
        <p:sp>
          <p:nvSpPr>
            <p:cNvPr id="65" name="テキスト ボックス 64"/>
            <p:cNvSpPr txBox="1"/>
            <p:nvPr/>
          </p:nvSpPr>
          <p:spPr>
            <a:xfrm>
              <a:off x="4111015" y="3684040"/>
              <a:ext cx="408532" cy="345240"/>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grpSp>
      <p:sp>
        <p:nvSpPr>
          <p:cNvPr id="68" name="テキスト ボックス 67"/>
          <p:cNvSpPr txBox="1"/>
          <p:nvPr/>
        </p:nvSpPr>
        <p:spPr>
          <a:xfrm>
            <a:off x="561013"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願書</a:t>
            </a:r>
            <a:endParaRPr kumimoji="1" lang="ja-JP" altLang="en-US" sz="1100" dirty="0">
              <a:latin typeface="メイリオ" panose="020B0604030504040204" pitchFamily="50" charset="-128"/>
              <a:ea typeface="メイリオ" panose="020B0604030504040204" pitchFamily="50" charset="-128"/>
            </a:endParaRPr>
          </a:p>
        </p:txBody>
      </p:sp>
      <p:sp>
        <p:nvSpPr>
          <p:cNvPr id="69" name="テキスト ボックス 68"/>
          <p:cNvSpPr txBox="1"/>
          <p:nvPr/>
        </p:nvSpPr>
        <p:spPr>
          <a:xfrm>
            <a:off x="1393442"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図面</a:t>
            </a:r>
            <a:endParaRPr kumimoji="1" lang="ja-JP" altLang="en-US" sz="1100" dirty="0">
              <a:latin typeface="メイリオ" panose="020B0604030504040204" pitchFamily="50" charset="-128"/>
              <a:ea typeface="メイリオ" panose="020B0604030504040204" pitchFamily="50" charset="-128"/>
            </a:endParaRPr>
          </a:p>
        </p:txBody>
      </p:sp>
      <p:sp>
        <p:nvSpPr>
          <p:cNvPr id="70" name="テキスト ボックス 69"/>
          <p:cNvSpPr txBox="1"/>
          <p:nvPr/>
        </p:nvSpPr>
        <p:spPr>
          <a:xfrm>
            <a:off x="2422648"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願書</a:t>
            </a:r>
            <a:endParaRPr kumimoji="1" lang="ja-JP" altLang="en-US" sz="1100" dirty="0">
              <a:latin typeface="メイリオ" panose="020B0604030504040204" pitchFamily="50" charset="-128"/>
              <a:ea typeface="メイリオ" panose="020B0604030504040204" pitchFamily="50" charset="-128"/>
            </a:endParaRPr>
          </a:p>
        </p:txBody>
      </p:sp>
      <p:sp>
        <p:nvSpPr>
          <p:cNvPr id="71" name="テキスト ボックス 70"/>
          <p:cNvSpPr txBox="1"/>
          <p:nvPr/>
        </p:nvSpPr>
        <p:spPr>
          <a:xfrm>
            <a:off x="3255077"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図面</a:t>
            </a:r>
            <a:endParaRPr kumimoji="1" lang="ja-JP" altLang="en-US" sz="1100" dirty="0">
              <a:latin typeface="メイリオ" panose="020B0604030504040204" pitchFamily="50" charset="-128"/>
              <a:ea typeface="メイリオ" panose="020B0604030504040204" pitchFamily="50" charset="-128"/>
            </a:endParaRPr>
          </a:p>
        </p:txBody>
      </p:sp>
      <p:grpSp>
        <p:nvGrpSpPr>
          <p:cNvPr id="73" name="グループ化 72"/>
          <p:cNvGrpSpPr/>
          <p:nvPr/>
        </p:nvGrpSpPr>
        <p:grpSpPr>
          <a:xfrm>
            <a:off x="2357609" y="5185462"/>
            <a:ext cx="1439670" cy="700313"/>
            <a:chOff x="5601072" y="3418645"/>
            <a:chExt cx="1614906" cy="785555"/>
          </a:xfrm>
        </p:grpSpPr>
        <p:sp>
          <p:nvSpPr>
            <p:cNvPr id="74" name="メモ 73"/>
            <p:cNvSpPr/>
            <p:nvPr/>
          </p:nvSpPr>
          <p:spPr>
            <a:xfrm>
              <a:off x="5601072" y="341864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sp>
          <p:nvSpPr>
            <p:cNvPr id="75" name="テキスト ボックス 74"/>
            <p:cNvSpPr txBox="1"/>
            <p:nvPr/>
          </p:nvSpPr>
          <p:spPr>
            <a:xfrm>
              <a:off x="6199247" y="3646300"/>
              <a:ext cx="408533" cy="345240"/>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grpSp>
          <p:nvGrpSpPr>
            <p:cNvPr id="76" name="グループ化 75"/>
            <p:cNvGrpSpPr/>
            <p:nvPr/>
          </p:nvGrpSpPr>
          <p:grpSpPr>
            <a:xfrm>
              <a:off x="6563530" y="3418645"/>
              <a:ext cx="652448" cy="785555"/>
              <a:chOff x="8608780" y="3418645"/>
              <a:chExt cx="652448" cy="785555"/>
            </a:xfrm>
          </p:grpSpPr>
          <p:pic>
            <p:nvPicPr>
              <p:cNvPr id="77" name="図 76"/>
              <p:cNvPicPr>
                <a:picLocks noChangeAspect="1"/>
              </p:cNvPicPr>
              <p:nvPr/>
            </p:nvPicPr>
            <p:blipFill>
              <a:blip r:embed="rId6"/>
              <a:stretch>
                <a:fillRect/>
              </a:stretch>
            </p:blipFill>
            <p:spPr>
              <a:xfrm>
                <a:off x="8637486" y="3602146"/>
                <a:ext cx="596675" cy="419350"/>
              </a:xfrm>
              <a:prstGeom prst="rect">
                <a:avLst/>
              </a:prstGeom>
            </p:spPr>
          </p:pic>
          <p:sp>
            <p:nvSpPr>
              <p:cNvPr id="78" name="メモ 77"/>
              <p:cNvSpPr/>
              <p:nvPr/>
            </p:nvSpPr>
            <p:spPr>
              <a:xfrm>
                <a:off x="8608780"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ysClr val="windowText" lastClr="000000"/>
                  </a:solidFill>
                  <a:latin typeface="メイリオ" panose="020B0604030504040204" pitchFamily="50" charset="-128"/>
                  <a:ea typeface="メイリオ" panose="020B0604030504040204" pitchFamily="50" charset="-128"/>
                </a:endParaRPr>
              </a:p>
            </p:txBody>
          </p:sp>
        </p:grpSp>
      </p:grpSp>
      <p:grpSp>
        <p:nvGrpSpPr>
          <p:cNvPr id="79" name="グループ化 78"/>
          <p:cNvGrpSpPr/>
          <p:nvPr/>
        </p:nvGrpSpPr>
        <p:grpSpPr>
          <a:xfrm>
            <a:off x="4206517" y="5185462"/>
            <a:ext cx="1439670" cy="703258"/>
            <a:chOff x="7675028" y="3418645"/>
            <a:chExt cx="1614906" cy="788858"/>
          </a:xfrm>
        </p:grpSpPr>
        <p:grpSp>
          <p:nvGrpSpPr>
            <p:cNvPr id="81" name="グループ化 80"/>
            <p:cNvGrpSpPr/>
            <p:nvPr/>
          </p:nvGrpSpPr>
          <p:grpSpPr>
            <a:xfrm>
              <a:off x="8637486" y="3421948"/>
              <a:ext cx="652448" cy="785555"/>
              <a:chOff x="6534824" y="3418645"/>
              <a:chExt cx="652448" cy="785555"/>
            </a:xfrm>
          </p:grpSpPr>
          <p:pic>
            <p:nvPicPr>
              <p:cNvPr id="89" name="図 88"/>
              <p:cNvPicPr>
                <a:picLocks noChangeAspect="1"/>
              </p:cNvPicPr>
              <p:nvPr/>
            </p:nvPicPr>
            <p:blipFill>
              <a:blip r:embed="rId7"/>
              <a:stretch>
                <a:fillRect/>
              </a:stretch>
            </p:blipFill>
            <p:spPr>
              <a:xfrm>
                <a:off x="6534824" y="3602146"/>
                <a:ext cx="652448" cy="418551"/>
              </a:xfrm>
              <a:prstGeom prst="rect">
                <a:avLst/>
              </a:prstGeom>
            </p:spPr>
          </p:pic>
          <p:sp>
            <p:nvSpPr>
              <p:cNvPr id="90" name="メモ 89"/>
              <p:cNvSpPr/>
              <p:nvPr/>
            </p:nvSpPr>
            <p:spPr>
              <a:xfrm>
                <a:off x="6534824"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ysClr val="windowText" lastClr="000000"/>
                  </a:solidFill>
                  <a:latin typeface="メイリオ" panose="020B0604030504040204" pitchFamily="50" charset="-128"/>
                  <a:ea typeface="メイリオ" panose="020B0604030504040204" pitchFamily="50" charset="-128"/>
                </a:endParaRPr>
              </a:p>
            </p:txBody>
          </p:sp>
        </p:grpSp>
        <p:sp>
          <p:nvSpPr>
            <p:cNvPr id="83" name="メモ 82"/>
            <p:cNvSpPr/>
            <p:nvPr/>
          </p:nvSpPr>
          <p:spPr>
            <a:xfrm>
              <a:off x="7675028" y="341864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sp>
          <p:nvSpPr>
            <p:cNvPr id="88" name="テキスト ボックス 87"/>
            <p:cNvSpPr txBox="1"/>
            <p:nvPr/>
          </p:nvSpPr>
          <p:spPr>
            <a:xfrm>
              <a:off x="8273203" y="3646300"/>
              <a:ext cx="408533" cy="345239"/>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grpSp>
      <p:sp>
        <p:nvSpPr>
          <p:cNvPr id="92" name="テキスト ボックス 91"/>
          <p:cNvSpPr txBox="1"/>
          <p:nvPr/>
        </p:nvSpPr>
        <p:spPr>
          <a:xfrm>
            <a:off x="4271556"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願書</a:t>
            </a:r>
            <a:endParaRPr kumimoji="1" lang="ja-JP" altLang="en-US" sz="1100" dirty="0">
              <a:latin typeface="メイリオ" panose="020B0604030504040204" pitchFamily="50" charset="-128"/>
              <a:ea typeface="メイリオ" panose="020B0604030504040204" pitchFamily="50" charset="-128"/>
            </a:endParaRPr>
          </a:p>
        </p:txBody>
      </p:sp>
      <p:sp>
        <p:nvSpPr>
          <p:cNvPr id="93" name="テキスト ボックス 92"/>
          <p:cNvSpPr txBox="1"/>
          <p:nvPr/>
        </p:nvSpPr>
        <p:spPr>
          <a:xfrm>
            <a:off x="5103985" y="48975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図面</a:t>
            </a:r>
            <a:endParaRPr kumimoji="1" lang="ja-JP" altLang="en-US" sz="1100" dirty="0">
              <a:latin typeface="メイリオ" panose="020B0604030504040204" pitchFamily="50" charset="-128"/>
              <a:ea typeface="メイリオ" panose="020B0604030504040204" pitchFamily="50" charset="-128"/>
            </a:endParaRPr>
          </a:p>
        </p:txBody>
      </p:sp>
      <p:sp>
        <p:nvSpPr>
          <p:cNvPr id="94" name="テキスト ボックス 93"/>
          <p:cNvSpPr txBox="1"/>
          <p:nvPr/>
        </p:nvSpPr>
        <p:spPr>
          <a:xfrm>
            <a:off x="6421689" y="4782637"/>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願書</a:t>
            </a:r>
            <a:endParaRPr kumimoji="1" lang="ja-JP" altLang="en-US" sz="1100" dirty="0">
              <a:latin typeface="メイリオ" panose="020B0604030504040204" pitchFamily="50" charset="-128"/>
              <a:ea typeface="メイリオ" panose="020B0604030504040204" pitchFamily="50" charset="-128"/>
            </a:endParaRPr>
          </a:p>
        </p:txBody>
      </p:sp>
      <p:sp>
        <p:nvSpPr>
          <p:cNvPr id="96" name="テキスト ボックス 95"/>
          <p:cNvSpPr txBox="1"/>
          <p:nvPr/>
        </p:nvSpPr>
        <p:spPr>
          <a:xfrm>
            <a:off x="7975718" y="4784103"/>
            <a:ext cx="466794" cy="261610"/>
          </a:xfrm>
          <a:prstGeom prst="rect">
            <a:avLst/>
          </a:prstGeom>
          <a:noFill/>
        </p:spPr>
        <p:txBody>
          <a:bodyPr wrap="none" rtlCol="0">
            <a:spAutoFit/>
          </a:bodyPr>
          <a:lstStyle/>
          <a:p>
            <a:r>
              <a:rPr kumimoji="1" lang="ja-JP" altLang="en-US" sz="1100" dirty="0" smtClean="0">
                <a:latin typeface="メイリオ" panose="020B0604030504040204" pitchFamily="50" charset="-128"/>
                <a:ea typeface="メイリオ" panose="020B0604030504040204" pitchFamily="50" charset="-128"/>
              </a:rPr>
              <a:t>図面</a:t>
            </a:r>
            <a:endParaRPr kumimoji="1" lang="ja-JP" altLang="en-US" sz="1100" dirty="0">
              <a:latin typeface="メイリオ" panose="020B0604030504040204" pitchFamily="50" charset="-128"/>
              <a:ea typeface="メイリオ" panose="020B0604030504040204" pitchFamily="50" charset="-128"/>
            </a:endParaRPr>
          </a:p>
        </p:txBody>
      </p:sp>
      <p:grpSp>
        <p:nvGrpSpPr>
          <p:cNvPr id="97" name="グループ化 96"/>
          <p:cNvGrpSpPr/>
          <p:nvPr/>
        </p:nvGrpSpPr>
        <p:grpSpPr>
          <a:xfrm>
            <a:off x="6346987" y="5067707"/>
            <a:ext cx="2854485" cy="719034"/>
            <a:chOff x="4419931" y="5588024"/>
            <a:chExt cx="3153268" cy="794296"/>
          </a:xfrm>
        </p:grpSpPr>
        <p:sp>
          <p:nvSpPr>
            <p:cNvPr id="98" name="メモ 97"/>
            <p:cNvSpPr/>
            <p:nvPr/>
          </p:nvSpPr>
          <p:spPr>
            <a:xfrm>
              <a:off x="4419931" y="5596765"/>
              <a:ext cx="652448" cy="785555"/>
            </a:xfrm>
            <a:prstGeom prst="foldedCorner">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 dirty="0" smtClean="0">
                  <a:solidFill>
                    <a:sysClr val="windowText" lastClr="000000"/>
                  </a:solidFill>
                  <a:latin typeface="メイリオ" panose="020B0604030504040204" pitchFamily="50" charset="-128"/>
                  <a:ea typeface="メイリオ" panose="020B0604030504040204" pitchFamily="50" charset="-128"/>
                </a:rPr>
                <a:t>－－－－－－－－－－－－－－－－－－－－－－－－－－－－－－－－－－－－－－－－－－－－－－－－－－－－－－－－</a:t>
              </a:r>
              <a:endParaRPr kumimoji="1" lang="ja-JP" altLang="en-US" sz="300" dirty="0">
                <a:solidFill>
                  <a:sysClr val="windowText" lastClr="000000"/>
                </a:solidFill>
                <a:latin typeface="メイリオ" panose="020B0604030504040204" pitchFamily="50" charset="-128"/>
                <a:ea typeface="メイリオ" panose="020B0604030504040204" pitchFamily="50" charset="-128"/>
              </a:endParaRPr>
            </a:p>
          </p:txBody>
        </p:sp>
        <p:sp>
          <p:nvSpPr>
            <p:cNvPr id="99" name="テキスト ボックス 98"/>
            <p:cNvSpPr txBox="1"/>
            <p:nvPr/>
          </p:nvSpPr>
          <p:spPr>
            <a:xfrm>
              <a:off x="5018106" y="5824420"/>
              <a:ext cx="458989" cy="407990"/>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grpSp>
          <p:nvGrpSpPr>
            <p:cNvPr id="100" name="グループ化 99"/>
            <p:cNvGrpSpPr/>
            <p:nvPr/>
          </p:nvGrpSpPr>
          <p:grpSpPr>
            <a:xfrm>
              <a:off x="5390051" y="5589389"/>
              <a:ext cx="652448" cy="785555"/>
              <a:chOff x="4446592" y="3456385"/>
              <a:chExt cx="652448" cy="785555"/>
            </a:xfrm>
          </p:grpSpPr>
          <p:pic>
            <p:nvPicPr>
              <p:cNvPr id="107" name="図 106"/>
              <p:cNvPicPr>
                <a:picLocks noChangeAspect="1"/>
              </p:cNvPicPr>
              <p:nvPr/>
            </p:nvPicPr>
            <p:blipFill>
              <a:blip r:embed="rId5"/>
              <a:stretch>
                <a:fillRect/>
              </a:stretch>
            </p:blipFill>
            <p:spPr>
              <a:xfrm>
                <a:off x="4450553" y="3592965"/>
                <a:ext cx="635226" cy="472693"/>
              </a:xfrm>
              <a:prstGeom prst="rect">
                <a:avLst/>
              </a:prstGeom>
            </p:spPr>
          </p:pic>
          <p:sp>
            <p:nvSpPr>
              <p:cNvPr id="108" name="メモ 107"/>
              <p:cNvSpPr/>
              <p:nvPr/>
            </p:nvSpPr>
            <p:spPr>
              <a:xfrm>
                <a:off x="4446592" y="345638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nvGrpSpPr>
            <p:cNvPr id="101" name="グループ化 100"/>
            <p:cNvGrpSpPr/>
            <p:nvPr/>
          </p:nvGrpSpPr>
          <p:grpSpPr>
            <a:xfrm>
              <a:off x="6920751" y="5588024"/>
              <a:ext cx="652448" cy="785555"/>
              <a:chOff x="6534824" y="3418645"/>
              <a:chExt cx="652448" cy="785555"/>
            </a:xfrm>
          </p:grpSpPr>
          <p:pic>
            <p:nvPicPr>
              <p:cNvPr id="105" name="図 104"/>
              <p:cNvPicPr>
                <a:picLocks noChangeAspect="1"/>
              </p:cNvPicPr>
              <p:nvPr/>
            </p:nvPicPr>
            <p:blipFill>
              <a:blip r:embed="rId7"/>
              <a:stretch>
                <a:fillRect/>
              </a:stretch>
            </p:blipFill>
            <p:spPr>
              <a:xfrm>
                <a:off x="6534824" y="3602146"/>
                <a:ext cx="652448" cy="418551"/>
              </a:xfrm>
              <a:prstGeom prst="rect">
                <a:avLst/>
              </a:prstGeom>
            </p:spPr>
          </p:pic>
          <p:sp>
            <p:nvSpPr>
              <p:cNvPr id="106" name="メモ 105"/>
              <p:cNvSpPr/>
              <p:nvPr/>
            </p:nvSpPr>
            <p:spPr>
              <a:xfrm>
                <a:off x="6534824"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nvGrpSpPr>
            <p:cNvPr id="102" name="グループ化 101"/>
            <p:cNvGrpSpPr/>
            <p:nvPr/>
          </p:nvGrpSpPr>
          <p:grpSpPr>
            <a:xfrm>
              <a:off x="6154027" y="5588024"/>
              <a:ext cx="652448" cy="785555"/>
              <a:chOff x="8608780" y="3418645"/>
              <a:chExt cx="652448" cy="785555"/>
            </a:xfrm>
          </p:grpSpPr>
          <p:pic>
            <p:nvPicPr>
              <p:cNvPr id="103" name="図 102"/>
              <p:cNvPicPr>
                <a:picLocks noChangeAspect="1"/>
              </p:cNvPicPr>
              <p:nvPr/>
            </p:nvPicPr>
            <p:blipFill>
              <a:blip r:embed="rId6"/>
              <a:stretch>
                <a:fillRect/>
              </a:stretch>
            </p:blipFill>
            <p:spPr>
              <a:xfrm>
                <a:off x="8637486" y="3602146"/>
                <a:ext cx="596675" cy="419350"/>
              </a:xfrm>
              <a:prstGeom prst="rect">
                <a:avLst/>
              </a:prstGeom>
            </p:spPr>
          </p:pic>
          <p:sp>
            <p:nvSpPr>
              <p:cNvPr id="104" name="メモ 103"/>
              <p:cNvSpPr/>
              <p:nvPr/>
            </p:nvSpPr>
            <p:spPr>
              <a:xfrm>
                <a:off x="8608780" y="3418645"/>
                <a:ext cx="652448" cy="785555"/>
              </a:xfrm>
              <a:prstGeom prst="foldedCorne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ysClr val="windowText" lastClr="000000"/>
                  </a:solidFill>
                  <a:latin typeface="メイリオ" panose="020B0604030504040204" pitchFamily="50" charset="-128"/>
                  <a:ea typeface="メイリオ" panose="020B0604030504040204" pitchFamily="50" charset="-128"/>
                </a:endParaRPr>
              </a:p>
            </p:txBody>
          </p:sp>
        </p:grpSp>
      </p:grpSp>
      <p:sp>
        <p:nvSpPr>
          <p:cNvPr id="109" name="角丸四角形 108"/>
          <p:cNvSpPr/>
          <p:nvPr/>
        </p:nvSpPr>
        <p:spPr>
          <a:xfrm>
            <a:off x="6043807" y="4431349"/>
            <a:ext cx="3507234" cy="19233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0" name="テキスト ボックス 109"/>
          <p:cNvSpPr txBox="1"/>
          <p:nvPr/>
        </p:nvSpPr>
        <p:spPr>
          <a:xfrm>
            <a:off x="6603653" y="4486445"/>
            <a:ext cx="2626235" cy="338554"/>
          </a:xfrm>
          <a:prstGeom prst="rect">
            <a:avLst/>
          </a:prstGeom>
          <a:noFill/>
        </p:spPr>
        <p:txBody>
          <a:bodyPr wrap="square" rtlCol="0">
            <a:spAutoFit/>
          </a:bodyPr>
          <a:lstStyle/>
          <a:p>
            <a:r>
              <a:rPr lang="ja-JP" altLang="en-US" sz="1600" u="sng" dirty="0" smtClean="0">
                <a:latin typeface="メイリオ" panose="020B0604030504040204" pitchFamily="50" charset="-128"/>
                <a:ea typeface="メイリオ" panose="020B0604030504040204" pitchFamily="50" charset="-128"/>
                <a:cs typeface="Meiryo UI" panose="020B0604030504040204" pitchFamily="50" charset="-128"/>
              </a:rPr>
              <a:t>改正後</a:t>
            </a:r>
            <a:r>
              <a:rPr lang="ja-JP" altLang="en-US" sz="1200" dirty="0" smtClean="0">
                <a:latin typeface="メイリオ" panose="020B0604030504040204" pitchFamily="50" charset="-128"/>
                <a:ea typeface="メイリオ" panose="020B0604030504040204" pitchFamily="50" charset="-128"/>
                <a:cs typeface="Meiryo UI" panose="020B0604030504040204" pitchFamily="50" charset="-128"/>
              </a:rPr>
              <a:t>（現行の出願方法も維持）</a:t>
            </a:r>
            <a:endParaRPr lang="en-US" altLang="ja-JP" sz="1200" dirty="0" smtClean="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7" name="正方形/長方形 6"/>
          <p:cNvSpPr/>
          <p:nvPr/>
        </p:nvSpPr>
        <p:spPr>
          <a:xfrm>
            <a:off x="6359213" y="5814681"/>
            <a:ext cx="2804929" cy="523220"/>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（１意匠ごとに１つの意匠権を発生させるという原則は維持）</a:t>
            </a:r>
            <a:endParaRPr lang="ja-JP" altLang="en-US" sz="1400" b="1"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5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35347866"/>
      </p:ext>
    </p:extLst>
  </p:cSld>
  <p:clrMapOvr>
    <a:masterClrMapping/>
  </p:clrMapOvr>
  <mc:AlternateContent xmlns:mc="http://schemas.openxmlformats.org/markup-compatibility/2006" xmlns:p14="http://schemas.microsoft.com/office/powerpoint/2010/main">
    <mc:Choice Requires="p14">
      <p:transition spd="slow" p14:dur="2000" advTm="60500"/>
    </mc:Choice>
    <mc:Fallback xmlns="">
      <p:transition spd="slow" advTm="6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 name="直線コネクタ 101"/>
          <p:cNvCxnSpPr/>
          <p:nvPr/>
        </p:nvCxnSpPr>
        <p:spPr>
          <a:xfrm>
            <a:off x="4933427" y="2288351"/>
            <a:ext cx="0" cy="3342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複数意匠一括出願手続のフロー概要</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6</a:t>
            </a:fld>
            <a:endParaRPr lang="ja-JP" altLang="en-US"/>
          </a:p>
        </p:txBody>
      </p:sp>
      <p:sp>
        <p:nvSpPr>
          <p:cNvPr id="6" name="テキスト ボックス 5"/>
          <p:cNvSpPr txBox="1"/>
          <p:nvPr/>
        </p:nvSpPr>
        <p:spPr bwMode="gray">
          <a:xfrm>
            <a:off x="265977" y="1021448"/>
            <a:ext cx="9328149" cy="1149959"/>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出願手続後、</a:t>
            </a:r>
            <a:r>
              <a:rPr kumimoji="1" lang="ja-JP" altLang="en-US" b="1" dirty="0" smtClean="0">
                <a:solidFill>
                  <a:srgbClr val="FF0000"/>
                </a:solidFill>
                <a:latin typeface="メイリオ" panose="020B0604030504040204" pitchFamily="50" charset="-128"/>
                <a:ea typeface="メイリオ" panose="020B0604030504040204" pitchFamily="50" charset="-128"/>
              </a:rPr>
              <a:t>手続番号</a:t>
            </a:r>
            <a:r>
              <a:rPr kumimoji="1" lang="ja-JP" altLang="en-US" dirty="0" smtClean="0">
                <a:latin typeface="メイリオ" panose="020B0604030504040204" pitchFamily="50" charset="-128"/>
                <a:ea typeface="メイリオ" panose="020B0604030504040204" pitchFamily="50" charset="-128"/>
              </a:rPr>
              <a:t>が通知され、方式審査が行われる。</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方式審査完了等の要件を満たした後、個別の意匠登録出願に</a:t>
            </a:r>
            <a:r>
              <a:rPr kumimoji="1" lang="ja-JP" altLang="en-US" b="1" dirty="0" smtClean="0">
                <a:solidFill>
                  <a:srgbClr val="FF0000"/>
                </a:solidFill>
                <a:latin typeface="メイリオ" panose="020B0604030504040204" pitchFamily="50" charset="-128"/>
                <a:ea typeface="メイリオ" panose="020B0604030504040204" pitchFamily="50" charset="-128"/>
              </a:rPr>
              <a:t>出願番号</a:t>
            </a:r>
            <a:r>
              <a:rPr kumimoji="1" lang="ja-JP" altLang="en-US" dirty="0" smtClean="0">
                <a:latin typeface="メイリオ" panose="020B0604030504040204" pitchFamily="50" charset="-128"/>
                <a:ea typeface="メイリオ" panose="020B0604030504040204" pitchFamily="50" charset="-128"/>
              </a:rPr>
              <a:t>が通知される。</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実体審査や意匠登録は、現行制度と同様に個別の意匠登録出願について行う。</a:t>
            </a:r>
            <a:endParaRPr kumimoji="1" lang="ja-JP" altLang="en-US"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730250" y="2365923"/>
            <a:ext cx="360000" cy="3228392"/>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latin typeface="メイリオ" panose="020B0604030504040204" pitchFamily="50" charset="-128"/>
                <a:ea typeface="メイリオ" panose="020B0604030504040204" pitchFamily="50" charset="-128"/>
              </a:rPr>
              <a:t>複数意匠一括出願手続</a:t>
            </a:r>
            <a:endParaRPr kumimoji="1" lang="ja-JP" altLang="en-US" sz="14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432636" y="2365923"/>
            <a:ext cx="360000" cy="1311281"/>
          </a:xfrm>
          <a:prstGeom prst="rect">
            <a:avLst/>
          </a:prstGeom>
          <a:solidFill>
            <a:srgbClr val="00368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手続番号通知</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3602844" y="2365923"/>
            <a:ext cx="360000" cy="1311281"/>
          </a:xfrm>
          <a:prstGeom prst="rect">
            <a:avLst/>
          </a:prstGeom>
          <a:solidFill>
            <a:srgbClr val="003686"/>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latin typeface="メイリオ" panose="020B0604030504040204" pitchFamily="50" charset="-128"/>
                <a:ea typeface="メイリオ" panose="020B0604030504040204" pitchFamily="50" charset="-128"/>
              </a:rPr>
              <a:t>方式審査</a:t>
            </a:r>
            <a:endParaRPr kumimoji="1" lang="ja-JP" altLang="en-US" sz="14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3602844" y="4742187"/>
            <a:ext cx="360000" cy="1512167"/>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latin typeface="メイリオ" panose="020B0604030504040204" pitchFamily="50" charset="-128"/>
                <a:ea typeface="メイリオ" panose="020B0604030504040204" pitchFamily="50" charset="-128"/>
              </a:rPr>
              <a:t>手続補正等</a:t>
            </a:r>
            <a:endParaRPr kumimoji="1" lang="ja-JP" altLang="en-US" sz="14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4947882" y="2375652"/>
            <a:ext cx="1296144" cy="360000"/>
          </a:xfrm>
          <a:prstGeom prst="rect">
            <a:avLst/>
          </a:prstGeom>
          <a:solidFill>
            <a:srgbClr val="00368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出願番号通知</a:t>
            </a:r>
            <a:endParaRPr kumimoji="1" lang="ja-JP" altLang="en-US" sz="1400"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6532058" y="2375652"/>
            <a:ext cx="1296144" cy="360000"/>
          </a:xfrm>
          <a:prstGeom prst="rect">
            <a:avLst/>
          </a:prstGeom>
          <a:solidFill>
            <a:srgbClr val="003686"/>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実体審査</a:t>
            </a:r>
            <a:endParaRPr kumimoji="1" lang="ja-JP" altLang="en-US" sz="1400"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8116234" y="2375652"/>
            <a:ext cx="1296144" cy="360000"/>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登録料納付</a:t>
            </a:r>
            <a:endParaRPr kumimoji="1" lang="ja-JP" altLang="en-US" sz="1400" dirty="0">
              <a:latin typeface="メイリオ" panose="020B0604030504040204" pitchFamily="50" charset="-128"/>
              <a:ea typeface="メイリオ" panose="020B0604030504040204" pitchFamily="50" charset="-128"/>
            </a:endParaRPr>
          </a:p>
        </p:txBody>
      </p:sp>
      <p:cxnSp>
        <p:nvCxnSpPr>
          <p:cNvPr id="24" name="直線矢印コネクタ 23"/>
          <p:cNvCxnSpPr/>
          <p:nvPr/>
        </p:nvCxnSpPr>
        <p:spPr>
          <a:xfrm>
            <a:off x="1090250" y="2555652"/>
            <a:ext cx="342386"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1792636" y="2555652"/>
            <a:ext cx="1810208"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endCxn id="16" idx="1"/>
          </p:cNvCxnSpPr>
          <p:nvPr/>
        </p:nvCxnSpPr>
        <p:spPr>
          <a:xfrm>
            <a:off x="6244026" y="2555652"/>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7828202" y="2555652"/>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3683022" y="3677204"/>
            <a:ext cx="0" cy="1064983"/>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flipV="1">
            <a:off x="3835400" y="3666067"/>
            <a:ext cx="22" cy="107612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4947882" y="3317204"/>
            <a:ext cx="1296144" cy="360000"/>
          </a:xfrm>
          <a:prstGeom prst="rect">
            <a:avLst/>
          </a:prstGeom>
          <a:solidFill>
            <a:srgbClr val="00368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出願番号通知</a:t>
            </a:r>
            <a:endParaRPr kumimoji="1" lang="ja-JP" altLang="en-US" sz="1400" dirty="0">
              <a:latin typeface="メイリオ" panose="020B0604030504040204" pitchFamily="50" charset="-128"/>
              <a:ea typeface="メイリオ" panose="020B0604030504040204" pitchFamily="50" charset="-128"/>
            </a:endParaRPr>
          </a:p>
        </p:txBody>
      </p:sp>
      <p:sp>
        <p:nvSpPr>
          <p:cNvPr id="42" name="正方形/長方形 41"/>
          <p:cNvSpPr/>
          <p:nvPr/>
        </p:nvSpPr>
        <p:spPr>
          <a:xfrm>
            <a:off x="6532058" y="3317204"/>
            <a:ext cx="1296144" cy="360000"/>
          </a:xfrm>
          <a:prstGeom prst="rect">
            <a:avLst/>
          </a:prstGeom>
          <a:solidFill>
            <a:srgbClr val="003686"/>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実体審査</a:t>
            </a:r>
            <a:endParaRPr kumimoji="1" lang="ja-JP" altLang="en-US" sz="1400"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8116234" y="3317204"/>
            <a:ext cx="1296144" cy="360000"/>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登録料納付</a:t>
            </a:r>
            <a:endParaRPr kumimoji="1" lang="ja-JP" altLang="en-US" sz="1400" dirty="0">
              <a:latin typeface="メイリオ" panose="020B0604030504040204" pitchFamily="50" charset="-128"/>
              <a:ea typeface="メイリオ" panose="020B0604030504040204" pitchFamily="50" charset="-128"/>
            </a:endParaRPr>
          </a:p>
        </p:txBody>
      </p:sp>
      <p:cxnSp>
        <p:nvCxnSpPr>
          <p:cNvPr id="44" name="直線矢印コネクタ 43"/>
          <p:cNvCxnSpPr/>
          <p:nvPr/>
        </p:nvCxnSpPr>
        <p:spPr>
          <a:xfrm>
            <a:off x="6244026" y="3497204"/>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7828202" y="3497204"/>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4947882" y="4286725"/>
            <a:ext cx="1296144" cy="360000"/>
          </a:xfrm>
          <a:prstGeom prst="rect">
            <a:avLst/>
          </a:prstGeom>
          <a:solidFill>
            <a:srgbClr val="00368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出願番号通知</a:t>
            </a:r>
            <a:endParaRPr kumimoji="1" lang="ja-JP" altLang="en-US" sz="1400" dirty="0">
              <a:latin typeface="メイリオ" panose="020B0604030504040204" pitchFamily="50" charset="-128"/>
              <a:ea typeface="メイリオ" panose="020B0604030504040204" pitchFamily="50" charset="-128"/>
            </a:endParaRPr>
          </a:p>
        </p:txBody>
      </p:sp>
      <p:sp>
        <p:nvSpPr>
          <p:cNvPr id="47" name="正方形/長方形 46"/>
          <p:cNvSpPr/>
          <p:nvPr/>
        </p:nvSpPr>
        <p:spPr>
          <a:xfrm>
            <a:off x="6532058" y="4286725"/>
            <a:ext cx="1296144" cy="360000"/>
          </a:xfrm>
          <a:prstGeom prst="rect">
            <a:avLst/>
          </a:prstGeom>
          <a:solidFill>
            <a:srgbClr val="003686"/>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実体審査</a:t>
            </a:r>
            <a:endParaRPr kumimoji="1" lang="ja-JP" altLang="en-US" sz="1400" dirty="0">
              <a:latin typeface="メイリオ" panose="020B0604030504040204" pitchFamily="50" charset="-128"/>
              <a:ea typeface="メイリオ" panose="020B0604030504040204" pitchFamily="50" charset="-128"/>
            </a:endParaRPr>
          </a:p>
        </p:txBody>
      </p:sp>
      <p:sp>
        <p:nvSpPr>
          <p:cNvPr id="48" name="正方形/長方形 47"/>
          <p:cNvSpPr/>
          <p:nvPr/>
        </p:nvSpPr>
        <p:spPr>
          <a:xfrm>
            <a:off x="8116234" y="4286725"/>
            <a:ext cx="1296144" cy="360000"/>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登録料納付</a:t>
            </a:r>
            <a:endParaRPr kumimoji="1" lang="ja-JP" altLang="en-US" sz="1400" dirty="0">
              <a:latin typeface="メイリオ" panose="020B0604030504040204" pitchFamily="50" charset="-128"/>
              <a:ea typeface="メイリオ" panose="020B0604030504040204" pitchFamily="50" charset="-128"/>
            </a:endParaRPr>
          </a:p>
        </p:txBody>
      </p:sp>
      <p:cxnSp>
        <p:nvCxnSpPr>
          <p:cNvPr id="49" name="直線矢印コネクタ 48"/>
          <p:cNvCxnSpPr>
            <a:endCxn id="47" idx="1"/>
          </p:cNvCxnSpPr>
          <p:nvPr/>
        </p:nvCxnSpPr>
        <p:spPr>
          <a:xfrm>
            <a:off x="6244026" y="4466725"/>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7828202" y="4466725"/>
            <a:ext cx="28803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2" name="グループ化 81"/>
          <p:cNvGrpSpPr/>
          <p:nvPr/>
        </p:nvGrpSpPr>
        <p:grpSpPr>
          <a:xfrm>
            <a:off x="3962844" y="2555652"/>
            <a:ext cx="980219" cy="1980240"/>
            <a:chOff x="3612741" y="2744904"/>
            <a:chExt cx="980219" cy="1980240"/>
          </a:xfrm>
        </p:grpSpPr>
        <p:cxnSp>
          <p:nvCxnSpPr>
            <p:cNvPr id="28" name="直線矢印コネクタ 27"/>
            <p:cNvCxnSpPr/>
            <p:nvPr/>
          </p:nvCxnSpPr>
          <p:spPr>
            <a:xfrm>
              <a:off x="3612741" y="2744904"/>
              <a:ext cx="980219"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3944888" y="4679280"/>
              <a:ext cx="64807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3944888" y="3686456"/>
              <a:ext cx="648072" cy="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954747" y="2744904"/>
              <a:ext cx="0" cy="1980240"/>
            </a:xfrm>
            <a:prstGeom prst="line">
              <a:avLst/>
            </a:prstGeom>
            <a:ln w="666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1" name="正方形/長方形 60"/>
          <p:cNvSpPr/>
          <p:nvPr/>
        </p:nvSpPr>
        <p:spPr>
          <a:xfrm>
            <a:off x="6532058" y="5373216"/>
            <a:ext cx="1296144" cy="360000"/>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手続補正等</a:t>
            </a:r>
            <a:endParaRPr kumimoji="1" lang="ja-JP" altLang="en-US" sz="1400" dirty="0">
              <a:latin typeface="メイリオ" panose="020B0604030504040204" pitchFamily="50" charset="-128"/>
              <a:ea typeface="メイリオ" panose="020B0604030504040204" pitchFamily="50" charset="-128"/>
            </a:endParaRPr>
          </a:p>
        </p:txBody>
      </p:sp>
      <p:cxnSp>
        <p:nvCxnSpPr>
          <p:cNvPr id="62" name="直線矢印コネクタ 61"/>
          <p:cNvCxnSpPr/>
          <p:nvPr/>
        </p:nvCxnSpPr>
        <p:spPr>
          <a:xfrm>
            <a:off x="6681192" y="4646725"/>
            <a:ext cx="0" cy="726491"/>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7401272" y="4646726"/>
            <a:ext cx="0" cy="726490"/>
          </a:xfrm>
          <a:prstGeom prst="straightConnector1">
            <a:avLst/>
          </a:prstGeom>
          <a:ln w="666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図 79"/>
          <p:cNvPicPr>
            <a:picLocks noChangeAspect="1"/>
          </p:cNvPicPr>
          <p:nvPr/>
        </p:nvPicPr>
        <p:blipFill>
          <a:blip r:embed="rId5"/>
          <a:stretch>
            <a:fillRect/>
          </a:stretch>
        </p:blipFill>
        <p:spPr>
          <a:xfrm>
            <a:off x="348563" y="5630488"/>
            <a:ext cx="1998123" cy="505272"/>
          </a:xfrm>
          <a:prstGeom prst="rect">
            <a:avLst/>
          </a:prstGeom>
        </p:spPr>
      </p:pic>
      <p:pic>
        <p:nvPicPr>
          <p:cNvPr id="84" name="図 83"/>
          <p:cNvPicPr>
            <a:picLocks noChangeAspect="1"/>
          </p:cNvPicPr>
          <p:nvPr/>
        </p:nvPicPr>
        <p:blipFill>
          <a:blip r:embed="rId6"/>
          <a:stretch>
            <a:fillRect/>
          </a:stretch>
        </p:blipFill>
        <p:spPr>
          <a:xfrm>
            <a:off x="5016456" y="2794984"/>
            <a:ext cx="879798" cy="434919"/>
          </a:xfrm>
          <a:prstGeom prst="rect">
            <a:avLst/>
          </a:prstGeom>
        </p:spPr>
      </p:pic>
      <p:pic>
        <p:nvPicPr>
          <p:cNvPr id="85" name="図 84"/>
          <p:cNvPicPr>
            <a:picLocks noChangeAspect="1"/>
          </p:cNvPicPr>
          <p:nvPr/>
        </p:nvPicPr>
        <p:blipFill>
          <a:blip r:embed="rId7"/>
          <a:stretch>
            <a:fillRect/>
          </a:stretch>
        </p:blipFill>
        <p:spPr>
          <a:xfrm>
            <a:off x="5021927" y="3764505"/>
            <a:ext cx="884617" cy="429203"/>
          </a:xfrm>
          <a:prstGeom prst="rect">
            <a:avLst/>
          </a:prstGeom>
        </p:spPr>
      </p:pic>
      <p:pic>
        <p:nvPicPr>
          <p:cNvPr id="86" name="図 85"/>
          <p:cNvPicPr>
            <a:picLocks noChangeAspect="1"/>
          </p:cNvPicPr>
          <p:nvPr/>
        </p:nvPicPr>
        <p:blipFill>
          <a:blip r:embed="rId8"/>
          <a:stretch>
            <a:fillRect/>
          </a:stretch>
        </p:blipFill>
        <p:spPr>
          <a:xfrm>
            <a:off x="5011504" y="4731349"/>
            <a:ext cx="895040" cy="434260"/>
          </a:xfrm>
          <a:prstGeom prst="rect">
            <a:avLst/>
          </a:prstGeom>
        </p:spPr>
      </p:pic>
      <p:sp>
        <p:nvSpPr>
          <p:cNvPr id="87" name="テキスト ボックス 86"/>
          <p:cNvSpPr txBox="1"/>
          <p:nvPr/>
        </p:nvSpPr>
        <p:spPr bwMode="gray">
          <a:xfrm>
            <a:off x="1102451" y="4580010"/>
            <a:ext cx="1986174" cy="914400"/>
          </a:xfrm>
          <a:prstGeom prst="rect">
            <a:avLst/>
          </a:prstGeom>
        </p:spPr>
        <p:txBody>
          <a:bodyPr vert="horz" wrap="none" lIns="91440" tIns="45720" rIns="91440" bIns="45720" rtlCol="0">
            <a:noAutofit/>
          </a:bodyPr>
          <a:lstStyle/>
          <a:p>
            <a:pPr marL="171450" indent="-171450">
              <a:lnSpc>
                <a:spcPct val="120000"/>
              </a:lnSpc>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rPr>
              <a:t>一括可能な出願数上限：</a:t>
            </a:r>
            <a:r>
              <a:rPr kumimoji="1" lang="en-US" altLang="ja-JP" sz="1050" dirty="0" smtClean="0">
                <a:latin typeface="メイリオ" panose="020B0604030504040204" pitchFamily="50" charset="-128"/>
                <a:ea typeface="メイリオ" panose="020B0604030504040204" pitchFamily="50" charset="-128"/>
              </a:rPr>
              <a:t>100</a:t>
            </a:r>
          </a:p>
          <a:p>
            <a:pPr marL="171450" indent="-171450">
              <a:lnSpc>
                <a:spcPct val="120000"/>
              </a:lnSpc>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rPr>
              <a:t>一括可能な意匠の範囲：無制限</a:t>
            </a:r>
            <a:endParaRPr kumimoji="1" lang="en-US" altLang="ja-JP" sz="1050" dirty="0" smtClean="0">
              <a:latin typeface="メイリオ" panose="020B0604030504040204" pitchFamily="50" charset="-128"/>
              <a:ea typeface="メイリオ" panose="020B0604030504040204" pitchFamily="50" charset="-128"/>
            </a:endParaRPr>
          </a:p>
          <a:p>
            <a:pPr marL="171450" indent="-171450">
              <a:lnSpc>
                <a:spcPct val="120000"/>
              </a:lnSpc>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rPr>
              <a:t>出願手数料：</a:t>
            </a:r>
            <a:r>
              <a:rPr kumimoji="1" lang="en-US" altLang="ja-JP" sz="1050" dirty="0" smtClean="0">
                <a:latin typeface="メイリオ" panose="020B0604030504040204" pitchFamily="50" charset="-128"/>
                <a:ea typeface="メイリオ" panose="020B0604030504040204" pitchFamily="50" charset="-128"/>
              </a:rPr>
              <a:t>16,000</a:t>
            </a:r>
            <a:r>
              <a:rPr kumimoji="1" lang="ja-JP" altLang="en-US" sz="1050" dirty="0" smtClean="0">
                <a:latin typeface="メイリオ" panose="020B0604030504040204" pitchFamily="50" charset="-128"/>
                <a:ea typeface="メイリオ" panose="020B0604030504040204" pitchFamily="50" charset="-128"/>
              </a:rPr>
              <a:t>円</a:t>
            </a:r>
            <a:r>
              <a:rPr kumimoji="1" lang="en-US" altLang="ja-JP" sz="1050" dirty="0" smtClean="0">
                <a:latin typeface="メイリオ" panose="020B0604030504040204" pitchFamily="50" charset="-128"/>
                <a:ea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rPr>
              <a:t>出願数</a:t>
            </a:r>
            <a:endParaRPr kumimoji="1" lang="en-US" altLang="ja-JP" sz="1050" dirty="0">
              <a:latin typeface="メイリオ" panose="020B0604030504040204" pitchFamily="50" charset="-128"/>
              <a:ea typeface="メイリオ" panose="020B0604030504040204" pitchFamily="50" charset="-128"/>
            </a:endParaRPr>
          </a:p>
          <a:p>
            <a:pPr marL="171450" indent="-171450">
              <a:lnSpc>
                <a:spcPct val="120000"/>
              </a:lnSpc>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rPr>
              <a:t>オンラインによる手続可</a:t>
            </a:r>
            <a:endParaRPr kumimoji="1" lang="en-US" altLang="ja-JP" sz="1050" dirty="0" smtClean="0">
              <a:latin typeface="メイリオ" panose="020B0604030504040204" pitchFamily="50" charset="-128"/>
              <a:ea typeface="メイリオ" panose="020B0604030504040204" pitchFamily="50" charset="-128"/>
            </a:endParaRPr>
          </a:p>
          <a:p>
            <a:pPr marL="171450" indent="-171450">
              <a:lnSpc>
                <a:spcPct val="120000"/>
              </a:lnSpc>
              <a:buFont typeface="Wingdings" panose="05000000000000000000" pitchFamily="2" charset="2"/>
              <a:buChar char="ü"/>
            </a:pPr>
            <a:r>
              <a:rPr kumimoji="1" lang="en-US" altLang="ja-JP" sz="1050" dirty="0" smtClean="0">
                <a:latin typeface="メイリオ" panose="020B0604030504040204" pitchFamily="50" charset="-128"/>
                <a:ea typeface="メイリオ" panose="020B0604030504040204" pitchFamily="50" charset="-128"/>
              </a:rPr>
              <a:t>DAS</a:t>
            </a:r>
            <a:r>
              <a:rPr kumimoji="1" lang="ja-JP" altLang="en-US" sz="1050" dirty="0" smtClean="0">
                <a:latin typeface="メイリオ" panose="020B0604030504040204" pitchFamily="50" charset="-128"/>
                <a:ea typeface="メイリオ" panose="020B0604030504040204" pitchFamily="50" charset="-128"/>
              </a:rPr>
              <a:t>利用可</a:t>
            </a:r>
            <a:endParaRPr kumimoji="1" lang="en-US" altLang="ja-JP" sz="1050" dirty="0" smtClean="0">
              <a:latin typeface="メイリオ" panose="020B0604030504040204" pitchFamily="50" charset="-128"/>
              <a:ea typeface="メイリオ" panose="020B0604030504040204" pitchFamily="50" charset="-128"/>
            </a:endParaRPr>
          </a:p>
        </p:txBody>
      </p:sp>
      <p:sp>
        <p:nvSpPr>
          <p:cNvPr id="91" name="正方形/長方形 90"/>
          <p:cNvSpPr/>
          <p:nvPr/>
        </p:nvSpPr>
        <p:spPr>
          <a:xfrm>
            <a:off x="1503392" y="3910482"/>
            <a:ext cx="1720062" cy="485683"/>
          </a:xfrm>
          <a:prstGeom prst="rect">
            <a:avLst/>
          </a:prstGeom>
          <a:solidFill>
            <a:schemeClr val="accent2">
              <a:lumMod val="60000"/>
              <a:lumOff val="40000"/>
            </a:schemeClr>
          </a:solidFill>
          <a:ln w="222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証明書の提出</a:t>
            </a:r>
            <a:endParaRPr kumimoji="1" lang="en-US" altLang="ja-JP" sz="1400" dirty="0" smtClean="0">
              <a:latin typeface="メイリオ" panose="020B0604030504040204" pitchFamily="50" charset="-128"/>
              <a:ea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rPr>
              <a:t>（法定期間内）</a:t>
            </a:r>
            <a:endParaRPr kumimoji="1" lang="en-US" altLang="ja-JP" sz="1400" dirty="0" smtClean="0">
              <a:latin typeface="メイリオ" panose="020B0604030504040204" pitchFamily="50" charset="-128"/>
              <a:ea typeface="メイリオ" panose="020B0604030504040204" pitchFamily="50" charset="-128"/>
            </a:endParaRPr>
          </a:p>
        </p:txBody>
      </p:sp>
      <p:cxnSp>
        <p:nvCxnSpPr>
          <p:cNvPr id="95" name="直線矢印コネクタ 94"/>
          <p:cNvCxnSpPr/>
          <p:nvPr/>
        </p:nvCxnSpPr>
        <p:spPr>
          <a:xfrm>
            <a:off x="1092483" y="3861048"/>
            <a:ext cx="24841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bwMode="gray">
          <a:xfrm>
            <a:off x="4394008" y="5636927"/>
            <a:ext cx="1649987" cy="439990"/>
          </a:xfrm>
          <a:prstGeom prst="rect">
            <a:avLst/>
          </a:prstGeom>
        </p:spPr>
        <p:txBody>
          <a:bodyPr vert="horz" wrap="none" lIns="91440" tIns="45720" rIns="91440" bIns="45720" rtlCol="0">
            <a:noAutofit/>
          </a:bodyPr>
          <a:lstStyle/>
          <a:p>
            <a:pPr marL="0" indent="0">
              <a:lnSpc>
                <a:spcPct val="120000"/>
              </a:lnSpc>
              <a:buFont typeface="Arial" panose="020B0604020202020204" pitchFamily="34" charset="0"/>
              <a:buNone/>
            </a:pPr>
            <a:r>
              <a:rPr kumimoji="1" lang="ja-JP" altLang="en-US" sz="1050" dirty="0" smtClean="0">
                <a:latin typeface="メイリオ" panose="020B0604030504040204" pitchFamily="50" charset="-128"/>
                <a:ea typeface="メイリオ" panose="020B0604030504040204" pitchFamily="50" charset="-128"/>
              </a:rPr>
              <a:t>複数意匠一括出願手続</a:t>
            </a:r>
            <a:endParaRPr kumimoji="1" lang="en-US" altLang="ja-JP" sz="1050" dirty="0" smtClean="0">
              <a:latin typeface="メイリオ" panose="020B0604030504040204" pitchFamily="50" charset="-128"/>
              <a:ea typeface="メイリオ" panose="020B0604030504040204" pitchFamily="50" charset="-128"/>
            </a:endParaRPr>
          </a:p>
          <a:p>
            <a:pPr marL="0" indent="0">
              <a:lnSpc>
                <a:spcPct val="120000"/>
              </a:lnSpc>
              <a:buFont typeface="Arial" panose="020B0604020202020204" pitchFamily="34" charset="0"/>
              <a:buNone/>
            </a:pPr>
            <a:r>
              <a:rPr kumimoji="1" lang="ja-JP" altLang="en-US" sz="1050" dirty="0" smtClean="0">
                <a:latin typeface="メイリオ" panose="020B0604030504040204" pitchFamily="50" charset="-128"/>
                <a:ea typeface="メイリオ" panose="020B0604030504040204" pitchFamily="50" charset="-128"/>
              </a:rPr>
              <a:t>の終了</a:t>
            </a:r>
            <a:endParaRPr kumimoji="1" lang="ja-JP" altLang="en-US" sz="105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bwMode="gray">
          <a:xfrm>
            <a:off x="4394008" y="6021173"/>
            <a:ext cx="5250552" cy="599517"/>
          </a:xfrm>
          <a:prstGeom prst="rect">
            <a:avLst/>
          </a:prstGeom>
        </p:spPr>
        <p:txBody>
          <a:bodyPr vert="horz" wrap="square" lIns="91440" tIns="45720" rIns="91440" bIns="45720" rtlCol="0">
            <a:noAutofit/>
          </a:bodyPr>
          <a:lstStyle/>
          <a:p>
            <a:pPr marL="0" indent="0">
              <a:lnSpc>
                <a:spcPct val="120000"/>
              </a:lnSpc>
              <a:buFont typeface="Arial" panose="020B0604020202020204" pitchFamily="34" charset="0"/>
              <a:buNone/>
            </a:pPr>
            <a:r>
              <a:rPr kumimoji="1" lang="en-US" altLang="ja-JP" sz="900" dirty="0" smtClean="0">
                <a:latin typeface="メイリオ" panose="020B0604030504040204" pitchFamily="50" charset="-128"/>
                <a:ea typeface="メイリオ" panose="020B0604030504040204" pitchFamily="50" charset="-128"/>
              </a:rPr>
              <a:t>※</a:t>
            </a:r>
            <a:r>
              <a:rPr kumimoji="1" lang="ja-JP" altLang="en-US" sz="900" dirty="0" smtClean="0">
                <a:latin typeface="メイリオ" panose="020B0604030504040204" pitchFamily="50" charset="-128"/>
                <a:ea typeface="メイリオ" panose="020B0604030504040204" pitchFamily="50" charset="-128"/>
              </a:rPr>
              <a:t>新規性喪失の例外適用を受けようとする場合は、提出可能期間が経過するまで、優先権を主張する場合は、証明書が提出されるか証明書の提出可能期間が経過するまでは複数意匠一括出願手続は終了しない。</a:t>
            </a:r>
            <a:endParaRPr kumimoji="1" lang="ja-JP" altLang="en-US" sz="900" dirty="0">
              <a:latin typeface="メイリオ" panose="020B0604030504040204" pitchFamily="50" charset="-128"/>
              <a:ea typeface="メイリオ" panose="020B0604030504040204" pitchFamily="50" charset="-128"/>
            </a:endParaRPr>
          </a:p>
        </p:txBody>
      </p:sp>
      <p:sp>
        <p:nvSpPr>
          <p:cNvPr id="53" name="正方形/長方形 52"/>
          <p:cNvSpPr/>
          <p:nvPr/>
        </p:nvSpPr>
        <p:spPr>
          <a:xfrm>
            <a:off x="6870150" y="4899621"/>
            <a:ext cx="958052" cy="360000"/>
          </a:xfrm>
          <a:prstGeom prst="rect">
            <a:avLst/>
          </a:prstGeom>
          <a:solidFill>
            <a:srgbClr val="003686"/>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方式審査</a:t>
            </a:r>
            <a:endParaRPr kumimoji="1" lang="ja-JP" altLang="en-US" sz="14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bwMode="gray">
          <a:xfrm>
            <a:off x="1766078" y="2638192"/>
            <a:ext cx="1680697" cy="301706"/>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sz="900" dirty="0" smtClean="0">
                <a:latin typeface="メイリオ" panose="020B0604030504040204" pitchFamily="50" charset="-128"/>
                <a:ea typeface="メイリオ" panose="020B0604030504040204" pitchFamily="50" charset="-128"/>
              </a:rPr>
              <a:t>意願</a:t>
            </a:r>
            <a:r>
              <a:rPr kumimoji="1" lang="en-US" altLang="ja-JP" sz="900" dirty="0" smtClean="0">
                <a:latin typeface="メイリオ" panose="020B0604030504040204" pitchFamily="50" charset="-128"/>
                <a:ea typeface="メイリオ" panose="020B0604030504040204" pitchFamily="50" charset="-128"/>
              </a:rPr>
              <a:t>20××</a:t>
            </a:r>
            <a:r>
              <a:rPr kumimoji="1" lang="ja-JP" altLang="en-US" sz="900" dirty="0" err="1" smtClean="0">
                <a:latin typeface="メイリオ" panose="020B0604030504040204" pitchFamily="50" charset="-128"/>
                <a:ea typeface="メイリオ" panose="020B0604030504040204" pitchFamily="50" charset="-128"/>
              </a:rPr>
              <a:t>ｰ</a:t>
            </a:r>
            <a:r>
              <a:rPr kumimoji="1" lang="en-US" altLang="ja-JP" sz="900" dirty="0" smtClean="0">
                <a:latin typeface="メイリオ" panose="020B0604030504040204" pitchFamily="50" charset="-128"/>
                <a:ea typeface="メイリオ" panose="020B0604030504040204" pitchFamily="50" charset="-128"/>
              </a:rPr>
              <a:t>3×××××</a:t>
            </a:r>
            <a:endParaRPr kumimoji="1" lang="ja-JP" altLang="en-US" sz="900" dirty="0">
              <a:latin typeface="メイリオ" panose="020B0604030504040204" pitchFamily="50" charset="-128"/>
              <a:ea typeface="メイリオ" panose="020B0604030504040204" pitchFamily="50" charset="-128"/>
            </a:endParaRPr>
          </a:p>
        </p:txBody>
      </p:sp>
      <p:sp>
        <p:nvSpPr>
          <p:cNvPr id="54" name="テキスト ボックス 53"/>
          <p:cNvSpPr txBox="1"/>
          <p:nvPr/>
        </p:nvSpPr>
        <p:spPr bwMode="gray">
          <a:xfrm>
            <a:off x="5906544" y="2766943"/>
            <a:ext cx="1680697" cy="301706"/>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sz="900" dirty="0" smtClean="0">
                <a:latin typeface="メイリオ" panose="020B0604030504040204" pitchFamily="50" charset="-128"/>
                <a:ea typeface="メイリオ" panose="020B0604030504040204" pitchFamily="50" charset="-128"/>
              </a:rPr>
              <a:t>意願</a:t>
            </a:r>
            <a:r>
              <a:rPr kumimoji="1" lang="en-US" altLang="ja-JP" sz="900" dirty="0" smtClean="0">
                <a:latin typeface="メイリオ" panose="020B0604030504040204" pitchFamily="50" charset="-128"/>
                <a:ea typeface="メイリオ" panose="020B0604030504040204" pitchFamily="50" charset="-128"/>
              </a:rPr>
              <a:t>20××</a:t>
            </a:r>
            <a:r>
              <a:rPr kumimoji="1" lang="ja-JP" altLang="en-US" sz="900" dirty="0" err="1" smtClean="0">
                <a:latin typeface="メイリオ" panose="020B0604030504040204" pitchFamily="50" charset="-128"/>
                <a:ea typeface="メイリオ" panose="020B0604030504040204" pitchFamily="50" charset="-128"/>
              </a:rPr>
              <a:t>ｰ</a:t>
            </a:r>
            <a:r>
              <a:rPr kumimoji="1" lang="en-US" altLang="ja-JP" sz="900" dirty="0" smtClean="0">
                <a:latin typeface="メイリオ" panose="020B0604030504040204" pitchFamily="50" charset="-128"/>
                <a:ea typeface="メイリオ" panose="020B0604030504040204" pitchFamily="50" charset="-128"/>
              </a:rPr>
              <a:t>0×××××</a:t>
            </a:r>
            <a:endParaRPr kumimoji="1" lang="ja-JP" altLang="en-US" sz="900" dirty="0">
              <a:latin typeface="メイリオ" panose="020B0604030504040204" pitchFamily="50" charset="-128"/>
              <a:ea typeface="メイリオ" panose="020B0604030504040204" pitchFamily="50" charset="-128"/>
            </a:endParaRPr>
          </a:p>
        </p:txBody>
      </p:sp>
      <p:sp>
        <p:nvSpPr>
          <p:cNvPr id="55" name="テキスト ボックス 54"/>
          <p:cNvSpPr txBox="1"/>
          <p:nvPr/>
        </p:nvSpPr>
        <p:spPr bwMode="gray">
          <a:xfrm>
            <a:off x="5904011" y="3756420"/>
            <a:ext cx="1680697" cy="301706"/>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sz="900" dirty="0" smtClean="0">
                <a:latin typeface="メイリオ" panose="020B0604030504040204" pitchFamily="50" charset="-128"/>
                <a:ea typeface="メイリオ" panose="020B0604030504040204" pitchFamily="50" charset="-128"/>
              </a:rPr>
              <a:t>意願</a:t>
            </a:r>
            <a:r>
              <a:rPr kumimoji="1" lang="en-US" altLang="ja-JP" sz="900" dirty="0" smtClean="0">
                <a:latin typeface="メイリオ" panose="020B0604030504040204" pitchFamily="50" charset="-128"/>
                <a:ea typeface="メイリオ" panose="020B0604030504040204" pitchFamily="50" charset="-128"/>
              </a:rPr>
              <a:t>20××</a:t>
            </a:r>
            <a:r>
              <a:rPr kumimoji="1" lang="ja-JP" altLang="en-US" sz="900" dirty="0" err="1" smtClean="0">
                <a:latin typeface="メイリオ" panose="020B0604030504040204" pitchFamily="50" charset="-128"/>
                <a:ea typeface="メイリオ" panose="020B0604030504040204" pitchFamily="50" charset="-128"/>
              </a:rPr>
              <a:t>ｰ</a:t>
            </a:r>
            <a:r>
              <a:rPr kumimoji="1" lang="en-US" altLang="ja-JP" sz="900" dirty="0" smtClean="0">
                <a:latin typeface="メイリオ" panose="020B0604030504040204" pitchFamily="50" charset="-128"/>
                <a:ea typeface="メイリオ" panose="020B0604030504040204" pitchFamily="50" charset="-128"/>
              </a:rPr>
              <a:t>0××××</a:t>
            </a:r>
            <a:r>
              <a:rPr kumimoji="1" lang="ja-JP" altLang="en-US" sz="900" dirty="0" smtClean="0">
                <a:latin typeface="メイリオ" panose="020B0604030504040204" pitchFamily="50" charset="-128"/>
                <a:ea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endParaRPr>
          </a:p>
        </p:txBody>
      </p:sp>
      <p:sp>
        <p:nvSpPr>
          <p:cNvPr id="57" name="テキスト ボックス 56"/>
          <p:cNvSpPr txBox="1"/>
          <p:nvPr/>
        </p:nvSpPr>
        <p:spPr bwMode="gray">
          <a:xfrm>
            <a:off x="5066195" y="5140598"/>
            <a:ext cx="1680697" cy="301706"/>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sz="900" dirty="0" smtClean="0">
                <a:latin typeface="メイリオ" panose="020B0604030504040204" pitchFamily="50" charset="-128"/>
                <a:ea typeface="メイリオ" panose="020B0604030504040204" pitchFamily="50" charset="-128"/>
              </a:rPr>
              <a:t>意願</a:t>
            </a:r>
            <a:r>
              <a:rPr kumimoji="1" lang="en-US" altLang="ja-JP" sz="900" dirty="0" smtClean="0">
                <a:latin typeface="メイリオ" panose="020B0604030504040204" pitchFamily="50" charset="-128"/>
                <a:ea typeface="メイリオ" panose="020B0604030504040204" pitchFamily="50" charset="-128"/>
              </a:rPr>
              <a:t>20××</a:t>
            </a:r>
            <a:r>
              <a:rPr kumimoji="1" lang="ja-JP" altLang="en-US" sz="900" dirty="0" err="1" smtClean="0">
                <a:latin typeface="メイリオ" panose="020B0604030504040204" pitchFamily="50" charset="-128"/>
                <a:ea typeface="メイリオ" panose="020B0604030504040204" pitchFamily="50" charset="-128"/>
              </a:rPr>
              <a:t>ｰ</a:t>
            </a:r>
            <a:r>
              <a:rPr kumimoji="1" lang="en-US" altLang="ja-JP" sz="900" dirty="0" smtClean="0">
                <a:latin typeface="メイリオ" panose="020B0604030504040204" pitchFamily="50" charset="-128"/>
                <a:ea typeface="メイリオ" panose="020B0604030504040204" pitchFamily="50" charset="-128"/>
              </a:rPr>
              <a:t>0××××</a:t>
            </a:r>
            <a:r>
              <a:rPr kumimoji="1" lang="ja-JP" altLang="en-US" sz="900" dirty="0" smtClean="0">
                <a:latin typeface="メイリオ" panose="020B0604030504040204" pitchFamily="50" charset="-128"/>
                <a:ea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endParaRPr>
          </a:p>
        </p:txBody>
      </p:sp>
      <p:pic>
        <p:nvPicPr>
          <p:cNvPr id="21" name="オーディオ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512175230"/>
      </p:ext>
    </p:extLst>
  </p:cSld>
  <p:clrMapOvr>
    <a:masterClrMapping/>
  </p:clrMapOvr>
  <mc:AlternateContent xmlns:mc="http://schemas.openxmlformats.org/markup-compatibility/2006">
    <mc:Choice xmlns:p14="http://schemas.microsoft.com/office/powerpoint/2010/main" Requires="p14">
      <p:transition spd="slow" p14:dur="2000" advTm="153596"/>
    </mc:Choice>
    <mc:Fallback>
      <p:transition spd="slow" advTm="15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061"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p:cNvGrpSpPr/>
          <p:nvPr/>
        </p:nvGrpSpPr>
        <p:grpSpPr>
          <a:xfrm>
            <a:off x="3958046" y="3316434"/>
            <a:ext cx="2769325" cy="3405041"/>
            <a:chOff x="3958046" y="3316434"/>
            <a:chExt cx="2769325" cy="3405041"/>
          </a:xfrm>
        </p:grpSpPr>
        <p:sp>
          <p:nvSpPr>
            <p:cNvPr id="26" name="正方形/長方形 25"/>
            <p:cNvSpPr/>
            <p:nvPr/>
          </p:nvSpPr>
          <p:spPr>
            <a:xfrm>
              <a:off x="4061065" y="3316434"/>
              <a:ext cx="2633175" cy="3280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048814" y="6503753"/>
              <a:ext cx="2645426" cy="217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3958046" y="6372568"/>
              <a:ext cx="2769325" cy="276889"/>
            </a:xfrm>
            <a:custGeom>
              <a:avLst/>
              <a:gdLst>
                <a:gd name="connsiteX0" fmla="*/ 0 w 2769325"/>
                <a:gd name="connsiteY0" fmla="*/ 171923 h 276889"/>
                <a:gd name="connsiteX1" fmla="*/ 979714 w 2769325"/>
                <a:gd name="connsiteY1" fmla="*/ 2106 h 276889"/>
                <a:gd name="connsiteX2" fmla="*/ 1894114 w 2769325"/>
                <a:gd name="connsiteY2" fmla="*/ 276426 h 276889"/>
                <a:gd name="connsiteX3" fmla="*/ 2769325 w 2769325"/>
                <a:gd name="connsiteY3" fmla="*/ 54358 h 276889"/>
              </a:gdLst>
              <a:ahLst/>
              <a:cxnLst>
                <a:cxn ang="0">
                  <a:pos x="connsiteX0" y="connsiteY0"/>
                </a:cxn>
                <a:cxn ang="0">
                  <a:pos x="connsiteX1" y="connsiteY1"/>
                </a:cxn>
                <a:cxn ang="0">
                  <a:pos x="connsiteX2" y="connsiteY2"/>
                </a:cxn>
                <a:cxn ang="0">
                  <a:pos x="connsiteX3" y="connsiteY3"/>
                </a:cxn>
              </a:cxnLst>
              <a:rect l="l" t="t" r="r" b="b"/>
              <a:pathLst>
                <a:path w="2769325" h="276889">
                  <a:moveTo>
                    <a:pt x="0" y="171923"/>
                  </a:moveTo>
                  <a:cubicBezTo>
                    <a:pt x="332014" y="78306"/>
                    <a:pt x="664029" y="-15311"/>
                    <a:pt x="979714" y="2106"/>
                  </a:cubicBezTo>
                  <a:cubicBezTo>
                    <a:pt x="1295399" y="19523"/>
                    <a:pt x="1595846" y="267717"/>
                    <a:pt x="1894114" y="276426"/>
                  </a:cubicBezTo>
                  <a:cubicBezTo>
                    <a:pt x="2192382" y="285135"/>
                    <a:pt x="2480853" y="169746"/>
                    <a:pt x="2769325" y="54358"/>
                  </a:cubicBezTo>
                </a:path>
              </a:pathLst>
            </a:cu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図 35"/>
          <p:cNvPicPr>
            <a:picLocks noChangeAspect="1"/>
          </p:cNvPicPr>
          <p:nvPr/>
        </p:nvPicPr>
        <p:blipFill>
          <a:blip r:embed="rId5"/>
          <a:stretch>
            <a:fillRect/>
          </a:stretch>
        </p:blipFill>
        <p:spPr>
          <a:xfrm>
            <a:off x="4213118" y="3666943"/>
            <a:ext cx="2155605" cy="1767859"/>
          </a:xfrm>
          <a:prstGeom prst="rect">
            <a:avLst/>
          </a:prstGeom>
        </p:spPr>
      </p:pic>
      <p:grpSp>
        <p:nvGrpSpPr>
          <p:cNvPr id="33" name="グループ化 32"/>
          <p:cNvGrpSpPr/>
          <p:nvPr/>
        </p:nvGrpSpPr>
        <p:grpSpPr>
          <a:xfrm>
            <a:off x="6685749" y="3236635"/>
            <a:ext cx="2769325" cy="3353861"/>
            <a:chOff x="6685749" y="3236635"/>
            <a:chExt cx="2769325" cy="3353861"/>
          </a:xfrm>
        </p:grpSpPr>
        <p:sp>
          <p:nvSpPr>
            <p:cNvPr id="27" name="正方形/長方形 26"/>
            <p:cNvSpPr/>
            <p:nvPr/>
          </p:nvSpPr>
          <p:spPr>
            <a:xfrm>
              <a:off x="6770362" y="3309578"/>
              <a:ext cx="2633175" cy="3280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770362" y="3236635"/>
              <a:ext cx="2645426" cy="217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6685749" y="3336924"/>
              <a:ext cx="2769325" cy="276889"/>
            </a:xfrm>
            <a:custGeom>
              <a:avLst/>
              <a:gdLst>
                <a:gd name="connsiteX0" fmla="*/ 0 w 2769325"/>
                <a:gd name="connsiteY0" fmla="*/ 171923 h 276889"/>
                <a:gd name="connsiteX1" fmla="*/ 979714 w 2769325"/>
                <a:gd name="connsiteY1" fmla="*/ 2106 h 276889"/>
                <a:gd name="connsiteX2" fmla="*/ 1894114 w 2769325"/>
                <a:gd name="connsiteY2" fmla="*/ 276426 h 276889"/>
                <a:gd name="connsiteX3" fmla="*/ 2769325 w 2769325"/>
                <a:gd name="connsiteY3" fmla="*/ 54358 h 276889"/>
              </a:gdLst>
              <a:ahLst/>
              <a:cxnLst>
                <a:cxn ang="0">
                  <a:pos x="connsiteX0" y="connsiteY0"/>
                </a:cxn>
                <a:cxn ang="0">
                  <a:pos x="connsiteX1" y="connsiteY1"/>
                </a:cxn>
                <a:cxn ang="0">
                  <a:pos x="connsiteX2" y="connsiteY2"/>
                </a:cxn>
                <a:cxn ang="0">
                  <a:pos x="connsiteX3" y="connsiteY3"/>
                </a:cxn>
              </a:cxnLst>
              <a:rect l="l" t="t" r="r" b="b"/>
              <a:pathLst>
                <a:path w="2769325" h="276889">
                  <a:moveTo>
                    <a:pt x="0" y="171923"/>
                  </a:moveTo>
                  <a:cubicBezTo>
                    <a:pt x="332014" y="78306"/>
                    <a:pt x="664029" y="-15311"/>
                    <a:pt x="979714" y="2106"/>
                  </a:cubicBezTo>
                  <a:cubicBezTo>
                    <a:pt x="1295399" y="19523"/>
                    <a:pt x="1595846" y="267717"/>
                    <a:pt x="1894114" y="276426"/>
                  </a:cubicBezTo>
                  <a:cubicBezTo>
                    <a:pt x="2192382" y="285135"/>
                    <a:pt x="2480853" y="169746"/>
                    <a:pt x="2769325" y="54358"/>
                  </a:cubicBezTo>
                </a:path>
              </a:pathLst>
            </a:cu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角丸四角形吹き出し 18"/>
          <p:cNvSpPr/>
          <p:nvPr/>
        </p:nvSpPr>
        <p:spPr>
          <a:xfrm>
            <a:off x="234364" y="3258885"/>
            <a:ext cx="3697034" cy="2405184"/>
          </a:xfrm>
          <a:prstGeom prst="wedgeRoundRectCallout">
            <a:avLst>
              <a:gd name="adj1" fmla="val 61393"/>
              <a:gd name="adj2" fmla="val 7647"/>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願書の様式</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7</a:t>
            </a:fld>
            <a:endParaRPr lang="ja-JP" altLang="en-US"/>
          </a:p>
        </p:txBody>
      </p:sp>
      <p:sp>
        <p:nvSpPr>
          <p:cNvPr id="6" name="テキスト ボックス 5"/>
          <p:cNvSpPr txBox="1"/>
          <p:nvPr/>
        </p:nvSpPr>
        <p:spPr bwMode="gray">
          <a:xfrm>
            <a:off x="265977" y="1021447"/>
            <a:ext cx="9328149" cy="1759481"/>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複数意匠一括出願手続の願書は</a:t>
            </a:r>
            <a:r>
              <a:rPr kumimoji="1" lang="ja-JP" altLang="en-US" dirty="0">
                <a:latin typeface="メイリオ" panose="020B0604030504040204" pitchFamily="50" charset="-128"/>
                <a:ea typeface="メイリオ" panose="020B0604030504040204" pitchFamily="50" charset="-128"/>
              </a:rPr>
              <a:t>、</a:t>
            </a:r>
            <a:r>
              <a:rPr kumimoji="1" lang="ja-JP" altLang="en-US" b="1" dirty="0">
                <a:solidFill>
                  <a:srgbClr val="FF0000"/>
                </a:solidFill>
                <a:latin typeface="メイリオ" panose="020B0604030504040204" pitchFamily="50" charset="-128"/>
                <a:ea typeface="メイリオ" panose="020B0604030504040204" pitchFamily="50" charset="-128"/>
              </a:rPr>
              <a:t>様式第二の二</a:t>
            </a:r>
            <a:r>
              <a:rPr kumimoji="1" lang="ja-JP" altLang="en-US" dirty="0">
                <a:latin typeface="メイリオ" panose="020B0604030504040204" pitchFamily="50" charset="-128"/>
                <a:ea typeface="メイリオ" panose="020B0604030504040204" pitchFamily="50" charset="-128"/>
              </a:rPr>
              <a:t>により作成しなければならない</a:t>
            </a:r>
            <a:r>
              <a:rPr kumimoji="1" lang="ja-JP" altLang="en-US" dirty="0" smtClean="0">
                <a:latin typeface="メイリオ" panose="020B0604030504040204" pitchFamily="50" charset="-128"/>
                <a:ea typeface="メイリオ" panose="020B0604030504040204" pitchFamily="50" charset="-128"/>
              </a:rPr>
              <a:t>。</a:t>
            </a:r>
            <a:endParaRPr kumimoji="1" lang="en-US" altLang="ja-JP" dirty="0" smtClean="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願書</a:t>
            </a:r>
            <a:r>
              <a:rPr kumimoji="1" lang="ja-JP" altLang="en-US" dirty="0">
                <a:latin typeface="メイリオ" panose="020B0604030504040204" pitchFamily="50" charset="-128"/>
                <a:ea typeface="メイリオ" panose="020B0604030504040204" pitchFamily="50" charset="-128"/>
              </a:rPr>
              <a:t>の一部の記載は、含まれる全ての意匠登録出願について、当該事項と同一の内容の事項が記載された願書によりされたものとみなされる。</a:t>
            </a:r>
            <a:endParaRPr kumimoji="1" lang="en-US" altLang="ja-JP" dirty="0">
              <a:latin typeface="メイリオ" panose="020B0604030504040204" pitchFamily="50" charset="-128"/>
              <a:ea typeface="メイリオ" panose="020B0604030504040204" pitchFamily="50" charset="-128"/>
            </a:endParaRPr>
          </a:p>
          <a:p>
            <a:pPr marL="285750" indent="-285750">
              <a:lnSpc>
                <a:spcPct val="120000"/>
              </a:lnSpc>
              <a:buFont typeface="Wingdings" panose="05000000000000000000" pitchFamily="2" charset="2"/>
              <a:buChar char="Ø"/>
            </a:pPr>
            <a:r>
              <a:rPr kumimoji="1" lang="ja-JP" altLang="en-US" b="1" dirty="0" smtClean="0">
                <a:solidFill>
                  <a:srgbClr val="FF0000"/>
                </a:solidFill>
                <a:latin typeface="メイリオ" panose="020B0604030504040204" pitchFamily="50" charset="-128"/>
                <a:ea typeface="メイリオ" panose="020B0604030504040204" pitchFamily="50" charset="-128"/>
              </a:rPr>
              <a:t>意匠に係る物品、創作者情報、意匠に係る物品の説明、意匠の説明の欄は、意匠ごとに設けなければならない。</a:t>
            </a:r>
            <a:endParaRPr kumimoji="1" lang="en-US" altLang="ja-JP" b="1" dirty="0" smtClean="0">
              <a:solidFill>
                <a:srgbClr val="FF0000"/>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bwMode="gray">
          <a:xfrm>
            <a:off x="4073864" y="2946391"/>
            <a:ext cx="3327408" cy="504056"/>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手続書作成例（様式第二の二）</a:t>
            </a:r>
            <a:endParaRPr kumimoji="1" lang="ja-JP" altLang="en-US" dirty="0">
              <a:latin typeface="メイリオ" panose="020B0604030504040204" pitchFamily="50" charset="-128"/>
              <a:ea typeface="メイリオ" panose="020B0604030504040204" pitchFamily="50" charset="-128"/>
            </a:endParaRPr>
          </a:p>
        </p:txBody>
      </p:sp>
      <p:sp>
        <p:nvSpPr>
          <p:cNvPr id="20" name="正方形/長方形 19"/>
          <p:cNvSpPr/>
          <p:nvPr/>
        </p:nvSpPr>
        <p:spPr>
          <a:xfrm>
            <a:off x="306372" y="3309578"/>
            <a:ext cx="3625026" cy="2354491"/>
          </a:xfrm>
          <a:prstGeom prst="rect">
            <a:avLst/>
          </a:prstGeom>
        </p:spPr>
        <p:txBody>
          <a:bodyPr wrap="square">
            <a:spAutoFit/>
          </a:bodyPr>
          <a:lstStyle/>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意匠</a:t>
            </a:r>
            <a:r>
              <a:rPr lang="ja-JP" altLang="en-US" sz="1050" dirty="0">
                <a:latin typeface="メイリオ" panose="020B0604030504040204" pitchFamily="50" charset="-128"/>
                <a:ea typeface="メイリオ" panose="020B0604030504040204" pitchFamily="50" charset="-128"/>
              </a:rPr>
              <a:t>登録出願人の氏名又は名称及び住所又は居所</a:t>
            </a: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代理人</a:t>
            </a:r>
            <a:r>
              <a:rPr lang="ja-JP" altLang="en-US" sz="1050" dirty="0">
                <a:latin typeface="メイリオ" panose="020B0604030504040204" pitchFamily="50" charset="-128"/>
                <a:ea typeface="メイリオ" panose="020B0604030504040204" pitchFamily="50" charset="-128"/>
              </a:rPr>
              <a:t>の氏名又は名称及び住所又は</a:t>
            </a:r>
            <a:r>
              <a:rPr lang="ja-JP" altLang="en-US" sz="1050" dirty="0" smtClean="0">
                <a:latin typeface="メイリオ" panose="020B0604030504040204" pitchFamily="50" charset="-128"/>
                <a:ea typeface="メイリオ" panose="020B0604030504040204" pitchFamily="50" charset="-128"/>
              </a:rPr>
              <a:t>居所</a:t>
            </a:r>
            <a:endParaRPr lang="ja-JP" altLang="en-US" sz="105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秘密意匠を請求するための記載事項（必要書面提出省略時）</a:t>
            </a:r>
            <a:endParaRPr lang="ja-JP" altLang="en-US" sz="105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出願人が意匠登録を受ける権利の信託の受託者である場合の記載事項</a:t>
            </a:r>
            <a:endParaRPr lang="ja-JP" altLang="en-US" sz="105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共同出願において出願人の権利について持分の定めがあるなどの場合の持分割合</a:t>
            </a:r>
            <a:endParaRPr lang="ja-JP" altLang="en-US" sz="105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新規性喪失の例外適用を受けようとする場合の記載</a:t>
            </a:r>
            <a:r>
              <a:rPr lang="ja-JP" altLang="en-US" sz="1050" dirty="0">
                <a:latin typeface="メイリオ" panose="020B0604030504040204" pitchFamily="50" charset="-128"/>
                <a:ea typeface="メイリオ" panose="020B0604030504040204" pitchFamily="50" charset="-128"/>
              </a:rPr>
              <a:t>事項</a:t>
            </a:r>
            <a:r>
              <a:rPr lang="ja-JP" altLang="en-US" sz="1050" dirty="0" smtClean="0">
                <a:latin typeface="メイリオ" panose="020B0604030504040204" pitchFamily="50" charset="-128"/>
                <a:ea typeface="メイリオ" panose="020B0604030504040204" pitchFamily="50" charset="-128"/>
              </a:rPr>
              <a:t>（必要書面提出</a:t>
            </a:r>
            <a:r>
              <a:rPr lang="ja-JP" altLang="en-US" sz="1050" dirty="0">
                <a:latin typeface="メイリオ" panose="020B0604030504040204" pitchFamily="50" charset="-128"/>
                <a:ea typeface="メイリオ" panose="020B0604030504040204" pitchFamily="50" charset="-128"/>
              </a:rPr>
              <a:t>省略時）</a:t>
            </a: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パリ条約に基づく優先権を主張する場合の記載</a:t>
            </a:r>
            <a:r>
              <a:rPr lang="ja-JP" altLang="en-US" sz="1050" dirty="0">
                <a:latin typeface="メイリオ" panose="020B0604030504040204" pitchFamily="50" charset="-128"/>
                <a:ea typeface="メイリオ" panose="020B0604030504040204" pitchFamily="50" charset="-128"/>
              </a:rPr>
              <a:t>事項</a:t>
            </a:r>
            <a:r>
              <a:rPr lang="ja-JP" altLang="en-US" sz="1050" dirty="0" smtClean="0">
                <a:latin typeface="メイリオ" panose="020B0604030504040204" pitchFamily="50" charset="-128"/>
                <a:ea typeface="メイリオ" panose="020B0604030504040204" pitchFamily="50" charset="-128"/>
              </a:rPr>
              <a:t>（必要書面</a:t>
            </a:r>
            <a:r>
              <a:rPr lang="ja-JP" altLang="en-US" sz="1050" dirty="0">
                <a:latin typeface="メイリオ" panose="020B0604030504040204" pitchFamily="50" charset="-128"/>
                <a:ea typeface="メイリオ" panose="020B0604030504040204" pitchFamily="50" charset="-128"/>
              </a:rPr>
              <a:t>提出省略時）</a:t>
            </a:r>
          </a:p>
          <a:p>
            <a:pPr marL="171450" indent="-171450">
              <a:buFont typeface="Arial" panose="020B0604020202020204" pitchFamily="34" charset="0"/>
              <a:buChar char="•"/>
            </a:pPr>
            <a:r>
              <a:rPr lang="ja-JP" altLang="en-US" sz="1050" dirty="0" smtClean="0">
                <a:latin typeface="メイリオ" panose="020B0604030504040204" pitchFamily="50" charset="-128"/>
                <a:ea typeface="メイリオ" panose="020B0604030504040204" pitchFamily="50" charset="-128"/>
              </a:rPr>
              <a:t>共同出願において手続をするための代表者を定める届出を特許庁にしたときの記載事項</a:t>
            </a:r>
            <a:endParaRPr lang="ja-JP" altLang="en-US" sz="105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bwMode="gray">
          <a:xfrm>
            <a:off x="202707" y="5939176"/>
            <a:ext cx="3576638" cy="465667"/>
          </a:xfrm>
          <a:prstGeom prst="rect">
            <a:avLst/>
          </a:prstGeom>
          <a:solidFill>
            <a:schemeClr val="bg1"/>
          </a:solidFill>
        </p:spPr>
        <p:txBody>
          <a:bodyPr vert="horz" wrap="square" lIns="91440" tIns="45720" rIns="91440" bIns="45720" rtlCol="0">
            <a:noAutofit/>
          </a:bodyPr>
          <a:lstStyle/>
          <a:p>
            <a:pPr marL="0" indent="0" algn="ctr">
              <a:lnSpc>
                <a:spcPct val="120000"/>
              </a:lnSpc>
              <a:buFont typeface="Arial" panose="020B0604020202020204" pitchFamily="34" charset="0"/>
              <a:buNone/>
            </a:pPr>
            <a:r>
              <a:rPr kumimoji="1" lang="ja-JP" altLang="en-US" sz="1200" dirty="0" smtClean="0">
                <a:latin typeface="メイリオ" panose="020B0604030504040204" pitchFamily="50" charset="-128"/>
                <a:ea typeface="メイリオ" panose="020B0604030504040204" pitchFamily="50" charset="-128"/>
              </a:rPr>
              <a:t>全ての意匠登録出願が、これらを記載した願書によりされたものとみなされる。</a:t>
            </a:r>
            <a:endParaRPr kumimoji="1" lang="ja-JP" altLang="en-US" sz="1200" dirty="0">
              <a:latin typeface="メイリオ" panose="020B0604030504040204" pitchFamily="50" charset="-128"/>
              <a:ea typeface="メイリオ" panose="020B0604030504040204" pitchFamily="50" charset="-128"/>
            </a:endParaRPr>
          </a:p>
        </p:txBody>
      </p:sp>
      <p:sp>
        <p:nvSpPr>
          <p:cNvPr id="21" name="下矢印 20"/>
          <p:cNvSpPr/>
          <p:nvPr/>
        </p:nvSpPr>
        <p:spPr>
          <a:xfrm>
            <a:off x="1378958" y="5615577"/>
            <a:ext cx="1224136" cy="288032"/>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5" name="図 34"/>
          <p:cNvPicPr>
            <a:picLocks noChangeAspect="1"/>
          </p:cNvPicPr>
          <p:nvPr/>
        </p:nvPicPr>
        <p:blipFill>
          <a:blip r:embed="rId6"/>
          <a:stretch>
            <a:fillRect/>
          </a:stretch>
        </p:blipFill>
        <p:spPr>
          <a:xfrm>
            <a:off x="6906835" y="3686756"/>
            <a:ext cx="2327151" cy="2636541"/>
          </a:xfrm>
          <a:prstGeom prst="rect">
            <a:avLst/>
          </a:prstGeom>
        </p:spPr>
      </p:pic>
      <p:sp>
        <p:nvSpPr>
          <p:cNvPr id="2" name="正方形/長方形 1"/>
          <p:cNvSpPr/>
          <p:nvPr/>
        </p:nvSpPr>
        <p:spPr>
          <a:xfrm>
            <a:off x="6933220" y="4797151"/>
            <a:ext cx="1476164" cy="216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947271" y="6064749"/>
            <a:ext cx="1476164" cy="216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261865873"/>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メモ 19"/>
          <p:cNvSpPr/>
          <p:nvPr/>
        </p:nvSpPr>
        <p:spPr>
          <a:xfrm>
            <a:off x="4777537" y="2617199"/>
            <a:ext cx="1152128" cy="1414048"/>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角丸四角形吹き出し 17"/>
          <p:cNvSpPr/>
          <p:nvPr/>
        </p:nvSpPr>
        <p:spPr>
          <a:xfrm>
            <a:off x="2864768" y="4338270"/>
            <a:ext cx="5616624" cy="1451035"/>
          </a:xfrm>
          <a:prstGeom prst="wedgeRoundRectCallout">
            <a:avLst>
              <a:gd name="adj1" fmla="val -5345"/>
              <a:gd name="adj2" fmla="val -80534"/>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D3630B1F-FECA-462F-A7B4-18C4050D23D4}"/>
              </a:ext>
            </a:extLst>
          </p:cNvPr>
          <p:cNvSpPr>
            <a:spLocks noGrp="1"/>
          </p:cNvSpPr>
          <p:nvPr>
            <p:ph type="ctrTitle"/>
          </p:nvPr>
        </p:nvSpPr>
        <p:spPr bwMode="gray"/>
        <p:txBody>
          <a:bodyPr/>
          <a:lstStyle/>
          <a:p>
            <a:r>
              <a:rPr kumimoji="1" lang="ja-JP" altLang="en-US" dirty="0" smtClean="0"/>
              <a:t>願書とともに提出された書類の扱い</a:t>
            </a:r>
            <a:endParaRPr kumimoji="1" lang="ja-JP" altLang="en-US" dirty="0"/>
          </a:p>
        </p:txBody>
      </p:sp>
      <p:sp>
        <p:nvSpPr>
          <p:cNvPr id="4" name="フッター プレースホルダー 3">
            <a:extLst>
              <a:ext uri="{FF2B5EF4-FFF2-40B4-BE49-F238E27FC236}">
                <a16:creationId xmlns:a16="http://schemas.microsoft.com/office/drawing/2014/main" id="{2BBB8A7B-2AEF-4741-945D-94B07A2E7299}"/>
              </a:ext>
            </a:extLst>
          </p:cNvPr>
          <p:cNvSpPr>
            <a:spLocks noGrp="1"/>
          </p:cNvSpPr>
          <p:nvPr>
            <p:ph type="ftr" sz="quarter" idx="3"/>
          </p:nvPr>
        </p:nvSpPr>
        <p:spPr bwMode="gray"/>
        <p:txBody>
          <a:bodyPr/>
          <a:lstStyle/>
          <a:p>
            <a:r>
              <a:rPr lang="ja-JP" altLang="en-US"/>
              <a:t>特許庁</a:t>
            </a:r>
          </a:p>
        </p:txBody>
      </p:sp>
      <p:sp>
        <p:nvSpPr>
          <p:cNvPr id="5" name="スライド番号プレースホルダー 4">
            <a:extLst>
              <a:ext uri="{FF2B5EF4-FFF2-40B4-BE49-F238E27FC236}">
                <a16:creationId xmlns:a16="http://schemas.microsoft.com/office/drawing/2014/main" id="{C9EA2DEA-66EA-4A8B-BD88-2F70286C3791}"/>
              </a:ext>
            </a:extLst>
          </p:cNvPr>
          <p:cNvSpPr>
            <a:spLocks noGrp="1"/>
          </p:cNvSpPr>
          <p:nvPr>
            <p:ph type="sldNum" sz="quarter" idx="4"/>
          </p:nvPr>
        </p:nvSpPr>
        <p:spPr bwMode="gray"/>
        <p:txBody>
          <a:bodyPr/>
          <a:lstStyle/>
          <a:p>
            <a:fld id="{273CE13B-F148-B44C-9D43-C0D604B45E13}" type="slidenum">
              <a:rPr lang="ja-JP" altLang="en-US" smtClean="0"/>
              <a:pPr/>
              <a:t>8</a:t>
            </a:fld>
            <a:endParaRPr lang="ja-JP" altLang="en-US"/>
          </a:p>
        </p:txBody>
      </p:sp>
      <p:sp>
        <p:nvSpPr>
          <p:cNvPr id="6" name="テキスト ボックス 5"/>
          <p:cNvSpPr txBox="1"/>
          <p:nvPr/>
        </p:nvSpPr>
        <p:spPr bwMode="gray">
          <a:xfrm>
            <a:off x="265977" y="1021448"/>
            <a:ext cx="9328149" cy="734072"/>
          </a:xfrm>
          <a:prstGeom prst="rect">
            <a:avLst/>
          </a:prstGeom>
          <a:ln>
            <a:solidFill>
              <a:schemeClr val="tx1">
                <a:lumMod val="50000"/>
                <a:lumOff val="50000"/>
              </a:schemeClr>
            </a:solidFill>
          </a:ln>
        </p:spPr>
        <p:txBody>
          <a:bodyPr vert="horz" wrap="square" lIns="91440" tIns="45720" rIns="91440" bIns="45720" rtlCol="0">
            <a:noAutofit/>
          </a:bodyPr>
          <a:lstStyle/>
          <a:p>
            <a:pPr marL="285750" indent="-285750">
              <a:lnSpc>
                <a:spcPct val="120000"/>
              </a:lnSpc>
              <a:buFont typeface="Wingdings" panose="05000000000000000000" pitchFamily="2" charset="2"/>
              <a:buChar char="Ø"/>
            </a:pPr>
            <a:r>
              <a:rPr kumimoji="1" lang="ja-JP" altLang="en-US" dirty="0" smtClean="0">
                <a:latin typeface="メイリオ" panose="020B0604030504040204" pitchFamily="50" charset="-128"/>
                <a:ea typeface="メイリオ" panose="020B0604030504040204" pitchFamily="50" charset="-128"/>
              </a:rPr>
              <a:t>複数</a:t>
            </a:r>
            <a:r>
              <a:rPr kumimoji="1" lang="ja-JP" altLang="en-US" dirty="0">
                <a:latin typeface="メイリオ" panose="020B0604030504040204" pitchFamily="50" charset="-128"/>
                <a:ea typeface="メイリオ" panose="020B0604030504040204" pitchFamily="50" charset="-128"/>
              </a:rPr>
              <a:t>意匠一括出願手続</a:t>
            </a:r>
            <a:r>
              <a:rPr kumimoji="1" lang="ja-JP" altLang="en-US" dirty="0" smtClean="0">
                <a:latin typeface="メイリオ" panose="020B0604030504040204" pitchFamily="50" charset="-128"/>
                <a:ea typeface="メイリオ" panose="020B0604030504040204" pitchFamily="50" charset="-128"/>
              </a:rPr>
              <a:t>において</a:t>
            </a:r>
            <a:r>
              <a:rPr kumimoji="1" lang="ja-JP" altLang="en-US" dirty="0">
                <a:latin typeface="メイリオ" panose="020B0604030504040204" pitchFamily="50" charset="-128"/>
                <a:ea typeface="メイリオ" panose="020B0604030504040204" pitchFamily="50" charset="-128"/>
              </a:rPr>
              <a:t>提出</a:t>
            </a:r>
            <a:r>
              <a:rPr kumimoji="1" lang="ja-JP" altLang="en-US" dirty="0" smtClean="0">
                <a:latin typeface="メイリオ" panose="020B0604030504040204" pitchFamily="50" charset="-128"/>
                <a:ea typeface="メイリオ" panose="020B0604030504040204" pitchFamily="50" charset="-128"/>
              </a:rPr>
              <a:t>された一部の</a:t>
            </a:r>
            <a:r>
              <a:rPr kumimoji="1" lang="ja-JP" altLang="en-US" dirty="0">
                <a:latin typeface="メイリオ" panose="020B0604030504040204" pitchFamily="50" charset="-128"/>
                <a:ea typeface="メイリオ" panose="020B0604030504040204" pitchFamily="50" charset="-128"/>
              </a:rPr>
              <a:t>書類は、その提出日に</a:t>
            </a:r>
            <a:r>
              <a:rPr kumimoji="1" lang="ja-JP" altLang="en-US" dirty="0" smtClean="0">
                <a:latin typeface="メイリオ" panose="020B0604030504040204" pitchFamily="50" charset="-128"/>
                <a:ea typeface="メイリオ" panose="020B0604030504040204" pitchFamily="50" charset="-128"/>
              </a:rPr>
              <a:t>、含まれる</a:t>
            </a:r>
            <a:r>
              <a:rPr kumimoji="1" lang="ja-JP" altLang="en-US" dirty="0">
                <a:latin typeface="メイリオ" panose="020B0604030504040204" pitchFamily="50" charset="-128"/>
                <a:ea typeface="メイリオ" panose="020B0604030504040204" pitchFamily="50" charset="-128"/>
              </a:rPr>
              <a:t>全ての意匠登録出願に対し提出されたものとみなされる。</a:t>
            </a:r>
          </a:p>
          <a:p>
            <a:pPr marL="285750" indent="-285750">
              <a:lnSpc>
                <a:spcPct val="120000"/>
              </a:lnSpc>
              <a:buFont typeface="Wingdings" panose="05000000000000000000" pitchFamily="2" charset="2"/>
              <a:buChar char="Ø"/>
            </a:pPr>
            <a:endParaRPr kumimoji="1" lang="en-US" altLang="ja-JP" dirty="0" smtClean="0">
              <a:latin typeface="メイリオ" panose="020B0604030504040204" pitchFamily="50" charset="-128"/>
              <a:ea typeface="メイリオ" panose="020B0604030504040204" pitchFamily="50" charset="-128"/>
            </a:endParaRPr>
          </a:p>
        </p:txBody>
      </p:sp>
      <p:sp>
        <p:nvSpPr>
          <p:cNvPr id="13" name="正方形/長方形 12"/>
          <p:cNvSpPr/>
          <p:nvPr/>
        </p:nvSpPr>
        <p:spPr>
          <a:xfrm>
            <a:off x="3172226" y="4502817"/>
            <a:ext cx="5093142" cy="1169551"/>
          </a:xfrm>
          <a:prstGeom prst="rect">
            <a:avLst/>
          </a:prstGeom>
        </p:spPr>
        <p:txBody>
          <a:bodyPr wrap="square">
            <a:spAutoFit/>
          </a:bodyPr>
          <a:lstStyle/>
          <a:p>
            <a:pPr marL="228600" indent="-228600">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rPr>
              <a:t>新規性喪失の例外適用</a:t>
            </a:r>
            <a:r>
              <a:rPr lang="ja-JP" altLang="en-US" sz="1400" dirty="0">
                <a:latin typeface="メイリオ" panose="020B0604030504040204" pitchFamily="50" charset="-128"/>
                <a:ea typeface="メイリオ" panose="020B0604030504040204" pitchFamily="50" charset="-128"/>
              </a:rPr>
              <a:t>を受けようとする旨を記載した</a:t>
            </a:r>
            <a:r>
              <a:rPr lang="ja-JP" altLang="en-US" sz="1400" dirty="0" smtClean="0">
                <a:latin typeface="メイリオ" panose="020B0604030504040204" pitchFamily="50" charset="-128"/>
                <a:ea typeface="メイリオ" panose="020B0604030504040204" pitchFamily="50" charset="-128"/>
              </a:rPr>
              <a:t>書面</a:t>
            </a:r>
            <a:endParaRPr lang="ja-JP" altLang="en-US" sz="1400" dirty="0">
              <a:latin typeface="メイリオ" panose="020B0604030504040204" pitchFamily="50" charset="-128"/>
              <a:ea typeface="メイリオ" panose="020B0604030504040204" pitchFamily="50" charset="-128"/>
            </a:endParaRPr>
          </a:p>
          <a:p>
            <a:pPr marL="228600" indent="-228600">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rPr>
              <a:t>新規性喪失の例外適用証明書</a:t>
            </a:r>
            <a:endParaRPr lang="ja-JP" altLang="en-US" sz="1400" dirty="0">
              <a:latin typeface="メイリオ" panose="020B0604030504040204" pitchFamily="50" charset="-128"/>
              <a:ea typeface="メイリオ" panose="020B0604030504040204" pitchFamily="50" charset="-128"/>
            </a:endParaRPr>
          </a:p>
          <a:p>
            <a:pPr marL="228600" indent="-228600">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rPr>
              <a:t>秘密を請求するための必要事項を記載した書面</a:t>
            </a:r>
            <a:endParaRPr lang="ja-JP" altLang="en-US" sz="1400" dirty="0">
              <a:latin typeface="メイリオ" panose="020B0604030504040204" pitchFamily="50" charset="-128"/>
              <a:ea typeface="メイリオ" panose="020B0604030504040204" pitchFamily="50" charset="-128"/>
            </a:endParaRPr>
          </a:p>
          <a:p>
            <a:pPr marL="228600" indent="-228600">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rPr>
              <a:t>優先権を主張するための出願番号記載書面</a:t>
            </a:r>
            <a:endParaRPr lang="ja-JP" altLang="en-US" sz="1400" dirty="0">
              <a:latin typeface="メイリオ" panose="020B0604030504040204" pitchFamily="50" charset="-128"/>
              <a:ea typeface="メイリオ" panose="020B0604030504040204" pitchFamily="50" charset="-128"/>
            </a:endParaRPr>
          </a:p>
          <a:p>
            <a:pPr marL="228600" indent="-228600">
              <a:buFont typeface="Arial" panose="020B0604020202020204" pitchFamily="34" charset="0"/>
              <a:buChar char="•"/>
            </a:pPr>
            <a:r>
              <a:rPr lang="ja-JP" altLang="en-US" sz="1400" dirty="0" smtClean="0">
                <a:latin typeface="メイリオ" panose="020B0604030504040204" pitchFamily="50" charset="-128"/>
                <a:ea typeface="メイリオ" panose="020B0604030504040204" pitchFamily="50" charset="-128"/>
              </a:rPr>
              <a:t>優先権証明書又はアクセスコード等を記載した書面</a:t>
            </a:r>
            <a:endParaRPr lang="ja-JP" altLang="en-US" sz="1400" dirty="0">
              <a:latin typeface="メイリオ" panose="020B0604030504040204" pitchFamily="50" charset="-128"/>
              <a:ea typeface="メイリオ" panose="020B0604030504040204" pitchFamily="50" charset="-128"/>
            </a:endParaRPr>
          </a:p>
        </p:txBody>
      </p:sp>
      <p:sp>
        <p:nvSpPr>
          <p:cNvPr id="14" name="下矢印 13"/>
          <p:cNvSpPr/>
          <p:nvPr/>
        </p:nvSpPr>
        <p:spPr>
          <a:xfrm>
            <a:off x="5061012" y="5692899"/>
            <a:ext cx="1224136" cy="288032"/>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テキスト ボックス 14"/>
          <p:cNvSpPr txBox="1"/>
          <p:nvPr/>
        </p:nvSpPr>
        <p:spPr bwMode="gray">
          <a:xfrm>
            <a:off x="2623684" y="6096328"/>
            <a:ext cx="6098792" cy="333112"/>
          </a:xfrm>
          <a:prstGeom prst="rect">
            <a:avLst/>
          </a:prstGeom>
        </p:spPr>
        <p:txBody>
          <a:bodyPr vert="horz" wrap="square" lIns="91440" tIns="45720" rIns="91440" bIns="45720" rtlCol="0">
            <a:noAutofit/>
          </a:bodyPr>
          <a:lstStyle/>
          <a:p>
            <a:pPr marL="0" indent="0" algn="ctr">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全ての意匠登録出願に対し提出されたものとみなされる。</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bwMode="gray">
          <a:xfrm>
            <a:off x="3829175" y="3008995"/>
            <a:ext cx="648072" cy="676655"/>
          </a:xfrm>
          <a:prstGeom prst="rect">
            <a:avLst/>
          </a:prstGeom>
        </p:spPr>
        <p:txBody>
          <a:bodyPr vert="horz" wrap="none" lIns="91440" tIns="45720" rIns="91440" bIns="45720" rtlCol="0">
            <a:normAutofit lnSpcReduction="10000"/>
          </a:bodyPr>
          <a:lstStyle/>
          <a:p>
            <a:pPr marL="0" indent="0">
              <a:lnSpc>
                <a:spcPct val="120000"/>
              </a:lnSpc>
              <a:buFont typeface="Arial" panose="020B0604020202020204" pitchFamily="34" charset="0"/>
              <a:buNone/>
            </a:pPr>
            <a:r>
              <a:rPr kumimoji="1" lang="ja-JP" altLang="en-US" sz="3200" dirty="0" smtClean="0">
                <a:latin typeface="メイリオ" panose="020B0604030504040204" pitchFamily="50" charset="-128"/>
                <a:ea typeface="メイリオ" panose="020B0604030504040204" pitchFamily="50" charset="-128"/>
              </a:rPr>
              <a:t>＋</a:t>
            </a:r>
            <a:endParaRPr kumimoji="1" lang="ja-JP" altLang="en-US" sz="3200" dirty="0">
              <a:latin typeface="メイリオ" panose="020B0604030504040204" pitchFamily="50" charset="-128"/>
              <a:ea typeface="メイリオ" panose="020B0604030504040204" pitchFamily="50" charset="-128"/>
            </a:endParaRPr>
          </a:p>
        </p:txBody>
      </p:sp>
      <p:sp>
        <p:nvSpPr>
          <p:cNvPr id="19" name="メモ 18"/>
          <p:cNvSpPr/>
          <p:nvPr/>
        </p:nvSpPr>
        <p:spPr>
          <a:xfrm>
            <a:off x="2247108" y="2640299"/>
            <a:ext cx="1152128" cy="1414048"/>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 name="テキスト ボックス 1"/>
          <p:cNvSpPr txBox="1"/>
          <p:nvPr/>
        </p:nvSpPr>
        <p:spPr bwMode="gray">
          <a:xfrm>
            <a:off x="1780197" y="1947146"/>
            <a:ext cx="2085950" cy="510244"/>
          </a:xfrm>
          <a:prstGeom prst="rect">
            <a:avLst/>
          </a:prstGeom>
        </p:spPr>
        <p:txBody>
          <a:bodyPr vert="horz" wrap="none" lIns="91440" tIns="45720" rIns="91440" bIns="45720" rtlCol="0">
            <a:noAutofit/>
          </a:bodyPr>
          <a:lstStyle/>
          <a:p>
            <a:pPr marL="0" indent="0" algn="ctr">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複数意匠一括出願手続の</a:t>
            </a:r>
            <a:endParaRPr kumimoji="1" lang="en-US" altLang="ja-JP" dirty="0" smtClean="0">
              <a:latin typeface="メイリオ" panose="020B0604030504040204" pitchFamily="50" charset="-128"/>
              <a:ea typeface="メイリオ" panose="020B0604030504040204" pitchFamily="50" charset="-128"/>
            </a:endParaRPr>
          </a:p>
          <a:p>
            <a:pPr marL="0" indent="0" algn="ctr">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願書・図面</a:t>
            </a:r>
            <a:endParaRPr kumimoji="1" lang="ja-JP" altLang="en-US" dirty="0">
              <a:latin typeface="メイリオ" panose="020B0604030504040204" pitchFamily="50" charset="-128"/>
              <a:ea typeface="メイリオ" panose="020B0604030504040204" pitchFamily="50" charset="-128"/>
            </a:endParaRPr>
          </a:p>
        </p:txBody>
      </p:sp>
      <p:sp>
        <p:nvSpPr>
          <p:cNvPr id="21" name="メモ 20"/>
          <p:cNvSpPr/>
          <p:nvPr/>
        </p:nvSpPr>
        <p:spPr>
          <a:xfrm>
            <a:off x="5977927" y="2617199"/>
            <a:ext cx="1152128" cy="1414048"/>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2" name="テキスト ボックス 21"/>
          <p:cNvSpPr txBox="1"/>
          <p:nvPr/>
        </p:nvSpPr>
        <p:spPr bwMode="gray">
          <a:xfrm>
            <a:off x="4865387" y="2158792"/>
            <a:ext cx="2176819" cy="510244"/>
          </a:xfrm>
          <a:prstGeom prst="rect">
            <a:avLst/>
          </a:prstGeom>
        </p:spPr>
        <p:txBody>
          <a:bodyPr vert="horz" wrap="none" lIns="91440" tIns="45720" rIns="91440" bIns="45720" rtlCol="0">
            <a:normAutofit/>
          </a:bodyPr>
          <a:lstStyle/>
          <a:p>
            <a:pPr marL="0" indent="0">
              <a:lnSpc>
                <a:spcPct val="120000"/>
              </a:lnSpc>
              <a:buFont typeface="Arial" panose="020B0604020202020204" pitchFamily="34" charset="0"/>
              <a:buNone/>
            </a:pPr>
            <a:r>
              <a:rPr kumimoji="1" lang="ja-JP" altLang="en-US" dirty="0" smtClean="0">
                <a:latin typeface="メイリオ" panose="020B0604030504040204" pitchFamily="50" charset="-128"/>
                <a:ea typeface="メイリオ" panose="020B0604030504040204" pitchFamily="50" charset="-128"/>
              </a:rPr>
              <a:t>その他の提出書類</a:t>
            </a:r>
            <a:endParaRPr kumimoji="1" lang="ja-JP" altLang="en-US" dirty="0">
              <a:latin typeface="メイリオ" panose="020B0604030504040204" pitchFamily="50" charset="-128"/>
              <a:ea typeface="メイリオ" panose="020B0604030504040204" pitchFamily="50" charset="-128"/>
            </a:endParaRPr>
          </a:p>
        </p:txBody>
      </p:sp>
      <p:pic>
        <p:nvPicPr>
          <p:cNvPr id="16"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013737543"/>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gray"/>
      <a:bodyPr vert="horz" lIns="91440" tIns="45720" rIns="91440" bIns="45720" rtlCol="0">
        <a:normAutofit fontScale="85000" lnSpcReduction="20000"/>
      </a:bodyPr>
      <a:lstStyle>
        <a:defPPr marL="0" indent="0">
          <a:lnSpc>
            <a:spcPct val="120000"/>
          </a:lnSpc>
          <a:buFont typeface="Arial" panose="020B0604020202020204" pitchFamily="34" charset="0"/>
          <a:buNone/>
          <a:defRPr dirty="0">
            <a:latin typeface="メイリオ" panose="020B0604030504040204" pitchFamily="50" charset="-128"/>
            <a:ea typeface="メイリオ" panose="020B0604030504040204" pitchFamily="50" charset="-128"/>
          </a:defRPr>
        </a:defPPr>
      </a:lstStyle>
    </a:txDef>
  </a:objectDefaults>
  <a:extraClrSchemeLst/>
  <a:extLst>
    <a:ext uri="{05A4C25C-085E-4340-85A3-A5531E510DB2}">
      <thm15:themeFamily xmlns:thm15="http://schemas.microsoft.com/office/thememl/2012/main" name="JPO_ppt_日本語版.pptx" id="{D47BD506-6F7F-4909-B9A3-9E6D333566F3}" vid="{93ED00CD-354B-4B41-9416-066EDF308D8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8019</Words>
  <Application>Microsoft Office PowerPoint</Application>
  <PresentationFormat>A4 210 x 297 mm</PresentationFormat>
  <Paragraphs>507</Paragraphs>
  <Slides>27</Slides>
  <Notes>27</Notes>
  <HiddenSlides>0</HiddenSlides>
  <MMClips>27</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Meiryo UI</vt:lpstr>
      <vt:lpstr>Meiryo</vt:lpstr>
      <vt:lpstr>Meiryo</vt:lpstr>
      <vt:lpstr>游ゴシック</vt:lpstr>
      <vt:lpstr>Arial</vt:lpstr>
      <vt:lpstr>Calibri</vt:lpstr>
      <vt:lpstr>Times New Roman</vt:lpstr>
      <vt:lpstr>Wingdings</vt:lpstr>
      <vt:lpstr>Office テーマ</vt:lpstr>
      <vt:lpstr>改正意匠法の令和３年４月施行について</vt:lpstr>
      <vt:lpstr>PowerPoint プレゼンテーション</vt:lpstr>
      <vt:lpstr>令和元年改正意匠法の施行</vt:lpstr>
      <vt:lpstr>令和3年4月に施行される規定</vt:lpstr>
      <vt:lpstr>複数意匠一括出願手続の導入</vt:lpstr>
      <vt:lpstr>複数意匠一括出願手続の導入</vt:lpstr>
      <vt:lpstr>複数意匠一括出願手続のフロー概要</vt:lpstr>
      <vt:lpstr>願書の様式</vt:lpstr>
      <vt:lpstr>願書とともに提出された書類の扱い</vt:lpstr>
      <vt:lpstr>複数意匠一括出願手続に含めることができない出願等</vt:lpstr>
      <vt:lpstr>優先権証明書の交付等の請求</vt:lpstr>
      <vt:lpstr>物品の区分の扱いの見直し</vt:lpstr>
      <vt:lpstr>物品の区分の廃止</vt:lpstr>
      <vt:lpstr>「一意匠」の粒度</vt:lpstr>
      <vt:lpstr>意匠に係る物品等の用途及び機能が明確なものの例</vt:lpstr>
      <vt:lpstr>意匠に係る物品等の用途及び機能が不明確なものの例①</vt:lpstr>
      <vt:lpstr>意匠に係る物品等の用途及び機能が不明確なものの例②</vt:lpstr>
      <vt:lpstr>意匠に係る物品等を例示した一覧表「意匠に係る物品等の例」</vt:lpstr>
      <vt:lpstr>手続救済規定の拡充</vt:lpstr>
      <vt:lpstr>拡充される手続救済</vt:lpstr>
      <vt:lpstr>指定期間経過後の請求による指定期間の延長</vt:lpstr>
      <vt:lpstr>指定期間内の請求による指定期間の延長</vt:lpstr>
      <vt:lpstr>優先期間経過後の優先権主張を伴う意匠登録出願</vt:lpstr>
      <vt:lpstr>優先権書類の未提出通知を受けた後の優先権書類の提出</vt:lpstr>
      <vt:lpstr>経過措置</vt:lpstr>
      <vt:lpstr>経過措置</vt:lpstr>
      <vt:lpstr>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2021-02-03T06:04:32Z</dcterms:created>
  <dcterms:modified xsi:type="dcterms:W3CDTF">2021-04-08T03:56:12Z</dcterms:modified>
</cp:coreProperties>
</file>