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22"/>
  </p:notesMasterIdLst>
  <p:handoutMasterIdLst>
    <p:handoutMasterId r:id="rId23"/>
  </p:handoutMasterIdLst>
  <p:sldIdLst>
    <p:sldId id="414" r:id="rId2"/>
    <p:sldId id="277" r:id="rId3"/>
    <p:sldId id="294" r:id="rId4"/>
    <p:sldId id="315" r:id="rId5"/>
    <p:sldId id="369" r:id="rId6"/>
    <p:sldId id="409" r:id="rId7"/>
    <p:sldId id="410" r:id="rId8"/>
    <p:sldId id="411" r:id="rId9"/>
    <p:sldId id="412" r:id="rId10"/>
    <p:sldId id="413" r:id="rId11"/>
    <p:sldId id="316" r:id="rId12"/>
    <p:sldId id="376" r:id="rId13"/>
    <p:sldId id="317" r:id="rId14"/>
    <p:sldId id="416" r:id="rId15"/>
    <p:sldId id="415" r:id="rId16"/>
    <p:sldId id="406" r:id="rId17"/>
    <p:sldId id="407" r:id="rId18"/>
    <p:sldId id="318" r:id="rId19"/>
    <p:sldId id="405" r:id="rId20"/>
    <p:sldId id="381" r:id="rId21"/>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3211" userDrawn="1">
          <p15:clr>
            <a:srgbClr val="A4A3A4"/>
          </p15:clr>
        </p15:guide>
        <p15:guide id="4" pos="3029" userDrawn="1">
          <p15:clr>
            <a:srgbClr val="A4A3A4"/>
          </p15:clr>
        </p15:guide>
        <p15:guide id="5" orient="horz" pos="346" userDrawn="1">
          <p15:clr>
            <a:srgbClr val="A4A3A4"/>
          </p15:clr>
        </p15:guide>
        <p15:guide id="6" orient="horz" pos="4247" userDrawn="1">
          <p15:clr>
            <a:srgbClr val="A4A3A4"/>
          </p15:clr>
        </p15:guide>
        <p15:guide id="7" orient="horz" pos="436" userDrawn="1">
          <p15:clr>
            <a:srgbClr val="A4A3A4"/>
          </p15:clr>
        </p15:guide>
        <p15:guide id="8" pos="81" userDrawn="1">
          <p15:clr>
            <a:srgbClr val="A4A3A4"/>
          </p15:clr>
        </p15:guide>
        <p15:guide id="9" pos="6159" userDrawn="1">
          <p15:clr>
            <a:srgbClr val="A4A3A4"/>
          </p15:clr>
        </p15:guide>
        <p15:guide id="10" orient="horz" pos="709"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60" userDrawn="1">
          <p15:clr>
            <a:srgbClr val="A4A3A4"/>
          </p15:clr>
        </p15:guide>
        <p15:guide id="3" orient="horz" pos="3130">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49519" autoAdjust="0"/>
  </p:normalViewPr>
  <p:slideViewPr>
    <p:cSldViewPr>
      <p:cViewPr varScale="1">
        <p:scale>
          <a:sx n="94" d="100"/>
          <a:sy n="94" d="100"/>
        </p:scale>
        <p:origin x="96" y="414"/>
      </p:cViewPr>
      <p:guideLst>
        <p:guide orient="horz" pos="2160"/>
        <p:guide pos="3120"/>
        <p:guide pos="3211"/>
        <p:guide pos="3029"/>
        <p:guide orient="horz" pos="346"/>
        <p:guide orient="horz" pos="4247"/>
        <p:guide orient="horz" pos="436"/>
        <p:guide pos="81"/>
        <p:guide pos="6159"/>
        <p:guide orient="horz" pos="70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76" d="100"/>
          <a:sy n="76" d="100"/>
        </p:scale>
        <p:origin x="2184" y="108"/>
      </p:cViewPr>
      <p:guideLst>
        <p:guide orient="horz" pos="3132"/>
        <p:guide pos="2160"/>
        <p:guide orient="horz" pos="3130"/>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8693"/>
          </a:xfrm>
          <a:prstGeom prst="rect">
            <a:avLst/>
          </a:prstGeom>
        </p:spPr>
        <p:txBody>
          <a:bodyPr vert="horz" lIns="91430" tIns="45714" rIns="91430" bIns="45714" rtlCol="0"/>
          <a:lstStyle>
            <a:lvl1pPr algn="r">
              <a:defRPr sz="1200"/>
            </a:lvl1pPr>
          </a:lstStyle>
          <a:p>
            <a:fld id="{B15B4AD2-0971-486B-AE19-C453B0726B0F}" type="datetimeFigureOut">
              <a:rPr kumimoji="1" lang="ja-JP" altLang="en-US" smtClean="0"/>
              <a:t>2017/11/21</a:t>
            </a:fld>
            <a:endParaRPr kumimoji="1" lang="ja-JP" altLang="en-US"/>
          </a:p>
        </p:txBody>
      </p:sp>
      <p:sp>
        <p:nvSpPr>
          <p:cNvPr id="4" name="フッター プレースホルダー 3"/>
          <p:cNvSpPr>
            <a:spLocks noGrp="1"/>
          </p:cNvSpPr>
          <p:nvPr>
            <p:ph type="ftr" sz="quarter" idx="2"/>
          </p:nvPr>
        </p:nvSpPr>
        <p:spPr>
          <a:xfrm>
            <a:off x="1" y="9440647"/>
            <a:ext cx="2949787" cy="498692"/>
          </a:xfrm>
          <a:prstGeom prst="rect">
            <a:avLst/>
          </a:prstGeom>
        </p:spPr>
        <p:txBody>
          <a:bodyPr vert="horz" lIns="91430" tIns="45714" rIns="91430"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8692"/>
          </a:xfrm>
          <a:prstGeom prst="rect">
            <a:avLst/>
          </a:prstGeom>
        </p:spPr>
        <p:txBody>
          <a:bodyPr vert="horz" lIns="91430" tIns="45714" rIns="91430" bIns="45714" rtlCol="0" anchor="b"/>
          <a:lstStyle>
            <a:lvl1pPr algn="r">
              <a:defRPr sz="1200"/>
            </a:lvl1pPr>
          </a:lstStyle>
          <a:p>
            <a:fld id="{A8C60B4F-9FDB-4280-BEA0-D171FEFE10DE}" type="slidenum">
              <a:rPr kumimoji="1" lang="ja-JP" altLang="en-US" smtClean="0"/>
              <a:t>‹#›</a:t>
            </a:fld>
            <a:endParaRPr kumimoji="1" lang="ja-JP" altLang="en-US"/>
          </a:p>
        </p:txBody>
      </p:sp>
    </p:spTree>
    <p:extLst>
      <p:ext uri="{BB962C8B-B14F-4D97-AF65-F5344CB8AC3E}">
        <p14:creationId xmlns:p14="http://schemas.microsoft.com/office/powerpoint/2010/main" val="74975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0720" y="4721187"/>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4" rIns="91430" bIns="45714"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Tree>
    <p:extLst>
      <p:ext uri="{BB962C8B-B14F-4D97-AF65-F5344CB8AC3E}">
        <p14:creationId xmlns:p14="http://schemas.microsoft.com/office/powerpoint/2010/main" val="2916376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100" kern="1200">
        <a:solidFill>
          <a:schemeClr val="tx1"/>
        </a:solidFill>
        <a:latin typeface="+mn-ea"/>
        <a:ea typeface="+mn-ea"/>
        <a:cs typeface="+mn-cs"/>
      </a:defRPr>
    </a:lvl1pPr>
    <a:lvl2pPr marL="457200" algn="l" rtl="0" fontAlgn="base">
      <a:spcBef>
        <a:spcPct val="30000"/>
      </a:spcBef>
      <a:spcAft>
        <a:spcPct val="0"/>
      </a:spcAft>
      <a:defRPr kumimoji="1" sz="1100" kern="1200">
        <a:solidFill>
          <a:schemeClr val="tx1"/>
        </a:solidFill>
        <a:latin typeface="+mn-ea"/>
        <a:ea typeface="+mn-ea"/>
        <a:cs typeface="+mn-cs"/>
      </a:defRPr>
    </a:lvl2pPr>
    <a:lvl3pPr marL="914400" algn="l" rtl="0" fontAlgn="base">
      <a:spcBef>
        <a:spcPct val="30000"/>
      </a:spcBef>
      <a:spcAft>
        <a:spcPct val="0"/>
      </a:spcAft>
      <a:defRPr kumimoji="1" sz="1100" kern="1200">
        <a:solidFill>
          <a:schemeClr val="tx1"/>
        </a:solidFill>
        <a:latin typeface="+mn-ea"/>
        <a:ea typeface="+mn-ea"/>
        <a:cs typeface="+mn-cs"/>
      </a:defRPr>
    </a:lvl3pPr>
    <a:lvl4pPr marL="1371600" algn="l" rtl="0" fontAlgn="base">
      <a:spcBef>
        <a:spcPct val="30000"/>
      </a:spcBef>
      <a:spcAft>
        <a:spcPct val="0"/>
      </a:spcAft>
      <a:defRPr kumimoji="1" sz="1100" kern="1200">
        <a:solidFill>
          <a:schemeClr val="tx1"/>
        </a:solidFill>
        <a:latin typeface="+mn-ea"/>
        <a:ea typeface="+mn-ea"/>
        <a:cs typeface="+mn-cs"/>
      </a:defRPr>
    </a:lvl4pPr>
    <a:lvl5pPr marL="1828800" algn="l" rtl="0" fontAlgn="base">
      <a:spcBef>
        <a:spcPct val="30000"/>
      </a:spcBef>
      <a:spcAft>
        <a:spcPct val="0"/>
      </a:spcAft>
      <a:defRPr kumimoji="1" sz="11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909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defTabSz="914298">
              <a:defRPr/>
            </a:pPr>
            <a:r>
              <a:rPr kumimoji="1" lang="ja-JP" altLang="en-US" dirty="0" smtClean="0">
                <a:solidFill>
                  <a:schemeClr val="tx1"/>
                </a:solidFill>
              </a:rPr>
              <a:t>・デザインの役割について、事例（例えばグッドデザイン賞受賞対象）をもとに考える。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・社会がもつ課題を解決する上で、デザインの貢献は大きい。</a:t>
            </a:r>
            <a:endParaRPr kumimoji="1" lang="en-US" altLang="ja-JP" dirty="0" smtClean="0">
              <a:solidFill>
                <a:schemeClr val="tx1"/>
              </a:solidFill>
            </a:endParaRPr>
          </a:p>
          <a:p>
            <a:r>
              <a:rPr kumimoji="1" lang="ja-JP" altLang="en-US" dirty="0" smtClean="0">
                <a:solidFill>
                  <a:schemeClr val="tx1"/>
                </a:solidFill>
              </a:rPr>
              <a:t>・例えば、グッドデザイン賞受賞対象を見ると、社会が求めるデザインの潮流が分かる。</a:t>
            </a:r>
            <a:endParaRPr kumimoji="1" lang="en-US" altLang="ja-JP" dirty="0" smtClean="0">
              <a:solidFill>
                <a:schemeClr val="tx1"/>
              </a:solidFill>
            </a:endParaRPr>
          </a:p>
          <a:p>
            <a:r>
              <a:rPr kumimoji="1" lang="ja-JP" altLang="en-US" dirty="0" smtClean="0">
                <a:solidFill>
                  <a:schemeClr val="tx1"/>
                </a:solidFill>
              </a:rPr>
              <a:t>・取り上げた事例が、どのような社会背景、デザインコンセプトをもとにデザインされたものか意見交換するのもよい。その際、機能性のみを重視した製品と、デザインによる魅力を付加した製品との比較を検討してみるとよい。</a:t>
            </a:r>
            <a:endParaRPr kumimoji="1" lang="en-US" altLang="ja-JP" dirty="0" smtClean="0">
              <a:solidFill>
                <a:schemeClr val="tx1"/>
              </a:solidFill>
            </a:endParaRPr>
          </a:p>
          <a:p>
            <a:r>
              <a:rPr kumimoji="1" lang="ja-JP" altLang="en-US" dirty="0" smtClean="0">
                <a:solidFill>
                  <a:schemeClr val="tx1"/>
                </a:solidFill>
              </a:rPr>
              <a:t>・なお、学生の専攻に応じて、紹介する事例を替えるのもよい。</a:t>
            </a:r>
          </a:p>
        </p:txBody>
      </p:sp>
    </p:spTree>
    <p:extLst>
      <p:ext uri="{BB962C8B-B14F-4D97-AF65-F5344CB8AC3E}">
        <p14:creationId xmlns:p14="http://schemas.microsoft.com/office/powerpoint/2010/main" val="298356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9610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・職業としてのデザイナーの価値、企業活動におけるデザインの活用領域について考える。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・デザイナーには新たなモノ・コトを創出する力がある。</a:t>
            </a:r>
            <a:endParaRPr kumimoji="1" lang="en-US" altLang="ja-JP" dirty="0" smtClean="0">
              <a:solidFill>
                <a:schemeClr val="tx1"/>
              </a:solidFill>
            </a:endParaRPr>
          </a:p>
          <a:p>
            <a:r>
              <a:rPr kumimoji="1" lang="ja-JP" altLang="en-US" dirty="0" smtClean="0">
                <a:solidFill>
                  <a:schemeClr val="tx1"/>
                </a:solidFill>
              </a:rPr>
              <a:t>・新たなモノ・コトを創出するにあたっては、モノ・コトにどれだけの付加価値を与えることができるかが重要である。</a:t>
            </a:r>
            <a:endParaRPr kumimoji="1" lang="en-US" altLang="ja-JP" dirty="0" smtClean="0">
              <a:solidFill>
                <a:schemeClr val="tx1"/>
              </a:solidFill>
            </a:endParaRPr>
          </a:p>
          <a:p>
            <a:r>
              <a:rPr kumimoji="1" lang="ja-JP" altLang="en-US" dirty="0" smtClean="0">
                <a:solidFill>
                  <a:schemeClr val="tx1"/>
                </a:solidFill>
              </a:rPr>
              <a:t>・付加価値は、経済的価値・社会的価値等の創出につながり、デザイナーの評価を向上させる。</a:t>
            </a:r>
          </a:p>
          <a:p>
            <a:endParaRPr kumimoji="1" lang="en-US" altLang="ja-JP" dirty="0" smtClean="0">
              <a:solidFill>
                <a:schemeClr val="tx1"/>
              </a:solidFill>
            </a:endParaRPr>
          </a:p>
          <a:p>
            <a:r>
              <a:rPr kumimoji="1" lang="ja-JP" altLang="en-US" dirty="0" smtClean="0">
                <a:solidFill>
                  <a:schemeClr val="tx1"/>
                </a:solidFill>
              </a:rPr>
              <a:t>・デザインは企業戦略全般にわたって関連している。</a:t>
            </a:r>
            <a:endParaRPr kumimoji="1" lang="en-US" altLang="ja-JP" dirty="0" smtClean="0">
              <a:solidFill>
                <a:schemeClr val="tx1"/>
              </a:solidFill>
            </a:endParaRPr>
          </a:p>
          <a:p>
            <a:r>
              <a:rPr kumimoji="1" lang="ja-JP" altLang="en-US" dirty="0" smtClean="0">
                <a:solidFill>
                  <a:schemeClr val="tx1"/>
                </a:solidFill>
              </a:rPr>
              <a:t>・企業全体の戦略を指す「デザインマネジメント」は、社会との連携、ステークホルダー全体に対して行われるものである。</a:t>
            </a:r>
            <a:endParaRPr kumimoji="1" lang="en-US" altLang="ja-JP" dirty="0" smtClean="0">
              <a:solidFill>
                <a:schemeClr val="tx1"/>
              </a:solidFill>
            </a:endParaRPr>
          </a:p>
          <a:p>
            <a:r>
              <a:rPr kumimoji="1" lang="ja-JP" altLang="en-US" dirty="0" smtClean="0">
                <a:solidFill>
                  <a:schemeClr val="tx1"/>
                </a:solidFill>
              </a:rPr>
              <a:t>・上流である「企業価値・経営戦略のコミュニケーション」は、消費者等に対して企業価値を伝えるものである。中流である「マーケティング戦略・商品のコミュニケーション」は、市場に対する宣伝である。下流である「商品デザイン／コンテンツデザイン／建築デザインなど」は、具体的なモノの直接的なアピールである。</a:t>
            </a:r>
            <a:endParaRPr kumimoji="1" lang="en-US" altLang="ja-JP" dirty="0" smtClean="0">
              <a:solidFill>
                <a:schemeClr val="tx1"/>
              </a:solidFill>
            </a:endParaRPr>
          </a:p>
          <a:p>
            <a:r>
              <a:rPr kumimoji="1" lang="ja-JP" altLang="en-US" dirty="0" smtClean="0">
                <a:solidFill>
                  <a:schemeClr val="tx1"/>
                </a:solidFill>
              </a:rPr>
              <a:t>・企業価値といった上流から、具体的なモノといった下流までの個別の戦略を統括するのがデザインマネジメントであり、企業ブランドを育成し、市場を開拓し、商品を宣伝するといった一連の流れは、知的財産権の適切な管理・活用によって実現される。</a:t>
            </a:r>
            <a:endParaRPr kumimoji="1" lang="ja-JP" altLang="en-US" dirty="0">
              <a:solidFill>
                <a:schemeClr val="tx1"/>
              </a:solidFill>
            </a:endParaRPr>
          </a:p>
        </p:txBody>
      </p:sp>
    </p:spTree>
    <p:extLst>
      <p:ext uri="{BB962C8B-B14F-4D97-AF65-F5344CB8AC3E}">
        <p14:creationId xmlns:p14="http://schemas.microsoft.com/office/powerpoint/2010/main" val="79973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993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03300" y="4645633"/>
            <a:ext cx="5445760" cy="5218152"/>
          </a:xfrm>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・身近にあるものを通して知的財産権の種類を理解する。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pPr defTabSz="914298">
              <a:defRPr/>
            </a:pPr>
            <a:r>
              <a:rPr lang="ja-JP" altLang="en-US" dirty="0">
                <a:solidFill>
                  <a:schemeClr val="tx1"/>
                </a:solidFill>
                <a:cs typeface="メイリオ"/>
              </a:rPr>
              <a:t>・</a:t>
            </a:r>
            <a:r>
              <a:rPr lang="ja-JP" altLang="en-US" dirty="0" smtClean="0">
                <a:solidFill>
                  <a:schemeClr val="tx1"/>
                </a:solidFill>
                <a:cs typeface="メイリオ"/>
              </a:rPr>
              <a:t>有体物と</a:t>
            </a:r>
            <a:r>
              <a:rPr lang="ja-JP" altLang="en-US" dirty="0">
                <a:solidFill>
                  <a:schemeClr val="tx1"/>
                </a:solidFill>
                <a:cs typeface="メイリオ"/>
              </a:rPr>
              <a:t>異なり、様々</a:t>
            </a:r>
            <a:r>
              <a:rPr lang="ja-JP" altLang="en-US" dirty="0" smtClean="0">
                <a:solidFill>
                  <a:schemeClr val="tx1"/>
                </a:solidFill>
                <a:cs typeface="メイリオ"/>
              </a:rPr>
              <a:t>な情報（無体物）が</a:t>
            </a:r>
            <a:r>
              <a:rPr lang="ja-JP" altLang="en-US" dirty="0">
                <a:solidFill>
                  <a:schemeClr val="tx1"/>
                </a:solidFill>
                <a:cs typeface="メイリオ"/>
              </a:rPr>
              <a:t>様々な法律によって保護されているために、それぞれの法律が保護する対象を理解してもらう。</a:t>
            </a:r>
            <a:endParaRPr lang="en-US" altLang="ja-JP" dirty="0">
              <a:solidFill>
                <a:schemeClr val="tx1"/>
              </a:solidFill>
              <a:cs typeface="メイリオ"/>
            </a:endParaRPr>
          </a:p>
          <a:p>
            <a:pPr defTabSz="914298">
              <a:defRPr/>
            </a:pPr>
            <a:r>
              <a:rPr lang="ja-JP" altLang="en-US" dirty="0">
                <a:solidFill>
                  <a:schemeClr val="tx1"/>
                </a:solidFill>
                <a:cs typeface="メイリオ"/>
              </a:rPr>
              <a:t>・ここでは、特許庁が所管する「特許法」（特許権）、「実用新案法」（実用新案権）、「意匠法」（意匠権）、「商標法」（商標権）、文化庁が所管する「著作権法」（著作権）についての説明。</a:t>
            </a:r>
            <a:endParaRPr lang="en-US" altLang="ja-JP" dirty="0">
              <a:solidFill>
                <a:schemeClr val="tx1"/>
              </a:solidFill>
              <a:cs typeface="メイリオ"/>
            </a:endParaRPr>
          </a:p>
          <a:p>
            <a:pPr defTabSz="914298">
              <a:defRPr/>
            </a:pPr>
            <a:r>
              <a:rPr kumimoji="1" lang="ja-JP" altLang="en-US" dirty="0" smtClean="0">
                <a:solidFill>
                  <a:schemeClr val="tx1"/>
                </a:solidFill>
              </a:rPr>
              <a:t>・特許法</a:t>
            </a:r>
            <a:r>
              <a:rPr kumimoji="1" lang="en-US" altLang="ja-JP" dirty="0" smtClean="0">
                <a:solidFill>
                  <a:schemeClr val="tx1"/>
                </a:solidFill>
              </a:rPr>
              <a:t>…</a:t>
            </a:r>
            <a:r>
              <a:rPr lang="ja-JP" altLang="en-US" dirty="0" smtClean="0">
                <a:solidFill>
                  <a:schemeClr val="tx1"/>
                </a:solidFill>
                <a:latin typeface="+mn-ea"/>
                <a:ea typeface="+mn-ea"/>
                <a:cs typeface="メイリオ"/>
              </a:rPr>
              <a:t>「発明」を「自然法則を利用した技術的思想の創作のうち 高度のもの」と定義し（特許法</a:t>
            </a:r>
            <a:r>
              <a:rPr lang="en-US" altLang="ja-JP" dirty="0" smtClean="0">
                <a:solidFill>
                  <a:schemeClr val="tx1"/>
                </a:solidFill>
                <a:latin typeface="+mn-ea"/>
                <a:ea typeface="+mn-ea"/>
                <a:cs typeface="メイリオ"/>
              </a:rPr>
              <a:t>2</a:t>
            </a:r>
            <a:r>
              <a:rPr lang="ja-JP" altLang="en-US" dirty="0" smtClean="0">
                <a:solidFill>
                  <a:schemeClr val="tx1"/>
                </a:solidFill>
                <a:latin typeface="+mn-ea"/>
                <a:ea typeface="+mn-ea"/>
                <a:cs typeface="メイリオ"/>
              </a:rPr>
              <a:t>条</a:t>
            </a:r>
            <a:r>
              <a:rPr lang="en-US" altLang="ja-JP" dirty="0" smtClean="0">
                <a:solidFill>
                  <a:schemeClr val="tx1"/>
                </a:solidFill>
                <a:latin typeface="+mn-ea"/>
                <a:ea typeface="+mn-ea"/>
                <a:cs typeface="メイリオ"/>
              </a:rPr>
              <a:t>1</a:t>
            </a:r>
            <a:r>
              <a:rPr lang="ja-JP" altLang="en-US" dirty="0" smtClean="0">
                <a:solidFill>
                  <a:schemeClr val="tx1"/>
                </a:solidFill>
                <a:latin typeface="+mn-ea"/>
                <a:ea typeface="+mn-ea"/>
                <a:cs typeface="メイリオ"/>
              </a:rPr>
              <a:t>項）、産業上利用できる発明を保護対象とする。</a:t>
            </a:r>
            <a:endParaRPr kumimoji="1" lang="en-US" altLang="ja-JP" dirty="0" smtClean="0">
              <a:solidFill>
                <a:schemeClr val="tx1"/>
              </a:solidFill>
            </a:endParaRPr>
          </a:p>
          <a:p>
            <a:pPr defTabSz="914298">
              <a:defRPr/>
            </a:pPr>
            <a:r>
              <a:rPr kumimoji="1" lang="ja-JP" altLang="en-US" dirty="0" smtClean="0">
                <a:solidFill>
                  <a:schemeClr val="tx1"/>
                </a:solidFill>
              </a:rPr>
              <a:t>・実用新案法</a:t>
            </a:r>
            <a:r>
              <a:rPr kumimoji="1" lang="en-US" altLang="ja-JP" dirty="0" smtClean="0">
                <a:solidFill>
                  <a:schemeClr val="tx1"/>
                </a:solidFill>
              </a:rPr>
              <a:t>…</a:t>
            </a:r>
            <a:r>
              <a:rPr lang="ja-JP" altLang="en-US" dirty="0" smtClean="0">
                <a:solidFill>
                  <a:schemeClr val="tx1"/>
                </a:solidFill>
                <a:latin typeface="+mn-ea"/>
                <a:ea typeface="+mn-ea"/>
                <a:cs typeface="メイリオ"/>
              </a:rPr>
              <a:t>実用新案法</a:t>
            </a:r>
            <a:r>
              <a:rPr lang="en-US" altLang="ja-JP" dirty="0" smtClean="0">
                <a:solidFill>
                  <a:schemeClr val="tx1"/>
                </a:solidFill>
                <a:latin typeface="+mn-ea"/>
                <a:ea typeface="+mn-ea"/>
                <a:cs typeface="メイリオ"/>
              </a:rPr>
              <a:t>2</a:t>
            </a:r>
            <a:r>
              <a:rPr lang="ja-JP" altLang="en-US" dirty="0" smtClean="0">
                <a:solidFill>
                  <a:schemeClr val="tx1"/>
                </a:solidFill>
                <a:latin typeface="+mn-ea"/>
                <a:ea typeface="+mn-ea"/>
                <a:cs typeface="メイリオ"/>
              </a:rPr>
              <a:t>条、</a:t>
            </a:r>
            <a:r>
              <a:rPr lang="en-US" altLang="ja-JP" dirty="0" smtClean="0">
                <a:solidFill>
                  <a:schemeClr val="tx1"/>
                </a:solidFill>
                <a:latin typeface="+mn-ea"/>
                <a:ea typeface="+mn-ea"/>
                <a:cs typeface="メイリオ"/>
              </a:rPr>
              <a:t>3</a:t>
            </a:r>
            <a:r>
              <a:rPr lang="ja-JP" altLang="en-US" dirty="0" smtClean="0">
                <a:solidFill>
                  <a:schemeClr val="tx1"/>
                </a:solidFill>
                <a:latin typeface="+mn-ea"/>
                <a:ea typeface="+mn-ea"/>
                <a:cs typeface="メイリオ"/>
              </a:rPr>
              <a:t>条に規定される考案、すなわち、自然法則を利用した技術的思想の創作であって、物品の形状、構造又は組合せに係るものを保護対象とする。したがって、方法に係るものは保護対象とはならない。</a:t>
            </a:r>
            <a:endParaRPr lang="en-US" altLang="ja-JP" dirty="0" smtClean="0">
              <a:solidFill>
                <a:schemeClr val="tx1"/>
              </a:solidFill>
              <a:latin typeface="+mn-ea"/>
              <a:ea typeface="+mn-ea"/>
              <a:cs typeface="メイリオ"/>
            </a:endParaRPr>
          </a:p>
          <a:p>
            <a:pPr defTabSz="914298">
              <a:defRPr/>
            </a:pPr>
            <a:r>
              <a:rPr kumimoji="1" lang="ja-JP" altLang="en-US" dirty="0" smtClean="0">
                <a:solidFill>
                  <a:schemeClr val="tx1"/>
                </a:solidFill>
              </a:rPr>
              <a:t>・意匠法</a:t>
            </a:r>
            <a:r>
              <a:rPr kumimoji="1" lang="en-US" altLang="ja-JP" dirty="0" smtClean="0">
                <a:solidFill>
                  <a:schemeClr val="tx1"/>
                </a:solidFill>
              </a:rPr>
              <a:t>…</a:t>
            </a:r>
            <a:r>
              <a:rPr kumimoji="1" lang="ja-JP" altLang="en-US" dirty="0" smtClean="0">
                <a:solidFill>
                  <a:schemeClr val="tx1"/>
                </a:solidFill>
              </a:rPr>
              <a:t>意匠法</a:t>
            </a:r>
            <a:r>
              <a:rPr kumimoji="1" lang="en-US" altLang="ja-JP" dirty="0" smtClean="0">
                <a:solidFill>
                  <a:schemeClr val="tx1"/>
                </a:solidFill>
              </a:rPr>
              <a:t>2</a:t>
            </a:r>
            <a:r>
              <a:rPr kumimoji="1" lang="ja-JP" altLang="en-US" dirty="0" smtClean="0">
                <a:solidFill>
                  <a:schemeClr val="tx1"/>
                </a:solidFill>
              </a:rPr>
              <a:t>条に規定される意匠、すなわち、</a:t>
            </a:r>
            <a:r>
              <a:rPr lang="ja-JP" altLang="en-US" dirty="0" smtClean="0">
                <a:solidFill>
                  <a:schemeClr val="tx1"/>
                </a:solidFill>
                <a:latin typeface="+mn-ea"/>
                <a:ea typeface="+mn-ea"/>
                <a:cs typeface="メイリオ"/>
              </a:rPr>
              <a:t>物品（物品の部分を含む。）の形状、模様若しくは色彩又はこれらの結合であって視覚を通じて美感を起こさせるものを保護対象とする。</a:t>
            </a:r>
            <a:endParaRPr kumimoji="1" lang="en-US" altLang="ja-JP" dirty="0" smtClean="0">
              <a:solidFill>
                <a:schemeClr val="tx1"/>
              </a:solidFill>
            </a:endParaRPr>
          </a:p>
          <a:p>
            <a:pPr defTabSz="914298">
              <a:defRPr/>
            </a:pPr>
            <a:r>
              <a:rPr kumimoji="1" lang="ja-JP" altLang="en-US" dirty="0" smtClean="0">
                <a:solidFill>
                  <a:schemeClr val="tx1"/>
                </a:solidFill>
              </a:rPr>
              <a:t>・商標法</a:t>
            </a:r>
            <a:r>
              <a:rPr kumimoji="1" lang="en-US" altLang="ja-JP" dirty="0" smtClean="0">
                <a:solidFill>
                  <a:schemeClr val="tx1"/>
                </a:solidFill>
              </a:rPr>
              <a:t>…</a:t>
            </a:r>
            <a:r>
              <a:rPr kumimoji="1" lang="ja-JP" altLang="en-US" dirty="0" smtClean="0">
                <a:solidFill>
                  <a:schemeClr val="tx1"/>
                </a:solidFill>
              </a:rPr>
              <a:t>商標法</a:t>
            </a:r>
            <a:r>
              <a:rPr kumimoji="1" lang="en-US" altLang="ja-JP" dirty="0" smtClean="0">
                <a:solidFill>
                  <a:schemeClr val="tx1"/>
                </a:solidFill>
              </a:rPr>
              <a:t>2</a:t>
            </a:r>
            <a:r>
              <a:rPr kumimoji="1" lang="ja-JP" altLang="en-US" dirty="0" smtClean="0">
                <a:solidFill>
                  <a:schemeClr val="tx1"/>
                </a:solidFill>
              </a:rPr>
              <a:t>条に規定される商標、すなわち、</a:t>
            </a:r>
            <a:r>
              <a:rPr lang="ja-JP" altLang="en-US" dirty="0" smtClean="0">
                <a:solidFill>
                  <a:schemeClr val="tx1"/>
                </a:solidFill>
                <a:latin typeface="+mn-ea"/>
                <a:ea typeface="+mn-ea"/>
                <a:cs typeface="メイリオ"/>
              </a:rPr>
              <a:t>人の知覚によって認識することができるもののうち、文字、図形、記号、立体的形状若しくは色彩又はこれらの結合、音その他政令で定めるものを保護対象とする。</a:t>
            </a:r>
            <a:endParaRPr kumimoji="1" lang="en-US" altLang="ja-JP" dirty="0" smtClean="0">
              <a:solidFill>
                <a:schemeClr val="tx1"/>
              </a:solidFill>
            </a:endParaRPr>
          </a:p>
          <a:p>
            <a:pPr defTabSz="914298">
              <a:defRPr/>
            </a:pPr>
            <a:r>
              <a:rPr kumimoji="1" lang="ja-JP" altLang="en-US" dirty="0" smtClean="0">
                <a:solidFill>
                  <a:schemeClr val="tx1"/>
                </a:solidFill>
              </a:rPr>
              <a:t>・著作権法</a:t>
            </a:r>
            <a:r>
              <a:rPr kumimoji="1" lang="en-US" altLang="ja-JP" dirty="0" smtClean="0">
                <a:solidFill>
                  <a:schemeClr val="tx1"/>
                </a:solidFill>
              </a:rPr>
              <a:t>…</a:t>
            </a:r>
            <a:r>
              <a:rPr kumimoji="1" lang="ja-JP" altLang="en-US" dirty="0" smtClean="0">
                <a:solidFill>
                  <a:schemeClr val="tx1"/>
                </a:solidFill>
              </a:rPr>
              <a:t>著作権法</a:t>
            </a:r>
            <a:r>
              <a:rPr kumimoji="1" lang="en-US" altLang="ja-JP" dirty="0" smtClean="0">
                <a:solidFill>
                  <a:schemeClr val="tx1"/>
                </a:solidFill>
              </a:rPr>
              <a:t>2</a:t>
            </a:r>
            <a:r>
              <a:rPr kumimoji="1" lang="ja-JP" altLang="en-US" dirty="0" smtClean="0">
                <a:solidFill>
                  <a:schemeClr val="tx1"/>
                </a:solidFill>
              </a:rPr>
              <a:t>条</a:t>
            </a:r>
            <a:r>
              <a:rPr kumimoji="1" lang="en-US" altLang="ja-JP" dirty="0" smtClean="0">
                <a:solidFill>
                  <a:schemeClr val="tx1"/>
                </a:solidFill>
              </a:rPr>
              <a:t>1</a:t>
            </a:r>
            <a:r>
              <a:rPr kumimoji="1" lang="ja-JP" altLang="en-US" dirty="0" smtClean="0">
                <a:solidFill>
                  <a:schemeClr val="tx1"/>
                </a:solidFill>
              </a:rPr>
              <a:t>項</a:t>
            </a:r>
            <a:r>
              <a:rPr kumimoji="1" lang="en-US" altLang="ja-JP" dirty="0" smtClean="0">
                <a:solidFill>
                  <a:schemeClr val="tx1"/>
                </a:solidFill>
              </a:rPr>
              <a:t>1</a:t>
            </a:r>
            <a:r>
              <a:rPr kumimoji="1" lang="ja-JP" altLang="en-US" dirty="0" smtClean="0">
                <a:solidFill>
                  <a:schemeClr val="tx1"/>
                </a:solidFill>
              </a:rPr>
              <a:t>号に規定される著作物、すなわち、</a:t>
            </a:r>
            <a:r>
              <a:rPr lang="ja-JP" altLang="en-US" dirty="0">
                <a:solidFill>
                  <a:schemeClr val="tx1"/>
                </a:solidFill>
              </a:rPr>
              <a:t>思想又は感情を創作的に表現したものであって、文芸、学術、美術又は音楽の範囲に属するものを保護対象としており、法律上、</a:t>
            </a:r>
            <a:r>
              <a:rPr lang="ja-JP" altLang="en-US" dirty="0" smtClean="0">
                <a:solidFill>
                  <a:schemeClr val="tx1"/>
                </a:solidFill>
                <a:latin typeface="+mn-ea"/>
                <a:ea typeface="+mn-ea"/>
                <a:cs typeface="メイリオ"/>
              </a:rPr>
              <a:t>小説、音楽、絵画、映画、プログラム等が、著作物の例示として挙げられる。</a:t>
            </a:r>
            <a:endParaRPr lang="en-US" altLang="ja-JP" dirty="0" smtClean="0">
              <a:solidFill>
                <a:schemeClr val="tx1"/>
              </a:solidFill>
              <a:latin typeface="+mn-ea"/>
              <a:ea typeface="+mn-ea"/>
              <a:cs typeface="メイリオ"/>
            </a:endParaRPr>
          </a:p>
          <a:p>
            <a:pPr defTabSz="914298">
              <a:defRPr/>
            </a:pPr>
            <a:r>
              <a:rPr lang="ja-JP" altLang="en-US" dirty="0" smtClean="0">
                <a:solidFill>
                  <a:schemeClr val="tx1"/>
                </a:solidFill>
                <a:cs typeface="メイリオ"/>
              </a:rPr>
              <a:t>・なお、</a:t>
            </a:r>
            <a:r>
              <a:rPr lang="ja-JP" altLang="en-US" dirty="0" smtClean="0">
                <a:solidFill>
                  <a:schemeClr val="tx1"/>
                </a:solidFill>
                <a:latin typeface="+mn-ea"/>
                <a:ea typeface="+mn-ea"/>
                <a:cs typeface="メイリオ"/>
              </a:rPr>
              <a:t>産業財産権（特許権、実用新案権、意匠権、商標権）を取得するためには出願等の手続が必要であるが、他方、著作権、営業秘密・商品等表示の保護を取得するためには手続が必要ない。</a:t>
            </a:r>
            <a:endParaRPr lang="en-US" altLang="ja-JP" dirty="0" smtClean="0">
              <a:solidFill>
                <a:schemeClr val="tx1"/>
              </a:solidFill>
              <a:latin typeface="+mn-ea"/>
              <a:ea typeface="+mn-ea"/>
              <a:cs typeface="メイリオ"/>
            </a:endParaRPr>
          </a:p>
        </p:txBody>
      </p:sp>
    </p:spTree>
    <p:extLst>
      <p:ext uri="{BB962C8B-B14F-4D97-AF65-F5344CB8AC3E}">
        <p14:creationId xmlns:p14="http://schemas.microsoft.com/office/powerpoint/2010/main" val="3365425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・それぞれの知的財産権法の目的に違いがあることを理解する。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・知的財産権には、創作意欲の喚起を目的とした「知的創造物についての権利等」と、信用の維持を目的とした「営業上の標識についての権利等」に分類することができる。</a:t>
            </a:r>
            <a:endParaRPr kumimoji="1" lang="en-US" altLang="ja-JP" dirty="0" smtClean="0">
              <a:solidFill>
                <a:schemeClr val="tx1"/>
              </a:solidFill>
            </a:endParaRPr>
          </a:p>
          <a:p>
            <a:r>
              <a:rPr lang="ja-JP" altLang="en-US" dirty="0">
                <a:solidFill>
                  <a:schemeClr val="tx1"/>
                </a:solidFill>
                <a:cs typeface="メイリオ"/>
              </a:rPr>
              <a:t>・さらに</a:t>
            </a:r>
            <a:r>
              <a:rPr lang="ja-JP" altLang="en-US" dirty="0" smtClean="0">
                <a:solidFill>
                  <a:schemeClr val="tx1"/>
                </a:solidFill>
                <a:cs typeface="メイリオ"/>
              </a:rPr>
              <a:t>、知的財産を</a:t>
            </a:r>
            <a:r>
              <a:rPr lang="ja-JP" altLang="en-US" dirty="0">
                <a:solidFill>
                  <a:schemeClr val="tx1"/>
                </a:solidFill>
                <a:cs typeface="メイリオ"/>
              </a:rPr>
              <a:t>守る以外に消費者との関係がある法規としてデザイナーが知っておくべき法律として、製造物責任法（</a:t>
            </a:r>
            <a:r>
              <a:rPr lang="en-US" altLang="ja-JP" dirty="0">
                <a:solidFill>
                  <a:schemeClr val="tx1"/>
                </a:solidFill>
                <a:cs typeface="メイリオ"/>
              </a:rPr>
              <a:t>PL</a:t>
            </a:r>
            <a:r>
              <a:rPr lang="ja-JP" altLang="en-US" dirty="0">
                <a:solidFill>
                  <a:schemeClr val="tx1"/>
                </a:solidFill>
                <a:cs typeface="メイリオ"/>
              </a:rPr>
              <a:t>法：製品に欠陥があった場合の製造業者等に対する賠償を定める法律）、景品表示法（パッケージデザインなどにおいて、不当表示や過大な景品類から一般消費者の利益を保護する法律）があることも説明しておく</a:t>
            </a:r>
            <a:r>
              <a:rPr lang="ja-JP" altLang="en-US" dirty="0" smtClean="0">
                <a:solidFill>
                  <a:schemeClr val="tx1"/>
                </a:solidFill>
                <a:cs typeface="メイリオ"/>
              </a:rPr>
              <a:t>。</a:t>
            </a:r>
            <a:endParaRPr lang="en-US" altLang="ja-JP" dirty="0">
              <a:solidFill>
                <a:schemeClr val="tx1"/>
              </a:solidFill>
              <a:cs typeface="メイリオ"/>
            </a:endParaRPr>
          </a:p>
          <a:p>
            <a:r>
              <a:rPr lang="ja-JP" altLang="en-US" dirty="0" smtClean="0">
                <a:solidFill>
                  <a:schemeClr val="tx1"/>
                </a:solidFill>
                <a:cs typeface="メイリオ"/>
              </a:rPr>
              <a:t>・その他、知的財産に関係する法律（主にデザイン契約等に関する「民法」、農林水産省の所管する「種苗法」、公正取引委員会の所管する「独占禁止法」等）は必要に応じて口頭で説明する程度でよい。ただ、特に以降のスライドにおいて、デザイン創作活動に係る契約が話題となる。それに関係する契約法や、</a:t>
            </a:r>
            <a:r>
              <a:rPr lang="zh-TW" altLang="en-US" dirty="0" smtClean="0">
                <a:solidFill>
                  <a:schemeClr val="tx1"/>
                </a:solidFill>
                <a:cs typeface="メイリオ"/>
              </a:rPr>
              <a:t>下請</a:t>
            </a:r>
            <a:r>
              <a:rPr lang="zh-TW" altLang="en-US" dirty="0">
                <a:solidFill>
                  <a:schemeClr val="tx1"/>
                </a:solidFill>
                <a:cs typeface="メイリオ"/>
              </a:rPr>
              <a:t>代金支払遅延等</a:t>
            </a:r>
            <a:r>
              <a:rPr lang="zh-TW" altLang="en-US" dirty="0" smtClean="0">
                <a:solidFill>
                  <a:schemeClr val="tx1"/>
                </a:solidFill>
                <a:cs typeface="メイリオ"/>
              </a:rPr>
              <a:t>防止法</a:t>
            </a:r>
            <a:r>
              <a:rPr lang="ja-JP" altLang="en-US" dirty="0" smtClean="0">
                <a:solidFill>
                  <a:schemeClr val="tx1"/>
                </a:solidFill>
                <a:cs typeface="メイリオ"/>
              </a:rPr>
              <a:t>（下請法：強い立場の親事業者と、弱い立場の下請事業者間での不公正な取引を防止し、下請事業者の利益を保護するための法律）についても、必要に応じて説明するとよい。</a:t>
            </a:r>
            <a:endParaRPr lang="en-US" altLang="ja-JP" dirty="0" smtClean="0">
              <a:solidFill>
                <a:schemeClr val="tx1"/>
              </a:solidFill>
              <a:cs typeface="メイリオ"/>
            </a:endParaRPr>
          </a:p>
        </p:txBody>
      </p:sp>
    </p:spTree>
    <p:extLst>
      <p:ext uri="{BB962C8B-B14F-4D97-AF65-F5344CB8AC3E}">
        <p14:creationId xmlns:p14="http://schemas.microsoft.com/office/powerpoint/2010/main" val="177533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defTabSz="914298">
              <a:defRPr/>
            </a:pPr>
            <a:r>
              <a:rPr kumimoji="1" lang="ja-JP" altLang="en-US" dirty="0" smtClean="0"/>
              <a:t>・企業におけるデザインプロセスを、インハウスデザイナーの場合とフリーランスデザイナーの場合に分けて理解する。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kumimoji="1" lang="ja-JP" altLang="en-US" dirty="0" smtClean="0"/>
              <a:t>・企業において、社内のインハウスデザイナーだけでなく、フリーランスデザイナーを活用する場合がある。企業がフリーランスデザイナーを活用する場合には、フリーランスデザイナーとの契約のフェーズが発生する。</a:t>
            </a:r>
            <a:endParaRPr kumimoji="1" lang="en-US" altLang="ja-JP" dirty="0" smtClean="0"/>
          </a:p>
          <a:p>
            <a:r>
              <a:rPr kumimoji="1" lang="ja-JP" altLang="en-US" dirty="0" smtClean="0"/>
              <a:t>・契約では、企業側とフリーランスデザイナー側の双方が納得できる知的財産に関する取決めを行いたい。</a:t>
            </a:r>
            <a:endParaRPr kumimoji="1" lang="ja-JP" altLang="en-US" dirty="0"/>
          </a:p>
        </p:txBody>
      </p:sp>
    </p:spTree>
    <p:extLst>
      <p:ext uri="{BB962C8B-B14F-4D97-AF65-F5344CB8AC3E}">
        <p14:creationId xmlns:p14="http://schemas.microsoft.com/office/powerpoint/2010/main" val="398565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・デザイナーが、デザインプロセスの中で知っておくべき知的財産に関する事柄と関連する法律を理解する。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p>
          <a:p>
            <a:r>
              <a:rPr kumimoji="1" lang="ja-JP" altLang="en-US" dirty="0" smtClean="0">
                <a:solidFill>
                  <a:schemeClr val="tx1"/>
                </a:solidFill>
              </a:rPr>
              <a:t>・デザインプロセスの各フェーズにおいて、知的財産権等の法律と関わりがある。</a:t>
            </a:r>
            <a:endParaRPr kumimoji="1" lang="en-US" altLang="ja-JP" dirty="0" smtClean="0">
              <a:solidFill>
                <a:schemeClr val="tx1"/>
              </a:solidFill>
            </a:endParaRPr>
          </a:p>
          <a:p>
            <a:r>
              <a:rPr kumimoji="1" lang="ja-JP" altLang="en-US" dirty="0" smtClean="0">
                <a:solidFill>
                  <a:schemeClr val="tx1"/>
                </a:solidFill>
              </a:rPr>
              <a:t>・これを知っておくと、エンジニアや法務担当者、営業担当者等とのコミュニケーションが図りやすくなる。</a:t>
            </a:r>
            <a:endParaRPr kumimoji="1" lang="en-US" altLang="ja-JP" dirty="0" smtClean="0">
              <a:solidFill>
                <a:schemeClr val="tx1"/>
              </a:solidFill>
            </a:endParaRPr>
          </a:p>
          <a:p>
            <a:r>
              <a:rPr kumimoji="1" lang="ja-JP" altLang="en-US" dirty="0" smtClean="0">
                <a:solidFill>
                  <a:schemeClr val="tx1"/>
                </a:solidFill>
              </a:rPr>
              <a:t>・産業財産権（特許権、実用新案権、意匠権、商標権）を適切なタイミングで取得しておくことは、模倣品・類似品発生の抑制、企業間取引における信頼性の向上、消費者へのオリジナリティの証明につながる等、企業のデザイン戦略上重要といえる。</a:t>
            </a:r>
          </a:p>
          <a:p>
            <a:r>
              <a:rPr kumimoji="1" lang="ja-JP" altLang="en-US" dirty="0" smtClean="0">
                <a:solidFill>
                  <a:schemeClr val="tx1"/>
                </a:solidFill>
              </a:rPr>
              <a:t>・フリーランスデザイナーは、クライアントとなる企業と契約する際には、知的財産権に関する事項をよく確認することが重要である。</a:t>
            </a:r>
            <a:endParaRPr kumimoji="1" lang="en-US" altLang="ja-JP" dirty="0" smtClean="0">
              <a:solidFill>
                <a:schemeClr val="tx1"/>
              </a:solidFill>
            </a:endParaRPr>
          </a:p>
          <a:p>
            <a:r>
              <a:rPr kumimoji="1" lang="ja-JP" altLang="en-US" dirty="0" smtClean="0">
                <a:solidFill>
                  <a:schemeClr val="tx1"/>
                </a:solidFill>
              </a:rPr>
              <a:t>・デザイン創作を行うにあたり、知的財産権に関するトラブルに巻き込まれないためにも、他者の創作を尊重する視点をもつことが重要である。</a:t>
            </a:r>
            <a:endParaRPr kumimoji="1" lang="en-US" altLang="ja-JP" dirty="0" smtClean="0">
              <a:solidFill>
                <a:schemeClr val="tx1"/>
              </a:solidFill>
            </a:endParaRPr>
          </a:p>
          <a:p>
            <a:r>
              <a:rPr kumimoji="1" lang="ja-JP" altLang="en-US" dirty="0" smtClean="0">
                <a:solidFill>
                  <a:schemeClr val="tx1"/>
                </a:solidFill>
              </a:rPr>
              <a:t>・学生の専攻に応じて、プロダクト、グラフィック、クラフト、空間、アートなど多方面から例を挙げてもよい。</a:t>
            </a:r>
            <a:endParaRPr kumimoji="1" lang="en-US" altLang="ja-JP" dirty="0" smtClean="0">
              <a:solidFill>
                <a:schemeClr val="tx1"/>
              </a:solidFill>
            </a:endParaRPr>
          </a:p>
          <a:p>
            <a:endParaRPr kumimoji="1" lang="ja-JP" altLang="en-US" dirty="0"/>
          </a:p>
        </p:txBody>
      </p:sp>
    </p:spTree>
    <p:extLst>
      <p:ext uri="{BB962C8B-B14F-4D97-AF65-F5344CB8AC3E}">
        <p14:creationId xmlns:p14="http://schemas.microsoft.com/office/powerpoint/2010/main" val="2005592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0011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defTabSz="914298">
              <a:defRPr/>
            </a:pPr>
            <a:r>
              <a:rPr kumimoji="1" lang="ja-JP" altLang="en-US" dirty="0" smtClean="0">
                <a:solidFill>
                  <a:schemeClr val="tx1"/>
                </a:solidFill>
              </a:rPr>
              <a:t>・大学の授業・演習で行われるデザイン活動と社会に向けて発表するデザイン活動の、知的財産権に関する位置づけの違いを理解する。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・学生にとって大学におけるデザイン活動の場では知的財産権に関するトラブルに巻き込まれる心配は少ない。</a:t>
            </a:r>
            <a:endParaRPr kumimoji="1" lang="en-US" altLang="ja-JP" dirty="0" smtClean="0">
              <a:solidFill>
                <a:schemeClr val="tx1"/>
              </a:solidFill>
            </a:endParaRPr>
          </a:p>
          <a:p>
            <a:r>
              <a:rPr kumimoji="1" lang="ja-JP" altLang="en-US" dirty="0" smtClean="0">
                <a:solidFill>
                  <a:schemeClr val="tx1"/>
                </a:solidFill>
              </a:rPr>
              <a:t>・しかしながら、学生であっても、デザインコンペや社会に向けての展示などでは社会との関わりをもつことになるので、知的財産権に対する配慮が求められる。</a:t>
            </a:r>
            <a:endParaRPr kumimoji="1" lang="en-US" altLang="ja-JP" dirty="0" smtClean="0">
              <a:solidFill>
                <a:schemeClr val="tx1"/>
              </a:solidFill>
            </a:endParaRPr>
          </a:p>
          <a:p>
            <a:r>
              <a:rPr kumimoji="1" lang="ja-JP" altLang="en-US" dirty="0" smtClean="0">
                <a:solidFill>
                  <a:schemeClr val="tx1"/>
                </a:solidFill>
              </a:rPr>
              <a:t>・他人の権利侵害のみならず、自分の作品が容易に模倣され得るため、ネット上での著作物の取扱いには細心の注意を払う必要がある。</a:t>
            </a:r>
            <a:endParaRPr kumimoji="1" lang="en-US" altLang="ja-JP" dirty="0" smtClean="0">
              <a:solidFill>
                <a:schemeClr val="tx1"/>
              </a:solidFill>
            </a:endParaRPr>
          </a:p>
          <a:p>
            <a:r>
              <a:rPr kumimoji="1" lang="ja-JP" altLang="en-US" dirty="0" smtClean="0">
                <a:solidFill>
                  <a:schemeClr val="tx1"/>
                </a:solidFill>
              </a:rPr>
              <a:t>・そのため、知的財産権制度を学ぶことは、ビジネスの場に身を置く社会人のみならず、学生にとっても重要である。</a:t>
            </a:r>
          </a:p>
        </p:txBody>
      </p:sp>
    </p:spTree>
    <p:extLst>
      <p:ext uri="{BB962C8B-B14F-4D97-AF65-F5344CB8AC3E}">
        <p14:creationId xmlns:p14="http://schemas.microsoft.com/office/powerpoint/2010/main" val="53294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8138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defTabSz="914298">
              <a:defRPr/>
            </a:pPr>
            <a:r>
              <a:rPr kumimoji="1" lang="ja-JP" altLang="en-US" dirty="0" smtClean="0">
                <a:solidFill>
                  <a:schemeClr val="tx1"/>
                </a:solidFill>
              </a:rPr>
              <a:t>・デザインコンペに出品する際の知的財産権に関する留意事項について理解する。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・デザインコンペに出品する学生もいると思われるため、特に注意を喚起する必要がある。</a:t>
            </a:r>
            <a:endParaRPr kumimoji="1" lang="en-US" altLang="ja-JP" dirty="0" smtClean="0">
              <a:solidFill>
                <a:schemeClr val="tx1"/>
              </a:solidFill>
            </a:endParaRPr>
          </a:p>
          <a:p>
            <a:r>
              <a:rPr kumimoji="1" lang="ja-JP" altLang="en-US" dirty="0" smtClean="0">
                <a:solidFill>
                  <a:schemeClr val="tx1"/>
                </a:solidFill>
              </a:rPr>
              <a:t>・デザインコンペでは、出品時に著作権の取扱いについての理解が不足していたために、後々トラブルに発展するケースがある。</a:t>
            </a:r>
            <a:endParaRPr kumimoji="1" lang="en-US" altLang="ja-JP" dirty="0" smtClean="0">
              <a:solidFill>
                <a:schemeClr val="tx1"/>
              </a:solidFill>
            </a:endParaRPr>
          </a:p>
          <a:p>
            <a:r>
              <a:rPr kumimoji="1" lang="ja-JP" altLang="en-US" dirty="0" smtClean="0">
                <a:solidFill>
                  <a:schemeClr val="tx1"/>
                </a:solidFill>
              </a:rPr>
              <a:t>・例えば、入選の可否に関わらず、出品するだけでその作品の著作権が主催者に譲渡される定めのあるコンペが存在する。その場合、入選がかなわず他のデザインコンペに応募しようとしても、作品の著作権が学生にはなくなってしまうために難しくなる。</a:t>
            </a:r>
            <a:endParaRPr kumimoji="1" lang="en-US" altLang="ja-JP" dirty="0" smtClean="0">
              <a:solidFill>
                <a:schemeClr val="tx1"/>
              </a:solidFill>
            </a:endParaRPr>
          </a:p>
          <a:p>
            <a:r>
              <a:rPr kumimoji="1" lang="ja-JP" altLang="en-US" dirty="0" smtClean="0">
                <a:solidFill>
                  <a:schemeClr val="tx1"/>
                </a:solidFill>
              </a:rPr>
              <a:t>・デザインコンペに応募する際に、要項（契約書）の中の知的財産権に関する規定を確認している学生がどのくらいいるか聞いてみるのもよい。</a:t>
            </a:r>
            <a:endParaRPr kumimoji="1" lang="en-US" altLang="ja-JP" dirty="0" smtClean="0">
              <a:solidFill>
                <a:schemeClr val="tx1"/>
              </a:solidFill>
            </a:endParaRPr>
          </a:p>
          <a:p>
            <a:r>
              <a:rPr kumimoji="1" lang="ja-JP" altLang="en-US" dirty="0" smtClean="0">
                <a:solidFill>
                  <a:schemeClr val="tx1"/>
                </a:solidFill>
              </a:rPr>
              <a:t>・デザインコンペへの出品プロセスを説明し、応募の検討にあたって要項（契約書）の知的財産権に関する事項をしっかり読むことが必要であることを教える。</a:t>
            </a:r>
            <a:endParaRPr kumimoji="1" lang="en-US" altLang="ja-JP" dirty="0" smtClean="0">
              <a:solidFill>
                <a:schemeClr val="tx1"/>
              </a:solidFill>
            </a:endParaRPr>
          </a:p>
          <a:p>
            <a:r>
              <a:rPr kumimoji="1" lang="ja-JP" altLang="en-US" dirty="0" smtClean="0">
                <a:solidFill>
                  <a:schemeClr val="tx1"/>
                </a:solidFill>
              </a:rPr>
              <a:t>・知的財産権に関する基本的な事項を理解しておくと、自分はどのような権利を有しているかを明確にすることができ、自己のポートフォリオの作成や適切な管理にも役に立つ。</a:t>
            </a:r>
            <a:endParaRPr kumimoji="1" lang="ja-JP" altLang="en-US" dirty="0">
              <a:solidFill>
                <a:schemeClr val="tx1"/>
              </a:solidFill>
            </a:endParaRPr>
          </a:p>
        </p:txBody>
      </p:sp>
    </p:spTree>
    <p:extLst>
      <p:ext uri="{BB962C8B-B14F-4D97-AF65-F5344CB8AC3E}">
        <p14:creationId xmlns:p14="http://schemas.microsoft.com/office/powerpoint/2010/main" val="267392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0488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8887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狙い</a:t>
            </a:r>
            <a:r>
              <a:rPr kumimoji="1" lang="en-US" altLang="ja-JP" dirty="0" smtClean="0"/>
              <a:t>〕</a:t>
            </a:r>
          </a:p>
          <a:p>
            <a:pPr defTabSz="914298">
              <a:defRPr/>
            </a:pPr>
            <a:r>
              <a:rPr kumimoji="1" lang="ja-JP" altLang="en-US" dirty="0" smtClean="0"/>
              <a:t>・デザイナーの活動の場について考える。</a:t>
            </a:r>
            <a:endParaRPr kumimoji="1" lang="en-US" altLang="ja-JP" dirty="0" smtClean="0"/>
          </a:p>
          <a:p>
            <a:endParaRPr kumimoji="1" lang="en-US" altLang="ja-JP" dirty="0" smtClean="0"/>
          </a:p>
          <a:p>
            <a:r>
              <a:rPr kumimoji="1" lang="en-US" altLang="ja-JP" dirty="0" smtClean="0"/>
              <a:t>〔</a:t>
            </a:r>
            <a:r>
              <a:rPr kumimoji="1" lang="ja-JP" altLang="en-US" dirty="0" smtClean="0"/>
              <a:t>説明</a:t>
            </a:r>
            <a:r>
              <a:rPr kumimoji="1" lang="en-US" altLang="ja-JP" dirty="0" smtClean="0"/>
              <a:t>〕</a:t>
            </a:r>
          </a:p>
          <a:p>
            <a:r>
              <a:rPr kumimoji="1" lang="ja-JP" altLang="en-US" dirty="0" smtClean="0"/>
              <a:t>・デザインの主な領域として、プロダクト、パッケージ、クラフト、グラフィック、インテリア、建築、都市・景観が挙げられる。</a:t>
            </a:r>
            <a:endParaRPr kumimoji="1" lang="en-US" altLang="ja-JP" dirty="0" smtClean="0"/>
          </a:p>
          <a:p>
            <a:r>
              <a:rPr kumimoji="1" lang="ja-JP" altLang="en-US" dirty="0" smtClean="0"/>
              <a:t>・具体的なモノを作ること自体がデザインだと思われるかもしれないが、モノを創り出すためにデザインコンセプトを考えたり、モノを活用したビジネスモデルを企画したりすることもデザインの領域に含まれることから、デザイナーの活動の場は幅広いといえる。</a:t>
            </a:r>
            <a:endParaRPr kumimoji="1" lang="en-US" altLang="ja-JP" dirty="0" smtClean="0"/>
          </a:p>
          <a:p>
            <a:r>
              <a:rPr kumimoji="1" lang="ja-JP" altLang="en-US" dirty="0" smtClean="0"/>
              <a:t>・デザイナーの専門領域は様々だが、専攻以外の領域にも興味を持つことでデザイナーとしての深みが出ることを学生に説明してもよい。</a:t>
            </a:r>
          </a:p>
        </p:txBody>
      </p:sp>
    </p:spTree>
    <p:extLst>
      <p:ext uri="{BB962C8B-B14F-4D97-AF65-F5344CB8AC3E}">
        <p14:creationId xmlns:p14="http://schemas.microsoft.com/office/powerpoint/2010/main" val="610638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r>
              <a:rPr kumimoji="1" lang="ja-JP" altLang="en-US" dirty="0" smtClean="0">
                <a:solidFill>
                  <a:schemeClr val="tx1"/>
                </a:solidFill>
              </a:rPr>
              <a:t>・デザインの役割について考える。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p>
          <a:p>
            <a:r>
              <a:rPr kumimoji="1" lang="ja-JP" altLang="en-US" dirty="0" smtClean="0">
                <a:solidFill>
                  <a:schemeClr val="tx1"/>
                </a:solidFill>
              </a:rPr>
              <a:t>・社会環境、経済環境、市場・技術の変化に伴い、デザインの概念は変化している。</a:t>
            </a:r>
            <a:endParaRPr kumimoji="1" lang="en-US" altLang="ja-JP" dirty="0" smtClean="0">
              <a:solidFill>
                <a:schemeClr val="tx1"/>
              </a:solidFill>
            </a:endParaRPr>
          </a:p>
          <a:p>
            <a:pPr defTabSz="914298" fontAlgn="auto">
              <a:spcBef>
                <a:spcPts val="0"/>
              </a:spcBef>
              <a:spcAft>
                <a:spcPts val="0"/>
              </a:spcAft>
              <a:defRPr/>
            </a:pPr>
            <a:r>
              <a:rPr kumimoji="1" lang="ja-JP" altLang="en-US" dirty="0" smtClean="0">
                <a:solidFill>
                  <a:schemeClr val="tx1"/>
                </a:solidFill>
              </a:rPr>
              <a:t>・現代は技術革新・最適化が進んだ高度情報化時代だからこそ、柔軟な発想をもって社会の課題を解決することがデザイナーに期待されるようになってきている。</a:t>
            </a:r>
            <a:endParaRPr kumimoji="1" lang="en-US" altLang="ja-JP" dirty="0" smtClean="0">
              <a:solidFill>
                <a:schemeClr val="tx1"/>
              </a:solidFill>
            </a:endParaRPr>
          </a:p>
          <a:p>
            <a:pPr defTabSz="914298" fontAlgn="auto">
              <a:spcBef>
                <a:spcPts val="0"/>
              </a:spcBef>
              <a:spcAft>
                <a:spcPts val="0"/>
              </a:spcAft>
              <a:defRPr/>
            </a:pPr>
            <a:r>
              <a:rPr lang="ja-JP" altLang="ja-JP" dirty="0" smtClean="0">
                <a:solidFill>
                  <a:schemeClr val="tx1"/>
                </a:solidFill>
              </a:rPr>
              <a:t>・</a:t>
            </a:r>
            <a:r>
              <a:rPr lang="ja-JP" altLang="ja-JP" dirty="0">
                <a:solidFill>
                  <a:schemeClr val="tx1"/>
                </a:solidFill>
              </a:rPr>
              <a:t>社会が複雑化している現代においては</a:t>
            </a:r>
            <a:r>
              <a:rPr lang="ja-JP" altLang="en-US" dirty="0">
                <a:solidFill>
                  <a:schemeClr val="tx1"/>
                </a:solidFill>
              </a:rPr>
              <a:t>、</a:t>
            </a:r>
            <a:r>
              <a:rPr lang="ja-JP" altLang="ja-JP" dirty="0">
                <a:solidFill>
                  <a:schemeClr val="tx1"/>
                </a:solidFill>
              </a:rPr>
              <a:t>社会の問題に対して必ずしも専門家による解決だけではなく、横断的視野をもち、全体を俯瞰できる立場から</a:t>
            </a:r>
            <a:r>
              <a:rPr lang="ja-JP" altLang="en-US" dirty="0">
                <a:solidFill>
                  <a:schemeClr val="tx1"/>
                </a:solidFill>
              </a:rPr>
              <a:t>柔軟な発想により</a:t>
            </a:r>
            <a:r>
              <a:rPr lang="ja-JP" altLang="ja-JP" dirty="0">
                <a:solidFill>
                  <a:schemeClr val="tx1"/>
                </a:solidFill>
              </a:rPr>
              <a:t>課題を解決することができるデザイナーに対する期待が高まってきている。</a:t>
            </a:r>
            <a:endParaRPr kumimoji="1" lang="en-US" altLang="ja-JP" dirty="0" smtClean="0">
              <a:solidFill>
                <a:schemeClr val="tx1"/>
              </a:solidFill>
            </a:endParaRPr>
          </a:p>
          <a:p>
            <a:pPr defTabSz="914298" fontAlgn="auto">
              <a:spcBef>
                <a:spcPts val="0"/>
              </a:spcBef>
              <a:spcAft>
                <a:spcPts val="0"/>
              </a:spcAft>
              <a:defRPr/>
            </a:pPr>
            <a:r>
              <a:rPr kumimoji="1" lang="ja-JP" altLang="en-US" dirty="0" smtClean="0">
                <a:solidFill>
                  <a:schemeClr val="tx1"/>
                </a:solidFill>
              </a:rPr>
              <a:t>・デザイナーとして社会に貢献するためには、社会で起きていること、社会が求めていることを知ることから始まる。</a:t>
            </a:r>
            <a:endParaRPr kumimoji="1" lang="en-US" altLang="ja-JP" dirty="0" smtClean="0">
              <a:solidFill>
                <a:schemeClr val="tx1"/>
              </a:solidFill>
            </a:endParaRPr>
          </a:p>
        </p:txBody>
      </p:sp>
    </p:spTree>
    <p:extLst>
      <p:ext uri="{BB962C8B-B14F-4D97-AF65-F5344CB8AC3E}">
        <p14:creationId xmlns:p14="http://schemas.microsoft.com/office/powerpoint/2010/main" val="130331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defTabSz="914298">
              <a:defRPr/>
            </a:pPr>
            <a:r>
              <a:rPr kumimoji="1" lang="ja-JP" altLang="en-US" dirty="0" smtClean="0">
                <a:solidFill>
                  <a:schemeClr val="tx1"/>
                </a:solidFill>
              </a:rPr>
              <a:t>・デザインの役割について、事例（例えばグッドデザイン賞受賞対象）をもとに考える。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・社会がもつ課題を解決する上で、デザインの貢献は大きい。</a:t>
            </a:r>
            <a:endParaRPr kumimoji="1" lang="en-US" altLang="ja-JP" dirty="0" smtClean="0">
              <a:solidFill>
                <a:schemeClr val="tx1"/>
              </a:solidFill>
            </a:endParaRPr>
          </a:p>
          <a:p>
            <a:r>
              <a:rPr kumimoji="1" lang="ja-JP" altLang="en-US" dirty="0" smtClean="0">
                <a:solidFill>
                  <a:schemeClr val="tx1"/>
                </a:solidFill>
              </a:rPr>
              <a:t>・例えば、グッドデザイン賞受賞対象を見ると、社会が求めるデザインの潮流が分かる。</a:t>
            </a:r>
            <a:endParaRPr kumimoji="1" lang="en-US" altLang="ja-JP" dirty="0" smtClean="0">
              <a:solidFill>
                <a:schemeClr val="tx1"/>
              </a:solidFill>
            </a:endParaRPr>
          </a:p>
          <a:p>
            <a:r>
              <a:rPr kumimoji="1" lang="ja-JP" altLang="en-US" dirty="0" smtClean="0">
                <a:solidFill>
                  <a:schemeClr val="tx1"/>
                </a:solidFill>
              </a:rPr>
              <a:t>・取り上げた事例が、どのような社会背景、デザインコンセプトをもとにデザインされたものか意見交換するのもよい。その際、機能性のみを重視した製品と、デザインによる魅力を付加した製品との比較を検討してみるとよい。</a:t>
            </a:r>
            <a:endParaRPr kumimoji="1" lang="en-US" altLang="ja-JP" dirty="0" smtClean="0">
              <a:solidFill>
                <a:schemeClr val="tx1"/>
              </a:solidFill>
            </a:endParaRPr>
          </a:p>
          <a:p>
            <a:r>
              <a:rPr kumimoji="1" lang="ja-JP" altLang="en-US" dirty="0" smtClean="0">
                <a:solidFill>
                  <a:schemeClr val="tx1"/>
                </a:solidFill>
              </a:rPr>
              <a:t>・なお、学生の専攻に応じて、紹介する事例を替えるのもよい。</a:t>
            </a:r>
          </a:p>
        </p:txBody>
      </p:sp>
    </p:spTree>
    <p:extLst>
      <p:ext uri="{BB962C8B-B14F-4D97-AF65-F5344CB8AC3E}">
        <p14:creationId xmlns:p14="http://schemas.microsoft.com/office/powerpoint/2010/main" val="2923383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defTabSz="914298">
              <a:defRPr/>
            </a:pPr>
            <a:r>
              <a:rPr kumimoji="1" lang="ja-JP" altLang="en-US" dirty="0" smtClean="0">
                <a:solidFill>
                  <a:schemeClr val="tx1"/>
                </a:solidFill>
              </a:rPr>
              <a:t>・デザインの役割について、事例（例えばグッドデザイン賞受賞対象）をもとに考える。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・社会がもつ課題を解決する上で、デザインの貢献は大きい。</a:t>
            </a:r>
            <a:endParaRPr kumimoji="1" lang="en-US" altLang="ja-JP" dirty="0" smtClean="0">
              <a:solidFill>
                <a:schemeClr val="tx1"/>
              </a:solidFill>
            </a:endParaRPr>
          </a:p>
          <a:p>
            <a:r>
              <a:rPr kumimoji="1" lang="ja-JP" altLang="en-US" dirty="0" smtClean="0">
                <a:solidFill>
                  <a:schemeClr val="tx1"/>
                </a:solidFill>
              </a:rPr>
              <a:t>・例えば、グッドデザイン賞受賞対象を見ると、社会が求めるデザインの潮流が分かる。</a:t>
            </a:r>
            <a:endParaRPr kumimoji="1" lang="en-US" altLang="ja-JP" dirty="0" smtClean="0">
              <a:solidFill>
                <a:schemeClr val="tx1"/>
              </a:solidFill>
            </a:endParaRPr>
          </a:p>
          <a:p>
            <a:r>
              <a:rPr kumimoji="1" lang="ja-JP" altLang="en-US" dirty="0" smtClean="0">
                <a:solidFill>
                  <a:schemeClr val="tx1"/>
                </a:solidFill>
              </a:rPr>
              <a:t>・取り上げた事例が、どのような社会背景、デザインコンセプトをもとにデザインされたものか意見交換するのもよい。その際、機能性のみを重視した製品と、デザインによる魅力を付加した製品との比較を検討してみるとよい。</a:t>
            </a:r>
            <a:endParaRPr kumimoji="1" lang="en-US" altLang="ja-JP" dirty="0" smtClean="0">
              <a:solidFill>
                <a:schemeClr val="tx1"/>
              </a:solidFill>
            </a:endParaRPr>
          </a:p>
          <a:p>
            <a:r>
              <a:rPr kumimoji="1" lang="ja-JP" altLang="en-US" dirty="0" smtClean="0">
                <a:solidFill>
                  <a:schemeClr val="tx1"/>
                </a:solidFill>
              </a:rPr>
              <a:t>・なお、学生の専攻に応じて、紹介する事例を替えるのもよい。</a:t>
            </a:r>
          </a:p>
        </p:txBody>
      </p:sp>
    </p:spTree>
    <p:extLst>
      <p:ext uri="{BB962C8B-B14F-4D97-AF65-F5344CB8AC3E}">
        <p14:creationId xmlns:p14="http://schemas.microsoft.com/office/powerpoint/2010/main" val="3132642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solidFill>
                  <a:schemeClr val="tx1"/>
                </a:solidFill>
              </a:rPr>
              <a:t>〔</a:t>
            </a:r>
            <a:r>
              <a:rPr kumimoji="1" lang="ja-JP" altLang="en-US" dirty="0" smtClean="0">
                <a:solidFill>
                  <a:schemeClr val="tx1"/>
                </a:solidFill>
              </a:rPr>
              <a:t>狙い</a:t>
            </a:r>
            <a:r>
              <a:rPr kumimoji="1" lang="en-US" altLang="ja-JP" dirty="0" smtClean="0">
                <a:solidFill>
                  <a:schemeClr val="tx1"/>
                </a:solidFill>
              </a:rPr>
              <a:t>〕</a:t>
            </a:r>
          </a:p>
          <a:p>
            <a:pPr defTabSz="914298">
              <a:defRPr/>
            </a:pPr>
            <a:r>
              <a:rPr kumimoji="1" lang="ja-JP" altLang="en-US" dirty="0" smtClean="0">
                <a:solidFill>
                  <a:schemeClr val="tx1"/>
                </a:solidFill>
              </a:rPr>
              <a:t>・デザインの役割について、事例（例えばグッドデザイン賞受賞対象）をもとに考える。</a:t>
            </a:r>
            <a:endParaRPr kumimoji="1" lang="en-US" altLang="ja-JP" dirty="0" smtClean="0">
              <a:solidFill>
                <a:schemeClr val="tx1"/>
              </a:solidFill>
            </a:endParaRPr>
          </a:p>
          <a:p>
            <a:endParaRPr kumimoji="1" lang="en-US" altLang="ja-JP" dirty="0" smtClean="0">
              <a:solidFill>
                <a:schemeClr val="tx1"/>
              </a:solidFill>
            </a:endParaRPr>
          </a:p>
          <a:p>
            <a:r>
              <a:rPr kumimoji="1" lang="en-US" altLang="ja-JP" dirty="0" smtClean="0">
                <a:solidFill>
                  <a:schemeClr val="tx1"/>
                </a:solidFill>
              </a:rPr>
              <a:t>〔</a:t>
            </a:r>
            <a:r>
              <a:rPr kumimoji="1" lang="ja-JP" altLang="en-US" dirty="0" smtClean="0">
                <a:solidFill>
                  <a:schemeClr val="tx1"/>
                </a:solidFill>
              </a:rPr>
              <a:t>説明</a:t>
            </a:r>
            <a:r>
              <a:rPr kumimoji="1" lang="en-US" altLang="ja-JP" dirty="0" smtClean="0">
                <a:solidFill>
                  <a:schemeClr val="tx1"/>
                </a:solidFill>
              </a:rPr>
              <a:t>〕</a:t>
            </a:r>
            <a:endParaRPr kumimoji="1" lang="ja-JP" altLang="en-US" dirty="0" smtClean="0">
              <a:solidFill>
                <a:schemeClr val="tx1"/>
              </a:solidFill>
            </a:endParaRPr>
          </a:p>
          <a:p>
            <a:r>
              <a:rPr kumimoji="1" lang="ja-JP" altLang="en-US" dirty="0" smtClean="0">
                <a:solidFill>
                  <a:schemeClr val="tx1"/>
                </a:solidFill>
              </a:rPr>
              <a:t>・社会がもつ課題を解決する上で、デザインの貢献は大きい。</a:t>
            </a:r>
            <a:endParaRPr kumimoji="1" lang="en-US" altLang="ja-JP" dirty="0" smtClean="0">
              <a:solidFill>
                <a:schemeClr val="tx1"/>
              </a:solidFill>
            </a:endParaRPr>
          </a:p>
          <a:p>
            <a:r>
              <a:rPr kumimoji="1" lang="ja-JP" altLang="en-US" dirty="0" smtClean="0">
                <a:solidFill>
                  <a:schemeClr val="tx1"/>
                </a:solidFill>
              </a:rPr>
              <a:t>・例えば、グッドデザイン賞受賞対象を見ると、社会が求めるデザインの潮流が分かる。</a:t>
            </a:r>
            <a:endParaRPr kumimoji="1" lang="en-US" altLang="ja-JP" dirty="0" smtClean="0">
              <a:solidFill>
                <a:schemeClr val="tx1"/>
              </a:solidFill>
            </a:endParaRPr>
          </a:p>
          <a:p>
            <a:r>
              <a:rPr kumimoji="1" lang="ja-JP" altLang="en-US" dirty="0" smtClean="0">
                <a:solidFill>
                  <a:schemeClr val="tx1"/>
                </a:solidFill>
              </a:rPr>
              <a:t>・取り上げた事例が、どのような社会背景、デザインコンセプトをもとにデザインされたものか意見交換するのもよい。その際、機能性のみを重視した製品と、デザインによる魅力を付加した製品との比較を検討してみるとよい。</a:t>
            </a:r>
            <a:endParaRPr kumimoji="1" lang="en-US" altLang="ja-JP" dirty="0" smtClean="0">
              <a:solidFill>
                <a:schemeClr val="tx1"/>
              </a:solidFill>
            </a:endParaRPr>
          </a:p>
          <a:p>
            <a:r>
              <a:rPr kumimoji="1" lang="ja-JP" altLang="en-US" dirty="0" smtClean="0">
                <a:solidFill>
                  <a:schemeClr val="tx1"/>
                </a:solidFill>
              </a:rPr>
              <a:t>・なお、学生の専攻に応じて、紹介する事例を替えるのもよい。</a:t>
            </a:r>
          </a:p>
        </p:txBody>
      </p:sp>
    </p:spTree>
    <p:extLst>
      <p:ext uri="{BB962C8B-B14F-4D97-AF65-F5344CB8AC3E}">
        <p14:creationId xmlns:p14="http://schemas.microsoft.com/office/powerpoint/2010/main" val="328051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52600" y="1627200"/>
            <a:ext cx="7200800" cy="2160240"/>
          </a:xfrm>
        </p:spPr>
        <p:txBody>
          <a:bodyPr/>
          <a:lstStyle>
            <a:lvl1pPr algn="ctr">
              <a:defRPr sz="2800"/>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52600" y="3787440"/>
            <a:ext cx="7200800" cy="1799760"/>
          </a:xfrm>
        </p:spPr>
        <p:txBody>
          <a:bodyPr anchor="ctr"/>
          <a:lstStyle>
            <a:lvl1pPr marL="0" indent="0" algn="ctr">
              <a:buNone/>
              <a:defRPr sz="2400"/>
            </a:lvl1pPr>
            <a:lvl2pPr marL="495285" indent="0" algn="ctr">
              <a:buNone/>
              <a:defRPr/>
            </a:lvl2pPr>
            <a:lvl3pPr marL="990570" indent="0" algn="ctr">
              <a:buNone/>
              <a:defRPr/>
            </a:lvl3pPr>
            <a:lvl4pPr marL="1485854" indent="0" algn="ctr">
              <a:buNone/>
              <a:defRPr/>
            </a:lvl4pPr>
            <a:lvl5pPr marL="1981139" indent="0" algn="ctr">
              <a:buNone/>
              <a:defRPr/>
            </a:lvl5pPr>
            <a:lvl6pPr marL="2476424" indent="0" algn="ctr">
              <a:buNone/>
              <a:defRPr/>
            </a:lvl6pPr>
            <a:lvl7pPr marL="2971709" indent="0" algn="ctr">
              <a:buNone/>
              <a:defRPr/>
            </a:lvl7pPr>
            <a:lvl8pPr marL="3466993" indent="0" algn="ctr">
              <a:buNone/>
              <a:defRPr/>
            </a:lvl8pPr>
            <a:lvl9pPr marL="3962278" indent="0" algn="ctr">
              <a:buNone/>
              <a:defRPr/>
            </a:lvl9pPr>
          </a:lstStyle>
          <a:p>
            <a:r>
              <a:rPr lang="ja-JP" altLang="en-US" dirty="0" smtClean="0"/>
              <a:t>マスター サブタイトルの書式設定</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864061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_b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9649072"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349769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_b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5041536"/>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244925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_b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265720"/>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6" name="コンテンツ プレースホルダー 2"/>
          <p:cNvSpPr>
            <a:spLocks noGrp="1"/>
          </p:cNvSpPr>
          <p:nvPr>
            <p:ph idx="11"/>
          </p:nvPr>
        </p:nvSpPr>
        <p:spPr>
          <a:xfrm>
            <a:off x="5097016" y="1265720"/>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コンテンツ プレースホルダー 2"/>
          <p:cNvSpPr>
            <a:spLocks noGrp="1"/>
          </p:cNvSpPr>
          <p:nvPr>
            <p:ph idx="14"/>
          </p:nvPr>
        </p:nvSpPr>
        <p:spPr>
          <a:xfrm>
            <a:off x="128464" y="3931256"/>
            <a:ext cx="4680000"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9" name="コンテンツ プレースホルダー 2"/>
          <p:cNvSpPr>
            <a:spLocks noGrp="1"/>
          </p:cNvSpPr>
          <p:nvPr>
            <p:ph idx="15"/>
          </p:nvPr>
        </p:nvSpPr>
        <p:spPr>
          <a:xfrm>
            <a:off x="5097016" y="3931256"/>
            <a:ext cx="4680584" cy="237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714453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_b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786292"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786292"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5097463"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5097463" y="3821664"/>
            <a:ext cx="3024000" cy="361536"/>
          </a:xfrm>
        </p:spPr>
        <p:txBody>
          <a:bodyPr/>
          <a:lstStyle/>
          <a:p>
            <a:pPr lvl="0"/>
            <a:r>
              <a:rPr kumimoji="1" lang="ja-JP" altLang="en-US" dirty="0" smtClean="0"/>
              <a:t>マスター テキストの書式設定</a:t>
            </a:r>
            <a:endParaRPr kumimoji="1" lang="ja-JP" altLang="en-US" dirty="0"/>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63221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コンテンツ_b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600" y="3821664"/>
            <a:ext cx="3024000"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24" name="テキスト プレースホルダー 4"/>
          <p:cNvSpPr>
            <a:spLocks noGrp="1"/>
          </p:cNvSpPr>
          <p:nvPr>
            <p:ph type="body" sz="quarter" idx="28"/>
          </p:nvPr>
        </p:nvSpPr>
        <p:spPr>
          <a:xfrm>
            <a:off x="6753600" y="3821664"/>
            <a:ext cx="3024000" cy="361536"/>
          </a:xfrm>
        </p:spPr>
        <p:txBody>
          <a:bodyPr/>
          <a:lstStyle/>
          <a:p>
            <a:pPr lvl="0"/>
            <a:r>
              <a:rPr kumimoji="1" lang="ja-JP" altLang="en-US" dirty="0" smtClean="0"/>
              <a:t>マスター テキストの書式設定</a:t>
            </a:r>
            <a:endParaRPr kumimoji="1" lang="ja-JP" altLang="en-US" dirty="0"/>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26356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_b6-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1556736"/>
            <a:ext cx="3025136" cy="2124000"/>
          </a:xfrm>
        </p:spPr>
        <p:txBody>
          <a:bodyPr/>
          <a:lstStyle/>
          <a:p>
            <a:pPr lvl="0"/>
            <a:r>
              <a:rPr lang="ja-JP" altLang="en-US" dirty="0" smtClean="0"/>
              <a:t>マスター テキストの書式設定</a:t>
            </a:r>
          </a:p>
        </p:txBody>
      </p:sp>
      <p:sp>
        <p:nvSpPr>
          <p:cNvPr id="5" name="テキスト プレースホルダー 4"/>
          <p:cNvSpPr>
            <a:spLocks noGrp="1"/>
          </p:cNvSpPr>
          <p:nvPr>
            <p:ph type="body" sz="quarter" idx="10"/>
          </p:nvPr>
        </p:nvSpPr>
        <p:spPr>
          <a:xfrm>
            <a:off x="129600" y="691200"/>
            <a:ext cx="9648000" cy="432000"/>
          </a:xfrm>
        </p:spPr>
        <p:txBody>
          <a:bodyPr/>
          <a:lstStyle/>
          <a:p>
            <a:pPr lvl="0"/>
            <a:r>
              <a:rPr kumimoji="1" lang="ja-JP" altLang="en-US" dirty="0" smtClean="0"/>
              <a:t>マスター テキストの書式設定</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a:t>
            </a:fld>
            <a:endParaRPr lang="ja-JP" altLang="en-US" dirty="0"/>
          </a:p>
        </p:txBody>
      </p:sp>
      <p:sp>
        <p:nvSpPr>
          <p:cNvPr id="8" name="テキスト プレースホルダー 4"/>
          <p:cNvSpPr>
            <a:spLocks noGrp="1"/>
          </p:cNvSpPr>
          <p:nvPr>
            <p:ph type="body" sz="quarter" idx="14"/>
          </p:nvPr>
        </p:nvSpPr>
        <p:spPr>
          <a:xfrm>
            <a:off x="129600" y="1195200"/>
            <a:ext cx="3024000" cy="361536"/>
          </a:xfrm>
        </p:spPr>
        <p:txBody>
          <a:bodyPr/>
          <a:lstStyle/>
          <a:p>
            <a:pPr lvl="0"/>
            <a:r>
              <a:rPr kumimoji="1" lang="ja-JP" altLang="en-US" dirty="0" smtClean="0"/>
              <a:t>マスター テキストの書式設定</a:t>
            </a:r>
            <a:endParaRPr kumimoji="1" lang="ja-JP" altLang="en-US" dirty="0"/>
          </a:p>
        </p:txBody>
      </p:sp>
      <p:sp>
        <p:nvSpPr>
          <p:cNvPr id="11" name="コンテンツ プレースホルダー 2"/>
          <p:cNvSpPr>
            <a:spLocks noGrp="1"/>
          </p:cNvSpPr>
          <p:nvPr>
            <p:ph idx="17"/>
          </p:nvPr>
        </p:nvSpPr>
        <p:spPr>
          <a:xfrm>
            <a:off x="3441600" y="1556736"/>
            <a:ext cx="3024000" cy="2124000"/>
          </a:xfrm>
        </p:spPr>
        <p:txBody>
          <a:bodyPr/>
          <a:lstStyle/>
          <a:p>
            <a:pPr lvl="0"/>
            <a:r>
              <a:rPr lang="ja-JP" altLang="en-US" dirty="0" smtClean="0"/>
              <a:t>マスター テキストの書式設定</a:t>
            </a:r>
          </a:p>
        </p:txBody>
      </p:sp>
      <p:sp>
        <p:nvSpPr>
          <p:cNvPr id="12" name="テキスト プレースホルダー 4"/>
          <p:cNvSpPr>
            <a:spLocks noGrp="1"/>
          </p:cNvSpPr>
          <p:nvPr>
            <p:ph type="body" sz="quarter" idx="18"/>
          </p:nvPr>
        </p:nvSpPr>
        <p:spPr>
          <a:xfrm>
            <a:off x="3441600" y="1195200"/>
            <a:ext cx="3024000" cy="361536"/>
          </a:xfrm>
        </p:spPr>
        <p:txBody>
          <a:bodyPr/>
          <a:lstStyle/>
          <a:p>
            <a:pPr lvl="0"/>
            <a:r>
              <a:rPr kumimoji="1" lang="ja-JP" altLang="en-US" dirty="0" smtClean="0"/>
              <a:t>マスター テキストの書式設定</a:t>
            </a:r>
            <a:endParaRPr kumimoji="1" lang="ja-JP" altLang="en-US" dirty="0"/>
          </a:p>
        </p:txBody>
      </p:sp>
      <p:sp>
        <p:nvSpPr>
          <p:cNvPr id="15" name="コンテンツ プレースホルダー 2"/>
          <p:cNvSpPr>
            <a:spLocks noGrp="1"/>
          </p:cNvSpPr>
          <p:nvPr>
            <p:ph idx="21"/>
          </p:nvPr>
        </p:nvSpPr>
        <p:spPr>
          <a:xfrm>
            <a:off x="6753600" y="1555200"/>
            <a:ext cx="3023934" cy="2124000"/>
          </a:xfrm>
        </p:spPr>
        <p:txBody>
          <a:bodyPr/>
          <a:lstStyle/>
          <a:p>
            <a:pPr lvl="0"/>
            <a:r>
              <a:rPr lang="ja-JP" altLang="en-US" dirty="0" smtClean="0"/>
              <a:t>マスター テキストの書式設定</a:t>
            </a:r>
          </a:p>
        </p:txBody>
      </p:sp>
      <p:sp>
        <p:nvSpPr>
          <p:cNvPr id="16" name="テキスト プレースホルダー 4"/>
          <p:cNvSpPr>
            <a:spLocks noGrp="1"/>
          </p:cNvSpPr>
          <p:nvPr>
            <p:ph type="body" sz="quarter" idx="22"/>
          </p:nvPr>
        </p:nvSpPr>
        <p:spPr>
          <a:xfrm>
            <a:off x="6753600" y="1195200"/>
            <a:ext cx="3024000" cy="361536"/>
          </a:xfrm>
        </p:spPr>
        <p:txBody>
          <a:bodyPr/>
          <a:lstStyle/>
          <a:p>
            <a:pPr lvl="0"/>
            <a:r>
              <a:rPr kumimoji="1" lang="ja-JP" altLang="en-US" dirty="0" smtClean="0"/>
              <a:t>マスター テキストの書式設定</a:t>
            </a:r>
            <a:endParaRPr kumimoji="1" lang="ja-JP" altLang="en-US" dirty="0"/>
          </a:p>
        </p:txBody>
      </p:sp>
      <p:sp>
        <p:nvSpPr>
          <p:cNvPr id="19" name="コンテンツ プレースホルダー 2"/>
          <p:cNvSpPr>
            <a:spLocks noGrp="1"/>
          </p:cNvSpPr>
          <p:nvPr>
            <p:ph idx="23"/>
          </p:nvPr>
        </p:nvSpPr>
        <p:spPr>
          <a:xfrm>
            <a:off x="129600" y="4183200"/>
            <a:ext cx="3025136" cy="2124000"/>
          </a:xfrm>
        </p:spPr>
        <p:txBody>
          <a:bodyPr/>
          <a:lstStyle/>
          <a:p>
            <a:pPr lvl="0"/>
            <a:r>
              <a:rPr lang="ja-JP" altLang="en-US" dirty="0" smtClean="0"/>
              <a:t>マスター テキストの書式設定</a:t>
            </a:r>
          </a:p>
        </p:txBody>
      </p:sp>
      <p:sp>
        <p:nvSpPr>
          <p:cNvPr id="20" name="テキスト プレースホルダー 4"/>
          <p:cNvSpPr>
            <a:spLocks noGrp="1"/>
          </p:cNvSpPr>
          <p:nvPr>
            <p:ph type="body" sz="quarter" idx="24"/>
          </p:nvPr>
        </p:nvSpPr>
        <p:spPr>
          <a:xfrm>
            <a:off x="129600" y="3821664"/>
            <a:ext cx="3024000" cy="361536"/>
          </a:xfrm>
        </p:spPr>
        <p:txBody>
          <a:bodyPr/>
          <a:lstStyle/>
          <a:p>
            <a:pPr lvl="0"/>
            <a:r>
              <a:rPr kumimoji="1" lang="ja-JP" altLang="en-US" dirty="0" smtClean="0"/>
              <a:t>マスター テキストの書式設定</a:t>
            </a:r>
            <a:endParaRPr kumimoji="1" lang="ja-JP" altLang="en-US" dirty="0"/>
          </a:p>
        </p:txBody>
      </p:sp>
      <p:sp>
        <p:nvSpPr>
          <p:cNvPr id="21" name="コンテンツ プレースホルダー 2"/>
          <p:cNvSpPr>
            <a:spLocks noGrp="1"/>
          </p:cNvSpPr>
          <p:nvPr>
            <p:ph idx="25"/>
          </p:nvPr>
        </p:nvSpPr>
        <p:spPr>
          <a:xfrm>
            <a:off x="3441600" y="4183200"/>
            <a:ext cx="3024000" cy="2124000"/>
          </a:xfrm>
        </p:spPr>
        <p:txBody>
          <a:bodyPr/>
          <a:lstStyle/>
          <a:p>
            <a:pPr lvl="0"/>
            <a:r>
              <a:rPr lang="ja-JP" altLang="en-US" dirty="0" smtClean="0"/>
              <a:t>マスター テキストの書式設定</a:t>
            </a:r>
          </a:p>
        </p:txBody>
      </p:sp>
      <p:sp>
        <p:nvSpPr>
          <p:cNvPr id="22" name="テキスト プレースホルダー 4"/>
          <p:cNvSpPr>
            <a:spLocks noGrp="1"/>
          </p:cNvSpPr>
          <p:nvPr>
            <p:ph type="body" sz="quarter" idx="26"/>
          </p:nvPr>
        </p:nvSpPr>
        <p:spPr>
          <a:xfrm>
            <a:off x="3441599" y="3821664"/>
            <a:ext cx="6335813" cy="361536"/>
          </a:xfrm>
        </p:spPr>
        <p:txBody>
          <a:bodyPr/>
          <a:lstStyle/>
          <a:p>
            <a:pPr lvl="0"/>
            <a:r>
              <a:rPr kumimoji="1" lang="ja-JP" altLang="en-US" dirty="0" smtClean="0"/>
              <a:t>マスター テキストの書式設定</a:t>
            </a:r>
            <a:endParaRPr kumimoji="1" lang="ja-JP" altLang="en-US" dirty="0"/>
          </a:p>
        </p:txBody>
      </p:sp>
      <p:sp>
        <p:nvSpPr>
          <p:cNvPr id="23" name="コンテンツ プレースホルダー 2"/>
          <p:cNvSpPr>
            <a:spLocks noGrp="1"/>
          </p:cNvSpPr>
          <p:nvPr>
            <p:ph idx="27"/>
          </p:nvPr>
        </p:nvSpPr>
        <p:spPr>
          <a:xfrm>
            <a:off x="6753600" y="4181664"/>
            <a:ext cx="3023934" cy="2124000"/>
          </a:xfrm>
        </p:spPr>
        <p:txBody>
          <a:bodyPr/>
          <a:lstStyle/>
          <a:p>
            <a:pPr lvl="0"/>
            <a:r>
              <a:rPr lang="ja-JP" altLang="en-US" dirty="0" smtClean="0"/>
              <a:t>マスター テキストの書式設定</a:t>
            </a:r>
          </a:p>
        </p:txBody>
      </p:sp>
      <p:sp>
        <p:nvSpPr>
          <p:cNvPr id="1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965003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8440341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112990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次">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632520" y="692696"/>
            <a:ext cx="8640960" cy="5616000"/>
          </a:xfrm>
        </p:spPr>
        <p:txBody>
          <a:bodyPr anchor="ctr"/>
          <a:lstStyle>
            <a:lvl1pPr>
              <a:lnSpc>
                <a:spcPct val="110000"/>
              </a:lnSpc>
              <a:defRPr sz="2400"/>
            </a:lvl1pPr>
            <a:lvl2pPr>
              <a:lnSpc>
                <a:spcPct val="110000"/>
              </a:lnSpc>
              <a:defRPr sz="2400"/>
            </a:lvl2pPr>
            <a:lvl3pPr>
              <a:lnSpc>
                <a:spcPct val="110000"/>
              </a:lnSpc>
              <a:defRPr sz="2400"/>
            </a:lvl3pPr>
            <a:lvl4pPr>
              <a:lnSpc>
                <a:spcPct val="110000"/>
              </a:lnSpc>
              <a:defRPr sz="2400"/>
            </a:lvl4pPr>
            <a:lvl5pPr>
              <a:lnSpc>
                <a:spcPct val="110000"/>
              </a:lnSpc>
              <a:defRPr sz="24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01296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章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52600" y="2707200"/>
            <a:ext cx="7200800" cy="1440000"/>
          </a:xfrm>
        </p:spPr>
        <p:txBody>
          <a:bodyPr/>
          <a:lstStyle>
            <a:lvl1pPr algn="ctr">
              <a:defRPr sz="2800"/>
            </a:lvl1pPr>
          </a:lstStyle>
          <a:p>
            <a:r>
              <a:rPr lang="ja-JP" altLang="en-US" dirty="0" smtClean="0"/>
              <a:t>マスター タイトルの書式設定</a:t>
            </a:r>
            <a:endParaRPr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225154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solidFill>
            <a:schemeClr val="accent4">
              <a:lumMod val="20000"/>
              <a:lumOff val="80000"/>
            </a:schemeClr>
          </a:solidFill>
        </p:spPr>
        <p:txBody>
          <a:bodyPr anchor="ctr"/>
          <a:lstStyle>
            <a:lvl1pPr>
              <a:lnSpc>
                <a:spcPct val="150000"/>
              </a:lnSpc>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913493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_a1">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45386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_a2">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8464"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5616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8"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5542469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_a4">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2"/>
          <p:cNvSpPr>
            <a:spLocks noGrp="1"/>
          </p:cNvSpPr>
          <p:nvPr>
            <p:ph idx="10"/>
          </p:nvPr>
        </p:nvSpPr>
        <p:spPr>
          <a:xfrm>
            <a:off x="5097016" y="692696"/>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4680520" cy="26640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8" name="コンテンツ プレースホルダー 2"/>
          <p:cNvSpPr>
            <a:spLocks noGrp="1"/>
          </p:cNvSpPr>
          <p:nvPr>
            <p:ph idx="14"/>
          </p:nvPr>
        </p:nvSpPr>
        <p:spPr>
          <a:xfrm>
            <a:off x="5097600" y="3643200"/>
            <a:ext cx="4680520" cy="2662488"/>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1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3843034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_a5">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7712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5097463"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637838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_a6">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129600" y="691184"/>
            <a:ext cx="3024000" cy="2664000"/>
          </a:xfrm>
        </p:spPr>
        <p:txBody>
          <a:bodyPr/>
          <a:lstStyle/>
          <a:p>
            <a:pPr lvl="0"/>
            <a:r>
              <a:rPr lang="ja-JP" altLang="en-US" dirty="0" smtClean="0"/>
              <a:t>マスター テキストの書式設定</a:t>
            </a:r>
          </a:p>
        </p:txBody>
      </p:sp>
      <p:sp>
        <p:nvSpPr>
          <p:cNvPr id="4" name="コンテンツ プレースホルダー 2"/>
          <p:cNvSpPr>
            <a:spLocks noGrp="1"/>
          </p:cNvSpPr>
          <p:nvPr>
            <p:ph idx="10"/>
          </p:nvPr>
        </p:nvSpPr>
        <p:spPr>
          <a:xfrm>
            <a:off x="6753413" y="692150"/>
            <a:ext cx="3024000" cy="2662488"/>
          </a:xfrm>
        </p:spPr>
        <p:txBody>
          <a:bodyPr/>
          <a:lstStyle/>
          <a:p>
            <a:pPr lvl="0"/>
            <a:r>
              <a:rPr lang="ja-JP" altLang="en-US" dirty="0" smtClean="0"/>
              <a:t>マスター テキストの書式設定</a:t>
            </a: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a:t>
            </a:fld>
            <a:endParaRPr lang="ja-JP" altLang="en-US" dirty="0"/>
          </a:p>
        </p:txBody>
      </p:sp>
      <p:sp>
        <p:nvSpPr>
          <p:cNvPr id="7" name="コンテンツ プレースホルダー 2"/>
          <p:cNvSpPr>
            <a:spLocks noGrp="1"/>
          </p:cNvSpPr>
          <p:nvPr>
            <p:ph idx="13"/>
          </p:nvPr>
        </p:nvSpPr>
        <p:spPr>
          <a:xfrm>
            <a:off x="129600" y="3644696"/>
            <a:ext cx="3024000" cy="2664000"/>
          </a:xfrm>
        </p:spPr>
        <p:txBody>
          <a:bodyPr/>
          <a:lstStyle/>
          <a:p>
            <a:pPr lvl="0"/>
            <a:r>
              <a:rPr lang="ja-JP" altLang="en-US" dirty="0" smtClean="0"/>
              <a:t>マスター テキストの書式設定</a:t>
            </a:r>
          </a:p>
        </p:txBody>
      </p:sp>
      <p:sp>
        <p:nvSpPr>
          <p:cNvPr id="8" name="コンテンツ プレースホルダー 2"/>
          <p:cNvSpPr>
            <a:spLocks noGrp="1"/>
          </p:cNvSpPr>
          <p:nvPr>
            <p:ph idx="14"/>
          </p:nvPr>
        </p:nvSpPr>
        <p:spPr>
          <a:xfrm>
            <a:off x="6753200" y="3643200"/>
            <a:ext cx="3024920" cy="2662488"/>
          </a:xfrm>
        </p:spPr>
        <p:txBody>
          <a:bodyPr/>
          <a:lstStyle/>
          <a:p>
            <a:pPr lvl="0"/>
            <a:r>
              <a:rPr lang="ja-JP" altLang="en-US" dirty="0" smtClean="0"/>
              <a:t>マスター テキストの書式設定</a:t>
            </a:r>
          </a:p>
        </p:txBody>
      </p:sp>
      <p:sp>
        <p:nvSpPr>
          <p:cNvPr id="9" name="コンテンツ プレースホルダー 2"/>
          <p:cNvSpPr>
            <a:spLocks noGrp="1"/>
          </p:cNvSpPr>
          <p:nvPr>
            <p:ph idx="15"/>
          </p:nvPr>
        </p:nvSpPr>
        <p:spPr>
          <a:xfrm>
            <a:off x="3441000" y="690662"/>
            <a:ext cx="3024000" cy="2664000"/>
          </a:xfrm>
        </p:spPr>
        <p:txBody>
          <a:bodyPr/>
          <a:lstStyle/>
          <a:p>
            <a:pPr lvl="0"/>
            <a:r>
              <a:rPr lang="ja-JP" altLang="en-US" dirty="0" smtClean="0"/>
              <a:t>マスター テキストの書式設定</a:t>
            </a:r>
          </a:p>
        </p:txBody>
      </p:sp>
      <p:sp>
        <p:nvSpPr>
          <p:cNvPr id="10" name="コンテンツ プレースホルダー 2"/>
          <p:cNvSpPr>
            <a:spLocks noGrp="1"/>
          </p:cNvSpPr>
          <p:nvPr>
            <p:ph idx="16"/>
          </p:nvPr>
        </p:nvSpPr>
        <p:spPr>
          <a:xfrm>
            <a:off x="3441000" y="3643200"/>
            <a:ext cx="3024000" cy="2664000"/>
          </a:xfrm>
        </p:spPr>
        <p:txBody>
          <a:bodyPr/>
          <a:lstStyle/>
          <a:p>
            <a:pPr lvl="0"/>
            <a:r>
              <a:rPr lang="ja-JP" altLang="en-US" dirty="0" smtClean="0"/>
              <a:t>マスター テキストの書式設定</a:t>
            </a:r>
          </a:p>
        </p:txBody>
      </p:sp>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7379687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906000" cy="54868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128464" y="692696"/>
            <a:ext cx="9649072" cy="56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3" name="スライド番号プレースホルダー 2"/>
          <p:cNvSpPr>
            <a:spLocks noGrp="1"/>
          </p:cNvSpPr>
          <p:nvPr>
            <p:ph type="sldNum" sz="quarter" idx="4"/>
          </p:nvPr>
        </p:nvSpPr>
        <p:spPr>
          <a:xfrm>
            <a:off x="8553399" y="6451200"/>
            <a:ext cx="1224135" cy="288000"/>
          </a:xfrm>
          <a:prstGeom prst="rect">
            <a:avLst/>
          </a:prstGeom>
        </p:spPr>
        <p:txBody>
          <a:bodyPr vert="horz" lIns="91440" tIns="45720" rIns="91440" bIns="45720" rtlCol="0" anchor="ctr"/>
          <a:lstStyle>
            <a:lvl1pPr algn="r">
              <a:lnSpc>
                <a:spcPct val="110000"/>
              </a:lnSpc>
              <a:defRPr sz="1800">
                <a:solidFill>
                  <a:schemeClr val="tx1">
                    <a:lumMod val="50000"/>
                    <a:lumOff val="50000"/>
                  </a:schemeClr>
                </a:solidFill>
                <a:latin typeface="+mn-ea"/>
                <a:ea typeface="+mn-ea"/>
              </a:defRPr>
            </a:lvl1pPr>
          </a:lstStyle>
          <a:p>
            <a:fld id="{0B1296A0-BB5A-491C-8A3A-2721A8AE2E9D}" type="slidenum">
              <a:rPr lang="ja-JP" altLang="en-US" smtClean="0"/>
              <a:pPr/>
              <a:t>‹#›</a:t>
            </a:fld>
            <a:endParaRPr lang="ja-JP" altLang="en-US" dirty="0"/>
          </a:p>
        </p:txBody>
      </p:sp>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61" r:id="rId4"/>
    <p:sldLayoutId id="2147483658" r:id="rId5"/>
    <p:sldLayoutId id="2147483659" r:id="rId6"/>
    <p:sldLayoutId id="2147483663" r:id="rId7"/>
    <p:sldLayoutId id="2147483668" r:id="rId8"/>
    <p:sldLayoutId id="2147483667" r:id="rId9"/>
    <p:sldLayoutId id="2147483650" r:id="rId10"/>
    <p:sldLayoutId id="2147483660" r:id="rId11"/>
    <p:sldLayoutId id="2147483665" r:id="rId12"/>
    <p:sldLayoutId id="2147483669" r:id="rId13"/>
    <p:sldLayoutId id="2147483662" r:id="rId14"/>
    <p:sldLayoutId id="2147483670" r:id="rId15"/>
    <p:sldLayoutId id="2147483654" r:id="rId16"/>
    <p:sldLayoutId id="2147483655" r:id="rId17"/>
  </p:sldLayoutIdLst>
  <p:timing>
    <p:tnLst>
      <p:par>
        <p:cTn id="1" dur="indefinite" restart="never" nodeType="tmRoot"/>
      </p:par>
    </p:tnLst>
  </p:timing>
  <p:hf hdr="0" dt="0"/>
  <p:txStyles>
    <p:titleStyle>
      <a:lvl1pPr algn="l" rtl="0" eaLnBrk="1" fontAlgn="base" hangingPunct="1">
        <a:lnSpc>
          <a:spcPct val="110000"/>
        </a:lnSpc>
        <a:spcBef>
          <a:spcPct val="0"/>
        </a:spcBef>
        <a:spcAft>
          <a:spcPct val="0"/>
        </a:spcAft>
        <a:defRPr kumimoji="1" sz="2400" b="0">
          <a:solidFill>
            <a:schemeClr val="tx1"/>
          </a:solidFill>
          <a:latin typeface="+mj-lt"/>
          <a:ea typeface="+mj-ea"/>
          <a:cs typeface="+mj-cs"/>
        </a:defRPr>
      </a:lvl1pPr>
      <a:lvl2pPr algn="ctr" rtl="0" eaLnBrk="1" fontAlgn="base" hangingPunct="1">
        <a:spcBef>
          <a:spcPct val="0"/>
        </a:spcBef>
        <a:spcAft>
          <a:spcPct val="0"/>
        </a:spcAft>
        <a:defRPr kumimoji="1" sz="4767">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767">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767">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767">
          <a:solidFill>
            <a:schemeClr val="tx2"/>
          </a:solidFill>
          <a:latin typeface="Arial" charset="0"/>
          <a:ea typeface="ＭＳ Ｐゴシック" pitchFamily="50" charset="-128"/>
        </a:defRPr>
      </a:lvl5pPr>
      <a:lvl6pPr marL="495285" algn="ctr" rtl="0" eaLnBrk="1" fontAlgn="base" hangingPunct="1">
        <a:spcBef>
          <a:spcPct val="0"/>
        </a:spcBef>
        <a:spcAft>
          <a:spcPct val="0"/>
        </a:spcAft>
        <a:defRPr kumimoji="1" sz="4767">
          <a:solidFill>
            <a:schemeClr val="tx2"/>
          </a:solidFill>
          <a:latin typeface="Arial" charset="0"/>
          <a:ea typeface="ＭＳ Ｐゴシック" pitchFamily="50" charset="-128"/>
        </a:defRPr>
      </a:lvl6pPr>
      <a:lvl7pPr marL="990570" algn="ctr" rtl="0" eaLnBrk="1" fontAlgn="base" hangingPunct="1">
        <a:spcBef>
          <a:spcPct val="0"/>
        </a:spcBef>
        <a:spcAft>
          <a:spcPct val="0"/>
        </a:spcAft>
        <a:defRPr kumimoji="1" sz="4767">
          <a:solidFill>
            <a:schemeClr val="tx2"/>
          </a:solidFill>
          <a:latin typeface="Arial" charset="0"/>
          <a:ea typeface="ＭＳ Ｐゴシック" pitchFamily="50" charset="-128"/>
        </a:defRPr>
      </a:lvl7pPr>
      <a:lvl8pPr marL="1485854" algn="ctr" rtl="0" eaLnBrk="1" fontAlgn="base" hangingPunct="1">
        <a:spcBef>
          <a:spcPct val="0"/>
        </a:spcBef>
        <a:spcAft>
          <a:spcPct val="0"/>
        </a:spcAft>
        <a:defRPr kumimoji="1" sz="4767">
          <a:solidFill>
            <a:schemeClr val="tx2"/>
          </a:solidFill>
          <a:latin typeface="Arial" charset="0"/>
          <a:ea typeface="ＭＳ Ｐゴシック" pitchFamily="50" charset="-128"/>
        </a:defRPr>
      </a:lvl8pPr>
      <a:lvl9pPr marL="1981139" algn="ctr" rtl="0" eaLnBrk="1" fontAlgn="base" hangingPunct="1">
        <a:spcBef>
          <a:spcPct val="0"/>
        </a:spcBef>
        <a:spcAft>
          <a:spcPct val="0"/>
        </a:spcAft>
        <a:defRPr kumimoji="1" sz="4767">
          <a:solidFill>
            <a:schemeClr val="tx2"/>
          </a:solidFill>
          <a:latin typeface="Arial" charset="0"/>
          <a:ea typeface="ＭＳ Ｐゴシック" pitchFamily="50" charset="-128"/>
        </a:defRPr>
      </a:lvl9pPr>
    </p:titleStyle>
    <p:body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deed.j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g-mark.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www.g-mark.org/"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www.g-mark.or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mark.or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g-mark.or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ja-JP" altLang="en-US" dirty="0" smtClean="0"/>
              <a:t>本教材の利用について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本教材は、平成</a:t>
            </a:r>
            <a:r>
              <a:rPr kumimoji="1" lang="en-US" altLang="ja-JP" dirty="0" smtClean="0"/>
              <a:t>28</a:t>
            </a:r>
            <a:r>
              <a:rPr kumimoji="1" lang="ja-JP" altLang="en-US" dirty="0" smtClean="0"/>
              <a:t>年度 特許庁産業財産権制度問題調査研究「デザインの創作活動の特性に応じた実践的な知的財産権制度の知識修得の在り方に関する調査研究」（請負先：国立大学法人大阪大学 知的財産センター）に基づき作成したものです。</a:t>
            </a:r>
            <a:endParaRPr kumimoji="1" lang="en-US" altLang="ja-JP" dirty="0" smtClean="0"/>
          </a:p>
          <a:p>
            <a:r>
              <a:rPr kumimoji="1" lang="ja-JP" altLang="en-US" dirty="0" smtClean="0"/>
              <a:t>本教材の著作権は、第三者に権利があることを表示している内容を除き、特許庁に帰属しています。また、本教材は、</a:t>
            </a:r>
            <a:r>
              <a:rPr lang="ja-JP" altLang="en-US" dirty="0" smtClean="0"/>
              <a:t>第三者</a:t>
            </a:r>
            <a:r>
              <a:rPr lang="ja-JP" altLang="en-US" dirty="0"/>
              <a:t>に権利があることを表示している</a:t>
            </a:r>
            <a:r>
              <a:rPr lang="ja-JP" altLang="en-US" dirty="0" smtClean="0"/>
              <a:t>内容を</a:t>
            </a:r>
            <a:r>
              <a:rPr lang="ja-JP" altLang="en-US" dirty="0"/>
              <a:t>除き</a:t>
            </a:r>
            <a:r>
              <a:rPr lang="ja-JP" altLang="en-US" dirty="0" smtClean="0"/>
              <a:t>、</a:t>
            </a:r>
            <a:r>
              <a:rPr kumimoji="1" lang="ja-JP" altLang="en-US" dirty="0" smtClean="0">
                <a:hlinkClick r:id="rId3"/>
              </a:rPr>
              <a:t>クリエイティブ・コモンズ 表示 </a:t>
            </a:r>
            <a:r>
              <a:rPr kumimoji="1" lang="en-US" altLang="ja-JP" dirty="0" smtClean="0">
                <a:hlinkClick r:id="rId3"/>
              </a:rPr>
              <a:t>- </a:t>
            </a:r>
            <a:r>
              <a:rPr kumimoji="1" lang="ja-JP" altLang="en-US" dirty="0" smtClean="0">
                <a:hlinkClick r:id="rId3"/>
              </a:rPr>
              <a:t>非営利 </a:t>
            </a:r>
            <a:r>
              <a:rPr kumimoji="1" lang="en-US" altLang="ja-JP" dirty="0" smtClean="0">
                <a:hlinkClick r:id="rId3"/>
              </a:rPr>
              <a:t>4.0 </a:t>
            </a:r>
            <a:r>
              <a:rPr kumimoji="1" lang="ja-JP" altLang="en-US" dirty="0" smtClean="0">
                <a:hlinkClick r:id="rId3"/>
              </a:rPr>
              <a:t>国際 ライセンス</a:t>
            </a:r>
            <a:r>
              <a:rPr kumimoji="1" lang="ja-JP" altLang="en-US" dirty="0" smtClean="0"/>
              <a:t>の下に提供されています。</a:t>
            </a:r>
            <a:endParaRPr kumimoji="1" lang="en-US" altLang="ja-JP" dirty="0" smtClean="0"/>
          </a:p>
          <a:p>
            <a:endParaRPr lang="en-US" altLang="ja-JP" dirty="0" smtClean="0"/>
          </a:p>
          <a:p>
            <a:endParaRPr lang="en-US" altLang="ja-JP" dirty="0" smtClean="0"/>
          </a:p>
          <a:p>
            <a:endParaRPr lang="en-US" altLang="ja-JP" dirty="0"/>
          </a:p>
          <a:p>
            <a:r>
              <a:rPr kumimoji="1" lang="ja-JP" altLang="en-US" dirty="0" smtClean="0"/>
              <a:t>本教材は、できる限り正確な情報の提供を期して作成したものですが、不正確な情報や古い情報を含んでいる可能性があります。本教材を利用したことにより損害・損失等を被る事態が生じたとしても、特許庁、国立大学法人大阪大学 知的財産センター及び執筆者は一切の責任を負いかねますので、ご了承ください。</a:t>
            </a:r>
            <a:endParaRPr kumimoji="1" lang="en-US" altLang="ja-JP" dirty="0" smtClean="0"/>
          </a:p>
          <a:p>
            <a:endParaRPr lang="en-US" altLang="ja-JP" dirty="0" smtClean="0"/>
          </a:p>
          <a:p>
            <a:pPr marL="0" indent="0">
              <a:buNone/>
            </a:pPr>
            <a:r>
              <a:rPr kumimoji="1" lang="ja-JP" altLang="en-US" sz="1400" dirty="0" smtClean="0"/>
              <a:t>　　　　　　　　　　　　　　　　　　　　　　　　　　　　　　　　　　［本教材の利用に関するお問い合わせ先］</a:t>
            </a:r>
            <a:endParaRPr kumimoji="1" lang="en-US" altLang="ja-JP" sz="1400" dirty="0" smtClean="0"/>
          </a:p>
          <a:p>
            <a:pPr marL="0" indent="0">
              <a:buNone/>
            </a:pPr>
            <a:r>
              <a:rPr kumimoji="1" lang="ja-JP" altLang="en-US" sz="1400" dirty="0" smtClean="0"/>
              <a:t>　　　　　　　　　　　　　　　　　　　　　　　　　　　　　　　　　　　特許庁 審査第一部 意匠課 企画調査班</a:t>
            </a:r>
            <a:endParaRPr kumimoji="1" lang="en-US" altLang="ja-JP" sz="1400" dirty="0" smtClean="0"/>
          </a:p>
          <a:p>
            <a:pPr marL="0" indent="0">
              <a:buNone/>
            </a:pPr>
            <a:r>
              <a:rPr lang="ja-JP" altLang="en-US" sz="1400" dirty="0" smtClean="0"/>
              <a:t>　　　　　　　　　　　　　　　　　　　　　　　　　　　　　　　　　　　</a:t>
            </a:r>
            <a:r>
              <a:rPr lang="en-US" altLang="ja-JP" sz="1400" dirty="0" smtClean="0"/>
              <a:t>TEL</a:t>
            </a:r>
            <a:r>
              <a:rPr lang="ja-JP" altLang="en-US" sz="1400" dirty="0" smtClean="0"/>
              <a:t>：</a:t>
            </a:r>
            <a:r>
              <a:rPr lang="en-US" altLang="ja-JP" sz="1400" dirty="0" smtClean="0"/>
              <a:t>03-3581-1101</a:t>
            </a:r>
            <a:r>
              <a:rPr lang="ja-JP" altLang="en-US" sz="1400" dirty="0" smtClean="0"/>
              <a:t>（内線</a:t>
            </a:r>
            <a:r>
              <a:rPr lang="en-US" altLang="ja-JP" sz="1400" dirty="0" smtClean="0"/>
              <a:t>2907</a:t>
            </a:r>
            <a:r>
              <a:rPr lang="ja-JP" altLang="en-US" sz="1400" dirty="0" smtClean="0"/>
              <a:t>）</a:t>
            </a:r>
            <a:endParaRPr kumimoji="1" lang="en-US" altLang="ja-JP" sz="1400" dirty="0" smtClean="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0</a:t>
            </a:fld>
            <a:endParaRPr lang="ja-JP" altLang="en-US" dirty="0"/>
          </a:p>
        </p:txBody>
      </p:sp>
      <p:pic>
        <p:nvPicPr>
          <p:cNvPr id="6" name="図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8624" y="2851200"/>
            <a:ext cx="1428750" cy="495300"/>
          </a:xfrm>
          <a:prstGeom prst="rect">
            <a:avLst/>
          </a:prstGeom>
        </p:spPr>
      </p:pic>
      <p:sp>
        <p:nvSpPr>
          <p:cNvPr id="7"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364303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solidFill>
            <a:schemeClr val="tx2">
              <a:lumMod val="40000"/>
              <a:lumOff val="60000"/>
            </a:schemeClr>
          </a:solidFill>
        </p:spPr>
        <p:txBody>
          <a:bodyPr/>
          <a:lstStyle/>
          <a:p>
            <a:r>
              <a:rPr kumimoji="1" lang="en-US" altLang="ja-JP" dirty="0" smtClean="0"/>
              <a:t>01-01</a:t>
            </a:r>
            <a:r>
              <a:rPr kumimoji="1" lang="ja-JP" altLang="en-US" dirty="0" smtClean="0"/>
              <a:t>　これからのデザインの役割を考える</a:t>
            </a:r>
            <a:endParaRPr kumimoji="1" lang="ja-JP" altLang="en-US" dirty="0"/>
          </a:p>
        </p:txBody>
      </p:sp>
      <p:sp>
        <p:nvSpPr>
          <p:cNvPr id="9" name="コンテンツ プレースホルダー 8"/>
          <p:cNvSpPr>
            <a:spLocks noGrp="1"/>
          </p:cNvSpPr>
          <p:nvPr>
            <p:ph idx="1"/>
          </p:nvPr>
        </p:nvSpPr>
        <p:spPr>
          <a:xfrm>
            <a:off x="128464" y="692696"/>
            <a:ext cx="4680520" cy="432000"/>
          </a:xfrm>
          <a:solidFill>
            <a:schemeClr val="tx2">
              <a:lumMod val="40000"/>
              <a:lumOff val="60000"/>
            </a:schemeClr>
          </a:solidFill>
        </p:spPr>
        <p:txBody>
          <a:bodyPr anchor="ctr"/>
          <a:lstStyle/>
          <a:p>
            <a:pPr marL="0" indent="0" algn="ctr">
              <a:buNone/>
            </a:pPr>
            <a:r>
              <a:rPr kumimoji="1" lang="ja-JP" altLang="en-US" dirty="0" smtClean="0"/>
              <a:t>レジ袋［キャリーカップ］</a:t>
            </a:r>
            <a:endParaRPr kumimoji="1" lang="ja-JP" altLang="en-US" dirty="0"/>
          </a:p>
        </p:txBody>
      </p:sp>
      <p:sp>
        <p:nvSpPr>
          <p:cNvPr id="10" name="コンテンツ プレースホルダー 9"/>
          <p:cNvSpPr>
            <a:spLocks noGrp="1"/>
          </p:cNvSpPr>
          <p:nvPr>
            <p:ph idx="10"/>
          </p:nvPr>
        </p:nvSpPr>
        <p:spPr>
          <a:xfrm>
            <a:off x="5097016" y="692696"/>
            <a:ext cx="4680520" cy="432000"/>
          </a:xfrm>
          <a:solidFill>
            <a:schemeClr val="tx2">
              <a:lumMod val="40000"/>
              <a:lumOff val="60000"/>
            </a:schemeClr>
          </a:solidFill>
        </p:spPr>
        <p:txBody>
          <a:bodyPr anchor="ctr"/>
          <a:lstStyle/>
          <a:p>
            <a:pPr marL="0" indent="0" algn="ctr">
              <a:buNone/>
            </a:pPr>
            <a:r>
              <a:rPr kumimoji="1" lang="ja-JP" altLang="en-US" dirty="0" smtClean="0"/>
              <a:t>ビジネスモデル［播州刃物］</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9</a:t>
            </a:fld>
            <a:endParaRPr lang="ja-JP" altLang="en-US" dirty="0"/>
          </a:p>
        </p:txBody>
      </p:sp>
      <p:sp>
        <p:nvSpPr>
          <p:cNvPr id="11" name="正方形/長方形 10"/>
          <p:cNvSpPr/>
          <p:nvPr/>
        </p:nvSpPr>
        <p:spPr>
          <a:xfrm>
            <a:off x="129600" y="414720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3" name="正方形/長方形 12"/>
          <p:cNvSpPr/>
          <p:nvPr/>
        </p:nvSpPr>
        <p:spPr>
          <a:xfrm>
            <a:off x="5098475" y="414818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4" name="正方形/長方形 13"/>
          <p:cNvSpPr/>
          <p:nvPr/>
        </p:nvSpPr>
        <p:spPr>
          <a:xfrm>
            <a:off x="129600"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ja-JP" altLang="en-US" dirty="0" smtClean="0">
                <a:solidFill>
                  <a:schemeClr val="tx1"/>
                </a:solidFill>
              </a:rPr>
              <a:t>株式会社ミヤゲン</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sz="1600" dirty="0" smtClean="0">
                <a:solidFill>
                  <a:schemeClr val="tx1"/>
                </a:solidFill>
              </a:rPr>
              <a:t>2016</a:t>
            </a:r>
            <a:r>
              <a:rPr kumimoji="1" lang="ja-JP" altLang="en-US" sz="1600" dirty="0" smtClean="0">
                <a:solidFill>
                  <a:schemeClr val="tx1"/>
                </a:solidFill>
              </a:rPr>
              <a:t>年度グッドデザイン特別賞［ものづくり］</a:t>
            </a:r>
            <a:endParaRPr kumimoji="1" lang="ja-JP" altLang="en-US" sz="1600" dirty="0">
              <a:solidFill>
                <a:schemeClr val="tx1"/>
              </a:solidFill>
            </a:endParaRPr>
          </a:p>
        </p:txBody>
      </p:sp>
      <p:sp>
        <p:nvSpPr>
          <p:cNvPr id="15" name="正方形/長方形 14"/>
          <p:cNvSpPr/>
          <p:nvPr/>
        </p:nvSpPr>
        <p:spPr>
          <a:xfrm>
            <a:off x="5097016"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ja-JP" altLang="en-US" dirty="0" smtClean="0">
                <a:solidFill>
                  <a:schemeClr val="tx1"/>
                </a:solidFill>
              </a:rPr>
              <a:t>小野金物卸商業協同組合</a:t>
            </a:r>
            <a:endParaRPr kumimoji="1" lang="en-US" altLang="ja-JP" dirty="0" smtClean="0">
              <a:solidFill>
                <a:schemeClr val="tx1"/>
              </a:solidFill>
            </a:endParaRPr>
          </a:p>
          <a:p>
            <a:pPr algn="ctr">
              <a:lnSpc>
                <a:spcPct val="110000"/>
              </a:lnSpc>
            </a:pPr>
            <a:r>
              <a:rPr kumimoji="1" lang="ja-JP" altLang="en-US" dirty="0" smtClean="0">
                <a:solidFill>
                  <a:schemeClr val="tx1"/>
                </a:solidFill>
              </a:rPr>
              <a:t>合同会社シーラカンス食堂</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sz="1400" dirty="0" smtClean="0">
                <a:solidFill>
                  <a:schemeClr val="tx1"/>
                </a:solidFill>
              </a:rPr>
              <a:t>2015</a:t>
            </a:r>
            <a:r>
              <a:rPr kumimoji="1" lang="ja-JP" altLang="en-US" sz="1400" dirty="0" smtClean="0">
                <a:solidFill>
                  <a:schemeClr val="tx1"/>
                </a:solidFill>
              </a:rPr>
              <a:t>年度グッドデザイン・ものづくりデザイン賞</a:t>
            </a:r>
            <a:endParaRPr kumimoji="1" lang="ja-JP" altLang="en-US" sz="1400" dirty="0">
              <a:solidFill>
                <a:schemeClr val="tx1"/>
              </a:solidFill>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04" y="1286679"/>
            <a:ext cx="3799840" cy="2849880"/>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490" y="1286679"/>
            <a:ext cx="3083052" cy="2849880"/>
          </a:xfrm>
          <a:prstGeom prst="rect">
            <a:avLst/>
          </a:prstGeom>
        </p:spPr>
      </p:pic>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206977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01-02</a:t>
            </a:r>
            <a:r>
              <a:rPr lang="en-US" altLang="ja-JP" dirty="0"/>
              <a:t/>
            </a:r>
            <a:br>
              <a:rPr lang="en-US" altLang="ja-JP" dirty="0"/>
            </a:br>
            <a:r>
              <a:rPr lang="ja-JP" altLang="en-US" dirty="0" smtClean="0"/>
              <a:t>デザイナーの役割</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10</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608442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01-02</a:t>
            </a:r>
            <a:r>
              <a:rPr kumimoji="1" lang="ja-JP" altLang="en-US" dirty="0" smtClean="0"/>
              <a:t>　デザイナーの役割</a:t>
            </a:r>
            <a:endParaRPr kumimoji="1" lang="ja-JP" altLang="en-US" dirty="0"/>
          </a:p>
        </p:txBody>
      </p:sp>
      <p:sp>
        <p:nvSpPr>
          <p:cNvPr id="3" name="コンテンツ プレースホルダー 2"/>
          <p:cNvSpPr>
            <a:spLocks noGrp="1"/>
          </p:cNvSpPr>
          <p:nvPr>
            <p:ph idx="1"/>
          </p:nvPr>
        </p:nvSpPr>
        <p:spPr>
          <a:xfrm>
            <a:off x="128464" y="692696"/>
            <a:ext cx="9649072" cy="1368000"/>
          </a:xfrm>
          <a:solidFill>
            <a:schemeClr val="tx2">
              <a:lumMod val="20000"/>
              <a:lumOff val="80000"/>
            </a:schemeClr>
          </a:solidFill>
        </p:spPr>
        <p:txBody>
          <a:bodyPr/>
          <a:lstStyle/>
          <a:p>
            <a:r>
              <a:rPr kumimoji="1" lang="ja-JP" altLang="en-US" dirty="0" smtClean="0"/>
              <a:t>デザイナーには、新たなモノ・コトの創出、既存のモノ・コトに対する付加価値の創出、経済的・社会的価値の創出が期待される。</a:t>
            </a:r>
            <a:endParaRPr kumimoji="1" lang="en-US" altLang="ja-JP" dirty="0" smtClean="0"/>
          </a:p>
          <a:p>
            <a:r>
              <a:rPr kumimoji="1" lang="ja-JP" altLang="en-US" dirty="0" smtClean="0"/>
              <a:t>デザイナーは、事業活動の上流から下流までを一気通貫するデザインマネジメントを行う役割をもつ。</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11</a:t>
            </a:fld>
            <a:endParaRPr lang="ja-JP" altLang="en-US" dirty="0"/>
          </a:p>
        </p:txBody>
      </p:sp>
      <p:sp>
        <p:nvSpPr>
          <p:cNvPr id="6" name="角丸四角形 5"/>
          <p:cNvSpPr/>
          <p:nvPr/>
        </p:nvSpPr>
        <p:spPr>
          <a:xfrm>
            <a:off x="128588" y="2347200"/>
            <a:ext cx="9648825" cy="43204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デザインマネジメント</a:t>
            </a:r>
            <a:endParaRPr kumimoji="1" lang="ja-JP" altLang="en-US" sz="2400" dirty="0">
              <a:solidFill>
                <a:schemeClr val="tx1"/>
              </a:solidFill>
            </a:endParaRPr>
          </a:p>
        </p:txBody>
      </p:sp>
      <p:sp>
        <p:nvSpPr>
          <p:cNvPr id="7" name="角丸四角形 6"/>
          <p:cNvSpPr/>
          <p:nvPr/>
        </p:nvSpPr>
        <p:spPr>
          <a:xfrm>
            <a:off x="128588" y="2923200"/>
            <a:ext cx="2520000" cy="2952328"/>
          </a:xfrm>
          <a:prstGeom prst="roundRect">
            <a:avLst>
              <a:gd name="adj" fmla="val 3060"/>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①経営戦略</a:t>
            </a:r>
            <a:endParaRPr kumimoji="1" lang="en-US" altLang="ja-JP" sz="2400" dirty="0" smtClean="0">
              <a:solidFill>
                <a:schemeClr val="tx1"/>
              </a:solidFill>
            </a:endParaRPr>
          </a:p>
          <a:p>
            <a:pPr algn="ctr">
              <a:lnSpc>
                <a:spcPct val="110000"/>
              </a:lnSpc>
            </a:pPr>
            <a:endParaRPr lang="en-US" altLang="ja-JP" sz="2400" dirty="0">
              <a:solidFill>
                <a:schemeClr val="tx1"/>
              </a:solidFill>
            </a:endParaRPr>
          </a:p>
          <a:p>
            <a:pPr algn="ctr">
              <a:lnSpc>
                <a:spcPct val="110000"/>
              </a:lnSpc>
            </a:pPr>
            <a:r>
              <a:rPr kumimoji="1" lang="ja-JP" altLang="en-US" dirty="0" smtClean="0">
                <a:solidFill>
                  <a:schemeClr val="tx1"/>
                </a:solidFill>
              </a:rPr>
              <a:t>企業価値・経営戦略のコミュニケーション</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endParaRPr kumimoji="1" lang="en-US" altLang="ja-JP" dirty="0" smtClean="0">
              <a:solidFill>
                <a:schemeClr val="tx1"/>
              </a:solidFill>
            </a:endParaRPr>
          </a:p>
          <a:p>
            <a:pPr algn="ctr">
              <a:lnSpc>
                <a:spcPct val="110000"/>
              </a:lnSpc>
            </a:pPr>
            <a:endParaRPr kumimoji="1" lang="ja-JP" altLang="en-US" dirty="0">
              <a:solidFill>
                <a:schemeClr val="tx1"/>
              </a:solidFill>
            </a:endParaRPr>
          </a:p>
        </p:txBody>
      </p:sp>
      <p:sp>
        <p:nvSpPr>
          <p:cNvPr id="8" name="角丸四角形 7"/>
          <p:cNvSpPr/>
          <p:nvPr/>
        </p:nvSpPr>
        <p:spPr>
          <a:xfrm>
            <a:off x="3693000" y="2923200"/>
            <a:ext cx="2520000" cy="2952328"/>
          </a:xfrm>
          <a:prstGeom prst="roundRect">
            <a:avLst>
              <a:gd name="adj" fmla="val 306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②経営戦術</a:t>
            </a:r>
            <a:endParaRPr kumimoji="1" lang="en-US" altLang="ja-JP" sz="2400" dirty="0" smtClean="0">
              <a:solidFill>
                <a:schemeClr val="tx1"/>
              </a:solidFill>
            </a:endParaRPr>
          </a:p>
          <a:p>
            <a:pPr algn="ctr">
              <a:lnSpc>
                <a:spcPct val="110000"/>
              </a:lnSpc>
            </a:pPr>
            <a:endParaRPr lang="en-US" altLang="ja-JP" sz="2400" dirty="0">
              <a:solidFill>
                <a:schemeClr val="tx1"/>
              </a:solidFill>
            </a:endParaRPr>
          </a:p>
          <a:p>
            <a:pPr algn="ctr">
              <a:lnSpc>
                <a:spcPct val="110000"/>
              </a:lnSpc>
            </a:pPr>
            <a:r>
              <a:rPr kumimoji="1" lang="ja-JP" altLang="en-US" dirty="0" smtClean="0">
                <a:solidFill>
                  <a:schemeClr val="tx1"/>
                </a:solidFill>
              </a:rPr>
              <a:t>マーケティング戦略・商品のコミュニケーション</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ja-JP" altLang="en-US" dirty="0" smtClean="0">
                <a:solidFill>
                  <a:schemeClr val="tx1"/>
                </a:solidFill>
              </a:rPr>
              <a:t>広告デザイン</a:t>
            </a:r>
            <a:endParaRPr kumimoji="1" lang="ja-JP" altLang="en-US" dirty="0">
              <a:solidFill>
                <a:schemeClr val="tx1"/>
              </a:solidFill>
            </a:endParaRPr>
          </a:p>
        </p:txBody>
      </p:sp>
      <p:sp>
        <p:nvSpPr>
          <p:cNvPr id="9" name="角丸四角形 8"/>
          <p:cNvSpPr/>
          <p:nvPr/>
        </p:nvSpPr>
        <p:spPr>
          <a:xfrm>
            <a:off x="7257412" y="2923200"/>
            <a:ext cx="2520000" cy="2952328"/>
          </a:xfrm>
          <a:prstGeom prst="roundRect">
            <a:avLst>
              <a:gd name="adj" fmla="val 306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③デザイン部門</a:t>
            </a:r>
            <a:endParaRPr kumimoji="1" lang="en-US" altLang="ja-JP" sz="2400" dirty="0" smtClean="0">
              <a:solidFill>
                <a:schemeClr val="tx1"/>
              </a:solidFill>
            </a:endParaRPr>
          </a:p>
          <a:p>
            <a:pPr algn="ctr">
              <a:lnSpc>
                <a:spcPct val="110000"/>
              </a:lnSpc>
            </a:pPr>
            <a:endParaRPr lang="en-US" altLang="ja-JP" sz="2400" dirty="0">
              <a:solidFill>
                <a:schemeClr val="tx1"/>
              </a:solidFill>
            </a:endParaRPr>
          </a:p>
          <a:p>
            <a:pPr algn="ctr">
              <a:lnSpc>
                <a:spcPct val="110000"/>
              </a:lnSpc>
            </a:pPr>
            <a:r>
              <a:rPr kumimoji="1" lang="ja-JP" altLang="en-US" dirty="0" smtClean="0">
                <a:solidFill>
                  <a:schemeClr val="tx1"/>
                </a:solidFill>
              </a:rPr>
              <a:t>商品デザイン</a:t>
            </a:r>
            <a:endParaRPr kumimoji="1" lang="en-US" altLang="ja-JP" dirty="0" smtClean="0">
              <a:solidFill>
                <a:schemeClr val="tx1"/>
              </a:solidFill>
            </a:endParaRPr>
          </a:p>
          <a:p>
            <a:pPr algn="ctr">
              <a:lnSpc>
                <a:spcPct val="110000"/>
              </a:lnSpc>
            </a:pPr>
            <a:r>
              <a:rPr kumimoji="1" lang="ja-JP" altLang="en-US" dirty="0" smtClean="0">
                <a:solidFill>
                  <a:schemeClr val="tx1"/>
                </a:solidFill>
              </a:rPr>
              <a:t>コンテンツデザイン</a:t>
            </a:r>
            <a:endParaRPr kumimoji="1" lang="en-US" altLang="ja-JP" dirty="0" smtClean="0">
              <a:solidFill>
                <a:schemeClr val="tx1"/>
              </a:solidFill>
            </a:endParaRPr>
          </a:p>
          <a:p>
            <a:pPr algn="ctr">
              <a:lnSpc>
                <a:spcPct val="110000"/>
              </a:lnSpc>
            </a:pPr>
            <a:r>
              <a:rPr kumimoji="1" lang="ja-JP" altLang="en-US" dirty="0" smtClean="0">
                <a:solidFill>
                  <a:schemeClr val="tx1"/>
                </a:solidFill>
              </a:rPr>
              <a:t>建築デザイン</a:t>
            </a:r>
            <a:endParaRPr kumimoji="1" lang="en-US" altLang="ja-JP" dirty="0" smtClean="0">
              <a:solidFill>
                <a:schemeClr val="tx1"/>
              </a:solidFill>
            </a:endParaRPr>
          </a:p>
          <a:p>
            <a:pPr algn="ctr">
              <a:lnSpc>
                <a:spcPct val="110000"/>
              </a:lnSpc>
            </a:pPr>
            <a:r>
              <a:rPr kumimoji="1" lang="ja-JP" altLang="en-US" dirty="0" smtClean="0">
                <a:solidFill>
                  <a:schemeClr val="tx1"/>
                </a:solidFill>
              </a:rPr>
              <a:t>など</a:t>
            </a:r>
            <a:endParaRPr kumimoji="1" lang="en-US" altLang="ja-JP" dirty="0" smtClean="0">
              <a:solidFill>
                <a:schemeClr val="tx1"/>
              </a:solidFill>
            </a:endParaRPr>
          </a:p>
          <a:p>
            <a:pPr algn="ctr">
              <a:lnSpc>
                <a:spcPct val="110000"/>
              </a:lnSpc>
            </a:pPr>
            <a:endParaRPr kumimoji="1" lang="en-US" altLang="ja-JP" dirty="0" smtClean="0">
              <a:solidFill>
                <a:schemeClr val="tx1"/>
              </a:solidFill>
            </a:endParaRPr>
          </a:p>
        </p:txBody>
      </p:sp>
      <p:sp>
        <p:nvSpPr>
          <p:cNvPr id="11" name="右矢印 10"/>
          <p:cNvSpPr/>
          <p:nvPr/>
        </p:nvSpPr>
        <p:spPr>
          <a:xfrm>
            <a:off x="2792760" y="4003200"/>
            <a:ext cx="756000" cy="1008112"/>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357600" y="4003200"/>
            <a:ext cx="756000" cy="1008112"/>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06454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01-03</a:t>
            </a:r>
            <a:br>
              <a:rPr kumimoji="1" lang="en-US" altLang="ja-JP" dirty="0" smtClean="0"/>
            </a:br>
            <a:r>
              <a:rPr kumimoji="1" lang="ja-JP" altLang="en-US" dirty="0" smtClean="0"/>
              <a:t>デザイナーと知的財産</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12</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207640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01-03</a:t>
            </a:r>
            <a:r>
              <a:rPr kumimoji="1" lang="ja-JP" altLang="en-US" dirty="0" smtClean="0"/>
              <a:t>　デザイナーと知的財産</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13</a:t>
            </a:fld>
            <a:endParaRPr lang="ja-JP" altLang="en-US" dirty="0"/>
          </a:p>
        </p:txBody>
      </p:sp>
      <p:sp>
        <p:nvSpPr>
          <p:cNvPr id="6" name="正方形/長方形 5"/>
          <p:cNvSpPr/>
          <p:nvPr/>
        </p:nvSpPr>
        <p:spPr>
          <a:xfrm>
            <a:off x="128588" y="836712"/>
            <a:ext cx="3600000" cy="151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特許権</a:t>
            </a:r>
            <a:endParaRPr kumimoji="1" lang="en-US" altLang="ja-JP" sz="2400" b="1"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リチウムイオン電池に関する発明</a:t>
            </a:r>
            <a:endParaRPr kumimoji="1" lang="en-US" altLang="ja-JP" sz="1600"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画面操作インターフェイス（ズーム・回転等）に関する発明</a:t>
            </a:r>
            <a:endParaRPr kumimoji="1" lang="en-US" altLang="ja-JP" sz="1600"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ゲームプログラムの発明</a:t>
            </a:r>
            <a:endParaRPr kumimoji="1" lang="ja-JP" altLang="en-US" sz="1600" dirty="0">
              <a:solidFill>
                <a:schemeClr val="tx1"/>
              </a:solidFill>
            </a:endParaRPr>
          </a:p>
        </p:txBody>
      </p:sp>
      <p:sp>
        <p:nvSpPr>
          <p:cNvPr id="7" name="正方形/長方形 6"/>
          <p:cNvSpPr/>
          <p:nvPr/>
        </p:nvSpPr>
        <p:spPr>
          <a:xfrm>
            <a:off x="129600" y="2636744"/>
            <a:ext cx="3600000" cy="151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実用新案権</a:t>
            </a:r>
            <a:endParaRPr kumimoji="1" lang="en-US" altLang="ja-JP" sz="2400" b="1"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電話機の構造に関する考案</a:t>
            </a:r>
            <a:endParaRPr kumimoji="1" lang="en-US" altLang="ja-JP" sz="1600"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ボタンの配置や構造に関する考案</a:t>
            </a:r>
            <a:endParaRPr kumimoji="1" lang="en-US" altLang="ja-JP" sz="1600" dirty="0" smtClean="0">
              <a:solidFill>
                <a:schemeClr val="tx1"/>
              </a:solidFill>
            </a:endParaRPr>
          </a:p>
        </p:txBody>
      </p:sp>
      <p:sp>
        <p:nvSpPr>
          <p:cNvPr id="8" name="正方形/長方形 7"/>
          <p:cNvSpPr/>
          <p:nvPr/>
        </p:nvSpPr>
        <p:spPr>
          <a:xfrm>
            <a:off x="128588" y="4436776"/>
            <a:ext cx="3600000" cy="1512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意匠権</a:t>
            </a:r>
            <a:endParaRPr kumimoji="1" lang="en-US" altLang="ja-JP" sz="2400" b="1"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美しく握りやすい曲面が施された携帯電話機のデザイン</a:t>
            </a:r>
            <a:endParaRPr kumimoji="1" lang="en-US" altLang="ja-JP" sz="1600"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携帯電話機の操作に用いる画面デザイン</a:t>
            </a:r>
            <a:endParaRPr kumimoji="1" lang="ja-JP" altLang="en-US" sz="1600" dirty="0">
              <a:solidFill>
                <a:schemeClr val="tx1"/>
              </a:solidFill>
            </a:endParaRPr>
          </a:p>
        </p:txBody>
      </p:sp>
      <p:sp>
        <p:nvSpPr>
          <p:cNvPr id="9" name="正方形/長方形 8"/>
          <p:cNvSpPr/>
          <p:nvPr/>
        </p:nvSpPr>
        <p:spPr>
          <a:xfrm>
            <a:off x="6177534" y="1771200"/>
            <a:ext cx="3600000" cy="1512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商標権</a:t>
            </a:r>
            <a:endParaRPr kumimoji="1" lang="en-US" altLang="ja-JP" sz="2400" b="1"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電話機メーカーやキャリア各社が自社製品の信用保持のために製品や包装に表示するマーク</a:t>
            </a:r>
            <a:endParaRPr kumimoji="1" lang="ja-JP" altLang="en-US" sz="1600" dirty="0">
              <a:solidFill>
                <a:schemeClr val="tx1"/>
              </a:solidFill>
            </a:endParaRPr>
          </a:p>
        </p:txBody>
      </p:sp>
      <p:sp>
        <p:nvSpPr>
          <p:cNvPr id="10" name="正方形/長方形 9"/>
          <p:cNvSpPr/>
          <p:nvPr/>
        </p:nvSpPr>
        <p:spPr>
          <a:xfrm>
            <a:off x="6177534" y="3571200"/>
            <a:ext cx="3600000" cy="1512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b="1" dirty="0" smtClean="0">
                <a:solidFill>
                  <a:schemeClr val="tx1"/>
                </a:solidFill>
              </a:rPr>
              <a:t>著作権</a:t>
            </a:r>
            <a:endParaRPr kumimoji="1" lang="en-US" altLang="ja-JP" sz="2400" b="1" dirty="0" smtClean="0">
              <a:solidFill>
                <a:schemeClr val="tx1"/>
              </a:solidFill>
            </a:endParaRPr>
          </a:p>
          <a:p>
            <a:pPr marL="285750" indent="-285750">
              <a:lnSpc>
                <a:spcPct val="110000"/>
              </a:lnSpc>
              <a:buFont typeface="Wingdings" panose="05000000000000000000" pitchFamily="2" charset="2"/>
              <a:buChar char="l"/>
            </a:pPr>
            <a:r>
              <a:rPr kumimoji="1" lang="ja-JP" altLang="en-US" sz="1600" dirty="0" smtClean="0">
                <a:solidFill>
                  <a:schemeClr val="tx1"/>
                </a:solidFill>
              </a:rPr>
              <a:t>キャラクター、ゲーム、音楽などの創作（表現）</a:t>
            </a:r>
            <a:endParaRPr kumimoji="1" lang="ja-JP" altLang="en-US" sz="1600" dirty="0">
              <a:solidFill>
                <a:schemeClr val="tx1"/>
              </a:solidFill>
            </a:endParaRPr>
          </a:p>
        </p:txBody>
      </p:sp>
      <p:sp>
        <p:nvSpPr>
          <p:cNvPr id="12" name="角丸四角形 11"/>
          <p:cNvSpPr/>
          <p:nvPr/>
        </p:nvSpPr>
        <p:spPr>
          <a:xfrm>
            <a:off x="4232920" y="1987200"/>
            <a:ext cx="1440160" cy="2880320"/>
          </a:xfrm>
          <a:prstGeom prst="roundRect">
            <a:avLst>
              <a:gd name="adj" fmla="val 10053"/>
            </a:avLst>
          </a:prstGeom>
          <a:solidFill>
            <a:schemeClr val="tx1">
              <a:lumMod val="95000"/>
              <a:lumOff val="5000"/>
            </a:schemeClr>
          </a:solidFill>
          <a:ln w="50800" cmpd="thickThin">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76936" y="2275200"/>
            <a:ext cx="1152128" cy="2015984"/>
          </a:xfrm>
          <a:prstGeom prst="rect">
            <a:avLst/>
          </a:prstGeom>
          <a:solidFill>
            <a:schemeClr val="bg1">
              <a:lumMod val="85000"/>
            </a:schemeClr>
          </a:solidFill>
          <a:ln w="635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10:00</a:t>
            </a:r>
            <a:endParaRPr lang="en-US" altLang="ja-JP" dirty="0" smtClean="0"/>
          </a:p>
          <a:p>
            <a:pPr algn="ctr"/>
            <a:endParaRPr kumimoji="1" lang="en-US" altLang="ja-JP" dirty="0"/>
          </a:p>
          <a:p>
            <a:pPr algn="ctr"/>
            <a:endParaRPr lang="en-US" altLang="ja-JP" dirty="0" smtClean="0"/>
          </a:p>
          <a:p>
            <a:pPr algn="ctr"/>
            <a:endParaRPr kumimoji="1" lang="en-US" altLang="ja-JP" dirty="0"/>
          </a:p>
          <a:p>
            <a:pPr algn="ctr"/>
            <a:endParaRPr lang="en-US" altLang="ja-JP" dirty="0" smtClean="0"/>
          </a:p>
        </p:txBody>
      </p:sp>
      <p:sp>
        <p:nvSpPr>
          <p:cNvPr id="14" name="角丸四角形 13"/>
          <p:cNvSpPr/>
          <p:nvPr/>
        </p:nvSpPr>
        <p:spPr>
          <a:xfrm>
            <a:off x="4737000" y="2131200"/>
            <a:ext cx="432000" cy="72000"/>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二等辺三角形 4"/>
          <p:cNvSpPr/>
          <p:nvPr/>
        </p:nvSpPr>
        <p:spPr>
          <a:xfrm rot="5400000">
            <a:off x="3800466" y="3283940"/>
            <a:ext cx="144000" cy="288000"/>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直角三角形 16"/>
          <p:cNvSpPr/>
          <p:nvPr/>
        </p:nvSpPr>
        <p:spPr>
          <a:xfrm>
            <a:off x="3728466" y="1843924"/>
            <a:ext cx="288001" cy="144016"/>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p:cNvSpPr/>
          <p:nvPr/>
        </p:nvSpPr>
        <p:spPr>
          <a:xfrm flipV="1">
            <a:off x="3728466" y="4795932"/>
            <a:ext cx="288001" cy="144016"/>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直角三角形 22"/>
          <p:cNvSpPr/>
          <p:nvPr/>
        </p:nvSpPr>
        <p:spPr>
          <a:xfrm flipH="1">
            <a:off x="5889533" y="2455192"/>
            <a:ext cx="287880" cy="144016"/>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直角三角形 25"/>
          <p:cNvSpPr/>
          <p:nvPr/>
        </p:nvSpPr>
        <p:spPr>
          <a:xfrm flipH="1" flipV="1">
            <a:off x="5889600" y="4255192"/>
            <a:ext cx="287880"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169600" y="2059932"/>
            <a:ext cx="432000" cy="21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en-US" altLang="ja-JP" sz="1000" dirty="0" smtClean="0">
                <a:solidFill>
                  <a:schemeClr val="bg1">
                    <a:lumMod val="85000"/>
                  </a:schemeClr>
                </a:solidFill>
                <a:latin typeface="Bauhaus 93" panose="04030905020B02020C02" pitchFamily="82" charset="0"/>
              </a:rPr>
              <a:t>JPO</a:t>
            </a:r>
            <a:endParaRPr kumimoji="1" lang="ja-JP" altLang="en-US" sz="1000" dirty="0">
              <a:solidFill>
                <a:schemeClr val="bg1">
                  <a:lumMod val="85000"/>
                </a:schemeClr>
              </a:solidFill>
              <a:latin typeface="Bauhaus 93" panose="04030905020B02020C02" pitchFamily="82" charset="0"/>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070" y="2881187"/>
            <a:ext cx="1127858" cy="804742"/>
          </a:xfrm>
          <a:prstGeom prst="rect">
            <a:avLst/>
          </a:prstGeom>
        </p:spPr>
      </p:pic>
      <p:sp>
        <p:nvSpPr>
          <p:cNvPr id="20"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
        <p:nvSpPr>
          <p:cNvPr id="3" name="角丸四角形 2"/>
          <p:cNvSpPr/>
          <p:nvPr/>
        </p:nvSpPr>
        <p:spPr>
          <a:xfrm>
            <a:off x="4808538" y="4435200"/>
            <a:ext cx="288000" cy="288000"/>
          </a:xfrm>
          <a:prstGeom prst="roundRect">
            <a:avLst>
              <a:gd name="adj" fmla="val 2521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1555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01-03</a:t>
            </a:r>
            <a:r>
              <a:rPr kumimoji="1" lang="ja-JP" altLang="en-US" dirty="0" smtClean="0"/>
              <a:t>　デザイナーと知的財産</a:t>
            </a:r>
            <a:endParaRPr kumimoji="1" lang="ja-JP" altLang="en-US" dirty="0"/>
          </a:p>
        </p:txBody>
      </p:sp>
      <p:sp>
        <p:nvSpPr>
          <p:cNvPr id="6" name="コンテンツ プレースホルダー 5"/>
          <p:cNvSpPr>
            <a:spLocks noGrp="1"/>
          </p:cNvSpPr>
          <p:nvPr>
            <p:ph idx="1"/>
          </p:nvPr>
        </p:nvSpPr>
        <p:spPr>
          <a:xfrm>
            <a:off x="128464" y="692696"/>
            <a:ext cx="4680520" cy="432000"/>
          </a:xfrm>
        </p:spPr>
        <p:txBody>
          <a:bodyPr/>
          <a:lstStyle/>
          <a:p>
            <a:pPr marL="0" indent="0">
              <a:buNone/>
            </a:pPr>
            <a:r>
              <a:rPr kumimoji="1" lang="ja-JP" altLang="en-US" sz="2400" dirty="0" smtClean="0">
                <a:solidFill>
                  <a:schemeClr val="tx2">
                    <a:lumMod val="50000"/>
                  </a:schemeClr>
                </a:solidFill>
              </a:rPr>
              <a:t>創作意欲を喚起</a:t>
            </a:r>
            <a:endParaRPr kumimoji="1" lang="ja-JP" altLang="en-US" sz="2400" dirty="0">
              <a:solidFill>
                <a:schemeClr val="tx2">
                  <a:lumMod val="50000"/>
                </a:schemeClr>
              </a:solidFill>
            </a:endParaRPr>
          </a:p>
        </p:txBody>
      </p:sp>
      <p:sp>
        <p:nvSpPr>
          <p:cNvPr id="7" name="コンテンツ プレースホルダー 6"/>
          <p:cNvSpPr>
            <a:spLocks noGrp="1"/>
          </p:cNvSpPr>
          <p:nvPr>
            <p:ph idx="10"/>
          </p:nvPr>
        </p:nvSpPr>
        <p:spPr>
          <a:xfrm>
            <a:off x="5097016" y="692696"/>
            <a:ext cx="4680520" cy="432000"/>
          </a:xfrm>
        </p:spPr>
        <p:txBody>
          <a:bodyPr/>
          <a:lstStyle/>
          <a:p>
            <a:pPr marL="0" indent="0">
              <a:buNone/>
            </a:pPr>
            <a:r>
              <a:rPr kumimoji="1" lang="ja-JP" altLang="en-US" sz="2400" dirty="0" smtClean="0">
                <a:solidFill>
                  <a:schemeClr val="tx2">
                    <a:lumMod val="50000"/>
                  </a:schemeClr>
                </a:solidFill>
              </a:rPr>
              <a:t>信用の維持</a:t>
            </a:r>
            <a:endParaRPr kumimoji="1" lang="ja-JP" altLang="en-US" sz="2400" dirty="0">
              <a:solidFill>
                <a:schemeClr val="tx2">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14</a:t>
            </a:fld>
            <a:endParaRPr lang="ja-JP" altLang="en-US" dirty="0"/>
          </a:p>
        </p:txBody>
      </p:sp>
      <p:sp>
        <p:nvSpPr>
          <p:cNvPr id="8" name="コンテンツ プレースホルダー 5"/>
          <p:cNvSpPr txBox="1">
            <a:spLocks/>
          </p:cNvSpPr>
          <p:nvPr/>
        </p:nvSpPr>
        <p:spPr bwMode="auto">
          <a:xfrm>
            <a:off x="128588" y="1268712"/>
            <a:ext cx="4680520" cy="360000"/>
          </a:xfrm>
          <a:prstGeom prst="rect">
            <a:avLst/>
          </a:prstGeom>
          <a:solidFill>
            <a:schemeClr val="tx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kern="0" dirty="0" smtClean="0"/>
              <a:t>知的創造物についての権利等</a:t>
            </a:r>
            <a:endParaRPr lang="ja-JP" altLang="en-US" kern="0" dirty="0"/>
          </a:p>
        </p:txBody>
      </p:sp>
      <p:sp>
        <p:nvSpPr>
          <p:cNvPr id="9" name="コンテンツ プレースホルダー 5"/>
          <p:cNvSpPr txBox="1">
            <a:spLocks/>
          </p:cNvSpPr>
          <p:nvPr/>
        </p:nvSpPr>
        <p:spPr bwMode="auto">
          <a:xfrm>
            <a:off x="5096893" y="1268712"/>
            <a:ext cx="4680520" cy="360000"/>
          </a:xfrm>
          <a:prstGeom prst="rect">
            <a:avLst/>
          </a:prstGeom>
          <a:solidFill>
            <a:schemeClr val="tx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kern="0" dirty="0" smtClean="0"/>
              <a:t>営業上の標識についての権利等</a:t>
            </a:r>
            <a:endParaRPr lang="ja-JP" altLang="en-US" kern="0" dirty="0"/>
          </a:p>
        </p:txBody>
      </p:sp>
      <p:sp>
        <p:nvSpPr>
          <p:cNvPr id="10" name="正方形/長方形 9"/>
          <p:cNvSpPr/>
          <p:nvPr/>
        </p:nvSpPr>
        <p:spPr>
          <a:xfrm>
            <a:off x="416496" y="1772816"/>
            <a:ext cx="1944000" cy="57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特許権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（特許法）</a:t>
            </a:r>
            <a:endParaRPr kumimoji="1" lang="ja-JP" altLang="en-US" sz="1400" dirty="0">
              <a:solidFill>
                <a:schemeClr val="tx1"/>
              </a:solidFill>
            </a:endParaRPr>
          </a:p>
        </p:txBody>
      </p:sp>
      <p:sp>
        <p:nvSpPr>
          <p:cNvPr id="11" name="正方形/長方形 10"/>
          <p:cNvSpPr/>
          <p:nvPr/>
        </p:nvSpPr>
        <p:spPr>
          <a:xfrm>
            <a:off x="416496" y="2419200"/>
            <a:ext cx="1944000" cy="576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実用新案権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（実用新案法）</a:t>
            </a:r>
            <a:endParaRPr kumimoji="1" lang="ja-JP" altLang="en-US" sz="1400" dirty="0">
              <a:solidFill>
                <a:schemeClr val="tx1"/>
              </a:solidFill>
            </a:endParaRPr>
          </a:p>
        </p:txBody>
      </p:sp>
      <p:sp>
        <p:nvSpPr>
          <p:cNvPr id="12" name="正方形/長方形 11"/>
          <p:cNvSpPr/>
          <p:nvPr/>
        </p:nvSpPr>
        <p:spPr>
          <a:xfrm>
            <a:off x="416496" y="3067200"/>
            <a:ext cx="1944000" cy="576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意匠権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（意匠法）</a:t>
            </a:r>
            <a:endParaRPr kumimoji="1" lang="ja-JP" altLang="en-US" sz="1400" dirty="0">
              <a:solidFill>
                <a:schemeClr val="tx1"/>
              </a:solidFill>
            </a:endParaRPr>
          </a:p>
        </p:txBody>
      </p:sp>
      <p:sp>
        <p:nvSpPr>
          <p:cNvPr id="13" name="正方形/長方形 12"/>
          <p:cNvSpPr/>
          <p:nvPr/>
        </p:nvSpPr>
        <p:spPr>
          <a:xfrm>
            <a:off x="416496" y="3715200"/>
            <a:ext cx="1944000" cy="10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著作権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（著作権法）</a:t>
            </a:r>
            <a:endParaRPr kumimoji="1" lang="ja-JP" altLang="en-US" sz="1400" dirty="0">
              <a:solidFill>
                <a:schemeClr val="tx1"/>
              </a:solidFill>
            </a:endParaRPr>
          </a:p>
        </p:txBody>
      </p:sp>
      <p:sp>
        <p:nvSpPr>
          <p:cNvPr id="14" name="正方形/長方形 13"/>
          <p:cNvSpPr/>
          <p:nvPr/>
        </p:nvSpPr>
        <p:spPr>
          <a:xfrm>
            <a:off x="416496" y="4795200"/>
            <a:ext cx="1944000" cy="57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営業秘密の保護</a:t>
            </a:r>
            <a:endParaRPr kumimoji="1" lang="en-US" altLang="ja-JP" b="1" dirty="0" smtClean="0">
              <a:solidFill>
                <a:schemeClr val="tx1"/>
              </a:solidFill>
            </a:endParaRPr>
          </a:p>
          <a:p>
            <a:pPr algn="ctr">
              <a:lnSpc>
                <a:spcPct val="110000"/>
              </a:lnSpc>
            </a:pPr>
            <a:r>
              <a:rPr kumimoji="1" lang="ja-JP" altLang="en-US" sz="1400" dirty="0" smtClean="0">
                <a:solidFill>
                  <a:schemeClr val="tx1"/>
                </a:solidFill>
              </a:rPr>
              <a:t>（不正競争防止法）</a:t>
            </a:r>
            <a:endParaRPr kumimoji="1" lang="ja-JP" altLang="en-US" sz="1400" dirty="0">
              <a:solidFill>
                <a:schemeClr val="tx1"/>
              </a:solidFill>
            </a:endParaRPr>
          </a:p>
        </p:txBody>
      </p:sp>
      <p:sp>
        <p:nvSpPr>
          <p:cNvPr id="17" name="正方形/長方形 16"/>
          <p:cNvSpPr/>
          <p:nvPr/>
        </p:nvSpPr>
        <p:spPr>
          <a:xfrm>
            <a:off x="5385048" y="1772744"/>
            <a:ext cx="1944000" cy="57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b="1" dirty="0" smtClean="0">
                <a:solidFill>
                  <a:schemeClr val="tx1"/>
                </a:solidFill>
              </a:rPr>
              <a:t>商標権</a:t>
            </a:r>
            <a:endParaRPr lang="en-US" altLang="ja-JP" b="1" dirty="0" smtClean="0">
              <a:solidFill>
                <a:schemeClr val="tx1"/>
              </a:solidFill>
            </a:endParaRPr>
          </a:p>
          <a:p>
            <a:pPr algn="ctr">
              <a:lnSpc>
                <a:spcPct val="110000"/>
              </a:lnSpc>
            </a:pPr>
            <a:r>
              <a:rPr kumimoji="1" lang="ja-JP" altLang="en-US" sz="1400" dirty="0" smtClean="0">
                <a:solidFill>
                  <a:schemeClr val="tx1"/>
                </a:solidFill>
              </a:rPr>
              <a:t>（商標法）</a:t>
            </a:r>
            <a:endParaRPr kumimoji="1" lang="ja-JP" altLang="en-US" sz="1400" dirty="0">
              <a:solidFill>
                <a:schemeClr val="tx1"/>
              </a:solidFill>
            </a:endParaRPr>
          </a:p>
        </p:txBody>
      </p:sp>
      <p:sp>
        <p:nvSpPr>
          <p:cNvPr id="18" name="正方形/長方形 17"/>
          <p:cNvSpPr/>
          <p:nvPr/>
        </p:nvSpPr>
        <p:spPr>
          <a:xfrm>
            <a:off x="5385048" y="2419200"/>
            <a:ext cx="1944000" cy="576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ja-JP" altLang="en-US" sz="1600" b="1" dirty="0" smtClean="0">
                <a:solidFill>
                  <a:schemeClr val="tx1"/>
                </a:solidFill>
              </a:rPr>
              <a:t>商品等表示の保護</a:t>
            </a:r>
            <a:endParaRPr lang="en-US" altLang="ja-JP" sz="1600" b="1" dirty="0" smtClean="0">
              <a:solidFill>
                <a:schemeClr val="tx1"/>
              </a:solidFill>
            </a:endParaRPr>
          </a:p>
          <a:p>
            <a:pPr algn="ctr">
              <a:lnSpc>
                <a:spcPct val="110000"/>
              </a:lnSpc>
            </a:pPr>
            <a:r>
              <a:rPr kumimoji="1" lang="ja-JP" altLang="en-US" sz="1400" dirty="0" smtClean="0">
                <a:solidFill>
                  <a:schemeClr val="tx1"/>
                </a:solidFill>
              </a:rPr>
              <a:t>（不正競争防止法）</a:t>
            </a:r>
            <a:endParaRPr kumimoji="1" lang="ja-JP" altLang="en-US" sz="1400" dirty="0">
              <a:solidFill>
                <a:schemeClr val="tx1"/>
              </a:solidFill>
            </a:endParaRPr>
          </a:p>
        </p:txBody>
      </p:sp>
      <p:cxnSp>
        <p:nvCxnSpPr>
          <p:cNvPr id="21" name="カギ線コネクタ 20"/>
          <p:cNvCxnSpPr>
            <a:endCxn id="10" idx="1"/>
          </p:cNvCxnSpPr>
          <p:nvPr/>
        </p:nvCxnSpPr>
        <p:spPr>
          <a:xfrm rot="16200000" flipH="1">
            <a:off x="128436" y="1772756"/>
            <a:ext cx="432104"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endCxn id="11" idx="1"/>
          </p:cNvCxnSpPr>
          <p:nvPr/>
        </p:nvCxnSpPr>
        <p:spPr>
          <a:xfrm rot="16200000" flipH="1">
            <a:off x="-194756" y="2095948"/>
            <a:ext cx="1078488"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カギ線コネクタ 29"/>
          <p:cNvCxnSpPr>
            <a:endCxn id="12" idx="1"/>
          </p:cNvCxnSpPr>
          <p:nvPr/>
        </p:nvCxnSpPr>
        <p:spPr>
          <a:xfrm rot="16200000" flipH="1">
            <a:off x="-518757" y="2419947"/>
            <a:ext cx="1726488" cy="144017"/>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カギ線コネクタ 34"/>
          <p:cNvCxnSpPr>
            <a:endCxn id="13" idx="1"/>
          </p:cNvCxnSpPr>
          <p:nvPr/>
        </p:nvCxnSpPr>
        <p:spPr>
          <a:xfrm rot="16200000" flipH="1">
            <a:off x="-950758" y="2851946"/>
            <a:ext cx="2590490" cy="14401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コンテンツ プレースホルダー 6"/>
          <p:cNvSpPr txBox="1">
            <a:spLocks/>
          </p:cNvSpPr>
          <p:nvPr/>
        </p:nvSpPr>
        <p:spPr bwMode="auto">
          <a:xfrm>
            <a:off x="5097463" y="3787200"/>
            <a:ext cx="4680520"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buFont typeface="Wingdings" panose="05000000000000000000" pitchFamily="2" charset="2"/>
              <a:buNone/>
            </a:pPr>
            <a:r>
              <a:rPr lang="ja-JP" altLang="en-US" sz="2400" kern="0" dirty="0" smtClean="0">
                <a:solidFill>
                  <a:schemeClr val="tx2">
                    <a:lumMod val="50000"/>
                  </a:schemeClr>
                </a:solidFill>
              </a:rPr>
              <a:t>その他関係する法令</a:t>
            </a:r>
            <a:endParaRPr lang="ja-JP" altLang="en-US" sz="2400" kern="0" dirty="0">
              <a:solidFill>
                <a:schemeClr val="tx2">
                  <a:lumMod val="50000"/>
                </a:schemeClr>
              </a:solidFill>
            </a:endParaRPr>
          </a:p>
        </p:txBody>
      </p:sp>
      <p:sp>
        <p:nvSpPr>
          <p:cNvPr id="50" name="正方形/長方形 49"/>
          <p:cNvSpPr/>
          <p:nvPr/>
        </p:nvSpPr>
        <p:spPr>
          <a:xfrm>
            <a:off x="5385600" y="4363200"/>
            <a:ext cx="1944000" cy="57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製造物責任法</a:t>
            </a:r>
            <a:endParaRPr kumimoji="1" lang="ja-JP" altLang="en-US" b="1" dirty="0">
              <a:solidFill>
                <a:schemeClr val="tx1"/>
              </a:solidFill>
            </a:endParaRPr>
          </a:p>
        </p:txBody>
      </p:sp>
      <p:sp>
        <p:nvSpPr>
          <p:cNvPr id="51" name="正方形/長方形 50"/>
          <p:cNvSpPr/>
          <p:nvPr/>
        </p:nvSpPr>
        <p:spPr>
          <a:xfrm>
            <a:off x="5387119" y="5011200"/>
            <a:ext cx="1944000" cy="57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景品表示法</a:t>
            </a:r>
            <a:endParaRPr kumimoji="1" lang="ja-JP" altLang="en-US" b="1" dirty="0">
              <a:solidFill>
                <a:schemeClr val="tx1"/>
              </a:solidFill>
            </a:endParaRPr>
          </a:p>
        </p:txBody>
      </p:sp>
      <p:sp>
        <p:nvSpPr>
          <p:cNvPr id="52" name="正方形/長方形 51"/>
          <p:cNvSpPr/>
          <p:nvPr/>
        </p:nvSpPr>
        <p:spPr>
          <a:xfrm>
            <a:off x="2360496" y="1772744"/>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「発明」を保護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出願から</a:t>
            </a:r>
            <a:r>
              <a:rPr kumimoji="1" lang="en-US" altLang="ja-JP" sz="1200" dirty="0" smtClean="0">
                <a:solidFill>
                  <a:schemeClr val="tx1"/>
                </a:solidFill>
              </a:rPr>
              <a:t>20</a:t>
            </a:r>
            <a:r>
              <a:rPr kumimoji="1" lang="ja-JP" altLang="en-US" sz="1200" dirty="0" smtClean="0">
                <a:solidFill>
                  <a:schemeClr val="tx1"/>
                </a:solidFill>
              </a:rPr>
              <a:t>年</a:t>
            </a:r>
            <a:r>
              <a:rPr kumimoji="1" lang="en-US" altLang="ja-JP" sz="1200" dirty="0" smtClean="0">
                <a:solidFill>
                  <a:schemeClr val="tx1"/>
                </a:solidFill>
              </a:rPr>
              <a:t/>
            </a:r>
            <a:br>
              <a:rPr kumimoji="1" lang="en-US" altLang="ja-JP" sz="1200" dirty="0" smtClean="0">
                <a:solidFill>
                  <a:schemeClr val="tx1"/>
                </a:solidFill>
              </a:rPr>
            </a:br>
            <a:r>
              <a:rPr kumimoji="1" lang="ja-JP" altLang="en-US" sz="1200" dirty="0" smtClean="0">
                <a:solidFill>
                  <a:schemeClr val="tx1"/>
                </a:solidFill>
              </a:rPr>
              <a:t>（一部最大</a:t>
            </a:r>
            <a:r>
              <a:rPr kumimoji="1" lang="en-US" altLang="ja-JP" sz="1200" dirty="0" smtClean="0">
                <a:solidFill>
                  <a:schemeClr val="tx1"/>
                </a:solidFill>
              </a:rPr>
              <a:t>5</a:t>
            </a:r>
            <a:r>
              <a:rPr kumimoji="1" lang="ja-JP" altLang="en-US" sz="1200" dirty="0" smtClean="0">
                <a:solidFill>
                  <a:schemeClr val="tx1"/>
                </a:solidFill>
              </a:rPr>
              <a:t>年延長）</a:t>
            </a:r>
            <a:endParaRPr kumimoji="1" lang="ja-JP" altLang="en-US" sz="1200" dirty="0">
              <a:solidFill>
                <a:schemeClr val="tx1"/>
              </a:solidFill>
            </a:endParaRPr>
          </a:p>
        </p:txBody>
      </p:sp>
      <p:sp>
        <p:nvSpPr>
          <p:cNvPr id="53" name="正方形/長方形 52"/>
          <p:cNvSpPr/>
          <p:nvPr/>
        </p:nvSpPr>
        <p:spPr>
          <a:xfrm>
            <a:off x="2362034" y="2419128"/>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物品の形状等の考案を保護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出願から</a:t>
            </a:r>
            <a:r>
              <a:rPr kumimoji="1" lang="en-US" altLang="ja-JP" sz="1200" dirty="0" smtClean="0">
                <a:solidFill>
                  <a:schemeClr val="tx1"/>
                </a:solidFill>
              </a:rPr>
              <a:t>10</a:t>
            </a:r>
            <a:r>
              <a:rPr kumimoji="1" lang="ja-JP" altLang="en-US" sz="1200" dirty="0" smtClean="0">
                <a:solidFill>
                  <a:schemeClr val="tx1"/>
                </a:solidFill>
              </a:rPr>
              <a:t>年</a:t>
            </a:r>
            <a:endParaRPr kumimoji="1" lang="en-US" altLang="ja-JP" sz="1200" dirty="0" smtClean="0">
              <a:solidFill>
                <a:schemeClr val="tx1"/>
              </a:solidFill>
            </a:endParaRPr>
          </a:p>
        </p:txBody>
      </p:sp>
      <p:sp>
        <p:nvSpPr>
          <p:cNvPr id="54" name="正方形/長方形 53"/>
          <p:cNvSpPr/>
          <p:nvPr/>
        </p:nvSpPr>
        <p:spPr>
          <a:xfrm>
            <a:off x="128464" y="6019200"/>
            <a:ext cx="96481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800" dirty="0" smtClean="0">
                <a:solidFill>
                  <a:schemeClr val="tx1"/>
                </a:solidFill>
              </a:rPr>
              <a:t>知的財産権制度説明会（初心者向け）テキスト「知的財産権制度入門」を基に作成</a:t>
            </a:r>
            <a:endParaRPr lang="en-US" altLang="ja-JP" sz="800" dirty="0" smtClean="0">
              <a:solidFill>
                <a:schemeClr val="tx1"/>
              </a:solidFill>
            </a:endParaRPr>
          </a:p>
        </p:txBody>
      </p:sp>
      <p:sp>
        <p:nvSpPr>
          <p:cNvPr id="55" name="正方形/長方形 54"/>
          <p:cNvSpPr/>
          <p:nvPr/>
        </p:nvSpPr>
        <p:spPr>
          <a:xfrm>
            <a:off x="2360496" y="3067128"/>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物品のデザインを保護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登録から</a:t>
            </a:r>
            <a:r>
              <a:rPr kumimoji="1" lang="en-US" altLang="ja-JP" sz="1200" dirty="0" smtClean="0">
                <a:solidFill>
                  <a:schemeClr val="tx1"/>
                </a:solidFill>
              </a:rPr>
              <a:t>20</a:t>
            </a:r>
            <a:r>
              <a:rPr kumimoji="1" lang="ja-JP" altLang="en-US" sz="1200" dirty="0" smtClean="0">
                <a:solidFill>
                  <a:schemeClr val="tx1"/>
                </a:solidFill>
              </a:rPr>
              <a:t>年</a:t>
            </a:r>
            <a:endParaRPr kumimoji="1" lang="en-US" altLang="ja-JP" sz="1200" dirty="0" smtClean="0">
              <a:solidFill>
                <a:schemeClr val="tx1"/>
              </a:solidFill>
            </a:endParaRPr>
          </a:p>
        </p:txBody>
      </p:sp>
      <p:sp>
        <p:nvSpPr>
          <p:cNvPr id="56" name="正方形/長方形 55"/>
          <p:cNvSpPr/>
          <p:nvPr/>
        </p:nvSpPr>
        <p:spPr>
          <a:xfrm>
            <a:off x="2360496" y="3713440"/>
            <a:ext cx="2448042" cy="10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文芸、学術、美術、音楽、プログラム等の精神的作品を保護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死後</a:t>
            </a:r>
            <a:r>
              <a:rPr kumimoji="1" lang="en-US" altLang="ja-JP" sz="1200" dirty="0" smtClean="0">
                <a:solidFill>
                  <a:schemeClr val="tx1"/>
                </a:solidFill>
              </a:rPr>
              <a:t>50</a:t>
            </a:r>
            <a:r>
              <a:rPr kumimoji="1" lang="ja-JP" altLang="en-US" sz="1200" dirty="0" smtClean="0">
                <a:solidFill>
                  <a:schemeClr val="tx1"/>
                </a:solidFill>
              </a:rPr>
              <a:t>年（法人は公表後</a:t>
            </a:r>
            <a:r>
              <a:rPr kumimoji="1" lang="en-US" altLang="ja-JP" sz="1200" dirty="0" smtClean="0">
                <a:solidFill>
                  <a:schemeClr val="tx1"/>
                </a:solidFill>
              </a:rPr>
              <a:t>50</a:t>
            </a:r>
            <a:r>
              <a:rPr kumimoji="1" lang="ja-JP" altLang="en-US" sz="1200" dirty="0" smtClean="0">
                <a:solidFill>
                  <a:schemeClr val="tx1"/>
                </a:solidFill>
              </a:rPr>
              <a:t>年、映画は公表後</a:t>
            </a:r>
            <a:r>
              <a:rPr kumimoji="1" lang="en-US" altLang="ja-JP" sz="1200" dirty="0" smtClean="0">
                <a:solidFill>
                  <a:schemeClr val="tx1"/>
                </a:solidFill>
              </a:rPr>
              <a:t>70</a:t>
            </a:r>
            <a:r>
              <a:rPr kumimoji="1" lang="ja-JP" altLang="en-US" sz="1200" dirty="0" smtClean="0">
                <a:solidFill>
                  <a:schemeClr val="tx1"/>
                </a:solidFill>
              </a:rPr>
              <a:t>年）</a:t>
            </a:r>
            <a:endParaRPr kumimoji="1" lang="en-US" altLang="ja-JP" sz="1200" dirty="0" smtClean="0">
              <a:solidFill>
                <a:schemeClr val="tx1"/>
              </a:solidFill>
            </a:endParaRPr>
          </a:p>
        </p:txBody>
      </p:sp>
      <p:sp>
        <p:nvSpPr>
          <p:cNvPr id="57" name="正方形/長方形 56"/>
          <p:cNvSpPr/>
          <p:nvPr/>
        </p:nvSpPr>
        <p:spPr>
          <a:xfrm>
            <a:off x="2360496" y="479520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ノウハウや顧客リストの盗用など不正競争行為を規制</a:t>
            </a:r>
            <a:endParaRPr kumimoji="1" lang="en-US" altLang="ja-JP" sz="1200" dirty="0" smtClean="0">
              <a:solidFill>
                <a:schemeClr val="tx1"/>
              </a:solidFill>
            </a:endParaRPr>
          </a:p>
        </p:txBody>
      </p:sp>
      <p:sp>
        <p:nvSpPr>
          <p:cNvPr id="60" name="正方形/長方形 59"/>
          <p:cNvSpPr/>
          <p:nvPr/>
        </p:nvSpPr>
        <p:spPr>
          <a:xfrm>
            <a:off x="7328546" y="177082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商品・サービスに使用するマークを保護</a:t>
            </a:r>
            <a:endParaRPr kumimoji="1" lang="en-US" altLang="ja-JP" sz="1200" dirty="0" smtClean="0">
              <a:solidFill>
                <a:schemeClr val="tx1"/>
              </a:solidFill>
            </a:endParaRPr>
          </a:p>
          <a:p>
            <a:pPr marL="216000" indent="-216000">
              <a:lnSpc>
                <a:spcPct val="110000"/>
              </a:lnSpc>
              <a:buFont typeface="メイリオ" panose="020B0604030504040204" pitchFamily="50" charset="-128"/>
              <a:buChar char="○"/>
            </a:pPr>
            <a:r>
              <a:rPr kumimoji="1" lang="ja-JP" altLang="en-US" sz="1200" dirty="0" smtClean="0">
                <a:solidFill>
                  <a:schemeClr val="tx1"/>
                </a:solidFill>
              </a:rPr>
              <a:t>登録から</a:t>
            </a:r>
            <a:r>
              <a:rPr kumimoji="1" lang="en-US" altLang="ja-JP" sz="1200" dirty="0" smtClean="0">
                <a:solidFill>
                  <a:schemeClr val="tx1"/>
                </a:solidFill>
              </a:rPr>
              <a:t>10</a:t>
            </a:r>
            <a:r>
              <a:rPr kumimoji="1" lang="ja-JP" altLang="en-US" sz="1200" dirty="0" smtClean="0">
                <a:solidFill>
                  <a:schemeClr val="tx1"/>
                </a:solidFill>
              </a:rPr>
              <a:t>年（更新あり）</a:t>
            </a:r>
            <a:endParaRPr kumimoji="1" lang="en-US" altLang="ja-JP" sz="1200" dirty="0" smtClean="0">
              <a:solidFill>
                <a:schemeClr val="tx1"/>
              </a:solidFill>
            </a:endParaRPr>
          </a:p>
        </p:txBody>
      </p:sp>
      <p:sp>
        <p:nvSpPr>
          <p:cNvPr id="61" name="正方形/長方形 60"/>
          <p:cNvSpPr/>
          <p:nvPr/>
        </p:nvSpPr>
        <p:spPr>
          <a:xfrm>
            <a:off x="7329371" y="2418267"/>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周知・著名な商標等の不正使用を規制</a:t>
            </a:r>
            <a:endParaRPr kumimoji="1" lang="en-US" altLang="ja-JP" sz="1200" dirty="0" smtClean="0">
              <a:solidFill>
                <a:schemeClr val="tx1"/>
              </a:solidFill>
            </a:endParaRPr>
          </a:p>
        </p:txBody>
      </p:sp>
      <p:sp>
        <p:nvSpPr>
          <p:cNvPr id="64" name="正方形/長方形 63"/>
          <p:cNvSpPr/>
          <p:nvPr/>
        </p:nvSpPr>
        <p:spPr>
          <a:xfrm>
            <a:off x="7329904" y="436144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製品に欠陥があった場合の製造業者等に対する賠償を定める</a:t>
            </a:r>
            <a:endParaRPr kumimoji="1" lang="en-US" altLang="ja-JP" sz="1200" dirty="0" smtClean="0">
              <a:solidFill>
                <a:schemeClr val="tx1"/>
              </a:solidFill>
            </a:endParaRPr>
          </a:p>
        </p:txBody>
      </p:sp>
      <p:sp>
        <p:nvSpPr>
          <p:cNvPr id="65" name="正方形/長方形 64"/>
          <p:cNvSpPr/>
          <p:nvPr/>
        </p:nvSpPr>
        <p:spPr>
          <a:xfrm>
            <a:off x="7329371" y="5009440"/>
            <a:ext cx="2448042"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 indent="-216000">
              <a:lnSpc>
                <a:spcPct val="110000"/>
              </a:lnSpc>
              <a:buFont typeface="メイリオ" panose="020B0604030504040204" pitchFamily="50" charset="-128"/>
              <a:buChar char="○"/>
            </a:pPr>
            <a:r>
              <a:rPr kumimoji="1" lang="ja-JP" altLang="en-US" sz="1200" dirty="0" smtClean="0">
                <a:solidFill>
                  <a:schemeClr val="tx1"/>
                </a:solidFill>
              </a:rPr>
              <a:t>不当表示や過大な景品類から一般消費者の利益を保護</a:t>
            </a:r>
            <a:endParaRPr kumimoji="1" lang="en-US" altLang="ja-JP" sz="1200" dirty="0" smtClean="0">
              <a:solidFill>
                <a:schemeClr val="tx1"/>
              </a:solidFill>
            </a:endParaRPr>
          </a:p>
        </p:txBody>
      </p:sp>
      <p:cxnSp>
        <p:nvCxnSpPr>
          <p:cNvPr id="67" name="カギ線コネクタ 66"/>
          <p:cNvCxnSpPr>
            <a:endCxn id="17" idx="1"/>
          </p:cNvCxnSpPr>
          <p:nvPr/>
        </p:nvCxnSpPr>
        <p:spPr>
          <a:xfrm rot="16200000" flipH="1">
            <a:off x="5097023" y="1772719"/>
            <a:ext cx="432034"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カギ線コネクタ 69"/>
          <p:cNvCxnSpPr>
            <a:endCxn id="18" idx="1"/>
          </p:cNvCxnSpPr>
          <p:nvPr/>
        </p:nvCxnSpPr>
        <p:spPr>
          <a:xfrm rot="16200000" flipH="1">
            <a:off x="4773795" y="2095947"/>
            <a:ext cx="1078490" cy="144016"/>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416496" y="5443200"/>
            <a:ext cx="1944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en-US" altLang="ja-JP" b="1" dirty="0" smtClean="0">
                <a:solidFill>
                  <a:schemeClr val="tx1"/>
                </a:solidFill>
              </a:rPr>
              <a:t>…</a:t>
            </a:r>
            <a:endParaRPr kumimoji="1" lang="ja-JP" altLang="en-US" b="1" dirty="0">
              <a:solidFill>
                <a:schemeClr val="tx1"/>
              </a:solidFill>
            </a:endParaRPr>
          </a:p>
        </p:txBody>
      </p:sp>
      <p:sp>
        <p:nvSpPr>
          <p:cNvPr id="71" name="正方形/長方形 70"/>
          <p:cNvSpPr/>
          <p:nvPr/>
        </p:nvSpPr>
        <p:spPr>
          <a:xfrm>
            <a:off x="5384546" y="3068495"/>
            <a:ext cx="1944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lnSpc>
                <a:spcPct val="110000"/>
              </a:lnSpc>
            </a:pPr>
            <a:r>
              <a:rPr kumimoji="1" lang="en-US" altLang="ja-JP" b="1" dirty="0" smtClean="0">
                <a:solidFill>
                  <a:schemeClr val="tx1"/>
                </a:solidFill>
              </a:rPr>
              <a:t>…</a:t>
            </a:r>
            <a:endParaRPr kumimoji="1" lang="ja-JP" altLang="en-US" b="1" dirty="0">
              <a:solidFill>
                <a:schemeClr val="tx1"/>
              </a:solidFill>
            </a:endParaRPr>
          </a:p>
        </p:txBody>
      </p:sp>
      <p:cxnSp>
        <p:nvCxnSpPr>
          <p:cNvPr id="22" name="直線コネクタ 21"/>
          <p:cNvCxnSpPr/>
          <p:nvPr/>
        </p:nvCxnSpPr>
        <p:spPr>
          <a:xfrm flipH="1">
            <a:off x="273600" y="1628710"/>
            <a:ext cx="1537" cy="410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241032" y="1628710"/>
            <a:ext cx="0" cy="1726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endCxn id="14" idx="1"/>
          </p:cNvCxnSpPr>
          <p:nvPr/>
        </p:nvCxnSpPr>
        <p:spPr>
          <a:xfrm rot="16200000" flipH="1">
            <a:off x="-1382759" y="3283945"/>
            <a:ext cx="3454490" cy="144019"/>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68709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lang="en-US" altLang="ja-JP" dirty="0" smtClean="0"/>
              <a:t>01-03</a:t>
            </a:r>
            <a:r>
              <a:rPr lang="ja-JP" altLang="en-US" dirty="0" smtClean="0"/>
              <a:t>　デザイナーと知的財産</a:t>
            </a:r>
            <a:endParaRPr kumimoji="1" lang="ja-JP" altLang="en-US" dirty="0"/>
          </a:p>
        </p:txBody>
      </p:sp>
      <p:sp>
        <p:nvSpPr>
          <p:cNvPr id="3" name="コンテンツ プレースホルダー 2"/>
          <p:cNvSpPr>
            <a:spLocks noGrp="1"/>
          </p:cNvSpPr>
          <p:nvPr>
            <p:ph idx="1"/>
          </p:nvPr>
        </p:nvSpPr>
        <p:spPr>
          <a:xfrm>
            <a:off x="128464" y="1265720"/>
            <a:ext cx="9649072" cy="432000"/>
          </a:xfrm>
        </p:spPr>
        <p:txBody>
          <a:bodyPr/>
          <a:lstStyle/>
          <a:p>
            <a:pPr>
              <a:buFont typeface="+mj-ea"/>
              <a:buAutoNum type="circleNumDbPlain"/>
            </a:pPr>
            <a:r>
              <a:rPr kumimoji="1" lang="ja-JP" altLang="en-US" dirty="0" smtClean="0"/>
              <a:t>インハウスデザイナーの場合</a:t>
            </a:r>
            <a:endParaRPr kumimoji="1" lang="ja-JP" altLang="en-US" dirty="0"/>
          </a:p>
        </p:txBody>
      </p:sp>
      <p:sp>
        <p:nvSpPr>
          <p:cNvPr id="4" name="テキスト プレースホルダー 3"/>
          <p:cNvSpPr>
            <a:spLocks noGrp="1"/>
          </p:cNvSpPr>
          <p:nvPr>
            <p:ph type="body" sz="quarter" idx="10"/>
          </p:nvPr>
        </p:nvSpPr>
        <p:spPr/>
        <p:txBody>
          <a:bodyPr/>
          <a:lstStyle/>
          <a:p>
            <a:pPr marL="0" indent="0">
              <a:buNone/>
            </a:pPr>
            <a:r>
              <a:rPr kumimoji="1" lang="ja-JP" altLang="en-US" sz="2400" dirty="0" smtClean="0">
                <a:solidFill>
                  <a:schemeClr val="tx2">
                    <a:lumMod val="50000"/>
                  </a:schemeClr>
                </a:solidFill>
              </a:rPr>
              <a:t>企業におけるデザインプロセスの例（プロダクトデザインの場合）</a:t>
            </a:r>
            <a:endParaRPr kumimoji="1" lang="ja-JP" altLang="en-US" sz="2400" dirty="0">
              <a:solidFill>
                <a:schemeClr val="tx2">
                  <a:lumMod val="50000"/>
                </a:schemeClr>
              </a:solidFill>
            </a:endParaRPr>
          </a:p>
        </p:txBody>
      </p:sp>
      <p:sp>
        <p:nvSpPr>
          <p:cNvPr id="6" name="スライド番号プレースホルダー 5"/>
          <p:cNvSpPr>
            <a:spLocks noGrp="1"/>
          </p:cNvSpPr>
          <p:nvPr>
            <p:ph type="sldNum" sz="quarter" idx="12"/>
          </p:nvPr>
        </p:nvSpPr>
        <p:spPr/>
        <p:txBody>
          <a:bodyPr/>
          <a:lstStyle/>
          <a:p>
            <a:fld id="{0B1296A0-BB5A-491C-8A3A-2721A8AE2E9D}" type="slidenum">
              <a:rPr lang="ja-JP" altLang="en-US" smtClean="0"/>
              <a:pPr/>
              <a:t>15</a:t>
            </a:fld>
            <a:endParaRPr lang="ja-JP" altLang="en-US" dirty="0"/>
          </a:p>
        </p:txBody>
      </p:sp>
      <p:sp>
        <p:nvSpPr>
          <p:cNvPr id="20" name="コンテンツ プレースホルダー 2"/>
          <p:cNvSpPr txBox="1">
            <a:spLocks/>
          </p:cNvSpPr>
          <p:nvPr/>
        </p:nvSpPr>
        <p:spPr bwMode="auto">
          <a:xfrm>
            <a:off x="128341" y="3859200"/>
            <a:ext cx="9649072"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a:buFont typeface="+mj-ea"/>
              <a:buAutoNum type="circleNumDbPlain" startAt="2"/>
            </a:pPr>
            <a:r>
              <a:rPr lang="ja-JP" altLang="en-US" kern="0" dirty="0" smtClean="0"/>
              <a:t>フリーランスデザイナーの場合</a:t>
            </a:r>
            <a:endParaRPr lang="ja-JP" altLang="en-US" kern="0" dirty="0"/>
          </a:p>
        </p:txBody>
      </p:sp>
      <p:sp>
        <p:nvSpPr>
          <p:cNvPr id="7" name="ホームベース 6"/>
          <p:cNvSpPr/>
          <p:nvPr/>
        </p:nvSpPr>
        <p:spPr>
          <a:xfrm>
            <a:off x="201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15" name="ホームベース 14"/>
          <p:cNvSpPr/>
          <p:nvPr/>
        </p:nvSpPr>
        <p:spPr>
          <a:xfrm>
            <a:off x="2937600" y="184320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ja-JP" altLang="en-US" b="1" dirty="0">
              <a:solidFill>
                <a:schemeClr val="tx1"/>
              </a:solidFill>
            </a:endParaRPr>
          </a:p>
        </p:txBody>
      </p:sp>
      <p:sp>
        <p:nvSpPr>
          <p:cNvPr id="16" name="ホームベース 15"/>
          <p:cNvSpPr/>
          <p:nvPr/>
        </p:nvSpPr>
        <p:spPr>
          <a:xfrm>
            <a:off x="4305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ja-JP" altLang="en-US" b="1" dirty="0">
              <a:solidFill>
                <a:schemeClr val="tx1"/>
              </a:solidFill>
            </a:endParaRPr>
          </a:p>
        </p:txBody>
      </p:sp>
      <p:sp>
        <p:nvSpPr>
          <p:cNvPr id="17" name="ホームベース 16"/>
          <p:cNvSpPr/>
          <p:nvPr/>
        </p:nvSpPr>
        <p:spPr>
          <a:xfrm>
            <a:off x="5673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商品化</a:t>
            </a:r>
            <a:endParaRPr kumimoji="1" lang="ja-JP" altLang="en-US" b="1" dirty="0">
              <a:solidFill>
                <a:schemeClr val="tx1"/>
              </a:solidFill>
            </a:endParaRPr>
          </a:p>
        </p:txBody>
      </p:sp>
      <p:sp>
        <p:nvSpPr>
          <p:cNvPr id="18" name="ホームベース 17"/>
          <p:cNvSpPr/>
          <p:nvPr/>
        </p:nvSpPr>
        <p:spPr>
          <a:xfrm>
            <a:off x="7041600"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a:t>
            </a:r>
            <a:endParaRPr kumimoji="1" lang="ja-JP" altLang="en-US" b="1" dirty="0">
              <a:solidFill>
                <a:schemeClr val="tx1"/>
              </a:solidFill>
            </a:endParaRPr>
          </a:p>
        </p:txBody>
      </p:sp>
      <p:sp>
        <p:nvSpPr>
          <p:cNvPr id="19" name="ホームベース 18"/>
          <p:cNvSpPr/>
          <p:nvPr/>
        </p:nvSpPr>
        <p:spPr>
          <a:xfrm>
            <a:off x="8409413" y="1843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販売</a:t>
            </a:r>
            <a:endParaRPr kumimoji="1" lang="ja-JP" altLang="en-US" b="1" dirty="0">
              <a:solidFill>
                <a:schemeClr val="tx1"/>
              </a:solidFill>
            </a:endParaRPr>
          </a:p>
        </p:txBody>
      </p:sp>
      <p:sp>
        <p:nvSpPr>
          <p:cNvPr id="29" name="正方形/長方形 28"/>
          <p:cNvSpPr/>
          <p:nvPr/>
        </p:nvSpPr>
        <p:spPr>
          <a:xfrm>
            <a:off x="201600" y="2995328"/>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マーケティングリサーチ</a:t>
            </a:r>
            <a:endParaRPr kumimoji="1" lang="en-US" altLang="ja-JP" sz="900" dirty="0" smtClean="0">
              <a:solidFill>
                <a:schemeClr val="tx1"/>
              </a:solidFill>
            </a:endParaRPr>
          </a:p>
        </p:txBody>
      </p:sp>
      <p:sp>
        <p:nvSpPr>
          <p:cNvPr id="30" name="正方形/長方形 29"/>
          <p:cNvSpPr/>
          <p:nvPr/>
        </p:nvSpPr>
        <p:spPr>
          <a:xfrm>
            <a:off x="2937600"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コンセプトメイキング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アイデア展開</a:t>
            </a:r>
            <a:endParaRPr kumimoji="1" lang="en-US" altLang="ja-JP" sz="900" dirty="0" smtClean="0">
              <a:solidFill>
                <a:schemeClr val="tx1"/>
              </a:solidFill>
            </a:endParaRPr>
          </a:p>
        </p:txBody>
      </p:sp>
      <p:sp>
        <p:nvSpPr>
          <p:cNvPr id="31" name="正方形/長方形 30"/>
          <p:cNvSpPr/>
          <p:nvPr/>
        </p:nvSpPr>
        <p:spPr>
          <a:xfrm>
            <a:off x="4305413"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32" name="正方形/長方形 31"/>
          <p:cNvSpPr/>
          <p:nvPr/>
        </p:nvSpPr>
        <p:spPr>
          <a:xfrm>
            <a:off x="5673413"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ネーミング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パッケージデザイン</a:t>
            </a:r>
            <a:endParaRPr kumimoji="1" lang="en-US" altLang="ja-JP" sz="900" dirty="0" smtClean="0">
              <a:solidFill>
                <a:schemeClr val="tx1"/>
              </a:solidFill>
            </a:endParaRPr>
          </a:p>
        </p:txBody>
      </p:sp>
      <p:sp>
        <p:nvSpPr>
          <p:cNvPr id="33" name="正方形/長方形 32"/>
          <p:cNvSpPr/>
          <p:nvPr/>
        </p:nvSpPr>
        <p:spPr>
          <a:xfrm>
            <a:off x="7041226"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デザイン監理</a:t>
            </a:r>
            <a:endParaRPr kumimoji="1" lang="en-US" altLang="ja-JP" sz="900" dirty="0" smtClean="0">
              <a:solidFill>
                <a:schemeClr val="tx1"/>
              </a:solidFill>
            </a:endParaRPr>
          </a:p>
        </p:txBody>
      </p:sp>
      <p:sp>
        <p:nvSpPr>
          <p:cNvPr id="34" name="正方形/長方形 33"/>
          <p:cNvSpPr/>
          <p:nvPr/>
        </p:nvSpPr>
        <p:spPr>
          <a:xfrm>
            <a:off x="8409413" y="2995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販促ツール制作</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37" name="ホームベース 36"/>
          <p:cNvSpPr/>
          <p:nvPr/>
        </p:nvSpPr>
        <p:spPr>
          <a:xfrm>
            <a:off x="201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38" name="ホームベース 37"/>
          <p:cNvSpPr/>
          <p:nvPr/>
        </p:nvSpPr>
        <p:spPr>
          <a:xfrm>
            <a:off x="1569600" y="4433720"/>
            <a:ext cx="1368000" cy="1152128"/>
          </a:xfrm>
          <a:prstGeom prst="homePlate">
            <a:avLst>
              <a:gd name="adj" fmla="val 2561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契約</a:t>
            </a:r>
            <a:endParaRPr kumimoji="1" lang="ja-JP" altLang="en-US" b="1" dirty="0">
              <a:solidFill>
                <a:schemeClr val="tx1"/>
              </a:solidFill>
            </a:endParaRPr>
          </a:p>
        </p:txBody>
      </p:sp>
      <p:sp>
        <p:nvSpPr>
          <p:cNvPr id="39" name="ホームベース 38"/>
          <p:cNvSpPr/>
          <p:nvPr/>
        </p:nvSpPr>
        <p:spPr>
          <a:xfrm>
            <a:off x="2937600" y="443372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ja-JP" altLang="en-US" b="1" dirty="0">
              <a:solidFill>
                <a:schemeClr val="tx1"/>
              </a:solidFill>
            </a:endParaRPr>
          </a:p>
        </p:txBody>
      </p:sp>
      <p:sp>
        <p:nvSpPr>
          <p:cNvPr id="40" name="ホームベース 39"/>
          <p:cNvSpPr/>
          <p:nvPr/>
        </p:nvSpPr>
        <p:spPr>
          <a:xfrm>
            <a:off x="4305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ja-JP" altLang="en-US" b="1" dirty="0">
              <a:solidFill>
                <a:schemeClr val="tx1"/>
              </a:solidFill>
            </a:endParaRPr>
          </a:p>
        </p:txBody>
      </p:sp>
      <p:sp>
        <p:nvSpPr>
          <p:cNvPr id="41" name="ホームベース 40"/>
          <p:cNvSpPr/>
          <p:nvPr/>
        </p:nvSpPr>
        <p:spPr>
          <a:xfrm>
            <a:off x="5673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商品化</a:t>
            </a:r>
            <a:endParaRPr kumimoji="1" lang="ja-JP" altLang="en-US" b="1" dirty="0">
              <a:solidFill>
                <a:schemeClr val="tx1"/>
              </a:solidFill>
            </a:endParaRPr>
          </a:p>
        </p:txBody>
      </p:sp>
      <p:sp>
        <p:nvSpPr>
          <p:cNvPr id="42" name="ホームベース 41"/>
          <p:cNvSpPr/>
          <p:nvPr/>
        </p:nvSpPr>
        <p:spPr>
          <a:xfrm>
            <a:off x="7041600"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a:t>
            </a:r>
            <a:endParaRPr kumimoji="1" lang="ja-JP" altLang="en-US" b="1" dirty="0">
              <a:solidFill>
                <a:schemeClr val="tx1"/>
              </a:solidFill>
            </a:endParaRPr>
          </a:p>
        </p:txBody>
      </p:sp>
      <p:sp>
        <p:nvSpPr>
          <p:cNvPr id="43" name="ホームベース 42"/>
          <p:cNvSpPr/>
          <p:nvPr/>
        </p:nvSpPr>
        <p:spPr>
          <a:xfrm>
            <a:off x="8409413" y="443372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販売</a:t>
            </a:r>
            <a:endParaRPr kumimoji="1" lang="ja-JP" altLang="en-US" b="1" dirty="0">
              <a:solidFill>
                <a:schemeClr val="tx1"/>
              </a:solidFill>
            </a:endParaRPr>
          </a:p>
        </p:txBody>
      </p:sp>
      <p:sp>
        <p:nvSpPr>
          <p:cNvPr id="44" name="正方形/長方形 43"/>
          <p:cNvSpPr/>
          <p:nvPr/>
        </p:nvSpPr>
        <p:spPr>
          <a:xfrm>
            <a:off x="201600" y="5585848"/>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マーケティングリサーチ</a:t>
            </a:r>
            <a:endParaRPr kumimoji="1" lang="en-US" altLang="ja-JP" sz="900" dirty="0" smtClean="0">
              <a:solidFill>
                <a:schemeClr val="tx1"/>
              </a:solidFill>
            </a:endParaRPr>
          </a:p>
        </p:txBody>
      </p:sp>
      <p:sp>
        <p:nvSpPr>
          <p:cNvPr id="45" name="正方形/長方形 44"/>
          <p:cNvSpPr/>
          <p:nvPr/>
        </p:nvSpPr>
        <p:spPr>
          <a:xfrm>
            <a:off x="2937600"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コンセプトメイキング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アイデア展開</a:t>
            </a:r>
            <a:endParaRPr kumimoji="1" lang="en-US" altLang="ja-JP" sz="900" dirty="0" smtClean="0">
              <a:solidFill>
                <a:schemeClr val="tx1"/>
              </a:solidFill>
            </a:endParaRPr>
          </a:p>
        </p:txBody>
      </p:sp>
      <p:sp>
        <p:nvSpPr>
          <p:cNvPr id="46" name="正方形/長方形 45"/>
          <p:cNvSpPr/>
          <p:nvPr/>
        </p:nvSpPr>
        <p:spPr>
          <a:xfrm>
            <a:off x="4305413"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47" name="正方形/長方形 46"/>
          <p:cNvSpPr/>
          <p:nvPr/>
        </p:nvSpPr>
        <p:spPr>
          <a:xfrm>
            <a:off x="5673413"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ネーミング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パッケージデザイン</a:t>
            </a:r>
            <a:endParaRPr kumimoji="1" lang="en-US" altLang="ja-JP" sz="900" dirty="0" smtClean="0">
              <a:solidFill>
                <a:schemeClr val="tx1"/>
              </a:solidFill>
            </a:endParaRPr>
          </a:p>
        </p:txBody>
      </p:sp>
      <p:sp>
        <p:nvSpPr>
          <p:cNvPr id="48" name="正方形/長方形 47"/>
          <p:cNvSpPr/>
          <p:nvPr/>
        </p:nvSpPr>
        <p:spPr>
          <a:xfrm>
            <a:off x="7041226"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デザイン監理</a:t>
            </a:r>
            <a:endParaRPr kumimoji="1" lang="en-US" altLang="ja-JP" sz="900" dirty="0" smtClean="0">
              <a:solidFill>
                <a:schemeClr val="tx1"/>
              </a:solidFill>
            </a:endParaRPr>
          </a:p>
        </p:txBody>
      </p:sp>
      <p:sp>
        <p:nvSpPr>
          <p:cNvPr id="49" name="正方形/長方形 48"/>
          <p:cNvSpPr/>
          <p:nvPr/>
        </p:nvSpPr>
        <p:spPr>
          <a:xfrm>
            <a:off x="8409413"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販促ツール制作</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50" name="正方形/長方形 49"/>
          <p:cNvSpPr/>
          <p:nvPr/>
        </p:nvSpPr>
        <p:spPr>
          <a:xfrm>
            <a:off x="1569226" y="558572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スポット契約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製品シリーズ契約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プロジェクト契約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顧問契約</a:t>
            </a:r>
            <a:endParaRPr kumimoji="1" lang="en-US" altLang="ja-JP" sz="900" dirty="0" smtClean="0">
              <a:solidFill>
                <a:schemeClr val="tx1"/>
              </a:solidFill>
            </a:endParaRPr>
          </a:p>
        </p:txBody>
      </p:sp>
      <p:sp>
        <p:nvSpPr>
          <p:cNvPr id="3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610893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二等辺三角形 34"/>
          <p:cNvSpPr/>
          <p:nvPr/>
        </p:nvSpPr>
        <p:spPr>
          <a:xfrm>
            <a:off x="8949132" y="4147200"/>
            <a:ext cx="288000" cy="720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a:off x="6213039" y="4147200"/>
            <a:ext cx="288000" cy="720000"/>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二等辺三角形 30"/>
          <p:cNvSpPr/>
          <p:nvPr/>
        </p:nvSpPr>
        <p:spPr>
          <a:xfrm>
            <a:off x="3477787" y="4147200"/>
            <a:ext cx="288000" cy="720000"/>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solidFill>
            <a:schemeClr val="tx2">
              <a:lumMod val="40000"/>
              <a:lumOff val="60000"/>
            </a:schemeClr>
          </a:solidFill>
        </p:spPr>
        <p:txBody>
          <a:bodyPr/>
          <a:lstStyle/>
          <a:p>
            <a:r>
              <a:rPr lang="en-US" altLang="ja-JP" dirty="0" smtClean="0"/>
              <a:t>01-03</a:t>
            </a:r>
            <a:r>
              <a:rPr lang="ja-JP" altLang="en-US" dirty="0" smtClean="0"/>
              <a:t>　デザイナーと知的財産</a:t>
            </a:r>
            <a:endParaRPr kumimoji="1" lang="ja-JP" altLang="en-US" dirty="0"/>
          </a:p>
        </p:txBody>
      </p:sp>
      <p:sp>
        <p:nvSpPr>
          <p:cNvPr id="4" name="テキスト プレースホルダー 3"/>
          <p:cNvSpPr>
            <a:spLocks noGrp="1"/>
          </p:cNvSpPr>
          <p:nvPr>
            <p:ph idx="1"/>
          </p:nvPr>
        </p:nvSpPr>
        <p:spPr>
          <a:xfrm>
            <a:off x="128464" y="692696"/>
            <a:ext cx="9649072" cy="432842"/>
          </a:xfrm>
        </p:spPr>
        <p:txBody>
          <a:bodyPr/>
          <a:lstStyle/>
          <a:p>
            <a:pPr marL="0" indent="0">
              <a:buNone/>
            </a:pPr>
            <a:r>
              <a:rPr kumimoji="1" lang="ja-JP" altLang="en-US" sz="2400" dirty="0" smtClean="0">
                <a:solidFill>
                  <a:schemeClr val="tx2">
                    <a:lumMod val="50000"/>
                  </a:schemeClr>
                </a:solidFill>
              </a:rPr>
              <a:t>デザイナーが知っておくべき知的財産に関する事柄</a:t>
            </a:r>
            <a:endParaRPr kumimoji="1" lang="ja-JP" altLang="en-US" sz="2400" dirty="0">
              <a:solidFill>
                <a:schemeClr val="tx2">
                  <a:lumMod val="50000"/>
                </a:schemeClr>
              </a:solidFill>
            </a:endParaRPr>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16</a:t>
            </a:fld>
            <a:endParaRPr lang="ja-JP" altLang="en-US" dirty="0"/>
          </a:p>
        </p:txBody>
      </p:sp>
      <p:sp>
        <p:nvSpPr>
          <p:cNvPr id="7" name="ホームベース 6"/>
          <p:cNvSpPr/>
          <p:nvPr/>
        </p:nvSpPr>
        <p:spPr>
          <a:xfrm>
            <a:off x="201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8" name="ホームベース 7"/>
          <p:cNvSpPr/>
          <p:nvPr/>
        </p:nvSpPr>
        <p:spPr>
          <a:xfrm>
            <a:off x="1569600" y="2995200"/>
            <a:ext cx="1368000" cy="1152128"/>
          </a:xfrm>
          <a:prstGeom prst="homePlate">
            <a:avLst>
              <a:gd name="adj" fmla="val 2561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契約</a:t>
            </a:r>
            <a:endParaRPr kumimoji="1" lang="ja-JP" altLang="en-US" b="1" dirty="0">
              <a:solidFill>
                <a:schemeClr val="tx1"/>
              </a:solidFill>
            </a:endParaRPr>
          </a:p>
        </p:txBody>
      </p:sp>
      <p:sp>
        <p:nvSpPr>
          <p:cNvPr id="9" name="ホームベース 8"/>
          <p:cNvSpPr/>
          <p:nvPr/>
        </p:nvSpPr>
        <p:spPr>
          <a:xfrm>
            <a:off x="2937600" y="299520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ja-JP" altLang="en-US" b="1" dirty="0">
              <a:solidFill>
                <a:schemeClr val="tx1"/>
              </a:solidFill>
            </a:endParaRPr>
          </a:p>
        </p:txBody>
      </p:sp>
      <p:sp>
        <p:nvSpPr>
          <p:cNvPr id="10" name="ホームベース 9"/>
          <p:cNvSpPr/>
          <p:nvPr/>
        </p:nvSpPr>
        <p:spPr>
          <a:xfrm>
            <a:off x="4305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ja-JP" altLang="en-US" b="1" dirty="0">
              <a:solidFill>
                <a:schemeClr val="tx1"/>
              </a:solidFill>
            </a:endParaRPr>
          </a:p>
        </p:txBody>
      </p:sp>
      <p:sp>
        <p:nvSpPr>
          <p:cNvPr id="11" name="ホームベース 10"/>
          <p:cNvSpPr/>
          <p:nvPr/>
        </p:nvSpPr>
        <p:spPr>
          <a:xfrm>
            <a:off x="5673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商品化</a:t>
            </a:r>
            <a:endParaRPr kumimoji="1" lang="ja-JP" altLang="en-US" b="1" dirty="0">
              <a:solidFill>
                <a:schemeClr val="tx1"/>
              </a:solidFill>
            </a:endParaRPr>
          </a:p>
        </p:txBody>
      </p:sp>
      <p:sp>
        <p:nvSpPr>
          <p:cNvPr id="12" name="ホームベース 11"/>
          <p:cNvSpPr/>
          <p:nvPr/>
        </p:nvSpPr>
        <p:spPr>
          <a:xfrm>
            <a:off x="7041600"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製造</a:t>
            </a:r>
            <a:endParaRPr kumimoji="1" lang="ja-JP" altLang="en-US" b="1" dirty="0">
              <a:solidFill>
                <a:schemeClr val="tx1"/>
              </a:solidFill>
            </a:endParaRPr>
          </a:p>
        </p:txBody>
      </p:sp>
      <p:sp>
        <p:nvSpPr>
          <p:cNvPr id="13" name="ホームベース 12"/>
          <p:cNvSpPr/>
          <p:nvPr/>
        </p:nvSpPr>
        <p:spPr>
          <a:xfrm>
            <a:off x="8409413" y="2995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展示</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営業</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販売</a:t>
            </a:r>
            <a:endParaRPr kumimoji="1" lang="ja-JP" altLang="en-US" b="1" dirty="0">
              <a:solidFill>
                <a:schemeClr val="tx1"/>
              </a:solidFill>
            </a:endParaRPr>
          </a:p>
        </p:txBody>
      </p:sp>
      <p:sp>
        <p:nvSpPr>
          <p:cNvPr id="14" name="正方形/長方形 13"/>
          <p:cNvSpPr/>
          <p:nvPr/>
        </p:nvSpPr>
        <p:spPr>
          <a:xfrm>
            <a:off x="201600" y="4147328"/>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マーケティングリサーチ</a:t>
            </a:r>
            <a:endParaRPr kumimoji="1" lang="en-US" altLang="ja-JP" sz="900" dirty="0" smtClean="0">
              <a:solidFill>
                <a:schemeClr val="tx1"/>
              </a:solidFill>
            </a:endParaRPr>
          </a:p>
        </p:txBody>
      </p:sp>
      <p:sp>
        <p:nvSpPr>
          <p:cNvPr id="15" name="正方形/長方形 14"/>
          <p:cNvSpPr/>
          <p:nvPr/>
        </p:nvSpPr>
        <p:spPr>
          <a:xfrm>
            <a:off x="2937600"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コンセプトメイキング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アイデア展開</a:t>
            </a:r>
            <a:endParaRPr kumimoji="1" lang="en-US" altLang="ja-JP" sz="900" dirty="0" smtClean="0">
              <a:solidFill>
                <a:schemeClr val="tx1"/>
              </a:solidFill>
            </a:endParaRPr>
          </a:p>
        </p:txBody>
      </p:sp>
      <p:sp>
        <p:nvSpPr>
          <p:cNvPr id="16" name="正方形/長方形 15"/>
          <p:cNvSpPr/>
          <p:nvPr/>
        </p:nvSpPr>
        <p:spPr>
          <a:xfrm>
            <a:off x="4305413"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17" name="正方形/長方形 16"/>
          <p:cNvSpPr/>
          <p:nvPr/>
        </p:nvSpPr>
        <p:spPr>
          <a:xfrm>
            <a:off x="5673413"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ネーミング</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パッケージデザイン</a:t>
            </a:r>
            <a:endParaRPr kumimoji="1" lang="en-US" altLang="ja-JP" sz="900" dirty="0" smtClean="0">
              <a:solidFill>
                <a:schemeClr val="tx1"/>
              </a:solidFill>
            </a:endParaRPr>
          </a:p>
        </p:txBody>
      </p:sp>
      <p:sp>
        <p:nvSpPr>
          <p:cNvPr id="18" name="正方形/長方形 17"/>
          <p:cNvSpPr/>
          <p:nvPr/>
        </p:nvSpPr>
        <p:spPr>
          <a:xfrm>
            <a:off x="7041226"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デザイン監理</a:t>
            </a:r>
            <a:endParaRPr kumimoji="1" lang="en-US" altLang="ja-JP" sz="900" dirty="0" smtClean="0">
              <a:solidFill>
                <a:schemeClr val="tx1"/>
              </a:solidFill>
            </a:endParaRPr>
          </a:p>
        </p:txBody>
      </p:sp>
      <p:sp>
        <p:nvSpPr>
          <p:cNvPr id="19" name="正方形/長方形 18"/>
          <p:cNvSpPr/>
          <p:nvPr/>
        </p:nvSpPr>
        <p:spPr>
          <a:xfrm>
            <a:off x="8409413"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販促ツール制作</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展示会出展</a:t>
            </a:r>
            <a:endParaRPr kumimoji="1" lang="en-US" altLang="ja-JP" sz="900" dirty="0" smtClean="0">
              <a:solidFill>
                <a:schemeClr val="tx1"/>
              </a:solidFill>
            </a:endParaRPr>
          </a:p>
        </p:txBody>
      </p:sp>
      <p:sp>
        <p:nvSpPr>
          <p:cNvPr id="20" name="正方形/長方形 19"/>
          <p:cNvSpPr/>
          <p:nvPr/>
        </p:nvSpPr>
        <p:spPr>
          <a:xfrm>
            <a:off x="1569226" y="4147200"/>
            <a:ext cx="1368000"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ct val="110000"/>
              </a:lnSpc>
              <a:buFont typeface="Wingdings" panose="05000000000000000000" pitchFamily="2" charset="2"/>
              <a:buChar char="l"/>
            </a:pPr>
            <a:r>
              <a:rPr kumimoji="1" lang="ja-JP" altLang="en-US" sz="900" dirty="0" smtClean="0">
                <a:solidFill>
                  <a:schemeClr val="tx1"/>
                </a:solidFill>
              </a:rPr>
              <a:t>スポット契約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製品シリーズ契約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プロジェクト契約</a:t>
            </a:r>
            <a:endParaRPr kumimoji="1" lang="en-US" altLang="ja-JP" sz="900" dirty="0" smtClean="0">
              <a:solidFill>
                <a:schemeClr val="tx1"/>
              </a:solidFill>
            </a:endParaRPr>
          </a:p>
          <a:p>
            <a:pPr marL="171450" indent="-171450">
              <a:lnSpc>
                <a:spcPct val="110000"/>
              </a:lnSpc>
              <a:buFont typeface="Wingdings" panose="05000000000000000000" pitchFamily="2" charset="2"/>
              <a:buChar char="l"/>
            </a:pPr>
            <a:r>
              <a:rPr kumimoji="1" lang="ja-JP" altLang="en-US" sz="900" dirty="0" smtClean="0">
                <a:solidFill>
                  <a:schemeClr val="tx1"/>
                </a:solidFill>
              </a:rPr>
              <a:t>顧問契約</a:t>
            </a:r>
            <a:endParaRPr kumimoji="1" lang="en-US" altLang="ja-JP" sz="900" dirty="0" smtClean="0">
              <a:solidFill>
                <a:schemeClr val="tx1"/>
              </a:solidFill>
            </a:endParaRPr>
          </a:p>
        </p:txBody>
      </p:sp>
      <p:sp>
        <p:nvSpPr>
          <p:cNvPr id="24" name="角丸四角形 23"/>
          <p:cNvSpPr/>
          <p:nvPr/>
        </p:nvSpPr>
        <p:spPr>
          <a:xfrm>
            <a:off x="1424608" y="1268760"/>
            <a:ext cx="1656184" cy="1440160"/>
          </a:xfrm>
          <a:prstGeom prst="roundRect">
            <a:avLst>
              <a:gd name="adj" fmla="val 5423"/>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契約の種類</a:t>
            </a:r>
            <a:endParaRPr kumimoji="1" lang="en-US" altLang="ja-JP" sz="1200" dirty="0" smtClean="0">
              <a:solidFill>
                <a:schemeClr val="tx1"/>
              </a:solidFill>
            </a:endParaRPr>
          </a:p>
          <a:p>
            <a:pPr algn="ctr"/>
            <a:r>
              <a:rPr kumimoji="1" lang="ja-JP" altLang="en-US" sz="1200" dirty="0" smtClean="0">
                <a:solidFill>
                  <a:schemeClr val="tx1"/>
                </a:solidFill>
              </a:rPr>
              <a:t>権利の帰属</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契約法</a:t>
            </a:r>
            <a:endParaRPr kumimoji="1" lang="en-US" altLang="ja-JP" b="1" dirty="0" smtClean="0">
              <a:solidFill>
                <a:schemeClr val="tx1"/>
              </a:solidFill>
            </a:endParaRPr>
          </a:p>
          <a:p>
            <a:pPr algn="ctr"/>
            <a:r>
              <a:rPr kumimoji="1" lang="ja-JP" altLang="en-US" b="1" dirty="0" smtClean="0">
                <a:solidFill>
                  <a:schemeClr val="tx1"/>
                </a:solidFill>
              </a:rPr>
              <a:t>下請法</a:t>
            </a:r>
            <a:endParaRPr kumimoji="1" lang="en-US" altLang="ja-JP" b="1" dirty="0" smtClean="0">
              <a:solidFill>
                <a:schemeClr val="tx1"/>
              </a:solidFill>
            </a:endParaRPr>
          </a:p>
        </p:txBody>
      </p:sp>
      <p:sp>
        <p:nvSpPr>
          <p:cNvPr id="25" name="角丸四角形 24"/>
          <p:cNvSpPr/>
          <p:nvPr/>
        </p:nvSpPr>
        <p:spPr>
          <a:xfrm>
            <a:off x="3512840" y="1267200"/>
            <a:ext cx="2880000" cy="1440160"/>
          </a:xfrm>
          <a:prstGeom prst="roundRect">
            <a:avLst>
              <a:gd name="adj" fmla="val 4762"/>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技術・デザインの公表</a:t>
            </a:r>
            <a:endParaRPr kumimoji="1" lang="en-US" altLang="ja-JP" sz="1200" dirty="0" smtClean="0">
              <a:solidFill>
                <a:schemeClr val="tx1"/>
              </a:solidFill>
            </a:endParaRPr>
          </a:p>
          <a:p>
            <a:pPr algn="ctr"/>
            <a:r>
              <a:rPr kumimoji="1" lang="ja-JP" altLang="en-US" sz="1200" dirty="0" smtClean="0">
                <a:solidFill>
                  <a:schemeClr val="tx1"/>
                </a:solidFill>
              </a:rPr>
              <a:t>権利のアピール</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特許法・実用新案法</a:t>
            </a:r>
            <a:endParaRPr kumimoji="1" lang="en-US" altLang="ja-JP" b="1" dirty="0" smtClean="0">
              <a:solidFill>
                <a:schemeClr val="tx1"/>
              </a:solidFill>
            </a:endParaRPr>
          </a:p>
          <a:p>
            <a:pPr algn="ctr"/>
            <a:r>
              <a:rPr kumimoji="1" lang="ja-JP" altLang="en-US" b="1" dirty="0" smtClean="0">
                <a:solidFill>
                  <a:schemeClr val="tx1"/>
                </a:solidFill>
              </a:rPr>
              <a:t>意匠法・商標法</a:t>
            </a:r>
            <a:endParaRPr kumimoji="1" lang="en-US" altLang="ja-JP" b="1" dirty="0" smtClean="0">
              <a:solidFill>
                <a:schemeClr val="tx1"/>
              </a:solidFill>
            </a:endParaRPr>
          </a:p>
        </p:txBody>
      </p:sp>
      <p:sp>
        <p:nvSpPr>
          <p:cNvPr id="26" name="角丸四角形 25"/>
          <p:cNvSpPr/>
          <p:nvPr/>
        </p:nvSpPr>
        <p:spPr>
          <a:xfrm>
            <a:off x="6825208" y="1267200"/>
            <a:ext cx="1656184" cy="1440160"/>
          </a:xfrm>
          <a:prstGeom prst="roundRect">
            <a:avLst>
              <a:gd name="adj" fmla="val 5423"/>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製造物の欠陥</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製造物責任法</a:t>
            </a:r>
            <a:endParaRPr kumimoji="1" lang="en-US" altLang="ja-JP" b="1" dirty="0" smtClean="0">
              <a:solidFill>
                <a:schemeClr val="tx1"/>
              </a:solidFill>
            </a:endParaRPr>
          </a:p>
        </p:txBody>
      </p:sp>
      <p:sp>
        <p:nvSpPr>
          <p:cNvPr id="27" name="二等辺三角形 26"/>
          <p:cNvSpPr/>
          <p:nvPr/>
        </p:nvSpPr>
        <p:spPr>
          <a:xfrm rot="10800000">
            <a:off x="4809463" y="2707200"/>
            <a:ext cx="288000" cy="28954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10800000">
            <a:off x="2108700" y="2705656"/>
            <a:ext cx="288000" cy="289544"/>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0800000">
            <a:off x="7510759" y="2705656"/>
            <a:ext cx="288000" cy="28954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01600" y="4867200"/>
            <a:ext cx="4103626" cy="1440160"/>
          </a:xfrm>
          <a:prstGeom prst="roundRect">
            <a:avLst>
              <a:gd name="adj" fmla="val 3439"/>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技術・デザインの漏えい</a:t>
            </a:r>
            <a:endParaRPr kumimoji="1" lang="en-US" altLang="ja-JP" sz="1200" dirty="0" smtClean="0">
              <a:solidFill>
                <a:schemeClr val="tx1"/>
              </a:solidFill>
            </a:endParaRPr>
          </a:p>
          <a:p>
            <a:pPr algn="ctr"/>
            <a:r>
              <a:rPr lang="ja-JP" altLang="en-US" sz="1200" dirty="0" smtClean="0">
                <a:solidFill>
                  <a:schemeClr val="tx1"/>
                </a:solidFill>
              </a:rPr>
              <a:t>先行する技術・デザイン・ネーミングの存在</a:t>
            </a:r>
            <a:endParaRPr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特許法・実用新案法・意匠法</a:t>
            </a:r>
            <a:endParaRPr kumimoji="1" lang="en-US" altLang="ja-JP" b="1" dirty="0" smtClean="0">
              <a:solidFill>
                <a:schemeClr val="tx1"/>
              </a:solidFill>
            </a:endParaRPr>
          </a:p>
          <a:p>
            <a:pPr algn="ctr"/>
            <a:r>
              <a:rPr kumimoji="1" lang="ja-JP" altLang="en-US" b="1" dirty="0" smtClean="0">
                <a:solidFill>
                  <a:schemeClr val="tx1"/>
                </a:solidFill>
              </a:rPr>
              <a:t>商標法・著作権法・不正競争防止法</a:t>
            </a:r>
            <a:endParaRPr kumimoji="1" lang="en-US" altLang="ja-JP" b="1" dirty="0" smtClean="0">
              <a:solidFill>
                <a:schemeClr val="tx1"/>
              </a:solidFill>
            </a:endParaRPr>
          </a:p>
        </p:txBody>
      </p:sp>
      <p:sp>
        <p:nvSpPr>
          <p:cNvPr id="32" name="角丸四角形 31"/>
          <p:cNvSpPr/>
          <p:nvPr/>
        </p:nvSpPr>
        <p:spPr>
          <a:xfrm>
            <a:off x="4809600" y="4867200"/>
            <a:ext cx="1944000" cy="1440160"/>
          </a:xfrm>
          <a:prstGeom prst="roundRect">
            <a:avLst>
              <a:gd name="adj" fmla="val 5423"/>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商品・サービスの表示</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商標法</a:t>
            </a:r>
            <a:endParaRPr kumimoji="1" lang="en-US" altLang="ja-JP" b="1" dirty="0" smtClean="0">
              <a:solidFill>
                <a:schemeClr val="tx1"/>
              </a:solidFill>
            </a:endParaRPr>
          </a:p>
          <a:p>
            <a:pPr algn="ctr"/>
            <a:r>
              <a:rPr kumimoji="1" lang="ja-JP" altLang="en-US" b="1" dirty="0" smtClean="0">
                <a:solidFill>
                  <a:schemeClr val="tx1"/>
                </a:solidFill>
              </a:rPr>
              <a:t>不正競争防止法</a:t>
            </a:r>
            <a:endParaRPr kumimoji="1" lang="en-US" altLang="ja-JP" b="1" dirty="0" smtClean="0">
              <a:solidFill>
                <a:schemeClr val="tx1"/>
              </a:solidFill>
            </a:endParaRPr>
          </a:p>
        </p:txBody>
      </p:sp>
      <p:sp>
        <p:nvSpPr>
          <p:cNvPr id="34" name="角丸四角形 33"/>
          <p:cNvSpPr/>
          <p:nvPr/>
        </p:nvSpPr>
        <p:spPr>
          <a:xfrm>
            <a:off x="6897600" y="4867200"/>
            <a:ext cx="2880000" cy="1440160"/>
          </a:xfrm>
          <a:prstGeom prst="roundRect">
            <a:avLst>
              <a:gd name="adj" fmla="val 4762"/>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技術・デザインの公表</a:t>
            </a:r>
            <a:endParaRPr kumimoji="1" lang="en-US" altLang="ja-JP" sz="1200" dirty="0" smtClean="0">
              <a:solidFill>
                <a:schemeClr val="tx1"/>
              </a:solidFill>
            </a:endParaRPr>
          </a:p>
          <a:p>
            <a:pPr algn="ctr"/>
            <a:r>
              <a:rPr kumimoji="1" lang="ja-JP" altLang="en-US" sz="1200" dirty="0" smtClean="0">
                <a:solidFill>
                  <a:schemeClr val="tx1"/>
                </a:solidFill>
              </a:rPr>
              <a:t>権利のアピール</a:t>
            </a:r>
            <a:endParaRPr kumimoji="1" lang="en-US" altLang="ja-JP" sz="1200" dirty="0" smtClean="0">
              <a:solidFill>
                <a:schemeClr val="tx1"/>
              </a:solidFill>
            </a:endParaRPr>
          </a:p>
          <a:p>
            <a:pPr algn="ctr"/>
            <a:endParaRPr lang="en-US" altLang="ja-JP" sz="1200" dirty="0">
              <a:solidFill>
                <a:schemeClr val="tx1"/>
              </a:solidFill>
            </a:endParaRPr>
          </a:p>
          <a:p>
            <a:pPr algn="ctr"/>
            <a:r>
              <a:rPr kumimoji="1" lang="ja-JP" altLang="en-US" b="1" dirty="0" smtClean="0">
                <a:solidFill>
                  <a:schemeClr val="tx1"/>
                </a:solidFill>
              </a:rPr>
              <a:t>特許法・実用新案法</a:t>
            </a:r>
            <a:endParaRPr kumimoji="1" lang="en-US" altLang="ja-JP" b="1" dirty="0" smtClean="0">
              <a:solidFill>
                <a:schemeClr val="tx1"/>
              </a:solidFill>
            </a:endParaRPr>
          </a:p>
          <a:p>
            <a:pPr algn="ctr"/>
            <a:r>
              <a:rPr kumimoji="1" lang="ja-JP" altLang="en-US" b="1" dirty="0" smtClean="0">
                <a:solidFill>
                  <a:schemeClr val="tx1"/>
                </a:solidFill>
              </a:rPr>
              <a:t>意匠法・商標法</a:t>
            </a:r>
            <a:endParaRPr kumimoji="1" lang="en-US" altLang="ja-JP" b="1" dirty="0" smtClean="0">
              <a:solidFill>
                <a:schemeClr val="tx1"/>
              </a:solidFill>
            </a:endParaRPr>
          </a:p>
        </p:txBody>
      </p:sp>
      <p:sp>
        <p:nvSpPr>
          <p:cNvPr id="3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881572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01-04</a:t>
            </a:r>
            <a:br>
              <a:rPr kumimoji="1" lang="en-US" altLang="ja-JP" dirty="0" smtClean="0"/>
            </a:br>
            <a:r>
              <a:rPr kumimoji="1" lang="ja-JP" altLang="en-US" dirty="0" smtClean="0"/>
              <a:t>学生と知的財産</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17</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663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01-04</a:t>
            </a:r>
            <a:r>
              <a:rPr kumimoji="1" lang="ja-JP" altLang="en-US" dirty="0" smtClean="0"/>
              <a:t>　学生と知的財産</a:t>
            </a:r>
            <a:endParaRPr kumimoji="1" lang="ja-JP" altLang="en-US" dirty="0"/>
          </a:p>
        </p:txBody>
      </p:sp>
      <p:sp>
        <p:nvSpPr>
          <p:cNvPr id="8" name="コンテンツ プレースホルダー 7"/>
          <p:cNvSpPr>
            <a:spLocks noGrp="1"/>
          </p:cNvSpPr>
          <p:nvPr>
            <p:ph idx="1"/>
          </p:nvPr>
        </p:nvSpPr>
        <p:spPr>
          <a:xfrm>
            <a:off x="128464" y="1265720"/>
            <a:ext cx="4680000" cy="1656000"/>
          </a:xfrm>
          <a:solidFill>
            <a:schemeClr val="tx2">
              <a:lumMod val="20000"/>
              <a:lumOff val="80000"/>
            </a:schemeClr>
          </a:solidFill>
        </p:spPr>
        <p:txBody>
          <a:bodyPr/>
          <a:lstStyle/>
          <a:p>
            <a:r>
              <a:rPr kumimoji="1" lang="ja-JP" altLang="en-US" dirty="0" smtClean="0"/>
              <a:t>商品化を目的としないため、知的財産権が問題となりにくい。</a:t>
            </a:r>
            <a:endParaRPr kumimoji="1" lang="en-US" altLang="ja-JP" dirty="0" smtClean="0"/>
          </a:p>
          <a:p>
            <a:r>
              <a:rPr kumimoji="1" lang="ja-JP" altLang="en-US" dirty="0" smtClean="0"/>
              <a:t>著作権法の規定により著作物の自由な利用が確保されている（学校その他の教育機関における複製など）。</a:t>
            </a:r>
            <a:endParaRPr kumimoji="1" lang="ja-JP" altLang="en-US" dirty="0"/>
          </a:p>
        </p:txBody>
      </p:sp>
      <p:sp>
        <p:nvSpPr>
          <p:cNvPr id="9" name="テキスト プレースホルダー 8"/>
          <p:cNvSpPr>
            <a:spLocks noGrp="1"/>
          </p:cNvSpPr>
          <p:nvPr>
            <p:ph type="body" sz="quarter" idx="10"/>
          </p:nvPr>
        </p:nvSpPr>
        <p:spPr>
          <a:xfrm>
            <a:off x="129600" y="691200"/>
            <a:ext cx="4678938" cy="432000"/>
          </a:xfrm>
        </p:spPr>
        <p:txBody>
          <a:bodyPr/>
          <a:lstStyle/>
          <a:p>
            <a:pPr marL="0" indent="0">
              <a:buNone/>
            </a:pPr>
            <a:r>
              <a:rPr kumimoji="1" lang="ja-JP" altLang="en-US" dirty="0" smtClean="0">
                <a:solidFill>
                  <a:schemeClr val="tx2">
                    <a:lumMod val="50000"/>
                  </a:schemeClr>
                </a:solidFill>
              </a:rPr>
              <a:t>大学の授業・演習で行われるデザイン活動</a:t>
            </a:r>
            <a:endParaRPr kumimoji="1" lang="ja-JP" altLang="en-US" dirty="0">
              <a:solidFill>
                <a:schemeClr val="tx2">
                  <a:lumMod val="50000"/>
                </a:schemeClr>
              </a:solidFill>
            </a:endParaRPr>
          </a:p>
        </p:txBody>
      </p:sp>
      <p:sp>
        <p:nvSpPr>
          <p:cNvPr id="10" name="コンテンツ プレースホルダー 9"/>
          <p:cNvSpPr>
            <a:spLocks noGrp="1"/>
          </p:cNvSpPr>
          <p:nvPr>
            <p:ph idx="11"/>
          </p:nvPr>
        </p:nvSpPr>
        <p:spPr>
          <a:xfrm>
            <a:off x="5097016" y="1265720"/>
            <a:ext cx="4680584" cy="1656000"/>
          </a:xfrm>
          <a:solidFill>
            <a:schemeClr val="tx2">
              <a:lumMod val="20000"/>
              <a:lumOff val="80000"/>
            </a:schemeClr>
          </a:solidFill>
        </p:spPr>
        <p:txBody>
          <a:bodyPr/>
          <a:lstStyle/>
          <a:p>
            <a:r>
              <a:rPr kumimoji="1" lang="ja-JP" altLang="en-US" dirty="0" smtClean="0"/>
              <a:t>デザインコンペや社会に向けての展示などでは、知的財産権への配慮が必要。</a:t>
            </a:r>
            <a:endParaRPr kumimoji="1" lang="ja-JP" altLang="en-US" dirty="0"/>
          </a:p>
        </p:txBody>
      </p:sp>
      <p:sp>
        <p:nvSpPr>
          <p:cNvPr id="7" name="スライド番号プレースホルダー 6"/>
          <p:cNvSpPr>
            <a:spLocks noGrp="1"/>
          </p:cNvSpPr>
          <p:nvPr>
            <p:ph type="sldNum" sz="quarter" idx="13"/>
          </p:nvPr>
        </p:nvSpPr>
        <p:spPr/>
        <p:txBody>
          <a:bodyPr/>
          <a:lstStyle/>
          <a:p>
            <a:fld id="{0B1296A0-BB5A-491C-8A3A-2721A8AE2E9D}" type="slidenum">
              <a:rPr lang="ja-JP" altLang="en-US" smtClean="0"/>
              <a:pPr/>
              <a:t>18</a:t>
            </a:fld>
            <a:endParaRPr lang="ja-JP" altLang="en-US" dirty="0"/>
          </a:p>
        </p:txBody>
      </p:sp>
      <p:sp>
        <p:nvSpPr>
          <p:cNvPr id="11" name="テキスト プレースホルダー 8"/>
          <p:cNvSpPr txBox="1">
            <a:spLocks/>
          </p:cNvSpPr>
          <p:nvPr/>
        </p:nvSpPr>
        <p:spPr bwMode="auto">
          <a:xfrm>
            <a:off x="5098596" y="691200"/>
            <a:ext cx="4678938"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buFont typeface="Wingdings" panose="05000000000000000000" pitchFamily="2" charset="2"/>
              <a:buNone/>
            </a:pPr>
            <a:r>
              <a:rPr lang="ja-JP" altLang="en-US" kern="0" dirty="0" smtClean="0">
                <a:solidFill>
                  <a:schemeClr val="tx2">
                    <a:lumMod val="50000"/>
                  </a:schemeClr>
                </a:solidFill>
              </a:rPr>
              <a:t>社会に向けて発表するデザイン活動</a:t>
            </a:r>
            <a:endParaRPr lang="ja-JP" altLang="en-US" kern="0" dirty="0">
              <a:solidFill>
                <a:schemeClr val="tx2">
                  <a:lumMod val="50000"/>
                </a:schemeClr>
              </a:solidFill>
            </a:endParaRPr>
          </a:p>
        </p:txBody>
      </p:sp>
      <p:sp>
        <p:nvSpPr>
          <p:cNvPr id="3" name="二等辺三角形 2"/>
          <p:cNvSpPr/>
          <p:nvPr/>
        </p:nvSpPr>
        <p:spPr>
          <a:xfrm>
            <a:off x="128588" y="3427200"/>
            <a:ext cx="9648825" cy="216024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633000" y="3427200"/>
            <a:ext cx="8640000" cy="216024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a:stCxn id="12" idx="0"/>
          </p:cNvCxnSpPr>
          <p:nvPr/>
        </p:nvCxnSpPr>
        <p:spPr>
          <a:xfrm flipH="1">
            <a:off x="633000" y="3427200"/>
            <a:ext cx="4320000" cy="21602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a:stCxn id="3" idx="0"/>
          </p:cNvCxnSpPr>
          <p:nvPr/>
        </p:nvCxnSpPr>
        <p:spPr>
          <a:xfrm flipH="1">
            <a:off x="2792760" y="3427200"/>
            <a:ext cx="2160241" cy="21602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12" idx="0"/>
            <a:endCxn id="3" idx="3"/>
          </p:cNvCxnSpPr>
          <p:nvPr/>
        </p:nvCxnSpPr>
        <p:spPr>
          <a:xfrm>
            <a:off x="4953000" y="3427200"/>
            <a:ext cx="1" cy="21602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stCxn id="12" idx="0"/>
          </p:cNvCxnSpPr>
          <p:nvPr/>
        </p:nvCxnSpPr>
        <p:spPr>
          <a:xfrm>
            <a:off x="4953000" y="3427200"/>
            <a:ext cx="2159760" cy="21602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2" idx="0"/>
          </p:cNvCxnSpPr>
          <p:nvPr/>
        </p:nvCxnSpPr>
        <p:spPr>
          <a:xfrm>
            <a:off x="4953000" y="3427200"/>
            <a:ext cx="4320000" cy="216024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169600" y="5587440"/>
            <a:ext cx="1728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flipV="1">
            <a:off x="5133020" y="5227440"/>
            <a:ext cx="3658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6573180" y="5225720"/>
            <a:ext cx="32442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329264" y="5585720"/>
            <a:ext cx="1728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6933600" y="5225720"/>
            <a:ext cx="39600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flipV="1">
            <a:off x="8373265" y="5225720"/>
            <a:ext cx="68400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flipV="1">
            <a:off x="5169504" y="4579200"/>
            <a:ext cx="96" cy="1008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flipV="1">
            <a:off x="6897600" y="4579200"/>
            <a:ext cx="96" cy="1008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7328544" y="4579200"/>
            <a:ext cx="96" cy="1008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flipV="1">
            <a:off x="9057600" y="4579200"/>
            <a:ext cx="96" cy="1008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5024880" y="4435312"/>
            <a:ext cx="2016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7185600" y="4433464"/>
            <a:ext cx="2016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5313600" y="4433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6537394" y="4433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7473600" y="4433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8697600" y="4433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4952999" y="5585720"/>
            <a:ext cx="4320001"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大学外（社会）</a:t>
            </a:r>
            <a:endParaRPr kumimoji="1" lang="ja-JP" altLang="en-US" dirty="0">
              <a:solidFill>
                <a:schemeClr val="tx1"/>
              </a:solidFill>
            </a:endParaRPr>
          </a:p>
        </p:txBody>
      </p:sp>
      <p:pic>
        <p:nvPicPr>
          <p:cNvPr id="68" name="図 6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3590" y="3067197"/>
            <a:ext cx="1702594" cy="1464469"/>
          </a:xfrm>
          <a:prstGeom prst="rect">
            <a:avLst/>
          </a:prstGeom>
        </p:spPr>
      </p:pic>
      <p:pic>
        <p:nvPicPr>
          <p:cNvPr id="39" name="図 38"/>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48191" y="3067197"/>
            <a:ext cx="1702594" cy="1464469"/>
          </a:xfrm>
          <a:prstGeom prst="rect">
            <a:avLst/>
          </a:prstGeom>
        </p:spPr>
      </p:pic>
      <p:sp>
        <p:nvSpPr>
          <p:cNvPr id="67" name="正方形/長方形 66"/>
          <p:cNvSpPr/>
          <p:nvPr/>
        </p:nvSpPr>
        <p:spPr>
          <a:xfrm>
            <a:off x="4952761" y="4003200"/>
            <a:ext cx="4320239"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知的財産権のハードルが高い</a:t>
            </a:r>
            <a:endParaRPr kumimoji="1" lang="ja-JP" altLang="en-US" dirty="0">
              <a:solidFill>
                <a:schemeClr val="tx1"/>
              </a:solidFill>
            </a:endParaRPr>
          </a:p>
        </p:txBody>
      </p:sp>
      <p:cxnSp>
        <p:nvCxnSpPr>
          <p:cNvPr id="40" name="直線コネクタ 39"/>
          <p:cNvCxnSpPr/>
          <p:nvPr/>
        </p:nvCxnSpPr>
        <p:spPr>
          <a:xfrm flipH="1">
            <a:off x="3009000" y="5585960"/>
            <a:ext cx="1728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4737000" y="5225960"/>
            <a:ext cx="3658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3009000" y="5224240"/>
            <a:ext cx="32442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849336" y="5584240"/>
            <a:ext cx="1728000"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2577000" y="5224240"/>
            <a:ext cx="39600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849335" y="5224240"/>
            <a:ext cx="684000" cy="360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4737000" y="5083200"/>
            <a:ext cx="96" cy="504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3008904" y="5083200"/>
            <a:ext cx="96" cy="504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2577960" y="5083200"/>
            <a:ext cx="96" cy="504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848904" y="5083200"/>
            <a:ext cx="96" cy="5040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633600" y="5584240"/>
            <a:ext cx="4320001"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大学内</a:t>
            </a:r>
            <a:endParaRPr kumimoji="1" lang="ja-JP" altLang="en-US" dirty="0">
              <a:solidFill>
                <a:schemeClr val="tx1"/>
              </a:solidFill>
            </a:endParaRPr>
          </a:p>
        </p:txBody>
      </p:sp>
      <p:sp>
        <p:nvSpPr>
          <p:cNvPr id="58" name="正方形/長方形 57"/>
          <p:cNvSpPr/>
          <p:nvPr/>
        </p:nvSpPr>
        <p:spPr>
          <a:xfrm flipH="1">
            <a:off x="2865720" y="4939312"/>
            <a:ext cx="2016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flipH="1">
            <a:off x="705000" y="4937464"/>
            <a:ext cx="2016000" cy="144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flipH="1">
            <a:off x="4377000" y="4937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flipH="1">
            <a:off x="3153206" y="4937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flipH="1">
            <a:off x="2217000" y="4937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flipH="1">
            <a:off x="993000" y="4937464"/>
            <a:ext cx="216000"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flipH="1">
            <a:off x="633600" y="4507200"/>
            <a:ext cx="4320239"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dirty="0" smtClean="0">
                <a:solidFill>
                  <a:schemeClr val="tx1"/>
                </a:solidFill>
              </a:rPr>
              <a:t>知的財産権のハードルが低い</a:t>
            </a:r>
            <a:endParaRPr kumimoji="1" lang="ja-JP" altLang="en-US" dirty="0">
              <a:solidFill>
                <a:schemeClr val="tx1"/>
              </a:solidFill>
            </a:endParaRPr>
          </a:p>
        </p:txBody>
      </p:sp>
      <p:sp>
        <p:nvSpPr>
          <p:cNvPr id="6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53967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chemeClr val="tx2">
              <a:lumMod val="40000"/>
              <a:lumOff val="60000"/>
            </a:schemeClr>
          </a:solidFill>
        </p:spPr>
        <p:txBody>
          <a:bodyPr/>
          <a:lstStyle/>
          <a:p>
            <a:r>
              <a:rPr kumimoji="1" lang="ja-JP" altLang="en-US" sz="2800" dirty="0" smtClean="0"/>
              <a:t>パート</a:t>
            </a:r>
            <a:r>
              <a:rPr kumimoji="1" lang="en-US" altLang="ja-JP" sz="2800" dirty="0" smtClean="0"/>
              <a:t>1</a:t>
            </a:r>
            <a:br>
              <a:rPr kumimoji="1" lang="en-US" altLang="ja-JP" sz="2800" dirty="0" smtClean="0"/>
            </a:br>
            <a:r>
              <a:rPr lang="en-US" altLang="ja-JP" sz="2800" dirty="0"/>
              <a:t/>
            </a:r>
            <a:br>
              <a:rPr lang="en-US" altLang="ja-JP" sz="2800" dirty="0"/>
            </a:br>
            <a:r>
              <a:rPr lang="ja-JP" altLang="en-US" sz="2800" dirty="0" smtClean="0"/>
              <a:t>デザインとビジネス</a:t>
            </a:r>
            <a:endParaRPr kumimoji="1" lang="ja-JP" altLang="en-US" sz="2800" dirty="0"/>
          </a:p>
        </p:txBody>
      </p:sp>
      <p:sp>
        <p:nvSpPr>
          <p:cNvPr id="3" name="サブタイトル 2"/>
          <p:cNvSpPr>
            <a:spLocks noGrp="1"/>
          </p:cNvSpPr>
          <p:nvPr>
            <p:ph type="subTitle" idx="1"/>
          </p:nvPr>
        </p:nvSpPr>
        <p:spPr/>
        <p:txBody>
          <a:bodyPr/>
          <a:lstStyle/>
          <a:p>
            <a:r>
              <a:rPr kumimoji="1" lang="ja-JP" altLang="en-US" dirty="0" smtClean="0"/>
              <a:t>「デザイナーが身につけておくべき知財の基本」</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1</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205856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lang="en-US" altLang="ja-JP" dirty="0" smtClean="0"/>
              <a:t>01-04</a:t>
            </a:r>
            <a:r>
              <a:rPr lang="ja-JP" altLang="en-US" dirty="0" smtClean="0"/>
              <a:t>　学生と知的財産</a:t>
            </a:r>
            <a:endParaRPr kumimoji="1" lang="ja-JP" altLang="en-US" dirty="0"/>
          </a:p>
        </p:txBody>
      </p:sp>
      <p:sp>
        <p:nvSpPr>
          <p:cNvPr id="3" name="コンテンツ プレースホルダー 2"/>
          <p:cNvSpPr>
            <a:spLocks noGrp="1"/>
          </p:cNvSpPr>
          <p:nvPr>
            <p:ph idx="1"/>
          </p:nvPr>
        </p:nvSpPr>
        <p:spPr>
          <a:xfrm>
            <a:off x="128464" y="1265720"/>
            <a:ext cx="9649072" cy="1368000"/>
          </a:xfrm>
          <a:solidFill>
            <a:schemeClr val="tx2">
              <a:lumMod val="20000"/>
              <a:lumOff val="80000"/>
            </a:schemeClr>
          </a:solidFill>
          <a:ln>
            <a:solidFill>
              <a:schemeClr val="tx2">
                <a:lumMod val="20000"/>
                <a:lumOff val="80000"/>
              </a:schemeClr>
            </a:solidFill>
          </a:ln>
        </p:spPr>
        <p:txBody>
          <a:bodyPr/>
          <a:lstStyle/>
          <a:p>
            <a:r>
              <a:rPr kumimoji="1" lang="ja-JP" altLang="en-US" dirty="0" smtClean="0"/>
              <a:t>契約書は、トラブルが生じたときに特に重要になるもの。</a:t>
            </a:r>
            <a:endParaRPr kumimoji="1" lang="en-US" altLang="ja-JP" dirty="0" smtClean="0"/>
          </a:p>
          <a:p>
            <a:r>
              <a:rPr lang="ja-JP" altLang="en-US" dirty="0" smtClean="0"/>
              <a:t>出品するだけで著作権</a:t>
            </a:r>
            <a:r>
              <a:rPr kumimoji="1" lang="ja-JP" altLang="en-US" dirty="0" smtClean="0"/>
              <a:t>などの知的財産権を主催者に譲渡するとした内容を含むコンペの要項もある。知的財産権を譲渡すると、たとえ自分の作品であっても、自己のポートフォリオに載せることができないなど、自由に利用できなくなる。</a:t>
            </a:r>
            <a:endParaRPr kumimoji="1" lang="en-US" altLang="ja-JP" dirty="0" smtClean="0"/>
          </a:p>
        </p:txBody>
      </p:sp>
      <p:sp>
        <p:nvSpPr>
          <p:cNvPr id="6" name="テキスト プレースホルダー 5"/>
          <p:cNvSpPr>
            <a:spLocks noGrp="1"/>
          </p:cNvSpPr>
          <p:nvPr>
            <p:ph type="body" sz="quarter" idx="10"/>
          </p:nvPr>
        </p:nvSpPr>
        <p:spPr/>
        <p:txBody>
          <a:bodyPr/>
          <a:lstStyle/>
          <a:p>
            <a:pPr marL="0" indent="0">
              <a:buNone/>
            </a:pPr>
            <a:r>
              <a:rPr kumimoji="1" lang="ja-JP" altLang="en-US" sz="2400" dirty="0" smtClean="0">
                <a:solidFill>
                  <a:schemeClr val="tx2">
                    <a:lumMod val="50000"/>
                  </a:schemeClr>
                </a:solidFill>
              </a:rPr>
              <a:t>デザインコンペへの出品</a:t>
            </a:r>
            <a:endParaRPr kumimoji="1" lang="ja-JP" altLang="en-US" sz="2400" dirty="0">
              <a:solidFill>
                <a:schemeClr val="tx2">
                  <a:lumMod val="50000"/>
                </a:schemeClr>
              </a:solidFill>
            </a:endParaRPr>
          </a:p>
        </p:txBody>
      </p:sp>
      <p:sp>
        <p:nvSpPr>
          <p:cNvPr id="5" name="スライド番号プレースホルダー 4"/>
          <p:cNvSpPr>
            <a:spLocks noGrp="1"/>
          </p:cNvSpPr>
          <p:nvPr>
            <p:ph type="sldNum" sz="quarter" idx="12"/>
          </p:nvPr>
        </p:nvSpPr>
        <p:spPr/>
        <p:txBody>
          <a:bodyPr/>
          <a:lstStyle/>
          <a:p>
            <a:fld id="{0B1296A0-BB5A-491C-8A3A-2721A8AE2E9D}" type="slidenum">
              <a:rPr lang="ja-JP" altLang="en-US" smtClean="0"/>
              <a:pPr/>
              <a:t>19</a:t>
            </a:fld>
            <a:endParaRPr lang="ja-JP" altLang="en-US" dirty="0"/>
          </a:p>
        </p:txBody>
      </p:sp>
      <p:sp>
        <p:nvSpPr>
          <p:cNvPr id="7" name="ホームベース 6"/>
          <p:cNvSpPr/>
          <p:nvPr/>
        </p:nvSpPr>
        <p:spPr>
          <a:xfrm>
            <a:off x="2216696" y="3427200"/>
            <a:ext cx="1368000" cy="1152128"/>
          </a:xfrm>
          <a:prstGeom prst="homePlate">
            <a:avLst>
              <a:gd name="adj" fmla="val 25611"/>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応募検討</a:t>
            </a:r>
            <a:endParaRPr kumimoji="1" lang="ja-JP" altLang="en-US" b="1" dirty="0">
              <a:solidFill>
                <a:schemeClr val="tx1"/>
              </a:solidFill>
            </a:endParaRPr>
          </a:p>
        </p:txBody>
      </p:sp>
      <p:sp>
        <p:nvSpPr>
          <p:cNvPr id="8" name="ホームベース 7"/>
          <p:cNvSpPr/>
          <p:nvPr/>
        </p:nvSpPr>
        <p:spPr>
          <a:xfrm>
            <a:off x="3584696" y="3427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企画</a:t>
            </a:r>
            <a:endParaRPr kumimoji="1" lang="ja-JP" altLang="en-US" b="1" dirty="0">
              <a:solidFill>
                <a:schemeClr val="tx1"/>
              </a:solidFill>
            </a:endParaRPr>
          </a:p>
        </p:txBody>
      </p:sp>
      <p:sp>
        <p:nvSpPr>
          <p:cNvPr id="9" name="ホームベース 8"/>
          <p:cNvSpPr/>
          <p:nvPr/>
        </p:nvSpPr>
        <p:spPr>
          <a:xfrm>
            <a:off x="4952696" y="3427200"/>
            <a:ext cx="1368000" cy="1152128"/>
          </a:xfrm>
          <a:prstGeom prst="homePlate">
            <a:avLst>
              <a:gd name="adj" fmla="val 25611"/>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デザイン</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設計</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試作</a:t>
            </a:r>
            <a:endParaRPr kumimoji="1" lang="en-US" altLang="ja-JP" b="1" dirty="0" smtClean="0">
              <a:solidFill>
                <a:schemeClr val="tx1"/>
              </a:solidFill>
            </a:endParaRPr>
          </a:p>
        </p:txBody>
      </p:sp>
      <p:sp>
        <p:nvSpPr>
          <p:cNvPr id="10" name="ホームベース 9"/>
          <p:cNvSpPr/>
          <p:nvPr/>
        </p:nvSpPr>
        <p:spPr>
          <a:xfrm>
            <a:off x="6320696" y="3427200"/>
            <a:ext cx="1368000" cy="1152128"/>
          </a:xfrm>
          <a:prstGeom prst="homePlate">
            <a:avLst>
              <a:gd name="adj" fmla="val 2561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b="1" dirty="0" smtClean="0">
                <a:solidFill>
                  <a:schemeClr val="tx1"/>
                </a:solidFill>
              </a:rPr>
              <a:t>発表</a:t>
            </a:r>
            <a:endParaRPr kumimoji="1" lang="en-US" altLang="ja-JP" b="1" dirty="0" smtClean="0">
              <a:solidFill>
                <a:schemeClr val="tx1"/>
              </a:solidFill>
            </a:endParaRPr>
          </a:p>
          <a:p>
            <a:pPr algn="ctr">
              <a:lnSpc>
                <a:spcPct val="110000"/>
              </a:lnSpc>
            </a:pPr>
            <a:r>
              <a:rPr kumimoji="1" lang="ja-JP" altLang="en-US" b="1" dirty="0" smtClean="0">
                <a:solidFill>
                  <a:schemeClr val="tx1"/>
                </a:solidFill>
              </a:rPr>
              <a:t>公表</a:t>
            </a:r>
            <a:endParaRPr kumimoji="1" lang="ja-JP" altLang="en-US" b="1" dirty="0">
              <a:solidFill>
                <a:schemeClr val="tx1"/>
              </a:solidFill>
            </a:endParaRPr>
          </a:p>
        </p:txBody>
      </p:sp>
      <p:sp>
        <p:nvSpPr>
          <p:cNvPr id="15" name="二等辺三角形 14"/>
          <p:cNvSpPr/>
          <p:nvPr/>
        </p:nvSpPr>
        <p:spPr>
          <a:xfrm rot="10800000">
            <a:off x="2757676" y="3139200"/>
            <a:ext cx="288000" cy="289544"/>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785600" y="2707200"/>
            <a:ext cx="6552000" cy="432000"/>
          </a:xfrm>
          <a:prstGeom prst="roundRect">
            <a:avLst>
              <a:gd name="adj" fmla="val 1640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要項（契約書）の知的財産権に関する内容をしっかり読む</a:t>
            </a:r>
            <a:endParaRPr kumimoji="1" lang="en-US" altLang="ja-JP" sz="2800" b="1" dirty="0" smtClean="0">
              <a:solidFill>
                <a:schemeClr val="tx1"/>
              </a:solidFill>
            </a:endParaRPr>
          </a:p>
        </p:txBody>
      </p:sp>
      <p:sp>
        <p:nvSpPr>
          <p:cNvPr id="17" name="コンテンツ プレースホルダー 2"/>
          <p:cNvSpPr txBox="1">
            <a:spLocks/>
          </p:cNvSpPr>
          <p:nvPr/>
        </p:nvSpPr>
        <p:spPr bwMode="auto">
          <a:xfrm>
            <a:off x="128588" y="4651200"/>
            <a:ext cx="9648000" cy="1440000"/>
          </a:xfrm>
          <a:prstGeom prst="rect">
            <a:avLst/>
          </a:prstGeom>
          <a:noFill/>
          <a:ln w="19050">
            <a:solidFill>
              <a:schemeClr val="tx2"/>
            </a:solid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buNone/>
            </a:pPr>
            <a:r>
              <a:rPr lang="ja-JP" altLang="en-US" sz="1400" kern="0" dirty="0" smtClean="0"/>
              <a:t>コンペの要項（契約書）に記載された、作品の取り扱い事項の例</a:t>
            </a:r>
            <a:endParaRPr lang="en-US" altLang="ja-JP" sz="1400" kern="0" dirty="0" smtClean="0"/>
          </a:p>
          <a:p>
            <a:r>
              <a:rPr lang="ja-JP" altLang="en-US" sz="1400" kern="0" dirty="0" smtClean="0"/>
              <a:t>すべての知的財産権を譲渡する。</a:t>
            </a:r>
            <a:endParaRPr lang="en-US" altLang="ja-JP" sz="1400" kern="0" dirty="0" smtClean="0"/>
          </a:p>
          <a:p>
            <a:r>
              <a:rPr lang="ja-JP" altLang="en-US" sz="1400" kern="0" dirty="0" smtClean="0"/>
              <a:t>成果物および創作プロセスにおいて創出されたすべての知的財産権を譲渡する。</a:t>
            </a:r>
            <a:endParaRPr lang="en-US" altLang="ja-JP" sz="1400" kern="0" dirty="0" smtClean="0"/>
          </a:p>
          <a:p>
            <a:r>
              <a:rPr lang="ja-JP" altLang="en-US" sz="1400" kern="0" dirty="0" smtClean="0"/>
              <a:t>以前から所有している知的財産権について、無制限に使用許諾する。</a:t>
            </a:r>
            <a:endParaRPr lang="en-US" altLang="ja-JP" sz="1400" kern="0" dirty="0" smtClean="0"/>
          </a:p>
          <a:p>
            <a:r>
              <a:rPr lang="ja-JP" altLang="en-US" sz="1400" kern="0" dirty="0" smtClean="0"/>
              <a:t>著作者人格権</a:t>
            </a:r>
            <a:r>
              <a:rPr lang="en-US" altLang="ja-JP" sz="1400" kern="0" baseline="30000" dirty="0" smtClean="0"/>
              <a:t>※</a:t>
            </a:r>
            <a:r>
              <a:rPr lang="ja-JP" altLang="en-US" sz="1400" kern="0" dirty="0" smtClean="0"/>
              <a:t>を行使しない。</a:t>
            </a:r>
            <a:endParaRPr lang="en-US" altLang="ja-JP" sz="1400" kern="0" dirty="0" smtClean="0"/>
          </a:p>
        </p:txBody>
      </p:sp>
      <p:sp>
        <p:nvSpPr>
          <p:cNvPr id="18" name="正方形/長方形 17"/>
          <p:cNvSpPr/>
          <p:nvPr/>
        </p:nvSpPr>
        <p:spPr>
          <a:xfrm>
            <a:off x="128464" y="6163200"/>
            <a:ext cx="9648124"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rPr>
              <a:t>※</a:t>
            </a:r>
            <a:r>
              <a:rPr kumimoji="1" lang="ja-JP" altLang="en-US" sz="800" dirty="0" smtClean="0">
                <a:solidFill>
                  <a:schemeClr val="tx1"/>
                </a:solidFill>
              </a:rPr>
              <a:t>：公表権、氏名表示権、同一性保持権からなる。これらは著作者が有する権利であり、譲渡等を行うことはできない。</a:t>
            </a:r>
            <a:endParaRPr kumimoji="1" lang="en-US" altLang="ja-JP" sz="800" dirty="0" smtClean="0">
              <a:solidFill>
                <a:schemeClr val="tx1"/>
              </a:solidFill>
            </a:endParaRPr>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840280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ja-JP" altLang="en-US" dirty="0" smtClean="0"/>
              <a:t>デザイン</a:t>
            </a:r>
            <a:r>
              <a:rPr kumimoji="1" lang="ja-JP" altLang="en-US" smtClean="0"/>
              <a:t>とビジネス</a:t>
            </a:r>
            <a:r>
              <a:rPr kumimoji="1" lang="ja-JP" altLang="en-US" dirty="0" smtClean="0"/>
              <a:t>　目次</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01-01</a:t>
            </a:r>
            <a:r>
              <a:rPr lang="en-US" altLang="ja-JP" dirty="0"/>
              <a:t>	</a:t>
            </a:r>
            <a:r>
              <a:rPr lang="en-US" altLang="ja-JP" dirty="0" smtClean="0"/>
              <a:t>	</a:t>
            </a:r>
            <a:r>
              <a:rPr kumimoji="1" lang="ja-JP" altLang="en-US" dirty="0" smtClean="0"/>
              <a:t>これからのデザインの役割を考える</a:t>
            </a:r>
            <a:endParaRPr kumimoji="1" lang="en-US" altLang="ja-JP" dirty="0" smtClean="0"/>
          </a:p>
          <a:p>
            <a:pPr marL="0" indent="0">
              <a:buNone/>
            </a:pPr>
            <a:endParaRPr kumimoji="1" lang="en-US" altLang="ja-JP" dirty="0" smtClean="0"/>
          </a:p>
          <a:p>
            <a:pPr marL="0" indent="0">
              <a:buNone/>
            </a:pPr>
            <a:r>
              <a:rPr lang="en-US" altLang="ja-JP" dirty="0" smtClean="0"/>
              <a:t>01-02</a:t>
            </a:r>
            <a:r>
              <a:rPr lang="en-US" altLang="ja-JP" dirty="0"/>
              <a:t>	</a:t>
            </a:r>
            <a:r>
              <a:rPr lang="en-US" altLang="ja-JP" dirty="0" smtClean="0"/>
              <a:t>	</a:t>
            </a:r>
            <a:r>
              <a:rPr lang="ja-JP" altLang="en-US" dirty="0" smtClean="0"/>
              <a:t>デザイナーの役割</a:t>
            </a:r>
            <a:endParaRPr lang="en-US" altLang="ja-JP" dirty="0" smtClean="0"/>
          </a:p>
          <a:p>
            <a:pPr marL="0" indent="0">
              <a:buNone/>
            </a:pPr>
            <a:endParaRPr lang="en-US" altLang="ja-JP" dirty="0" smtClean="0"/>
          </a:p>
          <a:p>
            <a:pPr marL="0" indent="0">
              <a:buNone/>
            </a:pPr>
            <a:r>
              <a:rPr kumimoji="1" lang="en-US" altLang="ja-JP" dirty="0" smtClean="0"/>
              <a:t>01-03</a:t>
            </a:r>
            <a:r>
              <a:rPr lang="en-US" altLang="ja-JP" dirty="0"/>
              <a:t>	</a:t>
            </a:r>
            <a:r>
              <a:rPr lang="en-US" altLang="ja-JP" dirty="0" smtClean="0"/>
              <a:t>	</a:t>
            </a:r>
            <a:r>
              <a:rPr kumimoji="1" lang="ja-JP" altLang="en-US" dirty="0" smtClean="0"/>
              <a:t>デザイナーと知的財産</a:t>
            </a:r>
            <a:endParaRPr kumimoji="1" lang="en-US" altLang="ja-JP" dirty="0" smtClean="0"/>
          </a:p>
          <a:p>
            <a:pPr marL="0" indent="0">
              <a:buNone/>
            </a:pPr>
            <a:endParaRPr kumimoji="1" lang="en-US" altLang="ja-JP" dirty="0" smtClean="0"/>
          </a:p>
          <a:p>
            <a:pPr marL="0" indent="0">
              <a:buNone/>
            </a:pPr>
            <a:r>
              <a:rPr lang="en-US" altLang="ja-JP" dirty="0" smtClean="0"/>
              <a:t>01-04</a:t>
            </a:r>
            <a:r>
              <a:rPr lang="en-US" altLang="ja-JP" dirty="0"/>
              <a:t>	</a:t>
            </a:r>
            <a:r>
              <a:rPr lang="en-US" altLang="ja-JP" dirty="0" smtClean="0"/>
              <a:t>	</a:t>
            </a:r>
            <a:r>
              <a:rPr lang="ja-JP" altLang="en-US" dirty="0" smtClean="0"/>
              <a:t>学生と知的財産</a:t>
            </a:r>
            <a:endParaRPr kumimoji="1" lang="ja-JP" altLang="en-US" dirty="0"/>
          </a:p>
        </p:txBody>
      </p:sp>
      <p:sp>
        <p:nvSpPr>
          <p:cNvPr id="5" name="スライド番号プレースホルダー 4"/>
          <p:cNvSpPr>
            <a:spLocks noGrp="1"/>
          </p:cNvSpPr>
          <p:nvPr>
            <p:ph type="sldNum" sz="quarter" idx="11"/>
          </p:nvPr>
        </p:nvSpPr>
        <p:spPr/>
        <p:txBody>
          <a:bodyPr/>
          <a:lstStyle/>
          <a:p>
            <a:fld id="{0B1296A0-BB5A-491C-8A3A-2721A8AE2E9D}" type="slidenum">
              <a:rPr lang="ja-JP" altLang="en-US" smtClean="0"/>
              <a:pPr/>
              <a:t>2</a:t>
            </a:fld>
            <a:endParaRPr lang="ja-JP" altLang="en-US" dirty="0"/>
          </a:p>
        </p:txBody>
      </p:sp>
      <p:sp>
        <p:nvSpPr>
          <p:cNvPr id="6"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6908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01-01</a:t>
            </a:r>
            <a:br>
              <a:rPr kumimoji="1" lang="en-US" altLang="ja-JP" dirty="0" smtClean="0"/>
            </a:br>
            <a:r>
              <a:rPr kumimoji="1" lang="ja-JP" altLang="en-US" dirty="0" smtClean="0"/>
              <a:t>これからのデザインの役割を考える</a:t>
            </a:r>
            <a:endParaRPr kumimoji="1" lang="ja-JP" altLang="en-US" dirty="0"/>
          </a:p>
        </p:txBody>
      </p:sp>
      <p:sp>
        <p:nvSpPr>
          <p:cNvPr id="4" name="スライド番号プレースホルダー 3"/>
          <p:cNvSpPr>
            <a:spLocks noGrp="1"/>
          </p:cNvSpPr>
          <p:nvPr>
            <p:ph type="sldNum" sz="quarter" idx="11"/>
          </p:nvPr>
        </p:nvSpPr>
        <p:spPr/>
        <p:txBody>
          <a:bodyPr/>
          <a:lstStyle/>
          <a:p>
            <a:fld id="{0B1296A0-BB5A-491C-8A3A-2721A8AE2E9D}" type="slidenum">
              <a:rPr lang="ja-JP" altLang="en-US" smtClean="0"/>
              <a:pPr/>
              <a:t>3</a:t>
            </a:fld>
            <a:endParaRPr lang="ja-JP" altLang="en-US" dirty="0"/>
          </a:p>
        </p:txBody>
      </p:sp>
      <p:sp>
        <p:nvSpPr>
          <p:cNvPr id="5"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03739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kumimoji="1" lang="en-US" altLang="ja-JP" dirty="0" smtClean="0"/>
              <a:t>01-01</a:t>
            </a:r>
            <a:r>
              <a:rPr kumimoji="1" lang="ja-JP" altLang="en-US" dirty="0" smtClean="0"/>
              <a:t>　これからのデザインの役割を考える</a:t>
            </a:r>
            <a:endParaRPr kumimoji="1" lang="ja-JP" altLang="en-US" dirty="0"/>
          </a:p>
        </p:txBody>
      </p:sp>
      <p:sp>
        <p:nvSpPr>
          <p:cNvPr id="7" name="テキスト プレースホルダー 6"/>
          <p:cNvSpPr>
            <a:spLocks noGrp="1"/>
          </p:cNvSpPr>
          <p:nvPr>
            <p:ph type="body" sz="quarter" idx="10"/>
          </p:nvPr>
        </p:nvSpPr>
        <p:spPr/>
        <p:txBody>
          <a:bodyPr/>
          <a:lstStyle/>
          <a:p>
            <a:pPr marL="0" indent="0">
              <a:buNone/>
            </a:pPr>
            <a:r>
              <a:rPr kumimoji="1" lang="ja-JP" altLang="en-US" sz="2400" dirty="0" smtClean="0">
                <a:solidFill>
                  <a:schemeClr val="tx2">
                    <a:lumMod val="50000"/>
                  </a:schemeClr>
                </a:solidFill>
              </a:rPr>
              <a:t>デザインの領域の例</a:t>
            </a:r>
            <a:endParaRPr kumimoji="1" lang="ja-JP" altLang="en-US" sz="2400" dirty="0">
              <a:solidFill>
                <a:schemeClr val="tx2">
                  <a:lumMod val="50000"/>
                </a:schemeClr>
              </a:solidFill>
            </a:endParaRPr>
          </a:p>
        </p:txBody>
      </p:sp>
      <p:sp>
        <p:nvSpPr>
          <p:cNvPr id="5" name="スライド番号プレースホルダー 4"/>
          <p:cNvSpPr>
            <a:spLocks noGrp="1"/>
          </p:cNvSpPr>
          <p:nvPr>
            <p:ph type="sldNum" sz="quarter" idx="13"/>
          </p:nvPr>
        </p:nvSpPr>
        <p:spPr/>
        <p:txBody>
          <a:bodyPr/>
          <a:lstStyle/>
          <a:p>
            <a:fld id="{0B1296A0-BB5A-491C-8A3A-2721A8AE2E9D}" type="slidenum">
              <a:rPr lang="ja-JP" altLang="en-US" smtClean="0"/>
              <a:pPr/>
              <a:t>4</a:t>
            </a:fld>
            <a:endParaRPr lang="ja-JP" altLang="en-US" dirty="0"/>
          </a:p>
        </p:txBody>
      </p:sp>
      <p:sp>
        <p:nvSpPr>
          <p:cNvPr id="8" name="テキスト プレースホルダー 7"/>
          <p:cNvSpPr>
            <a:spLocks noGrp="1"/>
          </p:cNvSpPr>
          <p:nvPr>
            <p:ph type="body" sz="quarter" idx="14"/>
          </p:nvPr>
        </p:nvSpPr>
        <p:spPr>
          <a:solidFill>
            <a:schemeClr val="tx2">
              <a:lumMod val="40000"/>
              <a:lumOff val="60000"/>
            </a:schemeClr>
          </a:solidFill>
        </p:spPr>
        <p:txBody>
          <a:bodyPr/>
          <a:lstStyle/>
          <a:p>
            <a:pPr marL="0" indent="0" algn="ctr">
              <a:buNone/>
            </a:pPr>
            <a:r>
              <a:rPr kumimoji="1" lang="ja-JP" altLang="en-US" dirty="0" smtClean="0"/>
              <a:t>プロダクト</a:t>
            </a:r>
            <a:endParaRPr kumimoji="1" lang="ja-JP" altLang="en-US" dirty="0"/>
          </a:p>
        </p:txBody>
      </p:sp>
      <p:pic>
        <p:nvPicPr>
          <p:cNvPr id="6" name="コンテンツ プレースホルダー 5"/>
          <p:cNvPicPr>
            <a:picLocks noGrp="1" noChangeAspect="1"/>
          </p:cNvPicPr>
          <p:nvPr>
            <p:ph idx="17"/>
          </p:nvPr>
        </p:nvPicPr>
        <p:blipFill>
          <a:blip r:embed="rId3" cstate="print">
            <a:extLst>
              <a:ext uri="{28A0092B-C50C-407E-A947-70E740481C1C}">
                <a14:useLocalDpi xmlns:a14="http://schemas.microsoft.com/office/drawing/2010/main" val="0"/>
              </a:ext>
            </a:extLst>
          </a:blip>
          <a:stretch>
            <a:fillRect/>
          </a:stretch>
        </p:blipFill>
        <p:spPr>
          <a:xfrm>
            <a:off x="3577405" y="1557338"/>
            <a:ext cx="2752777" cy="1908175"/>
          </a:xfrm>
        </p:spPr>
      </p:pic>
      <p:sp>
        <p:nvSpPr>
          <p:cNvPr id="10" name="テキスト プレースホルダー 9"/>
          <p:cNvSpPr>
            <a:spLocks noGrp="1"/>
          </p:cNvSpPr>
          <p:nvPr>
            <p:ph type="body" sz="quarter" idx="18"/>
          </p:nvPr>
        </p:nvSpPr>
        <p:spPr>
          <a:solidFill>
            <a:schemeClr val="tx2">
              <a:lumMod val="40000"/>
              <a:lumOff val="60000"/>
            </a:schemeClr>
          </a:solidFill>
        </p:spPr>
        <p:txBody>
          <a:bodyPr/>
          <a:lstStyle/>
          <a:p>
            <a:pPr marL="0" indent="0" algn="ctr">
              <a:buNone/>
            </a:pPr>
            <a:r>
              <a:rPr kumimoji="1" lang="ja-JP" altLang="en-US" dirty="0" smtClean="0"/>
              <a:t>パッケージ</a:t>
            </a:r>
            <a:endParaRPr kumimoji="1" lang="ja-JP" altLang="en-US" dirty="0"/>
          </a:p>
        </p:txBody>
      </p:sp>
      <p:pic>
        <p:nvPicPr>
          <p:cNvPr id="27" name="コンテンツ プレースホルダー 26"/>
          <p:cNvPicPr>
            <a:picLocks noGrp="1" noChangeAspect="1"/>
          </p:cNvPicPr>
          <p:nvPr>
            <p:ph idx="21"/>
          </p:nvPr>
        </p:nvPicPr>
        <p:blipFill>
          <a:blip r:embed="rId4" cstate="print">
            <a:extLst>
              <a:ext uri="{28A0092B-C50C-407E-A947-70E740481C1C}">
                <a14:useLocalDpi xmlns:a14="http://schemas.microsoft.com/office/drawing/2010/main" val="0"/>
              </a:ext>
            </a:extLst>
          </a:blip>
          <a:stretch>
            <a:fillRect/>
          </a:stretch>
        </p:blipFill>
        <p:spPr>
          <a:xfrm>
            <a:off x="6835000" y="1555750"/>
            <a:ext cx="2860637" cy="1908175"/>
          </a:xfrm>
        </p:spPr>
      </p:pic>
      <p:sp>
        <p:nvSpPr>
          <p:cNvPr id="12" name="テキスト プレースホルダー 11"/>
          <p:cNvSpPr>
            <a:spLocks noGrp="1"/>
          </p:cNvSpPr>
          <p:nvPr>
            <p:ph type="body" sz="quarter" idx="22"/>
          </p:nvPr>
        </p:nvSpPr>
        <p:spPr>
          <a:solidFill>
            <a:schemeClr val="tx2">
              <a:lumMod val="40000"/>
              <a:lumOff val="60000"/>
            </a:schemeClr>
          </a:solidFill>
        </p:spPr>
        <p:txBody>
          <a:bodyPr/>
          <a:lstStyle/>
          <a:p>
            <a:pPr marL="0" indent="0" algn="ctr">
              <a:buNone/>
            </a:pPr>
            <a:r>
              <a:rPr kumimoji="1" lang="ja-JP" altLang="en-US" dirty="0" smtClean="0"/>
              <a:t>クラフト</a:t>
            </a:r>
            <a:endParaRPr kumimoji="1" lang="ja-JP" altLang="en-US" dirty="0"/>
          </a:p>
        </p:txBody>
      </p:sp>
      <p:pic>
        <p:nvPicPr>
          <p:cNvPr id="28" name="コンテンツ プレースホルダー 27"/>
          <p:cNvPicPr>
            <a:picLocks noGrp="1" noChangeAspect="1"/>
          </p:cNvPicPr>
          <p:nvPr>
            <p:ph idx="23"/>
          </p:nvPr>
        </p:nvPicPr>
        <p:blipFill>
          <a:blip r:embed="rId5" cstate="print">
            <a:extLst>
              <a:ext uri="{28A0092B-C50C-407E-A947-70E740481C1C}">
                <a14:useLocalDpi xmlns:a14="http://schemas.microsoft.com/office/drawing/2010/main" val="0"/>
              </a:ext>
            </a:extLst>
          </a:blip>
          <a:stretch>
            <a:fillRect/>
          </a:stretch>
        </p:blipFill>
        <p:spPr>
          <a:xfrm>
            <a:off x="128588" y="4185084"/>
            <a:ext cx="3024188" cy="1804203"/>
          </a:xfrm>
        </p:spPr>
      </p:pic>
      <p:sp>
        <p:nvSpPr>
          <p:cNvPr id="14" name="テキスト プレースホルダー 13"/>
          <p:cNvSpPr>
            <a:spLocks noGrp="1"/>
          </p:cNvSpPr>
          <p:nvPr>
            <p:ph type="body" sz="quarter" idx="24"/>
          </p:nvPr>
        </p:nvSpPr>
        <p:spPr>
          <a:solidFill>
            <a:schemeClr val="tx2">
              <a:lumMod val="40000"/>
              <a:lumOff val="60000"/>
            </a:schemeClr>
          </a:solidFill>
        </p:spPr>
        <p:txBody>
          <a:bodyPr/>
          <a:lstStyle/>
          <a:p>
            <a:pPr marL="0" indent="0" algn="ctr">
              <a:buNone/>
            </a:pPr>
            <a:r>
              <a:rPr kumimoji="1" lang="ja-JP" altLang="en-US" dirty="0" smtClean="0"/>
              <a:t>グラフィック</a:t>
            </a:r>
            <a:r>
              <a:rPr kumimoji="1" lang="en-US" altLang="ja-JP" baseline="30000" dirty="0" smtClean="0"/>
              <a:t>※</a:t>
            </a:r>
            <a:endParaRPr kumimoji="1" lang="ja-JP" altLang="en-US" baseline="30000" dirty="0"/>
          </a:p>
        </p:txBody>
      </p:sp>
      <p:pic>
        <p:nvPicPr>
          <p:cNvPr id="29" name="コンテンツ プレースホルダー 28"/>
          <p:cNvPicPr>
            <a:picLocks noGrp="1" noChangeAspect="1"/>
          </p:cNvPicPr>
          <p:nvPr>
            <p:ph idx="25"/>
          </p:nvPr>
        </p:nvPicPr>
        <p:blipFill>
          <a:blip r:embed="rId6" cstate="print">
            <a:extLst>
              <a:ext uri="{28A0092B-C50C-407E-A947-70E740481C1C}">
                <a14:useLocalDpi xmlns:a14="http://schemas.microsoft.com/office/drawing/2010/main" val="0"/>
              </a:ext>
            </a:extLst>
          </a:blip>
          <a:stretch>
            <a:fillRect/>
          </a:stretch>
        </p:blipFill>
        <p:spPr>
          <a:xfrm>
            <a:off x="3523475" y="4183063"/>
            <a:ext cx="2860637" cy="1908175"/>
          </a:xfrm>
        </p:spPr>
      </p:pic>
      <p:sp>
        <p:nvSpPr>
          <p:cNvPr id="16" name="テキスト プレースホルダー 15"/>
          <p:cNvSpPr>
            <a:spLocks noGrp="1"/>
          </p:cNvSpPr>
          <p:nvPr>
            <p:ph type="body" sz="quarter" idx="26"/>
          </p:nvPr>
        </p:nvSpPr>
        <p:spPr>
          <a:solidFill>
            <a:schemeClr val="tx2">
              <a:lumMod val="40000"/>
              <a:lumOff val="60000"/>
            </a:schemeClr>
          </a:solidFill>
        </p:spPr>
        <p:txBody>
          <a:bodyPr/>
          <a:lstStyle/>
          <a:p>
            <a:pPr marL="0" indent="0" algn="ctr">
              <a:buNone/>
            </a:pPr>
            <a:r>
              <a:rPr kumimoji="1" lang="ja-JP" altLang="en-US" dirty="0" smtClean="0"/>
              <a:t>インテリア</a:t>
            </a:r>
            <a:endParaRPr kumimoji="1" lang="ja-JP" altLang="en-US" dirty="0"/>
          </a:p>
        </p:txBody>
      </p:sp>
      <p:pic>
        <p:nvPicPr>
          <p:cNvPr id="30" name="コンテンツ プレースホルダー 29"/>
          <p:cNvPicPr>
            <a:picLocks noGrp="1" noChangeAspect="1"/>
          </p:cNvPicPr>
          <p:nvPr>
            <p:ph idx="27"/>
          </p:nvPr>
        </p:nvPicPr>
        <p:blipFill>
          <a:blip r:embed="rId7" cstate="print">
            <a:extLst>
              <a:ext uri="{28A0092B-C50C-407E-A947-70E740481C1C}">
                <a14:useLocalDpi xmlns:a14="http://schemas.microsoft.com/office/drawing/2010/main" val="0"/>
              </a:ext>
            </a:extLst>
          </a:blip>
          <a:stretch>
            <a:fillRect/>
          </a:stretch>
        </p:blipFill>
        <p:spPr>
          <a:xfrm>
            <a:off x="6832560" y="4181475"/>
            <a:ext cx="2865518" cy="1908175"/>
          </a:xfrm>
        </p:spPr>
      </p:pic>
      <p:sp>
        <p:nvSpPr>
          <p:cNvPr id="18" name="テキスト プレースホルダー 17"/>
          <p:cNvSpPr>
            <a:spLocks noGrp="1"/>
          </p:cNvSpPr>
          <p:nvPr>
            <p:ph type="body" sz="quarter" idx="28"/>
          </p:nvPr>
        </p:nvSpPr>
        <p:spPr>
          <a:solidFill>
            <a:schemeClr val="tx2">
              <a:lumMod val="40000"/>
              <a:lumOff val="60000"/>
            </a:schemeClr>
          </a:solidFill>
        </p:spPr>
        <p:txBody>
          <a:bodyPr/>
          <a:lstStyle/>
          <a:p>
            <a:pPr marL="0" indent="0" algn="ctr">
              <a:buNone/>
            </a:pPr>
            <a:r>
              <a:rPr kumimoji="1" lang="ja-JP" altLang="en-US" dirty="0" smtClean="0"/>
              <a:t>建築、都市・景観</a:t>
            </a:r>
            <a:endParaRPr kumimoji="1" lang="ja-JP" altLang="en-US" dirty="0"/>
          </a:p>
        </p:txBody>
      </p:sp>
      <p:sp>
        <p:nvSpPr>
          <p:cNvPr id="20" name="正方形/長方形 19"/>
          <p:cNvSpPr/>
          <p:nvPr/>
        </p:nvSpPr>
        <p:spPr>
          <a:xfrm>
            <a:off x="128588" y="3463200"/>
            <a:ext cx="3025012"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800" dirty="0" smtClean="0">
                <a:solidFill>
                  <a:schemeClr val="tx1"/>
                </a:solidFill>
              </a:rPr>
              <a:t>資料提供：マツダ株式会社</a:t>
            </a:r>
            <a:endParaRPr kumimoji="1" lang="ja-JP" altLang="en-US" sz="800" dirty="0">
              <a:solidFill>
                <a:schemeClr val="tx1"/>
              </a:solidFill>
            </a:endParaRPr>
          </a:p>
        </p:txBody>
      </p:sp>
      <p:sp>
        <p:nvSpPr>
          <p:cNvPr id="21" name="正方形/長方形 20"/>
          <p:cNvSpPr/>
          <p:nvPr/>
        </p:nvSpPr>
        <p:spPr>
          <a:xfrm>
            <a:off x="3369600" y="3461664"/>
            <a:ext cx="316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8"/>
              </a:rPr>
              <a:t>http://www.g-mark.org</a:t>
            </a:r>
            <a:r>
              <a:rPr lang="en-US" altLang="ja-JP" sz="800" dirty="0" smtClean="0">
                <a:solidFill>
                  <a:schemeClr val="tx1"/>
                </a:solidFill>
              </a:rPr>
              <a:t>)</a:t>
            </a:r>
            <a:endParaRPr kumimoji="1" lang="ja-JP" altLang="en-US" sz="800" dirty="0">
              <a:solidFill>
                <a:schemeClr val="tx1"/>
              </a:solidFill>
            </a:endParaRPr>
          </a:p>
        </p:txBody>
      </p:sp>
      <p:sp>
        <p:nvSpPr>
          <p:cNvPr id="22" name="正方形/長方形 21"/>
          <p:cNvSpPr/>
          <p:nvPr/>
        </p:nvSpPr>
        <p:spPr>
          <a:xfrm>
            <a:off x="6681567" y="3461664"/>
            <a:ext cx="316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8"/>
              </a:rPr>
              <a:t>http://www.g-mark.org</a:t>
            </a:r>
            <a:r>
              <a:rPr lang="en-US" altLang="ja-JP" sz="800" dirty="0" smtClean="0">
                <a:solidFill>
                  <a:schemeClr val="tx1"/>
                </a:solidFill>
              </a:rPr>
              <a:t>)</a:t>
            </a:r>
            <a:endParaRPr kumimoji="1" lang="ja-JP" altLang="en-US" sz="800" dirty="0">
              <a:solidFill>
                <a:schemeClr val="tx1"/>
              </a:solidFill>
            </a:endParaRPr>
          </a:p>
        </p:txBody>
      </p:sp>
      <p:sp>
        <p:nvSpPr>
          <p:cNvPr id="23" name="正方形/長方形 22"/>
          <p:cNvSpPr/>
          <p:nvPr/>
        </p:nvSpPr>
        <p:spPr>
          <a:xfrm>
            <a:off x="57032" y="6089664"/>
            <a:ext cx="316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8"/>
              </a:rPr>
              <a:t>http://www.g-mark.org</a:t>
            </a:r>
            <a:r>
              <a:rPr lang="en-US" altLang="ja-JP" sz="800" dirty="0" smtClean="0">
                <a:solidFill>
                  <a:schemeClr val="tx1"/>
                </a:solidFill>
              </a:rPr>
              <a:t>)</a:t>
            </a:r>
            <a:endParaRPr kumimoji="1" lang="ja-JP" altLang="en-US" sz="800" dirty="0">
              <a:solidFill>
                <a:schemeClr val="tx1"/>
              </a:solidFill>
            </a:endParaRPr>
          </a:p>
        </p:txBody>
      </p:sp>
      <p:sp>
        <p:nvSpPr>
          <p:cNvPr id="24" name="正方形/長方形 23"/>
          <p:cNvSpPr/>
          <p:nvPr/>
        </p:nvSpPr>
        <p:spPr>
          <a:xfrm>
            <a:off x="3369600" y="6089664"/>
            <a:ext cx="316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8"/>
              </a:rPr>
              <a:t>http://www.g-mark.org</a:t>
            </a:r>
            <a:r>
              <a:rPr lang="en-US" altLang="ja-JP" sz="800" dirty="0" smtClean="0">
                <a:solidFill>
                  <a:schemeClr val="tx1"/>
                </a:solidFill>
              </a:rPr>
              <a:t>)</a:t>
            </a:r>
            <a:endParaRPr kumimoji="1" lang="ja-JP" altLang="en-US" sz="800" dirty="0">
              <a:solidFill>
                <a:schemeClr val="tx1"/>
              </a:solidFill>
            </a:endParaRPr>
          </a:p>
        </p:txBody>
      </p:sp>
      <p:sp>
        <p:nvSpPr>
          <p:cNvPr id="25" name="正方形/長方形 24"/>
          <p:cNvSpPr/>
          <p:nvPr/>
        </p:nvSpPr>
        <p:spPr>
          <a:xfrm>
            <a:off x="6681600" y="6089664"/>
            <a:ext cx="316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8"/>
              </a:rPr>
              <a:t>http://www.g-mark.org</a:t>
            </a:r>
            <a:r>
              <a:rPr lang="en-US" altLang="ja-JP" sz="800" dirty="0" smtClean="0">
                <a:solidFill>
                  <a:schemeClr val="tx1"/>
                </a:solidFill>
              </a:rPr>
              <a:t>)</a:t>
            </a:r>
            <a:endParaRPr kumimoji="1" lang="ja-JP" altLang="en-US" sz="800" dirty="0">
              <a:solidFill>
                <a:schemeClr val="tx1"/>
              </a:solidFill>
            </a:endParaRPr>
          </a:p>
        </p:txBody>
      </p:sp>
      <p:pic>
        <p:nvPicPr>
          <p:cNvPr id="26" name="コンテンツ プレースホルダー 25" descr="CX50960_XD_L_Pkg_ﾌﾛﾝﾄ_ページ1.jpg"/>
          <p:cNvPicPr>
            <a:picLocks noGrp="1" noChangeAspect="1"/>
          </p:cNvPicPr>
          <p:nvPr>
            <p:ph idx="1"/>
          </p:nvPr>
        </p:nvPicPr>
        <p:blipFill rotWithShape="1">
          <a:blip r:embed="rId9" cstate="print">
            <a:extLst>
              <a:ext uri="{28A0092B-C50C-407E-A947-70E740481C1C}">
                <a14:useLocalDpi xmlns:a14="http://schemas.microsoft.com/office/drawing/2010/main"/>
              </a:ext>
            </a:extLst>
          </a:blip>
          <a:stretch/>
        </p:blipFill>
        <p:spPr>
          <a:xfrm>
            <a:off x="394566" y="1858876"/>
            <a:ext cx="2493818" cy="1305098"/>
          </a:xfrm>
          <a:prstGeom prst="rect">
            <a:avLst/>
          </a:prstGeom>
        </p:spPr>
      </p:pic>
      <p:sp>
        <p:nvSpPr>
          <p:cNvPr id="33" name="正方形/長方形 32"/>
          <p:cNvSpPr/>
          <p:nvPr/>
        </p:nvSpPr>
        <p:spPr>
          <a:xfrm>
            <a:off x="129032" y="6271200"/>
            <a:ext cx="9648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kumimoji="1" lang="en-US" altLang="ja-JP" sz="800" dirty="0" smtClean="0">
                <a:solidFill>
                  <a:schemeClr val="tx1"/>
                </a:solidFill>
              </a:rPr>
              <a:t>※</a:t>
            </a:r>
            <a:r>
              <a:rPr kumimoji="1" lang="ja-JP" altLang="en-US" sz="800" dirty="0" smtClean="0">
                <a:solidFill>
                  <a:schemeClr val="tx1"/>
                </a:solidFill>
              </a:rPr>
              <a:t>ここでは情報の可視化手法に着目して「グラフィック」としている。</a:t>
            </a:r>
            <a:endParaRPr kumimoji="1" lang="ja-JP" altLang="en-US" sz="800" dirty="0">
              <a:solidFill>
                <a:schemeClr val="tx1"/>
              </a:solidFill>
            </a:endParaRPr>
          </a:p>
        </p:txBody>
      </p:sp>
      <p:sp>
        <p:nvSpPr>
          <p:cNvPr id="31"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941747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40000"/>
              <a:lumOff val="60000"/>
            </a:schemeClr>
          </a:solidFill>
        </p:spPr>
        <p:txBody>
          <a:bodyPr/>
          <a:lstStyle/>
          <a:p>
            <a:r>
              <a:rPr lang="en-US" altLang="ja-JP" dirty="0" smtClean="0"/>
              <a:t>01-01</a:t>
            </a:r>
            <a:r>
              <a:rPr kumimoji="1" lang="ja-JP" altLang="en-US" dirty="0" smtClean="0"/>
              <a:t>　これからのデザインの役割を考える</a:t>
            </a:r>
            <a:endParaRPr kumimoji="1" lang="ja-JP" altLang="en-US" dirty="0"/>
          </a:p>
        </p:txBody>
      </p:sp>
      <p:sp>
        <p:nvSpPr>
          <p:cNvPr id="6" name="スライド番号プレースホルダー 5"/>
          <p:cNvSpPr>
            <a:spLocks noGrp="1"/>
          </p:cNvSpPr>
          <p:nvPr>
            <p:ph type="sldNum" sz="quarter" idx="11"/>
          </p:nvPr>
        </p:nvSpPr>
        <p:spPr/>
        <p:txBody>
          <a:bodyPr/>
          <a:lstStyle/>
          <a:p>
            <a:fld id="{0B1296A0-BB5A-491C-8A3A-2721A8AE2E9D}" type="slidenum">
              <a:rPr lang="ja-JP" altLang="en-US" smtClean="0"/>
              <a:pPr/>
              <a:t>5</a:t>
            </a:fld>
            <a:endParaRPr lang="ja-JP" altLang="en-US" dirty="0"/>
          </a:p>
        </p:txBody>
      </p:sp>
      <p:sp>
        <p:nvSpPr>
          <p:cNvPr id="7" name="正方形/長方形 6"/>
          <p:cNvSpPr/>
          <p:nvPr/>
        </p:nvSpPr>
        <p:spPr>
          <a:xfrm>
            <a:off x="632520" y="836712"/>
            <a:ext cx="3600400" cy="21602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社会環境</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経済環境</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市場・技術</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の変化</a:t>
            </a:r>
            <a:endParaRPr kumimoji="1" lang="ja-JP" altLang="en-US" sz="2400" dirty="0">
              <a:solidFill>
                <a:schemeClr val="tx1"/>
              </a:solidFill>
            </a:endParaRPr>
          </a:p>
        </p:txBody>
      </p:sp>
      <p:sp>
        <p:nvSpPr>
          <p:cNvPr id="8" name="正方形/長方形 7"/>
          <p:cNvSpPr/>
          <p:nvPr/>
        </p:nvSpPr>
        <p:spPr>
          <a:xfrm>
            <a:off x="5673080" y="835200"/>
            <a:ext cx="3600400" cy="21602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2400" dirty="0" smtClean="0">
                <a:solidFill>
                  <a:schemeClr val="tx1"/>
                </a:solidFill>
              </a:rPr>
              <a:t>デザインの概念</a:t>
            </a:r>
            <a:endParaRPr kumimoji="1" lang="en-US" altLang="ja-JP" sz="2400" dirty="0" smtClean="0">
              <a:solidFill>
                <a:schemeClr val="tx1"/>
              </a:solidFill>
            </a:endParaRPr>
          </a:p>
          <a:p>
            <a:pPr algn="ctr">
              <a:lnSpc>
                <a:spcPct val="110000"/>
              </a:lnSpc>
            </a:pPr>
            <a:r>
              <a:rPr kumimoji="1" lang="ja-JP" altLang="en-US" sz="2400" dirty="0" smtClean="0">
                <a:solidFill>
                  <a:schemeClr val="tx1"/>
                </a:solidFill>
              </a:rPr>
              <a:t>の変化</a:t>
            </a:r>
            <a:endParaRPr kumimoji="1" lang="ja-JP" altLang="en-US" sz="2400" dirty="0">
              <a:solidFill>
                <a:schemeClr val="tx1"/>
              </a:solidFill>
            </a:endParaRPr>
          </a:p>
        </p:txBody>
      </p:sp>
      <p:sp>
        <p:nvSpPr>
          <p:cNvPr id="9" name="右矢印 8"/>
          <p:cNvSpPr/>
          <p:nvPr/>
        </p:nvSpPr>
        <p:spPr>
          <a:xfrm>
            <a:off x="4412999" y="1268760"/>
            <a:ext cx="1080000" cy="1440000"/>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32520" y="3283200"/>
            <a:ext cx="8640960" cy="1440000"/>
          </a:xfrm>
          <a:prstGeom prst="roundRect">
            <a:avLst>
              <a:gd name="adj" fmla="val 4942"/>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10000"/>
              </a:lnSpc>
              <a:buFont typeface="Wingdings" panose="05000000000000000000" pitchFamily="2" charset="2"/>
              <a:buChar char="l"/>
            </a:pPr>
            <a:r>
              <a:rPr kumimoji="1" lang="ja-JP" altLang="en-US" dirty="0" smtClean="0">
                <a:solidFill>
                  <a:schemeClr val="tx1"/>
                </a:solidFill>
              </a:rPr>
              <a:t>ソーシャルデザイン</a:t>
            </a:r>
            <a:r>
              <a:rPr kumimoji="1" lang="en-US" altLang="ja-JP" baseline="30000" dirty="0" smtClean="0">
                <a:solidFill>
                  <a:schemeClr val="tx1"/>
                </a:solidFill>
              </a:rPr>
              <a:t>※</a:t>
            </a:r>
            <a:r>
              <a:rPr kumimoji="1" lang="ja-JP" altLang="en-US" dirty="0" smtClean="0">
                <a:solidFill>
                  <a:schemeClr val="tx1"/>
                </a:solidFill>
              </a:rPr>
              <a:t>などデザイン領域の拡大</a:t>
            </a:r>
            <a:endParaRPr kumimoji="1" lang="en-US" altLang="ja-JP" dirty="0" smtClean="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モノとコトのデザインの需要拡大</a:t>
            </a:r>
            <a:endParaRPr kumimoji="1" lang="en-US" altLang="ja-JP" dirty="0" smtClean="0">
              <a:solidFill>
                <a:schemeClr val="tx1"/>
              </a:solidFill>
            </a:endParaRPr>
          </a:p>
          <a:p>
            <a:pPr marL="285750" indent="-285750">
              <a:lnSpc>
                <a:spcPct val="110000"/>
              </a:lnSpc>
              <a:buFont typeface="Wingdings" panose="05000000000000000000" pitchFamily="2" charset="2"/>
              <a:buChar char="l"/>
            </a:pPr>
            <a:r>
              <a:rPr kumimoji="1" lang="ja-JP" altLang="en-US" dirty="0" smtClean="0">
                <a:solidFill>
                  <a:schemeClr val="tx1"/>
                </a:solidFill>
              </a:rPr>
              <a:t>経営戦略と同期したデザイン企画・マネジメントの必要性</a:t>
            </a:r>
            <a:endParaRPr kumimoji="1" lang="ja-JP" altLang="en-US" dirty="0">
              <a:solidFill>
                <a:schemeClr val="tx1"/>
              </a:solidFill>
            </a:endParaRPr>
          </a:p>
        </p:txBody>
      </p:sp>
      <p:sp>
        <p:nvSpPr>
          <p:cNvPr id="11" name="二等辺三角形 10"/>
          <p:cNvSpPr/>
          <p:nvPr/>
        </p:nvSpPr>
        <p:spPr>
          <a:xfrm>
            <a:off x="7329280" y="2995440"/>
            <a:ext cx="288000" cy="289544"/>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28464" y="6019200"/>
            <a:ext cx="9648124"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800" dirty="0" smtClean="0">
                <a:solidFill>
                  <a:schemeClr val="tx1"/>
                </a:solidFill>
              </a:rPr>
              <a:t>※</a:t>
            </a:r>
            <a:r>
              <a:rPr kumimoji="1" lang="ja-JP" altLang="en-US" sz="800" dirty="0" smtClean="0">
                <a:solidFill>
                  <a:schemeClr val="tx1"/>
                </a:solidFill>
              </a:rPr>
              <a:t>：社会における課題に対する解決への取組。</a:t>
            </a:r>
            <a:endParaRPr kumimoji="1" lang="ja-JP" altLang="en-US" sz="800" dirty="0">
              <a:solidFill>
                <a:schemeClr val="tx1"/>
              </a:solidFill>
            </a:endParaRPr>
          </a:p>
        </p:txBody>
      </p:sp>
      <p:sp>
        <p:nvSpPr>
          <p:cNvPr id="13" name="コンテンツ プレースホルダー 2"/>
          <p:cNvSpPr txBox="1">
            <a:spLocks/>
          </p:cNvSpPr>
          <p:nvPr/>
        </p:nvSpPr>
        <p:spPr bwMode="auto">
          <a:xfrm>
            <a:off x="128341" y="5011200"/>
            <a:ext cx="9649072" cy="1008000"/>
          </a:xfrm>
          <a:prstGeom prst="rect">
            <a:avLst/>
          </a:prstGeom>
          <a:solidFill>
            <a:schemeClr val="tx2">
              <a:lumMod val="20000"/>
              <a:lumOff val="80000"/>
            </a:schemeClr>
          </a:solidFill>
          <a:ln>
            <a:noFill/>
          </a:ln>
          <a:effectLst/>
          <a:extLst/>
        </p:spPr>
        <p:txBody>
          <a:bodyPr vert="horz" wrap="square" lIns="91440" tIns="45720" rIns="91440" bIns="45720" numCol="1" anchor="t" anchorCtr="0" compatLnSpc="1">
            <a:prstTxWarp prst="textNoShape">
              <a:avLst/>
            </a:prstTxWarp>
          </a:bodyPr>
          <a:lstStyle>
            <a:lvl1pPr marL="371464" indent="-371464"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cs typeface="+mn-cs"/>
              </a:defRPr>
            </a:lvl1pPr>
            <a:lvl2pPr marL="804838" indent="-309553"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2pPr>
            <a:lvl3pPr marL="1238212"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3pPr>
            <a:lvl4pPr marL="1733497"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4pPr>
            <a:lvl5pPr marL="2228781" indent="-247642" algn="l" rtl="0" eaLnBrk="1" fontAlgn="base" hangingPunct="1">
              <a:lnSpc>
                <a:spcPct val="110000"/>
              </a:lnSpc>
              <a:spcBef>
                <a:spcPct val="20000"/>
              </a:spcBef>
              <a:spcAft>
                <a:spcPct val="0"/>
              </a:spcAft>
              <a:buFont typeface="Wingdings" panose="05000000000000000000" pitchFamily="2" charset="2"/>
              <a:buChar char="l"/>
              <a:defRPr kumimoji="1" sz="1800">
                <a:solidFill>
                  <a:schemeClr val="tx1"/>
                </a:solidFill>
                <a:latin typeface="+mn-lt"/>
                <a:ea typeface="+mn-ea"/>
              </a:defRPr>
            </a:lvl5pPr>
            <a:lvl6pPr marL="2724066" indent="-247642" algn="l" rtl="0" eaLnBrk="1" fontAlgn="base" hangingPunct="1">
              <a:spcBef>
                <a:spcPct val="20000"/>
              </a:spcBef>
              <a:spcAft>
                <a:spcPct val="0"/>
              </a:spcAft>
              <a:buChar char="»"/>
              <a:defRPr kumimoji="1" sz="2167">
                <a:solidFill>
                  <a:schemeClr val="tx1"/>
                </a:solidFill>
                <a:latin typeface="+mn-lt"/>
                <a:ea typeface="+mn-ea"/>
              </a:defRPr>
            </a:lvl6pPr>
            <a:lvl7pPr marL="3219351" indent="-247642" algn="l" rtl="0" eaLnBrk="1" fontAlgn="base" hangingPunct="1">
              <a:spcBef>
                <a:spcPct val="20000"/>
              </a:spcBef>
              <a:spcAft>
                <a:spcPct val="0"/>
              </a:spcAft>
              <a:buChar char="»"/>
              <a:defRPr kumimoji="1" sz="2167">
                <a:solidFill>
                  <a:schemeClr val="tx1"/>
                </a:solidFill>
                <a:latin typeface="+mn-lt"/>
                <a:ea typeface="+mn-ea"/>
              </a:defRPr>
            </a:lvl7pPr>
            <a:lvl8pPr marL="3714636" indent="-247642" algn="l" rtl="0" eaLnBrk="1" fontAlgn="base" hangingPunct="1">
              <a:spcBef>
                <a:spcPct val="20000"/>
              </a:spcBef>
              <a:spcAft>
                <a:spcPct val="0"/>
              </a:spcAft>
              <a:buChar char="»"/>
              <a:defRPr kumimoji="1" sz="2167">
                <a:solidFill>
                  <a:schemeClr val="tx1"/>
                </a:solidFill>
                <a:latin typeface="+mn-lt"/>
                <a:ea typeface="+mn-ea"/>
              </a:defRPr>
            </a:lvl8pPr>
            <a:lvl9pPr marL="4209920" indent="-247642" algn="l" rtl="0" eaLnBrk="1" fontAlgn="base" hangingPunct="1">
              <a:spcBef>
                <a:spcPct val="20000"/>
              </a:spcBef>
              <a:spcAft>
                <a:spcPct val="0"/>
              </a:spcAft>
              <a:buChar char="»"/>
              <a:defRPr kumimoji="1" sz="2167">
                <a:solidFill>
                  <a:schemeClr val="tx1"/>
                </a:solidFill>
                <a:latin typeface="+mn-lt"/>
                <a:ea typeface="+mn-ea"/>
              </a:defRPr>
            </a:lvl9pPr>
          </a:lstStyle>
          <a:p>
            <a:pPr marL="0" indent="0" algn="ctr">
              <a:buFont typeface="Wingdings" panose="05000000000000000000" pitchFamily="2" charset="2"/>
              <a:buNone/>
            </a:pPr>
            <a:r>
              <a:rPr lang="ja-JP" altLang="en-US" sz="2400" kern="0" dirty="0" smtClean="0"/>
              <a:t>クリエイティブな活動をするためには</a:t>
            </a:r>
            <a:endParaRPr lang="en-US" altLang="ja-JP" sz="2400" kern="0" dirty="0" smtClean="0"/>
          </a:p>
          <a:p>
            <a:pPr marL="0" indent="0" algn="ctr">
              <a:buFont typeface="Wingdings" panose="05000000000000000000" pitchFamily="2" charset="2"/>
              <a:buNone/>
            </a:pPr>
            <a:r>
              <a:rPr lang="ja-JP" altLang="en-US" sz="2400" kern="0" dirty="0" smtClean="0"/>
              <a:t>社会で何が起きているかを知ることが重要</a:t>
            </a:r>
            <a:endParaRPr lang="en-US" altLang="ja-JP" sz="2400" kern="0" dirty="0" smtClean="0"/>
          </a:p>
        </p:txBody>
      </p:sp>
      <p:sp>
        <p:nvSpPr>
          <p:cNvPr id="14"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1064463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solidFill>
            <a:schemeClr val="tx2">
              <a:lumMod val="40000"/>
              <a:lumOff val="60000"/>
            </a:schemeClr>
          </a:solidFill>
        </p:spPr>
        <p:txBody>
          <a:bodyPr/>
          <a:lstStyle/>
          <a:p>
            <a:r>
              <a:rPr kumimoji="1" lang="en-US" altLang="ja-JP" dirty="0" smtClean="0"/>
              <a:t>01-01</a:t>
            </a:r>
            <a:r>
              <a:rPr kumimoji="1" lang="ja-JP" altLang="en-US" dirty="0" smtClean="0"/>
              <a:t>　これからのデザインの役割を考える</a:t>
            </a:r>
            <a:endParaRPr kumimoji="1" lang="ja-JP" altLang="en-US" dirty="0"/>
          </a:p>
        </p:txBody>
      </p:sp>
      <p:sp>
        <p:nvSpPr>
          <p:cNvPr id="9" name="コンテンツ プレースホルダー 8"/>
          <p:cNvSpPr>
            <a:spLocks noGrp="1"/>
          </p:cNvSpPr>
          <p:nvPr>
            <p:ph idx="1"/>
          </p:nvPr>
        </p:nvSpPr>
        <p:spPr>
          <a:xfrm>
            <a:off x="128464" y="692696"/>
            <a:ext cx="4680520" cy="432000"/>
          </a:xfrm>
          <a:solidFill>
            <a:schemeClr val="tx2">
              <a:lumMod val="40000"/>
              <a:lumOff val="60000"/>
            </a:schemeClr>
          </a:solidFill>
        </p:spPr>
        <p:txBody>
          <a:bodyPr anchor="ctr"/>
          <a:lstStyle/>
          <a:p>
            <a:pPr marL="0" indent="0" algn="ctr">
              <a:buNone/>
            </a:pPr>
            <a:r>
              <a:rPr kumimoji="1" lang="ja-JP" altLang="en-US" dirty="0" smtClean="0"/>
              <a:t>パーソナルモビリティ［</a:t>
            </a:r>
            <a:r>
              <a:rPr kumimoji="1" lang="en-US" altLang="ja-JP" dirty="0" smtClean="0"/>
              <a:t>WHILL Model A</a:t>
            </a:r>
            <a:r>
              <a:rPr kumimoji="1" lang="ja-JP" altLang="en-US" dirty="0" smtClean="0"/>
              <a:t>］</a:t>
            </a:r>
            <a:endParaRPr kumimoji="1" lang="ja-JP" altLang="en-US" dirty="0"/>
          </a:p>
        </p:txBody>
      </p:sp>
      <p:sp>
        <p:nvSpPr>
          <p:cNvPr id="10" name="コンテンツ プレースホルダー 9"/>
          <p:cNvSpPr>
            <a:spLocks noGrp="1"/>
          </p:cNvSpPr>
          <p:nvPr>
            <p:ph idx="10"/>
          </p:nvPr>
        </p:nvSpPr>
        <p:spPr>
          <a:xfrm>
            <a:off x="5097016" y="692696"/>
            <a:ext cx="4680520" cy="432000"/>
          </a:xfrm>
          <a:solidFill>
            <a:schemeClr val="tx2">
              <a:lumMod val="40000"/>
              <a:lumOff val="60000"/>
            </a:schemeClr>
          </a:solidFill>
        </p:spPr>
        <p:txBody>
          <a:bodyPr anchor="ctr"/>
          <a:lstStyle/>
          <a:p>
            <a:pPr marL="0" indent="0" algn="ctr">
              <a:buNone/>
            </a:pPr>
            <a:r>
              <a:rPr kumimoji="1" lang="ja-JP" altLang="en-US" dirty="0" smtClean="0"/>
              <a:t>電動義手［</a:t>
            </a:r>
            <a:r>
              <a:rPr kumimoji="1" lang="en-US" altLang="ja-JP" dirty="0" err="1" smtClean="0"/>
              <a:t>HACKberry</a:t>
            </a:r>
            <a:r>
              <a:rPr kumimoji="1" lang="ja-JP" altLang="en-US" dirty="0" smtClean="0"/>
              <a:t>］</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6</a:t>
            </a:fld>
            <a:endParaRPr lang="ja-JP" altLang="en-US" dirty="0"/>
          </a:p>
        </p:txBody>
      </p:sp>
      <p:sp>
        <p:nvSpPr>
          <p:cNvPr id="11" name="正方形/長方形 10"/>
          <p:cNvSpPr/>
          <p:nvPr/>
        </p:nvSpPr>
        <p:spPr>
          <a:xfrm>
            <a:off x="129600" y="414720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3" name="正方形/長方形 12"/>
          <p:cNvSpPr/>
          <p:nvPr/>
        </p:nvSpPr>
        <p:spPr>
          <a:xfrm>
            <a:off x="5098475" y="414818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48" y="1281641"/>
            <a:ext cx="4275152" cy="2852678"/>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700" y="1855918"/>
            <a:ext cx="4275152" cy="1716246"/>
          </a:xfrm>
          <a:prstGeom prst="rect">
            <a:avLst/>
          </a:prstGeom>
        </p:spPr>
      </p:pic>
      <p:sp>
        <p:nvSpPr>
          <p:cNvPr id="14" name="正方形/長方形 13"/>
          <p:cNvSpPr/>
          <p:nvPr/>
        </p:nvSpPr>
        <p:spPr>
          <a:xfrm>
            <a:off x="129600"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en-US" altLang="ja-JP" dirty="0" smtClean="0">
                <a:solidFill>
                  <a:schemeClr val="tx1"/>
                </a:solidFill>
              </a:rPr>
              <a:t>WHILL</a:t>
            </a:r>
            <a:r>
              <a:rPr kumimoji="1" lang="ja-JP" altLang="en-US" dirty="0" smtClean="0">
                <a:solidFill>
                  <a:schemeClr val="tx1"/>
                </a:solidFill>
              </a:rPr>
              <a:t>株式会社</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dirty="0" smtClean="0">
                <a:solidFill>
                  <a:schemeClr val="tx1"/>
                </a:solidFill>
              </a:rPr>
              <a:t>2015</a:t>
            </a:r>
            <a:r>
              <a:rPr kumimoji="1" lang="ja-JP" altLang="en-US" dirty="0" smtClean="0">
                <a:solidFill>
                  <a:schemeClr val="tx1"/>
                </a:solidFill>
              </a:rPr>
              <a:t>年度グッドデザイン大賞</a:t>
            </a:r>
            <a:endParaRPr kumimoji="1" lang="ja-JP" altLang="en-US" dirty="0">
              <a:solidFill>
                <a:schemeClr val="tx1"/>
              </a:solidFill>
            </a:endParaRPr>
          </a:p>
        </p:txBody>
      </p:sp>
      <p:sp>
        <p:nvSpPr>
          <p:cNvPr id="15" name="正方形/長方形 14"/>
          <p:cNvSpPr/>
          <p:nvPr/>
        </p:nvSpPr>
        <p:spPr>
          <a:xfrm>
            <a:off x="5097016"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en-US" altLang="ja-JP" dirty="0" err="1" smtClean="0">
                <a:solidFill>
                  <a:schemeClr val="tx1"/>
                </a:solidFill>
              </a:rPr>
              <a:t>exiii</a:t>
            </a:r>
            <a:r>
              <a:rPr kumimoji="1" lang="ja-JP" altLang="en-US" dirty="0" smtClean="0">
                <a:solidFill>
                  <a:schemeClr val="tx1"/>
                </a:solidFill>
              </a:rPr>
              <a:t>株式会社</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dirty="0" smtClean="0">
                <a:solidFill>
                  <a:schemeClr val="tx1"/>
                </a:solidFill>
              </a:rPr>
              <a:t>2015</a:t>
            </a:r>
            <a:r>
              <a:rPr kumimoji="1" lang="ja-JP" altLang="en-US" dirty="0" smtClean="0">
                <a:solidFill>
                  <a:schemeClr val="tx1"/>
                </a:solidFill>
              </a:rPr>
              <a:t>年度グッドデザイン金賞</a:t>
            </a:r>
            <a:endParaRPr kumimoji="1" lang="ja-JP" altLang="en-US" dirty="0">
              <a:solidFill>
                <a:schemeClr val="tx1"/>
              </a:solidFill>
            </a:endParaRPr>
          </a:p>
        </p:txBody>
      </p:sp>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497622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solidFill>
            <a:schemeClr val="tx2">
              <a:lumMod val="40000"/>
              <a:lumOff val="60000"/>
            </a:schemeClr>
          </a:solidFill>
        </p:spPr>
        <p:txBody>
          <a:bodyPr/>
          <a:lstStyle/>
          <a:p>
            <a:r>
              <a:rPr kumimoji="1" lang="en-US" altLang="ja-JP" dirty="0" smtClean="0"/>
              <a:t>01-01</a:t>
            </a:r>
            <a:r>
              <a:rPr kumimoji="1" lang="ja-JP" altLang="en-US" dirty="0" smtClean="0"/>
              <a:t>　これからのデザインの役割を考える</a:t>
            </a:r>
            <a:endParaRPr kumimoji="1" lang="ja-JP" altLang="en-US" dirty="0"/>
          </a:p>
        </p:txBody>
      </p:sp>
      <p:sp>
        <p:nvSpPr>
          <p:cNvPr id="9" name="コンテンツ プレースホルダー 8"/>
          <p:cNvSpPr>
            <a:spLocks noGrp="1"/>
          </p:cNvSpPr>
          <p:nvPr>
            <p:ph idx="1"/>
          </p:nvPr>
        </p:nvSpPr>
        <p:spPr>
          <a:xfrm>
            <a:off x="128464" y="692696"/>
            <a:ext cx="4680520" cy="432000"/>
          </a:xfrm>
          <a:solidFill>
            <a:schemeClr val="tx2">
              <a:lumMod val="40000"/>
              <a:lumOff val="60000"/>
            </a:schemeClr>
          </a:solidFill>
        </p:spPr>
        <p:txBody>
          <a:bodyPr anchor="ctr"/>
          <a:lstStyle/>
          <a:p>
            <a:pPr marL="0" indent="0" algn="ctr">
              <a:buNone/>
            </a:pPr>
            <a:r>
              <a:rPr kumimoji="1" lang="ja-JP" altLang="en-US" sz="1400" dirty="0" smtClean="0"/>
              <a:t>バーチャルリアリティシステム［</a:t>
            </a:r>
            <a:r>
              <a:rPr kumimoji="1" lang="en-US" altLang="ja-JP" sz="1400" dirty="0" err="1" smtClean="0"/>
              <a:t>PlayStation®VR</a:t>
            </a:r>
            <a:r>
              <a:rPr kumimoji="1" lang="ja-JP" altLang="en-US" sz="1400" dirty="0" smtClean="0"/>
              <a:t>］</a:t>
            </a:r>
            <a:endParaRPr kumimoji="1" lang="ja-JP" altLang="en-US" sz="1400" dirty="0"/>
          </a:p>
        </p:txBody>
      </p:sp>
      <p:sp>
        <p:nvSpPr>
          <p:cNvPr id="10" name="コンテンツ プレースホルダー 9"/>
          <p:cNvSpPr>
            <a:spLocks noGrp="1"/>
          </p:cNvSpPr>
          <p:nvPr>
            <p:ph idx="10"/>
          </p:nvPr>
        </p:nvSpPr>
        <p:spPr>
          <a:xfrm>
            <a:off x="5097016" y="692696"/>
            <a:ext cx="4680520" cy="432000"/>
          </a:xfrm>
          <a:solidFill>
            <a:schemeClr val="tx2">
              <a:lumMod val="40000"/>
              <a:lumOff val="60000"/>
            </a:schemeClr>
          </a:solidFill>
        </p:spPr>
        <p:txBody>
          <a:bodyPr anchor="ctr"/>
          <a:lstStyle/>
          <a:p>
            <a:pPr marL="0" indent="0" algn="ctr">
              <a:buNone/>
            </a:pPr>
            <a:r>
              <a:rPr kumimoji="1" lang="ja-JP" altLang="en-US" dirty="0" smtClean="0"/>
              <a:t>乾電池関連製品［</a:t>
            </a:r>
            <a:r>
              <a:rPr kumimoji="1" lang="en-US" altLang="ja-JP" dirty="0" err="1" smtClean="0"/>
              <a:t>MaBeee</a:t>
            </a:r>
            <a:r>
              <a:rPr kumimoji="1" lang="ja-JP" altLang="en-US" dirty="0" smtClean="0"/>
              <a:t>（マビー）］</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7</a:t>
            </a:fld>
            <a:endParaRPr lang="ja-JP" altLang="en-US" dirty="0"/>
          </a:p>
        </p:txBody>
      </p:sp>
      <p:sp>
        <p:nvSpPr>
          <p:cNvPr id="11" name="正方形/長方形 10"/>
          <p:cNvSpPr/>
          <p:nvPr/>
        </p:nvSpPr>
        <p:spPr>
          <a:xfrm>
            <a:off x="129600" y="414720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3" name="正方形/長方形 12"/>
          <p:cNvSpPr/>
          <p:nvPr/>
        </p:nvSpPr>
        <p:spPr>
          <a:xfrm>
            <a:off x="5098475" y="414818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4" name="正方形/長方形 13"/>
          <p:cNvSpPr/>
          <p:nvPr/>
        </p:nvSpPr>
        <p:spPr>
          <a:xfrm>
            <a:off x="129600"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ja-JP" altLang="en-US" sz="1400" dirty="0" smtClean="0">
                <a:solidFill>
                  <a:schemeClr val="tx1"/>
                </a:solidFill>
              </a:rPr>
              <a:t>株式会社ソニー・インタラクティブエンタテインメント</a:t>
            </a:r>
            <a:endParaRPr kumimoji="1" lang="en-US" altLang="ja-JP" sz="1400"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sz="1600" dirty="0" smtClean="0">
                <a:solidFill>
                  <a:schemeClr val="tx1"/>
                </a:solidFill>
              </a:rPr>
              <a:t>2016</a:t>
            </a:r>
            <a:r>
              <a:rPr kumimoji="1" lang="ja-JP" altLang="en-US" sz="1600" dirty="0" smtClean="0">
                <a:solidFill>
                  <a:schemeClr val="tx1"/>
                </a:solidFill>
              </a:rPr>
              <a:t>年度グッドデザイン特別賞［未来づくり］</a:t>
            </a:r>
            <a:endParaRPr kumimoji="1" lang="ja-JP" altLang="en-US" sz="1600" dirty="0">
              <a:solidFill>
                <a:schemeClr val="tx1"/>
              </a:solidFill>
            </a:endParaRPr>
          </a:p>
        </p:txBody>
      </p:sp>
      <p:sp>
        <p:nvSpPr>
          <p:cNvPr id="15" name="正方形/長方形 14"/>
          <p:cNvSpPr/>
          <p:nvPr/>
        </p:nvSpPr>
        <p:spPr>
          <a:xfrm>
            <a:off x="5097016"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ja-JP" altLang="en-US" dirty="0" smtClean="0">
                <a:solidFill>
                  <a:schemeClr val="tx1"/>
                </a:solidFill>
              </a:rPr>
              <a:t>ノバルス株式会社</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dirty="0" smtClean="0">
                <a:solidFill>
                  <a:schemeClr val="tx1"/>
                </a:solidFill>
              </a:rPr>
              <a:t>2016</a:t>
            </a:r>
            <a:r>
              <a:rPr kumimoji="1" lang="ja-JP" altLang="en-US" dirty="0" smtClean="0">
                <a:solidFill>
                  <a:schemeClr val="tx1"/>
                </a:solidFill>
              </a:rPr>
              <a:t>年度グッドデザイン金賞</a:t>
            </a:r>
            <a:endParaRPr kumimoji="1" lang="ja-JP" altLang="en-US" dirty="0">
              <a:solidFill>
                <a:schemeClr val="tx1"/>
              </a:solidFill>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84" y="1291549"/>
            <a:ext cx="4246880" cy="2832862"/>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576" y="1300581"/>
            <a:ext cx="4246880" cy="2813558"/>
          </a:xfrm>
          <a:prstGeom prst="rect">
            <a:avLst/>
          </a:prstGeom>
        </p:spPr>
      </p:pic>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26743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solidFill>
            <a:schemeClr val="tx2">
              <a:lumMod val="40000"/>
              <a:lumOff val="60000"/>
            </a:schemeClr>
          </a:solidFill>
        </p:spPr>
        <p:txBody>
          <a:bodyPr/>
          <a:lstStyle/>
          <a:p>
            <a:r>
              <a:rPr kumimoji="1" lang="en-US" altLang="ja-JP" dirty="0" smtClean="0"/>
              <a:t>01-01</a:t>
            </a:r>
            <a:r>
              <a:rPr kumimoji="1" lang="ja-JP" altLang="en-US" dirty="0" smtClean="0"/>
              <a:t>　これからのデザインの役割を考える</a:t>
            </a:r>
            <a:endParaRPr kumimoji="1" lang="ja-JP" altLang="en-US" dirty="0"/>
          </a:p>
        </p:txBody>
      </p:sp>
      <p:sp>
        <p:nvSpPr>
          <p:cNvPr id="9" name="コンテンツ プレースホルダー 8"/>
          <p:cNvSpPr>
            <a:spLocks noGrp="1"/>
          </p:cNvSpPr>
          <p:nvPr>
            <p:ph idx="1"/>
          </p:nvPr>
        </p:nvSpPr>
        <p:spPr>
          <a:xfrm>
            <a:off x="128464" y="692696"/>
            <a:ext cx="4680520" cy="432000"/>
          </a:xfrm>
          <a:solidFill>
            <a:schemeClr val="tx2">
              <a:lumMod val="40000"/>
              <a:lumOff val="60000"/>
            </a:schemeClr>
          </a:solidFill>
        </p:spPr>
        <p:txBody>
          <a:bodyPr anchor="ctr"/>
          <a:lstStyle/>
          <a:p>
            <a:pPr marL="0" indent="0" algn="ctr">
              <a:buNone/>
            </a:pPr>
            <a:r>
              <a:rPr kumimoji="1" lang="ja-JP" altLang="en-US" dirty="0" smtClean="0"/>
              <a:t>賃貸共同住宅［ホシノタニ団地］</a:t>
            </a:r>
            <a:endParaRPr kumimoji="1" lang="ja-JP" altLang="en-US" dirty="0"/>
          </a:p>
        </p:txBody>
      </p:sp>
      <p:sp>
        <p:nvSpPr>
          <p:cNvPr id="10" name="コンテンツ プレースホルダー 9"/>
          <p:cNvSpPr>
            <a:spLocks noGrp="1"/>
          </p:cNvSpPr>
          <p:nvPr>
            <p:ph idx="10"/>
          </p:nvPr>
        </p:nvSpPr>
        <p:spPr>
          <a:xfrm>
            <a:off x="5097016" y="692696"/>
            <a:ext cx="4680520" cy="432000"/>
          </a:xfrm>
          <a:solidFill>
            <a:schemeClr val="tx2">
              <a:lumMod val="40000"/>
              <a:lumOff val="60000"/>
            </a:schemeClr>
          </a:solidFill>
        </p:spPr>
        <p:txBody>
          <a:bodyPr anchor="ctr"/>
          <a:lstStyle/>
          <a:p>
            <a:pPr marL="0" indent="0" algn="ctr">
              <a:buNone/>
            </a:pPr>
            <a:r>
              <a:rPr kumimoji="1" lang="ja-JP" altLang="en-US" dirty="0" smtClean="0"/>
              <a:t>空港［成田国際空港 第</a:t>
            </a:r>
            <a:r>
              <a:rPr kumimoji="1" lang="en-US" altLang="ja-JP" dirty="0" smtClean="0"/>
              <a:t>3</a:t>
            </a:r>
            <a:r>
              <a:rPr kumimoji="1" lang="ja-JP" altLang="en-US" dirty="0" smtClean="0"/>
              <a:t>旅客ターミナル］</a:t>
            </a:r>
            <a:endParaRPr kumimoji="1" lang="ja-JP" altLang="en-US" dirty="0"/>
          </a:p>
        </p:txBody>
      </p:sp>
      <p:sp>
        <p:nvSpPr>
          <p:cNvPr id="7" name="スライド番号プレースホルダー 6"/>
          <p:cNvSpPr>
            <a:spLocks noGrp="1"/>
          </p:cNvSpPr>
          <p:nvPr>
            <p:ph type="sldNum" sz="quarter" idx="12"/>
          </p:nvPr>
        </p:nvSpPr>
        <p:spPr/>
        <p:txBody>
          <a:bodyPr/>
          <a:lstStyle/>
          <a:p>
            <a:fld id="{0B1296A0-BB5A-491C-8A3A-2721A8AE2E9D}" type="slidenum">
              <a:rPr lang="ja-JP" altLang="en-US" smtClean="0"/>
              <a:pPr/>
              <a:t>8</a:t>
            </a:fld>
            <a:endParaRPr lang="ja-JP" altLang="en-US" dirty="0"/>
          </a:p>
        </p:txBody>
      </p:sp>
      <p:sp>
        <p:nvSpPr>
          <p:cNvPr id="11" name="正方形/長方形 10"/>
          <p:cNvSpPr/>
          <p:nvPr/>
        </p:nvSpPr>
        <p:spPr>
          <a:xfrm>
            <a:off x="129600" y="414720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3" name="正方形/長方形 12"/>
          <p:cNvSpPr/>
          <p:nvPr/>
        </p:nvSpPr>
        <p:spPr>
          <a:xfrm>
            <a:off x="5098475" y="4148180"/>
            <a:ext cx="46800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altLang="ja-JP" sz="800" dirty="0" smtClean="0">
                <a:solidFill>
                  <a:schemeClr val="tx1"/>
                </a:solidFill>
              </a:rPr>
              <a:t>JDP, GOOD DESIGN AWARD (</a:t>
            </a:r>
            <a:r>
              <a:rPr lang="en-US" altLang="ja-JP" sz="800" dirty="0" smtClean="0">
                <a:solidFill>
                  <a:schemeClr val="tx1"/>
                </a:solidFill>
                <a:hlinkClick r:id="rId3"/>
              </a:rPr>
              <a:t>http://www.g-mark.org</a:t>
            </a:r>
            <a:r>
              <a:rPr lang="en-US" altLang="ja-JP" sz="800" dirty="0" smtClean="0">
                <a:solidFill>
                  <a:schemeClr val="tx1"/>
                </a:solidFill>
              </a:rPr>
              <a:t>)</a:t>
            </a:r>
            <a:endParaRPr kumimoji="1" lang="ja-JP" altLang="en-US" sz="800" dirty="0">
              <a:solidFill>
                <a:schemeClr val="tx1"/>
              </a:solidFill>
            </a:endParaRPr>
          </a:p>
        </p:txBody>
      </p:sp>
      <p:sp>
        <p:nvSpPr>
          <p:cNvPr id="14" name="正方形/長方形 13"/>
          <p:cNvSpPr/>
          <p:nvPr/>
        </p:nvSpPr>
        <p:spPr>
          <a:xfrm>
            <a:off x="129600"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ja-JP" altLang="en-US" dirty="0" smtClean="0">
                <a:solidFill>
                  <a:schemeClr val="tx1"/>
                </a:solidFill>
              </a:rPr>
              <a:t>小田急電鉄株式会社</a:t>
            </a:r>
            <a:endParaRPr kumimoji="1" lang="en-US" altLang="ja-JP" dirty="0" smtClean="0">
              <a:solidFill>
                <a:schemeClr val="tx1"/>
              </a:solidFill>
            </a:endParaRPr>
          </a:p>
          <a:p>
            <a:pPr algn="ctr">
              <a:lnSpc>
                <a:spcPct val="110000"/>
              </a:lnSpc>
            </a:pPr>
            <a:r>
              <a:rPr kumimoji="1" lang="ja-JP" altLang="en-US" dirty="0" smtClean="0">
                <a:solidFill>
                  <a:schemeClr val="tx1"/>
                </a:solidFill>
              </a:rPr>
              <a:t>株式会社ブルースタジオ</a:t>
            </a:r>
            <a:endParaRPr kumimoji="1" lang="en-US" altLang="ja-JP"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dirty="0" smtClean="0">
                <a:solidFill>
                  <a:schemeClr val="tx1"/>
                </a:solidFill>
              </a:rPr>
              <a:t>2016</a:t>
            </a:r>
            <a:r>
              <a:rPr kumimoji="1" lang="ja-JP" altLang="en-US" dirty="0" smtClean="0">
                <a:solidFill>
                  <a:schemeClr val="tx1"/>
                </a:solidFill>
              </a:rPr>
              <a:t>年度グッドデザイン金賞</a:t>
            </a:r>
            <a:endParaRPr kumimoji="1" lang="ja-JP" altLang="en-US" dirty="0">
              <a:solidFill>
                <a:schemeClr val="tx1"/>
              </a:solidFill>
            </a:endParaRPr>
          </a:p>
        </p:txBody>
      </p:sp>
      <p:sp>
        <p:nvSpPr>
          <p:cNvPr id="15" name="正方形/長方形 14"/>
          <p:cNvSpPr/>
          <p:nvPr/>
        </p:nvSpPr>
        <p:spPr>
          <a:xfrm>
            <a:off x="5097016" y="4505384"/>
            <a:ext cx="4680000" cy="18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0000"/>
              </a:lnSpc>
            </a:pPr>
            <a:r>
              <a:rPr kumimoji="1" lang="ja-JP" altLang="en-US" dirty="0" smtClean="0">
                <a:solidFill>
                  <a:schemeClr val="tx1"/>
                </a:solidFill>
              </a:rPr>
              <a:t>成田国際空港 第</a:t>
            </a:r>
            <a:r>
              <a:rPr kumimoji="1" lang="en-US" altLang="ja-JP" dirty="0" smtClean="0">
                <a:solidFill>
                  <a:schemeClr val="tx1"/>
                </a:solidFill>
              </a:rPr>
              <a:t>3</a:t>
            </a:r>
            <a:r>
              <a:rPr kumimoji="1" lang="ja-JP" altLang="en-US" dirty="0" smtClean="0">
                <a:solidFill>
                  <a:schemeClr val="tx1"/>
                </a:solidFill>
              </a:rPr>
              <a:t>ターミナル プロジェクト</a:t>
            </a:r>
            <a:endParaRPr kumimoji="1" lang="en-US" altLang="ja-JP" dirty="0" smtClean="0">
              <a:solidFill>
                <a:schemeClr val="tx1"/>
              </a:solidFill>
            </a:endParaRPr>
          </a:p>
          <a:p>
            <a:pPr algn="ctr">
              <a:lnSpc>
                <a:spcPct val="110000"/>
              </a:lnSpc>
            </a:pPr>
            <a:r>
              <a:rPr lang="ja-JP" altLang="en-US" sz="1600" dirty="0" smtClean="0">
                <a:solidFill>
                  <a:schemeClr val="tx1"/>
                </a:solidFill>
              </a:rPr>
              <a:t>［成田国際空港株式会社＋株式会社日建設計＋</a:t>
            </a:r>
            <a:endParaRPr lang="en-US" altLang="ja-JP" sz="1600" dirty="0" smtClean="0">
              <a:solidFill>
                <a:schemeClr val="tx1"/>
              </a:solidFill>
            </a:endParaRPr>
          </a:p>
          <a:p>
            <a:pPr algn="ctr">
              <a:lnSpc>
                <a:spcPct val="110000"/>
              </a:lnSpc>
            </a:pPr>
            <a:r>
              <a:rPr lang="ja-JP" altLang="en-US" sz="1600" dirty="0" smtClean="0">
                <a:solidFill>
                  <a:schemeClr val="tx1"/>
                </a:solidFill>
              </a:rPr>
              <a:t>株式会社良品計画＋株式会社</a:t>
            </a:r>
            <a:r>
              <a:rPr lang="en-US" altLang="ja-JP" sz="1600" dirty="0" smtClean="0">
                <a:solidFill>
                  <a:schemeClr val="tx1"/>
                </a:solidFill>
              </a:rPr>
              <a:t>PARTY</a:t>
            </a:r>
            <a:r>
              <a:rPr lang="ja-JP" altLang="en-US" sz="1600" dirty="0" smtClean="0">
                <a:solidFill>
                  <a:schemeClr val="tx1"/>
                </a:solidFill>
              </a:rPr>
              <a:t>］</a:t>
            </a:r>
            <a:endParaRPr lang="en-US" altLang="ja-JP" sz="1600" dirty="0" smtClean="0">
              <a:solidFill>
                <a:schemeClr val="tx1"/>
              </a:solidFill>
            </a:endParaRPr>
          </a:p>
          <a:p>
            <a:pPr algn="ctr">
              <a:lnSpc>
                <a:spcPct val="110000"/>
              </a:lnSpc>
            </a:pPr>
            <a:endParaRPr lang="en-US" altLang="ja-JP" dirty="0">
              <a:solidFill>
                <a:schemeClr val="tx1"/>
              </a:solidFill>
            </a:endParaRPr>
          </a:p>
          <a:p>
            <a:pPr algn="ctr">
              <a:lnSpc>
                <a:spcPct val="110000"/>
              </a:lnSpc>
            </a:pPr>
            <a:r>
              <a:rPr kumimoji="1" lang="en-US" altLang="ja-JP" dirty="0" smtClean="0">
                <a:solidFill>
                  <a:schemeClr val="tx1"/>
                </a:solidFill>
              </a:rPr>
              <a:t>2015</a:t>
            </a:r>
            <a:r>
              <a:rPr kumimoji="1" lang="ja-JP" altLang="en-US" dirty="0" smtClean="0">
                <a:solidFill>
                  <a:schemeClr val="tx1"/>
                </a:solidFill>
              </a:rPr>
              <a:t>年度グッドデザイン金賞</a:t>
            </a:r>
            <a:endParaRPr kumimoji="1" lang="ja-JP" altLang="en-US" dirty="0">
              <a:solidFill>
                <a:schemeClr val="tx1"/>
              </a:solidFill>
            </a:endParaRP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84" y="1293342"/>
            <a:ext cx="4246880" cy="2828036"/>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9440" y="1281021"/>
            <a:ext cx="4275152" cy="2852678"/>
          </a:xfrm>
          <a:prstGeom prst="rect">
            <a:avLst/>
          </a:prstGeom>
        </p:spPr>
      </p:pic>
      <p:sp>
        <p:nvSpPr>
          <p:cNvPr id="12" name="フッター プレースホルダー 1"/>
          <p:cNvSpPr>
            <a:spLocks noGrp="1"/>
          </p:cNvSpPr>
          <p:nvPr>
            <p:ph type="ftr" sz="quarter" idx="3"/>
          </p:nvPr>
        </p:nvSpPr>
        <p:spPr>
          <a:xfrm>
            <a:off x="128464" y="6451200"/>
            <a:ext cx="9649071" cy="288000"/>
          </a:xfrm>
          <a:prstGeom prst="rect">
            <a:avLst/>
          </a:prstGeom>
        </p:spPr>
        <p:txBody>
          <a:bodyPr vert="horz" lIns="91440" tIns="45720" rIns="91440" bIns="45720" rtlCol="0" anchor="ctr"/>
          <a:lstStyle>
            <a:lvl1pPr algn="ctr">
              <a:lnSpc>
                <a:spcPct val="110000"/>
              </a:lnSpc>
              <a:defRPr sz="800">
                <a:solidFill>
                  <a:schemeClr val="tx1">
                    <a:lumMod val="50000"/>
                    <a:lumOff val="50000"/>
                  </a:schemeClr>
                </a:solidFill>
                <a:latin typeface="+mn-ea"/>
                <a:ea typeface="+mn-ea"/>
              </a:defRPr>
            </a:lvl1pPr>
          </a:lstStyle>
          <a:p>
            <a:r>
              <a:rPr lang="ja-JP" altLang="en-US" dirty="0" smtClean="0"/>
              <a:t>デザインの創作活動の特性に応じた実践的な知的財産権制度の知識修得の在り方に関する調査研究</a:t>
            </a:r>
            <a:endParaRPr lang="en-US" altLang="ja-JP" dirty="0" smtClean="0"/>
          </a:p>
          <a:p>
            <a:r>
              <a:rPr lang="ja-JP" altLang="en-US" dirty="0" smtClean="0"/>
              <a:t>（平成</a:t>
            </a:r>
            <a:r>
              <a:rPr lang="en-US" altLang="ja-JP" dirty="0" smtClean="0"/>
              <a:t>28</a:t>
            </a:r>
            <a:r>
              <a:rPr lang="ja-JP" altLang="en-US" dirty="0" smtClean="0"/>
              <a:t>年度 特許庁産業財産権制度問題調査研究）</a:t>
            </a:r>
            <a:endParaRPr lang="ja-JP" altLang="en-US" dirty="0"/>
          </a:p>
        </p:txBody>
      </p:sp>
    </p:spTree>
    <p:extLst>
      <p:ext uri="{BB962C8B-B14F-4D97-AF65-F5344CB8AC3E}">
        <p14:creationId xmlns:p14="http://schemas.microsoft.com/office/powerpoint/2010/main" val="397196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ユーザー定義 1">
      <a:dk1>
        <a:srgbClr val="000000"/>
      </a:dk1>
      <a:lt1>
        <a:srgbClr val="FFFFFF"/>
      </a:lt1>
      <a:dk2>
        <a:srgbClr val="4B77BE"/>
      </a:dk2>
      <a:lt2>
        <a:srgbClr val="AA6BCD"/>
      </a:lt2>
      <a:accent1>
        <a:srgbClr val="22A8F0"/>
      </a:accent1>
      <a:accent2>
        <a:srgbClr val="04A86A"/>
      </a:accent2>
      <a:accent3>
        <a:srgbClr val="669C0E"/>
      </a:accent3>
      <a:accent4>
        <a:srgbClr val="DA9406"/>
      </a:accent4>
      <a:accent5>
        <a:srgbClr val="FF4C18"/>
      </a:accent5>
      <a:accent6>
        <a:srgbClr val="C91F37"/>
      </a:accent6>
      <a:hlink>
        <a:srgbClr val="000000"/>
      </a:hlink>
      <a:folHlink>
        <a:srgbClr val="0000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4779</Words>
  <Application>Microsoft Office PowerPoint</Application>
  <PresentationFormat>A4 210 x 297 mm</PresentationFormat>
  <Paragraphs>481</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ＭＳ Ｐゴシック</vt:lpstr>
      <vt:lpstr>メイリオ</vt:lpstr>
      <vt:lpstr>Arial</vt:lpstr>
      <vt:lpstr>Bauhaus 93</vt:lpstr>
      <vt:lpstr>Wingdings</vt:lpstr>
      <vt:lpstr>Blank</vt:lpstr>
      <vt:lpstr>本教材の利用について</vt:lpstr>
      <vt:lpstr>パート1  デザインとビジネス</vt:lpstr>
      <vt:lpstr>デザインとビジネス　目次</vt:lpstr>
      <vt:lpstr>01-01 これからのデザインの役割を考える</vt:lpstr>
      <vt:lpstr>01-01　これからのデザインの役割を考える</vt:lpstr>
      <vt:lpstr>01-01　これからのデザインの役割を考える</vt:lpstr>
      <vt:lpstr>01-01　これからのデザインの役割を考える</vt:lpstr>
      <vt:lpstr>01-01　これからのデザインの役割を考える</vt:lpstr>
      <vt:lpstr>01-01　これからのデザインの役割を考える</vt:lpstr>
      <vt:lpstr>01-01　これからのデザインの役割を考える</vt:lpstr>
      <vt:lpstr>01-02 デザイナーの役割</vt:lpstr>
      <vt:lpstr>01-02　デザイナーの役割</vt:lpstr>
      <vt:lpstr>01-03 デザイナーと知的財産</vt:lpstr>
      <vt:lpstr>01-03　デザイナーと知的財産</vt:lpstr>
      <vt:lpstr>01-03　デザイナーと知的財産</vt:lpstr>
      <vt:lpstr>01-03　デザイナーと知的財産</vt:lpstr>
      <vt:lpstr>01-03　デザイナーと知的財産</vt:lpstr>
      <vt:lpstr>01-04 学生と知的財産</vt:lpstr>
      <vt:lpstr>01-04　学生と知的財産</vt:lpstr>
      <vt:lpstr>01-04　学生と知的財産</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2017-11-21T06:13:46Z</dcterms:created>
  <dcterms:modified xsi:type="dcterms:W3CDTF">2017-11-21T06:13:53Z</dcterms:modified>
</cp:coreProperties>
</file>