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removePersonalInfoOnSave="1" saveSubsetFonts="1">
  <p:sldMasterIdLst>
    <p:sldMasterId id="2147483648" r:id="rId1"/>
  </p:sldMasterIdLst>
  <p:notesMasterIdLst>
    <p:notesMasterId r:id="rId25"/>
  </p:notesMasterIdLst>
  <p:handoutMasterIdLst>
    <p:handoutMasterId r:id="rId26"/>
  </p:handoutMasterIdLst>
  <p:sldIdLst>
    <p:sldId id="434" r:id="rId2"/>
    <p:sldId id="278" r:id="rId3"/>
    <p:sldId id="295" r:id="rId4"/>
    <p:sldId id="319" r:id="rId5"/>
    <p:sldId id="402" r:id="rId6"/>
    <p:sldId id="429" r:id="rId7"/>
    <p:sldId id="435" r:id="rId8"/>
    <p:sldId id="405" r:id="rId9"/>
    <p:sldId id="419" r:id="rId10"/>
    <p:sldId id="320" r:id="rId11"/>
    <p:sldId id="415" r:id="rId12"/>
    <p:sldId id="427" r:id="rId13"/>
    <p:sldId id="428" r:id="rId14"/>
    <p:sldId id="430" r:id="rId15"/>
    <p:sldId id="321" r:id="rId16"/>
    <p:sldId id="433" r:id="rId17"/>
    <p:sldId id="409" r:id="rId18"/>
    <p:sldId id="410" r:id="rId19"/>
    <p:sldId id="411" r:id="rId20"/>
    <p:sldId id="412" r:id="rId21"/>
    <p:sldId id="407" r:id="rId22"/>
    <p:sldId id="323" r:id="rId23"/>
    <p:sldId id="414" r:id="rId24"/>
  </p:sldIdLst>
  <p:sldSz cx="9906000" cy="6858000" type="A4"/>
  <p:notesSz cx="6807200" cy="9939338"/>
  <p:defaultTextStyle>
    <a:defPPr>
      <a:defRPr lang="ja-JP"/>
    </a:defPPr>
    <a:lvl1pPr algn="l" rtl="0" fontAlgn="base">
      <a:spcBef>
        <a:spcPct val="0"/>
      </a:spcBef>
      <a:spcAft>
        <a:spcPct val="0"/>
      </a:spcAft>
      <a:defRPr kumimoji="1" kern="1200">
        <a:solidFill>
          <a:schemeClr val="tx1"/>
        </a:solidFill>
        <a:latin typeface="Arial" charset="0"/>
        <a:ea typeface="ＭＳ Ｐゴシック" pitchFamily="50"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pitchFamily="50"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pitchFamily="50"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pitchFamily="50"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pitchFamily="50" charset="-128"/>
        <a:cs typeface="+mn-cs"/>
      </a:defRPr>
    </a:lvl5pPr>
    <a:lvl6pPr marL="2286000" algn="l" defTabSz="914400" rtl="0" eaLnBrk="1" latinLnBrk="0" hangingPunct="1">
      <a:defRPr kumimoji="1" kern="1200">
        <a:solidFill>
          <a:schemeClr val="tx1"/>
        </a:solidFill>
        <a:latin typeface="Arial" charset="0"/>
        <a:ea typeface="ＭＳ Ｐゴシック" pitchFamily="50" charset="-128"/>
        <a:cs typeface="+mn-cs"/>
      </a:defRPr>
    </a:lvl6pPr>
    <a:lvl7pPr marL="2743200" algn="l" defTabSz="914400" rtl="0" eaLnBrk="1" latinLnBrk="0" hangingPunct="1">
      <a:defRPr kumimoji="1" kern="1200">
        <a:solidFill>
          <a:schemeClr val="tx1"/>
        </a:solidFill>
        <a:latin typeface="Arial" charset="0"/>
        <a:ea typeface="ＭＳ Ｐゴシック" pitchFamily="50" charset="-128"/>
        <a:cs typeface="+mn-cs"/>
      </a:defRPr>
    </a:lvl7pPr>
    <a:lvl8pPr marL="3200400" algn="l" defTabSz="914400" rtl="0" eaLnBrk="1" latinLnBrk="0" hangingPunct="1">
      <a:defRPr kumimoji="1" kern="1200">
        <a:solidFill>
          <a:schemeClr val="tx1"/>
        </a:solidFill>
        <a:latin typeface="Arial" charset="0"/>
        <a:ea typeface="ＭＳ Ｐゴシック" pitchFamily="50" charset="-128"/>
        <a:cs typeface="+mn-cs"/>
      </a:defRPr>
    </a:lvl8pPr>
    <a:lvl9pPr marL="3657600" algn="l" defTabSz="914400" rtl="0" eaLnBrk="1" latinLnBrk="0" hangingPunct="1">
      <a:defRPr kumimoji="1" kern="1200">
        <a:solidFill>
          <a:schemeClr val="tx1"/>
        </a:solidFill>
        <a:latin typeface="Arial" charset="0"/>
        <a:ea typeface="ＭＳ Ｐゴシック" pitchFamily="50"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120" userDrawn="1">
          <p15:clr>
            <a:srgbClr val="A4A3A4"/>
          </p15:clr>
        </p15:guide>
        <p15:guide id="3" pos="3211" userDrawn="1">
          <p15:clr>
            <a:srgbClr val="A4A3A4"/>
          </p15:clr>
        </p15:guide>
        <p15:guide id="4" pos="3029" userDrawn="1">
          <p15:clr>
            <a:srgbClr val="A4A3A4"/>
          </p15:clr>
        </p15:guide>
        <p15:guide id="5" orient="horz" pos="346" userDrawn="1">
          <p15:clr>
            <a:srgbClr val="A4A3A4"/>
          </p15:clr>
        </p15:guide>
        <p15:guide id="6" orient="horz" pos="4247" userDrawn="1">
          <p15:clr>
            <a:srgbClr val="A4A3A4"/>
          </p15:clr>
        </p15:guide>
        <p15:guide id="7" orient="horz" pos="436" userDrawn="1">
          <p15:clr>
            <a:srgbClr val="A4A3A4"/>
          </p15:clr>
        </p15:guide>
        <p15:guide id="8" pos="81" userDrawn="1">
          <p15:clr>
            <a:srgbClr val="A4A3A4"/>
          </p15:clr>
        </p15:guide>
        <p15:guide id="9" pos="6159" userDrawn="1">
          <p15:clr>
            <a:srgbClr val="A4A3A4"/>
          </p15:clr>
        </p15:guide>
        <p15:guide id="10" orient="horz" pos="709" userDrawn="1">
          <p15:clr>
            <a:srgbClr val="A4A3A4"/>
          </p15:clr>
        </p15:guide>
      </p15:sldGuideLst>
    </p:ext>
    <p:ext uri="{2D200454-40CA-4A62-9FC3-DE9A4176ACB9}">
      <p15:notesGuideLst xmlns:p15="http://schemas.microsoft.com/office/powerpoint/2012/main">
        <p15:guide id="1" orient="horz" pos="3130">
          <p15:clr>
            <a:srgbClr val="A4A3A4"/>
          </p15:clr>
        </p15:guide>
        <p15:guide id="2" pos="214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6" autoAdjust="0"/>
    <p:restoredTop sz="55769" autoAdjust="0"/>
  </p:normalViewPr>
  <p:slideViewPr>
    <p:cSldViewPr>
      <p:cViewPr varScale="1">
        <p:scale>
          <a:sx n="94" d="100"/>
          <a:sy n="94" d="100"/>
        </p:scale>
        <p:origin x="96" y="414"/>
      </p:cViewPr>
      <p:guideLst>
        <p:guide orient="horz" pos="2160"/>
        <p:guide pos="3120"/>
        <p:guide pos="3211"/>
        <p:guide pos="3029"/>
        <p:guide orient="horz" pos="346"/>
        <p:guide orient="horz" pos="4247"/>
        <p:guide orient="horz" pos="436"/>
        <p:guide pos="81"/>
        <p:guide pos="6159"/>
        <p:guide orient="horz" pos="709"/>
      </p:guideLst>
    </p:cSldViewPr>
  </p:slideViewPr>
  <p:outlineViewPr>
    <p:cViewPr>
      <p:scale>
        <a:sx n="33" d="100"/>
        <a:sy n="33" d="100"/>
      </p:scale>
      <p:origin x="0" y="0"/>
    </p:cViewPr>
  </p:outlineViewPr>
  <p:notesTextViewPr>
    <p:cViewPr>
      <p:scale>
        <a:sx n="3" d="2"/>
        <a:sy n="3" d="2"/>
      </p:scale>
      <p:origin x="0" y="0"/>
    </p:cViewPr>
  </p:notesTextViewPr>
  <p:sorterViewPr>
    <p:cViewPr varScale="1">
      <p:scale>
        <a:sx n="100" d="100"/>
        <a:sy n="100" d="100"/>
      </p:scale>
      <p:origin x="0" y="0"/>
    </p:cViewPr>
  </p:sorterViewPr>
  <p:notesViewPr>
    <p:cSldViewPr showGuides="1">
      <p:cViewPr varScale="1">
        <p:scale>
          <a:sx n="76" d="100"/>
          <a:sy n="76" d="100"/>
        </p:scale>
        <p:origin x="2184" y="108"/>
      </p:cViewPr>
      <p:guideLst>
        <p:guide orient="horz" pos="3130"/>
        <p:guide pos="2144"/>
      </p:guideLst>
    </p:cSldViewPr>
  </p:notes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869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5838" y="0"/>
            <a:ext cx="2949787" cy="498693"/>
          </a:xfrm>
          <a:prstGeom prst="rect">
            <a:avLst/>
          </a:prstGeom>
        </p:spPr>
        <p:txBody>
          <a:bodyPr vert="horz" lIns="91440" tIns="45720" rIns="91440" bIns="45720" rtlCol="0"/>
          <a:lstStyle>
            <a:lvl1pPr algn="r">
              <a:defRPr sz="1200"/>
            </a:lvl1pPr>
          </a:lstStyle>
          <a:p>
            <a:fld id="{B15B4AD2-0971-486B-AE19-C453B0726B0F}" type="datetimeFigureOut">
              <a:rPr kumimoji="1" lang="ja-JP" altLang="en-US" smtClean="0"/>
              <a:t>2017/11/21</a:t>
            </a:fld>
            <a:endParaRPr kumimoji="1" lang="ja-JP" altLang="en-US"/>
          </a:p>
        </p:txBody>
      </p:sp>
      <p:sp>
        <p:nvSpPr>
          <p:cNvPr id="4" name="フッター プレースホルダー 3"/>
          <p:cNvSpPr>
            <a:spLocks noGrp="1"/>
          </p:cNvSpPr>
          <p:nvPr>
            <p:ph type="ftr" sz="quarter" idx="2"/>
          </p:nvPr>
        </p:nvSpPr>
        <p:spPr>
          <a:xfrm>
            <a:off x="0" y="9440647"/>
            <a:ext cx="2949787" cy="498692"/>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5838" y="9440647"/>
            <a:ext cx="2949787" cy="498692"/>
          </a:xfrm>
          <a:prstGeom prst="rect">
            <a:avLst/>
          </a:prstGeom>
        </p:spPr>
        <p:txBody>
          <a:bodyPr vert="horz" lIns="91440" tIns="45720" rIns="91440" bIns="45720" rtlCol="0" anchor="b"/>
          <a:lstStyle>
            <a:lvl1pPr algn="r">
              <a:defRPr sz="1200"/>
            </a:lvl1pPr>
          </a:lstStyle>
          <a:p>
            <a:fld id="{A8C60B4F-9FDB-4280-BEA0-D171FEFE10DE}" type="slidenum">
              <a:rPr kumimoji="1" lang="ja-JP" altLang="en-US" smtClean="0"/>
              <a:t>‹#›</a:t>
            </a:fld>
            <a:endParaRPr kumimoji="1" lang="ja-JP" altLang="en-US"/>
          </a:p>
        </p:txBody>
      </p:sp>
    </p:spTree>
    <p:extLst>
      <p:ext uri="{BB962C8B-B14F-4D97-AF65-F5344CB8AC3E}">
        <p14:creationId xmlns:p14="http://schemas.microsoft.com/office/powerpoint/2010/main" val="74975210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6" name="Rectangle 4"/>
          <p:cNvSpPr>
            <a:spLocks noGrp="1" noRot="1" noChangeAspect="1" noChangeArrowheads="1" noTextEdit="1"/>
          </p:cNvSpPr>
          <p:nvPr>
            <p:ph type="sldImg" idx="2"/>
          </p:nvPr>
        </p:nvSpPr>
        <p:spPr bwMode="auto">
          <a:xfrm>
            <a:off x="712788" y="746125"/>
            <a:ext cx="5381625" cy="3725863"/>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3077" name="Rectangle 5"/>
          <p:cNvSpPr>
            <a:spLocks noGrp="1" noChangeArrowheads="1"/>
          </p:cNvSpPr>
          <p:nvPr>
            <p:ph type="body" sz="quarter" idx="3"/>
          </p:nvPr>
        </p:nvSpPr>
        <p:spPr bwMode="auto">
          <a:xfrm>
            <a:off x="680720" y="4721186"/>
            <a:ext cx="5445760" cy="447270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dirty="0" smtClean="0"/>
              <a:t>マスタ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p>
        </p:txBody>
      </p:sp>
    </p:spTree>
    <p:extLst>
      <p:ext uri="{BB962C8B-B14F-4D97-AF65-F5344CB8AC3E}">
        <p14:creationId xmlns:p14="http://schemas.microsoft.com/office/powerpoint/2010/main" val="291637658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100" kern="1200">
        <a:solidFill>
          <a:schemeClr val="tx1"/>
        </a:solidFill>
        <a:latin typeface="+mn-ea"/>
        <a:ea typeface="+mn-ea"/>
        <a:cs typeface="+mn-cs"/>
      </a:defRPr>
    </a:lvl1pPr>
    <a:lvl2pPr marL="457200" algn="l" rtl="0" fontAlgn="base">
      <a:spcBef>
        <a:spcPct val="30000"/>
      </a:spcBef>
      <a:spcAft>
        <a:spcPct val="0"/>
      </a:spcAft>
      <a:defRPr kumimoji="1" sz="1100" kern="1200">
        <a:solidFill>
          <a:schemeClr val="tx1"/>
        </a:solidFill>
        <a:latin typeface="+mn-ea"/>
        <a:ea typeface="+mn-ea"/>
        <a:cs typeface="+mn-cs"/>
      </a:defRPr>
    </a:lvl2pPr>
    <a:lvl3pPr marL="914400" algn="l" rtl="0" fontAlgn="base">
      <a:spcBef>
        <a:spcPct val="30000"/>
      </a:spcBef>
      <a:spcAft>
        <a:spcPct val="0"/>
      </a:spcAft>
      <a:defRPr kumimoji="1" sz="1100" kern="1200">
        <a:solidFill>
          <a:schemeClr val="tx1"/>
        </a:solidFill>
        <a:latin typeface="+mn-ea"/>
        <a:ea typeface="+mn-ea"/>
        <a:cs typeface="+mn-cs"/>
      </a:defRPr>
    </a:lvl3pPr>
    <a:lvl4pPr marL="1371600" algn="l" rtl="0" fontAlgn="base">
      <a:spcBef>
        <a:spcPct val="30000"/>
      </a:spcBef>
      <a:spcAft>
        <a:spcPct val="0"/>
      </a:spcAft>
      <a:defRPr kumimoji="1" sz="1100" kern="1200">
        <a:solidFill>
          <a:schemeClr val="tx1"/>
        </a:solidFill>
        <a:latin typeface="+mn-ea"/>
        <a:ea typeface="+mn-ea"/>
        <a:cs typeface="+mn-cs"/>
      </a:defRPr>
    </a:lvl4pPr>
    <a:lvl5pPr marL="1828800" algn="l" rtl="0" fontAlgn="base">
      <a:spcBef>
        <a:spcPct val="30000"/>
      </a:spcBef>
      <a:spcAft>
        <a:spcPct val="0"/>
      </a:spcAft>
      <a:defRPr kumimoji="1" sz="1100" kern="1200">
        <a:solidFill>
          <a:schemeClr val="tx1"/>
        </a:solidFill>
        <a:latin typeface="+mn-ea"/>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345779938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Tree>
    <p:extLst>
      <p:ext uri="{BB962C8B-B14F-4D97-AF65-F5344CB8AC3E}">
        <p14:creationId xmlns:p14="http://schemas.microsoft.com/office/powerpoint/2010/main" val="356823171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smtClean="0">
                <a:solidFill>
                  <a:schemeClr val="tx1"/>
                </a:solidFill>
              </a:rPr>
              <a:t>〔</a:t>
            </a:r>
            <a:r>
              <a:rPr kumimoji="1" lang="ja-JP" altLang="en-US" dirty="0" smtClean="0">
                <a:solidFill>
                  <a:schemeClr val="tx1"/>
                </a:solidFill>
              </a:rPr>
              <a:t>狙い</a:t>
            </a:r>
            <a:r>
              <a:rPr kumimoji="1" lang="en-US" altLang="ja-JP" dirty="0" smtClean="0">
                <a:solidFill>
                  <a:schemeClr val="tx1"/>
                </a:solidFill>
              </a:rPr>
              <a:t>〕</a:t>
            </a:r>
          </a:p>
          <a:p>
            <a:r>
              <a:rPr lang="ja-JP" altLang="en-US" sz="1100" dirty="0" smtClean="0">
                <a:solidFill>
                  <a:schemeClr val="tx1"/>
                </a:solidFill>
                <a:latin typeface="+mn-ea"/>
                <a:ea typeface="+mn-ea"/>
                <a:cs typeface="メイリオ"/>
              </a:rPr>
              <a:t>・知的財産に対する考え方は、技術の発達や経済等の社会背景に密接に関連していることを理解する。</a:t>
            </a:r>
            <a:endParaRPr kumimoji="1" lang="en-US" altLang="ja-JP" dirty="0" smtClean="0">
              <a:solidFill>
                <a:schemeClr val="tx1"/>
              </a:solidFill>
            </a:endParaRPr>
          </a:p>
          <a:p>
            <a:endParaRPr kumimoji="1" lang="en-US" altLang="ja-JP" dirty="0" smtClean="0">
              <a:solidFill>
                <a:schemeClr val="tx1"/>
              </a:solidFill>
            </a:endParaRPr>
          </a:p>
          <a:p>
            <a:r>
              <a:rPr kumimoji="1" lang="en-US" altLang="ja-JP" dirty="0" smtClean="0">
                <a:solidFill>
                  <a:schemeClr val="tx1"/>
                </a:solidFill>
              </a:rPr>
              <a:t>〔</a:t>
            </a:r>
            <a:r>
              <a:rPr kumimoji="1" lang="ja-JP" altLang="en-US" dirty="0" smtClean="0">
                <a:solidFill>
                  <a:schemeClr val="tx1"/>
                </a:solidFill>
              </a:rPr>
              <a:t>説明</a:t>
            </a:r>
            <a:r>
              <a:rPr kumimoji="1" lang="en-US" altLang="ja-JP" dirty="0" smtClean="0">
                <a:solidFill>
                  <a:schemeClr val="tx1"/>
                </a:solidFill>
              </a:rPr>
              <a:t>〕</a:t>
            </a:r>
            <a:endParaRPr kumimoji="1" lang="ja-JP" altLang="en-US" dirty="0" smtClean="0">
              <a:solidFill>
                <a:schemeClr val="tx1"/>
              </a:solidFill>
            </a:endParaRPr>
          </a:p>
          <a:p>
            <a:r>
              <a:rPr lang="ja-JP" altLang="en-US" sz="1100" dirty="0" smtClean="0">
                <a:solidFill>
                  <a:schemeClr val="tx1"/>
                </a:solidFill>
                <a:latin typeface="+mn-ea"/>
                <a:ea typeface="+mn-ea"/>
                <a:cs typeface="メイリオ"/>
              </a:rPr>
              <a:t>・印刷技術が発達するに従い、著作権という概念が生まれてきた。また、産業革命により、大量生産品が生まれ、産業構造が変化してきたことが産業財産権に対する考え方に大きく影響を与えた。</a:t>
            </a:r>
            <a:endParaRPr lang="en-US" altLang="ja-JP" sz="1100" dirty="0" smtClean="0">
              <a:solidFill>
                <a:schemeClr val="tx1"/>
              </a:solidFill>
              <a:latin typeface="+mn-ea"/>
              <a:ea typeface="+mn-ea"/>
              <a:cs typeface="メイリオ"/>
            </a:endParaRPr>
          </a:p>
          <a:p>
            <a:r>
              <a:rPr lang="ja-JP" altLang="en-US" dirty="0" smtClean="0">
                <a:solidFill>
                  <a:schemeClr val="tx1"/>
                </a:solidFill>
                <a:cs typeface="メイリオ"/>
              </a:rPr>
              <a:t>・機械生産による新たな「モノ」作りとデザインとの接点が生まれた時期でもある。</a:t>
            </a:r>
            <a:endParaRPr lang="en-US" altLang="ja-JP" sz="1100" dirty="0" smtClean="0">
              <a:solidFill>
                <a:schemeClr val="tx1"/>
              </a:solidFill>
              <a:cs typeface="メイリオ"/>
            </a:endParaRPr>
          </a:p>
          <a:p>
            <a:r>
              <a:rPr lang="ja-JP" altLang="en-US" sz="1100" dirty="0" smtClean="0">
                <a:solidFill>
                  <a:schemeClr val="tx1"/>
                </a:solidFill>
                <a:latin typeface="+mn-ea"/>
                <a:ea typeface="+mn-ea"/>
                <a:cs typeface="メイリオ"/>
              </a:rPr>
              <a:t>・財産権としては、</a:t>
            </a:r>
            <a:r>
              <a:rPr lang="en-US" altLang="ja-JP" sz="1100" dirty="0" smtClean="0">
                <a:solidFill>
                  <a:schemeClr val="tx1"/>
                </a:solidFill>
                <a:latin typeface="+mn-ea"/>
                <a:ea typeface="+mn-ea"/>
                <a:cs typeface="メイリオ"/>
              </a:rPr>
              <a:t>1980</a:t>
            </a:r>
            <a:r>
              <a:rPr lang="ja-JP" altLang="en-US" sz="1100" dirty="0" smtClean="0">
                <a:solidFill>
                  <a:schemeClr val="tx1"/>
                </a:solidFill>
                <a:latin typeface="+mn-ea"/>
                <a:ea typeface="+mn-ea"/>
                <a:cs typeface="メイリオ"/>
              </a:rPr>
              <a:t>年代までは、有体物である「モノ」に対する意識が強かったといえるが、情報通信技術（</a:t>
            </a:r>
            <a:r>
              <a:rPr lang="en-US" altLang="ja-JP" sz="1100" dirty="0" smtClean="0">
                <a:solidFill>
                  <a:schemeClr val="tx1"/>
                </a:solidFill>
                <a:latin typeface="+mn-ea"/>
                <a:ea typeface="+mn-ea"/>
                <a:cs typeface="メイリオ"/>
              </a:rPr>
              <a:t>ICT</a:t>
            </a:r>
            <a:r>
              <a:rPr lang="ja-JP" altLang="en-US" sz="1100" dirty="0" smtClean="0">
                <a:solidFill>
                  <a:schemeClr val="tx1"/>
                </a:solidFill>
                <a:latin typeface="+mn-ea"/>
                <a:ea typeface="+mn-ea"/>
                <a:cs typeface="メイリオ"/>
              </a:rPr>
              <a:t>）の発達により、「モノ」ではない「情報」を保護するという意識が強くなってきたといえる。また、情報通信技術（</a:t>
            </a:r>
            <a:r>
              <a:rPr lang="en-US" altLang="ja-JP" sz="1100" dirty="0" smtClean="0">
                <a:solidFill>
                  <a:schemeClr val="tx1"/>
                </a:solidFill>
                <a:latin typeface="+mn-ea"/>
                <a:ea typeface="+mn-ea"/>
                <a:cs typeface="メイリオ"/>
              </a:rPr>
              <a:t>ICT</a:t>
            </a:r>
            <a:r>
              <a:rPr lang="ja-JP" altLang="en-US" sz="1100" dirty="0" smtClean="0">
                <a:solidFill>
                  <a:schemeClr val="tx1"/>
                </a:solidFill>
                <a:latin typeface="+mn-ea"/>
                <a:ea typeface="+mn-ea"/>
                <a:cs typeface="メイリオ"/>
              </a:rPr>
              <a:t>）を積極的に国家戦略として活用しようと考えた米国の経済政策も、知的財産に対する意識に対して大きな影響を与えた。</a:t>
            </a:r>
            <a:endParaRPr lang="en-US" altLang="ja-JP" dirty="0" smtClean="0">
              <a:cs typeface="メイリオ"/>
            </a:endParaRPr>
          </a:p>
        </p:txBody>
      </p:sp>
    </p:spTree>
    <p:extLst>
      <p:ext uri="{BB962C8B-B14F-4D97-AF65-F5344CB8AC3E}">
        <p14:creationId xmlns:p14="http://schemas.microsoft.com/office/powerpoint/2010/main" val="51022243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smtClean="0">
                <a:solidFill>
                  <a:schemeClr val="tx1"/>
                </a:solidFill>
              </a:rPr>
              <a:t>〔</a:t>
            </a:r>
            <a:r>
              <a:rPr kumimoji="1" lang="ja-JP" altLang="en-US" dirty="0" smtClean="0">
                <a:solidFill>
                  <a:schemeClr val="tx1"/>
                </a:solidFill>
              </a:rPr>
              <a:t>狙い</a:t>
            </a:r>
            <a:r>
              <a:rPr kumimoji="1" lang="en-US" altLang="ja-JP" dirty="0" smtClean="0">
                <a:solidFill>
                  <a:schemeClr val="tx1"/>
                </a:solidFill>
              </a:rPr>
              <a:t>〕</a:t>
            </a:r>
          </a:p>
          <a:p>
            <a:pPr marL="0" marR="0" indent="0" algn="l" defTabSz="914400" rtl="0" eaLnBrk="1" fontAlgn="base" latinLnBrk="0" hangingPunct="1">
              <a:lnSpc>
                <a:spcPct val="100000"/>
              </a:lnSpc>
              <a:spcBef>
                <a:spcPct val="30000"/>
              </a:spcBef>
              <a:spcAft>
                <a:spcPct val="0"/>
              </a:spcAft>
              <a:buClrTx/>
              <a:buSzTx/>
              <a:buFontTx/>
              <a:buNone/>
              <a:tabLst/>
              <a:defRPr/>
            </a:pPr>
            <a:r>
              <a:rPr lang="ja-JP" altLang="en-US" sz="1100" dirty="0" smtClean="0">
                <a:solidFill>
                  <a:schemeClr val="tx1"/>
                </a:solidFill>
                <a:latin typeface="+mn-ea"/>
                <a:ea typeface="+mn-ea"/>
                <a:cs typeface="メイリオ"/>
              </a:rPr>
              <a:t>・グローバル市場が進展する中で、産業の水平分業や垂直分業化が進んだ。産業社会における我が国の立ち位置と産業政策をリンクさせた知的財産政策の歴史的な流れを理解する。同時に知的財産からみてデザイナーに何が求められているのかも理解する。</a:t>
            </a:r>
            <a:endParaRPr kumimoji="1" lang="en-US" altLang="ja-JP" dirty="0" smtClean="0">
              <a:solidFill>
                <a:schemeClr val="tx1"/>
              </a:solidFill>
            </a:endParaRPr>
          </a:p>
          <a:p>
            <a:endParaRPr kumimoji="1" lang="en-US" altLang="ja-JP" dirty="0" smtClean="0">
              <a:solidFill>
                <a:schemeClr val="tx1"/>
              </a:solidFill>
            </a:endParaRPr>
          </a:p>
          <a:p>
            <a:r>
              <a:rPr kumimoji="1" lang="en-US" altLang="ja-JP" dirty="0" smtClean="0">
                <a:solidFill>
                  <a:schemeClr val="tx1"/>
                </a:solidFill>
              </a:rPr>
              <a:t>〔</a:t>
            </a:r>
            <a:r>
              <a:rPr kumimoji="1" lang="ja-JP" altLang="en-US" dirty="0" smtClean="0">
                <a:solidFill>
                  <a:schemeClr val="tx1"/>
                </a:solidFill>
              </a:rPr>
              <a:t>説明</a:t>
            </a:r>
            <a:r>
              <a:rPr kumimoji="1" lang="en-US" altLang="ja-JP" dirty="0" smtClean="0">
                <a:solidFill>
                  <a:schemeClr val="tx1"/>
                </a:solidFill>
              </a:rPr>
              <a:t>〕</a:t>
            </a:r>
            <a:endParaRPr kumimoji="1" lang="ja-JP" altLang="en-US" dirty="0" smtClean="0">
              <a:solidFill>
                <a:schemeClr val="tx1"/>
              </a:solidFill>
            </a:endParaRPr>
          </a:p>
          <a:p>
            <a:r>
              <a:rPr lang="ja-JP" altLang="en-US" sz="1100" dirty="0" smtClean="0">
                <a:solidFill>
                  <a:schemeClr val="tx1"/>
                </a:solidFill>
                <a:latin typeface="+mn-ea"/>
                <a:ea typeface="+mn-ea"/>
                <a:cs typeface="メイリオ"/>
              </a:rPr>
              <a:t>・</a:t>
            </a:r>
            <a:r>
              <a:rPr lang="en-US" altLang="ja-JP" sz="1100" dirty="0" smtClean="0">
                <a:solidFill>
                  <a:schemeClr val="tx1"/>
                </a:solidFill>
                <a:latin typeface="+mn-ea"/>
                <a:ea typeface="+mn-ea"/>
                <a:cs typeface="メイリオ"/>
              </a:rPr>
              <a:t>1980</a:t>
            </a:r>
            <a:r>
              <a:rPr lang="ja-JP" altLang="en-US" sz="1100" dirty="0" smtClean="0">
                <a:solidFill>
                  <a:schemeClr val="tx1"/>
                </a:solidFill>
                <a:latin typeface="+mn-ea"/>
                <a:ea typeface="+mn-ea"/>
                <a:cs typeface="メイリオ"/>
              </a:rPr>
              <a:t>年代、米国が双子の赤字（財政赤字、貿易赤字）に苦しんでいる中、日本企業が自動車、半導体産業の躍進により、米国企業に対して優位に立とうとしていた。米国は、技術的に優位である情報通信産業の保護を念頭に、プロパテント（知的財産優先）施策をとることにより経済回復を果たす。これに寄与したのが、米ヒューレット・パッカード社長で産業競争力委員長だったジョン・ヤング氏の名前をとったヤング・レポートであった。</a:t>
            </a:r>
            <a:endParaRPr lang="en-US" altLang="ja-JP" sz="1100" dirty="0" smtClean="0">
              <a:solidFill>
                <a:schemeClr val="tx1"/>
              </a:solidFill>
              <a:latin typeface="+mn-ea"/>
              <a:ea typeface="+mn-ea"/>
              <a:cs typeface="メイリオ"/>
            </a:endParaRPr>
          </a:p>
          <a:p>
            <a:r>
              <a:rPr lang="ja-JP" altLang="en-US" sz="1100" dirty="0" smtClean="0">
                <a:solidFill>
                  <a:schemeClr val="tx1"/>
                </a:solidFill>
                <a:latin typeface="+mn-ea"/>
                <a:ea typeface="+mn-ea"/>
                <a:cs typeface="メイリオ"/>
              </a:rPr>
              <a:t>・ヤング・レポートから約</a:t>
            </a:r>
            <a:r>
              <a:rPr lang="en-US" altLang="ja-JP" sz="1100" dirty="0" smtClean="0">
                <a:solidFill>
                  <a:schemeClr val="tx1"/>
                </a:solidFill>
                <a:latin typeface="+mn-ea"/>
                <a:ea typeface="+mn-ea"/>
                <a:cs typeface="メイリオ"/>
              </a:rPr>
              <a:t>10</a:t>
            </a:r>
            <a:r>
              <a:rPr lang="ja-JP" altLang="en-US" sz="1100" dirty="0" smtClean="0">
                <a:solidFill>
                  <a:schemeClr val="tx1"/>
                </a:solidFill>
                <a:latin typeface="+mn-ea"/>
                <a:ea typeface="+mn-ea"/>
                <a:cs typeface="メイリオ"/>
              </a:rPr>
              <a:t>年後、イノベーション強化を目的とし、新興諸国の市場制覇を提言したパルミサーノ・レポートが公表された（全米競争力評議会の委員長である、米</a:t>
            </a:r>
            <a:r>
              <a:rPr lang="en-US" altLang="ja-JP" sz="1100" dirty="0" smtClean="0">
                <a:solidFill>
                  <a:schemeClr val="tx1"/>
                </a:solidFill>
                <a:latin typeface="+mn-ea"/>
                <a:ea typeface="+mn-ea"/>
                <a:cs typeface="メイリオ"/>
              </a:rPr>
              <a:t>IBM</a:t>
            </a:r>
            <a:r>
              <a:rPr lang="ja-JP" altLang="en-US" sz="1100" dirty="0" smtClean="0">
                <a:solidFill>
                  <a:schemeClr val="tx1"/>
                </a:solidFill>
                <a:latin typeface="+mn-ea"/>
                <a:ea typeface="+mn-ea"/>
                <a:cs typeface="メイリオ"/>
              </a:rPr>
              <a:t>のサミュエル・パルミサーノ</a:t>
            </a:r>
            <a:r>
              <a:rPr lang="en-US" altLang="ja-JP" sz="1100" dirty="0" smtClean="0">
                <a:solidFill>
                  <a:schemeClr val="tx1"/>
                </a:solidFill>
                <a:latin typeface="+mn-ea"/>
                <a:ea typeface="+mn-ea"/>
                <a:cs typeface="メイリオ"/>
              </a:rPr>
              <a:t>CEO</a:t>
            </a:r>
            <a:r>
              <a:rPr lang="ja-JP" altLang="en-US" sz="1100" dirty="0" smtClean="0">
                <a:solidFill>
                  <a:schemeClr val="tx1"/>
                </a:solidFill>
                <a:latin typeface="+mn-ea"/>
                <a:ea typeface="+mn-ea"/>
                <a:cs typeface="メイリオ"/>
              </a:rPr>
              <a:t>の名による）。</a:t>
            </a:r>
            <a:endParaRPr lang="en-US" altLang="ja-JP" sz="1100" dirty="0" smtClean="0">
              <a:solidFill>
                <a:schemeClr val="tx1"/>
              </a:solidFill>
              <a:latin typeface="+mn-ea"/>
              <a:ea typeface="+mn-ea"/>
              <a:cs typeface="メイリオ"/>
            </a:endParaRPr>
          </a:p>
          <a:p>
            <a:r>
              <a:rPr lang="ja-JP" altLang="en-US" sz="1100" dirty="0" smtClean="0">
                <a:solidFill>
                  <a:schemeClr val="tx1"/>
                </a:solidFill>
                <a:latin typeface="+mn-ea"/>
                <a:ea typeface="+mn-ea"/>
                <a:cs typeface="メイリオ"/>
              </a:rPr>
              <a:t>・この流れが、現在の米国</a:t>
            </a:r>
            <a:r>
              <a:rPr lang="en-US" altLang="ja-JP" sz="1100" dirty="0" smtClean="0">
                <a:solidFill>
                  <a:schemeClr val="tx1"/>
                </a:solidFill>
                <a:latin typeface="+mn-ea"/>
                <a:ea typeface="+mn-ea"/>
                <a:cs typeface="メイリオ"/>
              </a:rPr>
              <a:t>IT</a:t>
            </a:r>
            <a:r>
              <a:rPr lang="ja-JP" altLang="en-US" sz="1100" dirty="0" smtClean="0">
                <a:solidFill>
                  <a:schemeClr val="tx1"/>
                </a:solidFill>
                <a:latin typeface="+mn-ea"/>
                <a:ea typeface="+mn-ea"/>
                <a:cs typeface="メイリオ"/>
              </a:rPr>
              <a:t>産業の躍進に繋がっているといえる。</a:t>
            </a:r>
            <a:endParaRPr kumimoji="1" lang="ja-JP" altLang="en-US" dirty="0" smtClean="0">
              <a:solidFill>
                <a:schemeClr val="tx1"/>
              </a:solidFill>
            </a:endParaRPr>
          </a:p>
        </p:txBody>
      </p:sp>
    </p:spTree>
    <p:extLst>
      <p:ext uri="{BB962C8B-B14F-4D97-AF65-F5344CB8AC3E}">
        <p14:creationId xmlns:p14="http://schemas.microsoft.com/office/powerpoint/2010/main" val="390848651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smtClean="0">
                <a:solidFill>
                  <a:schemeClr val="tx1"/>
                </a:solidFill>
              </a:rPr>
              <a:t>〔</a:t>
            </a:r>
            <a:r>
              <a:rPr kumimoji="1" lang="ja-JP" altLang="en-US" dirty="0" smtClean="0">
                <a:solidFill>
                  <a:schemeClr val="tx1"/>
                </a:solidFill>
              </a:rPr>
              <a:t>狙い</a:t>
            </a:r>
            <a:r>
              <a:rPr kumimoji="1" lang="en-US" altLang="ja-JP" dirty="0" smtClean="0">
                <a:solidFill>
                  <a:schemeClr val="tx1"/>
                </a:solidFill>
              </a:rPr>
              <a:t>〕</a:t>
            </a:r>
          </a:p>
          <a:p>
            <a:pPr marL="0" marR="0" indent="0" algn="l" defTabSz="914400" rtl="0" eaLnBrk="1" fontAlgn="base" latinLnBrk="0" hangingPunct="1">
              <a:lnSpc>
                <a:spcPct val="100000"/>
              </a:lnSpc>
              <a:spcBef>
                <a:spcPct val="30000"/>
              </a:spcBef>
              <a:spcAft>
                <a:spcPct val="0"/>
              </a:spcAft>
              <a:buClrTx/>
              <a:buSzTx/>
              <a:buFontTx/>
              <a:buNone/>
              <a:tabLst/>
              <a:defRPr/>
            </a:pPr>
            <a:r>
              <a:rPr lang="ja-JP" altLang="en-US" sz="1100" dirty="0" smtClean="0">
                <a:solidFill>
                  <a:schemeClr val="tx1"/>
                </a:solidFill>
                <a:latin typeface="+mn-ea"/>
                <a:ea typeface="+mn-ea"/>
                <a:cs typeface="メイリオ"/>
              </a:rPr>
              <a:t>・現代の社会的な課題をどう解決するか、デザイナーの職能に期待される役割について考える。（課題、人間的社会的価値、コミュニケーション手段など）</a:t>
            </a:r>
            <a:endParaRPr kumimoji="1" lang="en-US" altLang="ja-JP" dirty="0" smtClean="0">
              <a:solidFill>
                <a:schemeClr val="tx1"/>
              </a:solidFill>
            </a:endParaRPr>
          </a:p>
          <a:p>
            <a:endParaRPr kumimoji="1" lang="en-US" altLang="ja-JP" dirty="0" smtClean="0">
              <a:solidFill>
                <a:schemeClr val="tx1"/>
              </a:solidFill>
            </a:endParaRPr>
          </a:p>
          <a:p>
            <a:r>
              <a:rPr kumimoji="1" lang="en-US" altLang="ja-JP" dirty="0" smtClean="0">
                <a:solidFill>
                  <a:schemeClr val="tx1"/>
                </a:solidFill>
              </a:rPr>
              <a:t>〔</a:t>
            </a:r>
            <a:r>
              <a:rPr kumimoji="1" lang="ja-JP" altLang="en-US" dirty="0" smtClean="0">
                <a:solidFill>
                  <a:schemeClr val="tx1"/>
                </a:solidFill>
              </a:rPr>
              <a:t>説明</a:t>
            </a:r>
            <a:r>
              <a:rPr kumimoji="1" lang="en-US" altLang="ja-JP" dirty="0" smtClean="0">
                <a:solidFill>
                  <a:schemeClr val="tx1"/>
                </a:solidFill>
              </a:rPr>
              <a:t>〕</a:t>
            </a:r>
            <a:endParaRPr kumimoji="1" lang="ja-JP" altLang="en-US" dirty="0" smtClean="0">
              <a:solidFill>
                <a:schemeClr val="tx1"/>
              </a:solidFill>
            </a:endParaRPr>
          </a:p>
          <a:p>
            <a:r>
              <a:rPr lang="ja-JP" altLang="en-US" sz="1100" dirty="0" smtClean="0">
                <a:solidFill>
                  <a:schemeClr val="tx1"/>
                </a:solidFill>
                <a:latin typeface="+mn-ea"/>
                <a:ea typeface="+mn-ea"/>
                <a:cs typeface="メイリオ"/>
              </a:rPr>
              <a:t>・技術や市場のグローバル化、少子高齢化問題によって、</a:t>
            </a:r>
            <a:r>
              <a:rPr lang="ja-JP" altLang="ja-JP" sz="1100" dirty="0" smtClean="0">
                <a:solidFill>
                  <a:schemeClr val="tx1"/>
                </a:solidFill>
                <a:latin typeface="+mn-ea"/>
                <a:ea typeface="+mn-ea"/>
                <a:cs typeface="メイリオ"/>
              </a:rPr>
              <a:t>新し</a:t>
            </a:r>
            <a:r>
              <a:rPr lang="ja-JP" altLang="en-US" sz="1100" dirty="0" smtClean="0">
                <a:solidFill>
                  <a:schemeClr val="tx1"/>
                </a:solidFill>
                <a:latin typeface="+mn-ea"/>
                <a:ea typeface="+mn-ea"/>
                <a:cs typeface="メイリオ"/>
              </a:rPr>
              <a:t>く解決すべき様々な課題が生じている</a:t>
            </a:r>
            <a:r>
              <a:rPr lang="ja-JP" altLang="ja-JP" sz="1100" dirty="0" smtClean="0">
                <a:solidFill>
                  <a:schemeClr val="tx1"/>
                </a:solidFill>
                <a:latin typeface="+mn-ea"/>
                <a:ea typeface="+mn-ea"/>
                <a:cs typeface="メイリオ"/>
              </a:rPr>
              <a:t>。</a:t>
            </a:r>
          </a:p>
          <a:p>
            <a:r>
              <a:rPr lang="ja-JP" altLang="en-US" sz="1100" dirty="0" smtClean="0">
                <a:solidFill>
                  <a:schemeClr val="tx1"/>
                </a:solidFill>
                <a:latin typeface="+mn-ea"/>
                <a:ea typeface="+mn-ea"/>
                <a:cs typeface="メイリオ"/>
              </a:rPr>
              <a:t>・</a:t>
            </a:r>
            <a:r>
              <a:rPr lang="ja-JP" altLang="ja-JP" sz="1100" dirty="0" smtClean="0">
                <a:solidFill>
                  <a:schemeClr val="tx1"/>
                </a:solidFill>
                <a:latin typeface="+mn-ea"/>
                <a:ea typeface="+mn-ea"/>
                <a:cs typeface="メイリオ"/>
              </a:rPr>
              <a:t>例えば、</a:t>
            </a:r>
            <a:r>
              <a:rPr lang="en-US" altLang="ja-JP" sz="1100" dirty="0" smtClean="0">
                <a:solidFill>
                  <a:schemeClr val="tx1"/>
                </a:solidFill>
                <a:latin typeface="+mn-ea"/>
                <a:ea typeface="+mn-ea"/>
                <a:cs typeface="メイリオ"/>
              </a:rPr>
              <a:t>AI</a:t>
            </a:r>
            <a:r>
              <a:rPr lang="ja-JP" altLang="en-US" sz="1100" dirty="0" err="1" smtClean="0">
                <a:solidFill>
                  <a:schemeClr val="tx1"/>
                </a:solidFill>
                <a:latin typeface="+mn-ea"/>
                <a:ea typeface="+mn-ea"/>
                <a:cs typeface="メイリオ"/>
              </a:rPr>
              <a:t>、</a:t>
            </a:r>
            <a:r>
              <a:rPr lang="en-US" altLang="ja-JP" sz="1100" dirty="0" err="1" smtClean="0">
                <a:solidFill>
                  <a:schemeClr val="tx1"/>
                </a:solidFill>
                <a:latin typeface="+mn-ea"/>
                <a:ea typeface="+mn-ea"/>
                <a:cs typeface="メイリオ"/>
              </a:rPr>
              <a:t>IoT</a:t>
            </a:r>
            <a:r>
              <a:rPr lang="ja-JP" altLang="en-US" sz="1100" dirty="0" err="1" smtClean="0">
                <a:solidFill>
                  <a:schemeClr val="tx1"/>
                </a:solidFill>
                <a:latin typeface="+mn-ea"/>
                <a:ea typeface="+mn-ea"/>
                <a:cs typeface="メイリオ"/>
              </a:rPr>
              <a:t>、</a:t>
            </a:r>
            <a:r>
              <a:rPr lang="ja-JP" altLang="en-US" sz="1100" dirty="0" smtClean="0">
                <a:solidFill>
                  <a:schemeClr val="tx1"/>
                </a:solidFill>
                <a:latin typeface="+mn-ea"/>
                <a:ea typeface="+mn-ea"/>
                <a:cs typeface="メイリオ"/>
              </a:rPr>
              <a:t>ビッグデータ等の新しい技術利用においてもデ</a:t>
            </a:r>
            <a:r>
              <a:rPr lang="ja-JP" altLang="ja-JP" sz="1100" dirty="0" smtClean="0">
                <a:solidFill>
                  <a:schemeClr val="tx1"/>
                </a:solidFill>
                <a:latin typeface="+mn-ea"/>
                <a:ea typeface="+mn-ea"/>
                <a:cs typeface="メイリオ"/>
              </a:rPr>
              <a:t>ザインの役割が増している。</a:t>
            </a:r>
            <a:endParaRPr lang="en-US" altLang="ja-JP" sz="1100" dirty="0" smtClean="0">
              <a:solidFill>
                <a:schemeClr val="tx1"/>
              </a:solidFill>
              <a:latin typeface="+mn-ea"/>
              <a:ea typeface="+mn-ea"/>
              <a:cs typeface="メイリオ"/>
            </a:endParaRPr>
          </a:p>
          <a:p>
            <a:r>
              <a:rPr lang="ja-JP" altLang="en-US" sz="1100" dirty="0" smtClean="0">
                <a:solidFill>
                  <a:schemeClr val="tx1"/>
                </a:solidFill>
                <a:latin typeface="+mn-ea"/>
                <a:ea typeface="+mn-ea"/>
                <a:cs typeface="メイリオ"/>
              </a:rPr>
              <a:t>・また、</a:t>
            </a:r>
            <a:r>
              <a:rPr lang="en-US" altLang="ja-JP" sz="1100" dirty="0" smtClean="0">
                <a:solidFill>
                  <a:schemeClr val="tx1"/>
                </a:solidFill>
                <a:latin typeface="+mn-ea"/>
                <a:ea typeface="+mn-ea"/>
                <a:cs typeface="メイリオ"/>
              </a:rPr>
              <a:t>AR</a:t>
            </a:r>
            <a:r>
              <a:rPr lang="en-US" altLang="ja-JP" sz="1100" baseline="30000" dirty="0" smtClean="0">
                <a:solidFill>
                  <a:schemeClr val="tx1"/>
                </a:solidFill>
                <a:latin typeface="+mn-ea"/>
                <a:ea typeface="+mn-ea"/>
                <a:cs typeface="メイリオ"/>
              </a:rPr>
              <a:t>※</a:t>
            </a:r>
            <a:r>
              <a:rPr lang="ja-JP" altLang="en-US" sz="1100" dirty="0" smtClean="0">
                <a:solidFill>
                  <a:schemeClr val="tx1"/>
                </a:solidFill>
                <a:latin typeface="+mn-ea"/>
                <a:ea typeface="+mn-ea"/>
                <a:cs typeface="メイリオ"/>
              </a:rPr>
              <a:t>技術を利用する</a:t>
            </a:r>
            <a:r>
              <a:rPr lang="ja-JP" altLang="ja-JP" sz="1100" dirty="0" smtClean="0">
                <a:solidFill>
                  <a:schemeClr val="tx1"/>
                </a:solidFill>
                <a:latin typeface="+mn-ea"/>
                <a:ea typeface="+mn-ea"/>
                <a:cs typeface="メイリオ"/>
              </a:rPr>
              <a:t>デザイナー</a:t>
            </a:r>
            <a:r>
              <a:rPr lang="ja-JP" altLang="en-US" sz="1100" dirty="0" smtClean="0">
                <a:solidFill>
                  <a:schemeClr val="tx1"/>
                </a:solidFill>
                <a:latin typeface="+mn-ea"/>
                <a:ea typeface="+mn-ea"/>
                <a:cs typeface="メイリオ"/>
              </a:rPr>
              <a:t>の活躍も期待されている。</a:t>
            </a:r>
            <a:endParaRPr lang="en-US" altLang="ja-JP" sz="1100" dirty="0" smtClean="0">
              <a:solidFill>
                <a:schemeClr val="tx1"/>
              </a:solidFill>
              <a:latin typeface="+mn-ea"/>
              <a:ea typeface="+mn-ea"/>
              <a:cs typeface="メイリオ"/>
            </a:endParaRPr>
          </a:p>
          <a:p>
            <a:endParaRPr lang="en-US" altLang="ja-JP" sz="1100" dirty="0" smtClean="0">
              <a:solidFill>
                <a:schemeClr val="tx1"/>
              </a:solidFill>
              <a:latin typeface="+mn-ea"/>
              <a:ea typeface="+mn-ea"/>
              <a:cs typeface="メイリオ"/>
            </a:endParaRPr>
          </a:p>
          <a:p>
            <a:r>
              <a:rPr lang="en-US" altLang="ja-JP" dirty="0" smtClean="0">
                <a:solidFill>
                  <a:schemeClr val="tx1"/>
                </a:solidFill>
                <a:cs typeface="メイリオ"/>
              </a:rPr>
              <a:t>※</a:t>
            </a:r>
            <a:r>
              <a:rPr lang="ja-JP" altLang="en-US" dirty="0" smtClean="0">
                <a:solidFill>
                  <a:schemeClr val="tx1"/>
                </a:solidFill>
                <a:cs typeface="メイリオ"/>
              </a:rPr>
              <a:t>：</a:t>
            </a:r>
            <a:r>
              <a:rPr lang="en-US" altLang="ja-JP" dirty="0" smtClean="0">
                <a:solidFill>
                  <a:schemeClr val="tx1"/>
                </a:solidFill>
                <a:cs typeface="メイリオ"/>
              </a:rPr>
              <a:t>AR</a:t>
            </a:r>
            <a:r>
              <a:rPr lang="ja-JP" altLang="en-US" dirty="0">
                <a:solidFill>
                  <a:schemeClr val="tx1"/>
                </a:solidFill>
                <a:cs typeface="メイリオ"/>
              </a:rPr>
              <a:t>（</a:t>
            </a:r>
            <a:r>
              <a:rPr lang="en-US" altLang="ja-JP" dirty="0">
                <a:solidFill>
                  <a:schemeClr val="tx1"/>
                </a:solidFill>
                <a:cs typeface="メイリオ"/>
              </a:rPr>
              <a:t>Augmented reality: </a:t>
            </a:r>
            <a:r>
              <a:rPr lang="ja-JP" altLang="en-US" dirty="0">
                <a:solidFill>
                  <a:schemeClr val="tx1"/>
                </a:solidFill>
                <a:cs typeface="メイリオ"/>
              </a:rPr>
              <a:t>拡張現実）とは、現実空間に重ね合わせて画像等を表現し、目前</a:t>
            </a:r>
            <a:r>
              <a:rPr lang="ja-JP" altLang="en-US" dirty="0" smtClean="0">
                <a:solidFill>
                  <a:schemeClr val="tx1"/>
                </a:solidFill>
                <a:cs typeface="メイリオ"/>
              </a:rPr>
              <a:t>の環境</a:t>
            </a:r>
            <a:r>
              <a:rPr lang="ja-JP" altLang="en-US" dirty="0">
                <a:solidFill>
                  <a:schemeClr val="tx1"/>
                </a:solidFill>
                <a:cs typeface="メイリオ"/>
              </a:rPr>
              <a:t>に情報を付加した体験を提供する技術</a:t>
            </a:r>
            <a:r>
              <a:rPr lang="ja-JP" altLang="en-US" dirty="0" smtClean="0">
                <a:solidFill>
                  <a:schemeClr val="tx1"/>
                </a:solidFill>
                <a:cs typeface="メイリオ"/>
              </a:rPr>
              <a:t>。</a:t>
            </a:r>
            <a:endParaRPr lang="en-US" altLang="ja-JP" dirty="0">
              <a:solidFill>
                <a:schemeClr val="tx1"/>
              </a:solidFill>
              <a:cs typeface="メイリオ"/>
            </a:endParaRPr>
          </a:p>
          <a:p>
            <a:r>
              <a:rPr lang="ja-JP" altLang="en-US" dirty="0" smtClean="0">
                <a:solidFill>
                  <a:schemeClr val="tx1"/>
                </a:solidFill>
                <a:cs typeface="メイリオ"/>
              </a:rPr>
              <a:t>（知的財産戦略推進計画</a:t>
            </a:r>
            <a:r>
              <a:rPr lang="en-US" altLang="ja-JP" dirty="0" smtClean="0">
                <a:solidFill>
                  <a:schemeClr val="tx1"/>
                </a:solidFill>
                <a:cs typeface="メイリオ"/>
              </a:rPr>
              <a:t>2017</a:t>
            </a:r>
            <a:r>
              <a:rPr lang="ja-JP" altLang="en-US" dirty="0" smtClean="0">
                <a:solidFill>
                  <a:schemeClr val="tx1"/>
                </a:solidFill>
                <a:cs typeface="メイリオ"/>
              </a:rPr>
              <a:t>  </a:t>
            </a:r>
            <a:r>
              <a:rPr lang="en-US" altLang="ja-JP" dirty="0" smtClean="0">
                <a:solidFill>
                  <a:schemeClr val="tx1"/>
                </a:solidFill>
                <a:cs typeface="メイリオ"/>
              </a:rPr>
              <a:t>62</a:t>
            </a:r>
            <a:r>
              <a:rPr lang="ja-JP" altLang="en-US" dirty="0" smtClean="0">
                <a:solidFill>
                  <a:schemeClr val="tx1"/>
                </a:solidFill>
                <a:cs typeface="メイリオ"/>
              </a:rPr>
              <a:t>頁注</a:t>
            </a:r>
            <a:r>
              <a:rPr lang="en-US" altLang="ja-JP" dirty="0" smtClean="0">
                <a:solidFill>
                  <a:schemeClr val="tx1"/>
                </a:solidFill>
                <a:cs typeface="メイリオ"/>
              </a:rPr>
              <a:t>22</a:t>
            </a:r>
            <a:r>
              <a:rPr lang="ja-JP" altLang="en-US" dirty="0" smtClean="0">
                <a:solidFill>
                  <a:schemeClr val="tx1"/>
                </a:solidFill>
                <a:cs typeface="メイリオ"/>
              </a:rPr>
              <a:t>）</a:t>
            </a:r>
            <a:endParaRPr lang="en-US" altLang="ja-JP" dirty="0" smtClean="0">
              <a:solidFill>
                <a:schemeClr val="tx1"/>
              </a:solidFill>
              <a:cs typeface="メイリオ"/>
            </a:endParaRPr>
          </a:p>
        </p:txBody>
      </p:sp>
    </p:spTree>
    <p:extLst>
      <p:ext uri="{BB962C8B-B14F-4D97-AF65-F5344CB8AC3E}">
        <p14:creationId xmlns:p14="http://schemas.microsoft.com/office/powerpoint/2010/main" val="30119928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smtClean="0"/>
              <a:t>〔</a:t>
            </a:r>
            <a:r>
              <a:rPr kumimoji="1" lang="ja-JP" altLang="en-US" dirty="0" smtClean="0"/>
              <a:t>狙い</a:t>
            </a:r>
            <a:r>
              <a:rPr kumimoji="1" lang="en-US" altLang="ja-JP" dirty="0" smtClean="0"/>
              <a:t>〕</a:t>
            </a:r>
          </a:p>
          <a:p>
            <a:pPr marL="0" marR="0" indent="0" algn="l" defTabSz="914400" rtl="0" eaLnBrk="1" fontAlgn="base" latinLnBrk="0" hangingPunct="1">
              <a:lnSpc>
                <a:spcPct val="100000"/>
              </a:lnSpc>
              <a:spcBef>
                <a:spcPct val="30000"/>
              </a:spcBef>
              <a:spcAft>
                <a:spcPct val="0"/>
              </a:spcAft>
              <a:buClrTx/>
              <a:buSzTx/>
              <a:buFontTx/>
              <a:buNone/>
              <a:tabLst/>
              <a:defRPr/>
            </a:pPr>
            <a:r>
              <a:rPr lang="ja-JP" altLang="en-US" sz="1100" dirty="0" smtClean="0">
                <a:latin typeface="+mn-ea"/>
                <a:ea typeface="+mn-ea"/>
                <a:cs typeface="メイリオ"/>
              </a:rPr>
              <a:t>・デザインは文字によらない面があるので、言葉の壁を越えてグローバルに展開できる可能性が大いにあることを踏まえた上で、保護する知的財産法は、各国によって異なること（属地主義）を理解する。</a:t>
            </a:r>
            <a:endParaRPr lang="en-US" altLang="ja-JP" sz="1100" dirty="0" smtClean="0">
              <a:latin typeface="+mn-ea"/>
              <a:ea typeface="+mn-ea"/>
              <a:cs typeface="メイリオ"/>
            </a:endParaRPr>
          </a:p>
          <a:p>
            <a:endParaRPr kumimoji="1" lang="en-US" altLang="ja-JP" dirty="0" smtClean="0"/>
          </a:p>
          <a:p>
            <a:r>
              <a:rPr kumimoji="1" lang="en-US" altLang="ja-JP" dirty="0" smtClean="0"/>
              <a:t>〔</a:t>
            </a:r>
            <a:r>
              <a:rPr kumimoji="1" lang="ja-JP" altLang="en-US" dirty="0" smtClean="0"/>
              <a:t>説明</a:t>
            </a:r>
            <a:r>
              <a:rPr kumimoji="1" lang="en-US" altLang="ja-JP" dirty="0" smtClean="0"/>
              <a:t>〕</a:t>
            </a:r>
            <a:endParaRPr kumimoji="1" lang="ja-JP" altLang="en-US" dirty="0" smtClean="0"/>
          </a:p>
          <a:p>
            <a:pPr marL="0" marR="0" indent="0" algn="l" defTabSz="914400" rtl="0" eaLnBrk="1" fontAlgn="base" latinLnBrk="0" hangingPunct="1">
              <a:lnSpc>
                <a:spcPct val="100000"/>
              </a:lnSpc>
              <a:spcBef>
                <a:spcPct val="30000"/>
              </a:spcBef>
              <a:spcAft>
                <a:spcPct val="0"/>
              </a:spcAft>
              <a:buClrTx/>
              <a:buSzTx/>
              <a:buFontTx/>
              <a:buNone/>
              <a:tabLst/>
              <a:defRPr/>
            </a:pPr>
            <a:r>
              <a:rPr lang="ja-JP" altLang="en-US" sz="1100" dirty="0" smtClean="0">
                <a:latin typeface="+mn-ea"/>
                <a:ea typeface="+mn-ea"/>
                <a:cs typeface="メイリオ"/>
              </a:rPr>
              <a:t>・産業財産権制度はグローバルに関連するものである。しかしながら、国境を越える場合には、各国ごとに法制度が異なること（属地主義）にも留意しておく必要がある。日本で保護されているからといって、外国でも同様に保護されるとは限られないのである。</a:t>
            </a:r>
            <a:endParaRPr kumimoji="1" lang="ja-JP" altLang="en-US" dirty="0" smtClean="0"/>
          </a:p>
        </p:txBody>
      </p:sp>
    </p:spTree>
    <p:extLst>
      <p:ext uri="{BB962C8B-B14F-4D97-AF65-F5344CB8AC3E}">
        <p14:creationId xmlns:p14="http://schemas.microsoft.com/office/powerpoint/2010/main" val="232495780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60925974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smtClean="0"/>
              <a:t>〔</a:t>
            </a:r>
            <a:r>
              <a:rPr kumimoji="1" lang="ja-JP" altLang="en-US" dirty="0" smtClean="0"/>
              <a:t>狙い</a:t>
            </a:r>
            <a:r>
              <a:rPr kumimoji="1" lang="en-US" altLang="ja-JP" dirty="0" smtClean="0"/>
              <a:t>〕</a:t>
            </a:r>
          </a:p>
          <a:p>
            <a:r>
              <a:rPr kumimoji="1" lang="ja-JP" altLang="en-US" dirty="0" smtClean="0"/>
              <a:t>・産業財産権と著作権が保護する対象の違いについてイメージをもつ。</a:t>
            </a:r>
            <a:endParaRPr kumimoji="1" lang="en-US" altLang="ja-JP" dirty="0" smtClean="0"/>
          </a:p>
          <a:p>
            <a:endParaRPr kumimoji="1" lang="en-US" altLang="ja-JP" dirty="0" smtClean="0"/>
          </a:p>
          <a:p>
            <a:r>
              <a:rPr kumimoji="1" lang="en-US" altLang="ja-JP" dirty="0" smtClean="0"/>
              <a:t>〔</a:t>
            </a:r>
            <a:r>
              <a:rPr kumimoji="1" lang="ja-JP" altLang="en-US" dirty="0" smtClean="0"/>
              <a:t>説明</a:t>
            </a:r>
            <a:r>
              <a:rPr kumimoji="1" lang="en-US" altLang="ja-JP" dirty="0" smtClean="0"/>
              <a:t>〕</a:t>
            </a:r>
            <a:endParaRPr kumimoji="1" lang="ja-JP" altLang="en-US" dirty="0" smtClean="0"/>
          </a:p>
          <a:p>
            <a:pPr>
              <a:defRPr/>
            </a:pPr>
            <a:r>
              <a:rPr lang="ja-JP" altLang="en-US" sz="1100" dirty="0" smtClean="0">
                <a:latin typeface="+mn-ea"/>
                <a:ea typeface="+mn-ea"/>
                <a:cs typeface="メイリオ"/>
              </a:rPr>
              <a:t>・産業財産権は産業の発達を目的とするのに対して、著作権は文化の発展を目的とする。</a:t>
            </a:r>
            <a:endParaRPr lang="en-US" altLang="ja-JP" sz="1100" dirty="0" smtClean="0">
              <a:latin typeface="+mn-ea"/>
              <a:ea typeface="+mn-ea"/>
              <a:cs typeface="メイリオ"/>
            </a:endParaRPr>
          </a:p>
          <a:p>
            <a:pPr>
              <a:defRPr/>
            </a:pPr>
            <a:r>
              <a:rPr lang="ja-JP" altLang="en-US" sz="1100" dirty="0" smtClean="0">
                <a:latin typeface="+mn-ea"/>
                <a:ea typeface="+mn-ea"/>
                <a:cs typeface="メイリオ"/>
              </a:rPr>
              <a:t>・産業の発達は、技術の発達と密接な関係がある。文化の発展は、産業の発達と比較する</a:t>
            </a:r>
            <a:r>
              <a:rPr lang="ja-JP" altLang="en-US" sz="1100" smtClean="0">
                <a:latin typeface="+mn-ea"/>
                <a:ea typeface="+mn-ea"/>
                <a:cs typeface="メイリオ"/>
              </a:rPr>
              <a:t>と広がりをもつ概念</a:t>
            </a:r>
            <a:r>
              <a:rPr lang="ja-JP" altLang="en-US" sz="1100" dirty="0" smtClean="0">
                <a:latin typeface="+mn-ea"/>
                <a:ea typeface="+mn-ea"/>
                <a:cs typeface="メイリオ"/>
              </a:rPr>
              <a:t>といえる。</a:t>
            </a:r>
            <a:endParaRPr kumimoji="1" lang="ja-JP" altLang="en-US" dirty="0" smtClean="0"/>
          </a:p>
        </p:txBody>
      </p:sp>
    </p:spTree>
    <p:extLst>
      <p:ext uri="{BB962C8B-B14F-4D97-AF65-F5344CB8AC3E}">
        <p14:creationId xmlns:p14="http://schemas.microsoft.com/office/powerpoint/2010/main" val="244061135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smtClean="0">
                <a:solidFill>
                  <a:schemeClr val="tx1"/>
                </a:solidFill>
              </a:rPr>
              <a:t>〔</a:t>
            </a:r>
            <a:r>
              <a:rPr kumimoji="1" lang="ja-JP" altLang="en-US" dirty="0" smtClean="0">
                <a:solidFill>
                  <a:schemeClr val="tx1"/>
                </a:solidFill>
              </a:rPr>
              <a:t>狙い</a:t>
            </a:r>
            <a:r>
              <a:rPr kumimoji="1" lang="en-US" altLang="ja-JP" dirty="0" smtClean="0">
                <a:solidFill>
                  <a:schemeClr val="tx1"/>
                </a:solidFill>
              </a:rPr>
              <a:t>〕</a:t>
            </a:r>
          </a:p>
          <a:p>
            <a:r>
              <a:rPr kumimoji="1" lang="ja-JP" altLang="en-US" dirty="0" smtClean="0">
                <a:solidFill>
                  <a:schemeClr val="tx1"/>
                </a:solidFill>
              </a:rPr>
              <a:t>・産業財産権の理念及び構造を理解する。</a:t>
            </a:r>
            <a:endParaRPr kumimoji="1" lang="en-US" altLang="ja-JP" dirty="0" smtClean="0">
              <a:solidFill>
                <a:schemeClr val="tx1"/>
              </a:solidFill>
            </a:endParaRPr>
          </a:p>
          <a:p>
            <a:endParaRPr kumimoji="1" lang="en-US" altLang="ja-JP" dirty="0" smtClean="0">
              <a:solidFill>
                <a:schemeClr val="tx1"/>
              </a:solidFill>
            </a:endParaRPr>
          </a:p>
          <a:p>
            <a:r>
              <a:rPr kumimoji="1" lang="en-US" altLang="ja-JP" dirty="0" smtClean="0">
                <a:solidFill>
                  <a:schemeClr val="tx1"/>
                </a:solidFill>
              </a:rPr>
              <a:t>〔</a:t>
            </a:r>
            <a:r>
              <a:rPr kumimoji="1" lang="ja-JP" altLang="en-US" dirty="0" smtClean="0">
                <a:solidFill>
                  <a:schemeClr val="tx1"/>
                </a:solidFill>
              </a:rPr>
              <a:t>説明</a:t>
            </a:r>
            <a:r>
              <a:rPr kumimoji="1" lang="en-US" altLang="ja-JP" dirty="0" smtClean="0">
                <a:solidFill>
                  <a:schemeClr val="tx1"/>
                </a:solidFill>
              </a:rPr>
              <a:t>〕</a:t>
            </a:r>
          </a:p>
          <a:p>
            <a:r>
              <a:rPr lang="ja-JP" altLang="en-US" dirty="0">
                <a:solidFill>
                  <a:schemeClr val="tx1"/>
                </a:solidFill>
              </a:rPr>
              <a:t>・法律の知識を持たない</a:t>
            </a:r>
            <a:r>
              <a:rPr lang="ja-JP" altLang="en-US" dirty="0" smtClean="0">
                <a:solidFill>
                  <a:schemeClr val="tx1"/>
                </a:solidFill>
              </a:rPr>
              <a:t>学生が、</a:t>
            </a:r>
            <a:r>
              <a:rPr lang="ja-JP" altLang="en-US" dirty="0">
                <a:solidFill>
                  <a:schemeClr val="tx1"/>
                </a:solidFill>
              </a:rPr>
              <a:t>学習</a:t>
            </a:r>
            <a:r>
              <a:rPr lang="ja-JP" altLang="en-US" dirty="0" smtClean="0">
                <a:solidFill>
                  <a:schemeClr val="tx1"/>
                </a:solidFill>
              </a:rPr>
              <a:t>初期の段階で触れておくとよいと思われる、産業財産権法に特有な概念を示す基本用語を列挙した。あらかじめこれらの用語に触れておくことで、今後学習を進める際に理解の助けになることを目的としている。</a:t>
            </a:r>
            <a:endParaRPr lang="en-US" altLang="ja-JP" dirty="0" smtClean="0">
              <a:solidFill>
                <a:schemeClr val="tx1"/>
              </a:solidFill>
            </a:endParaRPr>
          </a:p>
          <a:p>
            <a:pPr>
              <a:defRPr/>
            </a:pPr>
            <a:r>
              <a:rPr lang="ja-JP" altLang="en-US" sz="1100" dirty="0" smtClean="0">
                <a:solidFill>
                  <a:schemeClr val="tx1"/>
                </a:solidFill>
                <a:latin typeface="+mn-ea"/>
                <a:ea typeface="+mn-ea"/>
                <a:cs typeface="メイリオ"/>
              </a:rPr>
              <a:t>・上記用語をキーワードとして、それぞれの権利がどのように発生し、どこまで及ぶのかという点を中心に説明するとよい。</a:t>
            </a:r>
            <a:endParaRPr lang="en-US" altLang="ja-JP" sz="1100" dirty="0" smtClean="0">
              <a:solidFill>
                <a:schemeClr val="tx1"/>
              </a:solidFill>
              <a:latin typeface="+mn-ea"/>
              <a:ea typeface="+mn-ea"/>
              <a:cs typeface="メイリオ"/>
            </a:endParaRPr>
          </a:p>
          <a:p>
            <a:pPr>
              <a:defRPr/>
            </a:pPr>
            <a:r>
              <a:rPr lang="ja-JP" altLang="en-US" sz="1100" dirty="0" smtClean="0">
                <a:solidFill>
                  <a:schemeClr val="tx1"/>
                </a:solidFill>
                <a:latin typeface="+mn-ea"/>
                <a:ea typeface="+mn-ea"/>
                <a:cs typeface="メイリオ"/>
              </a:rPr>
              <a:t>・例えば、商標であれば、創作としての保護で</a:t>
            </a:r>
            <a:r>
              <a:rPr lang="ja-JP" altLang="ja-JP" sz="1100" dirty="0" smtClean="0">
                <a:solidFill>
                  <a:schemeClr val="tx1"/>
                </a:solidFill>
                <a:latin typeface="+mn-ea"/>
                <a:ea typeface="+mn-ea"/>
                <a:cs typeface="メイリオ"/>
              </a:rPr>
              <a:t>はない</a:t>
            </a:r>
            <a:r>
              <a:rPr lang="ja-JP" altLang="en-US" sz="1100" dirty="0" smtClean="0">
                <a:solidFill>
                  <a:schemeClr val="tx1"/>
                </a:solidFill>
                <a:latin typeface="+mn-ea"/>
                <a:ea typeface="+mn-ea"/>
                <a:cs typeface="メイリオ"/>
              </a:rPr>
              <a:t>点において、特許</a:t>
            </a:r>
            <a:r>
              <a:rPr lang="ja-JP" altLang="en-US" dirty="0" smtClean="0">
                <a:solidFill>
                  <a:schemeClr val="tx1"/>
                </a:solidFill>
                <a:cs typeface="メイリオ"/>
              </a:rPr>
              <a:t>、実用新案、意匠と異なる</a:t>
            </a:r>
            <a:r>
              <a:rPr lang="ja-JP" altLang="en-US" sz="1100" dirty="0" smtClean="0">
                <a:solidFill>
                  <a:schemeClr val="tx1"/>
                </a:solidFill>
                <a:latin typeface="+mn-ea"/>
                <a:ea typeface="+mn-ea"/>
                <a:cs typeface="メイリオ"/>
              </a:rPr>
              <a:t>。</a:t>
            </a:r>
            <a:endParaRPr lang="ja-JP" altLang="ja-JP" sz="1100" strike="dblStrike" dirty="0" smtClean="0">
              <a:solidFill>
                <a:schemeClr val="tx1"/>
              </a:solidFill>
              <a:latin typeface="+mn-ea"/>
              <a:ea typeface="+mn-ea"/>
              <a:cs typeface="メイリオ"/>
            </a:endParaRPr>
          </a:p>
          <a:p>
            <a:r>
              <a:rPr lang="ja-JP" altLang="en-US" sz="1100" dirty="0" smtClean="0">
                <a:solidFill>
                  <a:schemeClr val="tx1"/>
                </a:solidFill>
                <a:latin typeface="+mn-ea"/>
                <a:ea typeface="+mn-ea"/>
                <a:cs typeface="メイリオ"/>
              </a:rPr>
              <a:t>・</a:t>
            </a:r>
            <a:r>
              <a:rPr lang="ja-JP" altLang="ja-JP" sz="1100" dirty="0" smtClean="0">
                <a:solidFill>
                  <a:schemeClr val="tx1"/>
                </a:solidFill>
                <a:latin typeface="+mn-ea"/>
                <a:ea typeface="+mn-ea"/>
                <a:cs typeface="メイリオ"/>
              </a:rPr>
              <a:t>他人の権利が</a:t>
            </a:r>
            <a:r>
              <a:rPr lang="ja-JP" altLang="en-US" sz="1100" dirty="0" smtClean="0">
                <a:solidFill>
                  <a:schemeClr val="tx1"/>
                </a:solidFill>
                <a:latin typeface="+mn-ea"/>
                <a:ea typeface="+mn-ea"/>
                <a:cs typeface="メイリオ"/>
              </a:rPr>
              <a:t>既に設定されてい</a:t>
            </a:r>
            <a:r>
              <a:rPr lang="ja-JP" altLang="ja-JP" sz="1100" dirty="0" smtClean="0">
                <a:solidFill>
                  <a:schemeClr val="tx1"/>
                </a:solidFill>
                <a:latin typeface="+mn-ea"/>
                <a:ea typeface="+mn-ea"/>
                <a:cs typeface="メイリオ"/>
              </a:rPr>
              <a:t>る場合には、</a:t>
            </a:r>
            <a:r>
              <a:rPr lang="ja-JP" altLang="en-US" sz="1100" dirty="0" smtClean="0">
                <a:solidFill>
                  <a:schemeClr val="tx1"/>
                </a:solidFill>
                <a:latin typeface="+mn-ea"/>
                <a:ea typeface="+mn-ea"/>
                <a:cs typeface="メイリオ"/>
              </a:rPr>
              <a:t>権利が及ぶ行為を行うためには、その他人の</a:t>
            </a:r>
            <a:r>
              <a:rPr lang="ja-JP" altLang="ja-JP" sz="1100" dirty="0" smtClean="0">
                <a:solidFill>
                  <a:schemeClr val="tx1"/>
                </a:solidFill>
                <a:latin typeface="+mn-ea"/>
                <a:ea typeface="+mn-ea"/>
                <a:cs typeface="メイリオ"/>
              </a:rPr>
              <a:t>許諾が</a:t>
            </a:r>
            <a:r>
              <a:rPr lang="ja-JP" altLang="en-US" sz="1100" dirty="0" smtClean="0">
                <a:solidFill>
                  <a:schemeClr val="tx1"/>
                </a:solidFill>
                <a:latin typeface="+mn-ea"/>
                <a:ea typeface="+mn-ea"/>
                <a:cs typeface="メイリオ"/>
              </a:rPr>
              <a:t>必要となる</a:t>
            </a:r>
            <a:r>
              <a:rPr lang="ja-JP" altLang="ja-JP" sz="1100" dirty="0" smtClean="0">
                <a:solidFill>
                  <a:schemeClr val="tx1"/>
                </a:solidFill>
                <a:latin typeface="+mn-ea"/>
                <a:ea typeface="+mn-ea"/>
                <a:cs typeface="メイリオ"/>
              </a:rPr>
              <a:t>。</a:t>
            </a:r>
            <a:endParaRPr lang="en-US" altLang="ja-JP" sz="1100" dirty="0" smtClean="0">
              <a:solidFill>
                <a:schemeClr val="tx1"/>
              </a:solidFill>
              <a:latin typeface="+mn-ea"/>
              <a:ea typeface="+mn-ea"/>
              <a:cs typeface="メイリオ"/>
            </a:endParaRPr>
          </a:p>
          <a:p>
            <a:r>
              <a:rPr lang="ja-JP" altLang="en-US" sz="1100" dirty="0" smtClean="0">
                <a:solidFill>
                  <a:schemeClr val="tx1"/>
                </a:solidFill>
                <a:latin typeface="+mn-ea"/>
                <a:ea typeface="+mn-ea"/>
                <a:cs typeface="メイリオ"/>
              </a:rPr>
              <a:t>・</a:t>
            </a:r>
            <a:r>
              <a:rPr lang="ja-JP" altLang="ja-JP" sz="1100" dirty="0" smtClean="0">
                <a:solidFill>
                  <a:schemeClr val="tx1"/>
                </a:solidFill>
                <a:latin typeface="+mn-ea"/>
                <a:ea typeface="+mn-ea"/>
                <a:cs typeface="メイリオ"/>
              </a:rPr>
              <a:t>レンタル</a:t>
            </a:r>
            <a:r>
              <a:rPr lang="ja-JP" altLang="en-US" dirty="0" smtClean="0">
                <a:solidFill>
                  <a:schemeClr val="tx1"/>
                </a:solidFill>
                <a:cs typeface="メイリオ"/>
              </a:rPr>
              <a:t>（貸渡）</a:t>
            </a:r>
            <a:r>
              <a:rPr lang="ja-JP" altLang="ja-JP" sz="1100" dirty="0" smtClean="0">
                <a:solidFill>
                  <a:schemeClr val="tx1"/>
                </a:solidFill>
                <a:latin typeface="+mn-ea"/>
                <a:ea typeface="+mn-ea"/>
                <a:cs typeface="メイリオ"/>
              </a:rPr>
              <a:t>や営業行為</a:t>
            </a:r>
            <a:r>
              <a:rPr lang="ja-JP" altLang="en-US" sz="1100" dirty="0" smtClean="0">
                <a:solidFill>
                  <a:schemeClr val="tx1"/>
                </a:solidFill>
                <a:latin typeface="+mn-ea"/>
                <a:ea typeface="+mn-ea"/>
                <a:cs typeface="メイリオ"/>
              </a:rPr>
              <a:t>など</a:t>
            </a:r>
            <a:r>
              <a:rPr lang="ja-JP" altLang="ja-JP" sz="1100" dirty="0" smtClean="0">
                <a:solidFill>
                  <a:schemeClr val="tx1"/>
                </a:solidFill>
                <a:latin typeface="+mn-ea"/>
                <a:ea typeface="+mn-ea"/>
                <a:cs typeface="メイリオ"/>
              </a:rPr>
              <a:t>権利が及ぶ範囲</a:t>
            </a:r>
            <a:r>
              <a:rPr lang="ja-JP" altLang="en-US" sz="1100" dirty="0" smtClean="0">
                <a:solidFill>
                  <a:schemeClr val="tx1"/>
                </a:solidFill>
                <a:latin typeface="+mn-ea"/>
                <a:ea typeface="+mn-ea"/>
                <a:cs typeface="メイリオ"/>
              </a:rPr>
              <a:t>について説明するとよい。</a:t>
            </a:r>
            <a:endParaRPr lang="en-US" altLang="ja-JP" dirty="0" smtClean="0">
              <a:solidFill>
                <a:schemeClr val="tx1"/>
              </a:solidFill>
              <a:cs typeface="メイリオ"/>
            </a:endParaRPr>
          </a:p>
        </p:txBody>
      </p:sp>
    </p:spTree>
    <p:extLst>
      <p:ext uri="{BB962C8B-B14F-4D97-AF65-F5344CB8AC3E}">
        <p14:creationId xmlns:p14="http://schemas.microsoft.com/office/powerpoint/2010/main" val="29071730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smtClean="0">
                <a:solidFill>
                  <a:schemeClr val="tx1"/>
                </a:solidFill>
              </a:rPr>
              <a:t>〔</a:t>
            </a:r>
            <a:r>
              <a:rPr kumimoji="1" lang="ja-JP" altLang="en-US" dirty="0" smtClean="0">
                <a:solidFill>
                  <a:schemeClr val="tx1"/>
                </a:solidFill>
              </a:rPr>
              <a:t>狙い</a:t>
            </a:r>
            <a:r>
              <a:rPr kumimoji="1" lang="en-US" altLang="ja-JP" dirty="0" smtClean="0">
                <a:solidFill>
                  <a:schemeClr val="tx1"/>
                </a:solidFill>
              </a:rPr>
              <a:t>〕</a:t>
            </a:r>
          </a:p>
          <a:p>
            <a:pPr marL="0" marR="0" indent="0" algn="l" defTabSz="914400" rtl="0" eaLnBrk="1" fontAlgn="base" latinLnBrk="0" hangingPunct="1">
              <a:lnSpc>
                <a:spcPct val="100000"/>
              </a:lnSpc>
              <a:spcBef>
                <a:spcPct val="30000"/>
              </a:spcBef>
              <a:spcAft>
                <a:spcPct val="0"/>
              </a:spcAft>
              <a:buClrTx/>
              <a:buSzTx/>
              <a:buFontTx/>
              <a:buNone/>
              <a:tabLst/>
              <a:defRPr/>
            </a:pPr>
            <a:r>
              <a:rPr kumimoji="1" lang="ja-JP" altLang="en-US" dirty="0" smtClean="0">
                <a:solidFill>
                  <a:schemeClr val="tx1"/>
                </a:solidFill>
              </a:rPr>
              <a:t>・産業財産権の理念及び構造を理解する。</a:t>
            </a:r>
            <a:endParaRPr kumimoji="1" lang="en-US" altLang="ja-JP" dirty="0" smtClean="0">
              <a:solidFill>
                <a:schemeClr val="tx1"/>
              </a:solidFill>
            </a:endParaRPr>
          </a:p>
          <a:p>
            <a:endParaRPr kumimoji="1" lang="en-US" altLang="ja-JP" dirty="0" smtClean="0">
              <a:solidFill>
                <a:schemeClr val="tx1"/>
              </a:solidFill>
            </a:endParaRPr>
          </a:p>
          <a:p>
            <a:r>
              <a:rPr kumimoji="1" lang="en-US" altLang="ja-JP" dirty="0" smtClean="0">
                <a:solidFill>
                  <a:schemeClr val="tx1"/>
                </a:solidFill>
              </a:rPr>
              <a:t>〔</a:t>
            </a:r>
            <a:r>
              <a:rPr kumimoji="1" lang="ja-JP" altLang="en-US" dirty="0" smtClean="0">
                <a:solidFill>
                  <a:schemeClr val="tx1"/>
                </a:solidFill>
              </a:rPr>
              <a:t>説明</a:t>
            </a:r>
            <a:r>
              <a:rPr kumimoji="1" lang="en-US" altLang="ja-JP" dirty="0" smtClean="0">
                <a:solidFill>
                  <a:schemeClr val="tx1"/>
                </a:solidFill>
              </a:rPr>
              <a:t>〕</a:t>
            </a:r>
            <a:endParaRPr kumimoji="1" lang="ja-JP" altLang="en-US" dirty="0" smtClean="0">
              <a:solidFill>
                <a:schemeClr val="tx1"/>
              </a:solidFill>
            </a:endParaRPr>
          </a:p>
          <a:p>
            <a:pPr>
              <a:defRPr/>
            </a:pPr>
            <a:r>
              <a:rPr lang="ja-JP" altLang="en-US" sz="1100" dirty="0" smtClean="0">
                <a:solidFill>
                  <a:schemeClr val="tx1"/>
                </a:solidFill>
                <a:latin typeface="+mn-ea"/>
                <a:ea typeface="+mn-ea"/>
                <a:cs typeface="メイリオ"/>
              </a:rPr>
              <a:t>・ここでは、産業財産権制度についての詳細を学ぶ前段階であるため、客観的にどのような特徴をもつ制度であるかについて枠組みを説明する。特に先願主義では、同じような開発が同時多発的に行われた場合、先に出願した者以外は権利が取れず実施できないことを説明する。一方、著作権は独自創作（依拠性なしだが証明も困難）であれば時間的な前後は関係ない。</a:t>
            </a:r>
          </a:p>
          <a:p>
            <a:r>
              <a:rPr lang="ja-JP" altLang="en-US" sz="1100" dirty="0" smtClean="0">
                <a:solidFill>
                  <a:schemeClr val="tx1"/>
                </a:solidFill>
                <a:latin typeface="Meiryo" charset="-128"/>
                <a:ea typeface="Meiryo" charset="-128"/>
                <a:cs typeface="Meiryo" charset="-128"/>
              </a:rPr>
              <a:t>①「権利主義」：特許又は登録を受ける権利は、原始的に発明者、考案者又は創作者に帰属する。</a:t>
            </a:r>
            <a:endParaRPr lang="ja-JP" altLang="ja-JP" sz="1100" dirty="0" smtClean="0">
              <a:solidFill>
                <a:schemeClr val="tx1"/>
              </a:solidFill>
              <a:latin typeface="Meiryo" charset="-128"/>
              <a:ea typeface="Meiryo" charset="-128"/>
              <a:cs typeface="Meiryo" charset="-128"/>
            </a:endParaRPr>
          </a:p>
          <a:p>
            <a:r>
              <a:rPr lang="ja-JP" altLang="en-US" sz="1100" dirty="0" smtClean="0">
                <a:solidFill>
                  <a:schemeClr val="tx1"/>
                </a:solidFill>
                <a:latin typeface="+mn-ea"/>
                <a:ea typeface="+mn-ea"/>
                <a:cs typeface="メイリオ"/>
              </a:rPr>
              <a:t>②「登録主義」：登録によって権利が発生する。一方、著作権は創作によって権利が発生し、登録等の手続は不要である。</a:t>
            </a:r>
            <a:endParaRPr lang="en-US" altLang="ja-JP" sz="1100" dirty="0" smtClean="0">
              <a:solidFill>
                <a:schemeClr val="tx1"/>
              </a:solidFill>
              <a:latin typeface="+mn-ea"/>
              <a:ea typeface="+mn-ea"/>
              <a:cs typeface="メイリオ"/>
            </a:endParaRPr>
          </a:p>
          <a:p>
            <a:r>
              <a:rPr lang="ja-JP" altLang="en-US" sz="1100" dirty="0" smtClean="0">
                <a:solidFill>
                  <a:schemeClr val="tx1"/>
                </a:solidFill>
                <a:latin typeface="+mn-ea"/>
                <a:ea typeface="+mn-ea"/>
                <a:cs typeface="メイリオ"/>
              </a:rPr>
              <a:t>③「審査主義」：権利付与前に保護要件を具備しているかについての実体審査を行う。権利の安定性は高くなるが、権利付与に時間を要する。</a:t>
            </a:r>
            <a:endParaRPr lang="en-US" altLang="ja-JP" sz="1100" dirty="0" smtClean="0">
              <a:solidFill>
                <a:schemeClr val="tx1"/>
              </a:solidFill>
              <a:latin typeface="+mn-ea"/>
              <a:ea typeface="+mn-ea"/>
              <a:cs typeface="メイリオ"/>
            </a:endParaRPr>
          </a:p>
          <a:p>
            <a:r>
              <a:rPr lang="ja-JP" altLang="en-US" sz="1100" dirty="0" smtClean="0">
                <a:solidFill>
                  <a:schemeClr val="tx1"/>
                </a:solidFill>
                <a:latin typeface="+mn-ea"/>
                <a:ea typeface="+mn-ea"/>
                <a:cs typeface="メイリオ"/>
              </a:rPr>
              <a:t>④「先願主義」：複数の出願があったときは、最先の出願人のみが権利を受けることができる。</a:t>
            </a:r>
            <a:endParaRPr lang="en-US" altLang="ja-JP" sz="1100" dirty="0" smtClean="0">
              <a:solidFill>
                <a:schemeClr val="tx1"/>
              </a:solidFill>
              <a:latin typeface="+mn-ea"/>
              <a:ea typeface="+mn-ea"/>
              <a:cs typeface="メイリオ"/>
            </a:endParaRPr>
          </a:p>
          <a:p>
            <a:r>
              <a:rPr lang="ja-JP" altLang="en-US" sz="1100" dirty="0" smtClean="0">
                <a:solidFill>
                  <a:schemeClr val="tx1"/>
                </a:solidFill>
                <a:latin typeface="+mn-ea"/>
                <a:ea typeface="+mn-ea"/>
                <a:cs typeface="メイリオ"/>
              </a:rPr>
              <a:t>⑤「属地主義」：権利の成立、移転、効力等が権利付与国の法律によって定められ、権利の効力が権利付与国の領域内にのみ及ぶ。</a:t>
            </a:r>
            <a:endParaRPr kumimoji="1" lang="ja-JP" altLang="en-US" dirty="0">
              <a:solidFill>
                <a:schemeClr val="tx1"/>
              </a:solidFill>
            </a:endParaRPr>
          </a:p>
        </p:txBody>
      </p:sp>
    </p:spTree>
    <p:extLst>
      <p:ext uri="{BB962C8B-B14F-4D97-AF65-F5344CB8AC3E}">
        <p14:creationId xmlns:p14="http://schemas.microsoft.com/office/powerpoint/2010/main" val="150325948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a:xfrm>
            <a:off x="667296" y="4609628"/>
            <a:ext cx="5544616" cy="5329709"/>
          </a:xfrm>
        </p:spPr>
        <p:txBody>
          <a:bodyPr/>
          <a:lstStyle/>
          <a:p>
            <a:r>
              <a:rPr kumimoji="1" lang="en-US" altLang="ja-JP" dirty="0" smtClean="0">
                <a:solidFill>
                  <a:schemeClr val="tx1"/>
                </a:solidFill>
              </a:rPr>
              <a:t>〔</a:t>
            </a:r>
            <a:r>
              <a:rPr kumimoji="1" lang="ja-JP" altLang="en-US" dirty="0" smtClean="0">
                <a:solidFill>
                  <a:schemeClr val="tx1"/>
                </a:solidFill>
              </a:rPr>
              <a:t>狙い</a:t>
            </a:r>
            <a:r>
              <a:rPr kumimoji="1" lang="en-US" altLang="ja-JP" dirty="0" smtClean="0">
                <a:solidFill>
                  <a:schemeClr val="tx1"/>
                </a:solidFill>
              </a:rPr>
              <a:t>〕</a:t>
            </a:r>
          </a:p>
          <a:p>
            <a:pPr marL="0" marR="0" indent="0" algn="l" defTabSz="914400" rtl="0" eaLnBrk="1" fontAlgn="base" latinLnBrk="0" hangingPunct="1">
              <a:lnSpc>
                <a:spcPct val="100000"/>
              </a:lnSpc>
              <a:spcBef>
                <a:spcPct val="30000"/>
              </a:spcBef>
              <a:spcAft>
                <a:spcPct val="0"/>
              </a:spcAft>
              <a:buClrTx/>
              <a:buSzTx/>
              <a:buFontTx/>
              <a:buNone/>
              <a:tabLst/>
              <a:defRPr/>
            </a:pPr>
            <a:r>
              <a:rPr kumimoji="1" lang="ja-JP" altLang="en-US" dirty="0" smtClean="0">
                <a:solidFill>
                  <a:schemeClr val="tx1"/>
                </a:solidFill>
              </a:rPr>
              <a:t>・産業財産権の理念及び構造を理解する。</a:t>
            </a:r>
            <a:endParaRPr kumimoji="1" lang="en-US" altLang="ja-JP" dirty="0" smtClean="0">
              <a:solidFill>
                <a:schemeClr val="tx1"/>
              </a:solidFill>
            </a:endParaRPr>
          </a:p>
          <a:p>
            <a:endParaRPr kumimoji="1" lang="en-US" altLang="ja-JP" dirty="0" smtClean="0">
              <a:solidFill>
                <a:schemeClr val="tx1"/>
              </a:solidFill>
            </a:endParaRPr>
          </a:p>
          <a:p>
            <a:r>
              <a:rPr kumimoji="1" lang="en-US" altLang="ja-JP" dirty="0" smtClean="0">
                <a:solidFill>
                  <a:schemeClr val="tx1"/>
                </a:solidFill>
              </a:rPr>
              <a:t>〔</a:t>
            </a:r>
            <a:r>
              <a:rPr kumimoji="1" lang="ja-JP" altLang="en-US" dirty="0" smtClean="0">
                <a:solidFill>
                  <a:schemeClr val="tx1"/>
                </a:solidFill>
              </a:rPr>
              <a:t>説明</a:t>
            </a:r>
            <a:r>
              <a:rPr kumimoji="1" lang="en-US" altLang="ja-JP" dirty="0" smtClean="0">
                <a:solidFill>
                  <a:schemeClr val="tx1"/>
                </a:solidFill>
              </a:rPr>
              <a:t>〕</a:t>
            </a:r>
            <a:endParaRPr kumimoji="1" lang="ja-JP" altLang="en-US" dirty="0" smtClean="0">
              <a:solidFill>
                <a:schemeClr val="tx1"/>
              </a:solidFill>
            </a:endParaRPr>
          </a:p>
          <a:p>
            <a:pPr defTabSz="457930">
              <a:defRPr/>
            </a:pPr>
            <a:r>
              <a:rPr kumimoji="1" lang="ja-JP" altLang="en-US" dirty="0" smtClean="0">
                <a:solidFill>
                  <a:schemeClr val="tx1"/>
                </a:solidFill>
              </a:rPr>
              <a:t>・</a:t>
            </a:r>
            <a:r>
              <a:rPr lang="ja-JP" altLang="ja-JP" sz="1100" dirty="0" smtClean="0">
                <a:solidFill>
                  <a:schemeClr val="tx1"/>
                </a:solidFill>
                <a:latin typeface="+mn-ea"/>
                <a:ea typeface="+mn-ea"/>
                <a:cs typeface="メイリオ"/>
              </a:rPr>
              <a:t>産業財産権</a:t>
            </a:r>
            <a:r>
              <a:rPr lang="ja-JP" altLang="en-US" sz="1100" dirty="0" smtClean="0">
                <a:solidFill>
                  <a:schemeClr val="tx1"/>
                </a:solidFill>
                <a:latin typeface="+mn-ea"/>
                <a:ea typeface="+mn-ea"/>
                <a:cs typeface="メイリオ"/>
              </a:rPr>
              <a:t>を身近に考えるポイントを説明する。学生にとって分かりやすいポイントとしては、新規性に対する考え方を教えておくとよい</a:t>
            </a:r>
            <a:r>
              <a:rPr lang="ja-JP" altLang="ja-JP" sz="1100" dirty="0" smtClean="0">
                <a:solidFill>
                  <a:schemeClr val="tx1"/>
                </a:solidFill>
                <a:latin typeface="+mn-ea"/>
                <a:ea typeface="+mn-ea"/>
                <a:cs typeface="メイリオ"/>
              </a:rPr>
              <a:t>。</a:t>
            </a:r>
            <a:r>
              <a:rPr lang="ja-JP" altLang="en-US" sz="1100" dirty="0" smtClean="0">
                <a:solidFill>
                  <a:schemeClr val="tx1"/>
                </a:solidFill>
                <a:latin typeface="+mn-ea"/>
                <a:ea typeface="+mn-ea"/>
                <a:cs typeface="メイリオ"/>
              </a:rPr>
              <a:t>例えば、</a:t>
            </a:r>
            <a:r>
              <a:rPr lang="ja-JP" altLang="ja-JP" sz="1100" dirty="0" smtClean="0">
                <a:solidFill>
                  <a:schemeClr val="tx1"/>
                </a:solidFill>
                <a:latin typeface="+mn-ea"/>
                <a:ea typeface="+mn-ea"/>
                <a:cs typeface="メイリオ"/>
              </a:rPr>
              <a:t>自分の</a:t>
            </a:r>
            <a:r>
              <a:rPr lang="ja-JP" altLang="en-US" sz="1100" dirty="0" smtClean="0">
                <a:solidFill>
                  <a:schemeClr val="tx1"/>
                </a:solidFill>
                <a:latin typeface="+mn-ea"/>
                <a:ea typeface="+mn-ea"/>
                <a:cs typeface="メイリオ"/>
              </a:rPr>
              <a:t>作品</a:t>
            </a:r>
            <a:r>
              <a:rPr lang="ja-JP" altLang="ja-JP" sz="1100" dirty="0" smtClean="0">
                <a:solidFill>
                  <a:schemeClr val="tx1"/>
                </a:solidFill>
                <a:latin typeface="+mn-ea"/>
                <a:ea typeface="+mn-ea"/>
                <a:cs typeface="メイリオ"/>
              </a:rPr>
              <a:t>が大学の</a:t>
            </a:r>
            <a:r>
              <a:rPr lang="ja-JP" altLang="en-US" sz="1100" dirty="0" smtClean="0">
                <a:solidFill>
                  <a:schemeClr val="tx1"/>
                </a:solidFill>
                <a:latin typeface="+mn-ea"/>
                <a:ea typeface="+mn-ea"/>
                <a:cs typeface="メイリオ"/>
              </a:rPr>
              <a:t>パンフレット</a:t>
            </a:r>
            <a:r>
              <a:rPr lang="ja-JP" altLang="ja-JP" sz="1100" dirty="0" smtClean="0">
                <a:solidFill>
                  <a:schemeClr val="tx1"/>
                </a:solidFill>
                <a:latin typeface="+mn-ea"/>
                <a:ea typeface="+mn-ea"/>
                <a:cs typeface="メイリオ"/>
              </a:rPr>
              <a:t>や展示会に</a:t>
            </a:r>
            <a:r>
              <a:rPr lang="ja-JP" altLang="en-US" sz="1100" dirty="0" smtClean="0">
                <a:solidFill>
                  <a:schemeClr val="tx1"/>
                </a:solidFill>
                <a:latin typeface="+mn-ea"/>
                <a:ea typeface="+mn-ea"/>
                <a:cs typeface="メイリオ"/>
              </a:rPr>
              <a:t>出る</a:t>
            </a:r>
            <a:r>
              <a:rPr lang="ja-JP" altLang="ja-JP" sz="1100" dirty="0" smtClean="0">
                <a:solidFill>
                  <a:schemeClr val="tx1"/>
                </a:solidFill>
                <a:latin typeface="+mn-ea"/>
                <a:ea typeface="+mn-ea"/>
                <a:cs typeface="メイリオ"/>
              </a:rPr>
              <a:t>と新規性を</a:t>
            </a:r>
            <a:r>
              <a:rPr lang="ja-JP" altLang="en-US" sz="1100" dirty="0" smtClean="0">
                <a:solidFill>
                  <a:schemeClr val="tx1"/>
                </a:solidFill>
                <a:latin typeface="+mn-ea"/>
                <a:ea typeface="+mn-ea"/>
                <a:cs typeface="メイリオ"/>
              </a:rPr>
              <a:t>喪失する</a:t>
            </a:r>
            <a:r>
              <a:rPr lang="ja-JP" altLang="ja-JP" sz="1100" dirty="0" smtClean="0">
                <a:solidFill>
                  <a:schemeClr val="tx1"/>
                </a:solidFill>
                <a:latin typeface="+mn-ea"/>
                <a:ea typeface="+mn-ea"/>
                <a:cs typeface="メイリオ"/>
              </a:rPr>
              <a:t>こと</a:t>
            </a:r>
            <a:r>
              <a:rPr lang="ja-JP" altLang="en-US" sz="1100" dirty="0" smtClean="0">
                <a:solidFill>
                  <a:schemeClr val="tx1"/>
                </a:solidFill>
                <a:latin typeface="+mn-ea"/>
                <a:ea typeface="+mn-ea"/>
                <a:cs typeface="メイリオ"/>
              </a:rPr>
              <a:t>や、</a:t>
            </a:r>
            <a:r>
              <a:rPr lang="en-US" altLang="ja-JP" sz="1100" dirty="0" smtClean="0">
                <a:solidFill>
                  <a:schemeClr val="tx1"/>
                </a:solidFill>
                <a:latin typeface="+mn-ea"/>
                <a:ea typeface="+mn-ea"/>
                <a:cs typeface="メイリオ"/>
              </a:rPr>
              <a:t>SNS</a:t>
            </a:r>
            <a:r>
              <a:rPr lang="ja-JP" altLang="en-US" sz="1100" dirty="0" err="1" smtClean="0">
                <a:solidFill>
                  <a:schemeClr val="tx1"/>
                </a:solidFill>
                <a:latin typeface="+mn-ea"/>
                <a:ea typeface="+mn-ea"/>
                <a:cs typeface="メイリオ"/>
              </a:rPr>
              <a:t>、</a:t>
            </a:r>
            <a:r>
              <a:rPr lang="ja-JP" altLang="en-US" sz="1100" dirty="0" smtClean="0">
                <a:solidFill>
                  <a:schemeClr val="tx1"/>
                </a:solidFill>
                <a:latin typeface="+mn-ea"/>
                <a:ea typeface="+mn-ea"/>
                <a:cs typeface="メイリオ"/>
              </a:rPr>
              <a:t>日常的な会話によって秘密事項を</a:t>
            </a:r>
            <a:r>
              <a:rPr lang="ja-JP" altLang="ja-JP" sz="1100" dirty="0" smtClean="0">
                <a:solidFill>
                  <a:schemeClr val="tx1"/>
                </a:solidFill>
                <a:latin typeface="+mn-ea"/>
                <a:ea typeface="+mn-ea"/>
                <a:cs typeface="メイリオ"/>
              </a:rPr>
              <a:t>オープン</a:t>
            </a:r>
            <a:r>
              <a:rPr lang="ja-JP" altLang="en-US" sz="1100" dirty="0" smtClean="0">
                <a:solidFill>
                  <a:schemeClr val="tx1"/>
                </a:solidFill>
                <a:latin typeface="+mn-ea"/>
                <a:ea typeface="+mn-ea"/>
                <a:cs typeface="メイリオ"/>
              </a:rPr>
              <a:t>に</a:t>
            </a:r>
            <a:r>
              <a:rPr lang="ja-JP" altLang="ja-JP" sz="1100" dirty="0" smtClean="0">
                <a:solidFill>
                  <a:schemeClr val="tx1"/>
                </a:solidFill>
                <a:latin typeface="+mn-ea"/>
                <a:ea typeface="+mn-ea"/>
                <a:cs typeface="メイリオ"/>
              </a:rPr>
              <a:t>してしまう場合</a:t>
            </a:r>
            <a:r>
              <a:rPr lang="ja-JP" altLang="en-US" sz="1100" dirty="0" smtClean="0">
                <a:solidFill>
                  <a:schemeClr val="tx1"/>
                </a:solidFill>
                <a:latin typeface="+mn-ea"/>
                <a:ea typeface="+mn-ea"/>
                <a:cs typeface="メイリオ"/>
              </a:rPr>
              <a:t>がそれに該当すること</a:t>
            </a:r>
            <a:r>
              <a:rPr lang="ja-JP" altLang="ja-JP" sz="1100" dirty="0" smtClean="0">
                <a:solidFill>
                  <a:schemeClr val="tx1"/>
                </a:solidFill>
                <a:latin typeface="+mn-ea"/>
                <a:ea typeface="+mn-ea"/>
                <a:cs typeface="メイリオ"/>
              </a:rPr>
              <a:t>など</a:t>
            </a:r>
            <a:r>
              <a:rPr lang="ja-JP" altLang="en-US" sz="1100" dirty="0" smtClean="0">
                <a:solidFill>
                  <a:schemeClr val="tx1"/>
                </a:solidFill>
                <a:latin typeface="+mn-ea"/>
                <a:ea typeface="+mn-ea"/>
                <a:cs typeface="メイリオ"/>
              </a:rPr>
              <a:t>の</a:t>
            </a:r>
            <a:r>
              <a:rPr lang="ja-JP" altLang="ja-JP" sz="1100" dirty="0" smtClean="0">
                <a:solidFill>
                  <a:schemeClr val="tx1"/>
                </a:solidFill>
                <a:latin typeface="+mn-ea"/>
                <a:ea typeface="+mn-ea"/>
                <a:cs typeface="メイリオ"/>
              </a:rPr>
              <a:t>留意点を述べる。</a:t>
            </a:r>
            <a:endParaRPr lang="en-US" altLang="ja-JP" sz="1100" dirty="0" smtClean="0">
              <a:solidFill>
                <a:schemeClr val="tx1"/>
              </a:solidFill>
              <a:latin typeface="+mn-ea"/>
              <a:ea typeface="+mn-ea"/>
              <a:cs typeface="メイリオ"/>
            </a:endParaRPr>
          </a:p>
          <a:p>
            <a:pPr defTabSz="457930">
              <a:defRPr/>
            </a:pPr>
            <a:r>
              <a:rPr lang="ja-JP" altLang="en-US" sz="1100" dirty="0" smtClean="0">
                <a:solidFill>
                  <a:schemeClr val="tx1"/>
                </a:solidFill>
                <a:latin typeface="+mn-ea"/>
                <a:ea typeface="+mn-ea"/>
                <a:cs typeface="メイリオ"/>
              </a:rPr>
              <a:t>・その他、ここでは制度で使用する用語を確認するに留めておき、詳細な説明は後のパートで行う。</a:t>
            </a:r>
            <a:endParaRPr lang="ja-JP" altLang="ja-JP" sz="1100" dirty="0" smtClean="0">
              <a:solidFill>
                <a:schemeClr val="tx1"/>
              </a:solidFill>
              <a:latin typeface="+mn-ea"/>
              <a:ea typeface="+mn-ea"/>
              <a:cs typeface="メイリオ"/>
            </a:endParaRPr>
          </a:p>
          <a:p>
            <a:r>
              <a:rPr lang="ja-JP" altLang="en-US" sz="1100" dirty="0" smtClean="0">
                <a:solidFill>
                  <a:schemeClr val="tx1"/>
                </a:solidFill>
                <a:latin typeface="+mn-ea"/>
                <a:ea typeface="+mn-ea"/>
                <a:cs typeface="メイリオ"/>
              </a:rPr>
              <a:t>①「産業上（工業上）の利用可能性」：産業で利用されるものについて保護する。ただし、ここでいう産業は広い意味で理解される。</a:t>
            </a:r>
          </a:p>
          <a:p>
            <a:r>
              <a:rPr lang="ja-JP" altLang="en-US" sz="1100" dirty="0" smtClean="0">
                <a:solidFill>
                  <a:schemeClr val="tx1"/>
                </a:solidFill>
                <a:latin typeface="+mn-ea"/>
                <a:ea typeface="+mn-ea"/>
                <a:cs typeface="メイリオ"/>
              </a:rPr>
              <a:t>②「自然法則を利用した技術的思想」：発明、考案とは何かを定義したもの。発明は、「自然法則を利用した技術的思想の創作のうち高度のもの」と定義。考案は、「高度」とされていないものの、「自然法則を利用した技術的思想の創作」と定義。</a:t>
            </a:r>
            <a:endParaRPr lang="en-US" altLang="ja-JP" sz="1100" dirty="0" smtClean="0">
              <a:solidFill>
                <a:schemeClr val="tx1"/>
              </a:solidFill>
              <a:latin typeface="+mn-ea"/>
              <a:ea typeface="+mn-ea"/>
              <a:cs typeface="メイリオ"/>
            </a:endParaRPr>
          </a:p>
          <a:p>
            <a:r>
              <a:rPr lang="ja-JP" altLang="en-US" sz="1100" dirty="0" smtClean="0">
                <a:solidFill>
                  <a:schemeClr val="tx1"/>
                </a:solidFill>
                <a:latin typeface="+mn-ea"/>
                <a:ea typeface="+mn-ea"/>
                <a:cs typeface="メイリオ"/>
              </a:rPr>
              <a:t>③「新規性」：公然知られていないもの、あるいは公然実施されていないこと等。権利は、創作物を公開する代償として付与さ</a:t>
            </a:r>
            <a:r>
              <a:rPr lang="ja-JP" altLang="en-US" dirty="0" smtClean="0">
                <a:solidFill>
                  <a:schemeClr val="tx1"/>
                </a:solidFill>
                <a:cs typeface="メイリオ"/>
              </a:rPr>
              <a:t>れ</a:t>
            </a:r>
            <a:r>
              <a:rPr lang="ja-JP" altLang="en-US" sz="1100" dirty="0" smtClean="0">
                <a:solidFill>
                  <a:schemeClr val="tx1"/>
                </a:solidFill>
                <a:latin typeface="+mn-ea"/>
                <a:ea typeface="+mn-ea"/>
                <a:cs typeface="メイリオ"/>
              </a:rPr>
              <a:t>るものであることから、既に知られているものと同一である場合には付与されない。権利が付与されるためには新規性を満たす必要がある。</a:t>
            </a:r>
            <a:endParaRPr lang="en-US" altLang="ja-JP" sz="1100" dirty="0" smtClean="0">
              <a:solidFill>
                <a:schemeClr val="tx1"/>
              </a:solidFill>
              <a:latin typeface="+mn-ea"/>
              <a:ea typeface="+mn-ea"/>
              <a:cs typeface="メイリオ"/>
            </a:endParaRPr>
          </a:p>
          <a:p>
            <a:r>
              <a:rPr lang="ja-JP" altLang="en-US" sz="1100" dirty="0" smtClean="0">
                <a:solidFill>
                  <a:schemeClr val="tx1"/>
                </a:solidFill>
                <a:latin typeface="+mn-ea"/>
                <a:ea typeface="+mn-ea"/>
                <a:cs typeface="メイリオ"/>
              </a:rPr>
              <a:t>④「進歩性」：その発明（考案）の属する技術分野における通常の知識を有している者が、公知の発明（考案）に基いて容易に考えつくことができない程度を進歩性という。</a:t>
            </a:r>
            <a:endParaRPr lang="en-US" altLang="ja-JP" sz="1100" dirty="0" smtClean="0">
              <a:solidFill>
                <a:schemeClr val="tx1"/>
              </a:solidFill>
              <a:latin typeface="+mn-ea"/>
              <a:ea typeface="+mn-ea"/>
              <a:cs typeface="メイリオ"/>
            </a:endParaRPr>
          </a:p>
          <a:p>
            <a:r>
              <a:rPr lang="ja-JP" altLang="en-US" sz="1100" dirty="0" smtClean="0">
                <a:solidFill>
                  <a:schemeClr val="tx1"/>
                </a:solidFill>
                <a:latin typeface="+mn-ea"/>
                <a:ea typeface="+mn-ea"/>
                <a:cs typeface="メイリオ"/>
              </a:rPr>
              <a:t>⑤「創作非容易性」：その意匠の属する分野における通常の知識を有している者が、公知の意匠に基づいて容易に考えつくことができない程度を創作非容易性という。</a:t>
            </a:r>
            <a:endParaRPr lang="en-US" altLang="ja-JP" sz="1100" dirty="0" smtClean="0">
              <a:solidFill>
                <a:schemeClr val="tx1"/>
              </a:solidFill>
              <a:latin typeface="+mn-ea"/>
              <a:ea typeface="+mn-ea"/>
              <a:cs typeface="メイリオ"/>
            </a:endParaRPr>
          </a:p>
          <a:p>
            <a:r>
              <a:rPr lang="ja-JP" altLang="en-US" sz="1100" dirty="0" smtClean="0">
                <a:solidFill>
                  <a:schemeClr val="tx1"/>
                </a:solidFill>
                <a:latin typeface="+mn-ea"/>
                <a:ea typeface="+mn-ea"/>
                <a:cs typeface="メイリオ"/>
              </a:rPr>
              <a:t>⑥「自他識別性」：商標は、自己の商品・役務（サービス）と他人の商品・役務（サービス）を識別する機能を有する。この機能から、「出所表示機能」、「品質保証機能」、「宣伝広告機能」の</a:t>
            </a:r>
            <a:r>
              <a:rPr lang="en-US" altLang="ja-JP" sz="1100" dirty="0" smtClean="0">
                <a:solidFill>
                  <a:schemeClr val="tx1"/>
                </a:solidFill>
                <a:latin typeface="+mn-ea"/>
                <a:ea typeface="+mn-ea"/>
                <a:cs typeface="メイリオ"/>
              </a:rPr>
              <a:t>3</a:t>
            </a:r>
            <a:r>
              <a:rPr lang="ja-JP" altLang="en-US" sz="1100" dirty="0" err="1" smtClean="0">
                <a:solidFill>
                  <a:schemeClr val="tx1"/>
                </a:solidFill>
                <a:latin typeface="+mn-ea"/>
                <a:ea typeface="+mn-ea"/>
                <a:cs typeface="メイリオ"/>
              </a:rPr>
              <a:t>つの</a:t>
            </a:r>
            <a:r>
              <a:rPr lang="ja-JP" altLang="en-US" sz="1100" dirty="0" smtClean="0">
                <a:solidFill>
                  <a:schemeClr val="tx1"/>
                </a:solidFill>
                <a:latin typeface="+mn-ea"/>
                <a:ea typeface="+mn-ea"/>
                <a:cs typeface="メイリオ"/>
              </a:rPr>
              <a:t>機能が派生するといわれている。　</a:t>
            </a:r>
            <a:endParaRPr lang="en-US" altLang="ja-JP" sz="1100" dirty="0" smtClean="0">
              <a:solidFill>
                <a:schemeClr val="tx1"/>
              </a:solidFill>
              <a:latin typeface="+mn-ea"/>
              <a:ea typeface="+mn-ea"/>
              <a:cs typeface="メイリオ"/>
            </a:endParaRPr>
          </a:p>
        </p:txBody>
      </p:sp>
    </p:spTree>
    <p:extLst>
      <p:ext uri="{BB962C8B-B14F-4D97-AF65-F5344CB8AC3E}">
        <p14:creationId xmlns:p14="http://schemas.microsoft.com/office/powerpoint/2010/main" val="305433966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Tree>
    <p:extLst>
      <p:ext uri="{BB962C8B-B14F-4D97-AF65-F5344CB8AC3E}">
        <p14:creationId xmlns:p14="http://schemas.microsoft.com/office/powerpoint/2010/main" val="280776053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smtClean="0">
                <a:solidFill>
                  <a:schemeClr val="tx1"/>
                </a:solidFill>
              </a:rPr>
              <a:t>〔</a:t>
            </a:r>
            <a:r>
              <a:rPr kumimoji="1" lang="ja-JP" altLang="en-US" dirty="0" smtClean="0">
                <a:solidFill>
                  <a:schemeClr val="tx1"/>
                </a:solidFill>
              </a:rPr>
              <a:t>狙い</a:t>
            </a:r>
            <a:r>
              <a:rPr kumimoji="1" lang="en-US" altLang="ja-JP" dirty="0" smtClean="0">
                <a:solidFill>
                  <a:schemeClr val="tx1"/>
                </a:solidFill>
              </a:rPr>
              <a:t>〕</a:t>
            </a:r>
          </a:p>
          <a:p>
            <a:r>
              <a:rPr kumimoji="1" lang="ja-JP" altLang="en-US" dirty="0" smtClean="0">
                <a:solidFill>
                  <a:schemeClr val="tx1"/>
                </a:solidFill>
              </a:rPr>
              <a:t>・著作権の理念及び構造を理解する。</a:t>
            </a:r>
            <a:endParaRPr kumimoji="1" lang="en-US" altLang="ja-JP" dirty="0" smtClean="0">
              <a:solidFill>
                <a:schemeClr val="tx1"/>
              </a:solidFill>
            </a:endParaRPr>
          </a:p>
          <a:p>
            <a:endParaRPr kumimoji="1" lang="en-US" altLang="ja-JP" dirty="0" smtClean="0">
              <a:solidFill>
                <a:schemeClr val="tx1"/>
              </a:solidFill>
            </a:endParaRPr>
          </a:p>
          <a:p>
            <a:r>
              <a:rPr kumimoji="1" lang="en-US" altLang="ja-JP" dirty="0" smtClean="0">
                <a:solidFill>
                  <a:schemeClr val="tx1"/>
                </a:solidFill>
              </a:rPr>
              <a:t>〔</a:t>
            </a:r>
            <a:r>
              <a:rPr kumimoji="1" lang="ja-JP" altLang="en-US" dirty="0" smtClean="0">
                <a:solidFill>
                  <a:schemeClr val="tx1"/>
                </a:solidFill>
              </a:rPr>
              <a:t>説明</a:t>
            </a:r>
            <a:r>
              <a:rPr kumimoji="1" lang="en-US" altLang="ja-JP" dirty="0" smtClean="0">
                <a:solidFill>
                  <a:schemeClr val="tx1"/>
                </a:solidFill>
              </a:rPr>
              <a:t>〕</a:t>
            </a:r>
            <a:endParaRPr kumimoji="1" lang="ja-JP" altLang="en-US" dirty="0" smtClean="0">
              <a:solidFill>
                <a:schemeClr val="tx1"/>
              </a:solidFill>
            </a:endParaRPr>
          </a:p>
          <a:p>
            <a:pPr marL="0" marR="0" indent="0" algn="l" defTabSz="914400" rtl="0" eaLnBrk="1" fontAlgn="base" latinLnBrk="0" hangingPunct="1">
              <a:lnSpc>
                <a:spcPct val="100000"/>
              </a:lnSpc>
              <a:spcBef>
                <a:spcPct val="30000"/>
              </a:spcBef>
              <a:spcAft>
                <a:spcPct val="0"/>
              </a:spcAft>
              <a:buClrTx/>
              <a:buSzTx/>
              <a:buFontTx/>
              <a:buNone/>
              <a:tabLst/>
              <a:defRPr/>
            </a:pPr>
            <a:r>
              <a:rPr lang="ja-JP" altLang="en-US" sz="1100" dirty="0" smtClean="0">
                <a:solidFill>
                  <a:schemeClr val="tx1"/>
                </a:solidFill>
                <a:latin typeface="+mn-ea"/>
                <a:ea typeface="+mn-ea"/>
                <a:cs typeface="メイリオ"/>
              </a:rPr>
              <a:t>・著作権の概説を行うが、</a:t>
            </a:r>
            <a:r>
              <a:rPr lang="ja-JP" altLang="ja-JP" sz="1100" dirty="0" smtClean="0">
                <a:solidFill>
                  <a:schemeClr val="tx1"/>
                </a:solidFill>
                <a:latin typeface="+mn-ea"/>
                <a:ea typeface="+mn-ea"/>
                <a:cs typeface="メイリオ"/>
              </a:rPr>
              <a:t>特性を示すに留め</a:t>
            </a:r>
            <a:r>
              <a:rPr lang="ja-JP" altLang="en-US" sz="1100" dirty="0" smtClean="0">
                <a:solidFill>
                  <a:schemeClr val="tx1"/>
                </a:solidFill>
                <a:latin typeface="+mn-ea"/>
                <a:ea typeface="+mn-ea"/>
                <a:cs typeface="メイリオ"/>
              </a:rPr>
              <a:t>ておく</a:t>
            </a:r>
            <a:r>
              <a:rPr lang="ja-JP" altLang="ja-JP" sz="1100" dirty="0" smtClean="0">
                <a:solidFill>
                  <a:schemeClr val="tx1"/>
                </a:solidFill>
                <a:latin typeface="+mn-ea"/>
                <a:ea typeface="+mn-ea"/>
                <a:cs typeface="メイリオ"/>
              </a:rPr>
              <a:t>。</a:t>
            </a:r>
            <a:r>
              <a:rPr lang="ja-JP" altLang="en-US" sz="1100" dirty="0" smtClean="0">
                <a:solidFill>
                  <a:schemeClr val="tx1"/>
                </a:solidFill>
                <a:latin typeface="+mn-ea"/>
                <a:ea typeface="+mn-ea"/>
                <a:cs typeface="メイリオ"/>
              </a:rPr>
              <a:t>各論は後のコマで行う。</a:t>
            </a:r>
            <a:endParaRPr lang="ja-JP" altLang="ja-JP" sz="1100" dirty="0" smtClean="0">
              <a:solidFill>
                <a:schemeClr val="tx1"/>
              </a:solidFill>
              <a:latin typeface="+mn-ea"/>
              <a:ea typeface="+mn-ea"/>
              <a:cs typeface="メイリオ"/>
            </a:endParaRPr>
          </a:p>
          <a:p>
            <a:pPr>
              <a:defRPr/>
            </a:pPr>
            <a:r>
              <a:rPr lang="ja-JP" altLang="en-US" sz="1100" dirty="0" smtClean="0">
                <a:solidFill>
                  <a:schemeClr val="tx1"/>
                </a:solidFill>
                <a:latin typeface="+mn-ea"/>
                <a:ea typeface="+mn-ea"/>
                <a:cs typeface="メイリオ"/>
              </a:rPr>
              <a:t>・特に著作権制度特有のキーワードとなる用語についての確認と概要を紹介する。</a:t>
            </a:r>
            <a:endParaRPr lang="en-US" altLang="ja-JP" sz="1100" dirty="0" smtClean="0">
              <a:solidFill>
                <a:schemeClr val="tx1"/>
              </a:solidFill>
              <a:latin typeface="+mn-ea"/>
              <a:ea typeface="+mn-ea"/>
              <a:cs typeface="メイリオ"/>
            </a:endParaRPr>
          </a:p>
          <a:p>
            <a:pPr>
              <a:defRPr/>
            </a:pPr>
            <a:r>
              <a:rPr lang="ja-JP" altLang="en-US" sz="1100" dirty="0" smtClean="0">
                <a:solidFill>
                  <a:schemeClr val="tx1"/>
                </a:solidFill>
                <a:latin typeface="+mn-ea"/>
                <a:ea typeface="+mn-ea"/>
                <a:cs typeface="メイリオ"/>
              </a:rPr>
              <a:t>・また、デザインに関連してどのようなものが保護されるかについても簡単に説明する。</a:t>
            </a:r>
            <a:endParaRPr lang="en-US" altLang="ja-JP" sz="1100" dirty="0" smtClean="0">
              <a:solidFill>
                <a:schemeClr val="tx1"/>
              </a:solidFill>
              <a:latin typeface="+mn-ea"/>
              <a:ea typeface="+mn-ea"/>
              <a:cs typeface="メイリオ"/>
            </a:endParaRPr>
          </a:p>
          <a:p>
            <a:pPr>
              <a:defRPr/>
            </a:pPr>
            <a:r>
              <a:rPr lang="ja-JP" altLang="en-US" sz="1100" dirty="0" smtClean="0">
                <a:solidFill>
                  <a:schemeClr val="tx1"/>
                </a:solidFill>
                <a:cs typeface="メイリオ"/>
              </a:rPr>
              <a:t>・例：「純粋美術」は美術の著作物として保護される。一方、実用性のある量産品に施される美術等に該当する「応用美術」の場合は、著作権あるいは意匠権のどちらで保護されるかが問題となる。ただし、</a:t>
            </a:r>
            <a:r>
              <a:rPr kumimoji="1" lang="ja-JP" altLang="en-US" dirty="0" smtClean="0">
                <a:solidFill>
                  <a:schemeClr val="tx1"/>
                </a:solidFill>
                <a:cs typeface="メイリオ"/>
              </a:rPr>
              <a:t>応用美術のうち、美術工芸品として表現されるものは著作物に含まれることが著作権法に規定されている（著作</a:t>
            </a:r>
            <a:r>
              <a:rPr kumimoji="1" lang="en-US" altLang="ja-JP" dirty="0" smtClean="0">
                <a:solidFill>
                  <a:schemeClr val="tx1"/>
                </a:solidFill>
                <a:cs typeface="メイリオ"/>
              </a:rPr>
              <a:t>2</a:t>
            </a:r>
            <a:r>
              <a:rPr kumimoji="1" lang="ja-JP" altLang="en-US" dirty="0" smtClean="0">
                <a:solidFill>
                  <a:schemeClr val="tx1"/>
                </a:solidFill>
                <a:cs typeface="メイリオ"/>
              </a:rPr>
              <a:t>条</a:t>
            </a:r>
            <a:r>
              <a:rPr kumimoji="1" lang="en-US" altLang="ja-JP" dirty="0" smtClean="0">
                <a:solidFill>
                  <a:schemeClr val="tx1"/>
                </a:solidFill>
                <a:cs typeface="メイリオ"/>
              </a:rPr>
              <a:t>2</a:t>
            </a:r>
            <a:r>
              <a:rPr lang="ja-JP" altLang="en-US" dirty="0" smtClean="0">
                <a:solidFill>
                  <a:schemeClr val="tx1"/>
                </a:solidFill>
                <a:cs typeface="メイリオ"/>
              </a:rPr>
              <a:t>項）。</a:t>
            </a:r>
            <a:endParaRPr kumimoji="1" lang="ja-JP" altLang="en-US" dirty="0">
              <a:solidFill>
                <a:schemeClr val="tx1"/>
              </a:solidFill>
            </a:endParaRPr>
          </a:p>
        </p:txBody>
      </p:sp>
    </p:spTree>
    <p:extLst>
      <p:ext uri="{BB962C8B-B14F-4D97-AF65-F5344CB8AC3E}">
        <p14:creationId xmlns:p14="http://schemas.microsoft.com/office/powerpoint/2010/main" val="87757019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smtClean="0"/>
              <a:t>〔</a:t>
            </a:r>
            <a:r>
              <a:rPr kumimoji="1" lang="ja-JP" altLang="en-US" dirty="0" smtClean="0"/>
              <a:t>狙い</a:t>
            </a:r>
            <a:r>
              <a:rPr kumimoji="1" lang="en-US" altLang="ja-JP" dirty="0" smtClean="0"/>
              <a:t>〕</a:t>
            </a:r>
          </a:p>
          <a:p>
            <a:r>
              <a:rPr kumimoji="1" lang="ja-JP" altLang="en-US" dirty="0" smtClean="0"/>
              <a:t>・意匠法と著作権法の違いを理解する。</a:t>
            </a:r>
            <a:endParaRPr kumimoji="1" lang="en-US" altLang="ja-JP" dirty="0" smtClean="0"/>
          </a:p>
          <a:p>
            <a:endParaRPr kumimoji="1" lang="en-US" altLang="ja-JP" dirty="0" smtClean="0"/>
          </a:p>
          <a:p>
            <a:r>
              <a:rPr kumimoji="1" lang="en-US" altLang="ja-JP" dirty="0" smtClean="0"/>
              <a:t>〔</a:t>
            </a:r>
            <a:r>
              <a:rPr kumimoji="1" lang="ja-JP" altLang="en-US" dirty="0" smtClean="0"/>
              <a:t>説明</a:t>
            </a:r>
            <a:r>
              <a:rPr kumimoji="1" lang="en-US" altLang="ja-JP" dirty="0" smtClean="0"/>
              <a:t>〕</a:t>
            </a:r>
            <a:endParaRPr kumimoji="1" lang="ja-JP" altLang="en-US" dirty="0" smtClean="0"/>
          </a:p>
          <a:p>
            <a:pPr>
              <a:defRPr/>
            </a:pPr>
            <a:r>
              <a:rPr lang="ja-JP" altLang="en-US" sz="1100" dirty="0" smtClean="0">
                <a:latin typeface="+mn-ea"/>
                <a:ea typeface="+mn-ea"/>
                <a:cs typeface="メイリオ"/>
              </a:rPr>
              <a:t>・制度の目的が違う点をここでも強調しておく。</a:t>
            </a:r>
            <a:endParaRPr lang="en-US" altLang="ja-JP" sz="1100" dirty="0" smtClean="0">
              <a:latin typeface="+mn-ea"/>
              <a:ea typeface="+mn-ea"/>
              <a:cs typeface="メイリオ"/>
            </a:endParaRPr>
          </a:p>
          <a:p>
            <a:pPr>
              <a:defRPr/>
            </a:pPr>
            <a:r>
              <a:rPr lang="ja-JP" altLang="en-US" sz="1100" dirty="0" smtClean="0">
                <a:latin typeface="+mn-ea"/>
                <a:ea typeface="+mn-ea"/>
                <a:cs typeface="メイリオ"/>
              </a:rPr>
              <a:t>・意匠法は、工業上利用されるデザインを保護して産業の発達に寄与することを目的とするのに対して、著作権法は、文化の発展に寄与することを目的としている。ここでいう文化の発展は、芸術的・学術的表現を社会にもたらすことを意味する。</a:t>
            </a:r>
            <a:endParaRPr kumimoji="1" lang="ja-JP" altLang="en-US" dirty="0"/>
          </a:p>
        </p:txBody>
      </p:sp>
    </p:spTree>
    <p:extLst>
      <p:ext uri="{BB962C8B-B14F-4D97-AF65-F5344CB8AC3E}">
        <p14:creationId xmlns:p14="http://schemas.microsoft.com/office/powerpoint/2010/main" val="248031373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Tree>
    <p:extLst>
      <p:ext uri="{BB962C8B-B14F-4D97-AF65-F5344CB8AC3E}">
        <p14:creationId xmlns:p14="http://schemas.microsoft.com/office/powerpoint/2010/main" val="30492303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smtClean="0">
                <a:solidFill>
                  <a:schemeClr val="tx1"/>
                </a:solidFill>
              </a:rPr>
              <a:t>〔</a:t>
            </a:r>
            <a:r>
              <a:rPr kumimoji="1" lang="ja-JP" altLang="en-US" dirty="0" smtClean="0">
                <a:solidFill>
                  <a:schemeClr val="tx1"/>
                </a:solidFill>
              </a:rPr>
              <a:t>狙い</a:t>
            </a:r>
            <a:r>
              <a:rPr kumimoji="1" lang="en-US" altLang="ja-JP" dirty="0" smtClean="0">
                <a:solidFill>
                  <a:schemeClr val="tx1"/>
                </a:solidFill>
              </a:rPr>
              <a:t>〕</a:t>
            </a:r>
          </a:p>
          <a:p>
            <a:pPr marL="0" marR="0" indent="0" algn="l" defTabSz="914400" rtl="0" eaLnBrk="1" fontAlgn="base" latinLnBrk="0" hangingPunct="1">
              <a:lnSpc>
                <a:spcPct val="100000"/>
              </a:lnSpc>
              <a:spcBef>
                <a:spcPct val="30000"/>
              </a:spcBef>
              <a:spcAft>
                <a:spcPct val="0"/>
              </a:spcAft>
              <a:buClrTx/>
              <a:buSzTx/>
              <a:buFontTx/>
              <a:buNone/>
              <a:tabLst/>
              <a:defRPr/>
            </a:pPr>
            <a:r>
              <a:rPr lang="ja-JP" altLang="en-US" sz="1100" dirty="0" smtClean="0">
                <a:solidFill>
                  <a:schemeClr val="tx1"/>
                </a:solidFill>
                <a:latin typeface="+mn-ea"/>
                <a:ea typeface="+mn-ea"/>
                <a:cs typeface="メイリオ"/>
              </a:rPr>
              <a:t>・</a:t>
            </a:r>
            <a:r>
              <a:rPr lang="ja-JP" altLang="ja-JP" sz="1100" dirty="0" smtClean="0">
                <a:solidFill>
                  <a:schemeClr val="tx1"/>
                </a:solidFill>
                <a:latin typeface="+mn-ea"/>
                <a:ea typeface="+mn-ea"/>
                <a:cs typeface="メイリオ"/>
              </a:rPr>
              <a:t>創作したデザイン</a:t>
            </a:r>
            <a:r>
              <a:rPr lang="ja-JP" altLang="en-US" sz="1100" dirty="0" smtClean="0">
                <a:solidFill>
                  <a:schemeClr val="tx1"/>
                </a:solidFill>
                <a:latin typeface="+mn-ea"/>
                <a:ea typeface="+mn-ea"/>
                <a:cs typeface="メイリオ"/>
              </a:rPr>
              <a:t>に関わる知的財産権を</a:t>
            </a:r>
            <a:r>
              <a:rPr lang="ja-JP" altLang="ja-JP" sz="1100" dirty="0" smtClean="0">
                <a:solidFill>
                  <a:schemeClr val="tx1"/>
                </a:solidFill>
                <a:latin typeface="+mn-ea"/>
                <a:ea typeface="+mn-ea"/>
                <a:cs typeface="メイリオ"/>
              </a:rPr>
              <a:t>なぜ</a:t>
            </a:r>
            <a:r>
              <a:rPr lang="ja-JP" altLang="en-US" sz="1100" dirty="0" smtClean="0">
                <a:solidFill>
                  <a:schemeClr val="tx1"/>
                </a:solidFill>
                <a:latin typeface="+mn-ea"/>
                <a:ea typeface="+mn-ea"/>
                <a:cs typeface="メイリオ"/>
              </a:rPr>
              <a:t>学ばな</a:t>
            </a:r>
            <a:r>
              <a:rPr lang="ja-JP" altLang="ja-JP" sz="1100" dirty="0" smtClean="0">
                <a:solidFill>
                  <a:schemeClr val="tx1"/>
                </a:solidFill>
                <a:latin typeface="+mn-ea"/>
                <a:ea typeface="+mn-ea"/>
                <a:cs typeface="メイリオ"/>
              </a:rPr>
              <a:t>いといけない</a:t>
            </a:r>
            <a:r>
              <a:rPr lang="ja-JP" altLang="en-US" sz="1100" dirty="0" smtClean="0">
                <a:solidFill>
                  <a:schemeClr val="tx1"/>
                </a:solidFill>
                <a:latin typeface="+mn-ea"/>
                <a:ea typeface="+mn-ea"/>
                <a:cs typeface="メイリオ"/>
              </a:rPr>
              <a:t>のかについて、自分の作品が社会において活用されることを想定しながら理解する。</a:t>
            </a:r>
            <a:endParaRPr lang="en-US" altLang="ja-JP" sz="1100" dirty="0" smtClean="0">
              <a:solidFill>
                <a:schemeClr val="tx1"/>
              </a:solidFill>
              <a:latin typeface="+mn-ea"/>
              <a:ea typeface="+mn-ea"/>
              <a:cs typeface="メイリオ"/>
            </a:endParaRPr>
          </a:p>
          <a:p>
            <a:endParaRPr kumimoji="1" lang="en-US" altLang="ja-JP" dirty="0" smtClean="0">
              <a:solidFill>
                <a:schemeClr val="tx1"/>
              </a:solidFill>
            </a:endParaRPr>
          </a:p>
          <a:p>
            <a:r>
              <a:rPr kumimoji="1" lang="en-US" altLang="ja-JP" dirty="0" smtClean="0">
                <a:solidFill>
                  <a:schemeClr val="tx1"/>
                </a:solidFill>
              </a:rPr>
              <a:t>〔</a:t>
            </a:r>
            <a:r>
              <a:rPr kumimoji="1" lang="ja-JP" altLang="en-US" dirty="0" smtClean="0">
                <a:solidFill>
                  <a:schemeClr val="tx1"/>
                </a:solidFill>
              </a:rPr>
              <a:t>説明</a:t>
            </a:r>
            <a:r>
              <a:rPr kumimoji="1" lang="en-US" altLang="ja-JP" dirty="0" smtClean="0">
                <a:solidFill>
                  <a:schemeClr val="tx1"/>
                </a:solidFill>
              </a:rPr>
              <a:t>〕</a:t>
            </a:r>
            <a:endParaRPr kumimoji="1" lang="ja-JP" altLang="en-US" dirty="0" smtClean="0">
              <a:solidFill>
                <a:schemeClr val="tx1"/>
              </a:solidFill>
            </a:endParaRPr>
          </a:p>
          <a:p>
            <a:r>
              <a:rPr lang="ja-JP" altLang="en-US" sz="1100" dirty="0" smtClean="0">
                <a:solidFill>
                  <a:schemeClr val="tx1"/>
                </a:solidFill>
                <a:latin typeface="+mn-ea"/>
                <a:ea typeface="+mn-ea"/>
                <a:cs typeface="メイリオ"/>
              </a:rPr>
              <a:t>・事例を挙げて説明するとよい。例えば、自分が創作したアクセサリーに酷似したものがインターネット上で販売されていたときや、</a:t>
            </a:r>
            <a:r>
              <a:rPr lang="ja-JP" altLang="ja-JP" sz="1100" dirty="0" smtClean="0">
                <a:solidFill>
                  <a:schemeClr val="tx1"/>
                </a:solidFill>
                <a:latin typeface="+mn-ea"/>
                <a:ea typeface="+mn-ea"/>
                <a:cs typeface="メイリオ"/>
              </a:rPr>
              <a:t>アクセサリー</a:t>
            </a:r>
            <a:r>
              <a:rPr lang="ja-JP" altLang="en-US" sz="1100" dirty="0" smtClean="0">
                <a:solidFill>
                  <a:schemeClr val="tx1"/>
                </a:solidFill>
                <a:latin typeface="+mn-ea"/>
                <a:ea typeface="+mn-ea"/>
                <a:cs typeface="メイリオ"/>
              </a:rPr>
              <a:t>に使用した</a:t>
            </a:r>
            <a:r>
              <a:rPr lang="ja-JP" altLang="ja-JP" sz="1100" dirty="0" smtClean="0">
                <a:solidFill>
                  <a:schemeClr val="tx1"/>
                </a:solidFill>
                <a:latin typeface="+mn-ea"/>
                <a:ea typeface="+mn-ea"/>
                <a:cs typeface="メイリオ"/>
              </a:rPr>
              <a:t>モチーフ</a:t>
            </a:r>
            <a:r>
              <a:rPr lang="ja-JP" altLang="en-US" sz="1100" dirty="0" smtClean="0">
                <a:solidFill>
                  <a:schemeClr val="tx1"/>
                </a:solidFill>
                <a:latin typeface="+mn-ea"/>
                <a:ea typeface="+mn-ea"/>
                <a:cs typeface="メイリオ"/>
              </a:rPr>
              <a:t>が</a:t>
            </a:r>
            <a:r>
              <a:rPr lang="ja-JP" altLang="ja-JP" sz="1100" dirty="0" smtClean="0">
                <a:solidFill>
                  <a:schemeClr val="tx1"/>
                </a:solidFill>
                <a:latin typeface="+mn-ea"/>
                <a:ea typeface="+mn-ea"/>
                <a:cs typeface="メイリオ"/>
              </a:rPr>
              <a:t>企業</a:t>
            </a:r>
            <a:r>
              <a:rPr lang="ja-JP" altLang="en-US" sz="1100" dirty="0" smtClean="0">
                <a:solidFill>
                  <a:schemeClr val="tx1"/>
                </a:solidFill>
                <a:latin typeface="+mn-ea"/>
                <a:ea typeface="+mn-ea"/>
                <a:cs typeface="メイリオ"/>
              </a:rPr>
              <a:t>のロゴマークに似ているとして、その企業</a:t>
            </a:r>
            <a:r>
              <a:rPr lang="ja-JP" altLang="ja-JP" sz="1100" dirty="0" smtClean="0">
                <a:solidFill>
                  <a:schemeClr val="tx1"/>
                </a:solidFill>
                <a:latin typeface="+mn-ea"/>
                <a:ea typeface="+mn-ea"/>
                <a:cs typeface="メイリオ"/>
              </a:rPr>
              <a:t>から警告を</a:t>
            </a:r>
            <a:r>
              <a:rPr lang="ja-JP" altLang="en-US" sz="1100" dirty="0" smtClean="0">
                <a:solidFill>
                  <a:schemeClr val="tx1"/>
                </a:solidFill>
                <a:latin typeface="+mn-ea"/>
                <a:ea typeface="+mn-ea"/>
                <a:cs typeface="メイリオ"/>
              </a:rPr>
              <a:t>受けたときにどうするかなど</a:t>
            </a:r>
            <a:r>
              <a:rPr lang="ja-JP" altLang="ja-JP" sz="1100" dirty="0" smtClean="0">
                <a:solidFill>
                  <a:schemeClr val="tx1"/>
                </a:solidFill>
                <a:latin typeface="+mn-ea"/>
                <a:ea typeface="+mn-ea"/>
                <a:cs typeface="メイリオ"/>
              </a:rPr>
              <a:t>。</a:t>
            </a:r>
            <a:endParaRPr lang="en-US" altLang="ja-JP" sz="1100" dirty="0" smtClean="0">
              <a:solidFill>
                <a:schemeClr val="tx1"/>
              </a:solidFill>
              <a:latin typeface="+mn-ea"/>
              <a:ea typeface="+mn-ea"/>
              <a:cs typeface="メイリオ"/>
            </a:endParaRPr>
          </a:p>
          <a:p>
            <a:r>
              <a:rPr lang="ja-JP" altLang="en-US" sz="1100" dirty="0" smtClean="0">
                <a:solidFill>
                  <a:schemeClr val="tx1"/>
                </a:solidFill>
                <a:latin typeface="+mn-ea"/>
                <a:ea typeface="+mn-ea"/>
                <a:cs typeface="メイリオ"/>
              </a:rPr>
              <a:t>・特許権や著作権などの創作に対する知的財産権は、次の創作や公開することへの意欲（インセンティブ）を高めるものである。</a:t>
            </a:r>
            <a:endParaRPr lang="en-US" altLang="ja-JP" sz="1100" dirty="0" smtClean="0">
              <a:solidFill>
                <a:schemeClr val="tx1"/>
              </a:solidFill>
              <a:latin typeface="+mn-ea"/>
              <a:ea typeface="+mn-ea"/>
              <a:cs typeface="メイリオ"/>
            </a:endParaRPr>
          </a:p>
          <a:p>
            <a:r>
              <a:rPr lang="ja-JP" altLang="en-US" sz="1100" dirty="0" smtClean="0">
                <a:solidFill>
                  <a:schemeClr val="tx1"/>
                </a:solidFill>
                <a:latin typeface="+mn-ea"/>
                <a:ea typeface="+mn-ea"/>
                <a:cs typeface="メイリオ"/>
              </a:rPr>
              <a:t>・また、知的財産権を適切にマネジメントすることにで</a:t>
            </a:r>
            <a:r>
              <a:rPr lang="ja-JP" altLang="en-US" sz="1100" smtClean="0">
                <a:solidFill>
                  <a:schemeClr val="tx1"/>
                </a:solidFill>
                <a:latin typeface="+mn-ea"/>
                <a:ea typeface="+mn-ea"/>
                <a:cs typeface="メイリオ"/>
              </a:rPr>
              <a:t>、その知的</a:t>
            </a:r>
            <a:r>
              <a:rPr lang="ja-JP" altLang="en-US" sz="1100" dirty="0" smtClean="0">
                <a:solidFill>
                  <a:schemeClr val="tx1"/>
                </a:solidFill>
                <a:latin typeface="+mn-ea"/>
                <a:ea typeface="+mn-ea"/>
                <a:cs typeface="メイリオ"/>
              </a:rPr>
              <a:t>財産権は、デザイナーの創作履歴の証明となり、ひいてはデザイナーの価値を第三者に伝える媒体となることを認識する。</a:t>
            </a:r>
            <a:endParaRPr kumimoji="1" lang="ja-JP" altLang="en-US" dirty="0">
              <a:solidFill>
                <a:schemeClr val="tx1"/>
              </a:solidFill>
            </a:endParaRPr>
          </a:p>
        </p:txBody>
      </p:sp>
    </p:spTree>
    <p:extLst>
      <p:ext uri="{BB962C8B-B14F-4D97-AF65-F5344CB8AC3E}">
        <p14:creationId xmlns:p14="http://schemas.microsoft.com/office/powerpoint/2010/main" val="368660758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Tree>
    <p:extLst>
      <p:ext uri="{BB962C8B-B14F-4D97-AF65-F5344CB8AC3E}">
        <p14:creationId xmlns:p14="http://schemas.microsoft.com/office/powerpoint/2010/main" val="128932110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Tree>
    <p:extLst>
      <p:ext uri="{BB962C8B-B14F-4D97-AF65-F5344CB8AC3E}">
        <p14:creationId xmlns:p14="http://schemas.microsoft.com/office/powerpoint/2010/main" val="214284691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smtClean="0"/>
              <a:t>〔</a:t>
            </a:r>
            <a:r>
              <a:rPr kumimoji="1" lang="ja-JP" altLang="en-US" dirty="0" smtClean="0"/>
              <a:t>狙い</a:t>
            </a:r>
            <a:r>
              <a:rPr kumimoji="1" lang="en-US" altLang="ja-JP" dirty="0" smtClean="0"/>
              <a:t>〕</a:t>
            </a:r>
          </a:p>
          <a:p>
            <a:r>
              <a:rPr kumimoji="1" lang="ja-JP" altLang="en-US" dirty="0" smtClean="0"/>
              <a:t>・知的財産権についてのイメージをもつ。</a:t>
            </a:r>
            <a:endParaRPr kumimoji="1" lang="en-US" altLang="ja-JP" dirty="0" smtClean="0"/>
          </a:p>
          <a:p>
            <a:endParaRPr kumimoji="1" lang="en-US" altLang="ja-JP" dirty="0" smtClean="0"/>
          </a:p>
          <a:p>
            <a:r>
              <a:rPr kumimoji="1" lang="en-US" altLang="ja-JP" dirty="0" smtClean="0"/>
              <a:t>〔</a:t>
            </a:r>
            <a:r>
              <a:rPr kumimoji="1" lang="ja-JP" altLang="en-US" dirty="0" smtClean="0"/>
              <a:t>説明</a:t>
            </a:r>
            <a:r>
              <a:rPr kumimoji="1" lang="en-US" altLang="ja-JP" dirty="0" smtClean="0"/>
              <a:t>〕</a:t>
            </a:r>
          </a:p>
          <a:p>
            <a:r>
              <a:rPr lang="ja-JP" altLang="en-US" sz="1100" dirty="0" smtClean="0">
                <a:latin typeface="+mn-ea"/>
                <a:ea typeface="+mn-ea"/>
                <a:cs typeface="メイリオ"/>
              </a:rPr>
              <a:t>・知的財産権制度とは、知的創造活動によって生み出された情報を、創作した人の財産として保護するための制度である。</a:t>
            </a:r>
            <a:endParaRPr lang="en-US" altLang="ja-JP" sz="1100" dirty="0" smtClean="0">
              <a:latin typeface="+mn-ea"/>
              <a:ea typeface="+mn-ea"/>
              <a:cs typeface="メイリオ"/>
            </a:endParaRPr>
          </a:p>
          <a:p>
            <a:r>
              <a:rPr lang="ja-JP" altLang="en-US" sz="1100" dirty="0" smtClean="0">
                <a:latin typeface="+mn-ea"/>
                <a:ea typeface="+mn-ea"/>
                <a:cs typeface="メイリオ"/>
              </a:rPr>
              <a:t>・有体物である財産（モノ）が無断で利用された場合、返還してもらうことで問題は解決し得る（民法</a:t>
            </a:r>
            <a:r>
              <a:rPr lang="en-US" altLang="ja-JP" sz="1100" dirty="0" smtClean="0">
                <a:latin typeface="+mn-ea"/>
                <a:ea typeface="+mn-ea"/>
                <a:cs typeface="メイリオ"/>
              </a:rPr>
              <a:t>703</a:t>
            </a:r>
            <a:r>
              <a:rPr lang="ja-JP" altLang="en-US" sz="1100" dirty="0" smtClean="0">
                <a:latin typeface="+mn-ea"/>
                <a:ea typeface="+mn-ea"/>
                <a:cs typeface="メイリオ"/>
              </a:rPr>
              <a:t>条）。一方、情報が無断で利用された場合、情報は誰に帰属するのか分からないことに加え、複製も容易であるため、盗用されても自分の情報だと主張することが難しい。</a:t>
            </a:r>
            <a:endParaRPr lang="en-US" altLang="ja-JP" sz="1100" dirty="0" smtClean="0">
              <a:latin typeface="+mn-ea"/>
              <a:ea typeface="+mn-ea"/>
              <a:cs typeface="メイリオ"/>
            </a:endParaRPr>
          </a:p>
        </p:txBody>
      </p:sp>
    </p:spTree>
    <p:extLst>
      <p:ext uri="{BB962C8B-B14F-4D97-AF65-F5344CB8AC3E}">
        <p14:creationId xmlns:p14="http://schemas.microsoft.com/office/powerpoint/2010/main" val="92674117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smtClean="0">
                <a:solidFill>
                  <a:schemeClr val="tx1"/>
                </a:solidFill>
              </a:rPr>
              <a:t>〔</a:t>
            </a:r>
            <a:r>
              <a:rPr kumimoji="1" lang="ja-JP" altLang="en-US" dirty="0" smtClean="0">
                <a:solidFill>
                  <a:schemeClr val="tx1"/>
                </a:solidFill>
              </a:rPr>
              <a:t>狙い</a:t>
            </a:r>
            <a:r>
              <a:rPr kumimoji="1" lang="en-US" altLang="ja-JP" dirty="0" smtClean="0">
                <a:solidFill>
                  <a:schemeClr val="tx1"/>
                </a:solidFill>
              </a:rPr>
              <a:t>〕</a:t>
            </a:r>
          </a:p>
          <a:p>
            <a:r>
              <a:rPr kumimoji="1" lang="ja-JP" altLang="en-US" dirty="0" smtClean="0">
                <a:solidFill>
                  <a:schemeClr val="tx1"/>
                </a:solidFill>
              </a:rPr>
              <a:t>・知的財産権についてのイメージをもつ。</a:t>
            </a:r>
            <a:endParaRPr kumimoji="1" lang="en-US" altLang="ja-JP" dirty="0" smtClean="0">
              <a:solidFill>
                <a:schemeClr val="tx1"/>
              </a:solidFill>
            </a:endParaRPr>
          </a:p>
          <a:p>
            <a:endParaRPr kumimoji="1" lang="en-US" altLang="ja-JP" dirty="0" smtClean="0">
              <a:solidFill>
                <a:schemeClr val="tx1"/>
              </a:solidFill>
            </a:endParaRPr>
          </a:p>
          <a:p>
            <a:r>
              <a:rPr kumimoji="1" lang="en-US" altLang="ja-JP" dirty="0" smtClean="0">
                <a:solidFill>
                  <a:schemeClr val="tx1"/>
                </a:solidFill>
              </a:rPr>
              <a:t>〔</a:t>
            </a:r>
            <a:r>
              <a:rPr kumimoji="1" lang="ja-JP" altLang="en-US" dirty="0" smtClean="0">
                <a:solidFill>
                  <a:schemeClr val="tx1"/>
                </a:solidFill>
              </a:rPr>
              <a:t>説明</a:t>
            </a:r>
            <a:r>
              <a:rPr kumimoji="1" lang="en-US" altLang="ja-JP" dirty="0" smtClean="0">
                <a:solidFill>
                  <a:schemeClr val="tx1"/>
                </a:solidFill>
              </a:rPr>
              <a:t>〕</a:t>
            </a:r>
            <a:endParaRPr kumimoji="1" lang="ja-JP" altLang="en-US" dirty="0" smtClean="0">
              <a:solidFill>
                <a:schemeClr val="tx1"/>
              </a:solidFill>
            </a:endParaRPr>
          </a:p>
          <a:p>
            <a:r>
              <a:rPr lang="ja-JP" altLang="en-US" sz="1100" dirty="0" smtClean="0">
                <a:solidFill>
                  <a:schemeClr val="tx1"/>
                </a:solidFill>
                <a:latin typeface="+mn-ea"/>
                <a:ea typeface="+mn-ea"/>
                <a:cs typeface="メイリオ"/>
              </a:rPr>
              <a:t>・自分が創作したデザインなどの情報は、知的財産権として保護されることではじめて、第三者による模倣品を排除したり、自己実施したり、譲渡やライセンスを行ったり、その権利を活用することができる。</a:t>
            </a:r>
            <a:endParaRPr lang="en-US" altLang="ja-JP" sz="1100" dirty="0" smtClean="0">
              <a:solidFill>
                <a:schemeClr val="tx1"/>
              </a:solidFill>
              <a:latin typeface="+mn-ea"/>
              <a:ea typeface="+mn-ea"/>
              <a:cs typeface="メイリオ"/>
            </a:endParaRPr>
          </a:p>
        </p:txBody>
      </p:sp>
    </p:spTree>
    <p:extLst>
      <p:ext uri="{BB962C8B-B14F-4D97-AF65-F5344CB8AC3E}">
        <p14:creationId xmlns:p14="http://schemas.microsoft.com/office/powerpoint/2010/main" val="164189432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a:xfrm>
            <a:off x="703300" y="4645633"/>
            <a:ext cx="5445760" cy="5218152"/>
          </a:xfrm>
        </p:spPr>
        <p:txBody>
          <a:bodyPr/>
          <a:lstStyle/>
          <a:p>
            <a:r>
              <a:rPr kumimoji="1" lang="en-US" altLang="ja-JP" dirty="0" smtClean="0">
                <a:solidFill>
                  <a:schemeClr val="tx1"/>
                </a:solidFill>
              </a:rPr>
              <a:t>〔</a:t>
            </a:r>
            <a:r>
              <a:rPr kumimoji="1" lang="ja-JP" altLang="en-US" dirty="0" smtClean="0">
                <a:solidFill>
                  <a:schemeClr val="tx1"/>
                </a:solidFill>
              </a:rPr>
              <a:t>狙い</a:t>
            </a:r>
            <a:r>
              <a:rPr kumimoji="1" lang="en-US" altLang="ja-JP" dirty="0" smtClean="0">
                <a:solidFill>
                  <a:schemeClr val="tx1"/>
                </a:solidFill>
              </a:rPr>
              <a:t>〕</a:t>
            </a:r>
          </a:p>
          <a:p>
            <a:r>
              <a:rPr kumimoji="1" lang="ja-JP" altLang="en-US" dirty="0" smtClean="0">
                <a:solidFill>
                  <a:schemeClr val="tx1"/>
                </a:solidFill>
              </a:rPr>
              <a:t>・身近にあるものを通して知的財産権の種類を理解する。</a:t>
            </a:r>
            <a:endParaRPr kumimoji="1" lang="en-US" altLang="ja-JP" dirty="0" smtClean="0">
              <a:solidFill>
                <a:schemeClr val="tx1"/>
              </a:solidFill>
            </a:endParaRPr>
          </a:p>
          <a:p>
            <a:endParaRPr kumimoji="1" lang="en-US" altLang="ja-JP" dirty="0" smtClean="0">
              <a:solidFill>
                <a:schemeClr val="tx1"/>
              </a:solidFill>
            </a:endParaRPr>
          </a:p>
          <a:p>
            <a:r>
              <a:rPr kumimoji="1" lang="en-US" altLang="ja-JP" dirty="0" smtClean="0">
                <a:solidFill>
                  <a:schemeClr val="tx1"/>
                </a:solidFill>
              </a:rPr>
              <a:t>〔</a:t>
            </a:r>
            <a:r>
              <a:rPr kumimoji="1" lang="ja-JP" altLang="en-US" dirty="0" smtClean="0">
                <a:solidFill>
                  <a:schemeClr val="tx1"/>
                </a:solidFill>
              </a:rPr>
              <a:t>説明</a:t>
            </a:r>
            <a:r>
              <a:rPr kumimoji="1" lang="en-US" altLang="ja-JP" dirty="0" smtClean="0">
                <a:solidFill>
                  <a:schemeClr val="tx1"/>
                </a:solidFill>
              </a:rPr>
              <a:t>〕</a:t>
            </a:r>
            <a:endParaRPr kumimoji="1" lang="ja-JP" altLang="en-US" dirty="0" smtClean="0">
              <a:solidFill>
                <a:schemeClr val="tx1"/>
              </a:solidFill>
            </a:endParaRPr>
          </a:p>
          <a:p>
            <a:pPr defTabSz="914298">
              <a:defRPr/>
            </a:pPr>
            <a:r>
              <a:rPr lang="ja-JP" altLang="en-US" dirty="0">
                <a:solidFill>
                  <a:schemeClr val="tx1"/>
                </a:solidFill>
                <a:cs typeface="メイリオ"/>
              </a:rPr>
              <a:t>・</a:t>
            </a:r>
            <a:r>
              <a:rPr lang="ja-JP" altLang="en-US" dirty="0" smtClean="0">
                <a:solidFill>
                  <a:schemeClr val="tx1"/>
                </a:solidFill>
                <a:cs typeface="メイリオ"/>
              </a:rPr>
              <a:t>有体物と</a:t>
            </a:r>
            <a:r>
              <a:rPr lang="ja-JP" altLang="en-US" dirty="0">
                <a:solidFill>
                  <a:schemeClr val="tx1"/>
                </a:solidFill>
                <a:cs typeface="メイリオ"/>
              </a:rPr>
              <a:t>異なり、様々</a:t>
            </a:r>
            <a:r>
              <a:rPr lang="ja-JP" altLang="en-US" dirty="0" smtClean="0">
                <a:solidFill>
                  <a:schemeClr val="tx1"/>
                </a:solidFill>
                <a:cs typeface="メイリオ"/>
              </a:rPr>
              <a:t>な情報（無体物）が</a:t>
            </a:r>
            <a:r>
              <a:rPr lang="ja-JP" altLang="en-US" dirty="0">
                <a:solidFill>
                  <a:schemeClr val="tx1"/>
                </a:solidFill>
                <a:cs typeface="メイリオ"/>
              </a:rPr>
              <a:t>様々な法律によって保護されているために、それぞれの法律が保護する対象を理解してもらう。</a:t>
            </a:r>
            <a:endParaRPr lang="en-US" altLang="ja-JP" dirty="0">
              <a:solidFill>
                <a:schemeClr val="tx1"/>
              </a:solidFill>
              <a:cs typeface="メイリオ"/>
            </a:endParaRPr>
          </a:p>
          <a:p>
            <a:pPr defTabSz="914298">
              <a:defRPr/>
            </a:pPr>
            <a:r>
              <a:rPr lang="ja-JP" altLang="en-US" dirty="0">
                <a:solidFill>
                  <a:schemeClr val="tx1"/>
                </a:solidFill>
                <a:cs typeface="メイリオ"/>
              </a:rPr>
              <a:t>・ここでは、特許庁が所管する「特許法」（特許権）、「実用新案法」（実用新案権）、「意匠法」（意匠権）、「商標法」（商標権）、文化庁が所管する「著作権法」（著作権）についての説明。</a:t>
            </a:r>
            <a:endParaRPr lang="en-US" altLang="ja-JP" dirty="0">
              <a:solidFill>
                <a:schemeClr val="tx1"/>
              </a:solidFill>
              <a:cs typeface="メイリオ"/>
            </a:endParaRPr>
          </a:p>
          <a:p>
            <a:pPr defTabSz="914298">
              <a:defRPr/>
            </a:pPr>
            <a:r>
              <a:rPr kumimoji="1" lang="ja-JP" altLang="en-US" dirty="0" smtClean="0">
                <a:solidFill>
                  <a:schemeClr val="tx1"/>
                </a:solidFill>
              </a:rPr>
              <a:t>・特許法</a:t>
            </a:r>
            <a:r>
              <a:rPr kumimoji="1" lang="en-US" altLang="ja-JP" dirty="0" smtClean="0">
                <a:solidFill>
                  <a:schemeClr val="tx1"/>
                </a:solidFill>
              </a:rPr>
              <a:t>…</a:t>
            </a:r>
            <a:r>
              <a:rPr lang="ja-JP" altLang="en-US" dirty="0" smtClean="0">
                <a:solidFill>
                  <a:schemeClr val="tx1"/>
                </a:solidFill>
                <a:latin typeface="+mn-ea"/>
                <a:ea typeface="+mn-ea"/>
                <a:cs typeface="メイリオ"/>
              </a:rPr>
              <a:t>「発明」を「自然法則を利用した技術的思想の創作のうち 高度のもの」と定義し（特許法</a:t>
            </a:r>
            <a:r>
              <a:rPr lang="en-US" altLang="ja-JP" dirty="0" smtClean="0">
                <a:solidFill>
                  <a:schemeClr val="tx1"/>
                </a:solidFill>
                <a:latin typeface="+mn-ea"/>
                <a:ea typeface="+mn-ea"/>
                <a:cs typeface="メイリオ"/>
              </a:rPr>
              <a:t>2</a:t>
            </a:r>
            <a:r>
              <a:rPr lang="ja-JP" altLang="en-US" dirty="0" smtClean="0">
                <a:solidFill>
                  <a:schemeClr val="tx1"/>
                </a:solidFill>
                <a:latin typeface="+mn-ea"/>
                <a:ea typeface="+mn-ea"/>
                <a:cs typeface="メイリオ"/>
              </a:rPr>
              <a:t>条</a:t>
            </a:r>
            <a:r>
              <a:rPr lang="en-US" altLang="ja-JP" dirty="0" smtClean="0">
                <a:solidFill>
                  <a:schemeClr val="tx1"/>
                </a:solidFill>
                <a:latin typeface="+mn-ea"/>
                <a:ea typeface="+mn-ea"/>
                <a:cs typeface="メイリオ"/>
              </a:rPr>
              <a:t>1</a:t>
            </a:r>
            <a:r>
              <a:rPr lang="ja-JP" altLang="en-US" dirty="0" smtClean="0">
                <a:solidFill>
                  <a:schemeClr val="tx1"/>
                </a:solidFill>
                <a:latin typeface="+mn-ea"/>
                <a:ea typeface="+mn-ea"/>
                <a:cs typeface="メイリオ"/>
              </a:rPr>
              <a:t>項）、産業上利用できる発明を保護対象とする。</a:t>
            </a:r>
            <a:endParaRPr kumimoji="1" lang="en-US" altLang="ja-JP" dirty="0" smtClean="0">
              <a:solidFill>
                <a:schemeClr val="tx1"/>
              </a:solidFill>
            </a:endParaRPr>
          </a:p>
          <a:p>
            <a:pPr defTabSz="914298">
              <a:defRPr/>
            </a:pPr>
            <a:r>
              <a:rPr kumimoji="1" lang="ja-JP" altLang="en-US" dirty="0" smtClean="0">
                <a:solidFill>
                  <a:schemeClr val="tx1"/>
                </a:solidFill>
              </a:rPr>
              <a:t>・実用新案法</a:t>
            </a:r>
            <a:r>
              <a:rPr kumimoji="1" lang="en-US" altLang="ja-JP" dirty="0" smtClean="0">
                <a:solidFill>
                  <a:schemeClr val="tx1"/>
                </a:solidFill>
              </a:rPr>
              <a:t>…</a:t>
            </a:r>
            <a:r>
              <a:rPr lang="ja-JP" altLang="en-US" dirty="0" smtClean="0">
                <a:solidFill>
                  <a:schemeClr val="tx1"/>
                </a:solidFill>
                <a:latin typeface="+mn-ea"/>
                <a:ea typeface="+mn-ea"/>
                <a:cs typeface="メイリオ"/>
              </a:rPr>
              <a:t>実用新案法</a:t>
            </a:r>
            <a:r>
              <a:rPr lang="en-US" altLang="ja-JP" dirty="0" smtClean="0">
                <a:solidFill>
                  <a:schemeClr val="tx1"/>
                </a:solidFill>
                <a:latin typeface="+mn-ea"/>
                <a:ea typeface="+mn-ea"/>
                <a:cs typeface="メイリオ"/>
              </a:rPr>
              <a:t>2</a:t>
            </a:r>
            <a:r>
              <a:rPr lang="ja-JP" altLang="en-US" dirty="0" smtClean="0">
                <a:solidFill>
                  <a:schemeClr val="tx1"/>
                </a:solidFill>
                <a:latin typeface="+mn-ea"/>
                <a:ea typeface="+mn-ea"/>
                <a:cs typeface="メイリオ"/>
              </a:rPr>
              <a:t>条、</a:t>
            </a:r>
            <a:r>
              <a:rPr lang="en-US" altLang="ja-JP" dirty="0" smtClean="0">
                <a:solidFill>
                  <a:schemeClr val="tx1"/>
                </a:solidFill>
                <a:latin typeface="+mn-ea"/>
                <a:ea typeface="+mn-ea"/>
                <a:cs typeface="メイリオ"/>
              </a:rPr>
              <a:t>3</a:t>
            </a:r>
            <a:r>
              <a:rPr lang="ja-JP" altLang="en-US" dirty="0" smtClean="0">
                <a:solidFill>
                  <a:schemeClr val="tx1"/>
                </a:solidFill>
                <a:latin typeface="+mn-ea"/>
                <a:ea typeface="+mn-ea"/>
                <a:cs typeface="メイリオ"/>
              </a:rPr>
              <a:t>条に規定される考案、すなわち、自然法則を利用した技術的思想の創作であって、物品の形状、構造又は組合せに係るものを保護対象とする。したがって、方法に係るものは保護対象とはならない。</a:t>
            </a:r>
            <a:endParaRPr lang="en-US" altLang="ja-JP" dirty="0" smtClean="0">
              <a:solidFill>
                <a:schemeClr val="tx1"/>
              </a:solidFill>
              <a:latin typeface="+mn-ea"/>
              <a:ea typeface="+mn-ea"/>
              <a:cs typeface="メイリオ"/>
            </a:endParaRPr>
          </a:p>
          <a:p>
            <a:pPr defTabSz="914298">
              <a:defRPr/>
            </a:pPr>
            <a:r>
              <a:rPr kumimoji="1" lang="ja-JP" altLang="en-US" dirty="0" smtClean="0">
                <a:solidFill>
                  <a:schemeClr val="tx1"/>
                </a:solidFill>
              </a:rPr>
              <a:t>・意匠法</a:t>
            </a:r>
            <a:r>
              <a:rPr kumimoji="1" lang="en-US" altLang="ja-JP" dirty="0" smtClean="0">
                <a:solidFill>
                  <a:schemeClr val="tx1"/>
                </a:solidFill>
              </a:rPr>
              <a:t>…</a:t>
            </a:r>
            <a:r>
              <a:rPr kumimoji="1" lang="ja-JP" altLang="en-US" dirty="0" smtClean="0">
                <a:solidFill>
                  <a:schemeClr val="tx1"/>
                </a:solidFill>
              </a:rPr>
              <a:t>意匠法</a:t>
            </a:r>
            <a:r>
              <a:rPr kumimoji="1" lang="en-US" altLang="ja-JP" dirty="0" smtClean="0">
                <a:solidFill>
                  <a:schemeClr val="tx1"/>
                </a:solidFill>
              </a:rPr>
              <a:t>2</a:t>
            </a:r>
            <a:r>
              <a:rPr kumimoji="1" lang="ja-JP" altLang="en-US" dirty="0" smtClean="0">
                <a:solidFill>
                  <a:schemeClr val="tx1"/>
                </a:solidFill>
              </a:rPr>
              <a:t>条に規定される意匠、すなわち、</a:t>
            </a:r>
            <a:r>
              <a:rPr lang="ja-JP" altLang="en-US" dirty="0" smtClean="0">
                <a:solidFill>
                  <a:schemeClr val="tx1"/>
                </a:solidFill>
                <a:latin typeface="+mn-ea"/>
                <a:ea typeface="+mn-ea"/>
                <a:cs typeface="メイリオ"/>
              </a:rPr>
              <a:t>物品（物品の部分を含む。）の形状、模様若しくは色彩又はこれらの結合であって視覚を通じて美感を起こさせるものを保護対象とする。</a:t>
            </a:r>
            <a:endParaRPr kumimoji="1" lang="en-US" altLang="ja-JP" dirty="0" smtClean="0">
              <a:solidFill>
                <a:schemeClr val="tx1"/>
              </a:solidFill>
            </a:endParaRPr>
          </a:p>
          <a:p>
            <a:pPr defTabSz="914298">
              <a:defRPr/>
            </a:pPr>
            <a:r>
              <a:rPr kumimoji="1" lang="ja-JP" altLang="en-US" dirty="0" smtClean="0">
                <a:solidFill>
                  <a:schemeClr val="tx1"/>
                </a:solidFill>
              </a:rPr>
              <a:t>・商標法</a:t>
            </a:r>
            <a:r>
              <a:rPr kumimoji="1" lang="en-US" altLang="ja-JP" dirty="0" smtClean="0">
                <a:solidFill>
                  <a:schemeClr val="tx1"/>
                </a:solidFill>
              </a:rPr>
              <a:t>…</a:t>
            </a:r>
            <a:r>
              <a:rPr kumimoji="1" lang="ja-JP" altLang="en-US" dirty="0" smtClean="0">
                <a:solidFill>
                  <a:schemeClr val="tx1"/>
                </a:solidFill>
              </a:rPr>
              <a:t>商標法</a:t>
            </a:r>
            <a:r>
              <a:rPr kumimoji="1" lang="en-US" altLang="ja-JP" dirty="0" smtClean="0">
                <a:solidFill>
                  <a:schemeClr val="tx1"/>
                </a:solidFill>
              </a:rPr>
              <a:t>2</a:t>
            </a:r>
            <a:r>
              <a:rPr kumimoji="1" lang="ja-JP" altLang="en-US" dirty="0" smtClean="0">
                <a:solidFill>
                  <a:schemeClr val="tx1"/>
                </a:solidFill>
              </a:rPr>
              <a:t>条に規定される商標、すなわち、</a:t>
            </a:r>
            <a:r>
              <a:rPr lang="ja-JP" altLang="en-US" dirty="0" smtClean="0">
                <a:solidFill>
                  <a:schemeClr val="tx1"/>
                </a:solidFill>
                <a:latin typeface="+mn-ea"/>
                <a:ea typeface="+mn-ea"/>
                <a:cs typeface="メイリオ"/>
              </a:rPr>
              <a:t>人の知覚によって認識することができるもののうち、文字、図形、記号、立体的形状若しくは色彩又はこれらの結合、音その他政令で定めるものを保護対象とする。</a:t>
            </a:r>
            <a:endParaRPr kumimoji="1" lang="en-US" altLang="ja-JP" dirty="0" smtClean="0">
              <a:solidFill>
                <a:schemeClr val="tx1"/>
              </a:solidFill>
            </a:endParaRPr>
          </a:p>
          <a:p>
            <a:pPr defTabSz="914298">
              <a:defRPr/>
            </a:pPr>
            <a:r>
              <a:rPr kumimoji="1" lang="ja-JP" altLang="en-US" dirty="0" smtClean="0">
                <a:solidFill>
                  <a:schemeClr val="tx1"/>
                </a:solidFill>
              </a:rPr>
              <a:t>・著作権法</a:t>
            </a:r>
            <a:r>
              <a:rPr kumimoji="1" lang="en-US" altLang="ja-JP" dirty="0" smtClean="0">
                <a:solidFill>
                  <a:schemeClr val="tx1"/>
                </a:solidFill>
              </a:rPr>
              <a:t>…</a:t>
            </a:r>
            <a:r>
              <a:rPr kumimoji="1" lang="ja-JP" altLang="en-US" dirty="0" smtClean="0">
                <a:solidFill>
                  <a:schemeClr val="tx1"/>
                </a:solidFill>
              </a:rPr>
              <a:t>著作権法</a:t>
            </a:r>
            <a:r>
              <a:rPr kumimoji="1" lang="en-US" altLang="ja-JP" dirty="0" smtClean="0">
                <a:solidFill>
                  <a:schemeClr val="tx1"/>
                </a:solidFill>
              </a:rPr>
              <a:t>2</a:t>
            </a:r>
            <a:r>
              <a:rPr kumimoji="1" lang="ja-JP" altLang="en-US" dirty="0" smtClean="0">
                <a:solidFill>
                  <a:schemeClr val="tx1"/>
                </a:solidFill>
              </a:rPr>
              <a:t>条</a:t>
            </a:r>
            <a:r>
              <a:rPr kumimoji="1" lang="en-US" altLang="ja-JP" dirty="0" smtClean="0">
                <a:solidFill>
                  <a:schemeClr val="tx1"/>
                </a:solidFill>
              </a:rPr>
              <a:t>1</a:t>
            </a:r>
            <a:r>
              <a:rPr kumimoji="1" lang="ja-JP" altLang="en-US" dirty="0" smtClean="0">
                <a:solidFill>
                  <a:schemeClr val="tx1"/>
                </a:solidFill>
              </a:rPr>
              <a:t>項</a:t>
            </a:r>
            <a:r>
              <a:rPr kumimoji="1" lang="en-US" altLang="ja-JP" dirty="0" smtClean="0">
                <a:solidFill>
                  <a:schemeClr val="tx1"/>
                </a:solidFill>
              </a:rPr>
              <a:t>1</a:t>
            </a:r>
            <a:r>
              <a:rPr kumimoji="1" lang="ja-JP" altLang="en-US" dirty="0" smtClean="0">
                <a:solidFill>
                  <a:schemeClr val="tx1"/>
                </a:solidFill>
              </a:rPr>
              <a:t>号に規定される著作物、すなわち、</a:t>
            </a:r>
            <a:r>
              <a:rPr lang="ja-JP" altLang="en-US" dirty="0">
                <a:solidFill>
                  <a:schemeClr val="tx1"/>
                </a:solidFill>
              </a:rPr>
              <a:t>思想又は感情を創作的に表現したものであって、文芸、学術、美術又は音楽の範囲に属するものを保護対象としており、法律上、</a:t>
            </a:r>
            <a:r>
              <a:rPr lang="ja-JP" altLang="en-US" dirty="0" smtClean="0">
                <a:solidFill>
                  <a:schemeClr val="tx1"/>
                </a:solidFill>
                <a:latin typeface="+mn-ea"/>
                <a:ea typeface="+mn-ea"/>
                <a:cs typeface="メイリオ"/>
              </a:rPr>
              <a:t>小説、音楽、絵画、映画、プログラム等が、著作物の例示として挙げられる。</a:t>
            </a:r>
            <a:endParaRPr lang="en-US" altLang="ja-JP" dirty="0" smtClean="0">
              <a:solidFill>
                <a:schemeClr val="tx1"/>
              </a:solidFill>
              <a:latin typeface="+mn-ea"/>
              <a:ea typeface="+mn-ea"/>
              <a:cs typeface="メイリオ"/>
            </a:endParaRPr>
          </a:p>
          <a:p>
            <a:pPr defTabSz="914298">
              <a:defRPr/>
            </a:pPr>
            <a:r>
              <a:rPr lang="ja-JP" altLang="en-US" dirty="0" smtClean="0">
                <a:solidFill>
                  <a:schemeClr val="tx1"/>
                </a:solidFill>
                <a:cs typeface="メイリオ"/>
              </a:rPr>
              <a:t>・なお、</a:t>
            </a:r>
            <a:r>
              <a:rPr lang="ja-JP" altLang="en-US" dirty="0" smtClean="0">
                <a:solidFill>
                  <a:schemeClr val="tx1"/>
                </a:solidFill>
                <a:latin typeface="+mn-ea"/>
                <a:ea typeface="+mn-ea"/>
                <a:cs typeface="メイリオ"/>
              </a:rPr>
              <a:t>産業財産権（特許権、実用新案権、意匠権、商標権）を取得するためには出願等の手続が必要であるが、他方、著作権、営業秘密・商品等表示の保護を取得するためには手続が必要ない。</a:t>
            </a:r>
            <a:endParaRPr lang="en-US" altLang="ja-JP" dirty="0" smtClean="0">
              <a:solidFill>
                <a:schemeClr val="tx1"/>
              </a:solidFill>
              <a:latin typeface="+mn-ea"/>
              <a:ea typeface="+mn-ea"/>
              <a:cs typeface="メイリオ"/>
            </a:endParaRPr>
          </a:p>
        </p:txBody>
      </p:sp>
    </p:spTree>
    <p:extLst>
      <p:ext uri="{BB962C8B-B14F-4D97-AF65-F5344CB8AC3E}">
        <p14:creationId xmlns:p14="http://schemas.microsoft.com/office/powerpoint/2010/main" val="144643454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smtClean="0">
                <a:solidFill>
                  <a:schemeClr val="tx1"/>
                </a:solidFill>
              </a:rPr>
              <a:t>〔</a:t>
            </a:r>
            <a:r>
              <a:rPr kumimoji="1" lang="ja-JP" altLang="en-US" dirty="0" smtClean="0">
                <a:solidFill>
                  <a:schemeClr val="tx1"/>
                </a:solidFill>
              </a:rPr>
              <a:t>狙い</a:t>
            </a:r>
            <a:r>
              <a:rPr kumimoji="1" lang="en-US" altLang="ja-JP" dirty="0" smtClean="0">
                <a:solidFill>
                  <a:schemeClr val="tx1"/>
                </a:solidFill>
              </a:rPr>
              <a:t>〕</a:t>
            </a:r>
          </a:p>
          <a:p>
            <a:r>
              <a:rPr kumimoji="1" lang="ja-JP" altLang="en-US" dirty="0" smtClean="0">
                <a:solidFill>
                  <a:schemeClr val="tx1"/>
                </a:solidFill>
              </a:rPr>
              <a:t>・それぞれの知的財産権法の特徴を理解する。</a:t>
            </a:r>
            <a:endParaRPr kumimoji="1" lang="en-US" altLang="ja-JP" dirty="0" smtClean="0">
              <a:solidFill>
                <a:schemeClr val="tx1"/>
              </a:solidFill>
            </a:endParaRPr>
          </a:p>
          <a:p>
            <a:endParaRPr kumimoji="1" lang="en-US" altLang="ja-JP" dirty="0" smtClean="0">
              <a:solidFill>
                <a:schemeClr val="tx1"/>
              </a:solidFill>
            </a:endParaRPr>
          </a:p>
          <a:p>
            <a:r>
              <a:rPr kumimoji="1" lang="en-US" altLang="ja-JP" dirty="0" smtClean="0">
                <a:solidFill>
                  <a:schemeClr val="tx1"/>
                </a:solidFill>
              </a:rPr>
              <a:t>〔</a:t>
            </a:r>
            <a:r>
              <a:rPr kumimoji="1" lang="ja-JP" altLang="en-US" dirty="0" smtClean="0">
                <a:solidFill>
                  <a:schemeClr val="tx1"/>
                </a:solidFill>
              </a:rPr>
              <a:t>説明</a:t>
            </a:r>
            <a:r>
              <a:rPr kumimoji="1" lang="en-US" altLang="ja-JP" dirty="0" smtClean="0">
                <a:solidFill>
                  <a:schemeClr val="tx1"/>
                </a:solidFill>
              </a:rPr>
              <a:t>〕</a:t>
            </a:r>
          </a:p>
          <a:p>
            <a:r>
              <a:rPr lang="ja-JP" altLang="en-US" sz="1100" dirty="0" smtClean="0">
                <a:solidFill>
                  <a:schemeClr val="tx1"/>
                </a:solidFill>
                <a:latin typeface="+mn-ea"/>
                <a:ea typeface="+mn-ea"/>
                <a:cs typeface="メイリオ"/>
              </a:rPr>
              <a:t>・主な知的財産権法を大きく二つに分けると、特許庁所管の「産業財産権法」、文化庁所管の「著作権法」となる。</a:t>
            </a:r>
            <a:endParaRPr lang="en-US" altLang="ja-JP" sz="1100" dirty="0" smtClean="0">
              <a:solidFill>
                <a:schemeClr val="tx1"/>
              </a:solidFill>
              <a:latin typeface="+mn-ea"/>
              <a:ea typeface="+mn-ea"/>
              <a:cs typeface="メイリオ"/>
            </a:endParaRPr>
          </a:p>
          <a:p>
            <a:r>
              <a:rPr lang="ja-JP" altLang="en-US" sz="1100" dirty="0" smtClean="0">
                <a:solidFill>
                  <a:schemeClr val="tx1"/>
                </a:solidFill>
                <a:latin typeface="+mn-ea"/>
                <a:ea typeface="+mn-ea"/>
                <a:cs typeface="メイリオ"/>
              </a:rPr>
              <a:t>・創作を保護するものとして、特許法、実用新案法、意匠法があり、これらの法律は、創作を奨励することによって、産業の発達を図ることを目的とするものである。この点で、業務上の信用維持を目的とする商標法や文化の発展を目的とする著作権法と異なる。</a:t>
            </a:r>
            <a:endParaRPr lang="en-US" altLang="ja-JP" sz="1100" dirty="0" smtClean="0">
              <a:solidFill>
                <a:schemeClr val="tx1"/>
              </a:solidFill>
              <a:latin typeface="+mn-ea"/>
              <a:ea typeface="+mn-ea"/>
              <a:cs typeface="メイリオ"/>
            </a:endParaRPr>
          </a:p>
          <a:p>
            <a:r>
              <a:rPr lang="ja-JP" altLang="en-US" sz="1100" dirty="0" smtClean="0">
                <a:solidFill>
                  <a:schemeClr val="tx1"/>
                </a:solidFill>
                <a:latin typeface="+mn-ea"/>
                <a:ea typeface="+mn-ea"/>
                <a:cs typeface="メイリオ"/>
              </a:rPr>
              <a:t>・また、創作を奨励するものであっても、特許法、実用新案法は技術的思想を保護するものであり、意匠法は工業製品のデザインを保護する。意匠法は、意匠（デザイン）の創作に価値を認め、その価値を工業製品として流通の中で保護していこうとするものである。</a:t>
            </a:r>
            <a:endParaRPr lang="en-US" altLang="ja-JP" sz="1100" dirty="0" smtClean="0">
              <a:solidFill>
                <a:schemeClr val="tx1"/>
              </a:solidFill>
              <a:latin typeface="+mn-ea"/>
              <a:ea typeface="+mn-ea"/>
              <a:cs typeface="メイリオ"/>
            </a:endParaRPr>
          </a:p>
          <a:p>
            <a:r>
              <a:rPr lang="ja-JP" altLang="en-US" sz="1100" dirty="0" smtClean="0">
                <a:solidFill>
                  <a:schemeClr val="tx1"/>
                </a:solidFill>
                <a:latin typeface="+mn-ea"/>
                <a:ea typeface="+mn-ea"/>
                <a:cs typeface="メイリオ"/>
              </a:rPr>
              <a:t>・経済産業省関係法令</a:t>
            </a:r>
            <a:endParaRPr lang="en-US" altLang="ja-JP" sz="1100" dirty="0" smtClean="0">
              <a:solidFill>
                <a:schemeClr val="tx1"/>
              </a:solidFill>
              <a:latin typeface="+mn-ea"/>
              <a:ea typeface="+mn-ea"/>
              <a:cs typeface="メイリオ"/>
            </a:endParaRPr>
          </a:p>
          <a:p>
            <a:r>
              <a:rPr lang="en-US" altLang="ja-JP" sz="1100" dirty="0" smtClean="0">
                <a:solidFill>
                  <a:schemeClr val="tx1"/>
                </a:solidFill>
                <a:latin typeface="+mn-ea"/>
                <a:ea typeface="+mn-ea"/>
                <a:cs typeface="メイリオ"/>
              </a:rPr>
              <a:t>http://www.meti.go.jp/intro/law/index.html</a:t>
            </a:r>
            <a:endParaRPr kumimoji="1" lang="ja-JP" altLang="en-US" dirty="0" smtClean="0">
              <a:solidFill>
                <a:schemeClr val="tx1"/>
              </a:solidFill>
            </a:endParaRPr>
          </a:p>
        </p:txBody>
      </p:sp>
    </p:spTree>
    <p:extLst>
      <p:ext uri="{BB962C8B-B14F-4D97-AF65-F5344CB8AC3E}">
        <p14:creationId xmlns:p14="http://schemas.microsoft.com/office/powerpoint/2010/main" val="240359268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smtClean="0">
                <a:solidFill>
                  <a:schemeClr val="tx1"/>
                </a:solidFill>
              </a:rPr>
              <a:t>〔</a:t>
            </a:r>
            <a:r>
              <a:rPr kumimoji="1" lang="ja-JP" altLang="en-US" dirty="0" smtClean="0">
                <a:solidFill>
                  <a:schemeClr val="tx1"/>
                </a:solidFill>
              </a:rPr>
              <a:t>狙い</a:t>
            </a:r>
            <a:r>
              <a:rPr kumimoji="1" lang="en-US" altLang="ja-JP" dirty="0" smtClean="0">
                <a:solidFill>
                  <a:schemeClr val="tx1"/>
                </a:solidFill>
              </a:rPr>
              <a:t>〕</a:t>
            </a:r>
          </a:p>
          <a:p>
            <a:r>
              <a:rPr kumimoji="1" lang="ja-JP" altLang="en-US" dirty="0" smtClean="0">
                <a:solidFill>
                  <a:schemeClr val="tx1"/>
                </a:solidFill>
              </a:rPr>
              <a:t>・それぞれの知的財産権法の目的に違いがあることを理解する。</a:t>
            </a:r>
            <a:endParaRPr kumimoji="1" lang="en-US" altLang="ja-JP" dirty="0" smtClean="0">
              <a:solidFill>
                <a:schemeClr val="tx1"/>
              </a:solidFill>
            </a:endParaRPr>
          </a:p>
          <a:p>
            <a:endParaRPr kumimoji="1" lang="en-US" altLang="ja-JP" dirty="0" smtClean="0">
              <a:solidFill>
                <a:schemeClr val="tx1"/>
              </a:solidFill>
            </a:endParaRPr>
          </a:p>
          <a:p>
            <a:r>
              <a:rPr kumimoji="1" lang="en-US" altLang="ja-JP" dirty="0" smtClean="0">
                <a:solidFill>
                  <a:schemeClr val="tx1"/>
                </a:solidFill>
              </a:rPr>
              <a:t>〔</a:t>
            </a:r>
            <a:r>
              <a:rPr kumimoji="1" lang="ja-JP" altLang="en-US" dirty="0" smtClean="0">
                <a:solidFill>
                  <a:schemeClr val="tx1"/>
                </a:solidFill>
              </a:rPr>
              <a:t>説明</a:t>
            </a:r>
            <a:r>
              <a:rPr kumimoji="1" lang="en-US" altLang="ja-JP" dirty="0" smtClean="0">
                <a:solidFill>
                  <a:schemeClr val="tx1"/>
                </a:solidFill>
              </a:rPr>
              <a:t>〕</a:t>
            </a:r>
            <a:endParaRPr kumimoji="1" lang="ja-JP" altLang="en-US" dirty="0" smtClean="0">
              <a:solidFill>
                <a:schemeClr val="tx1"/>
              </a:solidFill>
            </a:endParaRPr>
          </a:p>
          <a:p>
            <a:r>
              <a:rPr kumimoji="1" lang="ja-JP" altLang="en-US" dirty="0" smtClean="0">
                <a:solidFill>
                  <a:schemeClr val="tx1"/>
                </a:solidFill>
              </a:rPr>
              <a:t>・知的財産権には、創作意欲の喚起を目的とした「知的創造物についての権利等」と、信用の維持を目的とした「営業上の標識についての権利等」に分類することができる。</a:t>
            </a:r>
            <a:endParaRPr kumimoji="1" lang="en-US" altLang="ja-JP" dirty="0" smtClean="0">
              <a:solidFill>
                <a:schemeClr val="tx1"/>
              </a:solidFill>
            </a:endParaRPr>
          </a:p>
          <a:p>
            <a:r>
              <a:rPr lang="ja-JP" altLang="en-US" sz="1100" dirty="0" smtClean="0">
                <a:solidFill>
                  <a:schemeClr val="tx1"/>
                </a:solidFill>
                <a:latin typeface="+mn-ea"/>
                <a:ea typeface="+mn-ea"/>
                <a:cs typeface="メイリオ"/>
              </a:rPr>
              <a:t>・さらに、知的財産を守る以外に消費者との関係がある法規としてデザイナーが知っておくべき法律として、製造物責任法（</a:t>
            </a:r>
            <a:r>
              <a:rPr lang="en-US" altLang="ja-JP" sz="1100" dirty="0" smtClean="0">
                <a:solidFill>
                  <a:schemeClr val="tx1"/>
                </a:solidFill>
                <a:latin typeface="+mn-ea"/>
                <a:ea typeface="+mn-ea"/>
                <a:cs typeface="メイリオ"/>
              </a:rPr>
              <a:t>PL</a:t>
            </a:r>
            <a:r>
              <a:rPr lang="ja-JP" altLang="en-US" sz="1100" dirty="0" smtClean="0">
                <a:solidFill>
                  <a:schemeClr val="tx1"/>
                </a:solidFill>
                <a:latin typeface="+mn-ea"/>
                <a:ea typeface="+mn-ea"/>
                <a:cs typeface="メイリオ"/>
              </a:rPr>
              <a:t>法：製品に欠陥があった場合の製造業者等に対する賠償を定める法律）、景品表示法（不当表示や過大な景品類から一般消費者の利益を保護する法律）があることも説明しておく。</a:t>
            </a:r>
            <a:endParaRPr lang="en-US" altLang="ja-JP" sz="1100" dirty="0" smtClean="0">
              <a:solidFill>
                <a:schemeClr val="tx1"/>
              </a:solidFill>
              <a:latin typeface="+mn-ea"/>
              <a:ea typeface="+mn-ea"/>
              <a:cs typeface="メイリオ"/>
            </a:endParaRPr>
          </a:p>
          <a:p>
            <a:r>
              <a:rPr lang="ja-JP" altLang="en-US" sz="1100" dirty="0" smtClean="0">
                <a:solidFill>
                  <a:schemeClr val="tx1"/>
                </a:solidFill>
                <a:latin typeface="+mn-ea"/>
                <a:ea typeface="+mn-ea"/>
                <a:cs typeface="メイリオ"/>
              </a:rPr>
              <a:t>・その他、知的財産に関係する法律（主にデザイン契約等に関する「民法」、農林水産省の所管する「種苗法」、公正取引委員会の所管する「独占禁止法」等）は必要に応じて口頭で説明する程度でよい。</a:t>
            </a:r>
            <a:endParaRPr lang="en-US" altLang="ja-JP" sz="1100" dirty="0" smtClean="0">
              <a:solidFill>
                <a:schemeClr val="tx1"/>
              </a:solidFill>
              <a:latin typeface="+mn-ea"/>
              <a:ea typeface="+mn-ea"/>
              <a:cs typeface="メイリオ"/>
            </a:endParaRPr>
          </a:p>
        </p:txBody>
      </p:sp>
    </p:spTree>
    <p:extLst>
      <p:ext uri="{BB962C8B-B14F-4D97-AF65-F5344CB8AC3E}">
        <p14:creationId xmlns:p14="http://schemas.microsoft.com/office/powerpoint/2010/main" val="8382162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352600" y="1627200"/>
            <a:ext cx="7200800" cy="2160240"/>
          </a:xfrm>
        </p:spPr>
        <p:txBody>
          <a:bodyPr/>
          <a:lstStyle>
            <a:lvl1pPr algn="ctr">
              <a:defRPr sz="2800"/>
            </a:lvl1pPr>
          </a:lstStyle>
          <a:p>
            <a:r>
              <a:rPr lang="ja-JP" altLang="en-US" dirty="0" smtClean="0"/>
              <a:t>マスター タイトルの書式設定</a:t>
            </a:r>
            <a:endParaRPr lang="ja-JP" altLang="en-US" dirty="0"/>
          </a:p>
        </p:txBody>
      </p:sp>
      <p:sp>
        <p:nvSpPr>
          <p:cNvPr id="3" name="サブタイトル 2"/>
          <p:cNvSpPr>
            <a:spLocks noGrp="1"/>
          </p:cNvSpPr>
          <p:nvPr>
            <p:ph type="subTitle" idx="1"/>
          </p:nvPr>
        </p:nvSpPr>
        <p:spPr>
          <a:xfrm>
            <a:off x="1352600" y="3787440"/>
            <a:ext cx="7200800" cy="1799760"/>
          </a:xfrm>
        </p:spPr>
        <p:txBody>
          <a:bodyPr anchor="ctr"/>
          <a:lstStyle>
            <a:lvl1pPr marL="0" indent="0" algn="ctr">
              <a:buNone/>
              <a:defRPr sz="2400"/>
            </a:lvl1pPr>
            <a:lvl2pPr marL="495285" indent="0" algn="ctr">
              <a:buNone/>
              <a:defRPr/>
            </a:lvl2pPr>
            <a:lvl3pPr marL="990570" indent="0" algn="ctr">
              <a:buNone/>
              <a:defRPr/>
            </a:lvl3pPr>
            <a:lvl4pPr marL="1485854" indent="0" algn="ctr">
              <a:buNone/>
              <a:defRPr/>
            </a:lvl4pPr>
            <a:lvl5pPr marL="1981139" indent="0" algn="ctr">
              <a:buNone/>
              <a:defRPr/>
            </a:lvl5pPr>
            <a:lvl6pPr marL="2476424" indent="0" algn="ctr">
              <a:buNone/>
              <a:defRPr/>
            </a:lvl6pPr>
            <a:lvl7pPr marL="2971709" indent="0" algn="ctr">
              <a:buNone/>
              <a:defRPr/>
            </a:lvl7pPr>
            <a:lvl8pPr marL="3466993" indent="0" algn="ctr">
              <a:buNone/>
              <a:defRPr/>
            </a:lvl8pPr>
            <a:lvl9pPr marL="3962278" indent="0" algn="ctr">
              <a:buNone/>
              <a:defRPr/>
            </a:lvl9pPr>
          </a:lstStyle>
          <a:p>
            <a:r>
              <a:rPr lang="ja-JP" altLang="en-US" dirty="0" smtClean="0"/>
              <a:t>マスター サブタイトルの書式設定</a:t>
            </a:r>
            <a:endParaRPr lang="ja-JP" altLang="en-US" dirty="0"/>
          </a:p>
        </p:txBody>
      </p:sp>
      <p:sp>
        <p:nvSpPr>
          <p:cNvPr id="5" name="スライド番号プレースホルダー 4"/>
          <p:cNvSpPr>
            <a:spLocks noGrp="1"/>
          </p:cNvSpPr>
          <p:nvPr>
            <p:ph type="sldNum" sz="quarter" idx="11"/>
          </p:nvPr>
        </p:nvSpPr>
        <p:spPr/>
        <p:txBody>
          <a:bodyPr/>
          <a:lstStyle/>
          <a:p>
            <a:fld id="{0B1296A0-BB5A-491C-8A3A-2721A8AE2E9D}" type="slidenum">
              <a:rPr lang="ja-JP" altLang="en-US" smtClean="0"/>
              <a:pPr/>
              <a:t>‹#›</a:t>
            </a:fld>
            <a:endParaRPr lang="ja-JP" altLang="en-US" dirty="0"/>
          </a:p>
        </p:txBody>
      </p:sp>
      <p:sp>
        <p:nvSpPr>
          <p:cNvPr id="6" name="フッター プレースホルダー 1"/>
          <p:cNvSpPr>
            <a:spLocks noGrp="1"/>
          </p:cNvSpPr>
          <p:nvPr>
            <p:ph type="ftr" sz="quarter" idx="3"/>
          </p:nvPr>
        </p:nvSpPr>
        <p:spPr>
          <a:xfrm>
            <a:off x="128464" y="6451200"/>
            <a:ext cx="9649071" cy="288000"/>
          </a:xfrm>
          <a:prstGeom prst="rect">
            <a:avLst/>
          </a:prstGeom>
        </p:spPr>
        <p:txBody>
          <a:bodyPr vert="horz" lIns="91440" tIns="45720" rIns="91440" bIns="45720" rtlCol="0" anchor="ctr"/>
          <a:lstStyle>
            <a:lvl1pPr algn="ctr">
              <a:lnSpc>
                <a:spcPct val="110000"/>
              </a:lnSpc>
              <a:defRPr sz="800">
                <a:solidFill>
                  <a:schemeClr val="tx1">
                    <a:lumMod val="50000"/>
                    <a:lumOff val="50000"/>
                  </a:schemeClr>
                </a:solidFill>
                <a:latin typeface="+mn-ea"/>
                <a:ea typeface="+mn-ea"/>
              </a:defRPr>
            </a:lvl1pPr>
          </a:lstStyle>
          <a:p>
            <a:r>
              <a:rPr lang="ja-JP" altLang="en-US" dirty="0" smtClean="0"/>
              <a:t>デザインの創作活動の特性に応じた実践的な知的財産権制度の知識修得の在り方に関する調査研究</a:t>
            </a:r>
            <a:endParaRPr lang="en-US" altLang="ja-JP" dirty="0" smtClean="0"/>
          </a:p>
          <a:p>
            <a:r>
              <a:rPr lang="ja-JP" altLang="en-US" dirty="0" smtClean="0"/>
              <a:t>（平成</a:t>
            </a:r>
            <a:r>
              <a:rPr lang="en-US" altLang="ja-JP" dirty="0" smtClean="0"/>
              <a:t>28</a:t>
            </a:r>
            <a:r>
              <a:rPr lang="ja-JP" altLang="en-US" dirty="0" smtClean="0"/>
              <a:t>年度 特許庁産業財産権制度問題調査研究）</a:t>
            </a:r>
            <a:endParaRPr lang="ja-JP" altLang="en-US" dirty="0"/>
          </a:p>
        </p:txBody>
      </p:sp>
    </p:spTree>
    <p:extLst>
      <p:ext uri="{BB962C8B-B14F-4D97-AF65-F5344CB8AC3E}">
        <p14:creationId xmlns:p14="http://schemas.microsoft.com/office/powerpoint/2010/main" val="864061152"/>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タイトルとコンテンツ_b1">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マスター タイトルの書式設定</a:t>
            </a:r>
            <a:endParaRPr lang="ja-JP" altLang="en-US" dirty="0"/>
          </a:p>
        </p:txBody>
      </p:sp>
      <p:sp>
        <p:nvSpPr>
          <p:cNvPr id="3" name="コンテンツ プレースホルダー 2"/>
          <p:cNvSpPr>
            <a:spLocks noGrp="1"/>
          </p:cNvSpPr>
          <p:nvPr>
            <p:ph idx="1"/>
          </p:nvPr>
        </p:nvSpPr>
        <p:spPr>
          <a:xfrm>
            <a:off x="128464" y="1265720"/>
            <a:ext cx="9649072" cy="5041536"/>
          </a:xfrm>
        </p:spPr>
        <p:txBody>
          <a:bodyPr/>
          <a:lstStyle/>
          <a:p>
            <a:pPr lvl="0"/>
            <a:r>
              <a:rPr lang="ja-JP" altLang="en-US" dirty="0" smtClean="0"/>
              <a:t>マスター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endParaRPr lang="ja-JP" altLang="en-US" dirty="0"/>
          </a:p>
        </p:txBody>
      </p:sp>
      <p:sp>
        <p:nvSpPr>
          <p:cNvPr id="5" name="テキスト プレースホルダー 4"/>
          <p:cNvSpPr>
            <a:spLocks noGrp="1"/>
          </p:cNvSpPr>
          <p:nvPr>
            <p:ph type="body" sz="quarter" idx="10"/>
          </p:nvPr>
        </p:nvSpPr>
        <p:spPr>
          <a:xfrm>
            <a:off x="129600" y="691200"/>
            <a:ext cx="9648000" cy="432000"/>
          </a:xfrm>
        </p:spPr>
        <p:txBody>
          <a:bodyPr/>
          <a:lstStyle/>
          <a:p>
            <a:pPr lvl="0"/>
            <a:r>
              <a:rPr kumimoji="1" lang="ja-JP" altLang="en-US" dirty="0" smtClean="0"/>
              <a:t>マスター テキストの書式設定</a:t>
            </a:r>
            <a:endParaRPr kumimoji="1" lang="ja-JP" altLang="en-US" dirty="0"/>
          </a:p>
        </p:txBody>
      </p:sp>
      <p:sp>
        <p:nvSpPr>
          <p:cNvPr id="7" name="スライド番号プレースホルダー 6"/>
          <p:cNvSpPr>
            <a:spLocks noGrp="1"/>
          </p:cNvSpPr>
          <p:nvPr>
            <p:ph type="sldNum" sz="quarter" idx="12"/>
          </p:nvPr>
        </p:nvSpPr>
        <p:spPr/>
        <p:txBody>
          <a:bodyPr/>
          <a:lstStyle/>
          <a:p>
            <a:fld id="{0B1296A0-BB5A-491C-8A3A-2721A8AE2E9D}" type="slidenum">
              <a:rPr lang="ja-JP" altLang="en-US" smtClean="0"/>
              <a:pPr/>
              <a:t>‹#›</a:t>
            </a:fld>
            <a:endParaRPr lang="ja-JP" altLang="en-US" dirty="0"/>
          </a:p>
        </p:txBody>
      </p:sp>
      <p:sp>
        <p:nvSpPr>
          <p:cNvPr id="8" name="フッター プレースホルダー 1"/>
          <p:cNvSpPr>
            <a:spLocks noGrp="1"/>
          </p:cNvSpPr>
          <p:nvPr>
            <p:ph type="ftr" sz="quarter" idx="3"/>
          </p:nvPr>
        </p:nvSpPr>
        <p:spPr>
          <a:xfrm>
            <a:off x="128464" y="6451200"/>
            <a:ext cx="9649071" cy="288000"/>
          </a:xfrm>
          <a:prstGeom prst="rect">
            <a:avLst/>
          </a:prstGeom>
        </p:spPr>
        <p:txBody>
          <a:bodyPr vert="horz" lIns="91440" tIns="45720" rIns="91440" bIns="45720" rtlCol="0" anchor="ctr"/>
          <a:lstStyle>
            <a:lvl1pPr algn="ctr">
              <a:lnSpc>
                <a:spcPct val="110000"/>
              </a:lnSpc>
              <a:defRPr sz="800">
                <a:solidFill>
                  <a:schemeClr val="tx1">
                    <a:lumMod val="50000"/>
                    <a:lumOff val="50000"/>
                  </a:schemeClr>
                </a:solidFill>
                <a:latin typeface="+mn-ea"/>
                <a:ea typeface="+mn-ea"/>
              </a:defRPr>
            </a:lvl1pPr>
          </a:lstStyle>
          <a:p>
            <a:r>
              <a:rPr lang="ja-JP" altLang="en-US" dirty="0" smtClean="0"/>
              <a:t>デザインの創作活動の特性に応じた実践的な知的財産権制度の知識修得の在り方に関する調査研究</a:t>
            </a:r>
            <a:endParaRPr lang="en-US" altLang="ja-JP" dirty="0" smtClean="0"/>
          </a:p>
          <a:p>
            <a:r>
              <a:rPr lang="ja-JP" altLang="en-US" dirty="0" smtClean="0"/>
              <a:t>（平成</a:t>
            </a:r>
            <a:r>
              <a:rPr lang="en-US" altLang="ja-JP" dirty="0" smtClean="0"/>
              <a:t>28</a:t>
            </a:r>
            <a:r>
              <a:rPr lang="ja-JP" altLang="en-US" dirty="0" smtClean="0"/>
              <a:t>年度 特許庁産業財産権制度問題調査研究）</a:t>
            </a:r>
            <a:endParaRPr lang="ja-JP" altLang="en-US" dirty="0"/>
          </a:p>
        </p:txBody>
      </p:sp>
    </p:spTree>
    <p:extLst>
      <p:ext uri="{BB962C8B-B14F-4D97-AF65-F5344CB8AC3E}">
        <p14:creationId xmlns:p14="http://schemas.microsoft.com/office/powerpoint/2010/main" val="1349769999"/>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タイトルとコンテンツ_b2">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マスター タイトルの書式設定</a:t>
            </a:r>
            <a:endParaRPr lang="ja-JP" altLang="en-US" dirty="0"/>
          </a:p>
        </p:txBody>
      </p:sp>
      <p:sp>
        <p:nvSpPr>
          <p:cNvPr id="3" name="コンテンツ プレースホルダー 2"/>
          <p:cNvSpPr>
            <a:spLocks noGrp="1"/>
          </p:cNvSpPr>
          <p:nvPr>
            <p:ph idx="1"/>
          </p:nvPr>
        </p:nvSpPr>
        <p:spPr>
          <a:xfrm>
            <a:off x="128464" y="1265720"/>
            <a:ext cx="4680000" cy="5041536"/>
          </a:xfrm>
        </p:spPr>
        <p:txBody>
          <a:bodyPr/>
          <a:lstStyle/>
          <a:p>
            <a:pPr lvl="0"/>
            <a:r>
              <a:rPr lang="ja-JP" altLang="en-US" dirty="0" smtClean="0"/>
              <a:t>マスター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endParaRPr lang="ja-JP" altLang="en-US" dirty="0"/>
          </a:p>
        </p:txBody>
      </p:sp>
      <p:sp>
        <p:nvSpPr>
          <p:cNvPr id="5" name="テキスト プレースホルダー 4"/>
          <p:cNvSpPr>
            <a:spLocks noGrp="1"/>
          </p:cNvSpPr>
          <p:nvPr>
            <p:ph type="body" sz="quarter" idx="10"/>
          </p:nvPr>
        </p:nvSpPr>
        <p:spPr>
          <a:xfrm>
            <a:off x="129600" y="691200"/>
            <a:ext cx="9648000" cy="432000"/>
          </a:xfrm>
        </p:spPr>
        <p:txBody>
          <a:bodyPr/>
          <a:lstStyle/>
          <a:p>
            <a:pPr lvl="0"/>
            <a:r>
              <a:rPr kumimoji="1" lang="ja-JP" altLang="en-US" dirty="0" smtClean="0"/>
              <a:t>マスター テキストの書式設定</a:t>
            </a:r>
            <a:endParaRPr kumimoji="1" lang="ja-JP" altLang="en-US" dirty="0"/>
          </a:p>
        </p:txBody>
      </p:sp>
      <p:sp>
        <p:nvSpPr>
          <p:cNvPr id="6" name="コンテンツ プレースホルダー 2"/>
          <p:cNvSpPr>
            <a:spLocks noGrp="1"/>
          </p:cNvSpPr>
          <p:nvPr>
            <p:ph idx="11"/>
          </p:nvPr>
        </p:nvSpPr>
        <p:spPr>
          <a:xfrm>
            <a:off x="5097016" y="1265720"/>
            <a:ext cx="4680584" cy="5041536"/>
          </a:xfrm>
        </p:spPr>
        <p:txBody>
          <a:bodyPr/>
          <a:lstStyle/>
          <a:p>
            <a:pPr lvl="0"/>
            <a:r>
              <a:rPr lang="ja-JP" altLang="en-US" dirty="0" smtClean="0"/>
              <a:t>マスター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endParaRPr lang="ja-JP" altLang="en-US" dirty="0"/>
          </a:p>
        </p:txBody>
      </p:sp>
      <p:sp>
        <p:nvSpPr>
          <p:cNvPr id="7" name="スライド番号プレースホルダー 6"/>
          <p:cNvSpPr>
            <a:spLocks noGrp="1"/>
          </p:cNvSpPr>
          <p:nvPr>
            <p:ph type="sldNum" sz="quarter" idx="13"/>
          </p:nvPr>
        </p:nvSpPr>
        <p:spPr/>
        <p:txBody>
          <a:bodyPr/>
          <a:lstStyle/>
          <a:p>
            <a:fld id="{0B1296A0-BB5A-491C-8A3A-2721A8AE2E9D}" type="slidenum">
              <a:rPr lang="ja-JP" altLang="en-US" smtClean="0"/>
              <a:pPr/>
              <a:t>‹#›</a:t>
            </a:fld>
            <a:endParaRPr lang="ja-JP" altLang="en-US" dirty="0"/>
          </a:p>
        </p:txBody>
      </p:sp>
      <p:sp>
        <p:nvSpPr>
          <p:cNvPr id="8" name="フッター プレースホルダー 1"/>
          <p:cNvSpPr>
            <a:spLocks noGrp="1"/>
          </p:cNvSpPr>
          <p:nvPr>
            <p:ph type="ftr" sz="quarter" idx="3"/>
          </p:nvPr>
        </p:nvSpPr>
        <p:spPr>
          <a:xfrm>
            <a:off x="128464" y="6451200"/>
            <a:ext cx="9649071" cy="288000"/>
          </a:xfrm>
          <a:prstGeom prst="rect">
            <a:avLst/>
          </a:prstGeom>
        </p:spPr>
        <p:txBody>
          <a:bodyPr vert="horz" lIns="91440" tIns="45720" rIns="91440" bIns="45720" rtlCol="0" anchor="ctr"/>
          <a:lstStyle>
            <a:lvl1pPr algn="ctr">
              <a:lnSpc>
                <a:spcPct val="110000"/>
              </a:lnSpc>
              <a:defRPr sz="800">
                <a:solidFill>
                  <a:schemeClr val="tx1">
                    <a:lumMod val="50000"/>
                    <a:lumOff val="50000"/>
                  </a:schemeClr>
                </a:solidFill>
                <a:latin typeface="+mn-ea"/>
                <a:ea typeface="+mn-ea"/>
              </a:defRPr>
            </a:lvl1pPr>
          </a:lstStyle>
          <a:p>
            <a:r>
              <a:rPr lang="ja-JP" altLang="en-US" dirty="0" smtClean="0"/>
              <a:t>デザインの創作活動の特性に応じた実践的な知的財産権制度の知識修得の在り方に関する調査研究</a:t>
            </a:r>
            <a:endParaRPr lang="en-US" altLang="ja-JP" dirty="0" smtClean="0"/>
          </a:p>
          <a:p>
            <a:r>
              <a:rPr lang="ja-JP" altLang="en-US" dirty="0" smtClean="0"/>
              <a:t>（平成</a:t>
            </a:r>
            <a:r>
              <a:rPr lang="en-US" altLang="ja-JP" dirty="0" smtClean="0"/>
              <a:t>28</a:t>
            </a:r>
            <a:r>
              <a:rPr lang="ja-JP" altLang="en-US" dirty="0" smtClean="0"/>
              <a:t>年度 特許庁産業財産権制度問題調査研究）</a:t>
            </a:r>
            <a:endParaRPr lang="ja-JP" altLang="en-US" dirty="0"/>
          </a:p>
        </p:txBody>
      </p:sp>
    </p:spTree>
    <p:extLst>
      <p:ext uri="{BB962C8B-B14F-4D97-AF65-F5344CB8AC3E}">
        <p14:creationId xmlns:p14="http://schemas.microsoft.com/office/powerpoint/2010/main" val="3824492504"/>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タイトルとコンテンツ_b4">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マスター タイトルの書式設定</a:t>
            </a:r>
            <a:endParaRPr lang="ja-JP" altLang="en-US" dirty="0"/>
          </a:p>
        </p:txBody>
      </p:sp>
      <p:sp>
        <p:nvSpPr>
          <p:cNvPr id="3" name="コンテンツ プレースホルダー 2"/>
          <p:cNvSpPr>
            <a:spLocks noGrp="1"/>
          </p:cNvSpPr>
          <p:nvPr>
            <p:ph idx="1"/>
          </p:nvPr>
        </p:nvSpPr>
        <p:spPr>
          <a:xfrm>
            <a:off x="128464" y="1265720"/>
            <a:ext cx="4680000" cy="2376000"/>
          </a:xfrm>
        </p:spPr>
        <p:txBody>
          <a:bodyPr/>
          <a:lstStyle/>
          <a:p>
            <a:pPr lvl="0"/>
            <a:r>
              <a:rPr lang="ja-JP" altLang="en-US" dirty="0" smtClean="0"/>
              <a:t>マスター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endParaRPr lang="ja-JP" altLang="en-US" dirty="0"/>
          </a:p>
        </p:txBody>
      </p:sp>
      <p:sp>
        <p:nvSpPr>
          <p:cNvPr id="5" name="テキスト プレースホルダー 4"/>
          <p:cNvSpPr>
            <a:spLocks noGrp="1"/>
          </p:cNvSpPr>
          <p:nvPr>
            <p:ph type="body" sz="quarter" idx="10"/>
          </p:nvPr>
        </p:nvSpPr>
        <p:spPr>
          <a:xfrm>
            <a:off x="129600" y="691200"/>
            <a:ext cx="9648000" cy="432000"/>
          </a:xfrm>
        </p:spPr>
        <p:txBody>
          <a:bodyPr/>
          <a:lstStyle/>
          <a:p>
            <a:pPr lvl="0"/>
            <a:r>
              <a:rPr kumimoji="1" lang="ja-JP" altLang="en-US" dirty="0" smtClean="0"/>
              <a:t>マスター テキストの書式設定</a:t>
            </a:r>
            <a:endParaRPr kumimoji="1" lang="ja-JP" altLang="en-US" dirty="0"/>
          </a:p>
        </p:txBody>
      </p:sp>
      <p:sp>
        <p:nvSpPr>
          <p:cNvPr id="6" name="コンテンツ プレースホルダー 2"/>
          <p:cNvSpPr>
            <a:spLocks noGrp="1"/>
          </p:cNvSpPr>
          <p:nvPr>
            <p:ph idx="11"/>
          </p:nvPr>
        </p:nvSpPr>
        <p:spPr>
          <a:xfrm>
            <a:off x="5097016" y="1265720"/>
            <a:ext cx="4680584" cy="2376000"/>
          </a:xfrm>
        </p:spPr>
        <p:txBody>
          <a:bodyPr/>
          <a:lstStyle/>
          <a:p>
            <a:pPr lvl="0"/>
            <a:r>
              <a:rPr lang="ja-JP" altLang="en-US" dirty="0" smtClean="0"/>
              <a:t>マスター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endParaRPr lang="ja-JP" altLang="en-US" dirty="0"/>
          </a:p>
        </p:txBody>
      </p:sp>
      <p:sp>
        <p:nvSpPr>
          <p:cNvPr id="7" name="スライド番号プレースホルダー 6"/>
          <p:cNvSpPr>
            <a:spLocks noGrp="1"/>
          </p:cNvSpPr>
          <p:nvPr>
            <p:ph type="sldNum" sz="quarter" idx="13"/>
          </p:nvPr>
        </p:nvSpPr>
        <p:spPr/>
        <p:txBody>
          <a:bodyPr/>
          <a:lstStyle/>
          <a:p>
            <a:fld id="{0B1296A0-BB5A-491C-8A3A-2721A8AE2E9D}" type="slidenum">
              <a:rPr lang="ja-JP" altLang="en-US" smtClean="0"/>
              <a:pPr/>
              <a:t>‹#›</a:t>
            </a:fld>
            <a:endParaRPr lang="ja-JP" altLang="en-US" dirty="0"/>
          </a:p>
        </p:txBody>
      </p:sp>
      <p:sp>
        <p:nvSpPr>
          <p:cNvPr id="8" name="コンテンツ プレースホルダー 2"/>
          <p:cNvSpPr>
            <a:spLocks noGrp="1"/>
          </p:cNvSpPr>
          <p:nvPr>
            <p:ph idx="14"/>
          </p:nvPr>
        </p:nvSpPr>
        <p:spPr>
          <a:xfrm>
            <a:off x="128464" y="3931256"/>
            <a:ext cx="4680000" cy="2376000"/>
          </a:xfrm>
        </p:spPr>
        <p:txBody>
          <a:bodyPr/>
          <a:lstStyle/>
          <a:p>
            <a:pPr lvl="0"/>
            <a:r>
              <a:rPr lang="ja-JP" altLang="en-US" dirty="0" smtClean="0"/>
              <a:t>マスター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endParaRPr lang="ja-JP" altLang="en-US" dirty="0"/>
          </a:p>
        </p:txBody>
      </p:sp>
      <p:sp>
        <p:nvSpPr>
          <p:cNvPr id="9" name="コンテンツ プレースホルダー 2"/>
          <p:cNvSpPr>
            <a:spLocks noGrp="1"/>
          </p:cNvSpPr>
          <p:nvPr>
            <p:ph idx="15"/>
          </p:nvPr>
        </p:nvSpPr>
        <p:spPr>
          <a:xfrm>
            <a:off x="5097016" y="3931256"/>
            <a:ext cx="4680584" cy="2376000"/>
          </a:xfrm>
        </p:spPr>
        <p:txBody>
          <a:bodyPr/>
          <a:lstStyle/>
          <a:p>
            <a:pPr lvl="0"/>
            <a:r>
              <a:rPr lang="ja-JP" altLang="en-US" dirty="0" smtClean="0"/>
              <a:t>マスター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endParaRPr lang="ja-JP" altLang="en-US" dirty="0"/>
          </a:p>
        </p:txBody>
      </p:sp>
      <p:sp>
        <p:nvSpPr>
          <p:cNvPr id="10" name="フッター プレースホルダー 1"/>
          <p:cNvSpPr>
            <a:spLocks noGrp="1"/>
          </p:cNvSpPr>
          <p:nvPr>
            <p:ph type="ftr" sz="quarter" idx="3"/>
          </p:nvPr>
        </p:nvSpPr>
        <p:spPr>
          <a:xfrm>
            <a:off x="128464" y="6451200"/>
            <a:ext cx="9649071" cy="288000"/>
          </a:xfrm>
          <a:prstGeom prst="rect">
            <a:avLst/>
          </a:prstGeom>
        </p:spPr>
        <p:txBody>
          <a:bodyPr vert="horz" lIns="91440" tIns="45720" rIns="91440" bIns="45720" rtlCol="0" anchor="ctr"/>
          <a:lstStyle>
            <a:lvl1pPr algn="ctr">
              <a:lnSpc>
                <a:spcPct val="110000"/>
              </a:lnSpc>
              <a:defRPr sz="800">
                <a:solidFill>
                  <a:schemeClr val="tx1">
                    <a:lumMod val="50000"/>
                    <a:lumOff val="50000"/>
                  </a:schemeClr>
                </a:solidFill>
                <a:latin typeface="+mn-ea"/>
                <a:ea typeface="+mn-ea"/>
              </a:defRPr>
            </a:lvl1pPr>
          </a:lstStyle>
          <a:p>
            <a:r>
              <a:rPr lang="ja-JP" altLang="en-US" dirty="0" smtClean="0"/>
              <a:t>デザインの創作活動の特性に応じた実践的な知的財産権制度の知識修得の在り方に関する調査研究</a:t>
            </a:r>
            <a:endParaRPr lang="en-US" altLang="ja-JP" dirty="0" smtClean="0"/>
          </a:p>
          <a:p>
            <a:r>
              <a:rPr lang="ja-JP" altLang="en-US" dirty="0" smtClean="0"/>
              <a:t>（平成</a:t>
            </a:r>
            <a:r>
              <a:rPr lang="en-US" altLang="ja-JP" dirty="0" smtClean="0"/>
              <a:t>28</a:t>
            </a:r>
            <a:r>
              <a:rPr lang="ja-JP" altLang="en-US" dirty="0" smtClean="0"/>
              <a:t>年度 特許庁産業財産権制度問題調査研究）</a:t>
            </a:r>
            <a:endParaRPr lang="ja-JP" altLang="en-US" dirty="0"/>
          </a:p>
        </p:txBody>
      </p:sp>
    </p:spTree>
    <p:extLst>
      <p:ext uri="{BB962C8B-B14F-4D97-AF65-F5344CB8AC3E}">
        <p14:creationId xmlns:p14="http://schemas.microsoft.com/office/powerpoint/2010/main" val="3714453289"/>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タイトルとコンテンツ_b5">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マスター タイトルの書式設定</a:t>
            </a:r>
            <a:endParaRPr lang="ja-JP" altLang="en-US" dirty="0"/>
          </a:p>
        </p:txBody>
      </p:sp>
      <p:sp>
        <p:nvSpPr>
          <p:cNvPr id="3" name="コンテンツ プレースホルダー 2"/>
          <p:cNvSpPr>
            <a:spLocks noGrp="1"/>
          </p:cNvSpPr>
          <p:nvPr>
            <p:ph idx="1"/>
          </p:nvPr>
        </p:nvSpPr>
        <p:spPr>
          <a:xfrm>
            <a:off x="128464" y="1556736"/>
            <a:ext cx="3025136" cy="2124000"/>
          </a:xfrm>
        </p:spPr>
        <p:txBody>
          <a:bodyPr/>
          <a:lstStyle/>
          <a:p>
            <a:pPr lvl="0"/>
            <a:r>
              <a:rPr lang="ja-JP" altLang="en-US" dirty="0" smtClean="0"/>
              <a:t>マスター テキストの書式設定</a:t>
            </a:r>
          </a:p>
        </p:txBody>
      </p:sp>
      <p:sp>
        <p:nvSpPr>
          <p:cNvPr id="5" name="テキスト プレースホルダー 4"/>
          <p:cNvSpPr>
            <a:spLocks noGrp="1"/>
          </p:cNvSpPr>
          <p:nvPr>
            <p:ph type="body" sz="quarter" idx="10"/>
          </p:nvPr>
        </p:nvSpPr>
        <p:spPr>
          <a:xfrm>
            <a:off x="129600" y="691200"/>
            <a:ext cx="9648000" cy="432000"/>
          </a:xfrm>
        </p:spPr>
        <p:txBody>
          <a:bodyPr/>
          <a:lstStyle/>
          <a:p>
            <a:pPr lvl="0"/>
            <a:r>
              <a:rPr kumimoji="1" lang="ja-JP" altLang="en-US" dirty="0" smtClean="0"/>
              <a:t>マスター テキストの書式設定</a:t>
            </a:r>
            <a:endParaRPr kumimoji="1" lang="ja-JP" altLang="en-US" dirty="0"/>
          </a:p>
        </p:txBody>
      </p:sp>
      <p:sp>
        <p:nvSpPr>
          <p:cNvPr id="7" name="スライド番号プレースホルダー 6"/>
          <p:cNvSpPr>
            <a:spLocks noGrp="1"/>
          </p:cNvSpPr>
          <p:nvPr>
            <p:ph type="sldNum" sz="quarter" idx="13"/>
          </p:nvPr>
        </p:nvSpPr>
        <p:spPr/>
        <p:txBody>
          <a:bodyPr/>
          <a:lstStyle/>
          <a:p>
            <a:fld id="{0B1296A0-BB5A-491C-8A3A-2721A8AE2E9D}" type="slidenum">
              <a:rPr lang="ja-JP" altLang="en-US" smtClean="0"/>
              <a:pPr/>
              <a:t>‹#›</a:t>
            </a:fld>
            <a:endParaRPr lang="ja-JP" altLang="en-US" dirty="0"/>
          </a:p>
        </p:txBody>
      </p:sp>
      <p:sp>
        <p:nvSpPr>
          <p:cNvPr id="8" name="テキスト プレースホルダー 4"/>
          <p:cNvSpPr>
            <a:spLocks noGrp="1"/>
          </p:cNvSpPr>
          <p:nvPr>
            <p:ph type="body" sz="quarter" idx="14"/>
          </p:nvPr>
        </p:nvSpPr>
        <p:spPr>
          <a:xfrm>
            <a:off x="129600" y="1195200"/>
            <a:ext cx="3024000" cy="361536"/>
          </a:xfrm>
        </p:spPr>
        <p:txBody>
          <a:bodyPr/>
          <a:lstStyle/>
          <a:p>
            <a:pPr lvl="0"/>
            <a:r>
              <a:rPr kumimoji="1" lang="ja-JP" altLang="en-US" dirty="0" smtClean="0"/>
              <a:t>マスター テキストの書式設定</a:t>
            </a:r>
            <a:endParaRPr kumimoji="1" lang="ja-JP" altLang="en-US" dirty="0"/>
          </a:p>
        </p:txBody>
      </p:sp>
      <p:sp>
        <p:nvSpPr>
          <p:cNvPr id="11" name="コンテンツ プレースホルダー 2"/>
          <p:cNvSpPr>
            <a:spLocks noGrp="1"/>
          </p:cNvSpPr>
          <p:nvPr>
            <p:ph idx="17"/>
          </p:nvPr>
        </p:nvSpPr>
        <p:spPr>
          <a:xfrm>
            <a:off x="3441600" y="1556736"/>
            <a:ext cx="3024000" cy="2124000"/>
          </a:xfrm>
        </p:spPr>
        <p:txBody>
          <a:bodyPr/>
          <a:lstStyle/>
          <a:p>
            <a:pPr lvl="0"/>
            <a:r>
              <a:rPr lang="ja-JP" altLang="en-US" dirty="0" smtClean="0"/>
              <a:t>マスター テキストの書式設定</a:t>
            </a:r>
          </a:p>
        </p:txBody>
      </p:sp>
      <p:sp>
        <p:nvSpPr>
          <p:cNvPr id="12" name="テキスト プレースホルダー 4"/>
          <p:cNvSpPr>
            <a:spLocks noGrp="1"/>
          </p:cNvSpPr>
          <p:nvPr>
            <p:ph type="body" sz="quarter" idx="18"/>
          </p:nvPr>
        </p:nvSpPr>
        <p:spPr>
          <a:xfrm>
            <a:off x="3441600" y="1195200"/>
            <a:ext cx="3024000" cy="361536"/>
          </a:xfrm>
        </p:spPr>
        <p:txBody>
          <a:bodyPr/>
          <a:lstStyle/>
          <a:p>
            <a:pPr lvl="0"/>
            <a:r>
              <a:rPr kumimoji="1" lang="ja-JP" altLang="en-US" dirty="0" smtClean="0"/>
              <a:t>マスター テキストの書式設定</a:t>
            </a:r>
            <a:endParaRPr kumimoji="1" lang="ja-JP" altLang="en-US" dirty="0"/>
          </a:p>
        </p:txBody>
      </p:sp>
      <p:sp>
        <p:nvSpPr>
          <p:cNvPr id="15" name="コンテンツ プレースホルダー 2"/>
          <p:cNvSpPr>
            <a:spLocks noGrp="1"/>
          </p:cNvSpPr>
          <p:nvPr>
            <p:ph idx="21"/>
          </p:nvPr>
        </p:nvSpPr>
        <p:spPr>
          <a:xfrm>
            <a:off x="6753600" y="1555200"/>
            <a:ext cx="3023934" cy="2124000"/>
          </a:xfrm>
        </p:spPr>
        <p:txBody>
          <a:bodyPr/>
          <a:lstStyle/>
          <a:p>
            <a:pPr lvl="0"/>
            <a:r>
              <a:rPr lang="ja-JP" altLang="en-US" dirty="0" smtClean="0"/>
              <a:t>マスター テキストの書式設定</a:t>
            </a:r>
          </a:p>
        </p:txBody>
      </p:sp>
      <p:sp>
        <p:nvSpPr>
          <p:cNvPr id="16" name="テキスト プレースホルダー 4"/>
          <p:cNvSpPr>
            <a:spLocks noGrp="1"/>
          </p:cNvSpPr>
          <p:nvPr>
            <p:ph type="body" sz="quarter" idx="22"/>
          </p:nvPr>
        </p:nvSpPr>
        <p:spPr>
          <a:xfrm>
            <a:off x="6753600" y="1195200"/>
            <a:ext cx="3024000" cy="361536"/>
          </a:xfrm>
        </p:spPr>
        <p:txBody>
          <a:bodyPr/>
          <a:lstStyle/>
          <a:p>
            <a:pPr lvl="0"/>
            <a:r>
              <a:rPr kumimoji="1" lang="ja-JP" altLang="en-US" dirty="0" smtClean="0"/>
              <a:t>マスター テキストの書式設定</a:t>
            </a:r>
            <a:endParaRPr kumimoji="1" lang="ja-JP" altLang="en-US" dirty="0"/>
          </a:p>
        </p:txBody>
      </p:sp>
      <p:sp>
        <p:nvSpPr>
          <p:cNvPr id="19" name="コンテンツ プレースホルダー 2"/>
          <p:cNvSpPr>
            <a:spLocks noGrp="1"/>
          </p:cNvSpPr>
          <p:nvPr>
            <p:ph idx="23"/>
          </p:nvPr>
        </p:nvSpPr>
        <p:spPr>
          <a:xfrm>
            <a:off x="1786292" y="4183200"/>
            <a:ext cx="3025136" cy="2124000"/>
          </a:xfrm>
        </p:spPr>
        <p:txBody>
          <a:bodyPr/>
          <a:lstStyle/>
          <a:p>
            <a:pPr lvl="0"/>
            <a:r>
              <a:rPr lang="ja-JP" altLang="en-US" dirty="0" smtClean="0"/>
              <a:t>マスター テキストの書式設定</a:t>
            </a:r>
          </a:p>
        </p:txBody>
      </p:sp>
      <p:sp>
        <p:nvSpPr>
          <p:cNvPr id="20" name="テキスト プレースホルダー 4"/>
          <p:cNvSpPr>
            <a:spLocks noGrp="1"/>
          </p:cNvSpPr>
          <p:nvPr>
            <p:ph type="body" sz="quarter" idx="24"/>
          </p:nvPr>
        </p:nvSpPr>
        <p:spPr>
          <a:xfrm>
            <a:off x="1786292" y="3821664"/>
            <a:ext cx="3024000" cy="361536"/>
          </a:xfrm>
        </p:spPr>
        <p:txBody>
          <a:bodyPr/>
          <a:lstStyle/>
          <a:p>
            <a:pPr lvl="0"/>
            <a:r>
              <a:rPr kumimoji="1" lang="ja-JP" altLang="en-US" dirty="0" smtClean="0"/>
              <a:t>マスター テキストの書式設定</a:t>
            </a:r>
            <a:endParaRPr kumimoji="1" lang="ja-JP" altLang="en-US" dirty="0"/>
          </a:p>
        </p:txBody>
      </p:sp>
      <p:sp>
        <p:nvSpPr>
          <p:cNvPr id="23" name="コンテンツ プレースホルダー 2"/>
          <p:cNvSpPr>
            <a:spLocks noGrp="1"/>
          </p:cNvSpPr>
          <p:nvPr>
            <p:ph idx="27"/>
          </p:nvPr>
        </p:nvSpPr>
        <p:spPr>
          <a:xfrm>
            <a:off x="5097463" y="4181664"/>
            <a:ext cx="3023934" cy="2124000"/>
          </a:xfrm>
        </p:spPr>
        <p:txBody>
          <a:bodyPr/>
          <a:lstStyle/>
          <a:p>
            <a:pPr lvl="0"/>
            <a:r>
              <a:rPr lang="ja-JP" altLang="en-US" dirty="0" smtClean="0"/>
              <a:t>マスター テキストの書式設定</a:t>
            </a:r>
          </a:p>
        </p:txBody>
      </p:sp>
      <p:sp>
        <p:nvSpPr>
          <p:cNvPr id="24" name="テキスト プレースホルダー 4"/>
          <p:cNvSpPr>
            <a:spLocks noGrp="1"/>
          </p:cNvSpPr>
          <p:nvPr>
            <p:ph type="body" sz="quarter" idx="28"/>
          </p:nvPr>
        </p:nvSpPr>
        <p:spPr>
          <a:xfrm>
            <a:off x="5097463" y="3821664"/>
            <a:ext cx="3024000" cy="361536"/>
          </a:xfrm>
        </p:spPr>
        <p:txBody>
          <a:bodyPr/>
          <a:lstStyle/>
          <a:p>
            <a:pPr lvl="0"/>
            <a:r>
              <a:rPr kumimoji="1" lang="ja-JP" altLang="en-US" dirty="0" smtClean="0"/>
              <a:t>マスター テキストの書式設定</a:t>
            </a:r>
            <a:endParaRPr kumimoji="1" lang="ja-JP" altLang="en-US" dirty="0"/>
          </a:p>
        </p:txBody>
      </p:sp>
      <p:sp>
        <p:nvSpPr>
          <p:cNvPr id="17" name="フッター プレースホルダー 1"/>
          <p:cNvSpPr>
            <a:spLocks noGrp="1"/>
          </p:cNvSpPr>
          <p:nvPr>
            <p:ph type="ftr" sz="quarter" idx="3"/>
          </p:nvPr>
        </p:nvSpPr>
        <p:spPr>
          <a:xfrm>
            <a:off x="128464" y="6451200"/>
            <a:ext cx="9649071" cy="288000"/>
          </a:xfrm>
          <a:prstGeom prst="rect">
            <a:avLst/>
          </a:prstGeom>
        </p:spPr>
        <p:txBody>
          <a:bodyPr vert="horz" lIns="91440" tIns="45720" rIns="91440" bIns="45720" rtlCol="0" anchor="ctr"/>
          <a:lstStyle>
            <a:lvl1pPr algn="ctr">
              <a:lnSpc>
                <a:spcPct val="110000"/>
              </a:lnSpc>
              <a:defRPr sz="800">
                <a:solidFill>
                  <a:schemeClr val="tx1">
                    <a:lumMod val="50000"/>
                    <a:lumOff val="50000"/>
                  </a:schemeClr>
                </a:solidFill>
                <a:latin typeface="+mn-ea"/>
                <a:ea typeface="+mn-ea"/>
              </a:defRPr>
            </a:lvl1pPr>
          </a:lstStyle>
          <a:p>
            <a:r>
              <a:rPr lang="ja-JP" altLang="en-US" dirty="0" smtClean="0"/>
              <a:t>デザインの創作活動の特性に応じた実践的な知的財産権制度の知識修得の在り方に関する調査研究</a:t>
            </a:r>
            <a:endParaRPr lang="en-US" altLang="ja-JP" dirty="0" smtClean="0"/>
          </a:p>
          <a:p>
            <a:r>
              <a:rPr lang="ja-JP" altLang="en-US" dirty="0" smtClean="0"/>
              <a:t>（平成</a:t>
            </a:r>
            <a:r>
              <a:rPr lang="en-US" altLang="ja-JP" dirty="0" smtClean="0"/>
              <a:t>28</a:t>
            </a:r>
            <a:r>
              <a:rPr lang="ja-JP" altLang="en-US" dirty="0" smtClean="0"/>
              <a:t>年度 特許庁産業財産権制度問題調査研究）</a:t>
            </a:r>
            <a:endParaRPr lang="ja-JP" altLang="en-US" dirty="0"/>
          </a:p>
        </p:txBody>
      </p:sp>
    </p:spTree>
    <p:extLst>
      <p:ext uri="{BB962C8B-B14F-4D97-AF65-F5344CB8AC3E}">
        <p14:creationId xmlns:p14="http://schemas.microsoft.com/office/powerpoint/2010/main" val="3863221111"/>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タイトルとコンテンツ_b6">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マスター タイトルの書式設定</a:t>
            </a:r>
            <a:endParaRPr lang="ja-JP" altLang="en-US" dirty="0"/>
          </a:p>
        </p:txBody>
      </p:sp>
      <p:sp>
        <p:nvSpPr>
          <p:cNvPr id="3" name="コンテンツ プレースホルダー 2"/>
          <p:cNvSpPr>
            <a:spLocks noGrp="1"/>
          </p:cNvSpPr>
          <p:nvPr>
            <p:ph idx="1"/>
          </p:nvPr>
        </p:nvSpPr>
        <p:spPr>
          <a:xfrm>
            <a:off x="128464" y="1556736"/>
            <a:ext cx="3025136" cy="2124000"/>
          </a:xfrm>
        </p:spPr>
        <p:txBody>
          <a:bodyPr/>
          <a:lstStyle/>
          <a:p>
            <a:pPr lvl="0"/>
            <a:r>
              <a:rPr lang="ja-JP" altLang="en-US" dirty="0" smtClean="0"/>
              <a:t>マスター テキストの書式設定</a:t>
            </a:r>
          </a:p>
        </p:txBody>
      </p:sp>
      <p:sp>
        <p:nvSpPr>
          <p:cNvPr id="5" name="テキスト プレースホルダー 4"/>
          <p:cNvSpPr>
            <a:spLocks noGrp="1"/>
          </p:cNvSpPr>
          <p:nvPr>
            <p:ph type="body" sz="quarter" idx="10"/>
          </p:nvPr>
        </p:nvSpPr>
        <p:spPr>
          <a:xfrm>
            <a:off x="129600" y="691200"/>
            <a:ext cx="9648000" cy="432000"/>
          </a:xfrm>
        </p:spPr>
        <p:txBody>
          <a:bodyPr/>
          <a:lstStyle/>
          <a:p>
            <a:pPr lvl="0"/>
            <a:r>
              <a:rPr kumimoji="1" lang="ja-JP" altLang="en-US" dirty="0" smtClean="0"/>
              <a:t>マスター テキストの書式設定</a:t>
            </a:r>
            <a:endParaRPr kumimoji="1" lang="ja-JP" altLang="en-US" dirty="0"/>
          </a:p>
        </p:txBody>
      </p:sp>
      <p:sp>
        <p:nvSpPr>
          <p:cNvPr id="7" name="スライド番号プレースホルダー 6"/>
          <p:cNvSpPr>
            <a:spLocks noGrp="1"/>
          </p:cNvSpPr>
          <p:nvPr>
            <p:ph type="sldNum" sz="quarter" idx="13"/>
          </p:nvPr>
        </p:nvSpPr>
        <p:spPr/>
        <p:txBody>
          <a:bodyPr/>
          <a:lstStyle/>
          <a:p>
            <a:fld id="{0B1296A0-BB5A-491C-8A3A-2721A8AE2E9D}" type="slidenum">
              <a:rPr lang="ja-JP" altLang="en-US" smtClean="0"/>
              <a:pPr/>
              <a:t>‹#›</a:t>
            </a:fld>
            <a:endParaRPr lang="ja-JP" altLang="en-US" dirty="0"/>
          </a:p>
        </p:txBody>
      </p:sp>
      <p:sp>
        <p:nvSpPr>
          <p:cNvPr id="8" name="テキスト プレースホルダー 4"/>
          <p:cNvSpPr>
            <a:spLocks noGrp="1"/>
          </p:cNvSpPr>
          <p:nvPr>
            <p:ph type="body" sz="quarter" idx="14"/>
          </p:nvPr>
        </p:nvSpPr>
        <p:spPr>
          <a:xfrm>
            <a:off x="129600" y="1195200"/>
            <a:ext cx="3024000" cy="361536"/>
          </a:xfrm>
        </p:spPr>
        <p:txBody>
          <a:bodyPr/>
          <a:lstStyle/>
          <a:p>
            <a:pPr lvl="0"/>
            <a:r>
              <a:rPr kumimoji="1" lang="ja-JP" altLang="en-US" dirty="0" smtClean="0"/>
              <a:t>マスター テキストの書式設定</a:t>
            </a:r>
            <a:endParaRPr kumimoji="1" lang="ja-JP" altLang="en-US" dirty="0"/>
          </a:p>
        </p:txBody>
      </p:sp>
      <p:sp>
        <p:nvSpPr>
          <p:cNvPr id="11" name="コンテンツ プレースホルダー 2"/>
          <p:cNvSpPr>
            <a:spLocks noGrp="1"/>
          </p:cNvSpPr>
          <p:nvPr>
            <p:ph idx="17"/>
          </p:nvPr>
        </p:nvSpPr>
        <p:spPr>
          <a:xfrm>
            <a:off x="3441600" y="1556736"/>
            <a:ext cx="3024000" cy="2124000"/>
          </a:xfrm>
        </p:spPr>
        <p:txBody>
          <a:bodyPr/>
          <a:lstStyle/>
          <a:p>
            <a:pPr lvl="0"/>
            <a:r>
              <a:rPr lang="ja-JP" altLang="en-US" dirty="0" smtClean="0"/>
              <a:t>マスター テキストの書式設定</a:t>
            </a:r>
          </a:p>
        </p:txBody>
      </p:sp>
      <p:sp>
        <p:nvSpPr>
          <p:cNvPr id="12" name="テキスト プレースホルダー 4"/>
          <p:cNvSpPr>
            <a:spLocks noGrp="1"/>
          </p:cNvSpPr>
          <p:nvPr>
            <p:ph type="body" sz="quarter" idx="18"/>
          </p:nvPr>
        </p:nvSpPr>
        <p:spPr>
          <a:xfrm>
            <a:off x="3441600" y="1195200"/>
            <a:ext cx="3024000" cy="361536"/>
          </a:xfrm>
        </p:spPr>
        <p:txBody>
          <a:bodyPr/>
          <a:lstStyle/>
          <a:p>
            <a:pPr lvl="0"/>
            <a:r>
              <a:rPr kumimoji="1" lang="ja-JP" altLang="en-US" dirty="0" smtClean="0"/>
              <a:t>マスター テキストの書式設定</a:t>
            </a:r>
            <a:endParaRPr kumimoji="1" lang="ja-JP" altLang="en-US" dirty="0"/>
          </a:p>
        </p:txBody>
      </p:sp>
      <p:sp>
        <p:nvSpPr>
          <p:cNvPr id="15" name="コンテンツ プレースホルダー 2"/>
          <p:cNvSpPr>
            <a:spLocks noGrp="1"/>
          </p:cNvSpPr>
          <p:nvPr>
            <p:ph idx="21"/>
          </p:nvPr>
        </p:nvSpPr>
        <p:spPr>
          <a:xfrm>
            <a:off x="6753600" y="1555200"/>
            <a:ext cx="3023934" cy="2124000"/>
          </a:xfrm>
        </p:spPr>
        <p:txBody>
          <a:bodyPr/>
          <a:lstStyle/>
          <a:p>
            <a:pPr lvl="0"/>
            <a:r>
              <a:rPr lang="ja-JP" altLang="en-US" dirty="0" smtClean="0"/>
              <a:t>マスター テキストの書式設定</a:t>
            </a:r>
          </a:p>
        </p:txBody>
      </p:sp>
      <p:sp>
        <p:nvSpPr>
          <p:cNvPr id="16" name="テキスト プレースホルダー 4"/>
          <p:cNvSpPr>
            <a:spLocks noGrp="1"/>
          </p:cNvSpPr>
          <p:nvPr>
            <p:ph type="body" sz="quarter" idx="22"/>
          </p:nvPr>
        </p:nvSpPr>
        <p:spPr>
          <a:xfrm>
            <a:off x="6753600" y="1195200"/>
            <a:ext cx="3024000" cy="361536"/>
          </a:xfrm>
        </p:spPr>
        <p:txBody>
          <a:bodyPr/>
          <a:lstStyle/>
          <a:p>
            <a:pPr lvl="0"/>
            <a:r>
              <a:rPr kumimoji="1" lang="ja-JP" altLang="en-US" dirty="0" smtClean="0"/>
              <a:t>マスター テキストの書式設定</a:t>
            </a:r>
            <a:endParaRPr kumimoji="1" lang="ja-JP" altLang="en-US" dirty="0"/>
          </a:p>
        </p:txBody>
      </p:sp>
      <p:sp>
        <p:nvSpPr>
          <p:cNvPr id="19" name="コンテンツ プレースホルダー 2"/>
          <p:cNvSpPr>
            <a:spLocks noGrp="1"/>
          </p:cNvSpPr>
          <p:nvPr>
            <p:ph idx="23"/>
          </p:nvPr>
        </p:nvSpPr>
        <p:spPr>
          <a:xfrm>
            <a:off x="129600" y="4183200"/>
            <a:ext cx="3025136" cy="2124000"/>
          </a:xfrm>
        </p:spPr>
        <p:txBody>
          <a:bodyPr/>
          <a:lstStyle/>
          <a:p>
            <a:pPr lvl="0"/>
            <a:r>
              <a:rPr lang="ja-JP" altLang="en-US" dirty="0" smtClean="0"/>
              <a:t>マスター テキストの書式設定</a:t>
            </a:r>
          </a:p>
        </p:txBody>
      </p:sp>
      <p:sp>
        <p:nvSpPr>
          <p:cNvPr id="20" name="テキスト プレースホルダー 4"/>
          <p:cNvSpPr>
            <a:spLocks noGrp="1"/>
          </p:cNvSpPr>
          <p:nvPr>
            <p:ph type="body" sz="quarter" idx="24"/>
          </p:nvPr>
        </p:nvSpPr>
        <p:spPr>
          <a:xfrm>
            <a:off x="129600" y="3821664"/>
            <a:ext cx="3024000" cy="361536"/>
          </a:xfrm>
        </p:spPr>
        <p:txBody>
          <a:bodyPr/>
          <a:lstStyle/>
          <a:p>
            <a:pPr lvl="0"/>
            <a:r>
              <a:rPr kumimoji="1" lang="ja-JP" altLang="en-US" dirty="0" smtClean="0"/>
              <a:t>マスター テキストの書式設定</a:t>
            </a:r>
            <a:endParaRPr kumimoji="1" lang="ja-JP" altLang="en-US" dirty="0"/>
          </a:p>
        </p:txBody>
      </p:sp>
      <p:sp>
        <p:nvSpPr>
          <p:cNvPr id="21" name="コンテンツ プレースホルダー 2"/>
          <p:cNvSpPr>
            <a:spLocks noGrp="1"/>
          </p:cNvSpPr>
          <p:nvPr>
            <p:ph idx="25"/>
          </p:nvPr>
        </p:nvSpPr>
        <p:spPr>
          <a:xfrm>
            <a:off x="3441600" y="4183200"/>
            <a:ext cx="3024000" cy="2124000"/>
          </a:xfrm>
        </p:spPr>
        <p:txBody>
          <a:bodyPr/>
          <a:lstStyle/>
          <a:p>
            <a:pPr lvl="0"/>
            <a:r>
              <a:rPr lang="ja-JP" altLang="en-US" dirty="0" smtClean="0"/>
              <a:t>マスター テキストの書式設定</a:t>
            </a:r>
          </a:p>
        </p:txBody>
      </p:sp>
      <p:sp>
        <p:nvSpPr>
          <p:cNvPr id="22" name="テキスト プレースホルダー 4"/>
          <p:cNvSpPr>
            <a:spLocks noGrp="1"/>
          </p:cNvSpPr>
          <p:nvPr>
            <p:ph type="body" sz="quarter" idx="26"/>
          </p:nvPr>
        </p:nvSpPr>
        <p:spPr>
          <a:xfrm>
            <a:off x="3441600" y="3821664"/>
            <a:ext cx="3024000" cy="361536"/>
          </a:xfrm>
        </p:spPr>
        <p:txBody>
          <a:bodyPr/>
          <a:lstStyle/>
          <a:p>
            <a:pPr lvl="0"/>
            <a:r>
              <a:rPr kumimoji="1" lang="ja-JP" altLang="en-US" dirty="0" smtClean="0"/>
              <a:t>マスター テキストの書式設定</a:t>
            </a:r>
            <a:endParaRPr kumimoji="1" lang="ja-JP" altLang="en-US" dirty="0"/>
          </a:p>
        </p:txBody>
      </p:sp>
      <p:sp>
        <p:nvSpPr>
          <p:cNvPr id="23" name="コンテンツ プレースホルダー 2"/>
          <p:cNvSpPr>
            <a:spLocks noGrp="1"/>
          </p:cNvSpPr>
          <p:nvPr>
            <p:ph idx="27"/>
          </p:nvPr>
        </p:nvSpPr>
        <p:spPr>
          <a:xfrm>
            <a:off x="6753600" y="4181664"/>
            <a:ext cx="3023934" cy="2124000"/>
          </a:xfrm>
        </p:spPr>
        <p:txBody>
          <a:bodyPr/>
          <a:lstStyle/>
          <a:p>
            <a:pPr lvl="0"/>
            <a:r>
              <a:rPr lang="ja-JP" altLang="en-US" dirty="0" smtClean="0"/>
              <a:t>マスター テキストの書式設定</a:t>
            </a:r>
          </a:p>
        </p:txBody>
      </p:sp>
      <p:sp>
        <p:nvSpPr>
          <p:cNvPr id="24" name="テキスト プレースホルダー 4"/>
          <p:cNvSpPr>
            <a:spLocks noGrp="1"/>
          </p:cNvSpPr>
          <p:nvPr>
            <p:ph type="body" sz="quarter" idx="28"/>
          </p:nvPr>
        </p:nvSpPr>
        <p:spPr>
          <a:xfrm>
            <a:off x="6753600" y="3821664"/>
            <a:ext cx="3024000" cy="361536"/>
          </a:xfrm>
        </p:spPr>
        <p:txBody>
          <a:bodyPr/>
          <a:lstStyle/>
          <a:p>
            <a:pPr lvl="0"/>
            <a:r>
              <a:rPr kumimoji="1" lang="ja-JP" altLang="en-US" dirty="0" smtClean="0"/>
              <a:t>マスター テキストの書式設定</a:t>
            </a:r>
            <a:endParaRPr kumimoji="1" lang="ja-JP" altLang="en-US" dirty="0"/>
          </a:p>
        </p:txBody>
      </p:sp>
      <p:sp>
        <p:nvSpPr>
          <p:cNvPr id="18" name="フッター プレースホルダー 1"/>
          <p:cNvSpPr>
            <a:spLocks noGrp="1"/>
          </p:cNvSpPr>
          <p:nvPr>
            <p:ph type="ftr" sz="quarter" idx="3"/>
          </p:nvPr>
        </p:nvSpPr>
        <p:spPr>
          <a:xfrm>
            <a:off x="128464" y="6451200"/>
            <a:ext cx="9649071" cy="288000"/>
          </a:xfrm>
          <a:prstGeom prst="rect">
            <a:avLst/>
          </a:prstGeom>
        </p:spPr>
        <p:txBody>
          <a:bodyPr vert="horz" lIns="91440" tIns="45720" rIns="91440" bIns="45720" rtlCol="0" anchor="ctr"/>
          <a:lstStyle>
            <a:lvl1pPr algn="ctr">
              <a:lnSpc>
                <a:spcPct val="110000"/>
              </a:lnSpc>
              <a:defRPr sz="800">
                <a:solidFill>
                  <a:schemeClr val="tx1">
                    <a:lumMod val="50000"/>
                    <a:lumOff val="50000"/>
                  </a:schemeClr>
                </a:solidFill>
                <a:latin typeface="+mn-ea"/>
                <a:ea typeface="+mn-ea"/>
              </a:defRPr>
            </a:lvl1pPr>
          </a:lstStyle>
          <a:p>
            <a:r>
              <a:rPr lang="ja-JP" altLang="en-US" dirty="0" smtClean="0"/>
              <a:t>デザインの創作活動の特性に応じた実践的な知的財産権制度の知識修得の在り方に関する調査研究</a:t>
            </a:r>
            <a:endParaRPr lang="en-US" altLang="ja-JP" dirty="0" smtClean="0"/>
          </a:p>
          <a:p>
            <a:r>
              <a:rPr lang="ja-JP" altLang="en-US" dirty="0" smtClean="0"/>
              <a:t>（平成</a:t>
            </a:r>
            <a:r>
              <a:rPr lang="en-US" altLang="ja-JP" dirty="0" smtClean="0"/>
              <a:t>28</a:t>
            </a:r>
            <a:r>
              <a:rPr lang="ja-JP" altLang="en-US" dirty="0" smtClean="0"/>
              <a:t>年度 特許庁産業財産権制度問題調査研究）</a:t>
            </a:r>
            <a:endParaRPr lang="ja-JP" altLang="en-US" dirty="0"/>
          </a:p>
        </p:txBody>
      </p:sp>
    </p:spTree>
    <p:extLst>
      <p:ext uri="{BB962C8B-B14F-4D97-AF65-F5344CB8AC3E}">
        <p14:creationId xmlns:p14="http://schemas.microsoft.com/office/powerpoint/2010/main" val="262635606"/>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1_タイトルとコンテンツ_b6-2">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マスター タイトルの書式設定</a:t>
            </a:r>
            <a:endParaRPr lang="ja-JP" altLang="en-US" dirty="0"/>
          </a:p>
        </p:txBody>
      </p:sp>
      <p:sp>
        <p:nvSpPr>
          <p:cNvPr id="3" name="コンテンツ プレースホルダー 2"/>
          <p:cNvSpPr>
            <a:spLocks noGrp="1"/>
          </p:cNvSpPr>
          <p:nvPr>
            <p:ph idx="1"/>
          </p:nvPr>
        </p:nvSpPr>
        <p:spPr>
          <a:xfrm>
            <a:off x="128464" y="1556736"/>
            <a:ext cx="3025136" cy="2124000"/>
          </a:xfrm>
        </p:spPr>
        <p:txBody>
          <a:bodyPr/>
          <a:lstStyle/>
          <a:p>
            <a:pPr lvl="0"/>
            <a:r>
              <a:rPr lang="ja-JP" altLang="en-US" dirty="0" smtClean="0"/>
              <a:t>マスター テキストの書式設定</a:t>
            </a:r>
          </a:p>
        </p:txBody>
      </p:sp>
      <p:sp>
        <p:nvSpPr>
          <p:cNvPr id="5" name="テキスト プレースホルダー 4"/>
          <p:cNvSpPr>
            <a:spLocks noGrp="1"/>
          </p:cNvSpPr>
          <p:nvPr>
            <p:ph type="body" sz="quarter" idx="10"/>
          </p:nvPr>
        </p:nvSpPr>
        <p:spPr>
          <a:xfrm>
            <a:off x="129600" y="691200"/>
            <a:ext cx="9648000" cy="432000"/>
          </a:xfrm>
        </p:spPr>
        <p:txBody>
          <a:bodyPr/>
          <a:lstStyle/>
          <a:p>
            <a:pPr lvl="0"/>
            <a:r>
              <a:rPr kumimoji="1" lang="ja-JP" altLang="en-US" dirty="0" smtClean="0"/>
              <a:t>マスター テキストの書式設定</a:t>
            </a:r>
            <a:endParaRPr kumimoji="1" lang="ja-JP" altLang="en-US" dirty="0"/>
          </a:p>
        </p:txBody>
      </p:sp>
      <p:sp>
        <p:nvSpPr>
          <p:cNvPr id="7" name="スライド番号プレースホルダー 6"/>
          <p:cNvSpPr>
            <a:spLocks noGrp="1"/>
          </p:cNvSpPr>
          <p:nvPr>
            <p:ph type="sldNum" sz="quarter" idx="13"/>
          </p:nvPr>
        </p:nvSpPr>
        <p:spPr/>
        <p:txBody>
          <a:bodyPr/>
          <a:lstStyle/>
          <a:p>
            <a:fld id="{0B1296A0-BB5A-491C-8A3A-2721A8AE2E9D}" type="slidenum">
              <a:rPr lang="ja-JP" altLang="en-US" smtClean="0"/>
              <a:pPr/>
              <a:t>‹#›</a:t>
            </a:fld>
            <a:endParaRPr lang="ja-JP" altLang="en-US" dirty="0"/>
          </a:p>
        </p:txBody>
      </p:sp>
      <p:sp>
        <p:nvSpPr>
          <p:cNvPr id="8" name="テキスト プレースホルダー 4"/>
          <p:cNvSpPr>
            <a:spLocks noGrp="1"/>
          </p:cNvSpPr>
          <p:nvPr>
            <p:ph type="body" sz="quarter" idx="14"/>
          </p:nvPr>
        </p:nvSpPr>
        <p:spPr>
          <a:xfrm>
            <a:off x="129600" y="1195200"/>
            <a:ext cx="3024000" cy="361536"/>
          </a:xfrm>
        </p:spPr>
        <p:txBody>
          <a:bodyPr/>
          <a:lstStyle/>
          <a:p>
            <a:pPr lvl="0"/>
            <a:r>
              <a:rPr kumimoji="1" lang="ja-JP" altLang="en-US" dirty="0" smtClean="0"/>
              <a:t>マスター テキストの書式設定</a:t>
            </a:r>
            <a:endParaRPr kumimoji="1" lang="ja-JP" altLang="en-US" dirty="0"/>
          </a:p>
        </p:txBody>
      </p:sp>
      <p:sp>
        <p:nvSpPr>
          <p:cNvPr id="11" name="コンテンツ プレースホルダー 2"/>
          <p:cNvSpPr>
            <a:spLocks noGrp="1"/>
          </p:cNvSpPr>
          <p:nvPr>
            <p:ph idx="17"/>
          </p:nvPr>
        </p:nvSpPr>
        <p:spPr>
          <a:xfrm>
            <a:off x="3441600" y="1556736"/>
            <a:ext cx="3024000" cy="2124000"/>
          </a:xfrm>
        </p:spPr>
        <p:txBody>
          <a:bodyPr/>
          <a:lstStyle/>
          <a:p>
            <a:pPr lvl="0"/>
            <a:r>
              <a:rPr lang="ja-JP" altLang="en-US" dirty="0" smtClean="0"/>
              <a:t>マスター テキストの書式設定</a:t>
            </a:r>
          </a:p>
        </p:txBody>
      </p:sp>
      <p:sp>
        <p:nvSpPr>
          <p:cNvPr id="12" name="テキスト プレースホルダー 4"/>
          <p:cNvSpPr>
            <a:spLocks noGrp="1"/>
          </p:cNvSpPr>
          <p:nvPr>
            <p:ph type="body" sz="quarter" idx="18"/>
          </p:nvPr>
        </p:nvSpPr>
        <p:spPr>
          <a:xfrm>
            <a:off x="3441600" y="1195200"/>
            <a:ext cx="3024000" cy="361536"/>
          </a:xfrm>
        </p:spPr>
        <p:txBody>
          <a:bodyPr/>
          <a:lstStyle/>
          <a:p>
            <a:pPr lvl="0"/>
            <a:r>
              <a:rPr kumimoji="1" lang="ja-JP" altLang="en-US" dirty="0" smtClean="0"/>
              <a:t>マスター テキストの書式設定</a:t>
            </a:r>
            <a:endParaRPr kumimoji="1" lang="ja-JP" altLang="en-US" dirty="0"/>
          </a:p>
        </p:txBody>
      </p:sp>
      <p:sp>
        <p:nvSpPr>
          <p:cNvPr id="15" name="コンテンツ プレースホルダー 2"/>
          <p:cNvSpPr>
            <a:spLocks noGrp="1"/>
          </p:cNvSpPr>
          <p:nvPr>
            <p:ph idx="21"/>
          </p:nvPr>
        </p:nvSpPr>
        <p:spPr>
          <a:xfrm>
            <a:off x="6753600" y="1555200"/>
            <a:ext cx="3023934" cy="2124000"/>
          </a:xfrm>
        </p:spPr>
        <p:txBody>
          <a:bodyPr/>
          <a:lstStyle/>
          <a:p>
            <a:pPr lvl="0"/>
            <a:r>
              <a:rPr lang="ja-JP" altLang="en-US" dirty="0" smtClean="0"/>
              <a:t>マスター テキストの書式設定</a:t>
            </a:r>
          </a:p>
        </p:txBody>
      </p:sp>
      <p:sp>
        <p:nvSpPr>
          <p:cNvPr id="16" name="テキスト プレースホルダー 4"/>
          <p:cNvSpPr>
            <a:spLocks noGrp="1"/>
          </p:cNvSpPr>
          <p:nvPr>
            <p:ph type="body" sz="quarter" idx="22"/>
          </p:nvPr>
        </p:nvSpPr>
        <p:spPr>
          <a:xfrm>
            <a:off x="6753600" y="1195200"/>
            <a:ext cx="3024000" cy="361536"/>
          </a:xfrm>
        </p:spPr>
        <p:txBody>
          <a:bodyPr/>
          <a:lstStyle/>
          <a:p>
            <a:pPr lvl="0"/>
            <a:r>
              <a:rPr kumimoji="1" lang="ja-JP" altLang="en-US" dirty="0" smtClean="0"/>
              <a:t>マスター テキストの書式設定</a:t>
            </a:r>
            <a:endParaRPr kumimoji="1" lang="ja-JP" altLang="en-US" dirty="0"/>
          </a:p>
        </p:txBody>
      </p:sp>
      <p:sp>
        <p:nvSpPr>
          <p:cNvPr id="19" name="コンテンツ プレースホルダー 2"/>
          <p:cNvSpPr>
            <a:spLocks noGrp="1"/>
          </p:cNvSpPr>
          <p:nvPr>
            <p:ph idx="23"/>
          </p:nvPr>
        </p:nvSpPr>
        <p:spPr>
          <a:xfrm>
            <a:off x="129600" y="4183200"/>
            <a:ext cx="3025136" cy="2124000"/>
          </a:xfrm>
        </p:spPr>
        <p:txBody>
          <a:bodyPr/>
          <a:lstStyle/>
          <a:p>
            <a:pPr lvl="0"/>
            <a:r>
              <a:rPr lang="ja-JP" altLang="en-US" dirty="0" smtClean="0"/>
              <a:t>マスター テキストの書式設定</a:t>
            </a:r>
          </a:p>
        </p:txBody>
      </p:sp>
      <p:sp>
        <p:nvSpPr>
          <p:cNvPr id="20" name="テキスト プレースホルダー 4"/>
          <p:cNvSpPr>
            <a:spLocks noGrp="1"/>
          </p:cNvSpPr>
          <p:nvPr>
            <p:ph type="body" sz="quarter" idx="24"/>
          </p:nvPr>
        </p:nvSpPr>
        <p:spPr>
          <a:xfrm>
            <a:off x="129600" y="3821664"/>
            <a:ext cx="3024000" cy="361536"/>
          </a:xfrm>
        </p:spPr>
        <p:txBody>
          <a:bodyPr/>
          <a:lstStyle/>
          <a:p>
            <a:pPr lvl="0"/>
            <a:r>
              <a:rPr kumimoji="1" lang="ja-JP" altLang="en-US" dirty="0" smtClean="0"/>
              <a:t>マスター テキストの書式設定</a:t>
            </a:r>
            <a:endParaRPr kumimoji="1" lang="ja-JP" altLang="en-US" dirty="0"/>
          </a:p>
        </p:txBody>
      </p:sp>
      <p:sp>
        <p:nvSpPr>
          <p:cNvPr id="21" name="コンテンツ プレースホルダー 2"/>
          <p:cNvSpPr>
            <a:spLocks noGrp="1"/>
          </p:cNvSpPr>
          <p:nvPr>
            <p:ph idx="25"/>
          </p:nvPr>
        </p:nvSpPr>
        <p:spPr>
          <a:xfrm>
            <a:off x="3441600" y="4183200"/>
            <a:ext cx="3024000" cy="2124000"/>
          </a:xfrm>
        </p:spPr>
        <p:txBody>
          <a:bodyPr/>
          <a:lstStyle/>
          <a:p>
            <a:pPr lvl="0"/>
            <a:r>
              <a:rPr lang="ja-JP" altLang="en-US" dirty="0" smtClean="0"/>
              <a:t>マスター テキストの書式設定</a:t>
            </a:r>
          </a:p>
        </p:txBody>
      </p:sp>
      <p:sp>
        <p:nvSpPr>
          <p:cNvPr id="22" name="テキスト プレースホルダー 4"/>
          <p:cNvSpPr>
            <a:spLocks noGrp="1"/>
          </p:cNvSpPr>
          <p:nvPr>
            <p:ph type="body" sz="quarter" idx="26"/>
          </p:nvPr>
        </p:nvSpPr>
        <p:spPr>
          <a:xfrm>
            <a:off x="3441599" y="3821664"/>
            <a:ext cx="6335813" cy="361536"/>
          </a:xfrm>
        </p:spPr>
        <p:txBody>
          <a:bodyPr/>
          <a:lstStyle/>
          <a:p>
            <a:pPr lvl="0"/>
            <a:r>
              <a:rPr kumimoji="1" lang="ja-JP" altLang="en-US" dirty="0" smtClean="0"/>
              <a:t>マスター テキストの書式設定</a:t>
            </a:r>
            <a:endParaRPr kumimoji="1" lang="ja-JP" altLang="en-US" dirty="0"/>
          </a:p>
        </p:txBody>
      </p:sp>
      <p:sp>
        <p:nvSpPr>
          <p:cNvPr id="23" name="コンテンツ プレースホルダー 2"/>
          <p:cNvSpPr>
            <a:spLocks noGrp="1"/>
          </p:cNvSpPr>
          <p:nvPr>
            <p:ph idx="27"/>
          </p:nvPr>
        </p:nvSpPr>
        <p:spPr>
          <a:xfrm>
            <a:off x="6753600" y="4181664"/>
            <a:ext cx="3023934" cy="2124000"/>
          </a:xfrm>
        </p:spPr>
        <p:txBody>
          <a:bodyPr/>
          <a:lstStyle/>
          <a:p>
            <a:pPr lvl="0"/>
            <a:r>
              <a:rPr lang="ja-JP" altLang="en-US" dirty="0" smtClean="0"/>
              <a:t>マスター テキストの書式設定</a:t>
            </a:r>
          </a:p>
        </p:txBody>
      </p:sp>
      <p:sp>
        <p:nvSpPr>
          <p:cNvPr id="17" name="フッター プレースホルダー 1"/>
          <p:cNvSpPr>
            <a:spLocks noGrp="1"/>
          </p:cNvSpPr>
          <p:nvPr>
            <p:ph type="ftr" sz="quarter" idx="3"/>
          </p:nvPr>
        </p:nvSpPr>
        <p:spPr>
          <a:xfrm>
            <a:off x="128464" y="6451200"/>
            <a:ext cx="9649071" cy="288000"/>
          </a:xfrm>
          <a:prstGeom prst="rect">
            <a:avLst/>
          </a:prstGeom>
        </p:spPr>
        <p:txBody>
          <a:bodyPr vert="horz" lIns="91440" tIns="45720" rIns="91440" bIns="45720" rtlCol="0" anchor="ctr"/>
          <a:lstStyle>
            <a:lvl1pPr algn="ctr">
              <a:lnSpc>
                <a:spcPct val="110000"/>
              </a:lnSpc>
              <a:defRPr sz="800">
                <a:solidFill>
                  <a:schemeClr val="tx1">
                    <a:lumMod val="50000"/>
                    <a:lumOff val="50000"/>
                  </a:schemeClr>
                </a:solidFill>
                <a:latin typeface="+mn-ea"/>
                <a:ea typeface="+mn-ea"/>
              </a:defRPr>
            </a:lvl1pPr>
          </a:lstStyle>
          <a:p>
            <a:r>
              <a:rPr lang="ja-JP" altLang="en-US" dirty="0" smtClean="0"/>
              <a:t>デザインの創作活動の特性に応じた実践的な知的財産権制度の知識修得の在り方に関する調査研究</a:t>
            </a:r>
            <a:endParaRPr lang="en-US" altLang="ja-JP" dirty="0" smtClean="0"/>
          </a:p>
          <a:p>
            <a:r>
              <a:rPr lang="ja-JP" altLang="en-US" dirty="0" smtClean="0"/>
              <a:t>（平成</a:t>
            </a:r>
            <a:r>
              <a:rPr lang="en-US" altLang="ja-JP" dirty="0" smtClean="0"/>
              <a:t>28</a:t>
            </a:r>
            <a:r>
              <a:rPr lang="ja-JP" altLang="en-US" dirty="0" smtClean="0"/>
              <a:t>年度 特許庁産業財産権制度問題調査研究）</a:t>
            </a:r>
            <a:endParaRPr lang="ja-JP" altLang="en-US" dirty="0"/>
          </a:p>
        </p:txBody>
      </p:sp>
    </p:spTree>
    <p:extLst>
      <p:ext uri="{BB962C8B-B14F-4D97-AF65-F5344CB8AC3E}">
        <p14:creationId xmlns:p14="http://schemas.microsoft.com/office/powerpoint/2010/main" val="2396500345"/>
      </p:ext>
    </p:extLst>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4" name="スライド番号プレースホルダー 3"/>
          <p:cNvSpPr>
            <a:spLocks noGrp="1"/>
          </p:cNvSpPr>
          <p:nvPr>
            <p:ph type="sldNum" sz="quarter" idx="11"/>
          </p:nvPr>
        </p:nvSpPr>
        <p:spPr/>
        <p:txBody>
          <a:bodyPr/>
          <a:lstStyle/>
          <a:p>
            <a:fld id="{0B1296A0-BB5A-491C-8A3A-2721A8AE2E9D}" type="slidenum">
              <a:rPr lang="ja-JP" altLang="en-US" smtClean="0"/>
              <a:pPr/>
              <a:t>‹#›</a:t>
            </a:fld>
            <a:endParaRPr lang="ja-JP" altLang="en-US" dirty="0"/>
          </a:p>
        </p:txBody>
      </p:sp>
      <p:sp>
        <p:nvSpPr>
          <p:cNvPr id="5" name="フッター プレースホルダー 1"/>
          <p:cNvSpPr>
            <a:spLocks noGrp="1"/>
          </p:cNvSpPr>
          <p:nvPr>
            <p:ph type="ftr" sz="quarter" idx="3"/>
          </p:nvPr>
        </p:nvSpPr>
        <p:spPr>
          <a:xfrm>
            <a:off x="128464" y="6451200"/>
            <a:ext cx="9649071" cy="288000"/>
          </a:xfrm>
          <a:prstGeom prst="rect">
            <a:avLst/>
          </a:prstGeom>
        </p:spPr>
        <p:txBody>
          <a:bodyPr vert="horz" lIns="91440" tIns="45720" rIns="91440" bIns="45720" rtlCol="0" anchor="ctr"/>
          <a:lstStyle>
            <a:lvl1pPr algn="ctr">
              <a:lnSpc>
                <a:spcPct val="110000"/>
              </a:lnSpc>
              <a:defRPr sz="800">
                <a:solidFill>
                  <a:schemeClr val="tx1">
                    <a:lumMod val="50000"/>
                    <a:lumOff val="50000"/>
                  </a:schemeClr>
                </a:solidFill>
                <a:latin typeface="+mn-ea"/>
                <a:ea typeface="+mn-ea"/>
              </a:defRPr>
            </a:lvl1pPr>
          </a:lstStyle>
          <a:p>
            <a:r>
              <a:rPr lang="ja-JP" altLang="en-US" dirty="0" smtClean="0"/>
              <a:t>デザインの創作活動の特性に応じた実践的な知的財産権制度の知識修得の在り方に関する調査研究</a:t>
            </a:r>
            <a:endParaRPr lang="en-US" altLang="ja-JP" dirty="0" smtClean="0"/>
          </a:p>
          <a:p>
            <a:r>
              <a:rPr lang="ja-JP" altLang="en-US" dirty="0" smtClean="0"/>
              <a:t>（平成</a:t>
            </a:r>
            <a:r>
              <a:rPr lang="en-US" altLang="ja-JP" dirty="0" smtClean="0"/>
              <a:t>28</a:t>
            </a:r>
            <a:r>
              <a:rPr lang="ja-JP" altLang="en-US" dirty="0" smtClean="0"/>
              <a:t>年度 特許庁産業財産権制度問題調査研究）</a:t>
            </a:r>
            <a:endParaRPr lang="ja-JP" altLang="en-US" dirty="0"/>
          </a:p>
        </p:txBody>
      </p:sp>
    </p:spTree>
    <p:extLst>
      <p:ext uri="{BB962C8B-B14F-4D97-AF65-F5344CB8AC3E}">
        <p14:creationId xmlns:p14="http://schemas.microsoft.com/office/powerpoint/2010/main" val="3844034199"/>
      </p:ext>
    </p:extLst>
  </p:cSld>
  <p:clrMapOvr>
    <a:masterClrMapping/>
  </p:clrMapOvr>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3" name="スライド番号プレースホルダー 2"/>
          <p:cNvSpPr>
            <a:spLocks noGrp="1"/>
          </p:cNvSpPr>
          <p:nvPr>
            <p:ph type="sldNum" sz="quarter" idx="11"/>
          </p:nvPr>
        </p:nvSpPr>
        <p:spPr/>
        <p:txBody>
          <a:bodyPr/>
          <a:lstStyle/>
          <a:p>
            <a:fld id="{0B1296A0-BB5A-491C-8A3A-2721A8AE2E9D}" type="slidenum">
              <a:rPr lang="ja-JP" altLang="en-US" smtClean="0"/>
              <a:pPr/>
              <a:t>‹#›</a:t>
            </a:fld>
            <a:endParaRPr lang="ja-JP" altLang="en-US" dirty="0"/>
          </a:p>
        </p:txBody>
      </p:sp>
      <p:sp>
        <p:nvSpPr>
          <p:cNvPr id="4" name="フッター プレースホルダー 1"/>
          <p:cNvSpPr>
            <a:spLocks noGrp="1"/>
          </p:cNvSpPr>
          <p:nvPr>
            <p:ph type="ftr" sz="quarter" idx="3"/>
          </p:nvPr>
        </p:nvSpPr>
        <p:spPr>
          <a:xfrm>
            <a:off x="128464" y="6451200"/>
            <a:ext cx="9649071" cy="288000"/>
          </a:xfrm>
          <a:prstGeom prst="rect">
            <a:avLst/>
          </a:prstGeom>
        </p:spPr>
        <p:txBody>
          <a:bodyPr vert="horz" lIns="91440" tIns="45720" rIns="91440" bIns="45720" rtlCol="0" anchor="ctr"/>
          <a:lstStyle>
            <a:lvl1pPr algn="ctr">
              <a:lnSpc>
                <a:spcPct val="110000"/>
              </a:lnSpc>
              <a:defRPr sz="800">
                <a:solidFill>
                  <a:schemeClr val="tx1">
                    <a:lumMod val="50000"/>
                    <a:lumOff val="50000"/>
                  </a:schemeClr>
                </a:solidFill>
                <a:latin typeface="+mn-ea"/>
                <a:ea typeface="+mn-ea"/>
              </a:defRPr>
            </a:lvl1pPr>
          </a:lstStyle>
          <a:p>
            <a:r>
              <a:rPr lang="ja-JP" altLang="en-US" dirty="0" smtClean="0"/>
              <a:t>デザインの創作活動の特性に応じた実践的な知的財産権制度の知識修得の在り方に関する調査研究</a:t>
            </a:r>
            <a:endParaRPr lang="en-US" altLang="ja-JP" dirty="0" smtClean="0"/>
          </a:p>
          <a:p>
            <a:r>
              <a:rPr lang="ja-JP" altLang="en-US" dirty="0" smtClean="0"/>
              <a:t>（平成</a:t>
            </a:r>
            <a:r>
              <a:rPr lang="en-US" altLang="ja-JP" dirty="0" smtClean="0"/>
              <a:t>28</a:t>
            </a:r>
            <a:r>
              <a:rPr lang="ja-JP" altLang="en-US" dirty="0" smtClean="0"/>
              <a:t>年度 特許庁産業財産権制度問題調査研究）</a:t>
            </a:r>
            <a:endParaRPr lang="ja-JP" altLang="en-US" dirty="0"/>
          </a:p>
        </p:txBody>
      </p:sp>
    </p:spTree>
    <p:extLst>
      <p:ext uri="{BB962C8B-B14F-4D97-AF65-F5344CB8AC3E}">
        <p14:creationId xmlns:p14="http://schemas.microsoft.com/office/powerpoint/2010/main" val="411299028"/>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目次">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マスター タイトルの書式設定</a:t>
            </a:r>
            <a:endParaRPr lang="ja-JP" altLang="en-US" dirty="0"/>
          </a:p>
        </p:txBody>
      </p:sp>
      <p:sp>
        <p:nvSpPr>
          <p:cNvPr id="3" name="コンテンツ プレースホルダー 2"/>
          <p:cNvSpPr>
            <a:spLocks noGrp="1"/>
          </p:cNvSpPr>
          <p:nvPr>
            <p:ph idx="1"/>
          </p:nvPr>
        </p:nvSpPr>
        <p:spPr>
          <a:xfrm>
            <a:off x="632520" y="692696"/>
            <a:ext cx="8640960" cy="5616000"/>
          </a:xfrm>
        </p:spPr>
        <p:txBody>
          <a:bodyPr anchor="ctr"/>
          <a:lstStyle>
            <a:lvl1pPr>
              <a:lnSpc>
                <a:spcPct val="110000"/>
              </a:lnSpc>
              <a:defRPr sz="2400"/>
            </a:lvl1pPr>
            <a:lvl2pPr>
              <a:lnSpc>
                <a:spcPct val="110000"/>
              </a:lnSpc>
              <a:defRPr sz="2400"/>
            </a:lvl2pPr>
            <a:lvl3pPr>
              <a:lnSpc>
                <a:spcPct val="110000"/>
              </a:lnSpc>
              <a:defRPr sz="2400"/>
            </a:lvl3pPr>
            <a:lvl4pPr>
              <a:lnSpc>
                <a:spcPct val="110000"/>
              </a:lnSpc>
              <a:defRPr sz="2400"/>
            </a:lvl4pPr>
            <a:lvl5pPr>
              <a:lnSpc>
                <a:spcPct val="110000"/>
              </a:lnSpc>
              <a:defRPr sz="2400"/>
            </a:lvl5pPr>
          </a:lstStyle>
          <a:p>
            <a:pPr lvl="0"/>
            <a:r>
              <a:rPr lang="ja-JP" altLang="en-US" dirty="0" smtClean="0"/>
              <a:t>マスター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endParaRPr lang="ja-JP" altLang="en-US" dirty="0"/>
          </a:p>
        </p:txBody>
      </p:sp>
      <p:sp>
        <p:nvSpPr>
          <p:cNvPr id="5" name="スライド番号プレースホルダー 4"/>
          <p:cNvSpPr>
            <a:spLocks noGrp="1"/>
          </p:cNvSpPr>
          <p:nvPr>
            <p:ph type="sldNum" sz="quarter" idx="11"/>
          </p:nvPr>
        </p:nvSpPr>
        <p:spPr/>
        <p:txBody>
          <a:bodyPr/>
          <a:lstStyle/>
          <a:p>
            <a:fld id="{0B1296A0-BB5A-491C-8A3A-2721A8AE2E9D}" type="slidenum">
              <a:rPr lang="ja-JP" altLang="en-US" smtClean="0"/>
              <a:pPr/>
              <a:t>‹#›</a:t>
            </a:fld>
            <a:endParaRPr lang="ja-JP" altLang="en-US" dirty="0"/>
          </a:p>
        </p:txBody>
      </p:sp>
      <p:sp>
        <p:nvSpPr>
          <p:cNvPr id="6" name="フッター プレースホルダー 1"/>
          <p:cNvSpPr>
            <a:spLocks noGrp="1"/>
          </p:cNvSpPr>
          <p:nvPr>
            <p:ph type="ftr" sz="quarter" idx="3"/>
          </p:nvPr>
        </p:nvSpPr>
        <p:spPr>
          <a:xfrm>
            <a:off x="128464" y="6451200"/>
            <a:ext cx="9649071" cy="288000"/>
          </a:xfrm>
          <a:prstGeom prst="rect">
            <a:avLst/>
          </a:prstGeom>
        </p:spPr>
        <p:txBody>
          <a:bodyPr vert="horz" lIns="91440" tIns="45720" rIns="91440" bIns="45720" rtlCol="0" anchor="ctr"/>
          <a:lstStyle>
            <a:lvl1pPr algn="ctr">
              <a:lnSpc>
                <a:spcPct val="110000"/>
              </a:lnSpc>
              <a:defRPr sz="800">
                <a:solidFill>
                  <a:schemeClr val="tx1">
                    <a:lumMod val="50000"/>
                    <a:lumOff val="50000"/>
                  </a:schemeClr>
                </a:solidFill>
                <a:latin typeface="+mn-ea"/>
                <a:ea typeface="+mn-ea"/>
              </a:defRPr>
            </a:lvl1pPr>
          </a:lstStyle>
          <a:p>
            <a:r>
              <a:rPr lang="ja-JP" altLang="en-US" dirty="0" smtClean="0"/>
              <a:t>デザインの創作活動の特性に応じた実践的な知的財産権制度の知識修得の在り方に関する調査研究</a:t>
            </a:r>
            <a:endParaRPr lang="en-US" altLang="ja-JP" dirty="0" smtClean="0"/>
          </a:p>
          <a:p>
            <a:r>
              <a:rPr lang="ja-JP" altLang="en-US" dirty="0" smtClean="0"/>
              <a:t>（平成</a:t>
            </a:r>
            <a:r>
              <a:rPr lang="en-US" altLang="ja-JP" dirty="0" smtClean="0"/>
              <a:t>28</a:t>
            </a:r>
            <a:r>
              <a:rPr lang="ja-JP" altLang="en-US" dirty="0" smtClean="0"/>
              <a:t>年度 特許庁産業財産権制度問題調査研究）</a:t>
            </a:r>
            <a:endParaRPr lang="ja-JP" altLang="en-US" dirty="0"/>
          </a:p>
        </p:txBody>
      </p:sp>
    </p:spTree>
    <p:extLst>
      <p:ext uri="{BB962C8B-B14F-4D97-AF65-F5344CB8AC3E}">
        <p14:creationId xmlns:p14="http://schemas.microsoft.com/office/powerpoint/2010/main" val="2670129612"/>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reserve="1">
  <p:cSld name="章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1352600" y="2707200"/>
            <a:ext cx="7200800" cy="1440000"/>
          </a:xfrm>
        </p:spPr>
        <p:txBody>
          <a:bodyPr/>
          <a:lstStyle>
            <a:lvl1pPr algn="ctr">
              <a:defRPr sz="2800"/>
            </a:lvl1pPr>
          </a:lstStyle>
          <a:p>
            <a:r>
              <a:rPr lang="ja-JP" altLang="en-US" dirty="0" smtClean="0"/>
              <a:t>マスター タイトルの書式設定</a:t>
            </a:r>
            <a:endParaRPr lang="ja-JP" altLang="en-US" dirty="0"/>
          </a:p>
        </p:txBody>
      </p:sp>
      <p:sp>
        <p:nvSpPr>
          <p:cNvPr id="4" name="スライド番号プレースホルダー 3"/>
          <p:cNvSpPr>
            <a:spLocks noGrp="1"/>
          </p:cNvSpPr>
          <p:nvPr>
            <p:ph type="sldNum" sz="quarter" idx="11"/>
          </p:nvPr>
        </p:nvSpPr>
        <p:spPr/>
        <p:txBody>
          <a:bodyPr/>
          <a:lstStyle/>
          <a:p>
            <a:fld id="{0B1296A0-BB5A-491C-8A3A-2721A8AE2E9D}" type="slidenum">
              <a:rPr lang="ja-JP" altLang="en-US" smtClean="0"/>
              <a:pPr/>
              <a:t>‹#›</a:t>
            </a:fld>
            <a:endParaRPr lang="ja-JP" altLang="en-US" dirty="0"/>
          </a:p>
        </p:txBody>
      </p:sp>
      <p:sp>
        <p:nvSpPr>
          <p:cNvPr id="5" name="フッター プレースホルダー 1"/>
          <p:cNvSpPr>
            <a:spLocks noGrp="1"/>
          </p:cNvSpPr>
          <p:nvPr>
            <p:ph type="ftr" sz="quarter" idx="3"/>
          </p:nvPr>
        </p:nvSpPr>
        <p:spPr>
          <a:xfrm>
            <a:off x="128464" y="6451200"/>
            <a:ext cx="9649071" cy="288000"/>
          </a:xfrm>
          <a:prstGeom prst="rect">
            <a:avLst/>
          </a:prstGeom>
        </p:spPr>
        <p:txBody>
          <a:bodyPr vert="horz" lIns="91440" tIns="45720" rIns="91440" bIns="45720" rtlCol="0" anchor="ctr"/>
          <a:lstStyle>
            <a:lvl1pPr algn="ctr">
              <a:lnSpc>
                <a:spcPct val="110000"/>
              </a:lnSpc>
              <a:defRPr sz="800">
                <a:solidFill>
                  <a:schemeClr val="tx1">
                    <a:lumMod val="50000"/>
                    <a:lumOff val="50000"/>
                  </a:schemeClr>
                </a:solidFill>
                <a:latin typeface="+mn-ea"/>
                <a:ea typeface="+mn-ea"/>
              </a:defRPr>
            </a:lvl1pPr>
          </a:lstStyle>
          <a:p>
            <a:r>
              <a:rPr lang="ja-JP" altLang="en-US" dirty="0" smtClean="0"/>
              <a:t>デザインの創作活動の特性に応じた実践的な知的財産権制度の知識修得の在り方に関する調査研究</a:t>
            </a:r>
            <a:endParaRPr lang="en-US" altLang="ja-JP" dirty="0" smtClean="0"/>
          </a:p>
          <a:p>
            <a:r>
              <a:rPr lang="ja-JP" altLang="en-US" dirty="0" smtClean="0"/>
              <a:t>（平成</a:t>
            </a:r>
            <a:r>
              <a:rPr lang="en-US" altLang="ja-JP" dirty="0" smtClean="0"/>
              <a:t>28</a:t>
            </a:r>
            <a:r>
              <a:rPr lang="ja-JP" altLang="en-US" dirty="0" smtClean="0"/>
              <a:t>年度 特許庁産業財産権制度問題調査研究）</a:t>
            </a:r>
            <a:endParaRPr lang="ja-JP" altLang="en-US" dirty="0"/>
          </a:p>
        </p:txBody>
      </p:sp>
    </p:spTree>
    <p:extLst>
      <p:ext uri="{BB962C8B-B14F-4D97-AF65-F5344CB8AC3E}">
        <p14:creationId xmlns:p14="http://schemas.microsoft.com/office/powerpoint/2010/main" val="2225154838"/>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4_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マスター タイトルの書式設定</a:t>
            </a:r>
            <a:endParaRPr lang="ja-JP" altLang="en-US" dirty="0"/>
          </a:p>
        </p:txBody>
      </p:sp>
      <p:sp>
        <p:nvSpPr>
          <p:cNvPr id="3" name="コンテンツ プレースホルダー 2"/>
          <p:cNvSpPr>
            <a:spLocks noGrp="1"/>
          </p:cNvSpPr>
          <p:nvPr>
            <p:ph idx="1"/>
          </p:nvPr>
        </p:nvSpPr>
        <p:spPr>
          <a:solidFill>
            <a:schemeClr val="accent4">
              <a:lumMod val="20000"/>
              <a:lumOff val="80000"/>
            </a:schemeClr>
          </a:solidFill>
        </p:spPr>
        <p:txBody>
          <a:bodyPr anchor="ctr"/>
          <a:lstStyle>
            <a:lvl1pPr>
              <a:lnSpc>
                <a:spcPct val="150000"/>
              </a:lnSpc>
              <a:defRPr sz="1800"/>
            </a:lvl1pPr>
            <a:lvl2pPr>
              <a:lnSpc>
                <a:spcPct val="150000"/>
              </a:lnSpc>
              <a:defRPr sz="1800"/>
            </a:lvl2pPr>
            <a:lvl3pPr>
              <a:lnSpc>
                <a:spcPct val="150000"/>
              </a:lnSpc>
              <a:defRPr sz="1800"/>
            </a:lvl3pPr>
            <a:lvl4pPr>
              <a:lnSpc>
                <a:spcPct val="150000"/>
              </a:lnSpc>
              <a:defRPr sz="1800"/>
            </a:lvl4pPr>
            <a:lvl5pPr>
              <a:lnSpc>
                <a:spcPct val="150000"/>
              </a:lnSpc>
              <a:defRPr sz="1800"/>
            </a:lvl5pPr>
          </a:lstStyle>
          <a:p>
            <a:pPr lvl="0"/>
            <a:r>
              <a:rPr lang="ja-JP" altLang="en-US" dirty="0" smtClean="0"/>
              <a:t>マスター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endParaRPr lang="ja-JP" altLang="en-US" dirty="0"/>
          </a:p>
        </p:txBody>
      </p:sp>
      <p:sp>
        <p:nvSpPr>
          <p:cNvPr id="5" name="スライド番号プレースホルダー 4"/>
          <p:cNvSpPr>
            <a:spLocks noGrp="1"/>
          </p:cNvSpPr>
          <p:nvPr>
            <p:ph type="sldNum" sz="quarter" idx="11"/>
          </p:nvPr>
        </p:nvSpPr>
        <p:spPr/>
        <p:txBody>
          <a:bodyPr/>
          <a:lstStyle/>
          <a:p>
            <a:fld id="{0B1296A0-BB5A-491C-8A3A-2721A8AE2E9D}" type="slidenum">
              <a:rPr lang="ja-JP" altLang="en-US" smtClean="0"/>
              <a:pPr/>
              <a:t>‹#›</a:t>
            </a:fld>
            <a:endParaRPr lang="ja-JP" altLang="en-US" dirty="0"/>
          </a:p>
        </p:txBody>
      </p:sp>
      <p:sp>
        <p:nvSpPr>
          <p:cNvPr id="6" name="フッター プレースホルダー 1"/>
          <p:cNvSpPr>
            <a:spLocks noGrp="1"/>
          </p:cNvSpPr>
          <p:nvPr>
            <p:ph type="ftr" sz="quarter" idx="3"/>
          </p:nvPr>
        </p:nvSpPr>
        <p:spPr>
          <a:xfrm>
            <a:off x="128464" y="6451200"/>
            <a:ext cx="9649071" cy="288000"/>
          </a:xfrm>
          <a:prstGeom prst="rect">
            <a:avLst/>
          </a:prstGeom>
        </p:spPr>
        <p:txBody>
          <a:bodyPr vert="horz" lIns="91440" tIns="45720" rIns="91440" bIns="45720" rtlCol="0" anchor="ctr"/>
          <a:lstStyle>
            <a:lvl1pPr algn="ctr">
              <a:lnSpc>
                <a:spcPct val="110000"/>
              </a:lnSpc>
              <a:defRPr sz="800">
                <a:solidFill>
                  <a:schemeClr val="tx1">
                    <a:lumMod val="50000"/>
                    <a:lumOff val="50000"/>
                  </a:schemeClr>
                </a:solidFill>
                <a:latin typeface="+mn-ea"/>
                <a:ea typeface="+mn-ea"/>
              </a:defRPr>
            </a:lvl1pPr>
          </a:lstStyle>
          <a:p>
            <a:r>
              <a:rPr lang="ja-JP" altLang="en-US" dirty="0" smtClean="0"/>
              <a:t>デザインの創作活動の特性に応じた実践的な知的財産権制度の知識修得の在り方に関する調査研究</a:t>
            </a:r>
            <a:endParaRPr lang="en-US" altLang="ja-JP" dirty="0" smtClean="0"/>
          </a:p>
          <a:p>
            <a:r>
              <a:rPr lang="ja-JP" altLang="en-US" dirty="0" smtClean="0"/>
              <a:t>（平成</a:t>
            </a:r>
            <a:r>
              <a:rPr lang="en-US" altLang="ja-JP" dirty="0" smtClean="0"/>
              <a:t>28</a:t>
            </a:r>
            <a:r>
              <a:rPr lang="ja-JP" altLang="en-US" dirty="0" smtClean="0"/>
              <a:t>年度 特許庁産業財産権制度問題調査研究）</a:t>
            </a:r>
            <a:endParaRPr lang="ja-JP" altLang="en-US" dirty="0"/>
          </a:p>
        </p:txBody>
      </p:sp>
    </p:spTree>
    <p:extLst>
      <p:ext uri="{BB962C8B-B14F-4D97-AF65-F5344CB8AC3E}">
        <p14:creationId xmlns:p14="http://schemas.microsoft.com/office/powerpoint/2010/main" val="1913493286"/>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タイトルとコンテンツ_a1">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マスター タイトルの書式設定</a:t>
            </a:r>
            <a:endParaRPr lang="ja-JP" altLang="en-US" dirty="0"/>
          </a:p>
        </p:txBody>
      </p:sp>
      <p:sp>
        <p:nvSpPr>
          <p:cNvPr id="3" name="コンテンツ プレースホルダー 2"/>
          <p:cNvSpPr>
            <a:spLocks noGrp="1"/>
          </p:cNvSpPr>
          <p:nvPr>
            <p:ph idx="1"/>
          </p:nvPr>
        </p:nvSpPr>
        <p:spPr/>
        <p:txBody>
          <a:bodyPr/>
          <a:lstStyle/>
          <a:p>
            <a:pPr lvl="0"/>
            <a:r>
              <a:rPr lang="ja-JP" altLang="en-US" dirty="0" smtClean="0"/>
              <a:t>マスター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endParaRPr lang="ja-JP" altLang="en-US" dirty="0"/>
          </a:p>
        </p:txBody>
      </p:sp>
      <p:sp>
        <p:nvSpPr>
          <p:cNvPr id="5" name="スライド番号プレースホルダー 4"/>
          <p:cNvSpPr>
            <a:spLocks noGrp="1"/>
          </p:cNvSpPr>
          <p:nvPr>
            <p:ph type="sldNum" sz="quarter" idx="11"/>
          </p:nvPr>
        </p:nvSpPr>
        <p:spPr/>
        <p:txBody>
          <a:bodyPr/>
          <a:lstStyle/>
          <a:p>
            <a:fld id="{0B1296A0-BB5A-491C-8A3A-2721A8AE2E9D}" type="slidenum">
              <a:rPr lang="ja-JP" altLang="en-US" smtClean="0"/>
              <a:pPr/>
              <a:t>‹#›</a:t>
            </a:fld>
            <a:endParaRPr lang="ja-JP" altLang="en-US" dirty="0"/>
          </a:p>
        </p:txBody>
      </p:sp>
      <p:sp>
        <p:nvSpPr>
          <p:cNvPr id="6" name="フッター プレースホルダー 1"/>
          <p:cNvSpPr>
            <a:spLocks noGrp="1"/>
          </p:cNvSpPr>
          <p:nvPr>
            <p:ph type="ftr" sz="quarter" idx="3"/>
          </p:nvPr>
        </p:nvSpPr>
        <p:spPr>
          <a:xfrm>
            <a:off x="128464" y="6451200"/>
            <a:ext cx="9649071" cy="288000"/>
          </a:xfrm>
          <a:prstGeom prst="rect">
            <a:avLst/>
          </a:prstGeom>
        </p:spPr>
        <p:txBody>
          <a:bodyPr vert="horz" lIns="91440" tIns="45720" rIns="91440" bIns="45720" rtlCol="0" anchor="ctr"/>
          <a:lstStyle>
            <a:lvl1pPr algn="ctr">
              <a:lnSpc>
                <a:spcPct val="110000"/>
              </a:lnSpc>
              <a:defRPr sz="800">
                <a:solidFill>
                  <a:schemeClr val="tx1">
                    <a:lumMod val="50000"/>
                    <a:lumOff val="50000"/>
                  </a:schemeClr>
                </a:solidFill>
                <a:latin typeface="+mn-ea"/>
                <a:ea typeface="+mn-ea"/>
              </a:defRPr>
            </a:lvl1pPr>
          </a:lstStyle>
          <a:p>
            <a:r>
              <a:rPr lang="ja-JP" altLang="en-US" dirty="0" smtClean="0"/>
              <a:t>デザインの創作活動の特性に応じた実践的な知的財産権制度の知識修得の在り方に関する調査研究</a:t>
            </a:r>
            <a:endParaRPr lang="en-US" altLang="ja-JP" dirty="0" smtClean="0"/>
          </a:p>
          <a:p>
            <a:r>
              <a:rPr lang="ja-JP" altLang="en-US" dirty="0" smtClean="0"/>
              <a:t>（平成</a:t>
            </a:r>
            <a:r>
              <a:rPr lang="en-US" altLang="ja-JP" dirty="0" smtClean="0"/>
              <a:t>28</a:t>
            </a:r>
            <a:r>
              <a:rPr lang="ja-JP" altLang="en-US" dirty="0" smtClean="0"/>
              <a:t>年度 特許庁産業財産権制度問題調査研究）</a:t>
            </a:r>
            <a:endParaRPr lang="ja-JP" altLang="en-US" dirty="0"/>
          </a:p>
        </p:txBody>
      </p:sp>
    </p:spTree>
    <p:extLst>
      <p:ext uri="{BB962C8B-B14F-4D97-AF65-F5344CB8AC3E}">
        <p14:creationId xmlns:p14="http://schemas.microsoft.com/office/powerpoint/2010/main" val="545386898"/>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タイトルとコンテンツ_a2">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マスター タイトルの書式設定</a:t>
            </a:r>
            <a:endParaRPr lang="ja-JP" altLang="en-US" dirty="0"/>
          </a:p>
        </p:txBody>
      </p:sp>
      <p:sp>
        <p:nvSpPr>
          <p:cNvPr id="3" name="コンテンツ プレースホルダー 2"/>
          <p:cNvSpPr>
            <a:spLocks noGrp="1"/>
          </p:cNvSpPr>
          <p:nvPr>
            <p:ph idx="1"/>
          </p:nvPr>
        </p:nvSpPr>
        <p:spPr>
          <a:xfrm>
            <a:off x="128464" y="692696"/>
            <a:ext cx="4680520" cy="5616000"/>
          </a:xfrm>
        </p:spPr>
        <p:txBody>
          <a:bodyPr/>
          <a:lstStyle/>
          <a:p>
            <a:pPr lvl="0"/>
            <a:r>
              <a:rPr lang="ja-JP" altLang="en-US" dirty="0" smtClean="0"/>
              <a:t>マスター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endParaRPr lang="ja-JP" altLang="en-US" dirty="0"/>
          </a:p>
        </p:txBody>
      </p:sp>
      <p:sp>
        <p:nvSpPr>
          <p:cNvPr id="4" name="コンテンツ プレースホルダー 2"/>
          <p:cNvSpPr>
            <a:spLocks noGrp="1"/>
          </p:cNvSpPr>
          <p:nvPr>
            <p:ph idx="10"/>
          </p:nvPr>
        </p:nvSpPr>
        <p:spPr>
          <a:xfrm>
            <a:off x="5097016" y="692696"/>
            <a:ext cx="4680520" cy="5616000"/>
          </a:xfrm>
        </p:spPr>
        <p:txBody>
          <a:bodyPr/>
          <a:lstStyle/>
          <a:p>
            <a:pPr lvl="0"/>
            <a:r>
              <a:rPr lang="ja-JP" altLang="en-US" dirty="0" smtClean="0"/>
              <a:t>マスター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endParaRPr lang="ja-JP" altLang="en-US" dirty="0"/>
          </a:p>
        </p:txBody>
      </p:sp>
      <p:sp>
        <p:nvSpPr>
          <p:cNvPr id="6" name="スライド番号プレースホルダー 5"/>
          <p:cNvSpPr>
            <a:spLocks noGrp="1"/>
          </p:cNvSpPr>
          <p:nvPr>
            <p:ph type="sldNum" sz="quarter" idx="12"/>
          </p:nvPr>
        </p:nvSpPr>
        <p:spPr/>
        <p:txBody>
          <a:bodyPr/>
          <a:lstStyle/>
          <a:p>
            <a:fld id="{0B1296A0-BB5A-491C-8A3A-2721A8AE2E9D}" type="slidenum">
              <a:rPr lang="ja-JP" altLang="en-US" smtClean="0"/>
              <a:pPr/>
              <a:t>‹#›</a:t>
            </a:fld>
            <a:endParaRPr lang="ja-JP" altLang="en-US" dirty="0"/>
          </a:p>
        </p:txBody>
      </p:sp>
      <p:sp>
        <p:nvSpPr>
          <p:cNvPr id="7" name="フッター プレースホルダー 1"/>
          <p:cNvSpPr>
            <a:spLocks noGrp="1"/>
          </p:cNvSpPr>
          <p:nvPr>
            <p:ph type="ftr" sz="quarter" idx="3"/>
          </p:nvPr>
        </p:nvSpPr>
        <p:spPr>
          <a:xfrm>
            <a:off x="128464" y="6451200"/>
            <a:ext cx="9649071" cy="288000"/>
          </a:xfrm>
          <a:prstGeom prst="rect">
            <a:avLst/>
          </a:prstGeom>
        </p:spPr>
        <p:txBody>
          <a:bodyPr vert="horz" lIns="91440" tIns="45720" rIns="91440" bIns="45720" rtlCol="0" anchor="ctr"/>
          <a:lstStyle>
            <a:lvl1pPr algn="ctr">
              <a:lnSpc>
                <a:spcPct val="110000"/>
              </a:lnSpc>
              <a:defRPr sz="800">
                <a:solidFill>
                  <a:schemeClr val="tx1">
                    <a:lumMod val="50000"/>
                    <a:lumOff val="50000"/>
                  </a:schemeClr>
                </a:solidFill>
                <a:latin typeface="+mn-ea"/>
                <a:ea typeface="+mn-ea"/>
              </a:defRPr>
            </a:lvl1pPr>
          </a:lstStyle>
          <a:p>
            <a:r>
              <a:rPr lang="ja-JP" altLang="en-US" dirty="0" smtClean="0"/>
              <a:t>デザインの創作活動の特性に応じた実践的な知的財産権制度の知識修得の在り方に関する調査研究</a:t>
            </a:r>
            <a:endParaRPr lang="en-US" altLang="ja-JP" dirty="0" smtClean="0"/>
          </a:p>
          <a:p>
            <a:r>
              <a:rPr lang="ja-JP" altLang="en-US" dirty="0" smtClean="0"/>
              <a:t>（平成</a:t>
            </a:r>
            <a:r>
              <a:rPr lang="en-US" altLang="ja-JP" dirty="0" smtClean="0"/>
              <a:t>28</a:t>
            </a:r>
            <a:r>
              <a:rPr lang="ja-JP" altLang="en-US" dirty="0" smtClean="0"/>
              <a:t>年度 特許庁産業財産権制度問題調査研究）</a:t>
            </a:r>
            <a:endParaRPr lang="ja-JP" altLang="en-US" dirty="0"/>
          </a:p>
        </p:txBody>
      </p:sp>
    </p:spTree>
    <p:extLst>
      <p:ext uri="{BB962C8B-B14F-4D97-AF65-F5344CB8AC3E}">
        <p14:creationId xmlns:p14="http://schemas.microsoft.com/office/powerpoint/2010/main" val="1554246999"/>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タイトルとコンテンツ_a4">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マスター タイトルの書式設定</a:t>
            </a:r>
            <a:endParaRPr lang="ja-JP" altLang="en-US" dirty="0"/>
          </a:p>
        </p:txBody>
      </p:sp>
      <p:sp>
        <p:nvSpPr>
          <p:cNvPr id="3" name="コンテンツ プレースホルダー 2"/>
          <p:cNvSpPr>
            <a:spLocks noGrp="1"/>
          </p:cNvSpPr>
          <p:nvPr>
            <p:ph idx="1"/>
          </p:nvPr>
        </p:nvSpPr>
        <p:spPr>
          <a:xfrm>
            <a:off x="129600" y="691184"/>
            <a:ext cx="4680520" cy="2664000"/>
          </a:xfrm>
        </p:spPr>
        <p:txBody>
          <a:bodyPr/>
          <a:lstStyle/>
          <a:p>
            <a:pPr lvl="0"/>
            <a:r>
              <a:rPr lang="ja-JP" altLang="en-US" dirty="0" smtClean="0"/>
              <a:t>マスター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endParaRPr lang="ja-JP" altLang="en-US" dirty="0"/>
          </a:p>
        </p:txBody>
      </p:sp>
      <p:sp>
        <p:nvSpPr>
          <p:cNvPr id="4" name="コンテンツ プレースホルダー 2"/>
          <p:cNvSpPr>
            <a:spLocks noGrp="1"/>
          </p:cNvSpPr>
          <p:nvPr>
            <p:ph idx="10"/>
          </p:nvPr>
        </p:nvSpPr>
        <p:spPr>
          <a:xfrm>
            <a:off x="5097016" y="692696"/>
            <a:ext cx="4680520" cy="2662488"/>
          </a:xfrm>
        </p:spPr>
        <p:txBody>
          <a:bodyPr/>
          <a:lstStyle/>
          <a:p>
            <a:pPr lvl="0"/>
            <a:r>
              <a:rPr lang="ja-JP" altLang="en-US" dirty="0" smtClean="0"/>
              <a:t>マスター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endParaRPr lang="ja-JP" altLang="en-US" dirty="0"/>
          </a:p>
        </p:txBody>
      </p:sp>
      <p:sp>
        <p:nvSpPr>
          <p:cNvPr id="6" name="スライド番号プレースホルダー 5"/>
          <p:cNvSpPr>
            <a:spLocks noGrp="1"/>
          </p:cNvSpPr>
          <p:nvPr>
            <p:ph type="sldNum" sz="quarter" idx="12"/>
          </p:nvPr>
        </p:nvSpPr>
        <p:spPr/>
        <p:txBody>
          <a:bodyPr/>
          <a:lstStyle/>
          <a:p>
            <a:fld id="{0B1296A0-BB5A-491C-8A3A-2721A8AE2E9D}" type="slidenum">
              <a:rPr lang="ja-JP" altLang="en-US" smtClean="0"/>
              <a:pPr/>
              <a:t>‹#›</a:t>
            </a:fld>
            <a:endParaRPr lang="ja-JP" altLang="en-US" dirty="0"/>
          </a:p>
        </p:txBody>
      </p:sp>
      <p:sp>
        <p:nvSpPr>
          <p:cNvPr id="7" name="コンテンツ プレースホルダー 2"/>
          <p:cNvSpPr>
            <a:spLocks noGrp="1"/>
          </p:cNvSpPr>
          <p:nvPr>
            <p:ph idx="13"/>
          </p:nvPr>
        </p:nvSpPr>
        <p:spPr>
          <a:xfrm>
            <a:off x="129600" y="3644696"/>
            <a:ext cx="4680520" cy="2664000"/>
          </a:xfrm>
        </p:spPr>
        <p:txBody>
          <a:bodyPr/>
          <a:lstStyle/>
          <a:p>
            <a:pPr lvl="0"/>
            <a:r>
              <a:rPr lang="ja-JP" altLang="en-US" dirty="0" smtClean="0"/>
              <a:t>マスター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endParaRPr lang="ja-JP" altLang="en-US" dirty="0"/>
          </a:p>
        </p:txBody>
      </p:sp>
      <p:sp>
        <p:nvSpPr>
          <p:cNvPr id="8" name="コンテンツ プレースホルダー 2"/>
          <p:cNvSpPr>
            <a:spLocks noGrp="1"/>
          </p:cNvSpPr>
          <p:nvPr>
            <p:ph idx="14"/>
          </p:nvPr>
        </p:nvSpPr>
        <p:spPr>
          <a:xfrm>
            <a:off x="5097600" y="3643200"/>
            <a:ext cx="4680520" cy="2662488"/>
          </a:xfrm>
        </p:spPr>
        <p:txBody>
          <a:bodyPr/>
          <a:lstStyle/>
          <a:p>
            <a:pPr lvl="0"/>
            <a:r>
              <a:rPr lang="ja-JP" altLang="en-US" dirty="0" smtClean="0"/>
              <a:t>マスター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endParaRPr lang="ja-JP" altLang="en-US" dirty="0"/>
          </a:p>
        </p:txBody>
      </p:sp>
      <p:sp>
        <p:nvSpPr>
          <p:cNvPr id="9" name="フッター プレースホルダー 1"/>
          <p:cNvSpPr>
            <a:spLocks noGrp="1"/>
          </p:cNvSpPr>
          <p:nvPr>
            <p:ph type="ftr" sz="quarter" idx="3"/>
          </p:nvPr>
        </p:nvSpPr>
        <p:spPr>
          <a:xfrm>
            <a:off x="128464" y="6451200"/>
            <a:ext cx="9649071" cy="288000"/>
          </a:xfrm>
          <a:prstGeom prst="rect">
            <a:avLst/>
          </a:prstGeom>
        </p:spPr>
        <p:txBody>
          <a:bodyPr vert="horz" lIns="91440" tIns="45720" rIns="91440" bIns="45720" rtlCol="0" anchor="ctr"/>
          <a:lstStyle>
            <a:lvl1pPr algn="ctr">
              <a:lnSpc>
                <a:spcPct val="110000"/>
              </a:lnSpc>
              <a:defRPr sz="800">
                <a:solidFill>
                  <a:schemeClr val="tx1">
                    <a:lumMod val="50000"/>
                    <a:lumOff val="50000"/>
                  </a:schemeClr>
                </a:solidFill>
                <a:latin typeface="+mn-ea"/>
                <a:ea typeface="+mn-ea"/>
              </a:defRPr>
            </a:lvl1pPr>
          </a:lstStyle>
          <a:p>
            <a:r>
              <a:rPr lang="ja-JP" altLang="en-US" dirty="0" smtClean="0"/>
              <a:t>デザインの創作活動の特性に応じた実践的な知的財産権制度の知識修得の在り方に関する調査研究</a:t>
            </a:r>
            <a:endParaRPr lang="en-US" altLang="ja-JP" dirty="0" smtClean="0"/>
          </a:p>
          <a:p>
            <a:r>
              <a:rPr lang="ja-JP" altLang="en-US" dirty="0" smtClean="0"/>
              <a:t>（平成</a:t>
            </a:r>
            <a:r>
              <a:rPr lang="en-US" altLang="ja-JP" dirty="0" smtClean="0"/>
              <a:t>28</a:t>
            </a:r>
            <a:r>
              <a:rPr lang="ja-JP" altLang="en-US" dirty="0" smtClean="0"/>
              <a:t>年度 特許庁産業財産権制度問題調査研究）</a:t>
            </a:r>
            <a:endParaRPr lang="ja-JP" altLang="en-US" dirty="0"/>
          </a:p>
        </p:txBody>
      </p:sp>
    </p:spTree>
    <p:extLst>
      <p:ext uri="{BB962C8B-B14F-4D97-AF65-F5344CB8AC3E}">
        <p14:creationId xmlns:p14="http://schemas.microsoft.com/office/powerpoint/2010/main" val="3384303459"/>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タイトルとコンテンツ_a5">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マスター タイトルの書式設定</a:t>
            </a:r>
            <a:endParaRPr lang="ja-JP" altLang="en-US" dirty="0"/>
          </a:p>
        </p:txBody>
      </p:sp>
      <p:sp>
        <p:nvSpPr>
          <p:cNvPr id="3" name="コンテンツ プレースホルダー 2"/>
          <p:cNvSpPr>
            <a:spLocks noGrp="1"/>
          </p:cNvSpPr>
          <p:nvPr>
            <p:ph idx="1"/>
          </p:nvPr>
        </p:nvSpPr>
        <p:spPr>
          <a:xfrm>
            <a:off x="129600" y="691184"/>
            <a:ext cx="3024000" cy="2664000"/>
          </a:xfrm>
        </p:spPr>
        <p:txBody>
          <a:bodyPr/>
          <a:lstStyle/>
          <a:p>
            <a:pPr lvl="0"/>
            <a:r>
              <a:rPr lang="ja-JP" altLang="en-US" dirty="0" smtClean="0"/>
              <a:t>マスター テキストの書式設定</a:t>
            </a:r>
          </a:p>
        </p:txBody>
      </p:sp>
      <p:sp>
        <p:nvSpPr>
          <p:cNvPr id="4" name="コンテンツ プレースホルダー 2"/>
          <p:cNvSpPr>
            <a:spLocks noGrp="1"/>
          </p:cNvSpPr>
          <p:nvPr>
            <p:ph idx="10"/>
          </p:nvPr>
        </p:nvSpPr>
        <p:spPr>
          <a:xfrm>
            <a:off x="6753413" y="692150"/>
            <a:ext cx="3024000" cy="2662488"/>
          </a:xfrm>
        </p:spPr>
        <p:txBody>
          <a:bodyPr/>
          <a:lstStyle/>
          <a:p>
            <a:pPr lvl="0"/>
            <a:r>
              <a:rPr lang="ja-JP" altLang="en-US" dirty="0" smtClean="0"/>
              <a:t>マスター テキストの書式設定</a:t>
            </a:r>
          </a:p>
        </p:txBody>
      </p:sp>
      <p:sp>
        <p:nvSpPr>
          <p:cNvPr id="6" name="スライド番号プレースホルダー 5"/>
          <p:cNvSpPr>
            <a:spLocks noGrp="1"/>
          </p:cNvSpPr>
          <p:nvPr>
            <p:ph type="sldNum" sz="quarter" idx="12"/>
          </p:nvPr>
        </p:nvSpPr>
        <p:spPr/>
        <p:txBody>
          <a:bodyPr/>
          <a:lstStyle/>
          <a:p>
            <a:fld id="{0B1296A0-BB5A-491C-8A3A-2721A8AE2E9D}" type="slidenum">
              <a:rPr lang="ja-JP" altLang="en-US" smtClean="0"/>
              <a:pPr/>
              <a:t>‹#›</a:t>
            </a:fld>
            <a:endParaRPr lang="ja-JP" altLang="en-US" dirty="0"/>
          </a:p>
        </p:txBody>
      </p:sp>
      <p:sp>
        <p:nvSpPr>
          <p:cNvPr id="7" name="コンテンツ プレースホルダー 2"/>
          <p:cNvSpPr>
            <a:spLocks noGrp="1"/>
          </p:cNvSpPr>
          <p:nvPr>
            <p:ph idx="13"/>
          </p:nvPr>
        </p:nvSpPr>
        <p:spPr>
          <a:xfrm>
            <a:off x="1771200" y="3644696"/>
            <a:ext cx="3024000" cy="2664000"/>
          </a:xfrm>
        </p:spPr>
        <p:txBody>
          <a:bodyPr/>
          <a:lstStyle/>
          <a:p>
            <a:pPr lvl="0"/>
            <a:r>
              <a:rPr lang="ja-JP" altLang="en-US" dirty="0" smtClean="0"/>
              <a:t>マスター テキストの書式設定</a:t>
            </a:r>
          </a:p>
        </p:txBody>
      </p:sp>
      <p:sp>
        <p:nvSpPr>
          <p:cNvPr id="8" name="コンテンツ プレースホルダー 2"/>
          <p:cNvSpPr>
            <a:spLocks noGrp="1"/>
          </p:cNvSpPr>
          <p:nvPr>
            <p:ph idx="14"/>
          </p:nvPr>
        </p:nvSpPr>
        <p:spPr>
          <a:xfrm>
            <a:off x="5097463" y="3643200"/>
            <a:ext cx="3024920" cy="2662488"/>
          </a:xfrm>
        </p:spPr>
        <p:txBody>
          <a:bodyPr/>
          <a:lstStyle/>
          <a:p>
            <a:pPr lvl="0"/>
            <a:r>
              <a:rPr lang="ja-JP" altLang="en-US" dirty="0" smtClean="0"/>
              <a:t>マスター テキストの書式設定</a:t>
            </a:r>
          </a:p>
        </p:txBody>
      </p:sp>
      <p:sp>
        <p:nvSpPr>
          <p:cNvPr id="9" name="コンテンツ プレースホルダー 2"/>
          <p:cNvSpPr>
            <a:spLocks noGrp="1"/>
          </p:cNvSpPr>
          <p:nvPr>
            <p:ph idx="15"/>
          </p:nvPr>
        </p:nvSpPr>
        <p:spPr>
          <a:xfrm>
            <a:off x="3441000" y="690662"/>
            <a:ext cx="3024000" cy="2664000"/>
          </a:xfrm>
        </p:spPr>
        <p:txBody>
          <a:bodyPr/>
          <a:lstStyle/>
          <a:p>
            <a:pPr lvl="0"/>
            <a:r>
              <a:rPr lang="ja-JP" altLang="en-US" dirty="0" smtClean="0"/>
              <a:t>マスター テキストの書式設定</a:t>
            </a:r>
          </a:p>
        </p:txBody>
      </p:sp>
      <p:sp>
        <p:nvSpPr>
          <p:cNvPr id="10" name="フッター プレースホルダー 1"/>
          <p:cNvSpPr>
            <a:spLocks noGrp="1"/>
          </p:cNvSpPr>
          <p:nvPr>
            <p:ph type="ftr" sz="quarter" idx="3"/>
          </p:nvPr>
        </p:nvSpPr>
        <p:spPr>
          <a:xfrm>
            <a:off x="128464" y="6451200"/>
            <a:ext cx="9649071" cy="288000"/>
          </a:xfrm>
          <a:prstGeom prst="rect">
            <a:avLst/>
          </a:prstGeom>
        </p:spPr>
        <p:txBody>
          <a:bodyPr vert="horz" lIns="91440" tIns="45720" rIns="91440" bIns="45720" rtlCol="0" anchor="ctr"/>
          <a:lstStyle>
            <a:lvl1pPr algn="ctr">
              <a:lnSpc>
                <a:spcPct val="110000"/>
              </a:lnSpc>
              <a:defRPr sz="800">
                <a:solidFill>
                  <a:schemeClr val="tx1">
                    <a:lumMod val="50000"/>
                    <a:lumOff val="50000"/>
                  </a:schemeClr>
                </a:solidFill>
                <a:latin typeface="+mn-ea"/>
                <a:ea typeface="+mn-ea"/>
              </a:defRPr>
            </a:lvl1pPr>
          </a:lstStyle>
          <a:p>
            <a:r>
              <a:rPr lang="ja-JP" altLang="en-US" dirty="0" smtClean="0"/>
              <a:t>デザインの創作活動の特性に応じた実践的な知的財産権制度の知識修得の在り方に関する調査研究</a:t>
            </a:r>
            <a:endParaRPr lang="en-US" altLang="ja-JP" dirty="0" smtClean="0"/>
          </a:p>
          <a:p>
            <a:r>
              <a:rPr lang="ja-JP" altLang="en-US" dirty="0" smtClean="0"/>
              <a:t>（平成</a:t>
            </a:r>
            <a:r>
              <a:rPr lang="en-US" altLang="ja-JP" dirty="0" smtClean="0"/>
              <a:t>28</a:t>
            </a:r>
            <a:r>
              <a:rPr lang="ja-JP" altLang="en-US" dirty="0" smtClean="0"/>
              <a:t>年度 特許庁産業財産権制度問題調査研究）</a:t>
            </a:r>
            <a:endParaRPr lang="ja-JP" altLang="en-US" dirty="0"/>
          </a:p>
        </p:txBody>
      </p:sp>
    </p:spTree>
    <p:extLst>
      <p:ext uri="{BB962C8B-B14F-4D97-AF65-F5344CB8AC3E}">
        <p14:creationId xmlns:p14="http://schemas.microsoft.com/office/powerpoint/2010/main" val="663783809"/>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タイトルとコンテンツ_a6">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マスター タイトルの書式設定</a:t>
            </a:r>
            <a:endParaRPr lang="ja-JP" altLang="en-US" dirty="0"/>
          </a:p>
        </p:txBody>
      </p:sp>
      <p:sp>
        <p:nvSpPr>
          <p:cNvPr id="3" name="コンテンツ プレースホルダー 2"/>
          <p:cNvSpPr>
            <a:spLocks noGrp="1"/>
          </p:cNvSpPr>
          <p:nvPr>
            <p:ph idx="1"/>
          </p:nvPr>
        </p:nvSpPr>
        <p:spPr>
          <a:xfrm>
            <a:off x="129600" y="691184"/>
            <a:ext cx="3024000" cy="2664000"/>
          </a:xfrm>
        </p:spPr>
        <p:txBody>
          <a:bodyPr/>
          <a:lstStyle/>
          <a:p>
            <a:pPr lvl="0"/>
            <a:r>
              <a:rPr lang="ja-JP" altLang="en-US" dirty="0" smtClean="0"/>
              <a:t>マスター テキストの書式設定</a:t>
            </a:r>
          </a:p>
        </p:txBody>
      </p:sp>
      <p:sp>
        <p:nvSpPr>
          <p:cNvPr id="4" name="コンテンツ プレースホルダー 2"/>
          <p:cNvSpPr>
            <a:spLocks noGrp="1"/>
          </p:cNvSpPr>
          <p:nvPr>
            <p:ph idx="10"/>
          </p:nvPr>
        </p:nvSpPr>
        <p:spPr>
          <a:xfrm>
            <a:off x="6753413" y="692150"/>
            <a:ext cx="3024000" cy="2662488"/>
          </a:xfrm>
        </p:spPr>
        <p:txBody>
          <a:bodyPr/>
          <a:lstStyle/>
          <a:p>
            <a:pPr lvl="0"/>
            <a:r>
              <a:rPr lang="ja-JP" altLang="en-US" dirty="0" smtClean="0"/>
              <a:t>マスター テキストの書式設定</a:t>
            </a:r>
          </a:p>
        </p:txBody>
      </p:sp>
      <p:sp>
        <p:nvSpPr>
          <p:cNvPr id="6" name="スライド番号プレースホルダー 5"/>
          <p:cNvSpPr>
            <a:spLocks noGrp="1"/>
          </p:cNvSpPr>
          <p:nvPr>
            <p:ph type="sldNum" sz="quarter" idx="12"/>
          </p:nvPr>
        </p:nvSpPr>
        <p:spPr/>
        <p:txBody>
          <a:bodyPr/>
          <a:lstStyle/>
          <a:p>
            <a:fld id="{0B1296A0-BB5A-491C-8A3A-2721A8AE2E9D}" type="slidenum">
              <a:rPr lang="ja-JP" altLang="en-US" smtClean="0"/>
              <a:pPr/>
              <a:t>‹#›</a:t>
            </a:fld>
            <a:endParaRPr lang="ja-JP" altLang="en-US" dirty="0"/>
          </a:p>
        </p:txBody>
      </p:sp>
      <p:sp>
        <p:nvSpPr>
          <p:cNvPr id="7" name="コンテンツ プレースホルダー 2"/>
          <p:cNvSpPr>
            <a:spLocks noGrp="1"/>
          </p:cNvSpPr>
          <p:nvPr>
            <p:ph idx="13"/>
          </p:nvPr>
        </p:nvSpPr>
        <p:spPr>
          <a:xfrm>
            <a:off x="129600" y="3644696"/>
            <a:ext cx="3024000" cy="2664000"/>
          </a:xfrm>
        </p:spPr>
        <p:txBody>
          <a:bodyPr/>
          <a:lstStyle/>
          <a:p>
            <a:pPr lvl="0"/>
            <a:r>
              <a:rPr lang="ja-JP" altLang="en-US" dirty="0" smtClean="0"/>
              <a:t>マスター テキストの書式設定</a:t>
            </a:r>
          </a:p>
        </p:txBody>
      </p:sp>
      <p:sp>
        <p:nvSpPr>
          <p:cNvPr id="8" name="コンテンツ プレースホルダー 2"/>
          <p:cNvSpPr>
            <a:spLocks noGrp="1"/>
          </p:cNvSpPr>
          <p:nvPr>
            <p:ph idx="14"/>
          </p:nvPr>
        </p:nvSpPr>
        <p:spPr>
          <a:xfrm>
            <a:off x="6753200" y="3643200"/>
            <a:ext cx="3024920" cy="2662488"/>
          </a:xfrm>
        </p:spPr>
        <p:txBody>
          <a:bodyPr/>
          <a:lstStyle/>
          <a:p>
            <a:pPr lvl="0"/>
            <a:r>
              <a:rPr lang="ja-JP" altLang="en-US" dirty="0" smtClean="0"/>
              <a:t>マスター テキストの書式設定</a:t>
            </a:r>
          </a:p>
        </p:txBody>
      </p:sp>
      <p:sp>
        <p:nvSpPr>
          <p:cNvPr id="9" name="コンテンツ プレースホルダー 2"/>
          <p:cNvSpPr>
            <a:spLocks noGrp="1"/>
          </p:cNvSpPr>
          <p:nvPr>
            <p:ph idx="15"/>
          </p:nvPr>
        </p:nvSpPr>
        <p:spPr>
          <a:xfrm>
            <a:off x="3441000" y="690662"/>
            <a:ext cx="3024000" cy="2664000"/>
          </a:xfrm>
        </p:spPr>
        <p:txBody>
          <a:bodyPr/>
          <a:lstStyle/>
          <a:p>
            <a:pPr lvl="0"/>
            <a:r>
              <a:rPr lang="ja-JP" altLang="en-US" dirty="0" smtClean="0"/>
              <a:t>マスター テキストの書式設定</a:t>
            </a:r>
          </a:p>
        </p:txBody>
      </p:sp>
      <p:sp>
        <p:nvSpPr>
          <p:cNvPr id="10" name="コンテンツ プレースホルダー 2"/>
          <p:cNvSpPr>
            <a:spLocks noGrp="1"/>
          </p:cNvSpPr>
          <p:nvPr>
            <p:ph idx="16"/>
          </p:nvPr>
        </p:nvSpPr>
        <p:spPr>
          <a:xfrm>
            <a:off x="3441000" y="3643200"/>
            <a:ext cx="3024000" cy="2664000"/>
          </a:xfrm>
        </p:spPr>
        <p:txBody>
          <a:bodyPr/>
          <a:lstStyle/>
          <a:p>
            <a:pPr lvl="0"/>
            <a:r>
              <a:rPr lang="ja-JP" altLang="en-US" dirty="0" smtClean="0"/>
              <a:t>マスター テキストの書式設定</a:t>
            </a:r>
          </a:p>
        </p:txBody>
      </p:sp>
      <p:sp>
        <p:nvSpPr>
          <p:cNvPr id="11" name="フッター プレースホルダー 1"/>
          <p:cNvSpPr>
            <a:spLocks noGrp="1"/>
          </p:cNvSpPr>
          <p:nvPr>
            <p:ph type="ftr" sz="quarter" idx="3"/>
          </p:nvPr>
        </p:nvSpPr>
        <p:spPr>
          <a:xfrm>
            <a:off x="128464" y="6451200"/>
            <a:ext cx="9649071" cy="288000"/>
          </a:xfrm>
          <a:prstGeom prst="rect">
            <a:avLst/>
          </a:prstGeom>
        </p:spPr>
        <p:txBody>
          <a:bodyPr vert="horz" lIns="91440" tIns="45720" rIns="91440" bIns="45720" rtlCol="0" anchor="ctr"/>
          <a:lstStyle>
            <a:lvl1pPr algn="ctr">
              <a:lnSpc>
                <a:spcPct val="110000"/>
              </a:lnSpc>
              <a:defRPr sz="800">
                <a:solidFill>
                  <a:schemeClr val="tx1">
                    <a:lumMod val="50000"/>
                    <a:lumOff val="50000"/>
                  </a:schemeClr>
                </a:solidFill>
                <a:latin typeface="+mn-ea"/>
                <a:ea typeface="+mn-ea"/>
              </a:defRPr>
            </a:lvl1pPr>
          </a:lstStyle>
          <a:p>
            <a:r>
              <a:rPr lang="ja-JP" altLang="en-US" dirty="0" smtClean="0"/>
              <a:t>デザインの創作活動の特性に応じた実践的な知的財産権制度の知識修得の在り方に関する調査研究</a:t>
            </a:r>
            <a:endParaRPr lang="en-US" altLang="ja-JP" dirty="0" smtClean="0"/>
          </a:p>
          <a:p>
            <a:r>
              <a:rPr lang="ja-JP" altLang="en-US" dirty="0" smtClean="0"/>
              <a:t>（平成</a:t>
            </a:r>
            <a:r>
              <a:rPr lang="en-US" altLang="ja-JP" dirty="0" smtClean="0"/>
              <a:t>28</a:t>
            </a:r>
            <a:r>
              <a:rPr lang="ja-JP" altLang="en-US" dirty="0" smtClean="0"/>
              <a:t>年度 特許庁産業財産権制度問題調査研究）</a:t>
            </a:r>
            <a:endParaRPr lang="ja-JP" altLang="en-US" dirty="0"/>
          </a:p>
        </p:txBody>
      </p:sp>
    </p:spTree>
    <p:extLst>
      <p:ext uri="{BB962C8B-B14F-4D97-AF65-F5344CB8AC3E}">
        <p14:creationId xmlns:p14="http://schemas.microsoft.com/office/powerpoint/2010/main" val="1737968784"/>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0" y="0"/>
            <a:ext cx="9906000" cy="548680"/>
          </a:xfrm>
          <a:prstGeom prst="rect">
            <a:avLst/>
          </a:prstGeom>
          <a:noFill/>
          <a:ln>
            <a:noFill/>
          </a:ln>
          <a:effectLst/>
          <a:extLst/>
        </p:spPr>
        <p:txBody>
          <a:bodyPr vert="horz" wrap="square" lIns="91440" tIns="45720" rIns="91440" bIns="45720" numCol="1" anchor="ctr" anchorCtr="0" compatLnSpc="1">
            <a:prstTxWarp prst="textNoShape">
              <a:avLst/>
            </a:prstTxWarp>
          </a:bodyPr>
          <a:lstStyle/>
          <a:p>
            <a:pPr lvl="0"/>
            <a:r>
              <a:rPr lang="ja-JP" altLang="en-US" dirty="0" smtClean="0"/>
              <a:t>マスタ タイトルの書式設定</a:t>
            </a:r>
          </a:p>
        </p:txBody>
      </p:sp>
      <p:sp>
        <p:nvSpPr>
          <p:cNvPr id="1027" name="Rectangle 3"/>
          <p:cNvSpPr>
            <a:spLocks noGrp="1" noChangeArrowheads="1"/>
          </p:cNvSpPr>
          <p:nvPr>
            <p:ph type="body" idx="1"/>
          </p:nvPr>
        </p:nvSpPr>
        <p:spPr bwMode="auto">
          <a:xfrm>
            <a:off x="128464" y="692696"/>
            <a:ext cx="9649072" cy="5616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dirty="0" smtClean="0"/>
              <a:t>マスタ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p>
        </p:txBody>
      </p:sp>
      <p:sp>
        <p:nvSpPr>
          <p:cNvPr id="3" name="スライド番号プレースホルダー 2"/>
          <p:cNvSpPr>
            <a:spLocks noGrp="1"/>
          </p:cNvSpPr>
          <p:nvPr>
            <p:ph type="sldNum" sz="quarter" idx="4"/>
          </p:nvPr>
        </p:nvSpPr>
        <p:spPr>
          <a:xfrm>
            <a:off x="8553399" y="6451200"/>
            <a:ext cx="1224135" cy="288000"/>
          </a:xfrm>
          <a:prstGeom prst="rect">
            <a:avLst/>
          </a:prstGeom>
        </p:spPr>
        <p:txBody>
          <a:bodyPr vert="horz" lIns="91440" tIns="45720" rIns="91440" bIns="45720" rtlCol="0" anchor="ctr"/>
          <a:lstStyle>
            <a:lvl1pPr algn="r">
              <a:lnSpc>
                <a:spcPct val="110000"/>
              </a:lnSpc>
              <a:defRPr sz="1800">
                <a:solidFill>
                  <a:schemeClr val="tx1">
                    <a:lumMod val="50000"/>
                    <a:lumOff val="50000"/>
                  </a:schemeClr>
                </a:solidFill>
                <a:latin typeface="+mn-ea"/>
                <a:ea typeface="+mn-ea"/>
              </a:defRPr>
            </a:lvl1pPr>
          </a:lstStyle>
          <a:p>
            <a:fld id="{0B1296A0-BB5A-491C-8A3A-2721A8AE2E9D}" type="slidenum">
              <a:rPr lang="ja-JP" altLang="en-US" smtClean="0"/>
              <a:pPr/>
              <a:t>‹#›</a:t>
            </a:fld>
            <a:endParaRPr lang="ja-JP" altLang="en-US" dirty="0"/>
          </a:p>
        </p:txBody>
      </p:sp>
      <p:sp>
        <p:nvSpPr>
          <p:cNvPr id="6" name="フッター プレースホルダー 1"/>
          <p:cNvSpPr>
            <a:spLocks noGrp="1"/>
          </p:cNvSpPr>
          <p:nvPr>
            <p:ph type="ftr" sz="quarter" idx="3"/>
          </p:nvPr>
        </p:nvSpPr>
        <p:spPr>
          <a:xfrm>
            <a:off x="128464" y="6451200"/>
            <a:ext cx="9649071" cy="288000"/>
          </a:xfrm>
          <a:prstGeom prst="rect">
            <a:avLst/>
          </a:prstGeom>
        </p:spPr>
        <p:txBody>
          <a:bodyPr vert="horz" lIns="91440" tIns="45720" rIns="91440" bIns="45720" rtlCol="0" anchor="ctr"/>
          <a:lstStyle>
            <a:lvl1pPr algn="ctr">
              <a:lnSpc>
                <a:spcPct val="110000"/>
              </a:lnSpc>
              <a:defRPr sz="800">
                <a:solidFill>
                  <a:schemeClr val="tx1">
                    <a:lumMod val="50000"/>
                    <a:lumOff val="50000"/>
                  </a:schemeClr>
                </a:solidFill>
                <a:latin typeface="+mn-ea"/>
                <a:ea typeface="+mn-ea"/>
              </a:defRPr>
            </a:lvl1pPr>
          </a:lstStyle>
          <a:p>
            <a:r>
              <a:rPr lang="ja-JP" altLang="en-US" dirty="0" smtClean="0"/>
              <a:t>デザインの創作活動の特性に応じた実践的な知的財産権制度の知識修得の在り方に関する調査研究</a:t>
            </a:r>
            <a:endParaRPr lang="en-US" altLang="ja-JP" dirty="0" smtClean="0"/>
          </a:p>
          <a:p>
            <a:r>
              <a:rPr lang="ja-JP" altLang="en-US" dirty="0" smtClean="0"/>
              <a:t>（平成</a:t>
            </a:r>
            <a:r>
              <a:rPr lang="en-US" altLang="ja-JP" dirty="0" smtClean="0"/>
              <a:t>28</a:t>
            </a:r>
            <a:r>
              <a:rPr lang="ja-JP" altLang="en-US" dirty="0" smtClean="0"/>
              <a:t>年度 特許庁産業財産権制度問題調査研究）</a:t>
            </a:r>
            <a:endParaRPr lang="ja-JP" altLang="en-US" dirty="0"/>
          </a:p>
        </p:txBody>
      </p:sp>
    </p:spTree>
  </p:cSld>
  <p:clrMap bg1="lt1" tx1="dk1" bg2="lt2" tx2="dk2" accent1="accent1" accent2="accent2" accent3="accent3" accent4="accent4" accent5="accent5" accent6="accent6" hlink="hlink" folHlink="folHlink"/>
  <p:sldLayoutIdLst>
    <p:sldLayoutId id="2147483649" r:id="rId1"/>
    <p:sldLayoutId id="2147483656" r:id="rId2"/>
    <p:sldLayoutId id="2147483657" r:id="rId3"/>
    <p:sldLayoutId id="2147483661" r:id="rId4"/>
    <p:sldLayoutId id="2147483658" r:id="rId5"/>
    <p:sldLayoutId id="2147483659" r:id="rId6"/>
    <p:sldLayoutId id="2147483663" r:id="rId7"/>
    <p:sldLayoutId id="2147483668" r:id="rId8"/>
    <p:sldLayoutId id="2147483667" r:id="rId9"/>
    <p:sldLayoutId id="2147483650" r:id="rId10"/>
    <p:sldLayoutId id="2147483660" r:id="rId11"/>
    <p:sldLayoutId id="2147483665" r:id="rId12"/>
    <p:sldLayoutId id="2147483669" r:id="rId13"/>
    <p:sldLayoutId id="2147483662" r:id="rId14"/>
    <p:sldLayoutId id="2147483670" r:id="rId15"/>
    <p:sldLayoutId id="2147483654" r:id="rId16"/>
    <p:sldLayoutId id="2147483655" r:id="rId17"/>
  </p:sldLayoutIdLst>
  <p:timing>
    <p:tnLst>
      <p:par>
        <p:cTn id="1" dur="indefinite" restart="never" nodeType="tmRoot"/>
      </p:par>
    </p:tnLst>
  </p:timing>
  <p:hf hdr="0" dt="0"/>
  <p:txStyles>
    <p:titleStyle>
      <a:lvl1pPr algn="l" rtl="0" eaLnBrk="1" fontAlgn="base" hangingPunct="1">
        <a:lnSpc>
          <a:spcPct val="110000"/>
        </a:lnSpc>
        <a:spcBef>
          <a:spcPct val="0"/>
        </a:spcBef>
        <a:spcAft>
          <a:spcPct val="0"/>
        </a:spcAft>
        <a:defRPr kumimoji="1" sz="2400" b="0">
          <a:solidFill>
            <a:schemeClr val="tx1"/>
          </a:solidFill>
          <a:latin typeface="+mj-lt"/>
          <a:ea typeface="+mj-ea"/>
          <a:cs typeface="+mj-cs"/>
        </a:defRPr>
      </a:lvl1pPr>
      <a:lvl2pPr algn="ctr" rtl="0" eaLnBrk="1" fontAlgn="base" hangingPunct="1">
        <a:spcBef>
          <a:spcPct val="0"/>
        </a:spcBef>
        <a:spcAft>
          <a:spcPct val="0"/>
        </a:spcAft>
        <a:defRPr kumimoji="1" sz="4767">
          <a:solidFill>
            <a:schemeClr val="tx2"/>
          </a:solidFill>
          <a:latin typeface="Arial" charset="0"/>
          <a:ea typeface="ＭＳ Ｐゴシック" pitchFamily="50" charset="-128"/>
        </a:defRPr>
      </a:lvl2pPr>
      <a:lvl3pPr algn="ctr" rtl="0" eaLnBrk="1" fontAlgn="base" hangingPunct="1">
        <a:spcBef>
          <a:spcPct val="0"/>
        </a:spcBef>
        <a:spcAft>
          <a:spcPct val="0"/>
        </a:spcAft>
        <a:defRPr kumimoji="1" sz="4767">
          <a:solidFill>
            <a:schemeClr val="tx2"/>
          </a:solidFill>
          <a:latin typeface="Arial" charset="0"/>
          <a:ea typeface="ＭＳ Ｐゴシック" pitchFamily="50" charset="-128"/>
        </a:defRPr>
      </a:lvl3pPr>
      <a:lvl4pPr algn="ctr" rtl="0" eaLnBrk="1" fontAlgn="base" hangingPunct="1">
        <a:spcBef>
          <a:spcPct val="0"/>
        </a:spcBef>
        <a:spcAft>
          <a:spcPct val="0"/>
        </a:spcAft>
        <a:defRPr kumimoji="1" sz="4767">
          <a:solidFill>
            <a:schemeClr val="tx2"/>
          </a:solidFill>
          <a:latin typeface="Arial" charset="0"/>
          <a:ea typeface="ＭＳ Ｐゴシック" pitchFamily="50" charset="-128"/>
        </a:defRPr>
      </a:lvl4pPr>
      <a:lvl5pPr algn="ctr" rtl="0" eaLnBrk="1" fontAlgn="base" hangingPunct="1">
        <a:spcBef>
          <a:spcPct val="0"/>
        </a:spcBef>
        <a:spcAft>
          <a:spcPct val="0"/>
        </a:spcAft>
        <a:defRPr kumimoji="1" sz="4767">
          <a:solidFill>
            <a:schemeClr val="tx2"/>
          </a:solidFill>
          <a:latin typeface="Arial" charset="0"/>
          <a:ea typeface="ＭＳ Ｐゴシック" pitchFamily="50" charset="-128"/>
        </a:defRPr>
      </a:lvl5pPr>
      <a:lvl6pPr marL="495285" algn="ctr" rtl="0" eaLnBrk="1" fontAlgn="base" hangingPunct="1">
        <a:spcBef>
          <a:spcPct val="0"/>
        </a:spcBef>
        <a:spcAft>
          <a:spcPct val="0"/>
        </a:spcAft>
        <a:defRPr kumimoji="1" sz="4767">
          <a:solidFill>
            <a:schemeClr val="tx2"/>
          </a:solidFill>
          <a:latin typeface="Arial" charset="0"/>
          <a:ea typeface="ＭＳ Ｐゴシック" pitchFamily="50" charset="-128"/>
        </a:defRPr>
      </a:lvl6pPr>
      <a:lvl7pPr marL="990570" algn="ctr" rtl="0" eaLnBrk="1" fontAlgn="base" hangingPunct="1">
        <a:spcBef>
          <a:spcPct val="0"/>
        </a:spcBef>
        <a:spcAft>
          <a:spcPct val="0"/>
        </a:spcAft>
        <a:defRPr kumimoji="1" sz="4767">
          <a:solidFill>
            <a:schemeClr val="tx2"/>
          </a:solidFill>
          <a:latin typeface="Arial" charset="0"/>
          <a:ea typeface="ＭＳ Ｐゴシック" pitchFamily="50" charset="-128"/>
        </a:defRPr>
      </a:lvl7pPr>
      <a:lvl8pPr marL="1485854" algn="ctr" rtl="0" eaLnBrk="1" fontAlgn="base" hangingPunct="1">
        <a:spcBef>
          <a:spcPct val="0"/>
        </a:spcBef>
        <a:spcAft>
          <a:spcPct val="0"/>
        </a:spcAft>
        <a:defRPr kumimoji="1" sz="4767">
          <a:solidFill>
            <a:schemeClr val="tx2"/>
          </a:solidFill>
          <a:latin typeface="Arial" charset="0"/>
          <a:ea typeface="ＭＳ Ｐゴシック" pitchFamily="50" charset="-128"/>
        </a:defRPr>
      </a:lvl8pPr>
      <a:lvl9pPr marL="1981139" algn="ctr" rtl="0" eaLnBrk="1" fontAlgn="base" hangingPunct="1">
        <a:spcBef>
          <a:spcPct val="0"/>
        </a:spcBef>
        <a:spcAft>
          <a:spcPct val="0"/>
        </a:spcAft>
        <a:defRPr kumimoji="1" sz="4767">
          <a:solidFill>
            <a:schemeClr val="tx2"/>
          </a:solidFill>
          <a:latin typeface="Arial" charset="0"/>
          <a:ea typeface="ＭＳ Ｐゴシック" pitchFamily="50" charset="-128"/>
        </a:defRPr>
      </a:lvl9pPr>
    </p:titleStyle>
    <p:bodyStyle>
      <a:lvl1pPr marL="371464" indent="-371464" algn="l" rtl="0" eaLnBrk="1" fontAlgn="base" hangingPunct="1">
        <a:lnSpc>
          <a:spcPct val="110000"/>
        </a:lnSpc>
        <a:spcBef>
          <a:spcPct val="20000"/>
        </a:spcBef>
        <a:spcAft>
          <a:spcPct val="0"/>
        </a:spcAft>
        <a:buFont typeface="Wingdings" panose="05000000000000000000" pitchFamily="2" charset="2"/>
        <a:buChar char="l"/>
        <a:defRPr kumimoji="1" sz="1800">
          <a:solidFill>
            <a:schemeClr val="tx1"/>
          </a:solidFill>
          <a:latin typeface="+mn-lt"/>
          <a:ea typeface="+mn-ea"/>
          <a:cs typeface="+mn-cs"/>
        </a:defRPr>
      </a:lvl1pPr>
      <a:lvl2pPr marL="804838" indent="-309553" algn="l" rtl="0" eaLnBrk="1" fontAlgn="base" hangingPunct="1">
        <a:lnSpc>
          <a:spcPct val="110000"/>
        </a:lnSpc>
        <a:spcBef>
          <a:spcPct val="20000"/>
        </a:spcBef>
        <a:spcAft>
          <a:spcPct val="0"/>
        </a:spcAft>
        <a:buFont typeface="Wingdings" panose="05000000000000000000" pitchFamily="2" charset="2"/>
        <a:buChar char="l"/>
        <a:defRPr kumimoji="1" sz="1800">
          <a:solidFill>
            <a:schemeClr val="tx1"/>
          </a:solidFill>
          <a:latin typeface="+mn-lt"/>
          <a:ea typeface="+mn-ea"/>
        </a:defRPr>
      </a:lvl2pPr>
      <a:lvl3pPr marL="1238212" indent="-247642" algn="l" rtl="0" eaLnBrk="1" fontAlgn="base" hangingPunct="1">
        <a:lnSpc>
          <a:spcPct val="110000"/>
        </a:lnSpc>
        <a:spcBef>
          <a:spcPct val="20000"/>
        </a:spcBef>
        <a:spcAft>
          <a:spcPct val="0"/>
        </a:spcAft>
        <a:buFont typeface="Wingdings" panose="05000000000000000000" pitchFamily="2" charset="2"/>
        <a:buChar char="l"/>
        <a:defRPr kumimoji="1" sz="1800">
          <a:solidFill>
            <a:schemeClr val="tx1"/>
          </a:solidFill>
          <a:latin typeface="+mn-lt"/>
          <a:ea typeface="+mn-ea"/>
        </a:defRPr>
      </a:lvl3pPr>
      <a:lvl4pPr marL="1733497" indent="-247642" algn="l" rtl="0" eaLnBrk="1" fontAlgn="base" hangingPunct="1">
        <a:lnSpc>
          <a:spcPct val="110000"/>
        </a:lnSpc>
        <a:spcBef>
          <a:spcPct val="20000"/>
        </a:spcBef>
        <a:spcAft>
          <a:spcPct val="0"/>
        </a:spcAft>
        <a:buFont typeface="Wingdings" panose="05000000000000000000" pitchFamily="2" charset="2"/>
        <a:buChar char="l"/>
        <a:defRPr kumimoji="1" sz="1800">
          <a:solidFill>
            <a:schemeClr val="tx1"/>
          </a:solidFill>
          <a:latin typeface="+mn-lt"/>
          <a:ea typeface="+mn-ea"/>
        </a:defRPr>
      </a:lvl4pPr>
      <a:lvl5pPr marL="2228781" indent="-247642" algn="l" rtl="0" eaLnBrk="1" fontAlgn="base" hangingPunct="1">
        <a:lnSpc>
          <a:spcPct val="110000"/>
        </a:lnSpc>
        <a:spcBef>
          <a:spcPct val="20000"/>
        </a:spcBef>
        <a:spcAft>
          <a:spcPct val="0"/>
        </a:spcAft>
        <a:buFont typeface="Wingdings" panose="05000000000000000000" pitchFamily="2" charset="2"/>
        <a:buChar char="l"/>
        <a:defRPr kumimoji="1" sz="1800">
          <a:solidFill>
            <a:schemeClr val="tx1"/>
          </a:solidFill>
          <a:latin typeface="+mn-lt"/>
          <a:ea typeface="+mn-ea"/>
        </a:defRPr>
      </a:lvl5pPr>
      <a:lvl6pPr marL="2724066" indent="-247642" algn="l" rtl="0" eaLnBrk="1" fontAlgn="base" hangingPunct="1">
        <a:spcBef>
          <a:spcPct val="20000"/>
        </a:spcBef>
        <a:spcAft>
          <a:spcPct val="0"/>
        </a:spcAft>
        <a:buChar char="»"/>
        <a:defRPr kumimoji="1" sz="2167">
          <a:solidFill>
            <a:schemeClr val="tx1"/>
          </a:solidFill>
          <a:latin typeface="+mn-lt"/>
          <a:ea typeface="+mn-ea"/>
        </a:defRPr>
      </a:lvl6pPr>
      <a:lvl7pPr marL="3219351" indent="-247642" algn="l" rtl="0" eaLnBrk="1" fontAlgn="base" hangingPunct="1">
        <a:spcBef>
          <a:spcPct val="20000"/>
        </a:spcBef>
        <a:spcAft>
          <a:spcPct val="0"/>
        </a:spcAft>
        <a:buChar char="»"/>
        <a:defRPr kumimoji="1" sz="2167">
          <a:solidFill>
            <a:schemeClr val="tx1"/>
          </a:solidFill>
          <a:latin typeface="+mn-lt"/>
          <a:ea typeface="+mn-ea"/>
        </a:defRPr>
      </a:lvl7pPr>
      <a:lvl8pPr marL="3714636" indent="-247642" algn="l" rtl="0" eaLnBrk="1" fontAlgn="base" hangingPunct="1">
        <a:spcBef>
          <a:spcPct val="20000"/>
        </a:spcBef>
        <a:spcAft>
          <a:spcPct val="0"/>
        </a:spcAft>
        <a:buChar char="»"/>
        <a:defRPr kumimoji="1" sz="2167">
          <a:solidFill>
            <a:schemeClr val="tx1"/>
          </a:solidFill>
          <a:latin typeface="+mn-lt"/>
          <a:ea typeface="+mn-ea"/>
        </a:defRPr>
      </a:lvl8pPr>
      <a:lvl9pPr marL="4209920" indent="-247642" algn="l" rtl="0" eaLnBrk="1" fontAlgn="base" hangingPunct="1">
        <a:spcBef>
          <a:spcPct val="20000"/>
        </a:spcBef>
        <a:spcAft>
          <a:spcPct val="0"/>
        </a:spcAft>
        <a:buChar char="»"/>
        <a:defRPr kumimoji="1" sz="2167">
          <a:solidFill>
            <a:schemeClr val="tx1"/>
          </a:solidFill>
          <a:latin typeface="+mn-lt"/>
          <a:ea typeface="+mn-ea"/>
        </a:defRPr>
      </a:lvl9pPr>
    </p:bodyStyle>
    <p:otherStyle>
      <a:defPPr>
        <a:defRPr lang="ja-JP"/>
      </a:defPPr>
      <a:lvl1pPr marL="0" algn="l" defTabSz="990570" rtl="0" eaLnBrk="1" latinLnBrk="0" hangingPunct="1">
        <a:defRPr kumimoji="1" sz="1950" kern="1200">
          <a:solidFill>
            <a:schemeClr val="tx1"/>
          </a:solidFill>
          <a:latin typeface="+mn-lt"/>
          <a:ea typeface="+mn-ea"/>
          <a:cs typeface="+mn-cs"/>
        </a:defRPr>
      </a:lvl1pPr>
      <a:lvl2pPr marL="495285" algn="l" defTabSz="990570" rtl="0" eaLnBrk="1" latinLnBrk="0" hangingPunct="1">
        <a:defRPr kumimoji="1" sz="1950" kern="1200">
          <a:solidFill>
            <a:schemeClr val="tx1"/>
          </a:solidFill>
          <a:latin typeface="+mn-lt"/>
          <a:ea typeface="+mn-ea"/>
          <a:cs typeface="+mn-cs"/>
        </a:defRPr>
      </a:lvl2pPr>
      <a:lvl3pPr marL="990570" algn="l" defTabSz="990570" rtl="0" eaLnBrk="1" latinLnBrk="0" hangingPunct="1">
        <a:defRPr kumimoji="1" sz="1950" kern="1200">
          <a:solidFill>
            <a:schemeClr val="tx1"/>
          </a:solidFill>
          <a:latin typeface="+mn-lt"/>
          <a:ea typeface="+mn-ea"/>
          <a:cs typeface="+mn-cs"/>
        </a:defRPr>
      </a:lvl3pPr>
      <a:lvl4pPr marL="1485854" algn="l" defTabSz="990570" rtl="0" eaLnBrk="1" latinLnBrk="0" hangingPunct="1">
        <a:defRPr kumimoji="1" sz="1950" kern="1200">
          <a:solidFill>
            <a:schemeClr val="tx1"/>
          </a:solidFill>
          <a:latin typeface="+mn-lt"/>
          <a:ea typeface="+mn-ea"/>
          <a:cs typeface="+mn-cs"/>
        </a:defRPr>
      </a:lvl4pPr>
      <a:lvl5pPr marL="1981139" algn="l" defTabSz="990570" rtl="0" eaLnBrk="1" latinLnBrk="0" hangingPunct="1">
        <a:defRPr kumimoji="1" sz="1950" kern="1200">
          <a:solidFill>
            <a:schemeClr val="tx1"/>
          </a:solidFill>
          <a:latin typeface="+mn-lt"/>
          <a:ea typeface="+mn-ea"/>
          <a:cs typeface="+mn-cs"/>
        </a:defRPr>
      </a:lvl5pPr>
      <a:lvl6pPr marL="2476424" algn="l" defTabSz="990570" rtl="0" eaLnBrk="1" latinLnBrk="0" hangingPunct="1">
        <a:defRPr kumimoji="1" sz="1950" kern="1200">
          <a:solidFill>
            <a:schemeClr val="tx1"/>
          </a:solidFill>
          <a:latin typeface="+mn-lt"/>
          <a:ea typeface="+mn-ea"/>
          <a:cs typeface="+mn-cs"/>
        </a:defRPr>
      </a:lvl6pPr>
      <a:lvl7pPr marL="2971709" algn="l" defTabSz="990570" rtl="0" eaLnBrk="1" latinLnBrk="0" hangingPunct="1">
        <a:defRPr kumimoji="1" sz="1950" kern="1200">
          <a:solidFill>
            <a:schemeClr val="tx1"/>
          </a:solidFill>
          <a:latin typeface="+mn-lt"/>
          <a:ea typeface="+mn-ea"/>
          <a:cs typeface="+mn-cs"/>
        </a:defRPr>
      </a:lvl7pPr>
      <a:lvl8pPr marL="3466993" algn="l" defTabSz="990570" rtl="0" eaLnBrk="1" latinLnBrk="0" hangingPunct="1">
        <a:defRPr kumimoji="1" sz="1950" kern="1200">
          <a:solidFill>
            <a:schemeClr val="tx1"/>
          </a:solidFill>
          <a:latin typeface="+mn-lt"/>
          <a:ea typeface="+mn-ea"/>
          <a:cs typeface="+mn-cs"/>
        </a:defRPr>
      </a:lvl8pPr>
      <a:lvl9pPr marL="3962278" algn="l" defTabSz="990570" rtl="0" eaLnBrk="1" latinLnBrk="0" hangingPunct="1">
        <a:defRPr kumimoji="1" sz="19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creativecommons.org/licenses/by-nc/4.0/deed.ja" TargetMode="External"/><Relationship Id="rId2" Type="http://schemas.openxmlformats.org/officeDocument/2006/relationships/notesSlide" Target="../notesSlides/notesSlide1.xml"/><Relationship Id="rId1" Type="http://schemas.openxmlformats.org/officeDocument/2006/relationships/slideLayout" Target="../slideLayouts/slideLayout5.xml"/><Relationship Id="rId4" Type="http://schemas.openxmlformats.org/officeDocument/2006/relationships/image" Target="../media/image1.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6.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0.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0.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0.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0.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0.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5.xml"/><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5.xml"/><Relationship Id="rId5" Type="http://schemas.openxmlformats.org/officeDocument/2006/relationships/image" Target="../media/image2.png"/><Relationship Id="rId4" Type="http://schemas.openxmlformats.org/officeDocument/2006/relationships/image" Target="../media/image5.png"/></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7.xml"/><Relationship Id="rId1" Type="http://schemas.openxmlformats.org/officeDocument/2006/relationships/slideLayout" Target="../slideLayouts/slideLayout1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0.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chemeClr val="tx2">
              <a:lumMod val="40000"/>
              <a:lumOff val="60000"/>
            </a:schemeClr>
          </a:solidFill>
        </p:spPr>
        <p:txBody>
          <a:bodyPr/>
          <a:lstStyle/>
          <a:p>
            <a:r>
              <a:rPr kumimoji="1" lang="ja-JP" altLang="en-US" dirty="0" smtClean="0"/>
              <a:t>本教材の利用について</a:t>
            </a:r>
            <a:endParaRPr kumimoji="1" lang="ja-JP" altLang="en-US" dirty="0"/>
          </a:p>
        </p:txBody>
      </p:sp>
      <p:sp>
        <p:nvSpPr>
          <p:cNvPr id="3" name="コンテンツ プレースホルダー 2"/>
          <p:cNvSpPr>
            <a:spLocks noGrp="1"/>
          </p:cNvSpPr>
          <p:nvPr>
            <p:ph idx="1"/>
          </p:nvPr>
        </p:nvSpPr>
        <p:spPr/>
        <p:txBody>
          <a:bodyPr/>
          <a:lstStyle/>
          <a:p>
            <a:r>
              <a:rPr kumimoji="1" lang="ja-JP" altLang="en-US" dirty="0" smtClean="0"/>
              <a:t>本教材は、平成</a:t>
            </a:r>
            <a:r>
              <a:rPr kumimoji="1" lang="en-US" altLang="ja-JP" dirty="0" smtClean="0"/>
              <a:t>28</a:t>
            </a:r>
            <a:r>
              <a:rPr kumimoji="1" lang="ja-JP" altLang="en-US" dirty="0" smtClean="0"/>
              <a:t>年度 特許庁産業財産権制度問題調査研究「デザインの創作活動の特性に応じた実践的な知的財産権制度の知識修得の在り方に関する調査研究」（請負先：国立大学法人大阪大学 知的財産センター）に基づき作成したものです。</a:t>
            </a:r>
            <a:endParaRPr kumimoji="1" lang="en-US" altLang="ja-JP" dirty="0" smtClean="0"/>
          </a:p>
          <a:p>
            <a:r>
              <a:rPr kumimoji="1" lang="ja-JP" altLang="en-US" dirty="0" smtClean="0"/>
              <a:t>本教材の著作権は、第三者に権利があることを表示している内容を除き、特許庁に帰属しています。また、本教材は、</a:t>
            </a:r>
            <a:r>
              <a:rPr lang="ja-JP" altLang="en-US" dirty="0" smtClean="0"/>
              <a:t>第三者</a:t>
            </a:r>
            <a:r>
              <a:rPr lang="ja-JP" altLang="en-US" dirty="0"/>
              <a:t>に権利があることを表示している</a:t>
            </a:r>
            <a:r>
              <a:rPr lang="ja-JP" altLang="en-US" dirty="0" smtClean="0"/>
              <a:t>内容を</a:t>
            </a:r>
            <a:r>
              <a:rPr lang="ja-JP" altLang="en-US" dirty="0"/>
              <a:t>除き</a:t>
            </a:r>
            <a:r>
              <a:rPr lang="ja-JP" altLang="en-US" dirty="0" smtClean="0"/>
              <a:t>、</a:t>
            </a:r>
            <a:r>
              <a:rPr kumimoji="1" lang="ja-JP" altLang="en-US" dirty="0" smtClean="0">
                <a:hlinkClick r:id="rId3"/>
              </a:rPr>
              <a:t>クリエイティブ・コモンズ 表示 </a:t>
            </a:r>
            <a:r>
              <a:rPr kumimoji="1" lang="en-US" altLang="ja-JP" dirty="0" smtClean="0">
                <a:hlinkClick r:id="rId3"/>
              </a:rPr>
              <a:t>- </a:t>
            </a:r>
            <a:r>
              <a:rPr kumimoji="1" lang="ja-JP" altLang="en-US" dirty="0" smtClean="0">
                <a:hlinkClick r:id="rId3"/>
              </a:rPr>
              <a:t>非営利 </a:t>
            </a:r>
            <a:r>
              <a:rPr kumimoji="1" lang="en-US" altLang="ja-JP" dirty="0" smtClean="0">
                <a:hlinkClick r:id="rId3"/>
              </a:rPr>
              <a:t>4.0 </a:t>
            </a:r>
            <a:r>
              <a:rPr kumimoji="1" lang="ja-JP" altLang="en-US" dirty="0" smtClean="0">
                <a:hlinkClick r:id="rId3"/>
              </a:rPr>
              <a:t>国際 ライセンス</a:t>
            </a:r>
            <a:r>
              <a:rPr kumimoji="1" lang="ja-JP" altLang="en-US" dirty="0" smtClean="0"/>
              <a:t>の下に提供されています。</a:t>
            </a:r>
            <a:endParaRPr kumimoji="1" lang="en-US" altLang="ja-JP" dirty="0" smtClean="0"/>
          </a:p>
          <a:p>
            <a:endParaRPr lang="en-US" altLang="ja-JP" dirty="0" smtClean="0"/>
          </a:p>
          <a:p>
            <a:endParaRPr lang="en-US" altLang="ja-JP" dirty="0" smtClean="0"/>
          </a:p>
          <a:p>
            <a:endParaRPr lang="en-US" altLang="ja-JP" dirty="0"/>
          </a:p>
          <a:p>
            <a:r>
              <a:rPr kumimoji="1" lang="ja-JP" altLang="en-US" dirty="0" smtClean="0"/>
              <a:t>本教材は、できる限り正確な情報の提供を期して作成したものですが、不正確な情報や古い情報を含んでいる可能性があります。本教材を利用したことにより損害・損失等を被る事態が生じたとしても、特許庁、国立大学法人大阪大学 知的財産センター及び執筆者は一切の責任を負いかねますので、ご了承ください。</a:t>
            </a:r>
            <a:endParaRPr kumimoji="1" lang="en-US" altLang="ja-JP" dirty="0" smtClean="0"/>
          </a:p>
          <a:p>
            <a:endParaRPr lang="en-US" altLang="ja-JP" dirty="0" smtClean="0"/>
          </a:p>
          <a:p>
            <a:pPr marL="0" indent="0">
              <a:buNone/>
            </a:pPr>
            <a:r>
              <a:rPr kumimoji="1" lang="ja-JP" altLang="en-US" sz="1400" dirty="0" smtClean="0"/>
              <a:t>　　　　　　　　　　　　　　　　　　　　　　　　　　　　　　　　　　［本教材の利用に関するお問い合わせ先］</a:t>
            </a:r>
            <a:endParaRPr kumimoji="1" lang="en-US" altLang="ja-JP" sz="1400" dirty="0" smtClean="0"/>
          </a:p>
          <a:p>
            <a:pPr marL="0" indent="0">
              <a:buNone/>
            </a:pPr>
            <a:r>
              <a:rPr kumimoji="1" lang="ja-JP" altLang="en-US" sz="1400" dirty="0" smtClean="0"/>
              <a:t>　　　　　　　　　　　　　　　　　　　　　　　　　　　　　　　　　　　特許庁 審査第一部 意匠課 企画調査班</a:t>
            </a:r>
            <a:endParaRPr kumimoji="1" lang="en-US" altLang="ja-JP" sz="1400" dirty="0" smtClean="0"/>
          </a:p>
          <a:p>
            <a:pPr marL="0" indent="0">
              <a:buNone/>
            </a:pPr>
            <a:r>
              <a:rPr lang="ja-JP" altLang="en-US" sz="1400" dirty="0" smtClean="0"/>
              <a:t>　　　　　　　　　　　　　　　　　　　　　　　　　　　　　　　　　　　</a:t>
            </a:r>
            <a:r>
              <a:rPr lang="en-US" altLang="ja-JP" sz="1400" dirty="0" smtClean="0"/>
              <a:t>TEL</a:t>
            </a:r>
            <a:r>
              <a:rPr lang="ja-JP" altLang="en-US" sz="1400" dirty="0" smtClean="0"/>
              <a:t>：</a:t>
            </a:r>
            <a:r>
              <a:rPr lang="en-US" altLang="ja-JP" sz="1400" dirty="0" smtClean="0"/>
              <a:t>03-3581-1101</a:t>
            </a:r>
            <a:r>
              <a:rPr lang="ja-JP" altLang="en-US" sz="1400" dirty="0" smtClean="0"/>
              <a:t>（内線</a:t>
            </a:r>
            <a:r>
              <a:rPr lang="en-US" altLang="ja-JP" sz="1400" dirty="0" smtClean="0"/>
              <a:t>2907</a:t>
            </a:r>
            <a:r>
              <a:rPr lang="ja-JP" altLang="en-US" sz="1400" dirty="0" smtClean="0"/>
              <a:t>）</a:t>
            </a:r>
            <a:endParaRPr kumimoji="1" lang="en-US" altLang="ja-JP" sz="1400" dirty="0" smtClean="0"/>
          </a:p>
        </p:txBody>
      </p:sp>
      <p:sp>
        <p:nvSpPr>
          <p:cNvPr id="5" name="スライド番号プレースホルダー 4"/>
          <p:cNvSpPr>
            <a:spLocks noGrp="1"/>
          </p:cNvSpPr>
          <p:nvPr>
            <p:ph type="sldNum" sz="quarter" idx="11"/>
          </p:nvPr>
        </p:nvSpPr>
        <p:spPr/>
        <p:txBody>
          <a:bodyPr/>
          <a:lstStyle/>
          <a:p>
            <a:fld id="{0B1296A0-BB5A-491C-8A3A-2721A8AE2E9D}" type="slidenum">
              <a:rPr lang="ja-JP" altLang="en-US" smtClean="0"/>
              <a:pPr/>
              <a:t>0</a:t>
            </a:fld>
            <a:endParaRPr lang="ja-JP" altLang="en-US" dirty="0"/>
          </a:p>
        </p:txBody>
      </p:sp>
      <p:pic>
        <p:nvPicPr>
          <p:cNvPr id="6" name="図 5">
            <a:hlinkClick r:id="rId3"/>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238624" y="2851200"/>
            <a:ext cx="1428750" cy="495300"/>
          </a:xfrm>
          <a:prstGeom prst="rect">
            <a:avLst/>
          </a:prstGeom>
        </p:spPr>
      </p:pic>
      <p:sp>
        <p:nvSpPr>
          <p:cNvPr id="7" name="フッター プレースホルダー 1"/>
          <p:cNvSpPr>
            <a:spLocks noGrp="1"/>
          </p:cNvSpPr>
          <p:nvPr>
            <p:ph type="ftr" sz="quarter" idx="3"/>
          </p:nvPr>
        </p:nvSpPr>
        <p:spPr>
          <a:xfrm>
            <a:off x="128464" y="6451200"/>
            <a:ext cx="9649071" cy="288000"/>
          </a:xfrm>
          <a:prstGeom prst="rect">
            <a:avLst/>
          </a:prstGeom>
        </p:spPr>
        <p:txBody>
          <a:bodyPr vert="horz" lIns="91440" tIns="45720" rIns="91440" bIns="45720" rtlCol="0" anchor="ctr"/>
          <a:lstStyle>
            <a:lvl1pPr algn="ctr">
              <a:lnSpc>
                <a:spcPct val="110000"/>
              </a:lnSpc>
              <a:defRPr sz="800">
                <a:solidFill>
                  <a:schemeClr val="tx1">
                    <a:lumMod val="50000"/>
                    <a:lumOff val="50000"/>
                  </a:schemeClr>
                </a:solidFill>
                <a:latin typeface="+mn-ea"/>
                <a:ea typeface="+mn-ea"/>
              </a:defRPr>
            </a:lvl1pPr>
          </a:lstStyle>
          <a:p>
            <a:r>
              <a:rPr lang="ja-JP" altLang="en-US" dirty="0" smtClean="0"/>
              <a:t>デザインの創作活動の特性に応じた実践的な知的財産権制度の知識修得の在り方に関する調査研究</a:t>
            </a:r>
            <a:endParaRPr lang="en-US" altLang="ja-JP" dirty="0" smtClean="0"/>
          </a:p>
          <a:p>
            <a:r>
              <a:rPr lang="ja-JP" altLang="en-US" dirty="0" smtClean="0"/>
              <a:t>（平成</a:t>
            </a:r>
            <a:r>
              <a:rPr lang="en-US" altLang="ja-JP" dirty="0" smtClean="0"/>
              <a:t>28</a:t>
            </a:r>
            <a:r>
              <a:rPr lang="ja-JP" altLang="en-US" dirty="0" smtClean="0"/>
              <a:t>年度 特許庁産業財産権制度問題調査研究）</a:t>
            </a:r>
            <a:endParaRPr lang="ja-JP" altLang="en-US" dirty="0"/>
          </a:p>
        </p:txBody>
      </p:sp>
    </p:spTree>
    <p:extLst>
      <p:ext uri="{BB962C8B-B14F-4D97-AF65-F5344CB8AC3E}">
        <p14:creationId xmlns:p14="http://schemas.microsoft.com/office/powerpoint/2010/main" val="162527674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chemeClr val="tx2">
              <a:lumMod val="40000"/>
              <a:lumOff val="60000"/>
            </a:schemeClr>
          </a:solidFill>
        </p:spPr>
        <p:txBody>
          <a:bodyPr/>
          <a:lstStyle/>
          <a:p>
            <a:r>
              <a:rPr kumimoji="1" lang="en-US" altLang="ja-JP" dirty="0" smtClean="0"/>
              <a:t>02-02</a:t>
            </a:r>
            <a:br>
              <a:rPr kumimoji="1" lang="en-US" altLang="ja-JP" dirty="0" smtClean="0"/>
            </a:br>
            <a:r>
              <a:rPr kumimoji="1" lang="ja-JP" altLang="en-US" dirty="0" smtClean="0"/>
              <a:t>知的財産と経済社会</a:t>
            </a:r>
            <a:endParaRPr kumimoji="1" lang="ja-JP" altLang="en-US" dirty="0"/>
          </a:p>
        </p:txBody>
      </p:sp>
      <p:sp>
        <p:nvSpPr>
          <p:cNvPr id="4" name="スライド番号プレースホルダー 3"/>
          <p:cNvSpPr>
            <a:spLocks noGrp="1"/>
          </p:cNvSpPr>
          <p:nvPr>
            <p:ph type="sldNum" sz="quarter" idx="11"/>
          </p:nvPr>
        </p:nvSpPr>
        <p:spPr/>
        <p:txBody>
          <a:bodyPr/>
          <a:lstStyle/>
          <a:p>
            <a:fld id="{0B1296A0-BB5A-491C-8A3A-2721A8AE2E9D}" type="slidenum">
              <a:rPr lang="ja-JP" altLang="en-US" smtClean="0"/>
              <a:pPr/>
              <a:t>9</a:t>
            </a:fld>
            <a:endParaRPr lang="ja-JP" altLang="en-US" dirty="0"/>
          </a:p>
        </p:txBody>
      </p:sp>
      <p:sp>
        <p:nvSpPr>
          <p:cNvPr id="5" name="フッター プレースホルダー 1"/>
          <p:cNvSpPr>
            <a:spLocks noGrp="1"/>
          </p:cNvSpPr>
          <p:nvPr>
            <p:ph type="ftr" sz="quarter" idx="3"/>
          </p:nvPr>
        </p:nvSpPr>
        <p:spPr>
          <a:xfrm>
            <a:off x="128464" y="6451200"/>
            <a:ext cx="9649071" cy="288000"/>
          </a:xfrm>
          <a:prstGeom prst="rect">
            <a:avLst/>
          </a:prstGeom>
        </p:spPr>
        <p:txBody>
          <a:bodyPr vert="horz" lIns="91440" tIns="45720" rIns="91440" bIns="45720" rtlCol="0" anchor="ctr"/>
          <a:lstStyle>
            <a:lvl1pPr algn="ctr">
              <a:lnSpc>
                <a:spcPct val="110000"/>
              </a:lnSpc>
              <a:defRPr sz="800">
                <a:solidFill>
                  <a:schemeClr val="tx1">
                    <a:lumMod val="50000"/>
                    <a:lumOff val="50000"/>
                  </a:schemeClr>
                </a:solidFill>
                <a:latin typeface="+mn-ea"/>
                <a:ea typeface="+mn-ea"/>
              </a:defRPr>
            </a:lvl1pPr>
          </a:lstStyle>
          <a:p>
            <a:r>
              <a:rPr lang="ja-JP" altLang="en-US" dirty="0" smtClean="0"/>
              <a:t>デザインの創作活動の特性に応じた実践的な知的財産権制度の知識修得の在り方に関する調査研究</a:t>
            </a:r>
            <a:endParaRPr lang="en-US" altLang="ja-JP" dirty="0" smtClean="0"/>
          </a:p>
          <a:p>
            <a:r>
              <a:rPr lang="ja-JP" altLang="en-US" dirty="0" smtClean="0"/>
              <a:t>（平成</a:t>
            </a:r>
            <a:r>
              <a:rPr lang="en-US" altLang="ja-JP" dirty="0" smtClean="0"/>
              <a:t>28</a:t>
            </a:r>
            <a:r>
              <a:rPr lang="ja-JP" altLang="en-US" dirty="0" smtClean="0"/>
              <a:t>年度 特許庁産業財産権制度問題調査研究）</a:t>
            </a:r>
            <a:endParaRPr lang="ja-JP" altLang="en-US" dirty="0"/>
          </a:p>
        </p:txBody>
      </p:sp>
    </p:spTree>
    <p:extLst>
      <p:ext uri="{BB962C8B-B14F-4D97-AF65-F5344CB8AC3E}">
        <p14:creationId xmlns:p14="http://schemas.microsoft.com/office/powerpoint/2010/main" val="236260824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chemeClr val="tx2">
              <a:lumMod val="40000"/>
              <a:lumOff val="60000"/>
            </a:schemeClr>
          </a:solidFill>
        </p:spPr>
        <p:txBody>
          <a:bodyPr/>
          <a:lstStyle/>
          <a:p>
            <a:r>
              <a:rPr kumimoji="1" lang="en-US" altLang="ja-JP" dirty="0" smtClean="0"/>
              <a:t>02-02</a:t>
            </a:r>
            <a:r>
              <a:rPr kumimoji="1" lang="ja-JP" altLang="en-US" dirty="0" smtClean="0"/>
              <a:t>　知的財産と経済社会</a:t>
            </a:r>
            <a:endParaRPr kumimoji="1" lang="ja-JP" altLang="en-US" dirty="0"/>
          </a:p>
        </p:txBody>
      </p:sp>
      <p:sp>
        <p:nvSpPr>
          <p:cNvPr id="3" name="コンテンツ プレースホルダー 2"/>
          <p:cNvSpPr>
            <a:spLocks noGrp="1"/>
          </p:cNvSpPr>
          <p:nvPr>
            <p:ph idx="1"/>
          </p:nvPr>
        </p:nvSpPr>
        <p:spPr>
          <a:xfrm>
            <a:off x="128464" y="692696"/>
            <a:ext cx="9649072" cy="432000"/>
          </a:xfrm>
        </p:spPr>
        <p:txBody>
          <a:bodyPr/>
          <a:lstStyle/>
          <a:p>
            <a:pPr marL="0" indent="0" algn="ctr">
              <a:buNone/>
            </a:pPr>
            <a:r>
              <a:rPr kumimoji="1" lang="ja-JP" altLang="en-US" sz="2400" dirty="0" smtClean="0"/>
              <a:t>知的財産は経済社会にとってどのような意味や価値があるのだろうか</a:t>
            </a:r>
            <a:endParaRPr kumimoji="1" lang="ja-JP" altLang="en-US" sz="2400" dirty="0"/>
          </a:p>
        </p:txBody>
      </p:sp>
      <p:sp>
        <p:nvSpPr>
          <p:cNvPr id="5" name="スライド番号プレースホルダー 4"/>
          <p:cNvSpPr>
            <a:spLocks noGrp="1"/>
          </p:cNvSpPr>
          <p:nvPr>
            <p:ph type="sldNum" sz="quarter" idx="11"/>
          </p:nvPr>
        </p:nvSpPr>
        <p:spPr/>
        <p:txBody>
          <a:bodyPr/>
          <a:lstStyle/>
          <a:p>
            <a:fld id="{0B1296A0-BB5A-491C-8A3A-2721A8AE2E9D}" type="slidenum">
              <a:rPr lang="ja-JP" altLang="en-US" smtClean="0"/>
              <a:pPr/>
              <a:t>10</a:t>
            </a:fld>
            <a:endParaRPr lang="ja-JP" altLang="en-US" dirty="0"/>
          </a:p>
        </p:txBody>
      </p:sp>
      <p:sp>
        <p:nvSpPr>
          <p:cNvPr id="6" name="右矢印 5"/>
          <p:cNvSpPr/>
          <p:nvPr/>
        </p:nvSpPr>
        <p:spPr>
          <a:xfrm>
            <a:off x="128588" y="1411200"/>
            <a:ext cx="9648825" cy="1152000"/>
          </a:xfrm>
          <a:prstGeom prst="rightArrow">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10000"/>
              </a:lnSpc>
            </a:pPr>
            <a:endParaRPr kumimoji="1" lang="ja-JP" altLang="en-US" dirty="0">
              <a:solidFill>
                <a:schemeClr val="tx1"/>
              </a:solidFill>
            </a:endParaRPr>
          </a:p>
        </p:txBody>
      </p:sp>
      <p:sp>
        <p:nvSpPr>
          <p:cNvPr id="7" name="正方形/長方形 6"/>
          <p:cNvSpPr/>
          <p:nvPr/>
        </p:nvSpPr>
        <p:spPr>
          <a:xfrm>
            <a:off x="7329264" y="1772816"/>
            <a:ext cx="1728024" cy="43204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10000"/>
              </a:lnSpc>
            </a:pPr>
            <a:r>
              <a:rPr kumimoji="1" lang="en-US" altLang="ja-JP" sz="2400" dirty="0" smtClean="0">
                <a:solidFill>
                  <a:schemeClr val="tx1"/>
                </a:solidFill>
              </a:rPr>
              <a:t>2000</a:t>
            </a:r>
            <a:r>
              <a:rPr kumimoji="1" lang="ja-JP" altLang="en-US" sz="2400" dirty="0" smtClean="0">
                <a:solidFill>
                  <a:schemeClr val="tx1"/>
                </a:solidFill>
              </a:rPr>
              <a:t>年代</a:t>
            </a:r>
            <a:endParaRPr kumimoji="1" lang="ja-JP" altLang="en-US" sz="2400" dirty="0">
              <a:solidFill>
                <a:schemeClr val="tx1"/>
              </a:solidFill>
            </a:endParaRPr>
          </a:p>
        </p:txBody>
      </p:sp>
      <p:sp>
        <p:nvSpPr>
          <p:cNvPr id="8" name="正方形/長方形 7"/>
          <p:cNvSpPr/>
          <p:nvPr/>
        </p:nvSpPr>
        <p:spPr>
          <a:xfrm>
            <a:off x="5169024" y="1772816"/>
            <a:ext cx="1728024" cy="43204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10000"/>
              </a:lnSpc>
            </a:pPr>
            <a:r>
              <a:rPr kumimoji="1" lang="en-US" altLang="ja-JP" sz="2400" dirty="0" smtClean="0">
                <a:solidFill>
                  <a:schemeClr val="tx1"/>
                </a:solidFill>
              </a:rPr>
              <a:t>1980</a:t>
            </a:r>
            <a:r>
              <a:rPr kumimoji="1" lang="ja-JP" altLang="en-US" sz="2400" dirty="0" smtClean="0">
                <a:solidFill>
                  <a:schemeClr val="tx1"/>
                </a:solidFill>
              </a:rPr>
              <a:t>年代</a:t>
            </a:r>
            <a:endParaRPr kumimoji="1" lang="ja-JP" altLang="en-US" sz="2400" dirty="0">
              <a:solidFill>
                <a:schemeClr val="tx1"/>
              </a:solidFill>
            </a:endParaRPr>
          </a:p>
        </p:txBody>
      </p:sp>
      <p:sp>
        <p:nvSpPr>
          <p:cNvPr id="9" name="正方形/長方形 8"/>
          <p:cNvSpPr/>
          <p:nvPr/>
        </p:nvSpPr>
        <p:spPr>
          <a:xfrm>
            <a:off x="1784648" y="2563200"/>
            <a:ext cx="6336704" cy="2016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10000"/>
              </a:lnSpc>
            </a:pPr>
            <a:r>
              <a:rPr kumimoji="1" lang="ja-JP" altLang="en-US" sz="2400" dirty="0" smtClean="0">
                <a:solidFill>
                  <a:schemeClr val="tx1"/>
                </a:solidFill>
              </a:rPr>
              <a:t>価値の変遷</a:t>
            </a:r>
            <a:endParaRPr kumimoji="1" lang="en-US" altLang="ja-JP" sz="2400" dirty="0" smtClean="0">
              <a:solidFill>
                <a:schemeClr val="tx1"/>
              </a:solidFill>
            </a:endParaRPr>
          </a:p>
          <a:p>
            <a:pPr marL="457200" indent="-457200">
              <a:lnSpc>
                <a:spcPct val="110000"/>
              </a:lnSpc>
              <a:buFont typeface="+mj-lt"/>
              <a:buAutoNum type="arabicPeriod"/>
            </a:pPr>
            <a:r>
              <a:rPr lang="ja-JP" altLang="en-US" sz="2400" dirty="0">
                <a:solidFill>
                  <a:schemeClr val="tx1"/>
                </a:solidFill>
              </a:rPr>
              <a:t>著作権</a:t>
            </a:r>
            <a:r>
              <a:rPr lang="ja-JP" altLang="en-US" sz="2400" dirty="0" smtClean="0">
                <a:solidFill>
                  <a:schemeClr val="tx1"/>
                </a:solidFill>
              </a:rPr>
              <a:t>と印刷技術</a:t>
            </a:r>
            <a:endParaRPr lang="en-US" altLang="ja-JP" sz="2400" dirty="0" smtClean="0">
              <a:solidFill>
                <a:schemeClr val="tx1"/>
              </a:solidFill>
            </a:endParaRPr>
          </a:p>
          <a:p>
            <a:pPr marL="457200" indent="-457200">
              <a:lnSpc>
                <a:spcPct val="110000"/>
              </a:lnSpc>
              <a:buFont typeface="+mj-lt"/>
              <a:buAutoNum type="arabicPeriod"/>
            </a:pPr>
            <a:r>
              <a:rPr kumimoji="1" lang="ja-JP" altLang="en-US" sz="2400" dirty="0" smtClean="0">
                <a:solidFill>
                  <a:schemeClr val="tx1"/>
                </a:solidFill>
              </a:rPr>
              <a:t>産業財産権と産業革命</a:t>
            </a:r>
            <a:endParaRPr kumimoji="1" lang="en-US" altLang="ja-JP" sz="2400" dirty="0" smtClean="0">
              <a:solidFill>
                <a:schemeClr val="tx1"/>
              </a:solidFill>
            </a:endParaRPr>
          </a:p>
          <a:p>
            <a:pPr marL="457200" indent="-457200">
              <a:lnSpc>
                <a:spcPct val="110000"/>
              </a:lnSpc>
              <a:buFont typeface="+mj-lt"/>
              <a:buAutoNum type="arabicPeriod"/>
            </a:pPr>
            <a:r>
              <a:rPr lang="ja-JP" altLang="en-US" sz="2400" dirty="0">
                <a:solidFill>
                  <a:schemeClr val="tx1"/>
                </a:solidFill>
              </a:rPr>
              <a:t>デザイン</a:t>
            </a:r>
            <a:r>
              <a:rPr lang="ja-JP" altLang="en-US" sz="2400" dirty="0" smtClean="0">
                <a:solidFill>
                  <a:schemeClr val="tx1"/>
                </a:solidFill>
              </a:rPr>
              <a:t>の歴史</a:t>
            </a:r>
            <a:r>
              <a:rPr lang="ja-JP" altLang="en-US" sz="2400" dirty="0" err="1" smtClean="0">
                <a:solidFill>
                  <a:schemeClr val="tx1"/>
                </a:solidFill>
              </a:rPr>
              <a:t>ー</a:t>
            </a:r>
            <a:r>
              <a:rPr lang="ja-JP" altLang="en-US" sz="2400" dirty="0" smtClean="0">
                <a:solidFill>
                  <a:schemeClr val="tx1"/>
                </a:solidFill>
              </a:rPr>
              <a:t>産業革命</a:t>
            </a:r>
            <a:endParaRPr lang="en-US" altLang="ja-JP" sz="2400" dirty="0" smtClean="0">
              <a:solidFill>
                <a:schemeClr val="tx1"/>
              </a:solidFill>
            </a:endParaRPr>
          </a:p>
          <a:p>
            <a:pPr marL="457200" indent="-457200">
              <a:lnSpc>
                <a:spcPct val="110000"/>
              </a:lnSpc>
              <a:buFont typeface="+mj-lt"/>
              <a:buAutoNum type="arabicPeriod"/>
            </a:pPr>
            <a:r>
              <a:rPr kumimoji="1" lang="en-US" altLang="ja-JP" sz="2400" dirty="0" smtClean="0">
                <a:solidFill>
                  <a:schemeClr val="tx1"/>
                </a:solidFill>
              </a:rPr>
              <a:t>ICT</a:t>
            </a:r>
            <a:r>
              <a:rPr kumimoji="1" lang="ja-JP" altLang="en-US" sz="2400" dirty="0" smtClean="0">
                <a:solidFill>
                  <a:schemeClr val="tx1"/>
                </a:solidFill>
              </a:rPr>
              <a:t>（情報通信技術）の進化とデザイン</a:t>
            </a:r>
            <a:endParaRPr kumimoji="1" lang="ja-JP" altLang="en-US" sz="2400" dirty="0">
              <a:solidFill>
                <a:schemeClr val="tx1"/>
              </a:solidFill>
            </a:endParaRPr>
          </a:p>
        </p:txBody>
      </p:sp>
      <p:sp>
        <p:nvSpPr>
          <p:cNvPr id="10" name="正方形/長方形 9"/>
          <p:cNvSpPr/>
          <p:nvPr/>
        </p:nvSpPr>
        <p:spPr>
          <a:xfrm>
            <a:off x="848544" y="1771176"/>
            <a:ext cx="3168000" cy="43204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10000"/>
              </a:lnSpc>
            </a:pPr>
            <a:r>
              <a:rPr lang="en-US" altLang="ja-JP" sz="2400" dirty="0" smtClean="0">
                <a:solidFill>
                  <a:schemeClr val="tx1"/>
                </a:solidFill>
              </a:rPr>
              <a:t>15</a:t>
            </a:r>
            <a:r>
              <a:rPr kumimoji="1" lang="ja-JP" altLang="en-US" sz="2400" dirty="0" smtClean="0">
                <a:solidFill>
                  <a:schemeClr val="tx1"/>
                </a:solidFill>
              </a:rPr>
              <a:t>世紀～</a:t>
            </a:r>
            <a:r>
              <a:rPr kumimoji="1" lang="en-US" altLang="ja-JP" sz="2400" dirty="0" smtClean="0">
                <a:solidFill>
                  <a:schemeClr val="tx1"/>
                </a:solidFill>
              </a:rPr>
              <a:t>19</a:t>
            </a:r>
            <a:r>
              <a:rPr kumimoji="1" lang="ja-JP" altLang="en-US" sz="2400" dirty="0" smtClean="0">
                <a:solidFill>
                  <a:schemeClr val="tx1"/>
                </a:solidFill>
              </a:rPr>
              <a:t>世紀</a:t>
            </a:r>
            <a:endParaRPr kumimoji="1" lang="ja-JP" altLang="en-US" sz="2400" dirty="0">
              <a:solidFill>
                <a:schemeClr val="tx1"/>
              </a:solidFill>
            </a:endParaRPr>
          </a:p>
        </p:txBody>
      </p:sp>
      <p:sp>
        <p:nvSpPr>
          <p:cNvPr id="11" name="角丸四角形 10"/>
          <p:cNvSpPr/>
          <p:nvPr/>
        </p:nvSpPr>
        <p:spPr>
          <a:xfrm>
            <a:off x="7329264" y="4795200"/>
            <a:ext cx="1728024" cy="720080"/>
          </a:xfrm>
          <a:prstGeom prst="roundRect">
            <a:avLst>
              <a:gd name="adj" fmla="val 11376"/>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10000"/>
              </a:lnSpc>
            </a:pPr>
            <a:r>
              <a:rPr kumimoji="1" lang="ja-JP" altLang="en-US" sz="2400" dirty="0" smtClean="0">
                <a:solidFill>
                  <a:schemeClr val="tx1"/>
                </a:solidFill>
              </a:rPr>
              <a:t>情報</a:t>
            </a:r>
            <a:endParaRPr kumimoji="1" lang="ja-JP" altLang="en-US" sz="2400" dirty="0">
              <a:solidFill>
                <a:schemeClr val="tx1"/>
              </a:solidFill>
            </a:endParaRPr>
          </a:p>
        </p:txBody>
      </p:sp>
      <p:sp>
        <p:nvSpPr>
          <p:cNvPr id="12" name="角丸四角形 11"/>
          <p:cNvSpPr/>
          <p:nvPr/>
        </p:nvSpPr>
        <p:spPr>
          <a:xfrm>
            <a:off x="4088988" y="4795200"/>
            <a:ext cx="1728024" cy="720080"/>
          </a:xfrm>
          <a:prstGeom prst="roundRect">
            <a:avLst>
              <a:gd name="adj" fmla="val 11376"/>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10000"/>
              </a:lnSpc>
            </a:pPr>
            <a:r>
              <a:rPr lang="ja-JP" altLang="en-US" sz="2400" dirty="0">
                <a:solidFill>
                  <a:schemeClr val="tx1"/>
                </a:solidFill>
              </a:rPr>
              <a:t>モノ</a:t>
            </a:r>
            <a:endParaRPr kumimoji="1" lang="ja-JP" altLang="en-US" sz="2400" dirty="0">
              <a:solidFill>
                <a:schemeClr val="tx1"/>
              </a:solidFill>
            </a:endParaRPr>
          </a:p>
        </p:txBody>
      </p:sp>
      <p:sp>
        <p:nvSpPr>
          <p:cNvPr id="13" name="正方形/長方形 12"/>
          <p:cNvSpPr/>
          <p:nvPr/>
        </p:nvSpPr>
        <p:spPr>
          <a:xfrm>
            <a:off x="128464" y="5587200"/>
            <a:ext cx="9648949" cy="288000"/>
          </a:xfrm>
          <a:prstGeom prst="rect">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10000"/>
              </a:lnSpc>
            </a:pPr>
            <a:r>
              <a:rPr lang="ja-JP" altLang="en-US" dirty="0" smtClean="0">
                <a:solidFill>
                  <a:schemeClr val="tx1"/>
                </a:solidFill>
              </a:rPr>
              <a:t>機能・用途・生産性・美</a:t>
            </a:r>
            <a:endParaRPr kumimoji="1" lang="ja-JP" altLang="en-US" dirty="0">
              <a:solidFill>
                <a:schemeClr val="tx1"/>
              </a:solidFill>
            </a:endParaRPr>
          </a:p>
        </p:txBody>
      </p:sp>
      <p:sp>
        <p:nvSpPr>
          <p:cNvPr id="14" name="正方形/長方形 13"/>
          <p:cNvSpPr/>
          <p:nvPr/>
        </p:nvSpPr>
        <p:spPr>
          <a:xfrm>
            <a:off x="6609600" y="5947200"/>
            <a:ext cx="3168000" cy="288000"/>
          </a:xfrm>
          <a:prstGeom prst="rect">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10000"/>
              </a:lnSpc>
            </a:pPr>
            <a:r>
              <a:rPr lang="ja-JP" altLang="en-US" dirty="0" smtClean="0">
                <a:solidFill>
                  <a:schemeClr val="tx1"/>
                </a:solidFill>
              </a:rPr>
              <a:t>コミュニケーション</a:t>
            </a:r>
            <a:endParaRPr kumimoji="1" lang="ja-JP" altLang="en-US" dirty="0">
              <a:solidFill>
                <a:schemeClr val="tx1"/>
              </a:solidFill>
            </a:endParaRPr>
          </a:p>
        </p:txBody>
      </p:sp>
      <p:sp>
        <p:nvSpPr>
          <p:cNvPr id="15" name="フッター プレースホルダー 1"/>
          <p:cNvSpPr>
            <a:spLocks noGrp="1"/>
          </p:cNvSpPr>
          <p:nvPr>
            <p:ph type="ftr" sz="quarter" idx="3"/>
          </p:nvPr>
        </p:nvSpPr>
        <p:spPr>
          <a:xfrm>
            <a:off x="128464" y="6451200"/>
            <a:ext cx="9649071" cy="288000"/>
          </a:xfrm>
          <a:prstGeom prst="rect">
            <a:avLst/>
          </a:prstGeom>
        </p:spPr>
        <p:txBody>
          <a:bodyPr vert="horz" lIns="91440" tIns="45720" rIns="91440" bIns="45720" rtlCol="0" anchor="ctr"/>
          <a:lstStyle>
            <a:lvl1pPr algn="ctr">
              <a:lnSpc>
                <a:spcPct val="110000"/>
              </a:lnSpc>
              <a:defRPr sz="800">
                <a:solidFill>
                  <a:schemeClr val="tx1">
                    <a:lumMod val="50000"/>
                    <a:lumOff val="50000"/>
                  </a:schemeClr>
                </a:solidFill>
                <a:latin typeface="+mn-ea"/>
                <a:ea typeface="+mn-ea"/>
              </a:defRPr>
            </a:lvl1pPr>
          </a:lstStyle>
          <a:p>
            <a:r>
              <a:rPr lang="ja-JP" altLang="en-US" dirty="0" smtClean="0"/>
              <a:t>デザインの創作活動の特性に応じた実践的な知的財産権制度の知識修得の在り方に関する調査研究</a:t>
            </a:r>
            <a:endParaRPr lang="en-US" altLang="ja-JP" dirty="0" smtClean="0"/>
          </a:p>
          <a:p>
            <a:r>
              <a:rPr lang="ja-JP" altLang="en-US" dirty="0" smtClean="0"/>
              <a:t>（平成</a:t>
            </a:r>
            <a:r>
              <a:rPr lang="en-US" altLang="ja-JP" dirty="0" smtClean="0"/>
              <a:t>28</a:t>
            </a:r>
            <a:r>
              <a:rPr lang="ja-JP" altLang="en-US" dirty="0" smtClean="0"/>
              <a:t>年度 特許庁産業財産権制度問題調査研究）</a:t>
            </a:r>
            <a:endParaRPr lang="ja-JP" altLang="en-US" dirty="0"/>
          </a:p>
        </p:txBody>
      </p:sp>
    </p:spTree>
    <p:extLst>
      <p:ext uri="{BB962C8B-B14F-4D97-AF65-F5344CB8AC3E}">
        <p14:creationId xmlns:p14="http://schemas.microsoft.com/office/powerpoint/2010/main" val="384637215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chemeClr val="tx2">
              <a:lumMod val="40000"/>
              <a:lumOff val="60000"/>
            </a:schemeClr>
          </a:solidFill>
        </p:spPr>
        <p:txBody>
          <a:bodyPr/>
          <a:lstStyle/>
          <a:p>
            <a:r>
              <a:rPr kumimoji="1" lang="en-US" altLang="ja-JP" dirty="0" smtClean="0"/>
              <a:t>02-02</a:t>
            </a:r>
            <a:r>
              <a:rPr kumimoji="1" lang="ja-JP" altLang="en-US" dirty="0" smtClean="0"/>
              <a:t>　知的財産と経済社会</a:t>
            </a:r>
            <a:endParaRPr kumimoji="1" lang="ja-JP" altLang="en-US" dirty="0"/>
          </a:p>
        </p:txBody>
      </p:sp>
      <p:sp>
        <p:nvSpPr>
          <p:cNvPr id="4" name="テキスト プレースホルダー 3"/>
          <p:cNvSpPr>
            <a:spLocks noGrp="1"/>
          </p:cNvSpPr>
          <p:nvPr>
            <p:ph idx="1"/>
          </p:nvPr>
        </p:nvSpPr>
        <p:spPr>
          <a:xfrm>
            <a:off x="128464" y="692696"/>
            <a:ext cx="9649072" cy="432000"/>
          </a:xfrm>
        </p:spPr>
        <p:txBody>
          <a:bodyPr/>
          <a:lstStyle/>
          <a:p>
            <a:pPr marL="0" indent="0">
              <a:buNone/>
            </a:pPr>
            <a:r>
              <a:rPr kumimoji="1" lang="ja-JP" altLang="en-US" sz="2400" dirty="0" smtClean="0">
                <a:solidFill>
                  <a:schemeClr val="tx2">
                    <a:lumMod val="50000"/>
                  </a:schemeClr>
                </a:solidFill>
              </a:rPr>
              <a:t>知的財産権に関する日米の比較</a:t>
            </a:r>
            <a:endParaRPr kumimoji="1" lang="ja-JP" altLang="en-US" sz="2400" dirty="0">
              <a:solidFill>
                <a:schemeClr val="tx2">
                  <a:lumMod val="50000"/>
                </a:schemeClr>
              </a:solidFill>
            </a:endParaRPr>
          </a:p>
        </p:txBody>
      </p:sp>
      <p:sp>
        <p:nvSpPr>
          <p:cNvPr id="6" name="スライド番号プレースホルダー 5"/>
          <p:cNvSpPr>
            <a:spLocks noGrp="1"/>
          </p:cNvSpPr>
          <p:nvPr>
            <p:ph type="sldNum" sz="quarter" idx="11"/>
          </p:nvPr>
        </p:nvSpPr>
        <p:spPr/>
        <p:txBody>
          <a:bodyPr/>
          <a:lstStyle/>
          <a:p>
            <a:fld id="{0B1296A0-BB5A-491C-8A3A-2721A8AE2E9D}" type="slidenum">
              <a:rPr lang="ja-JP" altLang="en-US" smtClean="0"/>
              <a:pPr/>
              <a:t>11</a:t>
            </a:fld>
            <a:endParaRPr lang="ja-JP" altLang="en-US" dirty="0"/>
          </a:p>
        </p:txBody>
      </p:sp>
      <p:sp>
        <p:nvSpPr>
          <p:cNvPr id="8" name="正方形/長方形 7"/>
          <p:cNvSpPr/>
          <p:nvPr/>
        </p:nvSpPr>
        <p:spPr>
          <a:xfrm>
            <a:off x="128588" y="1987200"/>
            <a:ext cx="9648825" cy="2088000"/>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b"/>
          <a:lstStyle/>
          <a:p>
            <a:pPr algn="ctr">
              <a:lnSpc>
                <a:spcPct val="110000"/>
              </a:lnSpc>
            </a:pPr>
            <a:r>
              <a:rPr kumimoji="1" lang="ja-JP" altLang="en-US" b="1" dirty="0" smtClean="0">
                <a:solidFill>
                  <a:schemeClr val="tx1"/>
                </a:solidFill>
              </a:rPr>
              <a:t>米国の政策</a:t>
            </a:r>
            <a:endParaRPr kumimoji="1" lang="ja-JP" altLang="en-US" b="1" dirty="0">
              <a:solidFill>
                <a:schemeClr val="tx1"/>
              </a:solidFill>
            </a:endParaRPr>
          </a:p>
        </p:txBody>
      </p:sp>
      <p:sp>
        <p:nvSpPr>
          <p:cNvPr id="9" name="正方形/長方形 8"/>
          <p:cNvSpPr/>
          <p:nvPr/>
        </p:nvSpPr>
        <p:spPr>
          <a:xfrm>
            <a:off x="129600" y="4219200"/>
            <a:ext cx="9648825" cy="2088000"/>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b"/>
          <a:lstStyle/>
          <a:p>
            <a:pPr algn="ctr">
              <a:lnSpc>
                <a:spcPct val="110000"/>
              </a:lnSpc>
            </a:pPr>
            <a:r>
              <a:rPr kumimoji="1" lang="ja-JP" altLang="en-US" b="1" dirty="0" smtClean="0">
                <a:solidFill>
                  <a:schemeClr val="tx1"/>
                </a:solidFill>
              </a:rPr>
              <a:t>日本の政策</a:t>
            </a:r>
            <a:endParaRPr kumimoji="1" lang="ja-JP" altLang="en-US" b="1" dirty="0">
              <a:solidFill>
                <a:schemeClr val="tx1"/>
              </a:solidFill>
            </a:endParaRPr>
          </a:p>
        </p:txBody>
      </p:sp>
      <p:sp>
        <p:nvSpPr>
          <p:cNvPr id="10" name="正方形/長方形 9"/>
          <p:cNvSpPr/>
          <p:nvPr/>
        </p:nvSpPr>
        <p:spPr>
          <a:xfrm>
            <a:off x="3657273" y="1268760"/>
            <a:ext cx="2880000" cy="648000"/>
          </a:xfrm>
          <a:prstGeom prst="rect">
            <a:avLst/>
          </a:prstGeom>
          <a:solidFill>
            <a:schemeClr val="tx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10000"/>
              </a:lnSpc>
            </a:pPr>
            <a:r>
              <a:rPr kumimoji="1" lang="ja-JP" altLang="en-US" b="1" dirty="0" smtClean="0">
                <a:solidFill>
                  <a:schemeClr val="bg1"/>
                </a:solidFill>
              </a:rPr>
              <a:t>プロパテント政策</a:t>
            </a:r>
            <a:endParaRPr kumimoji="1" lang="en-US" altLang="ja-JP" b="1" dirty="0" smtClean="0">
              <a:solidFill>
                <a:schemeClr val="bg1"/>
              </a:solidFill>
            </a:endParaRPr>
          </a:p>
          <a:p>
            <a:pPr algn="ctr">
              <a:lnSpc>
                <a:spcPct val="110000"/>
              </a:lnSpc>
            </a:pPr>
            <a:r>
              <a:rPr kumimoji="1" lang="ja-JP" altLang="en-US" b="1" dirty="0" smtClean="0">
                <a:solidFill>
                  <a:schemeClr val="bg1"/>
                </a:solidFill>
              </a:rPr>
              <a:t>知的財産権重視へ</a:t>
            </a:r>
            <a:endParaRPr kumimoji="1" lang="ja-JP" altLang="en-US" b="1" dirty="0">
              <a:solidFill>
                <a:schemeClr val="bg1"/>
              </a:solidFill>
            </a:endParaRPr>
          </a:p>
        </p:txBody>
      </p:sp>
      <p:sp>
        <p:nvSpPr>
          <p:cNvPr id="11" name="正方形/長方形 10"/>
          <p:cNvSpPr/>
          <p:nvPr/>
        </p:nvSpPr>
        <p:spPr>
          <a:xfrm>
            <a:off x="632520" y="3067940"/>
            <a:ext cx="2304000" cy="864000"/>
          </a:xfrm>
          <a:prstGeom prst="rect">
            <a:avLst/>
          </a:pr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10000"/>
              </a:lnSpc>
            </a:pPr>
            <a:r>
              <a:rPr kumimoji="1" lang="ja-JP" altLang="en-US" sz="1600" dirty="0" smtClean="0">
                <a:solidFill>
                  <a:schemeClr val="tx1"/>
                </a:solidFill>
              </a:rPr>
              <a:t>知的財産政策の推進</a:t>
            </a:r>
            <a:endParaRPr kumimoji="1" lang="en-US" altLang="ja-JP" sz="1600" dirty="0" smtClean="0">
              <a:solidFill>
                <a:schemeClr val="tx1"/>
              </a:solidFill>
            </a:endParaRPr>
          </a:p>
          <a:p>
            <a:pPr algn="ctr">
              <a:lnSpc>
                <a:spcPct val="110000"/>
              </a:lnSpc>
            </a:pPr>
            <a:r>
              <a:rPr lang="ja-JP" altLang="en-US" sz="1600" dirty="0">
                <a:solidFill>
                  <a:schemeClr val="tx1"/>
                </a:solidFill>
              </a:rPr>
              <a:t>日本</a:t>
            </a:r>
            <a:r>
              <a:rPr lang="ja-JP" altLang="en-US" sz="1600" dirty="0" smtClean="0">
                <a:solidFill>
                  <a:schemeClr val="tx1"/>
                </a:solidFill>
              </a:rPr>
              <a:t>の製造業を分析</a:t>
            </a:r>
            <a:endParaRPr kumimoji="1" lang="ja-JP" altLang="en-US" sz="1600" dirty="0">
              <a:solidFill>
                <a:schemeClr val="tx1"/>
              </a:solidFill>
            </a:endParaRPr>
          </a:p>
        </p:txBody>
      </p:sp>
      <p:sp>
        <p:nvSpPr>
          <p:cNvPr id="12" name="右矢印 11"/>
          <p:cNvSpPr/>
          <p:nvPr/>
        </p:nvSpPr>
        <p:spPr>
          <a:xfrm>
            <a:off x="3009600" y="3139072"/>
            <a:ext cx="576064" cy="720000"/>
          </a:xfrm>
          <a:prstGeom prst="rightArrow">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正方形/長方形 12"/>
          <p:cNvSpPr/>
          <p:nvPr/>
        </p:nvSpPr>
        <p:spPr>
          <a:xfrm>
            <a:off x="3657272" y="3067940"/>
            <a:ext cx="2880382" cy="864000"/>
          </a:xfrm>
          <a:prstGeom prst="rect">
            <a:avLst/>
          </a:pr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10000"/>
              </a:lnSpc>
            </a:pPr>
            <a:r>
              <a:rPr kumimoji="1" lang="ja-JP" altLang="en-US" sz="1600" dirty="0" smtClean="0">
                <a:solidFill>
                  <a:schemeClr val="tx1"/>
                </a:solidFill>
              </a:rPr>
              <a:t>新興諸国の市場を制覇</a:t>
            </a:r>
            <a:endParaRPr kumimoji="1" lang="en-US" altLang="ja-JP" sz="1600" dirty="0" smtClean="0">
              <a:solidFill>
                <a:schemeClr val="tx1"/>
              </a:solidFill>
            </a:endParaRPr>
          </a:p>
          <a:p>
            <a:pPr algn="ctr">
              <a:lnSpc>
                <a:spcPct val="110000"/>
              </a:lnSpc>
            </a:pPr>
            <a:r>
              <a:rPr lang="ja-JP" altLang="en-US" sz="1600" dirty="0">
                <a:solidFill>
                  <a:schemeClr val="tx1"/>
                </a:solidFill>
              </a:rPr>
              <a:t>イノベーション</a:t>
            </a:r>
            <a:r>
              <a:rPr lang="ja-JP" altLang="en-US" sz="1600" dirty="0" smtClean="0">
                <a:solidFill>
                  <a:schemeClr val="tx1"/>
                </a:solidFill>
              </a:rPr>
              <a:t>による</a:t>
            </a:r>
            <a:endParaRPr lang="en-US" altLang="ja-JP" sz="1600" dirty="0" smtClean="0">
              <a:solidFill>
                <a:schemeClr val="tx1"/>
              </a:solidFill>
            </a:endParaRPr>
          </a:p>
          <a:p>
            <a:pPr algn="ctr">
              <a:lnSpc>
                <a:spcPct val="110000"/>
              </a:lnSpc>
            </a:pPr>
            <a:r>
              <a:rPr lang="ja-JP" altLang="en-US" sz="1600" dirty="0" smtClean="0">
                <a:solidFill>
                  <a:schemeClr val="tx1"/>
                </a:solidFill>
              </a:rPr>
              <a:t>競争力強化</a:t>
            </a:r>
            <a:endParaRPr lang="en-US" altLang="ja-JP" sz="1600" dirty="0" smtClean="0">
              <a:solidFill>
                <a:schemeClr val="tx1"/>
              </a:solidFill>
            </a:endParaRPr>
          </a:p>
        </p:txBody>
      </p:sp>
      <p:sp>
        <p:nvSpPr>
          <p:cNvPr id="14" name="右矢印 13"/>
          <p:cNvSpPr/>
          <p:nvPr/>
        </p:nvSpPr>
        <p:spPr>
          <a:xfrm>
            <a:off x="6609262" y="3139072"/>
            <a:ext cx="576064" cy="720000"/>
          </a:xfrm>
          <a:prstGeom prst="rightArrow">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正方形/長方形 14"/>
          <p:cNvSpPr/>
          <p:nvPr/>
        </p:nvSpPr>
        <p:spPr>
          <a:xfrm>
            <a:off x="7257600" y="3065819"/>
            <a:ext cx="2376000" cy="864000"/>
          </a:xfrm>
          <a:prstGeom prst="rect">
            <a:avLst/>
          </a:pr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10000"/>
              </a:lnSpc>
            </a:pPr>
            <a:r>
              <a:rPr kumimoji="1" lang="en-US" altLang="ja-JP" sz="1600" dirty="0" smtClean="0">
                <a:solidFill>
                  <a:schemeClr val="tx1"/>
                </a:solidFill>
              </a:rPr>
              <a:t>IT</a:t>
            </a:r>
            <a:r>
              <a:rPr kumimoji="1" lang="ja-JP" altLang="en-US" sz="1600" dirty="0" err="1" smtClean="0">
                <a:solidFill>
                  <a:schemeClr val="tx1"/>
                </a:solidFill>
              </a:rPr>
              <a:t>、</a:t>
            </a:r>
            <a:r>
              <a:rPr kumimoji="1" lang="en-US" altLang="ja-JP" sz="1600" dirty="0" smtClean="0">
                <a:solidFill>
                  <a:schemeClr val="tx1"/>
                </a:solidFill>
              </a:rPr>
              <a:t>ICT</a:t>
            </a:r>
            <a:r>
              <a:rPr lang="ja-JP" altLang="en-US" sz="1600" dirty="0" smtClean="0">
                <a:solidFill>
                  <a:schemeClr val="tx1"/>
                </a:solidFill>
              </a:rPr>
              <a:t>技術による</a:t>
            </a:r>
            <a:endParaRPr lang="en-US" altLang="ja-JP" sz="1600" dirty="0" smtClean="0">
              <a:solidFill>
                <a:schemeClr val="tx1"/>
              </a:solidFill>
            </a:endParaRPr>
          </a:p>
          <a:p>
            <a:pPr algn="ctr">
              <a:lnSpc>
                <a:spcPct val="110000"/>
              </a:lnSpc>
            </a:pPr>
            <a:r>
              <a:rPr lang="ja-JP" altLang="en-US" sz="1600" dirty="0" smtClean="0">
                <a:solidFill>
                  <a:schemeClr val="tx1"/>
                </a:solidFill>
              </a:rPr>
              <a:t>イノベーション</a:t>
            </a:r>
            <a:endParaRPr kumimoji="1" lang="ja-JP" altLang="en-US" sz="1600" dirty="0">
              <a:solidFill>
                <a:schemeClr val="tx1"/>
              </a:solidFill>
            </a:endParaRPr>
          </a:p>
        </p:txBody>
      </p:sp>
      <p:sp>
        <p:nvSpPr>
          <p:cNvPr id="16" name="正方形/長方形 15"/>
          <p:cNvSpPr/>
          <p:nvPr/>
        </p:nvSpPr>
        <p:spPr>
          <a:xfrm>
            <a:off x="7257600" y="2417819"/>
            <a:ext cx="2376000" cy="64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dirty="0" smtClean="0">
                <a:solidFill>
                  <a:schemeClr val="tx1"/>
                </a:solidFill>
              </a:rPr>
              <a:t>世界</a:t>
            </a:r>
            <a:r>
              <a:rPr lang="ja-JP" altLang="en-US" sz="1600" dirty="0">
                <a:solidFill>
                  <a:schemeClr val="tx1"/>
                </a:solidFill>
              </a:rPr>
              <a:t>市場</a:t>
            </a:r>
            <a:r>
              <a:rPr lang="ja-JP" altLang="en-US" sz="1600" dirty="0" smtClean="0">
                <a:solidFill>
                  <a:schemeClr val="tx1"/>
                </a:solidFill>
              </a:rPr>
              <a:t>へ</a:t>
            </a:r>
            <a:endParaRPr kumimoji="1" lang="ja-JP" altLang="en-US" sz="1600" dirty="0">
              <a:solidFill>
                <a:schemeClr val="tx1"/>
              </a:solidFill>
            </a:endParaRPr>
          </a:p>
        </p:txBody>
      </p:sp>
      <p:sp>
        <p:nvSpPr>
          <p:cNvPr id="17" name="正方形/長方形 16"/>
          <p:cNvSpPr/>
          <p:nvPr/>
        </p:nvSpPr>
        <p:spPr>
          <a:xfrm>
            <a:off x="632520" y="5299072"/>
            <a:ext cx="2304000" cy="864000"/>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10000"/>
              </a:lnSpc>
            </a:pPr>
            <a:r>
              <a:rPr lang="en-US" altLang="ja-JP" sz="1600" dirty="0" smtClean="0">
                <a:solidFill>
                  <a:schemeClr val="tx1"/>
                </a:solidFill>
              </a:rPr>
              <a:t>2002</a:t>
            </a:r>
            <a:r>
              <a:rPr lang="ja-JP" altLang="en-US" sz="1600" dirty="0" smtClean="0">
                <a:solidFill>
                  <a:schemeClr val="tx1"/>
                </a:solidFill>
              </a:rPr>
              <a:t>年</a:t>
            </a:r>
            <a:endParaRPr lang="en-US" altLang="ja-JP" sz="1600" dirty="0" smtClean="0">
              <a:solidFill>
                <a:schemeClr val="tx1"/>
              </a:solidFill>
            </a:endParaRPr>
          </a:p>
          <a:p>
            <a:pPr algn="ctr">
              <a:lnSpc>
                <a:spcPct val="110000"/>
              </a:lnSpc>
            </a:pPr>
            <a:r>
              <a:rPr kumimoji="1" lang="ja-JP" altLang="en-US" sz="1600" dirty="0" smtClean="0">
                <a:solidFill>
                  <a:schemeClr val="tx1"/>
                </a:solidFill>
              </a:rPr>
              <a:t>知的財産戦略大綱</a:t>
            </a:r>
            <a:endParaRPr kumimoji="1" lang="en-US" altLang="ja-JP" sz="1600" dirty="0" smtClean="0">
              <a:solidFill>
                <a:schemeClr val="tx1"/>
              </a:solidFill>
            </a:endParaRPr>
          </a:p>
          <a:p>
            <a:pPr algn="ctr">
              <a:lnSpc>
                <a:spcPct val="110000"/>
              </a:lnSpc>
            </a:pPr>
            <a:r>
              <a:rPr kumimoji="1" lang="ja-JP" altLang="en-US" sz="1600" dirty="0" smtClean="0">
                <a:solidFill>
                  <a:schemeClr val="tx1"/>
                </a:solidFill>
              </a:rPr>
              <a:t>知的財産基本法の制定</a:t>
            </a:r>
            <a:endParaRPr kumimoji="1" lang="ja-JP" altLang="en-US" sz="1600" dirty="0">
              <a:solidFill>
                <a:schemeClr val="tx1"/>
              </a:solidFill>
            </a:endParaRPr>
          </a:p>
        </p:txBody>
      </p:sp>
      <p:sp>
        <p:nvSpPr>
          <p:cNvPr id="18" name="右矢印 17"/>
          <p:cNvSpPr/>
          <p:nvPr/>
        </p:nvSpPr>
        <p:spPr>
          <a:xfrm>
            <a:off x="3009600" y="5371072"/>
            <a:ext cx="576064" cy="720000"/>
          </a:xfrm>
          <a:prstGeom prst="rightArrow">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正方形/長方形 18"/>
          <p:cNvSpPr/>
          <p:nvPr/>
        </p:nvSpPr>
        <p:spPr>
          <a:xfrm>
            <a:off x="3657272" y="5297541"/>
            <a:ext cx="2880000" cy="864000"/>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10000"/>
              </a:lnSpc>
            </a:pPr>
            <a:r>
              <a:rPr lang="en-US" altLang="ja-JP" sz="1600" dirty="0" smtClean="0">
                <a:solidFill>
                  <a:schemeClr val="tx1"/>
                </a:solidFill>
              </a:rPr>
              <a:t>2005</a:t>
            </a:r>
            <a:r>
              <a:rPr lang="ja-JP" altLang="en-US" sz="1600" dirty="0" smtClean="0">
                <a:solidFill>
                  <a:schemeClr val="tx1"/>
                </a:solidFill>
              </a:rPr>
              <a:t>年</a:t>
            </a:r>
            <a:endParaRPr lang="en-US" altLang="ja-JP" sz="1600" dirty="0" smtClean="0">
              <a:solidFill>
                <a:schemeClr val="tx1"/>
              </a:solidFill>
            </a:endParaRPr>
          </a:p>
          <a:p>
            <a:pPr algn="ctr">
              <a:lnSpc>
                <a:spcPct val="110000"/>
              </a:lnSpc>
            </a:pPr>
            <a:r>
              <a:rPr lang="ja-JP" altLang="en-US" sz="1600" dirty="0" smtClean="0">
                <a:solidFill>
                  <a:schemeClr val="tx1"/>
                </a:solidFill>
              </a:rPr>
              <a:t>知的財産高等裁判所の設置</a:t>
            </a:r>
            <a:endParaRPr lang="en-US" altLang="ja-JP" sz="1600" dirty="0" smtClean="0">
              <a:solidFill>
                <a:schemeClr val="tx1"/>
              </a:solidFill>
            </a:endParaRPr>
          </a:p>
          <a:p>
            <a:pPr algn="ctr">
              <a:lnSpc>
                <a:spcPct val="110000"/>
              </a:lnSpc>
            </a:pPr>
            <a:r>
              <a:rPr lang="ja-JP" altLang="en-US" sz="1600" dirty="0">
                <a:solidFill>
                  <a:schemeClr val="tx1"/>
                </a:solidFill>
              </a:rPr>
              <a:t>様々</a:t>
            </a:r>
            <a:r>
              <a:rPr lang="ja-JP" altLang="en-US" sz="1600" dirty="0" smtClean="0">
                <a:solidFill>
                  <a:schemeClr val="tx1"/>
                </a:solidFill>
              </a:rPr>
              <a:t>な知的財産関連法改正</a:t>
            </a:r>
            <a:endParaRPr kumimoji="1" lang="ja-JP" altLang="en-US" sz="1600" dirty="0">
              <a:solidFill>
                <a:schemeClr val="tx1"/>
              </a:solidFill>
            </a:endParaRPr>
          </a:p>
        </p:txBody>
      </p:sp>
      <p:sp>
        <p:nvSpPr>
          <p:cNvPr id="20" name="右矢印 19"/>
          <p:cNvSpPr/>
          <p:nvPr/>
        </p:nvSpPr>
        <p:spPr>
          <a:xfrm>
            <a:off x="6609262" y="5371072"/>
            <a:ext cx="576064" cy="720000"/>
          </a:xfrm>
          <a:prstGeom prst="rightArrow">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 name="正方形/長方形 20"/>
          <p:cNvSpPr/>
          <p:nvPr/>
        </p:nvSpPr>
        <p:spPr>
          <a:xfrm>
            <a:off x="7257316" y="5299200"/>
            <a:ext cx="2376000" cy="864000"/>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10000"/>
              </a:lnSpc>
            </a:pPr>
            <a:r>
              <a:rPr lang="en-US" altLang="ja-JP" sz="1600" dirty="0" smtClean="0">
                <a:solidFill>
                  <a:schemeClr val="tx1"/>
                </a:solidFill>
              </a:rPr>
              <a:t>AI</a:t>
            </a:r>
            <a:r>
              <a:rPr lang="ja-JP" altLang="en-US" sz="1600" dirty="0" err="1" smtClean="0">
                <a:solidFill>
                  <a:schemeClr val="tx1"/>
                </a:solidFill>
              </a:rPr>
              <a:t>、</a:t>
            </a:r>
            <a:r>
              <a:rPr lang="en-US" altLang="ja-JP" sz="1600" dirty="0" err="1" smtClean="0">
                <a:solidFill>
                  <a:schemeClr val="tx1"/>
                </a:solidFill>
              </a:rPr>
              <a:t>IoT</a:t>
            </a:r>
            <a:r>
              <a:rPr lang="ja-JP" altLang="en-US" sz="1600" dirty="0" err="1" smtClean="0">
                <a:solidFill>
                  <a:schemeClr val="tx1"/>
                </a:solidFill>
              </a:rPr>
              <a:t>、</a:t>
            </a:r>
            <a:r>
              <a:rPr lang="ja-JP" altLang="en-US" sz="1600" dirty="0" smtClean="0">
                <a:solidFill>
                  <a:schemeClr val="tx1"/>
                </a:solidFill>
              </a:rPr>
              <a:t>ビッグデータ</a:t>
            </a:r>
            <a:endParaRPr lang="en-US" altLang="ja-JP" sz="1600" dirty="0" smtClean="0">
              <a:solidFill>
                <a:schemeClr val="tx1"/>
              </a:solidFill>
            </a:endParaRPr>
          </a:p>
          <a:p>
            <a:pPr algn="ctr">
              <a:lnSpc>
                <a:spcPct val="110000"/>
              </a:lnSpc>
            </a:pPr>
            <a:r>
              <a:rPr kumimoji="1" lang="ja-JP" altLang="en-US" sz="1600" dirty="0" smtClean="0">
                <a:solidFill>
                  <a:schemeClr val="tx1"/>
                </a:solidFill>
              </a:rPr>
              <a:t>国際標準化戦略</a:t>
            </a:r>
            <a:endParaRPr kumimoji="1" lang="ja-JP" altLang="en-US" sz="1600" dirty="0">
              <a:solidFill>
                <a:schemeClr val="tx1"/>
              </a:solidFill>
            </a:endParaRPr>
          </a:p>
        </p:txBody>
      </p:sp>
      <p:sp>
        <p:nvSpPr>
          <p:cNvPr id="22" name="正方形/長方形 21"/>
          <p:cNvSpPr/>
          <p:nvPr/>
        </p:nvSpPr>
        <p:spPr>
          <a:xfrm>
            <a:off x="633600" y="4937413"/>
            <a:ext cx="5904000" cy="360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10000"/>
              </a:lnSpc>
            </a:pPr>
            <a:r>
              <a:rPr kumimoji="1" lang="ja-JP" altLang="en-US" sz="1600" dirty="0" smtClean="0">
                <a:solidFill>
                  <a:schemeClr val="tx1"/>
                </a:solidFill>
              </a:rPr>
              <a:t>知的財産推進計画（</a:t>
            </a:r>
            <a:r>
              <a:rPr kumimoji="1" lang="en-US" altLang="ja-JP" sz="1600" dirty="0" smtClean="0">
                <a:solidFill>
                  <a:schemeClr val="tx1"/>
                </a:solidFill>
              </a:rPr>
              <a:t>2003</a:t>
            </a:r>
            <a:r>
              <a:rPr kumimoji="1" lang="ja-JP" altLang="en-US" sz="1600" dirty="0" smtClean="0">
                <a:solidFill>
                  <a:schemeClr val="tx1"/>
                </a:solidFill>
              </a:rPr>
              <a:t>年～）</a:t>
            </a:r>
            <a:endParaRPr kumimoji="1" lang="ja-JP" altLang="en-US" sz="1600" dirty="0">
              <a:solidFill>
                <a:schemeClr val="tx1"/>
              </a:solidFill>
            </a:endParaRPr>
          </a:p>
        </p:txBody>
      </p:sp>
      <p:sp>
        <p:nvSpPr>
          <p:cNvPr id="23" name="正方形/長方形 22"/>
          <p:cNvSpPr/>
          <p:nvPr/>
        </p:nvSpPr>
        <p:spPr>
          <a:xfrm>
            <a:off x="7257600" y="4649413"/>
            <a:ext cx="2376000" cy="64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dirty="0" smtClean="0">
                <a:solidFill>
                  <a:schemeClr val="tx1"/>
                </a:solidFill>
              </a:rPr>
              <a:t>グローバル化に</a:t>
            </a:r>
            <a:endParaRPr lang="en-US" altLang="ja-JP" sz="1600" dirty="0" smtClean="0">
              <a:solidFill>
                <a:schemeClr val="tx1"/>
              </a:solidFill>
            </a:endParaRPr>
          </a:p>
          <a:p>
            <a:pPr algn="ctr"/>
            <a:r>
              <a:rPr lang="ja-JP" altLang="en-US" sz="1600" dirty="0" smtClean="0">
                <a:solidFill>
                  <a:schemeClr val="tx1"/>
                </a:solidFill>
              </a:rPr>
              <a:t>向けて</a:t>
            </a:r>
            <a:endParaRPr kumimoji="1" lang="ja-JP" altLang="en-US" sz="1600" dirty="0">
              <a:solidFill>
                <a:schemeClr val="tx1"/>
              </a:solidFill>
            </a:endParaRPr>
          </a:p>
        </p:txBody>
      </p:sp>
      <p:sp>
        <p:nvSpPr>
          <p:cNvPr id="24" name="正方形/長方形 23"/>
          <p:cNvSpPr/>
          <p:nvPr/>
        </p:nvSpPr>
        <p:spPr>
          <a:xfrm>
            <a:off x="632520" y="4291200"/>
            <a:ext cx="2304000" cy="64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10000"/>
              </a:lnSpc>
            </a:pPr>
            <a:r>
              <a:rPr lang="ja-JP" altLang="en-US" sz="1600" dirty="0" smtClean="0">
                <a:solidFill>
                  <a:schemeClr val="tx1"/>
                </a:solidFill>
              </a:rPr>
              <a:t>小泉政権</a:t>
            </a:r>
            <a:endParaRPr lang="en-US" altLang="ja-JP" sz="1600" dirty="0" smtClean="0">
              <a:solidFill>
                <a:schemeClr val="tx1"/>
              </a:solidFill>
            </a:endParaRPr>
          </a:p>
          <a:p>
            <a:pPr algn="ctr">
              <a:lnSpc>
                <a:spcPct val="110000"/>
              </a:lnSpc>
            </a:pPr>
            <a:r>
              <a:rPr kumimoji="1" lang="ja-JP" altLang="en-US" sz="1600" dirty="0" smtClean="0">
                <a:solidFill>
                  <a:schemeClr val="tx1"/>
                </a:solidFill>
              </a:rPr>
              <a:t>（</a:t>
            </a:r>
            <a:r>
              <a:rPr kumimoji="1" lang="en-US" altLang="ja-JP" sz="1600" dirty="0" smtClean="0">
                <a:solidFill>
                  <a:schemeClr val="tx1"/>
                </a:solidFill>
              </a:rPr>
              <a:t>2001</a:t>
            </a:r>
            <a:r>
              <a:rPr kumimoji="1" lang="ja-JP" altLang="en-US" sz="1600" dirty="0" smtClean="0">
                <a:solidFill>
                  <a:schemeClr val="tx1"/>
                </a:solidFill>
              </a:rPr>
              <a:t>～</a:t>
            </a:r>
            <a:r>
              <a:rPr kumimoji="1" lang="en-US" altLang="ja-JP" sz="1600" dirty="0" smtClean="0">
                <a:solidFill>
                  <a:schemeClr val="tx1"/>
                </a:solidFill>
              </a:rPr>
              <a:t>2006</a:t>
            </a:r>
            <a:r>
              <a:rPr kumimoji="1" lang="ja-JP" altLang="en-US" sz="1600" dirty="0" smtClean="0">
                <a:solidFill>
                  <a:schemeClr val="tx1"/>
                </a:solidFill>
              </a:rPr>
              <a:t>年）</a:t>
            </a:r>
            <a:endParaRPr kumimoji="1" lang="ja-JP" altLang="en-US" sz="1600" dirty="0">
              <a:solidFill>
                <a:schemeClr val="tx1"/>
              </a:solidFill>
            </a:endParaRPr>
          </a:p>
        </p:txBody>
      </p:sp>
      <p:sp>
        <p:nvSpPr>
          <p:cNvPr id="25" name="正方形/長方形 24"/>
          <p:cNvSpPr/>
          <p:nvPr/>
        </p:nvSpPr>
        <p:spPr>
          <a:xfrm>
            <a:off x="1136576" y="2058153"/>
            <a:ext cx="2016000" cy="64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10000"/>
              </a:lnSpc>
            </a:pPr>
            <a:r>
              <a:rPr lang="ja-JP" altLang="en-US" sz="1600" dirty="0" smtClean="0">
                <a:solidFill>
                  <a:schemeClr val="tx1"/>
                </a:solidFill>
              </a:rPr>
              <a:t>レーガン政権</a:t>
            </a:r>
            <a:endParaRPr lang="en-US" altLang="ja-JP" sz="1600" dirty="0" smtClean="0">
              <a:solidFill>
                <a:schemeClr val="tx1"/>
              </a:solidFill>
            </a:endParaRPr>
          </a:p>
          <a:p>
            <a:pPr algn="ctr">
              <a:lnSpc>
                <a:spcPct val="110000"/>
              </a:lnSpc>
            </a:pPr>
            <a:r>
              <a:rPr kumimoji="1" lang="ja-JP" altLang="en-US" sz="1600" dirty="0" smtClean="0">
                <a:solidFill>
                  <a:schemeClr val="tx1"/>
                </a:solidFill>
              </a:rPr>
              <a:t>（</a:t>
            </a:r>
            <a:r>
              <a:rPr kumimoji="1" lang="en-US" altLang="ja-JP" sz="1600" dirty="0" smtClean="0">
                <a:solidFill>
                  <a:schemeClr val="tx1"/>
                </a:solidFill>
              </a:rPr>
              <a:t>1981</a:t>
            </a:r>
            <a:r>
              <a:rPr kumimoji="1" lang="ja-JP" altLang="en-US" sz="1600" dirty="0" smtClean="0">
                <a:solidFill>
                  <a:schemeClr val="tx1"/>
                </a:solidFill>
              </a:rPr>
              <a:t>～</a:t>
            </a:r>
            <a:r>
              <a:rPr kumimoji="1" lang="en-US" altLang="ja-JP" sz="1600" dirty="0" smtClean="0">
                <a:solidFill>
                  <a:schemeClr val="tx1"/>
                </a:solidFill>
              </a:rPr>
              <a:t>1989</a:t>
            </a:r>
            <a:r>
              <a:rPr kumimoji="1" lang="ja-JP" altLang="en-US" sz="1600" dirty="0" smtClean="0">
                <a:solidFill>
                  <a:schemeClr val="tx1"/>
                </a:solidFill>
              </a:rPr>
              <a:t>年）</a:t>
            </a:r>
            <a:endParaRPr kumimoji="1" lang="en-US" altLang="ja-JP" sz="1600" dirty="0" smtClean="0">
              <a:solidFill>
                <a:schemeClr val="tx1"/>
              </a:solidFill>
            </a:endParaRPr>
          </a:p>
        </p:txBody>
      </p:sp>
      <p:sp>
        <p:nvSpPr>
          <p:cNvPr id="26" name="正方形/長方形 25"/>
          <p:cNvSpPr/>
          <p:nvPr/>
        </p:nvSpPr>
        <p:spPr>
          <a:xfrm>
            <a:off x="633600" y="2705260"/>
            <a:ext cx="3024000" cy="360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10000"/>
              </a:lnSpc>
            </a:pPr>
            <a:r>
              <a:rPr kumimoji="1" lang="ja-JP" altLang="en-US" sz="1600" dirty="0" smtClean="0">
                <a:solidFill>
                  <a:schemeClr val="tx1"/>
                </a:solidFill>
              </a:rPr>
              <a:t>ヤング・レポート（</a:t>
            </a:r>
            <a:r>
              <a:rPr kumimoji="1" lang="en-US" altLang="ja-JP" sz="1600" dirty="0" smtClean="0">
                <a:solidFill>
                  <a:schemeClr val="tx1"/>
                </a:solidFill>
              </a:rPr>
              <a:t>1985</a:t>
            </a:r>
            <a:r>
              <a:rPr kumimoji="1" lang="ja-JP" altLang="en-US" sz="1600" dirty="0" smtClean="0">
                <a:solidFill>
                  <a:schemeClr val="tx1"/>
                </a:solidFill>
              </a:rPr>
              <a:t>年）</a:t>
            </a:r>
            <a:endParaRPr kumimoji="1" lang="ja-JP" altLang="en-US" sz="1600" dirty="0">
              <a:solidFill>
                <a:schemeClr val="tx1"/>
              </a:solidFill>
            </a:endParaRPr>
          </a:p>
        </p:txBody>
      </p:sp>
      <p:sp>
        <p:nvSpPr>
          <p:cNvPr id="27" name="正方形/長方形 26"/>
          <p:cNvSpPr/>
          <p:nvPr/>
        </p:nvSpPr>
        <p:spPr>
          <a:xfrm>
            <a:off x="3657316" y="2707200"/>
            <a:ext cx="3600000" cy="360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10000"/>
              </a:lnSpc>
            </a:pPr>
            <a:r>
              <a:rPr kumimoji="1" lang="ja-JP" altLang="en-US" sz="1600" dirty="0" smtClean="0">
                <a:solidFill>
                  <a:schemeClr val="tx1"/>
                </a:solidFill>
              </a:rPr>
              <a:t>パルサミーノ・レポート（</a:t>
            </a:r>
            <a:r>
              <a:rPr kumimoji="1" lang="en-US" altLang="ja-JP" sz="1600" dirty="0" smtClean="0">
                <a:solidFill>
                  <a:schemeClr val="tx1"/>
                </a:solidFill>
              </a:rPr>
              <a:t>2004</a:t>
            </a:r>
            <a:r>
              <a:rPr kumimoji="1" lang="ja-JP" altLang="en-US" sz="1600" dirty="0" smtClean="0">
                <a:solidFill>
                  <a:schemeClr val="tx1"/>
                </a:solidFill>
              </a:rPr>
              <a:t>年）</a:t>
            </a:r>
            <a:endParaRPr kumimoji="1" lang="ja-JP" altLang="en-US" sz="1600" dirty="0">
              <a:solidFill>
                <a:schemeClr val="tx1"/>
              </a:solidFill>
            </a:endParaRPr>
          </a:p>
        </p:txBody>
      </p:sp>
      <p:sp>
        <p:nvSpPr>
          <p:cNvPr id="29" name="角丸四角形 28"/>
          <p:cNvSpPr/>
          <p:nvPr/>
        </p:nvSpPr>
        <p:spPr>
          <a:xfrm>
            <a:off x="632520" y="2058152"/>
            <a:ext cx="648000" cy="648000"/>
          </a:xfrm>
          <a:prstGeom prst="roundRect">
            <a:avLst>
              <a:gd name="adj" fmla="val 11733"/>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10000"/>
              </a:lnSpc>
            </a:pPr>
            <a:r>
              <a:rPr kumimoji="1" lang="ja-JP" altLang="en-US" sz="1600" b="1" dirty="0" smtClean="0">
                <a:solidFill>
                  <a:schemeClr val="bg1"/>
                </a:solidFill>
              </a:rPr>
              <a:t>不況時代</a:t>
            </a:r>
            <a:endParaRPr kumimoji="1" lang="ja-JP" altLang="en-US" sz="1600" b="1" dirty="0">
              <a:solidFill>
                <a:schemeClr val="bg1"/>
              </a:solidFill>
            </a:endParaRPr>
          </a:p>
        </p:txBody>
      </p:sp>
      <p:sp>
        <p:nvSpPr>
          <p:cNvPr id="28" name="フッター プレースホルダー 1"/>
          <p:cNvSpPr>
            <a:spLocks noGrp="1"/>
          </p:cNvSpPr>
          <p:nvPr>
            <p:ph type="ftr" sz="quarter" idx="3"/>
          </p:nvPr>
        </p:nvSpPr>
        <p:spPr>
          <a:xfrm>
            <a:off x="128464" y="6451200"/>
            <a:ext cx="9649071" cy="288000"/>
          </a:xfrm>
          <a:prstGeom prst="rect">
            <a:avLst/>
          </a:prstGeom>
        </p:spPr>
        <p:txBody>
          <a:bodyPr vert="horz" lIns="91440" tIns="45720" rIns="91440" bIns="45720" rtlCol="0" anchor="ctr"/>
          <a:lstStyle>
            <a:lvl1pPr algn="ctr">
              <a:lnSpc>
                <a:spcPct val="110000"/>
              </a:lnSpc>
              <a:defRPr sz="800">
                <a:solidFill>
                  <a:schemeClr val="tx1">
                    <a:lumMod val="50000"/>
                    <a:lumOff val="50000"/>
                  </a:schemeClr>
                </a:solidFill>
                <a:latin typeface="+mn-ea"/>
                <a:ea typeface="+mn-ea"/>
              </a:defRPr>
            </a:lvl1pPr>
          </a:lstStyle>
          <a:p>
            <a:r>
              <a:rPr lang="ja-JP" altLang="en-US" dirty="0" smtClean="0"/>
              <a:t>デザインの創作活動の特性に応じた実践的な知的財産権制度の知識修得の在り方に関する調査研究</a:t>
            </a:r>
            <a:endParaRPr lang="en-US" altLang="ja-JP" dirty="0" smtClean="0"/>
          </a:p>
          <a:p>
            <a:r>
              <a:rPr lang="ja-JP" altLang="en-US" dirty="0" smtClean="0"/>
              <a:t>（平成</a:t>
            </a:r>
            <a:r>
              <a:rPr lang="en-US" altLang="ja-JP" dirty="0" smtClean="0"/>
              <a:t>28</a:t>
            </a:r>
            <a:r>
              <a:rPr lang="ja-JP" altLang="en-US" dirty="0" smtClean="0"/>
              <a:t>年度 特許庁産業財産権制度問題調査研究）</a:t>
            </a:r>
            <a:endParaRPr lang="ja-JP" altLang="en-US" dirty="0"/>
          </a:p>
        </p:txBody>
      </p:sp>
    </p:spTree>
    <p:extLst>
      <p:ext uri="{BB962C8B-B14F-4D97-AF65-F5344CB8AC3E}">
        <p14:creationId xmlns:p14="http://schemas.microsoft.com/office/powerpoint/2010/main" val="274271380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chemeClr val="tx2">
              <a:lumMod val="40000"/>
              <a:lumOff val="60000"/>
            </a:schemeClr>
          </a:solidFill>
        </p:spPr>
        <p:txBody>
          <a:bodyPr/>
          <a:lstStyle/>
          <a:p>
            <a:r>
              <a:rPr lang="en-US" altLang="ja-JP" dirty="0" smtClean="0"/>
              <a:t>02-02</a:t>
            </a:r>
            <a:r>
              <a:rPr lang="ja-JP" altLang="en-US" dirty="0" smtClean="0"/>
              <a:t>　知的財産と経済社会</a:t>
            </a:r>
            <a:endParaRPr kumimoji="1" lang="ja-JP" altLang="en-US" dirty="0"/>
          </a:p>
        </p:txBody>
      </p:sp>
      <p:sp>
        <p:nvSpPr>
          <p:cNvPr id="6" name="スライド番号プレースホルダー 5"/>
          <p:cNvSpPr>
            <a:spLocks noGrp="1"/>
          </p:cNvSpPr>
          <p:nvPr>
            <p:ph type="sldNum" sz="quarter" idx="11"/>
          </p:nvPr>
        </p:nvSpPr>
        <p:spPr/>
        <p:txBody>
          <a:bodyPr/>
          <a:lstStyle/>
          <a:p>
            <a:fld id="{0B1296A0-BB5A-491C-8A3A-2721A8AE2E9D}" type="slidenum">
              <a:rPr lang="ja-JP" altLang="en-US" smtClean="0"/>
              <a:pPr/>
              <a:t>12</a:t>
            </a:fld>
            <a:endParaRPr lang="ja-JP" altLang="en-US" dirty="0"/>
          </a:p>
        </p:txBody>
      </p:sp>
      <p:sp>
        <p:nvSpPr>
          <p:cNvPr id="7" name="正方形/長方形 6"/>
          <p:cNvSpPr/>
          <p:nvPr/>
        </p:nvSpPr>
        <p:spPr>
          <a:xfrm>
            <a:off x="632520" y="836712"/>
            <a:ext cx="3600400" cy="2160240"/>
          </a:xfrm>
          <a:prstGeom prst="rect">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10000"/>
              </a:lnSpc>
            </a:pPr>
            <a:r>
              <a:rPr kumimoji="1" lang="ja-JP" altLang="en-US" sz="2400" dirty="0" smtClean="0">
                <a:solidFill>
                  <a:schemeClr val="tx1"/>
                </a:solidFill>
              </a:rPr>
              <a:t>技術・市場のグローバル化</a:t>
            </a:r>
            <a:endParaRPr kumimoji="1" lang="en-US" altLang="ja-JP" sz="2400" dirty="0" smtClean="0">
              <a:solidFill>
                <a:schemeClr val="tx1"/>
              </a:solidFill>
            </a:endParaRPr>
          </a:p>
          <a:p>
            <a:pPr algn="ctr">
              <a:lnSpc>
                <a:spcPct val="110000"/>
              </a:lnSpc>
            </a:pPr>
            <a:r>
              <a:rPr kumimoji="1" lang="ja-JP" altLang="en-US" sz="2400" dirty="0" smtClean="0">
                <a:solidFill>
                  <a:schemeClr val="tx1"/>
                </a:solidFill>
              </a:rPr>
              <a:t>少子高齢化問題</a:t>
            </a:r>
            <a:endParaRPr kumimoji="1" lang="ja-JP" altLang="en-US" sz="2400" dirty="0">
              <a:solidFill>
                <a:schemeClr val="tx1"/>
              </a:solidFill>
            </a:endParaRPr>
          </a:p>
        </p:txBody>
      </p:sp>
      <p:sp>
        <p:nvSpPr>
          <p:cNvPr id="8" name="正方形/長方形 7"/>
          <p:cNvSpPr/>
          <p:nvPr/>
        </p:nvSpPr>
        <p:spPr>
          <a:xfrm>
            <a:off x="5673080" y="835200"/>
            <a:ext cx="3600400" cy="2160240"/>
          </a:xfrm>
          <a:prstGeom prst="rect">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10000"/>
              </a:lnSpc>
            </a:pPr>
            <a:r>
              <a:rPr lang="en-US" altLang="ja-JP" sz="2400" dirty="0">
                <a:solidFill>
                  <a:schemeClr val="tx1"/>
                </a:solidFill>
              </a:rPr>
              <a:t>AI</a:t>
            </a:r>
            <a:r>
              <a:rPr lang="en-US" altLang="ja-JP" sz="2400" baseline="30000" dirty="0">
                <a:solidFill>
                  <a:schemeClr val="tx1"/>
                </a:solidFill>
              </a:rPr>
              <a:t>※</a:t>
            </a:r>
            <a:r>
              <a:rPr lang="ja-JP" altLang="en-US" sz="2400" baseline="30000" dirty="0">
                <a:solidFill>
                  <a:schemeClr val="tx1"/>
                </a:solidFill>
              </a:rPr>
              <a:t>１</a:t>
            </a:r>
            <a:r>
              <a:rPr lang="ja-JP" altLang="en-US" sz="2400" dirty="0">
                <a:solidFill>
                  <a:schemeClr val="tx1"/>
                </a:solidFill>
              </a:rPr>
              <a:t>、</a:t>
            </a:r>
            <a:r>
              <a:rPr lang="en-US" altLang="ja-JP" sz="2400" dirty="0" err="1">
                <a:solidFill>
                  <a:schemeClr val="tx1"/>
                </a:solidFill>
              </a:rPr>
              <a:t>IoT</a:t>
            </a:r>
            <a:r>
              <a:rPr lang="en-US" altLang="ja-JP" sz="2400" baseline="30000" dirty="0">
                <a:solidFill>
                  <a:schemeClr val="tx1"/>
                </a:solidFill>
              </a:rPr>
              <a:t>※</a:t>
            </a:r>
            <a:r>
              <a:rPr lang="ja-JP" altLang="en-US" sz="2400" baseline="30000" dirty="0">
                <a:solidFill>
                  <a:schemeClr val="tx1"/>
                </a:solidFill>
              </a:rPr>
              <a:t>２</a:t>
            </a:r>
            <a:r>
              <a:rPr lang="ja-JP" altLang="en-US" sz="2400" dirty="0">
                <a:solidFill>
                  <a:schemeClr val="tx1"/>
                </a:solidFill>
              </a:rPr>
              <a:t>、</a:t>
            </a:r>
            <a:endParaRPr lang="en-US" altLang="ja-JP" sz="2400" dirty="0">
              <a:solidFill>
                <a:schemeClr val="tx1"/>
              </a:solidFill>
            </a:endParaRPr>
          </a:p>
          <a:p>
            <a:pPr algn="ctr">
              <a:lnSpc>
                <a:spcPct val="110000"/>
              </a:lnSpc>
            </a:pPr>
            <a:r>
              <a:rPr lang="ja-JP" altLang="en-US" sz="2400" dirty="0">
                <a:solidFill>
                  <a:schemeClr val="tx1"/>
                </a:solidFill>
              </a:rPr>
              <a:t>ビッグデータ</a:t>
            </a:r>
            <a:r>
              <a:rPr lang="en-US" altLang="ja-JP" sz="2400" baseline="30000" dirty="0">
                <a:solidFill>
                  <a:schemeClr val="tx1"/>
                </a:solidFill>
              </a:rPr>
              <a:t>※</a:t>
            </a:r>
            <a:r>
              <a:rPr lang="ja-JP" altLang="en-US" sz="2400" baseline="30000" dirty="0">
                <a:solidFill>
                  <a:schemeClr val="tx1"/>
                </a:solidFill>
              </a:rPr>
              <a:t>３</a:t>
            </a:r>
            <a:endParaRPr lang="en-US" altLang="ja-JP" sz="2400" baseline="30000" dirty="0">
              <a:solidFill>
                <a:schemeClr val="tx1"/>
              </a:solidFill>
            </a:endParaRPr>
          </a:p>
          <a:p>
            <a:pPr algn="ctr">
              <a:lnSpc>
                <a:spcPct val="110000"/>
              </a:lnSpc>
            </a:pPr>
            <a:r>
              <a:rPr lang="ja-JP" altLang="en-US" sz="2400" dirty="0" smtClean="0">
                <a:solidFill>
                  <a:schemeClr val="tx1"/>
                </a:solidFill>
              </a:rPr>
              <a:t>技術の進展</a:t>
            </a:r>
            <a:endParaRPr lang="ja-JP" altLang="en-US" sz="2400" dirty="0">
              <a:solidFill>
                <a:schemeClr val="tx1"/>
              </a:solidFill>
            </a:endParaRPr>
          </a:p>
        </p:txBody>
      </p:sp>
      <p:sp>
        <p:nvSpPr>
          <p:cNvPr id="9" name="右矢印 8"/>
          <p:cNvSpPr/>
          <p:nvPr/>
        </p:nvSpPr>
        <p:spPr>
          <a:xfrm rot="5400000">
            <a:off x="4413000" y="2203200"/>
            <a:ext cx="1080000" cy="1296000"/>
          </a:xfrm>
          <a:prstGeom prst="rightArrow">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角丸四角形 9"/>
          <p:cNvSpPr/>
          <p:nvPr/>
        </p:nvSpPr>
        <p:spPr>
          <a:xfrm>
            <a:off x="632520" y="4147200"/>
            <a:ext cx="8640960" cy="1440000"/>
          </a:xfrm>
          <a:prstGeom prst="roundRect">
            <a:avLst>
              <a:gd name="adj" fmla="val 4942"/>
            </a:avLst>
          </a:prstGeom>
          <a:noFill/>
          <a:ln>
            <a:solidFill>
              <a:schemeClr val="accent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10000"/>
              </a:lnSpc>
            </a:pPr>
            <a:r>
              <a:rPr lang="ja-JP" altLang="en-US" dirty="0" smtClean="0">
                <a:solidFill>
                  <a:schemeClr val="tx1"/>
                </a:solidFill>
              </a:rPr>
              <a:t>テクノロジーを活用した創作の例</a:t>
            </a:r>
            <a:endParaRPr lang="en-US" altLang="ja-JP" dirty="0">
              <a:solidFill>
                <a:schemeClr val="tx1"/>
              </a:solidFill>
            </a:endParaRPr>
          </a:p>
          <a:p>
            <a:pPr marL="285750" indent="-285750">
              <a:lnSpc>
                <a:spcPct val="110000"/>
              </a:lnSpc>
              <a:buFont typeface="Wingdings" panose="05000000000000000000" pitchFamily="2" charset="2"/>
              <a:buChar char="l"/>
            </a:pPr>
            <a:r>
              <a:rPr lang="ja-JP" altLang="en-US" sz="1600" dirty="0">
                <a:solidFill>
                  <a:schemeClr val="tx1"/>
                </a:solidFill>
              </a:rPr>
              <a:t>例えば、</a:t>
            </a:r>
            <a:r>
              <a:rPr lang="en-US" altLang="ja-JP" sz="1600" dirty="0">
                <a:solidFill>
                  <a:schemeClr val="tx1"/>
                </a:solidFill>
              </a:rPr>
              <a:t>Next Rembrandt</a:t>
            </a:r>
            <a:r>
              <a:rPr lang="ja-JP" altLang="en-US" sz="1600" dirty="0" smtClean="0">
                <a:solidFill>
                  <a:schemeClr val="tx1"/>
                </a:solidFill>
              </a:rPr>
              <a:t>プロジェクト。</a:t>
            </a:r>
            <a:r>
              <a:rPr lang="en-US" altLang="ja-JP" sz="1600" dirty="0" smtClean="0">
                <a:solidFill>
                  <a:schemeClr val="tx1"/>
                </a:solidFill>
              </a:rPr>
              <a:t>AI</a:t>
            </a:r>
            <a:r>
              <a:rPr lang="ja-JP" altLang="en-US" sz="1600" dirty="0">
                <a:solidFill>
                  <a:schemeClr val="tx1"/>
                </a:solidFill>
              </a:rPr>
              <a:t>と</a:t>
            </a:r>
            <a:r>
              <a:rPr lang="en-US" altLang="ja-JP" sz="1600" dirty="0">
                <a:solidFill>
                  <a:schemeClr val="tx1"/>
                </a:solidFill>
              </a:rPr>
              <a:t>3D</a:t>
            </a:r>
            <a:r>
              <a:rPr lang="ja-JP" altLang="en-US" sz="1600" dirty="0">
                <a:solidFill>
                  <a:schemeClr val="tx1"/>
                </a:solidFill>
              </a:rPr>
              <a:t>プリンタを用いて描かれたレンブラント。レンブラントの絵画を分析し、油絵を用いた</a:t>
            </a:r>
            <a:r>
              <a:rPr lang="en-US" altLang="ja-JP" sz="1600" dirty="0">
                <a:solidFill>
                  <a:schemeClr val="tx1"/>
                </a:solidFill>
              </a:rPr>
              <a:t>3D</a:t>
            </a:r>
            <a:r>
              <a:rPr lang="ja-JP" altLang="en-US" sz="1600" dirty="0">
                <a:solidFill>
                  <a:schemeClr val="tx1"/>
                </a:solidFill>
              </a:rPr>
              <a:t>プリンタにより、</a:t>
            </a:r>
            <a:r>
              <a:rPr lang="en-US" altLang="ja-JP" sz="1600" dirty="0">
                <a:solidFill>
                  <a:schemeClr val="tx1"/>
                </a:solidFill>
              </a:rPr>
              <a:t>AI</a:t>
            </a:r>
            <a:r>
              <a:rPr lang="ja-JP" altLang="en-US" sz="1600" dirty="0">
                <a:solidFill>
                  <a:schemeClr val="tx1"/>
                </a:solidFill>
              </a:rPr>
              <a:t>による新たなレンブラントの絵画を作成。</a:t>
            </a:r>
            <a:endParaRPr lang="en-US" altLang="ja-JP" sz="1600" dirty="0">
              <a:solidFill>
                <a:schemeClr val="tx1"/>
              </a:solidFill>
            </a:endParaRPr>
          </a:p>
          <a:p>
            <a:pPr marL="285750" indent="-285750">
              <a:lnSpc>
                <a:spcPct val="110000"/>
              </a:lnSpc>
              <a:buFont typeface="Wingdings" panose="05000000000000000000" pitchFamily="2" charset="2"/>
              <a:buChar char="l"/>
            </a:pPr>
            <a:r>
              <a:rPr lang="en-US" altLang="ja-JP" sz="1600" dirty="0">
                <a:solidFill>
                  <a:schemeClr val="tx1"/>
                </a:solidFill>
              </a:rPr>
              <a:t>https://www.nextrembrandt.com</a:t>
            </a:r>
          </a:p>
        </p:txBody>
      </p:sp>
      <p:sp>
        <p:nvSpPr>
          <p:cNvPr id="11" name="二等辺三角形 10"/>
          <p:cNvSpPr/>
          <p:nvPr/>
        </p:nvSpPr>
        <p:spPr>
          <a:xfrm>
            <a:off x="7329280" y="2995440"/>
            <a:ext cx="288000" cy="1152000"/>
          </a:xfrm>
          <a:prstGeom prst="triangle">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正方形/長方形 15"/>
          <p:cNvSpPr/>
          <p:nvPr/>
        </p:nvSpPr>
        <p:spPr>
          <a:xfrm>
            <a:off x="128464" y="5731200"/>
            <a:ext cx="9648124" cy="576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800" dirty="0" smtClean="0">
                <a:solidFill>
                  <a:schemeClr val="tx1"/>
                </a:solidFill>
              </a:rPr>
              <a:t>※</a:t>
            </a:r>
            <a:r>
              <a:rPr kumimoji="1" lang="ja-JP" altLang="en-US" sz="800" dirty="0" smtClean="0">
                <a:solidFill>
                  <a:schemeClr val="tx1"/>
                </a:solidFill>
              </a:rPr>
              <a:t>１：人工知能。</a:t>
            </a:r>
            <a:endParaRPr kumimoji="1" lang="en-US" altLang="ja-JP" sz="800" dirty="0" smtClean="0">
              <a:solidFill>
                <a:schemeClr val="tx1"/>
              </a:solidFill>
            </a:endParaRPr>
          </a:p>
          <a:p>
            <a:r>
              <a:rPr kumimoji="1" lang="en-US" altLang="ja-JP" sz="800" dirty="0" smtClean="0">
                <a:solidFill>
                  <a:schemeClr val="tx1"/>
                </a:solidFill>
              </a:rPr>
              <a:t>※</a:t>
            </a:r>
            <a:r>
              <a:rPr kumimoji="1" lang="ja-JP" altLang="en-US" sz="800" dirty="0" smtClean="0">
                <a:solidFill>
                  <a:schemeClr val="tx1"/>
                </a:solidFill>
              </a:rPr>
              <a:t>２：モノのインターネット。センサーやインターネット接続することを意味する。インターネットに接続することにより、モノの状態を遠隔的に知ることができ、またそのモノを操作することができる。</a:t>
            </a:r>
            <a:endParaRPr kumimoji="1" lang="en-US" altLang="ja-JP" sz="800" dirty="0" smtClean="0">
              <a:solidFill>
                <a:schemeClr val="tx1"/>
              </a:solidFill>
            </a:endParaRPr>
          </a:p>
          <a:p>
            <a:r>
              <a:rPr kumimoji="1" lang="en-US" altLang="ja-JP" sz="800" dirty="0" smtClean="0">
                <a:solidFill>
                  <a:schemeClr val="tx1"/>
                </a:solidFill>
              </a:rPr>
              <a:t>※</a:t>
            </a:r>
            <a:r>
              <a:rPr kumimoji="1" lang="ja-JP" altLang="en-US" sz="800" dirty="0" smtClean="0">
                <a:solidFill>
                  <a:schemeClr val="tx1"/>
                </a:solidFill>
              </a:rPr>
              <a:t>３：多種多量のデータ。情報通信技術の進展により、生成・収集・蓄積が容易になり、ビジネス等に活用することができる。</a:t>
            </a:r>
            <a:endParaRPr kumimoji="1" lang="ja-JP" altLang="en-US" sz="800" dirty="0">
              <a:solidFill>
                <a:schemeClr val="tx1"/>
              </a:solidFill>
            </a:endParaRPr>
          </a:p>
        </p:txBody>
      </p:sp>
      <p:sp>
        <p:nvSpPr>
          <p:cNvPr id="3" name="正方形/長方形 2"/>
          <p:cNvSpPr/>
          <p:nvPr/>
        </p:nvSpPr>
        <p:spPr>
          <a:xfrm>
            <a:off x="4232920" y="1663200"/>
            <a:ext cx="1440160" cy="648000"/>
          </a:xfrm>
          <a:prstGeom prst="rect">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正方形/長方形 16"/>
          <p:cNvSpPr/>
          <p:nvPr/>
        </p:nvSpPr>
        <p:spPr>
          <a:xfrm>
            <a:off x="3512840" y="3499200"/>
            <a:ext cx="2880320" cy="504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10000"/>
              </a:lnSpc>
            </a:pPr>
            <a:r>
              <a:rPr kumimoji="1" lang="ja-JP" altLang="en-US" sz="2400" dirty="0" smtClean="0">
                <a:solidFill>
                  <a:schemeClr val="tx1"/>
                </a:solidFill>
              </a:rPr>
              <a:t>課題の解決</a:t>
            </a:r>
            <a:endParaRPr kumimoji="1" lang="ja-JP" altLang="en-US" sz="2400" dirty="0">
              <a:solidFill>
                <a:schemeClr val="tx1"/>
              </a:solidFill>
            </a:endParaRPr>
          </a:p>
        </p:txBody>
      </p:sp>
      <p:sp>
        <p:nvSpPr>
          <p:cNvPr id="13" name="フッター プレースホルダー 1"/>
          <p:cNvSpPr>
            <a:spLocks noGrp="1"/>
          </p:cNvSpPr>
          <p:nvPr>
            <p:ph type="ftr" sz="quarter" idx="3"/>
          </p:nvPr>
        </p:nvSpPr>
        <p:spPr>
          <a:xfrm>
            <a:off x="128464" y="6451200"/>
            <a:ext cx="9649071" cy="288000"/>
          </a:xfrm>
          <a:prstGeom prst="rect">
            <a:avLst/>
          </a:prstGeom>
        </p:spPr>
        <p:txBody>
          <a:bodyPr vert="horz" lIns="91440" tIns="45720" rIns="91440" bIns="45720" rtlCol="0" anchor="ctr"/>
          <a:lstStyle>
            <a:lvl1pPr algn="ctr">
              <a:lnSpc>
                <a:spcPct val="110000"/>
              </a:lnSpc>
              <a:defRPr sz="800">
                <a:solidFill>
                  <a:schemeClr val="tx1">
                    <a:lumMod val="50000"/>
                    <a:lumOff val="50000"/>
                  </a:schemeClr>
                </a:solidFill>
                <a:latin typeface="+mn-ea"/>
                <a:ea typeface="+mn-ea"/>
              </a:defRPr>
            </a:lvl1pPr>
          </a:lstStyle>
          <a:p>
            <a:r>
              <a:rPr lang="ja-JP" altLang="en-US" dirty="0" smtClean="0"/>
              <a:t>デザインの創作活動の特性に応じた実践的な知的財産権制度の知識修得の在り方に関する調査研究</a:t>
            </a:r>
            <a:endParaRPr lang="en-US" altLang="ja-JP" dirty="0" smtClean="0"/>
          </a:p>
          <a:p>
            <a:r>
              <a:rPr lang="ja-JP" altLang="en-US" dirty="0" smtClean="0"/>
              <a:t>（平成</a:t>
            </a:r>
            <a:r>
              <a:rPr lang="en-US" altLang="ja-JP" dirty="0" smtClean="0"/>
              <a:t>28</a:t>
            </a:r>
            <a:r>
              <a:rPr lang="ja-JP" altLang="en-US" dirty="0" smtClean="0"/>
              <a:t>年度 特許庁産業財産権制度問題調査研究）</a:t>
            </a:r>
            <a:endParaRPr lang="ja-JP" altLang="en-US" dirty="0"/>
          </a:p>
        </p:txBody>
      </p:sp>
    </p:spTree>
    <p:extLst>
      <p:ext uri="{BB962C8B-B14F-4D97-AF65-F5344CB8AC3E}">
        <p14:creationId xmlns:p14="http://schemas.microsoft.com/office/powerpoint/2010/main" val="243459172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chemeClr val="tx2">
              <a:lumMod val="40000"/>
              <a:lumOff val="60000"/>
            </a:schemeClr>
          </a:solidFill>
        </p:spPr>
        <p:txBody>
          <a:bodyPr/>
          <a:lstStyle/>
          <a:p>
            <a:r>
              <a:rPr kumimoji="1" lang="en-US" altLang="ja-JP" dirty="0" smtClean="0"/>
              <a:t>02-02</a:t>
            </a:r>
            <a:r>
              <a:rPr kumimoji="1" lang="ja-JP" altLang="en-US" dirty="0" smtClean="0"/>
              <a:t>　知的財産と経済社会</a:t>
            </a:r>
            <a:endParaRPr kumimoji="1" lang="ja-JP" altLang="en-US" dirty="0"/>
          </a:p>
        </p:txBody>
      </p:sp>
      <p:sp>
        <p:nvSpPr>
          <p:cNvPr id="4" name="スライド番号プレースホルダー 3"/>
          <p:cNvSpPr>
            <a:spLocks noGrp="1"/>
          </p:cNvSpPr>
          <p:nvPr>
            <p:ph type="sldNum" sz="quarter" idx="11"/>
          </p:nvPr>
        </p:nvSpPr>
        <p:spPr/>
        <p:txBody>
          <a:bodyPr/>
          <a:lstStyle/>
          <a:p>
            <a:fld id="{0B1296A0-BB5A-491C-8A3A-2721A8AE2E9D}" type="slidenum">
              <a:rPr lang="ja-JP" altLang="en-US" smtClean="0"/>
              <a:pPr/>
              <a:t>13</a:t>
            </a:fld>
            <a:endParaRPr lang="ja-JP" altLang="en-US" dirty="0"/>
          </a:p>
        </p:txBody>
      </p:sp>
      <p:sp>
        <p:nvSpPr>
          <p:cNvPr id="5" name="正方形/長方形 4"/>
          <p:cNvSpPr/>
          <p:nvPr/>
        </p:nvSpPr>
        <p:spPr>
          <a:xfrm>
            <a:off x="632520" y="836712"/>
            <a:ext cx="3600400" cy="2160240"/>
          </a:xfrm>
          <a:prstGeom prst="rect">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10000"/>
              </a:lnSpc>
            </a:pPr>
            <a:r>
              <a:rPr kumimoji="1" lang="ja-JP" altLang="en-US" sz="2400" dirty="0" smtClean="0">
                <a:solidFill>
                  <a:schemeClr val="tx1"/>
                </a:solidFill>
              </a:rPr>
              <a:t>デザイン活動・ビジネスのグローバル化</a:t>
            </a:r>
            <a:endParaRPr kumimoji="1" lang="ja-JP" altLang="en-US" sz="2400" dirty="0">
              <a:solidFill>
                <a:schemeClr val="tx1"/>
              </a:solidFill>
            </a:endParaRPr>
          </a:p>
        </p:txBody>
      </p:sp>
      <p:sp>
        <p:nvSpPr>
          <p:cNvPr id="6" name="正方形/長方形 5"/>
          <p:cNvSpPr/>
          <p:nvPr/>
        </p:nvSpPr>
        <p:spPr>
          <a:xfrm>
            <a:off x="5673080" y="835200"/>
            <a:ext cx="3600400" cy="21602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10000"/>
              </a:lnSpc>
            </a:pPr>
            <a:r>
              <a:rPr kumimoji="1" lang="ja-JP" altLang="en-US" sz="2400" dirty="0" smtClean="0">
                <a:solidFill>
                  <a:schemeClr val="tx1"/>
                </a:solidFill>
              </a:rPr>
              <a:t>日本で保護された自分のデザインは海外でも保護されているのだろうか？</a:t>
            </a:r>
            <a:endParaRPr kumimoji="1" lang="en-US" altLang="ja-JP" sz="2400" dirty="0" smtClean="0">
              <a:solidFill>
                <a:schemeClr val="tx1"/>
              </a:solidFill>
            </a:endParaRPr>
          </a:p>
        </p:txBody>
      </p:sp>
      <p:sp>
        <p:nvSpPr>
          <p:cNvPr id="7" name="右矢印 6"/>
          <p:cNvSpPr/>
          <p:nvPr/>
        </p:nvSpPr>
        <p:spPr>
          <a:xfrm>
            <a:off x="4412999" y="1268760"/>
            <a:ext cx="1080000" cy="1440000"/>
          </a:xfrm>
          <a:prstGeom prst="rightArrow">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角丸四角形 7"/>
          <p:cNvSpPr/>
          <p:nvPr/>
        </p:nvSpPr>
        <p:spPr>
          <a:xfrm>
            <a:off x="632520" y="3281960"/>
            <a:ext cx="8640960" cy="1585480"/>
          </a:xfrm>
          <a:prstGeom prst="roundRect">
            <a:avLst>
              <a:gd name="adj" fmla="val 4942"/>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10000"/>
              </a:lnSpc>
            </a:pPr>
            <a:r>
              <a:rPr kumimoji="1" lang="ja-JP" altLang="en-US" dirty="0" smtClean="0">
                <a:solidFill>
                  <a:schemeClr val="tx1"/>
                </a:solidFill>
              </a:rPr>
              <a:t>キーワード：属地主義</a:t>
            </a:r>
            <a:endParaRPr kumimoji="1" lang="en-US" altLang="ja-JP" dirty="0" smtClean="0">
              <a:solidFill>
                <a:schemeClr val="tx1"/>
              </a:solidFill>
            </a:endParaRPr>
          </a:p>
          <a:p>
            <a:pPr marL="285750" indent="-285750">
              <a:lnSpc>
                <a:spcPct val="110000"/>
              </a:lnSpc>
              <a:buFont typeface="Wingdings" panose="05000000000000000000" pitchFamily="2" charset="2"/>
              <a:buChar char="l"/>
            </a:pPr>
            <a:r>
              <a:rPr kumimoji="1" lang="ja-JP" altLang="en-US" dirty="0" smtClean="0">
                <a:solidFill>
                  <a:schemeClr val="tx1"/>
                </a:solidFill>
              </a:rPr>
              <a:t>ある国の産業財産権は、その国の領域内にしか効力がない。</a:t>
            </a:r>
            <a:endParaRPr kumimoji="1" lang="en-US" altLang="ja-JP" dirty="0" smtClean="0">
              <a:solidFill>
                <a:schemeClr val="tx1"/>
              </a:solidFill>
            </a:endParaRPr>
          </a:p>
          <a:p>
            <a:pPr marL="285750" indent="-285750">
              <a:lnSpc>
                <a:spcPct val="110000"/>
              </a:lnSpc>
              <a:buFont typeface="Wingdings" panose="05000000000000000000" pitchFamily="2" charset="2"/>
              <a:buChar char="l"/>
            </a:pPr>
            <a:r>
              <a:rPr kumimoji="1" lang="ja-JP" altLang="en-US" dirty="0" smtClean="0">
                <a:solidFill>
                  <a:schemeClr val="tx1"/>
                </a:solidFill>
              </a:rPr>
              <a:t>つまり、日本の産業財産権による保護は日本国内に限られる。</a:t>
            </a:r>
            <a:endParaRPr kumimoji="1" lang="en-US" altLang="ja-JP" dirty="0" smtClean="0">
              <a:solidFill>
                <a:schemeClr val="tx1"/>
              </a:solidFill>
            </a:endParaRPr>
          </a:p>
          <a:p>
            <a:pPr marL="285750" indent="-285750">
              <a:lnSpc>
                <a:spcPct val="110000"/>
              </a:lnSpc>
              <a:buFont typeface="Wingdings" panose="05000000000000000000" pitchFamily="2" charset="2"/>
              <a:buChar char="l"/>
            </a:pPr>
            <a:r>
              <a:rPr lang="ja-JP" altLang="en-US" dirty="0" smtClean="0">
                <a:solidFill>
                  <a:schemeClr val="tx1"/>
                </a:solidFill>
              </a:rPr>
              <a:t>よって、外国で保護されるためには、その外国法に基づいてその外国の産業財産権を取得しなければならない。</a:t>
            </a:r>
            <a:endParaRPr lang="en-US" altLang="ja-JP" dirty="0">
              <a:solidFill>
                <a:schemeClr val="tx1"/>
              </a:solidFill>
            </a:endParaRPr>
          </a:p>
        </p:txBody>
      </p:sp>
      <p:sp>
        <p:nvSpPr>
          <p:cNvPr id="9" name="二等辺三角形 8"/>
          <p:cNvSpPr/>
          <p:nvPr/>
        </p:nvSpPr>
        <p:spPr>
          <a:xfrm>
            <a:off x="7329280" y="2707200"/>
            <a:ext cx="288000" cy="576000"/>
          </a:xfrm>
          <a:prstGeom prst="triangl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コンテンツ プレースホルダー 2"/>
          <p:cNvSpPr txBox="1">
            <a:spLocks/>
          </p:cNvSpPr>
          <p:nvPr/>
        </p:nvSpPr>
        <p:spPr bwMode="auto">
          <a:xfrm>
            <a:off x="128341" y="5155200"/>
            <a:ext cx="9649072" cy="1008000"/>
          </a:xfrm>
          <a:prstGeom prst="rect">
            <a:avLst/>
          </a:prstGeom>
          <a:solidFill>
            <a:schemeClr val="tx2">
              <a:lumMod val="20000"/>
              <a:lumOff val="80000"/>
            </a:schemeClr>
          </a:solidFill>
          <a:ln>
            <a:noFill/>
          </a:ln>
          <a:effectLst/>
          <a:extLst/>
        </p:spPr>
        <p:txBody>
          <a:bodyPr vert="horz" wrap="square" lIns="91440" tIns="45720" rIns="91440" bIns="45720" numCol="1" anchor="ctr" anchorCtr="0" compatLnSpc="1">
            <a:prstTxWarp prst="textNoShape">
              <a:avLst/>
            </a:prstTxWarp>
          </a:bodyPr>
          <a:lstStyle>
            <a:lvl1pPr marL="371464" indent="-371464" algn="l" rtl="0" eaLnBrk="1" fontAlgn="base" hangingPunct="1">
              <a:lnSpc>
                <a:spcPct val="110000"/>
              </a:lnSpc>
              <a:spcBef>
                <a:spcPct val="20000"/>
              </a:spcBef>
              <a:spcAft>
                <a:spcPct val="0"/>
              </a:spcAft>
              <a:buFont typeface="Wingdings" panose="05000000000000000000" pitchFamily="2" charset="2"/>
              <a:buChar char="l"/>
              <a:defRPr kumimoji="1" sz="1800">
                <a:solidFill>
                  <a:schemeClr val="tx1"/>
                </a:solidFill>
                <a:latin typeface="+mn-lt"/>
                <a:ea typeface="+mn-ea"/>
                <a:cs typeface="+mn-cs"/>
              </a:defRPr>
            </a:lvl1pPr>
            <a:lvl2pPr marL="804838" indent="-309553" algn="l" rtl="0" eaLnBrk="1" fontAlgn="base" hangingPunct="1">
              <a:lnSpc>
                <a:spcPct val="110000"/>
              </a:lnSpc>
              <a:spcBef>
                <a:spcPct val="20000"/>
              </a:spcBef>
              <a:spcAft>
                <a:spcPct val="0"/>
              </a:spcAft>
              <a:buFont typeface="Wingdings" panose="05000000000000000000" pitchFamily="2" charset="2"/>
              <a:buChar char="l"/>
              <a:defRPr kumimoji="1" sz="1800">
                <a:solidFill>
                  <a:schemeClr val="tx1"/>
                </a:solidFill>
                <a:latin typeface="+mn-lt"/>
                <a:ea typeface="+mn-ea"/>
              </a:defRPr>
            </a:lvl2pPr>
            <a:lvl3pPr marL="1238212" indent="-247642" algn="l" rtl="0" eaLnBrk="1" fontAlgn="base" hangingPunct="1">
              <a:lnSpc>
                <a:spcPct val="110000"/>
              </a:lnSpc>
              <a:spcBef>
                <a:spcPct val="20000"/>
              </a:spcBef>
              <a:spcAft>
                <a:spcPct val="0"/>
              </a:spcAft>
              <a:buFont typeface="Wingdings" panose="05000000000000000000" pitchFamily="2" charset="2"/>
              <a:buChar char="l"/>
              <a:defRPr kumimoji="1" sz="1800">
                <a:solidFill>
                  <a:schemeClr val="tx1"/>
                </a:solidFill>
                <a:latin typeface="+mn-lt"/>
                <a:ea typeface="+mn-ea"/>
              </a:defRPr>
            </a:lvl3pPr>
            <a:lvl4pPr marL="1733497" indent="-247642" algn="l" rtl="0" eaLnBrk="1" fontAlgn="base" hangingPunct="1">
              <a:lnSpc>
                <a:spcPct val="110000"/>
              </a:lnSpc>
              <a:spcBef>
                <a:spcPct val="20000"/>
              </a:spcBef>
              <a:spcAft>
                <a:spcPct val="0"/>
              </a:spcAft>
              <a:buFont typeface="Wingdings" panose="05000000000000000000" pitchFamily="2" charset="2"/>
              <a:buChar char="l"/>
              <a:defRPr kumimoji="1" sz="1800">
                <a:solidFill>
                  <a:schemeClr val="tx1"/>
                </a:solidFill>
                <a:latin typeface="+mn-lt"/>
                <a:ea typeface="+mn-ea"/>
              </a:defRPr>
            </a:lvl4pPr>
            <a:lvl5pPr marL="2228781" indent="-247642" algn="l" rtl="0" eaLnBrk="1" fontAlgn="base" hangingPunct="1">
              <a:lnSpc>
                <a:spcPct val="110000"/>
              </a:lnSpc>
              <a:spcBef>
                <a:spcPct val="20000"/>
              </a:spcBef>
              <a:spcAft>
                <a:spcPct val="0"/>
              </a:spcAft>
              <a:buFont typeface="Wingdings" panose="05000000000000000000" pitchFamily="2" charset="2"/>
              <a:buChar char="l"/>
              <a:defRPr kumimoji="1" sz="1800">
                <a:solidFill>
                  <a:schemeClr val="tx1"/>
                </a:solidFill>
                <a:latin typeface="+mn-lt"/>
                <a:ea typeface="+mn-ea"/>
              </a:defRPr>
            </a:lvl5pPr>
            <a:lvl6pPr marL="2724066" indent="-247642" algn="l" rtl="0" eaLnBrk="1" fontAlgn="base" hangingPunct="1">
              <a:spcBef>
                <a:spcPct val="20000"/>
              </a:spcBef>
              <a:spcAft>
                <a:spcPct val="0"/>
              </a:spcAft>
              <a:buChar char="»"/>
              <a:defRPr kumimoji="1" sz="2167">
                <a:solidFill>
                  <a:schemeClr val="tx1"/>
                </a:solidFill>
                <a:latin typeface="+mn-lt"/>
                <a:ea typeface="+mn-ea"/>
              </a:defRPr>
            </a:lvl6pPr>
            <a:lvl7pPr marL="3219351" indent="-247642" algn="l" rtl="0" eaLnBrk="1" fontAlgn="base" hangingPunct="1">
              <a:spcBef>
                <a:spcPct val="20000"/>
              </a:spcBef>
              <a:spcAft>
                <a:spcPct val="0"/>
              </a:spcAft>
              <a:buChar char="»"/>
              <a:defRPr kumimoji="1" sz="2167">
                <a:solidFill>
                  <a:schemeClr val="tx1"/>
                </a:solidFill>
                <a:latin typeface="+mn-lt"/>
                <a:ea typeface="+mn-ea"/>
              </a:defRPr>
            </a:lvl7pPr>
            <a:lvl8pPr marL="3714636" indent="-247642" algn="l" rtl="0" eaLnBrk="1" fontAlgn="base" hangingPunct="1">
              <a:spcBef>
                <a:spcPct val="20000"/>
              </a:spcBef>
              <a:spcAft>
                <a:spcPct val="0"/>
              </a:spcAft>
              <a:buChar char="»"/>
              <a:defRPr kumimoji="1" sz="2167">
                <a:solidFill>
                  <a:schemeClr val="tx1"/>
                </a:solidFill>
                <a:latin typeface="+mn-lt"/>
                <a:ea typeface="+mn-ea"/>
              </a:defRPr>
            </a:lvl8pPr>
            <a:lvl9pPr marL="4209920" indent="-247642" algn="l" rtl="0" eaLnBrk="1" fontAlgn="base" hangingPunct="1">
              <a:spcBef>
                <a:spcPct val="20000"/>
              </a:spcBef>
              <a:spcAft>
                <a:spcPct val="0"/>
              </a:spcAft>
              <a:buChar char="»"/>
              <a:defRPr kumimoji="1" sz="2167">
                <a:solidFill>
                  <a:schemeClr val="tx1"/>
                </a:solidFill>
                <a:latin typeface="+mn-lt"/>
                <a:ea typeface="+mn-ea"/>
              </a:defRPr>
            </a:lvl9pPr>
          </a:lstStyle>
          <a:p>
            <a:pPr marL="0" indent="0" algn="ctr">
              <a:buFont typeface="Wingdings" panose="05000000000000000000" pitchFamily="2" charset="2"/>
              <a:buNone/>
            </a:pPr>
            <a:r>
              <a:rPr lang="ja-JP" altLang="en-US" sz="2400" kern="0" dirty="0" smtClean="0"/>
              <a:t>グローバルなビジネスを行うためには、</a:t>
            </a:r>
            <a:endParaRPr lang="en-US" altLang="ja-JP" sz="2400" kern="0" dirty="0" smtClean="0"/>
          </a:p>
          <a:p>
            <a:pPr marL="0" indent="0" algn="ctr">
              <a:buFont typeface="Wingdings" panose="05000000000000000000" pitchFamily="2" charset="2"/>
              <a:buNone/>
            </a:pPr>
            <a:r>
              <a:rPr lang="ja-JP" altLang="en-US" sz="2400" kern="0" dirty="0" smtClean="0"/>
              <a:t>産業財産権を取得する国を選定する必要がある</a:t>
            </a:r>
            <a:endParaRPr lang="en-US" altLang="ja-JP" sz="2400" kern="0" dirty="0" smtClean="0"/>
          </a:p>
        </p:txBody>
      </p:sp>
      <p:sp>
        <p:nvSpPr>
          <p:cNvPr id="12" name="フッター プレースホルダー 1"/>
          <p:cNvSpPr>
            <a:spLocks noGrp="1"/>
          </p:cNvSpPr>
          <p:nvPr>
            <p:ph type="ftr" sz="quarter" idx="3"/>
          </p:nvPr>
        </p:nvSpPr>
        <p:spPr>
          <a:xfrm>
            <a:off x="128464" y="6451200"/>
            <a:ext cx="9649071" cy="288000"/>
          </a:xfrm>
          <a:prstGeom prst="rect">
            <a:avLst/>
          </a:prstGeom>
        </p:spPr>
        <p:txBody>
          <a:bodyPr vert="horz" lIns="91440" tIns="45720" rIns="91440" bIns="45720" rtlCol="0" anchor="ctr"/>
          <a:lstStyle>
            <a:lvl1pPr algn="ctr">
              <a:lnSpc>
                <a:spcPct val="110000"/>
              </a:lnSpc>
              <a:defRPr sz="800">
                <a:solidFill>
                  <a:schemeClr val="tx1">
                    <a:lumMod val="50000"/>
                    <a:lumOff val="50000"/>
                  </a:schemeClr>
                </a:solidFill>
                <a:latin typeface="+mn-ea"/>
                <a:ea typeface="+mn-ea"/>
              </a:defRPr>
            </a:lvl1pPr>
          </a:lstStyle>
          <a:p>
            <a:r>
              <a:rPr lang="ja-JP" altLang="en-US" dirty="0" smtClean="0"/>
              <a:t>デザインの創作活動の特性に応じた実践的な知的財産権制度の知識修得の在り方に関する調査研究</a:t>
            </a:r>
            <a:endParaRPr lang="en-US" altLang="ja-JP" dirty="0" smtClean="0"/>
          </a:p>
          <a:p>
            <a:r>
              <a:rPr lang="ja-JP" altLang="en-US" dirty="0" smtClean="0"/>
              <a:t>（平成</a:t>
            </a:r>
            <a:r>
              <a:rPr lang="en-US" altLang="ja-JP" dirty="0" smtClean="0"/>
              <a:t>28</a:t>
            </a:r>
            <a:r>
              <a:rPr lang="ja-JP" altLang="en-US" dirty="0" smtClean="0"/>
              <a:t>年度 特許庁産業財産権制度問題調査研究）</a:t>
            </a:r>
            <a:endParaRPr lang="ja-JP" altLang="en-US" dirty="0"/>
          </a:p>
        </p:txBody>
      </p:sp>
    </p:spTree>
    <p:extLst>
      <p:ext uri="{BB962C8B-B14F-4D97-AF65-F5344CB8AC3E}">
        <p14:creationId xmlns:p14="http://schemas.microsoft.com/office/powerpoint/2010/main" val="291913420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chemeClr val="tx2">
              <a:lumMod val="40000"/>
              <a:lumOff val="60000"/>
            </a:schemeClr>
          </a:solidFill>
        </p:spPr>
        <p:txBody>
          <a:bodyPr/>
          <a:lstStyle/>
          <a:p>
            <a:r>
              <a:rPr kumimoji="1" lang="en-US" altLang="ja-JP" dirty="0" smtClean="0"/>
              <a:t>02-03</a:t>
            </a:r>
            <a:br>
              <a:rPr kumimoji="1" lang="en-US" altLang="ja-JP" dirty="0" smtClean="0"/>
            </a:br>
            <a:r>
              <a:rPr kumimoji="1" lang="ja-JP" altLang="en-US" dirty="0" smtClean="0"/>
              <a:t>産業財産権と著作権</a:t>
            </a:r>
            <a:endParaRPr kumimoji="1" lang="ja-JP" altLang="en-US" dirty="0"/>
          </a:p>
        </p:txBody>
      </p:sp>
      <p:sp>
        <p:nvSpPr>
          <p:cNvPr id="4" name="スライド番号プレースホルダー 3"/>
          <p:cNvSpPr>
            <a:spLocks noGrp="1"/>
          </p:cNvSpPr>
          <p:nvPr>
            <p:ph type="sldNum" sz="quarter" idx="11"/>
          </p:nvPr>
        </p:nvSpPr>
        <p:spPr/>
        <p:txBody>
          <a:bodyPr/>
          <a:lstStyle/>
          <a:p>
            <a:fld id="{0B1296A0-BB5A-491C-8A3A-2721A8AE2E9D}" type="slidenum">
              <a:rPr lang="ja-JP" altLang="en-US" smtClean="0"/>
              <a:pPr/>
              <a:t>14</a:t>
            </a:fld>
            <a:endParaRPr lang="ja-JP" altLang="en-US" dirty="0"/>
          </a:p>
        </p:txBody>
      </p:sp>
      <p:sp>
        <p:nvSpPr>
          <p:cNvPr id="5" name="フッター プレースホルダー 1"/>
          <p:cNvSpPr>
            <a:spLocks noGrp="1"/>
          </p:cNvSpPr>
          <p:nvPr>
            <p:ph type="ftr" sz="quarter" idx="3"/>
          </p:nvPr>
        </p:nvSpPr>
        <p:spPr>
          <a:xfrm>
            <a:off x="128464" y="6451200"/>
            <a:ext cx="9649071" cy="288000"/>
          </a:xfrm>
          <a:prstGeom prst="rect">
            <a:avLst/>
          </a:prstGeom>
        </p:spPr>
        <p:txBody>
          <a:bodyPr vert="horz" lIns="91440" tIns="45720" rIns="91440" bIns="45720" rtlCol="0" anchor="ctr"/>
          <a:lstStyle>
            <a:lvl1pPr algn="ctr">
              <a:lnSpc>
                <a:spcPct val="110000"/>
              </a:lnSpc>
              <a:defRPr sz="800">
                <a:solidFill>
                  <a:schemeClr val="tx1">
                    <a:lumMod val="50000"/>
                    <a:lumOff val="50000"/>
                  </a:schemeClr>
                </a:solidFill>
                <a:latin typeface="+mn-ea"/>
                <a:ea typeface="+mn-ea"/>
              </a:defRPr>
            </a:lvl1pPr>
          </a:lstStyle>
          <a:p>
            <a:r>
              <a:rPr lang="ja-JP" altLang="en-US" dirty="0" smtClean="0"/>
              <a:t>デザインの創作活動の特性に応じた実践的な知的財産権制度の知識修得の在り方に関する調査研究</a:t>
            </a:r>
            <a:endParaRPr lang="en-US" altLang="ja-JP" dirty="0" smtClean="0"/>
          </a:p>
          <a:p>
            <a:r>
              <a:rPr lang="ja-JP" altLang="en-US" dirty="0" smtClean="0"/>
              <a:t>（平成</a:t>
            </a:r>
            <a:r>
              <a:rPr lang="en-US" altLang="ja-JP" dirty="0" smtClean="0"/>
              <a:t>28</a:t>
            </a:r>
            <a:r>
              <a:rPr lang="ja-JP" altLang="en-US" dirty="0" smtClean="0"/>
              <a:t>年度 特許庁産業財産権制度問題調査研究）</a:t>
            </a:r>
            <a:endParaRPr lang="ja-JP" altLang="en-US" dirty="0"/>
          </a:p>
        </p:txBody>
      </p:sp>
    </p:spTree>
    <p:extLst>
      <p:ext uri="{BB962C8B-B14F-4D97-AF65-F5344CB8AC3E}">
        <p14:creationId xmlns:p14="http://schemas.microsoft.com/office/powerpoint/2010/main" val="290112712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 name="台形 55"/>
          <p:cNvSpPr/>
          <p:nvPr/>
        </p:nvSpPr>
        <p:spPr>
          <a:xfrm>
            <a:off x="668524" y="2276760"/>
            <a:ext cx="3600400" cy="3310440"/>
          </a:xfrm>
          <a:prstGeom prst="trapezoid">
            <a:avLst>
              <a:gd name="adj" fmla="val 42407"/>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タイトル 7"/>
          <p:cNvSpPr>
            <a:spLocks noGrp="1"/>
          </p:cNvSpPr>
          <p:nvPr>
            <p:ph type="title"/>
          </p:nvPr>
        </p:nvSpPr>
        <p:spPr>
          <a:solidFill>
            <a:schemeClr val="tx2">
              <a:lumMod val="40000"/>
              <a:lumOff val="60000"/>
            </a:schemeClr>
          </a:solidFill>
        </p:spPr>
        <p:txBody>
          <a:bodyPr/>
          <a:lstStyle/>
          <a:p>
            <a:r>
              <a:rPr kumimoji="1" lang="en-US" altLang="ja-JP" dirty="0" smtClean="0"/>
              <a:t>02-03</a:t>
            </a:r>
            <a:r>
              <a:rPr kumimoji="1" lang="ja-JP" altLang="en-US" dirty="0" smtClean="0"/>
              <a:t>　産業財産権と著作権</a:t>
            </a:r>
            <a:endParaRPr kumimoji="1" lang="ja-JP" altLang="en-US" dirty="0"/>
          </a:p>
        </p:txBody>
      </p:sp>
      <p:sp>
        <p:nvSpPr>
          <p:cNvPr id="9" name="コンテンツ プレースホルダー 8"/>
          <p:cNvSpPr>
            <a:spLocks noGrp="1"/>
          </p:cNvSpPr>
          <p:nvPr>
            <p:ph idx="1"/>
          </p:nvPr>
        </p:nvSpPr>
        <p:spPr>
          <a:xfrm>
            <a:off x="128464" y="692696"/>
            <a:ext cx="4680520" cy="1008000"/>
          </a:xfrm>
          <a:solidFill>
            <a:schemeClr val="accent1">
              <a:lumMod val="40000"/>
              <a:lumOff val="60000"/>
            </a:schemeClr>
          </a:solidFill>
        </p:spPr>
        <p:txBody>
          <a:bodyPr/>
          <a:lstStyle/>
          <a:p>
            <a:pPr marL="0" indent="0" algn="ctr">
              <a:buNone/>
            </a:pPr>
            <a:r>
              <a:rPr kumimoji="1" lang="ja-JP" altLang="en-US" sz="2400" dirty="0" smtClean="0"/>
              <a:t>産業財産権</a:t>
            </a:r>
            <a:endParaRPr kumimoji="1" lang="en-US" altLang="ja-JP" sz="2400" dirty="0" smtClean="0"/>
          </a:p>
          <a:p>
            <a:pPr marL="0" indent="0" algn="ctr">
              <a:buNone/>
            </a:pPr>
            <a:r>
              <a:rPr kumimoji="1" lang="ja-JP" altLang="en-US" sz="2400" dirty="0" smtClean="0"/>
              <a:t>目的</a:t>
            </a:r>
            <a:r>
              <a:rPr kumimoji="1" lang="en-US" altLang="ja-JP" sz="2400" dirty="0" smtClean="0"/>
              <a:t>…</a:t>
            </a:r>
            <a:r>
              <a:rPr kumimoji="1" lang="ja-JP" altLang="en-US" sz="2400" dirty="0" smtClean="0"/>
              <a:t>産業の発達</a:t>
            </a:r>
            <a:endParaRPr kumimoji="1" lang="ja-JP" altLang="en-US" sz="2400" dirty="0"/>
          </a:p>
        </p:txBody>
      </p:sp>
      <p:sp>
        <p:nvSpPr>
          <p:cNvPr id="10" name="コンテンツ プレースホルダー 9"/>
          <p:cNvSpPr>
            <a:spLocks noGrp="1"/>
          </p:cNvSpPr>
          <p:nvPr>
            <p:ph idx="10"/>
          </p:nvPr>
        </p:nvSpPr>
        <p:spPr>
          <a:xfrm>
            <a:off x="5097016" y="692696"/>
            <a:ext cx="4680520" cy="1008000"/>
          </a:xfrm>
          <a:solidFill>
            <a:schemeClr val="accent6">
              <a:lumMod val="40000"/>
              <a:lumOff val="60000"/>
            </a:schemeClr>
          </a:solidFill>
        </p:spPr>
        <p:txBody>
          <a:bodyPr/>
          <a:lstStyle/>
          <a:p>
            <a:pPr marL="0" indent="0" algn="ctr">
              <a:buNone/>
            </a:pPr>
            <a:r>
              <a:rPr kumimoji="1" lang="ja-JP" altLang="en-US" sz="2400" dirty="0" smtClean="0"/>
              <a:t>著作権</a:t>
            </a:r>
            <a:endParaRPr kumimoji="1" lang="en-US" altLang="ja-JP" sz="2400" dirty="0" smtClean="0"/>
          </a:p>
          <a:p>
            <a:pPr marL="0" indent="0" algn="ctr">
              <a:buNone/>
            </a:pPr>
            <a:r>
              <a:rPr kumimoji="1" lang="ja-JP" altLang="en-US" sz="2400" dirty="0" smtClean="0"/>
              <a:t>目的</a:t>
            </a:r>
            <a:r>
              <a:rPr kumimoji="1" lang="en-US" altLang="ja-JP" sz="2400" dirty="0" smtClean="0"/>
              <a:t>…</a:t>
            </a:r>
            <a:r>
              <a:rPr kumimoji="1" lang="ja-JP" altLang="en-US" sz="2400" dirty="0" smtClean="0"/>
              <a:t>文化の発展</a:t>
            </a:r>
            <a:endParaRPr kumimoji="1" lang="ja-JP" altLang="en-US" sz="2400" dirty="0"/>
          </a:p>
        </p:txBody>
      </p:sp>
      <p:sp>
        <p:nvSpPr>
          <p:cNvPr id="7" name="スライド番号プレースホルダー 6"/>
          <p:cNvSpPr>
            <a:spLocks noGrp="1"/>
          </p:cNvSpPr>
          <p:nvPr>
            <p:ph type="sldNum" sz="quarter" idx="12"/>
          </p:nvPr>
        </p:nvSpPr>
        <p:spPr/>
        <p:txBody>
          <a:bodyPr/>
          <a:lstStyle/>
          <a:p>
            <a:fld id="{0B1296A0-BB5A-491C-8A3A-2721A8AE2E9D}" type="slidenum">
              <a:rPr lang="ja-JP" altLang="en-US" smtClean="0"/>
              <a:pPr/>
              <a:t>15</a:t>
            </a:fld>
            <a:endParaRPr lang="ja-JP" altLang="en-US" dirty="0"/>
          </a:p>
        </p:txBody>
      </p:sp>
      <p:sp>
        <p:nvSpPr>
          <p:cNvPr id="11" name="正方形/長方形 10"/>
          <p:cNvSpPr/>
          <p:nvPr/>
        </p:nvSpPr>
        <p:spPr>
          <a:xfrm>
            <a:off x="129600" y="1844712"/>
            <a:ext cx="4680000" cy="4320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10000"/>
              </a:lnSpc>
            </a:pPr>
            <a:r>
              <a:rPr kumimoji="1" lang="ja-JP" altLang="en-US" dirty="0" smtClean="0">
                <a:solidFill>
                  <a:schemeClr val="tx1"/>
                </a:solidFill>
              </a:rPr>
              <a:t>自動車の例</a:t>
            </a:r>
            <a:endParaRPr kumimoji="1" lang="ja-JP" altLang="en-US" dirty="0">
              <a:solidFill>
                <a:schemeClr val="tx1"/>
              </a:solidFill>
            </a:endParaRPr>
          </a:p>
        </p:txBody>
      </p:sp>
      <p:grpSp>
        <p:nvGrpSpPr>
          <p:cNvPr id="55" name="グループ化 54"/>
          <p:cNvGrpSpPr/>
          <p:nvPr/>
        </p:nvGrpSpPr>
        <p:grpSpPr>
          <a:xfrm>
            <a:off x="1784724" y="4755718"/>
            <a:ext cx="1368000" cy="720148"/>
            <a:chOff x="1784501" y="1951200"/>
            <a:chExt cx="1368000" cy="720148"/>
          </a:xfrm>
        </p:grpSpPr>
        <p:sp>
          <p:nvSpPr>
            <p:cNvPr id="24" name="片側の 2 つの角を丸めた四角形 23"/>
            <p:cNvSpPr/>
            <p:nvPr/>
          </p:nvSpPr>
          <p:spPr>
            <a:xfrm rot="10800000">
              <a:off x="1784501" y="2454817"/>
              <a:ext cx="1368000" cy="72000"/>
            </a:xfrm>
            <a:prstGeom prst="round2SameRect">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 name="片側の 2 つの角を丸めた四角形 24"/>
            <p:cNvSpPr/>
            <p:nvPr/>
          </p:nvSpPr>
          <p:spPr>
            <a:xfrm>
              <a:off x="1820429" y="2241064"/>
              <a:ext cx="1296144" cy="286136"/>
            </a:xfrm>
            <a:prstGeom prst="round2Same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 name="円/楕円 25"/>
            <p:cNvSpPr>
              <a:spLocks noChangeAspect="1"/>
            </p:cNvSpPr>
            <p:nvPr/>
          </p:nvSpPr>
          <p:spPr>
            <a:xfrm>
              <a:off x="1964445" y="2383200"/>
              <a:ext cx="288000" cy="288000"/>
            </a:xfrm>
            <a:prstGeom prst="ellipse">
              <a:avLst/>
            </a:prstGeom>
            <a:solidFill>
              <a:schemeClr val="accent1"/>
            </a:solidFill>
            <a:ln w="25400">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7" name="円/楕円 26"/>
            <p:cNvSpPr>
              <a:spLocks/>
            </p:cNvSpPr>
            <p:nvPr/>
          </p:nvSpPr>
          <p:spPr>
            <a:xfrm>
              <a:off x="2684541" y="2383348"/>
              <a:ext cx="288000" cy="288000"/>
            </a:xfrm>
            <a:prstGeom prst="ellipse">
              <a:avLst/>
            </a:prstGeom>
            <a:solidFill>
              <a:schemeClr val="accent1"/>
            </a:solidFill>
            <a:ln w="25400">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 name="円/楕円 27"/>
            <p:cNvSpPr/>
            <p:nvPr/>
          </p:nvSpPr>
          <p:spPr>
            <a:xfrm>
              <a:off x="2036453" y="2455200"/>
              <a:ext cx="144016" cy="144016"/>
            </a:xfrm>
            <a:prstGeom prst="ellipse">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9" name="円/楕円 28"/>
            <p:cNvSpPr/>
            <p:nvPr/>
          </p:nvSpPr>
          <p:spPr>
            <a:xfrm>
              <a:off x="2756533" y="2455200"/>
              <a:ext cx="144016" cy="144016"/>
            </a:xfrm>
            <a:prstGeom prst="ellipse">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0" name="正方形/長方形 29"/>
            <p:cNvSpPr/>
            <p:nvPr/>
          </p:nvSpPr>
          <p:spPr>
            <a:xfrm>
              <a:off x="1856433" y="2310669"/>
              <a:ext cx="72008" cy="72000"/>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1" name="直角三角形 30"/>
            <p:cNvSpPr/>
            <p:nvPr/>
          </p:nvSpPr>
          <p:spPr>
            <a:xfrm>
              <a:off x="2828541" y="1951200"/>
              <a:ext cx="144000" cy="288000"/>
            </a:xfrm>
            <a:prstGeom prst="rtTriangle">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2" name="正方形/長方形 31"/>
            <p:cNvSpPr/>
            <p:nvPr/>
          </p:nvSpPr>
          <p:spPr>
            <a:xfrm>
              <a:off x="2397285" y="1951200"/>
              <a:ext cx="432000" cy="288000"/>
            </a:xfrm>
            <a:prstGeom prst="rect">
              <a:avLst/>
            </a:prstGeom>
            <a:solidFill>
              <a:schemeClr val="accent1">
                <a:lumMod val="20000"/>
                <a:lumOff val="80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3" name="直角三角形 32"/>
            <p:cNvSpPr/>
            <p:nvPr/>
          </p:nvSpPr>
          <p:spPr>
            <a:xfrm flipH="1">
              <a:off x="2037285" y="1951200"/>
              <a:ext cx="360000" cy="288000"/>
            </a:xfrm>
            <a:prstGeom prst="rtTriangle">
              <a:avLst/>
            </a:prstGeom>
            <a:solidFill>
              <a:schemeClr val="accent1">
                <a:lumMod val="20000"/>
                <a:lumOff val="80000"/>
              </a:schemeClr>
            </a:solid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pic>
        <p:nvPicPr>
          <p:cNvPr id="34" name="図 3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777666" y="2276760"/>
            <a:ext cx="1362075" cy="1171575"/>
          </a:xfrm>
          <a:prstGeom prst="rect">
            <a:avLst/>
          </a:prstGeom>
        </p:spPr>
      </p:pic>
      <p:grpSp>
        <p:nvGrpSpPr>
          <p:cNvPr id="54" name="グループ化 53"/>
          <p:cNvGrpSpPr/>
          <p:nvPr/>
        </p:nvGrpSpPr>
        <p:grpSpPr>
          <a:xfrm>
            <a:off x="1785615" y="3650308"/>
            <a:ext cx="1800172" cy="720148"/>
            <a:chOff x="1784501" y="3607126"/>
            <a:chExt cx="1800172" cy="720148"/>
          </a:xfrm>
        </p:grpSpPr>
        <p:sp>
          <p:nvSpPr>
            <p:cNvPr id="14" name="片側の 2 つの角を丸めた四角形 13"/>
            <p:cNvSpPr/>
            <p:nvPr/>
          </p:nvSpPr>
          <p:spPr>
            <a:xfrm rot="10800000">
              <a:off x="1784501" y="4110743"/>
              <a:ext cx="1368000" cy="72000"/>
            </a:xfrm>
            <a:prstGeom prst="round2Same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片側の 2 つの角を丸めた四角形 14"/>
            <p:cNvSpPr/>
            <p:nvPr/>
          </p:nvSpPr>
          <p:spPr>
            <a:xfrm>
              <a:off x="1820429" y="3896990"/>
              <a:ext cx="1296144" cy="286136"/>
            </a:xfrm>
            <a:prstGeom prst="round2Same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円/楕円 15"/>
            <p:cNvSpPr>
              <a:spLocks noChangeAspect="1"/>
            </p:cNvSpPr>
            <p:nvPr/>
          </p:nvSpPr>
          <p:spPr>
            <a:xfrm>
              <a:off x="1964445" y="4039126"/>
              <a:ext cx="288000" cy="288000"/>
            </a:xfrm>
            <a:prstGeom prst="ellipse">
              <a:avLst/>
            </a:prstGeom>
            <a:solidFill>
              <a:schemeClr val="accent1"/>
            </a:solidFill>
            <a:ln w="25400">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円/楕円 16"/>
            <p:cNvSpPr>
              <a:spLocks/>
            </p:cNvSpPr>
            <p:nvPr/>
          </p:nvSpPr>
          <p:spPr>
            <a:xfrm>
              <a:off x="2684541" y="4039274"/>
              <a:ext cx="288000" cy="288000"/>
            </a:xfrm>
            <a:prstGeom prst="ellipse">
              <a:avLst/>
            </a:prstGeom>
            <a:solidFill>
              <a:schemeClr val="accent1"/>
            </a:solidFill>
            <a:ln w="25400">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円/楕円 17"/>
            <p:cNvSpPr/>
            <p:nvPr/>
          </p:nvSpPr>
          <p:spPr>
            <a:xfrm>
              <a:off x="2036453" y="4111126"/>
              <a:ext cx="144016" cy="144016"/>
            </a:xfrm>
            <a:prstGeom prst="ellipse">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円/楕円 18"/>
            <p:cNvSpPr/>
            <p:nvPr/>
          </p:nvSpPr>
          <p:spPr>
            <a:xfrm>
              <a:off x="2756533" y="4111126"/>
              <a:ext cx="144016" cy="144016"/>
            </a:xfrm>
            <a:prstGeom prst="ellipse">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正方形/長方形 19"/>
            <p:cNvSpPr/>
            <p:nvPr/>
          </p:nvSpPr>
          <p:spPr>
            <a:xfrm>
              <a:off x="1856433" y="3966595"/>
              <a:ext cx="72008" cy="72000"/>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 name="直角三角形 20"/>
            <p:cNvSpPr/>
            <p:nvPr/>
          </p:nvSpPr>
          <p:spPr>
            <a:xfrm>
              <a:off x="2828541" y="3607126"/>
              <a:ext cx="144000" cy="288000"/>
            </a:xfrm>
            <a:prstGeom prst="rtTriangle">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正方形/長方形 21"/>
            <p:cNvSpPr/>
            <p:nvPr/>
          </p:nvSpPr>
          <p:spPr>
            <a:xfrm>
              <a:off x="2397285" y="3607126"/>
              <a:ext cx="432000" cy="288000"/>
            </a:xfrm>
            <a:prstGeom prst="rect">
              <a:avLst/>
            </a:prstGeom>
            <a:solidFill>
              <a:schemeClr val="accent1">
                <a:lumMod val="20000"/>
                <a:lumOff val="80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 name="直角三角形 22"/>
            <p:cNvSpPr/>
            <p:nvPr/>
          </p:nvSpPr>
          <p:spPr>
            <a:xfrm flipH="1">
              <a:off x="2037285" y="3607126"/>
              <a:ext cx="360000" cy="288000"/>
            </a:xfrm>
            <a:prstGeom prst="rtTriangle">
              <a:avLst/>
            </a:prstGeom>
            <a:solidFill>
              <a:schemeClr val="accent1">
                <a:lumMod val="20000"/>
                <a:lumOff val="80000"/>
              </a:schemeClr>
            </a:solid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5" name="片側の 2 つの角を丸めた四角形 34"/>
            <p:cNvSpPr/>
            <p:nvPr/>
          </p:nvSpPr>
          <p:spPr>
            <a:xfrm rot="16200000">
              <a:off x="3206623" y="3898800"/>
              <a:ext cx="288000" cy="288000"/>
            </a:xfrm>
            <a:prstGeom prst="round2SameRect">
              <a:avLst>
                <a:gd name="adj1" fmla="val 35353"/>
                <a:gd name="adj2" fmla="val 0"/>
              </a:avLst>
            </a:prstGeom>
            <a:solidFill>
              <a:schemeClr val="accent3">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a:p>
          </p:txBody>
        </p:sp>
        <p:sp>
          <p:nvSpPr>
            <p:cNvPr id="36" name="正方形/長方形 35"/>
            <p:cNvSpPr/>
            <p:nvPr/>
          </p:nvSpPr>
          <p:spPr>
            <a:xfrm>
              <a:off x="3116573" y="4023419"/>
              <a:ext cx="90050" cy="36000"/>
            </a:xfrm>
            <a:prstGeom prst="rect">
              <a:avLst/>
            </a:prstGeom>
            <a:solidFill>
              <a:schemeClr val="accent3">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a:p>
          </p:txBody>
        </p:sp>
        <p:sp>
          <p:nvSpPr>
            <p:cNvPr id="37" name="正方形/長方形 36"/>
            <p:cNvSpPr/>
            <p:nvPr/>
          </p:nvSpPr>
          <p:spPr>
            <a:xfrm>
              <a:off x="3494623" y="3948595"/>
              <a:ext cx="90050" cy="36000"/>
            </a:xfrm>
            <a:prstGeom prst="rect">
              <a:avLst/>
            </a:prstGeom>
            <a:solidFill>
              <a:schemeClr val="accent3">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a:p>
          </p:txBody>
        </p:sp>
        <p:sp>
          <p:nvSpPr>
            <p:cNvPr id="38" name="正方形/長方形 37"/>
            <p:cNvSpPr/>
            <p:nvPr/>
          </p:nvSpPr>
          <p:spPr>
            <a:xfrm>
              <a:off x="3494623" y="4100807"/>
              <a:ext cx="90050" cy="36000"/>
            </a:xfrm>
            <a:prstGeom prst="rect">
              <a:avLst/>
            </a:prstGeom>
            <a:solidFill>
              <a:schemeClr val="accent3">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a:p>
          </p:txBody>
        </p:sp>
      </p:grpSp>
      <p:sp>
        <p:nvSpPr>
          <p:cNvPr id="49" name="円/楕円 48"/>
          <p:cNvSpPr/>
          <p:nvPr/>
        </p:nvSpPr>
        <p:spPr>
          <a:xfrm>
            <a:off x="6357600" y="1987200"/>
            <a:ext cx="2160000" cy="2160000"/>
          </a:xfrm>
          <a:prstGeom prst="ellipse">
            <a:avLst/>
          </a:prstGeom>
          <a:solidFill>
            <a:schemeClr val="accent6">
              <a:lumMod val="60000"/>
              <a:lumOff val="40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10000"/>
              </a:lnSpc>
            </a:pPr>
            <a:r>
              <a:rPr kumimoji="1" lang="ja-JP" altLang="en-US" b="1" dirty="0" smtClean="0">
                <a:solidFill>
                  <a:schemeClr val="tx1"/>
                </a:solidFill>
              </a:rPr>
              <a:t>音楽</a:t>
            </a:r>
            <a:endParaRPr kumimoji="1" lang="ja-JP" altLang="en-US" b="1" dirty="0">
              <a:solidFill>
                <a:schemeClr val="tx1"/>
              </a:solidFill>
            </a:endParaRPr>
          </a:p>
        </p:txBody>
      </p:sp>
      <p:sp>
        <p:nvSpPr>
          <p:cNvPr id="51" name="円/楕円 50"/>
          <p:cNvSpPr/>
          <p:nvPr/>
        </p:nvSpPr>
        <p:spPr>
          <a:xfrm>
            <a:off x="5637600" y="3427200"/>
            <a:ext cx="2160000" cy="2160000"/>
          </a:xfrm>
          <a:prstGeom prst="ellipse">
            <a:avLst/>
          </a:prstGeom>
          <a:solidFill>
            <a:schemeClr val="accent6">
              <a:lumMod val="60000"/>
              <a:lumOff val="40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10000"/>
              </a:lnSpc>
            </a:pPr>
            <a:r>
              <a:rPr kumimoji="1" lang="ja-JP" altLang="en-US" b="1" dirty="0" smtClean="0">
                <a:solidFill>
                  <a:schemeClr val="tx1"/>
                </a:solidFill>
              </a:rPr>
              <a:t>文学</a:t>
            </a:r>
            <a:endParaRPr kumimoji="1" lang="ja-JP" altLang="en-US" b="1" dirty="0">
              <a:solidFill>
                <a:schemeClr val="tx1"/>
              </a:solidFill>
            </a:endParaRPr>
          </a:p>
        </p:txBody>
      </p:sp>
      <p:sp>
        <p:nvSpPr>
          <p:cNvPr id="52" name="円/楕円 51"/>
          <p:cNvSpPr/>
          <p:nvPr/>
        </p:nvSpPr>
        <p:spPr>
          <a:xfrm>
            <a:off x="7077600" y="3427200"/>
            <a:ext cx="2160000" cy="2160000"/>
          </a:xfrm>
          <a:prstGeom prst="ellipse">
            <a:avLst/>
          </a:prstGeom>
          <a:solidFill>
            <a:schemeClr val="accent6">
              <a:lumMod val="60000"/>
              <a:lumOff val="40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10000"/>
              </a:lnSpc>
            </a:pPr>
            <a:r>
              <a:rPr kumimoji="1" lang="ja-JP" altLang="en-US" b="1" dirty="0" smtClean="0">
                <a:solidFill>
                  <a:schemeClr val="tx1"/>
                </a:solidFill>
              </a:rPr>
              <a:t>絵画</a:t>
            </a:r>
            <a:endParaRPr kumimoji="1" lang="ja-JP" altLang="en-US" b="1" dirty="0">
              <a:solidFill>
                <a:schemeClr val="tx1"/>
              </a:solidFill>
            </a:endParaRPr>
          </a:p>
        </p:txBody>
      </p:sp>
      <p:sp>
        <p:nvSpPr>
          <p:cNvPr id="53" name="正方形/長方形 52"/>
          <p:cNvSpPr/>
          <p:nvPr/>
        </p:nvSpPr>
        <p:spPr>
          <a:xfrm>
            <a:off x="5097463" y="5873704"/>
            <a:ext cx="4680071" cy="432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10000"/>
              </a:lnSpc>
            </a:pPr>
            <a:r>
              <a:rPr kumimoji="1" lang="ja-JP" altLang="en-US" dirty="0" smtClean="0">
                <a:solidFill>
                  <a:schemeClr val="tx1"/>
                </a:solidFill>
              </a:rPr>
              <a:t>「広がり」</a:t>
            </a:r>
            <a:endParaRPr kumimoji="1" lang="ja-JP" altLang="en-US" dirty="0">
              <a:solidFill>
                <a:schemeClr val="tx1"/>
              </a:solidFill>
            </a:endParaRPr>
          </a:p>
        </p:txBody>
      </p:sp>
      <p:sp>
        <p:nvSpPr>
          <p:cNvPr id="57" name="正方形/長方形 56"/>
          <p:cNvSpPr/>
          <p:nvPr/>
        </p:nvSpPr>
        <p:spPr>
          <a:xfrm>
            <a:off x="128913" y="5873704"/>
            <a:ext cx="4680071" cy="432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10000"/>
              </a:lnSpc>
            </a:pPr>
            <a:r>
              <a:rPr kumimoji="1" lang="ja-JP" altLang="en-US" dirty="0" smtClean="0">
                <a:solidFill>
                  <a:schemeClr val="tx1"/>
                </a:solidFill>
              </a:rPr>
              <a:t>「積み上げ」</a:t>
            </a:r>
            <a:endParaRPr kumimoji="1" lang="ja-JP" altLang="en-US" dirty="0">
              <a:solidFill>
                <a:schemeClr val="tx1"/>
              </a:solidFill>
            </a:endParaRPr>
          </a:p>
        </p:txBody>
      </p:sp>
      <p:sp>
        <p:nvSpPr>
          <p:cNvPr id="58" name="二等辺三角形 57"/>
          <p:cNvSpPr/>
          <p:nvPr/>
        </p:nvSpPr>
        <p:spPr>
          <a:xfrm>
            <a:off x="2174057" y="4487326"/>
            <a:ext cx="576000" cy="145337"/>
          </a:xfrm>
          <a:prstGeom prst="triangle">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9" name="二等辺三角形 58"/>
          <p:cNvSpPr/>
          <p:nvPr/>
        </p:nvSpPr>
        <p:spPr>
          <a:xfrm>
            <a:off x="2174057" y="3381916"/>
            <a:ext cx="576000" cy="145337"/>
          </a:xfrm>
          <a:prstGeom prst="triangle">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1" name="正方形/長方形 60"/>
          <p:cNvSpPr/>
          <p:nvPr/>
        </p:nvSpPr>
        <p:spPr>
          <a:xfrm>
            <a:off x="1891304" y="5012149"/>
            <a:ext cx="1152000" cy="28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800" b="1" dirty="0" smtClean="0">
                <a:solidFill>
                  <a:schemeClr val="bg1"/>
                </a:solidFill>
              </a:rPr>
              <a:t>gasoline</a:t>
            </a:r>
            <a:endParaRPr kumimoji="1" lang="ja-JP" altLang="en-US" sz="800" b="1" dirty="0">
              <a:solidFill>
                <a:schemeClr val="bg1"/>
              </a:solidFill>
            </a:endParaRPr>
          </a:p>
        </p:txBody>
      </p:sp>
      <p:sp>
        <p:nvSpPr>
          <p:cNvPr id="44" name="フッター プレースホルダー 1"/>
          <p:cNvSpPr>
            <a:spLocks noGrp="1"/>
          </p:cNvSpPr>
          <p:nvPr>
            <p:ph type="ftr" sz="quarter" idx="3"/>
          </p:nvPr>
        </p:nvSpPr>
        <p:spPr>
          <a:xfrm>
            <a:off x="128464" y="6451200"/>
            <a:ext cx="9649071" cy="288000"/>
          </a:xfrm>
          <a:prstGeom prst="rect">
            <a:avLst/>
          </a:prstGeom>
        </p:spPr>
        <p:txBody>
          <a:bodyPr vert="horz" lIns="91440" tIns="45720" rIns="91440" bIns="45720" rtlCol="0" anchor="ctr"/>
          <a:lstStyle>
            <a:lvl1pPr algn="ctr">
              <a:lnSpc>
                <a:spcPct val="110000"/>
              </a:lnSpc>
              <a:defRPr sz="800">
                <a:solidFill>
                  <a:schemeClr val="tx1">
                    <a:lumMod val="50000"/>
                    <a:lumOff val="50000"/>
                  </a:schemeClr>
                </a:solidFill>
                <a:latin typeface="+mn-ea"/>
                <a:ea typeface="+mn-ea"/>
              </a:defRPr>
            </a:lvl1pPr>
          </a:lstStyle>
          <a:p>
            <a:r>
              <a:rPr lang="ja-JP" altLang="en-US" dirty="0" smtClean="0"/>
              <a:t>デザインの創作活動の特性に応じた実践的な知的財産権制度の知識修得の在り方に関する調査研究</a:t>
            </a:r>
            <a:endParaRPr lang="en-US" altLang="ja-JP" dirty="0" smtClean="0"/>
          </a:p>
          <a:p>
            <a:r>
              <a:rPr lang="ja-JP" altLang="en-US" dirty="0" smtClean="0"/>
              <a:t>（平成</a:t>
            </a:r>
            <a:r>
              <a:rPr lang="en-US" altLang="ja-JP" dirty="0" smtClean="0"/>
              <a:t>28</a:t>
            </a:r>
            <a:r>
              <a:rPr lang="ja-JP" altLang="en-US" dirty="0" smtClean="0"/>
              <a:t>年度 特許庁産業財産権制度問題調査研究）</a:t>
            </a:r>
            <a:endParaRPr lang="ja-JP" altLang="en-US" dirty="0"/>
          </a:p>
        </p:txBody>
      </p:sp>
    </p:spTree>
    <p:extLst>
      <p:ext uri="{BB962C8B-B14F-4D97-AF65-F5344CB8AC3E}">
        <p14:creationId xmlns:p14="http://schemas.microsoft.com/office/powerpoint/2010/main" val="427431776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chemeClr val="tx2">
              <a:lumMod val="40000"/>
              <a:lumOff val="60000"/>
            </a:schemeClr>
          </a:solidFill>
        </p:spPr>
        <p:txBody>
          <a:bodyPr/>
          <a:lstStyle/>
          <a:p>
            <a:r>
              <a:rPr lang="en-US" altLang="ja-JP" dirty="0"/>
              <a:t>02-03</a:t>
            </a:r>
            <a:r>
              <a:rPr lang="ja-JP" altLang="en-US" dirty="0"/>
              <a:t>　産業財産権と著作権</a:t>
            </a:r>
            <a:endParaRPr kumimoji="1" lang="ja-JP" altLang="en-US" dirty="0"/>
          </a:p>
        </p:txBody>
      </p:sp>
      <p:sp>
        <p:nvSpPr>
          <p:cNvPr id="7" name="コンテンツ プレースホルダー 6"/>
          <p:cNvSpPr>
            <a:spLocks noGrp="1"/>
          </p:cNvSpPr>
          <p:nvPr>
            <p:ph idx="1"/>
          </p:nvPr>
        </p:nvSpPr>
        <p:spPr/>
        <p:txBody>
          <a:bodyPr/>
          <a:lstStyle/>
          <a:p>
            <a:pPr>
              <a:buFont typeface="+mj-lt"/>
              <a:buAutoNum type="arabicPeriod"/>
            </a:pPr>
            <a:r>
              <a:rPr kumimoji="1" lang="ja-JP" altLang="en-US" dirty="0" smtClean="0"/>
              <a:t>創作➡特許を受ける権利、実用新案登録を受ける権利、意匠登録を受ける権利</a:t>
            </a:r>
            <a:r>
              <a:rPr lang="en-US" altLang="ja-JP" dirty="0"/>
              <a:t/>
            </a:r>
            <a:br>
              <a:rPr lang="en-US" altLang="ja-JP" dirty="0"/>
            </a:br>
            <a:r>
              <a:rPr lang="ja-JP" altLang="en-US" dirty="0" smtClean="0"/>
              <a:t>発明者、考案者、意匠創作者</a:t>
            </a:r>
            <a:endParaRPr lang="en-US" altLang="ja-JP" dirty="0" smtClean="0"/>
          </a:p>
          <a:p>
            <a:pPr>
              <a:buFont typeface="+mj-lt"/>
              <a:buAutoNum type="arabicPeriod"/>
            </a:pPr>
            <a:endParaRPr kumimoji="1" lang="en-US" altLang="ja-JP" dirty="0"/>
          </a:p>
          <a:p>
            <a:pPr>
              <a:buFont typeface="+mj-lt"/>
              <a:buAutoNum type="arabicPeriod"/>
            </a:pPr>
            <a:r>
              <a:rPr lang="ja-JP" altLang="en-US" dirty="0" smtClean="0"/>
              <a:t>特許権等が及ぶ範囲（＝発明等</a:t>
            </a:r>
            <a:r>
              <a:rPr kumimoji="1" lang="ja-JP" altLang="en-US" dirty="0" smtClean="0"/>
              <a:t>の実施）</a:t>
            </a:r>
            <a:r>
              <a:rPr lang="en-US" altLang="ja-JP" dirty="0"/>
              <a:t/>
            </a:r>
            <a:br>
              <a:rPr lang="en-US" altLang="ja-JP" dirty="0"/>
            </a:br>
            <a:r>
              <a:rPr lang="ja-JP" altLang="en-US" dirty="0" smtClean="0"/>
              <a:t>特許権、実用新案権、意匠権：物の生産、使用、譲渡、貸渡し、輸出入をする行為等</a:t>
            </a:r>
            <a:r>
              <a:rPr lang="en-US" altLang="ja-JP" dirty="0" smtClean="0"/>
              <a:t/>
            </a:r>
            <a:br>
              <a:rPr lang="en-US" altLang="ja-JP" dirty="0" smtClean="0"/>
            </a:br>
            <a:r>
              <a:rPr lang="ja-JP" altLang="en-US" dirty="0" smtClean="0"/>
              <a:t>特許権：方法の使用</a:t>
            </a:r>
            <a:endParaRPr lang="en-US" altLang="ja-JP" dirty="0" smtClean="0"/>
          </a:p>
          <a:p>
            <a:pPr>
              <a:buFont typeface="+mj-lt"/>
              <a:buAutoNum type="arabicPeriod"/>
            </a:pPr>
            <a:endParaRPr kumimoji="1" lang="en-US" altLang="ja-JP" dirty="0" smtClean="0"/>
          </a:p>
          <a:p>
            <a:pPr>
              <a:buFont typeface="+mj-lt"/>
              <a:buAutoNum type="arabicPeriod"/>
            </a:pPr>
            <a:r>
              <a:rPr lang="ja-JP" altLang="en-US" dirty="0" smtClean="0"/>
              <a:t>商標</a:t>
            </a:r>
            <a:r>
              <a:rPr lang="en-US" altLang="ja-JP" dirty="0" smtClean="0"/>
              <a:t/>
            </a:r>
            <a:br>
              <a:rPr lang="en-US" altLang="ja-JP" dirty="0" smtClean="0"/>
            </a:br>
            <a:r>
              <a:rPr kumimoji="1" lang="ja-JP" altLang="en-US" dirty="0" smtClean="0"/>
              <a:t>業として商品を生産、証明、譲渡する者・役務を提供、証明する者が商品・役務について使用するもの</a:t>
            </a:r>
            <a:endParaRPr lang="en-US" altLang="ja-JP" dirty="0"/>
          </a:p>
          <a:p>
            <a:pPr>
              <a:buFont typeface="+mj-lt"/>
              <a:buAutoNum type="arabicPeriod"/>
            </a:pPr>
            <a:endParaRPr lang="en-US" altLang="ja-JP" dirty="0" smtClean="0"/>
          </a:p>
          <a:p>
            <a:pPr>
              <a:buFont typeface="+mj-lt"/>
              <a:buAutoNum type="arabicPeriod"/>
            </a:pPr>
            <a:r>
              <a:rPr lang="ja-JP" altLang="en-US" dirty="0" smtClean="0"/>
              <a:t>商標権が及ぶ範囲（＝</a:t>
            </a:r>
            <a:r>
              <a:rPr lang="ja-JP" altLang="en-US" dirty="0"/>
              <a:t>商標</a:t>
            </a:r>
            <a:r>
              <a:rPr lang="ja-JP" altLang="en-US" dirty="0" smtClean="0"/>
              <a:t>の使用）</a:t>
            </a:r>
            <a:r>
              <a:rPr lang="en-US" altLang="ja-JP" dirty="0" smtClean="0"/>
              <a:t/>
            </a:r>
            <a:br>
              <a:rPr lang="en-US" altLang="ja-JP" dirty="0" smtClean="0"/>
            </a:br>
            <a:r>
              <a:rPr lang="ja-JP" altLang="en-US" dirty="0" smtClean="0"/>
              <a:t>商品やその包装に標章を付する行為、商品やその包装に標章を付したものを譲渡、引き渡し、輸出入をする行為等</a:t>
            </a:r>
            <a:endParaRPr kumimoji="1" lang="en-US" altLang="ja-JP" dirty="0" smtClean="0"/>
          </a:p>
        </p:txBody>
      </p:sp>
      <p:sp>
        <p:nvSpPr>
          <p:cNvPr id="8" name="テキスト プレースホルダー 7"/>
          <p:cNvSpPr>
            <a:spLocks noGrp="1"/>
          </p:cNvSpPr>
          <p:nvPr>
            <p:ph type="body" sz="quarter" idx="10"/>
          </p:nvPr>
        </p:nvSpPr>
        <p:spPr/>
        <p:txBody>
          <a:bodyPr/>
          <a:lstStyle/>
          <a:p>
            <a:pPr marL="0" indent="0">
              <a:buNone/>
            </a:pPr>
            <a:r>
              <a:rPr kumimoji="1" lang="ja-JP" altLang="en-US" sz="2400" dirty="0" smtClean="0">
                <a:solidFill>
                  <a:schemeClr val="tx2">
                    <a:lumMod val="50000"/>
                  </a:schemeClr>
                </a:solidFill>
              </a:rPr>
              <a:t>産業財産権の基本用語１</a:t>
            </a:r>
            <a:endParaRPr kumimoji="1" lang="ja-JP" altLang="en-US" sz="2400" dirty="0">
              <a:solidFill>
                <a:schemeClr val="tx2">
                  <a:lumMod val="50000"/>
                </a:schemeClr>
              </a:solidFill>
            </a:endParaRPr>
          </a:p>
        </p:txBody>
      </p:sp>
      <p:sp>
        <p:nvSpPr>
          <p:cNvPr id="4" name="スライド番号プレースホルダー 3"/>
          <p:cNvSpPr>
            <a:spLocks noGrp="1"/>
          </p:cNvSpPr>
          <p:nvPr>
            <p:ph type="sldNum" sz="quarter" idx="12"/>
          </p:nvPr>
        </p:nvSpPr>
        <p:spPr/>
        <p:txBody>
          <a:bodyPr/>
          <a:lstStyle/>
          <a:p>
            <a:fld id="{0B1296A0-BB5A-491C-8A3A-2721A8AE2E9D}" type="slidenum">
              <a:rPr lang="ja-JP" altLang="en-US" smtClean="0"/>
              <a:pPr/>
              <a:t>16</a:t>
            </a:fld>
            <a:endParaRPr lang="ja-JP" altLang="en-US" dirty="0"/>
          </a:p>
        </p:txBody>
      </p:sp>
      <p:sp>
        <p:nvSpPr>
          <p:cNvPr id="9" name="フッター プレースホルダー 1"/>
          <p:cNvSpPr>
            <a:spLocks noGrp="1"/>
          </p:cNvSpPr>
          <p:nvPr>
            <p:ph type="ftr" sz="quarter" idx="3"/>
          </p:nvPr>
        </p:nvSpPr>
        <p:spPr>
          <a:xfrm>
            <a:off x="128464" y="6451200"/>
            <a:ext cx="9649071" cy="288000"/>
          </a:xfrm>
          <a:prstGeom prst="rect">
            <a:avLst/>
          </a:prstGeom>
        </p:spPr>
        <p:txBody>
          <a:bodyPr vert="horz" lIns="91440" tIns="45720" rIns="91440" bIns="45720" rtlCol="0" anchor="ctr"/>
          <a:lstStyle>
            <a:lvl1pPr algn="ctr">
              <a:lnSpc>
                <a:spcPct val="110000"/>
              </a:lnSpc>
              <a:defRPr sz="800">
                <a:solidFill>
                  <a:schemeClr val="tx1">
                    <a:lumMod val="50000"/>
                    <a:lumOff val="50000"/>
                  </a:schemeClr>
                </a:solidFill>
                <a:latin typeface="+mn-ea"/>
                <a:ea typeface="+mn-ea"/>
              </a:defRPr>
            </a:lvl1pPr>
          </a:lstStyle>
          <a:p>
            <a:r>
              <a:rPr lang="ja-JP" altLang="en-US" dirty="0" smtClean="0"/>
              <a:t>デザインの創作活動の特性に応じた実践的な知的財産権制度の知識修得の在り方に関する調査研究</a:t>
            </a:r>
            <a:endParaRPr lang="en-US" altLang="ja-JP" dirty="0" smtClean="0"/>
          </a:p>
          <a:p>
            <a:r>
              <a:rPr lang="ja-JP" altLang="en-US" dirty="0" smtClean="0"/>
              <a:t>（平成</a:t>
            </a:r>
            <a:r>
              <a:rPr lang="en-US" altLang="ja-JP" dirty="0" smtClean="0"/>
              <a:t>28</a:t>
            </a:r>
            <a:r>
              <a:rPr lang="ja-JP" altLang="en-US" dirty="0" smtClean="0"/>
              <a:t>年度 特許庁産業財産権制度問題調査研究）</a:t>
            </a:r>
            <a:endParaRPr lang="ja-JP" altLang="en-US" dirty="0"/>
          </a:p>
        </p:txBody>
      </p:sp>
    </p:spTree>
    <p:extLst>
      <p:ext uri="{BB962C8B-B14F-4D97-AF65-F5344CB8AC3E}">
        <p14:creationId xmlns:p14="http://schemas.microsoft.com/office/powerpoint/2010/main" val="83767326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chemeClr val="tx2">
              <a:lumMod val="40000"/>
              <a:lumOff val="60000"/>
            </a:schemeClr>
          </a:solidFill>
        </p:spPr>
        <p:txBody>
          <a:bodyPr/>
          <a:lstStyle/>
          <a:p>
            <a:r>
              <a:rPr lang="en-US" altLang="ja-JP" dirty="0"/>
              <a:t>02-03</a:t>
            </a:r>
            <a:r>
              <a:rPr lang="ja-JP" altLang="en-US" dirty="0"/>
              <a:t>　産業財産権と著作権</a:t>
            </a:r>
            <a:endParaRPr kumimoji="1" lang="ja-JP" altLang="en-US" dirty="0"/>
          </a:p>
        </p:txBody>
      </p:sp>
      <p:graphicFrame>
        <p:nvGraphicFramePr>
          <p:cNvPr id="5" name="コンテンツ プレースホルダー 4"/>
          <p:cNvGraphicFramePr>
            <a:graphicFrameLocks noGrp="1"/>
          </p:cNvGraphicFramePr>
          <p:nvPr>
            <p:ph idx="1"/>
            <p:extLst>
              <p:ext uri="{D42A27DB-BD31-4B8C-83A1-F6EECF244321}">
                <p14:modId xmlns:p14="http://schemas.microsoft.com/office/powerpoint/2010/main" val="1678530677"/>
              </p:ext>
            </p:extLst>
          </p:nvPr>
        </p:nvGraphicFramePr>
        <p:xfrm>
          <a:off x="128588" y="1265238"/>
          <a:ext cx="9648000" cy="3456000"/>
        </p:xfrm>
        <a:graphic>
          <a:graphicData uri="http://schemas.openxmlformats.org/drawingml/2006/table">
            <a:tbl>
              <a:tblPr>
                <a:tableStyleId>{5C22544A-7EE6-4342-B048-85BDC9FD1C3A}</a:tableStyleId>
              </a:tblPr>
              <a:tblGrid>
                <a:gridCol w="2448000"/>
                <a:gridCol w="1800000"/>
                <a:gridCol w="1800000"/>
                <a:gridCol w="1800000"/>
                <a:gridCol w="1800000"/>
              </a:tblGrid>
              <a:tr h="432000">
                <a:tc>
                  <a:txBody>
                    <a:bodyPr/>
                    <a:lstStyle/>
                    <a:p>
                      <a:pPr algn="ctr">
                        <a:lnSpc>
                          <a:spcPct val="110000"/>
                        </a:lnSpc>
                      </a:pPr>
                      <a:endParaRPr kumimoji="1" lang="ja-JP" altLang="en-US" sz="1800" b="1" dirty="0"/>
                    </a:p>
                  </a:txBody>
                  <a:tcPr anchor="ctr">
                    <a:solidFill>
                      <a:schemeClr val="bg1">
                        <a:lumMod val="85000"/>
                      </a:schemeClr>
                    </a:solidFill>
                  </a:tcPr>
                </a:tc>
                <a:tc>
                  <a:txBody>
                    <a:bodyPr/>
                    <a:lstStyle/>
                    <a:p>
                      <a:pPr algn="ctr">
                        <a:lnSpc>
                          <a:spcPct val="110000"/>
                        </a:lnSpc>
                      </a:pPr>
                      <a:r>
                        <a:rPr kumimoji="1" lang="ja-JP" altLang="en-US" sz="1800" b="1" dirty="0" smtClean="0"/>
                        <a:t>特許法</a:t>
                      </a:r>
                      <a:endParaRPr kumimoji="1" lang="ja-JP" altLang="en-US" sz="1800" b="1" dirty="0"/>
                    </a:p>
                  </a:txBody>
                  <a:tcPr anchor="ctr">
                    <a:solidFill>
                      <a:schemeClr val="accent1">
                        <a:lumMod val="40000"/>
                        <a:lumOff val="60000"/>
                      </a:schemeClr>
                    </a:solidFill>
                  </a:tcPr>
                </a:tc>
                <a:tc>
                  <a:txBody>
                    <a:bodyPr/>
                    <a:lstStyle/>
                    <a:p>
                      <a:pPr algn="ctr">
                        <a:lnSpc>
                          <a:spcPct val="110000"/>
                        </a:lnSpc>
                      </a:pPr>
                      <a:r>
                        <a:rPr kumimoji="1" lang="ja-JP" altLang="en-US" sz="1800" b="1" dirty="0" smtClean="0"/>
                        <a:t>実用新案法</a:t>
                      </a:r>
                      <a:endParaRPr kumimoji="1" lang="ja-JP" altLang="en-US" sz="1800" b="1" dirty="0"/>
                    </a:p>
                  </a:txBody>
                  <a:tcPr anchor="ctr">
                    <a:solidFill>
                      <a:schemeClr val="accent1">
                        <a:lumMod val="40000"/>
                        <a:lumOff val="60000"/>
                      </a:schemeClr>
                    </a:solidFill>
                  </a:tcPr>
                </a:tc>
                <a:tc>
                  <a:txBody>
                    <a:bodyPr/>
                    <a:lstStyle/>
                    <a:p>
                      <a:pPr algn="ctr">
                        <a:lnSpc>
                          <a:spcPct val="110000"/>
                        </a:lnSpc>
                      </a:pPr>
                      <a:r>
                        <a:rPr kumimoji="1" lang="ja-JP" altLang="en-US" sz="1800" b="1" dirty="0" smtClean="0"/>
                        <a:t>意匠法</a:t>
                      </a:r>
                      <a:endParaRPr kumimoji="1" lang="ja-JP" altLang="en-US" sz="1800" b="1" dirty="0"/>
                    </a:p>
                  </a:txBody>
                  <a:tcPr anchor="ctr">
                    <a:solidFill>
                      <a:schemeClr val="accent3">
                        <a:lumMod val="40000"/>
                        <a:lumOff val="60000"/>
                      </a:schemeClr>
                    </a:solidFill>
                  </a:tcPr>
                </a:tc>
                <a:tc>
                  <a:txBody>
                    <a:bodyPr/>
                    <a:lstStyle/>
                    <a:p>
                      <a:pPr algn="ctr">
                        <a:lnSpc>
                          <a:spcPct val="110000"/>
                        </a:lnSpc>
                      </a:pPr>
                      <a:r>
                        <a:rPr kumimoji="1" lang="ja-JP" altLang="en-US" sz="1800" b="1" dirty="0" smtClean="0"/>
                        <a:t>商標法</a:t>
                      </a:r>
                      <a:endParaRPr kumimoji="1" lang="ja-JP" altLang="en-US" sz="1800" b="1" dirty="0"/>
                    </a:p>
                  </a:txBody>
                  <a:tcPr anchor="ctr">
                    <a:solidFill>
                      <a:schemeClr val="accent4">
                        <a:lumMod val="40000"/>
                        <a:lumOff val="60000"/>
                      </a:schemeClr>
                    </a:solidFill>
                  </a:tcPr>
                </a:tc>
              </a:tr>
              <a:tr h="1008000">
                <a:tc>
                  <a:txBody>
                    <a:bodyPr/>
                    <a:lstStyle/>
                    <a:p>
                      <a:pPr>
                        <a:lnSpc>
                          <a:spcPct val="110000"/>
                        </a:lnSpc>
                      </a:pPr>
                      <a:r>
                        <a:rPr kumimoji="1" lang="ja-JP" altLang="en-US" sz="1800" b="1" dirty="0" smtClean="0"/>
                        <a:t>①権利主義</a:t>
                      </a:r>
                      <a:endParaRPr kumimoji="1" lang="en-US" altLang="ja-JP" sz="1800" b="1" dirty="0" smtClean="0"/>
                    </a:p>
                    <a:p>
                      <a:pPr>
                        <a:lnSpc>
                          <a:spcPct val="110000"/>
                        </a:lnSpc>
                      </a:pPr>
                      <a:r>
                        <a:rPr kumimoji="1" lang="ja-JP" altLang="en-US" sz="1800" b="1" dirty="0" smtClean="0"/>
                        <a:t>　例：意匠登録を受</a:t>
                      </a:r>
                      <a:r>
                        <a:rPr kumimoji="1" lang="en-US" altLang="ja-JP" sz="1800" b="1" dirty="0" smtClean="0"/>
                        <a:t/>
                      </a:r>
                      <a:br>
                        <a:rPr kumimoji="1" lang="en-US" altLang="ja-JP" sz="1800" b="1" dirty="0" smtClean="0"/>
                      </a:br>
                      <a:r>
                        <a:rPr kumimoji="1" lang="ja-JP" altLang="en-US" sz="1800" b="1" dirty="0" smtClean="0"/>
                        <a:t>　　　ける権利</a:t>
                      </a:r>
                      <a:endParaRPr kumimoji="1" lang="ja-JP" altLang="en-US" sz="1800" b="1" dirty="0"/>
                    </a:p>
                  </a:txBody>
                  <a:tcPr anchor="ctr">
                    <a:solidFill>
                      <a:schemeClr val="bg1">
                        <a:lumMod val="95000"/>
                      </a:schemeClr>
                    </a:solidFill>
                  </a:tcPr>
                </a:tc>
                <a:tc>
                  <a:txBody>
                    <a:bodyPr/>
                    <a:lstStyle/>
                    <a:p>
                      <a:pPr algn="ctr">
                        <a:lnSpc>
                          <a:spcPct val="110000"/>
                        </a:lnSpc>
                      </a:pPr>
                      <a:r>
                        <a:rPr kumimoji="1" lang="ja-JP" altLang="en-US" sz="2400" dirty="0" smtClean="0"/>
                        <a:t>○</a:t>
                      </a:r>
                      <a:endParaRPr kumimoji="1" lang="ja-JP" altLang="en-US" sz="2400" dirty="0"/>
                    </a:p>
                  </a:txBody>
                  <a:tcPr anchor="ctr">
                    <a:solidFill>
                      <a:schemeClr val="accent1">
                        <a:lumMod val="20000"/>
                        <a:lumOff val="80000"/>
                      </a:schemeClr>
                    </a:solidFill>
                  </a:tcPr>
                </a:tc>
                <a:tc>
                  <a:txBody>
                    <a:bodyPr/>
                    <a:lstStyle/>
                    <a:p>
                      <a:pPr algn="ctr">
                        <a:lnSpc>
                          <a:spcPct val="110000"/>
                        </a:lnSpc>
                      </a:pPr>
                      <a:r>
                        <a:rPr kumimoji="1" lang="ja-JP" altLang="en-US" sz="2400" dirty="0" smtClean="0"/>
                        <a:t>○</a:t>
                      </a:r>
                      <a:endParaRPr kumimoji="1" lang="ja-JP" altLang="en-US" sz="2400" dirty="0"/>
                    </a:p>
                  </a:txBody>
                  <a:tcPr anchor="ctr">
                    <a:solidFill>
                      <a:schemeClr val="accent1">
                        <a:lumMod val="20000"/>
                        <a:lumOff val="80000"/>
                      </a:schemeClr>
                    </a:solidFill>
                  </a:tcPr>
                </a:tc>
                <a:tc>
                  <a:txBody>
                    <a:bodyPr/>
                    <a:lstStyle/>
                    <a:p>
                      <a:pPr algn="ctr">
                        <a:lnSpc>
                          <a:spcPct val="110000"/>
                        </a:lnSpc>
                      </a:pPr>
                      <a:r>
                        <a:rPr kumimoji="1" lang="ja-JP" altLang="en-US" sz="2400" dirty="0" smtClean="0"/>
                        <a:t>○</a:t>
                      </a:r>
                      <a:endParaRPr kumimoji="1" lang="ja-JP" altLang="en-US" sz="2400" dirty="0"/>
                    </a:p>
                  </a:txBody>
                  <a:tcPr anchor="ctr">
                    <a:solidFill>
                      <a:schemeClr val="accent3">
                        <a:lumMod val="20000"/>
                        <a:lumOff val="80000"/>
                      </a:schemeClr>
                    </a:solidFill>
                  </a:tcPr>
                </a:tc>
                <a:tc>
                  <a:txBody>
                    <a:bodyPr/>
                    <a:lstStyle/>
                    <a:p>
                      <a:pPr algn="ctr">
                        <a:lnSpc>
                          <a:spcPct val="110000"/>
                        </a:lnSpc>
                      </a:pPr>
                      <a:endParaRPr kumimoji="1" lang="ja-JP" altLang="en-US" sz="2400" dirty="0"/>
                    </a:p>
                  </a:txBody>
                  <a:tcPr anchor="ctr">
                    <a:solidFill>
                      <a:schemeClr val="bg1">
                        <a:lumMod val="95000"/>
                      </a:schemeClr>
                    </a:solidFill>
                  </a:tcPr>
                </a:tc>
              </a:tr>
              <a:tr h="504000">
                <a:tc>
                  <a:txBody>
                    <a:bodyPr/>
                    <a:lstStyle/>
                    <a:p>
                      <a:pPr>
                        <a:lnSpc>
                          <a:spcPct val="110000"/>
                        </a:lnSpc>
                      </a:pPr>
                      <a:r>
                        <a:rPr kumimoji="1" lang="ja-JP" altLang="en-US" sz="1800" b="1" dirty="0" smtClean="0"/>
                        <a:t>②登録主義</a:t>
                      </a:r>
                      <a:endParaRPr kumimoji="1" lang="ja-JP" altLang="en-US" sz="1800" b="1" dirty="0"/>
                    </a:p>
                  </a:txBody>
                  <a:tcPr anchor="ctr">
                    <a:solidFill>
                      <a:schemeClr val="bg1">
                        <a:lumMod val="95000"/>
                      </a:schemeClr>
                    </a:solidFill>
                  </a:tcPr>
                </a:tc>
                <a:tc>
                  <a:txBody>
                    <a:bodyPr/>
                    <a:lstStyle/>
                    <a:p>
                      <a:pPr algn="ctr">
                        <a:lnSpc>
                          <a:spcPct val="110000"/>
                        </a:lnSpc>
                      </a:pPr>
                      <a:r>
                        <a:rPr kumimoji="1" lang="ja-JP" altLang="en-US" sz="2400" dirty="0" smtClean="0"/>
                        <a:t>○</a:t>
                      </a:r>
                      <a:endParaRPr kumimoji="1" lang="ja-JP" altLang="en-US" sz="2400" dirty="0"/>
                    </a:p>
                  </a:txBody>
                  <a:tcPr anchor="ctr">
                    <a:solidFill>
                      <a:schemeClr val="accent1">
                        <a:lumMod val="20000"/>
                        <a:lumOff val="80000"/>
                      </a:schemeClr>
                    </a:solidFill>
                  </a:tcPr>
                </a:tc>
                <a:tc>
                  <a:txBody>
                    <a:bodyPr/>
                    <a:lstStyle/>
                    <a:p>
                      <a:pPr algn="ctr">
                        <a:lnSpc>
                          <a:spcPct val="110000"/>
                        </a:lnSpc>
                      </a:pPr>
                      <a:r>
                        <a:rPr kumimoji="1" lang="ja-JP" altLang="en-US" sz="2400" dirty="0" smtClean="0"/>
                        <a:t>○</a:t>
                      </a:r>
                      <a:endParaRPr kumimoji="1" lang="ja-JP" altLang="en-US" sz="2400" dirty="0"/>
                    </a:p>
                  </a:txBody>
                  <a:tcPr anchor="ctr">
                    <a:solidFill>
                      <a:schemeClr val="accent1">
                        <a:lumMod val="20000"/>
                        <a:lumOff val="80000"/>
                      </a:schemeClr>
                    </a:solidFill>
                  </a:tcPr>
                </a:tc>
                <a:tc>
                  <a:txBody>
                    <a:bodyPr/>
                    <a:lstStyle/>
                    <a:p>
                      <a:pPr algn="ctr">
                        <a:lnSpc>
                          <a:spcPct val="110000"/>
                        </a:lnSpc>
                      </a:pPr>
                      <a:r>
                        <a:rPr kumimoji="1" lang="ja-JP" altLang="en-US" sz="2400" dirty="0" smtClean="0"/>
                        <a:t>○</a:t>
                      </a:r>
                      <a:endParaRPr kumimoji="1" lang="ja-JP" altLang="en-US" sz="2400" dirty="0"/>
                    </a:p>
                  </a:txBody>
                  <a:tcPr anchor="ctr">
                    <a:solidFill>
                      <a:schemeClr val="accent3">
                        <a:lumMod val="20000"/>
                        <a:lumOff val="80000"/>
                      </a:schemeClr>
                    </a:solidFill>
                  </a:tcPr>
                </a:tc>
                <a:tc>
                  <a:txBody>
                    <a:bodyPr/>
                    <a:lstStyle/>
                    <a:p>
                      <a:pPr algn="ctr">
                        <a:lnSpc>
                          <a:spcPct val="110000"/>
                        </a:lnSpc>
                      </a:pPr>
                      <a:r>
                        <a:rPr kumimoji="1" lang="ja-JP" altLang="en-US" sz="2400" dirty="0" smtClean="0"/>
                        <a:t>○</a:t>
                      </a:r>
                      <a:endParaRPr kumimoji="1" lang="ja-JP" altLang="en-US" sz="2400" dirty="0"/>
                    </a:p>
                  </a:txBody>
                  <a:tcPr anchor="ctr">
                    <a:solidFill>
                      <a:schemeClr val="accent4">
                        <a:lumMod val="20000"/>
                        <a:lumOff val="80000"/>
                      </a:schemeClr>
                    </a:solidFill>
                  </a:tcPr>
                </a:tc>
              </a:tr>
              <a:tr h="504000">
                <a:tc>
                  <a:txBody>
                    <a:bodyPr/>
                    <a:lstStyle/>
                    <a:p>
                      <a:pPr>
                        <a:lnSpc>
                          <a:spcPct val="110000"/>
                        </a:lnSpc>
                      </a:pPr>
                      <a:r>
                        <a:rPr kumimoji="1" lang="ja-JP" altLang="en-US" sz="1800" b="1" dirty="0" smtClean="0"/>
                        <a:t>③審査主義</a:t>
                      </a:r>
                      <a:endParaRPr kumimoji="1" lang="ja-JP" altLang="en-US" sz="1800" b="1" dirty="0"/>
                    </a:p>
                  </a:txBody>
                  <a:tcPr anchor="ctr">
                    <a:solidFill>
                      <a:schemeClr val="bg1">
                        <a:lumMod val="95000"/>
                      </a:schemeClr>
                    </a:solidFill>
                  </a:tcPr>
                </a:tc>
                <a:tc>
                  <a:txBody>
                    <a:bodyPr/>
                    <a:lstStyle/>
                    <a:p>
                      <a:pPr algn="ctr">
                        <a:lnSpc>
                          <a:spcPct val="110000"/>
                        </a:lnSpc>
                      </a:pPr>
                      <a:r>
                        <a:rPr kumimoji="1" lang="ja-JP" altLang="en-US" sz="2400" dirty="0" smtClean="0"/>
                        <a:t>○</a:t>
                      </a:r>
                      <a:endParaRPr kumimoji="1" lang="ja-JP" altLang="en-US" sz="2400" dirty="0"/>
                    </a:p>
                  </a:txBody>
                  <a:tcPr anchor="ctr">
                    <a:solidFill>
                      <a:schemeClr val="accent1">
                        <a:lumMod val="20000"/>
                        <a:lumOff val="80000"/>
                      </a:schemeClr>
                    </a:solidFill>
                  </a:tcPr>
                </a:tc>
                <a:tc>
                  <a:txBody>
                    <a:bodyPr/>
                    <a:lstStyle/>
                    <a:p>
                      <a:pPr algn="ctr">
                        <a:lnSpc>
                          <a:spcPct val="110000"/>
                        </a:lnSpc>
                      </a:pPr>
                      <a:endParaRPr kumimoji="1" lang="ja-JP" altLang="en-US" sz="2400" dirty="0"/>
                    </a:p>
                  </a:txBody>
                  <a:tcPr anchor="ctr">
                    <a:solidFill>
                      <a:schemeClr val="bg1">
                        <a:lumMod val="95000"/>
                      </a:schemeClr>
                    </a:solidFill>
                  </a:tcPr>
                </a:tc>
                <a:tc>
                  <a:txBody>
                    <a:bodyPr/>
                    <a:lstStyle/>
                    <a:p>
                      <a:pPr algn="ctr">
                        <a:lnSpc>
                          <a:spcPct val="110000"/>
                        </a:lnSpc>
                      </a:pPr>
                      <a:r>
                        <a:rPr kumimoji="1" lang="ja-JP" altLang="en-US" sz="2400" dirty="0" smtClean="0"/>
                        <a:t>○</a:t>
                      </a:r>
                      <a:endParaRPr kumimoji="1" lang="ja-JP" altLang="en-US" sz="2400" dirty="0"/>
                    </a:p>
                  </a:txBody>
                  <a:tcPr anchor="ctr">
                    <a:solidFill>
                      <a:schemeClr val="accent3">
                        <a:lumMod val="20000"/>
                        <a:lumOff val="80000"/>
                      </a:schemeClr>
                    </a:solidFill>
                  </a:tcPr>
                </a:tc>
                <a:tc>
                  <a:txBody>
                    <a:bodyPr/>
                    <a:lstStyle/>
                    <a:p>
                      <a:pPr algn="ctr">
                        <a:lnSpc>
                          <a:spcPct val="110000"/>
                        </a:lnSpc>
                      </a:pPr>
                      <a:r>
                        <a:rPr kumimoji="1" lang="ja-JP" altLang="en-US" sz="2400" dirty="0" smtClean="0"/>
                        <a:t>○</a:t>
                      </a:r>
                      <a:endParaRPr kumimoji="1" lang="ja-JP" altLang="en-US" sz="2400" dirty="0"/>
                    </a:p>
                  </a:txBody>
                  <a:tcPr anchor="ctr">
                    <a:solidFill>
                      <a:schemeClr val="accent4">
                        <a:lumMod val="20000"/>
                        <a:lumOff val="80000"/>
                      </a:schemeClr>
                    </a:solidFill>
                  </a:tcPr>
                </a:tc>
              </a:tr>
              <a:tr h="504000">
                <a:tc>
                  <a:txBody>
                    <a:bodyPr/>
                    <a:lstStyle/>
                    <a:p>
                      <a:pPr>
                        <a:lnSpc>
                          <a:spcPct val="110000"/>
                        </a:lnSpc>
                      </a:pPr>
                      <a:r>
                        <a:rPr kumimoji="1" lang="ja-JP" altLang="en-US" sz="1800" b="1" dirty="0" smtClean="0"/>
                        <a:t>④先願主義</a:t>
                      </a:r>
                      <a:endParaRPr kumimoji="1" lang="ja-JP" altLang="en-US" sz="1800" b="1" dirty="0"/>
                    </a:p>
                  </a:txBody>
                  <a:tcPr anchor="ctr">
                    <a:solidFill>
                      <a:schemeClr val="bg1">
                        <a:lumMod val="95000"/>
                      </a:schemeClr>
                    </a:solidFill>
                  </a:tcPr>
                </a:tc>
                <a:tc>
                  <a:txBody>
                    <a:bodyPr/>
                    <a:lstStyle/>
                    <a:p>
                      <a:pPr algn="ctr">
                        <a:lnSpc>
                          <a:spcPct val="110000"/>
                        </a:lnSpc>
                      </a:pPr>
                      <a:r>
                        <a:rPr kumimoji="1" lang="ja-JP" altLang="en-US" sz="2400" dirty="0" smtClean="0"/>
                        <a:t>○</a:t>
                      </a:r>
                      <a:endParaRPr kumimoji="1" lang="ja-JP" altLang="en-US" sz="2400" dirty="0"/>
                    </a:p>
                  </a:txBody>
                  <a:tcPr anchor="ctr">
                    <a:solidFill>
                      <a:schemeClr val="accent1">
                        <a:lumMod val="20000"/>
                        <a:lumOff val="80000"/>
                      </a:schemeClr>
                    </a:solidFill>
                  </a:tcPr>
                </a:tc>
                <a:tc>
                  <a:txBody>
                    <a:bodyPr/>
                    <a:lstStyle/>
                    <a:p>
                      <a:pPr algn="ctr">
                        <a:lnSpc>
                          <a:spcPct val="110000"/>
                        </a:lnSpc>
                      </a:pPr>
                      <a:r>
                        <a:rPr kumimoji="1" lang="ja-JP" altLang="en-US" sz="2400" dirty="0" smtClean="0"/>
                        <a:t>○</a:t>
                      </a:r>
                      <a:endParaRPr kumimoji="1" lang="ja-JP" altLang="en-US" sz="2400" dirty="0"/>
                    </a:p>
                  </a:txBody>
                  <a:tcPr anchor="ctr">
                    <a:solidFill>
                      <a:schemeClr val="accent1">
                        <a:lumMod val="20000"/>
                        <a:lumOff val="80000"/>
                      </a:schemeClr>
                    </a:solidFill>
                  </a:tcPr>
                </a:tc>
                <a:tc>
                  <a:txBody>
                    <a:bodyPr/>
                    <a:lstStyle/>
                    <a:p>
                      <a:pPr algn="ctr">
                        <a:lnSpc>
                          <a:spcPct val="110000"/>
                        </a:lnSpc>
                      </a:pPr>
                      <a:r>
                        <a:rPr kumimoji="1" lang="ja-JP" altLang="en-US" sz="2400" dirty="0" smtClean="0"/>
                        <a:t>○</a:t>
                      </a:r>
                      <a:endParaRPr kumimoji="1" lang="ja-JP" altLang="en-US" sz="2400" dirty="0"/>
                    </a:p>
                  </a:txBody>
                  <a:tcPr anchor="ctr">
                    <a:solidFill>
                      <a:schemeClr val="accent3">
                        <a:lumMod val="20000"/>
                        <a:lumOff val="80000"/>
                      </a:schemeClr>
                    </a:solidFill>
                  </a:tcPr>
                </a:tc>
                <a:tc>
                  <a:txBody>
                    <a:bodyPr/>
                    <a:lstStyle/>
                    <a:p>
                      <a:pPr algn="ctr">
                        <a:lnSpc>
                          <a:spcPct val="110000"/>
                        </a:lnSpc>
                      </a:pPr>
                      <a:r>
                        <a:rPr kumimoji="1" lang="ja-JP" altLang="en-US" sz="2400" dirty="0" smtClean="0"/>
                        <a:t>○</a:t>
                      </a:r>
                      <a:endParaRPr kumimoji="1" lang="ja-JP" altLang="en-US" sz="2400" dirty="0"/>
                    </a:p>
                  </a:txBody>
                  <a:tcPr anchor="ctr">
                    <a:solidFill>
                      <a:schemeClr val="accent4">
                        <a:lumMod val="20000"/>
                        <a:lumOff val="80000"/>
                      </a:schemeClr>
                    </a:solidFill>
                  </a:tcPr>
                </a:tc>
              </a:tr>
              <a:tr h="504000">
                <a:tc>
                  <a:txBody>
                    <a:bodyPr/>
                    <a:lstStyle/>
                    <a:p>
                      <a:pPr>
                        <a:lnSpc>
                          <a:spcPct val="110000"/>
                        </a:lnSpc>
                      </a:pPr>
                      <a:r>
                        <a:rPr kumimoji="1" lang="ja-JP" altLang="en-US" sz="1800" b="1" dirty="0" smtClean="0"/>
                        <a:t>⑤属地主義</a:t>
                      </a:r>
                      <a:endParaRPr kumimoji="1" lang="ja-JP" altLang="en-US" sz="1800" b="1" dirty="0"/>
                    </a:p>
                  </a:txBody>
                  <a:tcPr anchor="ctr">
                    <a:solidFill>
                      <a:schemeClr val="bg1">
                        <a:lumMod val="95000"/>
                      </a:schemeClr>
                    </a:solidFill>
                  </a:tcPr>
                </a:tc>
                <a:tc>
                  <a:txBody>
                    <a:bodyPr/>
                    <a:lstStyle/>
                    <a:p>
                      <a:pPr algn="ctr">
                        <a:lnSpc>
                          <a:spcPct val="110000"/>
                        </a:lnSpc>
                      </a:pPr>
                      <a:r>
                        <a:rPr kumimoji="1" lang="ja-JP" altLang="en-US" sz="2400" dirty="0" smtClean="0"/>
                        <a:t>○</a:t>
                      </a:r>
                      <a:endParaRPr kumimoji="1" lang="ja-JP" altLang="en-US" sz="2400" dirty="0"/>
                    </a:p>
                  </a:txBody>
                  <a:tcPr anchor="ctr">
                    <a:solidFill>
                      <a:schemeClr val="accent1">
                        <a:lumMod val="20000"/>
                        <a:lumOff val="80000"/>
                      </a:schemeClr>
                    </a:solidFill>
                  </a:tcPr>
                </a:tc>
                <a:tc>
                  <a:txBody>
                    <a:bodyPr/>
                    <a:lstStyle/>
                    <a:p>
                      <a:pPr algn="ctr">
                        <a:lnSpc>
                          <a:spcPct val="110000"/>
                        </a:lnSpc>
                      </a:pPr>
                      <a:r>
                        <a:rPr kumimoji="1" lang="ja-JP" altLang="en-US" sz="2400" dirty="0" smtClean="0"/>
                        <a:t>○</a:t>
                      </a:r>
                      <a:endParaRPr kumimoji="1" lang="ja-JP" altLang="en-US" sz="2400" dirty="0"/>
                    </a:p>
                  </a:txBody>
                  <a:tcPr anchor="ctr">
                    <a:solidFill>
                      <a:schemeClr val="accent1">
                        <a:lumMod val="20000"/>
                        <a:lumOff val="80000"/>
                      </a:schemeClr>
                    </a:solidFill>
                  </a:tcPr>
                </a:tc>
                <a:tc>
                  <a:txBody>
                    <a:bodyPr/>
                    <a:lstStyle/>
                    <a:p>
                      <a:pPr algn="ctr">
                        <a:lnSpc>
                          <a:spcPct val="110000"/>
                        </a:lnSpc>
                      </a:pPr>
                      <a:r>
                        <a:rPr kumimoji="1" lang="ja-JP" altLang="en-US" sz="2400" dirty="0" smtClean="0"/>
                        <a:t>○</a:t>
                      </a:r>
                      <a:endParaRPr kumimoji="1" lang="ja-JP" altLang="en-US" sz="2400" dirty="0"/>
                    </a:p>
                  </a:txBody>
                  <a:tcPr anchor="ctr">
                    <a:solidFill>
                      <a:schemeClr val="accent3">
                        <a:lumMod val="20000"/>
                        <a:lumOff val="80000"/>
                      </a:schemeClr>
                    </a:solidFill>
                  </a:tcPr>
                </a:tc>
                <a:tc>
                  <a:txBody>
                    <a:bodyPr/>
                    <a:lstStyle/>
                    <a:p>
                      <a:pPr algn="ctr">
                        <a:lnSpc>
                          <a:spcPct val="110000"/>
                        </a:lnSpc>
                      </a:pPr>
                      <a:r>
                        <a:rPr kumimoji="1" lang="ja-JP" altLang="en-US" sz="2400" dirty="0" smtClean="0"/>
                        <a:t>○</a:t>
                      </a:r>
                      <a:endParaRPr kumimoji="1" lang="ja-JP" altLang="en-US" sz="2400" dirty="0"/>
                    </a:p>
                  </a:txBody>
                  <a:tcPr anchor="ctr">
                    <a:solidFill>
                      <a:schemeClr val="accent4">
                        <a:lumMod val="20000"/>
                        <a:lumOff val="80000"/>
                      </a:schemeClr>
                    </a:solidFill>
                  </a:tcPr>
                </a:tc>
              </a:tr>
            </a:tbl>
          </a:graphicData>
        </a:graphic>
      </p:graphicFrame>
      <p:sp>
        <p:nvSpPr>
          <p:cNvPr id="8" name="テキスト プレースホルダー 7"/>
          <p:cNvSpPr>
            <a:spLocks noGrp="1"/>
          </p:cNvSpPr>
          <p:nvPr>
            <p:ph type="body" sz="quarter" idx="10"/>
          </p:nvPr>
        </p:nvSpPr>
        <p:spPr/>
        <p:txBody>
          <a:bodyPr/>
          <a:lstStyle/>
          <a:p>
            <a:pPr marL="0" indent="0">
              <a:buNone/>
            </a:pPr>
            <a:r>
              <a:rPr kumimoji="1" lang="ja-JP" altLang="en-US" sz="2400" dirty="0" smtClean="0">
                <a:solidFill>
                  <a:schemeClr val="tx2">
                    <a:lumMod val="50000"/>
                  </a:schemeClr>
                </a:solidFill>
              </a:rPr>
              <a:t>産業財産権の基本用語２</a:t>
            </a:r>
            <a:endParaRPr kumimoji="1" lang="ja-JP" altLang="en-US" sz="2400" dirty="0">
              <a:solidFill>
                <a:schemeClr val="tx2">
                  <a:lumMod val="50000"/>
                </a:schemeClr>
              </a:solidFill>
            </a:endParaRPr>
          </a:p>
        </p:txBody>
      </p:sp>
      <p:sp>
        <p:nvSpPr>
          <p:cNvPr id="4" name="スライド番号プレースホルダー 3"/>
          <p:cNvSpPr>
            <a:spLocks noGrp="1"/>
          </p:cNvSpPr>
          <p:nvPr>
            <p:ph type="sldNum" sz="quarter" idx="12"/>
          </p:nvPr>
        </p:nvSpPr>
        <p:spPr/>
        <p:txBody>
          <a:bodyPr/>
          <a:lstStyle/>
          <a:p>
            <a:fld id="{0B1296A0-BB5A-491C-8A3A-2721A8AE2E9D}" type="slidenum">
              <a:rPr lang="ja-JP" altLang="en-US" smtClean="0"/>
              <a:pPr/>
              <a:t>17</a:t>
            </a:fld>
            <a:endParaRPr lang="ja-JP" altLang="en-US" dirty="0"/>
          </a:p>
        </p:txBody>
      </p:sp>
      <p:sp>
        <p:nvSpPr>
          <p:cNvPr id="7" name="フッター プレースホルダー 1"/>
          <p:cNvSpPr>
            <a:spLocks noGrp="1"/>
          </p:cNvSpPr>
          <p:nvPr>
            <p:ph type="ftr" sz="quarter" idx="3"/>
          </p:nvPr>
        </p:nvSpPr>
        <p:spPr>
          <a:xfrm>
            <a:off x="128464" y="6451200"/>
            <a:ext cx="9649071" cy="288000"/>
          </a:xfrm>
          <a:prstGeom prst="rect">
            <a:avLst/>
          </a:prstGeom>
        </p:spPr>
        <p:txBody>
          <a:bodyPr vert="horz" lIns="91440" tIns="45720" rIns="91440" bIns="45720" rtlCol="0" anchor="ctr"/>
          <a:lstStyle>
            <a:lvl1pPr algn="ctr">
              <a:lnSpc>
                <a:spcPct val="110000"/>
              </a:lnSpc>
              <a:defRPr sz="800">
                <a:solidFill>
                  <a:schemeClr val="tx1">
                    <a:lumMod val="50000"/>
                    <a:lumOff val="50000"/>
                  </a:schemeClr>
                </a:solidFill>
                <a:latin typeface="+mn-ea"/>
                <a:ea typeface="+mn-ea"/>
              </a:defRPr>
            </a:lvl1pPr>
          </a:lstStyle>
          <a:p>
            <a:r>
              <a:rPr lang="ja-JP" altLang="en-US" dirty="0" smtClean="0"/>
              <a:t>デザインの創作活動の特性に応じた実践的な知的財産権制度の知識修得の在り方に関する調査研究</a:t>
            </a:r>
            <a:endParaRPr lang="en-US" altLang="ja-JP" dirty="0" smtClean="0"/>
          </a:p>
          <a:p>
            <a:r>
              <a:rPr lang="ja-JP" altLang="en-US" dirty="0" smtClean="0"/>
              <a:t>（平成</a:t>
            </a:r>
            <a:r>
              <a:rPr lang="en-US" altLang="ja-JP" dirty="0" smtClean="0"/>
              <a:t>28</a:t>
            </a:r>
            <a:r>
              <a:rPr lang="ja-JP" altLang="en-US" dirty="0" smtClean="0"/>
              <a:t>年度 特許庁産業財産権制度問題調査研究）</a:t>
            </a:r>
            <a:endParaRPr lang="ja-JP" altLang="en-US" dirty="0"/>
          </a:p>
        </p:txBody>
      </p:sp>
    </p:spTree>
    <p:extLst>
      <p:ext uri="{BB962C8B-B14F-4D97-AF65-F5344CB8AC3E}">
        <p14:creationId xmlns:p14="http://schemas.microsoft.com/office/powerpoint/2010/main" val="284657478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chemeClr val="tx2">
              <a:lumMod val="40000"/>
              <a:lumOff val="60000"/>
            </a:schemeClr>
          </a:solidFill>
        </p:spPr>
        <p:txBody>
          <a:bodyPr/>
          <a:lstStyle/>
          <a:p>
            <a:r>
              <a:rPr lang="en-US" altLang="ja-JP" dirty="0"/>
              <a:t>02-03</a:t>
            </a:r>
            <a:r>
              <a:rPr lang="ja-JP" altLang="en-US" dirty="0"/>
              <a:t>　産業財産権と著作権</a:t>
            </a:r>
            <a:endParaRPr kumimoji="1" lang="ja-JP" altLang="en-US" dirty="0"/>
          </a:p>
        </p:txBody>
      </p:sp>
      <p:graphicFrame>
        <p:nvGraphicFramePr>
          <p:cNvPr id="5" name="コンテンツ プレースホルダー 4"/>
          <p:cNvGraphicFramePr>
            <a:graphicFrameLocks noGrp="1"/>
          </p:cNvGraphicFramePr>
          <p:nvPr>
            <p:ph idx="1"/>
            <p:extLst>
              <p:ext uri="{D42A27DB-BD31-4B8C-83A1-F6EECF244321}">
                <p14:modId xmlns:p14="http://schemas.microsoft.com/office/powerpoint/2010/main" val="1515922340"/>
              </p:ext>
            </p:extLst>
          </p:nvPr>
        </p:nvGraphicFramePr>
        <p:xfrm>
          <a:off x="128588" y="1265238"/>
          <a:ext cx="9648000" cy="3888000"/>
        </p:xfrm>
        <a:graphic>
          <a:graphicData uri="http://schemas.openxmlformats.org/drawingml/2006/table">
            <a:tbl>
              <a:tblPr>
                <a:tableStyleId>{5C22544A-7EE6-4342-B048-85BDC9FD1C3A}</a:tableStyleId>
              </a:tblPr>
              <a:tblGrid>
                <a:gridCol w="2448000"/>
                <a:gridCol w="1800000"/>
                <a:gridCol w="1800000"/>
                <a:gridCol w="1800000"/>
                <a:gridCol w="1800000"/>
              </a:tblGrid>
              <a:tr h="432000">
                <a:tc>
                  <a:txBody>
                    <a:bodyPr/>
                    <a:lstStyle/>
                    <a:p>
                      <a:pPr algn="ctr">
                        <a:lnSpc>
                          <a:spcPct val="110000"/>
                        </a:lnSpc>
                      </a:pPr>
                      <a:endParaRPr kumimoji="1" lang="ja-JP" altLang="en-US" sz="1800" b="1" dirty="0"/>
                    </a:p>
                  </a:txBody>
                  <a:tcPr anchor="ctr">
                    <a:solidFill>
                      <a:schemeClr val="bg1">
                        <a:lumMod val="85000"/>
                      </a:schemeClr>
                    </a:solidFill>
                  </a:tcPr>
                </a:tc>
                <a:tc>
                  <a:txBody>
                    <a:bodyPr/>
                    <a:lstStyle/>
                    <a:p>
                      <a:pPr algn="ctr">
                        <a:lnSpc>
                          <a:spcPct val="110000"/>
                        </a:lnSpc>
                      </a:pPr>
                      <a:r>
                        <a:rPr kumimoji="1" lang="ja-JP" altLang="en-US" sz="1800" b="1" dirty="0" smtClean="0"/>
                        <a:t>特許法</a:t>
                      </a:r>
                      <a:endParaRPr kumimoji="1" lang="ja-JP" altLang="en-US" sz="1800" b="1" dirty="0"/>
                    </a:p>
                  </a:txBody>
                  <a:tcPr anchor="ctr">
                    <a:solidFill>
                      <a:schemeClr val="accent1">
                        <a:lumMod val="40000"/>
                        <a:lumOff val="60000"/>
                      </a:schemeClr>
                    </a:solidFill>
                  </a:tcPr>
                </a:tc>
                <a:tc>
                  <a:txBody>
                    <a:bodyPr/>
                    <a:lstStyle/>
                    <a:p>
                      <a:pPr algn="ctr">
                        <a:lnSpc>
                          <a:spcPct val="110000"/>
                        </a:lnSpc>
                      </a:pPr>
                      <a:r>
                        <a:rPr kumimoji="1" lang="ja-JP" altLang="en-US" sz="1800" b="1" dirty="0" smtClean="0"/>
                        <a:t>実用新案法</a:t>
                      </a:r>
                      <a:endParaRPr kumimoji="1" lang="ja-JP" altLang="en-US" sz="1800" b="1" dirty="0"/>
                    </a:p>
                  </a:txBody>
                  <a:tcPr anchor="ctr">
                    <a:solidFill>
                      <a:schemeClr val="accent1">
                        <a:lumMod val="40000"/>
                        <a:lumOff val="60000"/>
                      </a:schemeClr>
                    </a:solidFill>
                  </a:tcPr>
                </a:tc>
                <a:tc>
                  <a:txBody>
                    <a:bodyPr/>
                    <a:lstStyle/>
                    <a:p>
                      <a:pPr algn="ctr">
                        <a:lnSpc>
                          <a:spcPct val="110000"/>
                        </a:lnSpc>
                      </a:pPr>
                      <a:r>
                        <a:rPr kumimoji="1" lang="ja-JP" altLang="en-US" sz="1800" b="1" dirty="0" smtClean="0"/>
                        <a:t>意匠法</a:t>
                      </a:r>
                      <a:endParaRPr kumimoji="1" lang="ja-JP" altLang="en-US" sz="1800" b="1" dirty="0"/>
                    </a:p>
                  </a:txBody>
                  <a:tcPr anchor="ctr">
                    <a:solidFill>
                      <a:schemeClr val="accent3">
                        <a:lumMod val="40000"/>
                        <a:lumOff val="60000"/>
                      </a:schemeClr>
                    </a:solidFill>
                  </a:tcPr>
                </a:tc>
                <a:tc>
                  <a:txBody>
                    <a:bodyPr/>
                    <a:lstStyle/>
                    <a:p>
                      <a:pPr algn="ctr">
                        <a:lnSpc>
                          <a:spcPct val="110000"/>
                        </a:lnSpc>
                      </a:pPr>
                      <a:r>
                        <a:rPr kumimoji="1" lang="ja-JP" altLang="en-US" sz="1800" b="1" dirty="0" smtClean="0"/>
                        <a:t>商標法</a:t>
                      </a:r>
                      <a:endParaRPr kumimoji="1" lang="ja-JP" altLang="en-US" sz="1800" b="1" dirty="0"/>
                    </a:p>
                  </a:txBody>
                  <a:tcPr anchor="ctr">
                    <a:solidFill>
                      <a:schemeClr val="accent4">
                        <a:lumMod val="40000"/>
                        <a:lumOff val="60000"/>
                      </a:schemeClr>
                    </a:solidFill>
                  </a:tcPr>
                </a:tc>
              </a:tr>
              <a:tr h="720000">
                <a:tc>
                  <a:txBody>
                    <a:bodyPr/>
                    <a:lstStyle/>
                    <a:p>
                      <a:pPr>
                        <a:lnSpc>
                          <a:spcPct val="110000"/>
                        </a:lnSpc>
                      </a:pPr>
                      <a:r>
                        <a:rPr kumimoji="1" lang="ja-JP" altLang="en-US" sz="1800" b="1" dirty="0" smtClean="0"/>
                        <a:t>①産業上（工業上）</a:t>
                      </a:r>
                      <a:r>
                        <a:rPr kumimoji="1" lang="en-US" altLang="ja-JP" sz="1800" b="1" dirty="0" smtClean="0"/>
                        <a:t/>
                      </a:r>
                      <a:br>
                        <a:rPr kumimoji="1" lang="en-US" altLang="ja-JP" sz="1800" b="1" dirty="0" smtClean="0"/>
                      </a:br>
                      <a:r>
                        <a:rPr kumimoji="1" lang="ja-JP" altLang="en-US" sz="1800" b="1" dirty="0" smtClean="0"/>
                        <a:t>　の利用可能性</a:t>
                      </a:r>
                      <a:endParaRPr kumimoji="1" lang="ja-JP" altLang="en-US" sz="1800" b="1" dirty="0"/>
                    </a:p>
                  </a:txBody>
                  <a:tcPr anchor="ctr">
                    <a:solidFill>
                      <a:schemeClr val="bg1">
                        <a:lumMod val="95000"/>
                      </a:schemeClr>
                    </a:solidFill>
                  </a:tcPr>
                </a:tc>
                <a:tc>
                  <a:txBody>
                    <a:bodyPr/>
                    <a:lstStyle/>
                    <a:p>
                      <a:pPr algn="ctr">
                        <a:lnSpc>
                          <a:spcPct val="110000"/>
                        </a:lnSpc>
                      </a:pPr>
                      <a:r>
                        <a:rPr kumimoji="1" lang="ja-JP" altLang="en-US" sz="2400" dirty="0" smtClean="0"/>
                        <a:t>○</a:t>
                      </a:r>
                      <a:endParaRPr kumimoji="1" lang="ja-JP" altLang="en-US" sz="2400" dirty="0"/>
                    </a:p>
                  </a:txBody>
                  <a:tcPr anchor="ctr">
                    <a:solidFill>
                      <a:schemeClr val="accent1">
                        <a:lumMod val="20000"/>
                        <a:lumOff val="80000"/>
                      </a:schemeClr>
                    </a:solidFill>
                  </a:tcPr>
                </a:tc>
                <a:tc>
                  <a:txBody>
                    <a:bodyPr/>
                    <a:lstStyle/>
                    <a:p>
                      <a:pPr algn="ctr">
                        <a:lnSpc>
                          <a:spcPct val="110000"/>
                        </a:lnSpc>
                      </a:pPr>
                      <a:r>
                        <a:rPr kumimoji="1" lang="ja-JP" altLang="en-US" sz="2400" dirty="0" smtClean="0"/>
                        <a:t>○</a:t>
                      </a:r>
                      <a:endParaRPr kumimoji="1" lang="ja-JP" altLang="en-US" sz="2400" dirty="0"/>
                    </a:p>
                  </a:txBody>
                  <a:tcPr anchor="ctr">
                    <a:solidFill>
                      <a:schemeClr val="accent1">
                        <a:lumMod val="20000"/>
                        <a:lumOff val="80000"/>
                      </a:schemeClr>
                    </a:solidFill>
                  </a:tcPr>
                </a:tc>
                <a:tc>
                  <a:txBody>
                    <a:bodyPr/>
                    <a:lstStyle/>
                    <a:p>
                      <a:pPr algn="ctr">
                        <a:lnSpc>
                          <a:spcPct val="110000"/>
                        </a:lnSpc>
                      </a:pPr>
                      <a:r>
                        <a:rPr kumimoji="1" lang="ja-JP" altLang="en-US" sz="2400" dirty="0" smtClean="0"/>
                        <a:t>○</a:t>
                      </a:r>
                      <a:endParaRPr kumimoji="1" lang="ja-JP" altLang="en-US" sz="2400" dirty="0"/>
                    </a:p>
                  </a:txBody>
                  <a:tcPr anchor="ctr">
                    <a:solidFill>
                      <a:schemeClr val="accent3">
                        <a:lumMod val="20000"/>
                        <a:lumOff val="80000"/>
                      </a:schemeClr>
                    </a:solidFill>
                  </a:tcPr>
                </a:tc>
                <a:tc>
                  <a:txBody>
                    <a:bodyPr/>
                    <a:lstStyle/>
                    <a:p>
                      <a:pPr algn="ctr">
                        <a:lnSpc>
                          <a:spcPct val="110000"/>
                        </a:lnSpc>
                      </a:pPr>
                      <a:r>
                        <a:rPr kumimoji="1" lang="ja-JP" altLang="en-US" sz="2400" dirty="0" smtClean="0"/>
                        <a:t>○</a:t>
                      </a:r>
                      <a:endParaRPr kumimoji="1" lang="ja-JP" altLang="en-US" sz="2400" dirty="0"/>
                    </a:p>
                  </a:txBody>
                  <a:tcPr anchor="ctr">
                    <a:solidFill>
                      <a:schemeClr val="accent4">
                        <a:lumMod val="20000"/>
                        <a:lumOff val="80000"/>
                      </a:schemeClr>
                    </a:solidFill>
                  </a:tcPr>
                </a:tc>
              </a:tr>
              <a:tr h="720000">
                <a:tc>
                  <a:txBody>
                    <a:bodyPr/>
                    <a:lstStyle/>
                    <a:p>
                      <a:pPr>
                        <a:lnSpc>
                          <a:spcPct val="110000"/>
                        </a:lnSpc>
                      </a:pPr>
                      <a:r>
                        <a:rPr kumimoji="1" lang="ja-JP" altLang="en-US" sz="1800" b="1" dirty="0" smtClean="0"/>
                        <a:t>②自然法則を利用し</a:t>
                      </a:r>
                      <a:r>
                        <a:rPr kumimoji="1" lang="en-US" altLang="ja-JP" sz="1800" b="1" dirty="0" smtClean="0"/>
                        <a:t/>
                      </a:r>
                      <a:br>
                        <a:rPr kumimoji="1" lang="en-US" altLang="ja-JP" sz="1800" b="1" dirty="0" smtClean="0"/>
                      </a:br>
                      <a:r>
                        <a:rPr kumimoji="1" lang="ja-JP" altLang="en-US" sz="1800" b="1" dirty="0" smtClean="0"/>
                        <a:t>　</a:t>
                      </a:r>
                      <a:r>
                        <a:rPr kumimoji="1" lang="ja-JP" altLang="en-US" sz="1800" b="1" dirty="0" err="1" smtClean="0"/>
                        <a:t>た</a:t>
                      </a:r>
                      <a:r>
                        <a:rPr kumimoji="1" lang="ja-JP" altLang="en-US" sz="1800" b="1" dirty="0" smtClean="0"/>
                        <a:t>技術的思想</a:t>
                      </a:r>
                      <a:endParaRPr kumimoji="1" lang="ja-JP" altLang="en-US" sz="1800" b="1" dirty="0"/>
                    </a:p>
                  </a:txBody>
                  <a:tcPr anchor="ctr">
                    <a:solidFill>
                      <a:schemeClr val="bg1">
                        <a:lumMod val="95000"/>
                      </a:schemeClr>
                    </a:solidFill>
                  </a:tcPr>
                </a:tc>
                <a:tc>
                  <a:txBody>
                    <a:bodyPr/>
                    <a:lstStyle/>
                    <a:p>
                      <a:pPr algn="ctr">
                        <a:lnSpc>
                          <a:spcPct val="110000"/>
                        </a:lnSpc>
                      </a:pPr>
                      <a:r>
                        <a:rPr kumimoji="1" lang="ja-JP" altLang="en-US" sz="2400" dirty="0" smtClean="0"/>
                        <a:t>○</a:t>
                      </a:r>
                      <a:endParaRPr kumimoji="1" lang="ja-JP" altLang="en-US" sz="2400" dirty="0"/>
                    </a:p>
                  </a:txBody>
                  <a:tcPr anchor="ctr">
                    <a:solidFill>
                      <a:schemeClr val="accent1">
                        <a:lumMod val="20000"/>
                        <a:lumOff val="80000"/>
                      </a:schemeClr>
                    </a:solidFill>
                  </a:tcPr>
                </a:tc>
                <a:tc>
                  <a:txBody>
                    <a:bodyPr/>
                    <a:lstStyle/>
                    <a:p>
                      <a:pPr algn="ctr">
                        <a:lnSpc>
                          <a:spcPct val="110000"/>
                        </a:lnSpc>
                      </a:pPr>
                      <a:r>
                        <a:rPr kumimoji="1" lang="ja-JP" altLang="en-US" sz="2400" dirty="0" smtClean="0"/>
                        <a:t>○</a:t>
                      </a:r>
                      <a:endParaRPr kumimoji="1" lang="ja-JP" altLang="en-US" sz="2400" dirty="0"/>
                    </a:p>
                  </a:txBody>
                  <a:tcPr anchor="ctr">
                    <a:solidFill>
                      <a:schemeClr val="accent1">
                        <a:lumMod val="20000"/>
                        <a:lumOff val="80000"/>
                      </a:schemeClr>
                    </a:solidFill>
                  </a:tcPr>
                </a:tc>
                <a:tc>
                  <a:txBody>
                    <a:bodyPr/>
                    <a:lstStyle/>
                    <a:p>
                      <a:pPr algn="ctr">
                        <a:lnSpc>
                          <a:spcPct val="110000"/>
                        </a:lnSpc>
                      </a:pPr>
                      <a:endParaRPr kumimoji="1" lang="ja-JP" altLang="en-US" sz="2400" dirty="0"/>
                    </a:p>
                  </a:txBody>
                  <a:tcPr anchor="ctr">
                    <a:solidFill>
                      <a:schemeClr val="bg1">
                        <a:lumMod val="95000"/>
                      </a:schemeClr>
                    </a:solidFill>
                  </a:tcPr>
                </a:tc>
                <a:tc>
                  <a:txBody>
                    <a:bodyPr/>
                    <a:lstStyle/>
                    <a:p>
                      <a:pPr algn="ctr">
                        <a:lnSpc>
                          <a:spcPct val="110000"/>
                        </a:lnSpc>
                      </a:pPr>
                      <a:endParaRPr kumimoji="1" lang="ja-JP" altLang="en-US" sz="2400" dirty="0"/>
                    </a:p>
                  </a:txBody>
                  <a:tcPr anchor="ctr">
                    <a:solidFill>
                      <a:schemeClr val="bg1">
                        <a:lumMod val="95000"/>
                      </a:schemeClr>
                    </a:solidFill>
                  </a:tcPr>
                </a:tc>
              </a:tr>
              <a:tr h="504000">
                <a:tc>
                  <a:txBody>
                    <a:bodyPr/>
                    <a:lstStyle/>
                    <a:p>
                      <a:pPr>
                        <a:lnSpc>
                          <a:spcPct val="110000"/>
                        </a:lnSpc>
                      </a:pPr>
                      <a:r>
                        <a:rPr kumimoji="1" lang="ja-JP" altLang="en-US" sz="1800" b="1" dirty="0" smtClean="0"/>
                        <a:t>③新規性</a:t>
                      </a:r>
                      <a:endParaRPr kumimoji="1" lang="ja-JP" altLang="en-US" sz="1800" b="1" dirty="0"/>
                    </a:p>
                  </a:txBody>
                  <a:tcPr anchor="ctr">
                    <a:solidFill>
                      <a:schemeClr val="bg1">
                        <a:lumMod val="95000"/>
                      </a:schemeClr>
                    </a:solidFill>
                  </a:tcPr>
                </a:tc>
                <a:tc>
                  <a:txBody>
                    <a:bodyPr/>
                    <a:lstStyle/>
                    <a:p>
                      <a:pPr algn="ctr">
                        <a:lnSpc>
                          <a:spcPct val="110000"/>
                        </a:lnSpc>
                      </a:pPr>
                      <a:r>
                        <a:rPr kumimoji="1" lang="ja-JP" altLang="en-US" sz="2400" dirty="0" smtClean="0"/>
                        <a:t>○</a:t>
                      </a:r>
                      <a:endParaRPr kumimoji="1" lang="ja-JP" altLang="en-US" sz="2400" dirty="0"/>
                    </a:p>
                  </a:txBody>
                  <a:tcPr anchor="ctr">
                    <a:solidFill>
                      <a:schemeClr val="accent1">
                        <a:lumMod val="20000"/>
                        <a:lumOff val="80000"/>
                      </a:schemeClr>
                    </a:solidFill>
                  </a:tcPr>
                </a:tc>
                <a:tc>
                  <a:txBody>
                    <a:bodyPr/>
                    <a:lstStyle/>
                    <a:p>
                      <a:pPr algn="ctr">
                        <a:lnSpc>
                          <a:spcPct val="110000"/>
                        </a:lnSpc>
                      </a:pPr>
                      <a:r>
                        <a:rPr kumimoji="1" lang="ja-JP" altLang="en-US" sz="2400" dirty="0" smtClean="0"/>
                        <a:t>○</a:t>
                      </a:r>
                      <a:endParaRPr kumimoji="1" lang="ja-JP" altLang="en-US" sz="2400" dirty="0"/>
                    </a:p>
                  </a:txBody>
                  <a:tcPr anchor="ctr">
                    <a:solidFill>
                      <a:schemeClr val="accent1">
                        <a:lumMod val="20000"/>
                        <a:lumOff val="80000"/>
                      </a:schemeClr>
                    </a:solidFill>
                  </a:tcPr>
                </a:tc>
                <a:tc>
                  <a:txBody>
                    <a:bodyPr/>
                    <a:lstStyle/>
                    <a:p>
                      <a:pPr algn="ctr">
                        <a:lnSpc>
                          <a:spcPct val="110000"/>
                        </a:lnSpc>
                      </a:pPr>
                      <a:r>
                        <a:rPr kumimoji="1" lang="ja-JP" altLang="en-US" sz="2400" dirty="0" smtClean="0"/>
                        <a:t>○</a:t>
                      </a:r>
                      <a:endParaRPr kumimoji="1" lang="ja-JP" altLang="en-US" sz="2400" dirty="0"/>
                    </a:p>
                  </a:txBody>
                  <a:tcPr anchor="ctr">
                    <a:solidFill>
                      <a:schemeClr val="accent3">
                        <a:lumMod val="20000"/>
                        <a:lumOff val="80000"/>
                      </a:schemeClr>
                    </a:solidFill>
                  </a:tcPr>
                </a:tc>
                <a:tc>
                  <a:txBody>
                    <a:bodyPr/>
                    <a:lstStyle/>
                    <a:p>
                      <a:pPr algn="ctr">
                        <a:lnSpc>
                          <a:spcPct val="110000"/>
                        </a:lnSpc>
                      </a:pPr>
                      <a:endParaRPr kumimoji="1" lang="ja-JP" altLang="en-US" sz="2400" dirty="0"/>
                    </a:p>
                  </a:txBody>
                  <a:tcPr anchor="ctr">
                    <a:solidFill>
                      <a:schemeClr val="bg1">
                        <a:lumMod val="95000"/>
                      </a:schemeClr>
                    </a:solidFill>
                  </a:tcPr>
                </a:tc>
              </a:tr>
              <a:tr h="504000">
                <a:tc>
                  <a:txBody>
                    <a:bodyPr/>
                    <a:lstStyle/>
                    <a:p>
                      <a:pPr>
                        <a:lnSpc>
                          <a:spcPct val="110000"/>
                        </a:lnSpc>
                      </a:pPr>
                      <a:r>
                        <a:rPr kumimoji="1" lang="ja-JP" altLang="en-US" sz="1800" b="1" dirty="0" smtClean="0"/>
                        <a:t>④進歩性</a:t>
                      </a:r>
                      <a:endParaRPr kumimoji="1" lang="ja-JP" altLang="en-US" sz="1800" b="1" dirty="0"/>
                    </a:p>
                  </a:txBody>
                  <a:tcPr anchor="ctr">
                    <a:solidFill>
                      <a:schemeClr val="bg1">
                        <a:lumMod val="95000"/>
                      </a:schemeClr>
                    </a:solidFill>
                  </a:tcPr>
                </a:tc>
                <a:tc>
                  <a:txBody>
                    <a:bodyPr/>
                    <a:lstStyle/>
                    <a:p>
                      <a:pPr algn="ctr">
                        <a:lnSpc>
                          <a:spcPct val="110000"/>
                        </a:lnSpc>
                      </a:pPr>
                      <a:r>
                        <a:rPr kumimoji="1" lang="ja-JP" altLang="en-US" sz="2400" dirty="0" smtClean="0"/>
                        <a:t>○</a:t>
                      </a:r>
                      <a:endParaRPr kumimoji="1" lang="ja-JP" altLang="en-US" sz="2400" dirty="0"/>
                    </a:p>
                  </a:txBody>
                  <a:tcPr anchor="ctr">
                    <a:solidFill>
                      <a:schemeClr val="accent1">
                        <a:lumMod val="20000"/>
                        <a:lumOff val="80000"/>
                      </a:schemeClr>
                    </a:solidFill>
                  </a:tcPr>
                </a:tc>
                <a:tc>
                  <a:txBody>
                    <a:bodyPr/>
                    <a:lstStyle/>
                    <a:p>
                      <a:pPr algn="ctr">
                        <a:lnSpc>
                          <a:spcPct val="110000"/>
                        </a:lnSpc>
                      </a:pPr>
                      <a:r>
                        <a:rPr kumimoji="1" lang="ja-JP" altLang="en-US" sz="2400" dirty="0" smtClean="0"/>
                        <a:t>○</a:t>
                      </a:r>
                      <a:endParaRPr kumimoji="1" lang="ja-JP" altLang="en-US" sz="2400" dirty="0"/>
                    </a:p>
                  </a:txBody>
                  <a:tcPr anchor="ctr">
                    <a:solidFill>
                      <a:schemeClr val="accent1">
                        <a:lumMod val="20000"/>
                        <a:lumOff val="80000"/>
                      </a:schemeClr>
                    </a:solidFill>
                  </a:tcPr>
                </a:tc>
                <a:tc>
                  <a:txBody>
                    <a:bodyPr/>
                    <a:lstStyle/>
                    <a:p>
                      <a:pPr algn="ctr">
                        <a:lnSpc>
                          <a:spcPct val="110000"/>
                        </a:lnSpc>
                      </a:pPr>
                      <a:endParaRPr kumimoji="1" lang="ja-JP" altLang="en-US" sz="2400" dirty="0"/>
                    </a:p>
                  </a:txBody>
                  <a:tcPr anchor="ctr">
                    <a:solidFill>
                      <a:schemeClr val="bg1">
                        <a:lumMod val="95000"/>
                      </a:schemeClr>
                    </a:solidFill>
                  </a:tcPr>
                </a:tc>
                <a:tc>
                  <a:txBody>
                    <a:bodyPr/>
                    <a:lstStyle/>
                    <a:p>
                      <a:pPr algn="ctr">
                        <a:lnSpc>
                          <a:spcPct val="110000"/>
                        </a:lnSpc>
                      </a:pPr>
                      <a:endParaRPr kumimoji="1" lang="ja-JP" altLang="en-US" sz="2400" dirty="0"/>
                    </a:p>
                  </a:txBody>
                  <a:tcPr anchor="ctr">
                    <a:solidFill>
                      <a:schemeClr val="bg1">
                        <a:lumMod val="95000"/>
                      </a:schemeClr>
                    </a:solidFill>
                  </a:tcPr>
                </a:tc>
              </a:tr>
              <a:tr h="504000">
                <a:tc>
                  <a:txBody>
                    <a:bodyPr/>
                    <a:lstStyle/>
                    <a:p>
                      <a:pPr>
                        <a:lnSpc>
                          <a:spcPct val="110000"/>
                        </a:lnSpc>
                      </a:pPr>
                      <a:r>
                        <a:rPr kumimoji="1" lang="ja-JP" altLang="en-US" sz="1800" b="1" dirty="0" smtClean="0"/>
                        <a:t>⑤創作非容易性</a:t>
                      </a:r>
                      <a:endParaRPr kumimoji="1" lang="ja-JP" altLang="en-US" sz="1800" b="1" dirty="0"/>
                    </a:p>
                  </a:txBody>
                  <a:tcPr anchor="ctr">
                    <a:solidFill>
                      <a:schemeClr val="bg1">
                        <a:lumMod val="95000"/>
                      </a:schemeClr>
                    </a:solidFill>
                  </a:tcPr>
                </a:tc>
                <a:tc>
                  <a:txBody>
                    <a:bodyPr/>
                    <a:lstStyle/>
                    <a:p>
                      <a:pPr algn="ctr">
                        <a:lnSpc>
                          <a:spcPct val="110000"/>
                        </a:lnSpc>
                      </a:pPr>
                      <a:endParaRPr kumimoji="1" lang="ja-JP" altLang="en-US" sz="2400" dirty="0"/>
                    </a:p>
                  </a:txBody>
                  <a:tcPr anchor="ctr">
                    <a:solidFill>
                      <a:schemeClr val="bg1">
                        <a:lumMod val="95000"/>
                      </a:schemeClr>
                    </a:solidFill>
                  </a:tcPr>
                </a:tc>
                <a:tc>
                  <a:txBody>
                    <a:bodyPr/>
                    <a:lstStyle/>
                    <a:p>
                      <a:pPr algn="ctr">
                        <a:lnSpc>
                          <a:spcPct val="110000"/>
                        </a:lnSpc>
                      </a:pPr>
                      <a:endParaRPr kumimoji="1" lang="ja-JP" altLang="en-US" sz="2400" dirty="0"/>
                    </a:p>
                  </a:txBody>
                  <a:tcPr anchor="ctr">
                    <a:solidFill>
                      <a:schemeClr val="bg1">
                        <a:lumMod val="95000"/>
                      </a:schemeClr>
                    </a:solidFill>
                  </a:tcPr>
                </a:tc>
                <a:tc>
                  <a:txBody>
                    <a:bodyPr/>
                    <a:lstStyle/>
                    <a:p>
                      <a:pPr algn="ctr">
                        <a:lnSpc>
                          <a:spcPct val="110000"/>
                        </a:lnSpc>
                      </a:pPr>
                      <a:r>
                        <a:rPr kumimoji="1" lang="ja-JP" altLang="en-US" sz="2400" dirty="0" smtClean="0"/>
                        <a:t>○</a:t>
                      </a:r>
                      <a:endParaRPr kumimoji="1" lang="ja-JP" altLang="en-US" sz="2400" dirty="0"/>
                    </a:p>
                  </a:txBody>
                  <a:tcPr anchor="ctr">
                    <a:solidFill>
                      <a:schemeClr val="accent3">
                        <a:lumMod val="20000"/>
                        <a:lumOff val="80000"/>
                      </a:schemeClr>
                    </a:solidFill>
                  </a:tcPr>
                </a:tc>
                <a:tc>
                  <a:txBody>
                    <a:bodyPr/>
                    <a:lstStyle/>
                    <a:p>
                      <a:pPr algn="ctr">
                        <a:lnSpc>
                          <a:spcPct val="110000"/>
                        </a:lnSpc>
                      </a:pPr>
                      <a:endParaRPr kumimoji="1" lang="ja-JP" altLang="en-US" sz="2400" dirty="0"/>
                    </a:p>
                  </a:txBody>
                  <a:tcPr anchor="ctr">
                    <a:solidFill>
                      <a:schemeClr val="bg1">
                        <a:lumMod val="95000"/>
                      </a:schemeClr>
                    </a:solidFill>
                  </a:tcPr>
                </a:tc>
              </a:tr>
              <a:tr h="504000">
                <a:tc>
                  <a:txBody>
                    <a:bodyPr/>
                    <a:lstStyle/>
                    <a:p>
                      <a:pPr>
                        <a:lnSpc>
                          <a:spcPct val="110000"/>
                        </a:lnSpc>
                      </a:pPr>
                      <a:r>
                        <a:rPr kumimoji="1" lang="ja-JP" altLang="en-US" sz="1800" b="1" dirty="0" smtClean="0"/>
                        <a:t>⑥自他識別性</a:t>
                      </a:r>
                      <a:endParaRPr kumimoji="1" lang="ja-JP" altLang="en-US" sz="1800" b="1" dirty="0"/>
                    </a:p>
                  </a:txBody>
                  <a:tcPr anchor="ctr">
                    <a:solidFill>
                      <a:schemeClr val="bg1">
                        <a:lumMod val="95000"/>
                      </a:schemeClr>
                    </a:solidFill>
                  </a:tcPr>
                </a:tc>
                <a:tc>
                  <a:txBody>
                    <a:bodyPr/>
                    <a:lstStyle/>
                    <a:p>
                      <a:pPr algn="ctr">
                        <a:lnSpc>
                          <a:spcPct val="110000"/>
                        </a:lnSpc>
                      </a:pPr>
                      <a:endParaRPr kumimoji="1" lang="ja-JP" altLang="en-US" sz="2400" dirty="0"/>
                    </a:p>
                  </a:txBody>
                  <a:tcPr anchor="ctr">
                    <a:solidFill>
                      <a:schemeClr val="bg1">
                        <a:lumMod val="95000"/>
                      </a:schemeClr>
                    </a:solidFill>
                  </a:tcPr>
                </a:tc>
                <a:tc>
                  <a:txBody>
                    <a:bodyPr/>
                    <a:lstStyle/>
                    <a:p>
                      <a:pPr algn="ctr">
                        <a:lnSpc>
                          <a:spcPct val="110000"/>
                        </a:lnSpc>
                      </a:pPr>
                      <a:endParaRPr kumimoji="1" lang="ja-JP" altLang="en-US" sz="2400" dirty="0"/>
                    </a:p>
                  </a:txBody>
                  <a:tcPr anchor="ctr">
                    <a:solidFill>
                      <a:schemeClr val="bg1">
                        <a:lumMod val="95000"/>
                      </a:schemeClr>
                    </a:solidFill>
                  </a:tcPr>
                </a:tc>
                <a:tc>
                  <a:txBody>
                    <a:bodyPr/>
                    <a:lstStyle/>
                    <a:p>
                      <a:pPr algn="ctr">
                        <a:lnSpc>
                          <a:spcPct val="110000"/>
                        </a:lnSpc>
                      </a:pPr>
                      <a:endParaRPr kumimoji="1" lang="ja-JP" altLang="en-US" sz="2400" dirty="0"/>
                    </a:p>
                  </a:txBody>
                  <a:tcPr anchor="ctr">
                    <a:solidFill>
                      <a:schemeClr val="bg1">
                        <a:lumMod val="95000"/>
                      </a:schemeClr>
                    </a:solidFill>
                  </a:tcPr>
                </a:tc>
                <a:tc>
                  <a:txBody>
                    <a:bodyPr/>
                    <a:lstStyle/>
                    <a:p>
                      <a:pPr algn="ctr">
                        <a:lnSpc>
                          <a:spcPct val="110000"/>
                        </a:lnSpc>
                      </a:pPr>
                      <a:r>
                        <a:rPr kumimoji="1" lang="ja-JP" altLang="en-US" sz="2400" dirty="0" smtClean="0"/>
                        <a:t>○</a:t>
                      </a:r>
                      <a:endParaRPr kumimoji="1" lang="ja-JP" altLang="en-US" sz="2400" dirty="0"/>
                    </a:p>
                  </a:txBody>
                  <a:tcPr anchor="ctr">
                    <a:solidFill>
                      <a:schemeClr val="accent4">
                        <a:lumMod val="20000"/>
                        <a:lumOff val="80000"/>
                      </a:schemeClr>
                    </a:solidFill>
                  </a:tcPr>
                </a:tc>
              </a:tr>
            </a:tbl>
          </a:graphicData>
        </a:graphic>
      </p:graphicFrame>
      <p:sp>
        <p:nvSpPr>
          <p:cNvPr id="8" name="テキスト プレースホルダー 7"/>
          <p:cNvSpPr>
            <a:spLocks noGrp="1"/>
          </p:cNvSpPr>
          <p:nvPr>
            <p:ph type="body" sz="quarter" idx="10"/>
          </p:nvPr>
        </p:nvSpPr>
        <p:spPr/>
        <p:txBody>
          <a:bodyPr/>
          <a:lstStyle/>
          <a:p>
            <a:pPr marL="0" indent="0">
              <a:buNone/>
            </a:pPr>
            <a:r>
              <a:rPr kumimoji="1" lang="ja-JP" altLang="en-US" sz="2400" dirty="0" smtClean="0">
                <a:solidFill>
                  <a:schemeClr val="tx2">
                    <a:lumMod val="50000"/>
                  </a:schemeClr>
                </a:solidFill>
              </a:rPr>
              <a:t>産業財産権の基本用語３</a:t>
            </a:r>
            <a:endParaRPr kumimoji="1" lang="ja-JP" altLang="en-US" sz="2400" dirty="0">
              <a:solidFill>
                <a:schemeClr val="tx2">
                  <a:lumMod val="50000"/>
                </a:schemeClr>
              </a:solidFill>
            </a:endParaRPr>
          </a:p>
        </p:txBody>
      </p:sp>
      <p:sp>
        <p:nvSpPr>
          <p:cNvPr id="4" name="スライド番号プレースホルダー 3"/>
          <p:cNvSpPr>
            <a:spLocks noGrp="1"/>
          </p:cNvSpPr>
          <p:nvPr>
            <p:ph type="sldNum" sz="quarter" idx="12"/>
          </p:nvPr>
        </p:nvSpPr>
        <p:spPr/>
        <p:txBody>
          <a:bodyPr/>
          <a:lstStyle/>
          <a:p>
            <a:fld id="{0B1296A0-BB5A-491C-8A3A-2721A8AE2E9D}" type="slidenum">
              <a:rPr lang="ja-JP" altLang="en-US" smtClean="0"/>
              <a:pPr/>
              <a:t>18</a:t>
            </a:fld>
            <a:endParaRPr lang="ja-JP" altLang="en-US" dirty="0"/>
          </a:p>
        </p:txBody>
      </p:sp>
      <p:sp>
        <p:nvSpPr>
          <p:cNvPr id="7" name="二等辺三角形 6"/>
          <p:cNvSpPr/>
          <p:nvPr/>
        </p:nvSpPr>
        <p:spPr>
          <a:xfrm>
            <a:off x="8733420" y="5155200"/>
            <a:ext cx="288000" cy="289544"/>
          </a:xfrm>
          <a:prstGeom prst="triangle">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角丸四角形 8"/>
          <p:cNvSpPr/>
          <p:nvPr/>
        </p:nvSpPr>
        <p:spPr>
          <a:xfrm>
            <a:off x="4376936" y="5443200"/>
            <a:ext cx="5399652" cy="432000"/>
          </a:xfrm>
          <a:prstGeom prst="roundRect">
            <a:avLst>
              <a:gd name="adj" fmla="val 16390"/>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10000"/>
              </a:lnSpc>
            </a:pPr>
            <a:r>
              <a:rPr kumimoji="1" lang="ja-JP" altLang="en-US" dirty="0" smtClean="0">
                <a:solidFill>
                  <a:schemeClr val="tx1"/>
                </a:solidFill>
              </a:rPr>
              <a:t>出所表示機能・品質保証機能・宣伝広告機能</a:t>
            </a:r>
            <a:endParaRPr kumimoji="1" lang="en-US" altLang="ja-JP" dirty="0" smtClean="0">
              <a:solidFill>
                <a:schemeClr val="tx1"/>
              </a:solidFill>
            </a:endParaRPr>
          </a:p>
        </p:txBody>
      </p:sp>
      <p:sp>
        <p:nvSpPr>
          <p:cNvPr id="10" name="フッター プレースホルダー 1"/>
          <p:cNvSpPr>
            <a:spLocks noGrp="1"/>
          </p:cNvSpPr>
          <p:nvPr>
            <p:ph type="ftr" sz="quarter" idx="3"/>
          </p:nvPr>
        </p:nvSpPr>
        <p:spPr>
          <a:xfrm>
            <a:off x="128464" y="6451200"/>
            <a:ext cx="9649071" cy="288000"/>
          </a:xfrm>
          <a:prstGeom prst="rect">
            <a:avLst/>
          </a:prstGeom>
        </p:spPr>
        <p:txBody>
          <a:bodyPr vert="horz" lIns="91440" tIns="45720" rIns="91440" bIns="45720" rtlCol="0" anchor="ctr"/>
          <a:lstStyle>
            <a:lvl1pPr algn="ctr">
              <a:lnSpc>
                <a:spcPct val="110000"/>
              </a:lnSpc>
              <a:defRPr sz="800">
                <a:solidFill>
                  <a:schemeClr val="tx1">
                    <a:lumMod val="50000"/>
                    <a:lumOff val="50000"/>
                  </a:schemeClr>
                </a:solidFill>
                <a:latin typeface="+mn-ea"/>
                <a:ea typeface="+mn-ea"/>
              </a:defRPr>
            </a:lvl1pPr>
          </a:lstStyle>
          <a:p>
            <a:r>
              <a:rPr lang="ja-JP" altLang="en-US" dirty="0" smtClean="0"/>
              <a:t>デザインの創作活動の特性に応じた実践的な知的財産権制度の知識修得の在り方に関する調査研究</a:t>
            </a:r>
            <a:endParaRPr lang="en-US" altLang="ja-JP" dirty="0" smtClean="0"/>
          </a:p>
          <a:p>
            <a:r>
              <a:rPr lang="ja-JP" altLang="en-US" dirty="0" smtClean="0"/>
              <a:t>（平成</a:t>
            </a:r>
            <a:r>
              <a:rPr lang="en-US" altLang="ja-JP" dirty="0" smtClean="0"/>
              <a:t>28</a:t>
            </a:r>
            <a:r>
              <a:rPr lang="ja-JP" altLang="en-US" dirty="0" smtClean="0"/>
              <a:t>年度 特許庁産業財産権制度問題調査研究）</a:t>
            </a:r>
            <a:endParaRPr lang="ja-JP" altLang="en-US" dirty="0"/>
          </a:p>
        </p:txBody>
      </p:sp>
    </p:spTree>
    <p:extLst>
      <p:ext uri="{BB962C8B-B14F-4D97-AF65-F5344CB8AC3E}">
        <p14:creationId xmlns:p14="http://schemas.microsoft.com/office/powerpoint/2010/main" val="50865368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solidFill>
            <a:schemeClr val="tx2">
              <a:lumMod val="40000"/>
              <a:lumOff val="60000"/>
            </a:schemeClr>
          </a:solidFill>
        </p:spPr>
        <p:txBody>
          <a:bodyPr/>
          <a:lstStyle/>
          <a:p>
            <a:r>
              <a:rPr kumimoji="1" lang="ja-JP" altLang="en-US" sz="2800" dirty="0" smtClean="0"/>
              <a:t>パート</a:t>
            </a:r>
            <a:r>
              <a:rPr kumimoji="1" lang="en-US" altLang="ja-JP" sz="2800" dirty="0" smtClean="0"/>
              <a:t>2</a:t>
            </a:r>
            <a:br>
              <a:rPr kumimoji="1" lang="en-US" altLang="ja-JP" sz="2800" dirty="0" smtClean="0"/>
            </a:br>
            <a:r>
              <a:rPr lang="en-US" altLang="ja-JP" sz="2800" dirty="0"/>
              <a:t/>
            </a:r>
            <a:br>
              <a:rPr lang="en-US" altLang="ja-JP" sz="2800" dirty="0"/>
            </a:br>
            <a:r>
              <a:rPr lang="ja-JP" altLang="en-US" sz="2800" dirty="0" smtClean="0"/>
              <a:t>デザインと知的財産権</a:t>
            </a:r>
            <a:endParaRPr kumimoji="1" lang="ja-JP" altLang="en-US" sz="2800" dirty="0"/>
          </a:p>
        </p:txBody>
      </p:sp>
      <p:sp>
        <p:nvSpPr>
          <p:cNvPr id="3" name="サブタイトル 2"/>
          <p:cNvSpPr>
            <a:spLocks noGrp="1"/>
          </p:cNvSpPr>
          <p:nvPr>
            <p:ph type="subTitle" idx="1"/>
          </p:nvPr>
        </p:nvSpPr>
        <p:spPr/>
        <p:txBody>
          <a:bodyPr/>
          <a:lstStyle/>
          <a:p>
            <a:r>
              <a:rPr kumimoji="1" lang="ja-JP" altLang="en-US" dirty="0" smtClean="0"/>
              <a:t>「デザイナーが身につけておくべき知財の基本」</a:t>
            </a:r>
            <a:endParaRPr kumimoji="1" lang="ja-JP" altLang="en-US" dirty="0"/>
          </a:p>
        </p:txBody>
      </p:sp>
      <p:sp>
        <p:nvSpPr>
          <p:cNvPr id="5" name="スライド番号プレースホルダー 4"/>
          <p:cNvSpPr>
            <a:spLocks noGrp="1"/>
          </p:cNvSpPr>
          <p:nvPr>
            <p:ph type="sldNum" sz="quarter" idx="11"/>
          </p:nvPr>
        </p:nvSpPr>
        <p:spPr/>
        <p:txBody>
          <a:bodyPr/>
          <a:lstStyle/>
          <a:p>
            <a:fld id="{0B1296A0-BB5A-491C-8A3A-2721A8AE2E9D}" type="slidenum">
              <a:rPr lang="ja-JP" altLang="en-US" smtClean="0"/>
              <a:pPr/>
              <a:t>1</a:t>
            </a:fld>
            <a:endParaRPr lang="ja-JP" altLang="en-US" dirty="0"/>
          </a:p>
        </p:txBody>
      </p:sp>
      <p:sp>
        <p:nvSpPr>
          <p:cNvPr id="6" name="フッター プレースホルダー 1"/>
          <p:cNvSpPr>
            <a:spLocks noGrp="1"/>
          </p:cNvSpPr>
          <p:nvPr>
            <p:ph type="ftr" sz="quarter" idx="3"/>
          </p:nvPr>
        </p:nvSpPr>
        <p:spPr>
          <a:xfrm>
            <a:off x="128464" y="6451200"/>
            <a:ext cx="9649071" cy="288000"/>
          </a:xfrm>
          <a:prstGeom prst="rect">
            <a:avLst/>
          </a:prstGeom>
        </p:spPr>
        <p:txBody>
          <a:bodyPr vert="horz" lIns="91440" tIns="45720" rIns="91440" bIns="45720" rtlCol="0" anchor="ctr"/>
          <a:lstStyle>
            <a:lvl1pPr algn="ctr">
              <a:lnSpc>
                <a:spcPct val="110000"/>
              </a:lnSpc>
              <a:defRPr sz="800">
                <a:solidFill>
                  <a:schemeClr val="tx1">
                    <a:lumMod val="50000"/>
                    <a:lumOff val="50000"/>
                  </a:schemeClr>
                </a:solidFill>
                <a:latin typeface="+mn-ea"/>
                <a:ea typeface="+mn-ea"/>
              </a:defRPr>
            </a:lvl1pPr>
          </a:lstStyle>
          <a:p>
            <a:r>
              <a:rPr lang="ja-JP" altLang="en-US" dirty="0" smtClean="0"/>
              <a:t>デザインの創作活動の特性に応じた実践的な知的財産権制度の知識修得の在り方に関する調査研究</a:t>
            </a:r>
            <a:endParaRPr lang="en-US" altLang="ja-JP" dirty="0" smtClean="0"/>
          </a:p>
          <a:p>
            <a:r>
              <a:rPr lang="ja-JP" altLang="en-US" dirty="0" smtClean="0"/>
              <a:t>（平成</a:t>
            </a:r>
            <a:r>
              <a:rPr lang="en-US" altLang="ja-JP" dirty="0" smtClean="0"/>
              <a:t>28</a:t>
            </a:r>
            <a:r>
              <a:rPr lang="ja-JP" altLang="en-US" dirty="0" smtClean="0"/>
              <a:t>年度 特許庁産業財産権制度問題調査研究）</a:t>
            </a:r>
            <a:endParaRPr lang="ja-JP" altLang="en-US" dirty="0"/>
          </a:p>
        </p:txBody>
      </p:sp>
    </p:spTree>
    <p:extLst>
      <p:ext uri="{BB962C8B-B14F-4D97-AF65-F5344CB8AC3E}">
        <p14:creationId xmlns:p14="http://schemas.microsoft.com/office/powerpoint/2010/main" val="349421681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chemeClr val="tx2">
              <a:lumMod val="40000"/>
              <a:lumOff val="60000"/>
            </a:schemeClr>
          </a:solidFill>
        </p:spPr>
        <p:txBody>
          <a:bodyPr/>
          <a:lstStyle/>
          <a:p>
            <a:r>
              <a:rPr kumimoji="1" lang="en-US" altLang="ja-JP" dirty="0" smtClean="0"/>
              <a:t>02-03</a:t>
            </a:r>
            <a:r>
              <a:rPr kumimoji="1" lang="ja-JP" altLang="en-US" dirty="0" smtClean="0"/>
              <a:t>　産業財産権と著作権</a:t>
            </a:r>
            <a:endParaRPr kumimoji="1" lang="ja-JP" altLang="en-US" dirty="0"/>
          </a:p>
        </p:txBody>
      </p:sp>
      <p:sp>
        <p:nvSpPr>
          <p:cNvPr id="7" name="コンテンツ プレースホルダー 6"/>
          <p:cNvSpPr>
            <a:spLocks noGrp="1"/>
          </p:cNvSpPr>
          <p:nvPr>
            <p:ph idx="1"/>
          </p:nvPr>
        </p:nvSpPr>
        <p:spPr/>
        <p:txBody>
          <a:bodyPr/>
          <a:lstStyle/>
          <a:p>
            <a:pPr>
              <a:buFont typeface="+mj-lt"/>
              <a:buAutoNum type="arabicPeriod"/>
            </a:pPr>
            <a:r>
              <a:rPr kumimoji="1" lang="ja-JP" altLang="en-US" dirty="0" smtClean="0"/>
              <a:t>創作時点で著作権発生</a:t>
            </a:r>
            <a:endParaRPr kumimoji="1" lang="en-US" altLang="ja-JP" dirty="0" smtClean="0"/>
          </a:p>
          <a:p>
            <a:pPr>
              <a:buFont typeface="+mj-lt"/>
              <a:buAutoNum type="arabicPeriod"/>
            </a:pPr>
            <a:r>
              <a:rPr kumimoji="1" lang="ja-JP" altLang="en-US" dirty="0" smtClean="0"/>
              <a:t>無方式主義</a:t>
            </a:r>
            <a:endParaRPr kumimoji="1" lang="en-US" altLang="ja-JP" dirty="0" smtClean="0"/>
          </a:p>
          <a:p>
            <a:pPr>
              <a:buFont typeface="+mj-lt"/>
              <a:buAutoNum type="arabicPeriod"/>
            </a:pPr>
            <a:r>
              <a:rPr kumimoji="1" lang="ja-JP" altLang="en-US" dirty="0" smtClean="0"/>
              <a:t>相対的独占権（財産権）</a:t>
            </a:r>
            <a:endParaRPr kumimoji="1" lang="en-US" altLang="ja-JP" dirty="0" smtClean="0"/>
          </a:p>
          <a:p>
            <a:pPr>
              <a:buFont typeface="+mj-lt"/>
              <a:buAutoNum type="arabicPeriod"/>
            </a:pPr>
            <a:r>
              <a:rPr kumimoji="1" lang="ja-JP" altLang="en-US" dirty="0" smtClean="0"/>
              <a:t>著作者人格権</a:t>
            </a:r>
            <a:endParaRPr kumimoji="1" lang="en-US" altLang="ja-JP" dirty="0" smtClean="0"/>
          </a:p>
          <a:p>
            <a:pPr>
              <a:buFont typeface="+mj-lt"/>
              <a:buAutoNum type="arabicPeriod"/>
            </a:pPr>
            <a:endParaRPr lang="en-US" altLang="ja-JP" dirty="0"/>
          </a:p>
          <a:p>
            <a:pPr marL="0" indent="0">
              <a:buNone/>
            </a:pPr>
            <a:r>
              <a:rPr kumimoji="1" lang="ja-JP" altLang="en-US" dirty="0" smtClean="0"/>
              <a:t>デザインに関する著作権のキーワード</a:t>
            </a:r>
            <a:endParaRPr kumimoji="1" lang="en-US" altLang="ja-JP" dirty="0" smtClean="0"/>
          </a:p>
          <a:p>
            <a:r>
              <a:rPr kumimoji="1" lang="ja-JP" altLang="en-US" dirty="0" smtClean="0"/>
              <a:t>著作（財産）権</a:t>
            </a:r>
            <a:r>
              <a:rPr kumimoji="1" lang="en-US" altLang="ja-JP" dirty="0" smtClean="0"/>
              <a:t/>
            </a:r>
            <a:br>
              <a:rPr kumimoji="1" lang="en-US" altLang="ja-JP" dirty="0" smtClean="0"/>
            </a:br>
            <a:r>
              <a:rPr kumimoji="1" lang="ja-JP" altLang="en-US" dirty="0" smtClean="0"/>
              <a:t>複製権・公衆送信権／伝達権・変形権・翻案権・二次的著作物</a:t>
            </a:r>
            <a:endParaRPr lang="en-US" altLang="ja-JP" dirty="0"/>
          </a:p>
          <a:p>
            <a:r>
              <a:rPr kumimoji="1" lang="ja-JP" altLang="en-US" dirty="0" smtClean="0"/>
              <a:t>純粋美術と応用美術</a:t>
            </a:r>
            <a:endParaRPr kumimoji="1" lang="ja-JP" altLang="en-US" dirty="0"/>
          </a:p>
        </p:txBody>
      </p:sp>
      <p:sp>
        <p:nvSpPr>
          <p:cNvPr id="8" name="テキスト プレースホルダー 7"/>
          <p:cNvSpPr>
            <a:spLocks noGrp="1"/>
          </p:cNvSpPr>
          <p:nvPr>
            <p:ph type="body" sz="quarter" idx="10"/>
          </p:nvPr>
        </p:nvSpPr>
        <p:spPr/>
        <p:txBody>
          <a:bodyPr/>
          <a:lstStyle/>
          <a:p>
            <a:pPr marL="0" indent="0">
              <a:buNone/>
            </a:pPr>
            <a:r>
              <a:rPr kumimoji="1" lang="ja-JP" altLang="en-US" sz="2400" dirty="0" smtClean="0">
                <a:solidFill>
                  <a:schemeClr val="tx2">
                    <a:lumMod val="50000"/>
                  </a:schemeClr>
                </a:solidFill>
              </a:rPr>
              <a:t>著作権の基礎知識</a:t>
            </a:r>
            <a:endParaRPr kumimoji="1" lang="ja-JP" altLang="en-US" sz="2400" dirty="0">
              <a:solidFill>
                <a:schemeClr val="tx2">
                  <a:lumMod val="50000"/>
                </a:schemeClr>
              </a:solidFill>
            </a:endParaRPr>
          </a:p>
        </p:txBody>
      </p:sp>
      <p:sp>
        <p:nvSpPr>
          <p:cNvPr id="4" name="スライド番号プレースホルダー 3"/>
          <p:cNvSpPr>
            <a:spLocks noGrp="1"/>
          </p:cNvSpPr>
          <p:nvPr>
            <p:ph type="sldNum" sz="quarter" idx="12"/>
          </p:nvPr>
        </p:nvSpPr>
        <p:spPr/>
        <p:txBody>
          <a:bodyPr/>
          <a:lstStyle/>
          <a:p>
            <a:fld id="{0B1296A0-BB5A-491C-8A3A-2721A8AE2E9D}" type="slidenum">
              <a:rPr lang="ja-JP" altLang="en-US" smtClean="0"/>
              <a:pPr/>
              <a:t>19</a:t>
            </a:fld>
            <a:endParaRPr lang="ja-JP" altLang="en-US" dirty="0"/>
          </a:p>
        </p:txBody>
      </p:sp>
      <p:sp>
        <p:nvSpPr>
          <p:cNvPr id="9" name="フッター プレースホルダー 1"/>
          <p:cNvSpPr>
            <a:spLocks noGrp="1"/>
          </p:cNvSpPr>
          <p:nvPr>
            <p:ph type="ftr" sz="quarter" idx="3"/>
          </p:nvPr>
        </p:nvSpPr>
        <p:spPr>
          <a:xfrm>
            <a:off x="128464" y="6451200"/>
            <a:ext cx="9649071" cy="288000"/>
          </a:xfrm>
          <a:prstGeom prst="rect">
            <a:avLst/>
          </a:prstGeom>
        </p:spPr>
        <p:txBody>
          <a:bodyPr vert="horz" lIns="91440" tIns="45720" rIns="91440" bIns="45720" rtlCol="0" anchor="ctr"/>
          <a:lstStyle>
            <a:lvl1pPr algn="ctr">
              <a:lnSpc>
                <a:spcPct val="110000"/>
              </a:lnSpc>
              <a:defRPr sz="800">
                <a:solidFill>
                  <a:schemeClr val="tx1">
                    <a:lumMod val="50000"/>
                    <a:lumOff val="50000"/>
                  </a:schemeClr>
                </a:solidFill>
                <a:latin typeface="+mn-ea"/>
                <a:ea typeface="+mn-ea"/>
              </a:defRPr>
            </a:lvl1pPr>
          </a:lstStyle>
          <a:p>
            <a:r>
              <a:rPr lang="ja-JP" altLang="en-US" dirty="0" smtClean="0"/>
              <a:t>デザインの創作活動の特性に応じた実践的な知的財産権制度の知識修得の在り方に関する調査研究</a:t>
            </a:r>
            <a:endParaRPr lang="en-US" altLang="ja-JP" dirty="0" smtClean="0"/>
          </a:p>
          <a:p>
            <a:r>
              <a:rPr lang="ja-JP" altLang="en-US" dirty="0" smtClean="0"/>
              <a:t>（平成</a:t>
            </a:r>
            <a:r>
              <a:rPr lang="en-US" altLang="ja-JP" dirty="0" smtClean="0"/>
              <a:t>28</a:t>
            </a:r>
            <a:r>
              <a:rPr lang="ja-JP" altLang="en-US" dirty="0" smtClean="0"/>
              <a:t>年度 特許庁産業財産権制度問題調査研究）</a:t>
            </a:r>
            <a:endParaRPr lang="ja-JP" altLang="en-US" dirty="0"/>
          </a:p>
        </p:txBody>
      </p:sp>
    </p:spTree>
    <p:extLst>
      <p:ext uri="{BB962C8B-B14F-4D97-AF65-F5344CB8AC3E}">
        <p14:creationId xmlns:p14="http://schemas.microsoft.com/office/powerpoint/2010/main" val="330421423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chemeClr val="tx2">
              <a:lumMod val="40000"/>
              <a:lumOff val="60000"/>
            </a:schemeClr>
          </a:solidFill>
        </p:spPr>
        <p:txBody>
          <a:bodyPr/>
          <a:lstStyle/>
          <a:p>
            <a:r>
              <a:rPr lang="en-US" altLang="ja-JP" dirty="0" smtClean="0"/>
              <a:t>02-03</a:t>
            </a:r>
            <a:r>
              <a:rPr lang="ja-JP" altLang="en-US" dirty="0" smtClean="0"/>
              <a:t>　産業財産権と著作権</a:t>
            </a:r>
            <a:endParaRPr kumimoji="1" lang="ja-JP" altLang="en-US" dirty="0"/>
          </a:p>
        </p:txBody>
      </p:sp>
      <p:graphicFrame>
        <p:nvGraphicFramePr>
          <p:cNvPr id="7" name="コンテンツ プレースホルダー 6"/>
          <p:cNvGraphicFramePr>
            <a:graphicFrameLocks noGrp="1"/>
          </p:cNvGraphicFramePr>
          <p:nvPr>
            <p:ph idx="1"/>
            <p:extLst>
              <p:ext uri="{D42A27DB-BD31-4B8C-83A1-F6EECF244321}">
                <p14:modId xmlns:p14="http://schemas.microsoft.com/office/powerpoint/2010/main" val="3718608141"/>
              </p:ext>
            </p:extLst>
          </p:nvPr>
        </p:nvGraphicFramePr>
        <p:xfrm>
          <a:off x="128588" y="1265238"/>
          <a:ext cx="9648000" cy="3744000"/>
        </p:xfrm>
        <a:graphic>
          <a:graphicData uri="http://schemas.openxmlformats.org/drawingml/2006/table">
            <a:tbl>
              <a:tblPr>
                <a:tableStyleId>{5C22544A-7EE6-4342-B048-85BDC9FD1C3A}</a:tableStyleId>
              </a:tblPr>
              <a:tblGrid>
                <a:gridCol w="2880000"/>
                <a:gridCol w="3384000"/>
                <a:gridCol w="3384000"/>
              </a:tblGrid>
              <a:tr h="432000">
                <a:tc>
                  <a:txBody>
                    <a:bodyPr/>
                    <a:lstStyle/>
                    <a:p>
                      <a:pPr>
                        <a:lnSpc>
                          <a:spcPct val="110000"/>
                        </a:lnSpc>
                      </a:pPr>
                      <a:endParaRPr kumimoji="1" lang="ja-JP" altLang="en-US" sz="1800" b="1" dirty="0"/>
                    </a:p>
                  </a:txBody>
                  <a:tcPr anchor="ctr">
                    <a:solidFill>
                      <a:schemeClr val="bg1">
                        <a:lumMod val="85000"/>
                      </a:schemeClr>
                    </a:solidFill>
                  </a:tcPr>
                </a:tc>
                <a:tc>
                  <a:txBody>
                    <a:bodyPr/>
                    <a:lstStyle/>
                    <a:p>
                      <a:pPr algn="ctr">
                        <a:lnSpc>
                          <a:spcPct val="110000"/>
                        </a:lnSpc>
                      </a:pPr>
                      <a:r>
                        <a:rPr kumimoji="1" lang="ja-JP" altLang="en-US" sz="1800" b="1" dirty="0" smtClean="0"/>
                        <a:t>意匠法</a:t>
                      </a:r>
                      <a:endParaRPr kumimoji="1" lang="ja-JP" altLang="en-US" sz="1800" b="1" dirty="0"/>
                    </a:p>
                  </a:txBody>
                  <a:tcPr anchor="ctr">
                    <a:solidFill>
                      <a:schemeClr val="accent3">
                        <a:lumMod val="40000"/>
                        <a:lumOff val="60000"/>
                      </a:schemeClr>
                    </a:solidFill>
                  </a:tcPr>
                </a:tc>
                <a:tc>
                  <a:txBody>
                    <a:bodyPr/>
                    <a:lstStyle/>
                    <a:p>
                      <a:pPr algn="ctr">
                        <a:lnSpc>
                          <a:spcPct val="110000"/>
                        </a:lnSpc>
                      </a:pPr>
                      <a:r>
                        <a:rPr kumimoji="1" lang="ja-JP" altLang="en-US" sz="1800" b="1" dirty="0" smtClean="0"/>
                        <a:t>著作権法</a:t>
                      </a:r>
                      <a:endParaRPr kumimoji="1" lang="ja-JP" altLang="en-US" sz="1800" b="1" dirty="0"/>
                    </a:p>
                  </a:txBody>
                  <a:tcPr anchor="ctr">
                    <a:solidFill>
                      <a:schemeClr val="accent6">
                        <a:lumMod val="40000"/>
                        <a:lumOff val="60000"/>
                      </a:schemeClr>
                    </a:solidFill>
                  </a:tcPr>
                </a:tc>
              </a:tr>
              <a:tr h="432000">
                <a:tc>
                  <a:txBody>
                    <a:bodyPr/>
                    <a:lstStyle/>
                    <a:p>
                      <a:pPr>
                        <a:lnSpc>
                          <a:spcPct val="110000"/>
                        </a:lnSpc>
                      </a:pPr>
                      <a:r>
                        <a:rPr kumimoji="1" lang="ja-JP" altLang="en-US" sz="1800" b="1" dirty="0" smtClean="0"/>
                        <a:t>①目的</a:t>
                      </a:r>
                      <a:endParaRPr kumimoji="1" lang="ja-JP" altLang="en-US" sz="1800" b="1" dirty="0"/>
                    </a:p>
                  </a:txBody>
                  <a:tcPr anchor="ctr">
                    <a:solidFill>
                      <a:schemeClr val="bg1">
                        <a:lumMod val="95000"/>
                      </a:schemeClr>
                    </a:solidFill>
                  </a:tcPr>
                </a:tc>
                <a:tc>
                  <a:txBody>
                    <a:bodyPr/>
                    <a:lstStyle/>
                    <a:p>
                      <a:pPr algn="ctr">
                        <a:lnSpc>
                          <a:spcPct val="110000"/>
                        </a:lnSpc>
                      </a:pPr>
                      <a:r>
                        <a:rPr kumimoji="1" lang="ja-JP" altLang="en-US" sz="1800" dirty="0" smtClean="0"/>
                        <a:t>産業の発達に寄与</a:t>
                      </a:r>
                      <a:endParaRPr kumimoji="1" lang="ja-JP" altLang="en-US" sz="1800" dirty="0"/>
                    </a:p>
                  </a:txBody>
                  <a:tcPr anchor="ctr">
                    <a:solidFill>
                      <a:schemeClr val="accent3">
                        <a:lumMod val="20000"/>
                        <a:lumOff val="80000"/>
                      </a:schemeClr>
                    </a:solidFill>
                  </a:tcPr>
                </a:tc>
                <a:tc>
                  <a:txBody>
                    <a:bodyPr/>
                    <a:lstStyle/>
                    <a:p>
                      <a:pPr algn="ctr">
                        <a:lnSpc>
                          <a:spcPct val="110000"/>
                        </a:lnSpc>
                      </a:pPr>
                      <a:r>
                        <a:rPr kumimoji="1" lang="ja-JP" altLang="en-US" sz="1800" dirty="0" smtClean="0"/>
                        <a:t>文化の発展に寄与</a:t>
                      </a:r>
                      <a:endParaRPr kumimoji="1" lang="ja-JP" altLang="en-US" sz="1800" dirty="0"/>
                    </a:p>
                  </a:txBody>
                  <a:tcPr anchor="ctr">
                    <a:solidFill>
                      <a:schemeClr val="accent6">
                        <a:lumMod val="20000"/>
                        <a:lumOff val="80000"/>
                      </a:schemeClr>
                    </a:solidFill>
                  </a:tcPr>
                </a:tc>
              </a:tr>
              <a:tr h="432000">
                <a:tc>
                  <a:txBody>
                    <a:bodyPr/>
                    <a:lstStyle/>
                    <a:p>
                      <a:pPr>
                        <a:lnSpc>
                          <a:spcPct val="110000"/>
                        </a:lnSpc>
                      </a:pPr>
                      <a:r>
                        <a:rPr kumimoji="1" lang="ja-JP" altLang="en-US" sz="1800" b="1" dirty="0" smtClean="0"/>
                        <a:t>②保護対象</a:t>
                      </a:r>
                      <a:endParaRPr kumimoji="1" lang="ja-JP" altLang="en-US" sz="1800" b="1" dirty="0"/>
                    </a:p>
                  </a:txBody>
                  <a:tcPr anchor="ctr">
                    <a:solidFill>
                      <a:schemeClr val="bg1">
                        <a:lumMod val="95000"/>
                      </a:schemeClr>
                    </a:solidFill>
                  </a:tcPr>
                </a:tc>
                <a:tc>
                  <a:txBody>
                    <a:bodyPr/>
                    <a:lstStyle/>
                    <a:p>
                      <a:pPr algn="ctr">
                        <a:lnSpc>
                          <a:spcPct val="110000"/>
                        </a:lnSpc>
                      </a:pPr>
                      <a:r>
                        <a:rPr kumimoji="1" lang="ja-JP" altLang="en-US" sz="1800" dirty="0" smtClean="0"/>
                        <a:t>工業製品のデザイン</a:t>
                      </a:r>
                      <a:endParaRPr kumimoji="1" lang="ja-JP" altLang="en-US" sz="1800" dirty="0"/>
                    </a:p>
                  </a:txBody>
                  <a:tcPr anchor="ctr">
                    <a:solidFill>
                      <a:schemeClr val="accent3">
                        <a:lumMod val="20000"/>
                        <a:lumOff val="80000"/>
                      </a:schemeClr>
                    </a:solidFill>
                  </a:tcPr>
                </a:tc>
                <a:tc>
                  <a:txBody>
                    <a:bodyPr/>
                    <a:lstStyle/>
                    <a:p>
                      <a:pPr algn="ctr">
                        <a:lnSpc>
                          <a:spcPct val="110000"/>
                        </a:lnSpc>
                      </a:pPr>
                      <a:r>
                        <a:rPr kumimoji="1" lang="ja-JP" altLang="en-US" sz="1800" dirty="0" smtClean="0"/>
                        <a:t>思想・感情の創作的な表現</a:t>
                      </a:r>
                      <a:endParaRPr kumimoji="1" lang="ja-JP" altLang="en-US" sz="1800" dirty="0"/>
                    </a:p>
                  </a:txBody>
                  <a:tcPr anchor="ctr">
                    <a:solidFill>
                      <a:schemeClr val="accent6">
                        <a:lumMod val="20000"/>
                        <a:lumOff val="80000"/>
                      </a:schemeClr>
                    </a:solidFill>
                  </a:tcPr>
                </a:tc>
              </a:tr>
              <a:tr h="432000">
                <a:tc>
                  <a:txBody>
                    <a:bodyPr/>
                    <a:lstStyle/>
                    <a:p>
                      <a:pPr>
                        <a:lnSpc>
                          <a:spcPct val="110000"/>
                        </a:lnSpc>
                      </a:pPr>
                      <a:r>
                        <a:rPr kumimoji="1" lang="ja-JP" altLang="en-US" sz="1800" b="1" dirty="0" smtClean="0"/>
                        <a:t>③出願</a:t>
                      </a:r>
                      <a:endParaRPr kumimoji="1" lang="ja-JP" altLang="en-US" sz="1800" b="1" dirty="0"/>
                    </a:p>
                  </a:txBody>
                  <a:tcPr anchor="ctr">
                    <a:solidFill>
                      <a:schemeClr val="bg1">
                        <a:lumMod val="95000"/>
                      </a:schemeClr>
                    </a:solidFill>
                  </a:tcPr>
                </a:tc>
                <a:tc>
                  <a:txBody>
                    <a:bodyPr/>
                    <a:lstStyle/>
                    <a:p>
                      <a:pPr algn="ctr">
                        <a:lnSpc>
                          <a:spcPct val="110000"/>
                        </a:lnSpc>
                      </a:pPr>
                      <a:r>
                        <a:rPr kumimoji="1" lang="ja-JP" altLang="en-US" sz="1800" dirty="0" smtClean="0"/>
                        <a:t>必要</a:t>
                      </a:r>
                      <a:endParaRPr kumimoji="1" lang="ja-JP" altLang="en-US" sz="1800" dirty="0"/>
                    </a:p>
                  </a:txBody>
                  <a:tcPr anchor="ctr">
                    <a:solidFill>
                      <a:schemeClr val="accent3">
                        <a:lumMod val="20000"/>
                        <a:lumOff val="80000"/>
                      </a:schemeClr>
                    </a:solidFill>
                  </a:tcPr>
                </a:tc>
                <a:tc>
                  <a:txBody>
                    <a:bodyPr/>
                    <a:lstStyle/>
                    <a:p>
                      <a:pPr algn="ctr">
                        <a:lnSpc>
                          <a:spcPct val="110000"/>
                        </a:lnSpc>
                      </a:pPr>
                      <a:r>
                        <a:rPr kumimoji="1" lang="ja-JP" altLang="en-US" sz="1800" dirty="0" smtClean="0"/>
                        <a:t>不要</a:t>
                      </a:r>
                      <a:endParaRPr kumimoji="1" lang="ja-JP" altLang="en-US" sz="1800" dirty="0"/>
                    </a:p>
                  </a:txBody>
                  <a:tcPr anchor="ctr">
                    <a:solidFill>
                      <a:schemeClr val="accent6">
                        <a:lumMod val="20000"/>
                        <a:lumOff val="80000"/>
                      </a:schemeClr>
                    </a:solidFill>
                  </a:tcPr>
                </a:tc>
              </a:tr>
              <a:tr h="432000">
                <a:tc>
                  <a:txBody>
                    <a:bodyPr/>
                    <a:lstStyle/>
                    <a:p>
                      <a:pPr>
                        <a:lnSpc>
                          <a:spcPct val="110000"/>
                        </a:lnSpc>
                      </a:pPr>
                      <a:r>
                        <a:rPr kumimoji="1" lang="ja-JP" altLang="en-US" sz="1800" b="1" dirty="0" smtClean="0"/>
                        <a:t>④主な保護要件</a:t>
                      </a:r>
                      <a:endParaRPr kumimoji="1" lang="ja-JP" altLang="en-US" sz="1800" b="1" dirty="0"/>
                    </a:p>
                  </a:txBody>
                  <a:tcPr anchor="ctr">
                    <a:solidFill>
                      <a:schemeClr val="bg1">
                        <a:lumMod val="95000"/>
                      </a:schemeClr>
                    </a:solidFill>
                  </a:tcPr>
                </a:tc>
                <a:tc>
                  <a:txBody>
                    <a:bodyPr/>
                    <a:lstStyle/>
                    <a:p>
                      <a:pPr algn="ctr">
                        <a:lnSpc>
                          <a:spcPct val="110000"/>
                        </a:lnSpc>
                      </a:pPr>
                      <a:r>
                        <a:rPr kumimoji="1" lang="ja-JP" altLang="en-US" sz="1800" dirty="0" smtClean="0"/>
                        <a:t>新規性</a:t>
                      </a:r>
                      <a:r>
                        <a:rPr kumimoji="1" lang="ja-JP" altLang="en-US" sz="1800" baseline="0" dirty="0" smtClean="0"/>
                        <a:t> </a:t>
                      </a:r>
                      <a:r>
                        <a:rPr kumimoji="1" lang="en-US" altLang="ja-JP" sz="1800" baseline="0" dirty="0" smtClean="0"/>
                        <a:t>/ </a:t>
                      </a:r>
                      <a:r>
                        <a:rPr kumimoji="1" lang="ja-JP" altLang="en-US" sz="1800" dirty="0" smtClean="0"/>
                        <a:t>創作非容易性</a:t>
                      </a:r>
                      <a:endParaRPr kumimoji="1" lang="en-US" altLang="ja-JP" sz="1800" dirty="0" smtClean="0"/>
                    </a:p>
                  </a:txBody>
                  <a:tcPr anchor="ctr">
                    <a:solidFill>
                      <a:schemeClr val="accent3">
                        <a:lumMod val="20000"/>
                        <a:lumOff val="80000"/>
                      </a:schemeClr>
                    </a:solidFill>
                  </a:tcPr>
                </a:tc>
                <a:tc>
                  <a:txBody>
                    <a:bodyPr/>
                    <a:lstStyle/>
                    <a:p>
                      <a:pPr algn="ctr">
                        <a:lnSpc>
                          <a:spcPct val="110000"/>
                        </a:lnSpc>
                      </a:pPr>
                      <a:r>
                        <a:rPr kumimoji="1" lang="ja-JP" altLang="en-US" sz="1800" dirty="0" smtClean="0">
                          <a:solidFill>
                            <a:schemeClr val="tx1"/>
                          </a:solidFill>
                        </a:rPr>
                        <a:t>創作性</a:t>
                      </a:r>
                      <a:endParaRPr kumimoji="1" lang="en-US" altLang="ja-JP" sz="1800" dirty="0" smtClean="0">
                        <a:solidFill>
                          <a:schemeClr val="tx1"/>
                        </a:solidFill>
                      </a:endParaRPr>
                    </a:p>
                  </a:txBody>
                  <a:tcPr anchor="ctr">
                    <a:solidFill>
                      <a:schemeClr val="accent6">
                        <a:lumMod val="20000"/>
                        <a:lumOff val="80000"/>
                      </a:schemeClr>
                    </a:solidFill>
                  </a:tcPr>
                </a:tc>
              </a:tr>
              <a:tr h="432000">
                <a:tc>
                  <a:txBody>
                    <a:bodyPr/>
                    <a:lstStyle/>
                    <a:p>
                      <a:pPr>
                        <a:lnSpc>
                          <a:spcPct val="110000"/>
                        </a:lnSpc>
                      </a:pPr>
                      <a:r>
                        <a:rPr kumimoji="1" lang="ja-JP" altLang="en-US" sz="1800" b="1" dirty="0" smtClean="0"/>
                        <a:t>⑤権利発生日</a:t>
                      </a:r>
                      <a:endParaRPr kumimoji="1" lang="ja-JP" altLang="en-US" sz="1800" b="1" dirty="0"/>
                    </a:p>
                  </a:txBody>
                  <a:tcPr anchor="ctr">
                    <a:solidFill>
                      <a:schemeClr val="bg1">
                        <a:lumMod val="95000"/>
                      </a:schemeClr>
                    </a:solidFill>
                  </a:tcPr>
                </a:tc>
                <a:tc>
                  <a:txBody>
                    <a:bodyPr/>
                    <a:lstStyle/>
                    <a:p>
                      <a:pPr algn="ctr">
                        <a:lnSpc>
                          <a:spcPct val="110000"/>
                        </a:lnSpc>
                      </a:pPr>
                      <a:r>
                        <a:rPr kumimoji="1" lang="ja-JP" altLang="en-US" sz="1800" dirty="0" smtClean="0"/>
                        <a:t>登録日</a:t>
                      </a:r>
                      <a:endParaRPr kumimoji="1" lang="ja-JP" altLang="en-US" sz="1800" dirty="0"/>
                    </a:p>
                  </a:txBody>
                  <a:tcPr anchor="ctr">
                    <a:solidFill>
                      <a:schemeClr val="accent3">
                        <a:lumMod val="20000"/>
                        <a:lumOff val="80000"/>
                      </a:schemeClr>
                    </a:solidFill>
                  </a:tcPr>
                </a:tc>
                <a:tc>
                  <a:txBody>
                    <a:bodyPr/>
                    <a:lstStyle/>
                    <a:p>
                      <a:pPr algn="ctr">
                        <a:lnSpc>
                          <a:spcPct val="110000"/>
                        </a:lnSpc>
                      </a:pPr>
                      <a:r>
                        <a:rPr kumimoji="1" lang="ja-JP" altLang="en-US" sz="1800" dirty="0" smtClean="0"/>
                        <a:t>創作日</a:t>
                      </a:r>
                      <a:endParaRPr kumimoji="1" lang="ja-JP" altLang="en-US" sz="1800" dirty="0"/>
                    </a:p>
                  </a:txBody>
                  <a:tcPr anchor="ctr">
                    <a:solidFill>
                      <a:schemeClr val="accent6">
                        <a:lumMod val="20000"/>
                        <a:lumOff val="80000"/>
                      </a:schemeClr>
                    </a:solidFill>
                  </a:tcPr>
                </a:tc>
              </a:tr>
              <a:tr h="720000">
                <a:tc>
                  <a:txBody>
                    <a:bodyPr/>
                    <a:lstStyle/>
                    <a:p>
                      <a:pPr>
                        <a:lnSpc>
                          <a:spcPct val="110000"/>
                        </a:lnSpc>
                      </a:pPr>
                      <a:r>
                        <a:rPr kumimoji="1" lang="ja-JP" altLang="en-US" sz="1800" b="1" dirty="0" smtClean="0"/>
                        <a:t>⑥権利期間</a:t>
                      </a:r>
                      <a:endParaRPr kumimoji="1" lang="ja-JP" altLang="en-US" sz="1800" b="1" dirty="0"/>
                    </a:p>
                  </a:txBody>
                  <a:tcPr anchor="ctr">
                    <a:solidFill>
                      <a:schemeClr val="bg1">
                        <a:lumMod val="95000"/>
                      </a:schemeClr>
                    </a:solidFill>
                  </a:tcPr>
                </a:tc>
                <a:tc>
                  <a:txBody>
                    <a:bodyPr/>
                    <a:lstStyle/>
                    <a:p>
                      <a:pPr algn="ctr">
                        <a:lnSpc>
                          <a:spcPct val="110000"/>
                        </a:lnSpc>
                      </a:pPr>
                      <a:r>
                        <a:rPr kumimoji="1" lang="ja-JP" altLang="en-US" sz="1800" dirty="0" smtClean="0"/>
                        <a:t>最長</a:t>
                      </a:r>
                      <a:r>
                        <a:rPr kumimoji="1" lang="en-US" altLang="ja-JP" sz="1800" dirty="0" smtClean="0"/>
                        <a:t>20</a:t>
                      </a:r>
                      <a:r>
                        <a:rPr kumimoji="1" lang="ja-JP" altLang="en-US" sz="1800" dirty="0" smtClean="0"/>
                        <a:t>年</a:t>
                      </a:r>
                      <a:endParaRPr kumimoji="1" lang="ja-JP" altLang="en-US" sz="1800" dirty="0"/>
                    </a:p>
                  </a:txBody>
                  <a:tcPr anchor="ctr">
                    <a:solidFill>
                      <a:schemeClr val="accent3">
                        <a:lumMod val="20000"/>
                        <a:lumOff val="80000"/>
                      </a:schemeClr>
                    </a:solidFill>
                  </a:tcPr>
                </a:tc>
                <a:tc>
                  <a:txBody>
                    <a:bodyPr/>
                    <a:lstStyle/>
                    <a:p>
                      <a:pPr algn="ctr">
                        <a:lnSpc>
                          <a:spcPct val="110000"/>
                        </a:lnSpc>
                      </a:pPr>
                      <a:r>
                        <a:rPr kumimoji="1" lang="ja-JP" altLang="en-US" sz="1800" dirty="0" smtClean="0"/>
                        <a:t>著作者の死後</a:t>
                      </a:r>
                      <a:r>
                        <a:rPr kumimoji="1" lang="en-US" altLang="ja-JP" sz="1800" dirty="0" smtClean="0"/>
                        <a:t>50</a:t>
                      </a:r>
                      <a:r>
                        <a:rPr kumimoji="1" lang="ja-JP" altLang="en-US" sz="1800" dirty="0" smtClean="0"/>
                        <a:t>年</a:t>
                      </a:r>
                      <a:endParaRPr kumimoji="1" lang="en-US" altLang="ja-JP" sz="1800" dirty="0" smtClean="0"/>
                    </a:p>
                    <a:p>
                      <a:pPr algn="ctr">
                        <a:lnSpc>
                          <a:spcPct val="110000"/>
                        </a:lnSpc>
                      </a:pPr>
                      <a:r>
                        <a:rPr kumimoji="1" lang="ja-JP" altLang="en-US" sz="1800" dirty="0" smtClean="0"/>
                        <a:t>公表後</a:t>
                      </a:r>
                      <a:r>
                        <a:rPr kumimoji="1" lang="en-US" altLang="ja-JP" sz="1800" dirty="0" smtClean="0"/>
                        <a:t>50</a:t>
                      </a:r>
                      <a:r>
                        <a:rPr kumimoji="1" lang="ja-JP" altLang="en-US" sz="1800" dirty="0" smtClean="0"/>
                        <a:t>年（法人）</a:t>
                      </a:r>
                      <a:endParaRPr kumimoji="1" lang="ja-JP" altLang="en-US" sz="1800" dirty="0"/>
                    </a:p>
                  </a:txBody>
                  <a:tcPr anchor="ctr">
                    <a:solidFill>
                      <a:schemeClr val="accent6">
                        <a:lumMod val="20000"/>
                        <a:lumOff val="80000"/>
                      </a:schemeClr>
                    </a:solidFill>
                  </a:tcPr>
                </a:tc>
              </a:tr>
              <a:tr h="432000">
                <a:tc>
                  <a:txBody>
                    <a:bodyPr/>
                    <a:lstStyle/>
                    <a:p>
                      <a:pPr>
                        <a:lnSpc>
                          <a:spcPct val="110000"/>
                        </a:lnSpc>
                      </a:pPr>
                      <a:r>
                        <a:rPr kumimoji="1" lang="ja-JP" altLang="en-US" sz="1800" b="1" dirty="0" smtClean="0"/>
                        <a:t>⑦権利の性格</a:t>
                      </a:r>
                      <a:endParaRPr kumimoji="1" lang="ja-JP" altLang="en-US" sz="1800" b="1" dirty="0"/>
                    </a:p>
                  </a:txBody>
                  <a:tcPr anchor="ctr">
                    <a:solidFill>
                      <a:schemeClr val="bg1">
                        <a:lumMod val="95000"/>
                      </a:schemeClr>
                    </a:solidFill>
                  </a:tcPr>
                </a:tc>
                <a:tc>
                  <a:txBody>
                    <a:bodyPr/>
                    <a:lstStyle/>
                    <a:p>
                      <a:pPr algn="ctr">
                        <a:lnSpc>
                          <a:spcPct val="110000"/>
                        </a:lnSpc>
                      </a:pPr>
                      <a:r>
                        <a:rPr kumimoji="1" lang="ja-JP" altLang="en-US" sz="1800" dirty="0" smtClean="0"/>
                        <a:t>絶対的独占権</a:t>
                      </a:r>
                      <a:endParaRPr kumimoji="1" lang="ja-JP" altLang="en-US" sz="1800" dirty="0"/>
                    </a:p>
                  </a:txBody>
                  <a:tcPr anchor="ctr">
                    <a:solidFill>
                      <a:schemeClr val="accent3">
                        <a:lumMod val="20000"/>
                        <a:lumOff val="80000"/>
                      </a:schemeClr>
                    </a:solidFill>
                  </a:tcPr>
                </a:tc>
                <a:tc>
                  <a:txBody>
                    <a:bodyPr/>
                    <a:lstStyle/>
                    <a:p>
                      <a:pPr algn="ctr">
                        <a:lnSpc>
                          <a:spcPct val="110000"/>
                        </a:lnSpc>
                      </a:pPr>
                      <a:r>
                        <a:rPr kumimoji="1" lang="ja-JP" altLang="en-US" sz="1800" dirty="0" smtClean="0"/>
                        <a:t>相対的独占権</a:t>
                      </a:r>
                      <a:endParaRPr kumimoji="1" lang="ja-JP" altLang="en-US" sz="1800" dirty="0"/>
                    </a:p>
                  </a:txBody>
                  <a:tcPr anchor="ctr">
                    <a:solidFill>
                      <a:schemeClr val="accent6">
                        <a:lumMod val="20000"/>
                        <a:lumOff val="80000"/>
                      </a:schemeClr>
                    </a:solidFill>
                  </a:tcPr>
                </a:tc>
              </a:tr>
            </a:tbl>
          </a:graphicData>
        </a:graphic>
      </p:graphicFrame>
      <p:sp>
        <p:nvSpPr>
          <p:cNvPr id="4" name="テキスト プレースホルダー 3"/>
          <p:cNvSpPr>
            <a:spLocks noGrp="1"/>
          </p:cNvSpPr>
          <p:nvPr>
            <p:ph type="body" sz="quarter" idx="10"/>
          </p:nvPr>
        </p:nvSpPr>
        <p:spPr/>
        <p:txBody>
          <a:bodyPr/>
          <a:lstStyle/>
          <a:p>
            <a:pPr marL="0" indent="0">
              <a:buNone/>
            </a:pPr>
            <a:r>
              <a:rPr kumimoji="1" lang="ja-JP" altLang="en-US" sz="2400" dirty="0" smtClean="0">
                <a:solidFill>
                  <a:schemeClr val="tx2">
                    <a:lumMod val="50000"/>
                  </a:schemeClr>
                </a:solidFill>
              </a:rPr>
              <a:t>意匠法と著作権法の概要の比較</a:t>
            </a:r>
            <a:endParaRPr kumimoji="1" lang="ja-JP" altLang="en-US" sz="2400" dirty="0">
              <a:solidFill>
                <a:schemeClr val="tx2">
                  <a:lumMod val="50000"/>
                </a:schemeClr>
              </a:solidFill>
            </a:endParaRPr>
          </a:p>
        </p:txBody>
      </p:sp>
      <p:sp>
        <p:nvSpPr>
          <p:cNvPr id="6" name="スライド番号プレースホルダー 5"/>
          <p:cNvSpPr>
            <a:spLocks noGrp="1"/>
          </p:cNvSpPr>
          <p:nvPr>
            <p:ph type="sldNum" sz="quarter" idx="12"/>
          </p:nvPr>
        </p:nvSpPr>
        <p:spPr/>
        <p:txBody>
          <a:bodyPr/>
          <a:lstStyle/>
          <a:p>
            <a:fld id="{0B1296A0-BB5A-491C-8A3A-2721A8AE2E9D}" type="slidenum">
              <a:rPr lang="ja-JP" altLang="en-US" smtClean="0"/>
              <a:pPr/>
              <a:t>20</a:t>
            </a:fld>
            <a:endParaRPr lang="ja-JP" altLang="en-US" dirty="0"/>
          </a:p>
        </p:txBody>
      </p:sp>
      <p:sp>
        <p:nvSpPr>
          <p:cNvPr id="8" name="フッター プレースホルダー 1"/>
          <p:cNvSpPr>
            <a:spLocks noGrp="1"/>
          </p:cNvSpPr>
          <p:nvPr>
            <p:ph type="ftr" sz="quarter" idx="3"/>
          </p:nvPr>
        </p:nvSpPr>
        <p:spPr>
          <a:xfrm>
            <a:off x="128464" y="6451200"/>
            <a:ext cx="9649071" cy="288000"/>
          </a:xfrm>
          <a:prstGeom prst="rect">
            <a:avLst/>
          </a:prstGeom>
        </p:spPr>
        <p:txBody>
          <a:bodyPr vert="horz" lIns="91440" tIns="45720" rIns="91440" bIns="45720" rtlCol="0" anchor="ctr"/>
          <a:lstStyle>
            <a:lvl1pPr algn="ctr">
              <a:lnSpc>
                <a:spcPct val="110000"/>
              </a:lnSpc>
              <a:defRPr sz="800">
                <a:solidFill>
                  <a:schemeClr val="tx1">
                    <a:lumMod val="50000"/>
                    <a:lumOff val="50000"/>
                  </a:schemeClr>
                </a:solidFill>
                <a:latin typeface="+mn-ea"/>
                <a:ea typeface="+mn-ea"/>
              </a:defRPr>
            </a:lvl1pPr>
          </a:lstStyle>
          <a:p>
            <a:r>
              <a:rPr lang="ja-JP" altLang="en-US" dirty="0" smtClean="0"/>
              <a:t>デザインの創作活動の特性に応じた実践的な知的財産権制度の知識修得の在り方に関する調査研究</a:t>
            </a:r>
            <a:endParaRPr lang="en-US" altLang="ja-JP" dirty="0" smtClean="0"/>
          </a:p>
          <a:p>
            <a:r>
              <a:rPr lang="ja-JP" altLang="en-US" dirty="0" smtClean="0"/>
              <a:t>（平成</a:t>
            </a:r>
            <a:r>
              <a:rPr lang="en-US" altLang="ja-JP" dirty="0" smtClean="0"/>
              <a:t>28</a:t>
            </a:r>
            <a:r>
              <a:rPr lang="ja-JP" altLang="en-US" dirty="0" smtClean="0"/>
              <a:t>年度 特許庁産業財産権制度問題調査研究）</a:t>
            </a:r>
            <a:endParaRPr lang="ja-JP" altLang="en-US" dirty="0"/>
          </a:p>
        </p:txBody>
      </p:sp>
    </p:spTree>
    <p:extLst>
      <p:ext uri="{BB962C8B-B14F-4D97-AF65-F5344CB8AC3E}">
        <p14:creationId xmlns:p14="http://schemas.microsoft.com/office/powerpoint/2010/main" val="81520906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chemeClr val="tx2">
              <a:lumMod val="40000"/>
              <a:lumOff val="60000"/>
            </a:schemeClr>
          </a:solidFill>
        </p:spPr>
        <p:txBody>
          <a:bodyPr/>
          <a:lstStyle/>
          <a:p>
            <a:r>
              <a:rPr kumimoji="1" lang="en-US" altLang="ja-JP" dirty="0" smtClean="0"/>
              <a:t>02-04</a:t>
            </a:r>
            <a:br>
              <a:rPr kumimoji="1" lang="en-US" altLang="ja-JP" dirty="0" smtClean="0"/>
            </a:br>
            <a:r>
              <a:rPr kumimoji="1" lang="ja-JP" altLang="en-US" dirty="0" smtClean="0"/>
              <a:t>なぜ知的財産権制度を学ぶのか</a:t>
            </a:r>
            <a:endParaRPr kumimoji="1" lang="ja-JP" altLang="en-US" dirty="0"/>
          </a:p>
        </p:txBody>
      </p:sp>
      <p:sp>
        <p:nvSpPr>
          <p:cNvPr id="4" name="スライド番号プレースホルダー 3"/>
          <p:cNvSpPr>
            <a:spLocks noGrp="1"/>
          </p:cNvSpPr>
          <p:nvPr>
            <p:ph type="sldNum" sz="quarter" idx="11"/>
          </p:nvPr>
        </p:nvSpPr>
        <p:spPr/>
        <p:txBody>
          <a:bodyPr/>
          <a:lstStyle/>
          <a:p>
            <a:fld id="{0B1296A0-BB5A-491C-8A3A-2721A8AE2E9D}" type="slidenum">
              <a:rPr lang="ja-JP" altLang="en-US" smtClean="0"/>
              <a:pPr/>
              <a:t>21</a:t>
            </a:fld>
            <a:endParaRPr lang="ja-JP" altLang="en-US" dirty="0"/>
          </a:p>
        </p:txBody>
      </p:sp>
      <p:sp>
        <p:nvSpPr>
          <p:cNvPr id="5" name="フッター プレースホルダー 1"/>
          <p:cNvSpPr>
            <a:spLocks noGrp="1"/>
          </p:cNvSpPr>
          <p:nvPr>
            <p:ph type="ftr" sz="quarter" idx="3"/>
          </p:nvPr>
        </p:nvSpPr>
        <p:spPr>
          <a:xfrm>
            <a:off x="128464" y="6451200"/>
            <a:ext cx="9649071" cy="288000"/>
          </a:xfrm>
          <a:prstGeom prst="rect">
            <a:avLst/>
          </a:prstGeom>
        </p:spPr>
        <p:txBody>
          <a:bodyPr vert="horz" lIns="91440" tIns="45720" rIns="91440" bIns="45720" rtlCol="0" anchor="ctr"/>
          <a:lstStyle>
            <a:lvl1pPr algn="ctr">
              <a:lnSpc>
                <a:spcPct val="110000"/>
              </a:lnSpc>
              <a:defRPr sz="800">
                <a:solidFill>
                  <a:schemeClr val="tx1">
                    <a:lumMod val="50000"/>
                    <a:lumOff val="50000"/>
                  </a:schemeClr>
                </a:solidFill>
                <a:latin typeface="+mn-ea"/>
                <a:ea typeface="+mn-ea"/>
              </a:defRPr>
            </a:lvl1pPr>
          </a:lstStyle>
          <a:p>
            <a:r>
              <a:rPr lang="ja-JP" altLang="en-US" dirty="0" smtClean="0"/>
              <a:t>デザインの創作活動の特性に応じた実践的な知的財産権制度の知識修得の在り方に関する調査研究</a:t>
            </a:r>
            <a:endParaRPr lang="en-US" altLang="ja-JP" dirty="0" smtClean="0"/>
          </a:p>
          <a:p>
            <a:r>
              <a:rPr lang="ja-JP" altLang="en-US" dirty="0" smtClean="0"/>
              <a:t>（平成</a:t>
            </a:r>
            <a:r>
              <a:rPr lang="en-US" altLang="ja-JP" dirty="0" smtClean="0"/>
              <a:t>28</a:t>
            </a:r>
            <a:r>
              <a:rPr lang="ja-JP" altLang="en-US" dirty="0" smtClean="0"/>
              <a:t>年度 特許庁産業財産権制度問題調査研究）</a:t>
            </a:r>
            <a:endParaRPr lang="ja-JP" altLang="en-US" dirty="0"/>
          </a:p>
        </p:txBody>
      </p:sp>
    </p:spTree>
    <p:extLst>
      <p:ext uri="{BB962C8B-B14F-4D97-AF65-F5344CB8AC3E}">
        <p14:creationId xmlns:p14="http://schemas.microsoft.com/office/powerpoint/2010/main" val="359781386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chemeClr val="tx2">
              <a:lumMod val="40000"/>
              <a:lumOff val="60000"/>
            </a:schemeClr>
          </a:solidFill>
        </p:spPr>
        <p:txBody>
          <a:bodyPr/>
          <a:lstStyle/>
          <a:p>
            <a:r>
              <a:rPr kumimoji="1" lang="en-US" altLang="ja-JP" dirty="0" smtClean="0"/>
              <a:t>02-04</a:t>
            </a:r>
            <a:r>
              <a:rPr kumimoji="1" lang="ja-JP" altLang="en-US" dirty="0" smtClean="0"/>
              <a:t>　なぜ知的財産権制度を学ぶのか</a:t>
            </a:r>
            <a:endParaRPr kumimoji="1" lang="ja-JP" altLang="en-US" dirty="0"/>
          </a:p>
        </p:txBody>
      </p:sp>
      <p:sp>
        <p:nvSpPr>
          <p:cNvPr id="3" name="コンテンツ プレースホルダー 2"/>
          <p:cNvSpPr>
            <a:spLocks noGrp="1"/>
          </p:cNvSpPr>
          <p:nvPr>
            <p:ph idx="1"/>
          </p:nvPr>
        </p:nvSpPr>
        <p:spPr>
          <a:xfrm>
            <a:off x="128464" y="692696"/>
            <a:ext cx="9649072" cy="432000"/>
          </a:xfrm>
        </p:spPr>
        <p:txBody>
          <a:bodyPr/>
          <a:lstStyle/>
          <a:p>
            <a:pPr marL="0" indent="0" algn="ctr">
              <a:buNone/>
            </a:pPr>
            <a:r>
              <a:rPr kumimoji="1" lang="ja-JP" altLang="en-US" sz="2400" dirty="0" smtClean="0"/>
              <a:t>自分が創作したデザインは大切な財産</a:t>
            </a:r>
            <a:endParaRPr kumimoji="1" lang="ja-JP" altLang="en-US" sz="2400" dirty="0"/>
          </a:p>
        </p:txBody>
      </p:sp>
      <p:sp>
        <p:nvSpPr>
          <p:cNvPr id="5" name="スライド番号プレースホルダー 4"/>
          <p:cNvSpPr>
            <a:spLocks noGrp="1"/>
          </p:cNvSpPr>
          <p:nvPr>
            <p:ph type="sldNum" sz="quarter" idx="11"/>
          </p:nvPr>
        </p:nvSpPr>
        <p:spPr/>
        <p:txBody>
          <a:bodyPr/>
          <a:lstStyle/>
          <a:p>
            <a:fld id="{0B1296A0-BB5A-491C-8A3A-2721A8AE2E9D}" type="slidenum">
              <a:rPr lang="ja-JP" altLang="en-US" smtClean="0"/>
              <a:pPr/>
              <a:t>22</a:t>
            </a:fld>
            <a:endParaRPr lang="ja-JP" altLang="en-US" dirty="0"/>
          </a:p>
        </p:txBody>
      </p:sp>
      <p:sp>
        <p:nvSpPr>
          <p:cNvPr id="6" name="コンテンツ プレースホルダー 2"/>
          <p:cNvSpPr txBox="1">
            <a:spLocks/>
          </p:cNvSpPr>
          <p:nvPr/>
        </p:nvSpPr>
        <p:spPr bwMode="auto">
          <a:xfrm>
            <a:off x="128341" y="1267200"/>
            <a:ext cx="9649072" cy="1440000"/>
          </a:xfrm>
          <a:prstGeom prst="rect">
            <a:avLst/>
          </a:prstGeom>
          <a:solidFill>
            <a:schemeClr val="tx2">
              <a:lumMod val="20000"/>
              <a:lumOff val="80000"/>
            </a:schemeClr>
          </a:solidFill>
          <a:ln>
            <a:noFill/>
          </a:ln>
          <a:effectLst/>
          <a:extLst/>
        </p:spPr>
        <p:txBody>
          <a:bodyPr vert="horz" wrap="square" lIns="91440" tIns="45720" rIns="91440" bIns="45720" numCol="1" anchor="t" anchorCtr="0" compatLnSpc="1">
            <a:prstTxWarp prst="textNoShape">
              <a:avLst/>
            </a:prstTxWarp>
          </a:bodyPr>
          <a:lstStyle>
            <a:lvl1pPr marL="371464" indent="-371464" algn="l" rtl="0" eaLnBrk="1" fontAlgn="base" hangingPunct="1">
              <a:lnSpc>
                <a:spcPct val="110000"/>
              </a:lnSpc>
              <a:spcBef>
                <a:spcPct val="20000"/>
              </a:spcBef>
              <a:spcAft>
                <a:spcPct val="0"/>
              </a:spcAft>
              <a:buFont typeface="Wingdings" panose="05000000000000000000" pitchFamily="2" charset="2"/>
              <a:buChar char="l"/>
              <a:defRPr kumimoji="1" sz="1800">
                <a:solidFill>
                  <a:schemeClr val="tx1"/>
                </a:solidFill>
                <a:latin typeface="+mn-lt"/>
                <a:ea typeface="+mn-ea"/>
                <a:cs typeface="+mn-cs"/>
              </a:defRPr>
            </a:lvl1pPr>
            <a:lvl2pPr marL="804838" indent="-309553" algn="l" rtl="0" eaLnBrk="1" fontAlgn="base" hangingPunct="1">
              <a:lnSpc>
                <a:spcPct val="110000"/>
              </a:lnSpc>
              <a:spcBef>
                <a:spcPct val="20000"/>
              </a:spcBef>
              <a:spcAft>
                <a:spcPct val="0"/>
              </a:spcAft>
              <a:buFont typeface="Wingdings" panose="05000000000000000000" pitchFamily="2" charset="2"/>
              <a:buChar char="l"/>
              <a:defRPr kumimoji="1" sz="1800">
                <a:solidFill>
                  <a:schemeClr val="tx1"/>
                </a:solidFill>
                <a:latin typeface="+mn-lt"/>
                <a:ea typeface="+mn-ea"/>
              </a:defRPr>
            </a:lvl2pPr>
            <a:lvl3pPr marL="1238212" indent="-247642" algn="l" rtl="0" eaLnBrk="1" fontAlgn="base" hangingPunct="1">
              <a:lnSpc>
                <a:spcPct val="110000"/>
              </a:lnSpc>
              <a:spcBef>
                <a:spcPct val="20000"/>
              </a:spcBef>
              <a:spcAft>
                <a:spcPct val="0"/>
              </a:spcAft>
              <a:buFont typeface="Wingdings" panose="05000000000000000000" pitchFamily="2" charset="2"/>
              <a:buChar char="l"/>
              <a:defRPr kumimoji="1" sz="1800">
                <a:solidFill>
                  <a:schemeClr val="tx1"/>
                </a:solidFill>
                <a:latin typeface="+mn-lt"/>
                <a:ea typeface="+mn-ea"/>
              </a:defRPr>
            </a:lvl3pPr>
            <a:lvl4pPr marL="1733497" indent="-247642" algn="l" rtl="0" eaLnBrk="1" fontAlgn="base" hangingPunct="1">
              <a:lnSpc>
                <a:spcPct val="110000"/>
              </a:lnSpc>
              <a:spcBef>
                <a:spcPct val="20000"/>
              </a:spcBef>
              <a:spcAft>
                <a:spcPct val="0"/>
              </a:spcAft>
              <a:buFont typeface="Wingdings" panose="05000000000000000000" pitchFamily="2" charset="2"/>
              <a:buChar char="l"/>
              <a:defRPr kumimoji="1" sz="1800">
                <a:solidFill>
                  <a:schemeClr val="tx1"/>
                </a:solidFill>
                <a:latin typeface="+mn-lt"/>
                <a:ea typeface="+mn-ea"/>
              </a:defRPr>
            </a:lvl4pPr>
            <a:lvl5pPr marL="2228781" indent="-247642" algn="l" rtl="0" eaLnBrk="1" fontAlgn="base" hangingPunct="1">
              <a:lnSpc>
                <a:spcPct val="110000"/>
              </a:lnSpc>
              <a:spcBef>
                <a:spcPct val="20000"/>
              </a:spcBef>
              <a:spcAft>
                <a:spcPct val="0"/>
              </a:spcAft>
              <a:buFont typeface="Wingdings" panose="05000000000000000000" pitchFamily="2" charset="2"/>
              <a:buChar char="l"/>
              <a:defRPr kumimoji="1" sz="1800">
                <a:solidFill>
                  <a:schemeClr val="tx1"/>
                </a:solidFill>
                <a:latin typeface="+mn-lt"/>
                <a:ea typeface="+mn-ea"/>
              </a:defRPr>
            </a:lvl5pPr>
            <a:lvl6pPr marL="2724066" indent="-247642" algn="l" rtl="0" eaLnBrk="1" fontAlgn="base" hangingPunct="1">
              <a:spcBef>
                <a:spcPct val="20000"/>
              </a:spcBef>
              <a:spcAft>
                <a:spcPct val="0"/>
              </a:spcAft>
              <a:buChar char="»"/>
              <a:defRPr kumimoji="1" sz="2167">
                <a:solidFill>
                  <a:schemeClr val="tx1"/>
                </a:solidFill>
                <a:latin typeface="+mn-lt"/>
                <a:ea typeface="+mn-ea"/>
              </a:defRPr>
            </a:lvl6pPr>
            <a:lvl7pPr marL="3219351" indent="-247642" algn="l" rtl="0" eaLnBrk="1" fontAlgn="base" hangingPunct="1">
              <a:spcBef>
                <a:spcPct val="20000"/>
              </a:spcBef>
              <a:spcAft>
                <a:spcPct val="0"/>
              </a:spcAft>
              <a:buChar char="»"/>
              <a:defRPr kumimoji="1" sz="2167">
                <a:solidFill>
                  <a:schemeClr val="tx1"/>
                </a:solidFill>
                <a:latin typeface="+mn-lt"/>
                <a:ea typeface="+mn-ea"/>
              </a:defRPr>
            </a:lvl7pPr>
            <a:lvl8pPr marL="3714636" indent="-247642" algn="l" rtl="0" eaLnBrk="1" fontAlgn="base" hangingPunct="1">
              <a:spcBef>
                <a:spcPct val="20000"/>
              </a:spcBef>
              <a:spcAft>
                <a:spcPct val="0"/>
              </a:spcAft>
              <a:buChar char="»"/>
              <a:defRPr kumimoji="1" sz="2167">
                <a:solidFill>
                  <a:schemeClr val="tx1"/>
                </a:solidFill>
                <a:latin typeface="+mn-lt"/>
                <a:ea typeface="+mn-ea"/>
              </a:defRPr>
            </a:lvl8pPr>
            <a:lvl9pPr marL="4209920" indent="-247642" algn="l" rtl="0" eaLnBrk="1" fontAlgn="base" hangingPunct="1">
              <a:spcBef>
                <a:spcPct val="20000"/>
              </a:spcBef>
              <a:spcAft>
                <a:spcPct val="0"/>
              </a:spcAft>
              <a:buChar char="»"/>
              <a:defRPr kumimoji="1" sz="2167">
                <a:solidFill>
                  <a:schemeClr val="tx1"/>
                </a:solidFill>
                <a:latin typeface="+mn-lt"/>
                <a:ea typeface="+mn-ea"/>
              </a:defRPr>
            </a:lvl9pPr>
          </a:lstStyle>
          <a:p>
            <a:pPr marL="0" indent="0" algn="ctr">
              <a:buFont typeface="Wingdings" panose="05000000000000000000" pitchFamily="2" charset="2"/>
              <a:buNone/>
            </a:pPr>
            <a:r>
              <a:rPr lang="ja-JP" altLang="en-US" sz="2400" kern="0" dirty="0" smtClean="0"/>
              <a:t>自分の創作が社会で適切に活用されるため財産として守るとともに、</a:t>
            </a:r>
            <a:endParaRPr lang="en-US" altLang="ja-JP" sz="2400" kern="0" dirty="0" smtClean="0"/>
          </a:p>
          <a:p>
            <a:pPr marL="0" indent="0" algn="ctr">
              <a:buFont typeface="Wingdings" panose="05000000000000000000" pitchFamily="2" charset="2"/>
              <a:buNone/>
            </a:pPr>
            <a:r>
              <a:rPr lang="ja-JP" altLang="en-US" sz="2400" kern="0" dirty="0" smtClean="0"/>
              <a:t>他者の財産を尊重するため、</a:t>
            </a:r>
            <a:endParaRPr lang="en-US" altLang="ja-JP" sz="2400" kern="0" dirty="0" smtClean="0"/>
          </a:p>
          <a:p>
            <a:pPr marL="0" indent="0" algn="ctr">
              <a:buFont typeface="Wingdings" panose="05000000000000000000" pitchFamily="2" charset="2"/>
              <a:buNone/>
            </a:pPr>
            <a:r>
              <a:rPr lang="ja-JP" altLang="en-US" sz="2400" kern="0" dirty="0" smtClean="0"/>
              <a:t>基本的な知識を身に付けておくことは重要</a:t>
            </a:r>
            <a:endParaRPr lang="ja-JP" altLang="en-US" sz="2400" kern="0" dirty="0"/>
          </a:p>
        </p:txBody>
      </p:sp>
      <p:sp>
        <p:nvSpPr>
          <p:cNvPr id="8" name="下矢印 7"/>
          <p:cNvSpPr/>
          <p:nvPr/>
        </p:nvSpPr>
        <p:spPr>
          <a:xfrm>
            <a:off x="4521000" y="2851200"/>
            <a:ext cx="864000" cy="432000"/>
          </a:xfrm>
          <a:prstGeom prst="downArrow">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コンテンツ プレースホルダー 2"/>
          <p:cNvSpPr txBox="1">
            <a:spLocks/>
          </p:cNvSpPr>
          <p:nvPr/>
        </p:nvSpPr>
        <p:spPr bwMode="auto">
          <a:xfrm>
            <a:off x="129600" y="3427200"/>
            <a:ext cx="9649072" cy="43200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marL="371464" indent="-371464" algn="l" rtl="0" eaLnBrk="1" fontAlgn="base" hangingPunct="1">
              <a:lnSpc>
                <a:spcPct val="110000"/>
              </a:lnSpc>
              <a:spcBef>
                <a:spcPct val="20000"/>
              </a:spcBef>
              <a:spcAft>
                <a:spcPct val="0"/>
              </a:spcAft>
              <a:buFont typeface="Wingdings" panose="05000000000000000000" pitchFamily="2" charset="2"/>
              <a:buChar char="l"/>
              <a:defRPr kumimoji="1" sz="1800">
                <a:solidFill>
                  <a:schemeClr val="tx1"/>
                </a:solidFill>
                <a:latin typeface="+mn-lt"/>
                <a:ea typeface="+mn-ea"/>
                <a:cs typeface="+mn-cs"/>
              </a:defRPr>
            </a:lvl1pPr>
            <a:lvl2pPr marL="804838" indent="-309553" algn="l" rtl="0" eaLnBrk="1" fontAlgn="base" hangingPunct="1">
              <a:lnSpc>
                <a:spcPct val="110000"/>
              </a:lnSpc>
              <a:spcBef>
                <a:spcPct val="20000"/>
              </a:spcBef>
              <a:spcAft>
                <a:spcPct val="0"/>
              </a:spcAft>
              <a:buFont typeface="Wingdings" panose="05000000000000000000" pitchFamily="2" charset="2"/>
              <a:buChar char="l"/>
              <a:defRPr kumimoji="1" sz="1800">
                <a:solidFill>
                  <a:schemeClr val="tx1"/>
                </a:solidFill>
                <a:latin typeface="+mn-lt"/>
                <a:ea typeface="+mn-ea"/>
              </a:defRPr>
            </a:lvl2pPr>
            <a:lvl3pPr marL="1238212" indent="-247642" algn="l" rtl="0" eaLnBrk="1" fontAlgn="base" hangingPunct="1">
              <a:lnSpc>
                <a:spcPct val="110000"/>
              </a:lnSpc>
              <a:spcBef>
                <a:spcPct val="20000"/>
              </a:spcBef>
              <a:spcAft>
                <a:spcPct val="0"/>
              </a:spcAft>
              <a:buFont typeface="Wingdings" panose="05000000000000000000" pitchFamily="2" charset="2"/>
              <a:buChar char="l"/>
              <a:defRPr kumimoji="1" sz="1800">
                <a:solidFill>
                  <a:schemeClr val="tx1"/>
                </a:solidFill>
                <a:latin typeface="+mn-lt"/>
                <a:ea typeface="+mn-ea"/>
              </a:defRPr>
            </a:lvl3pPr>
            <a:lvl4pPr marL="1733497" indent="-247642" algn="l" rtl="0" eaLnBrk="1" fontAlgn="base" hangingPunct="1">
              <a:lnSpc>
                <a:spcPct val="110000"/>
              </a:lnSpc>
              <a:spcBef>
                <a:spcPct val="20000"/>
              </a:spcBef>
              <a:spcAft>
                <a:spcPct val="0"/>
              </a:spcAft>
              <a:buFont typeface="Wingdings" panose="05000000000000000000" pitchFamily="2" charset="2"/>
              <a:buChar char="l"/>
              <a:defRPr kumimoji="1" sz="1800">
                <a:solidFill>
                  <a:schemeClr val="tx1"/>
                </a:solidFill>
                <a:latin typeface="+mn-lt"/>
                <a:ea typeface="+mn-ea"/>
              </a:defRPr>
            </a:lvl4pPr>
            <a:lvl5pPr marL="2228781" indent="-247642" algn="l" rtl="0" eaLnBrk="1" fontAlgn="base" hangingPunct="1">
              <a:lnSpc>
                <a:spcPct val="110000"/>
              </a:lnSpc>
              <a:spcBef>
                <a:spcPct val="20000"/>
              </a:spcBef>
              <a:spcAft>
                <a:spcPct val="0"/>
              </a:spcAft>
              <a:buFont typeface="Wingdings" panose="05000000000000000000" pitchFamily="2" charset="2"/>
              <a:buChar char="l"/>
              <a:defRPr kumimoji="1" sz="1800">
                <a:solidFill>
                  <a:schemeClr val="tx1"/>
                </a:solidFill>
                <a:latin typeface="+mn-lt"/>
                <a:ea typeface="+mn-ea"/>
              </a:defRPr>
            </a:lvl5pPr>
            <a:lvl6pPr marL="2724066" indent="-247642" algn="l" rtl="0" eaLnBrk="1" fontAlgn="base" hangingPunct="1">
              <a:spcBef>
                <a:spcPct val="20000"/>
              </a:spcBef>
              <a:spcAft>
                <a:spcPct val="0"/>
              </a:spcAft>
              <a:buChar char="»"/>
              <a:defRPr kumimoji="1" sz="2167">
                <a:solidFill>
                  <a:schemeClr val="tx1"/>
                </a:solidFill>
                <a:latin typeface="+mn-lt"/>
                <a:ea typeface="+mn-ea"/>
              </a:defRPr>
            </a:lvl6pPr>
            <a:lvl7pPr marL="3219351" indent="-247642" algn="l" rtl="0" eaLnBrk="1" fontAlgn="base" hangingPunct="1">
              <a:spcBef>
                <a:spcPct val="20000"/>
              </a:spcBef>
              <a:spcAft>
                <a:spcPct val="0"/>
              </a:spcAft>
              <a:buChar char="»"/>
              <a:defRPr kumimoji="1" sz="2167">
                <a:solidFill>
                  <a:schemeClr val="tx1"/>
                </a:solidFill>
                <a:latin typeface="+mn-lt"/>
                <a:ea typeface="+mn-ea"/>
              </a:defRPr>
            </a:lvl7pPr>
            <a:lvl8pPr marL="3714636" indent="-247642" algn="l" rtl="0" eaLnBrk="1" fontAlgn="base" hangingPunct="1">
              <a:spcBef>
                <a:spcPct val="20000"/>
              </a:spcBef>
              <a:spcAft>
                <a:spcPct val="0"/>
              </a:spcAft>
              <a:buChar char="»"/>
              <a:defRPr kumimoji="1" sz="2167">
                <a:solidFill>
                  <a:schemeClr val="tx1"/>
                </a:solidFill>
                <a:latin typeface="+mn-lt"/>
                <a:ea typeface="+mn-ea"/>
              </a:defRPr>
            </a:lvl8pPr>
            <a:lvl9pPr marL="4209920" indent="-247642" algn="l" rtl="0" eaLnBrk="1" fontAlgn="base" hangingPunct="1">
              <a:spcBef>
                <a:spcPct val="20000"/>
              </a:spcBef>
              <a:spcAft>
                <a:spcPct val="0"/>
              </a:spcAft>
              <a:buChar char="»"/>
              <a:defRPr kumimoji="1" sz="2167">
                <a:solidFill>
                  <a:schemeClr val="tx1"/>
                </a:solidFill>
                <a:latin typeface="+mn-lt"/>
                <a:ea typeface="+mn-ea"/>
              </a:defRPr>
            </a:lvl9pPr>
          </a:lstStyle>
          <a:p>
            <a:pPr marL="0" indent="0" algn="ctr">
              <a:buFont typeface="Wingdings" panose="05000000000000000000" pitchFamily="2" charset="2"/>
              <a:buNone/>
            </a:pPr>
            <a:r>
              <a:rPr lang="ja-JP" altLang="en-US" sz="2400" kern="0" dirty="0" smtClean="0"/>
              <a:t>どのようにして自分が持っている財産を守ればよいのだろう？</a:t>
            </a:r>
            <a:endParaRPr lang="ja-JP" altLang="en-US" sz="2400" kern="0" dirty="0"/>
          </a:p>
        </p:txBody>
      </p:sp>
      <p:sp>
        <p:nvSpPr>
          <p:cNvPr id="10" name="コンテンツ プレースホルダー 2"/>
          <p:cNvSpPr txBox="1">
            <a:spLocks/>
          </p:cNvSpPr>
          <p:nvPr/>
        </p:nvSpPr>
        <p:spPr bwMode="auto">
          <a:xfrm>
            <a:off x="128341" y="4003200"/>
            <a:ext cx="9649072" cy="936000"/>
          </a:xfrm>
          <a:prstGeom prst="rect">
            <a:avLst/>
          </a:prstGeom>
          <a:solidFill>
            <a:schemeClr val="tx2">
              <a:lumMod val="20000"/>
              <a:lumOff val="80000"/>
            </a:schemeClr>
          </a:solidFill>
          <a:ln>
            <a:noFill/>
          </a:ln>
          <a:effectLst/>
          <a:extLst/>
        </p:spPr>
        <p:txBody>
          <a:bodyPr vert="horz" wrap="square" lIns="91440" tIns="45720" rIns="91440" bIns="45720" numCol="1" anchor="t" anchorCtr="0" compatLnSpc="1">
            <a:prstTxWarp prst="textNoShape">
              <a:avLst/>
            </a:prstTxWarp>
          </a:bodyPr>
          <a:lstStyle>
            <a:lvl1pPr marL="371464" indent="-371464" algn="l" rtl="0" eaLnBrk="1" fontAlgn="base" hangingPunct="1">
              <a:lnSpc>
                <a:spcPct val="110000"/>
              </a:lnSpc>
              <a:spcBef>
                <a:spcPct val="20000"/>
              </a:spcBef>
              <a:spcAft>
                <a:spcPct val="0"/>
              </a:spcAft>
              <a:buFont typeface="Wingdings" panose="05000000000000000000" pitchFamily="2" charset="2"/>
              <a:buChar char="l"/>
              <a:defRPr kumimoji="1" sz="1800">
                <a:solidFill>
                  <a:schemeClr val="tx1"/>
                </a:solidFill>
                <a:latin typeface="+mn-lt"/>
                <a:ea typeface="+mn-ea"/>
                <a:cs typeface="+mn-cs"/>
              </a:defRPr>
            </a:lvl1pPr>
            <a:lvl2pPr marL="804838" indent="-309553" algn="l" rtl="0" eaLnBrk="1" fontAlgn="base" hangingPunct="1">
              <a:lnSpc>
                <a:spcPct val="110000"/>
              </a:lnSpc>
              <a:spcBef>
                <a:spcPct val="20000"/>
              </a:spcBef>
              <a:spcAft>
                <a:spcPct val="0"/>
              </a:spcAft>
              <a:buFont typeface="Wingdings" panose="05000000000000000000" pitchFamily="2" charset="2"/>
              <a:buChar char="l"/>
              <a:defRPr kumimoji="1" sz="1800">
                <a:solidFill>
                  <a:schemeClr val="tx1"/>
                </a:solidFill>
                <a:latin typeface="+mn-lt"/>
                <a:ea typeface="+mn-ea"/>
              </a:defRPr>
            </a:lvl2pPr>
            <a:lvl3pPr marL="1238212" indent="-247642" algn="l" rtl="0" eaLnBrk="1" fontAlgn="base" hangingPunct="1">
              <a:lnSpc>
                <a:spcPct val="110000"/>
              </a:lnSpc>
              <a:spcBef>
                <a:spcPct val="20000"/>
              </a:spcBef>
              <a:spcAft>
                <a:spcPct val="0"/>
              </a:spcAft>
              <a:buFont typeface="Wingdings" panose="05000000000000000000" pitchFamily="2" charset="2"/>
              <a:buChar char="l"/>
              <a:defRPr kumimoji="1" sz="1800">
                <a:solidFill>
                  <a:schemeClr val="tx1"/>
                </a:solidFill>
                <a:latin typeface="+mn-lt"/>
                <a:ea typeface="+mn-ea"/>
              </a:defRPr>
            </a:lvl3pPr>
            <a:lvl4pPr marL="1733497" indent="-247642" algn="l" rtl="0" eaLnBrk="1" fontAlgn="base" hangingPunct="1">
              <a:lnSpc>
                <a:spcPct val="110000"/>
              </a:lnSpc>
              <a:spcBef>
                <a:spcPct val="20000"/>
              </a:spcBef>
              <a:spcAft>
                <a:spcPct val="0"/>
              </a:spcAft>
              <a:buFont typeface="Wingdings" panose="05000000000000000000" pitchFamily="2" charset="2"/>
              <a:buChar char="l"/>
              <a:defRPr kumimoji="1" sz="1800">
                <a:solidFill>
                  <a:schemeClr val="tx1"/>
                </a:solidFill>
                <a:latin typeface="+mn-lt"/>
                <a:ea typeface="+mn-ea"/>
              </a:defRPr>
            </a:lvl4pPr>
            <a:lvl5pPr marL="2228781" indent="-247642" algn="l" rtl="0" eaLnBrk="1" fontAlgn="base" hangingPunct="1">
              <a:lnSpc>
                <a:spcPct val="110000"/>
              </a:lnSpc>
              <a:spcBef>
                <a:spcPct val="20000"/>
              </a:spcBef>
              <a:spcAft>
                <a:spcPct val="0"/>
              </a:spcAft>
              <a:buFont typeface="Wingdings" panose="05000000000000000000" pitchFamily="2" charset="2"/>
              <a:buChar char="l"/>
              <a:defRPr kumimoji="1" sz="1800">
                <a:solidFill>
                  <a:schemeClr val="tx1"/>
                </a:solidFill>
                <a:latin typeface="+mn-lt"/>
                <a:ea typeface="+mn-ea"/>
              </a:defRPr>
            </a:lvl5pPr>
            <a:lvl6pPr marL="2724066" indent="-247642" algn="l" rtl="0" eaLnBrk="1" fontAlgn="base" hangingPunct="1">
              <a:spcBef>
                <a:spcPct val="20000"/>
              </a:spcBef>
              <a:spcAft>
                <a:spcPct val="0"/>
              </a:spcAft>
              <a:buChar char="»"/>
              <a:defRPr kumimoji="1" sz="2167">
                <a:solidFill>
                  <a:schemeClr val="tx1"/>
                </a:solidFill>
                <a:latin typeface="+mn-lt"/>
                <a:ea typeface="+mn-ea"/>
              </a:defRPr>
            </a:lvl6pPr>
            <a:lvl7pPr marL="3219351" indent="-247642" algn="l" rtl="0" eaLnBrk="1" fontAlgn="base" hangingPunct="1">
              <a:spcBef>
                <a:spcPct val="20000"/>
              </a:spcBef>
              <a:spcAft>
                <a:spcPct val="0"/>
              </a:spcAft>
              <a:buChar char="»"/>
              <a:defRPr kumimoji="1" sz="2167">
                <a:solidFill>
                  <a:schemeClr val="tx1"/>
                </a:solidFill>
                <a:latin typeface="+mn-lt"/>
                <a:ea typeface="+mn-ea"/>
              </a:defRPr>
            </a:lvl7pPr>
            <a:lvl8pPr marL="3714636" indent="-247642" algn="l" rtl="0" eaLnBrk="1" fontAlgn="base" hangingPunct="1">
              <a:spcBef>
                <a:spcPct val="20000"/>
              </a:spcBef>
              <a:spcAft>
                <a:spcPct val="0"/>
              </a:spcAft>
              <a:buChar char="»"/>
              <a:defRPr kumimoji="1" sz="2167">
                <a:solidFill>
                  <a:schemeClr val="tx1"/>
                </a:solidFill>
                <a:latin typeface="+mn-lt"/>
                <a:ea typeface="+mn-ea"/>
              </a:defRPr>
            </a:lvl8pPr>
            <a:lvl9pPr marL="4209920" indent="-247642" algn="l" rtl="0" eaLnBrk="1" fontAlgn="base" hangingPunct="1">
              <a:spcBef>
                <a:spcPct val="20000"/>
              </a:spcBef>
              <a:spcAft>
                <a:spcPct val="0"/>
              </a:spcAft>
              <a:buChar char="»"/>
              <a:defRPr kumimoji="1" sz="2167">
                <a:solidFill>
                  <a:schemeClr val="tx1"/>
                </a:solidFill>
                <a:latin typeface="+mn-lt"/>
                <a:ea typeface="+mn-ea"/>
              </a:defRPr>
            </a:lvl9pPr>
          </a:lstStyle>
          <a:p>
            <a:pPr marL="0" indent="0" algn="ctr">
              <a:buFont typeface="Wingdings" panose="05000000000000000000" pitchFamily="2" charset="2"/>
              <a:buNone/>
            </a:pPr>
            <a:r>
              <a:rPr lang="ja-JP" altLang="en-US" sz="2400" kern="0" dirty="0" smtClean="0"/>
              <a:t>デザイナーが創作した財産を守るための手段</a:t>
            </a:r>
            <a:endParaRPr lang="en-US" altLang="ja-JP" sz="2400" kern="0" dirty="0" smtClean="0"/>
          </a:p>
          <a:p>
            <a:pPr marL="0" indent="0" algn="ctr">
              <a:buFont typeface="Wingdings" panose="05000000000000000000" pitchFamily="2" charset="2"/>
              <a:buNone/>
            </a:pPr>
            <a:r>
              <a:rPr lang="ja-JP" altLang="en-US" sz="2400" kern="0" dirty="0" smtClean="0"/>
              <a:t>「知的財産権」</a:t>
            </a:r>
            <a:endParaRPr lang="ja-JP" altLang="en-US" sz="2400" kern="0" dirty="0"/>
          </a:p>
        </p:txBody>
      </p:sp>
      <p:sp>
        <p:nvSpPr>
          <p:cNvPr id="11" name="フッター プレースホルダー 1"/>
          <p:cNvSpPr>
            <a:spLocks noGrp="1"/>
          </p:cNvSpPr>
          <p:nvPr>
            <p:ph type="ftr" sz="quarter" idx="3"/>
          </p:nvPr>
        </p:nvSpPr>
        <p:spPr>
          <a:xfrm>
            <a:off x="128464" y="6451200"/>
            <a:ext cx="9649071" cy="288000"/>
          </a:xfrm>
          <a:prstGeom prst="rect">
            <a:avLst/>
          </a:prstGeom>
        </p:spPr>
        <p:txBody>
          <a:bodyPr vert="horz" lIns="91440" tIns="45720" rIns="91440" bIns="45720" rtlCol="0" anchor="ctr"/>
          <a:lstStyle>
            <a:lvl1pPr algn="ctr">
              <a:lnSpc>
                <a:spcPct val="110000"/>
              </a:lnSpc>
              <a:defRPr sz="800">
                <a:solidFill>
                  <a:schemeClr val="tx1">
                    <a:lumMod val="50000"/>
                    <a:lumOff val="50000"/>
                  </a:schemeClr>
                </a:solidFill>
                <a:latin typeface="+mn-ea"/>
                <a:ea typeface="+mn-ea"/>
              </a:defRPr>
            </a:lvl1pPr>
          </a:lstStyle>
          <a:p>
            <a:r>
              <a:rPr lang="ja-JP" altLang="en-US" dirty="0" smtClean="0"/>
              <a:t>デザインの創作活動の特性に応じた実践的な知的財産権制度の知識修得の在り方に関する調査研究</a:t>
            </a:r>
            <a:endParaRPr lang="en-US" altLang="ja-JP" dirty="0" smtClean="0"/>
          </a:p>
          <a:p>
            <a:r>
              <a:rPr lang="ja-JP" altLang="en-US" dirty="0" smtClean="0"/>
              <a:t>（平成</a:t>
            </a:r>
            <a:r>
              <a:rPr lang="en-US" altLang="ja-JP" dirty="0" smtClean="0"/>
              <a:t>28</a:t>
            </a:r>
            <a:r>
              <a:rPr lang="ja-JP" altLang="en-US" dirty="0" smtClean="0"/>
              <a:t>年度 特許庁産業財産権制度問題調査研究）</a:t>
            </a:r>
            <a:endParaRPr lang="ja-JP" altLang="en-US" dirty="0"/>
          </a:p>
        </p:txBody>
      </p:sp>
    </p:spTree>
    <p:extLst>
      <p:ext uri="{BB962C8B-B14F-4D97-AF65-F5344CB8AC3E}">
        <p14:creationId xmlns:p14="http://schemas.microsoft.com/office/powerpoint/2010/main" val="61943132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chemeClr val="tx2">
              <a:lumMod val="40000"/>
              <a:lumOff val="60000"/>
            </a:schemeClr>
          </a:solidFill>
        </p:spPr>
        <p:txBody>
          <a:bodyPr/>
          <a:lstStyle/>
          <a:p>
            <a:r>
              <a:rPr kumimoji="1" lang="ja-JP" altLang="en-US" dirty="0" smtClean="0"/>
              <a:t>デザインと知的財産　目次</a:t>
            </a:r>
            <a:endParaRPr kumimoji="1" lang="ja-JP" altLang="en-US" dirty="0"/>
          </a:p>
        </p:txBody>
      </p:sp>
      <p:sp>
        <p:nvSpPr>
          <p:cNvPr id="3" name="コンテンツ プレースホルダー 2"/>
          <p:cNvSpPr>
            <a:spLocks noGrp="1"/>
          </p:cNvSpPr>
          <p:nvPr>
            <p:ph idx="1"/>
          </p:nvPr>
        </p:nvSpPr>
        <p:spPr/>
        <p:txBody>
          <a:bodyPr/>
          <a:lstStyle/>
          <a:p>
            <a:pPr marL="0" indent="0">
              <a:buNone/>
            </a:pPr>
            <a:r>
              <a:rPr kumimoji="1" lang="en-US" altLang="ja-JP" dirty="0" smtClean="0"/>
              <a:t>02-01</a:t>
            </a:r>
            <a:r>
              <a:rPr lang="en-US" altLang="ja-JP" dirty="0"/>
              <a:t>	</a:t>
            </a:r>
            <a:r>
              <a:rPr lang="en-US" altLang="ja-JP" dirty="0" smtClean="0"/>
              <a:t>	</a:t>
            </a:r>
            <a:r>
              <a:rPr kumimoji="1" lang="ja-JP" altLang="en-US" dirty="0" smtClean="0"/>
              <a:t>知的財産法とは何か</a:t>
            </a:r>
            <a:endParaRPr kumimoji="1" lang="en-US" altLang="ja-JP" dirty="0" smtClean="0"/>
          </a:p>
          <a:p>
            <a:pPr marL="0" indent="0">
              <a:buNone/>
            </a:pPr>
            <a:endParaRPr kumimoji="1" lang="en-US" altLang="ja-JP" dirty="0" smtClean="0"/>
          </a:p>
          <a:p>
            <a:pPr marL="0" indent="0">
              <a:buNone/>
            </a:pPr>
            <a:r>
              <a:rPr lang="en-US" altLang="ja-JP" dirty="0" smtClean="0"/>
              <a:t>02-02		</a:t>
            </a:r>
            <a:r>
              <a:rPr lang="ja-JP" altLang="en-US" dirty="0" smtClean="0"/>
              <a:t>知的財産と経済社会</a:t>
            </a:r>
            <a:endParaRPr lang="en-US" altLang="ja-JP" dirty="0" smtClean="0"/>
          </a:p>
          <a:p>
            <a:pPr marL="0" indent="0">
              <a:buNone/>
            </a:pPr>
            <a:endParaRPr lang="en-US" altLang="ja-JP" dirty="0" smtClean="0"/>
          </a:p>
          <a:p>
            <a:pPr marL="0" indent="0">
              <a:buNone/>
            </a:pPr>
            <a:r>
              <a:rPr kumimoji="1" lang="en-US" altLang="ja-JP" dirty="0" smtClean="0"/>
              <a:t>02-03</a:t>
            </a:r>
            <a:r>
              <a:rPr lang="en-US" altLang="ja-JP" dirty="0"/>
              <a:t>	</a:t>
            </a:r>
            <a:r>
              <a:rPr lang="en-US" altLang="ja-JP" dirty="0" smtClean="0"/>
              <a:t>	</a:t>
            </a:r>
            <a:r>
              <a:rPr kumimoji="1" lang="ja-JP" altLang="en-US" dirty="0" smtClean="0"/>
              <a:t>産業財産権と著作権</a:t>
            </a:r>
            <a:endParaRPr kumimoji="1" lang="en-US" altLang="ja-JP" dirty="0" smtClean="0"/>
          </a:p>
          <a:p>
            <a:pPr marL="0" indent="0">
              <a:buNone/>
            </a:pPr>
            <a:endParaRPr kumimoji="1" lang="en-US" altLang="ja-JP" dirty="0" smtClean="0"/>
          </a:p>
          <a:p>
            <a:pPr marL="0" indent="0">
              <a:buNone/>
            </a:pPr>
            <a:r>
              <a:rPr lang="en-US" altLang="ja-JP" dirty="0" smtClean="0"/>
              <a:t>02-04</a:t>
            </a:r>
            <a:r>
              <a:rPr lang="en-US" altLang="ja-JP" dirty="0"/>
              <a:t>	</a:t>
            </a:r>
            <a:r>
              <a:rPr lang="en-US" altLang="ja-JP" dirty="0" smtClean="0"/>
              <a:t>	</a:t>
            </a:r>
            <a:r>
              <a:rPr lang="ja-JP" altLang="en-US" dirty="0" smtClean="0"/>
              <a:t>なぜ知的財産権制度を学ぶのか</a:t>
            </a:r>
            <a:endParaRPr lang="en-US" altLang="ja-JP" dirty="0" smtClean="0"/>
          </a:p>
        </p:txBody>
      </p:sp>
      <p:sp>
        <p:nvSpPr>
          <p:cNvPr id="5" name="スライド番号プレースホルダー 4"/>
          <p:cNvSpPr>
            <a:spLocks noGrp="1"/>
          </p:cNvSpPr>
          <p:nvPr>
            <p:ph type="sldNum" sz="quarter" idx="11"/>
          </p:nvPr>
        </p:nvSpPr>
        <p:spPr/>
        <p:txBody>
          <a:bodyPr/>
          <a:lstStyle/>
          <a:p>
            <a:fld id="{0B1296A0-BB5A-491C-8A3A-2721A8AE2E9D}" type="slidenum">
              <a:rPr lang="ja-JP" altLang="en-US" smtClean="0"/>
              <a:pPr/>
              <a:t>2</a:t>
            </a:fld>
            <a:endParaRPr lang="ja-JP" altLang="en-US" dirty="0"/>
          </a:p>
        </p:txBody>
      </p:sp>
      <p:sp>
        <p:nvSpPr>
          <p:cNvPr id="6" name="フッター プレースホルダー 1"/>
          <p:cNvSpPr>
            <a:spLocks noGrp="1"/>
          </p:cNvSpPr>
          <p:nvPr>
            <p:ph type="ftr" sz="quarter" idx="3"/>
          </p:nvPr>
        </p:nvSpPr>
        <p:spPr>
          <a:xfrm>
            <a:off x="128464" y="6451200"/>
            <a:ext cx="9649071" cy="288000"/>
          </a:xfrm>
          <a:prstGeom prst="rect">
            <a:avLst/>
          </a:prstGeom>
        </p:spPr>
        <p:txBody>
          <a:bodyPr vert="horz" lIns="91440" tIns="45720" rIns="91440" bIns="45720" rtlCol="0" anchor="ctr"/>
          <a:lstStyle>
            <a:lvl1pPr algn="ctr">
              <a:lnSpc>
                <a:spcPct val="110000"/>
              </a:lnSpc>
              <a:defRPr sz="800">
                <a:solidFill>
                  <a:schemeClr val="tx1">
                    <a:lumMod val="50000"/>
                    <a:lumOff val="50000"/>
                  </a:schemeClr>
                </a:solidFill>
                <a:latin typeface="+mn-ea"/>
                <a:ea typeface="+mn-ea"/>
              </a:defRPr>
            </a:lvl1pPr>
          </a:lstStyle>
          <a:p>
            <a:r>
              <a:rPr lang="ja-JP" altLang="en-US" dirty="0" smtClean="0"/>
              <a:t>デザインの創作活動の特性に応じた実践的な知的財産権制度の知識修得の在り方に関する調査研究</a:t>
            </a:r>
            <a:endParaRPr lang="en-US" altLang="ja-JP" dirty="0" smtClean="0"/>
          </a:p>
          <a:p>
            <a:r>
              <a:rPr lang="ja-JP" altLang="en-US" dirty="0" smtClean="0"/>
              <a:t>（平成</a:t>
            </a:r>
            <a:r>
              <a:rPr lang="en-US" altLang="ja-JP" dirty="0" smtClean="0"/>
              <a:t>28</a:t>
            </a:r>
            <a:r>
              <a:rPr lang="ja-JP" altLang="en-US" dirty="0" smtClean="0"/>
              <a:t>年度 特許庁産業財産権制度問題調査研究）</a:t>
            </a:r>
            <a:endParaRPr lang="ja-JP" altLang="en-US" dirty="0"/>
          </a:p>
        </p:txBody>
      </p:sp>
    </p:spTree>
    <p:extLst>
      <p:ext uri="{BB962C8B-B14F-4D97-AF65-F5344CB8AC3E}">
        <p14:creationId xmlns:p14="http://schemas.microsoft.com/office/powerpoint/2010/main" val="365522607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chemeClr val="tx2">
              <a:lumMod val="40000"/>
              <a:lumOff val="60000"/>
            </a:schemeClr>
          </a:solidFill>
        </p:spPr>
        <p:txBody>
          <a:bodyPr/>
          <a:lstStyle/>
          <a:p>
            <a:r>
              <a:rPr lang="en-US" altLang="ja-JP" dirty="0" smtClean="0"/>
              <a:t>02-01</a:t>
            </a:r>
            <a:r>
              <a:rPr kumimoji="1" lang="en-US" altLang="ja-JP" dirty="0" smtClean="0"/>
              <a:t/>
            </a:r>
            <a:br>
              <a:rPr kumimoji="1" lang="en-US" altLang="ja-JP" dirty="0" smtClean="0"/>
            </a:br>
            <a:r>
              <a:rPr kumimoji="1" lang="ja-JP" altLang="en-US" dirty="0" smtClean="0"/>
              <a:t>知的財産法とは何か</a:t>
            </a:r>
            <a:endParaRPr kumimoji="1" lang="ja-JP" altLang="en-US" dirty="0"/>
          </a:p>
        </p:txBody>
      </p:sp>
      <p:sp>
        <p:nvSpPr>
          <p:cNvPr id="4" name="スライド番号プレースホルダー 3"/>
          <p:cNvSpPr>
            <a:spLocks noGrp="1"/>
          </p:cNvSpPr>
          <p:nvPr>
            <p:ph type="sldNum" sz="quarter" idx="11"/>
          </p:nvPr>
        </p:nvSpPr>
        <p:spPr/>
        <p:txBody>
          <a:bodyPr/>
          <a:lstStyle/>
          <a:p>
            <a:fld id="{0B1296A0-BB5A-491C-8A3A-2721A8AE2E9D}" type="slidenum">
              <a:rPr lang="ja-JP" altLang="en-US" smtClean="0"/>
              <a:pPr/>
              <a:t>3</a:t>
            </a:fld>
            <a:endParaRPr lang="ja-JP" altLang="en-US" dirty="0"/>
          </a:p>
        </p:txBody>
      </p:sp>
      <p:sp>
        <p:nvSpPr>
          <p:cNvPr id="5" name="フッター プレースホルダー 1"/>
          <p:cNvSpPr>
            <a:spLocks noGrp="1"/>
          </p:cNvSpPr>
          <p:nvPr>
            <p:ph type="ftr" sz="quarter" idx="3"/>
          </p:nvPr>
        </p:nvSpPr>
        <p:spPr>
          <a:xfrm>
            <a:off x="128464" y="6451200"/>
            <a:ext cx="9649071" cy="288000"/>
          </a:xfrm>
          <a:prstGeom prst="rect">
            <a:avLst/>
          </a:prstGeom>
        </p:spPr>
        <p:txBody>
          <a:bodyPr vert="horz" lIns="91440" tIns="45720" rIns="91440" bIns="45720" rtlCol="0" anchor="ctr"/>
          <a:lstStyle>
            <a:lvl1pPr algn="ctr">
              <a:lnSpc>
                <a:spcPct val="110000"/>
              </a:lnSpc>
              <a:defRPr sz="800">
                <a:solidFill>
                  <a:schemeClr val="tx1">
                    <a:lumMod val="50000"/>
                    <a:lumOff val="50000"/>
                  </a:schemeClr>
                </a:solidFill>
                <a:latin typeface="+mn-ea"/>
                <a:ea typeface="+mn-ea"/>
              </a:defRPr>
            </a:lvl1pPr>
          </a:lstStyle>
          <a:p>
            <a:r>
              <a:rPr lang="ja-JP" altLang="en-US" dirty="0" smtClean="0"/>
              <a:t>デザインの創作活動の特性に応じた実践的な知的財産権制度の知識修得の在り方に関する調査研究</a:t>
            </a:r>
            <a:endParaRPr lang="en-US" altLang="ja-JP" dirty="0" smtClean="0"/>
          </a:p>
          <a:p>
            <a:r>
              <a:rPr lang="ja-JP" altLang="en-US" dirty="0" smtClean="0"/>
              <a:t>（平成</a:t>
            </a:r>
            <a:r>
              <a:rPr lang="en-US" altLang="ja-JP" dirty="0" smtClean="0"/>
              <a:t>28</a:t>
            </a:r>
            <a:r>
              <a:rPr lang="ja-JP" altLang="en-US" dirty="0" smtClean="0"/>
              <a:t>年度 特許庁産業財産権制度問題調査研究）</a:t>
            </a:r>
            <a:endParaRPr lang="ja-JP" altLang="en-US" dirty="0"/>
          </a:p>
        </p:txBody>
      </p:sp>
    </p:spTree>
    <p:extLst>
      <p:ext uri="{BB962C8B-B14F-4D97-AF65-F5344CB8AC3E}">
        <p14:creationId xmlns:p14="http://schemas.microsoft.com/office/powerpoint/2010/main" val="388674955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chemeClr val="tx2">
              <a:lumMod val="40000"/>
              <a:lumOff val="60000"/>
            </a:schemeClr>
          </a:solidFill>
        </p:spPr>
        <p:txBody>
          <a:bodyPr/>
          <a:lstStyle/>
          <a:p>
            <a:r>
              <a:rPr kumimoji="1" lang="en-US" altLang="ja-JP" dirty="0" smtClean="0"/>
              <a:t>02-01</a:t>
            </a:r>
            <a:r>
              <a:rPr kumimoji="1" lang="ja-JP" altLang="en-US" dirty="0" smtClean="0"/>
              <a:t>　知的財産法とは何か</a:t>
            </a:r>
            <a:endParaRPr kumimoji="1" lang="ja-JP" altLang="en-US" dirty="0"/>
          </a:p>
        </p:txBody>
      </p:sp>
      <p:sp>
        <p:nvSpPr>
          <p:cNvPr id="5" name="コンテンツ プレースホルダー 4"/>
          <p:cNvSpPr>
            <a:spLocks noGrp="1"/>
          </p:cNvSpPr>
          <p:nvPr>
            <p:ph idx="1"/>
          </p:nvPr>
        </p:nvSpPr>
        <p:spPr>
          <a:xfrm>
            <a:off x="128464" y="692696"/>
            <a:ext cx="9649072" cy="432000"/>
          </a:xfrm>
        </p:spPr>
        <p:txBody>
          <a:bodyPr/>
          <a:lstStyle/>
          <a:p>
            <a:pPr marL="0" indent="0">
              <a:buNone/>
            </a:pPr>
            <a:r>
              <a:rPr kumimoji="1" lang="ja-JP" altLang="en-US" sz="2400" dirty="0" smtClean="0">
                <a:solidFill>
                  <a:schemeClr val="tx2">
                    <a:lumMod val="50000"/>
                  </a:schemeClr>
                </a:solidFill>
              </a:rPr>
              <a:t>知的財産の保護と活用</a:t>
            </a:r>
            <a:endParaRPr kumimoji="1" lang="ja-JP" altLang="en-US" sz="2400" dirty="0">
              <a:solidFill>
                <a:schemeClr val="tx2">
                  <a:lumMod val="50000"/>
                </a:schemeClr>
              </a:solidFill>
            </a:endParaRPr>
          </a:p>
        </p:txBody>
      </p:sp>
      <p:sp>
        <p:nvSpPr>
          <p:cNvPr id="4" name="スライド番号プレースホルダー 3"/>
          <p:cNvSpPr>
            <a:spLocks noGrp="1"/>
          </p:cNvSpPr>
          <p:nvPr>
            <p:ph type="sldNum" sz="quarter" idx="11"/>
          </p:nvPr>
        </p:nvSpPr>
        <p:spPr/>
        <p:txBody>
          <a:bodyPr/>
          <a:lstStyle/>
          <a:p>
            <a:fld id="{0B1296A0-BB5A-491C-8A3A-2721A8AE2E9D}" type="slidenum">
              <a:rPr lang="ja-JP" altLang="en-US" smtClean="0"/>
              <a:pPr/>
              <a:t>4</a:t>
            </a:fld>
            <a:endParaRPr lang="ja-JP" altLang="en-US" dirty="0"/>
          </a:p>
        </p:txBody>
      </p:sp>
      <p:sp>
        <p:nvSpPr>
          <p:cNvPr id="6" name="コンテンツ プレースホルダー 4"/>
          <p:cNvSpPr txBox="1">
            <a:spLocks/>
          </p:cNvSpPr>
          <p:nvPr/>
        </p:nvSpPr>
        <p:spPr bwMode="auto">
          <a:xfrm>
            <a:off x="128588" y="5587200"/>
            <a:ext cx="9649072" cy="43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71464" indent="-371464" algn="l" rtl="0" eaLnBrk="1" fontAlgn="base" hangingPunct="1">
              <a:lnSpc>
                <a:spcPct val="110000"/>
              </a:lnSpc>
              <a:spcBef>
                <a:spcPct val="20000"/>
              </a:spcBef>
              <a:spcAft>
                <a:spcPct val="0"/>
              </a:spcAft>
              <a:buFont typeface="Wingdings" panose="05000000000000000000" pitchFamily="2" charset="2"/>
              <a:buChar char="l"/>
              <a:defRPr kumimoji="1" sz="1800">
                <a:solidFill>
                  <a:schemeClr val="tx1"/>
                </a:solidFill>
                <a:latin typeface="+mn-lt"/>
                <a:ea typeface="+mn-ea"/>
                <a:cs typeface="+mn-cs"/>
              </a:defRPr>
            </a:lvl1pPr>
            <a:lvl2pPr marL="804838" indent="-309553" algn="l" rtl="0" eaLnBrk="1" fontAlgn="base" hangingPunct="1">
              <a:lnSpc>
                <a:spcPct val="110000"/>
              </a:lnSpc>
              <a:spcBef>
                <a:spcPct val="20000"/>
              </a:spcBef>
              <a:spcAft>
                <a:spcPct val="0"/>
              </a:spcAft>
              <a:buFont typeface="Wingdings" panose="05000000000000000000" pitchFamily="2" charset="2"/>
              <a:buChar char="l"/>
              <a:defRPr kumimoji="1" sz="1800">
                <a:solidFill>
                  <a:schemeClr val="tx1"/>
                </a:solidFill>
                <a:latin typeface="+mn-lt"/>
                <a:ea typeface="+mn-ea"/>
              </a:defRPr>
            </a:lvl2pPr>
            <a:lvl3pPr marL="1238212" indent="-247642" algn="l" rtl="0" eaLnBrk="1" fontAlgn="base" hangingPunct="1">
              <a:lnSpc>
                <a:spcPct val="110000"/>
              </a:lnSpc>
              <a:spcBef>
                <a:spcPct val="20000"/>
              </a:spcBef>
              <a:spcAft>
                <a:spcPct val="0"/>
              </a:spcAft>
              <a:buFont typeface="Wingdings" panose="05000000000000000000" pitchFamily="2" charset="2"/>
              <a:buChar char="l"/>
              <a:defRPr kumimoji="1" sz="1800">
                <a:solidFill>
                  <a:schemeClr val="tx1"/>
                </a:solidFill>
                <a:latin typeface="+mn-lt"/>
                <a:ea typeface="+mn-ea"/>
              </a:defRPr>
            </a:lvl3pPr>
            <a:lvl4pPr marL="1733497" indent="-247642" algn="l" rtl="0" eaLnBrk="1" fontAlgn="base" hangingPunct="1">
              <a:lnSpc>
                <a:spcPct val="110000"/>
              </a:lnSpc>
              <a:spcBef>
                <a:spcPct val="20000"/>
              </a:spcBef>
              <a:spcAft>
                <a:spcPct val="0"/>
              </a:spcAft>
              <a:buFont typeface="Wingdings" panose="05000000000000000000" pitchFamily="2" charset="2"/>
              <a:buChar char="l"/>
              <a:defRPr kumimoji="1" sz="1800">
                <a:solidFill>
                  <a:schemeClr val="tx1"/>
                </a:solidFill>
                <a:latin typeface="+mn-lt"/>
                <a:ea typeface="+mn-ea"/>
              </a:defRPr>
            </a:lvl4pPr>
            <a:lvl5pPr marL="2228781" indent="-247642" algn="l" rtl="0" eaLnBrk="1" fontAlgn="base" hangingPunct="1">
              <a:lnSpc>
                <a:spcPct val="110000"/>
              </a:lnSpc>
              <a:spcBef>
                <a:spcPct val="20000"/>
              </a:spcBef>
              <a:spcAft>
                <a:spcPct val="0"/>
              </a:spcAft>
              <a:buFont typeface="Wingdings" panose="05000000000000000000" pitchFamily="2" charset="2"/>
              <a:buChar char="l"/>
              <a:defRPr kumimoji="1" sz="1800">
                <a:solidFill>
                  <a:schemeClr val="tx1"/>
                </a:solidFill>
                <a:latin typeface="+mn-lt"/>
                <a:ea typeface="+mn-ea"/>
              </a:defRPr>
            </a:lvl5pPr>
            <a:lvl6pPr marL="2724066" indent="-247642" algn="l" rtl="0" eaLnBrk="1" fontAlgn="base" hangingPunct="1">
              <a:spcBef>
                <a:spcPct val="20000"/>
              </a:spcBef>
              <a:spcAft>
                <a:spcPct val="0"/>
              </a:spcAft>
              <a:buChar char="»"/>
              <a:defRPr kumimoji="1" sz="2167">
                <a:solidFill>
                  <a:schemeClr val="tx1"/>
                </a:solidFill>
                <a:latin typeface="+mn-lt"/>
                <a:ea typeface="+mn-ea"/>
              </a:defRPr>
            </a:lvl6pPr>
            <a:lvl7pPr marL="3219351" indent="-247642" algn="l" rtl="0" eaLnBrk="1" fontAlgn="base" hangingPunct="1">
              <a:spcBef>
                <a:spcPct val="20000"/>
              </a:spcBef>
              <a:spcAft>
                <a:spcPct val="0"/>
              </a:spcAft>
              <a:buChar char="»"/>
              <a:defRPr kumimoji="1" sz="2167">
                <a:solidFill>
                  <a:schemeClr val="tx1"/>
                </a:solidFill>
                <a:latin typeface="+mn-lt"/>
                <a:ea typeface="+mn-ea"/>
              </a:defRPr>
            </a:lvl7pPr>
            <a:lvl8pPr marL="3714636" indent="-247642" algn="l" rtl="0" eaLnBrk="1" fontAlgn="base" hangingPunct="1">
              <a:spcBef>
                <a:spcPct val="20000"/>
              </a:spcBef>
              <a:spcAft>
                <a:spcPct val="0"/>
              </a:spcAft>
              <a:buChar char="»"/>
              <a:defRPr kumimoji="1" sz="2167">
                <a:solidFill>
                  <a:schemeClr val="tx1"/>
                </a:solidFill>
                <a:latin typeface="+mn-lt"/>
                <a:ea typeface="+mn-ea"/>
              </a:defRPr>
            </a:lvl8pPr>
            <a:lvl9pPr marL="4209920" indent="-247642" algn="l" rtl="0" eaLnBrk="1" fontAlgn="base" hangingPunct="1">
              <a:spcBef>
                <a:spcPct val="20000"/>
              </a:spcBef>
              <a:spcAft>
                <a:spcPct val="0"/>
              </a:spcAft>
              <a:buChar char="»"/>
              <a:defRPr kumimoji="1" sz="2167">
                <a:solidFill>
                  <a:schemeClr val="tx1"/>
                </a:solidFill>
                <a:latin typeface="+mn-lt"/>
                <a:ea typeface="+mn-ea"/>
              </a:defRPr>
            </a:lvl9pPr>
          </a:lstStyle>
          <a:p>
            <a:pPr marL="0" indent="0" algn="ctr">
              <a:buFont typeface="Wingdings" panose="05000000000000000000" pitchFamily="2" charset="2"/>
              <a:buNone/>
            </a:pPr>
            <a:r>
              <a:rPr lang="ja-JP" altLang="en-US" sz="2400" kern="0" dirty="0" smtClean="0"/>
              <a:t>では、情報である知的財産はどのように保護されるのだろうか</a:t>
            </a:r>
            <a:endParaRPr lang="ja-JP" altLang="en-US" sz="2400" kern="0" dirty="0"/>
          </a:p>
        </p:txBody>
      </p:sp>
      <p:sp>
        <p:nvSpPr>
          <p:cNvPr id="11" name="コンテンツ プレースホルダー 4"/>
          <p:cNvSpPr txBox="1">
            <a:spLocks/>
          </p:cNvSpPr>
          <p:nvPr/>
        </p:nvSpPr>
        <p:spPr bwMode="auto">
          <a:xfrm>
            <a:off x="2073599" y="1267932"/>
            <a:ext cx="2880160" cy="43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71464" indent="-371464" algn="l" rtl="0" eaLnBrk="1" fontAlgn="base" hangingPunct="1">
              <a:lnSpc>
                <a:spcPct val="110000"/>
              </a:lnSpc>
              <a:spcBef>
                <a:spcPct val="20000"/>
              </a:spcBef>
              <a:spcAft>
                <a:spcPct val="0"/>
              </a:spcAft>
              <a:buFont typeface="Wingdings" panose="05000000000000000000" pitchFamily="2" charset="2"/>
              <a:buChar char="l"/>
              <a:defRPr kumimoji="1" sz="1800">
                <a:solidFill>
                  <a:schemeClr val="tx1"/>
                </a:solidFill>
                <a:latin typeface="+mn-lt"/>
                <a:ea typeface="+mn-ea"/>
                <a:cs typeface="+mn-cs"/>
              </a:defRPr>
            </a:lvl1pPr>
            <a:lvl2pPr marL="804838" indent="-309553" algn="l" rtl="0" eaLnBrk="1" fontAlgn="base" hangingPunct="1">
              <a:lnSpc>
                <a:spcPct val="110000"/>
              </a:lnSpc>
              <a:spcBef>
                <a:spcPct val="20000"/>
              </a:spcBef>
              <a:spcAft>
                <a:spcPct val="0"/>
              </a:spcAft>
              <a:buFont typeface="Wingdings" panose="05000000000000000000" pitchFamily="2" charset="2"/>
              <a:buChar char="l"/>
              <a:defRPr kumimoji="1" sz="1800">
                <a:solidFill>
                  <a:schemeClr val="tx1"/>
                </a:solidFill>
                <a:latin typeface="+mn-lt"/>
                <a:ea typeface="+mn-ea"/>
              </a:defRPr>
            </a:lvl2pPr>
            <a:lvl3pPr marL="1238212" indent="-247642" algn="l" rtl="0" eaLnBrk="1" fontAlgn="base" hangingPunct="1">
              <a:lnSpc>
                <a:spcPct val="110000"/>
              </a:lnSpc>
              <a:spcBef>
                <a:spcPct val="20000"/>
              </a:spcBef>
              <a:spcAft>
                <a:spcPct val="0"/>
              </a:spcAft>
              <a:buFont typeface="Wingdings" panose="05000000000000000000" pitchFamily="2" charset="2"/>
              <a:buChar char="l"/>
              <a:defRPr kumimoji="1" sz="1800">
                <a:solidFill>
                  <a:schemeClr val="tx1"/>
                </a:solidFill>
                <a:latin typeface="+mn-lt"/>
                <a:ea typeface="+mn-ea"/>
              </a:defRPr>
            </a:lvl3pPr>
            <a:lvl4pPr marL="1733497" indent="-247642" algn="l" rtl="0" eaLnBrk="1" fontAlgn="base" hangingPunct="1">
              <a:lnSpc>
                <a:spcPct val="110000"/>
              </a:lnSpc>
              <a:spcBef>
                <a:spcPct val="20000"/>
              </a:spcBef>
              <a:spcAft>
                <a:spcPct val="0"/>
              </a:spcAft>
              <a:buFont typeface="Wingdings" panose="05000000000000000000" pitchFamily="2" charset="2"/>
              <a:buChar char="l"/>
              <a:defRPr kumimoji="1" sz="1800">
                <a:solidFill>
                  <a:schemeClr val="tx1"/>
                </a:solidFill>
                <a:latin typeface="+mn-lt"/>
                <a:ea typeface="+mn-ea"/>
              </a:defRPr>
            </a:lvl4pPr>
            <a:lvl5pPr marL="2228781" indent="-247642" algn="l" rtl="0" eaLnBrk="1" fontAlgn="base" hangingPunct="1">
              <a:lnSpc>
                <a:spcPct val="110000"/>
              </a:lnSpc>
              <a:spcBef>
                <a:spcPct val="20000"/>
              </a:spcBef>
              <a:spcAft>
                <a:spcPct val="0"/>
              </a:spcAft>
              <a:buFont typeface="Wingdings" panose="05000000000000000000" pitchFamily="2" charset="2"/>
              <a:buChar char="l"/>
              <a:defRPr kumimoji="1" sz="1800">
                <a:solidFill>
                  <a:schemeClr val="tx1"/>
                </a:solidFill>
                <a:latin typeface="+mn-lt"/>
                <a:ea typeface="+mn-ea"/>
              </a:defRPr>
            </a:lvl5pPr>
            <a:lvl6pPr marL="2724066" indent="-247642" algn="l" rtl="0" eaLnBrk="1" fontAlgn="base" hangingPunct="1">
              <a:spcBef>
                <a:spcPct val="20000"/>
              </a:spcBef>
              <a:spcAft>
                <a:spcPct val="0"/>
              </a:spcAft>
              <a:buChar char="»"/>
              <a:defRPr kumimoji="1" sz="2167">
                <a:solidFill>
                  <a:schemeClr val="tx1"/>
                </a:solidFill>
                <a:latin typeface="+mn-lt"/>
                <a:ea typeface="+mn-ea"/>
              </a:defRPr>
            </a:lvl6pPr>
            <a:lvl7pPr marL="3219351" indent="-247642" algn="l" rtl="0" eaLnBrk="1" fontAlgn="base" hangingPunct="1">
              <a:spcBef>
                <a:spcPct val="20000"/>
              </a:spcBef>
              <a:spcAft>
                <a:spcPct val="0"/>
              </a:spcAft>
              <a:buChar char="»"/>
              <a:defRPr kumimoji="1" sz="2167">
                <a:solidFill>
                  <a:schemeClr val="tx1"/>
                </a:solidFill>
                <a:latin typeface="+mn-lt"/>
                <a:ea typeface="+mn-ea"/>
              </a:defRPr>
            </a:lvl7pPr>
            <a:lvl8pPr marL="3714636" indent="-247642" algn="l" rtl="0" eaLnBrk="1" fontAlgn="base" hangingPunct="1">
              <a:spcBef>
                <a:spcPct val="20000"/>
              </a:spcBef>
              <a:spcAft>
                <a:spcPct val="0"/>
              </a:spcAft>
              <a:buChar char="»"/>
              <a:defRPr kumimoji="1" sz="2167">
                <a:solidFill>
                  <a:schemeClr val="tx1"/>
                </a:solidFill>
                <a:latin typeface="+mn-lt"/>
                <a:ea typeface="+mn-ea"/>
              </a:defRPr>
            </a:lvl8pPr>
            <a:lvl9pPr marL="4209920" indent="-247642" algn="l" rtl="0" eaLnBrk="1" fontAlgn="base" hangingPunct="1">
              <a:spcBef>
                <a:spcPct val="20000"/>
              </a:spcBef>
              <a:spcAft>
                <a:spcPct val="0"/>
              </a:spcAft>
              <a:buChar char="»"/>
              <a:defRPr kumimoji="1" sz="2167">
                <a:solidFill>
                  <a:schemeClr val="tx1"/>
                </a:solidFill>
                <a:latin typeface="+mn-lt"/>
                <a:ea typeface="+mn-ea"/>
              </a:defRPr>
            </a:lvl9pPr>
          </a:lstStyle>
          <a:p>
            <a:pPr marL="0" indent="0" algn="ctr">
              <a:buFont typeface="Wingdings" panose="05000000000000000000" pitchFamily="2" charset="2"/>
              <a:buNone/>
            </a:pPr>
            <a:r>
              <a:rPr lang="ja-JP" altLang="en-US" sz="2400" kern="0" dirty="0" smtClean="0"/>
              <a:t>盗用されると</a:t>
            </a:r>
            <a:r>
              <a:rPr lang="en-US" altLang="ja-JP" sz="2400" kern="0" dirty="0" smtClean="0"/>
              <a:t>…</a:t>
            </a:r>
            <a:endParaRPr lang="ja-JP" altLang="en-US" sz="2400" kern="0" dirty="0"/>
          </a:p>
        </p:txBody>
      </p:sp>
      <p:sp>
        <p:nvSpPr>
          <p:cNvPr id="13" name="正方形/長方形 12"/>
          <p:cNvSpPr/>
          <p:nvPr/>
        </p:nvSpPr>
        <p:spPr>
          <a:xfrm>
            <a:off x="4521600" y="3427200"/>
            <a:ext cx="4751880" cy="1728000"/>
          </a:xfrm>
          <a:prstGeom prst="rect">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10000"/>
              </a:lnSpc>
            </a:pPr>
            <a:r>
              <a:rPr kumimoji="1" lang="ja-JP" altLang="en-US" sz="2400" dirty="0" smtClean="0">
                <a:solidFill>
                  <a:schemeClr val="tx1"/>
                </a:solidFill>
              </a:rPr>
              <a:t>情報は誰に帰属するか分からない。加えて、複製も容易なため、盗用されても自分の情報だと主張するのが難しい</a:t>
            </a:r>
            <a:endParaRPr kumimoji="1" lang="en-US" altLang="ja-JP" sz="2400" dirty="0" smtClean="0">
              <a:solidFill>
                <a:schemeClr val="tx1"/>
              </a:solidFill>
            </a:endParaRPr>
          </a:p>
        </p:txBody>
      </p:sp>
      <p:sp>
        <p:nvSpPr>
          <p:cNvPr id="15" name="右矢印 14"/>
          <p:cNvSpPr/>
          <p:nvPr/>
        </p:nvSpPr>
        <p:spPr>
          <a:xfrm>
            <a:off x="2792920" y="3931200"/>
            <a:ext cx="1440160" cy="720000"/>
          </a:xfrm>
          <a:prstGeom prst="rightArrow">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正方形/長方形 11"/>
          <p:cNvSpPr/>
          <p:nvPr/>
        </p:nvSpPr>
        <p:spPr>
          <a:xfrm>
            <a:off x="4521792" y="2059184"/>
            <a:ext cx="4751688" cy="720000"/>
          </a:xfrm>
          <a:prstGeom prst="rect">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10000"/>
              </a:lnSpc>
            </a:pPr>
            <a:r>
              <a:rPr kumimoji="1" lang="ja-JP" altLang="en-US" sz="2400" dirty="0" smtClean="0">
                <a:solidFill>
                  <a:schemeClr val="tx1"/>
                </a:solidFill>
              </a:rPr>
              <a:t>返還を請求できる</a:t>
            </a:r>
            <a:endParaRPr kumimoji="1" lang="ja-JP" altLang="en-US" sz="2400" dirty="0">
              <a:solidFill>
                <a:schemeClr val="tx1"/>
              </a:solidFill>
            </a:endParaRPr>
          </a:p>
        </p:txBody>
      </p:sp>
      <p:sp>
        <p:nvSpPr>
          <p:cNvPr id="14" name="右矢印 13"/>
          <p:cNvSpPr/>
          <p:nvPr/>
        </p:nvSpPr>
        <p:spPr>
          <a:xfrm>
            <a:off x="2793600" y="2059184"/>
            <a:ext cx="1440160" cy="720000"/>
          </a:xfrm>
          <a:prstGeom prst="rightArrow">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10" name="図 9"/>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73242" y="1699200"/>
            <a:ext cx="1362075" cy="1171575"/>
          </a:xfrm>
          <a:prstGeom prst="rect">
            <a:avLst/>
          </a:prstGeom>
        </p:spPr>
      </p:pic>
      <p:sp>
        <p:nvSpPr>
          <p:cNvPr id="18" name="正方形/長方形 17"/>
          <p:cNvSpPr/>
          <p:nvPr/>
        </p:nvSpPr>
        <p:spPr>
          <a:xfrm>
            <a:off x="634279" y="2707184"/>
            <a:ext cx="1440000" cy="432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10000"/>
              </a:lnSpc>
            </a:pPr>
            <a:r>
              <a:rPr kumimoji="1" lang="ja-JP" altLang="en-US" sz="2400" dirty="0" smtClean="0">
                <a:solidFill>
                  <a:schemeClr val="accent1">
                    <a:lumMod val="50000"/>
                  </a:schemeClr>
                </a:solidFill>
              </a:rPr>
              <a:t>モノ</a:t>
            </a:r>
            <a:endParaRPr kumimoji="1" lang="ja-JP" altLang="en-US" sz="2400" dirty="0">
              <a:solidFill>
                <a:schemeClr val="accent1">
                  <a:lumMod val="50000"/>
                </a:schemeClr>
              </a:solidFill>
            </a:endParaRPr>
          </a:p>
        </p:txBody>
      </p:sp>
      <p:sp>
        <p:nvSpPr>
          <p:cNvPr id="19" name="正方形/長方形 18"/>
          <p:cNvSpPr/>
          <p:nvPr/>
        </p:nvSpPr>
        <p:spPr>
          <a:xfrm>
            <a:off x="633600" y="5011200"/>
            <a:ext cx="1439999" cy="432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10000"/>
              </a:lnSpc>
            </a:pPr>
            <a:r>
              <a:rPr kumimoji="1" lang="ja-JP" altLang="en-US" sz="2400" dirty="0" smtClean="0">
                <a:solidFill>
                  <a:schemeClr val="accent1">
                    <a:lumMod val="50000"/>
                  </a:schemeClr>
                </a:solidFill>
              </a:rPr>
              <a:t>情報</a:t>
            </a:r>
            <a:endParaRPr kumimoji="1" lang="ja-JP" altLang="en-US" sz="2400" dirty="0">
              <a:solidFill>
                <a:schemeClr val="accent1">
                  <a:lumMod val="50000"/>
                </a:schemeClr>
              </a:solidFill>
            </a:endParaRPr>
          </a:p>
        </p:txBody>
      </p:sp>
      <p:sp>
        <p:nvSpPr>
          <p:cNvPr id="20" name="角丸四角形 19"/>
          <p:cNvSpPr/>
          <p:nvPr/>
        </p:nvSpPr>
        <p:spPr>
          <a:xfrm>
            <a:off x="1353599" y="3571200"/>
            <a:ext cx="720000" cy="718200"/>
          </a:xfrm>
          <a:prstGeom prst="roundRect">
            <a:avLst>
              <a:gd name="adj" fmla="val 4731"/>
            </a:avLst>
          </a:prstGeom>
          <a:noFill/>
          <a:ln w="1905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a:p>
        </p:txBody>
      </p:sp>
      <p:pic>
        <p:nvPicPr>
          <p:cNvPr id="9" name="図 8"/>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flipH="1">
            <a:off x="633600" y="3571200"/>
            <a:ext cx="809625" cy="1323975"/>
          </a:xfrm>
          <a:prstGeom prst="rect">
            <a:avLst/>
          </a:prstGeom>
        </p:spPr>
      </p:pic>
      <p:pic>
        <p:nvPicPr>
          <p:cNvPr id="21" name="図 20"/>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373080" y="3633164"/>
            <a:ext cx="681038" cy="585788"/>
          </a:xfrm>
          <a:prstGeom prst="rect">
            <a:avLst/>
          </a:prstGeom>
        </p:spPr>
      </p:pic>
      <p:sp>
        <p:nvSpPr>
          <p:cNvPr id="22" name="フッター プレースホルダー 1"/>
          <p:cNvSpPr>
            <a:spLocks noGrp="1"/>
          </p:cNvSpPr>
          <p:nvPr>
            <p:ph type="ftr" sz="quarter" idx="3"/>
          </p:nvPr>
        </p:nvSpPr>
        <p:spPr>
          <a:xfrm>
            <a:off x="128464" y="6451200"/>
            <a:ext cx="9649071" cy="288000"/>
          </a:xfrm>
          <a:prstGeom prst="rect">
            <a:avLst/>
          </a:prstGeom>
        </p:spPr>
        <p:txBody>
          <a:bodyPr vert="horz" lIns="91440" tIns="45720" rIns="91440" bIns="45720" rtlCol="0" anchor="ctr"/>
          <a:lstStyle>
            <a:lvl1pPr algn="ctr">
              <a:lnSpc>
                <a:spcPct val="110000"/>
              </a:lnSpc>
              <a:defRPr sz="800">
                <a:solidFill>
                  <a:schemeClr val="tx1">
                    <a:lumMod val="50000"/>
                    <a:lumOff val="50000"/>
                  </a:schemeClr>
                </a:solidFill>
                <a:latin typeface="+mn-ea"/>
                <a:ea typeface="+mn-ea"/>
              </a:defRPr>
            </a:lvl1pPr>
          </a:lstStyle>
          <a:p>
            <a:r>
              <a:rPr lang="ja-JP" altLang="en-US" dirty="0" smtClean="0"/>
              <a:t>デザインの創作活動の特性に応じた実践的な知的財産権制度の知識修得の在り方に関する調査研究</a:t>
            </a:r>
            <a:endParaRPr lang="en-US" altLang="ja-JP" dirty="0" smtClean="0"/>
          </a:p>
          <a:p>
            <a:r>
              <a:rPr lang="ja-JP" altLang="en-US" dirty="0" smtClean="0"/>
              <a:t>（平成</a:t>
            </a:r>
            <a:r>
              <a:rPr lang="en-US" altLang="ja-JP" dirty="0" smtClean="0"/>
              <a:t>28</a:t>
            </a:r>
            <a:r>
              <a:rPr lang="ja-JP" altLang="en-US" dirty="0" smtClean="0"/>
              <a:t>年度 特許庁産業財産権制度問題調査研究）</a:t>
            </a:r>
            <a:endParaRPr lang="ja-JP" altLang="en-US" dirty="0"/>
          </a:p>
        </p:txBody>
      </p:sp>
    </p:spTree>
    <p:extLst>
      <p:ext uri="{BB962C8B-B14F-4D97-AF65-F5344CB8AC3E}">
        <p14:creationId xmlns:p14="http://schemas.microsoft.com/office/powerpoint/2010/main" val="174443489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chemeClr val="tx2">
              <a:lumMod val="40000"/>
              <a:lumOff val="60000"/>
            </a:schemeClr>
          </a:solidFill>
        </p:spPr>
        <p:txBody>
          <a:bodyPr/>
          <a:lstStyle/>
          <a:p>
            <a:r>
              <a:rPr kumimoji="1" lang="en-US" altLang="ja-JP" dirty="0" smtClean="0"/>
              <a:t>02-01</a:t>
            </a:r>
            <a:r>
              <a:rPr kumimoji="1" lang="ja-JP" altLang="en-US" dirty="0" smtClean="0"/>
              <a:t>　知的財産法とは何か</a:t>
            </a:r>
            <a:endParaRPr kumimoji="1" lang="ja-JP" altLang="en-US" dirty="0"/>
          </a:p>
        </p:txBody>
      </p:sp>
      <p:sp>
        <p:nvSpPr>
          <p:cNvPr id="5" name="コンテンツ プレースホルダー 4"/>
          <p:cNvSpPr>
            <a:spLocks noGrp="1"/>
          </p:cNvSpPr>
          <p:nvPr>
            <p:ph idx="1"/>
          </p:nvPr>
        </p:nvSpPr>
        <p:spPr>
          <a:xfrm>
            <a:off x="128464" y="692696"/>
            <a:ext cx="9649072" cy="432000"/>
          </a:xfrm>
        </p:spPr>
        <p:txBody>
          <a:bodyPr/>
          <a:lstStyle/>
          <a:p>
            <a:pPr marL="0" indent="0">
              <a:buNone/>
            </a:pPr>
            <a:r>
              <a:rPr kumimoji="1" lang="ja-JP" altLang="en-US" sz="2400" dirty="0" smtClean="0">
                <a:solidFill>
                  <a:schemeClr val="tx2">
                    <a:lumMod val="50000"/>
                  </a:schemeClr>
                </a:solidFill>
              </a:rPr>
              <a:t>知的財産の保護と活用</a:t>
            </a:r>
            <a:endParaRPr kumimoji="1" lang="ja-JP" altLang="en-US" sz="2400" dirty="0">
              <a:solidFill>
                <a:schemeClr val="tx2">
                  <a:lumMod val="50000"/>
                </a:schemeClr>
              </a:solidFill>
            </a:endParaRPr>
          </a:p>
        </p:txBody>
      </p:sp>
      <p:sp>
        <p:nvSpPr>
          <p:cNvPr id="4" name="スライド番号プレースホルダー 3"/>
          <p:cNvSpPr>
            <a:spLocks noGrp="1"/>
          </p:cNvSpPr>
          <p:nvPr>
            <p:ph type="sldNum" sz="quarter" idx="11"/>
          </p:nvPr>
        </p:nvSpPr>
        <p:spPr/>
        <p:txBody>
          <a:bodyPr/>
          <a:lstStyle/>
          <a:p>
            <a:fld id="{0B1296A0-BB5A-491C-8A3A-2721A8AE2E9D}" type="slidenum">
              <a:rPr lang="ja-JP" altLang="en-US" smtClean="0"/>
              <a:pPr/>
              <a:t>5</a:t>
            </a:fld>
            <a:endParaRPr lang="ja-JP" altLang="en-US" dirty="0"/>
          </a:p>
        </p:txBody>
      </p:sp>
      <p:sp>
        <p:nvSpPr>
          <p:cNvPr id="10" name="円/楕円 9"/>
          <p:cNvSpPr/>
          <p:nvPr/>
        </p:nvSpPr>
        <p:spPr>
          <a:xfrm>
            <a:off x="633600" y="1987200"/>
            <a:ext cx="3600000" cy="3600400"/>
          </a:xfrm>
          <a:prstGeom prst="ellipse">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正方形/長方形 11"/>
          <p:cNvSpPr/>
          <p:nvPr/>
        </p:nvSpPr>
        <p:spPr>
          <a:xfrm>
            <a:off x="1352600" y="1986800"/>
            <a:ext cx="2159560" cy="7204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10000"/>
              </a:lnSpc>
            </a:pPr>
            <a:r>
              <a:rPr kumimoji="1" lang="ja-JP" altLang="en-US" b="1" dirty="0" smtClean="0">
                <a:solidFill>
                  <a:schemeClr val="tx1"/>
                </a:solidFill>
              </a:rPr>
              <a:t>アイデア</a:t>
            </a:r>
            <a:endParaRPr kumimoji="1" lang="ja-JP" altLang="en-US" b="1" dirty="0">
              <a:solidFill>
                <a:schemeClr val="tx1"/>
              </a:solidFill>
            </a:endParaRPr>
          </a:p>
        </p:txBody>
      </p:sp>
      <p:sp>
        <p:nvSpPr>
          <p:cNvPr id="13" name="正方形/長方形 12"/>
          <p:cNvSpPr/>
          <p:nvPr/>
        </p:nvSpPr>
        <p:spPr>
          <a:xfrm>
            <a:off x="2432380" y="2707200"/>
            <a:ext cx="1800000" cy="2160000"/>
          </a:xfrm>
          <a:prstGeom prst="rect">
            <a:avLst/>
          </a:prstGeom>
          <a:solidFill>
            <a:schemeClr val="accent4">
              <a:lumMod val="60000"/>
              <a:lumOff val="40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円/楕円 5"/>
          <p:cNvSpPr/>
          <p:nvPr/>
        </p:nvSpPr>
        <p:spPr>
          <a:xfrm>
            <a:off x="1352600" y="2707200"/>
            <a:ext cx="2160240" cy="2160000"/>
          </a:xfrm>
          <a:prstGeom prst="ellipse">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1" name="正方形/長方形 10"/>
          <p:cNvSpPr/>
          <p:nvPr/>
        </p:nvSpPr>
        <p:spPr>
          <a:xfrm>
            <a:off x="1353600" y="3067400"/>
            <a:ext cx="2159560" cy="1440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10000"/>
              </a:lnSpc>
            </a:pPr>
            <a:r>
              <a:rPr kumimoji="1" lang="ja-JP" altLang="en-US" b="1" dirty="0" smtClean="0">
                <a:solidFill>
                  <a:schemeClr val="tx1"/>
                </a:solidFill>
              </a:rPr>
              <a:t>技術的アイデア</a:t>
            </a:r>
            <a:endParaRPr kumimoji="1" lang="en-US" altLang="ja-JP" b="1" dirty="0" smtClean="0">
              <a:solidFill>
                <a:schemeClr val="tx1"/>
              </a:solidFill>
            </a:endParaRPr>
          </a:p>
          <a:p>
            <a:pPr algn="ctr">
              <a:lnSpc>
                <a:spcPct val="110000"/>
              </a:lnSpc>
            </a:pPr>
            <a:r>
              <a:rPr kumimoji="1" lang="ja-JP" altLang="en-US" b="1" dirty="0" smtClean="0">
                <a:solidFill>
                  <a:schemeClr val="tx1"/>
                </a:solidFill>
              </a:rPr>
              <a:t>デザイン</a:t>
            </a:r>
            <a:endParaRPr kumimoji="1" lang="en-US" altLang="ja-JP" b="1" dirty="0" smtClean="0">
              <a:solidFill>
                <a:schemeClr val="tx1"/>
              </a:solidFill>
            </a:endParaRPr>
          </a:p>
          <a:p>
            <a:pPr algn="ctr">
              <a:lnSpc>
                <a:spcPct val="110000"/>
              </a:lnSpc>
            </a:pPr>
            <a:r>
              <a:rPr kumimoji="1" lang="ja-JP" altLang="en-US" b="1" dirty="0" smtClean="0">
                <a:solidFill>
                  <a:schemeClr val="tx1"/>
                </a:solidFill>
              </a:rPr>
              <a:t>表現</a:t>
            </a:r>
            <a:r>
              <a:rPr kumimoji="1" lang="ja-JP" altLang="en-US" dirty="0" smtClean="0">
                <a:solidFill>
                  <a:schemeClr val="tx1"/>
                </a:solidFill>
              </a:rPr>
              <a:t>など</a:t>
            </a:r>
            <a:endParaRPr kumimoji="1" lang="ja-JP" altLang="en-US" dirty="0">
              <a:solidFill>
                <a:schemeClr val="tx1"/>
              </a:solidFill>
            </a:endParaRPr>
          </a:p>
        </p:txBody>
      </p:sp>
      <p:sp>
        <p:nvSpPr>
          <p:cNvPr id="14" name="二等辺三角形 13"/>
          <p:cNvSpPr/>
          <p:nvPr/>
        </p:nvSpPr>
        <p:spPr>
          <a:xfrm rot="5400000">
            <a:off x="3513600" y="3427200"/>
            <a:ext cx="2160000" cy="720000"/>
          </a:xfrm>
          <a:prstGeom prst="triangle">
            <a:avLst/>
          </a:prstGeom>
          <a:solidFill>
            <a:schemeClr val="accent4">
              <a:lumMod val="60000"/>
              <a:lumOff val="40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1" name="角丸四角形 30"/>
          <p:cNvSpPr/>
          <p:nvPr/>
        </p:nvSpPr>
        <p:spPr>
          <a:xfrm>
            <a:off x="4953600" y="2707200"/>
            <a:ext cx="1440000" cy="2160240"/>
          </a:xfrm>
          <a:prstGeom prst="roundRect">
            <a:avLst>
              <a:gd name="adj" fmla="val 4902"/>
            </a:avLst>
          </a:prstGeom>
          <a:solidFill>
            <a:schemeClr val="tx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110000"/>
              </a:lnSpc>
            </a:pPr>
            <a:r>
              <a:rPr kumimoji="1" lang="ja-JP" altLang="en-US" b="1" dirty="0" smtClean="0">
                <a:solidFill>
                  <a:schemeClr val="bg1"/>
                </a:solidFill>
              </a:rPr>
              <a:t>知的財産権</a:t>
            </a:r>
            <a:endParaRPr kumimoji="1" lang="ja-JP" altLang="en-US" b="1" dirty="0">
              <a:solidFill>
                <a:schemeClr val="bg1"/>
              </a:solidFill>
            </a:endParaRPr>
          </a:p>
        </p:txBody>
      </p:sp>
      <p:cxnSp>
        <p:nvCxnSpPr>
          <p:cNvPr id="16" name="直線コネクタ 15"/>
          <p:cNvCxnSpPr/>
          <p:nvPr/>
        </p:nvCxnSpPr>
        <p:spPr>
          <a:xfrm flipV="1">
            <a:off x="3152800" y="1628800"/>
            <a:ext cx="359360" cy="72008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18" name="正方形/長方形 17"/>
          <p:cNvSpPr/>
          <p:nvPr/>
        </p:nvSpPr>
        <p:spPr>
          <a:xfrm>
            <a:off x="3513600" y="1266800"/>
            <a:ext cx="2160000" cy="720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smtClean="0">
                <a:solidFill>
                  <a:schemeClr val="tx1"/>
                </a:solidFill>
              </a:rPr>
              <a:t>非独占・人類の共有財産</a:t>
            </a:r>
            <a:endParaRPr kumimoji="1" lang="en-US" altLang="ja-JP" sz="1400" dirty="0" smtClean="0">
              <a:solidFill>
                <a:schemeClr val="tx1"/>
              </a:solidFill>
            </a:endParaRPr>
          </a:p>
          <a:p>
            <a:pPr algn="ctr"/>
            <a:r>
              <a:rPr kumimoji="1" lang="ja-JP" altLang="en-US" sz="1400" dirty="0" smtClean="0">
                <a:solidFill>
                  <a:schemeClr val="tx1"/>
                </a:solidFill>
              </a:rPr>
              <a:t>（パブリックドメイン）</a:t>
            </a:r>
            <a:endParaRPr kumimoji="1" lang="ja-JP" altLang="en-US" sz="1400" dirty="0">
              <a:solidFill>
                <a:schemeClr val="tx1"/>
              </a:solidFill>
            </a:endParaRPr>
          </a:p>
        </p:txBody>
      </p:sp>
      <p:sp>
        <p:nvSpPr>
          <p:cNvPr id="34" name="角丸四角形 33"/>
          <p:cNvSpPr/>
          <p:nvPr/>
        </p:nvSpPr>
        <p:spPr>
          <a:xfrm>
            <a:off x="7833399" y="1411200"/>
            <a:ext cx="1440000" cy="2160240"/>
          </a:xfrm>
          <a:prstGeom prst="roundRect">
            <a:avLst>
              <a:gd name="adj" fmla="val 4902"/>
            </a:avLst>
          </a:prstGeom>
          <a:noFill/>
          <a:ln>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lnSpc>
                <a:spcPct val="110000"/>
              </a:lnSpc>
            </a:pPr>
            <a:r>
              <a:rPr kumimoji="1" lang="ja-JP" altLang="en-US" b="1" dirty="0" smtClean="0">
                <a:solidFill>
                  <a:srgbClr val="002060"/>
                </a:solidFill>
              </a:rPr>
              <a:t>模倣品排除</a:t>
            </a:r>
            <a:endParaRPr kumimoji="1" lang="ja-JP" altLang="en-US" b="1" dirty="0">
              <a:solidFill>
                <a:srgbClr val="002060"/>
              </a:solidFill>
            </a:endParaRPr>
          </a:p>
        </p:txBody>
      </p:sp>
      <p:sp>
        <p:nvSpPr>
          <p:cNvPr id="38" name="角丸四角形 37"/>
          <p:cNvSpPr/>
          <p:nvPr/>
        </p:nvSpPr>
        <p:spPr>
          <a:xfrm>
            <a:off x="7833399" y="4003200"/>
            <a:ext cx="1440000" cy="2160240"/>
          </a:xfrm>
          <a:prstGeom prst="roundRect">
            <a:avLst>
              <a:gd name="adj" fmla="val 4902"/>
            </a:avLst>
          </a:prstGeom>
          <a:noFill/>
          <a:ln>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lnSpc>
                <a:spcPct val="110000"/>
              </a:lnSpc>
            </a:pPr>
            <a:r>
              <a:rPr kumimoji="1" lang="ja-JP" altLang="en-US" b="1" dirty="0" smtClean="0">
                <a:solidFill>
                  <a:srgbClr val="002060"/>
                </a:solidFill>
              </a:rPr>
              <a:t>自己実施</a:t>
            </a:r>
            <a:r>
              <a:rPr kumimoji="1" lang="en-US" altLang="ja-JP" b="1" baseline="30000" dirty="0" smtClean="0">
                <a:solidFill>
                  <a:schemeClr val="tx1"/>
                </a:solidFill>
              </a:rPr>
              <a:t>※</a:t>
            </a:r>
          </a:p>
          <a:p>
            <a:pPr algn="ctr">
              <a:lnSpc>
                <a:spcPct val="110000"/>
              </a:lnSpc>
            </a:pPr>
            <a:r>
              <a:rPr kumimoji="1" lang="ja-JP" altLang="en-US" b="1" dirty="0" smtClean="0">
                <a:solidFill>
                  <a:srgbClr val="002060"/>
                </a:solidFill>
              </a:rPr>
              <a:t>譲渡</a:t>
            </a:r>
            <a:endParaRPr kumimoji="1" lang="en-US" altLang="ja-JP" b="1" dirty="0" smtClean="0">
              <a:solidFill>
                <a:srgbClr val="002060"/>
              </a:solidFill>
            </a:endParaRPr>
          </a:p>
          <a:p>
            <a:pPr algn="ctr">
              <a:lnSpc>
                <a:spcPct val="110000"/>
              </a:lnSpc>
            </a:pPr>
            <a:r>
              <a:rPr kumimoji="1" lang="ja-JP" altLang="en-US" b="1" dirty="0" smtClean="0">
                <a:solidFill>
                  <a:srgbClr val="002060"/>
                </a:solidFill>
              </a:rPr>
              <a:t>ライセンス</a:t>
            </a:r>
            <a:endParaRPr kumimoji="1" lang="ja-JP" altLang="en-US" b="1" dirty="0">
              <a:solidFill>
                <a:srgbClr val="002060"/>
              </a:solidFill>
            </a:endParaRPr>
          </a:p>
        </p:txBody>
      </p:sp>
      <p:sp>
        <p:nvSpPr>
          <p:cNvPr id="27" name="正方形/長方形 26"/>
          <p:cNvSpPr/>
          <p:nvPr/>
        </p:nvSpPr>
        <p:spPr>
          <a:xfrm>
            <a:off x="3512160" y="3429000"/>
            <a:ext cx="1440839" cy="720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10000"/>
              </a:lnSpc>
            </a:pPr>
            <a:r>
              <a:rPr kumimoji="1" lang="ja-JP" altLang="en-US" dirty="0" smtClean="0">
                <a:solidFill>
                  <a:schemeClr val="tx1"/>
                </a:solidFill>
              </a:rPr>
              <a:t>保護</a:t>
            </a:r>
            <a:endParaRPr kumimoji="1" lang="ja-JP" altLang="en-US" dirty="0">
              <a:solidFill>
                <a:schemeClr val="tx1"/>
              </a:solidFill>
            </a:endParaRPr>
          </a:p>
        </p:txBody>
      </p:sp>
      <p:sp>
        <p:nvSpPr>
          <p:cNvPr id="39" name="右矢印 38"/>
          <p:cNvSpPr/>
          <p:nvPr/>
        </p:nvSpPr>
        <p:spPr>
          <a:xfrm rot="18900000">
            <a:off x="6464179" y="2707200"/>
            <a:ext cx="1296000" cy="648000"/>
          </a:xfrm>
          <a:prstGeom prst="rightArrow">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0" name="右矢印 39"/>
          <p:cNvSpPr/>
          <p:nvPr/>
        </p:nvSpPr>
        <p:spPr>
          <a:xfrm rot="2700000">
            <a:off x="6465499" y="4219200"/>
            <a:ext cx="1296000" cy="648000"/>
          </a:xfrm>
          <a:prstGeom prst="rightArrow">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1" name="正方形/長方形 40"/>
          <p:cNvSpPr/>
          <p:nvPr/>
        </p:nvSpPr>
        <p:spPr>
          <a:xfrm>
            <a:off x="6393600" y="3427200"/>
            <a:ext cx="1440839" cy="720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10000"/>
              </a:lnSpc>
            </a:pPr>
            <a:r>
              <a:rPr kumimoji="1" lang="ja-JP" altLang="en-US" dirty="0" smtClean="0">
                <a:solidFill>
                  <a:schemeClr val="tx1"/>
                </a:solidFill>
              </a:rPr>
              <a:t>活用</a:t>
            </a:r>
            <a:endParaRPr kumimoji="1" lang="ja-JP" altLang="en-US" dirty="0">
              <a:solidFill>
                <a:schemeClr val="tx1"/>
              </a:solidFill>
            </a:endParaRPr>
          </a:p>
        </p:txBody>
      </p:sp>
      <p:pic>
        <p:nvPicPr>
          <p:cNvPr id="46" name="図 4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869324" y="5577500"/>
            <a:ext cx="595313" cy="485775"/>
          </a:xfrm>
          <a:prstGeom prst="rect">
            <a:avLst/>
          </a:prstGeom>
        </p:spPr>
      </p:pic>
      <p:pic>
        <p:nvPicPr>
          <p:cNvPr id="47" name="図 46"/>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flipH="1">
            <a:off x="8265368" y="5202548"/>
            <a:ext cx="1089660" cy="944880"/>
          </a:xfrm>
          <a:prstGeom prst="rect">
            <a:avLst/>
          </a:prstGeom>
        </p:spPr>
      </p:pic>
      <p:pic>
        <p:nvPicPr>
          <p:cNvPr id="48" name="図 47"/>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872361" y="1957958"/>
            <a:ext cx="1362075" cy="1171575"/>
          </a:xfrm>
          <a:prstGeom prst="rect">
            <a:avLst/>
          </a:prstGeom>
        </p:spPr>
      </p:pic>
      <p:cxnSp>
        <p:nvCxnSpPr>
          <p:cNvPr id="50" name="直線コネクタ 49"/>
          <p:cNvCxnSpPr/>
          <p:nvPr/>
        </p:nvCxnSpPr>
        <p:spPr>
          <a:xfrm>
            <a:off x="8085398" y="2071296"/>
            <a:ext cx="936000" cy="936000"/>
          </a:xfrm>
          <a:prstGeom prst="line">
            <a:avLst/>
          </a:prstGeom>
          <a:ln w="50800">
            <a:solidFill>
              <a:schemeClr val="accent6"/>
            </a:solidFill>
          </a:ln>
        </p:spPr>
        <p:style>
          <a:lnRef idx="1">
            <a:schemeClr val="accent1"/>
          </a:lnRef>
          <a:fillRef idx="0">
            <a:schemeClr val="accent1"/>
          </a:fillRef>
          <a:effectRef idx="0">
            <a:schemeClr val="accent1"/>
          </a:effectRef>
          <a:fontRef idx="minor">
            <a:schemeClr val="tx1"/>
          </a:fontRef>
        </p:style>
      </p:cxnSp>
      <p:sp>
        <p:nvSpPr>
          <p:cNvPr id="52" name="正方形/長方形 51"/>
          <p:cNvSpPr/>
          <p:nvPr/>
        </p:nvSpPr>
        <p:spPr>
          <a:xfrm>
            <a:off x="128464" y="6019200"/>
            <a:ext cx="9648124" cy="28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800" dirty="0" smtClean="0">
                <a:solidFill>
                  <a:schemeClr val="tx1"/>
                </a:solidFill>
              </a:rPr>
              <a:t>※</a:t>
            </a:r>
            <a:r>
              <a:rPr kumimoji="1" lang="ja-JP" altLang="en-US" sz="800" dirty="0" smtClean="0">
                <a:solidFill>
                  <a:schemeClr val="tx1"/>
                </a:solidFill>
              </a:rPr>
              <a:t>：製品等の製造、使用、輸出入など。</a:t>
            </a:r>
            <a:endParaRPr kumimoji="1" lang="ja-JP" altLang="en-US" sz="800" dirty="0">
              <a:solidFill>
                <a:schemeClr val="tx1"/>
              </a:solidFill>
            </a:endParaRPr>
          </a:p>
        </p:txBody>
      </p:sp>
      <p:sp>
        <p:nvSpPr>
          <p:cNvPr id="26" name="フッター プレースホルダー 1"/>
          <p:cNvSpPr>
            <a:spLocks noGrp="1"/>
          </p:cNvSpPr>
          <p:nvPr>
            <p:ph type="ftr" sz="quarter" idx="3"/>
          </p:nvPr>
        </p:nvSpPr>
        <p:spPr>
          <a:xfrm>
            <a:off x="128464" y="6451200"/>
            <a:ext cx="9649071" cy="288000"/>
          </a:xfrm>
          <a:prstGeom prst="rect">
            <a:avLst/>
          </a:prstGeom>
        </p:spPr>
        <p:txBody>
          <a:bodyPr vert="horz" lIns="91440" tIns="45720" rIns="91440" bIns="45720" rtlCol="0" anchor="ctr"/>
          <a:lstStyle>
            <a:lvl1pPr algn="ctr">
              <a:lnSpc>
                <a:spcPct val="110000"/>
              </a:lnSpc>
              <a:defRPr sz="800">
                <a:solidFill>
                  <a:schemeClr val="tx1">
                    <a:lumMod val="50000"/>
                    <a:lumOff val="50000"/>
                  </a:schemeClr>
                </a:solidFill>
                <a:latin typeface="+mn-ea"/>
                <a:ea typeface="+mn-ea"/>
              </a:defRPr>
            </a:lvl1pPr>
          </a:lstStyle>
          <a:p>
            <a:r>
              <a:rPr lang="ja-JP" altLang="en-US" dirty="0" smtClean="0"/>
              <a:t>デザインの創作活動の特性に応じた実践的な知的財産権制度の知識修得の在り方に関する調査研究</a:t>
            </a:r>
            <a:endParaRPr lang="en-US" altLang="ja-JP" dirty="0" smtClean="0"/>
          </a:p>
          <a:p>
            <a:r>
              <a:rPr lang="ja-JP" altLang="en-US" dirty="0" smtClean="0"/>
              <a:t>（平成</a:t>
            </a:r>
            <a:r>
              <a:rPr lang="en-US" altLang="ja-JP" dirty="0" smtClean="0"/>
              <a:t>28</a:t>
            </a:r>
            <a:r>
              <a:rPr lang="ja-JP" altLang="en-US" dirty="0" smtClean="0"/>
              <a:t>年度 特許庁産業財産権制度問題調査研究）</a:t>
            </a:r>
            <a:endParaRPr lang="ja-JP" altLang="en-US" dirty="0"/>
          </a:p>
        </p:txBody>
      </p:sp>
    </p:spTree>
    <p:extLst>
      <p:ext uri="{BB962C8B-B14F-4D97-AF65-F5344CB8AC3E}">
        <p14:creationId xmlns:p14="http://schemas.microsoft.com/office/powerpoint/2010/main" val="272689234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chemeClr val="tx2">
              <a:lumMod val="40000"/>
              <a:lumOff val="60000"/>
            </a:schemeClr>
          </a:solidFill>
        </p:spPr>
        <p:txBody>
          <a:bodyPr/>
          <a:lstStyle/>
          <a:p>
            <a:r>
              <a:rPr lang="en-US" altLang="ja-JP" dirty="0"/>
              <a:t>02-01</a:t>
            </a:r>
            <a:r>
              <a:rPr lang="ja-JP" altLang="en-US" dirty="0"/>
              <a:t>　知的</a:t>
            </a:r>
            <a:r>
              <a:rPr lang="ja-JP" altLang="en-US" dirty="0" smtClean="0"/>
              <a:t>財産法</a:t>
            </a:r>
            <a:r>
              <a:rPr lang="ja-JP" altLang="en-US" dirty="0"/>
              <a:t>とは何か</a:t>
            </a:r>
            <a:endParaRPr kumimoji="1" lang="ja-JP" altLang="en-US" dirty="0"/>
          </a:p>
        </p:txBody>
      </p:sp>
      <p:sp>
        <p:nvSpPr>
          <p:cNvPr id="4" name="スライド番号プレースホルダー 3"/>
          <p:cNvSpPr>
            <a:spLocks noGrp="1"/>
          </p:cNvSpPr>
          <p:nvPr>
            <p:ph type="sldNum" sz="quarter" idx="11"/>
          </p:nvPr>
        </p:nvSpPr>
        <p:spPr/>
        <p:txBody>
          <a:bodyPr/>
          <a:lstStyle/>
          <a:p>
            <a:fld id="{0B1296A0-BB5A-491C-8A3A-2721A8AE2E9D}" type="slidenum">
              <a:rPr lang="ja-JP" altLang="en-US" smtClean="0"/>
              <a:pPr/>
              <a:t>6</a:t>
            </a:fld>
            <a:endParaRPr lang="ja-JP" altLang="en-US" dirty="0"/>
          </a:p>
        </p:txBody>
      </p:sp>
      <p:sp>
        <p:nvSpPr>
          <p:cNvPr id="6" name="正方形/長方形 5"/>
          <p:cNvSpPr/>
          <p:nvPr/>
        </p:nvSpPr>
        <p:spPr>
          <a:xfrm>
            <a:off x="128588" y="836712"/>
            <a:ext cx="3600000" cy="1512000"/>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10000"/>
              </a:lnSpc>
            </a:pPr>
            <a:r>
              <a:rPr kumimoji="1" lang="ja-JP" altLang="en-US" sz="2400" b="1" dirty="0" smtClean="0">
                <a:solidFill>
                  <a:schemeClr val="tx1"/>
                </a:solidFill>
              </a:rPr>
              <a:t>特許権</a:t>
            </a:r>
            <a:endParaRPr kumimoji="1" lang="en-US" altLang="ja-JP" sz="2400" b="1" dirty="0" smtClean="0">
              <a:solidFill>
                <a:schemeClr val="tx1"/>
              </a:solidFill>
            </a:endParaRPr>
          </a:p>
          <a:p>
            <a:pPr marL="285750" indent="-285750">
              <a:lnSpc>
                <a:spcPct val="110000"/>
              </a:lnSpc>
              <a:buFont typeface="Wingdings" panose="05000000000000000000" pitchFamily="2" charset="2"/>
              <a:buChar char="l"/>
            </a:pPr>
            <a:r>
              <a:rPr kumimoji="1" lang="ja-JP" altLang="en-US" sz="1600" dirty="0" smtClean="0">
                <a:solidFill>
                  <a:schemeClr val="tx1"/>
                </a:solidFill>
              </a:rPr>
              <a:t>リチウムイオン電池に関する発明</a:t>
            </a:r>
            <a:endParaRPr kumimoji="1" lang="en-US" altLang="ja-JP" sz="1600" dirty="0" smtClean="0">
              <a:solidFill>
                <a:schemeClr val="tx1"/>
              </a:solidFill>
            </a:endParaRPr>
          </a:p>
          <a:p>
            <a:pPr marL="285750" indent="-285750">
              <a:lnSpc>
                <a:spcPct val="110000"/>
              </a:lnSpc>
              <a:buFont typeface="Wingdings" panose="05000000000000000000" pitchFamily="2" charset="2"/>
              <a:buChar char="l"/>
            </a:pPr>
            <a:r>
              <a:rPr kumimoji="1" lang="ja-JP" altLang="en-US" sz="1600" dirty="0" smtClean="0">
                <a:solidFill>
                  <a:schemeClr val="tx1"/>
                </a:solidFill>
              </a:rPr>
              <a:t>画面操作インターフェイス（ズーム・回転等）に関する発明</a:t>
            </a:r>
            <a:endParaRPr kumimoji="1" lang="en-US" altLang="ja-JP" sz="1600" dirty="0" smtClean="0">
              <a:solidFill>
                <a:schemeClr val="tx1"/>
              </a:solidFill>
            </a:endParaRPr>
          </a:p>
          <a:p>
            <a:pPr marL="285750" indent="-285750">
              <a:lnSpc>
                <a:spcPct val="110000"/>
              </a:lnSpc>
              <a:buFont typeface="Wingdings" panose="05000000000000000000" pitchFamily="2" charset="2"/>
              <a:buChar char="l"/>
            </a:pPr>
            <a:r>
              <a:rPr kumimoji="1" lang="ja-JP" altLang="en-US" sz="1600" dirty="0" smtClean="0">
                <a:solidFill>
                  <a:schemeClr val="tx1"/>
                </a:solidFill>
              </a:rPr>
              <a:t>ゲームプログラムの発明</a:t>
            </a:r>
            <a:endParaRPr kumimoji="1" lang="ja-JP" altLang="en-US" sz="1600" dirty="0">
              <a:solidFill>
                <a:schemeClr val="tx1"/>
              </a:solidFill>
            </a:endParaRPr>
          </a:p>
        </p:txBody>
      </p:sp>
      <p:sp>
        <p:nvSpPr>
          <p:cNvPr id="7" name="正方形/長方形 6"/>
          <p:cNvSpPr/>
          <p:nvPr/>
        </p:nvSpPr>
        <p:spPr>
          <a:xfrm>
            <a:off x="129600" y="2636744"/>
            <a:ext cx="3600000" cy="1512000"/>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10000"/>
              </a:lnSpc>
            </a:pPr>
            <a:r>
              <a:rPr kumimoji="1" lang="ja-JP" altLang="en-US" sz="2400" b="1" dirty="0" smtClean="0">
                <a:solidFill>
                  <a:schemeClr val="tx1"/>
                </a:solidFill>
              </a:rPr>
              <a:t>実用新案権</a:t>
            </a:r>
            <a:endParaRPr kumimoji="1" lang="en-US" altLang="ja-JP" sz="2400" b="1" dirty="0" smtClean="0">
              <a:solidFill>
                <a:schemeClr val="tx1"/>
              </a:solidFill>
            </a:endParaRPr>
          </a:p>
          <a:p>
            <a:pPr marL="285750" indent="-285750">
              <a:lnSpc>
                <a:spcPct val="110000"/>
              </a:lnSpc>
              <a:buFont typeface="Wingdings" panose="05000000000000000000" pitchFamily="2" charset="2"/>
              <a:buChar char="l"/>
            </a:pPr>
            <a:r>
              <a:rPr kumimoji="1" lang="ja-JP" altLang="en-US" sz="1600" dirty="0" smtClean="0">
                <a:solidFill>
                  <a:schemeClr val="tx1"/>
                </a:solidFill>
              </a:rPr>
              <a:t>電話機の構造に関する考案</a:t>
            </a:r>
            <a:endParaRPr kumimoji="1" lang="en-US" altLang="ja-JP" sz="1600" dirty="0" smtClean="0">
              <a:solidFill>
                <a:schemeClr val="tx1"/>
              </a:solidFill>
            </a:endParaRPr>
          </a:p>
          <a:p>
            <a:pPr marL="285750" indent="-285750">
              <a:lnSpc>
                <a:spcPct val="110000"/>
              </a:lnSpc>
              <a:buFont typeface="Wingdings" panose="05000000000000000000" pitchFamily="2" charset="2"/>
              <a:buChar char="l"/>
            </a:pPr>
            <a:r>
              <a:rPr kumimoji="1" lang="ja-JP" altLang="en-US" sz="1600" dirty="0" smtClean="0">
                <a:solidFill>
                  <a:schemeClr val="tx1"/>
                </a:solidFill>
              </a:rPr>
              <a:t>ボタンの配置や構造に関する考案</a:t>
            </a:r>
            <a:endParaRPr kumimoji="1" lang="en-US" altLang="ja-JP" sz="1600" dirty="0" smtClean="0">
              <a:solidFill>
                <a:schemeClr val="tx1"/>
              </a:solidFill>
            </a:endParaRPr>
          </a:p>
        </p:txBody>
      </p:sp>
      <p:sp>
        <p:nvSpPr>
          <p:cNvPr id="8" name="正方形/長方形 7"/>
          <p:cNvSpPr/>
          <p:nvPr/>
        </p:nvSpPr>
        <p:spPr>
          <a:xfrm>
            <a:off x="128588" y="4436776"/>
            <a:ext cx="3600000" cy="1512000"/>
          </a:xfrm>
          <a:prstGeom prst="rect">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10000"/>
              </a:lnSpc>
            </a:pPr>
            <a:r>
              <a:rPr kumimoji="1" lang="ja-JP" altLang="en-US" sz="2400" b="1" dirty="0" smtClean="0">
                <a:solidFill>
                  <a:schemeClr val="tx1"/>
                </a:solidFill>
              </a:rPr>
              <a:t>意匠権</a:t>
            </a:r>
            <a:endParaRPr kumimoji="1" lang="en-US" altLang="ja-JP" sz="2400" b="1" dirty="0" smtClean="0">
              <a:solidFill>
                <a:schemeClr val="tx1"/>
              </a:solidFill>
            </a:endParaRPr>
          </a:p>
          <a:p>
            <a:pPr marL="285750" indent="-285750">
              <a:lnSpc>
                <a:spcPct val="110000"/>
              </a:lnSpc>
              <a:buFont typeface="Wingdings" panose="05000000000000000000" pitchFamily="2" charset="2"/>
              <a:buChar char="l"/>
            </a:pPr>
            <a:r>
              <a:rPr kumimoji="1" lang="ja-JP" altLang="en-US" sz="1600" dirty="0" smtClean="0">
                <a:solidFill>
                  <a:schemeClr val="tx1"/>
                </a:solidFill>
              </a:rPr>
              <a:t>美しく握りやすい曲面が施された携帯電話機のデザイン</a:t>
            </a:r>
            <a:endParaRPr kumimoji="1" lang="en-US" altLang="ja-JP" sz="1600" dirty="0" smtClean="0">
              <a:solidFill>
                <a:schemeClr val="tx1"/>
              </a:solidFill>
            </a:endParaRPr>
          </a:p>
          <a:p>
            <a:pPr marL="285750" indent="-285750">
              <a:lnSpc>
                <a:spcPct val="110000"/>
              </a:lnSpc>
              <a:buFont typeface="Wingdings" panose="05000000000000000000" pitchFamily="2" charset="2"/>
              <a:buChar char="l"/>
            </a:pPr>
            <a:r>
              <a:rPr kumimoji="1" lang="ja-JP" altLang="en-US" sz="1600" dirty="0" smtClean="0">
                <a:solidFill>
                  <a:schemeClr val="tx1"/>
                </a:solidFill>
              </a:rPr>
              <a:t>携帯電話機の操作に用いる画面デザイン</a:t>
            </a:r>
            <a:endParaRPr kumimoji="1" lang="ja-JP" altLang="en-US" sz="1600" dirty="0">
              <a:solidFill>
                <a:schemeClr val="tx1"/>
              </a:solidFill>
            </a:endParaRPr>
          </a:p>
        </p:txBody>
      </p:sp>
      <p:sp>
        <p:nvSpPr>
          <p:cNvPr id="9" name="正方形/長方形 8"/>
          <p:cNvSpPr/>
          <p:nvPr/>
        </p:nvSpPr>
        <p:spPr>
          <a:xfrm>
            <a:off x="6177534" y="1771200"/>
            <a:ext cx="3600000" cy="1512000"/>
          </a:xfrm>
          <a:prstGeom prst="rect">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10000"/>
              </a:lnSpc>
            </a:pPr>
            <a:r>
              <a:rPr kumimoji="1" lang="ja-JP" altLang="en-US" sz="2400" b="1" dirty="0" smtClean="0">
                <a:solidFill>
                  <a:schemeClr val="tx1"/>
                </a:solidFill>
              </a:rPr>
              <a:t>商標権</a:t>
            </a:r>
            <a:endParaRPr kumimoji="1" lang="en-US" altLang="ja-JP" sz="2400" b="1" dirty="0" smtClean="0">
              <a:solidFill>
                <a:schemeClr val="tx1"/>
              </a:solidFill>
            </a:endParaRPr>
          </a:p>
          <a:p>
            <a:pPr marL="285750" indent="-285750">
              <a:lnSpc>
                <a:spcPct val="110000"/>
              </a:lnSpc>
              <a:buFont typeface="Wingdings" panose="05000000000000000000" pitchFamily="2" charset="2"/>
              <a:buChar char="l"/>
            </a:pPr>
            <a:r>
              <a:rPr kumimoji="1" lang="ja-JP" altLang="en-US" sz="1600" dirty="0" smtClean="0">
                <a:solidFill>
                  <a:schemeClr val="tx1"/>
                </a:solidFill>
              </a:rPr>
              <a:t>電話機メーカーやキャリア各社が自社製品の信用保持のために製品や包装に表示するマーク</a:t>
            </a:r>
            <a:endParaRPr kumimoji="1" lang="ja-JP" altLang="en-US" sz="1600" dirty="0">
              <a:solidFill>
                <a:schemeClr val="tx1"/>
              </a:solidFill>
            </a:endParaRPr>
          </a:p>
        </p:txBody>
      </p:sp>
      <p:sp>
        <p:nvSpPr>
          <p:cNvPr id="10" name="正方形/長方形 9"/>
          <p:cNvSpPr/>
          <p:nvPr/>
        </p:nvSpPr>
        <p:spPr>
          <a:xfrm>
            <a:off x="6177534" y="3571200"/>
            <a:ext cx="3600000" cy="1512000"/>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10000"/>
              </a:lnSpc>
            </a:pPr>
            <a:r>
              <a:rPr kumimoji="1" lang="ja-JP" altLang="en-US" sz="2400" b="1" dirty="0" smtClean="0">
                <a:solidFill>
                  <a:schemeClr val="tx1"/>
                </a:solidFill>
              </a:rPr>
              <a:t>著作権</a:t>
            </a:r>
            <a:endParaRPr kumimoji="1" lang="en-US" altLang="ja-JP" sz="2400" b="1" dirty="0" smtClean="0">
              <a:solidFill>
                <a:schemeClr val="tx1"/>
              </a:solidFill>
            </a:endParaRPr>
          </a:p>
          <a:p>
            <a:pPr marL="285750" indent="-285750">
              <a:lnSpc>
                <a:spcPct val="110000"/>
              </a:lnSpc>
              <a:buFont typeface="Wingdings" panose="05000000000000000000" pitchFamily="2" charset="2"/>
              <a:buChar char="l"/>
            </a:pPr>
            <a:r>
              <a:rPr kumimoji="1" lang="ja-JP" altLang="en-US" sz="1600" dirty="0" smtClean="0">
                <a:solidFill>
                  <a:schemeClr val="tx1"/>
                </a:solidFill>
              </a:rPr>
              <a:t>キャラクター、ゲーム、音楽などの創作（表現）</a:t>
            </a:r>
            <a:endParaRPr kumimoji="1" lang="ja-JP" altLang="en-US" sz="1600" dirty="0">
              <a:solidFill>
                <a:schemeClr val="tx1"/>
              </a:solidFill>
            </a:endParaRPr>
          </a:p>
        </p:txBody>
      </p:sp>
      <p:sp>
        <p:nvSpPr>
          <p:cNvPr id="12" name="角丸四角形 11"/>
          <p:cNvSpPr/>
          <p:nvPr/>
        </p:nvSpPr>
        <p:spPr>
          <a:xfrm>
            <a:off x="4232920" y="1987200"/>
            <a:ext cx="1440160" cy="2880320"/>
          </a:xfrm>
          <a:prstGeom prst="roundRect">
            <a:avLst>
              <a:gd name="adj" fmla="val 10053"/>
            </a:avLst>
          </a:prstGeom>
          <a:solidFill>
            <a:schemeClr val="tx1">
              <a:lumMod val="95000"/>
              <a:lumOff val="5000"/>
            </a:schemeClr>
          </a:solidFill>
          <a:ln w="50800" cmpd="thickThin">
            <a:solidFill>
              <a:srgbClr val="4D4D4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正方形/長方形 12"/>
          <p:cNvSpPr/>
          <p:nvPr/>
        </p:nvSpPr>
        <p:spPr>
          <a:xfrm>
            <a:off x="4376936" y="2275200"/>
            <a:ext cx="1152128" cy="2015984"/>
          </a:xfrm>
          <a:prstGeom prst="rect">
            <a:avLst/>
          </a:prstGeom>
          <a:solidFill>
            <a:schemeClr val="bg1">
              <a:lumMod val="85000"/>
            </a:schemeClr>
          </a:solidFill>
          <a:ln w="6350">
            <a:solidFill>
              <a:srgbClr val="4D4D4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smtClean="0"/>
              <a:t>10:00</a:t>
            </a:r>
            <a:endParaRPr lang="en-US" altLang="ja-JP" dirty="0" smtClean="0"/>
          </a:p>
          <a:p>
            <a:pPr algn="ctr"/>
            <a:endParaRPr kumimoji="1" lang="en-US" altLang="ja-JP" dirty="0"/>
          </a:p>
          <a:p>
            <a:pPr algn="ctr"/>
            <a:endParaRPr lang="en-US" altLang="ja-JP" dirty="0" smtClean="0"/>
          </a:p>
          <a:p>
            <a:pPr algn="ctr"/>
            <a:endParaRPr kumimoji="1" lang="en-US" altLang="ja-JP" dirty="0"/>
          </a:p>
          <a:p>
            <a:pPr algn="ctr"/>
            <a:endParaRPr lang="en-US" altLang="ja-JP" dirty="0" smtClean="0"/>
          </a:p>
        </p:txBody>
      </p:sp>
      <p:sp>
        <p:nvSpPr>
          <p:cNvPr id="14" name="角丸四角形 13"/>
          <p:cNvSpPr/>
          <p:nvPr/>
        </p:nvSpPr>
        <p:spPr>
          <a:xfrm>
            <a:off x="4737000" y="2131200"/>
            <a:ext cx="432000" cy="72000"/>
          </a:xfrm>
          <a:prstGeom prst="roundRect">
            <a:avLst>
              <a:gd name="adj" fmla="val 50000"/>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二等辺三角形 4"/>
          <p:cNvSpPr/>
          <p:nvPr/>
        </p:nvSpPr>
        <p:spPr>
          <a:xfrm rot="5400000">
            <a:off x="3800466" y="3283940"/>
            <a:ext cx="144000" cy="288000"/>
          </a:xfrm>
          <a:prstGeom prst="triangle">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直角三角形 16"/>
          <p:cNvSpPr/>
          <p:nvPr/>
        </p:nvSpPr>
        <p:spPr>
          <a:xfrm>
            <a:off x="3728466" y="1843924"/>
            <a:ext cx="288001" cy="144016"/>
          </a:xfrm>
          <a:prstGeom prst="rtTriangle">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 name="直角三角形 20"/>
          <p:cNvSpPr/>
          <p:nvPr/>
        </p:nvSpPr>
        <p:spPr>
          <a:xfrm flipV="1">
            <a:off x="3728466" y="4795932"/>
            <a:ext cx="288001" cy="144016"/>
          </a:xfrm>
          <a:prstGeom prst="rtTriangle">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 name="直角三角形 22"/>
          <p:cNvSpPr/>
          <p:nvPr/>
        </p:nvSpPr>
        <p:spPr>
          <a:xfrm flipH="1">
            <a:off x="5889533" y="2455192"/>
            <a:ext cx="287880" cy="144016"/>
          </a:xfrm>
          <a:prstGeom prst="rtTriangle">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 name="直角三角形 25"/>
          <p:cNvSpPr/>
          <p:nvPr/>
        </p:nvSpPr>
        <p:spPr>
          <a:xfrm flipH="1" flipV="1">
            <a:off x="5889600" y="4255192"/>
            <a:ext cx="287880" cy="144016"/>
          </a:xfrm>
          <a:prstGeom prst="rtTriangle">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正方形/長方形 17"/>
          <p:cNvSpPr/>
          <p:nvPr/>
        </p:nvSpPr>
        <p:spPr>
          <a:xfrm>
            <a:off x="5169600" y="2059932"/>
            <a:ext cx="432000" cy="216000"/>
          </a:xfrm>
          <a:prstGeom prst="rect">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10000"/>
              </a:lnSpc>
            </a:pPr>
            <a:r>
              <a:rPr kumimoji="1" lang="en-US" altLang="ja-JP" sz="1000" dirty="0" smtClean="0">
                <a:solidFill>
                  <a:schemeClr val="bg1">
                    <a:lumMod val="85000"/>
                  </a:schemeClr>
                </a:solidFill>
                <a:latin typeface="Bauhaus 93" panose="04030905020B02020C02" pitchFamily="82" charset="0"/>
              </a:rPr>
              <a:t>JPO</a:t>
            </a:r>
            <a:endParaRPr kumimoji="1" lang="ja-JP" altLang="en-US" sz="1000" dirty="0">
              <a:solidFill>
                <a:schemeClr val="bg1">
                  <a:lumMod val="85000"/>
                </a:schemeClr>
              </a:solidFill>
              <a:latin typeface="Bauhaus 93" panose="04030905020B02020C02" pitchFamily="82" charset="0"/>
            </a:endParaRPr>
          </a:p>
        </p:txBody>
      </p:sp>
      <p:pic>
        <p:nvPicPr>
          <p:cNvPr id="11" name="図 10"/>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389070" y="2881187"/>
            <a:ext cx="1127858" cy="804742"/>
          </a:xfrm>
          <a:prstGeom prst="rect">
            <a:avLst/>
          </a:prstGeom>
        </p:spPr>
      </p:pic>
      <p:sp>
        <p:nvSpPr>
          <p:cNvPr id="20" name="フッター プレースホルダー 1"/>
          <p:cNvSpPr>
            <a:spLocks noGrp="1"/>
          </p:cNvSpPr>
          <p:nvPr>
            <p:ph type="ftr" sz="quarter" idx="3"/>
          </p:nvPr>
        </p:nvSpPr>
        <p:spPr>
          <a:xfrm>
            <a:off x="128464" y="6451200"/>
            <a:ext cx="9649071" cy="288000"/>
          </a:xfrm>
          <a:prstGeom prst="rect">
            <a:avLst/>
          </a:prstGeom>
        </p:spPr>
        <p:txBody>
          <a:bodyPr vert="horz" lIns="91440" tIns="45720" rIns="91440" bIns="45720" rtlCol="0" anchor="ctr"/>
          <a:lstStyle>
            <a:lvl1pPr algn="ctr">
              <a:lnSpc>
                <a:spcPct val="110000"/>
              </a:lnSpc>
              <a:defRPr sz="800">
                <a:solidFill>
                  <a:schemeClr val="tx1">
                    <a:lumMod val="50000"/>
                    <a:lumOff val="50000"/>
                  </a:schemeClr>
                </a:solidFill>
                <a:latin typeface="+mn-ea"/>
                <a:ea typeface="+mn-ea"/>
              </a:defRPr>
            </a:lvl1pPr>
          </a:lstStyle>
          <a:p>
            <a:r>
              <a:rPr lang="ja-JP" altLang="en-US" dirty="0" smtClean="0"/>
              <a:t>デザインの創作活動の特性に応じた実践的な知的財産権制度の知識修得の在り方に関する調査研究</a:t>
            </a:r>
            <a:endParaRPr lang="en-US" altLang="ja-JP" dirty="0" smtClean="0"/>
          </a:p>
          <a:p>
            <a:r>
              <a:rPr lang="ja-JP" altLang="en-US" dirty="0" smtClean="0"/>
              <a:t>（平成</a:t>
            </a:r>
            <a:r>
              <a:rPr lang="en-US" altLang="ja-JP" dirty="0" smtClean="0"/>
              <a:t>28</a:t>
            </a:r>
            <a:r>
              <a:rPr lang="ja-JP" altLang="en-US" dirty="0" smtClean="0"/>
              <a:t>年度 特許庁産業財産権制度問題調査研究）</a:t>
            </a:r>
            <a:endParaRPr lang="ja-JP" altLang="en-US" dirty="0"/>
          </a:p>
        </p:txBody>
      </p:sp>
      <p:sp>
        <p:nvSpPr>
          <p:cNvPr id="22" name="角丸四角形 21"/>
          <p:cNvSpPr/>
          <p:nvPr/>
        </p:nvSpPr>
        <p:spPr>
          <a:xfrm>
            <a:off x="4808538" y="4435184"/>
            <a:ext cx="288000" cy="288000"/>
          </a:xfrm>
          <a:prstGeom prst="roundRect">
            <a:avLst>
              <a:gd name="adj" fmla="val 25212"/>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algn="l" rtl="0" fontAlgn="base">
              <a:spcBef>
                <a:spcPct val="0"/>
              </a:spcBef>
              <a:spcAft>
                <a:spcPct val="0"/>
              </a:spcAft>
              <a:defRPr kumimoji="1" kern="1200">
                <a:solidFill>
                  <a:schemeClr val="lt1"/>
                </a:solidFill>
                <a:latin typeface="+mn-lt"/>
                <a:ea typeface="+mn-ea"/>
                <a:cs typeface="+mn-cs"/>
              </a:defRPr>
            </a:lvl1pPr>
            <a:lvl2pPr marL="457200" algn="l" rtl="0" fontAlgn="base">
              <a:spcBef>
                <a:spcPct val="0"/>
              </a:spcBef>
              <a:spcAft>
                <a:spcPct val="0"/>
              </a:spcAft>
              <a:defRPr kumimoji="1" kern="1200">
                <a:solidFill>
                  <a:schemeClr val="lt1"/>
                </a:solidFill>
                <a:latin typeface="+mn-lt"/>
                <a:ea typeface="+mn-ea"/>
                <a:cs typeface="+mn-cs"/>
              </a:defRPr>
            </a:lvl2pPr>
            <a:lvl3pPr marL="914400" algn="l" rtl="0" fontAlgn="base">
              <a:spcBef>
                <a:spcPct val="0"/>
              </a:spcBef>
              <a:spcAft>
                <a:spcPct val="0"/>
              </a:spcAft>
              <a:defRPr kumimoji="1" kern="1200">
                <a:solidFill>
                  <a:schemeClr val="lt1"/>
                </a:solidFill>
                <a:latin typeface="+mn-lt"/>
                <a:ea typeface="+mn-ea"/>
                <a:cs typeface="+mn-cs"/>
              </a:defRPr>
            </a:lvl3pPr>
            <a:lvl4pPr marL="1371600" algn="l" rtl="0" fontAlgn="base">
              <a:spcBef>
                <a:spcPct val="0"/>
              </a:spcBef>
              <a:spcAft>
                <a:spcPct val="0"/>
              </a:spcAft>
              <a:defRPr kumimoji="1" kern="1200">
                <a:solidFill>
                  <a:schemeClr val="lt1"/>
                </a:solidFill>
                <a:latin typeface="+mn-lt"/>
                <a:ea typeface="+mn-ea"/>
                <a:cs typeface="+mn-cs"/>
              </a:defRPr>
            </a:lvl4pPr>
            <a:lvl5pPr marL="1828800" algn="l" rtl="0" fontAlgn="base">
              <a:spcBef>
                <a:spcPct val="0"/>
              </a:spcBef>
              <a:spcAft>
                <a:spcPct val="0"/>
              </a:spcAft>
              <a:defRPr kumimoji="1" kern="1200">
                <a:solidFill>
                  <a:schemeClr val="lt1"/>
                </a:solidFill>
                <a:latin typeface="+mn-lt"/>
                <a:ea typeface="+mn-ea"/>
                <a:cs typeface="+mn-cs"/>
              </a:defRPr>
            </a:lvl5pPr>
            <a:lvl6pPr marL="2286000" algn="l" defTabSz="914400" rtl="0" eaLnBrk="1" latinLnBrk="0" hangingPunct="1">
              <a:defRPr kumimoji="1" kern="1200">
                <a:solidFill>
                  <a:schemeClr val="lt1"/>
                </a:solidFill>
                <a:latin typeface="+mn-lt"/>
                <a:ea typeface="+mn-ea"/>
                <a:cs typeface="+mn-cs"/>
              </a:defRPr>
            </a:lvl6pPr>
            <a:lvl7pPr marL="2743200" algn="l" defTabSz="914400" rtl="0" eaLnBrk="1" latinLnBrk="0" hangingPunct="1">
              <a:defRPr kumimoji="1" kern="1200">
                <a:solidFill>
                  <a:schemeClr val="lt1"/>
                </a:solidFill>
                <a:latin typeface="+mn-lt"/>
                <a:ea typeface="+mn-ea"/>
                <a:cs typeface="+mn-cs"/>
              </a:defRPr>
            </a:lvl7pPr>
            <a:lvl8pPr marL="3200400" algn="l" defTabSz="914400" rtl="0" eaLnBrk="1" latinLnBrk="0" hangingPunct="1">
              <a:defRPr kumimoji="1" kern="1200">
                <a:solidFill>
                  <a:schemeClr val="lt1"/>
                </a:solidFill>
                <a:latin typeface="+mn-lt"/>
                <a:ea typeface="+mn-ea"/>
                <a:cs typeface="+mn-cs"/>
              </a:defRPr>
            </a:lvl8pPr>
            <a:lvl9pPr marL="3657600" algn="l" defTabSz="914400" rtl="0" eaLnBrk="1" latinLnBrk="0" hangingPunct="1">
              <a:defRPr kumimoji="1" kern="1200">
                <a:solidFill>
                  <a:schemeClr val="lt1"/>
                </a:solidFill>
                <a:latin typeface="+mn-lt"/>
                <a:ea typeface="+mn-ea"/>
                <a:cs typeface="+mn-cs"/>
              </a:defRPr>
            </a:lvl9pPr>
          </a:lstStyle>
          <a:p>
            <a:pPr algn="ctr"/>
            <a:endParaRPr kumimoji="1" lang="ja-JP" altLang="en-US"/>
          </a:p>
        </p:txBody>
      </p:sp>
    </p:spTree>
    <p:extLst>
      <p:ext uri="{BB962C8B-B14F-4D97-AF65-F5344CB8AC3E}">
        <p14:creationId xmlns:p14="http://schemas.microsoft.com/office/powerpoint/2010/main" val="122725782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chemeClr val="tx2">
              <a:lumMod val="40000"/>
              <a:lumOff val="60000"/>
            </a:schemeClr>
          </a:solidFill>
        </p:spPr>
        <p:txBody>
          <a:bodyPr/>
          <a:lstStyle/>
          <a:p>
            <a:r>
              <a:rPr lang="en-US" altLang="ja-JP" dirty="0" smtClean="0"/>
              <a:t>02-01</a:t>
            </a:r>
            <a:r>
              <a:rPr lang="ja-JP" altLang="en-US" dirty="0" smtClean="0"/>
              <a:t>　知的財産法とは何か</a:t>
            </a:r>
            <a:endParaRPr kumimoji="1" lang="ja-JP" altLang="en-US" dirty="0"/>
          </a:p>
        </p:txBody>
      </p:sp>
      <p:graphicFrame>
        <p:nvGraphicFramePr>
          <p:cNvPr id="7" name="コンテンツ プレースホルダー 6"/>
          <p:cNvGraphicFramePr>
            <a:graphicFrameLocks noGrp="1"/>
          </p:cNvGraphicFramePr>
          <p:nvPr>
            <p:ph idx="1"/>
            <p:extLst>
              <p:ext uri="{D42A27DB-BD31-4B8C-83A1-F6EECF244321}">
                <p14:modId xmlns:p14="http://schemas.microsoft.com/office/powerpoint/2010/main" val="3388366548"/>
              </p:ext>
            </p:extLst>
          </p:nvPr>
        </p:nvGraphicFramePr>
        <p:xfrm>
          <a:off x="128588" y="1265238"/>
          <a:ext cx="9647908" cy="4536000"/>
        </p:xfrm>
        <a:graphic>
          <a:graphicData uri="http://schemas.openxmlformats.org/drawingml/2006/table">
            <a:tbl>
              <a:tblPr>
                <a:tableStyleId>{5C22544A-7EE6-4342-B048-85BDC9FD1C3A}</a:tableStyleId>
              </a:tblPr>
              <a:tblGrid>
                <a:gridCol w="287908"/>
                <a:gridCol w="1440000"/>
                <a:gridCol w="1296000"/>
                <a:gridCol w="1152000"/>
                <a:gridCol w="1152000"/>
                <a:gridCol w="1152000"/>
                <a:gridCol w="1152000"/>
                <a:gridCol w="2016000"/>
              </a:tblGrid>
              <a:tr h="648000">
                <a:tc gridSpan="2">
                  <a:txBody>
                    <a:bodyPr/>
                    <a:lstStyle/>
                    <a:p>
                      <a:pPr algn="ctr">
                        <a:lnSpc>
                          <a:spcPct val="110000"/>
                        </a:lnSpc>
                      </a:pPr>
                      <a:r>
                        <a:rPr kumimoji="1" lang="ja-JP" altLang="en-US" sz="1400" b="1" dirty="0" smtClean="0"/>
                        <a:t>法律と権利の</a:t>
                      </a:r>
                      <a:endParaRPr kumimoji="1" lang="en-US" altLang="ja-JP" sz="1400" b="1" dirty="0" smtClean="0"/>
                    </a:p>
                    <a:p>
                      <a:pPr algn="ctr">
                        <a:lnSpc>
                          <a:spcPct val="110000"/>
                        </a:lnSpc>
                      </a:pPr>
                      <a:r>
                        <a:rPr kumimoji="1" lang="ja-JP" altLang="en-US" sz="1400" b="1" dirty="0" smtClean="0"/>
                        <a:t>名称</a:t>
                      </a:r>
                      <a:endParaRPr kumimoji="1" lang="ja-JP" altLang="en-US" sz="1400" b="1" dirty="0"/>
                    </a:p>
                  </a:txBody>
                  <a:tcPr anchor="ctr">
                    <a:solidFill>
                      <a:schemeClr val="bg1">
                        <a:lumMod val="85000"/>
                      </a:schemeClr>
                    </a:solidFill>
                  </a:tcPr>
                </a:tc>
                <a:tc hMerge="1">
                  <a:txBody>
                    <a:bodyPr/>
                    <a:lstStyle/>
                    <a:p>
                      <a:endParaRPr kumimoji="1" lang="ja-JP" altLang="en-US"/>
                    </a:p>
                  </a:txBody>
                  <a:tcPr/>
                </a:tc>
                <a:tc>
                  <a:txBody>
                    <a:bodyPr/>
                    <a:lstStyle/>
                    <a:p>
                      <a:pPr algn="ctr">
                        <a:lnSpc>
                          <a:spcPct val="110000"/>
                        </a:lnSpc>
                      </a:pPr>
                      <a:r>
                        <a:rPr kumimoji="1" lang="ja-JP" altLang="en-US" sz="1400" b="1" dirty="0" smtClean="0"/>
                        <a:t>保護対象</a:t>
                      </a:r>
                      <a:endParaRPr kumimoji="1" lang="ja-JP" altLang="en-US" sz="1400" b="1" dirty="0"/>
                    </a:p>
                  </a:txBody>
                  <a:tcPr anchor="ctr">
                    <a:solidFill>
                      <a:schemeClr val="bg1">
                        <a:lumMod val="85000"/>
                      </a:schemeClr>
                    </a:solidFill>
                  </a:tcPr>
                </a:tc>
                <a:tc>
                  <a:txBody>
                    <a:bodyPr/>
                    <a:lstStyle/>
                    <a:p>
                      <a:pPr algn="ctr">
                        <a:lnSpc>
                          <a:spcPct val="110000"/>
                        </a:lnSpc>
                      </a:pPr>
                      <a:r>
                        <a:rPr kumimoji="1" lang="ja-JP" altLang="en-US" sz="1400" b="1" dirty="0" smtClean="0"/>
                        <a:t>保護の趣旨</a:t>
                      </a:r>
                      <a:endParaRPr kumimoji="1" lang="ja-JP" altLang="en-US" sz="1400" b="1" dirty="0"/>
                    </a:p>
                  </a:txBody>
                  <a:tcPr anchor="ctr">
                    <a:solidFill>
                      <a:schemeClr val="bg1">
                        <a:lumMod val="85000"/>
                      </a:schemeClr>
                    </a:solidFill>
                  </a:tcPr>
                </a:tc>
                <a:tc>
                  <a:txBody>
                    <a:bodyPr/>
                    <a:lstStyle/>
                    <a:p>
                      <a:pPr algn="ctr">
                        <a:lnSpc>
                          <a:spcPct val="110000"/>
                        </a:lnSpc>
                      </a:pPr>
                      <a:r>
                        <a:rPr kumimoji="1" lang="ja-JP" altLang="en-US" sz="1400" b="1" dirty="0" smtClean="0"/>
                        <a:t>目的</a:t>
                      </a:r>
                      <a:endParaRPr kumimoji="1" lang="ja-JP" altLang="en-US" sz="1400" b="1" dirty="0"/>
                    </a:p>
                  </a:txBody>
                  <a:tcPr anchor="ctr">
                    <a:solidFill>
                      <a:schemeClr val="bg1">
                        <a:lumMod val="85000"/>
                      </a:schemeClr>
                    </a:solidFill>
                  </a:tcPr>
                </a:tc>
                <a:tc>
                  <a:txBody>
                    <a:bodyPr/>
                    <a:lstStyle/>
                    <a:p>
                      <a:pPr algn="ctr">
                        <a:lnSpc>
                          <a:spcPct val="110000"/>
                        </a:lnSpc>
                      </a:pPr>
                      <a:r>
                        <a:rPr kumimoji="1" lang="ja-JP" altLang="en-US" sz="1400" b="1" dirty="0" smtClean="0"/>
                        <a:t>権利取得のための審査</a:t>
                      </a:r>
                      <a:endParaRPr kumimoji="1" lang="ja-JP" altLang="en-US" sz="1400" b="1" dirty="0"/>
                    </a:p>
                  </a:txBody>
                  <a:tcPr anchor="ctr">
                    <a:solidFill>
                      <a:schemeClr val="bg1">
                        <a:lumMod val="85000"/>
                      </a:schemeClr>
                    </a:solidFill>
                  </a:tcPr>
                </a:tc>
                <a:tc>
                  <a:txBody>
                    <a:bodyPr/>
                    <a:lstStyle/>
                    <a:p>
                      <a:pPr algn="ctr">
                        <a:lnSpc>
                          <a:spcPct val="110000"/>
                        </a:lnSpc>
                      </a:pPr>
                      <a:r>
                        <a:rPr kumimoji="1" lang="ja-JP" altLang="en-US" sz="1400" b="1" dirty="0" smtClean="0"/>
                        <a:t>権利期間</a:t>
                      </a:r>
                      <a:endParaRPr kumimoji="1" lang="ja-JP" altLang="en-US" sz="1400" b="1" dirty="0"/>
                    </a:p>
                  </a:txBody>
                  <a:tcPr anchor="ctr">
                    <a:solidFill>
                      <a:schemeClr val="bg1">
                        <a:lumMod val="85000"/>
                      </a:schemeClr>
                    </a:solidFill>
                  </a:tcPr>
                </a:tc>
                <a:tc>
                  <a:txBody>
                    <a:bodyPr/>
                    <a:lstStyle/>
                    <a:p>
                      <a:pPr algn="ctr">
                        <a:lnSpc>
                          <a:spcPct val="110000"/>
                        </a:lnSpc>
                      </a:pPr>
                      <a:r>
                        <a:rPr kumimoji="1" lang="ja-JP" altLang="en-US" sz="1400" b="1" dirty="0" smtClean="0"/>
                        <a:t>権利の性格</a:t>
                      </a:r>
                      <a:endParaRPr kumimoji="1" lang="ja-JP" altLang="en-US" sz="1400" b="1" dirty="0"/>
                    </a:p>
                  </a:txBody>
                  <a:tcPr anchor="ctr">
                    <a:solidFill>
                      <a:schemeClr val="bg1">
                        <a:lumMod val="85000"/>
                      </a:schemeClr>
                    </a:solidFill>
                  </a:tcPr>
                </a:tc>
              </a:tr>
              <a:tr h="648000">
                <a:tc rowSpan="4">
                  <a:txBody>
                    <a:bodyPr/>
                    <a:lstStyle/>
                    <a:p>
                      <a:pPr algn="ctr">
                        <a:lnSpc>
                          <a:spcPct val="110000"/>
                        </a:lnSpc>
                      </a:pPr>
                      <a:r>
                        <a:rPr kumimoji="1" lang="ja-JP" altLang="en-US" sz="1400" b="1" dirty="0" smtClean="0">
                          <a:solidFill>
                            <a:schemeClr val="bg1"/>
                          </a:solidFill>
                        </a:rPr>
                        <a:t>産業財産権法</a:t>
                      </a:r>
                      <a:endParaRPr kumimoji="1" lang="ja-JP" altLang="en-US" sz="1400" b="1" dirty="0">
                        <a:solidFill>
                          <a:schemeClr val="bg1"/>
                        </a:solidFill>
                      </a:endParaRPr>
                    </a:p>
                  </a:txBody>
                  <a:tcPr vert="eaVert" anchor="ctr">
                    <a:solidFill>
                      <a:schemeClr val="tx1"/>
                    </a:solidFill>
                  </a:tcPr>
                </a:tc>
                <a:tc>
                  <a:txBody>
                    <a:bodyPr/>
                    <a:lstStyle/>
                    <a:p>
                      <a:pPr algn="ctr">
                        <a:lnSpc>
                          <a:spcPct val="110000"/>
                        </a:lnSpc>
                      </a:pPr>
                      <a:r>
                        <a:rPr kumimoji="1" lang="ja-JP" altLang="en-US" sz="1400" b="1" dirty="0" smtClean="0"/>
                        <a:t>特許法</a:t>
                      </a:r>
                      <a:endParaRPr kumimoji="1" lang="en-US" altLang="ja-JP" sz="1400" b="1" dirty="0" smtClean="0"/>
                    </a:p>
                    <a:p>
                      <a:pPr algn="ctr">
                        <a:lnSpc>
                          <a:spcPct val="110000"/>
                        </a:lnSpc>
                      </a:pPr>
                      <a:r>
                        <a:rPr kumimoji="1" lang="ja-JP" altLang="en-US" sz="1400" b="1" dirty="0" smtClean="0"/>
                        <a:t>（特許権）</a:t>
                      </a:r>
                    </a:p>
                  </a:txBody>
                  <a:tcPr anchor="ctr">
                    <a:solidFill>
                      <a:schemeClr val="accent1">
                        <a:lumMod val="40000"/>
                        <a:lumOff val="60000"/>
                      </a:schemeClr>
                    </a:solidFill>
                  </a:tcPr>
                </a:tc>
                <a:tc>
                  <a:txBody>
                    <a:bodyPr/>
                    <a:lstStyle/>
                    <a:p>
                      <a:pPr algn="ctr">
                        <a:lnSpc>
                          <a:spcPct val="110000"/>
                        </a:lnSpc>
                      </a:pPr>
                      <a:r>
                        <a:rPr kumimoji="1" lang="ja-JP" altLang="en-US" sz="1400" dirty="0" smtClean="0"/>
                        <a:t>発明</a:t>
                      </a:r>
                      <a:endParaRPr kumimoji="1" lang="ja-JP" altLang="en-US" sz="1400" dirty="0"/>
                    </a:p>
                  </a:txBody>
                  <a:tcPr anchor="ctr">
                    <a:solidFill>
                      <a:schemeClr val="accent1">
                        <a:lumMod val="20000"/>
                        <a:lumOff val="80000"/>
                      </a:schemeClr>
                    </a:solidFill>
                  </a:tcPr>
                </a:tc>
                <a:tc>
                  <a:txBody>
                    <a:bodyPr/>
                    <a:lstStyle/>
                    <a:p>
                      <a:pPr algn="ctr">
                        <a:lnSpc>
                          <a:spcPct val="110000"/>
                        </a:lnSpc>
                      </a:pPr>
                      <a:r>
                        <a:rPr kumimoji="1" lang="ja-JP" altLang="en-US" sz="1400" dirty="0" smtClean="0"/>
                        <a:t>創作の奨励</a:t>
                      </a:r>
                      <a:endParaRPr kumimoji="1" lang="ja-JP" altLang="en-US" sz="1400" dirty="0"/>
                    </a:p>
                  </a:txBody>
                  <a:tcPr anchor="ctr">
                    <a:solidFill>
                      <a:schemeClr val="accent1">
                        <a:lumMod val="20000"/>
                        <a:lumOff val="80000"/>
                      </a:schemeClr>
                    </a:solidFill>
                  </a:tcPr>
                </a:tc>
                <a:tc>
                  <a:txBody>
                    <a:bodyPr/>
                    <a:lstStyle/>
                    <a:p>
                      <a:pPr algn="ctr">
                        <a:lnSpc>
                          <a:spcPct val="110000"/>
                        </a:lnSpc>
                      </a:pPr>
                      <a:r>
                        <a:rPr kumimoji="1" lang="ja-JP" altLang="en-US" sz="1400" dirty="0" smtClean="0"/>
                        <a:t>産業の発達</a:t>
                      </a:r>
                      <a:endParaRPr kumimoji="1" lang="ja-JP" altLang="en-US" sz="1400" dirty="0"/>
                    </a:p>
                  </a:txBody>
                  <a:tcPr anchor="ctr">
                    <a:solidFill>
                      <a:schemeClr val="accent1">
                        <a:lumMod val="20000"/>
                        <a:lumOff val="80000"/>
                      </a:schemeClr>
                    </a:solidFill>
                  </a:tcPr>
                </a:tc>
                <a:tc>
                  <a:txBody>
                    <a:bodyPr/>
                    <a:lstStyle/>
                    <a:p>
                      <a:pPr algn="ctr">
                        <a:lnSpc>
                          <a:spcPct val="110000"/>
                        </a:lnSpc>
                      </a:pPr>
                      <a:r>
                        <a:rPr kumimoji="1" lang="ja-JP" altLang="en-US" sz="1400" dirty="0" smtClean="0"/>
                        <a:t>有り</a:t>
                      </a:r>
                      <a:endParaRPr kumimoji="1" lang="ja-JP" altLang="en-US" sz="1400" dirty="0"/>
                    </a:p>
                  </a:txBody>
                  <a:tcPr anchor="ctr">
                    <a:solidFill>
                      <a:schemeClr val="accent1">
                        <a:lumMod val="20000"/>
                        <a:lumOff val="80000"/>
                      </a:schemeClr>
                    </a:solidFill>
                  </a:tcPr>
                </a:tc>
                <a:tc>
                  <a:txBody>
                    <a:bodyPr/>
                    <a:lstStyle/>
                    <a:p>
                      <a:pPr algn="ctr">
                        <a:lnSpc>
                          <a:spcPct val="110000"/>
                        </a:lnSpc>
                      </a:pPr>
                      <a:r>
                        <a:rPr kumimoji="1" lang="ja-JP" altLang="en-US" sz="1400" dirty="0" smtClean="0"/>
                        <a:t>出願から</a:t>
                      </a:r>
                      <a:endParaRPr kumimoji="1" lang="en-US" altLang="ja-JP" sz="1400" dirty="0" smtClean="0"/>
                    </a:p>
                    <a:p>
                      <a:pPr algn="ctr">
                        <a:lnSpc>
                          <a:spcPct val="110000"/>
                        </a:lnSpc>
                      </a:pPr>
                      <a:r>
                        <a:rPr kumimoji="1" lang="ja-JP" altLang="en-US" sz="1400" dirty="0" smtClean="0"/>
                        <a:t>最長</a:t>
                      </a:r>
                      <a:r>
                        <a:rPr kumimoji="1" lang="en-US" altLang="ja-JP" sz="1400" dirty="0" smtClean="0"/>
                        <a:t>20</a:t>
                      </a:r>
                      <a:r>
                        <a:rPr kumimoji="1" lang="ja-JP" altLang="en-US" sz="1400" dirty="0" smtClean="0"/>
                        <a:t>年</a:t>
                      </a:r>
                      <a:endParaRPr kumimoji="1" lang="ja-JP" altLang="en-US" sz="1400" dirty="0"/>
                    </a:p>
                  </a:txBody>
                  <a:tcPr anchor="ctr">
                    <a:solidFill>
                      <a:schemeClr val="accent1">
                        <a:lumMod val="20000"/>
                        <a:lumOff val="80000"/>
                      </a:schemeClr>
                    </a:solidFill>
                  </a:tcPr>
                </a:tc>
                <a:tc rowSpan="4">
                  <a:txBody>
                    <a:bodyPr/>
                    <a:lstStyle/>
                    <a:p>
                      <a:pPr algn="ctr">
                        <a:lnSpc>
                          <a:spcPct val="110000"/>
                        </a:lnSpc>
                      </a:pPr>
                      <a:r>
                        <a:rPr kumimoji="1" lang="ja-JP" altLang="en-US" sz="1400" dirty="0" smtClean="0"/>
                        <a:t>絶対的独占権</a:t>
                      </a:r>
                      <a:endParaRPr kumimoji="1" lang="en-US" altLang="ja-JP" sz="1400" dirty="0" smtClean="0"/>
                    </a:p>
                    <a:p>
                      <a:pPr algn="ctr">
                        <a:lnSpc>
                          <a:spcPct val="110000"/>
                        </a:lnSpc>
                      </a:pPr>
                      <a:r>
                        <a:rPr kumimoji="1" lang="ja-JP" altLang="en-US" sz="1400" dirty="0" smtClean="0"/>
                        <a:t>（客観的内容を同じくするものに対して排他的に支配できる）</a:t>
                      </a:r>
                      <a:endParaRPr kumimoji="1" lang="ja-JP" altLang="en-US" sz="1400" dirty="0"/>
                    </a:p>
                  </a:txBody>
                  <a:tcPr anchor="ctr">
                    <a:solidFill>
                      <a:schemeClr val="accent1">
                        <a:lumMod val="20000"/>
                        <a:lumOff val="80000"/>
                      </a:schemeClr>
                    </a:solidFill>
                  </a:tcPr>
                </a:tc>
              </a:tr>
              <a:tr h="648000">
                <a:tc vMerge="1">
                  <a:txBody>
                    <a:bodyPr/>
                    <a:lstStyle/>
                    <a:p>
                      <a:pPr algn="ctr">
                        <a:lnSpc>
                          <a:spcPct val="110000"/>
                        </a:lnSpc>
                      </a:pPr>
                      <a:endParaRPr kumimoji="1" lang="ja-JP" altLang="en-US" sz="1400" b="1" dirty="0"/>
                    </a:p>
                  </a:txBody>
                  <a:tcPr anchor="ctr">
                    <a:solidFill>
                      <a:schemeClr val="accent1">
                        <a:lumMod val="40000"/>
                        <a:lumOff val="60000"/>
                      </a:schemeClr>
                    </a:solidFill>
                  </a:tcPr>
                </a:tc>
                <a:tc>
                  <a:txBody>
                    <a:bodyPr/>
                    <a:lstStyle/>
                    <a:p>
                      <a:pPr algn="ctr">
                        <a:lnSpc>
                          <a:spcPct val="110000"/>
                        </a:lnSpc>
                      </a:pPr>
                      <a:r>
                        <a:rPr kumimoji="1" lang="ja-JP" altLang="en-US" sz="1400" b="1" dirty="0" smtClean="0"/>
                        <a:t>実用新案法</a:t>
                      </a:r>
                      <a:endParaRPr kumimoji="1" lang="en-US" altLang="ja-JP" sz="1400" b="1" dirty="0" smtClean="0"/>
                    </a:p>
                    <a:p>
                      <a:pPr algn="ctr">
                        <a:lnSpc>
                          <a:spcPct val="110000"/>
                        </a:lnSpc>
                      </a:pPr>
                      <a:r>
                        <a:rPr kumimoji="1" lang="ja-JP" altLang="en-US" sz="1400" b="1" dirty="0" smtClean="0"/>
                        <a:t>（実用新案権）</a:t>
                      </a:r>
                    </a:p>
                  </a:txBody>
                  <a:tcPr anchor="ctr">
                    <a:solidFill>
                      <a:schemeClr val="accent1">
                        <a:lumMod val="40000"/>
                        <a:lumOff val="60000"/>
                      </a:schemeClr>
                    </a:solidFill>
                  </a:tcPr>
                </a:tc>
                <a:tc>
                  <a:txBody>
                    <a:bodyPr/>
                    <a:lstStyle/>
                    <a:p>
                      <a:pPr algn="ctr">
                        <a:lnSpc>
                          <a:spcPct val="110000"/>
                        </a:lnSpc>
                      </a:pPr>
                      <a:r>
                        <a:rPr kumimoji="1" lang="ja-JP" altLang="en-US" sz="1400" dirty="0" smtClean="0"/>
                        <a:t>物品の構造・形状の考案</a:t>
                      </a:r>
                      <a:endParaRPr kumimoji="1" lang="ja-JP" altLang="en-US" sz="1400" dirty="0"/>
                    </a:p>
                  </a:txBody>
                  <a:tcPr anchor="ctr">
                    <a:solidFill>
                      <a:schemeClr val="accent1">
                        <a:lumMod val="20000"/>
                        <a:lumOff val="80000"/>
                      </a:schemeClr>
                    </a:solidFill>
                  </a:tcPr>
                </a:tc>
                <a:tc>
                  <a:txBody>
                    <a:bodyPr/>
                    <a:lstStyle/>
                    <a:p>
                      <a:pPr marL="0" marR="0" indent="0" algn="ctr" defTabSz="990570" rtl="0" eaLnBrk="1" fontAlgn="auto" latinLnBrk="0" hangingPunct="1">
                        <a:lnSpc>
                          <a:spcPct val="110000"/>
                        </a:lnSpc>
                        <a:spcBef>
                          <a:spcPts val="0"/>
                        </a:spcBef>
                        <a:spcAft>
                          <a:spcPts val="0"/>
                        </a:spcAft>
                        <a:buClrTx/>
                        <a:buSzTx/>
                        <a:buFontTx/>
                        <a:buNone/>
                        <a:tabLst/>
                        <a:defRPr/>
                      </a:pPr>
                      <a:r>
                        <a:rPr kumimoji="1" lang="ja-JP" altLang="en-US" sz="1400" dirty="0" smtClean="0"/>
                        <a:t>創作の奨励</a:t>
                      </a:r>
                    </a:p>
                  </a:txBody>
                  <a:tcPr anchor="ctr">
                    <a:solidFill>
                      <a:schemeClr val="accent1">
                        <a:lumMod val="20000"/>
                        <a:lumOff val="80000"/>
                      </a:schemeClr>
                    </a:solidFill>
                  </a:tcPr>
                </a:tc>
                <a:tc>
                  <a:txBody>
                    <a:bodyPr/>
                    <a:lstStyle/>
                    <a:p>
                      <a:pPr marL="0" marR="0" indent="0" algn="ctr" defTabSz="990570" rtl="0" eaLnBrk="1" fontAlgn="auto" latinLnBrk="0" hangingPunct="1">
                        <a:lnSpc>
                          <a:spcPct val="110000"/>
                        </a:lnSpc>
                        <a:spcBef>
                          <a:spcPts val="0"/>
                        </a:spcBef>
                        <a:spcAft>
                          <a:spcPts val="0"/>
                        </a:spcAft>
                        <a:buClrTx/>
                        <a:buSzTx/>
                        <a:buFontTx/>
                        <a:buNone/>
                        <a:tabLst/>
                        <a:defRPr/>
                      </a:pPr>
                      <a:r>
                        <a:rPr kumimoji="1" lang="ja-JP" altLang="en-US" sz="1400" dirty="0" smtClean="0"/>
                        <a:t>産業の発達</a:t>
                      </a:r>
                    </a:p>
                  </a:txBody>
                  <a:tcPr anchor="ctr">
                    <a:solidFill>
                      <a:schemeClr val="accent1">
                        <a:lumMod val="20000"/>
                        <a:lumOff val="80000"/>
                      </a:schemeClr>
                    </a:solidFill>
                  </a:tcPr>
                </a:tc>
                <a:tc>
                  <a:txBody>
                    <a:bodyPr/>
                    <a:lstStyle/>
                    <a:p>
                      <a:pPr algn="ctr">
                        <a:lnSpc>
                          <a:spcPct val="110000"/>
                        </a:lnSpc>
                      </a:pPr>
                      <a:r>
                        <a:rPr kumimoji="1" lang="ja-JP" altLang="en-US" sz="1400" dirty="0" smtClean="0"/>
                        <a:t>無し</a:t>
                      </a:r>
                      <a:endParaRPr kumimoji="1" lang="ja-JP" altLang="en-US" sz="1400" dirty="0"/>
                    </a:p>
                  </a:txBody>
                  <a:tcPr anchor="ctr">
                    <a:solidFill>
                      <a:schemeClr val="accent1">
                        <a:lumMod val="20000"/>
                        <a:lumOff val="80000"/>
                      </a:schemeClr>
                    </a:solidFill>
                  </a:tcPr>
                </a:tc>
                <a:tc>
                  <a:txBody>
                    <a:bodyPr/>
                    <a:lstStyle/>
                    <a:p>
                      <a:pPr algn="ctr">
                        <a:lnSpc>
                          <a:spcPct val="110000"/>
                        </a:lnSpc>
                      </a:pPr>
                      <a:r>
                        <a:rPr kumimoji="1" lang="ja-JP" altLang="en-US" sz="1400" dirty="0" smtClean="0"/>
                        <a:t>出願から</a:t>
                      </a:r>
                      <a:endParaRPr kumimoji="1" lang="en-US" altLang="ja-JP" sz="1400" dirty="0" smtClean="0"/>
                    </a:p>
                    <a:p>
                      <a:pPr algn="ctr">
                        <a:lnSpc>
                          <a:spcPct val="110000"/>
                        </a:lnSpc>
                      </a:pPr>
                      <a:r>
                        <a:rPr kumimoji="1" lang="ja-JP" altLang="en-US" sz="1400" dirty="0" smtClean="0"/>
                        <a:t>最長</a:t>
                      </a:r>
                      <a:r>
                        <a:rPr kumimoji="1" lang="en-US" altLang="ja-JP" sz="1400" dirty="0" smtClean="0"/>
                        <a:t>10</a:t>
                      </a:r>
                      <a:r>
                        <a:rPr kumimoji="1" lang="ja-JP" altLang="en-US" sz="1400" dirty="0" smtClean="0"/>
                        <a:t>年</a:t>
                      </a:r>
                      <a:endParaRPr kumimoji="1" lang="ja-JP" altLang="en-US" sz="1400" dirty="0"/>
                    </a:p>
                  </a:txBody>
                  <a:tcPr anchor="ctr">
                    <a:solidFill>
                      <a:schemeClr val="accent1">
                        <a:lumMod val="20000"/>
                        <a:lumOff val="80000"/>
                      </a:schemeClr>
                    </a:solidFill>
                  </a:tcPr>
                </a:tc>
                <a:tc vMerge="1">
                  <a:txBody>
                    <a:bodyPr/>
                    <a:lstStyle/>
                    <a:p>
                      <a:pPr marL="0" marR="0" indent="0" algn="ctr" defTabSz="990570" rtl="0" eaLnBrk="1" fontAlgn="auto" latinLnBrk="0" hangingPunct="1">
                        <a:lnSpc>
                          <a:spcPct val="110000"/>
                        </a:lnSpc>
                        <a:spcBef>
                          <a:spcPts val="0"/>
                        </a:spcBef>
                        <a:spcAft>
                          <a:spcPts val="0"/>
                        </a:spcAft>
                        <a:buClrTx/>
                        <a:buSzTx/>
                        <a:buFontTx/>
                        <a:buNone/>
                        <a:tabLst/>
                        <a:defRPr/>
                      </a:pPr>
                      <a:endParaRPr kumimoji="1" lang="ja-JP" altLang="en-US" sz="1400" dirty="0"/>
                    </a:p>
                  </a:txBody>
                  <a:tcPr anchor="ctr">
                    <a:solidFill>
                      <a:schemeClr val="bg1">
                        <a:lumMod val="75000"/>
                      </a:schemeClr>
                    </a:solidFill>
                  </a:tcPr>
                </a:tc>
              </a:tr>
              <a:tr h="648000">
                <a:tc vMerge="1">
                  <a:txBody>
                    <a:bodyPr/>
                    <a:lstStyle/>
                    <a:p>
                      <a:pPr algn="ctr">
                        <a:lnSpc>
                          <a:spcPct val="110000"/>
                        </a:lnSpc>
                      </a:pPr>
                      <a:endParaRPr kumimoji="1" lang="ja-JP" altLang="en-US" sz="1400" b="1" dirty="0"/>
                    </a:p>
                  </a:txBody>
                  <a:tcPr anchor="ctr">
                    <a:solidFill>
                      <a:schemeClr val="accent3">
                        <a:lumMod val="40000"/>
                        <a:lumOff val="60000"/>
                      </a:schemeClr>
                    </a:solidFill>
                  </a:tcPr>
                </a:tc>
                <a:tc>
                  <a:txBody>
                    <a:bodyPr/>
                    <a:lstStyle/>
                    <a:p>
                      <a:pPr algn="ctr">
                        <a:lnSpc>
                          <a:spcPct val="110000"/>
                        </a:lnSpc>
                      </a:pPr>
                      <a:r>
                        <a:rPr kumimoji="1" lang="ja-JP" altLang="en-US" sz="1400" b="1" dirty="0" smtClean="0"/>
                        <a:t>意匠法</a:t>
                      </a:r>
                      <a:endParaRPr kumimoji="1" lang="en-US" altLang="ja-JP" sz="1400" b="1" dirty="0" smtClean="0"/>
                    </a:p>
                    <a:p>
                      <a:pPr algn="ctr">
                        <a:lnSpc>
                          <a:spcPct val="110000"/>
                        </a:lnSpc>
                      </a:pPr>
                      <a:r>
                        <a:rPr kumimoji="1" lang="ja-JP" altLang="en-US" sz="1400" b="1" dirty="0" smtClean="0"/>
                        <a:t>（意匠権）</a:t>
                      </a:r>
                    </a:p>
                  </a:txBody>
                  <a:tcPr anchor="ctr">
                    <a:solidFill>
                      <a:schemeClr val="accent3">
                        <a:lumMod val="40000"/>
                        <a:lumOff val="60000"/>
                      </a:schemeClr>
                    </a:solidFill>
                  </a:tcPr>
                </a:tc>
                <a:tc>
                  <a:txBody>
                    <a:bodyPr/>
                    <a:lstStyle/>
                    <a:p>
                      <a:pPr algn="ctr">
                        <a:lnSpc>
                          <a:spcPct val="110000"/>
                        </a:lnSpc>
                      </a:pPr>
                      <a:r>
                        <a:rPr kumimoji="1" lang="ja-JP" altLang="en-US" sz="1400" dirty="0" smtClean="0"/>
                        <a:t>物品の</a:t>
                      </a:r>
                      <a:endParaRPr kumimoji="1" lang="en-US" altLang="ja-JP" sz="1400" dirty="0" smtClean="0"/>
                    </a:p>
                    <a:p>
                      <a:pPr algn="ctr">
                        <a:lnSpc>
                          <a:spcPct val="110000"/>
                        </a:lnSpc>
                      </a:pPr>
                      <a:r>
                        <a:rPr kumimoji="1" lang="ja-JP" altLang="en-US" sz="1400" dirty="0" smtClean="0"/>
                        <a:t>デザイン</a:t>
                      </a:r>
                      <a:endParaRPr kumimoji="1" lang="ja-JP" altLang="en-US" sz="1400" dirty="0"/>
                    </a:p>
                  </a:txBody>
                  <a:tcPr anchor="ctr">
                    <a:solidFill>
                      <a:schemeClr val="accent3">
                        <a:lumMod val="20000"/>
                        <a:lumOff val="80000"/>
                      </a:schemeClr>
                    </a:solidFill>
                  </a:tcPr>
                </a:tc>
                <a:tc>
                  <a:txBody>
                    <a:bodyPr/>
                    <a:lstStyle/>
                    <a:p>
                      <a:pPr marL="0" marR="0" indent="0" algn="ctr" defTabSz="990570" rtl="0" eaLnBrk="1" fontAlgn="auto" latinLnBrk="0" hangingPunct="1">
                        <a:lnSpc>
                          <a:spcPct val="110000"/>
                        </a:lnSpc>
                        <a:spcBef>
                          <a:spcPts val="0"/>
                        </a:spcBef>
                        <a:spcAft>
                          <a:spcPts val="0"/>
                        </a:spcAft>
                        <a:buClrTx/>
                        <a:buSzTx/>
                        <a:buFontTx/>
                        <a:buNone/>
                        <a:tabLst/>
                        <a:defRPr/>
                      </a:pPr>
                      <a:r>
                        <a:rPr kumimoji="1" lang="ja-JP" altLang="en-US" sz="1400" dirty="0" smtClean="0"/>
                        <a:t>創作の奨励</a:t>
                      </a:r>
                    </a:p>
                  </a:txBody>
                  <a:tcPr anchor="ctr">
                    <a:solidFill>
                      <a:schemeClr val="accent3">
                        <a:lumMod val="20000"/>
                        <a:lumOff val="80000"/>
                      </a:schemeClr>
                    </a:solidFill>
                  </a:tcPr>
                </a:tc>
                <a:tc>
                  <a:txBody>
                    <a:bodyPr/>
                    <a:lstStyle/>
                    <a:p>
                      <a:pPr marL="0" marR="0" indent="0" algn="ctr" defTabSz="990570" rtl="0" eaLnBrk="1" fontAlgn="auto" latinLnBrk="0" hangingPunct="1">
                        <a:lnSpc>
                          <a:spcPct val="110000"/>
                        </a:lnSpc>
                        <a:spcBef>
                          <a:spcPts val="0"/>
                        </a:spcBef>
                        <a:spcAft>
                          <a:spcPts val="0"/>
                        </a:spcAft>
                        <a:buClrTx/>
                        <a:buSzTx/>
                        <a:buFontTx/>
                        <a:buNone/>
                        <a:tabLst/>
                        <a:defRPr/>
                      </a:pPr>
                      <a:r>
                        <a:rPr kumimoji="1" lang="ja-JP" altLang="en-US" sz="1400" dirty="0" smtClean="0"/>
                        <a:t>産業の発達</a:t>
                      </a:r>
                    </a:p>
                  </a:txBody>
                  <a:tcPr anchor="ctr">
                    <a:solidFill>
                      <a:schemeClr val="accent3">
                        <a:lumMod val="20000"/>
                        <a:lumOff val="80000"/>
                      </a:schemeClr>
                    </a:solidFill>
                  </a:tcPr>
                </a:tc>
                <a:tc>
                  <a:txBody>
                    <a:bodyPr/>
                    <a:lstStyle/>
                    <a:p>
                      <a:pPr algn="ctr">
                        <a:lnSpc>
                          <a:spcPct val="110000"/>
                        </a:lnSpc>
                      </a:pPr>
                      <a:r>
                        <a:rPr kumimoji="1" lang="ja-JP" altLang="en-US" sz="1400" dirty="0" smtClean="0"/>
                        <a:t>有り</a:t>
                      </a:r>
                      <a:endParaRPr kumimoji="1" lang="ja-JP" altLang="en-US" sz="1400" dirty="0"/>
                    </a:p>
                  </a:txBody>
                  <a:tcPr anchor="ctr">
                    <a:solidFill>
                      <a:schemeClr val="accent3">
                        <a:lumMod val="20000"/>
                        <a:lumOff val="80000"/>
                      </a:schemeClr>
                    </a:solidFill>
                  </a:tcPr>
                </a:tc>
                <a:tc>
                  <a:txBody>
                    <a:bodyPr/>
                    <a:lstStyle/>
                    <a:p>
                      <a:pPr algn="ctr">
                        <a:lnSpc>
                          <a:spcPct val="110000"/>
                        </a:lnSpc>
                      </a:pPr>
                      <a:r>
                        <a:rPr kumimoji="1" lang="ja-JP" altLang="en-US" sz="1400" dirty="0" smtClean="0"/>
                        <a:t>登録から</a:t>
                      </a:r>
                      <a:endParaRPr kumimoji="1" lang="en-US" altLang="ja-JP" sz="1400" dirty="0" smtClean="0"/>
                    </a:p>
                    <a:p>
                      <a:pPr algn="ctr">
                        <a:lnSpc>
                          <a:spcPct val="110000"/>
                        </a:lnSpc>
                      </a:pPr>
                      <a:r>
                        <a:rPr kumimoji="1" lang="ja-JP" altLang="en-US" sz="1400" dirty="0" smtClean="0"/>
                        <a:t>最長</a:t>
                      </a:r>
                      <a:r>
                        <a:rPr kumimoji="1" lang="en-US" altLang="ja-JP" sz="1400" dirty="0" smtClean="0"/>
                        <a:t>20</a:t>
                      </a:r>
                      <a:r>
                        <a:rPr kumimoji="1" lang="ja-JP" altLang="en-US" sz="1400" dirty="0" smtClean="0"/>
                        <a:t>年</a:t>
                      </a:r>
                      <a:endParaRPr kumimoji="1" lang="ja-JP" altLang="en-US" sz="1400" dirty="0"/>
                    </a:p>
                  </a:txBody>
                  <a:tcPr anchor="ctr">
                    <a:solidFill>
                      <a:schemeClr val="accent3">
                        <a:lumMod val="20000"/>
                        <a:lumOff val="80000"/>
                      </a:schemeClr>
                    </a:solidFill>
                  </a:tcPr>
                </a:tc>
                <a:tc vMerge="1">
                  <a:txBody>
                    <a:bodyPr/>
                    <a:lstStyle/>
                    <a:p>
                      <a:pPr marL="0" marR="0" indent="0" algn="ctr" defTabSz="990570" rtl="0" eaLnBrk="1" fontAlgn="auto" latinLnBrk="0" hangingPunct="1">
                        <a:lnSpc>
                          <a:spcPct val="110000"/>
                        </a:lnSpc>
                        <a:spcBef>
                          <a:spcPts val="0"/>
                        </a:spcBef>
                        <a:spcAft>
                          <a:spcPts val="0"/>
                        </a:spcAft>
                        <a:buClrTx/>
                        <a:buSzTx/>
                        <a:buFontTx/>
                        <a:buNone/>
                        <a:tabLst/>
                        <a:defRPr/>
                      </a:pPr>
                      <a:endParaRPr kumimoji="1" lang="ja-JP" altLang="en-US" sz="1400" dirty="0"/>
                    </a:p>
                  </a:txBody>
                  <a:tcPr anchor="ctr">
                    <a:solidFill>
                      <a:schemeClr val="bg1">
                        <a:lumMod val="75000"/>
                      </a:schemeClr>
                    </a:solidFill>
                  </a:tcPr>
                </a:tc>
              </a:tr>
              <a:tr h="864000">
                <a:tc vMerge="1">
                  <a:txBody>
                    <a:bodyPr/>
                    <a:lstStyle/>
                    <a:p>
                      <a:pPr algn="ctr">
                        <a:lnSpc>
                          <a:spcPct val="110000"/>
                        </a:lnSpc>
                      </a:pPr>
                      <a:endParaRPr kumimoji="1" lang="ja-JP" altLang="en-US" sz="1400" b="1" dirty="0"/>
                    </a:p>
                  </a:txBody>
                  <a:tcPr anchor="ctr">
                    <a:solidFill>
                      <a:schemeClr val="accent4">
                        <a:lumMod val="40000"/>
                        <a:lumOff val="60000"/>
                      </a:schemeClr>
                    </a:solidFill>
                  </a:tcPr>
                </a:tc>
                <a:tc>
                  <a:txBody>
                    <a:bodyPr/>
                    <a:lstStyle/>
                    <a:p>
                      <a:pPr algn="ctr">
                        <a:lnSpc>
                          <a:spcPct val="110000"/>
                        </a:lnSpc>
                      </a:pPr>
                      <a:r>
                        <a:rPr kumimoji="1" lang="ja-JP" altLang="en-US" sz="1400" b="1" dirty="0" smtClean="0"/>
                        <a:t>商標法</a:t>
                      </a:r>
                      <a:endParaRPr kumimoji="1" lang="en-US" altLang="ja-JP" sz="1400" b="1" dirty="0" smtClean="0"/>
                    </a:p>
                    <a:p>
                      <a:pPr algn="ctr">
                        <a:lnSpc>
                          <a:spcPct val="110000"/>
                        </a:lnSpc>
                      </a:pPr>
                      <a:r>
                        <a:rPr kumimoji="1" lang="ja-JP" altLang="en-US" sz="1400" b="1" dirty="0" smtClean="0"/>
                        <a:t>（商標権）</a:t>
                      </a:r>
                    </a:p>
                  </a:txBody>
                  <a:tcPr anchor="ctr">
                    <a:solidFill>
                      <a:schemeClr val="accent4">
                        <a:lumMod val="40000"/>
                        <a:lumOff val="60000"/>
                      </a:schemeClr>
                    </a:solidFill>
                  </a:tcPr>
                </a:tc>
                <a:tc>
                  <a:txBody>
                    <a:bodyPr/>
                    <a:lstStyle/>
                    <a:p>
                      <a:pPr algn="ctr">
                        <a:lnSpc>
                          <a:spcPct val="110000"/>
                        </a:lnSpc>
                      </a:pPr>
                      <a:r>
                        <a:rPr kumimoji="1" lang="ja-JP" altLang="en-US" sz="1400" dirty="0" smtClean="0"/>
                        <a:t>商品やサービスに使用するマーク</a:t>
                      </a:r>
                      <a:endParaRPr kumimoji="1" lang="ja-JP" altLang="en-US" sz="1400" dirty="0"/>
                    </a:p>
                  </a:txBody>
                  <a:tcPr anchor="ctr">
                    <a:solidFill>
                      <a:schemeClr val="accent4">
                        <a:lumMod val="20000"/>
                        <a:lumOff val="80000"/>
                      </a:schemeClr>
                    </a:solidFill>
                  </a:tcPr>
                </a:tc>
                <a:tc>
                  <a:txBody>
                    <a:bodyPr/>
                    <a:lstStyle/>
                    <a:p>
                      <a:pPr algn="ctr">
                        <a:lnSpc>
                          <a:spcPct val="110000"/>
                        </a:lnSpc>
                      </a:pPr>
                      <a:r>
                        <a:rPr kumimoji="1" lang="ja-JP" altLang="en-US" sz="1400" dirty="0" smtClean="0"/>
                        <a:t>業務上の</a:t>
                      </a:r>
                      <a:endParaRPr kumimoji="1" lang="en-US" altLang="ja-JP" sz="1400" dirty="0" smtClean="0"/>
                    </a:p>
                    <a:p>
                      <a:pPr algn="ctr">
                        <a:lnSpc>
                          <a:spcPct val="110000"/>
                        </a:lnSpc>
                      </a:pPr>
                      <a:r>
                        <a:rPr kumimoji="1" lang="ja-JP" altLang="en-US" sz="1400" dirty="0" smtClean="0"/>
                        <a:t>信用の維持</a:t>
                      </a:r>
                      <a:endParaRPr kumimoji="1" lang="ja-JP" altLang="en-US" sz="1400" dirty="0"/>
                    </a:p>
                  </a:txBody>
                  <a:tcPr anchor="ctr">
                    <a:solidFill>
                      <a:schemeClr val="accent4">
                        <a:lumMod val="20000"/>
                        <a:lumOff val="80000"/>
                      </a:schemeClr>
                    </a:solidFill>
                  </a:tcPr>
                </a:tc>
                <a:tc>
                  <a:txBody>
                    <a:bodyPr/>
                    <a:lstStyle/>
                    <a:p>
                      <a:pPr marL="0" marR="0" indent="0" algn="ctr" defTabSz="990570" rtl="0" eaLnBrk="1" fontAlgn="auto" latinLnBrk="0" hangingPunct="1">
                        <a:lnSpc>
                          <a:spcPct val="110000"/>
                        </a:lnSpc>
                        <a:spcBef>
                          <a:spcPts val="0"/>
                        </a:spcBef>
                        <a:spcAft>
                          <a:spcPts val="0"/>
                        </a:spcAft>
                        <a:buClrTx/>
                        <a:buSzTx/>
                        <a:buFontTx/>
                        <a:buNone/>
                        <a:tabLst/>
                        <a:defRPr/>
                      </a:pPr>
                      <a:r>
                        <a:rPr kumimoji="1" lang="ja-JP" altLang="en-US" sz="1400" dirty="0" smtClean="0"/>
                        <a:t>産業の発達</a:t>
                      </a:r>
                    </a:p>
                  </a:txBody>
                  <a:tcPr anchor="ctr">
                    <a:solidFill>
                      <a:schemeClr val="accent4">
                        <a:lumMod val="20000"/>
                        <a:lumOff val="80000"/>
                      </a:schemeClr>
                    </a:solidFill>
                  </a:tcPr>
                </a:tc>
                <a:tc>
                  <a:txBody>
                    <a:bodyPr/>
                    <a:lstStyle/>
                    <a:p>
                      <a:pPr algn="ctr">
                        <a:lnSpc>
                          <a:spcPct val="110000"/>
                        </a:lnSpc>
                      </a:pPr>
                      <a:r>
                        <a:rPr kumimoji="1" lang="ja-JP" altLang="en-US" sz="1400" dirty="0" smtClean="0"/>
                        <a:t>有り</a:t>
                      </a:r>
                      <a:endParaRPr kumimoji="1" lang="ja-JP" altLang="en-US" sz="1400" dirty="0"/>
                    </a:p>
                  </a:txBody>
                  <a:tcPr anchor="ctr">
                    <a:solidFill>
                      <a:schemeClr val="accent4">
                        <a:lumMod val="20000"/>
                        <a:lumOff val="80000"/>
                      </a:schemeClr>
                    </a:solidFill>
                  </a:tcPr>
                </a:tc>
                <a:tc>
                  <a:txBody>
                    <a:bodyPr/>
                    <a:lstStyle/>
                    <a:p>
                      <a:pPr algn="ctr">
                        <a:lnSpc>
                          <a:spcPct val="110000"/>
                        </a:lnSpc>
                      </a:pPr>
                      <a:r>
                        <a:rPr kumimoji="1" lang="ja-JP" altLang="en-US" sz="1400" dirty="0" smtClean="0"/>
                        <a:t>登録から</a:t>
                      </a:r>
                      <a:endParaRPr kumimoji="1" lang="en-US" altLang="ja-JP" sz="1400" dirty="0" smtClean="0"/>
                    </a:p>
                    <a:p>
                      <a:pPr algn="ctr">
                        <a:lnSpc>
                          <a:spcPct val="110000"/>
                        </a:lnSpc>
                      </a:pPr>
                      <a:r>
                        <a:rPr kumimoji="1" lang="ja-JP" altLang="en-US" sz="1400" dirty="0" smtClean="0"/>
                        <a:t>最長</a:t>
                      </a:r>
                      <a:r>
                        <a:rPr kumimoji="1" lang="en-US" altLang="ja-JP" sz="1400" dirty="0" smtClean="0"/>
                        <a:t>10</a:t>
                      </a:r>
                      <a:r>
                        <a:rPr kumimoji="1" lang="ja-JP" altLang="en-US" sz="1400" dirty="0" smtClean="0"/>
                        <a:t>年</a:t>
                      </a:r>
                      <a:endParaRPr kumimoji="1" lang="en-US" altLang="ja-JP" sz="1400" dirty="0" smtClean="0"/>
                    </a:p>
                    <a:p>
                      <a:pPr algn="ctr">
                        <a:lnSpc>
                          <a:spcPct val="110000"/>
                        </a:lnSpc>
                      </a:pPr>
                      <a:r>
                        <a:rPr kumimoji="1" lang="ja-JP" altLang="en-US" sz="1400" dirty="0" smtClean="0"/>
                        <a:t>（更新可）</a:t>
                      </a:r>
                      <a:endParaRPr kumimoji="1" lang="ja-JP" altLang="en-US" sz="1400" dirty="0"/>
                    </a:p>
                  </a:txBody>
                  <a:tcPr anchor="ctr">
                    <a:solidFill>
                      <a:schemeClr val="accent4">
                        <a:lumMod val="20000"/>
                        <a:lumOff val="80000"/>
                      </a:schemeClr>
                    </a:solidFill>
                  </a:tcPr>
                </a:tc>
                <a:tc vMerge="1">
                  <a:txBody>
                    <a:bodyPr/>
                    <a:lstStyle/>
                    <a:p>
                      <a:pPr marL="0" marR="0" indent="0" algn="ctr" defTabSz="990570" rtl="0" eaLnBrk="1" fontAlgn="auto" latinLnBrk="0" hangingPunct="1">
                        <a:lnSpc>
                          <a:spcPct val="110000"/>
                        </a:lnSpc>
                        <a:spcBef>
                          <a:spcPts val="0"/>
                        </a:spcBef>
                        <a:spcAft>
                          <a:spcPts val="0"/>
                        </a:spcAft>
                        <a:buClrTx/>
                        <a:buSzTx/>
                        <a:buFontTx/>
                        <a:buNone/>
                        <a:tabLst/>
                        <a:defRPr/>
                      </a:pPr>
                      <a:endParaRPr kumimoji="1" lang="ja-JP" altLang="en-US" sz="1400" dirty="0"/>
                    </a:p>
                  </a:txBody>
                  <a:tcPr anchor="ctr">
                    <a:solidFill>
                      <a:schemeClr val="bg1">
                        <a:lumMod val="75000"/>
                      </a:schemeClr>
                    </a:solidFill>
                  </a:tcPr>
                </a:tc>
              </a:tr>
              <a:tr h="1080000">
                <a:tc gridSpan="2">
                  <a:txBody>
                    <a:bodyPr/>
                    <a:lstStyle/>
                    <a:p>
                      <a:pPr algn="ctr">
                        <a:lnSpc>
                          <a:spcPct val="110000"/>
                        </a:lnSpc>
                      </a:pPr>
                      <a:r>
                        <a:rPr kumimoji="1" lang="ja-JP" altLang="en-US" sz="1400" b="1" dirty="0" smtClean="0"/>
                        <a:t>著作権法</a:t>
                      </a:r>
                      <a:endParaRPr kumimoji="1" lang="en-US" altLang="ja-JP" sz="1400" b="1" dirty="0" smtClean="0"/>
                    </a:p>
                    <a:p>
                      <a:pPr algn="ctr">
                        <a:lnSpc>
                          <a:spcPct val="110000"/>
                        </a:lnSpc>
                      </a:pPr>
                      <a:r>
                        <a:rPr kumimoji="1" lang="ja-JP" altLang="en-US" sz="1400" b="1" dirty="0" smtClean="0"/>
                        <a:t>（著作権）</a:t>
                      </a:r>
                      <a:endParaRPr kumimoji="1" lang="ja-JP" altLang="en-US" sz="1400" b="1" dirty="0"/>
                    </a:p>
                  </a:txBody>
                  <a:tcPr anchor="ctr">
                    <a:solidFill>
                      <a:schemeClr val="accent6">
                        <a:lumMod val="40000"/>
                        <a:lumOff val="60000"/>
                      </a:schemeClr>
                    </a:solidFill>
                  </a:tcPr>
                </a:tc>
                <a:tc hMerge="1">
                  <a:txBody>
                    <a:bodyPr/>
                    <a:lstStyle/>
                    <a:p>
                      <a:endParaRPr kumimoji="1" lang="ja-JP" altLang="en-US"/>
                    </a:p>
                  </a:txBody>
                  <a:tcPr/>
                </a:tc>
                <a:tc>
                  <a:txBody>
                    <a:bodyPr/>
                    <a:lstStyle/>
                    <a:p>
                      <a:pPr algn="ctr">
                        <a:lnSpc>
                          <a:spcPct val="110000"/>
                        </a:lnSpc>
                      </a:pPr>
                      <a:r>
                        <a:rPr kumimoji="1" lang="ja-JP" altLang="en-US" sz="1400" dirty="0" smtClean="0"/>
                        <a:t>思想・感情の創作的な表現</a:t>
                      </a:r>
                      <a:endParaRPr kumimoji="1" lang="ja-JP" altLang="en-US" sz="1400" dirty="0"/>
                    </a:p>
                  </a:txBody>
                  <a:tcPr anchor="ctr">
                    <a:solidFill>
                      <a:schemeClr val="accent6">
                        <a:lumMod val="20000"/>
                        <a:lumOff val="80000"/>
                      </a:schemeClr>
                    </a:solidFill>
                  </a:tcPr>
                </a:tc>
                <a:tc>
                  <a:txBody>
                    <a:bodyPr/>
                    <a:lstStyle/>
                    <a:p>
                      <a:pPr algn="ctr">
                        <a:lnSpc>
                          <a:spcPct val="110000"/>
                        </a:lnSpc>
                      </a:pPr>
                      <a:r>
                        <a:rPr kumimoji="1" lang="ja-JP" altLang="en-US" sz="1400" dirty="0" smtClean="0"/>
                        <a:t>創作の奨励</a:t>
                      </a:r>
                      <a:endParaRPr kumimoji="1" lang="ja-JP" altLang="en-US" sz="1400" dirty="0"/>
                    </a:p>
                  </a:txBody>
                  <a:tcPr anchor="ctr">
                    <a:solidFill>
                      <a:schemeClr val="accent6">
                        <a:lumMod val="20000"/>
                        <a:lumOff val="80000"/>
                      </a:schemeClr>
                    </a:solidFill>
                  </a:tcPr>
                </a:tc>
                <a:tc>
                  <a:txBody>
                    <a:bodyPr/>
                    <a:lstStyle/>
                    <a:p>
                      <a:pPr algn="ctr">
                        <a:lnSpc>
                          <a:spcPct val="110000"/>
                        </a:lnSpc>
                      </a:pPr>
                      <a:r>
                        <a:rPr kumimoji="1" lang="ja-JP" altLang="en-US" sz="1400" dirty="0" smtClean="0"/>
                        <a:t>文化の発展</a:t>
                      </a:r>
                      <a:endParaRPr kumimoji="1" lang="ja-JP" altLang="en-US" sz="1400" dirty="0"/>
                    </a:p>
                  </a:txBody>
                  <a:tcPr anchor="ctr">
                    <a:solidFill>
                      <a:schemeClr val="accent6">
                        <a:lumMod val="20000"/>
                        <a:lumOff val="80000"/>
                      </a:schemeClr>
                    </a:solidFill>
                  </a:tcPr>
                </a:tc>
                <a:tc>
                  <a:txBody>
                    <a:bodyPr/>
                    <a:lstStyle/>
                    <a:p>
                      <a:pPr algn="ctr">
                        <a:lnSpc>
                          <a:spcPct val="110000"/>
                        </a:lnSpc>
                      </a:pPr>
                      <a:r>
                        <a:rPr kumimoji="1" lang="ja-JP" altLang="en-US" sz="1400" dirty="0" smtClean="0"/>
                        <a:t>無し</a:t>
                      </a:r>
                      <a:endParaRPr kumimoji="1" lang="en-US" altLang="ja-JP" sz="1400" dirty="0" smtClean="0"/>
                    </a:p>
                    <a:p>
                      <a:pPr algn="ctr">
                        <a:lnSpc>
                          <a:spcPct val="110000"/>
                        </a:lnSpc>
                      </a:pPr>
                      <a:r>
                        <a:rPr kumimoji="1" lang="ja-JP" altLang="en-US" sz="1400" dirty="0" smtClean="0"/>
                        <a:t>（自動的に発生）</a:t>
                      </a:r>
                      <a:endParaRPr kumimoji="1" lang="ja-JP" altLang="en-US" sz="1400" dirty="0"/>
                    </a:p>
                  </a:txBody>
                  <a:tcPr anchor="ctr">
                    <a:solidFill>
                      <a:schemeClr val="accent6">
                        <a:lumMod val="20000"/>
                        <a:lumOff val="80000"/>
                      </a:schemeClr>
                    </a:solidFill>
                  </a:tcPr>
                </a:tc>
                <a:tc>
                  <a:txBody>
                    <a:bodyPr/>
                    <a:lstStyle/>
                    <a:p>
                      <a:pPr algn="ctr">
                        <a:lnSpc>
                          <a:spcPct val="110000"/>
                        </a:lnSpc>
                      </a:pPr>
                      <a:r>
                        <a:rPr kumimoji="1" lang="ja-JP" altLang="en-US" sz="1400" dirty="0" smtClean="0"/>
                        <a:t>創作から</a:t>
                      </a:r>
                      <a:endParaRPr kumimoji="1" lang="en-US" altLang="ja-JP" sz="1400" dirty="0" smtClean="0"/>
                    </a:p>
                    <a:p>
                      <a:pPr algn="ctr">
                        <a:lnSpc>
                          <a:spcPct val="110000"/>
                        </a:lnSpc>
                      </a:pPr>
                      <a:r>
                        <a:rPr kumimoji="1" lang="ja-JP" altLang="en-US" sz="1400" dirty="0" smtClean="0"/>
                        <a:t>創作者の</a:t>
                      </a:r>
                      <a:endParaRPr kumimoji="1" lang="en-US" altLang="ja-JP" sz="1400" dirty="0" smtClean="0"/>
                    </a:p>
                    <a:p>
                      <a:pPr algn="ctr">
                        <a:lnSpc>
                          <a:spcPct val="110000"/>
                        </a:lnSpc>
                      </a:pPr>
                      <a:r>
                        <a:rPr kumimoji="1" lang="ja-JP" altLang="en-US" sz="1400" dirty="0" smtClean="0"/>
                        <a:t>死後</a:t>
                      </a:r>
                      <a:r>
                        <a:rPr kumimoji="1" lang="en-US" altLang="ja-JP" sz="1400" dirty="0" smtClean="0"/>
                        <a:t>50</a:t>
                      </a:r>
                      <a:r>
                        <a:rPr kumimoji="1" lang="ja-JP" altLang="en-US" sz="1400" dirty="0" smtClean="0"/>
                        <a:t>年</a:t>
                      </a:r>
                      <a:endParaRPr kumimoji="1" lang="en-US" altLang="ja-JP" sz="1400" dirty="0" smtClean="0"/>
                    </a:p>
                  </a:txBody>
                  <a:tcPr anchor="ctr">
                    <a:solidFill>
                      <a:schemeClr val="accent6">
                        <a:lumMod val="20000"/>
                        <a:lumOff val="80000"/>
                      </a:schemeClr>
                    </a:solidFill>
                  </a:tcPr>
                </a:tc>
                <a:tc>
                  <a:txBody>
                    <a:bodyPr/>
                    <a:lstStyle/>
                    <a:p>
                      <a:pPr marL="0" marR="0" indent="0" algn="ctr" defTabSz="990570" rtl="0" eaLnBrk="1" fontAlgn="auto" latinLnBrk="0" hangingPunct="1">
                        <a:lnSpc>
                          <a:spcPct val="110000"/>
                        </a:lnSpc>
                        <a:spcBef>
                          <a:spcPts val="0"/>
                        </a:spcBef>
                        <a:spcAft>
                          <a:spcPts val="0"/>
                        </a:spcAft>
                        <a:buClrTx/>
                        <a:buSzTx/>
                        <a:buFontTx/>
                        <a:buNone/>
                        <a:tabLst/>
                        <a:defRPr/>
                      </a:pPr>
                      <a:r>
                        <a:rPr kumimoji="1" lang="ja-JP" altLang="en-US" sz="1400" dirty="0" smtClean="0"/>
                        <a:t>相対的独占権</a:t>
                      </a:r>
                      <a:endParaRPr kumimoji="1" lang="en-US" altLang="ja-JP" sz="1400" dirty="0" smtClean="0"/>
                    </a:p>
                    <a:p>
                      <a:pPr marL="0" marR="0" indent="0" algn="ctr" defTabSz="990570" rtl="0" eaLnBrk="1" fontAlgn="auto" latinLnBrk="0" hangingPunct="1">
                        <a:lnSpc>
                          <a:spcPct val="110000"/>
                        </a:lnSpc>
                        <a:spcBef>
                          <a:spcPts val="0"/>
                        </a:spcBef>
                        <a:spcAft>
                          <a:spcPts val="0"/>
                        </a:spcAft>
                        <a:buClrTx/>
                        <a:buSzTx/>
                        <a:buFontTx/>
                        <a:buNone/>
                        <a:tabLst/>
                        <a:defRPr/>
                      </a:pPr>
                      <a:r>
                        <a:rPr kumimoji="1" lang="ja-JP" altLang="en-US" sz="1400" dirty="0" smtClean="0"/>
                        <a:t>（他人が独自に創作したものには自分の権利は及ばない）</a:t>
                      </a:r>
                      <a:endParaRPr kumimoji="1" lang="ja-JP" altLang="en-US" sz="1400" dirty="0"/>
                    </a:p>
                  </a:txBody>
                  <a:tcPr anchor="ctr">
                    <a:solidFill>
                      <a:schemeClr val="accent6">
                        <a:lumMod val="20000"/>
                        <a:lumOff val="80000"/>
                      </a:schemeClr>
                    </a:solidFill>
                  </a:tcPr>
                </a:tc>
              </a:tr>
            </a:tbl>
          </a:graphicData>
        </a:graphic>
      </p:graphicFrame>
      <p:sp>
        <p:nvSpPr>
          <p:cNvPr id="4" name="テキスト プレースホルダー 3"/>
          <p:cNvSpPr>
            <a:spLocks noGrp="1"/>
          </p:cNvSpPr>
          <p:nvPr>
            <p:ph type="body" sz="quarter" idx="10"/>
          </p:nvPr>
        </p:nvSpPr>
        <p:spPr/>
        <p:txBody>
          <a:bodyPr/>
          <a:lstStyle/>
          <a:p>
            <a:pPr marL="0" indent="0">
              <a:buNone/>
            </a:pPr>
            <a:r>
              <a:rPr kumimoji="1" lang="ja-JP" altLang="en-US" sz="2400" dirty="0" smtClean="0">
                <a:solidFill>
                  <a:schemeClr val="tx2">
                    <a:lumMod val="50000"/>
                  </a:schemeClr>
                </a:solidFill>
              </a:rPr>
              <a:t>主な知的財産権法</a:t>
            </a:r>
            <a:endParaRPr kumimoji="1" lang="ja-JP" altLang="en-US" sz="2400" dirty="0">
              <a:solidFill>
                <a:schemeClr val="tx2">
                  <a:lumMod val="50000"/>
                </a:schemeClr>
              </a:solidFill>
            </a:endParaRPr>
          </a:p>
        </p:txBody>
      </p:sp>
      <p:sp>
        <p:nvSpPr>
          <p:cNvPr id="6" name="スライド番号プレースホルダー 5"/>
          <p:cNvSpPr>
            <a:spLocks noGrp="1"/>
          </p:cNvSpPr>
          <p:nvPr>
            <p:ph type="sldNum" sz="quarter" idx="12"/>
          </p:nvPr>
        </p:nvSpPr>
        <p:spPr/>
        <p:txBody>
          <a:bodyPr/>
          <a:lstStyle/>
          <a:p>
            <a:fld id="{0B1296A0-BB5A-491C-8A3A-2721A8AE2E9D}" type="slidenum">
              <a:rPr lang="ja-JP" altLang="en-US" smtClean="0"/>
              <a:pPr/>
              <a:t>7</a:t>
            </a:fld>
            <a:endParaRPr lang="ja-JP" altLang="en-US" dirty="0"/>
          </a:p>
        </p:txBody>
      </p:sp>
      <p:sp>
        <p:nvSpPr>
          <p:cNvPr id="8" name="フッター プレースホルダー 1"/>
          <p:cNvSpPr>
            <a:spLocks noGrp="1"/>
          </p:cNvSpPr>
          <p:nvPr>
            <p:ph type="ftr" sz="quarter" idx="3"/>
          </p:nvPr>
        </p:nvSpPr>
        <p:spPr>
          <a:xfrm>
            <a:off x="128464" y="6451200"/>
            <a:ext cx="9649071" cy="288000"/>
          </a:xfrm>
          <a:prstGeom prst="rect">
            <a:avLst/>
          </a:prstGeom>
        </p:spPr>
        <p:txBody>
          <a:bodyPr vert="horz" lIns="91440" tIns="45720" rIns="91440" bIns="45720" rtlCol="0" anchor="ctr"/>
          <a:lstStyle>
            <a:lvl1pPr algn="ctr">
              <a:lnSpc>
                <a:spcPct val="110000"/>
              </a:lnSpc>
              <a:defRPr sz="800">
                <a:solidFill>
                  <a:schemeClr val="tx1">
                    <a:lumMod val="50000"/>
                    <a:lumOff val="50000"/>
                  </a:schemeClr>
                </a:solidFill>
                <a:latin typeface="+mn-ea"/>
                <a:ea typeface="+mn-ea"/>
              </a:defRPr>
            </a:lvl1pPr>
          </a:lstStyle>
          <a:p>
            <a:r>
              <a:rPr lang="ja-JP" altLang="en-US" dirty="0" smtClean="0"/>
              <a:t>デザインの創作活動の特性に応じた実践的な知的財産権制度の知識修得の在り方に関する調査研究</a:t>
            </a:r>
            <a:endParaRPr lang="en-US" altLang="ja-JP" dirty="0" smtClean="0"/>
          </a:p>
          <a:p>
            <a:r>
              <a:rPr lang="ja-JP" altLang="en-US" dirty="0" smtClean="0"/>
              <a:t>（平成</a:t>
            </a:r>
            <a:r>
              <a:rPr lang="en-US" altLang="ja-JP" dirty="0" smtClean="0"/>
              <a:t>28</a:t>
            </a:r>
            <a:r>
              <a:rPr lang="ja-JP" altLang="en-US" dirty="0" smtClean="0"/>
              <a:t>年度 特許庁産業財産権制度問題調査研究）</a:t>
            </a:r>
            <a:endParaRPr lang="ja-JP" altLang="en-US" dirty="0"/>
          </a:p>
        </p:txBody>
      </p:sp>
    </p:spTree>
    <p:extLst>
      <p:ext uri="{BB962C8B-B14F-4D97-AF65-F5344CB8AC3E}">
        <p14:creationId xmlns:p14="http://schemas.microsoft.com/office/powerpoint/2010/main" val="267197420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chemeClr val="tx2">
              <a:lumMod val="40000"/>
              <a:lumOff val="60000"/>
            </a:schemeClr>
          </a:solidFill>
        </p:spPr>
        <p:txBody>
          <a:bodyPr/>
          <a:lstStyle/>
          <a:p>
            <a:r>
              <a:rPr kumimoji="1" lang="en-US" altLang="ja-JP" dirty="0" smtClean="0"/>
              <a:t>02-01</a:t>
            </a:r>
            <a:r>
              <a:rPr kumimoji="1" lang="ja-JP" altLang="en-US" dirty="0" smtClean="0"/>
              <a:t>　知的財産法とは何か</a:t>
            </a:r>
            <a:endParaRPr kumimoji="1" lang="ja-JP" altLang="en-US" dirty="0"/>
          </a:p>
        </p:txBody>
      </p:sp>
      <p:sp>
        <p:nvSpPr>
          <p:cNvPr id="6" name="コンテンツ プレースホルダー 5"/>
          <p:cNvSpPr>
            <a:spLocks noGrp="1"/>
          </p:cNvSpPr>
          <p:nvPr>
            <p:ph idx="1"/>
          </p:nvPr>
        </p:nvSpPr>
        <p:spPr>
          <a:xfrm>
            <a:off x="128464" y="692696"/>
            <a:ext cx="4680520" cy="432000"/>
          </a:xfrm>
        </p:spPr>
        <p:txBody>
          <a:bodyPr/>
          <a:lstStyle/>
          <a:p>
            <a:pPr marL="0" indent="0">
              <a:buNone/>
            </a:pPr>
            <a:r>
              <a:rPr kumimoji="1" lang="ja-JP" altLang="en-US" sz="2400" dirty="0" smtClean="0">
                <a:solidFill>
                  <a:schemeClr val="tx2">
                    <a:lumMod val="50000"/>
                  </a:schemeClr>
                </a:solidFill>
              </a:rPr>
              <a:t>創作意欲を喚起</a:t>
            </a:r>
            <a:endParaRPr kumimoji="1" lang="ja-JP" altLang="en-US" sz="2400" dirty="0">
              <a:solidFill>
                <a:schemeClr val="tx2">
                  <a:lumMod val="50000"/>
                </a:schemeClr>
              </a:solidFill>
            </a:endParaRPr>
          </a:p>
        </p:txBody>
      </p:sp>
      <p:sp>
        <p:nvSpPr>
          <p:cNvPr id="7" name="コンテンツ プレースホルダー 6"/>
          <p:cNvSpPr>
            <a:spLocks noGrp="1"/>
          </p:cNvSpPr>
          <p:nvPr>
            <p:ph idx="10"/>
          </p:nvPr>
        </p:nvSpPr>
        <p:spPr>
          <a:xfrm>
            <a:off x="5097016" y="692696"/>
            <a:ext cx="4680520" cy="432000"/>
          </a:xfrm>
        </p:spPr>
        <p:txBody>
          <a:bodyPr/>
          <a:lstStyle/>
          <a:p>
            <a:pPr marL="0" indent="0">
              <a:buNone/>
            </a:pPr>
            <a:r>
              <a:rPr kumimoji="1" lang="ja-JP" altLang="en-US" sz="2400" dirty="0" smtClean="0">
                <a:solidFill>
                  <a:schemeClr val="tx2">
                    <a:lumMod val="50000"/>
                  </a:schemeClr>
                </a:solidFill>
              </a:rPr>
              <a:t>信用の維持</a:t>
            </a:r>
            <a:endParaRPr kumimoji="1" lang="ja-JP" altLang="en-US" sz="2400" dirty="0">
              <a:solidFill>
                <a:schemeClr val="tx2">
                  <a:lumMod val="50000"/>
                </a:schemeClr>
              </a:solidFill>
            </a:endParaRPr>
          </a:p>
        </p:txBody>
      </p:sp>
      <p:sp>
        <p:nvSpPr>
          <p:cNvPr id="5" name="スライド番号プレースホルダー 4"/>
          <p:cNvSpPr>
            <a:spLocks noGrp="1"/>
          </p:cNvSpPr>
          <p:nvPr>
            <p:ph type="sldNum" sz="quarter" idx="12"/>
          </p:nvPr>
        </p:nvSpPr>
        <p:spPr/>
        <p:txBody>
          <a:bodyPr/>
          <a:lstStyle/>
          <a:p>
            <a:fld id="{0B1296A0-BB5A-491C-8A3A-2721A8AE2E9D}" type="slidenum">
              <a:rPr lang="ja-JP" altLang="en-US" smtClean="0"/>
              <a:pPr/>
              <a:t>8</a:t>
            </a:fld>
            <a:endParaRPr lang="ja-JP" altLang="en-US" dirty="0"/>
          </a:p>
        </p:txBody>
      </p:sp>
      <p:sp>
        <p:nvSpPr>
          <p:cNvPr id="8" name="コンテンツ プレースホルダー 5"/>
          <p:cNvSpPr txBox="1">
            <a:spLocks/>
          </p:cNvSpPr>
          <p:nvPr/>
        </p:nvSpPr>
        <p:spPr bwMode="auto">
          <a:xfrm>
            <a:off x="128588" y="1268712"/>
            <a:ext cx="4680520" cy="360000"/>
          </a:xfrm>
          <a:prstGeom prst="rect">
            <a:avLst/>
          </a:prstGeom>
          <a:solidFill>
            <a:schemeClr val="tx2">
              <a:lumMod val="20000"/>
              <a:lumOff val="80000"/>
            </a:schemeClr>
          </a:solidFill>
          <a:ln>
            <a:noFill/>
          </a:ln>
          <a:effectLst/>
          <a:extLst/>
        </p:spPr>
        <p:txBody>
          <a:bodyPr vert="horz" wrap="square" lIns="91440" tIns="45720" rIns="91440" bIns="45720" numCol="1" anchor="t" anchorCtr="0" compatLnSpc="1">
            <a:prstTxWarp prst="textNoShape">
              <a:avLst/>
            </a:prstTxWarp>
          </a:bodyPr>
          <a:lstStyle>
            <a:lvl1pPr marL="371464" indent="-371464" algn="l" rtl="0" eaLnBrk="1" fontAlgn="base" hangingPunct="1">
              <a:lnSpc>
                <a:spcPct val="110000"/>
              </a:lnSpc>
              <a:spcBef>
                <a:spcPct val="20000"/>
              </a:spcBef>
              <a:spcAft>
                <a:spcPct val="0"/>
              </a:spcAft>
              <a:buFont typeface="Wingdings" panose="05000000000000000000" pitchFamily="2" charset="2"/>
              <a:buChar char="l"/>
              <a:defRPr kumimoji="1" sz="1800">
                <a:solidFill>
                  <a:schemeClr val="tx1"/>
                </a:solidFill>
                <a:latin typeface="+mn-lt"/>
                <a:ea typeface="+mn-ea"/>
                <a:cs typeface="+mn-cs"/>
              </a:defRPr>
            </a:lvl1pPr>
            <a:lvl2pPr marL="804838" indent="-309553" algn="l" rtl="0" eaLnBrk="1" fontAlgn="base" hangingPunct="1">
              <a:lnSpc>
                <a:spcPct val="110000"/>
              </a:lnSpc>
              <a:spcBef>
                <a:spcPct val="20000"/>
              </a:spcBef>
              <a:spcAft>
                <a:spcPct val="0"/>
              </a:spcAft>
              <a:buFont typeface="Wingdings" panose="05000000000000000000" pitchFamily="2" charset="2"/>
              <a:buChar char="l"/>
              <a:defRPr kumimoji="1" sz="1800">
                <a:solidFill>
                  <a:schemeClr val="tx1"/>
                </a:solidFill>
                <a:latin typeface="+mn-lt"/>
                <a:ea typeface="+mn-ea"/>
              </a:defRPr>
            </a:lvl2pPr>
            <a:lvl3pPr marL="1238212" indent="-247642" algn="l" rtl="0" eaLnBrk="1" fontAlgn="base" hangingPunct="1">
              <a:lnSpc>
                <a:spcPct val="110000"/>
              </a:lnSpc>
              <a:spcBef>
                <a:spcPct val="20000"/>
              </a:spcBef>
              <a:spcAft>
                <a:spcPct val="0"/>
              </a:spcAft>
              <a:buFont typeface="Wingdings" panose="05000000000000000000" pitchFamily="2" charset="2"/>
              <a:buChar char="l"/>
              <a:defRPr kumimoji="1" sz="1800">
                <a:solidFill>
                  <a:schemeClr val="tx1"/>
                </a:solidFill>
                <a:latin typeface="+mn-lt"/>
                <a:ea typeface="+mn-ea"/>
              </a:defRPr>
            </a:lvl3pPr>
            <a:lvl4pPr marL="1733497" indent="-247642" algn="l" rtl="0" eaLnBrk="1" fontAlgn="base" hangingPunct="1">
              <a:lnSpc>
                <a:spcPct val="110000"/>
              </a:lnSpc>
              <a:spcBef>
                <a:spcPct val="20000"/>
              </a:spcBef>
              <a:spcAft>
                <a:spcPct val="0"/>
              </a:spcAft>
              <a:buFont typeface="Wingdings" panose="05000000000000000000" pitchFamily="2" charset="2"/>
              <a:buChar char="l"/>
              <a:defRPr kumimoji="1" sz="1800">
                <a:solidFill>
                  <a:schemeClr val="tx1"/>
                </a:solidFill>
                <a:latin typeface="+mn-lt"/>
                <a:ea typeface="+mn-ea"/>
              </a:defRPr>
            </a:lvl4pPr>
            <a:lvl5pPr marL="2228781" indent="-247642" algn="l" rtl="0" eaLnBrk="1" fontAlgn="base" hangingPunct="1">
              <a:lnSpc>
                <a:spcPct val="110000"/>
              </a:lnSpc>
              <a:spcBef>
                <a:spcPct val="20000"/>
              </a:spcBef>
              <a:spcAft>
                <a:spcPct val="0"/>
              </a:spcAft>
              <a:buFont typeface="Wingdings" panose="05000000000000000000" pitchFamily="2" charset="2"/>
              <a:buChar char="l"/>
              <a:defRPr kumimoji="1" sz="1800">
                <a:solidFill>
                  <a:schemeClr val="tx1"/>
                </a:solidFill>
                <a:latin typeface="+mn-lt"/>
                <a:ea typeface="+mn-ea"/>
              </a:defRPr>
            </a:lvl5pPr>
            <a:lvl6pPr marL="2724066" indent="-247642" algn="l" rtl="0" eaLnBrk="1" fontAlgn="base" hangingPunct="1">
              <a:spcBef>
                <a:spcPct val="20000"/>
              </a:spcBef>
              <a:spcAft>
                <a:spcPct val="0"/>
              </a:spcAft>
              <a:buChar char="»"/>
              <a:defRPr kumimoji="1" sz="2167">
                <a:solidFill>
                  <a:schemeClr val="tx1"/>
                </a:solidFill>
                <a:latin typeface="+mn-lt"/>
                <a:ea typeface="+mn-ea"/>
              </a:defRPr>
            </a:lvl6pPr>
            <a:lvl7pPr marL="3219351" indent="-247642" algn="l" rtl="0" eaLnBrk="1" fontAlgn="base" hangingPunct="1">
              <a:spcBef>
                <a:spcPct val="20000"/>
              </a:spcBef>
              <a:spcAft>
                <a:spcPct val="0"/>
              </a:spcAft>
              <a:buChar char="»"/>
              <a:defRPr kumimoji="1" sz="2167">
                <a:solidFill>
                  <a:schemeClr val="tx1"/>
                </a:solidFill>
                <a:latin typeface="+mn-lt"/>
                <a:ea typeface="+mn-ea"/>
              </a:defRPr>
            </a:lvl7pPr>
            <a:lvl8pPr marL="3714636" indent="-247642" algn="l" rtl="0" eaLnBrk="1" fontAlgn="base" hangingPunct="1">
              <a:spcBef>
                <a:spcPct val="20000"/>
              </a:spcBef>
              <a:spcAft>
                <a:spcPct val="0"/>
              </a:spcAft>
              <a:buChar char="»"/>
              <a:defRPr kumimoji="1" sz="2167">
                <a:solidFill>
                  <a:schemeClr val="tx1"/>
                </a:solidFill>
                <a:latin typeface="+mn-lt"/>
                <a:ea typeface="+mn-ea"/>
              </a:defRPr>
            </a:lvl8pPr>
            <a:lvl9pPr marL="4209920" indent="-247642" algn="l" rtl="0" eaLnBrk="1" fontAlgn="base" hangingPunct="1">
              <a:spcBef>
                <a:spcPct val="20000"/>
              </a:spcBef>
              <a:spcAft>
                <a:spcPct val="0"/>
              </a:spcAft>
              <a:buChar char="»"/>
              <a:defRPr kumimoji="1" sz="2167">
                <a:solidFill>
                  <a:schemeClr val="tx1"/>
                </a:solidFill>
                <a:latin typeface="+mn-lt"/>
                <a:ea typeface="+mn-ea"/>
              </a:defRPr>
            </a:lvl9pPr>
          </a:lstStyle>
          <a:p>
            <a:pPr marL="0" indent="0" algn="ctr">
              <a:buFont typeface="Wingdings" panose="05000000000000000000" pitchFamily="2" charset="2"/>
              <a:buNone/>
            </a:pPr>
            <a:r>
              <a:rPr lang="ja-JP" altLang="en-US" kern="0" dirty="0" smtClean="0"/>
              <a:t>知的創造物についての権利等</a:t>
            </a:r>
            <a:endParaRPr lang="ja-JP" altLang="en-US" kern="0" dirty="0"/>
          </a:p>
        </p:txBody>
      </p:sp>
      <p:sp>
        <p:nvSpPr>
          <p:cNvPr id="9" name="コンテンツ プレースホルダー 5"/>
          <p:cNvSpPr txBox="1">
            <a:spLocks/>
          </p:cNvSpPr>
          <p:nvPr/>
        </p:nvSpPr>
        <p:spPr bwMode="auto">
          <a:xfrm>
            <a:off x="5096893" y="1268712"/>
            <a:ext cx="4680520" cy="360000"/>
          </a:xfrm>
          <a:prstGeom prst="rect">
            <a:avLst/>
          </a:prstGeom>
          <a:solidFill>
            <a:schemeClr val="tx2">
              <a:lumMod val="20000"/>
              <a:lumOff val="80000"/>
            </a:schemeClr>
          </a:solidFill>
          <a:ln>
            <a:noFill/>
          </a:ln>
          <a:effectLst/>
          <a:extLst/>
        </p:spPr>
        <p:txBody>
          <a:bodyPr vert="horz" wrap="square" lIns="91440" tIns="45720" rIns="91440" bIns="45720" numCol="1" anchor="t" anchorCtr="0" compatLnSpc="1">
            <a:prstTxWarp prst="textNoShape">
              <a:avLst/>
            </a:prstTxWarp>
          </a:bodyPr>
          <a:lstStyle>
            <a:lvl1pPr marL="371464" indent="-371464" algn="l" rtl="0" eaLnBrk="1" fontAlgn="base" hangingPunct="1">
              <a:lnSpc>
                <a:spcPct val="110000"/>
              </a:lnSpc>
              <a:spcBef>
                <a:spcPct val="20000"/>
              </a:spcBef>
              <a:spcAft>
                <a:spcPct val="0"/>
              </a:spcAft>
              <a:buFont typeface="Wingdings" panose="05000000000000000000" pitchFamily="2" charset="2"/>
              <a:buChar char="l"/>
              <a:defRPr kumimoji="1" sz="1800">
                <a:solidFill>
                  <a:schemeClr val="tx1"/>
                </a:solidFill>
                <a:latin typeface="+mn-lt"/>
                <a:ea typeface="+mn-ea"/>
                <a:cs typeface="+mn-cs"/>
              </a:defRPr>
            </a:lvl1pPr>
            <a:lvl2pPr marL="804838" indent="-309553" algn="l" rtl="0" eaLnBrk="1" fontAlgn="base" hangingPunct="1">
              <a:lnSpc>
                <a:spcPct val="110000"/>
              </a:lnSpc>
              <a:spcBef>
                <a:spcPct val="20000"/>
              </a:spcBef>
              <a:spcAft>
                <a:spcPct val="0"/>
              </a:spcAft>
              <a:buFont typeface="Wingdings" panose="05000000000000000000" pitchFamily="2" charset="2"/>
              <a:buChar char="l"/>
              <a:defRPr kumimoji="1" sz="1800">
                <a:solidFill>
                  <a:schemeClr val="tx1"/>
                </a:solidFill>
                <a:latin typeface="+mn-lt"/>
                <a:ea typeface="+mn-ea"/>
              </a:defRPr>
            </a:lvl2pPr>
            <a:lvl3pPr marL="1238212" indent="-247642" algn="l" rtl="0" eaLnBrk="1" fontAlgn="base" hangingPunct="1">
              <a:lnSpc>
                <a:spcPct val="110000"/>
              </a:lnSpc>
              <a:spcBef>
                <a:spcPct val="20000"/>
              </a:spcBef>
              <a:spcAft>
                <a:spcPct val="0"/>
              </a:spcAft>
              <a:buFont typeface="Wingdings" panose="05000000000000000000" pitchFamily="2" charset="2"/>
              <a:buChar char="l"/>
              <a:defRPr kumimoji="1" sz="1800">
                <a:solidFill>
                  <a:schemeClr val="tx1"/>
                </a:solidFill>
                <a:latin typeface="+mn-lt"/>
                <a:ea typeface="+mn-ea"/>
              </a:defRPr>
            </a:lvl3pPr>
            <a:lvl4pPr marL="1733497" indent="-247642" algn="l" rtl="0" eaLnBrk="1" fontAlgn="base" hangingPunct="1">
              <a:lnSpc>
                <a:spcPct val="110000"/>
              </a:lnSpc>
              <a:spcBef>
                <a:spcPct val="20000"/>
              </a:spcBef>
              <a:spcAft>
                <a:spcPct val="0"/>
              </a:spcAft>
              <a:buFont typeface="Wingdings" panose="05000000000000000000" pitchFamily="2" charset="2"/>
              <a:buChar char="l"/>
              <a:defRPr kumimoji="1" sz="1800">
                <a:solidFill>
                  <a:schemeClr val="tx1"/>
                </a:solidFill>
                <a:latin typeface="+mn-lt"/>
                <a:ea typeface="+mn-ea"/>
              </a:defRPr>
            </a:lvl4pPr>
            <a:lvl5pPr marL="2228781" indent="-247642" algn="l" rtl="0" eaLnBrk="1" fontAlgn="base" hangingPunct="1">
              <a:lnSpc>
                <a:spcPct val="110000"/>
              </a:lnSpc>
              <a:spcBef>
                <a:spcPct val="20000"/>
              </a:spcBef>
              <a:spcAft>
                <a:spcPct val="0"/>
              </a:spcAft>
              <a:buFont typeface="Wingdings" panose="05000000000000000000" pitchFamily="2" charset="2"/>
              <a:buChar char="l"/>
              <a:defRPr kumimoji="1" sz="1800">
                <a:solidFill>
                  <a:schemeClr val="tx1"/>
                </a:solidFill>
                <a:latin typeface="+mn-lt"/>
                <a:ea typeface="+mn-ea"/>
              </a:defRPr>
            </a:lvl5pPr>
            <a:lvl6pPr marL="2724066" indent="-247642" algn="l" rtl="0" eaLnBrk="1" fontAlgn="base" hangingPunct="1">
              <a:spcBef>
                <a:spcPct val="20000"/>
              </a:spcBef>
              <a:spcAft>
                <a:spcPct val="0"/>
              </a:spcAft>
              <a:buChar char="»"/>
              <a:defRPr kumimoji="1" sz="2167">
                <a:solidFill>
                  <a:schemeClr val="tx1"/>
                </a:solidFill>
                <a:latin typeface="+mn-lt"/>
                <a:ea typeface="+mn-ea"/>
              </a:defRPr>
            </a:lvl6pPr>
            <a:lvl7pPr marL="3219351" indent="-247642" algn="l" rtl="0" eaLnBrk="1" fontAlgn="base" hangingPunct="1">
              <a:spcBef>
                <a:spcPct val="20000"/>
              </a:spcBef>
              <a:spcAft>
                <a:spcPct val="0"/>
              </a:spcAft>
              <a:buChar char="»"/>
              <a:defRPr kumimoji="1" sz="2167">
                <a:solidFill>
                  <a:schemeClr val="tx1"/>
                </a:solidFill>
                <a:latin typeface="+mn-lt"/>
                <a:ea typeface="+mn-ea"/>
              </a:defRPr>
            </a:lvl7pPr>
            <a:lvl8pPr marL="3714636" indent="-247642" algn="l" rtl="0" eaLnBrk="1" fontAlgn="base" hangingPunct="1">
              <a:spcBef>
                <a:spcPct val="20000"/>
              </a:spcBef>
              <a:spcAft>
                <a:spcPct val="0"/>
              </a:spcAft>
              <a:buChar char="»"/>
              <a:defRPr kumimoji="1" sz="2167">
                <a:solidFill>
                  <a:schemeClr val="tx1"/>
                </a:solidFill>
                <a:latin typeface="+mn-lt"/>
                <a:ea typeface="+mn-ea"/>
              </a:defRPr>
            </a:lvl8pPr>
            <a:lvl9pPr marL="4209920" indent="-247642" algn="l" rtl="0" eaLnBrk="1" fontAlgn="base" hangingPunct="1">
              <a:spcBef>
                <a:spcPct val="20000"/>
              </a:spcBef>
              <a:spcAft>
                <a:spcPct val="0"/>
              </a:spcAft>
              <a:buChar char="»"/>
              <a:defRPr kumimoji="1" sz="2167">
                <a:solidFill>
                  <a:schemeClr val="tx1"/>
                </a:solidFill>
                <a:latin typeface="+mn-lt"/>
                <a:ea typeface="+mn-ea"/>
              </a:defRPr>
            </a:lvl9pPr>
          </a:lstStyle>
          <a:p>
            <a:pPr marL="0" indent="0" algn="ctr">
              <a:buFont typeface="Wingdings" panose="05000000000000000000" pitchFamily="2" charset="2"/>
              <a:buNone/>
            </a:pPr>
            <a:r>
              <a:rPr lang="ja-JP" altLang="en-US" kern="0" dirty="0" smtClean="0"/>
              <a:t>営業上の標識についての権利等</a:t>
            </a:r>
            <a:endParaRPr lang="ja-JP" altLang="en-US" kern="0" dirty="0"/>
          </a:p>
        </p:txBody>
      </p:sp>
      <p:sp>
        <p:nvSpPr>
          <p:cNvPr id="10" name="正方形/長方形 9"/>
          <p:cNvSpPr/>
          <p:nvPr/>
        </p:nvSpPr>
        <p:spPr>
          <a:xfrm>
            <a:off x="416496" y="1772816"/>
            <a:ext cx="1944000" cy="576000"/>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10000"/>
              </a:lnSpc>
            </a:pPr>
            <a:r>
              <a:rPr lang="ja-JP" altLang="en-US" b="1" dirty="0" smtClean="0">
                <a:solidFill>
                  <a:schemeClr val="tx1"/>
                </a:solidFill>
              </a:rPr>
              <a:t>特許権</a:t>
            </a:r>
            <a:endParaRPr lang="en-US" altLang="ja-JP" b="1" dirty="0" smtClean="0">
              <a:solidFill>
                <a:schemeClr val="tx1"/>
              </a:solidFill>
            </a:endParaRPr>
          </a:p>
          <a:p>
            <a:pPr algn="ctr">
              <a:lnSpc>
                <a:spcPct val="110000"/>
              </a:lnSpc>
            </a:pPr>
            <a:r>
              <a:rPr kumimoji="1" lang="ja-JP" altLang="en-US" sz="1400" dirty="0" smtClean="0">
                <a:solidFill>
                  <a:schemeClr val="tx1"/>
                </a:solidFill>
              </a:rPr>
              <a:t>（特許法）</a:t>
            </a:r>
            <a:endParaRPr kumimoji="1" lang="ja-JP" altLang="en-US" sz="1400" dirty="0">
              <a:solidFill>
                <a:schemeClr val="tx1"/>
              </a:solidFill>
            </a:endParaRPr>
          </a:p>
        </p:txBody>
      </p:sp>
      <p:sp>
        <p:nvSpPr>
          <p:cNvPr id="11" name="正方形/長方形 10"/>
          <p:cNvSpPr/>
          <p:nvPr/>
        </p:nvSpPr>
        <p:spPr>
          <a:xfrm>
            <a:off x="416496" y="2419200"/>
            <a:ext cx="1944000" cy="576000"/>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10000"/>
              </a:lnSpc>
            </a:pPr>
            <a:r>
              <a:rPr lang="ja-JP" altLang="en-US" b="1" dirty="0" smtClean="0">
                <a:solidFill>
                  <a:schemeClr val="tx1"/>
                </a:solidFill>
              </a:rPr>
              <a:t>実用新案権</a:t>
            </a:r>
            <a:endParaRPr lang="en-US" altLang="ja-JP" b="1" dirty="0" smtClean="0">
              <a:solidFill>
                <a:schemeClr val="tx1"/>
              </a:solidFill>
            </a:endParaRPr>
          </a:p>
          <a:p>
            <a:pPr algn="ctr">
              <a:lnSpc>
                <a:spcPct val="110000"/>
              </a:lnSpc>
            </a:pPr>
            <a:r>
              <a:rPr kumimoji="1" lang="ja-JP" altLang="en-US" sz="1400" dirty="0" smtClean="0">
                <a:solidFill>
                  <a:schemeClr val="tx1"/>
                </a:solidFill>
              </a:rPr>
              <a:t>（実用新案法）</a:t>
            </a:r>
            <a:endParaRPr kumimoji="1" lang="ja-JP" altLang="en-US" sz="1400" dirty="0">
              <a:solidFill>
                <a:schemeClr val="tx1"/>
              </a:solidFill>
            </a:endParaRPr>
          </a:p>
        </p:txBody>
      </p:sp>
      <p:sp>
        <p:nvSpPr>
          <p:cNvPr id="12" name="正方形/長方形 11"/>
          <p:cNvSpPr/>
          <p:nvPr/>
        </p:nvSpPr>
        <p:spPr>
          <a:xfrm>
            <a:off x="416496" y="3067200"/>
            <a:ext cx="1944000" cy="576000"/>
          </a:xfrm>
          <a:prstGeom prst="rect">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10000"/>
              </a:lnSpc>
            </a:pPr>
            <a:r>
              <a:rPr lang="ja-JP" altLang="en-US" b="1" dirty="0" smtClean="0">
                <a:solidFill>
                  <a:schemeClr val="tx1"/>
                </a:solidFill>
              </a:rPr>
              <a:t>意匠権</a:t>
            </a:r>
            <a:endParaRPr lang="en-US" altLang="ja-JP" b="1" dirty="0" smtClean="0">
              <a:solidFill>
                <a:schemeClr val="tx1"/>
              </a:solidFill>
            </a:endParaRPr>
          </a:p>
          <a:p>
            <a:pPr algn="ctr">
              <a:lnSpc>
                <a:spcPct val="110000"/>
              </a:lnSpc>
            </a:pPr>
            <a:r>
              <a:rPr kumimoji="1" lang="ja-JP" altLang="en-US" sz="1400" dirty="0" smtClean="0">
                <a:solidFill>
                  <a:schemeClr val="tx1"/>
                </a:solidFill>
              </a:rPr>
              <a:t>（意匠法）</a:t>
            </a:r>
            <a:endParaRPr kumimoji="1" lang="ja-JP" altLang="en-US" sz="1400" dirty="0">
              <a:solidFill>
                <a:schemeClr val="tx1"/>
              </a:solidFill>
            </a:endParaRPr>
          </a:p>
        </p:txBody>
      </p:sp>
      <p:sp>
        <p:nvSpPr>
          <p:cNvPr id="13" name="正方形/長方形 12"/>
          <p:cNvSpPr/>
          <p:nvPr/>
        </p:nvSpPr>
        <p:spPr>
          <a:xfrm>
            <a:off x="416496" y="3715200"/>
            <a:ext cx="1944000" cy="1152000"/>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10000"/>
              </a:lnSpc>
            </a:pPr>
            <a:r>
              <a:rPr lang="ja-JP" altLang="en-US" b="1" dirty="0" smtClean="0">
                <a:solidFill>
                  <a:schemeClr val="tx1"/>
                </a:solidFill>
              </a:rPr>
              <a:t>著作権</a:t>
            </a:r>
            <a:endParaRPr lang="en-US" altLang="ja-JP" b="1" dirty="0" smtClean="0">
              <a:solidFill>
                <a:schemeClr val="tx1"/>
              </a:solidFill>
            </a:endParaRPr>
          </a:p>
          <a:p>
            <a:pPr algn="ctr">
              <a:lnSpc>
                <a:spcPct val="110000"/>
              </a:lnSpc>
            </a:pPr>
            <a:r>
              <a:rPr kumimoji="1" lang="ja-JP" altLang="en-US" sz="1400" dirty="0" smtClean="0">
                <a:solidFill>
                  <a:schemeClr val="tx1"/>
                </a:solidFill>
              </a:rPr>
              <a:t>（著作権法）</a:t>
            </a:r>
            <a:endParaRPr kumimoji="1" lang="ja-JP" altLang="en-US" sz="1400" dirty="0">
              <a:solidFill>
                <a:schemeClr val="tx1"/>
              </a:solidFill>
            </a:endParaRPr>
          </a:p>
        </p:txBody>
      </p:sp>
      <p:sp>
        <p:nvSpPr>
          <p:cNvPr id="14" name="正方形/長方形 13"/>
          <p:cNvSpPr/>
          <p:nvPr/>
        </p:nvSpPr>
        <p:spPr>
          <a:xfrm>
            <a:off x="416496" y="4939200"/>
            <a:ext cx="1944000" cy="576000"/>
          </a:xfrm>
          <a:prstGeom prst="rect">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10000"/>
              </a:lnSpc>
            </a:pPr>
            <a:r>
              <a:rPr kumimoji="1" lang="ja-JP" altLang="en-US" b="1" dirty="0" smtClean="0">
                <a:solidFill>
                  <a:schemeClr val="tx1"/>
                </a:solidFill>
              </a:rPr>
              <a:t>営業秘密の保護</a:t>
            </a:r>
            <a:endParaRPr kumimoji="1" lang="en-US" altLang="ja-JP" b="1" dirty="0" smtClean="0">
              <a:solidFill>
                <a:schemeClr val="tx1"/>
              </a:solidFill>
            </a:endParaRPr>
          </a:p>
          <a:p>
            <a:pPr algn="ctr">
              <a:lnSpc>
                <a:spcPct val="110000"/>
              </a:lnSpc>
            </a:pPr>
            <a:r>
              <a:rPr kumimoji="1" lang="ja-JP" altLang="en-US" sz="1400" dirty="0" smtClean="0">
                <a:solidFill>
                  <a:schemeClr val="tx1"/>
                </a:solidFill>
              </a:rPr>
              <a:t>（不正競争防止法）</a:t>
            </a:r>
            <a:endParaRPr kumimoji="1" lang="ja-JP" altLang="en-US" sz="1400" dirty="0">
              <a:solidFill>
                <a:schemeClr val="tx1"/>
              </a:solidFill>
            </a:endParaRPr>
          </a:p>
        </p:txBody>
      </p:sp>
      <p:sp>
        <p:nvSpPr>
          <p:cNvPr id="17" name="正方形/長方形 16"/>
          <p:cNvSpPr/>
          <p:nvPr/>
        </p:nvSpPr>
        <p:spPr>
          <a:xfrm>
            <a:off x="5385048" y="1772744"/>
            <a:ext cx="1944000" cy="576000"/>
          </a:xfrm>
          <a:prstGeom prst="rect">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10000"/>
              </a:lnSpc>
            </a:pPr>
            <a:r>
              <a:rPr lang="ja-JP" altLang="en-US" b="1" dirty="0" smtClean="0">
                <a:solidFill>
                  <a:schemeClr val="tx1"/>
                </a:solidFill>
              </a:rPr>
              <a:t>商標権</a:t>
            </a:r>
            <a:endParaRPr lang="en-US" altLang="ja-JP" b="1" dirty="0" smtClean="0">
              <a:solidFill>
                <a:schemeClr val="tx1"/>
              </a:solidFill>
            </a:endParaRPr>
          </a:p>
          <a:p>
            <a:pPr algn="ctr">
              <a:lnSpc>
                <a:spcPct val="110000"/>
              </a:lnSpc>
            </a:pPr>
            <a:r>
              <a:rPr kumimoji="1" lang="ja-JP" altLang="en-US" sz="1400" dirty="0" smtClean="0">
                <a:solidFill>
                  <a:schemeClr val="tx1"/>
                </a:solidFill>
              </a:rPr>
              <a:t>（商標法）</a:t>
            </a:r>
            <a:endParaRPr kumimoji="1" lang="ja-JP" altLang="en-US" sz="1400" dirty="0">
              <a:solidFill>
                <a:schemeClr val="tx1"/>
              </a:solidFill>
            </a:endParaRPr>
          </a:p>
        </p:txBody>
      </p:sp>
      <p:sp>
        <p:nvSpPr>
          <p:cNvPr id="18" name="正方形/長方形 17"/>
          <p:cNvSpPr/>
          <p:nvPr/>
        </p:nvSpPr>
        <p:spPr>
          <a:xfrm>
            <a:off x="5385048" y="2419200"/>
            <a:ext cx="1944000" cy="576000"/>
          </a:xfrm>
          <a:prstGeom prst="rect">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10000"/>
              </a:lnSpc>
            </a:pPr>
            <a:r>
              <a:rPr lang="ja-JP" altLang="en-US" sz="1600" b="1" dirty="0" smtClean="0">
                <a:solidFill>
                  <a:schemeClr val="tx1"/>
                </a:solidFill>
              </a:rPr>
              <a:t>商品等表示の保護</a:t>
            </a:r>
            <a:endParaRPr lang="en-US" altLang="ja-JP" sz="1600" b="1" dirty="0" smtClean="0">
              <a:solidFill>
                <a:schemeClr val="tx1"/>
              </a:solidFill>
            </a:endParaRPr>
          </a:p>
          <a:p>
            <a:pPr algn="ctr">
              <a:lnSpc>
                <a:spcPct val="110000"/>
              </a:lnSpc>
            </a:pPr>
            <a:r>
              <a:rPr kumimoji="1" lang="ja-JP" altLang="en-US" sz="1400" dirty="0" smtClean="0">
                <a:solidFill>
                  <a:schemeClr val="tx1"/>
                </a:solidFill>
              </a:rPr>
              <a:t>（不正競争防止法）</a:t>
            </a:r>
            <a:endParaRPr kumimoji="1" lang="ja-JP" altLang="en-US" sz="1400" dirty="0">
              <a:solidFill>
                <a:schemeClr val="tx1"/>
              </a:solidFill>
            </a:endParaRPr>
          </a:p>
        </p:txBody>
      </p:sp>
      <p:cxnSp>
        <p:nvCxnSpPr>
          <p:cNvPr id="21" name="カギ線コネクタ 20"/>
          <p:cNvCxnSpPr>
            <a:endCxn id="10" idx="1"/>
          </p:cNvCxnSpPr>
          <p:nvPr/>
        </p:nvCxnSpPr>
        <p:spPr>
          <a:xfrm rot="16200000" flipH="1">
            <a:off x="128436" y="1772756"/>
            <a:ext cx="432104" cy="144016"/>
          </a:xfrm>
          <a:prstGeom prst="bentConnector2">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8" name="カギ線コネクタ 27"/>
          <p:cNvCxnSpPr>
            <a:endCxn id="11" idx="1"/>
          </p:cNvCxnSpPr>
          <p:nvPr/>
        </p:nvCxnSpPr>
        <p:spPr>
          <a:xfrm rot="16200000" flipH="1">
            <a:off x="-194756" y="2095948"/>
            <a:ext cx="1078488" cy="144016"/>
          </a:xfrm>
          <a:prstGeom prst="bentConnector2">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0" name="カギ線コネクタ 29"/>
          <p:cNvCxnSpPr>
            <a:endCxn id="12" idx="1"/>
          </p:cNvCxnSpPr>
          <p:nvPr/>
        </p:nvCxnSpPr>
        <p:spPr>
          <a:xfrm rot="16200000" flipH="1">
            <a:off x="-518757" y="2419947"/>
            <a:ext cx="1726488" cy="144017"/>
          </a:xfrm>
          <a:prstGeom prst="bentConnector2">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5" name="カギ線コネクタ 34"/>
          <p:cNvCxnSpPr>
            <a:endCxn id="13" idx="1"/>
          </p:cNvCxnSpPr>
          <p:nvPr/>
        </p:nvCxnSpPr>
        <p:spPr>
          <a:xfrm rot="16200000" flipH="1">
            <a:off x="-986758" y="2887946"/>
            <a:ext cx="2662490" cy="144018"/>
          </a:xfrm>
          <a:prstGeom prst="bentConnector2">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8" name="カギ線コネクタ 37"/>
          <p:cNvCxnSpPr>
            <a:endCxn id="14" idx="1"/>
          </p:cNvCxnSpPr>
          <p:nvPr/>
        </p:nvCxnSpPr>
        <p:spPr>
          <a:xfrm rot="16200000" flipH="1">
            <a:off x="-519131" y="4291573"/>
            <a:ext cx="1727236" cy="144017"/>
          </a:xfrm>
          <a:prstGeom prst="bentConnector2">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48" name="コンテンツ プレースホルダー 6"/>
          <p:cNvSpPr txBox="1">
            <a:spLocks/>
          </p:cNvSpPr>
          <p:nvPr/>
        </p:nvSpPr>
        <p:spPr bwMode="auto">
          <a:xfrm>
            <a:off x="5097463" y="3787200"/>
            <a:ext cx="4680520" cy="43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71464" indent="-371464" algn="l" rtl="0" eaLnBrk="1" fontAlgn="base" hangingPunct="1">
              <a:lnSpc>
                <a:spcPct val="110000"/>
              </a:lnSpc>
              <a:spcBef>
                <a:spcPct val="20000"/>
              </a:spcBef>
              <a:spcAft>
                <a:spcPct val="0"/>
              </a:spcAft>
              <a:buFont typeface="Wingdings" panose="05000000000000000000" pitchFamily="2" charset="2"/>
              <a:buChar char="l"/>
              <a:defRPr kumimoji="1" sz="1800">
                <a:solidFill>
                  <a:schemeClr val="tx1"/>
                </a:solidFill>
                <a:latin typeface="+mn-lt"/>
                <a:ea typeface="+mn-ea"/>
                <a:cs typeface="+mn-cs"/>
              </a:defRPr>
            </a:lvl1pPr>
            <a:lvl2pPr marL="804838" indent="-309553" algn="l" rtl="0" eaLnBrk="1" fontAlgn="base" hangingPunct="1">
              <a:lnSpc>
                <a:spcPct val="110000"/>
              </a:lnSpc>
              <a:spcBef>
                <a:spcPct val="20000"/>
              </a:spcBef>
              <a:spcAft>
                <a:spcPct val="0"/>
              </a:spcAft>
              <a:buFont typeface="Wingdings" panose="05000000000000000000" pitchFamily="2" charset="2"/>
              <a:buChar char="l"/>
              <a:defRPr kumimoji="1" sz="1800">
                <a:solidFill>
                  <a:schemeClr val="tx1"/>
                </a:solidFill>
                <a:latin typeface="+mn-lt"/>
                <a:ea typeface="+mn-ea"/>
              </a:defRPr>
            </a:lvl2pPr>
            <a:lvl3pPr marL="1238212" indent="-247642" algn="l" rtl="0" eaLnBrk="1" fontAlgn="base" hangingPunct="1">
              <a:lnSpc>
                <a:spcPct val="110000"/>
              </a:lnSpc>
              <a:spcBef>
                <a:spcPct val="20000"/>
              </a:spcBef>
              <a:spcAft>
                <a:spcPct val="0"/>
              </a:spcAft>
              <a:buFont typeface="Wingdings" panose="05000000000000000000" pitchFamily="2" charset="2"/>
              <a:buChar char="l"/>
              <a:defRPr kumimoji="1" sz="1800">
                <a:solidFill>
                  <a:schemeClr val="tx1"/>
                </a:solidFill>
                <a:latin typeface="+mn-lt"/>
                <a:ea typeface="+mn-ea"/>
              </a:defRPr>
            </a:lvl3pPr>
            <a:lvl4pPr marL="1733497" indent="-247642" algn="l" rtl="0" eaLnBrk="1" fontAlgn="base" hangingPunct="1">
              <a:lnSpc>
                <a:spcPct val="110000"/>
              </a:lnSpc>
              <a:spcBef>
                <a:spcPct val="20000"/>
              </a:spcBef>
              <a:spcAft>
                <a:spcPct val="0"/>
              </a:spcAft>
              <a:buFont typeface="Wingdings" panose="05000000000000000000" pitchFamily="2" charset="2"/>
              <a:buChar char="l"/>
              <a:defRPr kumimoji="1" sz="1800">
                <a:solidFill>
                  <a:schemeClr val="tx1"/>
                </a:solidFill>
                <a:latin typeface="+mn-lt"/>
                <a:ea typeface="+mn-ea"/>
              </a:defRPr>
            </a:lvl4pPr>
            <a:lvl5pPr marL="2228781" indent="-247642" algn="l" rtl="0" eaLnBrk="1" fontAlgn="base" hangingPunct="1">
              <a:lnSpc>
                <a:spcPct val="110000"/>
              </a:lnSpc>
              <a:spcBef>
                <a:spcPct val="20000"/>
              </a:spcBef>
              <a:spcAft>
                <a:spcPct val="0"/>
              </a:spcAft>
              <a:buFont typeface="Wingdings" panose="05000000000000000000" pitchFamily="2" charset="2"/>
              <a:buChar char="l"/>
              <a:defRPr kumimoji="1" sz="1800">
                <a:solidFill>
                  <a:schemeClr val="tx1"/>
                </a:solidFill>
                <a:latin typeface="+mn-lt"/>
                <a:ea typeface="+mn-ea"/>
              </a:defRPr>
            </a:lvl5pPr>
            <a:lvl6pPr marL="2724066" indent="-247642" algn="l" rtl="0" eaLnBrk="1" fontAlgn="base" hangingPunct="1">
              <a:spcBef>
                <a:spcPct val="20000"/>
              </a:spcBef>
              <a:spcAft>
                <a:spcPct val="0"/>
              </a:spcAft>
              <a:buChar char="»"/>
              <a:defRPr kumimoji="1" sz="2167">
                <a:solidFill>
                  <a:schemeClr val="tx1"/>
                </a:solidFill>
                <a:latin typeface="+mn-lt"/>
                <a:ea typeface="+mn-ea"/>
              </a:defRPr>
            </a:lvl6pPr>
            <a:lvl7pPr marL="3219351" indent="-247642" algn="l" rtl="0" eaLnBrk="1" fontAlgn="base" hangingPunct="1">
              <a:spcBef>
                <a:spcPct val="20000"/>
              </a:spcBef>
              <a:spcAft>
                <a:spcPct val="0"/>
              </a:spcAft>
              <a:buChar char="»"/>
              <a:defRPr kumimoji="1" sz="2167">
                <a:solidFill>
                  <a:schemeClr val="tx1"/>
                </a:solidFill>
                <a:latin typeface="+mn-lt"/>
                <a:ea typeface="+mn-ea"/>
              </a:defRPr>
            </a:lvl7pPr>
            <a:lvl8pPr marL="3714636" indent="-247642" algn="l" rtl="0" eaLnBrk="1" fontAlgn="base" hangingPunct="1">
              <a:spcBef>
                <a:spcPct val="20000"/>
              </a:spcBef>
              <a:spcAft>
                <a:spcPct val="0"/>
              </a:spcAft>
              <a:buChar char="»"/>
              <a:defRPr kumimoji="1" sz="2167">
                <a:solidFill>
                  <a:schemeClr val="tx1"/>
                </a:solidFill>
                <a:latin typeface="+mn-lt"/>
                <a:ea typeface="+mn-ea"/>
              </a:defRPr>
            </a:lvl8pPr>
            <a:lvl9pPr marL="4209920" indent="-247642" algn="l" rtl="0" eaLnBrk="1" fontAlgn="base" hangingPunct="1">
              <a:spcBef>
                <a:spcPct val="20000"/>
              </a:spcBef>
              <a:spcAft>
                <a:spcPct val="0"/>
              </a:spcAft>
              <a:buChar char="»"/>
              <a:defRPr kumimoji="1" sz="2167">
                <a:solidFill>
                  <a:schemeClr val="tx1"/>
                </a:solidFill>
                <a:latin typeface="+mn-lt"/>
                <a:ea typeface="+mn-ea"/>
              </a:defRPr>
            </a:lvl9pPr>
          </a:lstStyle>
          <a:p>
            <a:pPr marL="0" indent="0">
              <a:buFont typeface="Wingdings" panose="05000000000000000000" pitchFamily="2" charset="2"/>
              <a:buNone/>
            </a:pPr>
            <a:r>
              <a:rPr lang="ja-JP" altLang="en-US" sz="2400" kern="0" dirty="0" smtClean="0">
                <a:solidFill>
                  <a:schemeClr val="tx2">
                    <a:lumMod val="50000"/>
                  </a:schemeClr>
                </a:solidFill>
              </a:rPr>
              <a:t>その他関係する法令</a:t>
            </a:r>
            <a:endParaRPr lang="ja-JP" altLang="en-US" sz="2400" kern="0" dirty="0">
              <a:solidFill>
                <a:schemeClr val="tx2">
                  <a:lumMod val="50000"/>
                </a:schemeClr>
              </a:solidFill>
            </a:endParaRPr>
          </a:p>
        </p:txBody>
      </p:sp>
      <p:sp>
        <p:nvSpPr>
          <p:cNvPr id="50" name="正方形/長方形 49"/>
          <p:cNvSpPr/>
          <p:nvPr/>
        </p:nvSpPr>
        <p:spPr>
          <a:xfrm>
            <a:off x="5385600" y="4363200"/>
            <a:ext cx="1944000" cy="576000"/>
          </a:xfrm>
          <a:prstGeom prst="rect">
            <a:avLst/>
          </a:pr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10000"/>
              </a:lnSpc>
            </a:pPr>
            <a:r>
              <a:rPr kumimoji="1" lang="ja-JP" altLang="en-US" b="1" dirty="0" smtClean="0">
                <a:solidFill>
                  <a:schemeClr val="tx1"/>
                </a:solidFill>
              </a:rPr>
              <a:t>製造物責任法</a:t>
            </a:r>
            <a:endParaRPr kumimoji="1" lang="ja-JP" altLang="en-US" b="1" dirty="0">
              <a:solidFill>
                <a:schemeClr val="tx1"/>
              </a:solidFill>
            </a:endParaRPr>
          </a:p>
        </p:txBody>
      </p:sp>
      <p:sp>
        <p:nvSpPr>
          <p:cNvPr id="51" name="正方形/長方形 50"/>
          <p:cNvSpPr/>
          <p:nvPr/>
        </p:nvSpPr>
        <p:spPr>
          <a:xfrm>
            <a:off x="5387119" y="5011200"/>
            <a:ext cx="1944000" cy="576000"/>
          </a:xfrm>
          <a:prstGeom prst="rect">
            <a:avLst/>
          </a:pr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10000"/>
              </a:lnSpc>
            </a:pPr>
            <a:r>
              <a:rPr kumimoji="1" lang="ja-JP" altLang="en-US" b="1" dirty="0" smtClean="0">
                <a:solidFill>
                  <a:schemeClr val="tx1"/>
                </a:solidFill>
              </a:rPr>
              <a:t>景品表示法</a:t>
            </a:r>
            <a:endParaRPr kumimoji="1" lang="ja-JP" altLang="en-US" b="1" dirty="0">
              <a:solidFill>
                <a:schemeClr val="tx1"/>
              </a:solidFill>
            </a:endParaRPr>
          </a:p>
        </p:txBody>
      </p:sp>
      <p:sp>
        <p:nvSpPr>
          <p:cNvPr id="52" name="正方形/長方形 51"/>
          <p:cNvSpPr/>
          <p:nvPr/>
        </p:nvSpPr>
        <p:spPr>
          <a:xfrm>
            <a:off x="2360496" y="1772744"/>
            <a:ext cx="2448042" cy="576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16000" indent="-216000">
              <a:lnSpc>
                <a:spcPct val="110000"/>
              </a:lnSpc>
              <a:buFont typeface="メイリオ" panose="020B0604030504040204" pitchFamily="50" charset="-128"/>
              <a:buChar char="○"/>
            </a:pPr>
            <a:r>
              <a:rPr kumimoji="1" lang="ja-JP" altLang="en-US" sz="1200" dirty="0" smtClean="0">
                <a:solidFill>
                  <a:schemeClr val="tx1"/>
                </a:solidFill>
              </a:rPr>
              <a:t>「発明」を保護</a:t>
            </a:r>
            <a:endParaRPr kumimoji="1" lang="en-US" altLang="ja-JP" sz="1200" dirty="0" smtClean="0">
              <a:solidFill>
                <a:schemeClr val="tx1"/>
              </a:solidFill>
            </a:endParaRPr>
          </a:p>
          <a:p>
            <a:pPr marL="216000" indent="-216000">
              <a:lnSpc>
                <a:spcPct val="110000"/>
              </a:lnSpc>
              <a:buFont typeface="メイリオ" panose="020B0604030504040204" pitchFamily="50" charset="-128"/>
              <a:buChar char="○"/>
            </a:pPr>
            <a:r>
              <a:rPr kumimoji="1" lang="ja-JP" altLang="en-US" sz="1200" dirty="0" smtClean="0">
                <a:solidFill>
                  <a:schemeClr val="tx1"/>
                </a:solidFill>
              </a:rPr>
              <a:t>出願から</a:t>
            </a:r>
            <a:r>
              <a:rPr kumimoji="1" lang="en-US" altLang="ja-JP" sz="1200" dirty="0" smtClean="0">
                <a:solidFill>
                  <a:schemeClr val="tx1"/>
                </a:solidFill>
              </a:rPr>
              <a:t>20</a:t>
            </a:r>
            <a:r>
              <a:rPr kumimoji="1" lang="ja-JP" altLang="en-US" sz="1200" dirty="0" smtClean="0">
                <a:solidFill>
                  <a:schemeClr val="tx1"/>
                </a:solidFill>
              </a:rPr>
              <a:t>年</a:t>
            </a:r>
            <a:r>
              <a:rPr kumimoji="1" lang="en-US" altLang="ja-JP" sz="1200" dirty="0" smtClean="0">
                <a:solidFill>
                  <a:schemeClr val="tx1"/>
                </a:solidFill>
              </a:rPr>
              <a:t/>
            </a:r>
            <a:br>
              <a:rPr kumimoji="1" lang="en-US" altLang="ja-JP" sz="1200" dirty="0" smtClean="0">
                <a:solidFill>
                  <a:schemeClr val="tx1"/>
                </a:solidFill>
              </a:rPr>
            </a:br>
            <a:r>
              <a:rPr kumimoji="1" lang="ja-JP" altLang="en-US" sz="1200" dirty="0" smtClean="0">
                <a:solidFill>
                  <a:schemeClr val="tx1"/>
                </a:solidFill>
              </a:rPr>
              <a:t>（一部最大</a:t>
            </a:r>
            <a:r>
              <a:rPr kumimoji="1" lang="en-US" altLang="ja-JP" sz="1200" dirty="0" smtClean="0">
                <a:solidFill>
                  <a:schemeClr val="tx1"/>
                </a:solidFill>
              </a:rPr>
              <a:t>5</a:t>
            </a:r>
            <a:r>
              <a:rPr kumimoji="1" lang="ja-JP" altLang="en-US" sz="1200" dirty="0" smtClean="0">
                <a:solidFill>
                  <a:schemeClr val="tx1"/>
                </a:solidFill>
              </a:rPr>
              <a:t>年まで延長）</a:t>
            </a:r>
            <a:endParaRPr kumimoji="1" lang="ja-JP" altLang="en-US" sz="1200" dirty="0">
              <a:solidFill>
                <a:schemeClr val="tx1"/>
              </a:solidFill>
            </a:endParaRPr>
          </a:p>
        </p:txBody>
      </p:sp>
      <p:sp>
        <p:nvSpPr>
          <p:cNvPr id="53" name="正方形/長方形 52"/>
          <p:cNvSpPr/>
          <p:nvPr/>
        </p:nvSpPr>
        <p:spPr>
          <a:xfrm>
            <a:off x="2362034" y="2419128"/>
            <a:ext cx="2448042" cy="576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16000" indent="-216000">
              <a:lnSpc>
                <a:spcPct val="110000"/>
              </a:lnSpc>
              <a:buFont typeface="メイリオ" panose="020B0604030504040204" pitchFamily="50" charset="-128"/>
              <a:buChar char="○"/>
            </a:pPr>
            <a:r>
              <a:rPr kumimoji="1" lang="ja-JP" altLang="en-US" sz="1200" dirty="0" smtClean="0">
                <a:solidFill>
                  <a:schemeClr val="tx1"/>
                </a:solidFill>
              </a:rPr>
              <a:t>物品の形状等の考案を保護</a:t>
            </a:r>
            <a:endParaRPr kumimoji="1" lang="en-US" altLang="ja-JP" sz="1200" dirty="0" smtClean="0">
              <a:solidFill>
                <a:schemeClr val="tx1"/>
              </a:solidFill>
            </a:endParaRPr>
          </a:p>
          <a:p>
            <a:pPr marL="216000" indent="-216000">
              <a:lnSpc>
                <a:spcPct val="110000"/>
              </a:lnSpc>
              <a:buFont typeface="メイリオ" panose="020B0604030504040204" pitchFamily="50" charset="-128"/>
              <a:buChar char="○"/>
            </a:pPr>
            <a:r>
              <a:rPr kumimoji="1" lang="ja-JP" altLang="en-US" sz="1200" dirty="0" smtClean="0">
                <a:solidFill>
                  <a:schemeClr val="tx1"/>
                </a:solidFill>
              </a:rPr>
              <a:t>出願から</a:t>
            </a:r>
            <a:r>
              <a:rPr kumimoji="1" lang="en-US" altLang="ja-JP" sz="1200" dirty="0" smtClean="0">
                <a:solidFill>
                  <a:schemeClr val="tx1"/>
                </a:solidFill>
              </a:rPr>
              <a:t>10</a:t>
            </a:r>
            <a:r>
              <a:rPr kumimoji="1" lang="ja-JP" altLang="en-US" sz="1200" dirty="0" smtClean="0">
                <a:solidFill>
                  <a:schemeClr val="tx1"/>
                </a:solidFill>
              </a:rPr>
              <a:t>年</a:t>
            </a:r>
            <a:endParaRPr kumimoji="1" lang="en-US" altLang="ja-JP" sz="1200" dirty="0" smtClean="0">
              <a:solidFill>
                <a:schemeClr val="tx1"/>
              </a:solidFill>
            </a:endParaRPr>
          </a:p>
        </p:txBody>
      </p:sp>
      <p:sp>
        <p:nvSpPr>
          <p:cNvPr id="54" name="正方形/長方形 53"/>
          <p:cNvSpPr/>
          <p:nvPr/>
        </p:nvSpPr>
        <p:spPr>
          <a:xfrm>
            <a:off x="128464" y="6019200"/>
            <a:ext cx="9648124" cy="28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ja-JP" altLang="en-US" sz="800" dirty="0" smtClean="0">
                <a:solidFill>
                  <a:schemeClr val="tx1"/>
                </a:solidFill>
              </a:rPr>
              <a:t>知的財産権制度説明会（初心者向け）テキスト「知的財産権制度入門」を基に作成</a:t>
            </a:r>
            <a:endParaRPr lang="en-US" altLang="ja-JP" sz="800" dirty="0" smtClean="0">
              <a:solidFill>
                <a:schemeClr val="tx1"/>
              </a:solidFill>
            </a:endParaRPr>
          </a:p>
        </p:txBody>
      </p:sp>
      <p:sp>
        <p:nvSpPr>
          <p:cNvPr id="55" name="正方形/長方形 54"/>
          <p:cNvSpPr/>
          <p:nvPr/>
        </p:nvSpPr>
        <p:spPr>
          <a:xfrm>
            <a:off x="2360496" y="3067128"/>
            <a:ext cx="2448042" cy="576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16000" indent="-216000">
              <a:lnSpc>
                <a:spcPct val="110000"/>
              </a:lnSpc>
              <a:buFont typeface="メイリオ" panose="020B0604030504040204" pitchFamily="50" charset="-128"/>
              <a:buChar char="○"/>
            </a:pPr>
            <a:r>
              <a:rPr kumimoji="1" lang="ja-JP" altLang="en-US" sz="1200" dirty="0" smtClean="0">
                <a:solidFill>
                  <a:schemeClr val="tx1"/>
                </a:solidFill>
              </a:rPr>
              <a:t>物品のデザインを保護</a:t>
            </a:r>
            <a:endParaRPr kumimoji="1" lang="en-US" altLang="ja-JP" sz="1200" dirty="0" smtClean="0">
              <a:solidFill>
                <a:schemeClr val="tx1"/>
              </a:solidFill>
            </a:endParaRPr>
          </a:p>
          <a:p>
            <a:pPr marL="216000" indent="-216000">
              <a:lnSpc>
                <a:spcPct val="110000"/>
              </a:lnSpc>
              <a:buFont typeface="メイリオ" panose="020B0604030504040204" pitchFamily="50" charset="-128"/>
              <a:buChar char="○"/>
            </a:pPr>
            <a:r>
              <a:rPr kumimoji="1" lang="ja-JP" altLang="en-US" sz="1200" dirty="0" smtClean="0">
                <a:solidFill>
                  <a:schemeClr val="tx1"/>
                </a:solidFill>
              </a:rPr>
              <a:t>登録から</a:t>
            </a:r>
            <a:r>
              <a:rPr kumimoji="1" lang="en-US" altLang="ja-JP" sz="1200" dirty="0" smtClean="0">
                <a:solidFill>
                  <a:schemeClr val="tx1"/>
                </a:solidFill>
              </a:rPr>
              <a:t>20</a:t>
            </a:r>
            <a:r>
              <a:rPr kumimoji="1" lang="ja-JP" altLang="en-US" sz="1200" dirty="0" smtClean="0">
                <a:solidFill>
                  <a:schemeClr val="tx1"/>
                </a:solidFill>
              </a:rPr>
              <a:t>年</a:t>
            </a:r>
            <a:endParaRPr kumimoji="1" lang="en-US" altLang="ja-JP" sz="1200" dirty="0" smtClean="0">
              <a:solidFill>
                <a:schemeClr val="tx1"/>
              </a:solidFill>
            </a:endParaRPr>
          </a:p>
        </p:txBody>
      </p:sp>
      <p:sp>
        <p:nvSpPr>
          <p:cNvPr id="56" name="正方形/長方形 55"/>
          <p:cNvSpPr/>
          <p:nvPr/>
        </p:nvSpPr>
        <p:spPr>
          <a:xfrm>
            <a:off x="2360496" y="3713440"/>
            <a:ext cx="2448042" cy="1152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16000" indent="-216000">
              <a:lnSpc>
                <a:spcPct val="110000"/>
              </a:lnSpc>
              <a:buFont typeface="メイリオ" panose="020B0604030504040204" pitchFamily="50" charset="-128"/>
              <a:buChar char="○"/>
            </a:pPr>
            <a:r>
              <a:rPr kumimoji="1" lang="ja-JP" altLang="en-US" sz="1200" dirty="0" smtClean="0">
                <a:solidFill>
                  <a:schemeClr val="tx1"/>
                </a:solidFill>
              </a:rPr>
              <a:t>文芸、学術、美術、音楽、プログラム等の精神的作品を保護</a:t>
            </a:r>
            <a:endParaRPr kumimoji="1" lang="en-US" altLang="ja-JP" sz="1200" dirty="0" smtClean="0">
              <a:solidFill>
                <a:schemeClr val="tx1"/>
              </a:solidFill>
            </a:endParaRPr>
          </a:p>
          <a:p>
            <a:pPr marL="216000" indent="-216000">
              <a:lnSpc>
                <a:spcPct val="110000"/>
              </a:lnSpc>
              <a:buFont typeface="メイリオ" panose="020B0604030504040204" pitchFamily="50" charset="-128"/>
              <a:buChar char="○"/>
            </a:pPr>
            <a:r>
              <a:rPr kumimoji="1" lang="ja-JP" altLang="en-US" sz="1200" dirty="0" smtClean="0">
                <a:solidFill>
                  <a:schemeClr val="tx1"/>
                </a:solidFill>
              </a:rPr>
              <a:t>死後</a:t>
            </a:r>
            <a:r>
              <a:rPr kumimoji="1" lang="en-US" altLang="ja-JP" sz="1200" dirty="0" smtClean="0">
                <a:solidFill>
                  <a:schemeClr val="tx1"/>
                </a:solidFill>
              </a:rPr>
              <a:t>50</a:t>
            </a:r>
            <a:r>
              <a:rPr kumimoji="1" lang="ja-JP" altLang="en-US" sz="1200" dirty="0" smtClean="0">
                <a:solidFill>
                  <a:schemeClr val="tx1"/>
                </a:solidFill>
              </a:rPr>
              <a:t>年（法人は公表後</a:t>
            </a:r>
            <a:r>
              <a:rPr kumimoji="1" lang="en-US" altLang="ja-JP" sz="1200" dirty="0" smtClean="0">
                <a:solidFill>
                  <a:schemeClr val="tx1"/>
                </a:solidFill>
              </a:rPr>
              <a:t>50</a:t>
            </a:r>
            <a:r>
              <a:rPr kumimoji="1" lang="ja-JP" altLang="en-US" sz="1200" dirty="0" smtClean="0">
                <a:solidFill>
                  <a:schemeClr val="tx1"/>
                </a:solidFill>
              </a:rPr>
              <a:t>年、映画は公表後</a:t>
            </a:r>
            <a:r>
              <a:rPr kumimoji="1" lang="en-US" altLang="ja-JP" sz="1200" dirty="0" smtClean="0">
                <a:solidFill>
                  <a:schemeClr val="tx1"/>
                </a:solidFill>
              </a:rPr>
              <a:t>70</a:t>
            </a:r>
            <a:r>
              <a:rPr kumimoji="1" lang="ja-JP" altLang="en-US" sz="1200" dirty="0" smtClean="0">
                <a:solidFill>
                  <a:schemeClr val="tx1"/>
                </a:solidFill>
              </a:rPr>
              <a:t>年）</a:t>
            </a:r>
            <a:endParaRPr kumimoji="1" lang="en-US" altLang="ja-JP" sz="1200" dirty="0" smtClean="0">
              <a:solidFill>
                <a:schemeClr val="tx1"/>
              </a:solidFill>
            </a:endParaRPr>
          </a:p>
        </p:txBody>
      </p:sp>
      <p:sp>
        <p:nvSpPr>
          <p:cNvPr id="57" name="正方形/長方形 56"/>
          <p:cNvSpPr/>
          <p:nvPr/>
        </p:nvSpPr>
        <p:spPr>
          <a:xfrm>
            <a:off x="2360496" y="4939200"/>
            <a:ext cx="2448042" cy="576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16000" indent="-216000">
              <a:lnSpc>
                <a:spcPct val="110000"/>
              </a:lnSpc>
              <a:buFont typeface="メイリオ" panose="020B0604030504040204" pitchFamily="50" charset="-128"/>
              <a:buChar char="○"/>
            </a:pPr>
            <a:r>
              <a:rPr kumimoji="1" lang="ja-JP" altLang="en-US" sz="1200" dirty="0" smtClean="0">
                <a:solidFill>
                  <a:schemeClr val="tx1"/>
                </a:solidFill>
              </a:rPr>
              <a:t>ノウハウや顧客リストの盗用など不正競争行為を規制</a:t>
            </a:r>
            <a:endParaRPr kumimoji="1" lang="en-US" altLang="ja-JP" sz="1200" dirty="0" smtClean="0">
              <a:solidFill>
                <a:schemeClr val="tx1"/>
              </a:solidFill>
            </a:endParaRPr>
          </a:p>
        </p:txBody>
      </p:sp>
      <p:sp>
        <p:nvSpPr>
          <p:cNvPr id="60" name="正方形/長方形 59"/>
          <p:cNvSpPr/>
          <p:nvPr/>
        </p:nvSpPr>
        <p:spPr>
          <a:xfrm>
            <a:off x="7328546" y="1770820"/>
            <a:ext cx="2448042" cy="576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16000" indent="-216000">
              <a:lnSpc>
                <a:spcPct val="110000"/>
              </a:lnSpc>
              <a:buFont typeface="メイリオ" panose="020B0604030504040204" pitchFamily="50" charset="-128"/>
              <a:buChar char="○"/>
            </a:pPr>
            <a:r>
              <a:rPr kumimoji="1" lang="ja-JP" altLang="en-US" sz="1200" dirty="0" smtClean="0">
                <a:solidFill>
                  <a:schemeClr val="tx1"/>
                </a:solidFill>
              </a:rPr>
              <a:t>商品・サービスに使用するマークを保護</a:t>
            </a:r>
            <a:endParaRPr kumimoji="1" lang="en-US" altLang="ja-JP" sz="1200" dirty="0" smtClean="0">
              <a:solidFill>
                <a:schemeClr val="tx1"/>
              </a:solidFill>
            </a:endParaRPr>
          </a:p>
          <a:p>
            <a:pPr marL="216000" indent="-216000">
              <a:lnSpc>
                <a:spcPct val="110000"/>
              </a:lnSpc>
              <a:buFont typeface="メイリオ" panose="020B0604030504040204" pitchFamily="50" charset="-128"/>
              <a:buChar char="○"/>
            </a:pPr>
            <a:r>
              <a:rPr kumimoji="1" lang="ja-JP" altLang="en-US" sz="1200" dirty="0" smtClean="0">
                <a:solidFill>
                  <a:schemeClr val="tx1"/>
                </a:solidFill>
              </a:rPr>
              <a:t>登録から</a:t>
            </a:r>
            <a:r>
              <a:rPr kumimoji="1" lang="en-US" altLang="ja-JP" sz="1200" dirty="0" smtClean="0">
                <a:solidFill>
                  <a:schemeClr val="tx1"/>
                </a:solidFill>
              </a:rPr>
              <a:t>10</a:t>
            </a:r>
            <a:r>
              <a:rPr kumimoji="1" lang="ja-JP" altLang="en-US" sz="1200" dirty="0" smtClean="0">
                <a:solidFill>
                  <a:schemeClr val="tx1"/>
                </a:solidFill>
              </a:rPr>
              <a:t>年（更新あり）</a:t>
            </a:r>
            <a:endParaRPr kumimoji="1" lang="en-US" altLang="ja-JP" sz="1200" dirty="0" smtClean="0">
              <a:solidFill>
                <a:schemeClr val="tx1"/>
              </a:solidFill>
            </a:endParaRPr>
          </a:p>
        </p:txBody>
      </p:sp>
      <p:sp>
        <p:nvSpPr>
          <p:cNvPr id="61" name="正方形/長方形 60"/>
          <p:cNvSpPr/>
          <p:nvPr/>
        </p:nvSpPr>
        <p:spPr>
          <a:xfrm>
            <a:off x="7329371" y="2418267"/>
            <a:ext cx="2448042" cy="576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16000" indent="-216000">
              <a:lnSpc>
                <a:spcPct val="110000"/>
              </a:lnSpc>
              <a:buFont typeface="メイリオ" panose="020B0604030504040204" pitchFamily="50" charset="-128"/>
              <a:buChar char="○"/>
            </a:pPr>
            <a:r>
              <a:rPr kumimoji="1" lang="ja-JP" altLang="en-US" sz="1200" dirty="0" smtClean="0">
                <a:solidFill>
                  <a:schemeClr val="tx1"/>
                </a:solidFill>
              </a:rPr>
              <a:t>周知・著名な商標等の不正使用を規制</a:t>
            </a:r>
            <a:endParaRPr kumimoji="1" lang="en-US" altLang="ja-JP" sz="1200" dirty="0" smtClean="0">
              <a:solidFill>
                <a:schemeClr val="tx1"/>
              </a:solidFill>
            </a:endParaRPr>
          </a:p>
        </p:txBody>
      </p:sp>
      <p:sp>
        <p:nvSpPr>
          <p:cNvPr id="64" name="正方形/長方形 63"/>
          <p:cNvSpPr/>
          <p:nvPr/>
        </p:nvSpPr>
        <p:spPr>
          <a:xfrm>
            <a:off x="7329904" y="4361440"/>
            <a:ext cx="2448042" cy="576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16000" indent="-216000">
              <a:lnSpc>
                <a:spcPct val="110000"/>
              </a:lnSpc>
              <a:buFont typeface="メイリオ" panose="020B0604030504040204" pitchFamily="50" charset="-128"/>
              <a:buChar char="○"/>
            </a:pPr>
            <a:r>
              <a:rPr kumimoji="1" lang="ja-JP" altLang="en-US" sz="1200" dirty="0" smtClean="0">
                <a:solidFill>
                  <a:schemeClr val="tx1"/>
                </a:solidFill>
              </a:rPr>
              <a:t>製品に欠陥があった場合の製造業者等に対する賠償を定める</a:t>
            </a:r>
            <a:endParaRPr kumimoji="1" lang="en-US" altLang="ja-JP" sz="1200" dirty="0" smtClean="0">
              <a:solidFill>
                <a:schemeClr val="tx1"/>
              </a:solidFill>
            </a:endParaRPr>
          </a:p>
        </p:txBody>
      </p:sp>
      <p:sp>
        <p:nvSpPr>
          <p:cNvPr id="65" name="正方形/長方形 64"/>
          <p:cNvSpPr/>
          <p:nvPr/>
        </p:nvSpPr>
        <p:spPr>
          <a:xfrm>
            <a:off x="7329371" y="5009440"/>
            <a:ext cx="2448042" cy="576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16000" indent="-216000">
              <a:lnSpc>
                <a:spcPct val="110000"/>
              </a:lnSpc>
              <a:buFont typeface="メイリオ" panose="020B0604030504040204" pitchFamily="50" charset="-128"/>
              <a:buChar char="○"/>
            </a:pPr>
            <a:r>
              <a:rPr kumimoji="1" lang="ja-JP" altLang="en-US" sz="1200" dirty="0" smtClean="0">
                <a:solidFill>
                  <a:schemeClr val="tx1"/>
                </a:solidFill>
              </a:rPr>
              <a:t>不当表示や過大な景品類から一般消費者の利益を保護</a:t>
            </a:r>
            <a:endParaRPr kumimoji="1" lang="en-US" altLang="ja-JP" sz="1200" dirty="0" smtClean="0">
              <a:solidFill>
                <a:schemeClr val="tx1"/>
              </a:solidFill>
            </a:endParaRPr>
          </a:p>
        </p:txBody>
      </p:sp>
      <p:cxnSp>
        <p:nvCxnSpPr>
          <p:cNvPr id="67" name="カギ線コネクタ 66"/>
          <p:cNvCxnSpPr>
            <a:endCxn id="17" idx="1"/>
          </p:cNvCxnSpPr>
          <p:nvPr/>
        </p:nvCxnSpPr>
        <p:spPr>
          <a:xfrm rot="16200000" flipH="1">
            <a:off x="5097023" y="1772719"/>
            <a:ext cx="432034" cy="144016"/>
          </a:xfrm>
          <a:prstGeom prst="bentConnector2">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0" name="カギ線コネクタ 69"/>
          <p:cNvCxnSpPr>
            <a:endCxn id="18" idx="1"/>
          </p:cNvCxnSpPr>
          <p:nvPr/>
        </p:nvCxnSpPr>
        <p:spPr>
          <a:xfrm rot="16200000" flipH="1">
            <a:off x="4773795" y="2095947"/>
            <a:ext cx="1078490" cy="144016"/>
          </a:xfrm>
          <a:prstGeom prst="bentConnector2">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68" name="正方形/長方形 67"/>
          <p:cNvSpPr/>
          <p:nvPr/>
        </p:nvSpPr>
        <p:spPr>
          <a:xfrm>
            <a:off x="416496" y="5587200"/>
            <a:ext cx="1944000" cy="576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lnSpc>
                <a:spcPct val="110000"/>
              </a:lnSpc>
            </a:pPr>
            <a:r>
              <a:rPr kumimoji="1" lang="en-US" altLang="ja-JP" b="1" dirty="0" smtClean="0">
                <a:solidFill>
                  <a:schemeClr val="tx1"/>
                </a:solidFill>
              </a:rPr>
              <a:t>…</a:t>
            </a:r>
            <a:endParaRPr kumimoji="1" lang="ja-JP" altLang="en-US" b="1" dirty="0">
              <a:solidFill>
                <a:schemeClr val="tx1"/>
              </a:solidFill>
            </a:endParaRPr>
          </a:p>
        </p:txBody>
      </p:sp>
      <p:sp>
        <p:nvSpPr>
          <p:cNvPr id="71" name="正方形/長方形 70"/>
          <p:cNvSpPr/>
          <p:nvPr/>
        </p:nvSpPr>
        <p:spPr>
          <a:xfrm>
            <a:off x="5384546" y="3068495"/>
            <a:ext cx="1944000" cy="576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lnSpc>
                <a:spcPct val="110000"/>
              </a:lnSpc>
            </a:pPr>
            <a:r>
              <a:rPr kumimoji="1" lang="en-US" altLang="ja-JP" b="1" dirty="0" smtClean="0">
                <a:solidFill>
                  <a:schemeClr val="tx1"/>
                </a:solidFill>
              </a:rPr>
              <a:t>…</a:t>
            </a:r>
            <a:endParaRPr kumimoji="1" lang="ja-JP" altLang="en-US" b="1" dirty="0">
              <a:solidFill>
                <a:schemeClr val="tx1"/>
              </a:solidFill>
            </a:endParaRPr>
          </a:p>
        </p:txBody>
      </p:sp>
      <p:cxnSp>
        <p:nvCxnSpPr>
          <p:cNvPr id="22" name="直線コネクタ 21"/>
          <p:cNvCxnSpPr/>
          <p:nvPr/>
        </p:nvCxnSpPr>
        <p:spPr>
          <a:xfrm flipH="1">
            <a:off x="273600" y="1628710"/>
            <a:ext cx="1537" cy="424800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5" name="直線コネクタ 24"/>
          <p:cNvCxnSpPr/>
          <p:nvPr/>
        </p:nvCxnSpPr>
        <p:spPr>
          <a:xfrm>
            <a:off x="5241032" y="1628710"/>
            <a:ext cx="0" cy="172649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40" name="フッター プレースホルダー 1"/>
          <p:cNvSpPr>
            <a:spLocks noGrp="1"/>
          </p:cNvSpPr>
          <p:nvPr>
            <p:ph type="ftr" sz="quarter" idx="3"/>
          </p:nvPr>
        </p:nvSpPr>
        <p:spPr>
          <a:xfrm>
            <a:off x="128464" y="6451200"/>
            <a:ext cx="9649071" cy="288000"/>
          </a:xfrm>
          <a:prstGeom prst="rect">
            <a:avLst/>
          </a:prstGeom>
        </p:spPr>
        <p:txBody>
          <a:bodyPr vert="horz" lIns="91440" tIns="45720" rIns="91440" bIns="45720" rtlCol="0" anchor="ctr"/>
          <a:lstStyle>
            <a:lvl1pPr algn="ctr">
              <a:lnSpc>
                <a:spcPct val="110000"/>
              </a:lnSpc>
              <a:defRPr sz="800">
                <a:solidFill>
                  <a:schemeClr val="tx1">
                    <a:lumMod val="50000"/>
                    <a:lumOff val="50000"/>
                  </a:schemeClr>
                </a:solidFill>
                <a:latin typeface="+mn-ea"/>
                <a:ea typeface="+mn-ea"/>
              </a:defRPr>
            </a:lvl1pPr>
          </a:lstStyle>
          <a:p>
            <a:r>
              <a:rPr lang="ja-JP" altLang="en-US" dirty="0" smtClean="0"/>
              <a:t>デザインの創作活動の特性に応じた実践的な知的財産権制度の知識修得の在り方に関する調査研究</a:t>
            </a:r>
            <a:endParaRPr lang="en-US" altLang="ja-JP" dirty="0" smtClean="0"/>
          </a:p>
          <a:p>
            <a:r>
              <a:rPr lang="ja-JP" altLang="en-US" dirty="0" smtClean="0"/>
              <a:t>（平成</a:t>
            </a:r>
            <a:r>
              <a:rPr lang="en-US" altLang="ja-JP" dirty="0" smtClean="0"/>
              <a:t>28</a:t>
            </a:r>
            <a:r>
              <a:rPr lang="ja-JP" altLang="en-US" dirty="0" smtClean="0"/>
              <a:t>年度 特許庁産業財産権制度問題調査研究）</a:t>
            </a:r>
            <a:endParaRPr lang="ja-JP" altLang="en-US" dirty="0"/>
          </a:p>
        </p:txBody>
      </p:sp>
    </p:spTree>
    <p:extLst>
      <p:ext uri="{BB962C8B-B14F-4D97-AF65-F5344CB8AC3E}">
        <p14:creationId xmlns:p14="http://schemas.microsoft.com/office/powerpoint/2010/main" val="297704887"/>
      </p:ext>
    </p:extLst>
  </p:cSld>
  <p:clrMapOvr>
    <a:masterClrMapping/>
  </p:clrMapOvr>
  <p:timing>
    <p:tnLst>
      <p:par>
        <p:cTn id="1" dur="indefinite" restart="never" nodeType="tmRoot"/>
      </p:par>
    </p:tnLst>
  </p:timing>
</p:sld>
</file>

<file path=ppt/theme/theme1.xml><?xml version="1.0" encoding="utf-8"?>
<a:theme xmlns:a="http://schemas.openxmlformats.org/drawingml/2006/main" name="Blank">
  <a:themeElements>
    <a:clrScheme name="ユーザー定義 1">
      <a:dk1>
        <a:srgbClr val="000000"/>
      </a:dk1>
      <a:lt1>
        <a:srgbClr val="FFFFFF"/>
      </a:lt1>
      <a:dk2>
        <a:srgbClr val="4B77BE"/>
      </a:dk2>
      <a:lt2>
        <a:srgbClr val="AA6BCD"/>
      </a:lt2>
      <a:accent1>
        <a:srgbClr val="22A8F0"/>
      </a:accent1>
      <a:accent2>
        <a:srgbClr val="04A86A"/>
      </a:accent2>
      <a:accent3>
        <a:srgbClr val="669C0E"/>
      </a:accent3>
      <a:accent4>
        <a:srgbClr val="DA9406"/>
      </a:accent4>
      <a:accent5>
        <a:srgbClr val="FF4C18"/>
      </a:accent5>
      <a:accent6>
        <a:srgbClr val="C91F37"/>
      </a:accent6>
      <a:hlink>
        <a:srgbClr val="000000"/>
      </a:hlink>
      <a:folHlink>
        <a:srgbClr val="000000"/>
      </a:folHlink>
    </a:clrScheme>
    <a:fontScheme name="メイリオ">
      <a:majorFont>
        <a:latin typeface="メイリオ"/>
        <a:ea typeface="メイリオ"/>
        <a:cs typeface=""/>
      </a:majorFont>
      <a:minorFont>
        <a:latin typeface="メイリオ"/>
        <a:ea typeface="メイリオ"/>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a:noFill/>
        </a:ln>
      </a:spPr>
      <a:bodyPr rtlCol="0" anchor="ctr"/>
      <a:lstStyle>
        <a:defPPr algn="ctr">
          <a:defRPr kumimoji="1"/>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raClrScheme>
      <a:clrScheme name="Blank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メイリオ">
      <a:majorFont>
        <a:latin typeface="メイリオ"/>
        <a:ea typeface="メイリオ"/>
        <a:cs typeface=""/>
      </a:majorFont>
      <a:minorFont>
        <a:latin typeface="メイリオ"/>
        <a:ea typeface="メイリオ"/>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blank</Template>
  <TotalTime>0</TotalTime>
  <Words>5617</Words>
  <Application>Microsoft Office PowerPoint</Application>
  <PresentationFormat>A4 210 x 297 mm</PresentationFormat>
  <Paragraphs>551</Paragraphs>
  <Slides>23</Slides>
  <Notes>23</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23</vt:i4>
      </vt:variant>
    </vt:vector>
  </HeadingPairs>
  <TitlesOfParts>
    <vt:vector size="30" baseType="lpstr">
      <vt:lpstr>ＭＳ Ｐゴシック</vt:lpstr>
      <vt:lpstr>メイリオ</vt:lpstr>
      <vt:lpstr>メイリオ</vt:lpstr>
      <vt:lpstr>Arial</vt:lpstr>
      <vt:lpstr>Bauhaus 93</vt:lpstr>
      <vt:lpstr>Wingdings</vt:lpstr>
      <vt:lpstr>Blank</vt:lpstr>
      <vt:lpstr>本教材の利用について</vt:lpstr>
      <vt:lpstr>パート2  デザインと知的財産権</vt:lpstr>
      <vt:lpstr>デザインと知的財産　目次</vt:lpstr>
      <vt:lpstr>02-01 知的財産法とは何か</vt:lpstr>
      <vt:lpstr>02-01　知的財産法とは何か</vt:lpstr>
      <vt:lpstr>02-01　知的財産法とは何か</vt:lpstr>
      <vt:lpstr>02-01　知的財産法とは何か</vt:lpstr>
      <vt:lpstr>02-01　知的財産法とは何か</vt:lpstr>
      <vt:lpstr>02-01　知的財産法とは何か</vt:lpstr>
      <vt:lpstr>02-02 知的財産と経済社会</vt:lpstr>
      <vt:lpstr>02-02　知的財産と経済社会</vt:lpstr>
      <vt:lpstr>02-02　知的財産と経済社会</vt:lpstr>
      <vt:lpstr>02-02　知的財産と経済社会</vt:lpstr>
      <vt:lpstr>02-02　知的財産と経済社会</vt:lpstr>
      <vt:lpstr>02-03 産業財産権と著作権</vt:lpstr>
      <vt:lpstr>02-03　産業財産権と著作権</vt:lpstr>
      <vt:lpstr>02-03　産業財産権と著作権</vt:lpstr>
      <vt:lpstr>02-03　産業財産権と著作権</vt:lpstr>
      <vt:lpstr>02-03　産業財産権と著作権</vt:lpstr>
      <vt:lpstr>02-03　産業財産権と著作権</vt:lpstr>
      <vt:lpstr>02-03　産業財産権と著作権</vt:lpstr>
      <vt:lpstr>02-04 なぜ知的財産権制度を学ぶのか</vt:lpstr>
      <vt:lpstr>02-04　なぜ知的財産権制度を学ぶのか</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2017-11-21T06:14:39Z</dcterms:created>
  <dcterms:modified xsi:type="dcterms:W3CDTF">2017-11-21T06:14:45Z</dcterms:modified>
</cp:coreProperties>
</file>