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30"/>
  </p:notesMasterIdLst>
  <p:handoutMasterIdLst>
    <p:handoutMasterId r:id="rId31"/>
  </p:handoutMasterIdLst>
  <p:sldIdLst>
    <p:sldId id="438" r:id="rId2"/>
    <p:sldId id="279" r:id="rId3"/>
    <p:sldId id="296" r:id="rId4"/>
    <p:sldId id="406" r:id="rId5"/>
    <p:sldId id="324" r:id="rId6"/>
    <p:sldId id="407" r:id="rId7"/>
    <p:sldId id="408" r:id="rId8"/>
    <p:sldId id="409" r:id="rId9"/>
    <p:sldId id="433" r:id="rId10"/>
    <p:sldId id="325" r:id="rId11"/>
    <p:sldId id="410" r:id="rId12"/>
    <p:sldId id="412" r:id="rId13"/>
    <p:sldId id="415" r:id="rId14"/>
    <p:sldId id="416" r:id="rId15"/>
    <p:sldId id="417" r:id="rId16"/>
    <p:sldId id="418" r:id="rId17"/>
    <p:sldId id="419" r:id="rId18"/>
    <p:sldId id="420" r:id="rId19"/>
    <p:sldId id="421" r:id="rId20"/>
    <p:sldId id="422" r:id="rId21"/>
    <p:sldId id="423" r:id="rId22"/>
    <p:sldId id="425" r:id="rId23"/>
    <p:sldId id="437" r:id="rId24"/>
    <p:sldId id="426" r:id="rId25"/>
    <p:sldId id="427" r:id="rId26"/>
    <p:sldId id="428" r:id="rId27"/>
    <p:sldId id="429" r:id="rId28"/>
    <p:sldId id="430" r:id="rId29"/>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pos="3211" userDrawn="1">
          <p15:clr>
            <a:srgbClr val="A4A3A4"/>
          </p15:clr>
        </p15:guide>
        <p15:guide id="4" pos="3029" userDrawn="1">
          <p15:clr>
            <a:srgbClr val="A4A3A4"/>
          </p15:clr>
        </p15:guide>
        <p15:guide id="5" orient="horz" pos="346" userDrawn="1">
          <p15:clr>
            <a:srgbClr val="A4A3A4"/>
          </p15:clr>
        </p15:guide>
        <p15:guide id="6" orient="horz" pos="4247" userDrawn="1">
          <p15:clr>
            <a:srgbClr val="A4A3A4"/>
          </p15:clr>
        </p15:guide>
        <p15:guide id="7" orient="horz" pos="436" userDrawn="1">
          <p15:clr>
            <a:srgbClr val="A4A3A4"/>
          </p15:clr>
        </p15:guide>
        <p15:guide id="8" pos="81" userDrawn="1">
          <p15:clr>
            <a:srgbClr val="A4A3A4"/>
          </p15:clr>
        </p15:guide>
        <p15:guide id="9" pos="6159" userDrawn="1">
          <p15:clr>
            <a:srgbClr val="A4A3A4"/>
          </p15:clr>
        </p15:guide>
        <p15:guide id="10" orient="horz" pos="709"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61330" autoAdjust="0"/>
  </p:normalViewPr>
  <p:slideViewPr>
    <p:cSldViewPr>
      <p:cViewPr varScale="1">
        <p:scale>
          <a:sx n="94" d="100"/>
          <a:sy n="94" d="100"/>
        </p:scale>
        <p:origin x="96" y="414"/>
      </p:cViewPr>
      <p:guideLst>
        <p:guide orient="horz" pos="2160"/>
        <p:guide pos="3120"/>
        <p:guide pos="3211"/>
        <p:guide pos="3029"/>
        <p:guide orient="horz" pos="346"/>
        <p:guide orient="horz" pos="4247"/>
        <p:guide orient="horz" pos="436"/>
        <p:guide pos="81"/>
        <p:guide pos="6159"/>
        <p:guide orient="horz" pos="709"/>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76" d="100"/>
          <a:sy n="76" d="100"/>
        </p:scale>
        <p:origin x="2184" y="108"/>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15B4AD2-0971-486B-AE19-C453B0726B0F}" type="datetimeFigureOut">
              <a:rPr kumimoji="1" lang="ja-JP" altLang="en-US" smtClean="0"/>
              <a:t>2017/11/21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A8C60B4F-9FDB-4280-BEA0-D171FEFE10DE}" type="slidenum">
              <a:rPr kumimoji="1" lang="ja-JP" altLang="en-US" smtClean="0"/>
              <a:t>‹#›</a:t>
            </a:fld>
            <a:endParaRPr kumimoji="1" lang="ja-JP" altLang="en-US"/>
          </a:p>
        </p:txBody>
      </p:sp>
    </p:spTree>
    <p:extLst>
      <p:ext uri="{BB962C8B-B14F-4D97-AF65-F5344CB8AC3E}">
        <p14:creationId xmlns:p14="http://schemas.microsoft.com/office/powerpoint/2010/main" val="749752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712788" y="746125"/>
            <a:ext cx="5381625"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720" y="4721186"/>
            <a:ext cx="544576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29163765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100" kern="1200">
        <a:solidFill>
          <a:schemeClr val="tx1"/>
        </a:solidFill>
        <a:latin typeface="+mn-ea"/>
        <a:ea typeface="+mn-ea"/>
        <a:cs typeface="+mn-cs"/>
      </a:defRPr>
    </a:lvl1pPr>
    <a:lvl2pPr marL="457200" algn="l" rtl="0" fontAlgn="base">
      <a:spcBef>
        <a:spcPct val="30000"/>
      </a:spcBef>
      <a:spcAft>
        <a:spcPct val="0"/>
      </a:spcAft>
      <a:defRPr kumimoji="1" sz="1100" kern="1200">
        <a:solidFill>
          <a:schemeClr val="tx1"/>
        </a:solidFill>
        <a:latin typeface="+mn-ea"/>
        <a:ea typeface="+mn-ea"/>
        <a:cs typeface="+mn-cs"/>
      </a:defRPr>
    </a:lvl2pPr>
    <a:lvl3pPr marL="914400" algn="l" rtl="0" fontAlgn="base">
      <a:spcBef>
        <a:spcPct val="30000"/>
      </a:spcBef>
      <a:spcAft>
        <a:spcPct val="0"/>
      </a:spcAft>
      <a:defRPr kumimoji="1" sz="1100" kern="1200">
        <a:solidFill>
          <a:schemeClr val="tx1"/>
        </a:solidFill>
        <a:latin typeface="+mn-ea"/>
        <a:ea typeface="+mn-ea"/>
        <a:cs typeface="+mn-cs"/>
      </a:defRPr>
    </a:lvl3pPr>
    <a:lvl4pPr marL="1371600" algn="l" rtl="0" fontAlgn="base">
      <a:spcBef>
        <a:spcPct val="30000"/>
      </a:spcBef>
      <a:spcAft>
        <a:spcPct val="0"/>
      </a:spcAft>
      <a:defRPr kumimoji="1" sz="1100" kern="1200">
        <a:solidFill>
          <a:schemeClr val="tx1"/>
        </a:solidFill>
        <a:latin typeface="+mn-ea"/>
        <a:ea typeface="+mn-ea"/>
        <a:cs typeface="+mn-cs"/>
      </a:defRPr>
    </a:lvl4pPr>
    <a:lvl5pPr marL="1828800" algn="l" rtl="0" fontAlgn="base">
      <a:spcBef>
        <a:spcPct val="30000"/>
      </a:spcBef>
      <a:spcAft>
        <a:spcPct val="0"/>
      </a:spcAft>
      <a:defRPr kumimoji="1" sz="110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34344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431996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r>
              <a:rPr kumimoji="1" lang="ja-JP" altLang="en-US" dirty="0">
                <a:latin typeface="+mn-ea"/>
                <a:ea typeface="+mn-ea"/>
              </a:rPr>
              <a:t>・特許法と実用新案法が保護する対象を理解する。</a:t>
            </a:r>
            <a:endParaRPr kumimoji="1" lang="en-US" altLang="ja-JP" dirty="0">
              <a:latin typeface="+mn-ea"/>
              <a:ea typeface="+mn-ea"/>
            </a:endParaRPr>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r>
              <a:rPr lang="ja-JP" altLang="en-US" dirty="0"/>
              <a:t>・特許法の保護対象は「発明」。発明とは「自然法則を利用した技術的思想の創作のうち高度のもの」と定義されている（特許法</a:t>
            </a:r>
            <a:r>
              <a:rPr lang="en-US" altLang="ja-JP" dirty="0"/>
              <a:t>2</a:t>
            </a:r>
            <a:r>
              <a:rPr lang="ja-JP" altLang="en-US" dirty="0"/>
              <a:t>条</a:t>
            </a:r>
            <a:r>
              <a:rPr lang="en-US" altLang="ja-JP" dirty="0"/>
              <a:t>1</a:t>
            </a:r>
            <a:r>
              <a:rPr lang="ja-JP" altLang="en-US" dirty="0"/>
              <a:t>項）。いわゆるアイディアを保護しており、物の発明、方法の発明、物を生産する方法の発明からなる。</a:t>
            </a:r>
            <a:endParaRPr lang="en-US" altLang="ja-JP" dirty="0"/>
          </a:p>
          <a:p>
            <a:r>
              <a:rPr kumimoji="1" lang="ja-JP" altLang="en-US" dirty="0"/>
              <a:t>・実用新案法が保護する対象は、物品の形状、構造又は組合せに係る考案であり、方法の考案については保護の対象となっていない。</a:t>
            </a:r>
            <a:endParaRPr kumimoji="1" lang="en-US" altLang="ja-JP" dirty="0"/>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t>・なお、特許法が対象とする「発明」と、実用新案法が対象とする「考案」は、技術的思想の創作における高度性の点で違いがあり、実用新案法は、技術的思想の創作として低いレベルのものも含むことになる。</a:t>
            </a:r>
            <a:endParaRPr lang="en-US" altLang="ja-JP" dirty="0"/>
          </a:p>
          <a:p>
            <a:endParaRPr kumimoji="1" lang="en-US" altLang="ja-JP" dirty="0"/>
          </a:p>
          <a:p>
            <a:r>
              <a:rPr kumimoji="1" lang="ja-JP" altLang="en-US" dirty="0"/>
              <a:t>（条文：特許法</a:t>
            </a:r>
            <a:r>
              <a:rPr kumimoji="1" lang="en-US" altLang="ja-JP" dirty="0"/>
              <a:t>2</a:t>
            </a:r>
            <a:r>
              <a:rPr kumimoji="1" lang="ja-JP" altLang="en-US" dirty="0"/>
              <a:t>条</a:t>
            </a:r>
            <a:r>
              <a:rPr kumimoji="1" lang="en-US" altLang="ja-JP" dirty="0"/>
              <a:t>1</a:t>
            </a:r>
            <a:r>
              <a:rPr kumimoji="1" lang="ja-JP" altLang="en-US" dirty="0"/>
              <a:t>項、実用新案法</a:t>
            </a:r>
            <a:r>
              <a:rPr kumimoji="1" lang="en-US" altLang="ja-JP" dirty="0"/>
              <a:t>2</a:t>
            </a:r>
            <a:r>
              <a:rPr kumimoji="1" lang="ja-JP" altLang="en-US" dirty="0"/>
              <a:t>条</a:t>
            </a:r>
            <a:r>
              <a:rPr kumimoji="1" lang="en-US" altLang="ja-JP" dirty="0"/>
              <a:t>1</a:t>
            </a:r>
            <a:r>
              <a:rPr kumimoji="1" lang="ja-JP" altLang="en-US" dirty="0"/>
              <a:t>項）</a:t>
            </a:r>
            <a:endParaRPr kumimoji="1" lang="en-US" altLang="ja-JP" dirty="0"/>
          </a:p>
          <a:p>
            <a:endParaRPr kumimoji="1" lang="en-US" altLang="ja-JP" dirty="0"/>
          </a:p>
          <a:p>
            <a:r>
              <a:rPr kumimoji="1" lang="ja-JP" altLang="en-US" dirty="0"/>
              <a:t>・実用新案法は、平成</a:t>
            </a:r>
            <a:r>
              <a:rPr kumimoji="1" lang="en-US" altLang="ja-JP" dirty="0"/>
              <a:t>5</a:t>
            </a:r>
            <a:r>
              <a:rPr kumimoji="1" lang="ja-JP" altLang="en-US" dirty="0"/>
              <a:t>年法改正により、早期に実施が開始されライフサイクルの短い技術に対して早期権利保護を図るために、審査主義から無審査主義へと移行した。</a:t>
            </a:r>
          </a:p>
        </p:txBody>
      </p:sp>
    </p:spTree>
    <p:extLst>
      <p:ext uri="{BB962C8B-B14F-4D97-AF65-F5344CB8AC3E}">
        <p14:creationId xmlns:p14="http://schemas.microsoft.com/office/powerpoint/2010/main" val="32655986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r>
              <a:rPr kumimoji="1" lang="ja-JP" altLang="en-US" dirty="0">
                <a:latin typeface="+mn-ea"/>
                <a:ea typeface="+mn-ea"/>
              </a:rPr>
              <a:t>・特許要件を理解する。</a:t>
            </a:r>
            <a:endParaRPr kumimoji="1" lang="en-US" altLang="ja-JP" dirty="0">
              <a:latin typeface="+mn-ea"/>
              <a:ea typeface="+mn-ea"/>
            </a:endParaRPr>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r>
              <a:rPr lang="ja-JP" altLang="en-US" dirty="0"/>
              <a:t>・特許法はすべての発明を保護の対象としている訳ではない。産業上の利用可能性、新規性、進歩性、先願、拡大先願、不特許事由などの要件が問題となる。それぞれの要件に関して簡単に説明をする。</a:t>
            </a:r>
            <a:endParaRPr lang="en-US" altLang="ja-JP" dirty="0"/>
          </a:p>
          <a:p>
            <a:r>
              <a:rPr lang="ja-JP" altLang="en-US" dirty="0"/>
              <a:t>・「産業上の利用可能性」（特許法</a:t>
            </a:r>
            <a:r>
              <a:rPr lang="en-US" altLang="ja-JP" dirty="0"/>
              <a:t>29</a:t>
            </a:r>
            <a:r>
              <a:rPr lang="ja-JP" altLang="en-US" dirty="0"/>
              <a:t>条</a:t>
            </a:r>
            <a:r>
              <a:rPr lang="en-US" altLang="ja-JP" dirty="0"/>
              <a:t>1</a:t>
            </a:r>
            <a:r>
              <a:rPr lang="ja-JP" altLang="en-US" dirty="0"/>
              <a:t>項柱書）：特許法は「産業の発達に寄与することを目的」としている（特許法</a:t>
            </a:r>
            <a:r>
              <a:rPr lang="en-US" altLang="ja-JP" dirty="0"/>
              <a:t>1</a:t>
            </a:r>
            <a:r>
              <a:rPr lang="ja-JP" altLang="en-US" dirty="0"/>
              <a:t>条）。産業上の利用可能性は、非常に広い意味で理解される。</a:t>
            </a:r>
            <a:endParaRPr lang="en-US" altLang="ja-JP" dirty="0"/>
          </a:p>
          <a:p>
            <a:r>
              <a:rPr lang="ja-JP" altLang="en-US" dirty="0"/>
              <a:t>・「先願」（特許法</a:t>
            </a:r>
            <a:r>
              <a:rPr lang="en-US" altLang="ja-JP" dirty="0"/>
              <a:t>39</a:t>
            </a:r>
            <a:r>
              <a:rPr lang="ja-JP" altLang="en-US" dirty="0"/>
              <a:t>条）：重複特許を回避するために、同一発明について複数の出願があった場合、最先の出願人のみが特許を受けることができる。</a:t>
            </a:r>
            <a:endParaRPr lang="en-US" altLang="ja-JP" dirty="0"/>
          </a:p>
          <a:p>
            <a:r>
              <a:rPr lang="ja-JP" altLang="en-US" dirty="0"/>
              <a:t>・「拡大先願」（特許法</a:t>
            </a:r>
            <a:r>
              <a:rPr lang="en-US" altLang="ja-JP" dirty="0"/>
              <a:t>29</a:t>
            </a:r>
            <a:r>
              <a:rPr lang="ja-JP" altLang="en-US" dirty="0"/>
              <a:t>条の</a:t>
            </a:r>
            <a:r>
              <a:rPr lang="en-US" altLang="ja-JP" dirty="0"/>
              <a:t>2</a:t>
            </a:r>
            <a:r>
              <a:rPr lang="ja-JP" altLang="en-US" dirty="0"/>
              <a:t>）：後になされた</a:t>
            </a:r>
            <a:r>
              <a:rPr lang="en-US" altLang="ja-JP" dirty="0"/>
              <a:t>B</a:t>
            </a:r>
            <a:r>
              <a:rPr lang="ja-JP" altLang="en-US" dirty="0"/>
              <a:t>出願の請求項に係る発明が、先になされた</a:t>
            </a:r>
            <a:r>
              <a:rPr lang="en-US" altLang="ja-JP" dirty="0"/>
              <a:t>A</a:t>
            </a:r>
            <a:r>
              <a:rPr lang="ja-JP" altLang="en-US" dirty="0"/>
              <a:t>出願の特許請求の範囲に記載されていない場合、</a:t>
            </a:r>
            <a:r>
              <a:rPr lang="en-US" altLang="ja-JP" dirty="0"/>
              <a:t>A</a:t>
            </a:r>
            <a:r>
              <a:rPr lang="ja-JP" altLang="en-US" dirty="0"/>
              <a:t>出願は先願にはならない。しかし、</a:t>
            </a:r>
            <a:r>
              <a:rPr lang="en-US" altLang="ja-JP" dirty="0"/>
              <a:t>A</a:t>
            </a:r>
            <a:r>
              <a:rPr lang="ja-JP" altLang="en-US" dirty="0"/>
              <a:t>出願の明細書・図面に記載されていたものであれば出願から</a:t>
            </a:r>
            <a:r>
              <a:rPr lang="en-US" altLang="ja-JP" dirty="0"/>
              <a:t>1</a:t>
            </a:r>
            <a:r>
              <a:rPr lang="ja-JP" altLang="en-US" dirty="0"/>
              <a:t>年</a:t>
            </a:r>
            <a:r>
              <a:rPr lang="en-US" altLang="ja-JP" dirty="0"/>
              <a:t>6</a:t>
            </a:r>
            <a:r>
              <a:rPr lang="ja-JP" altLang="en-US" dirty="0"/>
              <a:t>月後に公開されることとなり、</a:t>
            </a:r>
            <a:r>
              <a:rPr lang="en-US" altLang="ja-JP" dirty="0"/>
              <a:t>A</a:t>
            </a:r>
            <a:r>
              <a:rPr lang="ja-JP" altLang="en-US" dirty="0"/>
              <a:t>出願の公開により、</a:t>
            </a:r>
            <a:r>
              <a:rPr lang="en-US" altLang="ja-JP" dirty="0"/>
              <a:t>B</a:t>
            </a:r>
            <a:r>
              <a:rPr lang="ja-JP" altLang="en-US" dirty="0"/>
              <a:t>出願は社会に新しい技術を提供することにはならないため、</a:t>
            </a:r>
            <a:r>
              <a:rPr lang="en-US" altLang="ja-JP" dirty="0"/>
              <a:t>A</a:t>
            </a:r>
            <a:r>
              <a:rPr lang="ja-JP" altLang="en-US" dirty="0"/>
              <a:t>出願は、後願を排除するものとなり、「拡大された範囲の先願」と呼ばれる。</a:t>
            </a:r>
            <a:endParaRPr lang="en-US" altLang="ja-JP" dirty="0"/>
          </a:p>
          <a:p>
            <a:r>
              <a:rPr lang="ja-JP" altLang="en-US" dirty="0"/>
              <a:t>・「不特許事由」（特許法</a:t>
            </a:r>
            <a:r>
              <a:rPr lang="en-US" altLang="ja-JP" dirty="0"/>
              <a:t>32</a:t>
            </a:r>
            <a:r>
              <a:rPr lang="ja-JP" altLang="en-US" dirty="0"/>
              <a:t>条）：公の秩序、善良の風俗又は公衆の衛生を害するおそれがある発明については、特許を受けることができない。</a:t>
            </a:r>
            <a:endParaRPr lang="en-US" altLang="ja-JP" dirty="0"/>
          </a:p>
          <a:p>
            <a:endParaRPr lang="en-US" altLang="ja-JP" dirty="0"/>
          </a:p>
          <a:p>
            <a:r>
              <a:rPr lang="ja-JP" altLang="en-US" dirty="0"/>
              <a:t>・新規性、進歩性については次のスライドを参照。</a:t>
            </a:r>
            <a:endParaRPr kumimoji="1" lang="ja-JP" altLang="en-US" dirty="0"/>
          </a:p>
        </p:txBody>
      </p:sp>
    </p:spTree>
    <p:extLst>
      <p:ext uri="{BB962C8B-B14F-4D97-AF65-F5344CB8AC3E}">
        <p14:creationId xmlns:p14="http://schemas.microsoft.com/office/powerpoint/2010/main" val="1598998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r>
              <a:rPr kumimoji="1" lang="ja-JP" altLang="en-US" dirty="0">
                <a:latin typeface="+mn-ea"/>
                <a:ea typeface="+mn-ea"/>
              </a:rPr>
              <a:t>・特許要件のうち、「新規性」、「進歩性」を理解する。</a:t>
            </a:r>
            <a:endParaRPr kumimoji="1" lang="en-US" altLang="ja-JP" dirty="0">
              <a:latin typeface="+mn-ea"/>
              <a:ea typeface="+mn-ea"/>
            </a:endParaRPr>
          </a:p>
          <a:p>
            <a:endParaRPr kumimoji="1" lang="en-US" altLang="ja-JP" dirty="0">
              <a:latin typeface="+mn-ea"/>
              <a:ea typeface="+mn-ea"/>
            </a:endParaRPr>
          </a:p>
          <a:p>
            <a:r>
              <a:rPr kumimoji="1" lang="en-US" altLang="ja-JP" dirty="0">
                <a:solidFill>
                  <a:schemeClr val="tx1"/>
                </a:solidFill>
                <a:latin typeface="+mn-ea"/>
                <a:ea typeface="+mn-ea"/>
              </a:rPr>
              <a:t>〔</a:t>
            </a:r>
            <a:r>
              <a:rPr kumimoji="1" lang="ja-JP" altLang="en-US" dirty="0">
                <a:solidFill>
                  <a:schemeClr val="tx1"/>
                </a:solidFill>
                <a:latin typeface="+mn-ea"/>
                <a:ea typeface="+mn-ea"/>
              </a:rPr>
              <a:t>説明</a:t>
            </a:r>
            <a:r>
              <a:rPr kumimoji="1" lang="en-US" altLang="ja-JP" dirty="0">
                <a:solidFill>
                  <a:schemeClr val="tx1"/>
                </a:solidFill>
                <a:latin typeface="+mn-ea"/>
                <a:ea typeface="+mn-ea"/>
              </a:rPr>
              <a:t>〕</a:t>
            </a:r>
          </a:p>
          <a:p>
            <a:r>
              <a:rPr lang="ja-JP" altLang="en-US" dirty="0">
                <a:solidFill>
                  <a:schemeClr val="tx1"/>
                </a:solidFill>
                <a:latin typeface="+mn-ea"/>
                <a:ea typeface="+mn-ea"/>
              </a:rPr>
              <a:t>・特許法は、発明を奨励するために、発明を公開する代償として特許権を付与するものである。そのため、出願された発明がすでに公開されている技術と同一であったり、その発明の属する技術分野における通常の知識を有する者が容易に発明できるものである場合、発明を公開したとしても産業発達に寄与するものではなく、すでに公開されている技術に特許権を付与することになると、それまで自由に利用できた技術が独占され、むしろ産業発達を阻害することになるため、新規性や進歩性といった要件が要求されていることを説明をする。</a:t>
            </a:r>
            <a:endParaRPr lang="en-US" altLang="ja-JP" dirty="0">
              <a:solidFill>
                <a:schemeClr val="tx1"/>
              </a:solidFill>
              <a:latin typeface="+mn-ea"/>
              <a:ea typeface="+mn-ea"/>
            </a:endParaRPr>
          </a:p>
          <a:p>
            <a:r>
              <a:rPr lang="ja-JP" altLang="en-US" dirty="0">
                <a:solidFill>
                  <a:schemeClr val="tx1"/>
                </a:solidFill>
                <a:latin typeface="+mn-ea"/>
                <a:ea typeface="+mn-ea"/>
              </a:rPr>
              <a:t>・デザイナー志望の</a:t>
            </a:r>
            <a:r>
              <a:rPr lang="ja-JP" altLang="en-US" dirty="0" smtClean="0">
                <a:solidFill>
                  <a:schemeClr val="tx1"/>
                </a:solidFill>
                <a:latin typeface="+mn-ea"/>
                <a:ea typeface="+mn-ea"/>
              </a:rPr>
              <a:t>学生は</a:t>
            </a:r>
            <a:r>
              <a:rPr lang="ja-JP" altLang="en-US" dirty="0">
                <a:solidFill>
                  <a:schemeClr val="tx1"/>
                </a:solidFill>
                <a:latin typeface="+mn-ea"/>
                <a:ea typeface="+mn-ea"/>
              </a:rPr>
              <a:t>、自分の創作したデザインを自分のウェブページや</a:t>
            </a:r>
            <a:r>
              <a:rPr lang="en-US" altLang="ja-JP" dirty="0">
                <a:solidFill>
                  <a:schemeClr val="tx1"/>
                </a:solidFill>
                <a:latin typeface="+mn-ea"/>
                <a:ea typeface="+mn-ea"/>
              </a:rPr>
              <a:t>SNS</a:t>
            </a:r>
            <a:r>
              <a:rPr lang="ja-JP" altLang="en-US" dirty="0">
                <a:solidFill>
                  <a:schemeClr val="tx1"/>
                </a:solidFill>
                <a:latin typeface="+mn-ea"/>
                <a:ea typeface="+mn-ea"/>
              </a:rPr>
              <a:t>で公開してしまうことが考えられる。新規性は意匠法でも問題となるため、そのような公開には問題があることを、ここで強く認識させておく必要がある。</a:t>
            </a:r>
            <a:endParaRPr lang="en-US" altLang="ja-JP" dirty="0">
              <a:solidFill>
                <a:schemeClr val="tx1"/>
              </a:solidFill>
              <a:latin typeface="+mn-ea"/>
              <a:ea typeface="+mn-ea"/>
            </a:endParaRPr>
          </a:p>
          <a:p>
            <a:r>
              <a:rPr lang="ja-JP" altLang="en-US" dirty="0">
                <a:solidFill>
                  <a:schemeClr val="tx1"/>
                </a:solidFill>
                <a:latin typeface="+mn-ea"/>
                <a:ea typeface="+mn-ea"/>
              </a:rPr>
              <a:t>・その上で、次の新規性喪失の例外に話題を繋ぐとよい。</a:t>
            </a:r>
            <a:endParaRPr lang="en-US" altLang="ja-JP" dirty="0">
              <a:solidFill>
                <a:schemeClr val="tx1"/>
              </a:solidFill>
              <a:latin typeface="+mn-ea"/>
              <a:ea typeface="+mn-ea"/>
            </a:endParaRPr>
          </a:p>
          <a:p>
            <a:endParaRPr lang="en-US" altLang="ja-JP" dirty="0">
              <a:solidFill>
                <a:schemeClr val="tx1"/>
              </a:solidFill>
              <a:latin typeface="+mn-ea"/>
              <a:ea typeface="+mn-ea"/>
            </a:endParaRPr>
          </a:p>
          <a:p>
            <a:r>
              <a:rPr lang="en-US" altLang="ja-JP" dirty="0">
                <a:solidFill>
                  <a:schemeClr val="tx1"/>
                </a:solidFill>
                <a:latin typeface="+mn-ea"/>
                <a:ea typeface="+mn-ea"/>
              </a:rPr>
              <a:t>(</a:t>
            </a:r>
            <a:r>
              <a:rPr lang="ja-JP" altLang="en-US" dirty="0">
                <a:solidFill>
                  <a:schemeClr val="tx1"/>
                </a:solidFill>
                <a:latin typeface="+mn-ea"/>
                <a:ea typeface="+mn-ea"/>
              </a:rPr>
              <a:t>条文：特許法</a:t>
            </a:r>
            <a:r>
              <a:rPr lang="en-US" altLang="ja-JP" dirty="0">
                <a:solidFill>
                  <a:schemeClr val="tx1"/>
                </a:solidFill>
                <a:latin typeface="+mn-ea"/>
                <a:ea typeface="+mn-ea"/>
              </a:rPr>
              <a:t>29</a:t>
            </a:r>
            <a:r>
              <a:rPr lang="ja-JP" altLang="en-US" dirty="0">
                <a:solidFill>
                  <a:schemeClr val="tx1"/>
                </a:solidFill>
                <a:latin typeface="+mn-ea"/>
                <a:ea typeface="+mn-ea"/>
              </a:rPr>
              <a:t>条</a:t>
            </a:r>
            <a:r>
              <a:rPr lang="en-US" altLang="ja-JP" dirty="0">
                <a:solidFill>
                  <a:schemeClr val="tx1"/>
                </a:solidFill>
                <a:latin typeface="+mn-ea"/>
                <a:ea typeface="+mn-ea"/>
              </a:rPr>
              <a:t>1</a:t>
            </a:r>
            <a:r>
              <a:rPr lang="ja-JP" altLang="en-US" dirty="0">
                <a:solidFill>
                  <a:schemeClr val="tx1"/>
                </a:solidFill>
                <a:latin typeface="+mn-ea"/>
                <a:ea typeface="+mn-ea"/>
              </a:rPr>
              <a:t>項各号、</a:t>
            </a:r>
            <a:r>
              <a:rPr lang="en-US" altLang="ja-JP" dirty="0">
                <a:solidFill>
                  <a:schemeClr val="tx1"/>
                </a:solidFill>
                <a:latin typeface="+mn-ea"/>
                <a:ea typeface="+mn-ea"/>
              </a:rPr>
              <a:t>2</a:t>
            </a:r>
            <a:r>
              <a:rPr lang="ja-JP" altLang="en-US" dirty="0">
                <a:solidFill>
                  <a:schemeClr val="tx1"/>
                </a:solidFill>
                <a:latin typeface="+mn-ea"/>
                <a:ea typeface="+mn-ea"/>
              </a:rPr>
              <a:t>項）</a:t>
            </a:r>
            <a:endParaRPr kumimoji="1" lang="ja-JP" altLang="en-US" dirty="0">
              <a:solidFill>
                <a:schemeClr val="tx1"/>
              </a:solidFill>
              <a:latin typeface="+mn-ea"/>
              <a:ea typeface="+mn-ea"/>
            </a:endParaRPr>
          </a:p>
        </p:txBody>
      </p:sp>
    </p:spTree>
    <p:extLst>
      <p:ext uri="{BB962C8B-B14F-4D97-AF65-F5344CB8AC3E}">
        <p14:creationId xmlns:p14="http://schemas.microsoft.com/office/powerpoint/2010/main" val="809576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solidFill>
                  <a:schemeClr val="tx1"/>
                </a:solidFill>
                <a:latin typeface="+mn-ea"/>
                <a:ea typeface="+mn-ea"/>
              </a:rPr>
              <a:t>〔</a:t>
            </a:r>
            <a:r>
              <a:rPr kumimoji="1" lang="ja-JP" altLang="en-US" dirty="0">
                <a:solidFill>
                  <a:schemeClr val="tx1"/>
                </a:solidFill>
                <a:latin typeface="+mn-ea"/>
                <a:ea typeface="+mn-ea"/>
              </a:rPr>
              <a:t>狙い</a:t>
            </a:r>
            <a:r>
              <a:rPr kumimoji="1" lang="en-US" altLang="ja-JP" dirty="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solidFill>
                  <a:schemeClr val="tx1"/>
                </a:solidFill>
                <a:latin typeface="+mn-ea"/>
                <a:ea typeface="+mn-ea"/>
              </a:rPr>
              <a:t>・新規性を喪失してしまった場合でも保護が受けられる場合があることを理解する。</a:t>
            </a:r>
            <a:endParaRPr kumimoji="1" lang="en-US" altLang="ja-JP" dirty="0">
              <a:solidFill>
                <a:schemeClr val="tx1"/>
              </a:solidFill>
              <a:latin typeface="+mn-ea"/>
              <a:ea typeface="+mn-ea"/>
            </a:endParaRPr>
          </a:p>
          <a:p>
            <a:endParaRPr kumimoji="1" lang="en-US" altLang="ja-JP" dirty="0">
              <a:solidFill>
                <a:schemeClr val="tx1"/>
              </a:solidFill>
              <a:latin typeface="+mn-ea"/>
              <a:ea typeface="+mn-ea"/>
            </a:endParaRPr>
          </a:p>
          <a:p>
            <a:r>
              <a:rPr kumimoji="1" lang="en-US" altLang="ja-JP" dirty="0">
                <a:solidFill>
                  <a:schemeClr val="tx1"/>
                </a:solidFill>
                <a:latin typeface="+mn-ea"/>
                <a:ea typeface="+mn-ea"/>
              </a:rPr>
              <a:t>〔</a:t>
            </a:r>
            <a:r>
              <a:rPr kumimoji="1" lang="ja-JP" altLang="en-US" dirty="0">
                <a:solidFill>
                  <a:schemeClr val="tx1"/>
                </a:solidFill>
                <a:latin typeface="+mn-ea"/>
                <a:ea typeface="+mn-ea"/>
              </a:rPr>
              <a:t>説明</a:t>
            </a:r>
            <a:r>
              <a:rPr kumimoji="1" lang="en-US" altLang="ja-JP" dirty="0">
                <a:solidFill>
                  <a:schemeClr val="tx1"/>
                </a:solidFill>
                <a:latin typeface="+mn-ea"/>
                <a:ea typeface="+mn-ea"/>
              </a:rPr>
              <a:t>〕</a:t>
            </a:r>
          </a:p>
          <a:p>
            <a:r>
              <a:rPr lang="ja-JP" altLang="en-US" dirty="0">
                <a:solidFill>
                  <a:schemeClr val="tx1"/>
                </a:solidFill>
                <a:latin typeface="+mn-ea"/>
                <a:ea typeface="+mn-ea"/>
              </a:rPr>
              <a:t>・発明の新規性は、発明者自身の公開によっても喪失するため、この原則を貫くと、特許法の目的に反する結果にもなりかねない。そこで、特許法は、新規性が喪失した発明であっても、一定の要件のもと、新規性喪失の例外として、特許権が付与される場合があることを規定している。</a:t>
            </a:r>
            <a:endParaRPr lang="en-US" altLang="ja-JP" dirty="0">
              <a:solidFill>
                <a:schemeClr val="tx1"/>
              </a:solidFill>
              <a:latin typeface="+mn-ea"/>
              <a:ea typeface="+mn-ea"/>
            </a:endParaRPr>
          </a:p>
          <a:p>
            <a:r>
              <a:rPr lang="ja-JP" altLang="en-US" dirty="0">
                <a:solidFill>
                  <a:schemeClr val="tx1"/>
                </a:solidFill>
                <a:latin typeface="+mn-ea"/>
                <a:ea typeface="+mn-ea"/>
              </a:rPr>
              <a:t>・「意に反して」とは、発明が秘密に管理されている場合に、窃盗、詐欺等の手段により取得したものが開示されることや、秘密保持義務を負う者が漏洩することである。「行為に起因して」とは、学会、研究会、セミナー等で発表すること等である。</a:t>
            </a:r>
            <a:endParaRPr lang="en-US" altLang="ja-JP" dirty="0">
              <a:solidFill>
                <a:schemeClr val="tx1"/>
              </a:solidFill>
              <a:latin typeface="+mn-ea"/>
              <a:ea typeface="+mn-ea"/>
            </a:endParaRPr>
          </a:p>
          <a:p>
            <a:r>
              <a:rPr lang="ja-JP" altLang="en-US" dirty="0">
                <a:solidFill>
                  <a:schemeClr val="tx1"/>
                </a:solidFill>
              </a:rPr>
              <a:t>・本人が出願する前の第三者の行為によって特許を受けることができない場合があり、また海外へ出願する場合には、国や機関によって制度が異なるため注意する必要がある。</a:t>
            </a:r>
            <a:endParaRPr lang="en-US" altLang="ja-JP" dirty="0">
              <a:solidFill>
                <a:schemeClr val="tx1"/>
              </a:solidFill>
            </a:endParaRPr>
          </a:p>
          <a:p>
            <a:endParaRPr lang="en-US" altLang="ja-JP" dirty="0">
              <a:solidFill>
                <a:schemeClr val="tx1"/>
              </a:solidFill>
              <a:latin typeface="+mn-ea"/>
              <a:ea typeface="+mn-ea"/>
            </a:endParaRPr>
          </a:p>
          <a:p>
            <a:r>
              <a:rPr lang="ja-JP" altLang="en-US" dirty="0">
                <a:solidFill>
                  <a:schemeClr val="tx1"/>
                </a:solidFill>
                <a:latin typeface="+mn-ea"/>
                <a:ea typeface="+mn-ea"/>
              </a:rPr>
              <a:t>（条文：特許法</a:t>
            </a:r>
            <a:r>
              <a:rPr lang="en-US" altLang="ja-JP" dirty="0">
                <a:solidFill>
                  <a:schemeClr val="tx1"/>
                </a:solidFill>
                <a:latin typeface="+mn-ea"/>
                <a:ea typeface="+mn-ea"/>
              </a:rPr>
              <a:t>30</a:t>
            </a:r>
            <a:r>
              <a:rPr lang="ja-JP" altLang="en-US" dirty="0">
                <a:solidFill>
                  <a:schemeClr val="tx1"/>
                </a:solidFill>
                <a:latin typeface="+mn-ea"/>
                <a:ea typeface="+mn-ea"/>
              </a:rPr>
              <a:t>条）</a:t>
            </a:r>
            <a:endParaRPr kumimoji="1" lang="ja-JP" altLang="en-US" dirty="0">
              <a:solidFill>
                <a:schemeClr val="tx1"/>
              </a:solidFill>
              <a:latin typeface="+mn-ea"/>
              <a:ea typeface="+mn-ea"/>
            </a:endParaRPr>
          </a:p>
        </p:txBody>
      </p:sp>
    </p:spTree>
    <p:extLst>
      <p:ext uri="{BB962C8B-B14F-4D97-AF65-F5344CB8AC3E}">
        <p14:creationId xmlns:p14="http://schemas.microsoft.com/office/powerpoint/2010/main" val="3775209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solidFill>
                  <a:schemeClr val="tx1"/>
                </a:solidFill>
                <a:latin typeface="+mn-ea"/>
                <a:ea typeface="+mn-ea"/>
              </a:rPr>
              <a:t>〔</a:t>
            </a:r>
            <a:r>
              <a:rPr kumimoji="1" lang="ja-JP" altLang="en-US" dirty="0">
                <a:solidFill>
                  <a:schemeClr val="tx1"/>
                </a:solidFill>
                <a:latin typeface="+mn-ea"/>
                <a:ea typeface="+mn-ea"/>
              </a:rPr>
              <a:t>狙い</a:t>
            </a:r>
            <a:r>
              <a:rPr kumimoji="1" lang="en-US" altLang="ja-JP" dirty="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solidFill>
                  <a:schemeClr val="tx1"/>
                </a:solidFill>
              </a:rPr>
              <a:t>・先願（先願主義）の意味について理解する。</a:t>
            </a:r>
            <a:endParaRPr kumimoji="1" lang="en-US" altLang="ja-JP" dirty="0">
              <a:solidFill>
                <a:schemeClr val="tx1"/>
              </a:solidFill>
              <a:latin typeface="+mn-ea"/>
              <a:ea typeface="+mn-ea"/>
            </a:endParaRPr>
          </a:p>
          <a:p>
            <a:endParaRPr kumimoji="1" lang="en-US" altLang="ja-JP" dirty="0">
              <a:solidFill>
                <a:schemeClr val="tx1"/>
              </a:solidFill>
              <a:latin typeface="+mn-ea"/>
              <a:ea typeface="+mn-ea"/>
            </a:endParaRPr>
          </a:p>
          <a:p>
            <a:r>
              <a:rPr kumimoji="1" lang="en-US" altLang="ja-JP" dirty="0">
                <a:solidFill>
                  <a:schemeClr val="tx1"/>
                </a:solidFill>
                <a:latin typeface="+mn-ea"/>
                <a:ea typeface="+mn-ea"/>
              </a:rPr>
              <a:t>〔</a:t>
            </a:r>
            <a:r>
              <a:rPr kumimoji="1" lang="ja-JP" altLang="en-US" dirty="0">
                <a:solidFill>
                  <a:schemeClr val="tx1"/>
                </a:solidFill>
                <a:latin typeface="+mn-ea"/>
                <a:ea typeface="+mn-ea"/>
              </a:rPr>
              <a:t>説明</a:t>
            </a:r>
            <a:r>
              <a:rPr kumimoji="1" lang="en-US" altLang="ja-JP" dirty="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solidFill>
                  <a:schemeClr val="tx1"/>
                </a:solidFill>
              </a:rPr>
              <a:t>・先願主義は、同一の発明が複数出願された場合に、最も先の出願のみを保護し、重複特許が生じることを防ぐものである。もし仮に重複特許を許してしまうと、権利関係が錯綜することになるだけでなく、特許権の存続期間を定めた意義も損なわれることになるため、このような規定がある。</a:t>
            </a:r>
            <a:endParaRPr lang="en-US" altLang="ja-JP" dirty="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a:t>
            </a:r>
            <a:r>
              <a:rPr lang="ja-JP" altLang="en-US" dirty="0" smtClean="0">
                <a:solidFill>
                  <a:schemeClr val="tx1"/>
                </a:solidFill>
              </a:rPr>
              <a:t>早い</a:t>
            </a:r>
            <a:r>
              <a:rPr lang="ja-JP" altLang="en-US" dirty="0">
                <a:solidFill>
                  <a:schemeClr val="tx1"/>
                </a:solidFill>
              </a:rPr>
              <a:t>時期に出願することの重要性は、意匠法や商標法でも変わらないことを強調しておく。</a:t>
            </a:r>
            <a:endParaRPr lang="en-US" altLang="ja-JP" dirty="0">
              <a:solidFill>
                <a:schemeClr val="tx1"/>
              </a:solidFill>
            </a:endParaRPr>
          </a:p>
          <a:p>
            <a:endParaRPr kumimoji="1" lang="en-US" altLang="ja-JP" dirty="0">
              <a:solidFill>
                <a:schemeClr val="tx1"/>
              </a:solidFill>
            </a:endParaRPr>
          </a:p>
          <a:p>
            <a:r>
              <a:rPr kumimoji="1" lang="ja-JP" altLang="en-US" dirty="0">
                <a:solidFill>
                  <a:schemeClr val="tx1"/>
                </a:solidFill>
              </a:rPr>
              <a:t>（条文：特許法</a:t>
            </a:r>
            <a:r>
              <a:rPr kumimoji="1" lang="en-US" altLang="ja-JP" dirty="0">
                <a:solidFill>
                  <a:schemeClr val="tx1"/>
                </a:solidFill>
              </a:rPr>
              <a:t>39</a:t>
            </a:r>
            <a:r>
              <a:rPr kumimoji="1" lang="ja-JP" altLang="en-US" dirty="0">
                <a:solidFill>
                  <a:schemeClr val="tx1"/>
                </a:solidFill>
              </a:rPr>
              <a:t>条）</a:t>
            </a:r>
          </a:p>
        </p:txBody>
      </p:sp>
    </p:spTree>
    <p:extLst>
      <p:ext uri="{BB962C8B-B14F-4D97-AF65-F5344CB8AC3E}">
        <p14:creationId xmlns:p14="http://schemas.microsoft.com/office/powerpoint/2010/main" val="49421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t>・与えられる特許権の範囲は「特許請求の範囲」によって決まることを理解する。</a:t>
            </a:r>
            <a:endParaRPr lang="en-US" altLang="ja-JP" dirty="0"/>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r>
              <a:rPr lang="ja-JP" altLang="en-US" dirty="0"/>
              <a:t>・特許請求の範囲は、実務上「クレーム」ともいわれる。ここには、「特許出願人が特許を受けようとする発明を特定するために必要と認められる事項のすべてを記載しなければならない」とされている。</a:t>
            </a:r>
            <a:endParaRPr lang="en-US" altLang="ja-JP" dirty="0"/>
          </a:p>
          <a:p>
            <a:r>
              <a:rPr lang="ja-JP" altLang="en-US" dirty="0"/>
              <a:t>・特許請求の範囲は、自らの権利の範囲を決定する重要な事項であり、出願人は、他人の権利を侵害しない範囲で、自らの権利範囲ができるだけ大きくなるような記載を心掛けており、通常は専門家である弁理士に文章作成を依頼する。</a:t>
            </a:r>
            <a:endParaRPr lang="en-US" altLang="ja-JP" dirty="0"/>
          </a:p>
          <a:p>
            <a:endParaRPr lang="en-US" altLang="ja-JP" dirty="0"/>
          </a:p>
          <a:p>
            <a:r>
              <a:rPr lang="ja-JP" altLang="en-US" dirty="0"/>
              <a:t>（条文：特許法</a:t>
            </a:r>
            <a:r>
              <a:rPr lang="en-US" altLang="ja-JP" dirty="0"/>
              <a:t>36</a:t>
            </a:r>
            <a:r>
              <a:rPr lang="ja-JP" altLang="en-US" dirty="0"/>
              <a:t>条</a:t>
            </a:r>
            <a:r>
              <a:rPr lang="en-US" altLang="ja-JP" dirty="0"/>
              <a:t>5</a:t>
            </a:r>
            <a:r>
              <a:rPr lang="ja-JP" altLang="en-US" dirty="0"/>
              <a:t>項、</a:t>
            </a:r>
            <a:r>
              <a:rPr lang="en-US" altLang="ja-JP" dirty="0"/>
              <a:t>70</a:t>
            </a:r>
            <a:r>
              <a:rPr lang="ja-JP" altLang="en-US" dirty="0"/>
              <a:t>条</a:t>
            </a:r>
            <a:r>
              <a:rPr lang="en-US" altLang="ja-JP" dirty="0"/>
              <a:t>1</a:t>
            </a:r>
            <a:r>
              <a:rPr lang="ja-JP" altLang="en-US" dirty="0"/>
              <a:t>項）</a:t>
            </a:r>
            <a:endParaRPr kumimoji="1" lang="ja-JP" altLang="en-US" dirty="0"/>
          </a:p>
        </p:txBody>
      </p:sp>
    </p:spTree>
    <p:extLst>
      <p:ext uri="{BB962C8B-B14F-4D97-AF65-F5344CB8AC3E}">
        <p14:creationId xmlns:p14="http://schemas.microsoft.com/office/powerpoint/2010/main" val="3224977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r>
              <a:rPr kumimoji="1" lang="ja-JP" altLang="en-US" dirty="0">
                <a:latin typeface="+mn-ea"/>
                <a:ea typeface="+mn-ea"/>
              </a:rPr>
              <a:t>・</a:t>
            </a:r>
            <a:r>
              <a:rPr lang="ja-JP" altLang="en-US" dirty="0"/>
              <a:t>「特許請求の範囲」について、事例を通して</a:t>
            </a:r>
            <a:r>
              <a:rPr kumimoji="1" lang="ja-JP" altLang="en-US" dirty="0">
                <a:latin typeface="+mn-ea"/>
                <a:ea typeface="+mn-ea"/>
              </a:rPr>
              <a:t>より理解を深める。</a:t>
            </a:r>
            <a:endParaRPr kumimoji="1" lang="en-US" altLang="ja-JP" dirty="0">
              <a:latin typeface="+mn-ea"/>
              <a:ea typeface="+mn-ea"/>
            </a:endParaRPr>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a:t>
            </a:r>
            <a:r>
              <a:rPr lang="ja-JP" altLang="en-US" dirty="0"/>
              <a:t>実物の写真と照らし合わせながら検討する。デザインを専門家に言葉で説明する重要性についても説明することが考えられる。</a:t>
            </a:r>
            <a:endParaRPr lang="en-US" altLang="ja-JP" dirty="0"/>
          </a:p>
        </p:txBody>
      </p:sp>
    </p:spTree>
    <p:extLst>
      <p:ext uri="{BB962C8B-B14F-4D97-AF65-F5344CB8AC3E}">
        <p14:creationId xmlns:p14="http://schemas.microsoft.com/office/powerpoint/2010/main" val="1837376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solidFill>
                  <a:schemeClr val="tx1"/>
                </a:solidFill>
                <a:latin typeface="+mn-ea"/>
                <a:ea typeface="+mn-ea"/>
              </a:rPr>
              <a:t>〔</a:t>
            </a:r>
            <a:r>
              <a:rPr kumimoji="1" lang="ja-JP" altLang="en-US" dirty="0">
                <a:solidFill>
                  <a:schemeClr val="tx1"/>
                </a:solidFill>
                <a:latin typeface="+mn-ea"/>
                <a:ea typeface="+mn-ea"/>
              </a:rPr>
              <a:t>狙い</a:t>
            </a:r>
            <a:r>
              <a:rPr kumimoji="1" lang="en-US" altLang="ja-JP" dirty="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solidFill>
                  <a:schemeClr val="tx1"/>
                </a:solidFill>
                <a:latin typeface="+mn-ea"/>
                <a:ea typeface="+mn-ea"/>
              </a:rPr>
              <a:t>・特許権を取得できる者について理解する。</a:t>
            </a:r>
            <a:endParaRPr lang="en-US" altLang="ja-JP" dirty="0">
              <a:solidFill>
                <a:schemeClr val="tx1"/>
              </a:solidFill>
              <a:latin typeface="+mn-ea"/>
              <a:ea typeface="+mn-ea"/>
            </a:endParaRPr>
          </a:p>
          <a:p>
            <a:endParaRPr kumimoji="1" lang="en-US" altLang="ja-JP" dirty="0">
              <a:solidFill>
                <a:schemeClr val="tx1"/>
              </a:solidFill>
              <a:latin typeface="+mn-ea"/>
              <a:ea typeface="+mn-ea"/>
            </a:endParaRPr>
          </a:p>
          <a:p>
            <a:r>
              <a:rPr kumimoji="1" lang="en-US" altLang="ja-JP" dirty="0">
                <a:solidFill>
                  <a:schemeClr val="tx1"/>
                </a:solidFill>
                <a:latin typeface="+mn-ea"/>
                <a:ea typeface="+mn-ea"/>
              </a:rPr>
              <a:t>〔</a:t>
            </a:r>
            <a:r>
              <a:rPr kumimoji="1" lang="ja-JP" altLang="en-US" dirty="0">
                <a:solidFill>
                  <a:schemeClr val="tx1"/>
                </a:solidFill>
                <a:latin typeface="+mn-ea"/>
                <a:ea typeface="+mn-ea"/>
              </a:rPr>
              <a:t>説明</a:t>
            </a:r>
            <a:r>
              <a:rPr kumimoji="1" lang="en-US" altLang="ja-JP" dirty="0">
                <a:solidFill>
                  <a:schemeClr val="tx1"/>
                </a:solidFill>
                <a:latin typeface="+mn-ea"/>
                <a:ea typeface="+mn-ea"/>
              </a:rPr>
              <a:t>〕</a:t>
            </a:r>
          </a:p>
          <a:p>
            <a:r>
              <a:rPr lang="ja-JP" altLang="en-US" dirty="0">
                <a:solidFill>
                  <a:schemeClr val="tx1"/>
                </a:solidFill>
              </a:rPr>
              <a:t>・発明者とは、一般的には「発明の成立に創作的な貢献をした」</a:t>
            </a:r>
            <a:r>
              <a:rPr lang="en-US" altLang="ja-JP" baseline="30000" dirty="0">
                <a:solidFill>
                  <a:schemeClr val="tx1"/>
                </a:solidFill>
              </a:rPr>
              <a:t>※</a:t>
            </a:r>
            <a:r>
              <a:rPr lang="ja-JP" altLang="en-US" baseline="30000" dirty="0">
                <a:solidFill>
                  <a:schemeClr val="tx1"/>
                </a:solidFill>
              </a:rPr>
              <a:t>１</a:t>
            </a:r>
            <a:r>
              <a:rPr lang="ja-JP" altLang="en-US" dirty="0">
                <a:solidFill>
                  <a:schemeClr val="tx1"/>
                </a:solidFill>
              </a:rPr>
              <a:t>者、あるいは「技術的思想を当業者が実施できる程度までに具体的・客観的なものとして構成する創作活動に関与した者」</a:t>
            </a:r>
            <a:r>
              <a:rPr lang="en-US" altLang="ja-JP" baseline="30000" dirty="0">
                <a:solidFill>
                  <a:schemeClr val="tx1"/>
                </a:solidFill>
              </a:rPr>
              <a:t>※</a:t>
            </a:r>
            <a:r>
              <a:rPr lang="ja-JP" altLang="en-US" baseline="30000" dirty="0">
                <a:solidFill>
                  <a:schemeClr val="tx1"/>
                </a:solidFill>
              </a:rPr>
              <a:t>２</a:t>
            </a:r>
            <a:r>
              <a:rPr lang="ja-JP" altLang="en-US" dirty="0">
                <a:solidFill>
                  <a:schemeClr val="tx1"/>
                </a:solidFill>
              </a:rPr>
              <a:t>と理解されている</a:t>
            </a:r>
            <a:r>
              <a:rPr lang="ja-JP" altLang="en-US" dirty="0" smtClean="0">
                <a:solidFill>
                  <a:schemeClr val="tx1"/>
                </a:solidFill>
              </a:rPr>
              <a:t>。</a:t>
            </a:r>
            <a:r>
              <a:rPr lang="ja-JP" altLang="en-US" dirty="0" smtClean="0">
                <a:solidFill>
                  <a:schemeClr val="tx1"/>
                </a:solidFill>
                <a:latin typeface="+mn-ea"/>
                <a:ea typeface="+mn-ea"/>
              </a:rPr>
              <a:t>したがってアイディアや課題を提示しただけの者、設備や資金を提供しただけの者、単なる補助者は発明者には該当しない。しかし発明者とこれらの者との区別は、実際のところ難しいケースが多い。</a:t>
            </a:r>
            <a:endParaRPr lang="en-US" altLang="ja-JP" dirty="0" smtClean="0">
              <a:solidFill>
                <a:schemeClr val="tx1"/>
              </a:solidFill>
              <a:latin typeface="+mn-ea"/>
              <a:ea typeface="+mn-ea"/>
            </a:endParaRPr>
          </a:p>
          <a:p>
            <a:r>
              <a:rPr lang="ja-JP" altLang="en-US" dirty="0" smtClean="0">
                <a:solidFill>
                  <a:schemeClr val="tx1"/>
                </a:solidFill>
                <a:latin typeface="+mn-ea"/>
                <a:ea typeface="+mn-ea"/>
              </a:rPr>
              <a:t>・</a:t>
            </a:r>
            <a:r>
              <a:rPr lang="ja-JP" altLang="en-US" dirty="0">
                <a:solidFill>
                  <a:schemeClr val="tx1"/>
                </a:solidFill>
                <a:latin typeface="+mn-ea"/>
                <a:ea typeface="+mn-ea"/>
              </a:rPr>
              <a:t>発明者は、発明をすることによって「特許を受ける権利」を有する。「特許を受ける権利」は他人に譲渡することができ、この権利を譲り受けた者は特許出願を行う資格を有する。例えば、ベンチャー企業が発明をした後にその発明に関する特許を受ける権利を大企業に譲渡し、ベンチャー企業は資金を早急に手に入れ、大企業は自ら発明をしていなくても、特許を受ける権利を譲り受けることで、特許出願して特許を受けることができるようになる</a:t>
            </a:r>
            <a:r>
              <a:rPr lang="ja-JP" altLang="en-US" dirty="0" smtClean="0">
                <a:solidFill>
                  <a:schemeClr val="tx1"/>
                </a:solidFill>
                <a:latin typeface="+mn-ea"/>
                <a:ea typeface="+mn-ea"/>
              </a:rPr>
              <a:t>。</a:t>
            </a:r>
            <a:endParaRPr lang="en-US" altLang="ja-JP" dirty="0" smtClean="0">
              <a:solidFill>
                <a:schemeClr val="tx1"/>
              </a:solidFill>
              <a:latin typeface="+mn-ea"/>
              <a:ea typeface="+mn-ea"/>
            </a:endParaRPr>
          </a:p>
          <a:p>
            <a:endParaRPr lang="en-US" altLang="ja-JP" dirty="0">
              <a:solidFill>
                <a:schemeClr val="tx1"/>
              </a:solidFill>
              <a:latin typeface="+mn-ea"/>
              <a:ea typeface="+mn-ea"/>
            </a:endParaRPr>
          </a:p>
          <a:p>
            <a:r>
              <a:rPr lang="ja-JP" altLang="en-US" dirty="0">
                <a:solidFill>
                  <a:schemeClr val="tx1"/>
                </a:solidFill>
                <a:latin typeface="+mn-ea"/>
                <a:ea typeface="+mn-ea"/>
              </a:rPr>
              <a:t>（条文：特許法</a:t>
            </a:r>
            <a:r>
              <a:rPr lang="en-US" altLang="ja-JP" dirty="0">
                <a:solidFill>
                  <a:schemeClr val="tx1"/>
                </a:solidFill>
                <a:latin typeface="+mn-ea"/>
                <a:ea typeface="+mn-ea"/>
              </a:rPr>
              <a:t>33</a:t>
            </a:r>
            <a:r>
              <a:rPr lang="ja-JP" altLang="en-US" dirty="0">
                <a:solidFill>
                  <a:schemeClr val="tx1"/>
                </a:solidFill>
                <a:latin typeface="+mn-ea"/>
                <a:ea typeface="+mn-ea"/>
              </a:rPr>
              <a:t>条）</a:t>
            </a:r>
            <a:endParaRPr lang="en-US" altLang="ja-JP" dirty="0">
              <a:solidFill>
                <a:schemeClr val="tx1"/>
              </a:solidFill>
              <a:latin typeface="+mn-ea"/>
              <a:ea typeface="+mn-ea"/>
            </a:endParaRPr>
          </a:p>
          <a:p>
            <a:r>
              <a:rPr kumimoji="1" lang="en-US" altLang="ja-JP" dirty="0">
                <a:solidFill>
                  <a:schemeClr val="tx1"/>
                </a:solidFill>
              </a:rPr>
              <a:t>※</a:t>
            </a:r>
            <a:r>
              <a:rPr kumimoji="1" lang="ja-JP" altLang="en-US" dirty="0">
                <a:solidFill>
                  <a:schemeClr val="tx1"/>
                </a:solidFill>
              </a:rPr>
              <a:t>１　東京地判平成</a:t>
            </a:r>
            <a:r>
              <a:rPr kumimoji="1" lang="en-US" altLang="ja-JP" dirty="0">
                <a:solidFill>
                  <a:schemeClr val="tx1"/>
                </a:solidFill>
              </a:rPr>
              <a:t>14</a:t>
            </a:r>
            <a:r>
              <a:rPr kumimoji="1" lang="ja-JP" altLang="en-US" dirty="0">
                <a:solidFill>
                  <a:schemeClr val="tx1"/>
                </a:solidFill>
              </a:rPr>
              <a:t>年</a:t>
            </a:r>
            <a:r>
              <a:rPr kumimoji="1" lang="en-US" altLang="ja-JP" dirty="0">
                <a:solidFill>
                  <a:schemeClr val="tx1"/>
                </a:solidFill>
              </a:rPr>
              <a:t>8</a:t>
            </a:r>
            <a:r>
              <a:rPr kumimoji="1" lang="ja-JP" altLang="en-US" dirty="0">
                <a:solidFill>
                  <a:schemeClr val="tx1"/>
                </a:solidFill>
              </a:rPr>
              <a:t>月</a:t>
            </a:r>
            <a:r>
              <a:rPr kumimoji="1" lang="en-US" altLang="ja-JP" dirty="0">
                <a:solidFill>
                  <a:schemeClr val="tx1"/>
                </a:solidFill>
              </a:rPr>
              <a:t>27</a:t>
            </a:r>
            <a:r>
              <a:rPr kumimoji="1" lang="ja-JP" altLang="en-US" dirty="0">
                <a:solidFill>
                  <a:schemeClr val="tx1"/>
                </a:solidFill>
              </a:rPr>
              <a:t>日判時</a:t>
            </a:r>
            <a:r>
              <a:rPr kumimoji="1" lang="en-US" altLang="ja-JP" dirty="0">
                <a:solidFill>
                  <a:schemeClr val="tx1"/>
                </a:solidFill>
              </a:rPr>
              <a:t>1810</a:t>
            </a:r>
            <a:r>
              <a:rPr kumimoji="1" lang="ja-JP" altLang="en-US" dirty="0">
                <a:solidFill>
                  <a:schemeClr val="tx1"/>
                </a:solidFill>
              </a:rPr>
              <a:t>号</a:t>
            </a:r>
            <a:r>
              <a:rPr kumimoji="1" lang="en-US" altLang="ja-JP" dirty="0">
                <a:solidFill>
                  <a:schemeClr val="tx1"/>
                </a:solidFill>
              </a:rPr>
              <a:t>102</a:t>
            </a:r>
            <a:r>
              <a:rPr kumimoji="1" lang="ja-JP" altLang="en-US" dirty="0">
                <a:solidFill>
                  <a:schemeClr val="tx1"/>
                </a:solidFill>
              </a:rPr>
              <a:t>頁</a:t>
            </a:r>
            <a:endParaRPr kumimoji="1" lang="en-US" altLang="ja-JP" dirty="0">
              <a:solidFill>
                <a:schemeClr val="tx1"/>
              </a:solidFill>
            </a:endParaRPr>
          </a:p>
          <a:p>
            <a:r>
              <a:rPr lang="en-US" altLang="ja-JP" dirty="0">
                <a:solidFill>
                  <a:schemeClr val="tx1"/>
                </a:solidFill>
                <a:latin typeface="+mn-ea"/>
                <a:ea typeface="+mn-ea"/>
              </a:rPr>
              <a:t>※</a:t>
            </a:r>
            <a:r>
              <a:rPr lang="ja-JP" altLang="en-US" dirty="0">
                <a:solidFill>
                  <a:schemeClr val="tx1"/>
                </a:solidFill>
                <a:latin typeface="+mn-ea"/>
                <a:ea typeface="+mn-ea"/>
              </a:rPr>
              <a:t>２　知財高判平成</a:t>
            </a:r>
            <a:r>
              <a:rPr lang="en-US" altLang="ja-JP" dirty="0">
                <a:solidFill>
                  <a:schemeClr val="tx1"/>
                </a:solidFill>
                <a:latin typeface="+mn-ea"/>
                <a:ea typeface="+mn-ea"/>
              </a:rPr>
              <a:t>20</a:t>
            </a:r>
            <a:r>
              <a:rPr lang="ja-JP" altLang="en-US" dirty="0">
                <a:solidFill>
                  <a:schemeClr val="tx1"/>
                </a:solidFill>
                <a:latin typeface="+mn-ea"/>
                <a:ea typeface="+mn-ea"/>
              </a:rPr>
              <a:t>年</a:t>
            </a:r>
            <a:r>
              <a:rPr lang="en-US" altLang="ja-JP" dirty="0">
                <a:solidFill>
                  <a:schemeClr val="tx1"/>
                </a:solidFill>
                <a:latin typeface="+mn-ea"/>
                <a:ea typeface="+mn-ea"/>
              </a:rPr>
              <a:t>5</a:t>
            </a:r>
            <a:r>
              <a:rPr lang="ja-JP" altLang="en-US" dirty="0">
                <a:solidFill>
                  <a:schemeClr val="tx1"/>
                </a:solidFill>
                <a:latin typeface="+mn-ea"/>
                <a:ea typeface="+mn-ea"/>
              </a:rPr>
              <a:t>月</a:t>
            </a:r>
            <a:r>
              <a:rPr lang="en-US" altLang="ja-JP" dirty="0">
                <a:solidFill>
                  <a:schemeClr val="tx1"/>
                </a:solidFill>
                <a:latin typeface="+mn-ea"/>
                <a:ea typeface="+mn-ea"/>
              </a:rPr>
              <a:t>29</a:t>
            </a:r>
            <a:r>
              <a:rPr lang="ja-JP" altLang="en-US" dirty="0">
                <a:solidFill>
                  <a:schemeClr val="tx1"/>
                </a:solidFill>
                <a:latin typeface="+mn-ea"/>
                <a:ea typeface="+mn-ea"/>
              </a:rPr>
              <a:t>日判時</a:t>
            </a:r>
            <a:r>
              <a:rPr lang="en-US" altLang="ja-JP" dirty="0">
                <a:solidFill>
                  <a:schemeClr val="tx1"/>
                </a:solidFill>
                <a:latin typeface="+mn-ea"/>
                <a:ea typeface="+mn-ea"/>
              </a:rPr>
              <a:t>2018</a:t>
            </a:r>
            <a:r>
              <a:rPr lang="ja-JP" altLang="en-US" dirty="0">
                <a:solidFill>
                  <a:schemeClr val="tx1"/>
                </a:solidFill>
                <a:latin typeface="+mn-ea"/>
                <a:ea typeface="+mn-ea"/>
              </a:rPr>
              <a:t>号</a:t>
            </a:r>
            <a:r>
              <a:rPr lang="en-US" altLang="ja-JP" dirty="0">
                <a:solidFill>
                  <a:schemeClr val="tx1"/>
                </a:solidFill>
                <a:latin typeface="+mn-ea"/>
                <a:ea typeface="+mn-ea"/>
              </a:rPr>
              <a:t>146</a:t>
            </a:r>
            <a:r>
              <a:rPr lang="ja-JP" altLang="en-US" dirty="0">
                <a:solidFill>
                  <a:schemeClr val="tx1"/>
                </a:solidFill>
                <a:latin typeface="+mn-ea"/>
                <a:ea typeface="+mn-ea"/>
              </a:rPr>
              <a:t>頁</a:t>
            </a:r>
            <a:endParaRPr kumimoji="1" lang="ja-JP" altLang="en-US" dirty="0">
              <a:solidFill>
                <a:schemeClr val="tx1"/>
              </a:solidFill>
              <a:latin typeface="+mn-ea"/>
              <a:ea typeface="+mn-ea"/>
            </a:endParaRPr>
          </a:p>
        </p:txBody>
      </p:sp>
    </p:spTree>
    <p:extLst>
      <p:ext uri="{BB962C8B-B14F-4D97-AF65-F5344CB8AC3E}">
        <p14:creationId xmlns:p14="http://schemas.microsoft.com/office/powerpoint/2010/main" val="29574577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solidFill>
                  <a:schemeClr val="tx1"/>
                </a:solidFill>
                <a:latin typeface="+mn-ea"/>
                <a:ea typeface="+mn-ea"/>
              </a:rPr>
              <a:t>〔</a:t>
            </a:r>
            <a:r>
              <a:rPr kumimoji="1" lang="ja-JP" altLang="en-US" dirty="0">
                <a:solidFill>
                  <a:schemeClr val="tx1"/>
                </a:solidFill>
                <a:latin typeface="+mn-ea"/>
                <a:ea typeface="+mn-ea"/>
              </a:rPr>
              <a:t>狙い</a:t>
            </a:r>
            <a:r>
              <a:rPr kumimoji="1" lang="en-US" altLang="ja-JP" dirty="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solidFill>
                  <a:schemeClr val="tx1"/>
                </a:solidFill>
                <a:latin typeface="+mn-ea"/>
                <a:ea typeface="+mn-ea"/>
              </a:rPr>
              <a:t>・複数の者が発明に関与した場合に問題となる、共同発明について理解する。</a:t>
            </a:r>
            <a:endParaRPr lang="en-US" altLang="ja-JP" dirty="0">
              <a:solidFill>
                <a:schemeClr val="tx1"/>
              </a:solidFill>
              <a:latin typeface="+mn-ea"/>
              <a:ea typeface="+mn-ea"/>
            </a:endParaRPr>
          </a:p>
          <a:p>
            <a:endParaRPr kumimoji="1" lang="en-US" altLang="ja-JP" dirty="0">
              <a:solidFill>
                <a:schemeClr val="tx1"/>
              </a:solidFill>
              <a:latin typeface="+mn-ea"/>
              <a:ea typeface="+mn-ea"/>
            </a:endParaRPr>
          </a:p>
          <a:p>
            <a:r>
              <a:rPr kumimoji="1" lang="en-US" altLang="ja-JP" dirty="0">
                <a:solidFill>
                  <a:schemeClr val="tx1"/>
                </a:solidFill>
                <a:latin typeface="+mn-ea"/>
                <a:ea typeface="+mn-ea"/>
              </a:rPr>
              <a:t>〔</a:t>
            </a:r>
            <a:r>
              <a:rPr kumimoji="1" lang="ja-JP" altLang="en-US" dirty="0">
                <a:solidFill>
                  <a:schemeClr val="tx1"/>
                </a:solidFill>
                <a:latin typeface="+mn-ea"/>
                <a:ea typeface="+mn-ea"/>
              </a:rPr>
              <a:t>説明</a:t>
            </a:r>
            <a:r>
              <a:rPr kumimoji="1" lang="en-US" altLang="ja-JP" dirty="0">
                <a:solidFill>
                  <a:schemeClr val="tx1"/>
                </a:solidFill>
                <a:latin typeface="+mn-ea"/>
                <a:ea typeface="+mn-ea"/>
              </a:rPr>
              <a:t>〕</a:t>
            </a:r>
          </a:p>
          <a:p>
            <a:r>
              <a:rPr lang="ja-JP" altLang="en-US" dirty="0">
                <a:solidFill>
                  <a:schemeClr val="tx1"/>
                </a:solidFill>
                <a:latin typeface="+mn-ea"/>
                <a:ea typeface="+mn-ea"/>
              </a:rPr>
              <a:t>・例えばある新商品を開発するとき、複数の人間の創意工夫によって一つの発明が生み出される場合（「共同発明」という。）がある。このような場合は、発明者はその商品開発に関与した者全員ということになり、特許を受ける権利もこれらの者の共有に属することになる。</a:t>
            </a:r>
            <a:endParaRPr lang="en-US" altLang="ja-JP" dirty="0">
              <a:solidFill>
                <a:schemeClr val="tx1"/>
              </a:solidFill>
              <a:latin typeface="+mn-ea"/>
              <a:ea typeface="+mn-ea"/>
            </a:endParaRPr>
          </a:p>
          <a:p>
            <a:r>
              <a:rPr lang="ja-JP" altLang="en-US" dirty="0">
                <a:solidFill>
                  <a:schemeClr val="tx1"/>
                </a:solidFill>
                <a:latin typeface="+mn-ea"/>
                <a:ea typeface="+mn-ea"/>
              </a:rPr>
              <a:t>・共同発明の場合は、特許出願は発明者全員で出願することが原則である。</a:t>
            </a:r>
            <a:endParaRPr lang="en-US" altLang="ja-JP" dirty="0">
              <a:solidFill>
                <a:schemeClr val="tx1"/>
              </a:solidFill>
              <a:latin typeface="+mn-ea"/>
              <a:ea typeface="+mn-ea"/>
            </a:endParaRPr>
          </a:p>
          <a:p>
            <a:endParaRPr kumimoji="1" lang="en-US" altLang="ja-JP" dirty="0">
              <a:solidFill>
                <a:schemeClr val="tx1"/>
              </a:solidFill>
              <a:latin typeface="+mn-ea"/>
              <a:ea typeface="+mn-ea"/>
            </a:endParaRPr>
          </a:p>
          <a:p>
            <a:r>
              <a:rPr lang="ja-JP" altLang="en-US" dirty="0">
                <a:solidFill>
                  <a:schemeClr val="tx1"/>
                </a:solidFill>
                <a:latin typeface="+mn-ea"/>
                <a:ea typeface="+mn-ea"/>
              </a:rPr>
              <a:t>（条文：特許法</a:t>
            </a:r>
            <a:r>
              <a:rPr lang="en-US" altLang="ja-JP" dirty="0">
                <a:solidFill>
                  <a:schemeClr val="tx1"/>
                </a:solidFill>
                <a:latin typeface="+mn-ea"/>
                <a:ea typeface="+mn-ea"/>
              </a:rPr>
              <a:t>38</a:t>
            </a:r>
            <a:r>
              <a:rPr lang="ja-JP" altLang="en-US" dirty="0">
                <a:solidFill>
                  <a:schemeClr val="tx1"/>
                </a:solidFill>
                <a:latin typeface="+mn-ea"/>
                <a:ea typeface="+mn-ea"/>
              </a:rPr>
              <a:t>条）</a:t>
            </a:r>
            <a:endParaRPr kumimoji="1" lang="ja-JP" altLang="en-US" dirty="0">
              <a:solidFill>
                <a:schemeClr val="tx1"/>
              </a:solidFill>
              <a:latin typeface="+mn-ea"/>
              <a:ea typeface="+mn-ea"/>
            </a:endParaRPr>
          </a:p>
        </p:txBody>
      </p:sp>
    </p:spTree>
    <p:extLst>
      <p:ext uri="{BB962C8B-B14F-4D97-AF65-F5344CB8AC3E}">
        <p14:creationId xmlns:p14="http://schemas.microsoft.com/office/powerpoint/2010/main" val="2261869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0219556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r>
              <a:rPr kumimoji="1" lang="ja-JP" altLang="en-US" dirty="0">
                <a:latin typeface="+mn-ea"/>
                <a:ea typeface="+mn-ea"/>
              </a:rPr>
              <a:t>・冒認出願について理解する。</a:t>
            </a:r>
            <a:endParaRPr kumimoji="1" lang="en-US" altLang="ja-JP" dirty="0">
              <a:latin typeface="+mn-ea"/>
              <a:ea typeface="+mn-ea"/>
            </a:endParaRPr>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r>
              <a:rPr lang="ja-JP" altLang="en-US" dirty="0"/>
              <a:t>・冒認出願のパターンとしては、</a:t>
            </a:r>
            <a:endParaRPr lang="en-US" altLang="ja-JP" dirty="0"/>
          </a:p>
          <a:p>
            <a:r>
              <a:rPr kumimoji="1" lang="en-US" altLang="ja-JP" dirty="0"/>
              <a:t>①</a:t>
            </a:r>
            <a:r>
              <a:rPr kumimoji="1" lang="ja-JP" altLang="en-US" dirty="0"/>
              <a:t>冒認者が真の権利者から意図的に発明を盗み出して出願する場合</a:t>
            </a:r>
            <a:endParaRPr kumimoji="1" lang="en-US" altLang="ja-JP" dirty="0"/>
          </a:p>
          <a:p>
            <a:r>
              <a:rPr lang="en-US" altLang="ja-JP" dirty="0"/>
              <a:t>②</a:t>
            </a:r>
            <a:r>
              <a:rPr lang="ja-JP" altLang="en-US" dirty="0"/>
              <a:t>共同発明の場面で、一部の人間が勝手に出願してしまった場合</a:t>
            </a:r>
            <a:endParaRPr lang="en-US" altLang="ja-JP" dirty="0"/>
          </a:p>
          <a:p>
            <a:r>
              <a:rPr kumimoji="1" lang="ja-JP" altLang="en-US" dirty="0"/>
              <a:t>等が考えられる。</a:t>
            </a:r>
            <a:endParaRPr kumimoji="1" lang="en-US" altLang="ja-JP" dirty="0"/>
          </a:p>
          <a:p>
            <a:endParaRPr kumimoji="1" lang="en-US" altLang="ja-JP" dirty="0"/>
          </a:p>
          <a:p>
            <a:r>
              <a:rPr lang="ja-JP" altLang="en-US" dirty="0"/>
              <a:t>（条文：特許法</a:t>
            </a:r>
            <a:r>
              <a:rPr lang="en-US" altLang="ja-JP" dirty="0"/>
              <a:t>74</a:t>
            </a:r>
            <a:r>
              <a:rPr lang="ja-JP" altLang="en-US" dirty="0"/>
              <a:t>条）</a:t>
            </a:r>
            <a:endParaRPr kumimoji="1" lang="ja-JP" altLang="en-US" dirty="0"/>
          </a:p>
        </p:txBody>
      </p:sp>
    </p:spTree>
    <p:extLst>
      <p:ext uri="{BB962C8B-B14F-4D97-AF65-F5344CB8AC3E}">
        <p14:creationId xmlns:p14="http://schemas.microsoft.com/office/powerpoint/2010/main" val="32551826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solidFill>
                  <a:schemeClr val="tx1"/>
                </a:solidFill>
                <a:latin typeface="+mn-ea"/>
                <a:ea typeface="+mn-ea"/>
              </a:rPr>
              <a:t>〔</a:t>
            </a:r>
            <a:r>
              <a:rPr kumimoji="1" lang="ja-JP" altLang="en-US" dirty="0">
                <a:solidFill>
                  <a:schemeClr val="tx1"/>
                </a:solidFill>
                <a:latin typeface="+mn-ea"/>
                <a:ea typeface="+mn-ea"/>
              </a:rPr>
              <a:t>狙い</a:t>
            </a:r>
            <a:r>
              <a:rPr kumimoji="1" lang="en-US" altLang="ja-JP" dirty="0">
                <a:solidFill>
                  <a:schemeClr val="tx1"/>
                </a:solidFill>
                <a:latin typeface="+mn-ea"/>
                <a:ea typeface="+mn-ea"/>
              </a:rPr>
              <a:t>〕</a:t>
            </a:r>
          </a:p>
          <a:p>
            <a:r>
              <a:rPr kumimoji="1" lang="ja-JP" altLang="en-US" dirty="0">
                <a:solidFill>
                  <a:schemeClr val="tx1"/>
                </a:solidFill>
                <a:latin typeface="+mn-ea"/>
                <a:ea typeface="+mn-ea"/>
              </a:rPr>
              <a:t>・職務発明の場合、特許権を取得できる者について理解する。</a:t>
            </a:r>
            <a:endParaRPr kumimoji="1" lang="en-US" altLang="ja-JP" dirty="0">
              <a:solidFill>
                <a:schemeClr val="tx1"/>
              </a:solidFill>
              <a:latin typeface="+mn-ea"/>
              <a:ea typeface="+mn-ea"/>
            </a:endParaRPr>
          </a:p>
          <a:p>
            <a:endParaRPr kumimoji="1" lang="en-US" altLang="ja-JP" dirty="0">
              <a:solidFill>
                <a:schemeClr val="tx1"/>
              </a:solidFill>
              <a:latin typeface="+mn-ea"/>
              <a:ea typeface="+mn-ea"/>
            </a:endParaRPr>
          </a:p>
          <a:p>
            <a:r>
              <a:rPr kumimoji="1" lang="en-US" altLang="ja-JP" dirty="0">
                <a:solidFill>
                  <a:schemeClr val="tx1"/>
                </a:solidFill>
                <a:latin typeface="+mn-ea"/>
                <a:ea typeface="+mn-ea"/>
              </a:rPr>
              <a:t>〔</a:t>
            </a:r>
            <a:r>
              <a:rPr kumimoji="1" lang="ja-JP" altLang="en-US" dirty="0">
                <a:solidFill>
                  <a:schemeClr val="tx1"/>
                </a:solidFill>
                <a:latin typeface="+mn-ea"/>
                <a:ea typeface="+mn-ea"/>
              </a:rPr>
              <a:t>説明</a:t>
            </a:r>
            <a:r>
              <a:rPr kumimoji="1" lang="en-US" altLang="ja-JP" dirty="0">
                <a:solidFill>
                  <a:schemeClr val="tx1"/>
                </a:solidFill>
                <a:latin typeface="+mn-ea"/>
                <a:ea typeface="+mn-ea"/>
              </a:rPr>
              <a:t>〕</a:t>
            </a:r>
          </a:p>
          <a:p>
            <a:r>
              <a:rPr kumimoji="1" lang="ja-JP" altLang="en-US" dirty="0">
                <a:solidFill>
                  <a:schemeClr val="tx1"/>
                </a:solidFill>
              </a:rPr>
              <a:t>・企業等に勤務する従業者が、職務として発明をした場合、職務発明にあたることを説明する。</a:t>
            </a:r>
            <a:endParaRPr kumimoji="1" lang="en-US" altLang="ja-JP" dirty="0">
              <a:solidFill>
                <a:schemeClr val="tx1"/>
              </a:solidFill>
            </a:endParaRPr>
          </a:p>
          <a:p>
            <a:r>
              <a:rPr lang="ja-JP" altLang="en-US" dirty="0">
                <a:solidFill>
                  <a:schemeClr val="tx1"/>
                </a:solidFill>
              </a:rPr>
              <a:t>・職務発明の場合、社内規程等により、特許を受ける権利の取り扱いが異なる。あらかじめ企業等が特許を受ける権利を承継したり原始的に取得することが定められている場合、特許権を取得するのは、実際に発明をした従業者ではなく、企業となる。</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a:t>
            </a:r>
            <a:r>
              <a:rPr lang="en-US" altLang="ja-JP" dirty="0">
                <a:solidFill>
                  <a:schemeClr val="tx1"/>
                </a:solidFill>
              </a:rPr>
              <a:t>【CASE】</a:t>
            </a:r>
            <a:r>
              <a:rPr lang="ja-JP" altLang="en-US" dirty="0">
                <a:solidFill>
                  <a:schemeClr val="tx1"/>
                </a:solidFill>
              </a:rPr>
              <a:t>の場合、特許権を取得することができるのは誰か。</a:t>
            </a:r>
            <a:endParaRPr lang="en-US" altLang="ja-JP" dirty="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solidFill>
                  <a:schemeClr val="tx1"/>
                </a:solidFill>
              </a:rPr>
              <a:t>→</a:t>
            </a:r>
            <a:r>
              <a:rPr lang="ja-JP" altLang="ja-JP" dirty="0">
                <a:solidFill>
                  <a:schemeClr val="tx1"/>
                </a:solidFill>
              </a:rPr>
              <a:t>従業者が職務上行った発明について、</a:t>
            </a:r>
            <a:r>
              <a:rPr lang="ja-JP" altLang="en-US" dirty="0">
                <a:solidFill>
                  <a:schemeClr val="tx1"/>
                </a:solidFill>
              </a:rPr>
              <a:t>社内規程において</a:t>
            </a:r>
            <a:r>
              <a:rPr lang="ja-JP" altLang="ja-JP" dirty="0">
                <a:solidFill>
                  <a:schemeClr val="tx1"/>
                </a:solidFill>
              </a:rPr>
              <a:t>職務発明</a:t>
            </a:r>
            <a:r>
              <a:rPr lang="ja-JP" altLang="en-US" dirty="0">
                <a:solidFill>
                  <a:schemeClr val="tx1"/>
                </a:solidFill>
              </a:rPr>
              <a:t>の特許を受ける権利は会社（使用者）が承継する等の取扱いが定められていたら</a:t>
            </a:r>
            <a:r>
              <a:rPr lang="ja-JP" altLang="ja-JP" dirty="0">
                <a:solidFill>
                  <a:schemeClr val="tx1"/>
                </a:solidFill>
              </a:rPr>
              <a:t>、会社</a:t>
            </a:r>
            <a:r>
              <a:rPr lang="ja-JP" altLang="en-US" dirty="0">
                <a:solidFill>
                  <a:schemeClr val="tx1"/>
                </a:solidFill>
              </a:rPr>
              <a:t>（使用者</a:t>
            </a:r>
            <a:r>
              <a:rPr lang="ja-JP" altLang="ja-JP" dirty="0">
                <a:solidFill>
                  <a:schemeClr val="tx1"/>
                </a:solidFill>
              </a:rPr>
              <a:t>）が特許権を取得する</a:t>
            </a:r>
            <a:r>
              <a:rPr lang="ja-JP" altLang="en-US" dirty="0">
                <a:solidFill>
                  <a:schemeClr val="tx1"/>
                </a:solidFill>
              </a:rPr>
              <a:t>ことになる</a:t>
            </a:r>
            <a:r>
              <a:rPr lang="ja-JP" altLang="ja-JP" dirty="0">
                <a:solidFill>
                  <a:schemeClr val="tx1"/>
                </a:solidFill>
              </a:rPr>
              <a:t>。</a:t>
            </a:r>
          </a:p>
          <a:p>
            <a:r>
              <a:rPr lang="ja-JP" altLang="en-US" dirty="0">
                <a:solidFill>
                  <a:schemeClr val="tx1"/>
                </a:solidFill>
              </a:rPr>
              <a:t>→</a:t>
            </a:r>
            <a:r>
              <a:rPr lang="ja-JP" altLang="ja-JP" dirty="0">
                <a:solidFill>
                  <a:schemeClr val="tx1"/>
                </a:solidFill>
              </a:rPr>
              <a:t>もっとも、従業者は当該発明について「相当の</a:t>
            </a:r>
            <a:r>
              <a:rPr lang="ja-JP" altLang="en-US" dirty="0">
                <a:solidFill>
                  <a:schemeClr val="tx1"/>
                </a:solidFill>
              </a:rPr>
              <a:t>利益</a:t>
            </a:r>
            <a:r>
              <a:rPr lang="ja-JP" altLang="ja-JP" dirty="0">
                <a:solidFill>
                  <a:schemeClr val="tx1"/>
                </a:solidFill>
              </a:rPr>
              <a:t>」を請求することができる。</a:t>
            </a:r>
            <a:r>
              <a:rPr lang="en-US" altLang="ja-JP" dirty="0">
                <a:solidFill>
                  <a:schemeClr val="tx1"/>
                </a:solidFill>
              </a:rPr>
              <a:t>【CASE】</a:t>
            </a:r>
            <a:r>
              <a:rPr lang="ja-JP" altLang="en-US" dirty="0">
                <a:solidFill>
                  <a:schemeClr val="tx1"/>
                </a:solidFill>
              </a:rPr>
              <a:t>の場合には、</a:t>
            </a:r>
            <a:r>
              <a:rPr lang="ja-JP" altLang="ja-JP" dirty="0">
                <a:solidFill>
                  <a:schemeClr val="tx1"/>
                </a:solidFill>
              </a:rPr>
              <a:t>新しい</a:t>
            </a:r>
            <a:r>
              <a:rPr lang="ja-JP" altLang="en-US" dirty="0">
                <a:solidFill>
                  <a:schemeClr val="tx1"/>
                </a:solidFill>
              </a:rPr>
              <a:t>メモパッド</a:t>
            </a:r>
            <a:r>
              <a:rPr lang="ja-JP" altLang="ja-JP" dirty="0">
                <a:solidFill>
                  <a:schemeClr val="tx1"/>
                </a:solidFill>
              </a:rPr>
              <a:t>は爆発的なヒットを記録しているので、</a:t>
            </a:r>
            <a:r>
              <a:rPr lang="en-US" altLang="ja-JP" dirty="0">
                <a:solidFill>
                  <a:schemeClr val="tx1"/>
                </a:solidFill>
              </a:rPr>
              <a:t>A</a:t>
            </a:r>
            <a:r>
              <a:rPr lang="ja-JP" altLang="ja-JP" dirty="0">
                <a:solidFill>
                  <a:schemeClr val="tx1"/>
                </a:solidFill>
              </a:rPr>
              <a:t>が発明者の一人であると認定されれば、</a:t>
            </a:r>
            <a:r>
              <a:rPr lang="ja-JP" altLang="en-US" kern="0" dirty="0">
                <a:solidFill>
                  <a:schemeClr val="tx1"/>
                </a:solidFill>
              </a:rPr>
              <a:t>上記のような形で特許を受ける権利を</a:t>
            </a:r>
            <a:r>
              <a:rPr lang="en-US" altLang="ja-JP" kern="0" dirty="0">
                <a:solidFill>
                  <a:schemeClr val="tx1"/>
                </a:solidFill>
              </a:rPr>
              <a:t>X</a:t>
            </a:r>
            <a:r>
              <a:rPr lang="ja-JP" altLang="en-US" kern="0" dirty="0">
                <a:solidFill>
                  <a:schemeClr val="tx1"/>
                </a:solidFill>
              </a:rPr>
              <a:t>社に取得させた場合に、</a:t>
            </a:r>
            <a:r>
              <a:rPr lang="ja-JP" altLang="ja-JP" dirty="0">
                <a:solidFill>
                  <a:schemeClr val="tx1"/>
                </a:solidFill>
              </a:rPr>
              <a:t>その寄与に応じて、「相当の</a:t>
            </a:r>
            <a:r>
              <a:rPr lang="ja-JP" altLang="en-US" dirty="0">
                <a:solidFill>
                  <a:schemeClr val="tx1"/>
                </a:solidFill>
              </a:rPr>
              <a:t>利益</a:t>
            </a:r>
            <a:r>
              <a:rPr lang="ja-JP" altLang="ja-JP" dirty="0">
                <a:solidFill>
                  <a:schemeClr val="tx1"/>
                </a:solidFill>
              </a:rPr>
              <a:t>」を得ることができる</a:t>
            </a:r>
            <a:r>
              <a:rPr lang="ja-JP" altLang="en-US" dirty="0">
                <a:solidFill>
                  <a:schemeClr val="tx1"/>
                </a:solidFill>
              </a:rPr>
              <a:t>。</a:t>
            </a:r>
            <a:endParaRPr lang="en-US" altLang="ja-JP" dirty="0">
              <a:solidFill>
                <a:schemeClr val="tx1"/>
              </a:solidFill>
            </a:endParaRPr>
          </a:p>
          <a:p>
            <a:endParaRPr lang="en-US" altLang="ja-JP" dirty="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solidFill>
                  <a:schemeClr val="tx1"/>
                </a:solidFill>
              </a:rPr>
              <a:t>（条文：特許法</a:t>
            </a:r>
            <a:r>
              <a:rPr kumimoji="1" lang="en-US" altLang="ja-JP" dirty="0">
                <a:solidFill>
                  <a:schemeClr val="tx1"/>
                </a:solidFill>
              </a:rPr>
              <a:t>35</a:t>
            </a:r>
            <a:r>
              <a:rPr kumimoji="1" lang="ja-JP" altLang="en-US" dirty="0">
                <a:solidFill>
                  <a:schemeClr val="tx1"/>
                </a:solidFill>
              </a:rPr>
              <a:t>条）</a:t>
            </a:r>
          </a:p>
        </p:txBody>
      </p:sp>
    </p:spTree>
    <p:extLst>
      <p:ext uri="{BB962C8B-B14F-4D97-AF65-F5344CB8AC3E}">
        <p14:creationId xmlns:p14="http://schemas.microsoft.com/office/powerpoint/2010/main" val="35766198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r>
              <a:rPr kumimoji="1" lang="ja-JP" altLang="en-US" dirty="0">
                <a:latin typeface="+mn-ea"/>
                <a:ea typeface="+mn-ea"/>
              </a:rPr>
              <a:t>・特許権を取得するためには、特許出願が必要であることを理解する。</a:t>
            </a:r>
            <a:endParaRPr kumimoji="1" lang="en-US" altLang="ja-JP" dirty="0">
              <a:latin typeface="+mn-ea"/>
              <a:ea typeface="+mn-ea"/>
            </a:endParaRPr>
          </a:p>
          <a:p>
            <a:r>
              <a:rPr kumimoji="1" lang="ja-JP" altLang="en-US" dirty="0">
                <a:latin typeface="+mn-ea"/>
                <a:ea typeface="+mn-ea"/>
              </a:rPr>
              <a:t>・特許を受けるための流れを理解する。</a:t>
            </a:r>
            <a:endParaRPr kumimoji="1" lang="en-US" altLang="ja-JP" dirty="0">
              <a:latin typeface="+mn-ea"/>
              <a:ea typeface="+mn-ea"/>
            </a:endParaRPr>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r>
              <a:rPr lang="ja-JP" altLang="en-US" dirty="0"/>
              <a:t>・特許権を取得するためには、特許庁に対して「出願」という手続が必要であることを説明する。この点は意匠法や商標法でも共通することを説明する。</a:t>
            </a:r>
            <a:endParaRPr lang="en-US" altLang="ja-JP" dirty="0"/>
          </a:p>
          <a:p>
            <a:r>
              <a:rPr lang="ja-JP" altLang="en-US" dirty="0"/>
              <a:t>・その上で、特許出願には、願書に添付する「特許請求の範囲」、「明細書」、必要に応じて「図面」、そして「要約書」が必要となる。これらについては個人で作成するには難しいこともあり、専門家である弁理士や企業の知的財産部門の助けを得ることになることを説明する。</a:t>
            </a:r>
            <a:endParaRPr lang="en-US" altLang="ja-JP" dirty="0"/>
          </a:p>
          <a:p>
            <a:r>
              <a:rPr lang="ja-JP" altLang="en-US" dirty="0"/>
              <a:t>・出願以降の手続きの流れについては、学生の興味次第で省略してもよい。</a:t>
            </a:r>
            <a:endParaRPr lang="en-US" altLang="ja-JP" dirty="0"/>
          </a:p>
          <a:p>
            <a:endParaRPr lang="en-US" altLang="ja-JP" dirty="0"/>
          </a:p>
          <a:p>
            <a:r>
              <a:rPr lang="ja-JP" altLang="en-US" dirty="0"/>
              <a:t>（条文：特許法</a:t>
            </a:r>
            <a:r>
              <a:rPr lang="en-US" altLang="ja-JP" dirty="0"/>
              <a:t>36</a:t>
            </a:r>
            <a:r>
              <a:rPr lang="ja-JP" altLang="en-US" dirty="0"/>
              <a:t>条等）</a:t>
            </a:r>
            <a:endParaRPr lang="en-US" altLang="ja-JP" dirty="0"/>
          </a:p>
        </p:txBody>
      </p:sp>
    </p:spTree>
    <p:extLst>
      <p:ext uri="{BB962C8B-B14F-4D97-AF65-F5344CB8AC3E}">
        <p14:creationId xmlns:p14="http://schemas.microsoft.com/office/powerpoint/2010/main" val="17278242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0945733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r>
              <a:rPr kumimoji="1" lang="ja-JP" altLang="en-US" dirty="0">
                <a:latin typeface="+mn-ea"/>
                <a:ea typeface="+mn-ea"/>
              </a:rPr>
              <a:t>・特許権の活用について理解する。</a:t>
            </a:r>
            <a:endParaRPr kumimoji="1" lang="en-US" altLang="ja-JP" dirty="0">
              <a:latin typeface="+mn-ea"/>
              <a:ea typeface="+mn-ea"/>
            </a:endParaRPr>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r>
              <a:rPr kumimoji="1" lang="ja-JP" altLang="en-US" dirty="0"/>
              <a:t>・特許権を取得すると、独占的に実施し、自らの権利が侵害された場合に他人の商品等を排除できるが、それ以外にも活用方法があることを説明する。</a:t>
            </a:r>
            <a:endParaRPr kumimoji="1" lang="en-US" altLang="ja-JP" dirty="0"/>
          </a:p>
          <a:p>
            <a:r>
              <a:rPr kumimoji="1" lang="ja-JP" altLang="en-US" dirty="0"/>
              <a:t>・②の例としては、製造・販売のための機能を有しない大学・研究所等が、権利を譲り渡すケースがみられる。</a:t>
            </a:r>
            <a:endParaRPr kumimoji="1" lang="en-US" altLang="ja-JP" dirty="0"/>
          </a:p>
          <a:p>
            <a:r>
              <a:rPr kumimoji="1" lang="ja-JP" altLang="en-US" dirty="0"/>
              <a:t>・③は、特許発明を実施させることにより、ライセンス料を得るというビジネスモデルである。</a:t>
            </a:r>
            <a:endParaRPr kumimoji="1" lang="en-US" altLang="ja-JP" dirty="0"/>
          </a:p>
          <a:p>
            <a:endParaRPr lang="en-US" altLang="ja-JP" dirty="0"/>
          </a:p>
          <a:p>
            <a:r>
              <a:rPr kumimoji="1" lang="ja-JP" altLang="en-US" dirty="0"/>
              <a:t>（条文：特許法</a:t>
            </a:r>
            <a:r>
              <a:rPr kumimoji="1" lang="en-US" altLang="ja-JP" dirty="0"/>
              <a:t>68</a:t>
            </a:r>
            <a:r>
              <a:rPr kumimoji="1" lang="ja-JP" altLang="en-US" dirty="0"/>
              <a:t>条、</a:t>
            </a:r>
            <a:r>
              <a:rPr kumimoji="1" lang="en-US" altLang="ja-JP" dirty="0"/>
              <a:t>78</a:t>
            </a:r>
            <a:r>
              <a:rPr kumimoji="1" lang="ja-JP" altLang="en-US" dirty="0"/>
              <a:t>条等）</a:t>
            </a:r>
          </a:p>
        </p:txBody>
      </p:sp>
    </p:spTree>
    <p:extLst>
      <p:ext uri="{BB962C8B-B14F-4D97-AF65-F5344CB8AC3E}">
        <p14:creationId xmlns:p14="http://schemas.microsoft.com/office/powerpoint/2010/main" val="25186992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r>
              <a:rPr kumimoji="1" lang="ja-JP" altLang="en-US" dirty="0">
                <a:latin typeface="+mn-ea"/>
                <a:ea typeface="+mn-ea"/>
              </a:rPr>
              <a:t>・模倣品が現れた場合の対応について理解する。</a:t>
            </a:r>
            <a:endParaRPr kumimoji="1" lang="en-US" altLang="ja-JP" dirty="0">
              <a:latin typeface="+mn-ea"/>
              <a:ea typeface="+mn-ea"/>
            </a:endParaRPr>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r>
              <a:rPr lang="ja-JP" altLang="en-US" dirty="0"/>
              <a:t>・知的財産権で保護されていない場合、模倣品により市場を奪われても何もできない。</a:t>
            </a:r>
            <a:endParaRPr lang="en-US" altLang="ja-JP" dirty="0"/>
          </a:p>
          <a:p>
            <a:r>
              <a:rPr lang="ja-JP" altLang="en-US" dirty="0"/>
              <a:t>・では、知的財産権によりどのような対応ができるのかについて考える。</a:t>
            </a:r>
            <a:endParaRPr lang="en-US" altLang="ja-JP" dirty="0"/>
          </a:p>
        </p:txBody>
      </p:sp>
    </p:spTree>
    <p:extLst>
      <p:ext uri="{BB962C8B-B14F-4D97-AF65-F5344CB8AC3E}">
        <p14:creationId xmlns:p14="http://schemas.microsoft.com/office/powerpoint/2010/main" val="22570964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solidFill>
                  <a:schemeClr val="tx1"/>
                </a:solidFill>
                <a:latin typeface="+mn-ea"/>
                <a:ea typeface="+mn-ea"/>
              </a:rPr>
              <a:t>〔</a:t>
            </a:r>
            <a:r>
              <a:rPr kumimoji="1" lang="ja-JP" altLang="en-US" dirty="0">
                <a:solidFill>
                  <a:schemeClr val="tx1"/>
                </a:solidFill>
                <a:latin typeface="+mn-ea"/>
                <a:ea typeface="+mn-ea"/>
              </a:rPr>
              <a:t>狙い</a:t>
            </a:r>
            <a:r>
              <a:rPr kumimoji="1" lang="en-US" altLang="ja-JP" dirty="0">
                <a:solidFill>
                  <a:schemeClr val="tx1"/>
                </a:solidFill>
                <a:latin typeface="+mn-ea"/>
                <a:ea typeface="+mn-ea"/>
              </a:rPr>
              <a:t>〕</a:t>
            </a:r>
          </a:p>
          <a:p>
            <a:r>
              <a:rPr kumimoji="1" lang="ja-JP" altLang="en-US" dirty="0">
                <a:solidFill>
                  <a:schemeClr val="tx1"/>
                </a:solidFill>
                <a:latin typeface="+mn-ea"/>
                <a:ea typeface="+mn-ea"/>
              </a:rPr>
              <a:t>・模倣品が現れた場合の対応について理解する。</a:t>
            </a:r>
            <a:endParaRPr kumimoji="1" lang="en-US" altLang="ja-JP" dirty="0">
              <a:solidFill>
                <a:schemeClr val="tx1"/>
              </a:solidFill>
              <a:latin typeface="+mn-ea"/>
              <a:ea typeface="+mn-ea"/>
            </a:endParaRPr>
          </a:p>
          <a:p>
            <a:endParaRPr kumimoji="1" lang="en-US" altLang="ja-JP" dirty="0">
              <a:solidFill>
                <a:schemeClr val="tx1"/>
              </a:solidFill>
              <a:latin typeface="+mn-ea"/>
              <a:ea typeface="+mn-ea"/>
            </a:endParaRPr>
          </a:p>
          <a:p>
            <a:r>
              <a:rPr kumimoji="1" lang="en-US" altLang="ja-JP" dirty="0">
                <a:solidFill>
                  <a:schemeClr val="tx1"/>
                </a:solidFill>
                <a:latin typeface="+mn-ea"/>
                <a:ea typeface="+mn-ea"/>
              </a:rPr>
              <a:t>〔</a:t>
            </a:r>
            <a:r>
              <a:rPr kumimoji="1" lang="ja-JP" altLang="en-US" dirty="0">
                <a:solidFill>
                  <a:schemeClr val="tx1"/>
                </a:solidFill>
                <a:latin typeface="+mn-ea"/>
                <a:ea typeface="+mn-ea"/>
              </a:rPr>
              <a:t>説明</a:t>
            </a:r>
            <a:r>
              <a:rPr kumimoji="1" lang="en-US" altLang="ja-JP" dirty="0">
                <a:solidFill>
                  <a:schemeClr val="tx1"/>
                </a:solidFill>
                <a:latin typeface="+mn-ea"/>
                <a:ea typeface="+mn-ea"/>
              </a:rPr>
              <a:t>〕</a:t>
            </a:r>
          </a:p>
          <a:p>
            <a:r>
              <a:rPr lang="ja-JP" altLang="en-US" dirty="0">
                <a:solidFill>
                  <a:schemeClr val="tx1"/>
                </a:solidFill>
              </a:rPr>
              <a:t>・典型的なパターンを説明する。</a:t>
            </a:r>
            <a:endParaRPr lang="en-US" altLang="ja-JP" dirty="0">
              <a:solidFill>
                <a:schemeClr val="tx1"/>
              </a:solidFill>
            </a:endParaRPr>
          </a:p>
          <a:p>
            <a:r>
              <a:rPr lang="ja-JP" altLang="en-US" dirty="0">
                <a:solidFill>
                  <a:schemeClr val="tx1"/>
                </a:solidFill>
              </a:rPr>
              <a:t>・まずは、警告書により相手を牽制し、それでも改善が見られない場合には、特許権侵害を理由として、模倣品製造・販売の差止請求及び損害賠償請求をすることができる。</a:t>
            </a:r>
          </a:p>
          <a:p>
            <a:r>
              <a:rPr lang="ja-JP" altLang="en-US" dirty="0">
                <a:solidFill>
                  <a:schemeClr val="tx1"/>
                </a:solidFill>
              </a:rPr>
              <a:t>・特許権侵害に当たるかどうかは、侵害者が、特許権者に無断で、特許された発明の願書の「特許請求の範囲」に含まれる行為を行ったかどうか、によって決まる。</a:t>
            </a:r>
          </a:p>
          <a:p>
            <a:r>
              <a:rPr lang="ja-JP" altLang="en-US" dirty="0">
                <a:solidFill>
                  <a:schemeClr val="tx1"/>
                </a:solidFill>
              </a:rPr>
              <a:t>・特許権の侵害に当たる行為とは、「業として」の特許発明の「実施」である。</a:t>
            </a:r>
          </a:p>
          <a:p>
            <a:r>
              <a:rPr lang="ja-JP" altLang="en-US" dirty="0">
                <a:solidFill>
                  <a:schemeClr val="tx1"/>
                </a:solidFill>
              </a:rPr>
              <a:t>・「業として」という要件は、一般的なビジネスで行われるものであれば、ほぼ認められる。</a:t>
            </a:r>
          </a:p>
          <a:p>
            <a:r>
              <a:rPr lang="ja-JP" altLang="en-US" dirty="0">
                <a:solidFill>
                  <a:schemeClr val="tx1"/>
                </a:solidFill>
              </a:rPr>
              <a:t>・「実施」とは、例えば、特許された発明を具体化した形の商品が作られる場合には、その商品の製造、使用、販売、販売のための展示、輸入などの行為を指す。</a:t>
            </a:r>
          </a:p>
          <a:p>
            <a:r>
              <a:rPr lang="ja-JP" altLang="en-US" dirty="0">
                <a:solidFill>
                  <a:schemeClr val="tx1"/>
                </a:solidFill>
              </a:rPr>
              <a:t>・救済手段として、相手の行為を差し止めることと、相手に自分が被った損害を賠償させることができる。</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（条文：特許法</a:t>
            </a:r>
            <a:r>
              <a:rPr lang="en-US" altLang="ja-JP" dirty="0">
                <a:solidFill>
                  <a:schemeClr val="tx1"/>
                </a:solidFill>
              </a:rPr>
              <a:t>100</a:t>
            </a:r>
            <a:r>
              <a:rPr lang="ja-JP" altLang="en-US" dirty="0">
                <a:solidFill>
                  <a:schemeClr val="tx1"/>
                </a:solidFill>
              </a:rPr>
              <a:t>条、民法</a:t>
            </a:r>
            <a:r>
              <a:rPr lang="en-US" altLang="ja-JP" dirty="0">
                <a:solidFill>
                  <a:schemeClr val="tx1"/>
                </a:solidFill>
              </a:rPr>
              <a:t>709</a:t>
            </a:r>
            <a:r>
              <a:rPr lang="ja-JP" altLang="en-US" dirty="0">
                <a:solidFill>
                  <a:schemeClr val="tx1"/>
                </a:solidFill>
              </a:rPr>
              <a:t>条等）</a:t>
            </a:r>
            <a:endParaRPr lang="en-US" altLang="ja-JP" dirty="0">
              <a:solidFill>
                <a:schemeClr val="tx1"/>
              </a:solidFill>
            </a:endParaRPr>
          </a:p>
        </p:txBody>
      </p:sp>
    </p:spTree>
    <p:extLst>
      <p:ext uri="{BB962C8B-B14F-4D97-AF65-F5344CB8AC3E}">
        <p14:creationId xmlns:p14="http://schemas.microsoft.com/office/powerpoint/2010/main" val="1309073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t>・自身の商品が特許権侵害しているとして警告書が届いた場合の対応について理解する。</a:t>
            </a:r>
            <a:endParaRPr kumimoji="1" lang="en-US" altLang="ja-JP" dirty="0">
              <a:latin typeface="+mn-ea"/>
              <a:ea typeface="+mn-ea"/>
            </a:endParaRPr>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・自分が権利を有している場合だけでなく、相手の権利を侵害してしまうおそれのある場合もある。自分に警告状が届いたらどうなるか、学生に問うのもよい。</a:t>
            </a:r>
          </a:p>
        </p:txBody>
      </p:sp>
    </p:spTree>
    <p:extLst>
      <p:ext uri="{BB962C8B-B14F-4D97-AF65-F5344CB8AC3E}">
        <p14:creationId xmlns:p14="http://schemas.microsoft.com/office/powerpoint/2010/main" val="972108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solidFill>
                  <a:schemeClr val="tx1"/>
                </a:solidFill>
                <a:latin typeface="+mn-ea"/>
                <a:ea typeface="+mn-ea"/>
              </a:rPr>
              <a:t>〔</a:t>
            </a:r>
            <a:r>
              <a:rPr kumimoji="1" lang="ja-JP" altLang="en-US" dirty="0">
                <a:solidFill>
                  <a:schemeClr val="tx1"/>
                </a:solidFill>
                <a:latin typeface="+mn-ea"/>
                <a:ea typeface="+mn-ea"/>
              </a:rPr>
              <a:t>狙い</a:t>
            </a:r>
            <a:r>
              <a:rPr kumimoji="1" lang="en-US" altLang="ja-JP" dirty="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solidFill>
                  <a:schemeClr val="tx1"/>
                </a:solidFill>
              </a:rPr>
              <a:t>・自身の商品が特許権侵害しているとして警告書が届いた場合の対応について理解する。</a:t>
            </a:r>
            <a:endParaRPr kumimoji="1" lang="en-US" altLang="ja-JP" dirty="0">
              <a:solidFill>
                <a:schemeClr val="tx1"/>
              </a:solidFill>
              <a:latin typeface="+mn-ea"/>
              <a:ea typeface="+mn-ea"/>
            </a:endParaRPr>
          </a:p>
          <a:p>
            <a:endParaRPr kumimoji="1" lang="en-US" altLang="ja-JP" dirty="0">
              <a:solidFill>
                <a:schemeClr val="tx1"/>
              </a:solidFill>
              <a:latin typeface="+mn-ea"/>
              <a:ea typeface="+mn-ea"/>
            </a:endParaRPr>
          </a:p>
          <a:p>
            <a:r>
              <a:rPr kumimoji="1" lang="en-US" altLang="ja-JP" dirty="0">
                <a:solidFill>
                  <a:schemeClr val="tx1"/>
                </a:solidFill>
                <a:latin typeface="+mn-ea"/>
                <a:ea typeface="+mn-ea"/>
              </a:rPr>
              <a:t>〔</a:t>
            </a:r>
            <a:r>
              <a:rPr kumimoji="1" lang="ja-JP" altLang="en-US" dirty="0">
                <a:solidFill>
                  <a:schemeClr val="tx1"/>
                </a:solidFill>
                <a:latin typeface="+mn-ea"/>
                <a:ea typeface="+mn-ea"/>
              </a:rPr>
              <a:t>説明</a:t>
            </a:r>
            <a:r>
              <a:rPr kumimoji="1" lang="en-US" altLang="ja-JP" dirty="0">
                <a:solidFill>
                  <a:schemeClr val="tx1"/>
                </a:solidFill>
                <a:latin typeface="+mn-ea"/>
                <a:ea typeface="+mn-ea"/>
              </a:rPr>
              <a:t>〕</a:t>
            </a:r>
          </a:p>
          <a:p>
            <a:r>
              <a:rPr lang="ja-JP" altLang="en-US" dirty="0">
                <a:solidFill>
                  <a:schemeClr val="tx1"/>
                </a:solidFill>
              </a:rPr>
              <a:t>・警告されたからといって、必ずしも相手の主張が正しいとは限らないので、冷静な対応が必要である。</a:t>
            </a:r>
            <a:endParaRPr lang="en-US" altLang="ja-JP" dirty="0">
              <a:solidFill>
                <a:schemeClr val="tx1"/>
              </a:solidFill>
            </a:endParaRPr>
          </a:p>
          <a:p>
            <a:r>
              <a:rPr lang="ja-JP" altLang="en-US" dirty="0">
                <a:solidFill>
                  <a:schemeClr val="tx1"/>
                </a:solidFill>
              </a:rPr>
              <a:t>・専門家に相談することが肝要ではあるが、そもそも、自身の商品が相手の特許権の範囲（特許請求の範囲）に含まれているのか、確認する必要があるだろう。</a:t>
            </a:r>
          </a:p>
          <a:p>
            <a:r>
              <a:rPr lang="ja-JP" altLang="en-US" dirty="0" smtClean="0">
                <a:solidFill>
                  <a:schemeClr val="tx1"/>
                </a:solidFill>
              </a:rPr>
              <a:t>・仮に</a:t>
            </a:r>
            <a:r>
              <a:rPr lang="ja-JP" altLang="en-US" dirty="0">
                <a:solidFill>
                  <a:schemeClr val="tx1"/>
                </a:solidFill>
              </a:rPr>
              <a:t>自身の商品が相手の特許権の権利範囲に含まれるとして、対抗手段はないだろうか。</a:t>
            </a:r>
          </a:p>
          <a:p>
            <a:r>
              <a:rPr lang="ja-JP" altLang="en-US" dirty="0">
                <a:solidFill>
                  <a:schemeClr val="tx1"/>
                </a:solidFill>
              </a:rPr>
              <a:t>①相手の特許権が無効理由を有している場合、特許権の無効を主張することができる。</a:t>
            </a:r>
          </a:p>
          <a:p>
            <a:r>
              <a:rPr lang="ja-JP" altLang="en-US" dirty="0">
                <a:solidFill>
                  <a:schemeClr val="tx1"/>
                </a:solidFill>
              </a:rPr>
              <a:t>②特許出願がなされる前に、自らが先に当該技術を利用していたことが証明できれば、先使用権を主張することができる。</a:t>
            </a:r>
          </a:p>
          <a:p>
            <a:r>
              <a:rPr lang="ja-JP" altLang="en-US" dirty="0">
                <a:solidFill>
                  <a:schemeClr val="tx1"/>
                </a:solidFill>
              </a:rPr>
              <a:t>・「先使用権」（特許法</a:t>
            </a:r>
            <a:r>
              <a:rPr lang="en-US" altLang="ja-JP" dirty="0">
                <a:solidFill>
                  <a:schemeClr val="tx1"/>
                </a:solidFill>
              </a:rPr>
              <a:t>79</a:t>
            </a:r>
            <a:r>
              <a:rPr lang="ja-JP" altLang="en-US" dirty="0">
                <a:solidFill>
                  <a:schemeClr val="tx1"/>
                </a:solidFill>
              </a:rPr>
              <a:t>条）とは、相手の特許の内容を知らないで自らその発明をし、特許出願時において、日本国内で発明の実施である事業・事業の準備をしている場合、先使用による通常実施権が認められ、引き続き、その事業を実施することができる権利である。</a:t>
            </a:r>
            <a:endParaRPr lang="en-US" altLang="ja-JP" dirty="0">
              <a:solidFill>
                <a:schemeClr val="tx1"/>
              </a:solidFill>
            </a:endParaRPr>
          </a:p>
          <a:p>
            <a:r>
              <a:rPr lang="ja-JP" altLang="en-US" dirty="0">
                <a:solidFill>
                  <a:schemeClr val="tx1"/>
                </a:solidFill>
              </a:rPr>
              <a:t>・上記の対抗手段が難しい場合には、</a:t>
            </a:r>
            <a:endParaRPr lang="en-US" altLang="ja-JP" dirty="0">
              <a:solidFill>
                <a:schemeClr val="tx1"/>
              </a:solidFill>
            </a:endParaRPr>
          </a:p>
          <a:p>
            <a:r>
              <a:rPr lang="ja-JP" altLang="en-US" dirty="0">
                <a:solidFill>
                  <a:schemeClr val="tx1"/>
                </a:solidFill>
              </a:rPr>
              <a:t>③特許権者から実施権の許諾（いわゆる「ライセンス」）を得ることを検討する必要があるだろう。それが難しい場合には、当該技術の継続利用は難しい。</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（条文：特許法</a:t>
            </a:r>
            <a:r>
              <a:rPr lang="en-US" altLang="ja-JP" dirty="0">
                <a:solidFill>
                  <a:schemeClr val="tx1"/>
                </a:solidFill>
              </a:rPr>
              <a:t>104</a:t>
            </a:r>
            <a:r>
              <a:rPr lang="ja-JP" altLang="en-US" dirty="0">
                <a:solidFill>
                  <a:schemeClr val="tx1"/>
                </a:solidFill>
              </a:rPr>
              <a:t>条の</a:t>
            </a:r>
            <a:r>
              <a:rPr lang="en-US" altLang="ja-JP" dirty="0">
                <a:solidFill>
                  <a:schemeClr val="tx1"/>
                </a:solidFill>
              </a:rPr>
              <a:t>2</a:t>
            </a:r>
            <a:r>
              <a:rPr lang="ja-JP" altLang="en-US" dirty="0" err="1">
                <a:solidFill>
                  <a:schemeClr val="tx1"/>
                </a:solidFill>
              </a:rPr>
              <a:t>、</a:t>
            </a:r>
            <a:r>
              <a:rPr lang="en-US" altLang="ja-JP" dirty="0">
                <a:solidFill>
                  <a:schemeClr val="tx1"/>
                </a:solidFill>
              </a:rPr>
              <a:t>79</a:t>
            </a:r>
            <a:r>
              <a:rPr lang="ja-JP" altLang="en-US" dirty="0">
                <a:solidFill>
                  <a:schemeClr val="tx1"/>
                </a:solidFill>
              </a:rPr>
              <a:t>条等）</a:t>
            </a:r>
            <a:endParaRPr kumimoji="1" lang="ja-JP" altLang="en-US" dirty="0">
              <a:solidFill>
                <a:schemeClr val="tx1"/>
              </a:solidFill>
            </a:endParaRPr>
          </a:p>
        </p:txBody>
      </p:sp>
    </p:spTree>
    <p:extLst>
      <p:ext uri="{BB962C8B-B14F-4D97-AF65-F5344CB8AC3E}">
        <p14:creationId xmlns:p14="http://schemas.microsoft.com/office/powerpoint/2010/main" val="3805685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766556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r>
              <a:rPr kumimoji="1" lang="ja-JP" altLang="en-US" dirty="0">
                <a:latin typeface="+mn-ea"/>
                <a:ea typeface="+mn-ea"/>
              </a:rPr>
              <a:t>・</a:t>
            </a:r>
            <a:r>
              <a:rPr kumimoji="1" lang="en-US" altLang="ja-JP" dirty="0">
                <a:latin typeface="+mn-ea"/>
                <a:ea typeface="+mn-ea"/>
              </a:rPr>
              <a:t>CASE</a:t>
            </a:r>
            <a:r>
              <a:rPr kumimoji="1" lang="ja-JP" altLang="en-US" dirty="0">
                <a:latin typeface="+mn-ea"/>
                <a:ea typeface="+mn-ea"/>
              </a:rPr>
              <a:t>を通じて、特許その他に関して問題となるポイントを理解する。</a:t>
            </a:r>
            <a:endParaRPr kumimoji="1" lang="en-US" altLang="ja-JP" dirty="0">
              <a:latin typeface="+mn-ea"/>
              <a:ea typeface="+mn-ea"/>
            </a:endParaRPr>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r>
              <a:rPr kumimoji="1" lang="ja-JP" altLang="en-US" dirty="0"/>
              <a:t>・最初に</a:t>
            </a:r>
            <a:r>
              <a:rPr kumimoji="1" lang="en-US" altLang="ja-JP" dirty="0"/>
              <a:t>CASE</a:t>
            </a:r>
            <a:r>
              <a:rPr kumimoji="1" lang="ja-JP" altLang="en-US" dirty="0"/>
              <a:t>を学生に読んでもらい、内容を確認するとともに、最後にもう一度振り返る。</a:t>
            </a:r>
          </a:p>
        </p:txBody>
      </p:sp>
    </p:spTree>
    <p:extLst>
      <p:ext uri="{BB962C8B-B14F-4D97-AF65-F5344CB8AC3E}">
        <p14:creationId xmlns:p14="http://schemas.microsoft.com/office/powerpoint/2010/main" val="4292377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217137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r>
              <a:rPr kumimoji="1" lang="ja-JP" altLang="en-US" dirty="0">
                <a:latin typeface="+mn-ea"/>
                <a:ea typeface="+mn-ea"/>
              </a:rPr>
              <a:t>・知的財産権制度の目的を理解する。</a:t>
            </a:r>
            <a:endParaRPr kumimoji="1" lang="en-US" altLang="ja-JP" dirty="0">
              <a:latin typeface="+mn-ea"/>
              <a:ea typeface="+mn-ea"/>
            </a:endParaRPr>
          </a:p>
          <a:p>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solidFill>
                  <a:schemeClr val="tx1"/>
                </a:solidFill>
              </a:rPr>
              <a:t>・商品開発のプロセスで、知的財産権はどのような意味合いを持つのかを説明する。</a:t>
            </a:r>
            <a:endParaRPr kumimoji="1" lang="en-US" altLang="ja-JP" dirty="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solidFill>
                  <a:schemeClr val="tx1"/>
                </a:solidFill>
              </a:rPr>
              <a:t>・</a:t>
            </a:r>
            <a:r>
              <a:rPr lang="ja-JP" altLang="en-US" dirty="0">
                <a:solidFill>
                  <a:schemeClr val="tx1"/>
                </a:solidFill>
              </a:rPr>
              <a:t>新商品の開発と商品化を行なう場合には、研究開発や宣伝広告の費用が必要となる。</a:t>
            </a:r>
            <a:endParaRPr lang="en-US" altLang="ja-JP" dirty="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a:solidFill>
                  <a:schemeClr val="tx1"/>
                </a:solidFill>
              </a:rPr>
              <a:t>・投下した資本を回収するために、知的財産権を有効に活用することが重要である。</a:t>
            </a:r>
          </a:p>
        </p:txBody>
      </p:sp>
    </p:spTree>
    <p:extLst>
      <p:ext uri="{BB962C8B-B14F-4D97-AF65-F5344CB8AC3E}">
        <p14:creationId xmlns:p14="http://schemas.microsoft.com/office/powerpoint/2010/main" val="1083481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solidFill>
                  <a:schemeClr val="tx1"/>
                </a:solidFill>
                <a:latin typeface="+mn-ea"/>
                <a:ea typeface="+mn-ea"/>
              </a:rPr>
              <a:t>〔</a:t>
            </a:r>
            <a:r>
              <a:rPr kumimoji="1" lang="ja-JP" altLang="en-US" dirty="0">
                <a:solidFill>
                  <a:schemeClr val="tx1"/>
                </a:solidFill>
                <a:latin typeface="+mn-ea"/>
                <a:ea typeface="+mn-ea"/>
              </a:rPr>
              <a:t>狙い</a:t>
            </a:r>
            <a:r>
              <a:rPr kumimoji="1" lang="en-US" altLang="ja-JP" dirty="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solidFill>
                  <a:schemeClr val="tx1"/>
                </a:solidFill>
                <a:latin typeface="+mn-ea"/>
                <a:ea typeface="+mn-ea"/>
              </a:rPr>
              <a:t>・知的財産権制度の目的を理解する。</a:t>
            </a:r>
            <a:endParaRPr kumimoji="1" lang="en-US" altLang="ja-JP" dirty="0">
              <a:solidFill>
                <a:schemeClr val="tx1"/>
              </a:solidFill>
              <a:latin typeface="+mn-ea"/>
              <a:ea typeface="+mn-ea"/>
            </a:endParaRPr>
          </a:p>
          <a:p>
            <a:endParaRPr kumimoji="1" lang="en-US" altLang="ja-JP" dirty="0">
              <a:solidFill>
                <a:schemeClr val="tx1"/>
              </a:solidFill>
              <a:latin typeface="+mn-ea"/>
              <a:ea typeface="+mn-ea"/>
            </a:endParaRPr>
          </a:p>
          <a:p>
            <a:r>
              <a:rPr kumimoji="1" lang="en-US" altLang="ja-JP" dirty="0">
                <a:solidFill>
                  <a:schemeClr val="tx1"/>
                </a:solidFill>
                <a:latin typeface="+mn-ea"/>
                <a:ea typeface="+mn-ea"/>
              </a:rPr>
              <a:t>〔</a:t>
            </a:r>
            <a:r>
              <a:rPr kumimoji="1" lang="ja-JP" altLang="en-US" dirty="0">
                <a:solidFill>
                  <a:schemeClr val="tx1"/>
                </a:solidFill>
                <a:latin typeface="+mn-ea"/>
                <a:ea typeface="+mn-ea"/>
              </a:rPr>
              <a:t>説明</a:t>
            </a:r>
            <a:r>
              <a:rPr kumimoji="1" lang="en-US" altLang="ja-JP" dirty="0">
                <a:solidFill>
                  <a:schemeClr val="tx1"/>
                </a:solidFill>
                <a:latin typeface="+mn-ea"/>
                <a:ea typeface="+mn-ea"/>
              </a:rPr>
              <a:t>〕</a:t>
            </a:r>
          </a:p>
          <a:p>
            <a:r>
              <a:rPr lang="ja-JP" altLang="en-US" dirty="0">
                <a:solidFill>
                  <a:schemeClr val="tx1"/>
                </a:solidFill>
              </a:rPr>
              <a:t>・新商品がマーケットで販売されてヒットした場合には、追随者が現れ、先行者が製造販売した先行品と「類似」する追随品（いわゆる「模倣品」）を製造販売することが珍しくない。この状態が放置されれば、先行者は、リスクを負って製造販売に先んじて投下した費用を回収することができなくなる可能性が高まるとともに、将来の新商品の開発や商品化を行おうという意欲を失うかもしれない。</a:t>
            </a:r>
            <a:endParaRPr lang="en-US" altLang="ja-JP" dirty="0">
              <a:solidFill>
                <a:schemeClr val="tx1"/>
              </a:solidFill>
            </a:endParaRPr>
          </a:p>
          <a:p>
            <a:r>
              <a:rPr lang="ja-JP" altLang="en-US" dirty="0">
                <a:solidFill>
                  <a:schemeClr val="tx1"/>
                </a:solidFill>
              </a:rPr>
              <a:t>・デザイナーとの関係では、自身のデザインが他人に勝手に模倣されてしまった場合が想定される。</a:t>
            </a:r>
            <a:endParaRPr lang="en-US" altLang="ja-JP" dirty="0">
              <a:solidFill>
                <a:schemeClr val="tx1"/>
              </a:solidFill>
            </a:endParaRPr>
          </a:p>
          <a:p>
            <a:r>
              <a:rPr kumimoji="1" lang="ja-JP" altLang="en-US" dirty="0">
                <a:solidFill>
                  <a:schemeClr val="tx1"/>
                </a:solidFill>
              </a:rPr>
              <a:t>・知的財産権は、一定の要件のもとで、追随者の製造販売する「模倣品」を市場から排除することを、先行者である権利者に認めるものである。</a:t>
            </a:r>
          </a:p>
          <a:p>
            <a:r>
              <a:rPr kumimoji="1" lang="ja-JP" altLang="en-US" dirty="0">
                <a:solidFill>
                  <a:schemeClr val="tx1"/>
                </a:solidFill>
              </a:rPr>
              <a:t>・模倣品は何を模倣しているのか。「技術」なのか、「デザイン」なのか、「名称」なのか。どのような点で先行品と「類似」しているのかに応じて、権利者が選択すべき「武器」としての知的財産権</a:t>
            </a:r>
            <a:r>
              <a:rPr kumimoji="1" lang="ja-JP" altLang="en-US" dirty="0" smtClean="0">
                <a:solidFill>
                  <a:schemeClr val="tx1"/>
                </a:solidFill>
              </a:rPr>
              <a:t>が異なる</a:t>
            </a:r>
            <a:r>
              <a:rPr kumimoji="1" lang="ja-JP" altLang="en-US" dirty="0">
                <a:solidFill>
                  <a:schemeClr val="tx1"/>
                </a:solidFill>
              </a:rPr>
              <a:t>。</a:t>
            </a:r>
            <a:endParaRPr kumimoji="1" lang="en-US" altLang="ja-JP" dirty="0">
              <a:solidFill>
                <a:schemeClr val="tx1"/>
              </a:solidFill>
            </a:endParaRPr>
          </a:p>
          <a:p>
            <a:r>
              <a:rPr kumimoji="1" lang="ja-JP" altLang="en-US" dirty="0">
                <a:solidFill>
                  <a:schemeClr val="tx1"/>
                </a:solidFill>
              </a:rPr>
              <a:t>・知的</a:t>
            </a:r>
            <a:r>
              <a:rPr kumimoji="1" lang="ja-JP" altLang="en-US" dirty="0" smtClean="0">
                <a:solidFill>
                  <a:schemeClr val="tx1"/>
                </a:solidFill>
              </a:rPr>
              <a:t>財産法</a:t>
            </a:r>
            <a:r>
              <a:rPr kumimoji="1" lang="ja-JP" altLang="en-US" dirty="0">
                <a:solidFill>
                  <a:schemeClr val="tx1"/>
                </a:solidFill>
              </a:rPr>
              <a:t>は、知的財産権に関する様々な法律の一般的な総称であって、それぞれの法律で規定される権利</a:t>
            </a:r>
            <a:r>
              <a:rPr kumimoji="1" lang="ja-JP" altLang="en-US" dirty="0" smtClean="0">
                <a:solidFill>
                  <a:schemeClr val="tx1"/>
                </a:solidFill>
              </a:rPr>
              <a:t>を有効</a:t>
            </a:r>
            <a:r>
              <a:rPr kumimoji="1" lang="ja-JP" altLang="en-US" dirty="0">
                <a:solidFill>
                  <a:schemeClr val="tx1"/>
                </a:solidFill>
              </a:rPr>
              <a:t>なツールとして利用することが可能である</a:t>
            </a:r>
            <a:r>
              <a:rPr kumimoji="1" lang="ja-JP" altLang="en-US" dirty="0" smtClean="0">
                <a:solidFill>
                  <a:schemeClr val="tx1"/>
                </a:solidFill>
              </a:rPr>
              <a:t>。この</a:t>
            </a:r>
            <a:r>
              <a:rPr kumimoji="1" lang="ja-JP" altLang="en-US" dirty="0">
                <a:solidFill>
                  <a:schemeClr val="tx1"/>
                </a:solidFill>
              </a:rPr>
              <a:t>ツールは一つではなく、同時に複数使用することも可能である。このことから、商品開発の段階でも、複数保護の可能性があることを念頭において権利化するという選択肢を考えることが重要である。</a:t>
            </a:r>
          </a:p>
        </p:txBody>
      </p:sp>
    </p:spTree>
    <p:extLst>
      <p:ext uri="{BB962C8B-B14F-4D97-AF65-F5344CB8AC3E}">
        <p14:creationId xmlns:p14="http://schemas.microsoft.com/office/powerpoint/2010/main" val="1317859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solidFill>
                  <a:schemeClr val="tx1"/>
                </a:solidFill>
                <a:latin typeface="+mn-ea"/>
                <a:ea typeface="+mn-ea"/>
              </a:rPr>
              <a:t>〔</a:t>
            </a:r>
            <a:r>
              <a:rPr kumimoji="1" lang="ja-JP" altLang="en-US" dirty="0">
                <a:solidFill>
                  <a:schemeClr val="tx1"/>
                </a:solidFill>
                <a:latin typeface="+mn-ea"/>
                <a:ea typeface="+mn-ea"/>
              </a:rPr>
              <a:t>狙い</a:t>
            </a:r>
            <a:r>
              <a:rPr kumimoji="1" lang="en-US" altLang="ja-JP" dirty="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solidFill>
                  <a:schemeClr val="tx1"/>
                </a:solidFill>
                <a:latin typeface="+mn-ea"/>
                <a:ea typeface="+mn-ea"/>
              </a:rPr>
              <a:t>・知的財産権制度の目的を理解する。</a:t>
            </a:r>
            <a:endParaRPr kumimoji="1" lang="en-US" altLang="ja-JP" dirty="0">
              <a:solidFill>
                <a:schemeClr val="tx1"/>
              </a:solidFill>
              <a:latin typeface="+mn-ea"/>
              <a:ea typeface="+mn-ea"/>
            </a:endParaRPr>
          </a:p>
          <a:p>
            <a:endParaRPr kumimoji="1" lang="en-US" altLang="ja-JP" dirty="0">
              <a:solidFill>
                <a:schemeClr val="tx1"/>
              </a:solidFill>
              <a:latin typeface="+mn-ea"/>
              <a:ea typeface="+mn-ea"/>
            </a:endParaRPr>
          </a:p>
          <a:p>
            <a:r>
              <a:rPr kumimoji="1" lang="en-US" altLang="ja-JP" dirty="0">
                <a:solidFill>
                  <a:schemeClr val="tx1"/>
                </a:solidFill>
                <a:latin typeface="+mn-ea"/>
                <a:ea typeface="+mn-ea"/>
              </a:rPr>
              <a:t>〔</a:t>
            </a:r>
            <a:r>
              <a:rPr kumimoji="1" lang="ja-JP" altLang="en-US" dirty="0">
                <a:solidFill>
                  <a:schemeClr val="tx1"/>
                </a:solidFill>
                <a:latin typeface="+mn-ea"/>
                <a:ea typeface="+mn-ea"/>
              </a:rPr>
              <a:t>説明</a:t>
            </a:r>
            <a:r>
              <a:rPr kumimoji="1" lang="en-US" altLang="ja-JP" dirty="0">
                <a:solidFill>
                  <a:schemeClr val="tx1"/>
                </a:solidFill>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solidFill>
                  <a:schemeClr val="tx1"/>
                </a:solidFill>
              </a:rPr>
              <a:t>・知的</a:t>
            </a:r>
            <a:r>
              <a:rPr kumimoji="1" lang="ja-JP" altLang="en-US" dirty="0" smtClean="0">
                <a:solidFill>
                  <a:schemeClr val="tx1"/>
                </a:solidFill>
              </a:rPr>
              <a:t>財産法</a:t>
            </a:r>
            <a:r>
              <a:rPr kumimoji="1" lang="ja-JP" altLang="en-US" dirty="0">
                <a:solidFill>
                  <a:schemeClr val="tx1"/>
                </a:solidFill>
              </a:rPr>
              <a:t>は自己の新商品を</a:t>
            </a:r>
            <a:r>
              <a:rPr kumimoji="1" lang="ja-JP" altLang="en-US" dirty="0" smtClean="0">
                <a:solidFill>
                  <a:schemeClr val="tx1"/>
                </a:solidFill>
              </a:rPr>
              <a:t>守る有効</a:t>
            </a:r>
            <a:r>
              <a:rPr kumimoji="1" lang="ja-JP" altLang="en-US" dirty="0">
                <a:solidFill>
                  <a:schemeClr val="tx1"/>
                </a:solidFill>
              </a:rPr>
              <a:t>なツールになるものだ</a:t>
            </a:r>
            <a:r>
              <a:rPr lang="ja-JP" altLang="en-US" dirty="0">
                <a:solidFill>
                  <a:schemeClr val="tx1"/>
                </a:solidFill>
              </a:rPr>
              <a:t>が、同時に</a:t>
            </a:r>
            <a:r>
              <a:rPr lang="ja-JP" altLang="en-US" dirty="0" smtClean="0">
                <a:solidFill>
                  <a:schemeClr val="tx1"/>
                </a:solidFill>
              </a:rPr>
              <a:t>第三者が</a:t>
            </a:r>
            <a:r>
              <a:rPr lang="ja-JP" altLang="en-US" dirty="0">
                <a:solidFill>
                  <a:schemeClr val="tx1"/>
                </a:solidFill>
              </a:rPr>
              <a:t>知的財産権を有する場合に</a:t>
            </a:r>
            <a:r>
              <a:rPr lang="ja-JP" altLang="en-US" dirty="0" smtClean="0">
                <a:solidFill>
                  <a:schemeClr val="tx1"/>
                </a:solidFill>
              </a:rPr>
              <a:t>は、</a:t>
            </a:r>
            <a:r>
              <a:rPr lang="ja-JP" altLang="en-US" dirty="0">
                <a:solidFill>
                  <a:schemeClr val="tx1"/>
                </a:solidFill>
              </a:rPr>
              <a:t>自己の新商品が他人の権利を侵害する場合があり、注意しなければならない。また、他人の商品を模倣して製作する盗作行為だけでなく、できあがったものが偶然似ているという場合も、他人の有する知的財産権によっては、その他人の</a:t>
            </a:r>
            <a:r>
              <a:rPr lang="ja-JP" altLang="en-US" dirty="0" smtClean="0">
                <a:solidFill>
                  <a:schemeClr val="tx1"/>
                </a:solidFill>
              </a:rPr>
              <a:t>権利を</a:t>
            </a:r>
            <a:r>
              <a:rPr lang="ja-JP" altLang="en-US" dirty="0">
                <a:solidFill>
                  <a:schemeClr val="tx1"/>
                </a:solidFill>
              </a:rPr>
              <a:t>侵害する可能性がある。</a:t>
            </a:r>
            <a:endParaRPr kumimoji="1" lang="ja-JP" altLang="en-US" dirty="0">
              <a:solidFill>
                <a:schemeClr val="tx1"/>
              </a:solidFill>
            </a:endParaRPr>
          </a:p>
        </p:txBody>
      </p:sp>
    </p:spTree>
    <p:extLst>
      <p:ext uri="{BB962C8B-B14F-4D97-AF65-F5344CB8AC3E}">
        <p14:creationId xmlns:p14="http://schemas.microsoft.com/office/powerpoint/2010/main" val="2611151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mn-ea"/>
                <a:ea typeface="+mn-ea"/>
              </a:rPr>
              <a:t>〔</a:t>
            </a:r>
            <a:r>
              <a:rPr kumimoji="1" lang="ja-JP" altLang="en-US" dirty="0">
                <a:latin typeface="+mn-ea"/>
                <a:ea typeface="+mn-ea"/>
              </a:rPr>
              <a:t>狙い</a:t>
            </a:r>
            <a:r>
              <a:rPr kumimoji="1" lang="en-US" altLang="ja-JP" dirty="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latin typeface="+mn-ea"/>
                <a:ea typeface="+mn-ea"/>
              </a:rPr>
              <a:t>・知的財産権制度の目的を理解する。</a:t>
            </a:r>
            <a:endParaRPr kumimoji="1" lang="en-US" altLang="ja-JP" dirty="0">
              <a:latin typeface="+mn-ea"/>
              <a:ea typeface="+mn-ea"/>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kumimoji="1" lang="en-US" altLang="ja-JP" dirty="0">
              <a:latin typeface="+mn-ea"/>
              <a:ea typeface="+mn-ea"/>
            </a:endParaRPr>
          </a:p>
          <a:p>
            <a:r>
              <a:rPr kumimoji="1" lang="en-US" altLang="ja-JP" dirty="0">
                <a:latin typeface="+mn-ea"/>
                <a:ea typeface="+mn-ea"/>
              </a:rPr>
              <a:t>〔</a:t>
            </a:r>
            <a:r>
              <a:rPr kumimoji="1" lang="ja-JP" altLang="en-US" dirty="0">
                <a:latin typeface="+mn-ea"/>
                <a:ea typeface="+mn-ea"/>
              </a:rPr>
              <a:t>説明</a:t>
            </a:r>
            <a:r>
              <a:rPr kumimoji="1" lang="en-US" altLang="ja-JP" dirty="0">
                <a:latin typeface="+mn-ea"/>
                <a:ea typeface="+mn-ea"/>
              </a:rPr>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・事例を用いて、知的財産権法がどのようなものを保護しているのかを説明する。</a:t>
            </a:r>
          </a:p>
        </p:txBody>
      </p:sp>
    </p:spTree>
    <p:extLst>
      <p:ext uri="{BB962C8B-B14F-4D97-AF65-F5344CB8AC3E}">
        <p14:creationId xmlns:p14="http://schemas.microsoft.com/office/powerpoint/2010/main" val="3555293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52600" y="1627200"/>
            <a:ext cx="7200800" cy="2160240"/>
          </a:xfrm>
        </p:spPr>
        <p:txBody>
          <a:bodyPr/>
          <a:lstStyle>
            <a:lvl1pPr algn="ctr">
              <a:defRPr sz="2800"/>
            </a:lvl1pPr>
          </a:lstStyle>
          <a:p>
            <a:r>
              <a:rPr lang="ja-JP" altLang="en-US" dirty="0"/>
              <a:t>マスター タイトルの書式設定</a:t>
            </a:r>
          </a:p>
        </p:txBody>
      </p:sp>
      <p:sp>
        <p:nvSpPr>
          <p:cNvPr id="3" name="サブタイトル 2"/>
          <p:cNvSpPr>
            <a:spLocks noGrp="1"/>
          </p:cNvSpPr>
          <p:nvPr>
            <p:ph type="subTitle" idx="1"/>
          </p:nvPr>
        </p:nvSpPr>
        <p:spPr>
          <a:xfrm>
            <a:off x="1352600" y="3787440"/>
            <a:ext cx="7200800" cy="1799760"/>
          </a:xfrm>
        </p:spPr>
        <p:txBody>
          <a:bodyPr anchor="ctr"/>
          <a:lstStyle>
            <a:lvl1pPr marL="0" indent="0" algn="ctr">
              <a:buNone/>
              <a:defRPr sz="2400"/>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dirty="0"/>
              <a:t>マスター サブタイトルの書式設定</a:t>
            </a: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864061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コンテンツ_b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128464" y="1265720"/>
            <a:ext cx="9649072" cy="5041536"/>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a:t>マスター テキストの書式設定</a:t>
            </a:r>
          </a:p>
        </p:txBody>
      </p:sp>
      <p:sp>
        <p:nvSpPr>
          <p:cNvPr id="7" name="スライド番号プレースホルダー 6"/>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349769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_b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128464" y="1265720"/>
            <a:ext cx="4680000" cy="5041536"/>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a:t>マスター テキストの書式設定</a:t>
            </a:r>
          </a:p>
        </p:txBody>
      </p:sp>
      <p:sp>
        <p:nvSpPr>
          <p:cNvPr id="6" name="コンテンツ プレースホルダー 2"/>
          <p:cNvSpPr>
            <a:spLocks noGrp="1"/>
          </p:cNvSpPr>
          <p:nvPr>
            <p:ph idx="11"/>
          </p:nvPr>
        </p:nvSpPr>
        <p:spPr>
          <a:xfrm>
            <a:off x="5097016" y="1265720"/>
            <a:ext cx="4680584" cy="5041536"/>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24492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コンテンツ_b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128464" y="1265720"/>
            <a:ext cx="4680000" cy="2376000"/>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a:t>マスター テキストの書式設定</a:t>
            </a:r>
          </a:p>
        </p:txBody>
      </p:sp>
      <p:sp>
        <p:nvSpPr>
          <p:cNvPr id="6" name="コンテンツ プレースホルダー 2"/>
          <p:cNvSpPr>
            <a:spLocks noGrp="1"/>
          </p:cNvSpPr>
          <p:nvPr>
            <p:ph idx="11"/>
          </p:nvPr>
        </p:nvSpPr>
        <p:spPr>
          <a:xfrm>
            <a:off x="5097016" y="1265720"/>
            <a:ext cx="4680584" cy="2376000"/>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コンテンツ プレースホルダー 2"/>
          <p:cNvSpPr>
            <a:spLocks noGrp="1"/>
          </p:cNvSpPr>
          <p:nvPr>
            <p:ph idx="14"/>
          </p:nvPr>
        </p:nvSpPr>
        <p:spPr>
          <a:xfrm>
            <a:off x="128464" y="3931256"/>
            <a:ext cx="4680000" cy="2376000"/>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9" name="コンテンツ プレースホルダー 2"/>
          <p:cNvSpPr>
            <a:spLocks noGrp="1"/>
          </p:cNvSpPr>
          <p:nvPr>
            <p:ph idx="15"/>
          </p:nvPr>
        </p:nvSpPr>
        <p:spPr>
          <a:xfrm>
            <a:off x="5097016" y="3931256"/>
            <a:ext cx="4680584" cy="2376000"/>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14453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_b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a:t>マスター テキストの書式設定</a:t>
            </a:r>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a:t>マスター テキストの書式設定</a:t>
            </a:r>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a:t>マスター テキストの書式設定</a:t>
            </a:r>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a:t>マスター テキストの書式設定</a:t>
            </a:r>
          </a:p>
        </p:txBody>
      </p:sp>
      <p:sp>
        <p:nvSpPr>
          <p:cNvPr id="19" name="コンテンツ プレースホルダー 2"/>
          <p:cNvSpPr>
            <a:spLocks noGrp="1"/>
          </p:cNvSpPr>
          <p:nvPr>
            <p:ph idx="23"/>
          </p:nvPr>
        </p:nvSpPr>
        <p:spPr>
          <a:xfrm>
            <a:off x="1786292" y="4183200"/>
            <a:ext cx="3025136" cy="2124000"/>
          </a:xfrm>
        </p:spPr>
        <p:txBody>
          <a:bodyPr/>
          <a:lstStyle/>
          <a:p>
            <a:pPr lvl="0"/>
            <a:r>
              <a:rPr lang="ja-JP" altLang="en-US" dirty="0"/>
              <a:t>マスター テキストの書式設定</a:t>
            </a:r>
          </a:p>
        </p:txBody>
      </p:sp>
      <p:sp>
        <p:nvSpPr>
          <p:cNvPr id="20" name="テキスト プレースホルダー 4"/>
          <p:cNvSpPr>
            <a:spLocks noGrp="1"/>
          </p:cNvSpPr>
          <p:nvPr>
            <p:ph type="body" sz="quarter" idx="24"/>
          </p:nvPr>
        </p:nvSpPr>
        <p:spPr>
          <a:xfrm>
            <a:off x="1786292" y="3821664"/>
            <a:ext cx="3024000" cy="361536"/>
          </a:xfrm>
        </p:spPr>
        <p:txBody>
          <a:bodyPr/>
          <a:lstStyle/>
          <a:p>
            <a:pPr lvl="0"/>
            <a:r>
              <a:rPr kumimoji="1" lang="ja-JP" altLang="en-US" dirty="0"/>
              <a:t>マスター テキストの書式設定</a:t>
            </a:r>
          </a:p>
        </p:txBody>
      </p:sp>
      <p:sp>
        <p:nvSpPr>
          <p:cNvPr id="23" name="コンテンツ プレースホルダー 2"/>
          <p:cNvSpPr>
            <a:spLocks noGrp="1"/>
          </p:cNvSpPr>
          <p:nvPr>
            <p:ph idx="27"/>
          </p:nvPr>
        </p:nvSpPr>
        <p:spPr>
          <a:xfrm>
            <a:off x="5097463" y="4181664"/>
            <a:ext cx="3023934" cy="2124000"/>
          </a:xfrm>
        </p:spPr>
        <p:txBody>
          <a:bodyPr/>
          <a:lstStyle/>
          <a:p>
            <a:pPr lvl="0"/>
            <a:r>
              <a:rPr lang="ja-JP" altLang="en-US" dirty="0"/>
              <a:t>マスター テキストの書式設定</a:t>
            </a:r>
          </a:p>
        </p:txBody>
      </p:sp>
      <p:sp>
        <p:nvSpPr>
          <p:cNvPr id="24" name="テキスト プレースホルダー 4"/>
          <p:cNvSpPr>
            <a:spLocks noGrp="1"/>
          </p:cNvSpPr>
          <p:nvPr>
            <p:ph type="body" sz="quarter" idx="28"/>
          </p:nvPr>
        </p:nvSpPr>
        <p:spPr>
          <a:xfrm>
            <a:off x="5097463" y="3821664"/>
            <a:ext cx="3024000" cy="361536"/>
          </a:xfrm>
        </p:spPr>
        <p:txBody>
          <a:bodyPr/>
          <a:lstStyle/>
          <a:p>
            <a:pPr lvl="0"/>
            <a:r>
              <a:rPr kumimoji="1" lang="ja-JP" altLang="en-US" dirty="0"/>
              <a:t>マスター テキストの書式設定</a:t>
            </a:r>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632211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タイトルとコンテンツ_b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a:t>マスター テキストの書式設定</a:t>
            </a:r>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a:t>マスター テキストの書式設定</a:t>
            </a:r>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a:t>マスター テキストの書式設定</a:t>
            </a:r>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a:t>マスター テキストの書式設定</a:t>
            </a:r>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a:t>マスター テキストの書式設定</a:t>
            </a:r>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a:t>マスター テキストの書式設定</a:t>
            </a:r>
          </a:p>
        </p:txBody>
      </p:sp>
      <p:sp>
        <p:nvSpPr>
          <p:cNvPr id="22" name="テキスト プレースホルダー 4"/>
          <p:cNvSpPr>
            <a:spLocks noGrp="1"/>
          </p:cNvSpPr>
          <p:nvPr>
            <p:ph type="body" sz="quarter" idx="26"/>
          </p:nvPr>
        </p:nvSpPr>
        <p:spPr>
          <a:xfrm>
            <a:off x="3441600" y="3821664"/>
            <a:ext cx="3024000" cy="361536"/>
          </a:xfrm>
        </p:spPr>
        <p:txBody>
          <a:bodyPr/>
          <a:lstStyle/>
          <a:p>
            <a:pPr lvl="0"/>
            <a:r>
              <a:rPr kumimoji="1" lang="ja-JP" altLang="en-US" dirty="0"/>
              <a:t>マスター テキストの書式設定</a:t>
            </a:r>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a:t>マスター テキストの書式設定</a:t>
            </a:r>
          </a:p>
        </p:txBody>
      </p:sp>
      <p:sp>
        <p:nvSpPr>
          <p:cNvPr id="24" name="テキスト プレースホルダー 4"/>
          <p:cNvSpPr>
            <a:spLocks noGrp="1"/>
          </p:cNvSpPr>
          <p:nvPr>
            <p:ph type="body" sz="quarter" idx="28"/>
          </p:nvPr>
        </p:nvSpPr>
        <p:spPr>
          <a:xfrm>
            <a:off x="6753600" y="3821664"/>
            <a:ext cx="3024000" cy="361536"/>
          </a:xfrm>
        </p:spPr>
        <p:txBody>
          <a:bodyPr/>
          <a:lstStyle/>
          <a:p>
            <a:pPr lvl="0"/>
            <a:r>
              <a:rPr kumimoji="1" lang="ja-JP" altLang="en-US" dirty="0"/>
              <a:t>マスター テキストの書式設定</a:t>
            </a:r>
          </a:p>
        </p:txBody>
      </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2635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_b6-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a:t>マスター テキストの書式設定</a:t>
            </a:r>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a:t>マスター テキストの書式設定</a:t>
            </a:r>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a:t>マスター テキストの書式設定</a:t>
            </a:r>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a:t>マスター テキストの書式設定</a:t>
            </a:r>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a:t>マスター テキストの書式設定</a:t>
            </a:r>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a:t>マスター テキストの書式設定</a:t>
            </a:r>
          </a:p>
        </p:txBody>
      </p:sp>
      <p:sp>
        <p:nvSpPr>
          <p:cNvPr id="22" name="テキスト プレースホルダー 4"/>
          <p:cNvSpPr>
            <a:spLocks noGrp="1"/>
          </p:cNvSpPr>
          <p:nvPr>
            <p:ph type="body" sz="quarter" idx="26"/>
          </p:nvPr>
        </p:nvSpPr>
        <p:spPr>
          <a:xfrm>
            <a:off x="3441599" y="3821664"/>
            <a:ext cx="6335813" cy="361536"/>
          </a:xfrm>
        </p:spPr>
        <p:txBody>
          <a:bodyPr/>
          <a:lstStyle/>
          <a:p>
            <a:pPr lvl="0"/>
            <a:r>
              <a:rPr kumimoji="1" lang="ja-JP" altLang="en-US" dirty="0"/>
              <a:t>マスター テキストの書式設定</a:t>
            </a:r>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a:t>マスター テキストの書式設定</a:t>
            </a:r>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96500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440341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4"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11299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632520" y="692696"/>
            <a:ext cx="8640960" cy="5616000"/>
          </a:xfrm>
        </p:spPr>
        <p:txBody>
          <a:bodyPr anchor="ctr"/>
          <a:lstStyle>
            <a:lvl1pPr>
              <a:lnSpc>
                <a:spcPct val="110000"/>
              </a:lnSpc>
              <a:defRPr sz="2400"/>
            </a:lvl1pPr>
            <a:lvl2pPr>
              <a:lnSpc>
                <a:spcPct val="110000"/>
              </a:lnSpc>
              <a:defRPr sz="2400"/>
            </a:lvl2pPr>
            <a:lvl3pPr>
              <a:lnSpc>
                <a:spcPct val="110000"/>
              </a:lnSpc>
              <a:defRPr sz="2400"/>
            </a:lvl3pPr>
            <a:lvl4pPr>
              <a:lnSpc>
                <a:spcPct val="110000"/>
              </a:lnSpc>
              <a:defRPr sz="2400"/>
            </a:lvl4pPr>
            <a:lvl5pPr>
              <a:lnSpc>
                <a:spcPct val="110000"/>
              </a:lnSpc>
              <a:defRPr sz="24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70129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章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352600" y="2707200"/>
            <a:ext cx="7200800" cy="1440000"/>
          </a:xfrm>
        </p:spPr>
        <p:txBody>
          <a:bodyPr/>
          <a:lstStyle>
            <a:lvl1pPr algn="ctr">
              <a:defRPr sz="2800"/>
            </a:lvl1pPr>
          </a:lstStyle>
          <a:p>
            <a:r>
              <a:rPr lang="ja-JP" altLang="en-US" dirty="0"/>
              <a:t>マスター タイトルの書式設定</a:t>
            </a:r>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225154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solidFill>
            <a:schemeClr val="accent4">
              <a:lumMod val="20000"/>
              <a:lumOff val="80000"/>
            </a:schemeClr>
          </a:solidFill>
        </p:spPr>
        <p:txBody>
          <a:bodyPr anchor="ct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13493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_a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4538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コンテンツ_a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128464" y="692696"/>
            <a:ext cx="4680520" cy="5616000"/>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ー 2"/>
          <p:cNvSpPr>
            <a:spLocks noGrp="1"/>
          </p:cNvSpPr>
          <p:nvPr>
            <p:ph idx="10"/>
          </p:nvPr>
        </p:nvSpPr>
        <p:spPr>
          <a:xfrm>
            <a:off x="5097016" y="692696"/>
            <a:ext cx="4680520" cy="5616000"/>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54246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とコンテンツ_a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129600" y="691184"/>
            <a:ext cx="4680520" cy="2664000"/>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ー 2"/>
          <p:cNvSpPr>
            <a:spLocks noGrp="1"/>
          </p:cNvSpPr>
          <p:nvPr>
            <p:ph idx="10"/>
          </p:nvPr>
        </p:nvSpPr>
        <p:spPr>
          <a:xfrm>
            <a:off x="5097016" y="692696"/>
            <a:ext cx="4680520" cy="2662488"/>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4680520" cy="2664000"/>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8" name="コンテンツ プレースホルダー 2"/>
          <p:cNvSpPr>
            <a:spLocks noGrp="1"/>
          </p:cNvSpPr>
          <p:nvPr>
            <p:ph idx="14"/>
          </p:nvPr>
        </p:nvSpPr>
        <p:spPr>
          <a:xfrm>
            <a:off x="5097600" y="3643200"/>
            <a:ext cx="4680520" cy="2662488"/>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84303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とコンテンツ_a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771200" y="3644696"/>
            <a:ext cx="3024000" cy="2664000"/>
          </a:xfrm>
        </p:spPr>
        <p:txBody>
          <a:bodyPr/>
          <a:lstStyle/>
          <a:p>
            <a:pPr lvl="0"/>
            <a:r>
              <a:rPr lang="ja-JP" altLang="en-US" dirty="0"/>
              <a:t>マスター テキストの書式設定</a:t>
            </a:r>
          </a:p>
        </p:txBody>
      </p:sp>
      <p:sp>
        <p:nvSpPr>
          <p:cNvPr id="8" name="コンテンツ プレースホルダー 2"/>
          <p:cNvSpPr>
            <a:spLocks noGrp="1"/>
          </p:cNvSpPr>
          <p:nvPr>
            <p:ph idx="14"/>
          </p:nvPr>
        </p:nvSpPr>
        <p:spPr>
          <a:xfrm>
            <a:off x="5097463" y="3643200"/>
            <a:ext cx="3024920" cy="2662488"/>
          </a:xfrm>
        </p:spPr>
        <p:txBody>
          <a:bodyPr/>
          <a:lstStyle/>
          <a:p>
            <a:pPr lvl="0"/>
            <a:r>
              <a:rPr lang="ja-JP" altLang="en-US" dirty="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a:t>マスター テキストの書式設定</a:t>
            </a: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63783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コンテンツ_a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3024000" cy="2664000"/>
          </a:xfrm>
        </p:spPr>
        <p:txBody>
          <a:bodyPr/>
          <a:lstStyle/>
          <a:p>
            <a:pPr lvl="0"/>
            <a:r>
              <a:rPr lang="ja-JP" altLang="en-US" dirty="0"/>
              <a:t>マスター テキストの書式設定</a:t>
            </a:r>
          </a:p>
        </p:txBody>
      </p:sp>
      <p:sp>
        <p:nvSpPr>
          <p:cNvPr id="8" name="コンテンツ プレースホルダー 2"/>
          <p:cNvSpPr>
            <a:spLocks noGrp="1"/>
          </p:cNvSpPr>
          <p:nvPr>
            <p:ph idx="14"/>
          </p:nvPr>
        </p:nvSpPr>
        <p:spPr>
          <a:xfrm>
            <a:off x="6753200" y="3643200"/>
            <a:ext cx="3024920" cy="2662488"/>
          </a:xfrm>
        </p:spPr>
        <p:txBody>
          <a:bodyPr/>
          <a:lstStyle/>
          <a:p>
            <a:pPr lvl="0"/>
            <a:r>
              <a:rPr lang="ja-JP" altLang="en-US" dirty="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a:t>マスター テキストの書式設定</a:t>
            </a:r>
          </a:p>
        </p:txBody>
      </p:sp>
      <p:sp>
        <p:nvSpPr>
          <p:cNvPr id="10" name="コンテンツ プレースホルダー 2"/>
          <p:cNvSpPr>
            <a:spLocks noGrp="1"/>
          </p:cNvSpPr>
          <p:nvPr>
            <p:ph idx="16"/>
          </p:nvPr>
        </p:nvSpPr>
        <p:spPr>
          <a:xfrm>
            <a:off x="3441000" y="3643200"/>
            <a:ext cx="3024000" cy="2664000"/>
          </a:xfrm>
        </p:spPr>
        <p:txBody>
          <a:bodyPr/>
          <a:lstStyle/>
          <a:p>
            <a:pPr lvl="0"/>
            <a:r>
              <a:rPr lang="ja-JP" altLang="en-US" dirty="0"/>
              <a:t>マスター テキストの書式設定</a:t>
            </a:r>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3796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54868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128464" y="692696"/>
            <a:ext cx="9649072" cy="56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3" name="スライド番号プレースホルダー 2"/>
          <p:cNvSpPr>
            <a:spLocks noGrp="1"/>
          </p:cNvSpPr>
          <p:nvPr>
            <p:ph type="sldNum" sz="quarter" idx="4"/>
          </p:nvPr>
        </p:nvSpPr>
        <p:spPr>
          <a:xfrm>
            <a:off x="8553399" y="6451200"/>
            <a:ext cx="1224135" cy="288000"/>
          </a:xfrm>
          <a:prstGeom prst="rect">
            <a:avLst/>
          </a:prstGeom>
        </p:spPr>
        <p:txBody>
          <a:bodyPr vert="horz" lIns="91440" tIns="45720" rIns="91440" bIns="45720" rtlCol="0" anchor="ctr"/>
          <a:lstStyle>
            <a:lvl1pPr algn="r">
              <a:lnSpc>
                <a:spcPct val="110000"/>
              </a:lnSpc>
              <a:defRPr sz="1800">
                <a:solidFill>
                  <a:schemeClr val="tx1">
                    <a:lumMod val="50000"/>
                    <a:lumOff val="50000"/>
                  </a:schemeClr>
                </a:solidFill>
                <a:latin typeface="+mn-ea"/>
                <a:ea typeface="+mn-ea"/>
              </a:defRPr>
            </a:lvl1p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61" r:id="rId4"/>
    <p:sldLayoutId id="2147483658" r:id="rId5"/>
    <p:sldLayoutId id="2147483659" r:id="rId6"/>
    <p:sldLayoutId id="2147483663" r:id="rId7"/>
    <p:sldLayoutId id="2147483668" r:id="rId8"/>
    <p:sldLayoutId id="2147483667" r:id="rId9"/>
    <p:sldLayoutId id="2147483650" r:id="rId10"/>
    <p:sldLayoutId id="2147483660" r:id="rId11"/>
    <p:sldLayoutId id="2147483665" r:id="rId12"/>
    <p:sldLayoutId id="2147483669" r:id="rId13"/>
    <p:sldLayoutId id="2147483662" r:id="rId14"/>
    <p:sldLayoutId id="2147483670" r:id="rId15"/>
    <p:sldLayoutId id="2147483654" r:id="rId16"/>
    <p:sldLayoutId id="2147483655" r:id="rId17"/>
  </p:sldLayoutIdLst>
  <p:hf hdr="0" dt="0"/>
  <p:txStyles>
    <p:titleStyle>
      <a:lvl1pPr algn="l" rtl="0" eaLnBrk="1" fontAlgn="base" hangingPunct="1">
        <a:lnSpc>
          <a:spcPct val="110000"/>
        </a:lnSpc>
        <a:spcBef>
          <a:spcPct val="0"/>
        </a:spcBef>
        <a:spcAft>
          <a:spcPct val="0"/>
        </a:spcAft>
        <a:defRPr kumimoji="1" sz="2400" b="0">
          <a:solidFill>
            <a:schemeClr val="tx1"/>
          </a:solidFill>
          <a:latin typeface="+mj-lt"/>
          <a:ea typeface="+mj-ea"/>
          <a:cs typeface="+mj-cs"/>
        </a:defRPr>
      </a:lvl1pPr>
      <a:lvl2pPr algn="ctr" rtl="0" eaLnBrk="1" fontAlgn="base" hangingPunct="1">
        <a:spcBef>
          <a:spcPct val="0"/>
        </a:spcBef>
        <a:spcAft>
          <a:spcPct val="0"/>
        </a:spcAft>
        <a:defRPr kumimoji="1" sz="4767">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767">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767">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767">
          <a:solidFill>
            <a:schemeClr val="tx2"/>
          </a:solidFill>
          <a:latin typeface="Arial" charset="0"/>
          <a:ea typeface="ＭＳ Ｐゴシック" pitchFamily="50" charset="-128"/>
        </a:defRPr>
      </a:lvl5pPr>
      <a:lvl6pPr marL="495285" algn="ctr" rtl="0" eaLnBrk="1" fontAlgn="base" hangingPunct="1">
        <a:spcBef>
          <a:spcPct val="0"/>
        </a:spcBef>
        <a:spcAft>
          <a:spcPct val="0"/>
        </a:spcAft>
        <a:defRPr kumimoji="1" sz="4767">
          <a:solidFill>
            <a:schemeClr val="tx2"/>
          </a:solidFill>
          <a:latin typeface="Arial" charset="0"/>
          <a:ea typeface="ＭＳ Ｐゴシック" pitchFamily="50" charset="-128"/>
        </a:defRPr>
      </a:lvl6pPr>
      <a:lvl7pPr marL="990570" algn="ctr" rtl="0" eaLnBrk="1" fontAlgn="base" hangingPunct="1">
        <a:spcBef>
          <a:spcPct val="0"/>
        </a:spcBef>
        <a:spcAft>
          <a:spcPct val="0"/>
        </a:spcAft>
        <a:defRPr kumimoji="1" sz="4767">
          <a:solidFill>
            <a:schemeClr val="tx2"/>
          </a:solidFill>
          <a:latin typeface="Arial" charset="0"/>
          <a:ea typeface="ＭＳ Ｐゴシック" pitchFamily="50" charset="-128"/>
        </a:defRPr>
      </a:lvl7pPr>
      <a:lvl8pPr marL="1485854" algn="ctr" rtl="0" eaLnBrk="1" fontAlgn="base" hangingPunct="1">
        <a:spcBef>
          <a:spcPct val="0"/>
        </a:spcBef>
        <a:spcAft>
          <a:spcPct val="0"/>
        </a:spcAft>
        <a:defRPr kumimoji="1" sz="4767">
          <a:solidFill>
            <a:schemeClr val="tx2"/>
          </a:solidFill>
          <a:latin typeface="Arial" charset="0"/>
          <a:ea typeface="ＭＳ Ｐゴシック" pitchFamily="50" charset="-128"/>
        </a:defRPr>
      </a:lvl8pPr>
      <a:lvl9pPr marL="1981139" algn="ctr" rtl="0" eaLnBrk="1" fontAlgn="base" hangingPunct="1">
        <a:spcBef>
          <a:spcPct val="0"/>
        </a:spcBef>
        <a:spcAft>
          <a:spcPct val="0"/>
        </a:spcAft>
        <a:defRPr kumimoji="1" sz="4767">
          <a:solidFill>
            <a:schemeClr val="tx2"/>
          </a:solidFill>
          <a:latin typeface="Arial" charset="0"/>
          <a:ea typeface="ＭＳ Ｐゴシック" pitchFamily="50" charset="-128"/>
        </a:defRPr>
      </a:lvl9pPr>
    </p:titleStyle>
    <p:body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deed.j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ja-JP" altLang="en-US" dirty="0" smtClean="0"/>
              <a:t>本教材の利用について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本教材は、平成</a:t>
            </a:r>
            <a:r>
              <a:rPr kumimoji="1" lang="en-US" altLang="ja-JP" dirty="0" smtClean="0"/>
              <a:t>28</a:t>
            </a:r>
            <a:r>
              <a:rPr kumimoji="1" lang="ja-JP" altLang="en-US" dirty="0" smtClean="0"/>
              <a:t>年度 特許庁産業財産権制度問題調査研究「デザインの創作活動の特性に応じた実践的な知的財産権制度の知識修得の在り方に関する調査研究」（請負先：国立大学法人大阪大学 知的財産センター）に基づき作成したものです。</a:t>
            </a:r>
            <a:endParaRPr kumimoji="1" lang="en-US" altLang="ja-JP" dirty="0" smtClean="0"/>
          </a:p>
          <a:p>
            <a:r>
              <a:rPr kumimoji="1" lang="ja-JP" altLang="en-US" dirty="0" smtClean="0"/>
              <a:t>本教材の著作権は、第三者に権利があることを表示している内容を除き、特許庁に帰属しています。また、本教材は、</a:t>
            </a:r>
            <a:r>
              <a:rPr lang="ja-JP" altLang="en-US" dirty="0" smtClean="0"/>
              <a:t>第三者</a:t>
            </a:r>
            <a:r>
              <a:rPr lang="ja-JP" altLang="en-US" dirty="0"/>
              <a:t>に権利があることを表示している</a:t>
            </a:r>
            <a:r>
              <a:rPr lang="ja-JP" altLang="en-US" dirty="0" smtClean="0"/>
              <a:t>内容を</a:t>
            </a:r>
            <a:r>
              <a:rPr lang="ja-JP" altLang="en-US" dirty="0"/>
              <a:t>除き</a:t>
            </a:r>
            <a:r>
              <a:rPr lang="ja-JP" altLang="en-US" dirty="0" smtClean="0"/>
              <a:t>、</a:t>
            </a:r>
            <a:r>
              <a:rPr kumimoji="1" lang="ja-JP" altLang="en-US" dirty="0" smtClean="0">
                <a:hlinkClick r:id="rId3"/>
              </a:rPr>
              <a:t>クリエイティブ・コモンズ 表示 </a:t>
            </a:r>
            <a:r>
              <a:rPr kumimoji="1" lang="en-US" altLang="ja-JP" dirty="0" smtClean="0">
                <a:hlinkClick r:id="rId3"/>
              </a:rPr>
              <a:t>- </a:t>
            </a:r>
            <a:r>
              <a:rPr kumimoji="1" lang="ja-JP" altLang="en-US" dirty="0" smtClean="0">
                <a:hlinkClick r:id="rId3"/>
              </a:rPr>
              <a:t>非営利 </a:t>
            </a:r>
            <a:r>
              <a:rPr kumimoji="1" lang="en-US" altLang="ja-JP" dirty="0" smtClean="0">
                <a:hlinkClick r:id="rId3"/>
              </a:rPr>
              <a:t>4.0 </a:t>
            </a:r>
            <a:r>
              <a:rPr kumimoji="1" lang="ja-JP" altLang="en-US" dirty="0" smtClean="0">
                <a:hlinkClick r:id="rId3"/>
              </a:rPr>
              <a:t>国際 ライセンス</a:t>
            </a:r>
            <a:r>
              <a:rPr kumimoji="1" lang="ja-JP" altLang="en-US" dirty="0" smtClean="0"/>
              <a:t>の下に提供されています。</a:t>
            </a:r>
            <a:endParaRPr kumimoji="1" lang="en-US" altLang="ja-JP" dirty="0" smtClean="0"/>
          </a:p>
          <a:p>
            <a:endParaRPr lang="en-US" altLang="ja-JP" dirty="0" smtClean="0"/>
          </a:p>
          <a:p>
            <a:endParaRPr lang="en-US" altLang="ja-JP" dirty="0" smtClean="0"/>
          </a:p>
          <a:p>
            <a:endParaRPr lang="en-US" altLang="ja-JP" dirty="0"/>
          </a:p>
          <a:p>
            <a:r>
              <a:rPr kumimoji="1" lang="ja-JP" altLang="en-US" dirty="0" smtClean="0"/>
              <a:t>本教材は、できる限り正確な情報の提供を期して作成したものですが、不正確な情報や古い情報を含んでいる可能性があります。本教材を利用したことにより損害・損失等を被る事態が生じたとしても、特許庁、国立大学法人大阪大学 知的財産センター及び執筆者は一切の責任を負いかねますので、ご了承ください。</a:t>
            </a:r>
            <a:endParaRPr kumimoji="1" lang="en-US" altLang="ja-JP" dirty="0" smtClean="0"/>
          </a:p>
          <a:p>
            <a:endParaRPr lang="en-US" altLang="ja-JP" dirty="0" smtClean="0"/>
          </a:p>
          <a:p>
            <a:pPr marL="0" indent="0">
              <a:buNone/>
            </a:pPr>
            <a:r>
              <a:rPr kumimoji="1" lang="ja-JP" altLang="en-US" sz="1400" dirty="0" smtClean="0"/>
              <a:t>　　　　　　　　　　　　　　　　　　　　　　　　　　　　　　　　　　［本教材の利用に関するお問い合わせ先］</a:t>
            </a:r>
            <a:endParaRPr kumimoji="1" lang="en-US" altLang="ja-JP" sz="1400" dirty="0" smtClean="0"/>
          </a:p>
          <a:p>
            <a:pPr marL="0" indent="0">
              <a:buNone/>
            </a:pPr>
            <a:r>
              <a:rPr kumimoji="1" lang="ja-JP" altLang="en-US" sz="1400" dirty="0" smtClean="0"/>
              <a:t>　　　　　　　　　　　　　　　　　　　　　　　　　　　　　　　　　　　特許庁 審査第一部 意匠課 企画調査班</a:t>
            </a:r>
            <a:endParaRPr kumimoji="1" lang="en-US" altLang="ja-JP" sz="1400" dirty="0" smtClean="0"/>
          </a:p>
          <a:p>
            <a:pPr marL="0" indent="0">
              <a:buNone/>
            </a:pPr>
            <a:r>
              <a:rPr lang="ja-JP" altLang="en-US" sz="1400" dirty="0" smtClean="0"/>
              <a:t>　　　　　　　　　　　　　　　　　　　　　　　　　　　　　　　　　　　</a:t>
            </a:r>
            <a:r>
              <a:rPr lang="en-US" altLang="ja-JP" sz="1400" dirty="0" smtClean="0"/>
              <a:t>TEL</a:t>
            </a:r>
            <a:r>
              <a:rPr lang="ja-JP" altLang="en-US" sz="1400" dirty="0" smtClean="0"/>
              <a:t>：</a:t>
            </a:r>
            <a:r>
              <a:rPr lang="en-US" altLang="ja-JP" sz="1400" dirty="0" smtClean="0"/>
              <a:t>03-3581-1101</a:t>
            </a:r>
            <a:r>
              <a:rPr lang="ja-JP" altLang="en-US" sz="1400" dirty="0" smtClean="0"/>
              <a:t>（内線</a:t>
            </a:r>
            <a:r>
              <a:rPr lang="en-US" altLang="ja-JP" sz="1400" dirty="0" smtClean="0"/>
              <a:t>2907</a:t>
            </a:r>
            <a:r>
              <a:rPr lang="ja-JP" altLang="en-US" sz="1400" dirty="0" smtClean="0"/>
              <a:t>）</a:t>
            </a:r>
            <a:endParaRPr kumimoji="1" lang="en-US" altLang="ja-JP" sz="1400"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0</a:t>
            </a:fld>
            <a:endParaRPr lang="ja-JP" altLang="en-US" dirty="0"/>
          </a:p>
        </p:txBody>
      </p:sp>
      <p:pic>
        <p:nvPicPr>
          <p:cNvPr id="6" name="図 5">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624" y="2851200"/>
            <a:ext cx="1428750" cy="495300"/>
          </a:xfrm>
          <a:prstGeom prst="rect">
            <a:avLst/>
          </a:prstGeom>
        </p:spPr>
      </p:pic>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088635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br>
              <a:rPr kumimoji="1" lang="en-US" altLang="ja-JP" dirty="0"/>
            </a:br>
            <a:r>
              <a:rPr kumimoji="1" lang="ja-JP" altLang="en-US" dirty="0"/>
              <a:t>特許制度の概要</a:t>
            </a:r>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9</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35732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xfrm>
            <a:off x="128464" y="692696"/>
            <a:ext cx="9649072" cy="792000"/>
          </a:xfrm>
          <a:solidFill>
            <a:schemeClr val="accent1">
              <a:lumMod val="20000"/>
              <a:lumOff val="80000"/>
            </a:schemeClr>
          </a:solidFill>
        </p:spPr>
        <p:txBody>
          <a:bodyPr/>
          <a:lstStyle/>
          <a:p>
            <a:r>
              <a:rPr kumimoji="1" lang="ja-JP" altLang="en-US" dirty="0"/>
              <a:t>特許法は「発明」を保護対象としている。</a:t>
            </a:r>
            <a:endParaRPr kumimoji="1" lang="en-US" altLang="ja-JP" dirty="0"/>
          </a:p>
          <a:p>
            <a:r>
              <a:rPr kumimoji="1" lang="ja-JP" altLang="en-US" dirty="0"/>
              <a:t>実用新案法は「物品の形状、構造又は組合せに係る考案」を保護対象としている。</a:t>
            </a: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10</a:t>
            </a:fld>
            <a:endParaRPr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4115570608"/>
              </p:ext>
            </p:extLst>
          </p:nvPr>
        </p:nvGraphicFramePr>
        <p:xfrm>
          <a:off x="633000" y="2347200"/>
          <a:ext cx="8640000" cy="3024000"/>
        </p:xfrm>
        <a:graphic>
          <a:graphicData uri="http://schemas.openxmlformats.org/drawingml/2006/table">
            <a:tbl>
              <a:tblPr>
                <a:tableStyleId>{5C22544A-7EE6-4342-B048-85BDC9FD1C3A}</a:tableStyleId>
              </a:tblPr>
              <a:tblGrid>
                <a:gridCol w="1440000">
                  <a:extLst>
                    <a:ext uri="{9D8B030D-6E8A-4147-A177-3AD203B41FA5}">
                      <a16:colId xmlns:a16="http://schemas.microsoft.com/office/drawing/2014/main" xmlns="" val="20000"/>
                    </a:ext>
                  </a:extLst>
                </a:gridCol>
                <a:gridCol w="2880000">
                  <a:extLst>
                    <a:ext uri="{9D8B030D-6E8A-4147-A177-3AD203B41FA5}">
                      <a16:colId xmlns:a16="http://schemas.microsoft.com/office/drawing/2014/main" xmlns="" val="20001"/>
                    </a:ext>
                  </a:extLst>
                </a:gridCol>
                <a:gridCol w="4320000">
                  <a:extLst>
                    <a:ext uri="{9D8B030D-6E8A-4147-A177-3AD203B41FA5}">
                      <a16:colId xmlns:a16="http://schemas.microsoft.com/office/drawing/2014/main" xmlns="" val="20002"/>
                    </a:ext>
                  </a:extLst>
                </a:gridCol>
              </a:tblGrid>
              <a:tr h="432000">
                <a:tc>
                  <a:txBody>
                    <a:bodyPr/>
                    <a:lstStyle/>
                    <a:p>
                      <a:pPr algn="ctr">
                        <a:lnSpc>
                          <a:spcPct val="110000"/>
                        </a:lnSpc>
                      </a:pPr>
                      <a:endParaRPr kumimoji="1" lang="ja-JP" altLang="en-US" sz="1800" b="1" dirty="0"/>
                    </a:p>
                  </a:txBody>
                  <a:tcPr anchor="ctr">
                    <a:solidFill>
                      <a:schemeClr val="bg1">
                        <a:lumMod val="85000"/>
                      </a:schemeClr>
                    </a:solidFill>
                  </a:tcPr>
                </a:tc>
                <a:tc>
                  <a:txBody>
                    <a:bodyPr/>
                    <a:lstStyle/>
                    <a:p>
                      <a:pPr algn="ctr">
                        <a:lnSpc>
                          <a:spcPct val="110000"/>
                        </a:lnSpc>
                      </a:pPr>
                      <a:r>
                        <a:rPr kumimoji="1" lang="ja-JP" altLang="en-US" sz="1800" b="1" dirty="0"/>
                        <a:t>保護対象</a:t>
                      </a:r>
                    </a:p>
                  </a:txBody>
                  <a:tcPr anchor="ctr">
                    <a:solidFill>
                      <a:schemeClr val="bg1">
                        <a:lumMod val="85000"/>
                      </a:schemeClr>
                    </a:solidFill>
                  </a:tcPr>
                </a:tc>
                <a:tc>
                  <a:txBody>
                    <a:bodyPr/>
                    <a:lstStyle/>
                    <a:p>
                      <a:pPr algn="ctr">
                        <a:lnSpc>
                          <a:spcPct val="110000"/>
                        </a:lnSpc>
                      </a:pPr>
                      <a:r>
                        <a:rPr kumimoji="1" lang="ja-JP" altLang="en-US" sz="1800" b="1" dirty="0"/>
                        <a:t>定義</a:t>
                      </a:r>
                    </a:p>
                  </a:txBody>
                  <a:tcPr anchor="ctr">
                    <a:solidFill>
                      <a:schemeClr val="bg1">
                        <a:lumMod val="85000"/>
                      </a:schemeClr>
                    </a:solidFill>
                  </a:tcPr>
                </a:tc>
                <a:extLst>
                  <a:ext uri="{0D108BD9-81ED-4DB2-BD59-A6C34878D82A}">
                    <a16:rowId xmlns:a16="http://schemas.microsoft.com/office/drawing/2014/main" xmlns="" val="10000"/>
                  </a:ext>
                </a:extLst>
              </a:tr>
              <a:tr h="1296000">
                <a:tc>
                  <a:txBody>
                    <a:bodyPr/>
                    <a:lstStyle/>
                    <a:p>
                      <a:pPr algn="ctr">
                        <a:lnSpc>
                          <a:spcPct val="110000"/>
                        </a:lnSpc>
                      </a:pPr>
                      <a:r>
                        <a:rPr kumimoji="1" lang="ja-JP" altLang="en-US" sz="1800" b="1" dirty="0"/>
                        <a:t>特許法</a:t>
                      </a:r>
                    </a:p>
                  </a:txBody>
                  <a:tcPr anchor="ctr">
                    <a:solidFill>
                      <a:schemeClr val="accent1">
                        <a:lumMod val="40000"/>
                        <a:lumOff val="60000"/>
                      </a:schemeClr>
                    </a:solidFill>
                  </a:tcPr>
                </a:tc>
                <a:tc>
                  <a:txBody>
                    <a:bodyPr/>
                    <a:lstStyle/>
                    <a:p>
                      <a:pPr algn="ctr">
                        <a:lnSpc>
                          <a:spcPct val="110000"/>
                        </a:lnSpc>
                      </a:pPr>
                      <a:r>
                        <a:rPr kumimoji="1" lang="ja-JP" altLang="en-US" sz="1800" dirty="0"/>
                        <a:t>発明</a:t>
                      </a:r>
                    </a:p>
                  </a:txBody>
                  <a:tcPr anchor="ctr">
                    <a:solidFill>
                      <a:schemeClr val="bg1">
                        <a:lumMod val="95000"/>
                      </a:schemeClr>
                    </a:solidFill>
                  </a:tcPr>
                </a:tc>
                <a:tc>
                  <a:txBody>
                    <a:bodyPr/>
                    <a:lstStyle/>
                    <a:p>
                      <a:pPr>
                        <a:lnSpc>
                          <a:spcPct val="110000"/>
                        </a:lnSpc>
                      </a:pPr>
                      <a:r>
                        <a:rPr kumimoji="1" lang="ja-JP" altLang="en-US" sz="1800" dirty="0"/>
                        <a:t>発明とは「自然法則を利用した技術的思想の創作のうち高度のもの」をいう</a:t>
                      </a:r>
                      <a:endParaRPr kumimoji="1" lang="en-US" altLang="ja-JP" sz="1800" dirty="0"/>
                    </a:p>
                    <a:p>
                      <a:pPr marL="285750" indent="-285750">
                        <a:lnSpc>
                          <a:spcPct val="110000"/>
                        </a:lnSpc>
                        <a:buFont typeface="メイリオ" panose="020B0604030504040204" pitchFamily="50" charset="-128"/>
                        <a:buChar char="→"/>
                      </a:pPr>
                      <a:r>
                        <a:rPr kumimoji="1" lang="ja-JP" altLang="en-US" sz="1400" dirty="0"/>
                        <a:t>物の発明、方法の発明などからなる</a:t>
                      </a:r>
                    </a:p>
                  </a:txBody>
                  <a:tcPr anchor="ctr">
                    <a:solidFill>
                      <a:schemeClr val="bg1">
                        <a:lumMod val="95000"/>
                      </a:schemeClr>
                    </a:solidFill>
                  </a:tcPr>
                </a:tc>
                <a:extLst>
                  <a:ext uri="{0D108BD9-81ED-4DB2-BD59-A6C34878D82A}">
                    <a16:rowId xmlns:a16="http://schemas.microsoft.com/office/drawing/2014/main" xmlns="" val="10001"/>
                  </a:ext>
                </a:extLst>
              </a:tr>
              <a:tr h="1296000">
                <a:tc>
                  <a:txBody>
                    <a:bodyPr/>
                    <a:lstStyle/>
                    <a:p>
                      <a:pPr algn="ctr">
                        <a:lnSpc>
                          <a:spcPct val="110000"/>
                        </a:lnSpc>
                      </a:pPr>
                      <a:r>
                        <a:rPr kumimoji="1" lang="ja-JP" altLang="en-US" sz="1800" b="1" dirty="0"/>
                        <a:t>実用新案法</a:t>
                      </a:r>
                    </a:p>
                  </a:txBody>
                  <a:tcPr anchor="ctr">
                    <a:solidFill>
                      <a:schemeClr val="accent1">
                        <a:lumMod val="40000"/>
                        <a:lumOff val="60000"/>
                      </a:schemeClr>
                    </a:solidFill>
                  </a:tcPr>
                </a:tc>
                <a:tc>
                  <a:txBody>
                    <a:bodyPr/>
                    <a:lstStyle/>
                    <a:p>
                      <a:pPr algn="ctr">
                        <a:lnSpc>
                          <a:spcPct val="110000"/>
                        </a:lnSpc>
                      </a:pPr>
                      <a:r>
                        <a:rPr kumimoji="1" lang="ja-JP" altLang="en-US" sz="1800" dirty="0"/>
                        <a:t>物品の形状、構造又は組合せに係る考案</a:t>
                      </a:r>
                      <a:endParaRPr kumimoji="1" lang="en-US" altLang="ja-JP" sz="1800" dirty="0"/>
                    </a:p>
                    <a:p>
                      <a:pPr marL="285750" indent="-285750" algn="ctr">
                        <a:lnSpc>
                          <a:spcPct val="110000"/>
                        </a:lnSpc>
                        <a:buFont typeface="メイリオ" panose="020B0604030504040204" pitchFamily="50" charset="-128"/>
                        <a:buChar char="→"/>
                      </a:pPr>
                      <a:r>
                        <a:rPr kumimoji="1" lang="ja-JP" altLang="en-US" sz="1400" dirty="0"/>
                        <a:t>方法は対象とならない</a:t>
                      </a:r>
                    </a:p>
                  </a:txBody>
                  <a:tcPr anchor="ctr">
                    <a:solidFill>
                      <a:schemeClr val="bg1">
                        <a:lumMod val="95000"/>
                      </a:schemeClr>
                    </a:solidFill>
                  </a:tcPr>
                </a:tc>
                <a:tc>
                  <a:txBody>
                    <a:bodyPr/>
                    <a:lstStyle/>
                    <a:p>
                      <a:pPr>
                        <a:lnSpc>
                          <a:spcPct val="110000"/>
                        </a:lnSpc>
                      </a:pPr>
                      <a:r>
                        <a:rPr kumimoji="1" lang="ja-JP" altLang="en-US" sz="1800" dirty="0">
                          <a:solidFill>
                            <a:schemeClr val="tx1"/>
                          </a:solidFill>
                        </a:rPr>
                        <a:t>考案とは「自然法則を利用した技術的思想の創作」をいう</a:t>
                      </a:r>
                      <a:endParaRPr kumimoji="1" lang="en-US" altLang="ja-JP" sz="1800" dirty="0">
                        <a:solidFill>
                          <a:schemeClr val="tx1"/>
                        </a:solidFill>
                      </a:endParaRPr>
                    </a:p>
                    <a:p>
                      <a:pPr marL="285750" indent="-285750">
                        <a:lnSpc>
                          <a:spcPct val="110000"/>
                        </a:lnSpc>
                        <a:buFont typeface="メイリオ" panose="020B0604030504040204" pitchFamily="50" charset="-128"/>
                        <a:buChar char="→"/>
                      </a:pPr>
                      <a:r>
                        <a:rPr kumimoji="1" lang="ja-JP" altLang="en-US" sz="1400" dirty="0">
                          <a:solidFill>
                            <a:schemeClr val="tx1"/>
                          </a:solidFill>
                        </a:rPr>
                        <a:t>高度性要件がない点で発明と異なる</a:t>
                      </a:r>
                    </a:p>
                  </a:txBody>
                  <a:tcPr anchor="ctr">
                    <a:solidFill>
                      <a:schemeClr val="bg1">
                        <a:lumMod val="95000"/>
                      </a:schemeClr>
                    </a:solidFill>
                  </a:tcPr>
                </a:tc>
                <a:extLst>
                  <a:ext uri="{0D108BD9-81ED-4DB2-BD59-A6C34878D82A}">
                    <a16:rowId xmlns:a16="http://schemas.microsoft.com/office/drawing/2014/main" xmlns="" val="10002"/>
                  </a:ext>
                </a:extLst>
              </a:tr>
            </a:tbl>
          </a:graphicData>
        </a:graphic>
      </p:graphicFrame>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419413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xfrm>
            <a:off x="128464" y="692696"/>
            <a:ext cx="9649072" cy="432000"/>
          </a:xfrm>
          <a:solidFill>
            <a:schemeClr val="accent1">
              <a:lumMod val="20000"/>
              <a:lumOff val="80000"/>
            </a:schemeClr>
          </a:solidFill>
        </p:spPr>
        <p:txBody>
          <a:bodyPr/>
          <a:lstStyle/>
          <a:p>
            <a:r>
              <a:rPr kumimoji="1" lang="ja-JP" altLang="en-US" dirty="0"/>
              <a:t>発明が特許法の保護を受けるためには、所定の要件を満たす必要がある。</a:t>
            </a: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11</a:t>
            </a:fld>
            <a:endParaRPr lang="ja-JP" altLang="en-US" dirty="0"/>
          </a:p>
        </p:txBody>
      </p:sp>
      <p:sp>
        <p:nvSpPr>
          <p:cNvPr id="6" name="正方形/長方形 5"/>
          <p:cNvSpPr/>
          <p:nvPr/>
        </p:nvSpPr>
        <p:spPr>
          <a:xfrm>
            <a:off x="128464" y="1412776"/>
            <a:ext cx="1944000" cy="43204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a:solidFill>
                  <a:schemeClr val="tx1"/>
                </a:solidFill>
              </a:rPr>
              <a:t>特許要件</a:t>
            </a:r>
          </a:p>
        </p:txBody>
      </p:sp>
      <p:sp>
        <p:nvSpPr>
          <p:cNvPr id="7" name="正方形/長方形 6"/>
          <p:cNvSpPr/>
          <p:nvPr/>
        </p:nvSpPr>
        <p:spPr>
          <a:xfrm>
            <a:off x="128464" y="1987200"/>
            <a:ext cx="9648949" cy="43183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10000"/>
              </a:lnSpc>
              <a:buFont typeface="+mj-ea"/>
              <a:buAutoNum type="circleNumDbPlain"/>
            </a:pPr>
            <a:r>
              <a:rPr kumimoji="1" lang="ja-JP" altLang="en-US" b="1" dirty="0">
                <a:solidFill>
                  <a:schemeClr val="tx1"/>
                </a:solidFill>
              </a:rPr>
              <a:t>産業上の利用可能性</a:t>
            </a:r>
            <a:endParaRPr kumimoji="1" lang="en-US" altLang="ja-JP" b="1" dirty="0">
              <a:solidFill>
                <a:schemeClr val="tx1"/>
              </a:solidFill>
            </a:endParaRPr>
          </a:p>
          <a:p>
            <a:pPr marL="342900" indent="-342900">
              <a:lnSpc>
                <a:spcPct val="110000"/>
              </a:lnSpc>
              <a:buFont typeface="+mj-ea"/>
              <a:buAutoNum type="circleNumDbPlain"/>
            </a:pPr>
            <a:r>
              <a:rPr kumimoji="1" lang="ja-JP" altLang="en-US" b="1" dirty="0">
                <a:solidFill>
                  <a:schemeClr val="tx1"/>
                </a:solidFill>
              </a:rPr>
              <a:t>新規性</a:t>
            </a:r>
            <a:endParaRPr kumimoji="1" lang="en-US" altLang="ja-JP" b="1" dirty="0">
              <a:solidFill>
                <a:schemeClr val="tx1"/>
              </a:solidFill>
            </a:endParaRPr>
          </a:p>
          <a:p>
            <a:pPr marL="342900" indent="-342900">
              <a:lnSpc>
                <a:spcPct val="110000"/>
              </a:lnSpc>
              <a:buFont typeface="+mj-ea"/>
              <a:buAutoNum type="circleNumDbPlain"/>
            </a:pPr>
            <a:r>
              <a:rPr kumimoji="1" lang="ja-JP" altLang="en-US" b="1" dirty="0">
                <a:solidFill>
                  <a:schemeClr val="tx1"/>
                </a:solidFill>
              </a:rPr>
              <a:t>進歩性</a:t>
            </a:r>
            <a:endParaRPr kumimoji="1" lang="en-US" altLang="ja-JP" b="1" dirty="0">
              <a:solidFill>
                <a:schemeClr val="tx1"/>
              </a:solidFill>
            </a:endParaRPr>
          </a:p>
          <a:p>
            <a:pPr marL="342900" indent="-342900">
              <a:lnSpc>
                <a:spcPct val="110000"/>
              </a:lnSpc>
              <a:buFont typeface="+mj-ea"/>
              <a:buAutoNum type="circleNumDbPlain"/>
            </a:pPr>
            <a:r>
              <a:rPr kumimoji="1" lang="ja-JP" altLang="en-US" b="1" dirty="0">
                <a:solidFill>
                  <a:schemeClr val="tx1"/>
                </a:solidFill>
              </a:rPr>
              <a:t>先願</a:t>
            </a:r>
            <a:endParaRPr kumimoji="1" lang="en-US" altLang="ja-JP" b="1" dirty="0">
              <a:solidFill>
                <a:schemeClr val="tx1"/>
              </a:solidFill>
            </a:endParaRPr>
          </a:p>
          <a:p>
            <a:pPr marL="342900" indent="-342900">
              <a:lnSpc>
                <a:spcPct val="110000"/>
              </a:lnSpc>
              <a:buFont typeface="+mj-ea"/>
              <a:buAutoNum type="circleNumDbPlain"/>
            </a:pPr>
            <a:r>
              <a:rPr kumimoji="1" lang="ja-JP" altLang="en-US" b="1" dirty="0">
                <a:solidFill>
                  <a:schemeClr val="tx1"/>
                </a:solidFill>
              </a:rPr>
              <a:t>拡大先願</a:t>
            </a:r>
            <a:endParaRPr kumimoji="1" lang="en-US" altLang="ja-JP" b="1" dirty="0">
              <a:solidFill>
                <a:schemeClr val="tx1"/>
              </a:solidFill>
            </a:endParaRPr>
          </a:p>
          <a:p>
            <a:pPr marL="342900" indent="-342900">
              <a:lnSpc>
                <a:spcPct val="110000"/>
              </a:lnSpc>
              <a:buFont typeface="+mj-ea"/>
              <a:buAutoNum type="circleNumDbPlain"/>
            </a:pPr>
            <a:r>
              <a:rPr kumimoji="1" lang="ja-JP" altLang="en-US" b="1" dirty="0">
                <a:solidFill>
                  <a:schemeClr val="tx1"/>
                </a:solidFill>
              </a:rPr>
              <a:t>不特許事由</a:t>
            </a:r>
            <a:endParaRPr kumimoji="1" lang="en-US" altLang="ja-JP" b="1" dirty="0">
              <a:solidFill>
                <a:schemeClr val="tx1"/>
              </a:solidFill>
            </a:endParaRPr>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607621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xfrm>
            <a:off x="128464" y="1265720"/>
            <a:ext cx="9649072" cy="792000"/>
          </a:xfrm>
          <a:solidFill>
            <a:schemeClr val="accent1">
              <a:lumMod val="20000"/>
              <a:lumOff val="80000"/>
            </a:schemeClr>
          </a:solidFill>
        </p:spPr>
        <p:txBody>
          <a:bodyPr/>
          <a:lstStyle/>
          <a:p>
            <a:r>
              <a:rPr kumimoji="1" lang="ja-JP" altLang="en-US" dirty="0"/>
              <a:t>新規性は、これまでに知られていなかった新しい発明であることを意味する。</a:t>
            </a:r>
            <a:endParaRPr kumimoji="1" lang="en-US" altLang="ja-JP" dirty="0"/>
          </a:p>
          <a:p>
            <a:r>
              <a:rPr kumimoji="1" lang="ja-JP" altLang="en-US" dirty="0"/>
              <a:t>進歩性は、他人が容易に生み出すことができないような発明であることを意味する。</a:t>
            </a:r>
            <a:endParaRPr kumimoji="1" lang="en-US" altLang="ja-JP" dirty="0"/>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新規性、進歩性</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12</a:t>
            </a:fld>
            <a:endParaRPr lang="ja-JP" altLang="en-US" dirty="0"/>
          </a:p>
        </p:txBody>
      </p:sp>
      <p:sp>
        <p:nvSpPr>
          <p:cNvPr id="7" name="正方形/長方形 6"/>
          <p:cNvSpPr/>
          <p:nvPr/>
        </p:nvSpPr>
        <p:spPr>
          <a:xfrm>
            <a:off x="128588" y="2203200"/>
            <a:ext cx="9648946" cy="100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a:solidFill>
                  <a:schemeClr val="tx1"/>
                </a:solidFill>
              </a:rPr>
              <a:t>デザインの創作を行う際に、特許権による保護を望むのであれば、その新しい技術的アイデアをむやみに第三者に開示してはならない。</a:t>
            </a:r>
            <a:r>
              <a:rPr kumimoji="1" lang="en-US" altLang="ja-JP" dirty="0">
                <a:solidFill>
                  <a:schemeClr val="tx1"/>
                </a:solidFill>
              </a:rPr>
              <a:t/>
            </a:r>
            <a:br>
              <a:rPr kumimoji="1" lang="en-US" altLang="ja-JP" dirty="0">
                <a:solidFill>
                  <a:schemeClr val="tx1"/>
                </a:solidFill>
              </a:rPr>
            </a:br>
            <a:r>
              <a:rPr kumimoji="1" lang="ja-JP" altLang="en-US" dirty="0">
                <a:solidFill>
                  <a:schemeClr val="tx1"/>
                </a:solidFill>
              </a:rPr>
              <a:t>→　新規性が喪失してしまい、特許権を取得できなくなってしまうおそれがある。</a:t>
            </a:r>
            <a:endParaRPr kumimoji="1" lang="en-US" altLang="ja-JP" dirty="0">
              <a:solidFill>
                <a:schemeClr val="tx1"/>
              </a:solidFill>
            </a:endParaRPr>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594356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xfrm>
            <a:off x="128464" y="1265720"/>
            <a:ext cx="9649072" cy="792000"/>
          </a:xfrm>
          <a:solidFill>
            <a:schemeClr val="accent1">
              <a:lumMod val="20000"/>
              <a:lumOff val="80000"/>
            </a:schemeClr>
          </a:solidFill>
        </p:spPr>
        <p:txBody>
          <a:bodyPr/>
          <a:lstStyle/>
          <a:p>
            <a:pPr>
              <a:buFont typeface="+mj-ea"/>
              <a:buAutoNum type="circleNumDbPlain"/>
            </a:pPr>
            <a:r>
              <a:rPr kumimoji="1" lang="ja-JP" altLang="en-US" dirty="0"/>
              <a:t>特許を受ける権利を有する者の</a:t>
            </a:r>
            <a:r>
              <a:rPr kumimoji="1" lang="ja-JP" altLang="en-US" u="sng" dirty="0"/>
              <a:t>意に反して</a:t>
            </a:r>
            <a:r>
              <a:rPr kumimoji="1" lang="ja-JP" altLang="en-US" dirty="0"/>
              <a:t>、当該発明が公知</a:t>
            </a:r>
            <a:r>
              <a:rPr kumimoji="1" lang="en-US" altLang="ja-JP" baseline="30000" dirty="0"/>
              <a:t>※</a:t>
            </a:r>
            <a:r>
              <a:rPr kumimoji="1" lang="ja-JP" altLang="en-US" dirty="0"/>
              <a:t>になってしまった場合</a:t>
            </a:r>
            <a:endParaRPr kumimoji="1" lang="en-US" altLang="ja-JP" dirty="0"/>
          </a:p>
          <a:p>
            <a:pPr>
              <a:buFont typeface="+mj-ea"/>
              <a:buAutoNum type="circleNumDbPlain"/>
            </a:pPr>
            <a:r>
              <a:rPr kumimoji="1" lang="ja-JP" altLang="en-US" dirty="0"/>
              <a:t>特許を受ける権利を有する者の</a:t>
            </a:r>
            <a:r>
              <a:rPr kumimoji="1" lang="ja-JP" altLang="en-US" u="sng" dirty="0"/>
              <a:t>行為に起因して</a:t>
            </a:r>
            <a:r>
              <a:rPr kumimoji="1" lang="ja-JP" altLang="en-US" dirty="0"/>
              <a:t>、当該発明が公知になってしまった場合</a:t>
            </a:r>
            <a:endParaRPr lang="en-US" altLang="ja-JP" dirty="0"/>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新規性喪失の例外</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13</a:t>
            </a:fld>
            <a:endParaRPr lang="ja-JP" altLang="en-US" dirty="0"/>
          </a:p>
        </p:txBody>
      </p:sp>
      <p:sp>
        <p:nvSpPr>
          <p:cNvPr id="7" name="正方形/長方形 6"/>
          <p:cNvSpPr/>
          <p:nvPr/>
        </p:nvSpPr>
        <p:spPr>
          <a:xfrm>
            <a:off x="128588" y="2203200"/>
            <a:ext cx="9648946" cy="1008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lang="ja-JP" altLang="en-US" dirty="0">
                <a:solidFill>
                  <a:schemeClr val="tx1"/>
                </a:solidFill>
              </a:rPr>
              <a:t>新規性が喪失しているが、</a:t>
            </a:r>
            <a:r>
              <a:rPr lang="en-US" altLang="ja-JP" dirty="0">
                <a:solidFill>
                  <a:schemeClr val="tx1"/>
                </a:solidFill>
              </a:rPr>
              <a:t>6</a:t>
            </a:r>
            <a:r>
              <a:rPr lang="ja-JP" altLang="en-US" dirty="0">
                <a:solidFill>
                  <a:schemeClr val="tx1"/>
                </a:solidFill>
              </a:rPr>
              <a:t>か月以内に出願すれば、特許権を取得できる可能性がある。</a:t>
            </a:r>
            <a:endParaRPr lang="en-US" altLang="ja-JP" dirty="0">
              <a:solidFill>
                <a:schemeClr val="tx1"/>
              </a:solidFill>
            </a:endParaRPr>
          </a:p>
          <a:p>
            <a:pPr>
              <a:lnSpc>
                <a:spcPct val="110000"/>
              </a:lnSpc>
            </a:pPr>
            <a:r>
              <a:rPr kumimoji="1" lang="ja-JP" altLang="en-US" dirty="0">
                <a:solidFill>
                  <a:schemeClr val="tx1"/>
                </a:solidFill>
              </a:rPr>
              <a:t>もっとも、第三者が同一の発明について先に出願してしまった場合は、特許権を取得できない。</a:t>
            </a:r>
            <a:endParaRPr kumimoji="1" lang="en-US" altLang="ja-JP" dirty="0">
              <a:solidFill>
                <a:schemeClr val="tx1"/>
              </a:solidFill>
            </a:endParaRPr>
          </a:p>
        </p:txBody>
      </p:sp>
      <p:sp>
        <p:nvSpPr>
          <p:cNvPr id="8" name="正方形/長方形 7"/>
          <p:cNvSpPr/>
          <p:nvPr/>
        </p:nvSpPr>
        <p:spPr>
          <a:xfrm>
            <a:off x="128464" y="6091200"/>
            <a:ext cx="9648124"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a:solidFill>
                  <a:schemeClr val="tx1"/>
                </a:solidFill>
              </a:rPr>
              <a:t>※</a:t>
            </a:r>
            <a:r>
              <a:rPr kumimoji="1" lang="ja-JP" altLang="en-US" sz="800" dirty="0">
                <a:solidFill>
                  <a:schemeClr val="tx1"/>
                </a:solidFill>
              </a:rPr>
              <a:t>：公に知られる状態。</a:t>
            </a:r>
            <a:endParaRPr kumimoji="1" lang="en-US" altLang="ja-JP" sz="800" dirty="0">
              <a:solidFill>
                <a:schemeClr val="tx1"/>
              </a:solidFill>
            </a:endParaRP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18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xfrm>
            <a:off x="128464" y="1265720"/>
            <a:ext cx="9649072" cy="1368000"/>
          </a:xfrm>
          <a:solidFill>
            <a:schemeClr val="accent1">
              <a:lumMod val="20000"/>
              <a:lumOff val="80000"/>
            </a:schemeClr>
          </a:solidFill>
        </p:spPr>
        <p:txBody>
          <a:bodyPr/>
          <a:lstStyle/>
          <a:p>
            <a:r>
              <a:rPr kumimoji="1" lang="ja-JP" altLang="en-US" dirty="0"/>
              <a:t>先願とは、同一の発明について複数の出願がなされた場合、最も先の出願でなければならないということである。</a:t>
            </a:r>
            <a:endParaRPr kumimoji="1" lang="en-US" altLang="ja-JP" dirty="0"/>
          </a:p>
          <a:p>
            <a:r>
              <a:rPr kumimoji="1" lang="ja-JP" altLang="en-US" dirty="0"/>
              <a:t>先に発明した場合でも、出願が遅れると、特許権が取得できない可能性があることを意味する。</a:t>
            </a:r>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先願</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14</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864929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xfrm>
            <a:off x="128464" y="1265720"/>
            <a:ext cx="9649072" cy="1080000"/>
          </a:xfrm>
          <a:solidFill>
            <a:schemeClr val="accent1">
              <a:lumMod val="20000"/>
              <a:lumOff val="80000"/>
            </a:schemeClr>
          </a:solidFill>
        </p:spPr>
        <p:txBody>
          <a:bodyPr/>
          <a:lstStyle/>
          <a:p>
            <a:r>
              <a:rPr kumimoji="1" lang="ja-JP" altLang="en-US" dirty="0"/>
              <a:t>特許権がどこまでの範囲に及ぶのかということは、願書に添付する「特許請求の範囲」で決まる。</a:t>
            </a:r>
            <a:endParaRPr kumimoji="1" lang="en-US" altLang="ja-JP" dirty="0"/>
          </a:p>
          <a:p>
            <a:r>
              <a:rPr kumimoji="1" lang="ja-JP" altLang="en-US" dirty="0"/>
              <a:t>「特許請求の範囲」は、文章で書かなければならない。</a:t>
            </a:r>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特許権の範囲</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15</a:t>
            </a:fld>
            <a:endParaRPr lang="ja-JP" altLang="en-US" dirty="0"/>
          </a:p>
        </p:txBody>
      </p:sp>
      <p:sp>
        <p:nvSpPr>
          <p:cNvPr id="7" name="コンテンツ プレースホルダー 2"/>
          <p:cNvSpPr txBox="1">
            <a:spLocks/>
          </p:cNvSpPr>
          <p:nvPr/>
        </p:nvSpPr>
        <p:spPr bwMode="auto">
          <a:xfrm>
            <a:off x="129600" y="2491200"/>
            <a:ext cx="9649072" cy="4320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buNone/>
            </a:pPr>
            <a:r>
              <a:rPr lang="ja-JP" altLang="en-US" b="1" kern="0" dirty="0">
                <a:solidFill>
                  <a:schemeClr val="accent5"/>
                </a:solidFill>
              </a:rPr>
              <a:t>例えば、「カドケシ」の「特許請求の範囲」は･･･</a:t>
            </a:r>
          </a:p>
        </p:txBody>
      </p:sp>
      <p:pic>
        <p:nvPicPr>
          <p:cNvPr id="8" name="図 7"/>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732609" y="3715200"/>
            <a:ext cx="2440781" cy="1701056"/>
          </a:xfrm>
          <a:prstGeom prst="rect">
            <a:avLst/>
          </a:prstGeom>
        </p:spPr>
      </p:pic>
      <p:sp>
        <p:nvSpPr>
          <p:cNvPr id="9" name="正方形/長方形 8"/>
          <p:cNvSpPr/>
          <p:nvPr/>
        </p:nvSpPr>
        <p:spPr>
          <a:xfrm>
            <a:off x="128588" y="5587200"/>
            <a:ext cx="9648946"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a:solidFill>
                  <a:schemeClr val="tx1"/>
                </a:solidFill>
              </a:rPr>
              <a:t>資料：コクヨ株式会社</a:t>
            </a: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454383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solidFill>
            <a:schemeClr val="accent1">
              <a:lumMod val="20000"/>
              <a:lumOff val="80000"/>
            </a:schemeClr>
          </a:solidFill>
        </p:spPr>
        <p:txBody>
          <a:bodyPr anchor="t"/>
          <a:lstStyle/>
          <a:p>
            <a:pPr>
              <a:lnSpc>
                <a:spcPct val="150000"/>
              </a:lnSpc>
            </a:pPr>
            <a:r>
              <a:rPr kumimoji="1" lang="ja-JP" altLang="en-US" dirty="0"/>
              <a:t>「複数の直方体又は立方体を組み合わせてそれぞれの立体が外方に突出した角を有する形状をなすとともに、前記直方体又は立方体の幅寸法、高さ寸法、奥行き寸法が全て全体の対応する寸法よりもそれぞれ小さい消しゴムであって、複数の直方体又は立方体を辺同士のみが互いに接するように配置しているとともに、接する辺の部分に接合部を設けて連続した形状にしていることを特徴とする消しゴム。」特許第</a:t>
            </a:r>
            <a:r>
              <a:rPr kumimoji="1" lang="en-US" altLang="ja-JP" dirty="0"/>
              <a:t>4304926</a:t>
            </a:r>
            <a:r>
              <a:rPr kumimoji="1" lang="ja-JP" altLang="en-US" dirty="0"/>
              <a:t>号（コクヨ株式会社）</a:t>
            </a:r>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特許権の範囲</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16</a:t>
            </a:fld>
            <a:endParaRPr lang="ja-JP" altLang="en-US" dirty="0"/>
          </a:p>
        </p:txBody>
      </p:sp>
      <p:pic>
        <p:nvPicPr>
          <p:cNvPr id="7" name="図 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732609" y="3715200"/>
            <a:ext cx="2440781" cy="1701056"/>
          </a:xfrm>
          <a:prstGeom prst="rect">
            <a:avLst/>
          </a:prstGeom>
        </p:spPr>
      </p:pic>
      <p:sp>
        <p:nvSpPr>
          <p:cNvPr id="8" name="正方形/長方形 7"/>
          <p:cNvSpPr/>
          <p:nvPr/>
        </p:nvSpPr>
        <p:spPr>
          <a:xfrm>
            <a:off x="128588" y="5587200"/>
            <a:ext cx="9648946"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a:solidFill>
                  <a:schemeClr val="tx1"/>
                </a:solidFill>
              </a:rPr>
              <a:t>資料：コクヨ株式会社</a:t>
            </a: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516538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xfrm>
            <a:off x="128464" y="1265720"/>
            <a:ext cx="9649072" cy="1008000"/>
          </a:xfrm>
          <a:solidFill>
            <a:schemeClr val="accent1">
              <a:lumMod val="20000"/>
              <a:lumOff val="80000"/>
            </a:schemeClr>
          </a:solidFill>
        </p:spPr>
        <p:txBody>
          <a:bodyPr/>
          <a:lstStyle/>
          <a:p>
            <a:r>
              <a:rPr kumimoji="1" lang="ja-JP" altLang="en-US" dirty="0"/>
              <a:t>特許権を取得するために特許出願を行う資格を有する者は、①発明者、または、②発明者として有する権利（これを「特許を受ける権利」という）を発明者から譲り受けた者である。</a:t>
            </a:r>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特許権を取得できる者</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17</a:t>
            </a:fld>
            <a:endParaRPr lang="ja-JP" altLang="en-US" dirty="0"/>
          </a:p>
        </p:txBody>
      </p:sp>
      <p:sp>
        <p:nvSpPr>
          <p:cNvPr id="7" name="コンテンツ プレースホルダー 2"/>
          <p:cNvSpPr txBox="1">
            <a:spLocks/>
          </p:cNvSpPr>
          <p:nvPr/>
        </p:nvSpPr>
        <p:spPr bwMode="auto">
          <a:xfrm>
            <a:off x="129600" y="2419200"/>
            <a:ext cx="9649072" cy="4320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buNone/>
            </a:pPr>
            <a:r>
              <a:rPr lang="ja-JP" altLang="en-US" b="1" kern="0" dirty="0">
                <a:solidFill>
                  <a:schemeClr val="accent5"/>
                </a:solidFill>
              </a:rPr>
              <a:t>複数の者が共同して発明を行った（共同発明）場合には･･･？</a:t>
            </a:r>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086112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xfrm>
            <a:off x="128464" y="1265720"/>
            <a:ext cx="9649072" cy="1008000"/>
          </a:xfrm>
          <a:solidFill>
            <a:schemeClr val="accent1">
              <a:lumMod val="20000"/>
              <a:lumOff val="80000"/>
            </a:schemeClr>
          </a:solidFill>
        </p:spPr>
        <p:txBody>
          <a:bodyPr/>
          <a:lstStyle/>
          <a:p>
            <a:r>
              <a:rPr kumimoji="1" lang="ja-JP" altLang="en-US" dirty="0"/>
              <a:t>特許を受ける権利は、発明者全員が有することになり、特許出願をする場合は、発明者全員が共同して出願をしなくてはならない。そうでない場合は特許を受けることができない。</a:t>
            </a:r>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共同発明</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18</a:t>
            </a:fld>
            <a:endParaRPr lang="ja-JP" altLang="en-US" dirty="0"/>
          </a:p>
        </p:txBody>
      </p:sp>
      <p:sp>
        <p:nvSpPr>
          <p:cNvPr id="7" name="コンテンツ プレースホルダー 2"/>
          <p:cNvSpPr txBox="1">
            <a:spLocks/>
          </p:cNvSpPr>
          <p:nvPr/>
        </p:nvSpPr>
        <p:spPr bwMode="auto">
          <a:xfrm>
            <a:off x="129600" y="2419200"/>
            <a:ext cx="9649072" cy="4320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pPr marL="0" indent="0">
              <a:buNone/>
            </a:pPr>
            <a:r>
              <a:rPr lang="ja-JP" altLang="en-US" b="1" kern="0" dirty="0">
                <a:solidFill>
                  <a:schemeClr val="accent5"/>
                </a:solidFill>
              </a:rPr>
              <a:t>発明者でない者が特許出願をした場合には･･･？</a:t>
            </a:r>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16415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accent1">
              <a:lumMod val="40000"/>
              <a:lumOff val="60000"/>
            </a:schemeClr>
          </a:solidFill>
        </p:spPr>
        <p:txBody>
          <a:bodyPr/>
          <a:lstStyle/>
          <a:p>
            <a:r>
              <a:rPr kumimoji="1" lang="ja-JP" altLang="en-US" sz="2800" dirty="0" smtClean="0"/>
              <a:t>パート</a:t>
            </a:r>
            <a:r>
              <a:rPr lang="en-US" altLang="ja-JP" sz="2800" dirty="0" smtClean="0"/>
              <a:t>3</a:t>
            </a:r>
            <a:r>
              <a:rPr kumimoji="1" lang="en-US" altLang="ja-JP" sz="2800" dirty="0"/>
              <a:t/>
            </a:r>
            <a:br>
              <a:rPr kumimoji="1" lang="en-US" altLang="ja-JP" sz="2800" dirty="0"/>
            </a:br>
            <a:r>
              <a:rPr lang="en-US" altLang="ja-JP" sz="2800" dirty="0"/>
              <a:t/>
            </a:r>
            <a:br>
              <a:rPr lang="en-US" altLang="ja-JP" sz="2800" dirty="0"/>
            </a:br>
            <a:r>
              <a:rPr lang="ja-JP" altLang="en-US" sz="2800" dirty="0"/>
              <a:t>技術的アイデアを守る</a:t>
            </a:r>
            <a:r>
              <a:rPr lang="en-US" altLang="ja-JP" sz="2800" dirty="0"/>
              <a:t/>
            </a:r>
            <a:br>
              <a:rPr lang="en-US" altLang="ja-JP" sz="2800" dirty="0"/>
            </a:br>
            <a:r>
              <a:rPr lang="ja-JP" altLang="en-US" sz="2800" dirty="0"/>
              <a:t>デザイン創作と発明・考案</a:t>
            </a:r>
            <a:endParaRPr kumimoji="1" lang="ja-JP" altLang="en-US" sz="2800" dirty="0"/>
          </a:p>
        </p:txBody>
      </p:sp>
      <p:sp>
        <p:nvSpPr>
          <p:cNvPr id="3" name="サブタイトル 2"/>
          <p:cNvSpPr>
            <a:spLocks noGrp="1"/>
          </p:cNvSpPr>
          <p:nvPr>
            <p:ph type="subTitle" idx="1"/>
          </p:nvPr>
        </p:nvSpPr>
        <p:spPr/>
        <p:txBody>
          <a:bodyPr/>
          <a:lstStyle/>
          <a:p>
            <a:r>
              <a:rPr kumimoji="1" lang="ja-JP" altLang="en-US" dirty="0" smtClean="0"/>
              <a:t>「デザイナーが身につけておくべき知財の基本」</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246914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xfrm>
            <a:off x="128464" y="1265720"/>
            <a:ext cx="9649072" cy="1368000"/>
          </a:xfrm>
          <a:solidFill>
            <a:schemeClr val="accent1">
              <a:lumMod val="20000"/>
              <a:lumOff val="80000"/>
            </a:schemeClr>
          </a:solidFill>
        </p:spPr>
        <p:txBody>
          <a:bodyPr/>
          <a:lstStyle/>
          <a:p>
            <a:r>
              <a:rPr kumimoji="1" lang="ja-JP" altLang="en-US" dirty="0"/>
              <a:t>発明者でもなく、また発明者から特許を受ける権利を譲り受けた者でもない者が出願した場合の特許出願は「冒認出願」といい、特許を受けることができない。</a:t>
            </a:r>
            <a:endParaRPr kumimoji="1" lang="en-US" altLang="ja-JP" dirty="0"/>
          </a:p>
          <a:p>
            <a:r>
              <a:rPr kumimoji="1" lang="ja-JP" altLang="en-US" dirty="0"/>
              <a:t>仮に冒認出願に対して誤って特許権が成立してしまった場合には、真に特許を受ける権利を有する者は、当該特許権の取り戻しを請求することができる。</a:t>
            </a:r>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冒認出願</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19</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961130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03-02</a:t>
            </a:r>
            <a:r>
              <a:rPr kumimoji="1" lang="ja-JP" altLang="en-US" dirty="0"/>
              <a:t>　特許制度の概要</a:t>
            </a:r>
          </a:p>
        </p:txBody>
      </p:sp>
      <p:sp>
        <p:nvSpPr>
          <p:cNvPr id="3" name="コンテンツ プレースホルダー 2"/>
          <p:cNvSpPr>
            <a:spLocks noGrp="1"/>
          </p:cNvSpPr>
          <p:nvPr>
            <p:ph idx="1"/>
          </p:nvPr>
        </p:nvSpPr>
        <p:spPr>
          <a:xfrm>
            <a:off x="128464" y="1265720"/>
            <a:ext cx="9649072" cy="1368000"/>
          </a:xfrm>
          <a:solidFill>
            <a:schemeClr val="accent1">
              <a:lumMod val="20000"/>
              <a:lumOff val="80000"/>
            </a:schemeClr>
          </a:solidFill>
        </p:spPr>
        <p:txBody>
          <a:bodyPr/>
          <a:lstStyle/>
          <a:p>
            <a:r>
              <a:rPr kumimoji="1" lang="ja-JP" altLang="en-US" dirty="0"/>
              <a:t>従業者が職務上行った発明については、あらかじめ社内規程等により定められている場合、職務発明として会社（使用者）が特許を受ける権利を承継するか、あるいは原始的に特許を受ける権利を取得する。</a:t>
            </a:r>
            <a:endParaRPr kumimoji="1" lang="en-US" altLang="ja-JP" dirty="0"/>
          </a:p>
          <a:p>
            <a:r>
              <a:rPr kumimoji="1" lang="ja-JP" altLang="en-US" dirty="0"/>
              <a:t>もっとも、従業者は当該発明について「相当の利益」を請求することができる。</a:t>
            </a:r>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職務発明</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20</a:t>
            </a:fld>
            <a:endParaRPr lang="ja-JP" altLang="en-US" dirty="0"/>
          </a:p>
        </p:txBody>
      </p:sp>
      <p:sp>
        <p:nvSpPr>
          <p:cNvPr id="7" name="正方形/長方形 6"/>
          <p:cNvSpPr/>
          <p:nvPr/>
        </p:nvSpPr>
        <p:spPr>
          <a:xfrm>
            <a:off x="128588" y="2923200"/>
            <a:ext cx="2664000" cy="43204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en-US" altLang="ja-JP" sz="2400" dirty="0">
                <a:solidFill>
                  <a:schemeClr val="tx1"/>
                </a:solidFill>
              </a:rPr>
              <a:t>CASE</a:t>
            </a:r>
            <a:r>
              <a:rPr kumimoji="1" lang="ja-JP" altLang="en-US" sz="2400" dirty="0">
                <a:solidFill>
                  <a:schemeClr val="tx1"/>
                </a:solidFill>
              </a:rPr>
              <a:t>の考え方</a:t>
            </a:r>
          </a:p>
        </p:txBody>
      </p:sp>
      <p:sp>
        <p:nvSpPr>
          <p:cNvPr id="9" name="コンテンツ プレースホルダー 2"/>
          <p:cNvSpPr txBox="1">
            <a:spLocks/>
          </p:cNvSpPr>
          <p:nvPr/>
        </p:nvSpPr>
        <p:spPr bwMode="auto">
          <a:xfrm>
            <a:off x="128588" y="3497696"/>
            <a:ext cx="9649072" cy="28080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r>
              <a:rPr lang="ja-JP" altLang="en-US" kern="0" dirty="0"/>
              <a:t>新しいメモパッドは爆発的なヒットを記録しているので、</a:t>
            </a:r>
            <a:r>
              <a:rPr lang="en-US" altLang="ja-JP" kern="0" dirty="0"/>
              <a:t>A</a:t>
            </a:r>
            <a:r>
              <a:rPr lang="ja-JP" altLang="en-US" kern="0" dirty="0"/>
              <a:t>が発明者の一人であると認定されれば、上記のような形で特許を受ける権利を</a:t>
            </a:r>
            <a:r>
              <a:rPr lang="en-US" altLang="ja-JP" kern="0" dirty="0"/>
              <a:t>X</a:t>
            </a:r>
            <a:r>
              <a:rPr lang="ja-JP" altLang="en-US" kern="0" dirty="0"/>
              <a:t>社に取得させた場合に、その寄与に応じて「相当の利益」を得ることができるはずである。</a:t>
            </a:r>
            <a:endParaRPr lang="en-US" altLang="ja-JP" kern="0" dirty="0"/>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06468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角丸四角形 135"/>
          <p:cNvSpPr/>
          <p:nvPr/>
        </p:nvSpPr>
        <p:spPr>
          <a:xfrm>
            <a:off x="128588" y="4147200"/>
            <a:ext cx="2375964" cy="1944000"/>
          </a:xfrm>
          <a:prstGeom prst="roundRect">
            <a:avLst>
              <a:gd name="adj" fmla="val 4384"/>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solidFill>
            <a:schemeClr val="accent1">
              <a:lumMod val="40000"/>
              <a:lumOff val="60000"/>
            </a:schemeClr>
          </a:solidFill>
        </p:spPr>
        <p:txBody>
          <a:bodyPr/>
          <a:lstStyle/>
          <a:p>
            <a:r>
              <a:rPr lang="en-US" altLang="ja-JP" dirty="0"/>
              <a:t>03-02</a:t>
            </a:r>
            <a:r>
              <a:rPr lang="ja-JP" altLang="en-US" dirty="0"/>
              <a:t>　特許制度の概要</a:t>
            </a:r>
            <a:endParaRPr kumimoji="1" lang="ja-JP" altLang="en-US" dirty="0"/>
          </a:p>
        </p:txBody>
      </p:sp>
      <p:sp>
        <p:nvSpPr>
          <p:cNvPr id="3" name="コンテンツ プレースホルダー 2"/>
          <p:cNvSpPr>
            <a:spLocks noGrp="1"/>
          </p:cNvSpPr>
          <p:nvPr>
            <p:ph idx="1"/>
          </p:nvPr>
        </p:nvSpPr>
        <p:spPr>
          <a:xfrm>
            <a:off x="128464" y="692696"/>
            <a:ext cx="9649072" cy="432000"/>
          </a:xfrm>
          <a:solidFill>
            <a:schemeClr val="accent1">
              <a:lumMod val="20000"/>
              <a:lumOff val="80000"/>
            </a:schemeClr>
          </a:solidFill>
        </p:spPr>
        <p:txBody>
          <a:bodyPr/>
          <a:lstStyle/>
          <a:p>
            <a:r>
              <a:rPr kumimoji="1" lang="ja-JP" altLang="en-US" dirty="0"/>
              <a:t>特許権は、特許庁に出願し、登録がなされてはじめて発生する。</a:t>
            </a: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21</a:t>
            </a:fld>
            <a:endParaRPr lang="ja-JP" altLang="en-US" dirty="0"/>
          </a:p>
        </p:txBody>
      </p:sp>
      <p:sp>
        <p:nvSpPr>
          <p:cNvPr id="83" name="角丸四角形 82"/>
          <p:cNvSpPr/>
          <p:nvPr/>
        </p:nvSpPr>
        <p:spPr>
          <a:xfrm>
            <a:off x="1497600" y="1627152"/>
            <a:ext cx="432048" cy="2374400"/>
          </a:xfrm>
          <a:prstGeom prst="roundRect">
            <a:avLst>
              <a:gd name="adj" fmla="val 1666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出願・出願料の納付</a:t>
            </a:r>
            <a:endParaRPr kumimoji="1" lang="en-US" altLang="ja-JP" sz="1400" dirty="0">
              <a:solidFill>
                <a:schemeClr val="tx1"/>
              </a:solidFill>
            </a:endParaRPr>
          </a:p>
        </p:txBody>
      </p:sp>
      <p:sp>
        <p:nvSpPr>
          <p:cNvPr id="84" name="角丸四角形 83"/>
          <p:cNvSpPr/>
          <p:nvPr/>
        </p:nvSpPr>
        <p:spPr>
          <a:xfrm>
            <a:off x="777600" y="1625808"/>
            <a:ext cx="432048" cy="2374400"/>
          </a:xfrm>
          <a:prstGeom prst="roundRect">
            <a:avLst>
              <a:gd name="adj" fmla="val 1666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発明</a:t>
            </a:r>
          </a:p>
        </p:txBody>
      </p:sp>
      <p:cxnSp>
        <p:nvCxnSpPr>
          <p:cNvPr id="86" name="直線矢印コネクタ 85"/>
          <p:cNvCxnSpPr>
            <a:stCxn id="84" idx="3"/>
            <a:endCxn id="83" idx="1"/>
          </p:cNvCxnSpPr>
          <p:nvPr/>
        </p:nvCxnSpPr>
        <p:spPr>
          <a:xfrm>
            <a:off x="1209648" y="2813008"/>
            <a:ext cx="287952" cy="13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二等辺三角形 136"/>
          <p:cNvSpPr/>
          <p:nvPr/>
        </p:nvSpPr>
        <p:spPr>
          <a:xfrm>
            <a:off x="1640632" y="4003200"/>
            <a:ext cx="144016" cy="144000"/>
          </a:xfrm>
          <a:prstGeom prst="triangl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メモ 138"/>
          <p:cNvSpPr/>
          <p:nvPr/>
        </p:nvSpPr>
        <p:spPr>
          <a:xfrm>
            <a:off x="344199" y="4361552"/>
            <a:ext cx="504000" cy="720000"/>
          </a:xfrm>
          <a:prstGeom prst="foldedCorner">
            <a:avLst/>
          </a:prstGeom>
          <a:solidFill>
            <a:schemeClr val="bg1"/>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en-US" altLang="ja-JP" sz="400" dirty="0">
              <a:solidFill>
                <a:schemeClr val="accent1">
                  <a:lumMod val="50000"/>
                </a:schemeClr>
              </a:solidFill>
            </a:endParaRPr>
          </a:p>
          <a:p>
            <a:pPr algn="ctr">
              <a:lnSpc>
                <a:spcPct val="110000"/>
              </a:lnSpc>
            </a:pPr>
            <a:r>
              <a:rPr lang="ja-JP" altLang="en-US" sz="400" dirty="0">
                <a:solidFill>
                  <a:schemeClr val="accent1">
                    <a:lumMod val="75000"/>
                  </a:schemeClr>
                </a:solidFill>
              </a:rPr>
              <a:t>■■■■■■ ■■■■■■ ■■■■■■ ■■■■■■ ■■■■■■ ■■■■■■ ■■■■■■</a:t>
            </a:r>
            <a:endParaRPr lang="en-US" altLang="ja-JP" sz="400" dirty="0">
              <a:solidFill>
                <a:schemeClr val="accent1">
                  <a:lumMod val="75000"/>
                </a:schemeClr>
              </a:solidFill>
            </a:endParaRPr>
          </a:p>
          <a:p>
            <a:pPr algn="ctr">
              <a:lnSpc>
                <a:spcPct val="110000"/>
              </a:lnSpc>
            </a:pPr>
            <a:r>
              <a:rPr kumimoji="1" lang="ja-JP" altLang="en-US" sz="400" dirty="0">
                <a:solidFill>
                  <a:schemeClr val="accent1">
                    <a:lumMod val="75000"/>
                  </a:schemeClr>
                </a:solidFill>
              </a:rPr>
              <a:t>■■■■■■</a:t>
            </a:r>
          </a:p>
        </p:txBody>
      </p:sp>
      <p:sp>
        <p:nvSpPr>
          <p:cNvPr id="143" name="正方形/長方形 142"/>
          <p:cNvSpPr/>
          <p:nvPr/>
        </p:nvSpPr>
        <p:spPr>
          <a:xfrm>
            <a:off x="344199" y="5155200"/>
            <a:ext cx="504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200" dirty="0">
                <a:solidFill>
                  <a:schemeClr val="tx1"/>
                </a:solidFill>
              </a:rPr>
              <a:t>願書</a:t>
            </a:r>
          </a:p>
        </p:txBody>
      </p:sp>
      <p:sp>
        <p:nvSpPr>
          <p:cNvPr id="14" name="ホームベース 13"/>
          <p:cNvSpPr/>
          <p:nvPr/>
        </p:nvSpPr>
        <p:spPr>
          <a:xfrm>
            <a:off x="7259080" y="1266092"/>
            <a:ext cx="2520000" cy="288000"/>
          </a:xfrm>
          <a:prstGeom prst="homePlate">
            <a:avLst>
              <a:gd name="adj" fmla="val 57328"/>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10000"/>
              </a:lnSpc>
            </a:pPr>
            <a:r>
              <a:rPr kumimoji="1" lang="ja-JP" altLang="en-US" sz="1100" dirty="0">
                <a:solidFill>
                  <a:schemeClr val="tx1"/>
                </a:solidFill>
              </a:rPr>
              <a:t>出願から最長</a:t>
            </a:r>
            <a:r>
              <a:rPr kumimoji="1" lang="en-US" altLang="ja-JP" sz="1100" dirty="0">
                <a:solidFill>
                  <a:schemeClr val="tx1"/>
                </a:solidFill>
              </a:rPr>
              <a:t>20</a:t>
            </a:r>
            <a:r>
              <a:rPr kumimoji="1" lang="ja-JP" altLang="en-US" sz="1100" dirty="0">
                <a:solidFill>
                  <a:schemeClr val="tx1"/>
                </a:solidFill>
              </a:rPr>
              <a:t>年間の保護</a:t>
            </a:r>
          </a:p>
        </p:txBody>
      </p:sp>
      <p:sp>
        <p:nvSpPr>
          <p:cNvPr id="82" name="角丸四角形 81"/>
          <p:cNvSpPr/>
          <p:nvPr/>
        </p:nvSpPr>
        <p:spPr>
          <a:xfrm>
            <a:off x="2937552" y="1625808"/>
            <a:ext cx="432048" cy="23744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200" dirty="0">
                <a:solidFill>
                  <a:schemeClr val="tx1"/>
                </a:solidFill>
              </a:rPr>
              <a:t>審査請求・審査請求料の納付</a:t>
            </a:r>
          </a:p>
        </p:txBody>
      </p:sp>
      <p:sp>
        <p:nvSpPr>
          <p:cNvPr id="66" name="角丸四角形 65"/>
          <p:cNvSpPr/>
          <p:nvPr/>
        </p:nvSpPr>
        <p:spPr>
          <a:xfrm>
            <a:off x="4377552" y="4289704"/>
            <a:ext cx="432048" cy="18720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拒絶理由の通知</a:t>
            </a:r>
          </a:p>
        </p:txBody>
      </p:sp>
      <p:sp>
        <p:nvSpPr>
          <p:cNvPr id="67" name="角丸四角形 66"/>
          <p:cNvSpPr/>
          <p:nvPr/>
        </p:nvSpPr>
        <p:spPr>
          <a:xfrm>
            <a:off x="5099354" y="4289704"/>
            <a:ext cx="432048" cy="1872000"/>
          </a:xfrm>
          <a:prstGeom prst="roundRect">
            <a:avLst>
              <a:gd name="adj" fmla="val 1666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意見・補正等</a:t>
            </a:r>
          </a:p>
        </p:txBody>
      </p:sp>
      <p:sp>
        <p:nvSpPr>
          <p:cNvPr id="68" name="角丸四角形 67"/>
          <p:cNvSpPr/>
          <p:nvPr/>
        </p:nvSpPr>
        <p:spPr>
          <a:xfrm>
            <a:off x="5819354" y="4289704"/>
            <a:ext cx="432048" cy="18720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拒絶査定</a:t>
            </a:r>
          </a:p>
        </p:txBody>
      </p:sp>
      <p:sp>
        <p:nvSpPr>
          <p:cNvPr id="69" name="角丸四角形 68"/>
          <p:cNvSpPr/>
          <p:nvPr/>
        </p:nvSpPr>
        <p:spPr>
          <a:xfrm>
            <a:off x="6537878" y="4289704"/>
            <a:ext cx="432048" cy="1872000"/>
          </a:xfrm>
          <a:prstGeom prst="roundRect">
            <a:avLst>
              <a:gd name="adj" fmla="val 1666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審判請求</a:t>
            </a:r>
            <a:r>
              <a:rPr kumimoji="1" lang="en-US" altLang="ja-JP" sz="1400" baseline="30000" dirty="0">
                <a:solidFill>
                  <a:schemeClr val="tx1"/>
                </a:solidFill>
              </a:rPr>
              <a:t>※</a:t>
            </a:r>
            <a:endParaRPr kumimoji="1" lang="ja-JP" altLang="en-US" sz="1400" baseline="30000" dirty="0">
              <a:solidFill>
                <a:schemeClr val="tx1"/>
              </a:solidFill>
            </a:endParaRPr>
          </a:p>
        </p:txBody>
      </p:sp>
      <p:sp>
        <p:nvSpPr>
          <p:cNvPr id="70" name="角丸四角形 69"/>
          <p:cNvSpPr/>
          <p:nvPr/>
        </p:nvSpPr>
        <p:spPr>
          <a:xfrm>
            <a:off x="7259354" y="4289704"/>
            <a:ext cx="432048" cy="18720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審判（特許庁）</a:t>
            </a:r>
          </a:p>
        </p:txBody>
      </p:sp>
      <p:sp>
        <p:nvSpPr>
          <p:cNvPr id="71" name="角丸四角形 70"/>
          <p:cNvSpPr/>
          <p:nvPr/>
        </p:nvSpPr>
        <p:spPr>
          <a:xfrm>
            <a:off x="7980830" y="4289704"/>
            <a:ext cx="432048" cy="1872000"/>
          </a:xfrm>
          <a:prstGeom prst="roundRect">
            <a:avLst>
              <a:gd name="adj" fmla="val 16666"/>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裁判（知財高裁）</a:t>
            </a:r>
          </a:p>
        </p:txBody>
      </p:sp>
      <p:sp>
        <p:nvSpPr>
          <p:cNvPr id="72" name="角丸四角形 71"/>
          <p:cNvSpPr/>
          <p:nvPr/>
        </p:nvSpPr>
        <p:spPr>
          <a:xfrm>
            <a:off x="8698118" y="4289704"/>
            <a:ext cx="432048" cy="1872000"/>
          </a:xfrm>
          <a:prstGeom prst="roundRect">
            <a:avLst>
              <a:gd name="adj" fmla="val 16666"/>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裁判（最高裁）</a:t>
            </a:r>
          </a:p>
        </p:txBody>
      </p:sp>
      <p:sp>
        <p:nvSpPr>
          <p:cNvPr id="75" name="角丸四角形 74"/>
          <p:cNvSpPr/>
          <p:nvPr/>
        </p:nvSpPr>
        <p:spPr>
          <a:xfrm>
            <a:off x="7259080" y="1628800"/>
            <a:ext cx="432048" cy="2374400"/>
          </a:xfrm>
          <a:prstGeom prst="roundRect">
            <a:avLst>
              <a:gd name="adj" fmla="val 16666"/>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特許権の発生（設定登録）</a:t>
            </a:r>
          </a:p>
        </p:txBody>
      </p:sp>
      <p:sp>
        <p:nvSpPr>
          <p:cNvPr id="77" name="角丸四角形 76"/>
          <p:cNvSpPr/>
          <p:nvPr/>
        </p:nvSpPr>
        <p:spPr>
          <a:xfrm>
            <a:off x="7980830" y="1628800"/>
            <a:ext cx="1152000" cy="1150264"/>
          </a:xfrm>
          <a:prstGeom prst="roundRect">
            <a:avLst>
              <a:gd name="adj" fmla="val 7558"/>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b"/>
          <a:lstStyle/>
          <a:p>
            <a:pPr algn="ctr"/>
            <a:r>
              <a:rPr kumimoji="1" lang="ja-JP" altLang="en-US" sz="900" dirty="0">
                <a:solidFill>
                  <a:schemeClr val="tx1"/>
                </a:solidFill>
              </a:rPr>
              <a:t>特許証の交付</a:t>
            </a:r>
          </a:p>
        </p:txBody>
      </p:sp>
      <p:sp>
        <p:nvSpPr>
          <p:cNvPr id="78" name="角丸四角形 77"/>
          <p:cNvSpPr/>
          <p:nvPr/>
        </p:nvSpPr>
        <p:spPr>
          <a:xfrm>
            <a:off x="7980830" y="2851200"/>
            <a:ext cx="1152000" cy="1150264"/>
          </a:xfrm>
          <a:prstGeom prst="roundRect">
            <a:avLst>
              <a:gd name="adj" fmla="val 7558"/>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b"/>
          <a:lstStyle/>
          <a:p>
            <a:pPr algn="ctr"/>
            <a:r>
              <a:rPr kumimoji="1" lang="ja-JP" altLang="en-US" sz="900" dirty="0">
                <a:solidFill>
                  <a:schemeClr val="tx1"/>
                </a:solidFill>
              </a:rPr>
              <a:t>特許公報の発行</a:t>
            </a:r>
          </a:p>
        </p:txBody>
      </p:sp>
      <p:sp>
        <p:nvSpPr>
          <p:cNvPr id="79" name="角丸四角形 78"/>
          <p:cNvSpPr/>
          <p:nvPr/>
        </p:nvSpPr>
        <p:spPr>
          <a:xfrm>
            <a:off x="6539217" y="1627200"/>
            <a:ext cx="432048" cy="2374400"/>
          </a:xfrm>
          <a:prstGeom prst="roundRect">
            <a:avLst>
              <a:gd name="adj" fmla="val 1666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特許料の納付</a:t>
            </a:r>
          </a:p>
        </p:txBody>
      </p:sp>
      <p:sp>
        <p:nvSpPr>
          <p:cNvPr id="80" name="角丸四角形 79"/>
          <p:cNvSpPr/>
          <p:nvPr/>
        </p:nvSpPr>
        <p:spPr>
          <a:xfrm>
            <a:off x="5819354" y="1627200"/>
            <a:ext cx="432048" cy="23744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特許査定</a:t>
            </a:r>
          </a:p>
        </p:txBody>
      </p:sp>
      <p:sp>
        <p:nvSpPr>
          <p:cNvPr id="81" name="角丸四角形 80"/>
          <p:cNvSpPr/>
          <p:nvPr/>
        </p:nvSpPr>
        <p:spPr>
          <a:xfrm>
            <a:off x="4377552" y="1625808"/>
            <a:ext cx="432048" cy="23744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特許要件の審査</a:t>
            </a:r>
          </a:p>
        </p:txBody>
      </p:sp>
      <p:cxnSp>
        <p:nvCxnSpPr>
          <p:cNvPr id="95" name="直線矢印コネクタ 94"/>
          <p:cNvCxnSpPr>
            <a:stCxn id="81" idx="3"/>
            <a:endCxn id="80" idx="1"/>
          </p:cNvCxnSpPr>
          <p:nvPr/>
        </p:nvCxnSpPr>
        <p:spPr>
          <a:xfrm>
            <a:off x="4809600" y="2813008"/>
            <a:ext cx="1009754" cy="139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stCxn id="81" idx="2"/>
            <a:endCxn id="66" idx="0"/>
          </p:cNvCxnSpPr>
          <p:nvPr/>
        </p:nvCxnSpPr>
        <p:spPr>
          <a:xfrm>
            <a:off x="4593576" y="4000208"/>
            <a:ext cx="0" cy="28949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stCxn id="66" idx="3"/>
            <a:endCxn id="67" idx="1"/>
          </p:cNvCxnSpPr>
          <p:nvPr/>
        </p:nvCxnSpPr>
        <p:spPr>
          <a:xfrm>
            <a:off x="4809600" y="5225704"/>
            <a:ext cx="289754"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直線矢印コネクタ 106"/>
          <p:cNvCxnSpPr>
            <a:stCxn id="67" idx="0"/>
          </p:cNvCxnSpPr>
          <p:nvPr/>
        </p:nvCxnSpPr>
        <p:spPr>
          <a:xfrm flipH="1" flipV="1">
            <a:off x="5314634" y="2813008"/>
            <a:ext cx="744" cy="147669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a:stCxn id="80" idx="3"/>
            <a:endCxn id="79" idx="1"/>
          </p:cNvCxnSpPr>
          <p:nvPr/>
        </p:nvCxnSpPr>
        <p:spPr>
          <a:xfrm>
            <a:off x="6251402" y="2814400"/>
            <a:ext cx="287815"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a:stCxn id="79" idx="3"/>
            <a:endCxn id="75" idx="1"/>
          </p:cNvCxnSpPr>
          <p:nvPr/>
        </p:nvCxnSpPr>
        <p:spPr>
          <a:xfrm>
            <a:off x="6971265" y="2814400"/>
            <a:ext cx="287815" cy="1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a:stCxn id="77" idx="1"/>
          </p:cNvCxnSpPr>
          <p:nvPr/>
        </p:nvCxnSpPr>
        <p:spPr>
          <a:xfrm flipH="1">
            <a:off x="7691128" y="2203932"/>
            <a:ext cx="288000" cy="932"/>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a:stCxn id="67" idx="3"/>
            <a:endCxn id="68" idx="1"/>
          </p:cNvCxnSpPr>
          <p:nvPr/>
        </p:nvCxnSpPr>
        <p:spPr>
          <a:xfrm>
            <a:off x="5531402" y="5225704"/>
            <a:ext cx="28795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直線矢印コネクタ 121"/>
          <p:cNvCxnSpPr>
            <a:stCxn id="68" idx="3"/>
            <a:endCxn id="69" idx="1"/>
          </p:cNvCxnSpPr>
          <p:nvPr/>
        </p:nvCxnSpPr>
        <p:spPr>
          <a:xfrm>
            <a:off x="6251402" y="5225704"/>
            <a:ext cx="286476" cy="0"/>
          </a:xfrm>
          <a:prstGeom prst="straightConnector1">
            <a:avLst/>
          </a:prstGeom>
          <a:ln w="25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25" name="直線矢印コネクタ 124"/>
          <p:cNvCxnSpPr>
            <a:stCxn id="69" idx="3"/>
            <a:endCxn id="70" idx="1"/>
          </p:cNvCxnSpPr>
          <p:nvPr/>
        </p:nvCxnSpPr>
        <p:spPr>
          <a:xfrm>
            <a:off x="6969926" y="5225704"/>
            <a:ext cx="289428" cy="0"/>
          </a:xfrm>
          <a:prstGeom prst="straightConnector1">
            <a:avLst/>
          </a:prstGeom>
          <a:ln w="25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28" name="直線矢印コネクタ 127"/>
          <p:cNvCxnSpPr>
            <a:stCxn id="70" idx="3"/>
            <a:endCxn id="71" idx="1"/>
          </p:cNvCxnSpPr>
          <p:nvPr/>
        </p:nvCxnSpPr>
        <p:spPr>
          <a:xfrm>
            <a:off x="7691402" y="5225704"/>
            <a:ext cx="289428" cy="0"/>
          </a:xfrm>
          <a:prstGeom prst="straightConnector1">
            <a:avLst/>
          </a:prstGeom>
          <a:ln w="25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31" name="直線矢印コネクタ 130"/>
          <p:cNvCxnSpPr>
            <a:stCxn id="71" idx="3"/>
            <a:endCxn id="72" idx="1"/>
          </p:cNvCxnSpPr>
          <p:nvPr/>
        </p:nvCxnSpPr>
        <p:spPr>
          <a:xfrm>
            <a:off x="8412878" y="5225704"/>
            <a:ext cx="285240" cy="0"/>
          </a:xfrm>
          <a:prstGeom prst="straightConnector1">
            <a:avLst/>
          </a:prstGeom>
          <a:ln w="25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a:stCxn id="78" idx="1"/>
          </p:cNvCxnSpPr>
          <p:nvPr/>
        </p:nvCxnSpPr>
        <p:spPr>
          <a:xfrm flipH="1">
            <a:off x="7691128" y="3426332"/>
            <a:ext cx="288000" cy="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pic>
        <p:nvPicPr>
          <p:cNvPr id="145" name="図 144"/>
          <p:cNvPicPr>
            <a:picLocks noChangeAspect="1"/>
          </p:cNvPicPr>
          <p:nvPr/>
        </p:nvPicPr>
        <p:blipFill>
          <a:blip r:embed="rId3"/>
          <a:stretch>
            <a:fillRect/>
          </a:stretch>
        </p:blipFill>
        <p:spPr>
          <a:xfrm>
            <a:off x="8366765" y="1734025"/>
            <a:ext cx="662706" cy="939813"/>
          </a:xfrm>
          <a:prstGeom prst="rect">
            <a:avLst/>
          </a:prstGeom>
          <a:ln w="12700">
            <a:solidFill>
              <a:schemeClr val="accent1">
                <a:lumMod val="75000"/>
              </a:schemeClr>
            </a:solidFill>
          </a:ln>
        </p:spPr>
      </p:pic>
      <p:sp>
        <p:nvSpPr>
          <p:cNvPr id="147" name="メモ 146"/>
          <p:cNvSpPr/>
          <p:nvPr/>
        </p:nvSpPr>
        <p:spPr>
          <a:xfrm>
            <a:off x="8366765" y="2956139"/>
            <a:ext cx="662005" cy="945722"/>
          </a:xfrm>
          <a:prstGeom prst="foldedCorner">
            <a:avLst/>
          </a:prstGeom>
          <a:solidFill>
            <a:schemeClr val="bg1"/>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10000"/>
              </a:lnSpc>
            </a:pPr>
            <a:endParaRPr kumimoji="1" lang="en-US" altLang="ja-JP" sz="400" dirty="0">
              <a:solidFill>
                <a:schemeClr val="accent2">
                  <a:lumMod val="75000"/>
                </a:schemeClr>
              </a:solidFill>
            </a:endParaRPr>
          </a:p>
          <a:p>
            <a:pPr algn="ctr">
              <a:lnSpc>
                <a:spcPct val="110000"/>
              </a:lnSpc>
            </a:pPr>
            <a:r>
              <a:rPr kumimoji="1" lang="ja-JP" altLang="en-US" sz="400" dirty="0">
                <a:solidFill>
                  <a:schemeClr val="accent1">
                    <a:lumMod val="75000"/>
                  </a:schemeClr>
                </a:solidFill>
              </a:rPr>
              <a:t>■■■■</a:t>
            </a:r>
            <a:r>
              <a:rPr lang="ja-JP" altLang="en-US" sz="400" dirty="0">
                <a:solidFill>
                  <a:schemeClr val="accent1">
                    <a:lumMod val="75000"/>
                  </a:schemeClr>
                </a:solidFill>
              </a:rPr>
              <a:t>■■■■■</a:t>
            </a:r>
            <a:endParaRPr kumimoji="1" lang="en-US" altLang="ja-JP" sz="400" dirty="0">
              <a:solidFill>
                <a:schemeClr val="accent1">
                  <a:lumMod val="75000"/>
                </a:schemeClr>
              </a:solidFill>
            </a:endParaRPr>
          </a:p>
          <a:p>
            <a:pPr algn="ctr">
              <a:lnSpc>
                <a:spcPct val="110000"/>
              </a:lnSpc>
            </a:pPr>
            <a:r>
              <a:rPr lang="ja-JP" altLang="en-US" sz="400" dirty="0">
                <a:solidFill>
                  <a:schemeClr val="accent1">
                    <a:lumMod val="75000"/>
                  </a:schemeClr>
                </a:solidFill>
              </a:rPr>
              <a:t>■■■■■■■■■</a:t>
            </a:r>
            <a:endParaRPr lang="en-US" altLang="ja-JP" sz="400" dirty="0">
              <a:solidFill>
                <a:schemeClr val="accent1">
                  <a:lumMod val="75000"/>
                </a:schemeClr>
              </a:solidFill>
            </a:endParaRPr>
          </a:p>
          <a:p>
            <a:pPr algn="ctr">
              <a:lnSpc>
                <a:spcPct val="110000"/>
              </a:lnSpc>
            </a:pPr>
            <a:r>
              <a:rPr lang="ja-JP" altLang="en-US" sz="400" dirty="0">
                <a:solidFill>
                  <a:schemeClr val="accent1">
                    <a:lumMod val="75000"/>
                  </a:schemeClr>
                </a:solidFill>
              </a:rPr>
              <a:t>■■■■■■■■■■■■■■■■■■</a:t>
            </a:r>
            <a:endParaRPr lang="en-US" altLang="ja-JP" sz="400" dirty="0">
              <a:solidFill>
                <a:schemeClr val="accent1">
                  <a:lumMod val="75000"/>
                </a:schemeClr>
              </a:solidFill>
            </a:endParaRPr>
          </a:p>
          <a:p>
            <a:pPr algn="ctr">
              <a:lnSpc>
                <a:spcPct val="110000"/>
              </a:lnSpc>
            </a:pPr>
            <a:r>
              <a:rPr lang="ja-JP" altLang="en-US" sz="400" dirty="0">
                <a:solidFill>
                  <a:schemeClr val="accent1">
                    <a:lumMod val="75000"/>
                  </a:schemeClr>
                </a:solidFill>
              </a:rPr>
              <a:t>■■■■■■■■■</a:t>
            </a:r>
            <a:endParaRPr lang="en-US" altLang="ja-JP" sz="400" dirty="0">
              <a:solidFill>
                <a:schemeClr val="accent1">
                  <a:lumMod val="75000"/>
                </a:schemeClr>
              </a:solidFill>
            </a:endParaRPr>
          </a:p>
          <a:p>
            <a:pPr algn="ctr">
              <a:lnSpc>
                <a:spcPct val="110000"/>
              </a:lnSpc>
            </a:pPr>
            <a:r>
              <a:rPr lang="ja-JP" altLang="en-US" sz="400" dirty="0">
                <a:solidFill>
                  <a:schemeClr val="accent1">
                    <a:lumMod val="75000"/>
                  </a:schemeClr>
                </a:solidFill>
              </a:rPr>
              <a:t>■■■■■■■■■</a:t>
            </a:r>
            <a:endParaRPr lang="en-US" altLang="ja-JP" sz="400" dirty="0">
              <a:solidFill>
                <a:schemeClr val="accent1">
                  <a:lumMod val="75000"/>
                </a:schemeClr>
              </a:solidFill>
            </a:endParaRPr>
          </a:p>
          <a:p>
            <a:pPr algn="ctr">
              <a:lnSpc>
                <a:spcPct val="110000"/>
              </a:lnSpc>
            </a:pPr>
            <a:r>
              <a:rPr lang="ja-JP" altLang="en-US" sz="400" dirty="0">
                <a:solidFill>
                  <a:schemeClr val="accent1">
                    <a:lumMod val="75000"/>
                  </a:schemeClr>
                </a:solidFill>
              </a:rPr>
              <a:t>■■■■■■■■■</a:t>
            </a:r>
            <a:endParaRPr lang="en-US" altLang="ja-JP" sz="400" dirty="0">
              <a:solidFill>
                <a:schemeClr val="accent1">
                  <a:lumMod val="75000"/>
                </a:schemeClr>
              </a:solidFill>
            </a:endParaRPr>
          </a:p>
          <a:p>
            <a:pPr algn="ctr">
              <a:lnSpc>
                <a:spcPct val="110000"/>
              </a:lnSpc>
            </a:pPr>
            <a:r>
              <a:rPr lang="ja-JP" altLang="en-US" sz="400" dirty="0">
                <a:solidFill>
                  <a:schemeClr val="accent1">
                    <a:lumMod val="75000"/>
                  </a:schemeClr>
                </a:solidFill>
              </a:rPr>
              <a:t>■■■■■■■■■</a:t>
            </a:r>
            <a:endParaRPr lang="en-US" altLang="ja-JP" sz="400" dirty="0">
              <a:solidFill>
                <a:schemeClr val="accent1">
                  <a:lumMod val="75000"/>
                </a:schemeClr>
              </a:solidFill>
            </a:endParaRPr>
          </a:p>
          <a:p>
            <a:pPr algn="ctr">
              <a:lnSpc>
                <a:spcPct val="110000"/>
              </a:lnSpc>
            </a:pPr>
            <a:r>
              <a:rPr lang="ja-JP" altLang="en-US" sz="400" dirty="0">
                <a:solidFill>
                  <a:schemeClr val="accent1">
                    <a:lumMod val="75000"/>
                  </a:schemeClr>
                </a:solidFill>
              </a:rPr>
              <a:t>■■■■■■■■■</a:t>
            </a:r>
            <a:endParaRPr lang="en-US" altLang="ja-JP" sz="400" dirty="0">
              <a:solidFill>
                <a:schemeClr val="accent1">
                  <a:lumMod val="75000"/>
                </a:schemeClr>
              </a:solidFill>
            </a:endParaRPr>
          </a:p>
          <a:p>
            <a:pPr algn="ctr">
              <a:lnSpc>
                <a:spcPct val="110000"/>
              </a:lnSpc>
            </a:pPr>
            <a:r>
              <a:rPr lang="ja-JP" altLang="en-US" sz="400" dirty="0">
                <a:solidFill>
                  <a:schemeClr val="accent1">
                    <a:lumMod val="75000"/>
                  </a:schemeClr>
                </a:solidFill>
              </a:rPr>
              <a:t>■■■■■■■■■</a:t>
            </a:r>
            <a:endParaRPr lang="en-US" altLang="ja-JP" sz="400" dirty="0">
              <a:solidFill>
                <a:schemeClr val="accent1">
                  <a:lumMod val="75000"/>
                </a:schemeClr>
              </a:solidFill>
            </a:endParaRPr>
          </a:p>
        </p:txBody>
      </p:sp>
      <p:sp>
        <p:nvSpPr>
          <p:cNvPr id="51" name="角丸四角形 50"/>
          <p:cNvSpPr/>
          <p:nvPr/>
        </p:nvSpPr>
        <p:spPr>
          <a:xfrm>
            <a:off x="2937552" y="4289704"/>
            <a:ext cx="432048" cy="1872000"/>
          </a:xfrm>
          <a:prstGeom prst="roundRect">
            <a:avLst>
              <a:gd name="adj" fmla="val 1666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公開特許公報の発行</a:t>
            </a:r>
          </a:p>
        </p:txBody>
      </p:sp>
      <p:sp>
        <p:nvSpPr>
          <p:cNvPr id="48" name="角丸四角形 47"/>
          <p:cNvSpPr/>
          <p:nvPr/>
        </p:nvSpPr>
        <p:spPr>
          <a:xfrm>
            <a:off x="3657552" y="1625808"/>
            <a:ext cx="432048" cy="2374400"/>
          </a:xfrm>
          <a:prstGeom prst="roundRect">
            <a:avLst>
              <a:gd name="adj" fmla="val 16666"/>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ct val="110000"/>
              </a:lnSpc>
            </a:pPr>
            <a:r>
              <a:rPr kumimoji="1" lang="ja-JP" altLang="en-US" sz="1400" dirty="0">
                <a:solidFill>
                  <a:schemeClr val="tx1"/>
                </a:solidFill>
              </a:rPr>
              <a:t>手続要件の審査</a:t>
            </a:r>
          </a:p>
        </p:txBody>
      </p:sp>
      <p:cxnSp>
        <p:nvCxnSpPr>
          <p:cNvPr id="10" name="直線矢印コネクタ 9"/>
          <p:cNvCxnSpPr>
            <a:stCxn id="83" idx="3"/>
            <a:endCxn id="82" idx="1"/>
          </p:cNvCxnSpPr>
          <p:nvPr/>
        </p:nvCxnSpPr>
        <p:spPr>
          <a:xfrm flipV="1">
            <a:off x="1929648" y="2813008"/>
            <a:ext cx="1007904" cy="13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82" idx="3"/>
            <a:endCxn id="48" idx="1"/>
          </p:cNvCxnSpPr>
          <p:nvPr/>
        </p:nvCxnSpPr>
        <p:spPr>
          <a:xfrm>
            <a:off x="3369600" y="2813008"/>
            <a:ext cx="28795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48" idx="3"/>
            <a:endCxn id="81" idx="1"/>
          </p:cNvCxnSpPr>
          <p:nvPr/>
        </p:nvCxnSpPr>
        <p:spPr>
          <a:xfrm>
            <a:off x="4089600" y="2813008"/>
            <a:ext cx="287952"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カギ線コネクタ 23"/>
          <p:cNvCxnSpPr/>
          <p:nvPr/>
        </p:nvCxnSpPr>
        <p:spPr>
          <a:xfrm>
            <a:off x="1929648" y="2811600"/>
            <a:ext cx="1007904" cy="2411352"/>
          </a:xfrm>
          <a:prstGeom prst="bentConnector3">
            <a:avLst>
              <a:gd name="adj1" fmla="val 84966"/>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メモ 72"/>
          <p:cNvSpPr/>
          <p:nvPr/>
        </p:nvSpPr>
        <p:spPr>
          <a:xfrm>
            <a:off x="1387894" y="4361552"/>
            <a:ext cx="504000" cy="720000"/>
          </a:xfrm>
          <a:prstGeom prst="foldedCorner">
            <a:avLst/>
          </a:prstGeom>
          <a:solidFill>
            <a:schemeClr val="bg1"/>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lang="en-US" altLang="ja-JP" sz="400" dirty="0">
              <a:solidFill>
                <a:schemeClr val="accent1">
                  <a:lumMod val="50000"/>
                </a:schemeClr>
              </a:solidFill>
            </a:endParaRPr>
          </a:p>
          <a:p>
            <a:pPr algn="ctr">
              <a:lnSpc>
                <a:spcPct val="110000"/>
              </a:lnSpc>
            </a:pPr>
            <a:r>
              <a:rPr lang="ja-JP" altLang="en-US" sz="400" dirty="0">
                <a:solidFill>
                  <a:schemeClr val="accent1">
                    <a:lumMod val="75000"/>
                  </a:schemeClr>
                </a:solidFill>
              </a:rPr>
              <a:t>■■■■■■ ■■■■■■ ■■■■■■ ■■■■■■ ■■■■■■ ■■■■■■ ■■■■■■</a:t>
            </a:r>
            <a:endParaRPr lang="en-US" altLang="ja-JP" sz="400" dirty="0">
              <a:solidFill>
                <a:schemeClr val="accent1">
                  <a:lumMod val="75000"/>
                </a:schemeClr>
              </a:solidFill>
            </a:endParaRPr>
          </a:p>
          <a:p>
            <a:pPr algn="ctr">
              <a:lnSpc>
                <a:spcPct val="110000"/>
              </a:lnSpc>
            </a:pPr>
            <a:r>
              <a:rPr kumimoji="1" lang="ja-JP" altLang="en-US" sz="400" dirty="0">
                <a:solidFill>
                  <a:schemeClr val="accent1">
                    <a:lumMod val="75000"/>
                  </a:schemeClr>
                </a:solidFill>
              </a:rPr>
              <a:t>■■■■■■</a:t>
            </a:r>
          </a:p>
        </p:txBody>
      </p:sp>
      <p:sp>
        <p:nvSpPr>
          <p:cNvPr id="74" name="正方形/長方形 73"/>
          <p:cNvSpPr/>
          <p:nvPr/>
        </p:nvSpPr>
        <p:spPr>
          <a:xfrm>
            <a:off x="993199" y="5155200"/>
            <a:ext cx="1295000" cy="82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200" dirty="0">
                <a:solidFill>
                  <a:schemeClr val="tx1"/>
                </a:solidFill>
              </a:rPr>
              <a:t>特許請求の範囲</a:t>
            </a:r>
            <a:endParaRPr kumimoji="1" lang="en-US" altLang="ja-JP" sz="1200" dirty="0">
              <a:solidFill>
                <a:schemeClr val="tx1"/>
              </a:solidFill>
            </a:endParaRPr>
          </a:p>
          <a:p>
            <a:pPr algn="ctr">
              <a:lnSpc>
                <a:spcPct val="110000"/>
              </a:lnSpc>
            </a:pPr>
            <a:r>
              <a:rPr kumimoji="1" lang="ja-JP" altLang="en-US" sz="1200" dirty="0">
                <a:solidFill>
                  <a:schemeClr val="tx1"/>
                </a:solidFill>
              </a:rPr>
              <a:t>明細書</a:t>
            </a:r>
            <a:endParaRPr kumimoji="1" lang="en-US" altLang="ja-JP" sz="1200" dirty="0">
              <a:solidFill>
                <a:schemeClr val="tx1"/>
              </a:solidFill>
            </a:endParaRPr>
          </a:p>
          <a:p>
            <a:pPr algn="ctr">
              <a:lnSpc>
                <a:spcPct val="110000"/>
              </a:lnSpc>
            </a:pPr>
            <a:r>
              <a:rPr kumimoji="1" lang="ja-JP" altLang="en-US" sz="1200" dirty="0">
                <a:solidFill>
                  <a:schemeClr val="tx1"/>
                </a:solidFill>
              </a:rPr>
              <a:t>図面</a:t>
            </a:r>
            <a:endParaRPr kumimoji="1" lang="en-US" altLang="ja-JP" sz="1200" dirty="0">
              <a:solidFill>
                <a:schemeClr val="tx1"/>
              </a:solidFill>
            </a:endParaRPr>
          </a:p>
          <a:p>
            <a:pPr algn="ctr">
              <a:lnSpc>
                <a:spcPct val="110000"/>
              </a:lnSpc>
            </a:pPr>
            <a:r>
              <a:rPr kumimoji="1" lang="ja-JP" altLang="en-US" sz="1200" dirty="0">
                <a:solidFill>
                  <a:schemeClr val="tx1"/>
                </a:solidFill>
              </a:rPr>
              <a:t>要約書</a:t>
            </a:r>
          </a:p>
        </p:txBody>
      </p:sp>
      <p:sp>
        <p:nvSpPr>
          <p:cNvPr id="52" name="正方形/長方形 51"/>
          <p:cNvSpPr/>
          <p:nvPr/>
        </p:nvSpPr>
        <p:spPr>
          <a:xfrm>
            <a:off x="128464" y="6163200"/>
            <a:ext cx="9648124"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a:solidFill>
                  <a:schemeClr val="tx1"/>
                </a:solidFill>
              </a:rPr>
              <a:t>※</a:t>
            </a:r>
            <a:r>
              <a:rPr kumimoji="1" lang="ja-JP" altLang="en-US" sz="800" dirty="0">
                <a:solidFill>
                  <a:schemeClr val="tx1"/>
                </a:solidFill>
              </a:rPr>
              <a:t>：審判請求時に、明細書等について補正があったものは、再度審査に付される（前置審査）。</a:t>
            </a:r>
            <a:endParaRPr kumimoji="1" lang="en-US" altLang="ja-JP" sz="800" dirty="0">
              <a:solidFill>
                <a:schemeClr val="tx1"/>
              </a:solidFill>
            </a:endParaRPr>
          </a:p>
        </p:txBody>
      </p:sp>
      <p:sp>
        <p:nvSpPr>
          <p:cNvPr id="53"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227177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03-03</a:t>
            </a:r>
            <a:br>
              <a:rPr kumimoji="1" lang="en-US" altLang="ja-JP" dirty="0"/>
            </a:br>
            <a:r>
              <a:rPr kumimoji="1" lang="ja-JP" altLang="en-US" dirty="0"/>
              <a:t>特許権の活用</a:t>
            </a:r>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22</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990585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03-03</a:t>
            </a:r>
            <a:r>
              <a:rPr kumimoji="1" lang="ja-JP" altLang="en-US" dirty="0"/>
              <a:t>　特許権の活用</a:t>
            </a:r>
          </a:p>
        </p:txBody>
      </p:sp>
      <p:sp>
        <p:nvSpPr>
          <p:cNvPr id="3" name="コンテンツ プレースホルダー 2"/>
          <p:cNvSpPr>
            <a:spLocks noGrp="1"/>
          </p:cNvSpPr>
          <p:nvPr>
            <p:ph idx="1"/>
          </p:nvPr>
        </p:nvSpPr>
        <p:spPr>
          <a:xfrm>
            <a:off x="128464" y="1265720"/>
            <a:ext cx="9649072" cy="432000"/>
          </a:xfrm>
          <a:solidFill>
            <a:schemeClr val="accent1">
              <a:lumMod val="20000"/>
              <a:lumOff val="80000"/>
            </a:schemeClr>
          </a:solidFill>
        </p:spPr>
        <p:txBody>
          <a:bodyPr/>
          <a:lstStyle/>
          <a:p>
            <a:r>
              <a:rPr kumimoji="1" lang="ja-JP" altLang="en-US" dirty="0"/>
              <a:t>特許権の活用は、①自ら実施、②譲渡、③実施許諾（ライセンス）の</a:t>
            </a:r>
            <a:r>
              <a:rPr kumimoji="1" lang="en-US" altLang="ja-JP" dirty="0"/>
              <a:t>3</a:t>
            </a:r>
            <a:r>
              <a:rPr kumimoji="1" lang="ja-JP" altLang="en-US" dirty="0"/>
              <a:t>つがある。</a:t>
            </a:r>
            <a:endParaRPr kumimoji="1" lang="en-US" altLang="ja-JP" dirty="0"/>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特許権の活用</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23</a:t>
            </a:fld>
            <a:endParaRPr lang="ja-JP" altLang="en-US" dirty="0"/>
          </a:p>
        </p:txBody>
      </p:sp>
      <p:graphicFrame>
        <p:nvGraphicFramePr>
          <p:cNvPr id="10" name="表 9"/>
          <p:cNvGraphicFramePr>
            <a:graphicFrameLocks noGrp="1"/>
          </p:cNvGraphicFramePr>
          <p:nvPr>
            <p:extLst>
              <p:ext uri="{D42A27DB-BD31-4B8C-83A1-F6EECF244321}">
                <p14:modId xmlns:p14="http://schemas.microsoft.com/office/powerpoint/2010/main" val="2547510525"/>
              </p:ext>
            </p:extLst>
          </p:nvPr>
        </p:nvGraphicFramePr>
        <p:xfrm>
          <a:off x="633000" y="2347200"/>
          <a:ext cx="8640000" cy="3456000"/>
        </p:xfrm>
        <a:graphic>
          <a:graphicData uri="http://schemas.openxmlformats.org/drawingml/2006/table">
            <a:tbl>
              <a:tblPr>
                <a:tableStyleId>{5C22544A-7EE6-4342-B048-85BDC9FD1C3A}</a:tableStyleId>
              </a:tblPr>
              <a:tblGrid>
                <a:gridCol w="3456000">
                  <a:extLst>
                    <a:ext uri="{9D8B030D-6E8A-4147-A177-3AD203B41FA5}">
                      <a16:colId xmlns:a16="http://schemas.microsoft.com/office/drawing/2014/main" xmlns="" val="20000"/>
                    </a:ext>
                  </a:extLst>
                </a:gridCol>
                <a:gridCol w="5184000">
                  <a:extLst>
                    <a:ext uri="{9D8B030D-6E8A-4147-A177-3AD203B41FA5}">
                      <a16:colId xmlns:a16="http://schemas.microsoft.com/office/drawing/2014/main" xmlns="" val="20001"/>
                    </a:ext>
                  </a:extLst>
                </a:gridCol>
              </a:tblGrid>
              <a:tr h="1152000">
                <a:tc>
                  <a:txBody>
                    <a:bodyPr/>
                    <a:lstStyle/>
                    <a:p>
                      <a:pPr algn="ctr">
                        <a:lnSpc>
                          <a:spcPct val="110000"/>
                        </a:lnSpc>
                      </a:pPr>
                      <a:r>
                        <a:rPr kumimoji="1" lang="ja-JP" altLang="en-US" sz="2400" dirty="0"/>
                        <a:t>自ら実施</a:t>
                      </a:r>
                    </a:p>
                  </a:txBody>
                  <a:tcPr anchor="ctr">
                    <a:solidFill>
                      <a:schemeClr val="accent1">
                        <a:lumMod val="40000"/>
                        <a:lumOff val="60000"/>
                      </a:schemeClr>
                    </a:solidFill>
                  </a:tcPr>
                </a:tc>
                <a:tc>
                  <a:txBody>
                    <a:bodyPr/>
                    <a:lstStyle/>
                    <a:p>
                      <a:pPr>
                        <a:lnSpc>
                          <a:spcPct val="110000"/>
                        </a:lnSpc>
                      </a:pPr>
                      <a:r>
                        <a:rPr kumimoji="1" lang="ja-JP" altLang="en-US" sz="1800" dirty="0">
                          <a:solidFill>
                            <a:schemeClr val="tx1"/>
                          </a:solidFill>
                        </a:rPr>
                        <a:t>特許権者が自分自身で当該</a:t>
                      </a:r>
                      <a:r>
                        <a:rPr kumimoji="1" lang="ja-JP" altLang="en-US" sz="1800" dirty="0" smtClean="0">
                          <a:solidFill>
                            <a:schemeClr val="tx1"/>
                          </a:solidFill>
                        </a:rPr>
                        <a:t>特許発明</a:t>
                      </a:r>
                      <a:r>
                        <a:rPr kumimoji="1" lang="ja-JP" altLang="en-US" sz="1800" dirty="0">
                          <a:solidFill>
                            <a:schemeClr val="tx1"/>
                          </a:solidFill>
                        </a:rPr>
                        <a:t>を使う。</a:t>
                      </a:r>
                      <a:endParaRPr kumimoji="1" lang="en-US" altLang="ja-JP" sz="1800" dirty="0">
                        <a:solidFill>
                          <a:schemeClr val="tx1"/>
                        </a:solidFill>
                      </a:endParaRPr>
                    </a:p>
                  </a:txBody>
                  <a:tcPr anchor="ctr">
                    <a:solidFill>
                      <a:schemeClr val="bg1">
                        <a:lumMod val="95000"/>
                      </a:schemeClr>
                    </a:solidFill>
                  </a:tcPr>
                </a:tc>
                <a:extLst>
                  <a:ext uri="{0D108BD9-81ED-4DB2-BD59-A6C34878D82A}">
                    <a16:rowId xmlns:a16="http://schemas.microsoft.com/office/drawing/2014/main" xmlns="" val="10000"/>
                  </a:ext>
                </a:extLst>
              </a:tr>
              <a:tr h="1152000">
                <a:tc>
                  <a:txBody>
                    <a:bodyPr/>
                    <a:lstStyle/>
                    <a:p>
                      <a:pPr algn="ctr">
                        <a:lnSpc>
                          <a:spcPct val="110000"/>
                        </a:lnSpc>
                      </a:pPr>
                      <a:r>
                        <a:rPr kumimoji="1" lang="ja-JP" altLang="en-US" sz="2400" dirty="0"/>
                        <a:t>譲渡</a:t>
                      </a:r>
                    </a:p>
                  </a:txBody>
                  <a:tcPr anchor="ctr">
                    <a:solidFill>
                      <a:schemeClr val="accent1">
                        <a:lumMod val="40000"/>
                        <a:lumOff val="60000"/>
                      </a:schemeClr>
                    </a:solidFill>
                  </a:tcPr>
                </a:tc>
                <a:tc>
                  <a:txBody>
                    <a:bodyPr/>
                    <a:lstStyle/>
                    <a:p>
                      <a:pPr marL="0" marR="0" indent="0" algn="l" defTabSz="990570" rtl="0" eaLnBrk="1" fontAlgn="auto" latinLnBrk="0" hangingPunct="1">
                        <a:lnSpc>
                          <a:spcPct val="110000"/>
                        </a:lnSpc>
                        <a:spcBef>
                          <a:spcPts val="0"/>
                        </a:spcBef>
                        <a:spcAft>
                          <a:spcPts val="0"/>
                        </a:spcAft>
                        <a:buClrTx/>
                        <a:buSzTx/>
                        <a:buFontTx/>
                        <a:buNone/>
                        <a:tabLst/>
                        <a:defRPr/>
                      </a:pPr>
                      <a:r>
                        <a:rPr kumimoji="1" lang="ja-JP" altLang="en-US" sz="1800" dirty="0"/>
                        <a:t>第三者に当該特許権を譲渡する。</a:t>
                      </a:r>
                      <a:endParaRPr kumimoji="1" lang="en-US" altLang="ja-JP" sz="1800" dirty="0"/>
                    </a:p>
                  </a:txBody>
                  <a:tcPr anchor="ctr">
                    <a:solidFill>
                      <a:schemeClr val="bg1">
                        <a:lumMod val="95000"/>
                      </a:schemeClr>
                    </a:solidFill>
                  </a:tcPr>
                </a:tc>
                <a:extLst>
                  <a:ext uri="{0D108BD9-81ED-4DB2-BD59-A6C34878D82A}">
                    <a16:rowId xmlns:a16="http://schemas.microsoft.com/office/drawing/2014/main" xmlns="" val="10001"/>
                  </a:ext>
                </a:extLst>
              </a:tr>
              <a:tr h="1152000">
                <a:tc>
                  <a:txBody>
                    <a:bodyPr/>
                    <a:lstStyle/>
                    <a:p>
                      <a:pPr algn="ctr">
                        <a:lnSpc>
                          <a:spcPct val="110000"/>
                        </a:lnSpc>
                      </a:pPr>
                      <a:r>
                        <a:rPr kumimoji="1" lang="ja-JP" altLang="en-US" sz="2400" dirty="0"/>
                        <a:t>実施許諾</a:t>
                      </a:r>
                      <a:endParaRPr kumimoji="1" lang="en-US" altLang="ja-JP" sz="2400" dirty="0"/>
                    </a:p>
                    <a:p>
                      <a:pPr algn="ctr">
                        <a:lnSpc>
                          <a:spcPct val="110000"/>
                        </a:lnSpc>
                      </a:pPr>
                      <a:r>
                        <a:rPr kumimoji="1" lang="ja-JP" altLang="en-US" sz="2400" dirty="0"/>
                        <a:t>（ライセンス）</a:t>
                      </a:r>
                    </a:p>
                  </a:txBody>
                  <a:tcPr anchor="ctr">
                    <a:solidFill>
                      <a:schemeClr val="accent1">
                        <a:lumMod val="40000"/>
                        <a:lumOff val="60000"/>
                      </a:schemeClr>
                    </a:solidFill>
                  </a:tcPr>
                </a:tc>
                <a:tc>
                  <a:txBody>
                    <a:bodyPr/>
                    <a:lstStyle/>
                    <a:p>
                      <a:pPr marL="0" marR="0" indent="0" algn="l" defTabSz="990570" rtl="0" eaLnBrk="1" fontAlgn="auto" latinLnBrk="0" hangingPunct="1">
                        <a:lnSpc>
                          <a:spcPct val="110000"/>
                        </a:lnSpc>
                        <a:spcBef>
                          <a:spcPts val="0"/>
                        </a:spcBef>
                        <a:spcAft>
                          <a:spcPts val="0"/>
                        </a:spcAft>
                        <a:buClrTx/>
                        <a:buSzTx/>
                        <a:buFontTx/>
                        <a:buNone/>
                        <a:tabLst/>
                        <a:defRPr/>
                      </a:pPr>
                      <a:r>
                        <a:rPr kumimoji="1" lang="ja-JP" altLang="en-US" sz="1800" dirty="0"/>
                        <a:t>第三者が当該特許発明を実施することを認める。</a:t>
                      </a:r>
                      <a:endParaRPr kumimoji="1" lang="en-US" altLang="ja-JP" sz="1800" dirty="0"/>
                    </a:p>
                  </a:txBody>
                  <a:tcPr anchor="ctr">
                    <a:solidFill>
                      <a:schemeClr val="bg1">
                        <a:lumMod val="95000"/>
                      </a:schemeClr>
                    </a:solidFill>
                  </a:tcPr>
                </a:tc>
                <a:extLst>
                  <a:ext uri="{0D108BD9-81ED-4DB2-BD59-A6C34878D82A}">
                    <a16:rowId xmlns:a16="http://schemas.microsoft.com/office/drawing/2014/main" xmlns="" val="10002"/>
                  </a:ext>
                </a:extLst>
              </a:tr>
            </a:tbl>
          </a:graphicData>
        </a:graphic>
      </p:graphicFrame>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860427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03-03</a:t>
            </a:r>
            <a:r>
              <a:rPr kumimoji="1" lang="ja-JP" altLang="en-US" dirty="0"/>
              <a:t>　特許権の活用</a:t>
            </a:r>
          </a:p>
        </p:txBody>
      </p:sp>
      <p:sp>
        <p:nvSpPr>
          <p:cNvPr id="6" name="スライド番号プレースホルダー 5"/>
          <p:cNvSpPr>
            <a:spLocks noGrp="1"/>
          </p:cNvSpPr>
          <p:nvPr>
            <p:ph type="sldNum" sz="quarter" idx="11"/>
          </p:nvPr>
        </p:nvSpPr>
        <p:spPr/>
        <p:txBody>
          <a:bodyPr/>
          <a:lstStyle/>
          <a:p>
            <a:fld id="{0B1296A0-BB5A-491C-8A3A-2721A8AE2E9D}" type="slidenum">
              <a:rPr lang="ja-JP" altLang="en-US" smtClean="0"/>
              <a:pPr/>
              <a:t>24</a:t>
            </a:fld>
            <a:endParaRPr lang="ja-JP" altLang="en-US" dirty="0"/>
          </a:p>
        </p:txBody>
      </p:sp>
      <p:sp>
        <p:nvSpPr>
          <p:cNvPr id="8" name="正方形/長方形 7"/>
          <p:cNvSpPr/>
          <p:nvPr/>
        </p:nvSpPr>
        <p:spPr>
          <a:xfrm>
            <a:off x="2792760" y="3211200"/>
            <a:ext cx="4320000" cy="266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a:solidFill>
                  <a:schemeClr val="tx1"/>
                </a:solidFill>
              </a:rPr>
              <a:t>市場</a:t>
            </a:r>
          </a:p>
        </p:txBody>
      </p:sp>
      <p:sp>
        <p:nvSpPr>
          <p:cNvPr id="9" name="正方形/長方形 8"/>
          <p:cNvSpPr/>
          <p:nvPr/>
        </p:nvSpPr>
        <p:spPr>
          <a:xfrm>
            <a:off x="3872880" y="3573016"/>
            <a:ext cx="2160240" cy="115212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4232919" y="3931200"/>
            <a:ext cx="1440160" cy="4320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新商品</a:t>
            </a:r>
          </a:p>
        </p:txBody>
      </p:sp>
      <p:sp>
        <p:nvSpPr>
          <p:cNvPr id="12" name="正方形/長方形 11"/>
          <p:cNvSpPr/>
          <p:nvPr/>
        </p:nvSpPr>
        <p:spPr>
          <a:xfrm>
            <a:off x="3872880" y="4364206"/>
            <a:ext cx="2160240"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dirty="0">
                <a:solidFill>
                  <a:schemeClr val="tx1"/>
                </a:solidFill>
              </a:rPr>
              <a:t>特許権</a:t>
            </a:r>
          </a:p>
        </p:txBody>
      </p:sp>
      <p:cxnSp>
        <p:nvCxnSpPr>
          <p:cNvPr id="13" name="直線コネクタ 12"/>
          <p:cNvCxnSpPr/>
          <p:nvPr/>
        </p:nvCxnSpPr>
        <p:spPr>
          <a:xfrm flipH="1">
            <a:off x="6033118" y="3211200"/>
            <a:ext cx="1439616" cy="720000"/>
          </a:xfrm>
          <a:prstGeom prst="line">
            <a:avLst/>
          </a:prstGeom>
          <a:ln w="508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6752654" y="2995176"/>
            <a:ext cx="1440160" cy="4320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模倣品</a:t>
            </a:r>
          </a:p>
        </p:txBody>
      </p:sp>
      <p:sp>
        <p:nvSpPr>
          <p:cNvPr id="16" name="角丸四角形 15"/>
          <p:cNvSpPr/>
          <p:nvPr/>
        </p:nvSpPr>
        <p:spPr>
          <a:xfrm>
            <a:off x="128464" y="692150"/>
            <a:ext cx="9648000" cy="1584000"/>
          </a:xfrm>
          <a:prstGeom prst="roundRect">
            <a:avLst>
              <a:gd name="adj" fmla="val 4011"/>
            </a:avLst>
          </a:prstGeom>
          <a:noFill/>
          <a:ln>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a:solidFill>
                  <a:schemeClr val="tx1"/>
                </a:solidFill>
              </a:rPr>
              <a:t>模倣品が市場に参入しようとしている。</a:t>
            </a:r>
            <a:endParaRPr kumimoji="1" lang="en-US" altLang="ja-JP" sz="2400" dirty="0">
              <a:solidFill>
                <a:schemeClr val="tx1"/>
              </a:solidFill>
            </a:endParaRPr>
          </a:p>
          <a:p>
            <a:pPr algn="ctr">
              <a:lnSpc>
                <a:spcPct val="110000"/>
              </a:lnSpc>
            </a:pPr>
            <a:r>
              <a:rPr kumimoji="1" lang="ja-JP" altLang="en-US" sz="2400" dirty="0">
                <a:solidFill>
                  <a:schemeClr val="tx1"/>
                </a:solidFill>
              </a:rPr>
              <a:t>この場合、どのような対抗手段が考えられるだろうか。</a:t>
            </a:r>
          </a:p>
        </p:txBody>
      </p:sp>
      <p:sp>
        <p:nvSpPr>
          <p:cNvPr id="1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765930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03-03</a:t>
            </a:r>
            <a:r>
              <a:rPr kumimoji="1" lang="ja-JP" altLang="en-US" dirty="0"/>
              <a:t>　特許権の活用</a:t>
            </a:r>
          </a:p>
        </p:txBody>
      </p:sp>
      <p:sp>
        <p:nvSpPr>
          <p:cNvPr id="3" name="コンテンツ プレースホルダー 2"/>
          <p:cNvSpPr>
            <a:spLocks noGrp="1"/>
          </p:cNvSpPr>
          <p:nvPr>
            <p:ph idx="1"/>
          </p:nvPr>
        </p:nvSpPr>
        <p:spPr>
          <a:xfrm>
            <a:off x="128464" y="1265720"/>
            <a:ext cx="9649072" cy="1080000"/>
          </a:xfrm>
          <a:solidFill>
            <a:schemeClr val="accent1">
              <a:lumMod val="20000"/>
              <a:lumOff val="80000"/>
            </a:schemeClr>
          </a:solidFill>
        </p:spPr>
        <p:txBody>
          <a:bodyPr/>
          <a:lstStyle/>
          <a:p>
            <a:r>
              <a:rPr kumimoji="1" lang="ja-JP" altLang="en-US" dirty="0"/>
              <a:t>特許権が侵害された場合には、特許権者は、特許権を侵害した者（侵害者）に対して、①差止めと②損害賠償を求めることができる。</a:t>
            </a:r>
            <a:endParaRPr kumimoji="1" lang="en-US" altLang="ja-JP" dirty="0"/>
          </a:p>
          <a:p>
            <a:r>
              <a:rPr kumimoji="1" lang="ja-JP" altLang="en-US" dirty="0"/>
              <a:t>まず警告書によって相手に警告をするのが通常である。</a:t>
            </a:r>
            <a:endParaRPr kumimoji="1" lang="en-US" altLang="ja-JP" dirty="0"/>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侵害時の対応</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25</a:t>
            </a:fld>
            <a:endParaRPr lang="ja-JP" altLang="en-US" dirty="0"/>
          </a:p>
        </p:txBody>
      </p:sp>
      <p:sp>
        <p:nvSpPr>
          <p:cNvPr id="7" name="正方形/長方形 6"/>
          <p:cNvSpPr/>
          <p:nvPr/>
        </p:nvSpPr>
        <p:spPr>
          <a:xfrm>
            <a:off x="2792760" y="3211200"/>
            <a:ext cx="4320000" cy="266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a:solidFill>
                  <a:schemeClr val="tx1"/>
                </a:solidFill>
              </a:rPr>
              <a:t>市場</a:t>
            </a:r>
          </a:p>
        </p:txBody>
      </p:sp>
      <p:sp>
        <p:nvSpPr>
          <p:cNvPr id="8" name="正方形/長方形 7"/>
          <p:cNvSpPr/>
          <p:nvPr/>
        </p:nvSpPr>
        <p:spPr>
          <a:xfrm>
            <a:off x="3872880" y="3573016"/>
            <a:ext cx="2160240" cy="115212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232919" y="3931200"/>
            <a:ext cx="1440160" cy="4320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新商品</a:t>
            </a:r>
          </a:p>
        </p:txBody>
      </p:sp>
      <p:sp>
        <p:nvSpPr>
          <p:cNvPr id="10" name="正方形/長方形 9"/>
          <p:cNvSpPr/>
          <p:nvPr/>
        </p:nvSpPr>
        <p:spPr>
          <a:xfrm>
            <a:off x="3872880" y="4364206"/>
            <a:ext cx="2160240"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dirty="0">
                <a:solidFill>
                  <a:schemeClr val="tx1"/>
                </a:solidFill>
              </a:rPr>
              <a:t>特許権</a:t>
            </a:r>
          </a:p>
        </p:txBody>
      </p:sp>
      <p:cxnSp>
        <p:nvCxnSpPr>
          <p:cNvPr id="11" name="直線コネクタ 10"/>
          <p:cNvCxnSpPr/>
          <p:nvPr/>
        </p:nvCxnSpPr>
        <p:spPr>
          <a:xfrm flipH="1">
            <a:off x="6033118" y="3211200"/>
            <a:ext cx="1439616" cy="720000"/>
          </a:xfrm>
          <a:prstGeom prst="line">
            <a:avLst/>
          </a:prstGeom>
          <a:ln w="508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6752654" y="2995176"/>
            <a:ext cx="1440160" cy="4320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模倣品</a:t>
            </a:r>
          </a:p>
        </p:txBody>
      </p:sp>
      <p:sp>
        <p:nvSpPr>
          <p:cNvPr id="13" name="爆発 1 12"/>
          <p:cNvSpPr/>
          <p:nvPr/>
        </p:nvSpPr>
        <p:spPr>
          <a:xfrm>
            <a:off x="5673079" y="3499200"/>
            <a:ext cx="720000" cy="720000"/>
          </a:xfrm>
          <a:prstGeom prst="irregularSeal1">
            <a:avLst/>
          </a:prstGeom>
          <a:solidFill>
            <a:schemeClr val="accent6">
              <a:alpha val="5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744734" y="4219200"/>
            <a:ext cx="1728000" cy="72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差止請求</a:t>
            </a:r>
            <a:endParaRPr kumimoji="1" lang="en-US" altLang="ja-JP" b="1" dirty="0"/>
          </a:p>
          <a:p>
            <a:pPr algn="ctr">
              <a:lnSpc>
                <a:spcPct val="110000"/>
              </a:lnSpc>
            </a:pPr>
            <a:r>
              <a:rPr kumimoji="1" lang="ja-JP" altLang="en-US" b="1" dirty="0"/>
              <a:t>損害賠償請求</a:t>
            </a:r>
          </a:p>
        </p:txBody>
      </p:sp>
      <p:grpSp>
        <p:nvGrpSpPr>
          <p:cNvPr id="17" name="グループ化 16"/>
          <p:cNvGrpSpPr/>
          <p:nvPr/>
        </p:nvGrpSpPr>
        <p:grpSpPr>
          <a:xfrm>
            <a:off x="7112560" y="2851200"/>
            <a:ext cx="720080" cy="720080"/>
            <a:chOff x="7112560" y="2841725"/>
            <a:chExt cx="720080" cy="720080"/>
          </a:xfrm>
        </p:grpSpPr>
        <p:sp>
          <p:nvSpPr>
            <p:cNvPr id="15" name="正方形/長方形 14"/>
            <p:cNvSpPr/>
            <p:nvPr/>
          </p:nvSpPr>
          <p:spPr>
            <a:xfrm rot="2700000">
              <a:off x="7112560" y="3165761"/>
              <a:ext cx="720080" cy="720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kumimoji="1" lang="ja-JP" altLang="en-US" dirty="0"/>
            </a:p>
          </p:txBody>
        </p:sp>
        <p:sp>
          <p:nvSpPr>
            <p:cNvPr id="16" name="正方形/長方形 15"/>
            <p:cNvSpPr/>
            <p:nvPr/>
          </p:nvSpPr>
          <p:spPr>
            <a:xfrm rot="8100000">
              <a:off x="7112560" y="3165761"/>
              <a:ext cx="720080" cy="720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endParaRPr kumimoji="1" lang="ja-JP" altLang="en-US" dirty="0"/>
            </a:p>
          </p:txBody>
        </p:sp>
      </p:gr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396799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03-03</a:t>
            </a:r>
            <a:r>
              <a:rPr kumimoji="1" lang="ja-JP" altLang="en-US" dirty="0"/>
              <a:t>　特許権の活用</a:t>
            </a:r>
          </a:p>
        </p:txBody>
      </p:sp>
      <p:sp>
        <p:nvSpPr>
          <p:cNvPr id="6" name="スライド番号プレースホルダー 5"/>
          <p:cNvSpPr>
            <a:spLocks noGrp="1"/>
          </p:cNvSpPr>
          <p:nvPr>
            <p:ph type="sldNum" sz="quarter" idx="11"/>
          </p:nvPr>
        </p:nvSpPr>
        <p:spPr/>
        <p:txBody>
          <a:bodyPr/>
          <a:lstStyle/>
          <a:p>
            <a:fld id="{0B1296A0-BB5A-491C-8A3A-2721A8AE2E9D}" type="slidenum">
              <a:rPr lang="ja-JP" altLang="en-US" smtClean="0"/>
              <a:pPr/>
              <a:t>26</a:t>
            </a:fld>
            <a:endParaRPr lang="ja-JP" altLang="en-US" dirty="0"/>
          </a:p>
        </p:txBody>
      </p:sp>
      <p:sp>
        <p:nvSpPr>
          <p:cNvPr id="7" name="角丸四角形 6"/>
          <p:cNvSpPr/>
          <p:nvPr/>
        </p:nvSpPr>
        <p:spPr>
          <a:xfrm>
            <a:off x="128464" y="692150"/>
            <a:ext cx="9648000" cy="1584000"/>
          </a:xfrm>
          <a:prstGeom prst="roundRect">
            <a:avLst>
              <a:gd name="adj" fmla="val 4011"/>
            </a:avLst>
          </a:prstGeom>
          <a:noFill/>
          <a:ln>
            <a:solidFill>
              <a:schemeClr val="accent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a:solidFill>
                  <a:schemeClr val="tx1"/>
                </a:solidFill>
              </a:rPr>
              <a:t>新商品を市場に投入しようとしたとき、</a:t>
            </a:r>
            <a:endParaRPr kumimoji="1" lang="en-US" altLang="ja-JP" sz="2400" dirty="0">
              <a:solidFill>
                <a:schemeClr val="tx1"/>
              </a:solidFill>
            </a:endParaRPr>
          </a:p>
          <a:p>
            <a:pPr algn="ctr">
              <a:lnSpc>
                <a:spcPct val="110000"/>
              </a:lnSpc>
            </a:pPr>
            <a:r>
              <a:rPr kumimoji="1" lang="ja-JP" altLang="en-US" sz="2400" dirty="0">
                <a:solidFill>
                  <a:schemeClr val="tx1"/>
                </a:solidFill>
              </a:rPr>
              <a:t>特許権侵害であるとの警告書が届いた。</a:t>
            </a:r>
            <a:endParaRPr kumimoji="1" lang="en-US" altLang="ja-JP" sz="2400" dirty="0">
              <a:solidFill>
                <a:schemeClr val="tx1"/>
              </a:solidFill>
            </a:endParaRPr>
          </a:p>
          <a:p>
            <a:pPr algn="ctr">
              <a:lnSpc>
                <a:spcPct val="110000"/>
              </a:lnSpc>
            </a:pPr>
            <a:r>
              <a:rPr kumimoji="1" lang="ja-JP" altLang="en-US" sz="2400" dirty="0">
                <a:solidFill>
                  <a:schemeClr val="tx1"/>
                </a:solidFill>
              </a:rPr>
              <a:t>何か手段はあるだろうか。</a:t>
            </a:r>
            <a:endParaRPr kumimoji="1" lang="en-US" altLang="ja-JP" sz="2400" dirty="0">
              <a:solidFill>
                <a:schemeClr val="tx1"/>
              </a:solidFill>
            </a:endParaRPr>
          </a:p>
        </p:txBody>
      </p:sp>
      <p:sp>
        <p:nvSpPr>
          <p:cNvPr id="8" name="正方形/長方形 7"/>
          <p:cNvSpPr/>
          <p:nvPr/>
        </p:nvSpPr>
        <p:spPr>
          <a:xfrm>
            <a:off x="2792760" y="3211200"/>
            <a:ext cx="4320000" cy="266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a:solidFill>
                  <a:schemeClr val="tx1"/>
                </a:solidFill>
              </a:rPr>
              <a:t>市場</a:t>
            </a:r>
          </a:p>
        </p:txBody>
      </p:sp>
      <p:sp>
        <p:nvSpPr>
          <p:cNvPr id="9" name="正方形/長方形 8"/>
          <p:cNvSpPr/>
          <p:nvPr/>
        </p:nvSpPr>
        <p:spPr>
          <a:xfrm>
            <a:off x="3872880" y="3573016"/>
            <a:ext cx="2160240" cy="1152128"/>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4232919" y="3931200"/>
            <a:ext cx="1440160" cy="4320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b="1" dirty="0"/>
              <a:t>第三者の商品</a:t>
            </a:r>
          </a:p>
        </p:txBody>
      </p:sp>
      <p:sp>
        <p:nvSpPr>
          <p:cNvPr id="11" name="正方形/長方形 10"/>
          <p:cNvSpPr/>
          <p:nvPr/>
        </p:nvSpPr>
        <p:spPr>
          <a:xfrm>
            <a:off x="3872880" y="4364206"/>
            <a:ext cx="2160240"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dirty="0">
                <a:solidFill>
                  <a:schemeClr val="tx1"/>
                </a:solidFill>
              </a:rPr>
              <a:t>第三者の特許権</a:t>
            </a:r>
          </a:p>
        </p:txBody>
      </p:sp>
      <p:cxnSp>
        <p:nvCxnSpPr>
          <p:cNvPr id="12" name="直線コネクタ 11"/>
          <p:cNvCxnSpPr/>
          <p:nvPr/>
        </p:nvCxnSpPr>
        <p:spPr>
          <a:xfrm flipH="1">
            <a:off x="6033118" y="3211200"/>
            <a:ext cx="1439616" cy="720000"/>
          </a:xfrm>
          <a:prstGeom prst="line">
            <a:avLst/>
          </a:prstGeom>
          <a:ln w="508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6752654" y="2995176"/>
            <a:ext cx="1440160" cy="4320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新商品</a:t>
            </a:r>
          </a:p>
        </p:txBody>
      </p:sp>
      <p:sp>
        <p:nvSpPr>
          <p:cNvPr id="14"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778841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03-03</a:t>
            </a:r>
            <a:r>
              <a:rPr kumimoji="1" lang="ja-JP" altLang="en-US" dirty="0"/>
              <a:t>　特許権の活用</a:t>
            </a:r>
          </a:p>
        </p:txBody>
      </p:sp>
      <p:sp>
        <p:nvSpPr>
          <p:cNvPr id="3" name="コンテンツ プレースホルダー 2"/>
          <p:cNvSpPr>
            <a:spLocks noGrp="1"/>
          </p:cNvSpPr>
          <p:nvPr>
            <p:ph idx="1"/>
          </p:nvPr>
        </p:nvSpPr>
        <p:spPr>
          <a:xfrm>
            <a:off x="128464" y="1265720"/>
            <a:ext cx="9649072" cy="1299184"/>
          </a:xfrm>
          <a:solidFill>
            <a:schemeClr val="accent1">
              <a:lumMod val="20000"/>
              <a:lumOff val="80000"/>
            </a:schemeClr>
          </a:solidFill>
        </p:spPr>
        <p:txBody>
          <a:bodyPr/>
          <a:lstStyle/>
          <a:p>
            <a:r>
              <a:rPr kumimoji="1" lang="ja-JP" altLang="en-US" dirty="0"/>
              <a:t>対応策として、まず自己の商品が本当に相手の特許権の権利範囲に含まれているかを確認するとともに、①特許権が無効であると主張する余地はないか、②先使用権を主張する可能性はないか、</a:t>
            </a:r>
            <a:r>
              <a:rPr lang="ja-JP" altLang="en-US" dirty="0"/>
              <a:t>③相手方と実施許諾契約を結ぶことはできないか、といった点を考える必要が</a:t>
            </a:r>
            <a:r>
              <a:rPr lang="ja-JP" altLang="en-US" dirty="0" smtClean="0"/>
              <a:t>ある。</a:t>
            </a:r>
            <a:endParaRPr kumimoji="1" lang="en-US" altLang="ja-JP" dirty="0"/>
          </a:p>
        </p:txBody>
      </p:sp>
      <p:sp>
        <p:nvSpPr>
          <p:cNvPr id="4" name="テキスト プレースホルダー 3"/>
          <p:cNvSpPr>
            <a:spLocks noGrp="1"/>
          </p:cNvSpPr>
          <p:nvPr>
            <p:ph type="body" sz="quarter" idx="10"/>
          </p:nvPr>
        </p:nvSpPr>
        <p:spPr/>
        <p:txBody>
          <a:bodyPr/>
          <a:lstStyle/>
          <a:p>
            <a:pPr marL="0" indent="0">
              <a:buNone/>
            </a:pPr>
            <a:r>
              <a:rPr kumimoji="1" lang="ja-JP" altLang="en-US" sz="2400" dirty="0">
                <a:solidFill>
                  <a:schemeClr val="accent1">
                    <a:lumMod val="50000"/>
                  </a:schemeClr>
                </a:solidFill>
              </a:rPr>
              <a:t>警告書への対応</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27</a:t>
            </a:fld>
            <a:endParaRPr lang="ja-JP" altLang="en-US" dirty="0"/>
          </a:p>
        </p:txBody>
      </p:sp>
      <p:sp>
        <p:nvSpPr>
          <p:cNvPr id="7" name="正方形/長方形 6"/>
          <p:cNvSpPr/>
          <p:nvPr/>
        </p:nvSpPr>
        <p:spPr>
          <a:xfrm>
            <a:off x="2792760" y="3211200"/>
            <a:ext cx="4320000" cy="266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a:solidFill>
                  <a:schemeClr val="tx1"/>
                </a:solidFill>
              </a:rPr>
              <a:t>市場</a:t>
            </a:r>
          </a:p>
        </p:txBody>
      </p:sp>
      <p:sp>
        <p:nvSpPr>
          <p:cNvPr id="8" name="正方形/長方形 7"/>
          <p:cNvSpPr/>
          <p:nvPr/>
        </p:nvSpPr>
        <p:spPr>
          <a:xfrm>
            <a:off x="3872880" y="3573016"/>
            <a:ext cx="2160240" cy="1152128"/>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232919" y="3931200"/>
            <a:ext cx="1440160" cy="4320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b="1" dirty="0"/>
              <a:t>第三者の商品</a:t>
            </a:r>
          </a:p>
        </p:txBody>
      </p:sp>
      <p:sp>
        <p:nvSpPr>
          <p:cNvPr id="10" name="正方形/長方形 9"/>
          <p:cNvSpPr/>
          <p:nvPr/>
        </p:nvSpPr>
        <p:spPr>
          <a:xfrm>
            <a:off x="3872880" y="4364206"/>
            <a:ext cx="2160240"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dirty="0">
                <a:solidFill>
                  <a:schemeClr val="tx1"/>
                </a:solidFill>
              </a:rPr>
              <a:t>第三者の特許権</a:t>
            </a:r>
          </a:p>
        </p:txBody>
      </p:sp>
      <p:cxnSp>
        <p:nvCxnSpPr>
          <p:cNvPr id="11" name="直線コネクタ 10"/>
          <p:cNvCxnSpPr/>
          <p:nvPr/>
        </p:nvCxnSpPr>
        <p:spPr>
          <a:xfrm flipH="1">
            <a:off x="6033118" y="3211200"/>
            <a:ext cx="1439616" cy="720000"/>
          </a:xfrm>
          <a:prstGeom prst="line">
            <a:avLst/>
          </a:prstGeom>
          <a:ln w="508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6752654" y="2995176"/>
            <a:ext cx="1440160" cy="4320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新商品</a:t>
            </a:r>
          </a:p>
        </p:txBody>
      </p:sp>
      <p:sp>
        <p:nvSpPr>
          <p:cNvPr id="13" name="円/楕円 12"/>
          <p:cNvSpPr/>
          <p:nvPr/>
        </p:nvSpPr>
        <p:spPr>
          <a:xfrm>
            <a:off x="5745600" y="3571200"/>
            <a:ext cx="576000" cy="576000"/>
          </a:xfrm>
          <a:prstGeom prst="ellipse">
            <a:avLst/>
          </a:prstGeom>
          <a:solidFill>
            <a:schemeClr val="accent6">
              <a:alpha val="5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744734" y="4219200"/>
            <a:ext cx="1728000" cy="108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特許権の無効</a:t>
            </a:r>
            <a:endParaRPr kumimoji="1" lang="en-US" altLang="ja-JP" b="1" dirty="0"/>
          </a:p>
          <a:p>
            <a:pPr algn="ctr">
              <a:lnSpc>
                <a:spcPct val="110000"/>
              </a:lnSpc>
            </a:pPr>
            <a:r>
              <a:rPr kumimoji="1" lang="ja-JP" altLang="en-US" b="1" dirty="0"/>
              <a:t>先使用権</a:t>
            </a:r>
            <a:endParaRPr kumimoji="1" lang="en-US" altLang="ja-JP" b="1" dirty="0"/>
          </a:p>
          <a:p>
            <a:pPr algn="ctr">
              <a:lnSpc>
                <a:spcPct val="110000"/>
              </a:lnSpc>
            </a:pPr>
            <a:r>
              <a:rPr kumimoji="1" lang="ja-JP" altLang="en-US" b="1" dirty="0"/>
              <a:t>実施許諾契約</a:t>
            </a:r>
            <a:endParaRPr kumimoji="1" lang="en-US" altLang="ja-JP" b="1" dirty="0"/>
          </a:p>
        </p:txBody>
      </p:sp>
      <p:sp>
        <p:nvSpPr>
          <p:cNvPr id="1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094075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ja-JP" altLang="en-US" dirty="0"/>
              <a:t>技術的アイデアを守る　デザイン創作と発明・考案　目次</a:t>
            </a:r>
          </a:p>
        </p:txBody>
      </p:sp>
      <p:sp>
        <p:nvSpPr>
          <p:cNvPr id="3" name="コンテンツ プレースホルダー 2"/>
          <p:cNvSpPr>
            <a:spLocks noGrp="1"/>
          </p:cNvSpPr>
          <p:nvPr>
            <p:ph idx="1"/>
          </p:nvPr>
        </p:nvSpPr>
        <p:spPr/>
        <p:txBody>
          <a:bodyPr/>
          <a:lstStyle/>
          <a:p>
            <a:pPr marL="0" indent="0">
              <a:buNone/>
            </a:pPr>
            <a:r>
              <a:rPr kumimoji="1" lang="en-US" altLang="ja-JP" dirty="0"/>
              <a:t>03-01</a:t>
            </a:r>
            <a:r>
              <a:rPr lang="en-US" altLang="ja-JP" dirty="0"/>
              <a:t>		</a:t>
            </a:r>
            <a:r>
              <a:rPr kumimoji="1" lang="ja-JP" altLang="en-US" dirty="0"/>
              <a:t>知的</a:t>
            </a:r>
            <a:r>
              <a:rPr kumimoji="1" lang="ja-JP" altLang="en-US" dirty="0" smtClean="0"/>
              <a:t>財産法</a:t>
            </a:r>
            <a:r>
              <a:rPr kumimoji="1" lang="ja-JP" altLang="en-US" dirty="0"/>
              <a:t>の役割</a:t>
            </a:r>
            <a:endParaRPr kumimoji="1" lang="en-US" altLang="ja-JP" dirty="0"/>
          </a:p>
          <a:p>
            <a:pPr marL="0" indent="0">
              <a:buNone/>
            </a:pPr>
            <a:endParaRPr kumimoji="1" lang="en-US" altLang="ja-JP" dirty="0"/>
          </a:p>
          <a:p>
            <a:pPr marL="0" indent="0">
              <a:buNone/>
            </a:pPr>
            <a:r>
              <a:rPr lang="en-US" altLang="ja-JP" dirty="0"/>
              <a:t>03-02		</a:t>
            </a:r>
            <a:r>
              <a:rPr lang="ja-JP" altLang="en-US" dirty="0"/>
              <a:t>特許制度の概要</a:t>
            </a:r>
            <a:endParaRPr lang="en-US" altLang="ja-JP" dirty="0"/>
          </a:p>
          <a:p>
            <a:pPr marL="0" indent="0">
              <a:buNone/>
            </a:pPr>
            <a:endParaRPr lang="en-US" altLang="ja-JP" dirty="0"/>
          </a:p>
          <a:p>
            <a:pPr marL="0" indent="0">
              <a:buNone/>
            </a:pPr>
            <a:r>
              <a:rPr kumimoji="1" lang="en-US" altLang="ja-JP" dirty="0"/>
              <a:t>03-03</a:t>
            </a:r>
            <a:r>
              <a:rPr lang="en-US" altLang="ja-JP" dirty="0"/>
              <a:t>		</a:t>
            </a:r>
            <a:r>
              <a:rPr kumimoji="1" lang="ja-JP" altLang="en-US" dirty="0"/>
              <a:t>特許権の活用</a:t>
            </a:r>
            <a:endParaRPr kumimoji="1" lang="en-US" altLang="ja-JP"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97210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CASE</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芸術大学を卒業したデザイナー</a:t>
            </a:r>
            <a:r>
              <a:rPr kumimoji="1" lang="en-US" altLang="ja-JP" dirty="0"/>
              <a:t>A</a:t>
            </a:r>
            <a:r>
              <a:rPr kumimoji="1" lang="ja-JP" altLang="en-US" dirty="0"/>
              <a:t>は、文房具やオフィス家具などを製造するメーカー</a:t>
            </a:r>
            <a:r>
              <a:rPr kumimoji="1" lang="en-US" altLang="ja-JP" dirty="0"/>
              <a:t>X</a:t>
            </a:r>
            <a:r>
              <a:rPr kumimoji="1" lang="ja-JP" altLang="en-US" dirty="0"/>
              <a:t>社に勤めている。</a:t>
            </a:r>
            <a:r>
              <a:rPr kumimoji="1" lang="en-US" altLang="ja-JP" dirty="0"/>
              <a:t>X</a:t>
            </a:r>
            <a:r>
              <a:rPr kumimoji="1" lang="ja-JP" altLang="en-US" dirty="0"/>
              <a:t>社はこれまで、様々な形状をしたメモパッドを製造販売してきた。しかし、ユーザーからは、紙以外に貼るとすぐにはがれる、インクの種類によっては文字がにじむといった声が寄せられていた。そこで</a:t>
            </a:r>
            <a:r>
              <a:rPr kumimoji="1" lang="en-US" altLang="ja-JP" dirty="0"/>
              <a:t>X</a:t>
            </a:r>
            <a:r>
              <a:rPr kumimoji="1" lang="ja-JP" altLang="en-US" dirty="0"/>
              <a:t>社は、デザイナー</a:t>
            </a:r>
            <a:r>
              <a:rPr kumimoji="1" lang="en-US" altLang="ja-JP" dirty="0"/>
              <a:t>A</a:t>
            </a:r>
            <a:r>
              <a:rPr kumimoji="1" lang="ja-JP" altLang="en-US" dirty="0" err="1"/>
              <a:t>、</a:t>
            </a:r>
            <a:r>
              <a:rPr kumimoji="1" lang="ja-JP" altLang="en-US" dirty="0"/>
              <a:t>デザイナー</a:t>
            </a:r>
            <a:r>
              <a:rPr kumimoji="1" lang="en-US" altLang="ja-JP" dirty="0"/>
              <a:t>B</a:t>
            </a:r>
            <a:r>
              <a:rPr kumimoji="1" lang="ja-JP" altLang="en-US" dirty="0" err="1"/>
              <a:t>、</a:t>
            </a:r>
            <a:r>
              <a:rPr kumimoji="1" lang="ja-JP" altLang="en-US" dirty="0"/>
              <a:t>事務職員</a:t>
            </a:r>
            <a:r>
              <a:rPr kumimoji="1" lang="en-US" altLang="ja-JP" dirty="0"/>
              <a:t>C</a:t>
            </a:r>
            <a:r>
              <a:rPr kumimoji="1" lang="ja-JP" altLang="en-US" dirty="0"/>
              <a:t>（研究の補助）からなる研究開発チームを結成し、従来のものとは異なる、新しいコンセプトのメモパッドを開発することを決めた</a:t>
            </a:r>
            <a:r>
              <a:rPr lang="ja-JP" altLang="en-US" dirty="0"/>
              <a:t>。この研究開発チームは、試行錯誤の結果、紙以外にも貼ることができ、必要なときにはきれいにはがすことができる粘着テープと、どのタイプのインクでもにじまない特殊な用紙を開発した。</a:t>
            </a:r>
            <a:r>
              <a:rPr lang="en-US" altLang="ja-JP" dirty="0"/>
              <a:t>X</a:t>
            </a:r>
            <a:r>
              <a:rPr lang="ja-JP" altLang="en-US" dirty="0"/>
              <a:t>社がこの新しいメモパッドを商品化する際には、知的財産法の観点から、どのようなことに留意しなければならないか。</a:t>
            </a:r>
            <a:endParaRPr lang="en-US" altLang="ja-JP" dirty="0"/>
          </a:p>
          <a:p>
            <a:r>
              <a:rPr lang="ja-JP" altLang="en-US" dirty="0"/>
              <a:t>この新しいメモパッドは、販売されるやいなや、爆発的なヒットを記録し、数々のデザイン賞を受賞するなど</a:t>
            </a:r>
            <a:r>
              <a:rPr lang="en-US" altLang="ja-JP" dirty="0"/>
              <a:t>X</a:t>
            </a:r>
            <a:r>
              <a:rPr lang="ja-JP" altLang="en-US" dirty="0"/>
              <a:t>社の看板商品となった。この新しいメモパッドの研究開発に貢献したデザイナー</a:t>
            </a:r>
            <a:r>
              <a:rPr lang="en-US" altLang="ja-JP" dirty="0"/>
              <a:t>A</a:t>
            </a:r>
            <a:r>
              <a:rPr lang="ja-JP" altLang="en-US" dirty="0"/>
              <a:t>は、</a:t>
            </a:r>
            <a:r>
              <a:rPr lang="en-US" altLang="ja-JP" dirty="0"/>
              <a:t>X</a:t>
            </a:r>
            <a:r>
              <a:rPr lang="ja-JP" altLang="en-US" dirty="0"/>
              <a:t>社に対して何らかの報奨を求めることはできるか。</a:t>
            </a: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3</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248654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03-01</a:t>
            </a:r>
            <a:br>
              <a:rPr kumimoji="1" lang="en-US" altLang="ja-JP" dirty="0"/>
            </a:br>
            <a:r>
              <a:rPr kumimoji="1" lang="ja-JP" altLang="en-US" dirty="0"/>
              <a:t>知的</a:t>
            </a:r>
            <a:r>
              <a:rPr kumimoji="1" lang="ja-JP" altLang="en-US" dirty="0" smtClean="0"/>
              <a:t>財産法</a:t>
            </a:r>
            <a:r>
              <a:rPr kumimoji="1" lang="ja-JP" altLang="en-US" dirty="0"/>
              <a:t>の役割</a:t>
            </a:r>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4</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450504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792760" y="3211200"/>
            <a:ext cx="4320480" cy="266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a:solidFill>
                  <a:schemeClr val="tx1"/>
                </a:solidFill>
              </a:rPr>
              <a:t>市場</a:t>
            </a:r>
          </a:p>
        </p:txBody>
      </p:sp>
      <p:cxnSp>
        <p:nvCxnSpPr>
          <p:cNvPr id="10" name="直線矢印コネクタ 9"/>
          <p:cNvCxnSpPr>
            <a:stCxn id="6" idx="2"/>
            <a:endCxn id="8" idx="0"/>
          </p:cNvCxnSpPr>
          <p:nvPr/>
        </p:nvCxnSpPr>
        <p:spPr>
          <a:xfrm flipH="1">
            <a:off x="4952999" y="2203248"/>
            <a:ext cx="1" cy="1727952"/>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03-01</a:t>
            </a:r>
            <a:r>
              <a:rPr kumimoji="1" lang="ja-JP" altLang="en-US" dirty="0"/>
              <a:t>　知的</a:t>
            </a:r>
            <a:r>
              <a:rPr kumimoji="1" lang="ja-JP" altLang="en-US" dirty="0" smtClean="0"/>
              <a:t>財産法</a:t>
            </a:r>
            <a:r>
              <a:rPr kumimoji="1" lang="ja-JP" altLang="en-US" dirty="0"/>
              <a:t>の役割</a:t>
            </a:r>
          </a:p>
        </p:txBody>
      </p:sp>
      <p:sp>
        <p:nvSpPr>
          <p:cNvPr id="3" name="コンテンツ プレースホルダー 2"/>
          <p:cNvSpPr>
            <a:spLocks noGrp="1"/>
          </p:cNvSpPr>
          <p:nvPr>
            <p:ph idx="1"/>
          </p:nvPr>
        </p:nvSpPr>
        <p:spPr>
          <a:xfrm>
            <a:off x="128464" y="692696"/>
            <a:ext cx="9649072" cy="432000"/>
          </a:xfrm>
          <a:solidFill>
            <a:schemeClr val="accent1">
              <a:lumMod val="20000"/>
              <a:lumOff val="80000"/>
            </a:schemeClr>
          </a:solidFill>
        </p:spPr>
        <p:txBody>
          <a:bodyPr/>
          <a:lstStyle/>
          <a:p>
            <a:r>
              <a:rPr kumimoji="1" lang="ja-JP" altLang="en-US" dirty="0"/>
              <a:t>新商品を開発し、市場で販売するためには、研究開発や宣伝広告の費用が必要となる。</a:t>
            </a:r>
            <a:endParaRPr kumimoji="1" lang="en-US" altLang="ja-JP"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5</a:t>
            </a:fld>
            <a:endParaRPr lang="ja-JP" altLang="en-US" dirty="0"/>
          </a:p>
        </p:txBody>
      </p:sp>
      <p:sp>
        <p:nvSpPr>
          <p:cNvPr id="6" name="角丸四角形 5"/>
          <p:cNvSpPr/>
          <p:nvPr/>
        </p:nvSpPr>
        <p:spPr>
          <a:xfrm>
            <a:off x="4232920" y="1771200"/>
            <a:ext cx="1440160" cy="432048"/>
          </a:xfrm>
          <a:prstGeom prst="roundRect">
            <a:avLst>
              <a:gd name="adj" fmla="val 21076"/>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a:solidFill>
                  <a:schemeClr val="tx1"/>
                </a:solidFill>
              </a:rPr>
              <a:t>資本投下</a:t>
            </a:r>
          </a:p>
        </p:txBody>
      </p:sp>
      <p:sp>
        <p:nvSpPr>
          <p:cNvPr id="7" name="角丸四角形 6"/>
          <p:cNvSpPr/>
          <p:nvPr/>
        </p:nvSpPr>
        <p:spPr>
          <a:xfrm>
            <a:off x="4232919" y="2491200"/>
            <a:ext cx="1440160" cy="432048"/>
          </a:xfrm>
          <a:prstGeom prst="roundRect">
            <a:avLst>
              <a:gd name="adj" fmla="val 21076"/>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a:solidFill>
                  <a:schemeClr val="tx1"/>
                </a:solidFill>
              </a:rPr>
              <a:t>商品開発</a:t>
            </a:r>
          </a:p>
        </p:txBody>
      </p:sp>
      <p:sp>
        <p:nvSpPr>
          <p:cNvPr id="8" name="正方形/長方形 7"/>
          <p:cNvSpPr/>
          <p:nvPr/>
        </p:nvSpPr>
        <p:spPr>
          <a:xfrm>
            <a:off x="4232919" y="3931200"/>
            <a:ext cx="1440160" cy="4320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新商品</a:t>
            </a:r>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139347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29600" y="3211200"/>
            <a:ext cx="3384000" cy="266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a:solidFill>
                  <a:schemeClr val="tx1"/>
                </a:solidFill>
              </a:rPr>
              <a:t>市場</a:t>
            </a:r>
          </a:p>
        </p:txBody>
      </p:sp>
      <p:cxnSp>
        <p:nvCxnSpPr>
          <p:cNvPr id="70" name="直線矢印コネクタ 69"/>
          <p:cNvCxnSpPr/>
          <p:nvPr/>
        </p:nvCxnSpPr>
        <p:spPr>
          <a:xfrm flipH="1">
            <a:off x="2650760" y="3211200"/>
            <a:ext cx="1440000" cy="720000"/>
          </a:xfrm>
          <a:prstGeom prst="straightConnector1">
            <a:avLst/>
          </a:prstGeom>
          <a:ln w="508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5097599" y="3211200"/>
            <a:ext cx="3384000" cy="266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a:solidFill>
                  <a:schemeClr val="tx1"/>
                </a:solidFill>
              </a:rPr>
              <a:t>市場</a:t>
            </a:r>
          </a:p>
        </p:txBody>
      </p:sp>
      <p:sp>
        <p:nvSpPr>
          <p:cNvPr id="10" name="正方形/長方形 9"/>
          <p:cNvSpPr/>
          <p:nvPr/>
        </p:nvSpPr>
        <p:spPr>
          <a:xfrm>
            <a:off x="5457600" y="3573016"/>
            <a:ext cx="2160240" cy="115212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03-01</a:t>
            </a:r>
            <a:r>
              <a:rPr kumimoji="1" lang="ja-JP" altLang="en-US" dirty="0"/>
              <a:t>　知的</a:t>
            </a:r>
            <a:r>
              <a:rPr kumimoji="1" lang="ja-JP" altLang="en-US" dirty="0" smtClean="0"/>
              <a:t>財産法</a:t>
            </a:r>
            <a:r>
              <a:rPr kumimoji="1" lang="ja-JP" altLang="en-US" dirty="0"/>
              <a:t>の役割</a:t>
            </a:r>
          </a:p>
        </p:txBody>
      </p:sp>
      <p:sp>
        <p:nvSpPr>
          <p:cNvPr id="3" name="コンテンツ プレースホルダー 2"/>
          <p:cNvSpPr>
            <a:spLocks noGrp="1"/>
          </p:cNvSpPr>
          <p:nvPr>
            <p:ph idx="1"/>
          </p:nvPr>
        </p:nvSpPr>
        <p:spPr>
          <a:xfrm>
            <a:off x="128464" y="692696"/>
            <a:ext cx="9649072" cy="1656000"/>
          </a:xfrm>
          <a:solidFill>
            <a:schemeClr val="accent1">
              <a:lumMod val="20000"/>
              <a:lumOff val="80000"/>
            </a:schemeClr>
          </a:solidFill>
        </p:spPr>
        <p:txBody>
          <a:bodyPr/>
          <a:lstStyle/>
          <a:p>
            <a:r>
              <a:rPr kumimoji="1" lang="ja-JP" altLang="en-US" dirty="0"/>
              <a:t>新商品（先行品）がヒットすると、追随者が現れ、先行者が製造販売した新商品と類似する模倣品（追随品）を製造販売することが珍しくない。</a:t>
            </a:r>
            <a:endParaRPr kumimoji="1" lang="en-US" altLang="ja-JP" dirty="0"/>
          </a:p>
          <a:p>
            <a:r>
              <a:rPr kumimoji="1" lang="ja-JP" altLang="en-US" dirty="0"/>
              <a:t>新商品が知的財産権により保護されていないと、模倣品を市場から排除（製造販売の中止）することができず、得られたはずの利益を逸してしまうおそれがあるが、知的財産権により保護されている場合は、模倣品</a:t>
            </a:r>
            <a:r>
              <a:rPr lang="ja-JP" altLang="en-US" dirty="0"/>
              <a:t>を市場から排除することができる。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6</a:t>
            </a:fld>
            <a:endParaRPr lang="ja-JP" altLang="en-US" dirty="0"/>
          </a:p>
        </p:txBody>
      </p:sp>
      <p:sp>
        <p:nvSpPr>
          <p:cNvPr id="7" name="正方形/長方形 6"/>
          <p:cNvSpPr/>
          <p:nvPr/>
        </p:nvSpPr>
        <p:spPr>
          <a:xfrm>
            <a:off x="849600" y="3931280"/>
            <a:ext cx="1440160" cy="4320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新商品</a:t>
            </a:r>
          </a:p>
        </p:txBody>
      </p:sp>
      <p:sp>
        <p:nvSpPr>
          <p:cNvPr id="9" name="正方形/長方形 8"/>
          <p:cNvSpPr/>
          <p:nvPr/>
        </p:nvSpPr>
        <p:spPr>
          <a:xfrm>
            <a:off x="5817600" y="3931280"/>
            <a:ext cx="1440160" cy="4320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新商品</a:t>
            </a:r>
          </a:p>
        </p:txBody>
      </p:sp>
      <p:sp>
        <p:nvSpPr>
          <p:cNvPr id="11" name="正方形/長方形 10"/>
          <p:cNvSpPr/>
          <p:nvPr/>
        </p:nvSpPr>
        <p:spPr>
          <a:xfrm>
            <a:off x="849600" y="4363328"/>
            <a:ext cx="1440160"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a:solidFill>
                  <a:schemeClr val="tx1"/>
                </a:solidFill>
              </a:rPr>
              <a:t>ヒット！</a:t>
            </a:r>
          </a:p>
        </p:txBody>
      </p:sp>
      <p:sp>
        <p:nvSpPr>
          <p:cNvPr id="13" name="正方形/長方形 12"/>
          <p:cNvSpPr/>
          <p:nvPr/>
        </p:nvSpPr>
        <p:spPr>
          <a:xfrm>
            <a:off x="5817600" y="4364206"/>
            <a:ext cx="1440160"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dirty="0">
                <a:solidFill>
                  <a:schemeClr val="tx1"/>
                </a:solidFill>
              </a:rPr>
              <a:t>知的財産権</a:t>
            </a:r>
          </a:p>
        </p:txBody>
      </p:sp>
      <p:sp>
        <p:nvSpPr>
          <p:cNvPr id="14" name="正方形/長方形 13"/>
          <p:cNvSpPr/>
          <p:nvPr/>
        </p:nvSpPr>
        <p:spPr>
          <a:xfrm>
            <a:off x="3370680" y="2995200"/>
            <a:ext cx="1440160" cy="4320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模倣品</a:t>
            </a:r>
          </a:p>
        </p:txBody>
      </p:sp>
      <p:cxnSp>
        <p:nvCxnSpPr>
          <p:cNvPr id="72" name="直線コネクタ 71"/>
          <p:cNvCxnSpPr/>
          <p:nvPr/>
        </p:nvCxnSpPr>
        <p:spPr>
          <a:xfrm>
            <a:off x="4953000" y="2635200"/>
            <a:ext cx="0" cy="3672408"/>
          </a:xfrm>
          <a:prstGeom prst="line">
            <a:avLst/>
          </a:prstGeom>
          <a:ln w="1270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H="1">
            <a:off x="7617840" y="3211200"/>
            <a:ext cx="1439616" cy="720000"/>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8337600" y="2995176"/>
            <a:ext cx="1440160" cy="4320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模倣品</a:t>
            </a:r>
          </a:p>
        </p:txBody>
      </p:sp>
      <p:cxnSp>
        <p:nvCxnSpPr>
          <p:cNvPr id="79" name="直線矢印コネクタ 78"/>
          <p:cNvCxnSpPr/>
          <p:nvPr/>
        </p:nvCxnSpPr>
        <p:spPr>
          <a:xfrm>
            <a:off x="7617840" y="3931200"/>
            <a:ext cx="720000" cy="360000"/>
          </a:xfrm>
          <a:prstGeom prst="straightConnector1">
            <a:avLst/>
          </a:prstGeom>
          <a:ln w="508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273016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792760" y="3211200"/>
            <a:ext cx="4320000" cy="2664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a:solidFill>
                  <a:schemeClr val="tx1"/>
                </a:solidFill>
              </a:rPr>
              <a:t>市場</a:t>
            </a:r>
          </a:p>
        </p:txBody>
      </p:sp>
      <p:sp>
        <p:nvSpPr>
          <p:cNvPr id="8" name="正方形/長方形 7"/>
          <p:cNvSpPr/>
          <p:nvPr/>
        </p:nvSpPr>
        <p:spPr>
          <a:xfrm>
            <a:off x="3872880" y="3573016"/>
            <a:ext cx="2160240" cy="1152128"/>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03-01</a:t>
            </a:r>
            <a:r>
              <a:rPr kumimoji="1" lang="ja-JP" altLang="en-US" dirty="0"/>
              <a:t>　知的</a:t>
            </a:r>
            <a:r>
              <a:rPr kumimoji="1" lang="ja-JP" altLang="en-US" dirty="0" smtClean="0"/>
              <a:t>財産法</a:t>
            </a:r>
            <a:r>
              <a:rPr kumimoji="1" lang="ja-JP" altLang="en-US" dirty="0"/>
              <a:t>の役割</a:t>
            </a:r>
          </a:p>
        </p:txBody>
      </p:sp>
      <p:sp>
        <p:nvSpPr>
          <p:cNvPr id="3" name="コンテンツ プレースホルダー 2"/>
          <p:cNvSpPr>
            <a:spLocks noGrp="1"/>
          </p:cNvSpPr>
          <p:nvPr>
            <p:ph idx="1"/>
          </p:nvPr>
        </p:nvSpPr>
        <p:spPr>
          <a:xfrm>
            <a:off x="128464" y="692696"/>
            <a:ext cx="9649072" cy="720000"/>
          </a:xfrm>
          <a:solidFill>
            <a:schemeClr val="accent1">
              <a:lumMod val="20000"/>
              <a:lumOff val="80000"/>
            </a:schemeClr>
          </a:solidFill>
        </p:spPr>
        <p:txBody>
          <a:bodyPr/>
          <a:lstStyle/>
          <a:p>
            <a:r>
              <a:rPr kumimoji="1" lang="ja-JP" altLang="en-US" dirty="0"/>
              <a:t>知的財産権は、自らが作り出した新商品を市場で守る際に重要な役割を果たす一方、既に第三者の知的財産権が存在していた場合には、その権利に抵触するおそれがある。</a:t>
            </a:r>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7</a:t>
            </a:fld>
            <a:endParaRPr lang="ja-JP" altLang="en-US" dirty="0"/>
          </a:p>
        </p:txBody>
      </p:sp>
      <p:sp>
        <p:nvSpPr>
          <p:cNvPr id="7" name="正方形/長方形 6"/>
          <p:cNvSpPr/>
          <p:nvPr/>
        </p:nvSpPr>
        <p:spPr>
          <a:xfrm>
            <a:off x="4232919" y="3931200"/>
            <a:ext cx="1440160" cy="4320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b="1" dirty="0"/>
              <a:t>第三者の商品</a:t>
            </a:r>
          </a:p>
        </p:txBody>
      </p:sp>
      <p:sp>
        <p:nvSpPr>
          <p:cNvPr id="9" name="正方形/長方形 8"/>
          <p:cNvSpPr/>
          <p:nvPr/>
        </p:nvSpPr>
        <p:spPr>
          <a:xfrm>
            <a:off x="3872880" y="4364206"/>
            <a:ext cx="2160240" cy="43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600" dirty="0">
                <a:solidFill>
                  <a:schemeClr val="tx1"/>
                </a:solidFill>
              </a:rPr>
              <a:t>第三者の知的財産権</a:t>
            </a:r>
          </a:p>
        </p:txBody>
      </p:sp>
      <p:cxnSp>
        <p:nvCxnSpPr>
          <p:cNvPr id="10" name="直線コネクタ 9"/>
          <p:cNvCxnSpPr/>
          <p:nvPr/>
        </p:nvCxnSpPr>
        <p:spPr>
          <a:xfrm flipH="1">
            <a:off x="6033118" y="3211200"/>
            <a:ext cx="1439616" cy="720000"/>
          </a:xfrm>
          <a:prstGeom prst="line">
            <a:avLst/>
          </a:prstGeom>
          <a:ln w="508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6752654" y="2995176"/>
            <a:ext cx="1440160" cy="43204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b="1" dirty="0"/>
              <a:t>新商品</a:t>
            </a:r>
          </a:p>
        </p:txBody>
      </p:sp>
      <p:cxnSp>
        <p:nvCxnSpPr>
          <p:cNvPr id="12" name="直線矢印コネクタ 11"/>
          <p:cNvCxnSpPr/>
          <p:nvPr/>
        </p:nvCxnSpPr>
        <p:spPr>
          <a:xfrm>
            <a:off x="6033199" y="3931200"/>
            <a:ext cx="720000" cy="360000"/>
          </a:xfrm>
          <a:prstGeom prst="straightConnector1">
            <a:avLst/>
          </a:prstGeom>
          <a:ln w="5080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3"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85243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40000"/>
              <a:lumOff val="60000"/>
            </a:schemeClr>
          </a:solidFill>
        </p:spPr>
        <p:txBody>
          <a:bodyPr/>
          <a:lstStyle/>
          <a:p>
            <a:r>
              <a:rPr kumimoji="1" lang="en-US" altLang="ja-JP" dirty="0"/>
              <a:t>03-01</a:t>
            </a:r>
            <a:r>
              <a:rPr kumimoji="1" lang="ja-JP" altLang="en-US" dirty="0"/>
              <a:t>　知的</a:t>
            </a:r>
            <a:r>
              <a:rPr kumimoji="1" lang="ja-JP" altLang="en-US" dirty="0" smtClean="0"/>
              <a:t>財産法</a:t>
            </a:r>
            <a:r>
              <a:rPr kumimoji="1" lang="ja-JP" altLang="en-US" dirty="0"/>
              <a:t>の役割</a:t>
            </a:r>
          </a:p>
        </p:txBody>
      </p:sp>
      <p:sp>
        <p:nvSpPr>
          <p:cNvPr id="3" name="コンテンツ プレースホルダー 2"/>
          <p:cNvSpPr>
            <a:spLocks noGrp="1"/>
          </p:cNvSpPr>
          <p:nvPr>
            <p:ph idx="1"/>
          </p:nvPr>
        </p:nvSpPr>
        <p:spPr>
          <a:xfrm>
            <a:off x="128464" y="692696"/>
            <a:ext cx="9649072" cy="1008000"/>
          </a:xfrm>
          <a:solidFill>
            <a:schemeClr val="accent1">
              <a:lumMod val="20000"/>
              <a:lumOff val="80000"/>
            </a:schemeClr>
          </a:solidFill>
        </p:spPr>
        <p:txBody>
          <a:bodyPr/>
          <a:lstStyle/>
          <a:p>
            <a:r>
              <a:rPr kumimoji="1" lang="en-US" altLang="ja-JP" dirty="0"/>
              <a:t>【CASE】</a:t>
            </a:r>
            <a:r>
              <a:rPr kumimoji="1" lang="ja-JP" altLang="en-US" dirty="0"/>
              <a:t>において</a:t>
            </a:r>
            <a:r>
              <a:rPr kumimoji="1" lang="en-US" altLang="ja-JP" dirty="0"/>
              <a:t>X</a:t>
            </a:r>
            <a:r>
              <a:rPr kumimoji="1" lang="ja-JP" altLang="en-US" dirty="0"/>
              <a:t>社が開発した新製品は、「技術」、「デザイン」および「名称」の</a:t>
            </a:r>
            <a:r>
              <a:rPr kumimoji="1" lang="en-US" altLang="ja-JP" dirty="0"/>
              <a:t>3</a:t>
            </a:r>
            <a:r>
              <a:rPr kumimoji="1" lang="ja-JP" altLang="en-US" dirty="0"/>
              <a:t>点で知的財産権が関係する。技術は主に特許権、デザインは主に意匠権、名称は主に商標権により保護される。これ以外に、不正競争防止法も関係する。</a:t>
            </a:r>
            <a:endParaRPr kumimoji="1" lang="en-US" altLang="ja-JP"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8</a:t>
            </a:fld>
            <a:endParaRPr lang="ja-JP" altLang="en-US" dirty="0"/>
          </a:p>
        </p:txBody>
      </p:sp>
      <p:sp>
        <p:nvSpPr>
          <p:cNvPr id="6" name="正方形/長方形 5"/>
          <p:cNvSpPr/>
          <p:nvPr/>
        </p:nvSpPr>
        <p:spPr>
          <a:xfrm>
            <a:off x="129600" y="1987200"/>
            <a:ext cx="2088000" cy="43204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a:solidFill>
                  <a:schemeClr val="tx1"/>
                </a:solidFill>
              </a:rPr>
              <a:t>文具の事例</a:t>
            </a:r>
          </a:p>
        </p:txBody>
      </p:sp>
      <p:sp>
        <p:nvSpPr>
          <p:cNvPr id="7" name="コンテンツ プレースホルダー 2"/>
          <p:cNvSpPr txBox="1">
            <a:spLocks/>
          </p:cNvSpPr>
          <p:nvPr/>
        </p:nvSpPr>
        <p:spPr bwMode="auto">
          <a:xfrm>
            <a:off x="129600" y="2564600"/>
            <a:ext cx="6120000" cy="37440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a:lstStyle>
          <a:p>
            <a:r>
              <a:rPr lang="ja-JP" altLang="en-US" kern="0" dirty="0"/>
              <a:t>コクヨ株式会社が製造販売している「カドケシ」は、以下の知的財産権があり、これらにより多面的に保護されている。</a:t>
            </a:r>
            <a:r>
              <a:rPr lang="en-US" altLang="ja-JP" kern="0" dirty="0"/>
              <a:t/>
            </a:r>
            <a:br>
              <a:rPr lang="en-US" altLang="ja-JP" kern="0" dirty="0"/>
            </a:br>
            <a:r>
              <a:rPr lang="ja-JP" altLang="en-US" kern="0" dirty="0"/>
              <a:t>特許第</a:t>
            </a:r>
            <a:r>
              <a:rPr lang="en-US" altLang="ja-JP" kern="0" dirty="0"/>
              <a:t>4304926</a:t>
            </a:r>
            <a:r>
              <a:rPr lang="ja-JP" altLang="en-US" kern="0" dirty="0"/>
              <a:t>号「消しゴム」</a:t>
            </a:r>
            <a:r>
              <a:rPr lang="en-US" altLang="ja-JP" kern="0" dirty="0"/>
              <a:t/>
            </a:r>
            <a:br>
              <a:rPr lang="en-US" altLang="ja-JP" kern="0" dirty="0"/>
            </a:br>
            <a:r>
              <a:rPr lang="ja-JP" altLang="en-US" kern="0" dirty="0"/>
              <a:t>意匠登録第</a:t>
            </a:r>
            <a:r>
              <a:rPr lang="en-US" altLang="ja-JP" kern="0" dirty="0"/>
              <a:t>1191186</a:t>
            </a:r>
            <a:r>
              <a:rPr lang="ja-JP" altLang="en-US" kern="0" dirty="0"/>
              <a:t>号「消しゴム」</a:t>
            </a:r>
            <a:r>
              <a:rPr lang="en-US" altLang="ja-JP" kern="0" dirty="0"/>
              <a:t/>
            </a:r>
            <a:br>
              <a:rPr lang="en-US" altLang="ja-JP" kern="0" dirty="0"/>
            </a:br>
            <a:r>
              <a:rPr lang="ja-JP" altLang="en-US" kern="0" dirty="0"/>
              <a:t>商標登録第</a:t>
            </a:r>
            <a:r>
              <a:rPr lang="en-US" altLang="ja-JP" kern="0" dirty="0"/>
              <a:t>4684894</a:t>
            </a:r>
            <a:r>
              <a:rPr lang="ja-JP" altLang="en-US" kern="0" dirty="0"/>
              <a:t>号「</a:t>
            </a:r>
            <a:r>
              <a:rPr lang="en-US" altLang="ja-JP" kern="0" dirty="0"/>
              <a:t>KADOKESHI</a:t>
            </a:r>
            <a:r>
              <a:rPr lang="ja-JP" altLang="en-US" kern="0" dirty="0"/>
              <a:t>　カドケシ」</a:t>
            </a:r>
            <a:endParaRPr lang="en-US" altLang="ja-JP" kern="0" dirty="0"/>
          </a:p>
        </p:txBody>
      </p:sp>
      <p:pic>
        <p:nvPicPr>
          <p:cNvPr id="9" name="図 8"/>
          <p:cNvPicPr>
            <a:picLocks noChangeAspect="1"/>
          </p:cNvPicPr>
          <p:nvPr/>
        </p:nvPicPr>
        <p:blipFill>
          <a:blip r:embed="rId3"/>
          <a:stretch>
            <a:fillRect/>
          </a:stretch>
        </p:blipFill>
        <p:spPr>
          <a:xfrm>
            <a:off x="6865758" y="3613762"/>
            <a:ext cx="2583193" cy="1643292"/>
          </a:xfrm>
          <a:prstGeom prst="rect">
            <a:avLst/>
          </a:prstGeom>
        </p:spPr>
      </p:pic>
      <p:sp>
        <p:nvSpPr>
          <p:cNvPr id="10" name="正方形/長方形 9"/>
          <p:cNvSpPr/>
          <p:nvPr/>
        </p:nvSpPr>
        <p:spPr>
          <a:xfrm>
            <a:off x="6537176" y="5443200"/>
            <a:ext cx="3240358"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800" dirty="0">
                <a:solidFill>
                  <a:schemeClr val="tx1"/>
                </a:solidFill>
              </a:rPr>
              <a:t>資料：コクヨ株式会社</a:t>
            </a:r>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82904076"/>
      </p:ext>
    </p:extLst>
  </p:cSld>
  <p:clrMapOvr>
    <a:masterClrMapping/>
  </p:clrMapOvr>
</p:sld>
</file>

<file path=ppt/theme/theme1.xml><?xml version="1.0" encoding="utf-8"?>
<a:theme xmlns:a="http://schemas.openxmlformats.org/drawingml/2006/main" name="Blank">
  <a:themeElements>
    <a:clrScheme name="ユーザー定義 1">
      <a:dk1>
        <a:srgbClr val="000000"/>
      </a:dk1>
      <a:lt1>
        <a:srgbClr val="FFFFFF"/>
      </a:lt1>
      <a:dk2>
        <a:srgbClr val="4B77BE"/>
      </a:dk2>
      <a:lt2>
        <a:srgbClr val="AA6BCD"/>
      </a:lt2>
      <a:accent1>
        <a:srgbClr val="22A8F0"/>
      </a:accent1>
      <a:accent2>
        <a:srgbClr val="04A86A"/>
      </a:accent2>
      <a:accent3>
        <a:srgbClr val="669C0E"/>
      </a:accent3>
      <a:accent4>
        <a:srgbClr val="DA9406"/>
      </a:accent4>
      <a:accent5>
        <a:srgbClr val="FF4C18"/>
      </a:accent5>
      <a:accent6>
        <a:srgbClr val="C91F37"/>
      </a:accent6>
      <a:hlink>
        <a:srgbClr val="000000"/>
      </a:hlink>
      <a:folHlink>
        <a:srgbClr val="0000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6954</Words>
  <Application>Microsoft Office PowerPoint</Application>
  <PresentationFormat>A4 210 x 297 mm</PresentationFormat>
  <Paragraphs>481</Paragraphs>
  <Slides>28</Slides>
  <Notes>28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28</vt:i4>
      </vt:variant>
    </vt:vector>
  </HeadingPairs>
  <TitlesOfParts>
    <vt:vector size="33" baseType="lpstr">
      <vt:lpstr>ＭＳ Ｐゴシック</vt:lpstr>
      <vt:lpstr>メイリオ</vt:lpstr>
      <vt:lpstr>Arial</vt:lpstr>
      <vt:lpstr>Wingdings</vt:lpstr>
      <vt:lpstr>Blank</vt:lpstr>
      <vt:lpstr>本教材の利用について</vt:lpstr>
      <vt:lpstr>パート3  技術的アイデアを守る デザイン創作と発明・考案</vt:lpstr>
      <vt:lpstr>技術的アイデアを守る　デザイン創作と発明・考案　目次</vt:lpstr>
      <vt:lpstr>CASE</vt:lpstr>
      <vt:lpstr>03-01 知的財産法の役割</vt:lpstr>
      <vt:lpstr>03-01　知的財産法の役割</vt:lpstr>
      <vt:lpstr>03-01　知的財産法の役割</vt:lpstr>
      <vt:lpstr>03-01　知的財産法の役割</vt:lpstr>
      <vt:lpstr>03-01　知的財産法の役割</vt:lpstr>
      <vt:lpstr>03-02 特許制度の概要</vt:lpstr>
      <vt:lpstr>03-02　特許制度の概要</vt:lpstr>
      <vt:lpstr>03-02　特許制度の概要</vt:lpstr>
      <vt:lpstr>03-02　特許制度の概要</vt:lpstr>
      <vt:lpstr>03-02　特許制度の概要</vt:lpstr>
      <vt:lpstr>03-02　特許制度の概要</vt:lpstr>
      <vt:lpstr>03-02　特許制度の概要</vt:lpstr>
      <vt:lpstr>03-02　特許制度の概要</vt:lpstr>
      <vt:lpstr>03-02　特許制度の概要</vt:lpstr>
      <vt:lpstr>03-02　特許制度の概要</vt:lpstr>
      <vt:lpstr>03-02　特許制度の概要</vt:lpstr>
      <vt:lpstr>03-02　特許制度の概要</vt:lpstr>
      <vt:lpstr>03-02　特許制度の概要</vt:lpstr>
      <vt:lpstr>03-03 特許権の活用</vt:lpstr>
      <vt:lpstr>03-03　特許権の活用</vt:lpstr>
      <vt:lpstr>03-03　特許権の活用</vt:lpstr>
      <vt:lpstr>03-03　特許権の活用</vt:lpstr>
      <vt:lpstr>03-03　特許権の活用</vt:lpstr>
      <vt:lpstr>03-03　特許権の活用</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2017-11-21T06:15:16Z</dcterms:created>
  <dcterms:modified xsi:type="dcterms:W3CDTF">2017-11-21T06:15:23Z</dcterms:modified>
</cp:coreProperties>
</file>