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4"/>
  </p:notesMasterIdLst>
  <p:handoutMasterIdLst>
    <p:handoutMasterId r:id="rId25"/>
  </p:handoutMasterIdLst>
  <p:sldIdLst>
    <p:sldId id="433" r:id="rId2"/>
    <p:sldId id="280" r:id="rId3"/>
    <p:sldId id="297" r:id="rId4"/>
    <p:sldId id="414" r:id="rId5"/>
    <p:sldId id="328" r:id="rId6"/>
    <p:sldId id="415" r:id="rId7"/>
    <p:sldId id="432" r:id="rId8"/>
    <p:sldId id="427" r:id="rId9"/>
    <p:sldId id="428" r:id="rId10"/>
    <p:sldId id="417" r:id="rId11"/>
    <p:sldId id="330" r:id="rId12"/>
    <p:sldId id="418" r:id="rId13"/>
    <p:sldId id="419" r:id="rId14"/>
    <p:sldId id="420" r:id="rId15"/>
    <p:sldId id="421" r:id="rId16"/>
    <p:sldId id="422" r:id="rId17"/>
    <p:sldId id="423" r:id="rId18"/>
    <p:sldId id="329" r:id="rId19"/>
    <p:sldId id="424" r:id="rId20"/>
    <p:sldId id="425" r:id="rId21"/>
    <p:sldId id="331" r:id="rId22"/>
    <p:sldId id="426" r:id="rId23"/>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56281"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p:scale>
          <a:sx n="112" d="100"/>
          <a:sy n="112" d="100"/>
        </p:scale>
        <p:origin x="-3300" y="504"/>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661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latin typeface="+mn-ea"/>
                <a:ea typeface="+mn-ea"/>
              </a:rPr>
              <a:t>〔</a:t>
            </a:r>
            <a:r>
              <a:rPr kumimoji="1" lang="ja-JP" altLang="en-US" dirty="0" smtClean="0">
                <a:solidFill>
                  <a:schemeClr val="tx1"/>
                </a:solidFill>
                <a:latin typeface="+mn-ea"/>
                <a:ea typeface="+mn-ea"/>
              </a:rPr>
              <a:t>狙い</a:t>
            </a:r>
            <a:r>
              <a:rPr kumimoji="1" lang="en-US" altLang="ja-JP" dirty="0" smtClean="0">
                <a:solidFill>
                  <a:schemeClr val="tx1"/>
                </a:solidFill>
                <a:latin typeface="+mn-ea"/>
                <a:ea typeface="+mn-ea"/>
              </a:rPr>
              <a:t>〕</a:t>
            </a:r>
          </a:p>
          <a:p>
            <a:r>
              <a:rPr kumimoji="1" lang="ja-JP" altLang="en-US" dirty="0" smtClean="0">
                <a:solidFill>
                  <a:schemeClr val="tx1"/>
                </a:solidFill>
                <a:latin typeface="+mn-ea"/>
                <a:ea typeface="+mn-ea"/>
              </a:rPr>
              <a:t>・意匠登録を受けるための流れを理解する。</a:t>
            </a:r>
            <a:endParaRPr kumimoji="1" lang="en-US" altLang="ja-JP" dirty="0" smtClean="0">
              <a:solidFill>
                <a:schemeClr val="tx1"/>
              </a:solidFill>
              <a:latin typeface="+mn-ea"/>
              <a:ea typeface="+mn-ea"/>
            </a:endParaRPr>
          </a:p>
          <a:p>
            <a:endParaRPr kumimoji="1" lang="en-US" altLang="ja-JP" dirty="0" smtClean="0">
              <a:solidFill>
                <a:schemeClr val="tx1"/>
              </a:solidFill>
              <a:latin typeface="+mn-ea"/>
              <a:ea typeface="+mn-ea"/>
            </a:endParaRPr>
          </a:p>
          <a:p>
            <a:r>
              <a:rPr kumimoji="1" lang="en-US" altLang="ja-JP" dirty="0" smtClean="0">
                <a:solidFill>
                  <a:schemeClr val="tx1"/>
                </a:solidFill>
                <a:latin typeface="+mn-ea"/>
                <a:ea typeface="+mn-ea"/>
              </a:rPr>
              <a:t>〔</a:t>
            </a:r>
            <a:r>
              <a:rPr kumimoji="1" lang="ja-JP" altLang="en-US" dirty="0" smtClean="0">
                <a:solidFill>
                  <a:schemeClr val="tx1"/>
                </a:solidFill>
                <a:latin typeface="+mn-ea"/>
                <a:ea typeface="+mn-ea"/>
              </a:rPr>
              <a:t>説明</a:t>
            </a:r>
            <a:r>
              <a:rPr kumimoji="1" lang="en-US" altLang="ja-JP" dirty="0" smtClean="0">
                <a:solidFill>
                  <a:schemeClr val="tx1"/>
                </a:solidFill>
                <a:latin typeface="+mn-ea"/>
                <a:ea typeface="+mn-ea"/>
              </a:rPr>
              <a:t>〕</a:t>
            </a:r>
          </a:p>
          <a:p>
            <a:r>
              <a:rPr lang="ja-JP" altLang="en-US" dirty="0" smtClean="0">
                <a:solidFill>
                  <a:schemeClr val="tx1"/>
                </a:solidFill>
                <a:latin typeface="+mn-ea"/>
                <a:ea typeface="+mn-ea"/>
              </a:rPr>
              <a:t>・意匠登録を受ける権利は意匠を創作した者に帰属し、その後に、出願、審査、登録という流れを説明する。</a:t>
            </a:r>
            <a:endParaRPr lang="en-US" altLang="ja-JP" dirty="0" smtClean="0">
              <a:solidFill>
                <a:schemeClr val="tx1"/>
              </a:solidFill>
              <a:latin typeface="+mn-ea"/>
              <a:ea typeface="+mn-ea"/>
            </a:endParaRPr>
          </a:p>
          <a:p>
            <a:r>
              <a:rPr kumimoji="1" lang="ja-JP" altLang="en-US" sz="1100" kern="1200" dirty="0" smtClean="0">
                <a:solidFill>
                  <a:schemeClr val="tx1"/>
                </a:solidFill>
                <a:effectLst/>
                <a:latin typeface="+mn-ea"/>
                <a:ea typeface="+mn-ea"/>
                <a:cs typeface="ＭＳ Ｐゴシック" charset="0"/>
              </a:rPr>
              <a:t>・</a:t>
            </a:r>
            <a:r>
              <a:rPr kumimoji="1" lang="ja-JP" altLang="ja-JP" sz="1100" kern="1200" dirty="0" smtClean="0">
                <a:solidFill>
                  <a:schemeClr val="tx1"/>
                </a:solidFill>
                <a:effectLst/>
                <a:latin typeface="+mn-ea"/>
                <a:ea typeface="+mn-ea"/>
                <a:cs typeface="ＭＳ Ｐゴシック" charset="0"/>
              </a:rPr>
              <a:t>拒絶理由通知に対する応答や拒絶査定</a:t>
            </a:r>
            <a:r>
              <a:rPr lang="ja-JP" altLang="en-US" dirty="0" smtClean="0">
                <a:solidFill>
                  <a:schemeClr val="tx1"/>
                </a:solidFill>
                <a:latin typeface="+mn-ea"/>
                <a:ea typeface="+mn-ea"/>
              </a:rPr>
              <a:t>不服審判請求手続等は専門家の助力を得る必要性が高いことから、あくまで流れを理解してもらう程度でよい。</a:t>
            </a:r>
            <a:endParaRPr lang="en-US" altLang="ja-JP" dirty="0" smtClean="0">
              <a:solidFill>
                <a:schemeClr val="tx1"/>
              </a:solidFill>
              <a:latin typeface="+mn-ea"/>
              <a:ea typeface="+mn-ea"/>
            </a:endParaRPr>
          </a:p>
          <a:p>
            <a:r>
              <a:rPr lang="ja-JP" altLang="en-US" dirty="0" smtClean="0">
                <a:solidFill>
                  <a:schemeClr val="tx1"/>
                </a:solidFill>
                <a:latin typeface="+mn-ea"/>
                <a:ea typeface="+mn-ea"/>
              </a:rPr>
              <a:t>・また、意匠の出願料は</a:t>
            </a:r>
            <a:r>
              <a:rPr lang="en-US" altLang="ja-JP" dirty="0" smtClean="0">
                <a:solidFill>
                  <a:schemeClr val="tx1"/>
                </a:solidFill>
                <a:latin typeface="+mn-ea"/>
                <a:ea typeface="+mn-ea"/>
              </a:rPr>
              <a:t>16,000</a:t>
            </a:r>
            <a:r>
              <a:rPr lang="ja-JP" altLang="en-US" dirty="0" smtClean="0">
                <a:solidFill>
                  <a:schemeClr val="tx1"/>
                </a:solidFill>
                <a:latin typeface="+mn-ea"/>
                <a:ea typeface="+mn-ea"/>
              </a:rPr>
              <a:t>円、</a:t>
            </a:r>
            <a:r>
              <a:rPr kumimoji="1" lang="ja-JP" altLang="ja-JP" sz="1100" kern="1200" dirty="0" smtClean="0">
                <a:solidFill>
                  <a:schemeClr val="tx1"/>
                </a:solidFill>
                <a:effectLst/>
                <a:latin typeface="+mn-ea"/>
                <a:ea typeface="+mn-ea"/>
                <a:cs typeface="ＭＳ Ｐゴシック" charset="0"/>
              </a:rPr>
              <a:t>1年目の登録料は8,500円（3年目まで同額）であり、24,500円で意匠権を取得すること</a:t>
            </a:r>
            <a:r>
              <a:rPr kumimoji="1" lang="ja-JP" altLang="en-US" sz="1100" kern="1200" dirty="0" smtClean="0">
                <a:solidFill>
                  <a:schemeClr val="tx1"/>
                </a:solidFill>
                <a:effectLst/>
                <a:latin typeface="+mn-ea"/>
                <a:ea typeface="+mn-ea"/>
                <a:cs typeface="ＭＳ Ｐゴシック" charset="0"/>
              </a:rPr>
              <a:t>も</a:t>
            </a:r>
            <a:r>
              <a:rPr lang="ja-JP" altLang="en-US" dirty="0" smtClean="0">
                <a:solidFill>
                  <a:schemeClr val="tx1"/>
                </a:solidFill>
                <a:latin typeface="+mn-ea"/>
                <a:ea typeface="+mn-ea"/>
              </a:rPr>
              <a:t>可能である（</a:t>
            </a:r>
            <a:r>
              <a:rPr lang="en-US" altLang="ja-JP" dirty="0" smtClean="0">
                <a:solidFill>
                  <a:schemeClr val="tx1"/>
                </a:solidFill>
                <a:latin typeface="+mn-ea"/>
                <a:ea typeface="+mn-ea"/>
              </a:rPr>
              <a:t>2017</a:t>
            </a:r>
            <a:r>
              <a:rPr lang="ja-JP" altLang="en-US" dirty="0" smtClean="0">
                <a:solidFill>
                  <a:schemeClr val="tx1"/>
                </a:solidFill>
                <a:latin typeface="+mn-ea"/>
                <a:ea typeface="+mn-ea"/>
              </a:rPr>
              <a:t>年</a:t>
            </a:r>
            <a:r>
              <a:rPr lang="en-US" altLang="ja-JP" dirty="0" smtClean="0">
                <a:solidFill>
                  <a:schemeClr val="tx1"/>
                </a:solidFill>
                <a:latin typeface="+mn-ea"/>
                <a:ea typeface="+mn-ea"/>
              </a:rPr>
              <a:t>4</a:t>
            </a:r>
            <a:r>
              <a:rPr lang="ja-JP" altLang="en-US" dirty="0" smtClean="0">
                <a:solidFill>
                  <a:schemeClr val="tx1"/>
                </a:solidFill>
                <a:latin typeface="+mn-ea"/>
                <a:ea typeface="+mn-ea"/>
              </a:rPr>
              <a:t>月現在）。</a:t>
            </a:r>
            <a:endParaRPr lang="en-US" altLang="ja-JP" dirty="0" smtClean="0">
              <a:solidFill>
                <a:schemeClr val="tx1"/>
              </a:solidFill>
              <a:latin typeface="+mn-ea"/>
              <a:ea typeface="+mn-ea"/>
            </a:endParaRPr>
          </a:p>
          <a:p>
            <a:endParaRPr lang="en-US" altLang="ja-JP" dirty="0" smtClean="0">
              <a:solidFill>
                <a:schemeClr val="tx1"/>
              </a:solidFill>
              <a:latin typeface="+mn-ea"/>
              <a:ea typeface="+mn-ea"/>
            </a:endParaRPr>
          </a:p>
          <a:p>
            <a:r>
              <a:rPr lang="ja-JP" altLang="en-US" dirty="0" smtClean="0">
                <a:solidFill>
                  <a:schemeClr val="tx1"/>
                </a:solidFill>
                <a:latin typeface="+mn-ea"/>
                <a:ea typeface="+mn-ea"/>
              </a:rPr>
              <a:t>（条文：意匠法</a:t>
            </a:r>
            <a:r>
              <a:rPr lang="en-US" altLang="ja-JP" dirty="0" smtClean="0">
                <a:solidFill>
                  <a:schemeClr val="tx1"/>
                </a:solidFill>
                <a:latin typeface="+mn-ea"/>
                <a:ea typeface="+mn-ea"/>
              </a:rPr>
              <a:t>6</a:t>
            </a:r>
            <a:r>
              <a:rPr lang="ja-JP" altLang="en-US" dirty="0" smtClean="0">
                <a:solidFill>
                  <a:schemeClr val="tx1"/>
                </a:solidFill>
                <a:latin typeface="+mn-ea"/>
                <a:ea typeface="+mn-ea"/>
              </a:rPr>
              <a:t>条等）</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292408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078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kumimoji="1" lang="ja-JP" altLang="en-US" dirty="0">
              <a:latin typeface="+mn-ea"/>
              <a:ea typeface="+mn-ea"/>
            </a:endParaRPr>
          </a:p>
        </p:txBody>
      </p:sp>
    </p:spTree>
    <p:extLst>
      <p:ext uri="{BB962C8B-B14F-4D97-AF65-F5344CB8AC3E}">
        <p14:creationId xmlns:p14="http://schemas.microsoft.com/office/powerpoint/2010/main" val="19734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kumimoji="1" lang="ja-JP" altLang="en-US" dirty="0" smtClean="0">
              <a:latin typeface="+mn-ea"/>
              <a:ea typeface="+mn-ea"/>
            </a:endParaRPr>
          </a:p>
        </p:txBody>
      </p:sp>
    </p:spTree>
    <p:extLst>
      <p:ext uri="{BB962C8B-B14F-4D97-AF65-F5344CB8AC3E}">
        <p14:creationId xmlns:p14="http://schemas.microsoft.com/office/powerpoint/2010/main" val="315300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kumimoji="1" lang="ja-JP" altLang="en-US" dirty="0" smtClean="0">
              <a:latin typeface="+mn-ea"/>
              <a:ea typeface="+mn-ea"/>
            </a:endParaRPr>
          </a:p>
        </p:txBody>
      </p:sp>
    </p:spTree>
    <p:extLst>
      <p:ext uri="{BB962C8B-B14F-4D97-AF65-F5344CB8AC3E}">
        <p14:creationId xmlns:p14="http://schemas.microsoft.com/office/powerpoint/2010/main" val="427111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・組立家屋は、「</a:t>
            </a:r>
            <a:r>
              <a:rPr lang="ja-JP" altLang="en-US" dirty="0" smtClean="0">
                <a:solidFill>
                  <a:schemeClr val="tx1"/>
                </a:solidFill>
              </a:rPr>
              <a:t>使用時には不動産となるものであっても、工業的に量産され、販売時に動産として取り扱われるもの」</a:t>
            </a:r>
            <a:r>
              <a:rPr lang="ja-JP" altLang="en-US" dirty="0" smtClean="0">
                <a:latin typeface="+mn-ea"/>
                <a:ea typeface="+mn-ea"/>
              </a:rPr>
              <a:t>として物品と認められる。</a:t>
            </a:r>
            <a:endParaRPr lang="en-US" altLang="ja-JP"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lang="en-US" altLang="ja-JP" dirty="0" smtClean="0">
              <a:latin typeface="+mn-ea"/>
              <a:ea typeface="+mn-ea"/>
            </a:endParaRPr>
          </a:p>
        </p:txBody>
      </p:sp>
    </p:spTree>
    <p:extLst>
      <p:ext uri="{BB962C8B-B14F-4D97-AF65-F5344CB8AC3E}">
        <p14:creationId xmlns:p14="http://schemas.microsoft.com/office/powerpoint/2010/main" val="332666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kumimoji="1" lang="ja-JP" altLang="en-US" dirty="0" smtClean="0">
              <a:latin typeface="+mn-ea"/>
              <a:ea typeface="+mn-ea"/>
            </a:endParaRPr>
          </a:p>
        </p:txBody>
      </p:sp>
    </p:spTree>
    <p:extLst>
      <p:ext uri="{BB962C8B-B14F-4D97-AF65-F5344CB8AC3E}">
        <p14:creationId xmlns:p14="http://schemas.microsoft.com/office/powerpoint/2010/main" val="321578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・最近の意匠登録例を見る。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・学生の専門領域に合わせて、興味のある意匠について説明を加えるとよい。</a:t>
            </a:r>
            <a:endParaRPr kumimoji="1" lang="ja-JP" altLang="en-US" dirty="0" smtClean="0">
              <a:latin typeface="+mn-ea"/>
              <a:ea typeface="+mn-ea"/>
            </a:endParaRPr>
          </a:p>
        </p:txBody>
      </p:sp>
    </p:spTree>
    <p:extLst>
      <p:ext uri="{BB962C8B-B14F-4D97-AF65-F5344CB8AC3E}">
        <p14:creationId xmlns:p14="http://schemas.microsoft.com/office/powerpoint/2010/main" val="139895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8027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・意匠の類似について、概念を理解する。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r>
              <a:rPr kumimoji="1" lang="ja-JP" altLang="en-US" sz="1100" kern="1200" dirty="0" smtClean="0">
                <a:solidFill>
                  <a:schemeClr val="tx1"/>
                </a:solidFill>
                <a:effectLst/>
                <a:latin typeface="+mn-ea"/>
                <a:ea typeface="+mn-ea"/>
                <a:cs typeface="ＭＳ Ｐゴシック" charset="0"/>
              </a:rPr>
              <a:t>・</a:t>
            </a:r>
            <a:r>
              <a:rPr kumimoji="1" lang="ja-JP" altLang="ja-JP" sz="1100" kern="1200" dirty="0" smtClean="0">
                <a:solidFill>
                  <a:schemeClr val="tx1"/>
                </a:solidFill>
                <a:effectLst/>
                <a:latin typeface="+mn-ea"/>
                <a:ea typeface="+mn-ea"/>
                <a:cs typeface="ＭＳ Ｐゴシック" charset="0"/>
              </a:rPr>
              <a:t>意匠が類似すると認められるには、</a:t>
            </a:r>
            <a:r>
              <a:rPr lang="ja-JP" altLang="en-US" dirty="0" smtClean="0">
                <a:latin typeface="+mn-ea"/>
                <a:ea typeface="+mn-ea"/>
              </a:rPr>
              <a:t>形態だけでなく、物品の用途及び機能の類似性も要請されることを説明することが重要である。</a:t>
            </a:r>
            <a:endParaRPr lang="en-US" altLang="ja-JP" dirty="0" smtClean="0">
              <a:latin typeface="+mn-ea"/>
              <a:ea typeface="+mn-ea"/>
            </a:endParaRPr>
          </a:p>
          <a:p>
            <a:r>
              <a:rPr lang="ja-JP" altLang="en-US" dirty="0" smtClean="0">
                <a:latin typeface="+mn-ea"/>
                <a:ea typeface="+mn-ea"/>
              </a:rPr>
              <a:t>・出願された意匠の類否の判断は特許庁の審査官が行い、意匠権を侵害しているか否かの判断は裁判所の裁判官が行う。</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（条文：意匠法</a:t>
            </a:r>
            <a:r>
              <a:rPr lang="en-US" altLang="ja-JP" dirty="0" smtClean="0">
                <a:latin typeface="+mn-ea"/>
                <a:ea typeface="+mn-ea"/>
              </a:rPr>
              <a:t>3</a:t>
            </a:r>
            <a:r>
              <a:rPr lang="ja-JP" altLang="en-US" dirty="0" smtClean="0">
                <a:latin typeface="+mn-ea"/>
                <a:ea typeface="+mn-ea"/>
              </a:rPr>
              <a:t>条</a:t>
            </a:r>
            <a:r>
              <a:rPr lang="en-US" altLang="ja-JP" dirty="0" smtClean="0">
                <a:latin typeface="+mn-ea"/>
                <a:ea typeface="+mn-ea"/>
              </a:rPr>
              <a:t>1</a:t>
            </a:r>
            <a:r>
              <a:rPr lang="ja-JP" altLang="en-US" dirty="0" smtClean="0">
                <a:latin typeface="+mn-ea"/>
                <a:ea typeface="+mn-ea"/>
              </a:rPr>
              <a:t>項</a:t>
            </a:r>
            <a:r>
              <a:rPr lang="en-US" altLang="ja-JP" dirty="0" smtClean="0">
                <a:latin typeface="+mn-ea"/>
                <a:ea typeface="+mn-ea"/>
              </a:rPr>
              <a:t>3</a:t>
            </a:r>
            <a:r>
              <a:rPr lang="ja-JP" altLang="en-US" dirty="0" smtClean="0">
                <a:latin typeface="+mn-ea"/>
                <a:ea typeface="+mn-ea"/>
              </a:rPr>
              <a:t>号、</a:t>
            </a:r>
            <a:r>
              <a:rPr lang="en-US" altLang="ja-JP" dirty="0" smtClean="0">
                <a:latin typeface="+mn-ea"/>
                <a:ea typeface="+mn-ea"/>
              </a:rPr>
              <a:t>23</a:t>
            </a:r>
            <a:r>
              <a:rPr lang="ja-JP" altLang="en-US" dirty="0" smtClean="0">
                <a:latin typeface="+mn-ea"/>
                <a:ea typeface="+mn-ea"/>
              </a:rPr>
              <a:t>条、</a:t>
            </a:r>
            <a:r>
              <a:rPr lang="en-US" altLang="ja-JP" dirty="0" smtClean="0">
                <a:latin typeface="+mn-ea"/>
                <a:ea typeface="+mn-ea"/>
              </a:rPr>
              <a:t>24</a:t>
            </a:r>
            <a:r>
              <a:rPr lang="ja-JP" altLang="en-US" dirty="0" smtClean="0">
                <a:latin typeface="+mn-ea"/>
                <a:ea typeface="+mn-ea"/>
              </a:rPr>
              <a:t>条）</a:t>
            </a:r>
            <a:endParaRPr lang="en-US" altLang="ja-JP" dirty="0" smtClean="0">
              <a:latin typeface="+mn-ea"/>
              <a:ea typeface="+mn-ea"/>
            </a:endParaRPr>
          </a:p>
        </p:txBody>
      </p:sp>
    </p:spTree>
    <p:extLst>
      <p:ext uri="{BB962C8B-B14F-4D97-AF65-F5344CB8AC3E}">
        <p14:creationId xmlns:p14="http://schemas.microsoft.com/office/powerpoint/2010/main" val="243370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1373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・意匠権侵害事例を理解する。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r>
              <a:rPr lang="ja-JP" altLang="en-US" dirty="0" smtClean="0">
                <a:latin typeface="+mn-ea"/>
                <a:ea typeface="+mn-ea"/>
              </a:rPr>
              <a:t>・意匠の類似の問題に繋げることを目的とする。数億円の非常に高額な損害賠償の認められた、東京高判平成</a:t>
            </a:r>
            <a:r>
              <a:rPr lang="en-US" altLang="ja-JP" dirty="0" smtClean="0">
                <a:latin typeface="+mn-ea"/>
                <a:ea typeface="+mn-ea"/>
              </a:rPr>
              <a:t>10</a:t>
            </a:r>
            <a:r>
              <a:rPr lang="ja-JP" altLang="en-US" dirty="0" smtClean="0">
                <a:latin typeface="+mn-ea"/>
                <a:ea typeface="+mn-ea"/>
              </a:rPr>
              <a:t>年</a:t>
            </a:r>
            <a:r>
              <a:rPr lang="en-US" altLang="ja-JP" dirty="0" smtClean="0">
                <a:latin typeface="+mn-ea"/>
                <a:ea typeface="+mn-ea"/>
              </a:rPr>
              <a:t>6</a:t>
            </a:r>
            <a:r>
              <a:rPr lang="ja-JP" altLang="en-US" dirty="0" smtClean="0">
                <a:latin typeface="+mn-ea"/>
                <a:ea typeface="+mn-ea"/>
              </a:rPr>
              <a:t>月</a:t>
            </a:r>
            <a:r>
              <a:rPr lang="en-US" altLang="ja-JP" dirty="0" smtClean="0">
                <a:latin typeface="+mn-ea"/>
                <a:ea typeface="+mn-ea"/>
              </a:rPr>
              <a:t>18</a:t>
            </a:r>
            <a:r>
              <a:rPr lang="ja-JP" altLang="en-US" dirty="0" smtClean="0">
                <a:latin typeface="+mn-ea"/>
                <a:ea typeface="+mn-ea"/>
              </a:rPr>
              <a:t>日（平成</a:t>
            </a:r>
            <a:r>
              <a:rPr lang="en-US" altLang="ja-JP" dirty="0" smtClean="0">
                <a:latin typeface="+mn-ea"/>
                <a:ea typeface="+mn-ea"/>
              </a:rPr>
              <a:t>9</a:t>
            </a:r>
            <a:r>
              <a:rPr lang="ja-JP" altLang="en-US" smtClean="0">
                <a:latin typeface="+mn-ea"/>
                <a:ea typeface="+mn-ea"/>
              </a:rPr>
              <a:t>年（</a:t>
            </a:r>
            <a:r>
              <a:rPr lang="ja-JP" altLang="en-US" dirty="0" smtClean="0">
                <a:latin typeface="+mn-ea"/>
                <a:ea typeface="+mn-ea"/>
              </a:rPr>
              <a:t>ネ）</a:t>
            </a:r>
            <a:r>
              <a:rPr lang="en-US" altLang="ja-JP" dirty="0" smtClean="0">
                <a:latin typeface="+mn-ea"/>
                <a:ea typeface="+mn-ea"/>
              </a:rPr>
              <a:t>404</a:t>
            </a:r>
            <a:r>
              <a:rPr lang="ja-JP" altLang="en-US" dirty="0" smtClean="0">
                <a:latin typeface="+mn-ea"/>
                <a:ea typeface="+mn-ea"/>
              </a:rPr>
              <a:t>号）（自走式クレーン事件）を紹介する。</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（条文：意匠法</a:t>
            </a:r>
            <a:r>
              <a:rPr lang="en-US" altLang="ja-JP" dirty="0" smtClean="0">
                <a:latin typeface="+mn-ea"/>
                <a:ea typeface="+mn-ea"/>
              </a:rPr>
              <a:t>3</a:t>
            </a:r>
            <a:r>
              <a:rPr lang="ja-JP" altLang="en-US" dirty="0" smtClean="0">
                <a:latin typeface="+mn-ea"/>
                <a:ea typeface="+mn-ea"/>
              </a:rPr>
              <a:t>条</a:t>
            </a:r>
            <a:r>
              <a:rPr lang="en-US" altLang="ja-JP" dirty="0" smtClean="0">
                <a:latin typeface="+mn-ea"/>
                <a:ea typeface="+mn-ea"/>
              </a:rPr>
              <a:t>1</a:t>
            </a:r>
            <a:r>
              <a:rPr lang="ja-JP" altLang="en-US" dirty="0" smtClean="0">
                <a:latin typeface="+mn-ea"/>
                <a:ea typeface="+mn-ea"/>
              </a:rPr>
              <a:t>項</a:t>
            </a:r>
            <a:r>
              <a:rPr lang="en-US" altLang="ja-JP" dirty="0" smtClean="0">
                <a:latin typeface="+mn-ea"/>
                <a:ea typeface="+mn-ea"/>
              </a:rPr>
              <a:t>3</a:t>
            </a:r>
            <a:r>
              <a:rPr lang="ja-JP" altLang="en-US" dirty="0" smtClean="0">
                <a:latin typeface="+mn-ea"/>
                <a:ea typeface="+mn-ea"/>
              </a:rPr>
              <a:t>号、</a:t>
            </a:r>
            <a:r>
              <a:rPr lang="en-US" altLang="ja-JP" dirty="0" smtClean="0">
                <a:latin typeface="+mn-ea"/>
                <a:ea typeface="+mn-ea"/>
              </a:rPr>
              <a:t>23</a:t>
            </a:r>
            <a:r>
              <a:rPr lang="ja-JP" altLang="en-US" dirty="0" smtClean="0">
                <a:latin typeface="+mn-ea"/>
                <a:ea typeface="+mn-ea"/>
              </a:rPr>
              <a:t>条、</a:t>
            </a:r>
            <a:r>
              <a:rPr lang="en-US" altLang="ja-JP" dirty="0" smtClean="0">
                <a:latin typeface="+mn-ea"/>
                <a:ea typeface="+mn-ea"/>
              </a:rPr>
              <a:t>24</a:t>
            </a:r>
            <a:r>
              <a:rPr lang="ja-JP" altLang="en-US" dirty="0" smtClean="0">
                <a:latin typeface="+mn-ea"/>
                <a:ea typeface="+mn-ea"/>
              </a:rPr>
              <a:t>条）</a:t>
            </a:r>
            <a:endParaRPr kumimoji="1" lang="ja-JP" altLang="en-US" dirty="0">
              <a:latin typeface="+mn-ea"/>
              <a:ea typeface="+mn-ea"/>
            </a:endParaRPr>
          </a:p>
        </p:txBody>
      </p:sp>
    </p:spTree>
    <p:extLst>
      <p:ext uri="{BB962C8B-B14F-4D97-AF65-F5344CB8AC3E}">
        <p14:creationId xmlns:p14="http://schemas.microsoft.com/office/powerpoint/2010/main" val="320023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4507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・意匠権を活用した、市場競争力の獲得について理解する。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・「アニマルラバーバンド」は、高性能素材を使用して動物を形どったデザインが大ヒットした。意匠権担保融資（意匠権を担保にお金を借りること）が可能となった事例。</a:t>
            </a:r>
            <a:endParaRPr kumimoji="1" lang="ja-JP" altLang="en-US" dirty="0">
              <a:latin typeface="+mn-ea"/>
              <a:ea typeface="+mn-ea"/>
            </a:endParaRPr>
          </a:p>
        </p:txBody>
      </p:sp>
    </p:spTree>
    <p:extLst>
      <p:ext uri="{BB962C8B-B14F-4D97-AF65-F5344CB8AC3E}">
        <p14:creationId xmlns:p14="http://schemas.microsoft.com/office/powerpoint/2010/main" val="103423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5393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a:t>
            </a:r>
            <a:r>
              <a:rPr kumimoji="1" lang="en-US" altLang="ja-JP" dirty="0" smtClean="0">
                <a:latin typeface="+mn-ea"/>
                <a:ea typeface="+mn-ea"/>
              </a:rPr>
              <a:t>CASE</a:t>
            </a:r>
            <a:r>
              <a:rPr kumimoji="1" lang="ja-JP" altLang="en-US" dirty="0" smtClean="0">
                <a:latin typeface="+mn-ea"/>
                <a:ea typeface="+mn-ea"/>
              </a:rPr>
              <a:t>を通じて、意匠に関して問題となるポイントを理解する。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p>
          <a:p>
            <a:r>
              <a:rPr kumimoji="1" lang="ja-JP" altLang="en-US" dirty="0" smtClean="0">
                <a:latin typeface="+mn-ea"/>
                <a:ea typeface="+mn-ea"/>
              </a:rPr>
              <a:t>・最初に</a:t>
            </a:r>
            <a:r>
              <a:rPr kumimoji="1" lang="en-US" altLang="ja-JP" dirty="0" smtClean="0">
                <a:latin typeface="+mn-ea"/>
                <a:ea typeface="+mn-ea"/>
              </a:rPr>
              <a:t>CASE</a:t>
            </a:r>
            <a:r>
              <a:rPr kumimoji="1" lang="ja-JP" altLang="en-US" dirty="0" smtClean="0">
                <a:latin typeface="+mn-ea"/>
                <a:ea typeface="+mn-ea"/>
              </a:rPr>
              <a:t>を学生に読んでもらい、内容を確認するとともに、最後にもう一度振り返る。</a:t>
            </a:r>
            <a:endParaRPr kumimoji="1" lang="ja-JP" altLang="en-US" dirty="0">
              <a:latin typeface="+mn-ea"/>
              <a:ea typeface="+mn-ea"/>
            </a:endParaRPr>
          </a:p>
        </p:txBody>
      </p:sp>
    </p:spTree>
    <p:extLst>
      <p:ext uri="{BB962C8B-B14F-4D97-AF65-F5344CB8AC3E}">
        <p14:creationId xmlns:p14="http://schemas.microsoft.com/office/powerpoint/2010/main" val="110958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4333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・意匠法の保護対象について理解する。</a:t>
            </a:r>
            <a:endParaRPr kumimoji="1" lang="en-US" altLang="ja-JP" dirty="0" smtClean="0">
              <a:latin typeface="+mn-ea"/>
              <a:ea typeface="+mn-ea"/>
            </a:endParaRPr>
          </a:p>
          <a:p>
            <a:r>
              <a:rPr kumimoji="1" lang="ja-JP" altLang="en-US" dirty="0" smtClean="0">
                <a:latin typeface="+mn-ea"/>
                <a:ea typeface="+mn-ea"/>
              </a:rPr>
              <a:t>・特許法との違いを理解する。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r>
              <a:rPr kumimoji="1" lang="ja-JP" altLang="en-US" dirty="0" smtClean="0">
                <a:latin typeface="+mn-ea"/>
                <a:ea typeface="+mn-ea"/>
              </a:rPr>
              <a:t>・</a:t>
            </a:r>
            <a:r>
              <a:rPr lang="ja-JP" altLang="en-US" dirty="0" smtClean="0">
                <a:latin typeface="+mn-ea"/>
                <a:ea typeface="+mn-ea"/>
              </a:rPr>
              <a:t>意匠法の保護対象は「意匠」であること、及び、画像についても保護を受け得ることを説明し、プロダクトデザインに限らない活用余地があることを示す。</a:t>
            </a:r>
            <a:endParaRPr lang="en-US" altLang="ja-JP"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mn-ea"/>
                <a:ea typeface="+mn-ea"/>
              </a:rPr>
              <a:t>・特許法とは保護対象に大きな違いがある一方、両者を重ねて製品の保護を行う例（機械部品等）があることも説明する。</a:t>
            </a:r>
            <a:endParaRPr lang="en-US" altLang="ja-JP"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latin typeface="+mn-ea"/>
              <a:ea typeface="+mn-ea"/>
            </a:endParaRPr>
          </a:p>
          <a:p>
            <a:r>
              <a:rPr kumimoji="1" lang="ja-JP" altLang="en-US" dirty="0" smtClean="0">
                <a:latin typeface="+mn-ea"/>
                <a:ea typeface="+mn-ea"/>
              </a:rPr>
              <a:t>（条文：意匠法</a:t>
            </a:r>
            <a:r>
              <a:rPr kumimoji="1" lang="en-US" altLang="ja-JP" dirty="0" smtClean="0">
                <a:latin typeface="+mn-ea"/>
                <a:ea typeface="+mn-ea"/>
              </a:rPr>
              <a:t>2</a:t>
            </a:r>
            <a:r>
              <a:rPr kumimoji="1" lang="ja-JP" altLang="en-US" dirty="0" smtClean="0">
                <a:latin typeface="+mn-ea"/>
                <a:ea typeface="+mn-ea"/>
              </a:rPr>
              <a:t>条</a:t>
            </a:r>
            <a:r>
              <a:rPr kumimoji="1" lang="en-US" altLang="ja-JP" dirty="0" smtClean="0">
                <a:latin typeface="+mn-ea"/>
                <a:ea typeface="+mn-ea"/>
              </a:rPr>
              <a:t>1</a:t>
            </a:r>
            <a:r>
              <a:rPr kumimoji="1" lang="ja-JP" altLang="en-US" dirty="0" smtClean="0">
                <a:latin typeface="+mn-ea"/>
                <a:ea typeface="+mn-ea"/>
              </a:rPr>
              <a:t>項、</a:t>
            </a:r>
            <a:r>
              <a:rPr kumimoji="1" lang="en-US" altLang="ja-JP" dirty="0" smtClean="0">
                <a:latin typeface="+mn-ea"/>
                <a:ea typeface="+mn-ea"/>
              </a:rPr>
              <a:t>2</a:t>
            </a:r>
            <a:r>
              <a:rPr kumimoji="1" lang="ja-JP" altLang="en-US" dirty="0" smtClean="0">
                <a:latin typeface="+mn-ea"/>
                <a:ea typeface="+mn-ea"/>
              </a:rPr>
              <a:t>条</a:t>
            </a:r>
            <a:r>
              <a:rPr kumimoji="1" lang="en-US" altLang="ja-JP" dirty="0" smtClean="0">
                <a:latin typeface="+mn-ea"/>
                <a:ea typeface="+mn-ea"/>
              </a:rPr>
              <a:t>2</a:t>
            </a:r>
            <a:r>
              <a:rPr kumimoji="1" lang="ja-JP" altLang="en-US" dirty="0" smtClean="0">
                <a:latin typeface="+mn-ea"/>
                <a:ea typeface="+mn-ea"/>
              </a:rPr>
              <a:t>項）</a:t>
            </a:r>
            <a:endParaRPr kumimoji="1" lang="ja-JP" altLang="en-US" dirty="0">
              <a:latin typeface="+mn-ea"/>
              <a:ea typeface="+mn-ea"/>
            </a:endParaRPr>
          </a:p>
        </p:txBody>
      </p:sp>
    </p:spTree>
    <p:extLst>
      <p:ext uri="{BB962C8B-B14F-4D97-AF65-F5344CB8AC3E}">
        <p14:creationId xmlns:p14="http://schemas.microsoft.com/office/powerpoint/2010/main" val="34294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・意匠法について特許法と対比させながら理解する。</a:t>
            </a:r>
            <a:endParaRPr lang="en-US" altLang="ja-JP" dirty="0" smtClean="0"/>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p>
          <a:p>
            <a:r>
              <a:rPr lang="ja-JP" altLang="en-US" dirty="0" smtClean="0"/>
              <a:t>・意匠権の取得のための手続は、特許権の取得手続と類似している。</a:t>
            </a:r>
            <a:endParaRPr lang="en-US" altLang="ja-JP" dirty="0" smtClean="0"/>
          </a:p>
          <a:p>
            <a:r>
              <a:rPr lang="ja-JP" altLang="en-US" dirty="0" smtClean="0"/>
              <a:t>・同じ製品であっても、特許権は技術的思想からの保護、意匠権はデザインからの保護となる。複合的に権利を取得することにより、手厚い保護を行うことができることを説明する。</a:t>
            </a:r>
            <a:endParaRPr lang="en-US" altLang="ja-JP" dirty="0" smtClean="0"/>
          </a:p>
          <a:p>
            <a:r>
              <a:rPr lang="ja-JP" altLang="en-US" dirty="0" smtClean="0"/>
              <a:t>・「カドケシ」の事例では、特許権の権利範囲は、技術的思想が書かれており、幅広い権利範囲を有しているが、意匠権は一目で侵害品を判断することができる権利範囲となっている。</a:t>
            </a:r>
            <a:endParaRPr lang="en-US" altLang="ja-JP" dirty="0" smtClean="0"/>
          </a:p>
          <a:p>
            <a:endParaRPr lang="en-US" altLang="ja-JP" dirty="0" smtClean="0"/>
          </a:p>
          <a:p>
            <a:r>
              <a:rPr lang="ja-JP" altLang="en-US" dirty="0" smtClean="0"/>
              <a:t>（条文：特許法</a:t>
            </a:r>
            <a:r>
              <a:rPr lang="en-US" altLang="ja-JP" dirty="0" smtClean="0"/>
              <a:t>70</a:t>
            </a:r>
            <a:r>
              <a:rPr lang="ja-JP" altLang="en-US" dirty="0" smtClean="0"/>
              <a:t>条、意匠法</a:t>
            </a:r>
            <a:r>
              <a:rPr lang="en-US" altLang="ja-JP" dirty="0" smtClean="0"/>
              <a:t>23</a:t>
            </a:r>
            <a:r>
              <a:rPr lang="ja-JP" altLang="en-US" dirty="0" smtClean="0"/>
              <a:t>条、</a:t>
            </a:r>
            <a:r>
              <a:rPr lang="en-US" altLang="ja-JP" dirty="0" smtClean="0"/>
              <a:t>24</a:t>
            </a:r>
            <a:r>
              <a:rPr lang="ja-JP" altLang="en-US" dirty="0" smtClean="0"/>
              <a:t>条）</a:t>
            </a:r>
            <a:endParaRPr kumimoji="1" lang="ja-JP" altLang="en-US" dirty="0"/>
          </a:p>
        </p:txBody>
      </p:sp>
    </p:spTree>
    <p:extLst>
      <p:ext uri="{BB962C8B-B14F-4D97-AF65-F5344CB8AC3E}">
        <p14:creationId xmlns:p14="http://schemas.microsoft.com/office/powerpoint/2010/main" val="20934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・意匠法で保護できるもの、保護できないものを理解する。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latin typeface="+mn-ea"/>
                <a:ea typeface="+mn-ea"/>
              </a:rPr>
              <a:t>・</a:t>
            </a:r>
            <a:r>
              <a:rPr lang="ja-JP" altLang="en-US" dirty="0" smtClean="0">
                <a:latin typeface="+mn-ea"/>
                <a:ea typeface="+mn-ea"/>
              </a:rPr>
              <a:t>意匠法で保護することのできないデザインがあることを説明する。</a:t>
            </a:r>
            <a:endParaRPr lang="en-US" altLang="ja-JP" dirty="0" smtClean="0">
              <a:latin typeface="+mn-ea"/>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latin typeface="+mn-ea"/>
                <a:ea typeface="+mn-ea"/>
              </a:rPr>
              <a:t>・学生</a:t>
            </a:r>
            <a:r>
              <a:rPr lang="ja-JP" altLang="en-US" dirty="0" smtClean="0">
                <a:latin typeface="+mn-ea"/>
                <a:ea typeface="+mn-ea"/>
              </a:rPr>
              <a:t>の専門領域において、意匠法で保護できるものがどのようなものか、考えさせるのもよい。</a:t>
            </a:r>
            <a:endParaRPr kumimoji="1" lang="ja-JP" altLang="en-US" dirty="0">
              <a:latin typeface="+mn-ea"/>
              <a:ea typeface="+mn-ea"/>
            </a:endParaRPr>
          </a:p>
        </p:txBody>
      </p:sp>
    </p:spTree>
    <p:extLst>
      <p:ext uri="{BB962C8B-B14F-4D97-AF65-F5344CB8AC3E}">
        <p14:creationId xmlns:p14="http://schemas.microsoft.com/office/powerpoint/2010/main" val="49953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a:t>
            </a:r>
            <a:r>
              <a:rPr kumimoji="1" lang="ja-JP" altLang="en-US" dirty="0" smtClean="0">
                <a:latin typeface="+mn-ea"/>
                <a:ea typeface="+mn-ea"/>
              </a:rPr>
              <a:t>狙い</a:t>
            </a:r>
            <a:r>
              <a:rPr kumimoji="1" lang="en-US" altLang="ja-JP" dirty="0" smtClean="0">
                <a:latin typeface="+mn-ea"/>
                <a:ea typeface="+mn-ea"/>
              </a:rPr>
              <a:t>〕</a:t>
            </a:r>
          </a:p>
          <a:p>
            <a:r>
              <a:rPr kumimoji="1" lang="ja-JP" altLang="en-US" dirty="0" smtClean="0">
                <a:latin typeface="+mn-ea"/>
                <a:ea typeface="+mn-ea"/>
              </a:rPr>
              <a:t>・意匠登録を受けるための主な</a:t>
            </a:r>
            <a:r>
              <a:rPr kumimoji="1" lang="en-US" altLang="ja-JP" dirty="0" smtClean="0">
                <a:latin typeface="+mn-ea"/>
                <a:ea typeface="+mn-ea"/>
              </a:rPr>
              <a:t>7</a:t>
            </a:r>
            <a:r>
              <a:rPr kumimoji="1" lang="ja-JP" altLang="en-US" dirty="0" err="1" smtClean="0">
                <a:latin typeface="+mn-ea"/>
                <a:ea typeface="+mn-ea"/>
              </a:rPr>
              <a:t>つの</a:t>
            </a:r>
            <a:r>
              <a:rPr kumimoji="1" lang="ja-JP" altLang="en-US" dirty="0" smtClean="0">
                <a:latin typeface="+mn-ea"/>
                <a:ea typeface="+mn-ea"/>
              </a:rPr>
              <a:t>要件を理解する。</a:t>
            </a:r>
            <a:endParaRPr kumimoji="1" lang="en-US" altLang="ja-JP" dirty="0" smtClean="0">
              <a:latin typeface="+mn-ea"/>
              <a:ea typeface="+mn-ea"/>
            </a:endParaRPr>
          </a:p>
          <a:p>
            <a:endParaRPr kumimoji="1" lang="en-US" altLang="ja-JP" dirty="0" smtClean="0">
              <a:latin typeface="+mn-ea"/>
              <a:ea typeface="+mn-ea"/>
            </a:endParaRPr>
          </a:p>
          <a:p>
            <a:r>
              <a:rPr kumimoji="1" lang="en-US" altLang="ja-JP" dirty="0" smtClean="0">
                <a:latin typeface="+mn-ea"/>
                <a:ea typeface="+mn-ea"/>
              </a:rPr>
              <a:t>〔</a:t>
            </a:r>
            <a:r>
              <a:rPr kumimoji="1" lang="ja-JP" altLang="en-US" dirty="0" smtClean="0">
                <a:latin typeface="+mn-ea"/>
                <a:ea typeface="+mn-ea"/>
              </a:rPr>
              <a:t>説明</a:t>
            </a:r>
            <a:r>
              <a:rPr kumimoji="1" lang="en-US" altLang="ja-JP" dirty="0" smtClean="0">
                <a:latin typeface="+mn-ea"/>
                <a:ea typeface="+mn-ea"/>
              </a:rPr>
              <a:t>〕</a:t>
            </a:r>
            <a:endParaRPr kumimoji="1" lang="ja-JP" altLang="en-US" dirty="0" smtClean="0">
              <a:latin typeface="+mn-ea"/>
              <a:ea typeface="+mn-ea"/>
            </a:endParaRPr>
          </a:p>
          <a:p>
            <a:r>
              <a:rPr lang="ja-JP" altLang="en-US" dirty="0" smtClean="0">
                <a:latin typeface="+mn-ea"/>
                <a:ea typeface="+mn-ea"/>
              </a:rPr>
              <a:t>・意匠登録に必要となる主な</a:t>
            </a:r>
            <a:r>
              <a:rPr lang="en-US" altLang="ja-JP" dirty="0" smtClean="0">
                <a:latin typeface="+mn-ea"/>
                <a:ea typeface="+mn-ea"/>
              </a:rPr>
              <a:t>7</a:t>
            </a:r>
            <a:r>
              <a:rPr lang="ja-JP" altLang="en-US" dirty="0" err="1" smtClean="0">
                <a:latin typeface="+mn-ea"/>
                <a:ea typeface="+mn-ea"/>
              </a:rPr>
              <a:t>つの</a:t>
            </a:r>
            <a:r>
              <a:rPr lang="ja-JP" altLang="en-US" dirty="0" smtClean="0">
                <a:latin typeface="+mn-ea"/>
                <a:ea typeface="+mn-ea"/>
              </a:rPr>
              <a:t>要件について説明する。ただし、説明は簡単に一言触れる程度でよい。実際の要件充足性は特許庁の審査官や裁判官が検討する事項である。</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（条文：意匠法</a:t>
            </a:r>
            <a:r>
              <a:rPr lang="en-US" altLang="ja-JP" dirty="0" smtClean="0">
                <a:latin typeface="+mn-ea"/>
                <a:ea typeface="+mn-ea"/>
              </a:rPr>
              <a:t>3</a:t>
            </a:r>
            <a:r>
              <a:rPr lang="ja-JP" altLang="en-US" dirty="0" smtClean="0">
                <a:latin typeface="+mn-ea"/>
                <a:ea typeface="+mn-ea"/>
              </a:rPr>
              <a:t>条</a:t>
            </a:r>
            <a:r>
              <a:rPr lang="en-US" altLang="ja-JP" dirty="0" smtClean="0">
                <a:latin typeface="+mn-ea"/>
                <a:ea typeface="+mn-ea"/>
              </a:rPr>
              <a:t>1</a:t>
            </a:r>
            <a:r>
              <a:rPr lang="ja-JP" altLang="en-US" dirty="0" smtClean="0">
                <a:latin typeface="+mn-ea"/>
                <a:ea typeface="+mn-ea"/>
              </a:rPr>
              <a:t>項、</a:t>
            </a:r>
            <a:r>
              <a:rPr lang="en-US" altLang="ja-JP" dirty="0" smtClean="0">
                <a:latin typeface="+mn-ea"/>
                <a:ea typeface="+mn-ea"/>
              </a:rPr>
              <a:t>3</a:t>
            </a:r>
            <a:r>
              <a:rPr lang="ja-JP" altLang="en-US" dirty="0" smtClean="0">
                <a:latin typeface="+mn-ea"/>
                <a:ea typeface="+mn-ea"/>
              </a:rPr>
              <a:t>条</a:t>
            </a:r>
            <a:r>
              <a:rPr lang="en-US" altLang="ja-JP" dirty="0" smtClean="0">
                <a:latin typeface="+mn-ea"/>
                <a:ea typeface="+mn-ea"/>
              </a:rPr>
              <a:t>2</a:t>
            </a:r>
            <a:r>
              <a:rPr lang="ja-JP" altLang="en-US" dirty="0" smtClean="0">
                <a:latin typeface="+mn-ea"/>
                <a:ea typeface="+mn-ea"/>
              </a:rPr>
              <a:t>項、</a:t>
            </a:r>
            <a:r>
              <a:rPr lang="en-US" altLang="ja-JP" dirty="0" smtClean="0">
                <a:latin typeface="+mn-ea"/>
                <a:ea typeface="+mn-ea"/>
              </a:rPr>
              <a:t>3</a:t>
            </a:r>
            <a:r>
              <a:rPr lang="ja-JP" altLang="en-US" dirty="0" smtClean="0">
                <a:latin typeface="+mn-ea"/>
                <a:ea typeface="+mn-ea"/>
              </a:rPr>
              <a:t>条の</a:t>
            </a:r>
            <a:r>
              <a:rPr lang="en-US" altLang="ja-JP" dirty="0" smtClean="0">
                <a:latin typeface="+mn-ea"/>
                <a:ea typeface="+mn-ea"/>
              </a:rPr>
              <a:t>2</a:t>
            </a:r>
            <a:r>
              <a:rPr lang="ja-JP" altLang="en-US" dirty="0" err="1" smtClean="0">
                <a:latin typeface="+mn-ea"/>
                <a:ea typeface="+mn-ea"/>
              </a:rPr>
              <a:t>、</a:t>
            </a:r>
            <a:r>
              <a:rPr lang="en-US" altLang="ja-JP" dirty="0" smtClean="0">
                <a:latin typeface="+mn-ea"/>
                <a:ea typeface="+mn-ea"/>
              </a:rPr>
              <a:t>5</a:t>
            </a:r>
            <a:r>
              <a:rPr lang="ja-JP" altLang="en-US" dirty="0" smtClean="0">
                <a:latin typeface="+mn-ea"/>
                <a:ea typeface="+mn-ea"/>
              </a:rPr>
              <a:t>条、</a:t>
            </a:r>
            <a:r>
              <a:rPr lang="en-US" altLang="ja-JP" dirty="0" smtClean="0">
                <a:latin typeface="+mn-ea"/>
                <a:ea typeface="+mn-ea"/>
              </a:rPr>
              <a:t>7</a:t>
            </a:r>
            <a:r>
              <a:rPr lang="ja-JP" altLang="en-US" dirty="0" smtClean="0">
                <a:latin typeface="+mn-ea"/>
                <a:ea typeface="+mn-ea"/>
              </a:rPr>
              <a:t>条、</a:t>
            </a:r>
            <a:r>
              <a:rPr lang="en-US" altLang="ja-JP" dirty="0" smtClean="0">
                <a:latin typeface="+mn-ea"/>
                <a:ea typeface="+mn-ea"/>
              </a:rPr>
              <a:t>9</a:t>
            </a:r>
            <a:r>
              <a:rPr lang="ja-JP" altLang="en-US" dirty="0" smtClean="0">
                <a:latin typeface="+mn-ea"/>
                <a:ea typeface="+mn-ea"/>
              </a:rPr>
              <a:t>条）</a:t>
            </a:r>
            <a:endParaRPr kumimoji="1" lang="ja-JP" altLang="en-US" dirty="0">
              <a:latin typeface="+mn-ea"/>
              <a:ea typeface="+mn-ea"/>
            </a:endParaRPr>
          </a:p>
        </p:txBody>
      </p:sp>
    </p:spTree>
    <p:extLst>
      <p:ext uri="{BB962C8B-B14F-4D97-AF65-F5344CB8AC3E}">
        <p14:creationId xmlns:p14="http://schemas.microsoft.com/office/powerpoint/2010/main" val="19956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smtClean="0"/>
              <a:t>マスター テキストの書式設定</a:t>
            </a:r>
            <a:endParaRPr kumimoji="1" lang="ja-JP" altLang="en-US" dirty="0"/>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smtClean="0"/>
              <a:t>マスター タイトルの書式設定</a:t>
            </a:r>
            <a:endParaRPr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smtClean="0"/>
              <a:t>マスター テキストの書式設定</a:t>
            </a: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timing>
    <p:tnLst>
      <p:par>
        <p:cTn id="1" dur="indefinite" restart="never" nodeType="tmRoot"/>
      </p:par>
    </p:tnLst>
  </p:timing>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80750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lang="en-US" altLang="ja-JP" dirty="0" smtClean="0"/>
              <a:t>04-01</a:t>
            </a:r>
            <a:r>
              <a:rPr lang="ja-JP" altLang="en-US" dirty="0" smtClean="0"/>
              <a:t>　意匠制度の仕組み</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意匠権は、特許庁に出願し、登録がなされてはじめて発生する。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9</a:t>
            </a:fld>
            <a:endParaRPr lang="ja-JP" altLang="en-US" dirty="0"/>
          </a:p>
        </p:txBody>
      </p:sp>
      <p:sp>
        <p:nvSpPr>
          <p:cNvPr id="14" name="ホームベース 13"/>
          <p:cNvSpPr/>
          <p:nvPr/>
        </p:nvSpPr>
        <p:spPr>
          <a:xfrm>
            <a:off x="5817326" y="1266092"/>
            <a:ext cx="3312000" cy="288000"/>
          </a:xfrm>
          <a:prstGeom prst="homePlate">
            <a:avLst>
              <a:gd name="adj" fmla="val 5402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10000"/>
              </a:lnSpc>
            </a:pPr>
            <a:r>
              <a:rPr kumimoji="1" lang="ja-JP" altLang="en-US" sz="1400" dirty="0" smtClean="0">
                <a:solidFill>
                  <a:schemeClr val="tx1"/>
                </a:solidFill>
              </a:rPr>
              <a:t>登録から最長</a:t>
            </a:r>
            <a:r>
              <a:rPr kumimoji="1" lang="en-US" altLang="ja-JP" sz="1400" dirty="0" smtClean="0">
                <a:solidFill>
                  <a:schemeClr val="tx1"/>
                </a:solidFill>
              </a:rPr>
              <a:t>20</a:t>
            </a:r>
            <a:r>
              <a:rPr kumimoji="1" lang="ja-JP" altLang="en-US" sz="1400" dirty="0" smtClean="0">
                <a:solidFill>
                  <a:schemeClr val="tx1"/>
                </a:solidFill>
              </a:rPr>
              <a:t>年間の保護</a:t>
            </a:r>
            <a:endParaRPr kumimoji="1" lang="ja-JP" altLang="en-US" sz="1400" dirty="0">
              <a:solidFill>
                <a:schemeClr val="tx1"/>
              </a:solidFill>
            </a:endParaRPr>
          </a:p>
        </p:txBody>
      </p:sp>
      <p:sp>
        <p:nvSpPr>
          <p:cNvPr id="66" name="角丸四角形 65"/>
          <p:cNvSpPr/>
          <p:nvPr/>
        </p:nvSpPr>
        <p:spPr>
          <a:xfrm>
            <a:off x="2935798" y="4289704"/>
            <a:ext cx="432048" cy="18720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拒絶理由の通知</a:t>
            </a:r>
            <a:endParaRPr kumimoji="1" lang="ja-JP" altLang="en-US" sz="1400" dirty="0">
              <a:solidFill>
                <a:schemeClr val="tx1"/>
              </a:solidFill>
            </a:endParaRPr>
          </a:p>
        </p:txBody>
      </p:sp>
      <p:sp>
        <p:nvSpPr>
          <p:cNvPr id="67" name="角丸四角形 66"/>
          <p:cNvSpPr/>
          <p:nvPr/>
        </p:nvSpPr>
        <p:spPr>
          <a:xfrm>
            <a:off x="3657600" y="4289704"/>
            <a:ext cx="432048" cy="18720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意見・補正等</a:t>
            </a:r>
            <a:endParaRPr kumimoji="1" lang="ja-JP" altLang="en-US" sz="1400" dirty="0">
              <a:solidFill>
                <a:schemeClr val="tx1"/>
              </a:solidFill>
            </a:endParaRPr>
          </a:p>
        </p:txBody>
      </p:sp>
      <p:sp>
        <p:nvSpPr>
          <p:cNvPr id="68" name="角丸四角形 67"/>
          <p:cNvSpPr/>
          <p:nvPr/>
        </p:nvSpPr>
        <p:spPr>
          <a:xfrm>
            <a:off x="4377600" y="4289704"/>
            <a:ext cx="432048" cy="18720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拒絶査定</a:t>
            </a:r>
            <a:endParaRPr kumimoji="1" lang="ja-JP" altLang="en-US" sz="1400" dirty="0">
              <a:solidFill>
                <a:schemeClr val="tx1"/>
              </a:solidFill>
            </a:endParaRPr>
          </a:p>
        </p:txBody>
      </p:sp>
      <p:sp>
        <p:nvSpPr>
          <p:cNvPr id="69" name="角丸四角形 68"/>
          <p:cNvSpPr/>
          <p:nvPr/>
        </p:nvSpPr>
        <p:spPr>
          <a:xfrm>
            <a:off x="5096124" y="4289704"/>
            <a:ext cx="432048" cy="18720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審判請求</a:t>
            </a:r>
            <a:endParaRPr kumimoji="1" lang="ja-JP" altLang="en-US" sz="1400" dirty="0">
              <a:solidFill>
                <a:schemeClr val="tx1"/>
              </a:solidFill>
            </a:endParaRPr>
          </a:p>
        </p:txBody>
      </p:sp>
      <p:sp>
        <p:nvSpPr>
          <p:cNvPr id="70" name="角丸四角形 69"/>
          <p:cNvSpPr/>
          <p:nvPr/>
        </p:nvSpPr>
        <p:spPr>
          <a:xfrm>
            <a:off x="5817600" y="4289704"/>
            <a:ext cx="432048" cy="18720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審判（特許庁）</a:t>
            </a:r>
            <a:endParaRPr kumimoji="1" lang="ja-JP" altLang="en-US" sz="1400" dirty="0">
              <a:solidFill>
                <a:schemeClr val="tx1"/>
              </a:solidFill>
            </a:endParaRPr>
          </a:p>
        </p:txBody>
      </p:sp>
      <p:sp>
        <p:nvSpPr>
          <p:cNvPr id="71" name="角丸四角形 70"/>
          <p:cNvSpPr/>
          <p:nvPr/>
        </p:nvSpPr>
        <p:spPr>
          <a:xfrm>
            <a:off x="6539076" y="4289704"/>
            <a:ext cx="432048" cy="1872000"/>
          </a:xfrm>
          <a:prstGeom prst="roundRect">
            <a:avLst>
              <a:gd name="adj" fmla="val 1666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裁判（知財高裁）</a:t>
            </a:r>
            <a:endParaRPr kumimoji="1" lang="ja-JP" altLang="en-US" sz="1400" dirty="0">
              <a:solidFill>
                <a:schemeClr val="tx1"/>
              </a:solidFill>
            </a:endParaRPr>
          </a:p>
        </p:txBody>
      </p:sp>
      <p:sp>
        <p:nvSpPr>
          <p:cNvPr id="72" name="角丸四角形 71"/>
          <p:cNvSpPr/>
          <p:nvPr/>
        </p:nvSpPr>
        <p:spPr>
          <a:xfrm>
            <a:off x="7256364" y="4289704"/>
            <a:ext cx="432048" cy="1872000"/>
          </a:xfrm>
          <a:prstGeom prst="roundRect">
            <a:avLst>
              <a:gd name="adj" fmla="val 1666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裁判（最高裁）</a:t>
            </a:r>
            <a:endParaRPr kumimoji="1" lang="ja-JP" altLang="en-US" sz="1400" dirty="0">
              <a:solidFill>
                <a:schemeClr val="tx1"/>
              </a:solidFill>
            </a:endParaRPr>
          </a:p>
        </p:txBody>
      </p:sp>
      <p:sp>
        <p:nvSpPr>
          <p:cNvPr id="75" name="角丸四角形 74"/>
          <p:cNvSpPr/>
          <p:nvPr/>
        </p:nvSpPr>
        <p:spPr>
          <a:xfrm>
            <a:off x="5817326" y="1628800"/>
            <a:ext cx="432048" cy="2374400"/>
          </a:xfrm>
          <a:prstGeom prst="roundRect">
            <a:avLst>
              <a:gd name="adj" fmla="val 1666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意匠権の発生（設定登録）</a:t>
            </a:r>
            <a:endParaRPr kumimoji="1" lang="ja-JP" altLang="en-US" sz="1400" dirty="0">
              <a:solidFill>
                <a:schemeClr val="tx1"/>
              </a:solidFill>
            </a:endParaRPr>
          </a:p>
        </p:txBody>
      </p:sp>
      <p:sp>
        <p:nvSpPr>
          <p:cNvPr id="77" name="角丸四角形 76"/>
          <p:cNvSpPr/>
          <p:nvPr/>
        </p:nvSpPr>
        <p:spPr>
          <a:xfrm>
            <a:off x="6539076" y="1628800"/>
            <a:ext cx="1152000" cy="1150264"/>
          </a:xfrm>
          <a:prstGeom prst="roundRect">
            <a:avLst>
              <a:gd name="adj" fmla="val 755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kumimoji="1" lang="ja-JP" altLang="en-US" sz="900" dirty="0" smtClean="0">
                <a:solidFill>
                  <a:schemeClr val="tx1"/>
                </a:solidFill>
              </a:rPr>
              <a:t>意匠登録証の交付</a:t>
            </a:r>
            <a:endParaRPr kumimoji="1" lang="ja-JP" altLang="en-US" sz="900" dirty="0">
              <a:solidFill>
                <a:schemeClr val="tx1"/>
              </a:solidFill>
            </a:endParaRPr>
          </a:p>
        </p:txBody>
      </p:sp>
      <p:sp>
        <p:nvSpPr>
          <p:cNvPr id="78" name="角丸四角形 77"/>
          <p:cNvSpPr/>
          <p:nvPr/>
        </p:nvSpPr>
        <p:spPr>
          <a:xfrm>
            <a:off x="6539076" y="2851200"/>
            <a:ext cx="1152000" cy="1150264"/>
          </a:xfrm>
          <a:prstGeom prst="roundRect">
            <a:avLst>
              <a:gd name="adj" fmla="val 755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kumimoji="1" lang="ja-JP" altLang="en-US" sz="900" dirty="0" smtClean="0">
                <a:solidFill>
                  <a:schemeClr val="tx1"/>
                </a:solidFill>
              </a:rPr>
              <a:t>意匠公報の発行</a:t>
            </a:r>
            <a:endParaRPr kumimoji="1" lang="ja-JP" altLang="en-US" sz="900" dirty="0">
              <a:solidFill>
                <a:schemeClr val="tx1"/>
              </a:solidFill>
            </a:endParaRPr>
          </a:p>
        </p:txBody>
      </p:sp>
      <p:sp>
        <p:nvSpPr>
          <p:cNvPr id="79" name="角丸四角形 78"/>
          <p:cNvSpPr/>
          <p:nvPr/>
        </p:nvSpPr>
        <p:spPr>
          <a:xfrm>
            <a:off x="5097463" y="1627200"/>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登録料の納付</a:t>
            </a:r>
            <a:endParaRPr kumimoji="1" lang="ja-JP" altLang="en-US" sz="1400" dirty="0">
              <a:solidFill>
                <a:schemeClr val="tx1"/>
              </a:solidFill>
            </a:endParaRPr>
          </a:p>
        </p:txBody>
      </p:sp>
      <p:sp>
        <p:nvSpPr>
          <p:cNvPr id="80" name="角丸四角形 79"/>
          <p:cNvSpPr/>
          <p:nvPr/>
        </p:nvSpPr>
        <p:spPr>
          <a:xfrm>
            <a:off x="4377600" y="1627200"/>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登録査定</a:t>
            </a:r>
            <a:endParaRPr kumimoji="1" lang="ja-JP" altLang="en-US" sz="1400" dirty="0">
              <a:solidFill>
                <a:schemeClr val="tx1"/>
              </a:solidFill>
            </a:endParaRPr>
          </a:p>
        </p:txBody>
      </p:sp>
      <p:sp>
        <p:nvSpPr>
          <p:cNvPr id="81" name="角丸四角形 80"/>
          <p:cNvSpPr/>
          <p:nvPr/>
        </p:nvSpPr>
        <p:spPr>
          <a:xfrm>
            <a:off x="2935798" y="1625808"/>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登録要件の審査</a:t>
            </a:r>
            <a:endParaRPr kumimoji="1" lang="ja-JP" altLang="en-US" sz="1400" dirty="0">
              <a:solidFill>
                <a:schemeClr val="tx1"/>
              </a:solidFill>
            </a:endParaRPr>
          </a:p>
        </p:txBody>
      </p:sp>
      <p:sp>
        <p:nvSpPr>
          <p:cNvPr id="82" name="角丸四角形 81"/>
          <p:cNvSpPr/>
          <p:nvPr/>
        </p:nvSpPr>
        <p:spPr>
          <a:xfrm>
            <a:off x="2217600" y="1625808"/>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手続要件の審査</a:t>
            </a:r>
            <a:endParaRPr kumimoji="1" lang="ja-JP" altLang="en-US" sz="1400" dirty="0">
              <a:solidFill>
                <a:schemeClr val="tx1"/>
              </a:solidFill>
            </a:endParaRPr>
          </a:p>
        </p:txBody>
      </p:sp>
      <p:sp>
        <p:nvSpPr>
          <p:cNvPr id="83" name="角丸四角形 82"/>
          <p:cNvSpPr/>
          <p:nvPr/>
        </p:nvSpPr>
        <p:spPr>
          <a:xfrm>
            <a:off x="1497600" y="1627152"/>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出願・出願料の納付</a:t>
            </a:r>
            <a:endParaRPr kumimoji="1" lang="en-US" altLang="ja-JP" sz="1400" dirty="0" smtClean="0">
              <a:solidFill>
                <a:schemeClr val="tx1"/>
              </a:solidFill>
            </a:endParaRPr>
          </a:p>
        </p:txBody>
      </p:sp>
      <p:sp>
        <p:nvSpPr>
          <p:cNvPr id="84" name="角丸四角形 83"/>
          <p:cNvSpPr/>
          <p:nvPr/>
        </p:nvSpPr>
        <p:spPr>
          <a:xfrm>
            <a:off x="777600" y="1625808"/>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smtClean="0">
                <a:solidFill>
                  <a:schemeClr val="tx1"/>
                </a:solidFill>
              </a:rPr>
              <a:t>意匠の創作</a:t>
            </a:r>
            <a:endParaRPr kumimoji="1" lang="ja-JP" altLang="en-US" sz="1400" dirty="0">
              <a:solidFill>
                <a:schemeClr val="tx1"/>
              </a:solidFill>
            </a:endParaRPr>
          </a:p>
        </p:txBody>
      </p:sp>
      <p:cxnSp>
        <p:nvCxnSpPr>
          <p:cNvPr id="86" name="直線矢印コネクタ 85"/>
          <p:cNvCxnSpPr>
            <a:stCxn id="84" idx="3"/>
            <a:endCxn id="83" idx="1"/>
          </p:cNvCxnSpPr>
          <p:nvPr/>
        </p:nvCxnSpPr>
        <p:spPr>
          <a:xfrm>
            <a:off x="1209648" y="2813008"/>
            <a:ext cx="287952" cy="13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83" idx="3"/>
            <a:endCxn id="82" idx="1"/>
          </p:cNvCxnSpPr>
          <p:nvPr/>
        </p:nvCxnSpPr>
        <p:spPr>
          <a:xfrm flipV="1">
            <a:off x="1929648" y="2813008"/>
            <a:ext cx="287952" cy="13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2" idx="3"/>
            <a:endCxn id="81" idx="1"/>
          </p:cNvCxnSpPr>
          <p:nvPr/>
        </p:nvCxnSpPr>
        <p:spPr>
          <a:xfrm>
            <a:off x="2649648" y="2813008"/>
            <a:ext cx="2861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stCxn id="81" idx="3"/>
            <a:endCxn id="80" idx="1"/>
          </p:cNvCxnSpPr>
          <p:nvPr/>
        </p:nvCxnSpPr>
        <p:spPr>
          <a:xfrm>
            <a:off x="3367846" y="2813008"/>
            <a:ext cx="1009754" cy="13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a:stCxn id="81" idx="2"/>
            <a:endCxn id="66" idx="0"/>
          </p:cNvCxnSpPr>
          <p:nvPr/>
        </p:nvCxnSpPr>
        <p:spPr>
          <a:xfrm>
            <a:off x="3151822" y="4000208"/>
            <a:ext cx="0" cy="2894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6" idx="3"/>
            <a:endCxn id="67" idx="1"/>
          </p:cNvCxnSpPr>
          <p:nvPr/>
        </p:nvCxnSpPr>
        <p:spPr>
          <a:xfrm>
            <a:off x="3367846" y="5225704"/>
            <a:ext cx="28975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67" idx="0"/>
          </p:cNvCxnSpPr>
          <p:nvPr/>
        </p:nvCxnSpPr>
        <p:spPr>
          <a:xfrm flipH="1" flipV="1">
            <a:off x="3872880" y="2813008"/>
            <a:ext cx="744" cy="14766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80" idx="3"/>
            <a:endCxn id="79" idx="1"/>
          </p:cNvCxnSpPr>
          <p:nvPr/>
        </p:nvCxnSpPr>
        <p:spPr>
          <a:xfrm>
            <a:off x="4809648" y="2814400"/>
            <a:ext cx="2878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79" idx="3"/>
            <a:endCxn id="75" idx="1"/>
          </p:cNvCxnSpPr>
          <p:nvPr/>
        </p:nvCxnSpPr>
        <p:spPr>
          <a:xfrm>
            <a:off x="5529511" y="2814400"/>
            <a:ext cx="287815" cy="1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77" idx="1"/>
          </p:cNvCxnSpPr>
          <p:nvPr/>
        </p:nvCxnSpPr>
        <p:spPr>
          <a:xfrm flipH="1">
            <a:off x="6249374" y="2203932"/>
            <a:ext cx="288000" cy="932"/>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67" idx="3"/>
            <a:endCxn id="68" idx="1"/>
          </p:cNvCxnSpPr>
          <p:nvPr/>
        </p:nvCxnSpPr>
        <p:spPr>
          <a:xfrm>
            <a:off x="4089648" y="5225704"/>
            <a:ext cx="2879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a:stCxn id="68" idx="3"/>
            <a:endCxn id="69" idx="1"/>
          </p:cNvCxnSpPr>
          <p:nvPr/>
        </p:nvCxnSpPr>
        <p:spPr>
          <a:xfrm>
            <a:off x="4809648" y="5225704"/>
            <a:ext cx="286476"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a:stCxn id="69" idx="3"/>
            <a:endCxn id="70" idx="1"/>
          </p:cNvCxnSpPr>
          <p:nvPr/>
        </p:nvCxnSpPr>
        <p:spPr>
          <a:xfrm>
            <a:off x="5528172" y="5225704"/>
            <a:ext cx="289428"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70" idx="3"/>
            <a:endCxn id="71" idx="1"/>
          </p:cNvCxnSpPr>
          <p:nvPr/>
        </p:nvCxnSpPr>
        <p:spPr>
          <a:xfrm>
            <a:off x="6249648" y="5225704"/>
            <a:ext cx="289428"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71" idx="3"/>
            <a:endCxn id="72" idx="1"/>
          </p:cNvCxnSpPr>
          <p:nvPr/>
        </p:nvCxnSpPr>
        <p:spPr>
          <a:xfrm>
            <a:off x="6971124" y="5225704"/>
            <a:ext cx="285240"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a:stCxn id="78" idx="1"/>
          </p:cNvCxnSpPr>
          <p:nvPr/>
        </p:nvCxnSpPr>
        <p:spPr>
          <a:xfrm flipH="1">
            <a:off x="6249374" y="3426332"/>
            <a:ext cx="288000"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36" name="角丸四角形 135"/>
          <p:cNvSpPr/>
          <p:nvPr/>
        </p:nvSpPr>
        <p:spPr>
          <a:xfrm>
            <a:off x="920552" y="4147200"/>
            <a:ext cx="1584176" cy="1440000"/>
          </a:xfrm>
          <a:prstGeom prst="roundRect">
            <a:avLst>
              <a:gd name="adj" fmla="val 476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二等辺三角形 136"/>
          <p:cNvSpPr/>
          <p:nvPr/>
        </p:nvSpPr>
        <p:spPr>
          <a:xfrm>
            <a:off x="1640632" y="4003200"/>
            <a:ext cx="144016" cy="14400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メモ 138"/>
          <p:cNvSpPr/>
          <p:nvPr/>
        </p:nvSpPr>
        <p:spPr>
          <a:xfrm>
            <a:off x="1136632" y="4363200"/>
            <a:ext cx="504000" cy="720000"/>
          </a:xfrm>
          <a:prstGeom prst="foldedCorne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ja-JP" sz="400" dirty="0" smtClean="0">
              <a:solidFill>
                <a:schemeClr val="accent1">
                  <a:lumMod val="50000"/>
                </a:schemeClr>
              </a:solidFill>
            </a:endParaRPr>
          </a:p>
          <a:p>
            <a:pPr algn="ctr">
              <a:lnSpc>
                <a:spcPct val="110000"/>
              </a:lnSpc>
            </a:pPr>
            <a:r>
              <a:rPr lang="ja-JP" altLang="en-US" sz="400" dirty="0" smtClean="0">
                <a:solidFill>
                  <a:schemeClr val="accent3">
                    <a:lumMod val="75000"/>
                  </a:schemeClr>
                </a:solidFill>
              </a:rPr>
              <a:t>■</a:t>
            </a:r>
            <a:r>
              <a:rPr lang="ja-JP" altLang="en-US" sz="400" dirty="0">
                <a:solidFill>
                  <a:schemeClr val="accent3">
                    <a:lumMod val="75000"/>
                  </a:schemeClr>
                </a:solidFill>
              </a:rPr>
              <a:t>■■■■</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r>
              <a:rPr lang="ja-JP" altLang="en-US" sz="400" dirty="0">
                <a:solidFill>
                  <a:schemeClr val="accent3">
                    <a:lumMod val="75000"/>
                  </a:schemeClr>
                </a:solidFill>
              </a:rPr>
              <a:t> ■■■■■</a:t>
            </a:r>
            <a:r>
              <a:rPr lang="ja-JP" altLang="en-US" sz="400" dirty="0" smtClean="0">
                <a:solidFill>
                  <a:schemeClr val="accent3">
                    <a:lumMod val="75000"/>
                  </a:schemeClr>
                </a:solidFill>
              </a:rPr>
              <a:t>■</a:t>
            </a:r>
            <a:endParaRPr lang="en-US" altLang="ja-JP" sz="400" dirty="0" smtClean="0">
              <a:solidFill>
                <a:schemeClr val="accent3">
                  <a:lumMod val="75000"/>
                </a:schemeClr>
              </a:solidFill>
            </a:endParaRPr>
          </a:p>
          <a:p>
            <a:pPr algn="ctr">
              <a:lnSpc>
                <a:spcPct val="110000"/>
              </a:lnSpc>
            </a:pPr>
            <a:r>
              <a:rPr kumimoji="1" lang="ja-JP" altLang="en-US" sz="400" dirty="0" smtClean="0">
                <a:solidFill>
                  <a:schemeClr val="accent3">
                    <a:lumMod val="75000"/>
                  </a:schemeClr>
                </a:solidFill>
              </a:rPr>
              <a:t>■■■■■■</a:t>
            </a:r>
            <a:endParaRPr kumimoji="1" lang="ja-JP" altLang="en-US" sz="400" dirty="0">
              <a:solidFill>
                <a:schemeClr val="accent3">
                  <a:lumMod val="75000"/>
                </a:schemeClr>
              </a:solidFill>
            </a:endParaRPr>
          </a:p>
        </p:txBody>
      </p:sp>
      <p:sp>
        <p:nvSpPr>
          <p:cNvPr id="140" name="メモ 139"/>
          <p:cNvSpPr/>
          <p:nvPr/>
        </p:nvSpPr>
        <p:spPr>
          <a:xfrm>
            <a:off x="1784648" y="4363200"/>
            <a:ext cx="504000" cy="720000"/>
          </a:xfrm>
          <a:prstGeom prst="foldedCorne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400" dirty="0">
              <a:solidFill>
                <a:schemeClr val="accent1">
                  <a:lumMod val="50000"/>
                </a:schemeClr>
              </a:solidFill>
            </a:endParaRPr>
          </a:p>
        </p:txBody>
      </p:sp>
      <p:pic>
        <p:nvPicPr>
          <p:cNvPr id="141" name="Picture 11"/>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8428" y="4614301"/>
            <a:ext cx="447709" cy="292205"/>
          </a:xfrm>
          <a:prstGeom prst="rect">
            <a:avLst/>
          </a:prstGeom>
          <a:solidFill>
            <a:schemeClr val="bg1"/>
          </a:solidFill>
          <a:ln>
            <a:noFill/>
          </a:ln>
          <a:effectLst/>
          <a:extLst/>
        </p:spPr>
      </p:pic>
      <p:sp>
        <p:nvSpPr>
          <p:cNvPr id="143" name="正方形/長方形 142"/>
          <p:cNvSpPr/>
          <p:nvPr/>
        </p:nvSpPr>
        <p:spPr>
          <a:xfrm>
            <a:off x="1137600" y="5155200"/>
            <a:ext cx="504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dirty="0" smtClean="0">
                <a:solidFill>
                  <a:schemeClr val="tx1"/>
                </a:solidFill>
              </a:rPr>
              <a:t>願書</a:t>
            </a:r>
            <a:endParaRPr kumimoji="1" lang="ja-JP" altLang="en-US" sz="1200" dirty="0">
              <a:solidFill>
                <a:schemeClr val="tx1"/>
              </a:solidFill>
            </a:endParaRPr>
          </a:p>
        </p:txBody>
      </p:sp>
      <p:sp>
        <p:nvSpPr>
          <p:cNvPr id="144" name="正方形/長方形 143"/>
          <p:cNvSpPr/>
          <p:nvPr/>
        </p:nvSpPr>
        <p:spPr>
          <a:xfrm>
            <a:off x="1784648" y="5155200"/>
            <a:ext cx="504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dirty="0" smtClean="0">
                <a:solidFill>
                  <a:schemeClr val="tx1"/>
                </a:solidFill>
              </a:rPr>
              <a:t>図面</a:t>
            </a:r>
            <a:endParaRPr kumimoji="1" lang="ja-JP" altLang="en-US" sz="1200" dirty="0">
              <a:solidFill>
                <a:schemeClr val="tx1"/>
              </a:solidFill>
            </a:endParaRPr>
          </a:p>
        </p:txBody>
      </p:sp>
      <p:pic>
        <p:nvPicPr>
          <p:cNvPr id="145" name="図 144"/>
          <p:cNvPicPr>
            <a:picLocks noChangeAspect="1"/>
          </p:cNvPicPr>
          <p:nvPr/>
        </p:nvPicPr>
        <p:blipFill>
          <a:blip r:embed="rId4"/>
          <a:stretch>
            <a:fillRect/>
          </a:stretch>
        </p:blipFill>
        <p:spPr>
          <a:xfrm>
            <a:off x="6925011" y="1734025"/>
            <a:ext cx="662706" cy="939813"/>
          </a:xfrm>
          <a:prstGeom prst="rect">
            <a:avLst/>
          </a:prstGeom>
          <a:ln w="12700">
            <a:solidFill>
              <a:schemeClr val="accent3">
                <a:lumMod val="75000"/>
              </a:schemeClr>
            </a:solidFill>
          </a:ln>
        </p:spPr>
      </p:pic>
      <p:sp>
        <p:nvSpPr>
          <p:cNvPr id="147" name="メモ 146"/>
          <p:cNvSpPr/>
          <p:nvPr/>
        </p:nvSpPr>
        <p:spPr>
          <a:xfrm>
            <a:off x="6925011" y="2956139"/>
            <a:ext cx="662005" cy="945722"/>
          </a:xfrm>
          <a:prstGeom prst="foldedCorne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endParaRPr kumimoji="1" lang="en-US" altLang="ja-JP" sz="400" dirty="0" smtClean="0">
              <a:solidFill>
                <a:schemeClr val="accent2">
                  <a:lumMod val="75000"/>
                </a:schemeClr>
              </a:solidFill>
            </a:endParaRPr>
          </a:p>
          <a:p>
            <a:pPr algn="ctr">
              <a:lnSpc>
                <a:spcPct val="110000"/>
              </a:lnSpc>
            </a:pPr>
            <a:r>
              <a:rPr kumimoji="1" lang="ja-JP" altLang="en-US" sz="400" dirty="0" smtClean="0">
                <a:solidFill>
                  <a:schemeClr val="accent3">
                    <a:lumMod val="75000"/>
                  </a:schemeClr>
                </a:solidFill>
              </a:rPr>
              <a:t>■■■■</a:t>
            </a:r>
            <a:r>
              <a:rPr lang="ja-JP" altLang="en-US" sz="400" dirty="0">
                <a:solidFill>
                  <a:schemeClr val="accent3">
                    <a:lumMod val="75000"/>
                  </a:schemeClr>
                </a:solidFill>
              </a:rPr>
              <a:t>■■</a:t>
            </a:r>
            <a:r>
              <a:rPr lang="ja-JP" altLang="en-US" sz="400" dirty="0" smtClean="0">
                <a:solidFill>
                  <a:schemeClr val="accent3">
                    <a:lumMod val="75000"/>
                  </a:schemeClr>
                </a:solidFill>
              </a:rPr>
              <a:t>■■■</a:t>
            </a:r>
            <a:endParaRPr kumimoji="1" lang="en-US" altLang="ja-JP" sz="400" dirty="0" smtClean="0">
              <a:solidFill>
                <a:schemeClr val="accent3">
                  <a:lumMod val="75000"/>
                </a:schemeClr>
              </a:solidFill>
            </a:endParaRPr>
          </a:p>
          <a:p>
            <a:pPr algn="ctr">
              <a:lnSpc>
                <a:spcPct val="110000"/>
              </a:lnSpc>
            </a:pPr>
            <a:r>
              <a:rPr lang="ja-JP" altLang="en-US" sz="400" dirty="0" smtClean="0">
                <a:solidFill>
                  <a:schemeClr val="accent3">
                    <a:lumMod val="75000"/>
                  </a:schemeClr>
                </a:solidFill>
              </a:rPr>
              <a:t>■■■■■■■■■</a:t>
            </a:r>
            <a:endParaRPr lang="en-US" altLang="ja-JP" sz="400" dirty="0" smtClean="0">
              <a:solidFill>
                <a:schemeClr val="accent3">
                  <a:lumMod val="75000"/>
                </a:schemeClr>
              </a:solidFill>
            </a:endParaRPr>
          </a:p>
          <a:p>
            <a:pPr algn="ctr">
              <a:lnSpc>
                <a:spcPct val="110000"/>
              </a:lnSpc>
            </a:pPr>
            <a:r>
              <a:rPr lang="ja-JP" altLang="en-US" sz="400" dirty="0" smtClean="0">
                <a:solidFill>
                  <a:schemeClr val="accent3">
                    <a:lumMod val="75000"/>
                  </a:schemeClr>
                </a:solidFill>
              </a:rPr>
              <a:t>■</a:t>
            </a:r>
            <a:r>
              <a:rPr lang="ja-JP" altLang="en-US" sz="400" dirty="0">
                <a:solidFill>
                  <a:schemeClr val="accent3">
                    <a:lumMod val="75000"/>
                  </a:schemeClr>
                </a:solidFill>
              </a:rPr>
              <a:t>■■■■</a:t>
            </a:r>
            <a:r>
              <a:rPr lang="ja-JP" altLang="en-US" sz="400" dirty="0" smtClean="0">
                <a:solidFill>
                  <a:schemeClr val="accent3">
                    <a:lumMod val="75000"/>
                  </a:schemeClr>
                </a:solidFill>
              </a:rPr>
              <a:t>■■■■</a:t>
            </a:r>
            <a:endParaRPr lang="en-US" altLang="ja-JP" sz="400" dirty="0">
              <a:solidFill>
                <a:schemeClr val="accent3">
                  <a:lumMod val="75000"/>
                </a:schemeClr>
              </a:solidFill>
            </a:endParaRPr>
          </a:p>
        </p:txBody>
      </p:sp>
      <p:pic>
        <p:nvPicPr>
          <p:cNvPr id="148" name="Picture 11"/>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6189" y="3366614"/>
            <a:ext cx="556779" cy="3633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4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64039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lang="en-US" altLang="ja-JP" dirty="0" smtClean="0"/>
              <a:t>04-02</a:t>
            </a:r>
            <a:r>
              <a:rPr kumimoji="1" lang="en-US" altLang="ja-JP" dirty="0" smtClean="0"/>
              <a:t/>
            </a:r>
            <a:br>
              <a:rPr kumimoji="1" lang="en-US" altLang="ja-JP" dirty="0" smtClean="0"/>
            </a:br>
            <a:r>
              <a:rPr kumimoji="1" lang="ja-JP" altLang="en-US" dirty="0" smtClean="0"/>
              <a:t>最近の意匠登録例</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10</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540452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sp>
        <p:nvSpPr>
          <p:cNvPr id="7" name="正方形/長方形 6"/>
          <p:cNvSpPr/>
          <p:nvPr/>
        </p:nvSpPr>
        <p:spPr>
          <a:xfrm>
            <a:off x="128464" y="4867200"/>
            <a:ext cx="4680074" cy="71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乗用自動車</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1568234</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マツダ株式会社</a:t>
            </a:r>
            <a:endParaRPr kumimoji="1" lang="ja-JP" altLang="en-US" sz="1100" dirty="0">
              <a:solidFill>
                <a:schemeClr val="tx1"/>
              </a:solidFill>
            </a:endParaRPr>
          </a:p>
        </p:txBody>
      </p:sp>
      <p:sp>
        <p:nvSpPr>
          <p:cNvPr id="8" name="正方形/長方形 7"/>
          <p:cNvSpPr/>
          <p:nvPr/>
        </p:nvSpPr>
        <p:spPr>
          <a:xfrm>
            <a:off x="5097463" y="4867200"/>
            <a:ext cx="4680074" cy="71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産業用ロボット</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1558886</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株式会社デンソーウェーブ</a:t>
            </a:r>
            <a:endParaRPr kumimoji="1" lang="ja-JP" altLang="en-US" sz="1100" dirty="0">
              <a:solidFill>
                <a:schemeClr val="tx1"/>
              </a:solidFill>
            </a:endParaRPr>
          </a:p>
        </p:txBody>
      </p:sp>
      <p:pic>
        <p:nvPicPr>
          <p:cNvPr id="9" name="図 20" descr="マツダ-JPS_00156823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9876" y="2109148"/>
            <a:ext cx="3397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805550" y="2151738"/>
            <a:ext cx="3263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49515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sp>
        <p:nvSpPr>
          <p:cNvPr id="7" name="正方形/長方形 6"/>
          <p:cNvSpPr/>
          <p:nvPr/>
        </p:nvSpPr>
        <p:spPr>
          <a:xfrm>
            <a:off x="128464"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ねじ</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1546759</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株式会社九飛勢螺</a:t>
            </a:r>
            <a:endParaRPr kumimoji="1" lang="ja-JP" altLang="en-US" sz="1100" dirty="0">
              <a:solidFill>
                <a:schemeClr val="tx1"/>
              </a:solidFill>
            </a:endParaRPr>
          </a:p>
        </p:txBody>
      </p:sp>
      <p:sp>
        <p:nvSpPr>
          <p:cNvPr id="8" name="正方形/長方形 7"/>
          <p:cNvSpPr/>
          <p:nvPr/>
        </p:nvSpPr>
        <p:spPr>
          <a:xfrm>
            <a:off x="5097463"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乾電池の出力電圧の制御器</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1548190</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ノバルス株式会社</a:t>
            </a:r>
            <a:endParaRPr kumimoji="1" lang="ja-JP" altLang="en-US" sz="1100" dirty="0">
              <a:solidFill>
                <a:schemeClr val="tx1"/>
              </a:solidFill>
            </a:endParaRPr>
          </a:p>
        </p:txBody>
      </p:sp>
      <p:pic>
        <p:nvPicPr>
          <p:cNvPr id="10" name="図 3" descr="ノバルス-JPS_00154819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30738" y="2056016"/>
            <a:ext cx="3013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493" y="1798840"/>
            <a:ext cx="1644015" cy="2752725"/>
          </a:xfrm>
          <a:prstGeom prst="rect">
            <a:avLst/>
          </a:prstGeom>
        </p:spPr>
      </p:pic>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6140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sp>
        <p:nvSpPr>
          <p:cNvPr id="7" name="正方形/長方形 6"/>
          <p:cNvSpPr/>
          <p:nvPr/>
        </p:nvSpPr>
        <p:spPr>
          <a:xfrm>
            <a:off x="128464" y="558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デジタルカメラ</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1550187</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カシオ計算機株式会社</a:t>
            </a:r>
            <a:endParaRPr kumimoji="1" lang="ja-JP" altLang="en-US" sz="1100" dirty="0">
              <a:solidFill>
                <a:schemeClr val="tx1"/>
              </a:solidFill>
            </a:endParaRPr>
          </a:p>
        </p:txBody>
      </p:sp>
      <p:sp>
        <p:nvSpPr>
          <p:cNvPr id="8" name="正方形/長方形 7"/>
          <p:cNvSpPr/>
          <p:nvPr/>
        </p:nvSpPr>
        <p:spPr>
          <a:xfrm>
            <a:off x="5097463" y="558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自動車おもちゃ</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1527284</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株式会社タカラトミー</a:t>
            </a:r>
            <a:endParaRPr kumimoji="1" lang="ja-JP" altLang="en-US" sz="1100" dirty="0">
              <a:solidFill>
                <a:schemeClr val="tx1"/>
              </a:solidFill>
            </a:endParaRPr>
          </a:p>
        </p:txBody>
      </p:sp>
      <p:pic>
        <p:nvPicPr>
          <p:cNvPr id="10" name="図 12"/>
          <p:cNvPicPr>
            <a:picLocks noChangeAspect="1"/>
          </p:cNvPicPr>
          <p:nvPr/>
        </p:nvPicPr>
        <p:blipFill>
          <a:blip r:embed="rId3" cstate="print">
            <a:extLst>
              <a:ext uri="{28A0092B-C50C-407E-A947-70E740481C1C}">
                <a14:useLocalDpi xmlns:a14="http://schemas.microsoft.com/office/drawing/2010/main"/>
              </a:ext>
            </a:extLst>
          </a:blip>
          <a:srcRect l="9726" t="16338" r="7420" b="17145"/>
          <a:stretch>
            <a:fillRect/>
          </a:stretch>
        </p:blipFill>
        <p:spPr bwMode="auto">
          <a:xfrm>
            <a:off x="5254137" y="1210692"/>
            <a:ext cx="30861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63486" y="3319964"/>
            <a:ext cx="2356772" cy="20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4" descr="カシオ-JPS_001550187.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19488718">
            <a:off x="633600" y="1472400"/>
            <a:ext cx="22764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2" descr="CASIO-EX-FR100YW_F.ti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752974" y="2185901"/>
            <a:ext cx="13589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928424" y="4956088"/>
            <a:ext cx="100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（実施品）</a:t>
            </a:r>
            <a:endParaRPr kumimoji="1" lang="ja-JP" altLang="en-US" sz="1100" dirty="0">
              <a:solidFill>
                <a:schemeClr val="tx1"/>
              </a:solidFill>
            </a:endParaRPr>
          </a:p>
        </p:txBody>
      </p:sp>
      <p:sp>
        <p:nvSpPr>
          <p:cNvPr id="16" name="正方形/長方形 15"/>
          <p:cNvSpPr/>
          <p:nvPr/>
        </p:nvSpPr>
        <p:spPr>
          <a:xfrm>
            <a:off x="8019697" y="5074712"/>
            <a:ext cx="100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（実施品）</a:t>
            </a:r>
            <a:endParaRPr kumimoji="1" lang="ja-JP" altLang="en-US" sz="1100" dirty="0">
              <a:solidFill>
                <a:schemeClr val="tx1"/>
              </a:solidFill>
            </a:endParaRPr>
          </a:p>
        </p:txBody>
      </p:sp>
      <p:sp>
        <p:nvSpPr>
          <p:cNvPr id="17" name="正方形/長方形 16"/>
          <p:cNvSpPr/>
          <p:nvPr/>
        </p:nvSpPr>
        <p:spPr>
          <a:xfrm>
            <a:off x="128587" y="6163200"/>
            <a:ext cx="468000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rPr>
              <a:t>写真提供：カシオ計算機株式会社</a:t>
            </a:r>
            <a:endParaRPr kumimoji="1" lang="ja-JP" altLang="en-US" sz="800" dirty="0">
              <a:solidFill>
                <a:schemeClr val="tx1"/>
              </a:solidFill>
            </a:endParaRPr>
          </a:p>
        </p:txBody>
      </p:sp>
      <p:sp>
        <p:nvSpPr>
          <p:cNvPr id="18" name="正方形/長方形 17"/>
          <p:cNvSpPr/>
          <p:nvPr/>
        </p:nvSpPr>
        <p:spPr>
          <a:xfrm>
            <a:off x="5097461" y="6163792"/>
            <a:ext cx="4680073"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rPr>
              <a:t>写真提供：株式会社タカラトミー</a:t>
            </a:r>
            <a:endParaRPr kumimoji="1" lang="ja-JP" altLang="en-US" sz="800" dirty="0">
              <a:solidFill>
                <a:schemeClr val="tx1"/>
              </a:solidFill>
            </a:endParaRPr>
          </a:p>
        </p:txBody>
      </p:sp>
      <p:sp>
        <p:nvSpPr>
          <p:cNvPr id="1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99481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14</a:t>
            </a:fld>
            <a:endParaRPr lang="ja-JP" altLang="en-US" dirty="0"/>
          </a:p>
        </p:txBody>
      </p:sp>
      <p:sp>
        <p:nvSpPr>
          <p:cNvPr id="7" name="正方形/長方形 6"/>
          <p:cNvSpPr/>
          <p:nvPr/>
        </p:nvSpPr>
        <p:spPr>
          <a:xfrm>
            <a:off x="128464"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組立家屋</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1526475</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ミサワホーム株式会社</a:t>
            </a:r>
            <a:endParaRPr kumimoji="1" lang="ja-JP" altLang="en-US" sz="1100" dirty="0">
              <a:solidFill>
                <a:schemeClr val="tx1"/>
              </a:solidFill>
            </a:endParaRPr>
          </a:p>
        </p:txBody>
      </p:sp>
      <p:sp>
        <p:nvSpPr>
          <p:cNvPr id="8" name="正方形/長方形 7"/>
          <p:cNvSpPr/>
          <p:nvPr/>
        </p:nvSpPr>
        <p:spPr>
          <a:xfrm>
            <a:off x="5097463"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携帯端末機</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1574806</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京セラ株式会社</a:t>
            </a:r>
            <a:endParaRPr kumimoji="1" lang="ja-JP" altLang="en-US" sz="1100" dirty="0">
              <a:solidFill>
                <a:schemeClr val="tx1"/>
              </a:solidFill>
            </a:endParaRPr>
          </a:p>
        </p:txBody>
      </p:sp>
      <p:pic>
        <p:nvPicPr>
          <p:cNvPr id="9" name="図 3" descr="ミサワホーム-JPS_00152647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8882" y="1694017"/>
            <a:ext cx="4059238"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93060" y="2383860"/>
            <a:ext cx="3888432" cy="1584176"/>
          </a:xfrm>
          <a:prstGeom prst="rect">
            <a:avLst/>
          </a:prstGeom>
        </p:spPr>
      </p:pic>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01335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15</a:t>
            </a:fld>
            <a:endParaRPr lang="ja-JP" altLang="en-US" dirty="0"/>
          </a:p>
        </p:txBody>
      </p:sp>
      <p:sp>
        <p:nvSpPr>
          <p:cNvPr id="7" name="正方形/長方形 6"/>
          <p:cNvSpPr/>
          <p:nvPr/>
        </p:nvSpPr>
        <p:spPr>
          <a:xfrm>
            <a:off x="128464"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包装用箱</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1529314</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久光製薬株式会社</a:t>
            </a:r>
            <a:endParaRPr kumimoji="1" lang="ja-JP" altLang="en-US" sz="1100" dirty="0">
              <a:solidFill>
                <a:schemeClr val="tx1"/>
              </a:solidFill>
            </a:endParaRPr>
          </a:p>
        </p:txBody>
      </p:sp>
      <p:sp>
        <p:nvSpPr>
          <p:cNvPr id="8" name="正方形/長方形 7"/>
          <p:cNvSpPr/>
          <p:nvPr/>
        </p:nvSpPr>
        <p:spPr>
          <a:xfrm>
            <a:off x="5097463"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おろし器</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1538611</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株式会社マーナ</a:t>
            </a:r>
            <a:endParaRPr kumimoji="1" lang="ja-JP" altLang="en-US" sz="1100" dirty="0">
              <a:solidFill>
                <a:schemeClr val="tx1"/>
              </a:solidFill>
            </a:endParaRPr>
          </a:p>
        </p:txBody>
      </p:sp>
      <p:pic>
        <p:nvPicPr>
          <p:cNvPr id="9" name="図 5" descr="久光-JPS_00152931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32644" y="1456686"/>
            <a:ext cx="227171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94851" y="2477915"/>
            <a:ext cx="4284849" cy="1396066"/>
          </a:xfrm>
          <a:prstGeom prst="rect">
            <a:avLst/>
          </a:prstGeom>
        </p:spPr>
      </p:pic>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7319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04-02</a:t>
            </a:r>
            <a:r>
              <a:rPr kumimoji="1" lang="ja-JP" altLang="en-US" dirty="0" smtClean="0"/>
              <a:t>　最近の意匠登録例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7" name="正方形/長方形 6"/>
          <p:cNvSpPr/>
          <p:nvPr/>
        </p:nvSpPr>
        <p:spPr>
          <a:xfrm>
            <a:off x="128464"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即席麺</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kumimoji="1" lang="en-US" altLang="ja-JP" sz="1100" dirty="0" smtClean="0">
                <a:solidFill>
                  <a:schemeClr val="tx1"/>
                </a:solidFill>
              </a:rPr>
              <a:t>1352447</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日清食品ホールディングス株式会社</a:t>
            </a:r>
            <a:endParaRPr kumimoji="1" lang="ja-JP" altLang="en-US" sz="1100" dirty="0">
              <a:solidFill>
                <a:schemeClr val="tx1"/>
              </a:solidFill>
            </a:endParaRPr>
          </a:p>
        </p:txBody>
      </p:sp>
      <p:sp>
        <p:nvSpPr>
          <p:cNvPr id="8" name="正方形/長方形 7"/>
          <p:cNvSpPr/>
          <p:nvPr/>
        </p:nvSpPr>
        <p:spPr>
          <a:xfrm>
            <a:off x="5097463" y="4867200"/>
            <a:ext cx="46800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手提げ照明具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意匠登録第</a:t>
            </a:r>
            <a:r>
              <a:rPr lang="en-US" altLang="ja-JP" sz="1100" dirty="0" smtClean="0">
                <a:solidFill>
                  <a:schemeClr val="tx1"/>
                </a:solidFill>
              </a:rPr>
              <a:t>1340755</a:t>
            </a:r>
            <a:r>
              <a:rPr kumimoji="1" lang="ja-JP" altLang="en-US" sz="1100" dirty="0" smtClean="0">
                <a:solidFill>
                  <a:schemeClr val="tx1"/>
                </a:solidFill>
              </a:rPr>
              <a:t>号</a:t>
            </a:r>
            <a:endParaRPr kumimoji="1" lang="en-US" altLang="ja-JP" sz="1100" dirty="0" smtClean="0">
              <a:solidFill>
                <a:schemeClr val="tx1"/>
              </a:solidFill>
            </a:endParaRPr>
          </a:p>
          <a:p>
            <a:pPr algn="ctr">
              <a:lnSpc>
                <a:spcPct val="110000"/>
              </a:lnSpc>
            </a:pPr>
            <a:r>
              <a:rPr kumimoji="1" lang="ja-JP" altLang="en-US" sz="1100" dirty="0" smtClean="0">
                <a:solidFill>
                  <a:schemeClr val="tx1"/>
                </a:solidFill>
              </a:rPr>
              <a:t>株式会社良品計画</a:t>
            </a:r>
            <a:endParaRPr kumimoji="1" lang="ja-JP" altLang="en-US" sz="1100" dirty="0">
              <a:solidFill>
                <a:schemeClr val="tx1"/>
              </a:solidFill>
            </a:endParaRPr>
          </a:p>
        </p:txBody>
      </p:sp>
      <p:pic>
        <p:nvPicPr>
          <p:cNvPr id="9" name="図 7" descr="日清-JPS_001352447.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0051" y="2106721"/>
            <a:ext cx="31369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良品計画-JPS_001340755.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72088" y="1717783"/>
            <a:ext cx="1730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51533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04-03</a:t>
            </a:r>
            <a:br>
              <a:rPr kumimoji="1" lang="en-US" altLang="ja-JP" dirty="0" smtClean="0"/>
            </a:br>
            <a:r>
              <a:rPr kumimoji="1" lang="ja-JP" altLang="en-US" dirty="0" smtClean="0"/>
              <a:t>意匠の類似とは</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94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04-03</a:t>
            </a:r>
            <a:r>
              <a:rPr kumimoji="1" lang="ja-JP" altLang="en-US" dirty="0" smtClean="0"/>
              <a:t>　意匠の類似とは</a:t>
            </a:r>
            <a:endParaRPr kumimoji="1" lang="ja-JP" altLang="en-US" dirty="0"/>
          </a:p>
        </p:txBody>
      </p:sp>
      <p:sp>
        <p:nvSpPr>
          <p:cNvPr id="3" name="コンテンツ プレースホルダー 2"/>
          <p:cNvSpPr>
            <a:spLocks noGrp="1"/>
          </p:cNvSpPr>
          <p:nvPr>
            <p:ph idx="1"/>
          </p:nvPr>
        </p:nvSpPr>
        <p:spPr>
          <a:xfrm>
            <a:off x="128464" y="692696"/>
            <a:ext cx="9649072" cy="792000"/>
          </a:xfrm>
          <a:solidFill>
            <a:schemeClr val="accent3">
              <a:lumMod val="20000"/>
              <a:lumOff val="80000"/>
            </a:schemeClr>
          </a:solidFill>
        </p:spPr>
        <p:txBody>
          <a:bodyPr/>
          <a:lstStyle/>
          <a:p>
            <a:r>
              <a:rPr kumimoji="1" lang="ja-JP" altLang="en-US" dirty="0" smtClean="0"/>
              <a:t>意匠とは、物品の形態（「形状、模様若しくは色彩又はこれらの結合」）である。</a:t>
            </a:r>
            <a:endParaRPr kumimoji="1" lang="en-US" altLang="ja-JP" dirty="0" smtClean="0"/>
          </a:p>
          <a:p>
            <a:r>
              <a:rPr kumimoji="1" lang="ja-JP" altLang="en-US" dirty="0" smtClean="0"/>
              <a:t>意匠の類似が認められるためには、物品と形態のいずれもが類似する必要がある。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18</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013176497"/>
              </p:ext>
            </p:extLst>
          </p:nvPr>
        </p:nvGraphicFramePr>
        <p:xfrm>
          <a:off x="1352999" y="1987948"/>
          <a:ext cx="7200000" cy="3600000"/>
        </p:xfrm>
        <a:graphic>
          <a:graphicData uri="http://schemas.openxmlformats.org/drawingml/2006/table">
            <a:tbl>
              <a:tblPr>
                <a:tableStyleId>{F5AB1C69-6EDB-4FF4-983F-18BD219EF322}</a:tableStyleId>
              </a:tblPr>
              <a:tblGrid>
                <a:gridCol w="1440000"/>
                <a:gridCol w="1440000"/>
                <a:gridCol w="1440000"/>
                <a:gridCol w="1440000"/>
                <a:gridCol w="1440000"/>
              </a:tblGrid>
              <a:tr h="720000">
                <a:tc rowSpan="2" gridSpan="2">
                  <a:txBody>
                    <a:bodyPr/>
                    <a:lstStyle/>
                    <a:p>
                      <a:pPr algn="ctr">
                        <a:lnSpc>
                          <a:spcPct val="110000"/>
                        </a:lnSpc>
                      </a:pPr>
                      <a:endParaRPr kumimoji="1" lang="ja-JP" altLang="en-US" sz="1800" dirty="0"/>
                    </a:p>
                  </a:txBody>
                  <a:tcPr anchor="ctr">
                    <a:solidFill>
                      <a:schemeClr val="accent3">
                        <a:lumMod val="40000"/>
                        <a:lumOff val="60000"/>
                      </a:schemeClr>
                    </a:solidFill>
                  </a:tcPr>
                </a:tc>
                <a:tc rowSpan="2" hMerge="1">
                  <a:txBody>
                    <a:bodyPr/>
                    <a:lstStyle/>
                    <a:p>
                      <a:pPr algn="ctr">
                        <a:lnSpc>
                          <a:spcPct val="110000"/>
                        </a:lnSpc>
                      </a:pPr>
                      <a:endParaRPr kumimoji="1" lang="ja-JP" altLang="en-US" dirty="0"/>
                    </a:p>
                  </a:txBody>
                  <a:tcPr anchor="ctr">
                    <a:solidFill>
                      <a:schemeClr val="accent3">
                        <a:lumMod val="40000"/>
                        <a:lumOff val="60000"/>
                      </a:schemeClr>
                    </a:solidFill>
                  </a:tcPr>
                </a:tc>
                <a:tc gridSpan="3">
                  <a:txBody>
                    <a:bodyPr/>
                    <a:lstStyle/>
                    <a:p>
                      <a:pPr algn="ctr">
                        <a:lnSpc>
                          <a:spcPct val="110000"/>
                        </a:lnSpc>
                      </a:pPr>
                      <a:r>
                        <a:rPr kumimoji="1" lang="ja-JP" altLang="en-US" sz="1800" b="1" dirty="0" smtClean="0"/>
                        <a:t>物品</a:t>
                      </a:r>
                      <a:endParaRPr kumimoji="1" lang="ja-JP" altLang="en-US" sz="1800" b="1" dirty="0"/>
                    </a:p>
                  </a:txBody>
                  <a:tcPr anchor="ctr">
                    <a:solidFill>
                      <a:schemeClr val="accent3">
                        <a:lumMod val="40000"/>
                        <a:lumOff val="60000"/>
                      </a:schemeClr>
                    </a:solidFill>
                  </a:tcPr>
                </a:tc>
                <a:tc hMerge="1">
                  <a:txBody>
                    <a:bodyPr/>
                    <a:lstStyle/>
                    <a:p>
                      <a:pPr algn="ctr"/>
                      <a:endParaRPr kumimoji="1" lang="ja-JP" altLang="en-US" dirty="0"/>
                    </a:p>
                  </a:txBody>
                  <a:tcPr>
                    <a:solidFill>
                      <a:schemeClr val="accent3">
                        <a:lumMod val="40000"/>
                        <a:lumOff val="60000"/>
                      </a:schemeClr>
                    </a:solidFill>
                  </a:tcPr>
                </a:tc>
                <a:tc hMerge="1">
                  <a:txBody>
                    <a:bodyPr/>
                    <a:lstStyle/>
                    <a:p>
                      <a:pPr algn="ctr"/>
                      <a:endParaRPr kumimoji="1" lang="ja-JP" altLang="en-US" dirty="0"/>
                    </a:p>
                  </a:txBody>
                  <a:tcPr>
                    <a:solidFill>
                      <a:schemeClr val="accent3">
                        <a:lumMod val="40000"/>
                        <a:lumOff val="60000"/>
                      </a:schemeClr>
                    </a:solidFill>
                  </a:tcPr>
                </a:tc>
              </a:tr>
              <a:tr h="720000">
                <a:tc gridSpan="2" vMerge="1">
                  <a:txBody>
                    <a:bodyPr/>
                    <a:lstStyle/>
                    <a:p>
                      <a:pPr algn="ctr">
                        <a:lnSpc>
                          <a:spcPct val="110000"/>
                        </a:lnSpc>
                      </a:pPr>
                      <a:endParaRPr kumimoji="1" lang="ja-JP" altLang="en-US" dirty="0"/>
                    </a:p>
                  </a:txBody>
                  <a:tcPr anchor="ctr">
                    <a:solidFill>
                      <a:schemeClr val="accent3">
                        <a:lumMod val="40000"/>
                        <a:lumOff val="60000"/>
                      </a:schemeClr>
                    </a:solidFill>
                  </a:tcPr>
                </a:tc>
                <a:tc hMerge="1" vMerge="1">
                  <a:txBody>
                    <a:bodyPr/>
                    <a:lstStyle/>
                    <a:p>
                      <a:pPr algn="ctr">
                        <a:lnSpc>
                          <a:spcPct val="110000"/>
                        </a:lnSpc>
                      </a:pPr>
                      <a:endParaRPr kumimoji="1" lang="ja-JP" altLang="en-US" dirty="0"/>
                    </a:p>
                  </a:txBody>
                  <a:tcPr anchor="ctr">
                    <a:solidFill>
                      <a:schemeClr val="accent3">
                        <a:lumMod val="40000"/>
                        <a:lumOff val="60000"/>
                      </a:schemeClr>
                    </a:solidFill>
                  </a:tcPr>
                </a:tc>
                <a:tc>
                  <a:txBody>
                    <a:bodyPr/>
                    <a:lstStyle/>
                    <a:p>
                      <a:pPr algn="ctr">
                        <a:lnSpc>
                          <a:spcPct val="110000"/>
                        </a:lnSpc>
                      </a:pPr>
                      <a:r>
                        <a:rPr kumimoji="1" lang="ja-JP" altLang="en-US" sz="1800" b="1" dirty="0" smtClean="0"/>
                        <a:t>同一</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b="1" dirty="0" smtClean="0"/>
                        <a:t>類似</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b="1" dirty="0" smtClean="0"/>
                        <a:t>非類似</a:t>
                      </a:r>
                      <a:endParaRPr kumimoji="1" lang="ja-JP" altLang="en-US" sz="1800" b="1" dirty="0"/>
                    </a:p>
                  </a:txBody>
                  <a:tcPr anchor="ctr">
                    <a:solidFill>
                      <a:schemeClr val="accent3">
                        <a:lumMod val="40000"/>
                        <a:lumOff val="60000"/>
                      </a:schemeClr>
                    </a:solidFill>
                  </a:tcPr>
                </a:tc>
              </a:tr>
              <a:tr h="720000">
                <a:tc rowSpan="3">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b="1" dirty="0" smtClean="0"/>
                        <a:t>形態</a:t>
                      </a:r>
                    </a:p>
                  </a:txBody>
                  <a:tcPr anchor="ctr">
                    <a:solidFill>
                      <a:schemeClr val="accent3">
                        <a:lumMod val="40000"/>
                        <a:lumOff val="60000"/>
                      </a:schemeClr>
                    </a:solidFill>
                  </a:tcPr>
                </a:tc>
                <a:tc>
                  <a:txBody>
                    <a:bodyPr/>
                    <a:lstStyle/>
                    <a:p>
                      <a:pPr algn="ctr">
                        <a:lnSpc>
                          <a:spcPct val="110000"/>
                        </a:lnSpc>
                      </a:pPr>
                      <a:r>
                        <a:rPr kumimoji="1" lang="ja-JP" altLang="en-US" sz="1800" b="1" dirty="0" smtClean="0"/>
                        <a:t>同一</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dirty="0" smtClean="0"/>
                        <a:t>同一意匠</a:t>
                      </a:r>
                      <a:endParaRPr kumimoji="1" lang="ja-JP" altLang="en-US" sz="1800" dirty="0"/>
                    </a:p>
                  </a:txBody>
                  <a:tcPr anchor="ctr">
                    <a:solidFill>
                      <a:schemeClr val="accent5">
                        <a:lumMod val="60000"/>
                        <a:lumOff val="40000"/>
                      </a:schemeClr>
                    </a:solidFill>
                  </a:tcPr>
                </a:tc>
                <a:tc>
                  <a:txBody>
                    <a:bodyPr/>
                    <a:lstStyle/>
                    <a:p>
                      <a:pPr algn="ctr">
                        <a:lnSpc>
                          <a:spcPct val="110000"/>
                        </a:lnSpc>
                      </a:pPr>
                      <a:r>
                        <a:rPr kumimoji="1" lang="ja-JP" altLang="en-US" sz="1800" dirty="0" smtClean="0"/>
                        <a:t>類似意匠</a:t>
                      </a:r>
                      <a:endParaRPr kumimoji="1" lang="ja-JP" altLang="en-US" sz="1800" dirty="0"/>
                    </a:p>
                  </a:txBody>
                  <a:tcPr anchor="ctr">
                    <a:solidFill>
                      <a:schemeClr val="accent5">
                        <a:lumMod val="40000"/>
                        <a:lumOff val="6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非類似意匠</a:t>
                      </a:r>
                    </a:p>
                  </a:txBody>
                  <a:tcPr anchor="ctr">
                    <a:solidFill>
                      <a:schemeClr val="bg1">
                        <a:lumMod val="85000"/>
                      </a:schemeClr>
                    </a:solidFill>
                  </a:tcPr>
                </a:tc>
              </a:tr>
              <a:tr h="720000">
                <a:tc vMerge="1">
                  <a:txBody>
                    <a:bodyPr/>
                    <a:lstStyle/>
                    <a:p>
                      <a:pPr algn="ctr">
                        <a:lnSpc>
                          <a:spcPct val="110000"/>
                        </a:lnSpc>
                      </a:pPr>
                      <a:endParaRPr kumimoji="1" lang="ja-JP" altLang="en-US" dirty="0"/>
                    </a:p>
                  </a:txBody>
                  <a:tcPr anchor="ctr">
                    <a:solidFill>
                      <a:schemeClr val="accent3">
                        <a:lumMod val="40000"/>
                        <a:lumOff val="60000"/>
                      </a:schemeClr>
                    </a:solidFill>
                  </a:tcPr>
                </a:tc>
                <a:tc>
                  <a:txBody>
                    <a:bodyPr/>
                    <a:lstStyle/>
                    <a:p>
                      <a:pPr algn="ctr">
                        <a:lnSpc>
                          <a:spcPct val="110000"/>
                        </a:lnSpc>
                      </a:pPr>
                      <a:r>
                        <a:rPr kumimoji="1" lang="ja-JP" altLang="en-US" sz="1800" b="1" smtClean="0"/>
                        <a:t>類似</a:t>
                      </a:r>
                      <a:endParaRPr kumimoji="1" lang="ja-JP" altLang="en-US" sz="1800" b="1"/>
                    </a:p>
                  </a:txBody>
                  <a:tcPr anchor="ctr">
                    <a:solidFill>
                      <a:schemeClr val="accent3">
                        <a:lumMod val="40000"/>
                        <a:lumOff val="6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類似意匠</a:t>
                      </a:r>
                    </a:p>
                  </a:txBody>
                  <a:tcPr anchor="ctr">
                    <a:solidFill>
                      <a:schemeClr val="accent5">
                        <a:lumMod val="40000"/>
                        <a:lumOff val="6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類似意匠</a:t>
                      </a:r>
                    </a:p>
                  </a:txBody>
                  <a:tcPr anchor="ctr">
                    <a:solidFill>
                      <a:schemeClr val="accent5">
                        <a:lumMod val="40000"/>
                        <a:lumOff val="6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非類似意匠</a:t>
                      </a:r>
                    </a:p>
                  </a:txBody>
                  <a:tcPr anchor="ctr">
                    <a:solidFill>
                      <a:schemeClr val="bg1">
                        <a:lumMod val="85000"/>
                      </a:schemeClr>
                    </a:solidFill>
                  </a:tcPr>
                </a:tc>
              </a:tr>
              <a:tr h="720000">
                <a:tc vMerge="1">
                  <a:txBody>
                    <a:bodyPr/>
                    <a:lstStyle/>
                    <a:p>
                      <a:pPr algn="ctr">
                        <a:lnSpc>
                          <a:spcPct val="110000"/>
                        </a:lnSpc>
                      </a:pPr>
                      <a:endParaRPr kumimoji="1" lang="ja-JP" altLang="en-US" dirty="0"/>
                    </a:p>
                  </a:txBody>
                  <a:tcPr anchor="ctr">
                    <a:solidFill>
                      <a:schemeClr val="accent3">
                        <a:lumMod val="40000"/>
                        <a:lumOff val="60000"/>
                      </a:schemeClr>
                    </a:solidFill>
                  </a:tcPr>
                </a:tc>
                <a:tc>
                  <a:txBody>
                    <a:bodyPr/>
                    <a:lstStyle/>
                    <a:p>
                      <a:pPr algn="ctr">
                        <a:lnSpc>
                          <a:spcPct val="110000"/>
                        </a:lnSpc>
                      </a:pPr>
                      <a:r>
                        <a:rPr kumimoji="1" lang="ja-JP" altLang="en-US" sz="1800" b="1" dirty="0" smtClean="0"/>
                        <a:t>非類似</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dirty="0" smtClean="0"/>
                        <a:t>非類似意匠</a:t>
                      </a:r>
                      <a:endParaRPr kumimoji="1" lang="ja-JP" altLang="en-US" sz="1800" dirty="0"/>
                    </a:p>
                  </a:txBody>
                  <a:tcPr anchor="ctr">
                    <a:solidFill>
                      <a:schemeClr val="bg1">
                        <a:lumMod val="85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非類似意匠</a:t>
                      </a:r>
                    </a:p>
                  </a:txBody>
                  <a:tcPr anchor="ctr">
                    <a:solidFill>
                      <a:schemeClr val="bg1">
                        <a:lumMod val="85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非類似意匠</a:t>
                      </a:r>
                    </a:p>
                  </a:txBody>
                  <a:tcPr anchor="ctr">
                    <a:solidFill>
                      <a:schemeClr val="bg1">
                        <a:lumMod val="85000"/>
                      </a:schemeClr>
                    </a:solidFill>
                  </a:tcPr>
                </a:tc>
              </a:tr>
            </a:tbl>
          </a:graphicData>
        </a:graphic>
      </p:graphicFrame>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6361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3">
              <a:lumMod val="40000"/>
              <a:lumOff val="60000"/>
            </a:schemeClr>
          </a:solidFill>
        </p:spPr>
        <p:txBody>
          <a:bodyPr/>
          <a:lstStyle/>
          <a:p>
            <a:r>
              <a:rPr kumimoji="1" lang="ja-JP" altLang="en-US" sz="2800" dirty="0" smtClean="0"/>
              <a:t>パート</a:t>
            </a:r>
            <a:r>
              <a:rPr kumimoji="1" lang="en-US" altLang="ja-JP" sz="2800" dirty="0" smtClean="0"/>
              <a:t>4</a:t>
            </a:r>
            <a:br>
              <a:rPr kumimoji="1" lang="en-US" altLang="ja-JP" sz="2800" dirty="0" smtClean="0"/>
            </a:br>
            <a:r>
              <a:rPr lang="en-US" altLang="ja-JP" sz="2800" dirty="0"/>
              <a:t/>
            </a:r>
            <a:br>
              <a:rPr lang="en-US" altLang="ja-JP" sz="2800" dirty="0"/>
            </a:br>
            <a:r>
              <a:rPr lang="ja-JP" altLang="en-US" sz="2800" dirty="0" smtClean="0"/>
              <a:t>カタチを守る</a:t>
            </a:r>
            <a:r>
              <a:rPr lang="en-US" altLang="ja-JP" sz="2800" dirty="0" smtClean="0"/>
              <a:t/>
            </a:r>
            <a:br>
              <a:rPr lang="en-US" altLang="ja-JP" sz="2800" dirty="0" smtClean="0"/>
            </a:br>
            <a:r>
              <a:rPr lang="ja-JP" altLang="en-US" sz="2800" dirty="0" smtClean="0"/>
              <a:t>デザイン創作と意匠（</a:t>
            </a:r>
            <a:r>
              <a:rPr lang="en-US" altLang="ja-JP" sz="2800" dirty="0" smtClean="0"/>
              <a:t>1</a:t>
            </a:r>
            <a:r>
              <a:rPr lang="ja-JP" altLang="en-US" sz="2800" dirty="0" smtClean="0"/>
              <a:t>）</a:t>
            </a:r>
            <a:endParaRPr kumimoji="1" lang="ja-JP" altLang="en-US" sz="2800" dirty="0"/>
          </a:p>
        </p:txBody>
      </p:sp>
      <p:sp>
        <p:nvSpPr>
          <p:cNvPr id="3" name="サブタイトル 2"/>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828656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04-03</a:t>
            </a:r>
            <a:r>
              <a:rPr kumimoji="1" lang="ja-JP" altLang="en-US" dirty="0" smtClean="0"/>
              <a:t>　意匠の類似とは</a:t>
            </a:r>
            <a:endParaRPr kumimoji="1" lang="ja-JP" altLang="en-US" dirty="0"/>
          </a:p>
        </p:txBody>
      </p:sp>
      <p:sp>
        <p:nvSpPr>
          <p:cNvPr id="7" name="テキスト プレースホルダー 6"/>
          <p:cNvSpPr>
            <a:spLocks noGrp="1"/>
          </p:cNvSpPr>
          <p:nvPr>
            <p:ph idx="1"/>
          </p:nvPr>
        </p:nvSpPr>
        <p:spPr>
          <a:xfrm>
            <a:off x="128464" y="692696"/>
            <a:ext cx="9649072" cy="1080000"/>
          </a:xfrm>
          <a:solidFill>
            <a:schemeClr val="accent3">
              <a:lumMod val="20000"/>
              <a:lumOff val="80000"/>
            </a:schemeClr>
          </a:solidFill>
        </p:spPr>
        <p:txBody>
          <a:bodyPr/>
          <a:lstStyle/>
          <a:p>
            <a:r>
              <a:rPr lang="ja-JP" altLang="en-US" dirty="0"/>
              <a:t>登録</a:t>
            </a:r>
            <a:r>
              <a:rPr lang="ja-JP" altLang="en-US" dirty="0" smtClean="0"/>
              <a:t>意匠と同一又はそれに</a:t>
            </a:r>
            <a:r>
              <a:rPr lang="ja-JP" altLang="en-US" dirty="0"/>
              <a:t>類似する意匠について製造や販売などを行うと、意匠権侵害となる。</a:t>
            </a:r>
            <a:endParaRPr lang="en-US" altLang="ja-JP" dirty="0"/>
          </a:p>
          <a:p>
            <a:r>
              <a:rPr lang="ja-JP" altLang="en-US" dirty="0"/>
              <a:t>類似するか否かの判断は、</a:t>
            </a:r>
            <a:r>
              <a:rPr lang="ja-JP" altLang="en-US" dirty="0" smtClean="0"/>
              <a:t>法律に基づき裁判所が判断を行う。</a:t>
            </a:r>
            <a:endParaRPr lang="ja-JP" altLang="en-US" dirty="0"/>
          </a:p>
          <a:p>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19</a:t>
            </a:fld>
            <a:endParaRPr lang="ja-JP" altLang="en-US" dirty="0"/>
          </a:p>
        </p:txBody>
      </p:sp>
      <p:sp>
        <p:nvSpPr>
          <p:cNvPr id="6" name="正方形/長方形 5"/>
          <p:cNvSpPr/>
          <p:nvPr/>
        </p:nvSpPr>
        <p:spPr>
          <a:xfrm>
            <a:off x="128587" y="2059200"/>
            <a:ext cx="9648825"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dirty="0" smtClean="0">
                <a:solidFill>
                  <a:schemeClr val="tx1"/>
                </a:solidFill>
              </a:rPr>
              <a:t>裁判例：</a:t>
            </a:r>
            <a:r>
              <a:rPr lang="en-US" altLang="ja-JP" dirty="0" smtClean="0">
                <a:solidFill>
                  <a:schemeClr val="tx1"/>
                </a:solidFill>
              </a:rPr>
              <a:t>〔</a:t>
            </a:r>
            <a:r>
              <a:rPr lang="ja-JP" altLang="en-US" dirty="0" smtClean="0">
                <a:solidFill>
                  <a:schemeClr val="tx1"/>
                </a:solidFill>
              </a:rPr>
              <a:t>自走式クレーン事件</a:t>
            </a:r>
            <a:r>
              <a:rPr lang="en-US" altLang="ja-JP" dirty="0" smtClean="0">
                <a:solidFill>
                  <a:schemeClr val="tx1"/>
                </a:solidFill>
              </a:rPr>
              <a:t>〕</a:t>
            </a:r>
            <a:r>
              <a:rPr lang="ja-JP" altLang="en-US" dirty="0" smtClean="0">
                <a:solidFill>
                  <a:schemeClr val="tx1"/>
                </a:solidFill>
              </a:rPr>
              <a:t>東京高判平成</a:t>
            </a:r>
            <a:r>
              <a:rPr lang="en-US" altLang="ja-JP" dirty="0" smtClean="0">
                <a:solidFill>
                  <a:schemeClr val="tx1"/>
                </a:solidFill>
              </a:rPr>
              <a:t>10</a:t>
            </a:r>
            <a:r>
              <a:rPr lang="ja-JP" altLang="en-US" dirty="0" smtClean="0">
                <a:solidFill>
                  <a:schemeClr val="tx1"/>
                </a:solidFill>
              </a:rPr>
              <a:t>年</a:t>
            </a:r>
            <a:r>
              <a:rPr lang="en-US" altLang="ja-JP" dirty="0">
                <a:solidFill>
                  <a:schemeClr val="tx1"/>
                </a:solidFill>
              </a:rPr>
              <a:t>6</a:t>
            </a:r>
            <a:r>
              <a:rPr lang="ja-JP" altLang="en-US" dirty="0" smtClean="0">
                <a:solidFill>
                  <a:schemeClr val="tx1"/>
                </a:solidFill>
              </a:rPr>
              <a:t>月</a:t>
            </a:r>
            <a:r>
              <a:rPr lang="en-US" altLang="ja-JP" dirty="0" smtClean="0">
                <a:solidFill>
                  <a:schemeClr val="tx1"/>
                </a:solidFill>
              </a:rPr>
              <a:t>18</a:t>
            </a:r>
            <a:r>
              <a:rPr lang="ja-JP" altLang="en-US" dirty="0" smtClean="0">
                <a:solidFill>
                  <a:schemeClr val="tx1"/>
                </a:solidFill>
              </a:rPr>
              <a:t>日（平成</a:t>
            </a:r>
            <a:r>
              <a:rPr lang="en-US" altLang="ja-JP" dirty="0" smtClean="0">
                <a:solidFill>
                  <a:schemeClr val="tx1"/>
                </a:solidFill>
              </a:rPr>
              <a:t>9</a:t>
            </a:r>
            <a:r>
              <a:rPr lang="ja-JP" altLang="en-US" dirty="0" smtClean="0">
                <a:solidFill>
                  <a:schemeClr val="tx1"/>
                </a:solidFill>
              </a:rPr>
              <a:t>年（ネ）</a:t>
            </a:r>
            <a:r>
              <a:rPr lang="en-US" altLang="ja-JP" dirty="0" smtClean="0">
                <a:solidFill>
                  <a:schemeClr val="tx1"/>
                </a:solidFill>
              </a:rPr>
              <a:t>404</a:t>
            </a:r>
            <a:r>
              <a:rPr lang="ja-JP" altLang="en-US" dirty="0" smtClean="0">
                <a:solidFill>
                  <a:schemeClr val="tx1"/>
                </a:solidFill>
              </a:rPr>
              <a:t>号）</a:t>
            </a:r>
            <a:endParaRPr kumimoji="1" lang="ja-JP" altLang="en-US" dirty="0">
              <a:solidFill>
                <a:schemeClr val="tx1"/>
              </a:solidFill>
            </a:endParaRPr>
          </a:p>
        </p:txBody>
      </p:sp>
      <p:sp>
        <p:nvSpPr>
          <p:cNvPr id="20" name="正方形/長方形 19"/>
          <p:cNvSpPr/>
          <p:nvPr/>
        </p:nvSpPr>
        <p:spPr>
          <a:xfrm>
            <a:off x="5097463" y="2923200"/>
            <a:ext cx="467995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被疑侵害者の意匠</a:t>
            </a:r>
            <a:endParaRPr kumimoji="1" lang="ja-JP" altLang="en-US" dirty="0">
              <a:solidFill>
                <a:schemeClr val="tx1"/>
              </a:solidFill>
            </a:endParaRPr>
          </a:p>
        </p:txBody>
      </p:sp>
      <p:sp>
        <p:nvSpPr>
          <p:cNvPr id="9" name="正方形/長方形 8"/>
          <p:cNvSpPr/>
          <p:nvPr/>
        </p:nvSpPr>
        <p:spPr>
          <a:xfrm>
            <a:off x="128588" y="6019200"/>
            <a:ext cx="9648947"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rPr>
              <a:t>出典：知的財産権関係民事・行政裁判例集</a:t>
            </a:r>
            <a:r>
              <a:rPr kumimoji="1" lang="en-US" altLang="ja-JP" sz="800" dirty="0" smtClean="0">
                <a:solidFill>
                  <a:schemeClr val="tx1"/>
                </a:solidFill>
              </a:rPr>
              <a:t>29</a:t>
            </a:r>
            <a:r>
              <a:rPr kumimoji="1" lang="ja-JP" altLang="en-US" sz="800" dirty="0" smtClean="0">
                <a:solidFill>
                  <a:schemeClr val="tx1"/>
                </a:solidFill>
              </a:rPr>
              <a:t>巻</a:t>
            </a:r>
            <a:r>
              <a:rPr kumimoji="1" lang="en-US" altLang="ja-JP" sz="800" dirty="0" smtClean="0">
                <a:solidFill>
                  <a:schemeClr val="tx1"/>
                </a:solidFill>
              </a:rPr>
              <a:t>1</a:t>
            </a:r>
            <a:r>
              <a:rPr kumimoji="1" lang="ja-JP" altLang="en-US" sz="800" dirty="0" smtClean="0">
                <a:solidFill>
                  <a:schemeClr val="tx1"/>
                </a:solidFill>
              </a:rPr>
              <a:t>号</a:t>
            </a:r>
            <a:r>
              <a:rPr kumimoji="1" lang="en-US" altLang="ja-JP" sz="800" dirty="0" smtClean="0">
                <a:solidFill>
                  <a:schemeClr val="tx1"/>
                </a:solidFill>
              </a:rPr>
              <a:t>1</a:t>
            </a:r>
            <a:r>
              <a:rPr kumimoji="1" lang="ja-JP" altLang="en-US" sz="800" dirty="0" smtClean="0">
                <a:solidFill>
                  <a:schemeClr val="tx1"/>
                </a:solidFill>
              </a:rPr>
              <a:t>頁以下</a:t>
            </a:r>
            <a:endParaRPr kumimoji="1" lang="ja-JP" altLang="en-US" sz="800" dirty="0">
              <a:solidFill>
                <a:schemeClr val="tx1"/>
              </a:solidFill>
            </a:endParaRPr>
          </a:p>
        </p:txBody>
      </p:sp>
      <p:sp>
        <p:nvSpPr>
          <p:cNvPr id="10" name="正方形/長方形 9"/>
          <p:cNvSpPr/>
          <p:nvPr/>
        </p:nvSpPr>
        <p:spPr>
          <a:xfrm>
            <a:off x="128588" y="2923200"/>
            <a:ext cx="467995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意匠権者の意匠</a:t>
            </a:r>
            <a:endParaRPr kumimoji="1" lang="ja-JP" altLang="en-US" dirty="0">
              <a:solidFill>
                <a:schemeClr val="tx1"/>
              </a:solidFill>
            </a:endParaRPr>
          </a:p>
        </p:txBody>
      </p:sp>
      <p:pic>
        <p:nvPicPr>
          <p:cNvPr id="13" name="図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7238" y="3583118"/>
            <a:ext cx="342265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24550" y="3623599"/>
            <a:ext cx="30257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8215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04-04</a:t>
            </a:r>
            <a:br>
              <a:rPr kumimoji="1" lang="en-US" altLang="ja-JP" dirty="0" smtClean="0"/>
            </a:br>
            <a:r>
              <a:rPr kumimoji="1" lang="ja-JP" altLang="en-US" dirty="0" smtClean="0"/>
              <a:t>意匠権の活用事例</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20</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232049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04-04</a:t>
            </a:r>
            <a:r>
              <a:rPr kumimoji="1" lang="ja-JP" altLang="en-US" dirty="0" smtClean="0"/>
              <a:t>　意匠権の活用事例</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企業の技術力が均衡する中、デザインが製品の市場競争力を高める大きな要因に。</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21</a:t>
            </a:fld>
            <a:endParaRPr lang="ja-JP" altLang="en-US" dirty="0"/>
          </a:p>
        </p:txBody>
      </p:sp>
      <p:sp>
        <p:nvSpPr>
          <p:cNvPr id="6" name="正方形/長方形 5"/>
          <p:cNvSpPr/>
          <p:nvPr/>
        </p:nvSpPr>
        <p:spPr>
          <a:xfrm>
            <a:off x="3656856" y="1412776"/>
            <a:ext cx="6120557"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en-US" altLang="ja-JP" dirty="0" smtClean="0">
                <a:solidFill>
                  <a:schemeClr val="tx1"/>
                </a:solidFill>
              </a:rPr>
              <a:t>【</a:t>
            </a:r>
            <a:r>
              <a:rPr kumimoji="1" lang="ja-JP" altLang="en-US" dirty="0" smtClean="0">
                <a:solidFill>
                  <a:schemeClr val="tx1"/>
                </a:solidFill>
              </a:rPr>
              <a:t>優れたデザイン性／意匠権を担保に資金を調達</a:t>
            </a:r>
            <a:r>
              <a:rPr kumimoji="1" lang="en-US" altLang="ja-JP" dirty="0" smtClean="0">
                <a:solidFill>
                  <a:schemeClr val="tx1"/>
                </a:solidFill>
              </a:rPr>
              <a:t>】</a:t>
            </a:r>
          </a:p>
          <a:p>
            <a:pPr>
              <a:lnSpc>
                <a:spcPct val="110000"/>
              </a:lnSpc>
            </a:pPr>
            <a:r>
              <a:rPr kumimoji="1" lang="ja-JP" altLang="en-US" dirty="0" smtClean="0">
                <a:solidFill>
                  <a:schemeClr val="tx1"/>
                </a:solidFill>
              </a:rPr>
              <a:t>　アッシュコンセプト株式会社</a:t>
            </a:r>
            <a:endParaRPr kumimoji="1" lang="en-US" altLang="ja-JP" dirty="0" smtClean="0">
              <a:solidFill>
                <a:schemeClr val="tx1"/>
              </a:solidFill>
            </a:endParaRPr>
          </a:p>
          <a:p>
            <a:pPr>
              <a:lnSpc>
                <a:spcPct val="110000"/>
              </a:lnSpc>
            </a:pPr>
            <a:endParaRPr lang="en-US" altLang="ja-JP" dirty="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デザイナーのオリジナルな発想を技術力のある企業と結び付けて、続々と製品化。</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endParaRPr lang="en-US" altLang="ja-JP" dirty="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動物を形どった「アニマルラバーバンド」は、形態の斬新さ、耐候性・耐熱性に優れた素材の使用による機能性により、国内外で大ヒット。</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endParaRPr lang="en-US" altLang="ja-JP" dirty="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そのデザイン性と市場価値が高く評価され、国内初となる意匠権担保融資を獲得。</a:t>
            </a:r>
            <a:endParaRPr kumimoji="1" lang="en-US" altLang="ja-JP" dirty="0" smtClean="0">
              <a:solidFill>
                <a:schemeClr val="tx1"/>
              </a:solidFill>
            </a:endParaRPr>
          </a:p>
          <a:p>
            <a:pPr>
              <a:lnSpc>
                <a:spcPct val="110000"/>
              </a:lnSpc>
            </a:pPr>
            <a:endParaRPr lang="en-US" altLang="ja-JP" dirty="0">
              <a:solidFill>
                <a:schemeClr val="tx1"/>
              </a:solidFill>
            </a:endParaRPr>
          </a:p>
          <a:p>
            <a:pPr>
              <a:lnSpc>
                <a:spcPct val="110000"/>
              </a:lnSpc>
            </a:pPr>
            <a:r>
              <a:rPr kumimoji="1" lang="ja-JP" altLang="en-US" sz="1200" dirty="0" smtClean="0">
                <a:solidFill>
                  <a:schemeClr val="tx1"/>
                </a:solidFill>
              </a:rPr>
              <a:t>左上方より、意匠登録第</a:t>
            </a:r>
            <a:r>
              <a:rPr kumimoji="1" lang="en-US" altLang="ja-JP" sz="1200" dirty="0" smtClean="0">
                <a:solidFill>
                  <a:schemeClr val="tx1"/>
                </a:solidFill>
              </a:rPr>
              <a:t>1172078</a:t>
            </a:r>
            <a:r>
              <a:rPr kumimoji="1" lang="ja-JP" altLang="en-US" sz="1200" dirty="0" smtClean="0">
                <a:solidFill>
                  <a:schemeClr val="tx1"/>
                </a:solidFill>
              </a:rPr>
              <a:t>号、第</a:t>
            </a:r>
            <a:r>
              <a:rPr kumimoji="1" lang="en-US" altLang="ja-JP" sz="1200" dirty="0" smtClean="0">
                <a:solidFill>
                  <a:schemeClr val="tx1"/>
                </a:solidFill>
              </a:rPr>
              <a:t>1172075</a:t>
            </a:r>
            <a:r>
              <a:rPr kumimoji="1" lang="ja-JP" altLang="en-US" sz="1200" dirty="0" smtClean="0">
                <a:solidFill>
                  <a:schemeClr val="tx1"/>
                </a:solidFill>
              </a:rPr>
              <a:t>号、第</a:t>
            </a:r>
            <a:r>
              <a:rPr kumimoji="1" lang="en-US" altLang="ja-JP" sz="1200" dirty="0" smtClean="0">
                <a:solidFill>
                  <a:schemeClr val="tx1"/>
                </a:solidFill>
              </a:rPr>
              <a:t>1172076</a:t>
            </a:r>
            <a:r>
              <a:rPr kumimoji="1" lang="ja-JP" altLang="en-US" sz="1200" dirty="0" smtClean="0">
                <a:solidFill>
                  <a:schemeClr val="tx1"/>
                </a:solidFill>
              </a:rPr>
              <a:t>号、第</a:t>
            </a:r>
            <a:r>
              <a:rPr kumimoji="1" lang="en-US" altLang="ja-JP" sz="1200" dirty="0" smtClean="0">
                <a:solidFill>
                  <a:schemeClr val="tx1"/>
                </a:solidFill>
              </a:rPr>
              <a:t>1172077</a:t>
            </a:r>
            <a:r>
              <a:rPr kumimoji="1" lang="ja-JP" altLang="en-US" sz="1200" dirty="0" smtClean="0">
                <a:solidFill>
                  <a:schemeClr val="tx1"/>
                </a:solidFill>
              </a:rPr>
              <a:t>号、第</a:t>
            </a:r>
            <a:r>
              <a:rPr kumimoji="1" lang="en-US" altLang="ja-JP" sz="1200" dirty="0" smtClean="0">
                <a:solidFill>
                  <a:schemeClr val="tx1"/>
                </a:solidFill>
              </a:rPr>
              <a:t>1173604</a:t>
            </a:r>
            <a:r>
              <a:rPr kumimoji="1" lang="ja-JP" altLang="en-US" sz="1200" dirty="0" smtClean="0">
                <a:solidFill>
                  <a:schemeClr val="tx1"/>
                </a:solidFill>
              </a:rPr>
              <a:t>号、第</a:t>
            </a:r>
            <a:r>
              <a:rPr kumimoji="1" lang="en-US" altLang="ja-JP" sz="1200" dirty="0" smtClean="0">
                <a:solidFill>
                  <a:schemeClr val="tx1"/>
                </a:solidFill>
              </a:rPr>
              <a:t>1173918</a:t>
            </a:r>
            <a:r>
              <a:rPr kumimoji="1" lang="ja-JP" altLang="en-US" sz="1200" dirty="0" smtClean="0">
                <a:solidFill>
                  <a:schemeClr val="tx1"/>
                </a:solidFill>
              </a:rPr>
              <a:t>号の実施品</a:t>
            </a:r>
            <a:endParaRPr kumimoji="1" lang="en-US" altLang="ja-JP" sz="1200" dirty="0" smtClean="0">
              <a:solidFill>
                <a:schemeClr val="tx1"/>
              </a:solidFill>
            </a:endParaRPr>
          </a:p>
          <a:p>
            <a:pPr>
              <a:lnSpc>
                <a:spcPct val="110000"/>
              </a:lnSpc>
            </a:pPr>
            <a:endParaRPr lang="en-US" altLang="ja-JP" sz="1200" dirty="0">
              <a:solidFill>
                <a:schemeClr val="tx1"/>
              </a:solidFill>
            </a:endParaRPr>
          </a:p>
          <a:p>
            <a:pPr>
              <a:lnSpc>
                <a:spcPct val="110000"/>
              </a:lnSpc>
            </a:pPr>
            <a:r>
              <a:rPr kumimoji="1" lang="ja-JP" altLang="en-US" sz="1200" dirty="0" smtClean="0">
                <a:solidFill>
                  <a:schemeClr val="tx1"/>
                </a:solidFill>
              </a:rPr>
              <a:t>平成</a:t>
            </a:r>
            <a:r>
              <a:rPr kumimoji="1" lang="en-US" altLang="ja-JP" sz="1200" dirty="0" smtClean="0">
                <a:solidFill>
                  <a:schemeClr val="tx1"/>
                </a:solidFill>
              </a:rPr>
              <a:t>22</a:t>
            </a:r>
            <a:r>
              <a:rPr kumimoji="1" lang="ja-JP" altLang="en-US" sz="1200" dirty="0" smtClean="0">
                <a:solidFill>
                  <a:schemeClr val="tx1"/>
                </a:solidFill>
              </a:rPr>
              <a:t>年度産業財産権制度活用優良企業等表彰特許庁長官表彰</a:t>
            </a:r>
            <a:endParaRPr kumimoji="1" lang="ja-JP" altLang="en-US" sz="1200" dirty="0">
              <a:solidFill>
                <a:schemeClr val="tx1"/>
              </a:solidFill>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0002" y="1483199"/>
            <a:ext cx="15652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1" name="正方形/長方形 10"/>
          <p:cNvSpPr/>
          <p:nvPr/>
        </p:nvSpPr>
        <p:spPr>
          <a:xfrm>
            <a:off x="632520" y="6026624"/>
            <a:ext cx="216024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800" dirty="0" smtClean="0">
                <a:solidFill>
                  <a:schemeClr val="tx1"/>
                </a:solidFill>
              </a:rPr>
              <a:t>出典：アッシュコンセプトウェブサイト</a:t>
            </a:r>
            <a:endParaRPr kumimoji="1" lang="ja-JP" altLang="en-US" sz="800" dirty="0">
              <a:solidFill>
                <a:schemeClr val="tx1"/>
              </a:solidFill>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3748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ja-JP" altLang="en-US" dirty="0" smtClean="0"/>
              <a:t>カタチを守る　デザイン創作と意匠（</a:t>
            </a:r>
            <a:r>
              <a:rPr kumimoji="1" lang="en-US" altLang="ja-JP" dirty="0" smtClean="0"/>
              <a:t>1</a:t>
            </a:r>
            <a:r>
              <a:rPr kumimoji="1" lang="ja-JP" altLang="en-US" dirty="0" smtClean="0"/>
              <a:t>）　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04-01		</a:t>
            </a:r>
            <a:r>
              <a:rPr lang="ja-JP" altLang="en-US" dirty="0" smtClean="0"/>
              <a:t>意匠制度の仕組み</a:t>
            </a:r>
            <a:endParaRPr lang="en-US" altLang="ja-JP" dirty="0" smtClean="0"/>
          </a:p>
          <a:p>
            <a:pPr marL="0" indent="0">
              <a:buNone/>
            </a:pPr>
            <a:endParaRPr lang="en-US" altLang="ja-JP" dirty="0" smtClean="0"/>
          </a:p>
          <a:p>
            <a:pPr marL="0" indent="0">
              <a:buNone/>
            </a:pPr>
            <a:r>
              <a:rPr kumimoji="1" lang="en-US" altLang="ja-JP" dirty="0" smtClean="0"/>
              <a:t>04-02		</a:t>
            </a:r>
            <a:r>
              <a:rPr kumimoji="1" lang="ja-JP" altLang="en-US" dirty="0" smtClean="0"/>
              <a:t>最近の意匠登録例</a:t>
            </a:r>
            <a:endParaRPr kumimoji="1" lang="en-US" altLang="ja-JP" dirty="0" smtClean="0"/>
          </a:p>
          <a:p>
            <a:pPr marL="0" indent="0">
              <a:buNone/>
            </a:pPr>
            <a:endParaRPr kumimoji="1" lang="en-US" altLang="ja-JP" dirty="0" smtClean="0"/>
          </a:p>
          <a:p>
            <a:pPr marL="0" indent="0">
              <a:buNone/>
            </a:pPr>
            <a:r>
              <a:rPr lang="en-US" altLang="ja-JP" dirty="0" smtClean="0"/>
              <a:t>04-03		</a:t>
            </a:r>
            <a:r>
              <a:rPr lang="ja-JP" altLang="en-US" dirty="0" smtClean="0"/>
              <a:t>意匠の類似とは</a:t>
            </a:r>
            <a:endParaRPr lang="en-US" altLang="ja-JP" dirty="0" smtClean="0"/>
          </a:p>
          <a:p>
            <a:pPr marL="0" indent="0">
              <a:buNone/>
            </a:pPr>
            <a:endParaRPr lang="en-US" altLang="ja-JP" dirty="0" smtClean="0"/>
          </a:p>
          <a:p>
            <a:pPr marL="0" indent="0">
              <a:buNone/>
            </a:pPr>
            <a:r>
              <a:rPr kumimoji="1" lang="en-US" altLang="ja-JP" dirty="0" smtClean="0"/>
              <a:t>04-04		</a:t>
            </a:r>
            <a:r>
              <a:rPr kumimoji="1" lang="ja-JP" altLang="en-US" dirty="0" smtClean="0"/>
              <a:t>意匠権の活用事例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4912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CASE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a:t>
            </a:r>
            <a:r>
              <a:rPr kumimoji="1" lang="ja-JP" altLang="en-US" dirty="0" smtClean="0"/>
              <a:t>さんは、</a:t>
            </a:r>
            <a:r>
              <a:rPr lang="en-US" altLang="ja-JP" dirty="0" smtClean="0"/>
              <a:t>X</a:t>
            </a:r>
            <a:r>
              <a:rPr lang="ja-JP" altLang="en-US" dirty="0" smtClean="0"/>
              <a:t>大学デザイン学部に在学している学生である。料理</a:t>
            </a:r>
            <a:r>
              <a:rPr lang="ja-JP" altLang="en-US" dirty="0"/>
              <a:t>が趣味の</a:t>
            </a:r>
            <a:r>
              <a:rPr lang="en-US" altLang="ja-JP" dirty="0"/>
              <a:t>A</a:t>
            </a:r>
            <a:r>
              <a:rPr lang="ja-JP" altLang="en-US" dirty="0" smtClean="0"/>
              <a:t>さんは、ある日、家で料理をしていると、台所には様々なデザインの</a:t>
            </a:r>
            <a:r>
              <a:rPr lang="ja-JP" altLang="en-US" dirty="0"/>
              <a:t>料理</a:t>
            </a:r>
            <a:r>
              <a:rPr lang="ja-JP" altLang="en-US" dirty="0" smtClean="0"/>
              <a:t>道具があることに改めて気がついた。それぞれが特徴のある形状をもつことに興味を持った</a:t>
            </a:r>
            <a:r>
              <a:rPr lang="en-US" altLang="ja-JP" dirty="0" smtClean="0"/>
              <a:t>A</a:t>
            </a:r>
            <a:r>
              <a:rPr lang="ja-JP" altLang="en-US" dirty="0" smtClean="0"/>
              <a:t>さんは、新しいデザインの料理道具を考えてみたところ自分でも満足できるものができたので、そのスケッチを早速ブログに載せた。その後、商品化できるかもしれないと思い、弁理士である父親に相談すると、商品化するには意匠登録することが重要だと言われた。</a:t>
            </a:r>
            <a:r>
              <a:rPr lang="en-US" altLang="ja-JP" dirty="0" smtClean="0"/>
              <a:t>A</a:t>
            </a:r>
            <a:r>
              <a:rPr lang="ja-JP" altLang="en-US" dirty="0" smtClean="0"/>
              <a:t>さんは、この料理道具のデザインを意匠登録することができるだろうか。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631459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04-01</a:t>
            </a:r>
            <a:br>
              <a:rPr kumimoji="1" lang="en-US" altLang="ja-JP" dirty="0" smtClean="0"/>
            </a:br>
            <a:r>
              <a:rPr kumimoji="1" lang="ja-JP" altLang="en-US" dirty="0" smtClean="0"/>
              <a:t>意匠制度の仕組み</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4</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7653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04-01</a:t>
            </a:r>
            <a:r>
              <a:rPr kumimoji="1" lang="ja-JP" altLang="en-US" dirty="0" smtClean="0"/>
              <a:t>　意匠制度の仕組み</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意匠法が保護対象とする意匠とは、いわば物品の外観デザインである。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5</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167546086"/>
              </p:ext>
            </p:extLst>
          </p:nvPr>
        </p:nvGraphicFramePr>
        <p:xfrm>
          <a:off x="633000" y="1555200"/>
          <a:ext cx="8640000" cy="4320000"/>
        </p:xfrm>
        <a:graphic>
          <a:graphicData uri="http://schemas.openxmlformats.org/drawingml/2006/table">
            <a:tbl>
              <a:tblPr>
                <a:tableStyleId>{5C22544A-7EE6-4342-B048-85BDC9FD1C3A}</a:tableStyleId>
              </a:tblPr>
              <a:tblGrid>
                <a:gridCol w="1440000"/>
                <a:gridCol w="2880000"/>
                <a:gridCol w="4320000"/>
              </a:tblGrid>
              <a:tr h="432000">
                <a:tc>
                  <a:txBody>
                    <a:bodyPr/>
                    <a:lstStyle/>
                    <a:p>
                      <a:pPr algn="ctr">
                        <a:lnSpc>
                          <a:spcPct val="110000"/>
                        </a:lnSpc>
                      </a:pPr>
                      <a:endParaRPr kumimoji="1" lang="ja-JP" altLang="en-US" sz="1800" dirty="0"/>
                    </a:p>
                  </a:txBody>
                  <a:tcPr anchor="ctr">
                    <a:solidFill>
                      <a:schemeClr val="bg1">
                        <a:lumMod val="85000"/>
                      </a:schemeClr>
                    </a:solidFill>
                  </a:tcPr>
                </a:tc>
                <a:tc>
                  <a:txBody>
                    <a:bodyPr/>
                    <a:lstStyle/>
                    <a:p>
                      <a:pPr algn="ctr">
                        <a:lnSpc>
                          <a:spcPct val="110000"/>
                        </a:lnSpc>
                      </a:pPr>
                      <a:r>
                        <a:rPr kumimoji="1" lang="ja-JP" altLang="en-US" sz="1800" b="1" dirty="0" smtClean="0"/>
                        <a:t>保護対象</a:t>
                      </a:r>
                      <a:endParaRPr kumimoji="1" lang="ja-JP" altLang="en-US" sz="1800" b="1" dirty="0"/>
                    </a:p>
                  </a:txBody>
                  <a:tcPr anchor="ctr">
                    <a:solidFill>
                      <a:schemeClr val="bg1">
                        <a:lumMod val="85000"/>
                      </a:schemeClr>
                    </a:solidFill>
                  </a:tcPr>
                </a:tc>
                <a:tc>
                  <a:txBody>
                    <a:bodyPr/>
                    <a:lstStyle/>
                    <a:p>
                      <a:pPr algn="ctr">
                        <a:lnSpc>
                          <a:spcPct val="110000"/>
                        </a:lnSpc>
                      </a:pPr>
                      <a:r>
                        <a:rPr kumimoji="1" lang="ja-JP" altLang="en-US" sz="1800" b="1" dirty="0" smtClean="0"/>
                        <a:t>定義</a:t>
                      </a:r>
                      <a:endParaRPr kumimoji="1" lang="ja-JP" altLang="en-US" sz="1800" b="1" dirty="0"/>
                    </a:p>
                  </a:txBody>
                  <a:tcPr anchor="ctr">
                    <a:solidFill>
                      <a:schemeClr val="bg1">
                        <a:lumMod val="85000"/>
                      </a:schemeClr>
                    </a:solidFill>
                  </a:tcPr>
                </a:tc>
              </a:tr>
              <a:tr h="2592000">
                <a:tc>
                  <a:txBody>
                    <a:bodyPr/>
                    <a:lstStyle/>
                    <a:p>
                      <a:pPr algn="ctr">
                        <a:lnSpc>
                          <a:spcPct val="110000"/>
                        </a:lnSpc>
                      </a:pPr>
                      <a:r>
                        <a:rPr kumimoji="1" lang="ja-JP" altLang="en-US" sz="1800" b="1" dirty="0" smtClean="0"/>
                        <a:t>意匠法</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dirty="0" smtClean="0"/>
                        <a:t>意匠</a:t>
                      </a:r>
                      <a:endParaRPr kumimoji="1" lang="ja-JP" altLang="en-US" sz="1800" dirty="0"/>
                    </a:p>
                  </a:txBody>
                  <a:tcPr anchor="ctr">
                    <a:solidFill>
                      <a:schemeClr val="bg1">
                        <a:lumMod val="95000"/>
                      </a:schemeClr>
                    </a:solidFill>
                  </a:tcPr>
                </a:tc>
                <a:tc>
                  <a:txBody>
                    <a:bodyPr/>
                    <a:lstStyle/>
                    <a:p>
                      <a:pPr>
                        <a:lnSpc>
                          <a:spcPct val="110000"/>
                        </a:lnSpc>
                      </a:pPr>
                      <a:r>
                        <a:rPr kumimoji="1" lang="ja-JP" altLang="en-US" sz="1800" dirty="0" smtClean="0"/>
                        <a:t>意匠とは「物品（物品の部分を含む）の形状、模様若しくは色彩又はこれらの結合であって、視覚を通じて美感を起こさせるもの」をいう</a:t>
                      </a:r>
                      <a:endParaRPr kumimoji="1" lang="en-US" altLang="ja-JP" sz="1800" dirty="0" smtClean="0"/>
                    </a:p>
                    <a:p>
                      <a:pPr>
                        <a:lnSpc>
                          <a:spcPct val="110000"/>
                        </a:lnSpc>
                      </a:pPr>
                      <a:r>
                        <a:rPr kumimoji="1" lang="ja-JP" altLang="en-US" sz="1800" dirty="0" smtClean="0"/>
                        <a:t>物品の部分には「物品の操作に用いられる画像であって、その物品又はこれと一体で用いられる物品に表示されるもの」を含む</a:t>
                      </a:r>
                      <a:endParaRPr kumimoji="1" lang="en-US" altLang="ja-JP" sz="1800" dirty="0" smtClean="0"/>
                    </a:p>
                  </a:txBody>
                  <a:tcPr anchor="ctr">
                    <a:solidFill>
                      <a:schemeClr val="bg1">
                        <a:lumMod val="95000"/>
                      </a:schemeClr>
                    </a:solidFill>
                  </a:tcPr>
                </a:tc>
              </a:tr>
              <a:tr h="1296000">
                <a:tc>
                  <a:txBody>
                    <a:bodyPr/>
                    <a:lstStyle/>
                    <a:p>
                      <a:pPr algn="ctr">
                        <a:lnSpc>
                          <a:spcPct val="110000"/>
                        </a:lnSpc>
                      </a:pPr>
                      <a:r>
                        <a:rPr kumimoji="1" lang="ja-JP" altLang="en-US" sz="1800" b="1" dirty="0" smtClean="0"/>
                        <a:t>特許法</a:t>
                      </a:r>
                      <a:endParaRPr kumimoji="1" lang="en-US" altLang="ja-JP" sz="1800" b="1" dirty="0" smtClean="0"/>
                    </a:p>
                    <a:p>
                      <a:pPr algn="ctr">
                        <a:lnSpc>
                          <a:spcPct val="110000"/>
                        </a:lnSpc>
                      </a:pPr>
                      <a:r>
                        <a:rPr kumimoji="1" lang="ja-JP" altLang="en-US" sz="1800" b="1" dirty="0" smtClean="0"/>
                        <a:t>（比較）</a:t>
                      </a:r>
                      <a:endParaRPr kumimoji="1" lang="ja-JP" altLang="en-US" sz="1800" b="1" dirty="0"/>
                    </a:p>
                  </a:txBody>
                  <a:tcPr anchor="ctr">
                    <a:solidFill>
                      <a:schemeClr val="accent1">
                        <a:lumMod val="40000"/>
                        <a:lumOff val="60000"/>
                      </a:schemeClr>
                    </a:solidFill>
                  </a:tcPr>
                </a:tc>
                <a:tc>
                  <a:txBody>
                    <a:bodyPr/>
                    <a:lstStyle/>
                    <a:p>
                      <a:pPr algn="ctr">
                        <a:lnSpc>
                          <a:spcPct val="110000"/>
                        </a:lnSpc>
                      </a:pPr>
                      <a:r>
                        <a:rPr kumimoji="1" lang="ja-JP" altLang="en-US" sz="1800" dirty="0" smtClean="0"/>
                        <a:t>発明</a:t>
                      </a:r>
                      <a:endParaRPr kumimoji="1" lang="ja-JP" altLang="en-US" sz="1800" dirty="0"/>
                    </a:p>
                  </a:txBody>
                  <a:tcPr anchor="ctr">
                    <a:solidFill>
                      <a:schemeClr val="bg1">
                        <a:lumMod val="95000"/>
                      </a:schemeClr>
                    </a:solidFill>
                  </a:tcPr>
                </a:tc>
                <a:tc>
                  <a:txBody>
                    <a:bodyPr/>
                    <a:lstStyle/>
                    <a:p>
                      <a:pPr marL="0" marR="0" indent="0" algn="l"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発明とは「自然法則を利用した技術的思想の創作のうち高度のもの」をいう</a:t>
                      </a:r>
                      <a:endParaRPr kumimoji="1" lang="en-US" altLang="ja-JP" sz="1800" dirty="0" smtClean="0"/>
                    </a:p>
                  </a:txBody>
                  <a:tcPr anchor="ctr">
                    <a:solidFill>
                      <a:schemeClr val="bg1">
                        <a:lumMod val="95000"/>
                      </a:schemeClr>
                    </a:solidFill>
                  </a:tcPr>
                </a:tc>
              </a:tr>
            </a:tbl>
          </a:graphicData>
        </a:graphic>
      </p:graphicFrame>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2307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04-01</a:t>
            </a:r>
            <a:r>
              <a:rPr kumimoji="1" lang="ja-JP" altLang="en-US" dirty="0" smtClean="0"/>
              <a:t>　意匠制度の仕組み</a:t>
            </a:r>
            <a:endParaRPr kumimoji="1" lang="ja-JP" altLang="en-US" dirty="0"/>
          </a:p>
        </p:txBody>
      </p:sp>
      <p:sp>
        <p:nvSpPr>
          <p:cNvPr id="3" name="コンテンツ プレースホルダー 2"/>
          <p:cNvSpPr>
            <a:spLocks noGrp="1"/>
          </p:cNvSpPr>
          <p:nvPr>
            <p:ph idx="1"/>
          </p:nvPr>
        </p:nvSpPr>
        <p:spPr>
          <a:xfrm>
            <a:off x="128464" y="692696"/>
            <a:ext cx="9649072" cy="1080000"/>
          </a:xfrm>
          <a:solidFill>
            <a:schemeClr val="accent3">
              <a:lumMod val="20000"/>
              <a:lumOff val="80000"/>
            </a:schemeClr>
          </a:solidFill>
        </p:spPr>
        <p:txBody>
          <a:bodyPr/>
          <a:lstStyle/>
          <a:p>
            <a:r>
              <a:rPr kumimoji="1" lang="ja-JP" altLang="en-US" dirty="0" smtClean="0"/>
              <a:t>特許権の権利範囲は文章によって定められるが、意匠権の場合は図面が中心となる。</a:t>
            </a:r>
            <a:endParaRPr kumimoji="1" lang="en-US" altLang="ja-JP" dirty="0" smtClean="0"/>
          </a:p>
          <a:p>
            <a:r>
              <a:rPr kumimoji="1" lang="ja-JP" altLang="en-US" dirty="0" smtClean="0"/>
              <a:t>一つの製品について、技術的アイデアを特許権で、外観デザインを意匠権でそれぞれ保護する事例がある。</a:t>
            </a:r>
            <a:endParaRPr kumimoji="1"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6</a:t>
            </a:fld>
            <a:endParaRPr lang="ja-JP" altLang="en-US" dirty="0"/>
          </a:p>
        </p:txBody>
      </p:sp>
      <p:sp>
        <p:nvSpPr>
          <p:cNvPr id="6" name="正方形/長方形 5"/>
          <p:cNvSpPr/>
          <p:nvPr/>
        </p:nvSpPr>
        <p:spPr>
          <a:xfrm>
            <a:off x="128588" y="2059200"/>
            <a:ext cx="6048000"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「カドケシ」（コクヨ株式会社）の事例</a:t>
            </a:r>
            <a:endParaRPr kumimoji="1" lang="ja-JP" altLang="en-US" sz="2400" dirty="0">
              <a:solidFill>
                <a:schemeClr val="tx1"/>
              </a:solidFill>
            </a:endParaRPr>
          </a:p>
        </p:txBody>
      </p:sp>
      <p:sp>
        <p:nvSpPr>
          <p:cNvPr id="7" name="正方形/長方形 6"/>
          <p:cNvSpPr/>
          <p:nvPr/>
        </p:nvSpPr>
        <p:spPr>
          <a:xfrm>
            <a:off x="128588" y="3067200"/>
            <a:ext cx="4679950" cy="3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dirty="0">
                <a:solidFill>
                  <a:schemeClr val="tx1"/>
                </a:solidFill>
              </a:rPr>
              <a:t>「複数の直方体又は立方体を組み合わせてそれぞれの立体が外方に突出した角を有する形状をなすとともに、前記直方体又は立方体の幅寸法、高さ寸法、奥行き寸法が全て全体の対応する寸法よりもそれぞれ小さい消しゴムであって、複数の直方体又は立方体を辺同士のみが互いに接するように配置しているとともに、接する辺の部分に接合部を設けて連続した形状にしていることを特徴とする消しゴム。」</a:t>
            </a:r>
            <a:endParaRPr kumimoji="1" lang="en-US" altLang="ja-JP" dirty="0" smtClean="0">
              <a:solidFill>
                <a:schemeClr val="tx1"/>
              </a:solidFill>
            </a:endParaRPr>
          </a:p>
        </p:txBody>
      </p:sp>
      <p:sp>
        <p:nvSpPr>
          <p:cNvPr id="8" name="正方形/長方形 7"/>
          <p:cNvSpPr/>
          <p:nvPr/>
        </p:nvSpPr>
        <p:spPr>
          <a:xfrm>
            <a:off x="129600" y="2635200"/>
            <a:ext cx="4680000" cy="43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特許第</a:t>
            </a:r>
            <a:r>
              <a:rPr kumimoji="1" lang="en-US" altLang="ja-JP" dirty="0" smtClean="0">
                <a:solidFill>
                  <a:schemeClr val="tx1"/>
                </a:solidFill>
              </a:rPr>
              <a:t>4304926</a:t>
            </a:r>
            <a:r>
              <a:rPr kumimoji="1" lang="ja-JP" altLang="en-US" dirty="0" smtClean="0">
                <a:solidFill>
                  <a:schemeClr val="tx1"/>
                </a:solidFill>
              </a:rPr>
              <a:t>号</a:t>
            </a:r>
            <a:endParaRPr kumimoji="1" lang="ja-JP" altLang="en-US" dirty="0">
              <a:solidFill>
                <a:schemeClr val="tx1"/>
              </a:solidFill>
            </a:endParaRPr>
          </a:p>
        </p:txBody>
      </p:sp>
      <p:sp>
        <p:nvSpPr>
          <p:cNvPr id="9" name="正方形/長方形 8"/>
          <p:cNvSpPr/>
          <p:nvPr/>
        </p:nvSpPr>
        <p:spPr>
          <a:xfrm>
            <a:off x="5097534" y="2635200"/>
            <a:ext cx="4680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意匠登録第</a:t>
            </a:r>
            <a:r>
              <a:rPr kumimoji="1" lang="en-US" altLang="ja-JP" dirty="0" smtClean="0">
                <a:solidFill>
                  <a:schemeClr val="tx1"/>
                </a:solidFill>
              </a:rPr>
              <a:t>1191186</a:t>
            </a:r>
            <a:r>
              <a:rPr kumimoji="1" lang="ja-JP" altLang="en-US" dirty="0" smtClean="0">
                <a:solidFill>
                  <a:schemeClr val="tx1"/>
                </a:solidFill>
              </a:rPr>
              <a:t>号</a:t>
            </a:r>
            <a:endParaRPr kumimoji="1" lang="ja-JP" altLang="en-US" dirty="0">
              <a:solidFill>
                <a:schemeClr val="tx1"/>
              </a:solidFill>
            </a:endParaRPr>
          </a:p>
        </p:txBody>
      </p:sp>
      <p:sp>
        <p:nvSpPr>
          <p:cNvPr id="11" name="正方形/長方形 10"/>
          <p:cNvSpPr/>
          <p:nvPr/>
        </p:nvSpPr>
        <p:spPr>
          <a:xfrm>
            <a:off x="5097463" y="3067200"/>
            <a:ext cx="4679950" cy="3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kumimoji="1" lang="en-US" altLang="ja-JP" dirty="0" smtClean="0">
              <a:solidFill>
                <a:schemeClr val="tx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268" y="3848440"/>
            <a:ext cx="3060340" cy="16775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32855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04-01</a:t>
            </a:r>
            <a:r>
              <a:rPr kumimoji="1" lang="ja-JP" altLang="en-US" dirty="0" smtClean="0"/>
              <a:t>　意匠制度の仕組み</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物品とは、有体物であり、動産であるものをいう。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7</a:t>
            </a:fld>
            <a:endParaRPr lang="ja-JP" altLang="en-US" dirty="0"/>
          </a:p>
        </p:txBody>
      </p:sp>
      <p:sp>
        <p:nvSpPr>
          <p:cNvPr id="6" name="正方形/長方形 5"/>
          <p:cNvSpPr/>
          <p:nvPr/>
        </p:nvSpPr>
        <p:spPr>
          <a:xfrm>
            <a:off x="128464" y="1412776"/>
            <a:ext cx="4824536"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物品と認められないものの例</a:t>
            </a:r>
            <a:endParaRPr kumimoji="1" lang="ja-JP" altLang="en-US" sz="2400" dirty="0">
              <a:solidFill>
                <a:schemeClr val="tx1"/>
              </a:solidFill>
            </a:endParaRPr>
          </a:p>
        </p:txBody>
      </p:sp>
      <p:sp>
        <p:nvSpPr>
          <p:cNvPr id="7" name="正方形/長方形 6"/>
          <p:cNvSpPr/>
          <p:nvPr/>
        </p:nvSpPr>
        <p:spPr>
          <a:xfrm>
            <a:off x="128464" y="1987200"/>
            <a:ext cx="9648949" cy="431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buFont typeface="+mj-ea"/>
              <a:buAutoNum type="circleNumDbPlain"/>
            </a:pPr>
            <a:r>
              <a:rPr kumimoji="1" lang="ja-JP" altLang="en-US" b="1" dirty="0" smtClean="0">
                <a:solidFill>
                  <a:schemeClr val="tx1"/>
                </a:solidFill>
              </a:rPr>
              <a:t>原則として動産でないもの</a:t>
            </a:r>
            <a:r>
              <a:rPr lang="en-US" altLang="ja-JP" b="1" dirty="0">
                <a:solidFill>
                  <a:schemeClr val="tx1"/>
                </a:solidFill>
              </a:rPr>
              <a:t/>
            </a:r>
            <a:br>
              <a:rPr lang="en-US" altLang="ja-JP" b="1" dirty="0">
                <a:solidFill>
                  <a:schemeClr val="tx1"/>
                </a:solidFill>
              </a:rPr>
            </a:br>
            <a:r>
              <a:rPr lang="ja-JP" altLang="en-US" dirty="0" smtClean="0">
                <a:solidFill>
                  <a:schemeClr val="tx1"/>
                </a:solidFill>
              </a:rPr>
              <a:t>ただし、使用時には不動産となるものであっても、工業的に量産され、販売時に動産として取り扱われるもの（門、組立てバンガローなど）は、物品と認められる</a:t>
            </a:r>
            <a:endParaRPr kumimoji="1" lang="en-US" altLang="ja-JP"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固体以外のもの</a:t>
            </a:r>
            <a:endParaRPr kumimoji="1" lang="en-US" altLang="ja-JP" b="1"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粉状物及び粒状物が単に集合しているもの</a:t>
            </a:r>
            <a:endParaRPr kumimoji="1" lang="en-US" altLang="ja-JP" b="1"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物品の一部であるもの（通常の取引状態において独立した製品として取引されないもの）</a:t>
            </a:r>
            <a:endParaRPr kumimoji="1" lang="en-US" altLang="ja-JP" b="1" dirty="0" smtClean="0">
              <a:solidFill>
                <a:schemeClr val="tx1"/>
              </a:solidFill>
            </a:endParaRPr>
          </a:p>
          <a:p>
            <a:pPr marL="342900" indent="-342900">
              <a:lnSpc>
                <a:spcPct val="110000"/>
              </a:lnSpc>
              <a:buFont typeface="+mj-ea"/>
              <a:buAutoNum type="circleNumDbPlain"/>
            </a:pPr>
            <a:endParaRPr lang="en-US" altLang="ja-JP" b="1" dirty="0">
              <a:solidFill>
                <a:schemeClr val="tx1"/>
              </a:solidFill>
            </a:endParaRPr>
          </a:p>
          <a:p>
            <a:pPr>
              <a:lnSpc>
                <a:spcPct val="110000"/>
              </a:lnSpc>
            </a:pPr>
            <a:r>
              <a:rPr kumimoji="1" lang="ja-JP" altLang="en-US" dirty="0" smtClean="0">
                <a:solidFill>
                  <a:schemeClr val="tx1"/>
                </a:solidFill>
              </a:rPr>
              <a:t>→これらのものの外観デザインは、意匠法で保護されない</a:t>
            </a:r>
            <a:endParaRPr kumimoji="1" lang="en-US" altLang="ja-JP" dirty="0" smtClean="0">
              <a:solidFill>
                <a:schemeClr val="tx1"/>
              </a:solidFill>
            </a:endParaRPr>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4978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04-01</a:t>
            </a:r>
            <a:r>
              <a:rPr kumimoji="1" lang="ja-JP" altLang="en-US" dirty="0" smtClean="0"/>
              <a:t>　意匠制度の仕組み</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意匠登録を受けるための要件は主に</a:t>
            </a:r>
            <a:r>
              <a:rPr kumimoji="1" lang="en-US" altLang="ja-JP" dirty="0" smtClean="0"/>
              <a:t>7</a:t>
            </a:r>
            <a:r>
              <a:rPr kumimoji="1" lang="ja-JP" altLang="en-US" dirty="0" smtClean="0"/>
              <a:t>つ。</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8</a:t>
            </a:fld>
            <a:endParaRPr lang="ja-JP" altLang="en-US" dirty="0"/>
          </a:p>
        </p:txBody>
      </p:sp>
      <p:sp>
        <p:nvSpPr>
          <p:cNvPr id="6" name="正方形/長方形 5"/>
          <p:cNvSpPr/>
          <p:nvPr/>
        </p:nvSpPr>
        <p:spPr>
          <a:xfrm>
            <a:off x="128464" y="1412776"/>
            <a:ext cx="5328000"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意匠登録に必要となる主な</a:t>
            </a:r>
            <a:r>
              <a:rPr lang="en-US" altLang="ja-JP" sz="2400" dirty="0" smtClean="0">
                <a:solidFill>
                  <a:schemeClr val="tx1"/>
                </a:solidFill>
              </a:rPr>
              <a:t>7</a:t>
            </a:r>
            <a:r>
              <a:rPr kumimoji="1" lang="ja-JP" altLang="en-US" sz="2400" dirty="0" err="1" smtClean="0">
                <a:solidFill>
                  <a:schemeClr val="tx1"/>
                </a:solidFill>
              </a:rPr>
              <a:t>つの</a:t>
            </a:r>
            <a:r>
              <a:rPr kumimoji="1" lang="ja-JP" altLang="en-US" sz="2400" dirty="0" smtClean="0">
                <a:solidFill>
                  <a:schemeClr val="tx1"/>
                </a:solidFill>
              </a:rPr>
              <a:t>要件</a:t>
            </a:r>
            <a:endParaRPr kumimoji="1" lang="ja-JP" altLang="en-US" sz="2400" dirty="0">
              <a:solidFill>
                <a:schemeClr val="tx1"/>
              </a:solidFill>
            </a:endParaRPr>
          </a:p>
        </p:txBody>
      </p:sp>
      <p:sp>
        <p:nvSpPr>
          <p:cNvPr id="7" name="正方形/長方形 6"/>
          <p:cNvSpPr/>
          <p:nvPr/>
        </p:nvSpPr>
        <p:spPr>
          <a:xfrm>
            <a:off x="128464" y="1987200"/>
            <a:ext cx="9648949" cy="431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buFont typeface="+mj-ea"/>
              <a:buAutoNum type="circleNumDbPlain"/>
            </a:pPr>
            <a:r>
              <a:rPr kumimoji="1" lang="ja-JP" altLang="en-US" b="1" dirty="0" smtClean="0">
                <a:solidFill>
                  <a:schemeClr val="tx1"/>
                </a:solidFill>
              </a:rPr>
              <a:t>工業上利用可能性</a:t>
            </a:r>
            <a:r>
              <a:rPr kumimoji="1" lang="en-US" altLang="ja-JP" b="1" dirty="0" smtClean="0">
                <a:solidFill>
                  <a:schemeClr val="tx1"/>
                </a:solidFill>
              </a:rPr>
              <a:t/>
            </a:r>
            <a:br>
              <a:rPr kumimoji="1" lang="en-US" altLang="ja-JP" b="1" dirty="0" smtClean="0">
                <a:solidFill>
                  <a:schemeClr val="tx1"/>
                </a:solidFill>
              </a:rPr>
            </a:br>
            <a:r>
              <a:rPr kumimoji="1" lang="ja-JP" altLang="en-US" dirty="0" smtClean="0">
                <a:solidFill>
                  <a:schemeClr val="tx1"/>
                </a:solidFill>
              </a:rPr>
              <a:t>量産できること</a:t>
            </a:r>
            <a:endParaRPr kumimoji="1" lang="en-US" altLang="ja-JP"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新規性</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世の中に知られていないこと</a:t>
            </a:r>
            <a:endParaRPr kumimoji="1" lang="en-US" altLang="ja-JP" dirty="0" smtClean="0">
              <a:solidFill>
                <a:schemeClr val="tx1"/>
              </a:solidFill>
            </a:endParaRPr>
          </a:p>
          <a:p>
            <a:pPr marL="342900" indent="-342900">
              <a:lnSpc>
                <a:spcPct val="110000"/>
              </a:lnSpc>
              <a:buFont typeface="+mj-ea"/>
              <a:buAutoNum type="circleNumDbPlain"/>
            </a:pPr>
            <a:r>
              <a:rPr lang="ja-JP" altLang="en-US" b="1" dirty="0" smtClean="0">
                <a:solidFill>
                  <a:schemeClr val="tx1"/>
                </a:solidFill>
              </a:rPr>
              <a:t>創作非容易性</a:t>
            </a:r>
            <a:r>
              <a:rPr lang="en-US" altLang="ja-JP" b="1" dirty="0">
                <a:solidFill>
                  <a:schemeClr val="tx1"/>
                </a:solidFill>
              </a:rPr>
              <a:t/>
            </a:r>
            <a:br>
              <a:rPr lang="en-US" altLang="ja-JP" b="1" dirty="0">
                <a:solidFill>
                  <a:schemeClr val="tx1"/>
                </a:solidFill>
              </a:rPr>
            </a:br>
            <a:r>
              <a:rPr lang="ja-JP" altLang="en-US" dirty="0" smtClean="0">
                <a:solidFill>
                  <a:schemeClr val="tx1"/>
                </a:solidFill>
              </a:rPr>
              <a:t>世の中に知られたデザインから簡単に思いつくものでないこと</a:t>
            </a:r>
            <a:endParaRPr lang="en-US" altLang="ja-JP"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先願</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最初に出願すること</a:t>
            </a:r>
            <a:endParaRPr kumimoji="1" lang="en-US" altLang="ja-JP"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先に出願された意匠の一部と同一又は類似でないこと</a:t>
            </a:r>
            <a:endParaRPr kumimoji="1" lang="en-US" altLang="ja-JP" b="1"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不登録事由</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公益的に登録できないもの</a:t>
            </a:r>
            <a:endParaRPr kumimoji="1" lang="en-US" altLang="ja-JP" dirty="0" smtClean="0">
              <a:solidFill>
                <a:schemeClr val="tx1"/>
              </a:solidFill>
            </a:endParaRPr>
          </a:p>
          <a:p>
            <a:pPr marL="342900" indent="-342900">
              <a:lnSpc>
                <a:spcPct val="110000"/>
              </a:lnSpc>
              <a:buFont typeface="+mj-ea"/>
              <a:buAutoNum type="circleNumDbPlain"/>
            </a:pPr>
            <a:r>
              <a:rPr kumimoji="1" lang="ja-JP" altLang="en-US" b="1" dirty="0" smtClean="0">
                <a:solidFill>
                  <a:schemeClr val="tx1"/>
                </a:solidFill>
              </a:rPr>
              <a:t>一意匠一出願</a:t>
            </a:r>
            <a:r>
              <a:rPr lang="en-US" altLang="ja-JP" b="1" dirty="0">
                <a:solidFill>
                  <a:schemeClr val="tx1"/>
                </a:solidFill>
              </a:rPr>
              <a:t/>
            </a:r>
            <a:br>
              <a:rPr lang="en-US" altLang="ja-JP" b="1" dirty="0">
                <a:solidFill>
                  <a:schemeClr val="tx1"/>
                </a:solidFill>
              </a:rPr>
            </a:br>
            <a:r>
              <a:rPr lang="ja-JP" altLang="en-US" dirty="0" smtClean="0">
                <a:solidFill>
                  <a:schemeClr val="tx1"/>
                </a:solidFill>
              </a:rPr>
              <a:t>一つの意匠のみが一つの出願に含まれていること</a:t>
            </a:r>
            <a:endParaRPr kumimoji="1" lang="en-US" altLang="ja-JP" dirty="0" smtClean="0">
              <a:solidFill>
                <a:schemeClr val="tx1"/>
              </a:solidFill>
            </a:endParaRPr>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8240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3058</Words>
  <Application>Microsoft Office PowerPoint</Application>
  <PresentationFormat>A4 210 x 297 mm</PresentationFormat>
  <Paragraphs>342</Paragraphs>
  <Slides>22</Slides>
  <Notes>22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ＭＳ Ｐゴシック</vt:lpstr>
      <vt:lpstr>メイリオ</vt:lpstr>
      <vt:lpstr>Arial</vt:lpstr>
      <vt:lpstr>Wingdings</vt:lpstr>
      <vt:lpstr>Blank</vt:lpstr>
      <vt:lpstr>本教材の利用について</vt:lpstr>
      <vt:lpstr>パート4  カタチを守る デザイン創作と意匠（1）</vt:lpstr>
      <vt:lpstr>カタチを守る　デザイン創作と意匠（1）　目次</vt:lpstr>
      <vt:lpstr>CASE</vt:lpstr>
      <vt:lpstr>04-01 意匠制度の仕組み</vt:lpstr>
      <vt:lpstr>04-01　意匠制度の仕組み</vt:lpstr>
      <vt:lpstr>04-01　意匠制度の仕組み</vt:lpstr>
      <vt:lpstr>04-01　意匠制度の仕組み</vt:lpstr>
      <vt:lpstr>04-01　意匠制度の仕組み</vt:lpstr>
      <vt:lpstr>04-01　意匠制度の仕組み</vt:lpstr>
      <vt:lpstr>04-02 最近の意匠登録例</vt:lpstr>
      <vt:lpstr>04-02　最近の意匠登録例</vt:lpstr>
      <vt:lpstr>04-02　最近の意匠登録例</vt:lpstr>
      <vt:lpstr>04-02　最近の意匠登録例</vt:lpstr>
      <vt:lpstr>04-02　最近の意匠登録例</vt:lpstr>
      <vt:lpstr>04-02　最近の意匠登録例</vt:lpstr>
      <vt:lpstr>04-02　最近の意匠登録例</vt:lpstr>
      <vt:lpstr>04-03 意匠の類似とは</vt:lpstr>
      <vt:lpstr>04-03　意匠の類似とは</vt:lpstr>
      <vt:lpstr>04-03　意匠の類似とは</vt:lpstr>
      <vt:lpstr>04-04 意匠権の活用事例</vt:lpstr>
      <vt:lpstr>04-04　意匠権の活用事例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2017-11-21T06:16:00Z</dcterms:created>
  <dcterms:modified xsi:type="dcterms:W3CDTF">2017-11-21T06:16:12Z</dcterms:modified>
</cp:coreProperties>
</file>