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29"/>
  </p:notesMasterIdLst>
  <p:handoutMasterIdLst>
    <p:handoutMasterId r:id="rId30"/>
  </p:handoutMasterIdLst>
  <p:sldIdLst>
    <p:sldId id="503" r:id="rId2"/>
    <p:sldId id="281" r:id="rId3"/>
    <p:sldId id="298" r:id="rId4"/>
    <p:sldId id="332" r:id="rId5"/>
    <p:sldId id="471" r:id="rId6"/>
    <p:sldId id="472" r:id="rId7"/>
    <p:sldId id="473" r:id="rId8"/>
    <p:sldId id="474" r:id="rId9"/>
    <p:sldId id="476" r:id="rId10"/>
    <p:sldId id="477" r:id="rId11"/>
    <p:sldId id="333" r:id="rId12"/>
    <p:sldId id="478" r:id="rId13"/>
    <p:sldId id="334" r:id="rId14"/>
    <p:sldId id="479" r:id="rId15"/>
    <p:sldId id="335" r:id="rId16"/>
    <p:sldId id="504" r:id="rId17"/>
    <p:sldId id="336" r:id="rId18"/>
    <p:sldId id="482" r:id="rId19"/>
    <p:sldId id="483" r:id="rId20"/>
    <p:sldId id="487" r:id="rId21"/>
    <p:sldId id="502" r:id="rId22"/>
    <p:sldId id="498" r:id="rId23"/>
    <p:sldId id="499" r:id="rId24"/>
    <p:sldId id="493" r:id="rId25"/>
    <p:sldId id="494" r:id="rId26"/>
    <p:sldId id="488" r:id="rId27"/>
    <p:sldId id="489" r:id="rId28"/>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pos="3211" userDrawn="1">
          <p15:clr>
            <a:srgbClr val="A4A3A4"/>
          </p15:clr>
        </p15:guide>
        <p15:guide id="4" pos="3029" userDrawn="1">
          <p15:clr>
            <a:srgbClr val="A4A3A4"/>
          </p15:clr>
        </p15:guide>
        <p15:guide id="5" orient="horz" pos="346" userDrawn="1">
          <p15:clr>
            <a:srgbClr val="A4A3A4"/>
          </p15:clr>
        </p15:guide>
        <p15:guide id="6" orient="horz" pos="4247" userDrawn="1">
          <p15:clr>
            <a:srgbClr val="A4A3A4"/>
          </p15:clr>
        </p15:guide>
        <p15:guide id="7" orient="horz" pos="436" userDrawn="1">
          <p15:clr>
            <a:srgbClr val="A4A3A4"/>
          </p15:clr>
        </p15:guide>
        <p15:guide id="8" pos="81" userDrawn="1">
          <p15:clr>
            <a:srgbClr val="A4A3A4"/>
          </p15:clr>
        </p15:guide>
        <p15:guide id="9" pos="6159" userDrawn="1">
          <p15:clr>
            <a:srgbClr val="A4A3A4"/>
          </p15:clr>
        </p15:guide>
        <p15:guide id="10" orient="horz" pos="709"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3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57020" autoAdjust="0"/>
  </p:normalViewPr>
  <p:slideViewPr>
    <p:cSldViewPr>
      <p:cViewPr varScale="1">
        <p:scale>
          <a:sx n="94" d="100"/>
          <a:sy n="94" d="100"/>
        </p:scale>
        <p:origin x="96" y="414"/>
      </p:cViewPr>
      <p:guideLst>
        <p:guide orient="horz" pos="2160"/>
        <p:guide pos="3120"/>
        <p:guide pos="3211"/>
        <p:guide pos="3029"/>
        <p:guide orient="horz" pos="346"/>
        <p:guide orient="horz" pos="4247"/>
        <p:guide orient="horz" pos="436"/>
        <p:guide pos="81"/>
        <p:guide pos="6159"/>
        <p:guide orient="horz" pos="709"/>
      </p:guideLst>
    </p:cSldViewPr>
  </p:slideViewPr>
  <p:outlineViewPr>
    <p:cViewPr>
      <p:scale>
        <a:sx n="33" d="100"/>
        <a:sy n="33" d="100"/>
      </p:scale>
      <p:origin x="0" y="-5658"/>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76" d="100"/>
          <a:sy n="76" d="100"/>
        </p:scale>
        <p:origin x="2172" y="108"/>
      </p:cViewPr>
      <p:guideLst>
        <p:guide orient="horz" pos="3130"/>
        <p:guide pos="214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30" tIns="45714" rIns="91430" bIns="457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0"/>
            <a:ext cx="2949787" cy="498693"/>
          </a:xfrm>
          <a:prstGeom prst="rect">
            <a:avLst/>
          </a:prstGeom>
        </p:spPr>
        <p:txBody>
          <a:bodyPr vert="horz" lIns="91430" tIns="45714" rIns="91430" bIns="45714" rtlCol="0"/>
          <a:lstStyle>
            <a:lvl1pPr algn="r">
              <a:defRPr sz="1200"/>
            </a:lvl1pPr>
          </a:lstStyle>
          <a:p>
            <a:fld id="{B15B4AD2-0971-486B-AE19-C453B0726B0F}" type="datetimeFigureOut">
              <a:rPr kumimoji="1" lang="ja-JP" altLang="en-US" smtClean="0"/>
              <a:t>2017/11/21</a:t>
            </a:fld>
            <a:endParaRPr kumimoji="1" lang="ja-JP" altLang="en-US"/>
          </a:p>
        </p:txBody>
      </p:sp>
      <p:sp>
        <p:nvSpPr>
          <p:cNvPr id="4" name="フッター プレースホルダー 3"/>
          <p:cNvSpPr>
            <a:spLocks noGrp="1"/>
          </p:cNvSpPr>
          <p:nvPr>
            <p:ph type="ftr" sz="quarter" idx="2"/>
          </p:nvPr>
        </p:nvSpPr>
        <p:spPr>
          <a:xfrm>
            <a:off x="1" y="9440647"/>
            <a:ext cx="2949787" cy="498692"/>
          </a:xfrm>
          <a:prstGeom prst="rect">
            <a:avLst/>
          </a:prstGeom>
        </p:spPr>
        <p:txBody>
          <a:bodyPr vert="horz" lIns="91430" tIns="45714" rIns="91430"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1430" tIns="45714" rIns="91430" bIns="45714" rtlCol="0" anchor="b"/>
          <a:lstStyle>
            <a:lvl1pPr algn="r">
              <a:defRPr sz="1200"/>
            </a:lvl1pPr>
          </a:lstStyle>
          <a:p>
            <a:fld id="{A8C60B4F-9FDB-4280-BEA0-D171FEFE10DE}" type="slidenum">
              <a:rPr kumimoji="1" lang="ja-JP" altLang="en-US" smtClean="0"/>
              <a:t>‹#›</a:t>
            </a:fld>
            <a:endParaRPr kumimoji="1" lang="ja-JP" altLang="en-US"/>
          </a:p>
        </p:txBody>
      </p:sp>
    </p:spTree>
    <p:extLst>
      <p:ext uri="{BB962C8B-B14F-4D97-AF65-F5344CB8AC3E}">
        <p14:creationId xmlns:p14="http://schemas.microsoft.com/office/powerpoint/2010/main" val="749752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Rot="1" noChangeAspect="1" noChangeArrowheads="1" noTextEdit="1"/>
          </p:cNvSpPr>
          <p:nvPr>
            <p:ph type="sldImg" idx="2"/>
          </p:nvPr>
        </p:nvSpPr>
        <p:spPr bwMode="auto">
          <a:xfrm>
            <a:off x="712788" y="746125"/>
            <a:ext cx="5381625"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0720" y="4721187"/>
            <a:ext cx="5445760"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4" rIns="91430" bIns="45714"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9163765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100" kern="1200">
        <a:solidFill>
          <a:schemeClr val="tx1"/>
        </a:solidFill>
        <a:latin typeface="+mn-ea"/>
        <a:ea typeface="+mn-ea"/>
        <a:cs typeface="+mn-cs"/>
      </a:defRPr>
    </a:lvl1pPr>
    <a:lvl2pPr marL="457200" algn="l" rtl="0" fontAlgn="base">
      <a:spcBef>
        <a:spcPct val="30000"/>
      </a:spcBef>
      <a:spcAft>
        <a:spcPct val="0"/>
      </a:spcAft>
      <a:defRPr kumimoji="1" sz="1100" kern="1200">
        <a:solidFill>
          <a:schemeClr val="tx1"/>
        </a:solidFill>
        <a:latin typeface="+mn-ea"/>
        <a:ea typeface="+mn-ea"/>
        <a:cs typeface="+mn-cs"/>
      </a:defRPr>
    </a:lvl2pPr>
    <a:lvl3pPr marL="914400" algn="l" rtl="0" fontAlgn="base">
      <a:spcBef>
        <a:spcPct val="30000"/>
      </a:spcBef>
      <a:spcAft>
        <a:spcPct val="0"/>
      </a:spcAft>
      <a:defRPr kumimoji="1" sz="1100" kern="1200">
        <a:solidFill>
          <a:schemeClr val="tx1"/>
        </a:solidFill>
        <a:latin typeface="+mn-ea"/>
        <a:ea typeface="+mn-ea"/>
        <a:cs typeface="+mn-cs"/>
      </a:defRPr>
    </a:lvl3pPr>
    <a:lvl4pPr marL="1371600" algn="l" rtl="0" fontAlgn="base">
      <a:spcBef>
        <a:spcPct val="30000"/>
      </a:spcBef>
      <a:spcAft>
        <a:spcPct val="0"/>
      </a:spcAft>
      <a:defRPr kumimoji="1" sz="1100" kern="1200">
        <a:solidFill>
          <a:schemeClr val="tx1"/>
        </a:solidFill>
        <a:latin typeface="+mn-ea"/>
        <a:ea typeface="+mn-ea"/>
        <a:cs typeface="+mn-cs"/>
      </a:defRPr>
    </a:lvl4pPr>
    <a:lvl5pPr marL="1828800" algn="l" rtl="0" fontAlgn="base">
      <a:spcBef>
        <a:spcPct val="30000"/>
      </a:spcBef>
      <a:spcAft>
        <a:spcPct val="0"/>
      </a:spcAft>
      <a:defRPr kumimoji="1" sz="1100" kern="1200">
        <a:solidFill>
          <a:schemeClr val="tx1"/>
        </a:solidFill>
        <a:latin typeface="+mn-ea"/>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92891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solidFill>
                  <a:schemeClr val="tx1"/>
                </a:solidFill>
                <a:latin typeface="+mn-ea"/>
                <a:ea typeface="+mn-ea"/>
              </a:rPr>
              <a:t>〔</a:t>
            </a:r>
            <a:r>
              <a:rPr kumimoji="1" lang="ja-JP" altLang="en-US" dirty="0">
                <a:solidFill>
                  <a:schemeClr val="tx1"/>
                </a:solidFill>
                <a:latin typeface="+mn-ea"/>
                <a:ea typeface="+mn-ea"/>
              </a:rPr>
              <a:t>狙い</a:t>
            </a:r>
            <a:r>
              <a:rPr kumimoji="1" lang="en-US" altLang="ja-JP" dirty="0">
                <a:solidFill>
                  <a:schemeClr val="tx1"/>
                </a:solidFill>
                <a:latin typeface="+mn-ea"/>
                <a:ea typeface="+mn-ea"/>
              </a:rPr>
              <a:t>〕</a:t>
            </a:r>
          </a:p>
          <a:p>
            <a:pPr defTabSz="914298">
              <a:defRPr/>
            </a:pPr>
            <a:r>
              <a:rPr lang="ja-JP" altLang="en-US" dirty="0">
                <a:solidFill>
                  <a:schemeClr val="tx1"/>
                </a:solidFill>
                <a:cs typeface="メイリオ" charset="0"/>
              </a:rPr>
              <a:t>・意匠の内容を公表せず、一定期間秘密にする秘密意匠制度について理解する。</a:t>
            </a:r>
            <a:endParaRPr kumimoji="1" lang="en-US" altLang="ja-JP" dirty="0">
              <a:solidFill>
                <a:schemeClr val="tx1"/>
              </a:solidFill>
              <a:latin typeface="+mn-ea"/>
              <a:ea typeface="+mn-ea"/>
            </a:endParaRPr>
          </a:p>
          <a:p>
            <a:endParaRPr kumimoji="1" lang="en-US" altLang="ja-JP" dirty="0">
              <a:solidFill>
                <a:schemeClr val="tx1"/>
              </a:solidFill>
              <a:latin typeface="+mn-ea"/>
              <a:ea typeface="+mn-ea"/>
            </a:endParaRPr>
          </a:p>
          <a:p>
            <a:r>
              <a:rPr kumimoji="1" lang="en-US" altLang="ja-JP" dirty="0">
                <a:solidFill>
                  <a:schemeClr val="tx1"/>
                </a:solidFill>
                <a:latin typeface="+mn-ea"/>
                <a:ea typeface="+mn-ea"/>
              </a:rPr>
              <a:t>〔</a:t>
            </a:r>
            <a:r>
              <a:rPr kumimoji="1" lang="ja-JP" altLang="en-US" dirty="0">
                <a:solidFill>
                  <a:schemeClr val="tx1"/>
                </a:solidFill>
                <a:latin typeface="+mn-ea"/>
                <a:ea typeface="+mn-ea"/>
              </a:rPr>
              <a:t>説明</a:t>
            </a:r>
            <a:r>
              <a:rPr kumimoji="1" lang="en-US" altLang="ja-JP" dirty="0">
                <a:solidFill>
                  <a:schemeClr val="tx1"/>
                </a:solidFill>
                <a:latin typeface="+mn-ea"/>
                <a:ea typeface="+mn-ea"/>
              </a:rPr>
              <a:t>〕</a:t>
            </a:r>
            <a:endParaRPr kumimoji="1" lang="ja-JP" altLang="en-US" dirty="0">
              <a:solidFill>
                <a:schemeClr val="tx1"/>
              </a:solidFill>
              <a:latin typeface="+mn-ea"/>
              <a:ea typeface="+mn-ea"/>
            </a:endParaRPr>
          </a:p>
          <a:p>
            <a:r>
              <a:rPr lang="ja-JP" altLang="en-US" dirty="0">
                <a:solidFill>
                  <a:schemeClr val="tx1"/>
                </a:solidFill>
                <a:cs typeface="メイリオ" charset="0"/>
              </a:rPr>
              <a:t>・意匠登録後、意匠公報で当該意匠が公表される</a:t>
            </a:r>
            <a:r>
              <a:rPr lang="ja-JP" altLang="en-US" dirty="0" smtClean="0">
                <a:solidFill>
                  <a:schemeClr val="tx1"/>
                </a:solidFill>
                <a:cs typeface="メイリオ" charset="0"/>
              </a:rPr>
              <a:t>ことが原則であることを</a:t>
            </a:r>
            <a:r>
              <a:rPr lang="ja-JP" altLang="en-US" dirty="0">
                <a:solidFill>
                  <a:schemeClr val="tx1"/>
                </a:solidFill>
                <a:cs typeface="メイリオ" charset="0"/>
              </a:rPr>
              <a:t>まず示す。</a:t>
            </a:r>
            <a:endParaRPr lang="en-US" altLang="ja-JP" dirty="0">
              <a:solidFill>
                <a:schemeClr val="tx1"/>
              </a:solidFill>
              <a:cs typeface="メイリオ" charset="0"/>
            </a:endParaRPr>
          </a:p>
          <a:p>
            <a:r>
              <a:rPr lang="ja-JP" altLang="en-US" dirty="0">
                <a:solidFill>
                  <a:schemeClr val="tx1"/>
                </a:solidFill>
                <a:cs typeface="メイリオ" charset="0"/>
              </a:rPr>
              <a:t>・その上で</a:t>
            </a:r>
            <a:r>
              <a:rPr lang="ja-JP" altLang="en-US" dirty="0" smtClean="0">
                <a:solidFill>
                  <a:schemeClr val="tx1"/>
                </a:solidFill>
                <a:cs typeface="メイリオ" charset="0"/>
              </a:rPr>
              <a:t>、権利者が、意匠が公表</a:t>
            </a:r>
            <a:r>
              <a:rPr lang="ja-JP" altLang="en-US" dirty="0">
                <a:solidFill>
                  <a:schemeClr val="tx1"/>
                </a:solidFill>
                <a:cs typeface="メイリオ" charset="0"/>
              </a:rPr>
              <a:t>されることによって生じ得る</a:t>
            </a:r>
            <a:r>
              <a:rPr lang="ja-JP" altLang="en-US" dirty="0" smtClean="0">
                <a:solidFill>
                  <a:schemeClr val="tx1"/>
                </a:solidFill>
                <a:cs typeface="メイリオ" charset="0"/>
              </a:rPr>
              <a:t>模倣から受ける</a:t>
            </a:r>
            <a:r>
              <a:rPr lang="ja-JP" altLang="en-US" dirty="0">
                <a:solidFill>
                  <a:schemeClr val="tx1"/>
                </a:solidFill>
                <a:cs typeface="メイリオ" charset="0"/>
              </a:rPr>
              <a:t>不利益にも配慮するべく、秘密意匠</a:t>
            </a:r>
            <a:r>
              <a:rPr lang="ja-JP" altLang="en-US" dirty="0" smtClean="0">
                <a:solidFill>
                  <a:schemeClr val="tx1"/>
                </a:solidFill>
                <a:cs typeface="メイリオ" charset="0"/>
              </a:rPr>
              <a:t>制度が設けられ、</a:t>
            </a:r>
            <a:r>
              <a:rPr lang="ja-JP" altLang="en-US" dirty="0">
                <a:solidFill>
                  <a:schemeClr val="tx1"/>
                </a:solidFill>
                <a:cs typeface="メイリオ" charset="0"/>
              </a:rPr>
              <a:t>登録意匠であっても意匠権の設定登録の日から最長</a:t>
            </a:r>
            <a:r>
              <a:rPr lang="en-US" altLang="ja-JP" dirty="0">
                <a:solidFill>
                  <a:schemeClr val="tx1"/>
                </a:solidFill>
                <a:cs typeface="メイリオ" charset="0"/>
              </a:rPr>
              <a:t>3</a:t>
            </a:r>
            <a:r>
              <a:rPr lang="ja-JP" altLang="en-US" dirty="0">
                <a:solidFill>
                  <a:schemeClr val="tx1"/>
                </a:solidFill>
                <a:cs typeface="メイリオ" charset="0"/>
              </a:rPr>
              <a:t>年以内は公表せず、秘密にする</a:t>
            </a:r>
            <a:r>
              <a:rPr lang="ja-JP" altLang="en-US" dirty="0" smtClean="0">
                <a:solidFill>
                  <a:schemeClr val="tx1"/>
                </a:solidFill>
                <a:cs typeface="メイリオ" charset="0"/>
              </a:rPr>
              <a:t>ことが認められて</a:t>
            </a:r>
            <a:r>
              <a:rPr lang="ja-JP" altLang="en-US" dirty="0">
                <a:solidFill>
                  <a:schemeClr val="tx1"/>
                </a:solidFill>
                <a:cs typeface="メイリオ" charset="0"/>
              </a:rPr>
              <a:t>いる。</a:t>
            </a:r>
            <a:endParaRPr lang="en-US" altLang="ja-JP" dirty="0">
              <a:solidFill>
                <a:schemeClr val="tx1"/>
              </a:solidFill>
              <a:cs typeface="メイリオ" charset="0"/>
            </a:endParaRPr>
          </a:p>
          <a:p>
            <a:r>
              <a:rPr lang="ja-JP" altLang="en-US" dirty="0">
                <a:solidFill>
                  <a:schemeClr val="tx1"/>
                </a:solidFill>
                <a:cs typeface="メイリオ" charset="0"/>
              </a:rPr>
              <a:t>・他者との競争が激しいが、製品開発にまだ時間を要する場合や、事業戦略において公表する時期をコントロールする必要がある場合等</a:t>
            </a:r>
            <a:r>
              <a:rPr lang="ja-JP" altLang="en-US" dirty="0" smtClean="0">
                <a:solidFill>
                  <a:schemeClr val="tx1"/>
                </a:solidFill>
                <a:cs typeface="メイリオ" charset="0"/>
              </a:rPr>
              <a:t>に効果的で</a:t>
            </a:r>
            <a:r>
              <a:rPr lang="ja-JP" altLang="en-US" dirty="0">
                <a:solidFill>
                  <a:schemeClr val="tx1"/>
                </a:solidFill>
                <a:cs typeface="メイリオ" charset="0"/>
              </a:rPr>
              <a:t>あることを説明する。</a:t>
            </a:r>
            <a:endParaRPr lang="en-US" altLang="ja-JP" dirty="0">
              <a:solidFill>
                <a:schemeClr val="tx1"/>
              </a:solidFill>
              <a:cs typeface="メイリオ" charset="0"/>
            </a:endParaRPr>
          </a:p>
          <a:p>
            <a:endParaRPr lang="en-US" altLang="ja-JP" dirty="0">
              <a:solidFill>
                <a:schemeClr val="tx1"/>
              </a:solidFill>
              <a:cs typeface="メイリオ" charset="0"/>
            </a:endParaRPr>
          </a:p>
          <a:p>
            <a:r>
              <a:rPr lang="ja-JP" altLang="en-US" dirty="0">
                <a:solidFill>
                  <a:schemeClr val="tx1"/>
                </a:solidFill>
                <a:cs typeface="メイリオ" charset="0"/>
              </a:rPr>
              <a:t>（条文：意匠法</a:t>
            </a:r>
            <a:r>
              <a:rPr lang="en-US" altLang="ja-JP" dirty="0">
                <a:solidFill>
                  <a:schemeClr val="tx1"/>
                </a:solidFill>
                <a:cs typeface="メイリオ" charset="0"/>
              </a:rPr>
              <a:t>14</a:t>
            </a:r>
            <a:r>
              <a:rPr lang="ja-JP" altLang="en-US" dirty="0">
                <a:solidFill>
                  <a:schemeClr val="tx1"/>
                </a:solidFill>
                <a:cs typeface="メイリオ" charset="0"/>
              </a:rPr>
              <a:t>条）</a:t>
            </a:r>
            <a:endParaRPr kumimoji="1" lang="ja-JP" altLang="en-US" dirty="0">
              <a:solidFill>
                <a:schemeClr val="tx1"/>
              </a:solidFill>
              <a:latin typeface="+mn-ea"/>
              <a:ea typeface="+mn-ea"/>
            </a:endParaRPr>
          </a:p>
        </p:txBody>
      </p:sp>
    </p:spTree>
    <p:extLst>
      <p:ext uri="{BB962C8B-B14F-4D97-AF65-F5344CB8AC3E}">
        <p14:creationId xmlns:p14="http://schemas.microsoft.com/office/powerpoint/2010/main" val="686767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04502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solidFill>
                  <a:schemeClr val="tx1"/>
                </a:solidFill>
                <a:latin typeface="+mn-ea"/>
                <a:ea typeface="+mn-ea"/>
              </a:rPr>
              <a:t>〔</a:t>
            </a:r>
            <a:r>
              <a:rPr kumimoji="1" lang="ja-JP" altLang="en-US" dirty="0">
                <a:solidFill>
                  <a:schemeClr val="tx1"/>
                </a:solidFill>
                <a:latin typeface="+mn-ea"/>
                <a:ea typeface="+mn-ea"/>
              </a:rPr>
              <a:t>狙い</a:t>
            </a:r>
            <a:r>
              <a:rPr kumimoji="1" lang="en-US" altLang="ja-JP" dirty="0">
                <a:solidFill>
                  <a:schemeClr val="tx1"/>
                </a:solidFill>
                <a:latin typeface="+mn-ea"/>
                <a:ea typeface="+mn-ea"/>
              </a:rPr>
              <a:t>〕</a:t>
            </a:r>
          </a:p>
          <a:p>
            <a:pPr defTabSz="914298">
              <a:defRPr/>
            </a:pPr>
            <a:r>
              <a:rPr lang="ja-JP" altLang="en-US" dirty="0">
                <a:solidFill>
                  <a:schemeClr val="tx1"/>
                </a:solidFill>
                <a:cs typeface="メイリオ" charset="0"/>
              </a:rPr>
              <a:t>・先願出願後、その登録・意匠公報が発行されるまでの間に出願された後願出願に対する取扱いを理解する。</a:t>
            </a:r>
            <a:endParaRPr lang="en-US" altLang="ja-JP" dirty="0">
              <a:solidFill>
                <a:schemeClr val="tx1"/>
              </a:solidFill>
              <a:cs typeface="メイリオ" charset="0"/>
            </a:endParaRPr>
          </a:p>
          <a:p>
            <a:endParaRPr kumimoji="1" lang="en-US" altLang="ja-JP" dirty="0">
              <a:solidFill>
                <a:schemeClr val="tx1"/>
              </a:solidFill>
              <a:latin typeface="+mn-ea"/>
              <a:ea typeface="+mn-ea"/>
            </a:endParaRPr>
          </a:p>
          <a:p>
            <a:r>
              <a:rPr kumimoji="1" lang="en-US" altLang="ja-JP" dirty="0">
                <a:solidFill>
                  <a:schemeClr val="tx1"/>
                </a:solidFill>
                <a:latin typeface="+mn-ea"/>
                <a:ea typeface="+mn-ea"/>
              </a:rPr>
              <a:t>〔</a:t>
            </a:r>
            <a:r>
              <a:rPr kumimoji="1" lang="ja-JP" altLang="en-US" dirty="0">
                <a:solidFill>
                  <a:schemeClr val="tx1"/>
                </a:solidFill>
                <a:latin typeface="+mn-ea"/>
                <a:ea typeface="+mn-ea"/>
              </a:rPr>
              <a:t>説明</a:t>
            </a:r>
            <a:r>
              <a:rPr kumimoji="1" lang="en-US" altLang="ja-JP" dirty="0">
                <a:solidFill>
                  <a:schemeClr val="tx1"/>
                </a:solidFill>
                <a:latin typeface="+mn-ea"/>
                <a:ea typeface="+mn-ea"/>
              </a:rPr>
              <a:t>〕</a:t>
            </a:r>
            <a:endParaRPr kumimoji="1" lang="ja-JP" altLang="en-US" dirty="0">
              <a:solidFill>
                <a:schemeClr val="tx1"/>
              </a:solidFill>
              <a:latin typeface="+mn-ea"/>
              <a:ea typeface="+mn-ea"/>
            </a:endParaRPr>
          </a:p>
          <a:p>
            <a:r>
              <a:rPr lang="ja-JP" altLang="en-US" dirty="0">
                <a:solidFill>
                  <a:schemeClr val="tx1"/>
                </a:solidFill>
                <a:cs typeface="メイリオ" charset="0"/>
              </a:rPr>
              <a:t>・先願の出願人が創作した意匠の一部と同一又は類似の他者の後願意匠は、先願意匠が設定登録され意匠公報が発行</a:t>
            </a:r>
            <a:r>
              <a:rPr lang="ja-JP" altLang="en-US" dirty="0" smtClean="0">
                <a:solidFill>
                  <a:schemeClr val="tx1"/>
                </a:solidFill>
                <a:cs typeface="メイリオ" charset="0"/>
              </a:rPr>
              <a:t>された後に出願された場合には、新規性が喪失することにより、登録を受けることはできない。</a:t>
            </a:r>
            <a:endParaRPr lang="en-US" altLang="ja-JP" dirty="0" smtClean="0">
              <a:solidFill>
                <a:schemeClr val="tx1"/>
              </a:solidFill>
              <a:cs typeface="メイリオ" charset="0"/>
            </a:endParaRPr>
          </a:p>
          <a:p>
            <a:r>
              <a:rPr lang="ja-JP" altLang="en-US" dirty="0" smtClean="0">
                <a:solidFill>
                  <a:schemeClr val="tx1"/>
                </a:solidFill>
                <a:cs typeface="メイリオ" charset="0"/>
              </a:rPr>
              <a:t>・さらに、そのような意匠</a:t>
            </a:r>
            <a:r>
              <a:rPr lang="ja-JP" altLang="en-US" dirty="0">
                <a:solidFill>
                  <a:schemeClr val="tx1"/>
                </a:solidFill>
                <a:cs typeface="メイリオ" charset="0"/>
              </a:rPr>
              <a:t>は、先願意匠が設定登録され意匠公報が発行</a:t>
            </a:r>
            <a:r>
              <a:rPr lang="ja-JP" altLang="en-US" dirty="0" smtClean="0">
                <a:solidFill>
                  <a:schemeClr val="tx1"/>
                </a:solidFill>
                <a:cs typeface="メイリオ" charset="0"/>
              </a:rPr>
              <a:t>される</a:t>
            </a:r>
            <a:r>
              <a:rPr lang="ja-JP" altLang="en-US" dirty="0">
                <a:solidFill>
                  <a:schemeClr val="tx1"/>
                </a:solidFill>
                <a:cs typeface="メイリオ" charset="0"/>
              </a:rPr>
              <a:t>前に出願された場合であっても、登録を受けることはできない。 </a:t>
            </a:r>
            <a:endParaRPr lang="en-US" altLang="ja-JP" dirty="0">
              <a:solidFill>
                <a:schemeClr val="tx1"/>
              </a:solidFill>
              <a:cs typeface="メイリオ" charset="0"/>
            </a:endParaRPr>
          </a:p>
          <a:p>
            <a:r>
              <a:rPr lang="ja-JP" altLang="en-US" dirty="0">
                <a:solidFill>
                  <a:schemeClr val="tx1"/>
                </a:solidFill>
                <a:cs typeface="メイリオ" charset="0"/>
              </a:rPr>
              <a:t>・例は、先願が通常の意匠登録出願のとき、当該意匠の一部と、後願に係る部品の意匠の全体とが、同一又は類似と認められるものである。</a:t>
            </a:r>
            <a:endParaRPr lang="en-US" altLang="ja-JP" dirty="0">
              <a:solidFill>
                <a:schemeClr val="tx1"/>
              </a:solidFill>
              <a:cs typeface="メイリオ" charset="0"/>
            </a:endParaRPr>
          </a:p>
          <a:p>
            <a:r>
              <a:rPr lang="ja-JP" altLang="en-US" dirty="0">
                <a:solidFill>
                  <a:schemeClr val="tx1"/>
                </a:solidFill>
                <a:cs typeface="メイリオ" charset="0"/>
              </a:rPr>
              <a:t>・なお、あるデザインを創作した後に、その一部分の保護をさらに受けたいと思う場合のために、同一出願人の後願であれば、拒絶されないという例外がある（意匠法</a:t>
            </a:r>
            <a:r>
              <a:rPr lang="en-US" altLang="ja-JP" dirty="0">
                <a:solidFill>
                  <a:schemeClr val="tx1"/>
                </a:solidFill>
                <a:cs typeface="メイリオ" charset="0"/>
              </a:rPr>
              <a:t>3</a:t>
            </a:r>
            <a:r>
              <a:rPr lang="ja-JP" altLang="en-US" dirty="0">
                <a:solidFill>
                  <a:schemeClr val="tx1"/>
                </a:solidFill>
                <a:cs typeface="メイリオ" charset="0"/>
              </a:rPr>
              <a:t>条の</a:t>
            </a:r>
            <a:r>
              <a:rPr lang="en-US" altLang="ja-JP" dirty="0">
                <a:solidFill>
                  <a:schemeClr val="tx1"/>
                </a:solidFill>
                <a:cs typeface="メイリオ" charset="0"/>
              </a:rPr>
              <a:t>2</a:t>
            </a:r>
            <a:r>
              <a:rPr lang="ja-JP" altLang="en-US" dirty="0">
                <a:solidFill>
                  <a:schemeClr val="tx1"/>
                </a:solidFill>
                <a:cs typeface="メイリオ" charset="0"/>
              </a:rPr>
              <a:t>但書）。デザイン開発の実態に鑑みて、先に全体の意匠権を取得した後で、さらに特徴的な部分の意匠出願を行うことができ、多様な意匠権による保護を受けることができる。</a:t>
            </a:r>
            <a:endParaRPr lang="en-US" altLang="ja-JP" dirty="0">
              <a:solidFill>
                <a:schemeClr val="tx1"/>
              </a:solidFill>
              <a:cs typeface="メイリオ" charset="0"/>
            </a:endParaRPr>
          </a:p>
          <a:p>
            <a:endParaRPr lang="en-US" altLang="ja-JP" dirty="0">
              <a:solidFill>
                <a:schemeClr val="tx1"/>
              </a:solidFill>
              <a:cs typeface="メイリオ" charset="0"/>
            </a:endParaRPr>
          </a:p>
          <a:p>
            <a:r>
              <a:rPr lang="ja-JP" altLang="en-US" dirty="0">
                <a:solidFill>
                  <a:schemeClr val="tx1"/>
                </a:solidFill>
                <a:cs typeface="メイリオ" charset="0"/>
              </a:rPr>
              <a:t>（条文：意匠法</a:t>
            </a:r>
            <a:r>
              <a:rPr lang="en-US" altLang="ja-JP" dirty="0">
                <a:solidFill>
                  <a:schemeClr val="tx1"/>
                </a:solidFill>
                <a:cs typeface="メイリオ" charset="0"/>
              </a:rPr>
              <a:t>3</a:t>
            </a:r>
            <a:r>
              <a:rPr lang="ja-JP" altLang="en-US" dirty="0">
                <a:solidFill>
                  <a:schemeClr val="tx1"/>
                </a:solidFill>
                <a:cs typeface="メイリオ" charset="0"/>
              </a:rPr>
              <a:t>条の</a:t>
            </a:r>
            <a:r>
              <a:rPr lang="en-US" altLang="ja-JP" dirty="0">
                <a:solidFill>
                  <a:schemeClr val="tx1"/>
                </a:solidFill>
                <a:cs typeface="メイリオ" charset="0"/>
              </a:rPr>
              <a:t>2</a:t>
            </a:r>
            <a:r>
              <a:rPr lang="ja-JP" altLang="en-US" dirty="0">
                <a:solidFill>
                  <a:schemeClr val="tx1"/>
                </a:solidFill>
                <a:cs typeface="メイリオ" charset="0"/>
              </a:rPr>
              <a:t>）</a:t>
            </a:r>
            <a:endParaRPr kumimoji="1" lang="ja-JP" altLang="en-US" dirty="0">
              <a:solidFill>
                <a:schemeClr val="tx1"/>
              </a:solidFill>
              <a:latin typeface="+mn-ea"/>
              <a:ea typeface="+mn-ea"/>
            </a:endParaRPr>
          </a:p>
        </p:txBody>
      </p:sp>
    </p:spTree>
    <p:extLst>
      <p:ext uri="{BB962C8B-B14F-4D97-AF65-F5344CB8AC3E}">
        <p14:creationId xmlns:p14="http://schemas.microsoft.com/office/powerpoint/2010/main" val="2338582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03989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ea"/>
                <a:ea typeface="+mn-ea"/>
              </a:rPr>
              <a:t>〔</a:t>
            </a:r>
            <a:r>
              <a:rPr kumimoji="1" lang="ja-JP" altLang="en-US" dirty="0">
                <a:latin typeface="+mn-ea"/>
                <a:ea typeface="+mn-ea"/>
              </a:rPr>
              <a:t>狙い</a:t>
            </a:r>
            <a:r>
              <a:rPr kumimoji="1" lang="en-US" altLang="ja-JP" dirty="0">
                <a:latin typeface="+mn-ea"/>
                <a:ea typeface="+mn-ea"/>
              </a:rPr>
              <a:t>〕</a:t>
            </a:r>
          </a:p>
          <a:p>
            <a:pPr defTabSz="914298">
              <a:defRPr/>
            </a:pPr>
            <a:r>
              <a:rPr kumimoji="1" lang="ja-JP" altLang="en-US" dirty="0">
                <a:latin typeface="+mn-ea"/>
                <a:ea typeface="+mn-ea"/>
              </a:rPr>
              <a:t>・</a:t>
            </a:r>
            <a:r>
              <a:rPr lang="ja-JP" altLang="en-US" dirty="0">
                <a:cs typeface="メイリオ" charset="0"/>
              </a:rPr>
              <a:t>公益的理由から登録を受けることができない意匠について理解する。</a:t>
            </a:r>
            <a:endParaRPr kumimoji="1" lang="en-US" altLang="ja-JP" dirty="0">
              <a:latin typeface="+mn-ea"/>
              <a:ea typeface="+mn-ea"/>
            </a:endParaRP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説明</a:t>
            </a:r>
            <a:r>
              <a:rPr kumimoji="1" lang="en-US" altLang="ja-JP" dirty="0">
                <a:latin typeface="+mn-ea"/>
                <a:ea typeface="+mn-ea"/>
              </a:rPr>
              <a:t>〕</a:t>
            </a:r>
            <a:endParaRPr kumimoji="1" lang="ja-JP" altLang="en-US" dirty="0">
              <a:latin typeface="+mn-ea"/>
              <a:ea typeface="+mn-ea"/>
            </a:endParaRPr>
          </a:p>
          <a:p>
            <a:pPr defTabSz="914298">
              <a:defRPr/>
            </a:pPr>
            <a:r>
              <a:rPr lang="ja-JP" altLang="en-US" dirty="0"/>
              <a:t>・意匠登録を受けることができない意匠の</a:t>
            </a:r>
            <a:r>
              <a:rPr lang="en-US" altLang="ja-JP" dirty="0"/>
              <a:t>3</a:t>
            </a:r>
            <a:r>
              <a:rPr lang="ja-JP" altLang="en-US" dirty="0" err="1"/>
              <a:t>つの</a:t>
            </a:r>
            <a:r>
              <a:rPr lang="ja-JP" altLang="en-US" dirty="0"/>
              <a:t>類型を説明する。</a:t>
            </a:r>
            <a:endParaRPr lang="en-US" altLang="ja-JP" dirty="0"/>
          </a:p>
          <a:p>
            <a:pPr defTabSz="914298">
              <a:defRPr/>
            </a:pPr>
            <a:r>
              <a:rPr lang="ja-JP" altLang="en-US" dirty="0"/>
              <a:t>①</a:t>
            </a:r>
            <a:r>
              <a:rPr lang="ja-JP" altLang="en-US" dirty="0">
                <a:cs typeface="メイリオ" charset="0"/>
              </a:rPr>
              <a:t>例えば、大統領の像、国旗または皇室や王室の紋章を表したものや人の道徳感を不当に刺激、羞恥、嫌悪の念を起こさせるもの。</a:t>
            </a:r>
            <a:endParaRPr lang="en-US" altLang="ja-JP" dirty="0"/>
          </a:p>
          <a:p>
            <a:pPr defTabSz="914298">
              <a:defRPr/>
            </a:pPr>
            <a:r>
              <a:rPr lang="ja-JP" altLang="en-US" dirty="0"/>
              <a:t>②</a:t>
            </a:r>
            <a:r>
              <a:rPr lang="ja-JP" altLang="en-US" dirty="0">
                <a:cs typeface="メイリオ" charset="0"/>
              </a:rPr>
              <a:t>例えば、他人の著名な商標を表した意匠や他人の業務に係る物品と混同を生ずるおそれのある意匠を実施することは、流通秩序を害するおそれがある。</a:t>
            </a:r>
            <a:endParaRPr lang="en-US" altLang="ja-JP" dirty="0">
              <a:cs typeface="メイリオ" charset="0"/>
            </a:endParaRPr>
          </a:p>
          <a:p>
            <a:pPr defTabSz="914298">
              <a:defRPr/>
            </a:pPr>
            <a:r>
              <a:rPr lang="ja-JP" altLang="en-US" dirty="0"/>
              <a:t>③</a:t>
            </a:r>
            <a:r>
              <a:rPr lang="ja-JP" altLang="en-US" dirty="0">
                <a:cs typeface="メイリオ" charset="0"/>
              </a:rPr>
              <a:t>意匠権に基づく技術の独占を避けるためであり、</a:t>
            </a:r>
            <a:r>
              <a:rPr lang="en-US" altLang="ja-JP" dirty="0">
                <a:cs typeface="メイリオ" charset="0"/>
              </a:rPr>
              <a:t>JIS</a:t>
            </a:r>
            <a:r>
              <a:rPr lang="ja-JP" altLang="en-US" dirty="0">
                <a:cs typeface="メイリオ" charset="0"/>
              </a:rPr>
              <a:t>や</a:t>
            </a:r>
            <a:r>
              <a:rPr lang="en-US" altLang="ja-JP" dirty="0">
                <a:cs typeface="メイリオ" charset="0"/>
              </a:rPr>
              <a:t>JAS</a:t>
            </a:r>
            <a:r>
              <a:rPr lang="ja-JP" altLang="en-US" dirty="0">
                <a:cs typeface="メイリオ" charset="0"/>
              </a:rPr>
              <a:t>など標準規格などがこれに該当する。</a:t>
            </a:r>
            <a:endParaRPr lang="en-US" altLang="ja-JP" dirty="0"/>
          </a:p>
          <a:p>
            <a:pPr defTabSz="914298">
              <a:defRPr/>
            </a:pPr>
            <a:endParaRPr lang="en-US" altLang="ja-JP" dirty="0"/>
          </a:p>
          <a:p>
            <a:pPr defTabSz="914298">
              <a:defRPr/>
            </a:pPr>
            <a:r>
              <a:rPr lang="ja-JP" altLang="en-US" dirty="0"/>
              <a:t>（条文：意匠法</a:t>
            </a:r>
            <a:r>
              <a:rPr lang="en-US" altLang="ja-JP" dirty="0"/>
              <a:t>5</a:t>
            </a:r>
            <a:r>
              <a:rPr lang="ja-JP" altLang="en-US" dirty="0"/>
              <a:t>条）</a:t>
            </a:r>
            <a:endParaRPr kumimoji="1" lang="ja-JP" altLang="en-US" dirty="0">
              <a:latin typeface="+mn-ea"/>
              <a:ea typeface="+mn-ea"/>
            </a:endParaRPr>
          </a:p>
        </p:txBody>
      </p:sp>
    </p:spTree>
    <p:extLst>
      <p:ext uri="{BB962C8B-B14F-4D97-AF65-F5344CB8AC3E}">
        <p14:creationId xmlns:p14="http://schemas.microsoft.com/office/powerpoint/2010/main" val="2134216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61384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solidFill>
                  <a:schemeClr val="tx1"/>
                </a:solidFill>
                <a:latin typeface="+mn-ea"/>
                <a:ea typeface="+mn-ea"/>
              </a:rPr>
              <a:t>〔</a:t>
            </a:r>
            <a:r>
              <a:rPr kumimoji="1" lang="ja-JP" altLang="en-US" dirty="0">
                <a:solidFill>
                  <a:schemeClr val="tx1"/>
                </a:solidFill>
                <a:latin typeface="+mn-ea"/>
                <a:ea typeface="+mn-ea"/>
              </a:rPr>
              <a:t>狙い</a:t>
            </a:r>
            <a:r>
              <a:rPr kumimoji="1" lang="en-US" altLang="ja-JP" dirty="0">
                <a:solidFill>
                  <a:schemeClr val="tx1"/>
                </a:solidFill>
                <a:latin typeface="+mn-ea"/>
                <a:ea typeface="+mn-ea"/>
              </a:rPr>
              <a:t>〕</a:t>
            </a:r>
          </a:p>
          <a:p>
            <a:r>
              <a:rPr lang="ja-JP" altLang="en-US" dirty="0">
                <a:solidFill>
                  <a:schemeClr val="tx1"/>
                </a:solidFill>
                <a:cs typeface="メイリオ" charset="0"/>
              </a:rPr>
              <a:t>・自分が意匠権を取得したからといって、他人の</a:t>
            </a:r>
            <a:r>
              <a:rPr lang="ja-JP" altLang="en-US" dirty="0" smtClean="0">
                <a:solidFill>
                  <a:schemeClr val="tx1"/>
                </a:solidFill>
                <a:cs typeface="メイリオ" charset="0"/>
              </a:rPr>
              <a:t>権利の侵害</a:t>
            </a:r>
            <a:r>
              <a:rPr lang="ja-JP" altLang="en-US" dirty="0">
                <a:solidFill>
                  <a:schemeClr val="tx1"/>
                </a:solidFill>
                <a:cs typeface="メイリオ" charset="0"/>
              </a:rPr>
              <a:t>になる「利用」・「抵触」の場合には</a:t>
            </a:r>
            <a:r>
              <a:rPr lang="ja-JP" altLang="en-US" dirty="0" smtClean="0">
                <a:solidFill>
                  <a:schemeClr val="tx1"/>
                </a:solidFill>
                <a:cs typeface="メイリオ" charset="0"/>
              </a:rPr>
              <a:t>、自分の登録意匠</a:t>
            </a:r>
            <a:r>
              <a:rPr lang="ja-JP" altLang="en-US" dirty="0">
                <a:solidFill>
                  <a:schemeClr val="tx1"/>
                </a:solidFill>
                <a:cs typeface="メイリオ" charset="0"/>
              </a:rPr>
              <a:t>の実施をすることができないことを理解する。</a:t>
            </a:r>
            <a:endParaRPr kumimoji="1" lang="en-US" altLang="ja-JP" dirty="0">
              <a:solidFill>
                <a:schemeClr val="tx1"/>
              </a:solidFill>
            </a:endParaRPr>
          </a:p>
          <a:p>
            <a:endParaRPr kumimoji="1" lang="en-US" altLang="ja-JP" dirty="0">
              <a:solidFill>
                <a:schemeClr val="tx1"/>
              </a:solidFill>
              <a:latin typeface="+mn-ea"/>
              <a:ea typeface="+mn-ea"/>
            </a:endParaRPr>
          </a:p>
          <a:p>
            <a:r>
              <a:rPr kumimoji="1" lang="en-US" altLang="ja-JP" dirty="0">
                <a:solidFill>
                  <a:schemeClr val="tx1"/>
                </a:solidFill>
                <a:latin typeface="+mn-ea"/>
                <a:ea typeface="+mn-ea"/>
              </a:rPr>
              <a:t>〔</a:t>
            </a:r>
            <a:r>
              <a:rPr kumimoji="1" lang="ja-JP" altLang="en-US" dirty="0">
                <a:solidFill>
                  <a:schemeClr val="tx1"/>
                </a:solidFill>
                <a:latin typeface="+mn-ea"/>
                <a:ea typeface="+mn-ea"/>
              </a:rPr>
              <a:t>説明</a:t>
            </a:r>
            <a:r>
              <a:rPr kumimoji="1" lang="en-US" altLang="ja-JP" dirty="0">
                <a:solidFill>
                  <a:schemeClr val="tx1"/>
                </a:solidFill>
                <a:latin typeface="+mn-ea"/>
                <a:ea typeface="+mn-ea"/>
              </a:rPr>
              <a:t>〕</a:t>
            </a:r>
            <a:endParaRPr kumimoji="1" lang="ja-JP" altLang="en-US" dirty="0">
              <a:solidFill>
                <a:schemeClr val="tx1"/>
              </a:solidFill>
              <a:latin typeface="+mn-ea"/>
              <a:ea typeface="+mn-ea"/>
            </a:endParaRPr>
          </a:p>
          <a:p>
            <a:pPr>
              <a:lnSpc>
                <a:spcPct val="80000"/>
              </a:lnSpc>
            </a:pPr>
            <a:r>
              <a:rPr lang="ja-JP" altLang="en-US" dirty="0">
                <a:solidFill>
                  <a:schemeClr val="tx1"/>
                </a:solidFill>
                <a:cs typeface="メイリオ" charset="0"/>
              </a:rPr>
              <a:t>・意匠</a:t>
            </a:r>
            <a:r>
              <a:rPr lang="ja-JP" altLang="en-US" dirty="0" smtClean="0">
                <a:solidFill>
                  <a:schemeClr val="tx1"/>
                </a:solidFill>
                <a:cs typeface="メイリオ" charset="0"/>
              </a:rPr>
              <a:t>の利用関係</a:t>
            </a:r>
            <a:r>
              <a:rPr lang="en-US" altLang="ja-JP" dirty="0" smtClean="0">
                <a:solidFill>
                  <a:schemeClr val="tx1"/>
                </a:solidFill>
                <a:cs typeface="メイリオ" charset="0"/>
              </a:rPr>
              <a:t>：</a:t>
            </a:r>
            <a:r>
              <a:rPr lang="ja-JP" altLang="en-US" dirty="0" smtClean="0">
                <a:solidFill>
                  <a:schemeClr val="tx1"/>
                </a:solidFill>
                <a:cs typeface="メイリオ" charset="0"/>
              </a:rPr>
              <a:t>他人の登録意匠を利用する意匠、すなわち他人の登録意匠を自己の意匠に取り込み、許可なく実施する行為は、意匠権侵害となる。</a:t>
            </a:r>
            <a:endParaRPr lang="en-US" altLang="ja-JP" dirty="0">
              <a:solidFill>
                <a:schemeClr val="tx1"/>
              </a:solidFill>
              <a:cs typeface="メイリオ" charset="0"/>
            </a:endParaRPr>
          </a:p>
          <a:p>
            <a:pPr>
              <a:lnSpc>
                <a:spcPct val="80000"/>
              </a:lnSpc>
            </a:pPr>
            <a:r>
              <a:rPr lang="ja-JP" altLang="en-US" dirty="0">
                <a:solidFill>
                  <a:schemeClr val="tx1"/>
                </a:solidFill>
                <a:cs typeface="メイリオ" charset="0"/>
              </a:rPr>
              <a:t>・意匠の抵触関係：権利が抵触するとは、権利の内容が重なり合うことをいう。例えば、自己の登録意匠に類似する意匠を実施しようとしたところ、これが先願の他人の登録意匠と類似する意匠に該当する場合が挙げられる。</a:t>
            </a:r>
            <a:endParaRPr lang="en-US" altLang="ja-JP" dirty="0">
              <a:solidFill>
                <a:schemeClr val="tx1"/>
              </a:solidFill>
              <a:cs typeface="メイリオ" charset="0"/>
            </a:endParaRPr>
          </a:p>
          <a:p>
            <a:pPr>
              <a:lnSpc>
                <a:spcPct val="80000"/>
              </a:lnSpc>
            </a:pPr>
            <a:r>
              <a:rPr lang="ja-JP" altLang="en-US" dirty="0">
                <a:solidFill>
                  <a:schemeClr val="tx1"/>
                </a:solidFill>
                <a:cs typeface="メイリオ" charset="0"/>
              </a:rPr>
              <a:t>・特許・実用新案との利用・抵触関係：発明</a:t>
            </a:r>
            <a:r>
              <a:rPr lang="ja-JP" altLang="en-US" dirty="0" smtClean="0">
                <a:solidFill>
                  <a:schemeClr val="tx1"/>
                </a:solidFill>
                <a:cs typeface="メイリオ" charset="0"/>
              </a:rPr>
              <a:t>・考案は</a:t>
            </a:r>
            <a:r>
              <a:rPr lang="ja-JP" altLang="en-US" dirty="0">
                <a:solidFill>
                  <a:schemeClr val="tx1"/>
                </a:solidFill>
                <a:cs typeface="メイリオ" charset="0"/>
              </a:rPr>
              <a:t>技術的思想であり、意匠とは異なる基準で権利が設定されるため、他人の物品に関する特許・実用新案と意匠は利用・抵触関係が生じることがある</a:t>
            </a:r>
            <a:r>
              <a:rPr lang="ja-JP" altLang="en-US" dirty="0" smtClean="0">
                <a:solidFill>
                  <a:schemeClr val="tx1"/>
                </a:solidFill>
                <a:cs typeface="メイリオ" charset="0"/>
              </a:rPr>
              <a:t>。その場合、特許権・実用新案権の出願が先願、意匠権の出願が</a:t>
            </a:r>
            <a:r>
              <a:rPr lang="ja-JP" altLang="en-US" dirty="0">
                <a:solidFill>
                  <a:schemeClr val="tx1"/>
                </a:solidFill>
                <a:cs typeface="メイリオ" charset="0"/>
              </a:rPr>
              <a:t>後願で</a:t>
            </a:r>
            <a:r>
              <a:rPr lang="ja-JP" altLang="en-US" dirty="0" smtClean="0">
                <a:solidFill>
                  <a:schemeClr val="tx1"/>
                </a:solidFill>
                <a:cs typeface="メイリオ" charset="0"/>
              </a:rPr>
              <a:t>あれば、許諾なく自己の意匠を実施することは特許権・実用新案権の侵害となり、その権利者</a:t>
            </a:r>
            <a:r>
              <a:rPr lang="ja-JP" altLang="en-US" dirty="0">
                <a:solidFill>
                  <a:schemeClr val="tx1"/>
                </a:solidFill>
                <a:cs typeface="メイリオ" charset="0"/>
              </a:rPr>
              <a:t>の許諾が必要である。</a:t>
            </a:r>
            <a:endParaRPr lang="en-US" altLang="ja-JP" dirty="0">
              <a:solidFill>
                <a:schemeClr val="tx1"/>
              </a:solidFill>
              <a:cs typeface="メイリオ" charset="0"/>
            </a:endParaRPr>
          </a:p>
          <a:p>
            <a:pPr>
              <a:lnSpc>
                <a:spcPct val="80000"/>
              </a:lnSpc>
            </a:pPr>
            <a:r>
              <a:rPr lang="ja-JP" altLang="en-US" dirty="0">
                <a:solidFill>
                  <a:schemeClr val="tx1"/>
                </a:solidFill>
                <a:cs typeface="メイリオ" charset="0"/>
              </a:rPr>
              <a:t>・商標権との抵触関係：意匠の構成要素として商標が取り込まれていて、意匠を実施すると他人の登録商標について使用した状態が生じる場合がある。ただし、物品と商標の指定商品・役務が無関係であれば（商標権侵害が生じないため）問題はない。</a:t>
            </a:r>
            <a:endParaRPr lang="en-US" altLang="ja-JP" dirty="0">
              <a:solidFill>
                <a:schemeClr val="tx1"/>
              </a:solidFill>
              <a:cs typeface="メイリオ" charset="0"/>
            </a:endParaRPr>
          </a:p>
          <a:p>
            <a:pPr>
              <a:lnSpc>
                <a:spcPct val="80000"/>
              </a:lnSpc>
            </a:pPr>
            <a:r>
              <a:rPr lang="ja-JP" altLang="en-US" dirty="0">
                <a:solidFill>
                  <a:schemeClr val="tx1"/>
                </a:solidFill>
                <a:cs typeface="メイリオ" charset="0"/>
              </a:rPr>
              <a:t>・著作権との抵触関係：著作権は著作物の完成により発生するため、意匠出願日と著作権発生日の先後関係に注意。例えば、漫画や映画のキャラクターの図柄を</a:t>
            </a:r>
            <a:r>
              <a:rPr lang="en-US" altLang="ja-JP" dirty="0">
                <a:solidFill>
                  <a:schemeClr val="tx1"/>
                </a:solidFill>
                <a:cs typeface="メイリオ" charset="0"/>
              </a:rPr>
              <a:t>T</a:t>
            </a:r>
            <a:r>
              <a:rPr lang="ja-JP" altLang="en-US" dirty="0">
                <a:solidFill>
                  <a:schemeClr val="tx1"/>
                </a:solidFill>
                <a:cs typeface="メイリオ" charset="0"/>
              </a:rPr>
              <a:t>シャツに表した意匠について登録を受けて、その製造・販売する行為は、先創作の著作権者の許諾が必要。</a:t>
            </a:r>
            <a:endParaRPr lang="en-US" altLang="ja-JP" dirty="0">
              <a:solidFill>
                <a:schemeClr val="tx1"/>
              </a:solidFill>
              <a:cs typeface="メイリオ" charset="0"/>
            </a:endParaRPr>
          </a:p>
          <a:p>
            <a:pPr>
              <a:lnSpc>
                <a:spcPct val="80000"/>
              </a:lnSpc>
            </a:pPr>
            <a:r>
              <a:rPr lang="ja-JP" altLang="en-US" dirty="0">
                <a:solidFill>
                  <a:schemeClr val="tx1"/>
                </a:solidFill>
                <a:cs typeface="メイリオ" charset="0"/>
              </a:rPr>
              <a:t>・なお、著作権の創作</a:t>
            </a:r>
            <a:r>
              <a:rPr lang="ja-JP" altLang="en-US" dirty="0" smtClean="0">
                <a:solidFill>
                  <a:schemeClr val="tx1"/>
                </a:solidFill>
                <a:cs typeface="メイリオ" charset="0"/>
              </a:rPr>
              <a:t>日認定の</a:t>
            </a:r>
            <a:r>
              <a:rPr lang="ja-JP" altLang="en-US" dirty="0">
                <a:solidFill>
                  <a:schemeClr val="tx1"/>
                </a:solidFill>
                <a:cs typeface="メイリオ" charset="0"/>
              </a:rPr>
              <a:t>方法としては、公証人から確定日付を付与してもらう方法がある。これにより、著作物が（先に）創作されたことを証明することが可能。</a:t>
            </a:r>
            <a:endParaRPr lang="en-US" altLang="ja-JP" dirty="0">
              <a:solidFill>
                <a:schemeClr val="tx1"/>
              </a:solidFill>
              <a:cs typeface="メイリオ" charset="0"/>
            </a:endParaRPr>
          </a:p>
          <a:p>
            <a:pPr>
              <a:lnSpc>
                <a:spcPct val="80000"/>
              </a:lnSpc>
            </a:pPr>
            <a:endParaRPr lang="en-US" altLang="ja-JP" dirty="0">
              <a:solidFill>
                <a:schemeClr val="tx1"/>
              </a:solidFill>
              <a:cs typeface="メイリオ" charset="0"/>
            </a:endParaRPr>
          </a:p>
          <a:p>
            <a:pPr>
              <a:lnSpc>
                <a:spcPct val="80000"/>
              </a:lnSpc>
            </a:pPr>
            <a:r>
              <a:rPr lang="ja-JP" altLang="en-US" dirty="0">
                <a:solidFill>
                  <a:schemeClr val="tx1"/>
                </a:solidFill>
                <a:cs typeface="メイリオ" charset="0"/>
              </a:rPr>
              <a:t>（条文：意匠法</a:t>
            </a:r>
            <a:r>
              <a:rPr lang="en-US" altLang="ja-JP" dirty="0">
                <a:solidFill>
                  <a:schemeClr val="tx1"/>
                </a:solidFill>
                <a:cs typeface="メイリオ" charset="0"/>
              </a:rPr>
              <a:t>26</a:t>
            </a:r>
            <a:r>
              <a:rPr lang="ja-JP" altLang="en-US" dirty="0">
                <a:solidFill>
                  <a:schemeClr val="tx1"/>
                </a:solidFill>
                <a:cs typeface="メイリオ" charset="0"/>
              </a:rPr>
              <a:t>条）</a:t>
            </a:r>
            <a:endParaRPr kumimoji="1" lang="ja-JP" altLang="en-US" dirty="0">
              <a:solidFill>
                <a:schemeClr val="tx1"/>
              </a:solidFill>
              <a:latin typeface="+mn-ea"/>
              <a:ea typeface="+mn-ea"/>
            </a:endParaRPr>
          </a:p>
        </p:txBody>
      </p:sp>
    </p:spTree>
    <p:extLst>
      <p:ext uri="{BB962C8B-B14F-4D97-AF65-F5344CB8AC3E}">
        <p14:creationId xmlns:p14="http://schemas.microsoft.com/office/powerpoint/2010/main" val="3862740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92106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solidFill>
                  <a:schemeClr val="tx1"/>
                </a:solidFill>
                <a:latin typeface="+mn-ea"/>
                <a:ea typeface="+mn-ea"/>
              </a:rPr>
              <a:t>〔</a:t>
            </a:r>
            <a:r>
              <a:rPr kumimoji="1" lang="ja-JP" altLang="en-US" dirty="0">
                <a:solidFill>
                  <a:schemeClr val="tx1"/>
                </a:solidFill>
                <a:latin typeface="+mn-ea"/>
                <a:ea typeface="+mn-ea"/>
              </a:rPr>
              <a:t>狙い</a:t>
            </a:r>
            <a:r>
              <a:rPr kumimoji="1" lang="en-US" altLang="ja-JP" dirty="0">
                <a:solidFill>
                  <a:schemeClr val="tx1"/>
                </a:solidFill>
                <a:latin typeface="+mn-ea"/>
                <a:ea typeface="+mn-ea"/>
              </a:rPr>
              <a:t>〕</a:t>
            </a:r>
          </a:p>
          <a:p>
            <a:r>
              <a:rPr kumimoji="1" lang="ja-JP" altLang="en-US" dirty="0">
                <a:solidFill>
                  <a:schemeClr val="tx1"/>
                </a:solidFill>
                <a:latin typeface="+mn-ea"/>
                <a:ea typeface="+mn-ea"/>
              </a:rPr>
              <a:t>・</a:t>
            </a:r>
            <a:r>
              <a:rPr kumimoji="1" lang="en-US" altLang="ja-JP" dirty="0">
                <a:solidFill>
                  <a:schemeClr val="tx1"/>
                </a:solidFill>
                <a:latin typeface="+mn-ea"/>
                <a:ea typeface="+mn-ea"/>
              </a:rPr>
              <a:t>OSORO</a:t>
            </a:r>
            <a:r>
              <a:rPr kumimoji="1" lang="ja-JP" altLang="en-US" dirty="0">
                <a:solidFill>
                  <a:schemeClr val="tx1"/>
                </a:solidFill>
                <a:latin typeface="+mn-ea"/>
                <a:ea typeface="+mn-ea"/>
              </a:rPr>
              <a:t>の開発背景から知財戦略を含めたデザインマネジメントを理解する。</a:t>
            </a:r>
            <a:endParaRPr kumimoji="1" lang="en-US" altLang="ja-JP" dirty="0">
              <a:solidFill>
                <a:schemeClr val="tx1"/>
              </a:solidFill>
              <a:latin typeface="+mn-ea"/>
              <a:ea typeface="+mn-ea"/>
            </a:endParaRPr>
          </a:p>
          <a:p>
            <a:endParaRPr kumimoji="1" lang="en-US" altLang="ja-JP" dirty="0">
              <a:solidFill>
                <a:schemeClr val="tx1"/>
              </a:solidFill>
              <a:latin typeface="+mn-ea"/>
              <a:ea typeface="+mn-ea"/>
            </a:endParaRPr>
          </a:p>
          <a:p>
            <a:r>
              <a:rPr kumimoji="1" lang="en-US" altLang="ja-JP" dirty="0">
                <a:solidFill>
                  <a:schemeClr val="tx1"/>
                </a:solidFill>
                <a:latin typeface="+mn-ea"/>
                <a:ea typeface="+mn-ea"/>
              </a:rPr>
              <a:t>〔</a:t>
            </a:r>
            <a:r>
              <a:rPr kumimoji="1" lang="ja-JP" altLang="en-US" dirty="0">
                <a:solidFill>
                  <a:schemeClr val="tx1"/>
                </a:solidFill>
                <a:latin typeface="+mn-ea"/>
                <a:ea typeface="+mn-ea"/>
              </a:rPr>
              <a:t>説明</a:t>
            </a:r>
            <a:r>
              <a:rPr kumimoji="1" lang="en-US" altLang="ja-JP" dirty="0">
                <a:solidFill>
                  <a:schemeClr val="tx1"/>
                </a:solidFill>
                <a:latin typeface="+mn-ea"/>
                <a:ea typeface="+mn-ea"/>
              </a:rPr>
              <a:t>〕</a:t>
            </a:r>
            <a:endParaRPr kumimoji="1" lang="ja-JP" altLang="en-US" dirty="0">
              <a:solidFill>
                <a:schemeClr val="tx1"/>
              </a:solidFill>
              <a:latin typeface="+mn-ea"/>
              <a:ea typeface="+mn-ea"/>
            </a:endParaRPr>
          </a:p>
          <a:p>
            <a:r>
              <a:rPr lang="ja-JP" altLang="en-US" dirty="0">
                <a:solidFill>
                  <a:schemeClr val="tx1"/>
                </a:solidFill>
                <a:latin typeface="+mn-ea"/>
                <a:ea typeface="+mn-ea"/>
              </a:rPr>
              <a:t>・調理から保存、食卓まで使える</a:t>
            </a:r>
            <a:r>
              <a:rPr lang="en-US" altLang="ja-JP" dirty="0">
                <a:solidFill>
                  <a:schemeClr val="tx1"/>
                </a:solidFill>
                <a:latin typeface="+mn-ea"/>
                <a:ea typeface="+mn-ea"/>
              </a:rPr>
              <a:t>『</a:t>
            </a:r>
            <a:r>
              <a:rPr lang="ja-JP" altLang="en-US" dirty="0" smtClean="0">
                <a:solidFill>
                  <a:schemeClr val="tx1"/>
                </a:solidFill>
                <a:latin typeface="+mn-ea"/>
                <a:ea typeface="+mn-ea"/>
              </a:rPr>
              <a:t>まったく</a:t>
            </a:r>
            <a:r>
              <a:rPr lang="ja-JP" altLang="en-US" dirty="0" err="1" smtClean="0">
                <a:solidFill>
                  <a:schemeClr val="tx1"/>
                </a:solidFill>
                <a:latin typeface="+mn-ea"/>
                <a:ea typeface="+mn-ea"/>
              </a:rPr>
              <a:t>新しいうつわ</a:t>
            </a:r>
            <a:r>
              <a:rPr lang="en-US" altLang="ja-JP" dirty="0" smtClean="0">
                <a:solidFill>
                  <a:schemeClr val="tx1"/>
                </a:solidFill>
                <a:latin typeface="+mn-ea"/>
                <a:ea typeface="+mn-ea"/>
              </a:rPr>
              <a:t>』</a:t>
            </a:r>
            <a:r>
              <a:rPr lang="ja-JP" altLang="en-US" dirty="0" err="1" smtClean="0">
                <a:solidFill>
                  <a:schemeClr val="tx1"/>
                </a:solidFill>
                <a:latin typeface="+mn-ea"/>
                <a:ea typeface="+mn-ea"/>
              </a:rPr>
              <a:t>。</a:t>
            </a:r>
            <a:r>
              <a:rPr lang="ja-JP" altLang="en-US" dirty="0" smtClean="0">
                <a:solidFill>
                  <a:schemeClr val="tx1"/>
                </a:solidFill>
                <a:latin typeface="+mn-ea"/>
                <a:ea typeface="+mn-ea"/>
              </a:rPr>
              <a:t>陶磁器</a:t>
            </a:r>
            <a:r>
              <a:rPr lang="ja-JP" altLang="en-US" dirty="0">
                <a:solidFill>
                  <a:schemeClr val="tx1"/>
                </a:solidFill>
                <a:latin typeface="+mn-ea"/>
                <a:ea typeface="+mn-ea"/>
              </a:rPr>
              <a:t>でありながら寸法公差が</a:t>
            </a:r>
            <a:r>
              <a:rPr lang="en-US" altLang="ja-JP" dirty="0">
                <a:solidFill>
                  <a:schemeClr val="tx1"/>
                </a:solidFill>
                <a:latin typeface="+mn-ea"/>
                <a:ea typeface="+mn-ea"/>
              </a:rPr>
              <a:t>±1.0%</a:t>
            </a:r>
            <a:r>
              <a:rPr lang="ja-JP" altLang="en-US" dirty="0">
                <a:solidFill>
                  <a:schemeClr val="tx1"/>
                </a:solidFill>
                <a:latin typeface="+mn-ea"/>
                <a:ea typeface="+mn-ea"/>
              </a:rPr>
              <a:t>という高精度で造られている。</a:t>
            </a:r>
          </a:p>
          <a:p>
            <a:r>
              <a:rPr lang="ja-JP" altLang="en-US" dirty="0">
                <a:solidFill>
                  <a:schemeClr val="tx1"/>
                </a:solidFill>
                <a:latin typeface="+mn-ea"/>
                <a:ea typeface="+mn-ea"/>
              </a:rPr>
              <a:t>・当初は、技術のノウハウに近い部分を保護したいと考えたが</a:t>
            </a:r>
            <a:r>
              <a:rPr lang="ja-JP" altLang="en-US" dirty="0" smtClean="0">
                <a:solidFill>
                  <a:schemeClr val="tx1"/>
                </a:solidFill>
                <a:latin typeface="+mn-ea"/>
                <a:ea typeface="+mn-ea"/>
              </a:rPr>
              <a:t>、それを意匠</a:t>
            </a:r>
            <a:r>
              <a:rPr lang="ja-JP" altLang="en-US" dirty="0">
                <a:solidFill>
                  <a:schemeClr val="tx1"/>
                </a:solidFill>
                <a:latin typeface="+mn-ea"/>
                <a:ea typeface="+mn-ea"/>
              </a:rPr>
              <a:t>として表現することは難しいと思われた。</a:t>
            </a:r>
          </a:p>
          <a:p>
            <a:r>
              <a:rPr lang="ja-JP" altLang="en-US" dirty="0">
                <a:solidFill>
                  <a:schemeClr val="tx1"/>
                </a:solidFill>
                <a:latin typeface="+mn-ea"/>
                <a:ea typeface="+mn-ea"/>
              </a:rPr>
              <a:t>・同様に、冷凍冷蔵庫、電子レンジ、オーブンレンジ、食洗機でも使用できるという技術的に優れた点についても、なかなかデザインとして表現することが難しい。しかし、積み重ねてもぴったりと重なる精度を備えた意匠の美しさをデザインの特徴と捉え、様々な形状の容器で意匠権を取得した。</a:t>
            </a:r>
          </a:p>
          <a:p>
            <a:r>
              <a:rPr lang="ja-JP" altLang="en-US" dirty="0">
                <a:solidFill>
                  <a:schemeClr val="tx1"/>
                </a:solidFill>
                <a:latin typeface="+mn-ea"/>
                <a:ea typeface="+mn-ea"/>
              </a:rPr>
              <a:t>・このように、機能が形状の美感として現れたデザインを保護することも意匠権の重要な役割だといえる。</a:t>
            </a:r>
            <a:r>
              <a:rPr lang="en-US" altLang="ja-JP" dirty="0">
                <a:solidFill>
                  <a:schemeClr val="tx1"/>
                </a:solidFill>
                <a:cs typeface="メイリオ" charset="0"/>
              </a:rPr>
              <a:t>OSORO</a:t>
            </a:r>
            <a:r>
              <a:rPr lang="ja-JP" altLang="en-US" dirty="0">
                <a:solidFill>
                  <a:schemeClr val="tx1"/>
                </a:solidFill>
                <a:latin typeface="+mn-ea"/>
                <a:ea typeface="+mn-ea"/>
              </a:rPr>
              <a:t>はその美しいデザインを模倣されないよう、意匠権によって保護しながら、その後グッドデザイン賞のグッドデザイン・ベスト</a:t>
            </a:r>
            <a:r>
              <a:rPr lang="en-US" altLang="ja-JP" dirty="0">
                <a:solidFill>
                  <a:schemeClr val="tx1"/>
                </a:solidFill>
                <a:latin typeface="+mn-ea"/>
                <a:ea typeface="+mn-ea"/>
              </a:rPr>
              <a:t>100</a:t>
            </a:r>
            <a:r>
              <a:rPr lang="ja-JP" altLang="en-US" dirty="0">
                <a:solidFill>
                  <a:schemeClr val="tx1"/>
                </a:solidFill>
                <a:latin typeface="+mn-ea"/>
                <a:ea typeface="+mn-ea"/>
              </a:rPr>
              <a:t>をはじめとして国内外で様々なデザイン賞を獲得している</a:t>
            </a:r>
            <a:r>
              <a:rPr lang="ja-JP" altLang="en-US" dirty="0" smtClean="0">
                <a:solidFill>
                  <a:schemeClr val="tx1"/>
                </a:solidFill>
                <a:latin typeface="+mn-ea"/>
                <a:ea typeface="+mn-ea"/>
              </a:rPr>
              <a:t>。</a:t>
            </a:r>
            <a:endParaRPr lang="en-US" altLang="ja-JP" dirty="0" smtClean="0">
              <a:solidFill>
                <a:schemeClr val="tx1"/>
              </a:solidFill>
              <a:latin typeface="+mn-ea"/>
              <a:ea typeface="+mn-ea"/>
            </a:endParaRPr>
          </a:p>
          <a:p>
            <a:endParaRPr kumimoji="1" lang="en-US" altLang="ja-JP" dirty="0">
              <a:solidFill>
                <a:schemeClr val="tx1"/>
              </a:solidFill>
            </a:endParaRPr>
          </a:p>
          <a:p>
            <a:r>
              <a:rPr lang="ja-JP" altLang="en-US" dirty="0" smtClean="0">
                <a:solidFill>
                  <a:schemeClr val="tx1"/>
                </a:solidFill>
              </a:rPr>
              <a:t>グッド</a:t>
            </a:r>
            <a:r>
              <a:rPr kumimoji="1" lang="ja-JP" altLang="en-US" dirty="0" smtClean="0">
                <a:solidFill>
                  <a:schemeClr val="tx1"/>
                </a:solidFill>
                <a:latin typeface="+mn-ea"/>
                <a:ea typeface="+mn-ea"/>
              </a:rPr>
              <a:t>デザイン・ベスト</a:t>
            </a:r>
            <a:r>
              <a:rPr kumimoji="1" lang="en-US" altLang="ja-JP" dirty="0" smtClean="0">
                <a:solidFill>
                  <a:schemeClr val="tx1"/>
                </a:solidFill>
                <a:latin typeface="+mn-ea"/>
                <a:ea typeface="+mn-ea"/>
              </a:rPr>
              <a:t>100</a:t>
            </a:r>
            <a:r>
              <a:rPr kumimoji="1" lang="ja-JP" altLang="en-US" dirty="0" smtClean="0">
                <a:solidFill>
                  <a:schemeClr val="tx1"/>
                </a:solidFill>
                <a:latin typeface="+mn-ea"/>
                <a:ea typeface="+mn-ea"/>
              </a:rPr>
              <a:t>受賞概要</a:t>
            </a:r>
            <a:endParaRPr kumimoji="1" lang="en-US" altLang="ja-JP" dirty="0" smtClean="0">
              <a:solidFill>
                <a:schemeClr val="tx1"/>
              </a:solidFill>
              <a:latin typeface="+mn-ea"/>
              <a:ea typeface="+mn-ea"/>
            </a:endParaRPr>
          </a:p>
          <a:p>
            <a:r>
              <a:rPr lang="en-US" altLang="ja-JP" dirty="0" smtClean="0">
                <a:solidFill>
                  <a:schemeClr val="tx1"/>
                </a:solidFill>
              </a:rPr>
              <a:t>http://</a:t>
            </a:r>
            <a:r>
              <a:rPr lang="en-US" altLang="ja-JP" dirty="0" err="1" smtClean="0">
                <a:solidFill>
                  <a:schemeClr val="tx1"/>
                </a:solidFill>
              </a:rPr>
              <a:t>www.g-mark.org</a:t>
            </a:r>
            <a:r>
              <a:rPr lang="en-US" altLang="ja-JP" dirty="0" smtClean="0">
                <a:solidFill>
                  <a:schemeClr val="tx1"/>
                </a:solidFill>
              </a:rPr>
              <a:t>/award/describe/38546</a:t>
            </a:r>
          </a:p>
          <a:p>
            <a:r>
              <a:rPr lang="en-US" altLang="ja-JP" dirty="0">
                <a:solidFill>
                  <a:schemeClr val="tx1"/>
                </a:solidFill>
              </a:rPr>
              <a:t>OSORO</a:t>
            </a:r>
            <a:r>
              <a:rPr lang="ja-JP" altLang="en-US" dirty="0">
                <a:solidFill>
                  <a:schemeClr val="tx1"/>
                </a:solidFill>
              </a:rPr>
              <a:t>について</a:t>
            </a:r>
            <a:endParaRPr lang="en-US" altLang="ja-JP" dirty="0">
              <a:solidFill>
                <a:schemeClr val="tx1"/>
              </a:solidFill>
            </a:endParaRPr>
          </a:p>
          <a:p>
            <a:r>
              <a:rPr lang="en-US" altLang="ja-JP" dirty="0">
                <a:solidFill>
                  <a:schemeClr val="tx1"/>
                </a:solidFill>
              </a:rPr>
              <a:t>https://</a:t>
            </a:r>
            <a:r>
              <a:rPr lang="en-US" altLang="ja-JP" dirty="0" smtClean="0">
                <a:solidFill>
                  <a:schemeClr val="tx1"/>
                </a:solidFill>
              </a:rPr>
              <a:t>www.youtube.com/watch?v=b_U-ZvQkZ2Y</a:t>
            </a:r>
            <a:endParaRPr kumimoji="1" lang="ja-JP" altLang="en-US" dirty="0">
              <a:solidFill>
                <a:schemeClr val="tx1"/>
              </a:solidFill>
              <a:latin typeface="+mn-ea"/>
              <a:ea typeface="+mn-ea"/>
            </a:endParaRPr>
          </a:p>
        </p:txBody>
      </p:sp>
    </p:spTree>
    <p:extLst>
      <p:ext uri="{BB962C8B-B14F-4D97-AF65-F5344CB8AC3E}">
        <p14:creationId xmlns:p14="http://schemas.microsoft.com/office/powerpoint/2010/main" val="684939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solidFill>
                  <a:schemeClr val="tx1"/>
                </a:solidFill>
                <a:latin typeface="+mn-ea"/>
                <a:ea typeface="+mn-ea"/>
              </a:rPr>
              <a:t>〔</a:t>
            </a:r>
            <a:r>
              <a:rPr kumimoji="1" lang="ja-JP" altLang="en-US" dirty="0">
                <a:solidFill>
                  <a:schemeClr val="tx1"/>
                </a:solidFill>
                <a:latin typeface="+mn-ea"/>
                <a:ea typeface="+mn-ea"/>
              </a:rPr>
              <a:t>狙い</a:t>
            </a:r>
            <a:r>
              <a:rPr kumimoji="1" lang="en-US" altLang="ja-JP" dirty="0">
                <a:solidFill>
                  <a:schemeClr val="tx1"/>
                </a:solidFill>
                <a:latin typeface="+mn-ea"/>
                <a:ea typeface="+mn-ea"/>
              </a:rPr>
              <a:t>〕</a:t>
            </a:r>
          </a:p>
          <a:p>
            <a:pPr defTabSz="914298">
              <a:defRPr/>
            </a:pPr>
            <a:r>
              <a:rPr kumimoji="1" lang="ja-JP" altLang="en-US" dirty="0">
                <a:solidFill>
                  <a:schemeClr val="tx1"/>
                </a:solidFill>
                <a:latin typeface="+mn-ea"/>
                <a:ea typeface="+mn-ea"/>
              </a:rPr>
              <a:t>・</a:t>
            </a:r>
            <a:r>
              <a:rPr kumimoji="1" lang="en-US" altLang="ja-JP" dirty="0">
                <a:solidFill>
                  <a:schemeClr val="tx1"/>
                </a:solidFill>
                <a:latin typeface="+mn-ea"/>
                <a:ea typeface="+mn-ea"/>
              </a:rPr>
              <a:t>OSORO</a:t>
            </a:r>
            <a:r>
              <a:rPr kumimoji="1" lang="ja-JP" altLang="en-US" dirty="0">
                <a:solidFill>
                  <a:schemeClr val="tx1"/>
                </a:solidFill>
                <a:latin typeface="+mn-ea"/>
                <a:ea typeface="+mn-ea"/>
              </a:rPr>
              <a:t>の開発背景から知財戦略を含めたデザインマネジメントを理解する。</a:t>
            </a:r>
            <a:endParaRPr kumimoji="1" lang="en-US" altLang="ja-JP" dirty="0">
              <a:solidFill>
                <a:schemeClr val="tx1"/>
              </a:solidFill>
              <a:latin typeface="+mn-ea"/>
              <a:ea typeface="+mn-ea"/>
            </a:endParaRPr>
          </a:p>
          <a:p>
            <a:endParaRPr kumimoji="1" lang="en-US" altLang="ja-JP" dirty="0">
              <a:solidFill>
                <a:schemeClr val="tx1"/>
              </a:solidFill>
              <a:latin typeface="+mn-ea"/>
              <a:ea typeface="+mn-ea"/>
            </a:endParaRPr>
          </a:p>
          <a:p>
            <a:r>
              <a:rPr kumimoji="1" lang="en-US" altLang="ja-JP" dirty="0">
                <a:solidFill>
                  <a:schemeClr val="tx1"/>
                </a:solidFill>
                <a:latin typeface="+mn-ea"/>
                <a:ea typeface="+mn-ea"/>
              </a:rPr>
              <a:t>〔</a:t>
            </a:r>
            <a:r>
              <a:rPr kumimoji="1" lang="ja-JP" altLang="en-US" dirty="0">
                <a:solidFill>
                  <a:schemeClr val="tx1"/>
                </a:solidFill>
                <a:latin typeface="+mn-ea"/>
                <a:ea typeface="+mn-ea"/>
              </a:rPr>
              <a:t>説明</a:t>
            </a:r>
            <a:r>
              <a:rPr kumimoji="1" lang="en-US" altLang="ja-JP" dirty="0">
                <a:solidFill>
                  <a:schemeClr val="tx1"/>
                </a:solidFill>
                <a:latin typeface="+mn-ea"/>
                <a:ea typeface="+mn-ea"/>
              </a:rPr>
              <a:t>〕</a:t>
            </a:r>
            <a:endParaRPr kumimoji="1" lang="ja-JP" altLang="en-US" dirty="0">
              <a:solidFill>
                <a:schemeClr val="tx1"/>
              </a:solidFill>
              <a:latin typeface="+mn-ea"/>
              <a:ea typeface="+mn-ea"/>
            </a:endParaRPr>
          </a:p>
          <a:p>
            <a:r>
              <a:rPr kumimoji="1" lang="ja-JP" altLang="en-US" dirty="0">
                <a:solidFill>
                  <a:schemeClr val="tx1"/>
                </a:solidFill>
                <a:latin typeface="+mn-ea"/>
                <a:ea typeface="+mn-ea"/>
              </a:rPr>
              <a:t>・開発にあたってのポイントについて説明する。</a:t>
            </a:r>
            <a:endParaRPr kumimoji="1" lang="en-US" altLang="ja-JP" dirty="0">
              <a:solidFill>
                <a:schemeClr val="tx1"/>
              </a:solidFill>
              <a:latin typeface="+mn-ea"/>
              <a:ea typeface="+mn-ea"/>
            </a:endParaRPr>
          </a:p>
          <a:p>
            <a:pPr defTabSz="914298">
              <a:defRPr/>
            </a:pPr>
            <a:r>
              <a:rPr kumimoji="1" lang="ja-JP" altLang="en-US" dirty="0">
                <a:solidFill>
                  <a:schemeClr val="tx1"/>
                </a:solidFill>
                <a:latin typeface="+mn-ea"/>
                <a:ea typeface="+mn-ea"/>
              </a:rPr>
              <a:t>・企業の歴史、資産を将来に向けてどのように活用するか。</a:t>
            </a:r>
            <a:endParaRPr kumimoji="1" lang="en-US" altLang="ja-JP" dirty="0">
              <a:solidFill>
                <a:schemeClr val="tx1"/>
              </a:solidFill>
              <a:latin typeface="+mn-ea"/>
              <a:ea typeface="+mn-ea"/>
            </a:endParaRPr>
          </a:p>
          <a:p>
            <a:pPr defTabSz="914298">
              <a:defRPr/>
            </a:pPr>
            <a:r>
              <a:rPr kumimoji="1" lang="ja-JP" altLang="en-US" dirty="0">
                <a:solidFill>
                  <a:schemeClr val="tx1"/>
                </a:solidFill>
                <a:latin typeface="+mn-ea"/>
                <a:ea typeface="+mn-ea"/>
              </a:rPr>
              <a:t>・生活者、社会要素から商品開発をしているか。</a:t>
            </a:r>
            <a:endParaRPr kumimoji="1" lang="en-US" altLang="ja-JP" dirty="0">
              <a:solidFill>
                <a:schemeClr val="tx1"/>
              </a:solidFill>
              <a:latin typeface="+mn-ea"/>
              <a:ea typeface="+mn-ea"/>
            </a:endParaRPr>
          </a:p>
          <a:p>
            <a:pPr defTabSz="914298">
              <a:defRPr/>
            </a:pPr>
            <a:r>
              <a:rPr kumimoji="1" lang="ja-JP" altLang="en-US" dirty="0">
                <a:solidFill>
                  <a:schemeClr val="tx1"/>
                </a:solidFill>
                <a:latin typeface="+mn-ea"/>
                <a:ea typeface="+mn-ea"/>
              </a:rPr>
              <a:t>・企業自らの成功体験にこだわりすぎていないか。</a:t>
            </a:r>
            <a:endParaRPr kumimoji="1" lang="en-US" altLang="ja-JP" dirty="0">
              <a:solidFill>
                <a:schemeClr val="tx1"/>
              </a:solidFill>
              <a:latin typeface="+mn-ea"/>
              <a:ea typeface="+mn-ea"/>
            </a:endParaRPr>
          </a:p>
          <a:p>
            <a:pPr defTabSz="914298">
              <a:defRPr/>
            </a:pPr>
            <a:r>
              <a:rPr kumimoji="1" lang="ja-JP" altLang="en-US" dirty="0">
                <a:solidFill>
                  <a:schemeClr val="tx1"/>
                </a:solidFill>
                <a:latin typeface="+mn-ea"/>
                <a:ea typeface="+mn-ea"/>
              </a:rPr>
              <a:t>・商品企画、技術、デザイン、流通、広告、知的財産権戦略を持っているか。そのマネジメントを行っているか。</a:t>
            </a:r>
            <a:endParaRPr kumimoji="1" lang="en-US" altLang="ja-JP" dirty="0">
              <a:solidFill>
                <a:schemeClr val="tx1"/>
              </a:solidFill>
              <a:latin typeface="+mn-ea"/>
              <a:ea typeface="+mn-ea"/>
            </a:endParaRPr>
          </a:p>
          <a:p>
            <a:pPr defTabSz="914298">
              <a:defRPr/>
            </a:pPr>
            <a:r>
              <a:rPr kumimoji="1" lang="ja-JP" altLang="en-US" dirty="0">
                <a:solidFill>
                  <a:schemeClr val="tx1"/>
                </a:solidFill>
                <a:latin typeface="+mn-ea"/>
                <a:ea typeface="+mn-ea"/>
              </a:rPr>
              <a:t>・社会や市場に伝えるメッセージはあるか</a:t>
            </a:r>
            <a:r>
              <a:rPr kumimoji="1" lang="ja-JP" altLang="en-US" dirty="0" smtClean="0">
                <a:solidFill>
                  <a:schemeClr val="tx1"/>
                </a:solidFill>
                <a:latin typeface="+mn-ea"/>
                <a:ea typeface="+mn-ea"/>
              </a:rPr>
              <a:t>。</a:t>
            </a:r>
            <a:endParaRPr kumimoji="1" lang="en-US" altLang="ja-JP" dirty="0" smtClean="0">
              <a:solidFill>
                <a:schemeClr val="tx1"/>
              </a:solidFill>
              <a:latin typeface="+mn-ea"/>
              <a:ea typeface="+mn-ea"/>
            </a:endParaRPr>
          </a:p>
          <a:p>
            <a:pPr defTabSz="914298">
              <a:defRPr/>
            </a:pPr>
            <a:endParaRPr lang="en-US" altLang="ja-JP" dirty="0">
              <a:solidFill>
                <a:schemeClr val="tx1"/>
              </a:solidFill>
            </a:endParaRPr>
          </a:p>
          <a:p>
            <a:r>
              <a:rPr lang="ja-JP" altLang="en-US" dirty="0" smtClean="0">
                <a:solidFill>
                  <a:schemeClr val="tx1"/>
                </a:solidFill>
              </a:rPr>
              <a:t>グッドデザイン・ベスト</a:t>
            </a:r>
            <a:r>
              <a:rPr lang="en-US" altLang="ja-JP" dirty="0">
                <a:solidFill>
                  <a:schemeClr val="tx1"/>
                </a:solidFill>
              </a:rPr>
              <a:t>100</a:t>
            </a:r>
            <a:r>
              <a:rPr lang="ja-JP" altLang="en-US" dirty="0">
                <a:solidFill>
                  <a:schemeClr val="tx1"/>
                </a:solidFill>
              </a:rPr>
              <a:t>受賞概要</a:t>
            </a:r>
            <a:endParaRPr lang="en-US" altLang="ja-JP" dirty="0">
              <a:solidFill>
                <a:schemeClr val="tx1"/>
              </a:solidFill>
            </a:endParaRPr>
          </a:p>
          <a:p>
            <a:r>
              <a:rPr lang="en-US" altLang="ja-JP" dirty="0">
                <a:solidFill>
                  <a:schemeClr val="tx1"/>
                </a:solidFill>
              </a:rPr>
              <a:t>http://</a:t>
            </a:r>
            <a:r>
              <a:rPr lang="en-US" altLang="ja-JP" dirty="0" smtClean="0">
                <a:solidFill>
                  <a:schemeClr val="tx1"/>
                </a:solidFill>
              </a:rPr>
              <a:t>www.g-mark.org/award/describe/38546</a:t>
            </a:r>
            <a:endParaRPr kumimoji="1" lang="ja-JP" altLang="en-US" dirty="0">
              <a:solidFill>
                <a:schemeClr val="tx1"/>
              </a:solidFill>
              <a:latin typeface="+mn-ea"/>
              <a:ea typeface="+mn-ea"/>
            </a:endParaRPr>
          </a:p>
        </p:txBody>
      </p:sp>
    </p:spTree>
    <p:extLst>
      <p:ext uri="{BB962C8B-B14F-4D97-AF65-F5344CB8AC3E}">
        <p14:creationId xmlns:p14="http://schemas.microsoft.com/office/powerpoint/2010/main" val="339470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28615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狙い</a:t>
            </a:r>
            <a:r>
              <a:rPr lang="en-US" altLang="ja-JP" dirty="0"/>
              <a:t>〕</a:t>
            </a:r>
          </a:p>
          <a:p>
            <a:r>
              <a:rPr lang="ja-JP" altLang="en-US" dirty="0"/>
              <a:t>・</a:t>
            </a:r>
            <a:r>
              <a:rPr lang="en-US" altLang="ja-JP" dirty="0"/>
              <a:t>OSORO</a:t>
            </a:r>
            <a:r>
              <a:rPr lang="ja-JP" altLang="en-US" dirty="0"/>
              <a:t>の登録例を見る。</a:t>
            </a:r>
            <a:endParaRPr lang="en-US" altLang="ja-JP" dirty="0"/>
          </a:p>
          <a:p>
            <a:endParaRPr lang="en-US" altLang="ja-JP" dirty="0"/>
          </a:p>
          <a:p>
            <a:r>
              <a:rPr lang="en-US" altLang="ja-JP" dirty="0"/>
              <a:t>〔</a:t>
            </a:r>
            <a:r>
              <a:rPr lang="ja-JP" altLang="en-US" dirty="0"/>
              <a:t>説明</a:t>
            </a:r>
            <a:r>
              <a:rPr lang="en-US" altLang="ja-JP" dirty="0"/>
              <a:t>〕</a:t>
            </a:r>
            <a:endParaRPr lang="ja-JP" altLang="en-US" dirty="0"/>
          </a:p>
          <a:p>
            <a:r>
              <a:rPr lang="ja-JP" altLang="en-US" dirty="0">
                <a:cs typeface="メイリオ" charset="0"/>
              </a:rPr>
              <a:t>・</a:t>
            </a:r>
            <a:r>
              <a:rPr lang="en-US" altLang="ja-JP" dirty="0">
                <a:cs typeface="メイリオ" charset="0"/>
              </a:rPr>
              <a:t>OSORO</a:t>
            </a:r>
            <a:r>
              <a:rPr lang="ja-JP" altLang="en-US" dirty="0">
                <a:cs typeface="メイリオ" charset="0"/>
              </a:rPr>
              <a:t>の器全体について、関連意匠制度を利用して多くの意匠登録出願を行い、網羅的な保護を行おうとしていることを説明する。</a:t>
            </a:r>
            <a:endParaRPr lang="en-US" altLang="ja-JP" dirty="0">
              <a:cs typeface="メイリオ" charset="0"/>
            </a:endParaRPr>
          </a:p>
          <a:p>
            <a:r>
              <a:rPr lang="ja-JP" altLang="en-US" dirty="0">
                <a:cs typeface="メイリオ" charset="0"/>
              </a:rPr>
              <a:t>・サイズのみ異なる商品は、意匠</a:t>
            </a:r>
            <a:r>
              <a:rPr lang="ja-JP" altLang="ja-JP" dirty="0">
                <a:cs typeface="ＭＳ Ｐゴシック" charset="0"/>
              </a:rPr>
              <a:t>の類似の範囲に含まれ</a:t>
            </a:r>
            <a:r>
              <a:rPr lang="ja-JP" altLang="en-US" dirty="0">
                <a:cs typeface="ＭＳ Ｐゴシック" charset="0"/>
              </a:rPr>
              <a:t>る</a:t>
            </a:r>
            <a:r>
              <a:rPr lang="ja-JP" altLang="en-US" dirty="0">
                <a:cs typeface="メイリオ" charset="0"/>
              </a:rPr>
              <a:t>ので、形状の特徴を選定し権利化すればよいことも説明する。</a:t>
            </a:r>
            <a:endParaRPr lang="ja-JP" altLang="en-US" dirty="0"/>
          </a:p>
        </p:txBody>
      </p:sp>
    </p:spTree>
    <p:extLst>
      <p:ext uri="{BB962C8B-B14F-4D97-AF65-F5344CB8AC3E}">
        <p14:creationId xmlns:p14="http://schemas.microsoft.com/office/powerpoint/2010/main" val="519357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狙い</a:t>
            </a:r>
            <a:r>
              <a:rPr lang="en-US" altLang="ja-JP" dirty="0"/>
              <a:t>〕</a:t>
            </a:r>
          </a:p>
          <a:p>
            <a:r>
              <a:rPr lang="ja-JP" altLang="en-US" dirty="0"/>
              <a:t>・</a:t>
            </a:r>
            <a:r>
              <a:rPr lang="en-US" altLang="ja-JP" dirty="0"/>
              <a:t>OSORO</a:t>
            </a:r>
            <a:r>
              <a:rPr lang="ja-JP" altLang="en-US" dirty="0"/>
              <a:t>の登録例を見る。</a:t>
            </a:r>
            <a:endParaRPr lang="en-US" altLang="ja-JP" dirty="0"/>
          </a:p>
          <a:p>
            <a:endParaRPr lang="en-US" altLang="ja-JP" dirty="0"/>
          </a:p>
          <a:p>
            <a:r>
              <a:rPr lang="en-US" altLang="ja-JP" dirty="0"/>
              <a:t>〔</a:t>
            </a:r>
            <a:r>
              <a:rPr lang="ja-JP" altLang="en-US" dirty="0"/>
              <a:t>説明</a:t>
            </a:r>
            <a:r>
              <a:rPr lang="en-US" altLang="ja-JP" dirty="0"/>
              <a:t>〕</a:t>
            </a:r>
            <a:endParaRPr lang="ja-JP" altLang="en-US" dirty="0"/>
          </a:p>
          <a:p>
            <a:r>
              <a:rPr lang="ja-JP" altLang="en-US" dirty="0">
                <a:cs typeface="メイリオ" charset="0"/>
              </a:rPr>
              <a:t>・</a:t>
            </a:r>
            <a:r>
              <a:rPr lang="en-US" altLang="ja-JP" dirty="0">
                <a:cs typeface="メイリオ" charset="0"/>
              </a:rPr>
              <a:t>OSORO</a:t>
            </a:r>
            <a:r>
              <a:rPr lang="ja-JP" altLang="en-US" dirty="0">
                <a:cs typeface="メイリオ" charset="0"/>
              </a:rPr>
              <a:t>の器の一部分について、部分意匠制度と関連意匠制度を組み合わせて多くの意匠登録出願を行い、網羅的な保護を行おうとしていることを説明する。</a:t>
            </a:r>
            <a:endParaRPr lang="en-US" altLang="ja-JP" dirty="0">
              <a:cs typeface="メイリオ" charset="0"/>
            </a:endParaRPr>
          </a:p>
          <a:p>
            <a:r>
              <a:rPr lang="ja-JP" altLang="en-US" dirty="0">
                <a:cs typeface="メイリオ" charset="0"/>
              </a:rPr>
              <a:t>・サイズのみ異なる商品は、意匠</a:t>
            </a:r>
            <a:r>
              <a:rPr lang="ja-JP" altLang="ja-JP" dirty="0">
                <a:cs typeface="ＭＳ Ｐゴシック" charset="0"/>
              </a:rPr>
              <a:t>の類似の範囲に含まれ</a:t>
            </a:r>
            <a:r>
              <a:rPr lang="ja-JP" altLang="en-US" dirty="0">
                <a:cs typeface="ＭＳ Ｐゴシック" charset="0"/>
              </a:rPr>
              <a:t>る</a:t>
            </a:r>
            <a:r>
              <a:rPr lang="ja-JP" altLang="en-US" dirty="0">
                <a:cs typeface="メイリオ" charset="0"/>
              </a:rPr>
              <a:t>ので、形状の特徴を選定し権利化すればよいことも説明する。</a:t>
            </a:r>
            <a:endParaRPr lang="ja-JP" altLang="en-US" dirty="0"/>
          </a:p>
        </p:txBody>
      </p:sp>
    </p:spTree>
    <p:extLst>
      <p:ext uri="{BB962C8B-B14F-4D97-AF65-F5344CB8AC3E}">
        <p14:creationId xmlns:p14="http://schemas.microsoft.com/office/powerpoint/2010/main" val="233216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狙い</a:t>
            </a:r>
            <a:r>
              <a:rPr lang="en-US" altLang="ja-JP" dirty="0"/>
              <a:t>〕</a:t>
            </a:r>
          </a:p>
          <a:p>
            <a:r>
              <a:rPr lang="ja-JP" altLang="en-US" dirty="0"/>
              <a:t>・</a:t>
            </a:r>
            <a:r>
              <a:rPr lang="en-US" altLang="ja-JP" dirty="0"/>
              <a:t>OSORO</a:t>
            </a:r>
            <a:r>
              <a:rPr lang="ja-JP" altLang="en-US" dirty="0"/>
              <a:t>の登録例を見る。</a:t>
            </a:r>
            <a:endParaRPr lang="en-US" altLang="ja-JP" dirty="0"/>
          </a:p>
          <a:p>
            <a:endParaRPr lang="en-US" altLang="ja-JP" dirty="0"/>
          </a:p>
          <a:p>
            <a:r>
              <a:rPr lang="en-US" altLang="ja-JP" dirty="0"/>
              <a:t>〔</a:t>
            </a:r>
            <a:r>
              <a:rPr lang="ja-JP" altLang="en-US" dirty="0"/>
              <a:t>説明</a:t>
            </a:r>
            <a:r>
              <a:rPr lang="en-US" altLang="ja-JP" dirty="0"/>
              <a:t>〕</a:t>
            </a:r>
            <a:endParaRPr lang="ja-JP" altLang="en-US" dirty="0"/>
          </a:p>
          <a:p>
            <a:r>
              <a:rPr lang="ja-JP" altLang="en-US" dirty="0">
                <a:cs typeface="メイリオ" charset="0"/>
              </a:rPr>
              <a:t>・</a:t>
            </a:r>
            <a:r>
              <a:rPr lang="en-US" altLang="ja-JP" dirty="0">
                <a:cs typeface="メイリオ" charset="0"/>
              </a:rPr>
              <a:t>OSORO</a:t>
            </a:r>
            <a:r>
              <a:rPr lang="ja-JP" altLang="en-US" dirty="0">
                <a:cs typeface="メイリオ" charset="0"/>
              </a:rPr>
              <a:t>の</a:t>
            </a:r>
            <a:r>
              <a:rPr lang="ja-JP" altLang="en-US" dirty="0" smtClean="0">
                <a:cs typeface="メイリオ" charset="0"/>
              </a:rPr>
              <a:t>ジョイントパッキン全体</a:t>
            </a:r>
            <a:r>
              <a:rPr lang="ja-JP" altLang="en-US" dirty="0">
                <a:cs typeface="メイリオ" charset="0"/>
              </a:rPr>
              <a:t>やその一部分ついて、部分意匠制度や関連意匠制度を利用して多くの意匠登録出願を行い、網羅的な保護を行おうとしていることを説明する。</a:t>
            </a:r>
            <a:endParaRPr lang="en-US" altLang="ja-JP" dirty="0">
              <a:cs typeface="メイリオ" charset="0"/>
            </a:endParaRPr>
          </a:p>
          <a:p>
            <a:r>
              <a:rPr lang="ja-JP" altLang="en-US" dirty="0">
                <a:cs typeface="メイリオ" charset="0"/>
              </a:rPr>
              <a:t>・サイズのみ異なる商品は、意匠</a:t>
            </a:r>
            <a:r>
              <a:rPr lang="ja-JP" altLang="ja-JP" dirty="0">
                <a:cs typeface="ＭＳ Ｐゴシック" charset="0"/>
              </a:rPr>
              <a:t>の類似の範囲に含まれ</a:t>
            </a:r>
            <a:r>
              <a:rPr lang="ja-JP" altLang="en-US" dirty="0">
                <a:cs typeface="ＭＳ Ｐゴシック" charset="0"/>
              </a:rPr>
              <a:t>る</a:t>
            </a:r>
            <a:r>
              <a:rPr lang="ja-JP" altLang="en-US" dirty="0">
                <a:cs typeface="メイリオ" charset="0"/>
              </a:rPr>
              <a:t>ので、形状の特徴を選定し権利化すればよいことも説明する。</a:t>
            </a:r>
            <a:endParaRPr lang="ja-JP" altLang="en-US" dirty="0"/>
          </a:p>
        </p:txBody>
      </p:sp>
    </p:spTree>
    <p:extLst>
      <p:ext uri="{BB962C8B-B14F-4D97-AF65-F5344CB8AC3E}">
        <p14:creationId xmlns:p14="http://schemas.microsoft.com/office/powerpoint/2010/main" val="2347878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狙い</a:t>
            </a:r>
            <a:r>
              <a:rPr lang="en-US" altLang="ja-JP" dirty="0"/>
              <a:t>〕</a:t>
            </a:r>
          </a:p>
          <a:p>
            <a:r>
              <a:rPr lang="ja-JP" altLang="en-US" dirty="0"/>
              <a:t>・</a:t>
            </a:r>
            <a:r>
              <a:rPr lang="en-US" altLang="ja-JP" dirty="0"/>
              <a:t>OSORO</a:t>
            </a:r>
            <a:r>
              <a:rPr lang="ja-JP" altLang="en-US" dirty="0"/>
              <a:t>の登録例を見る。</a:t>
            </a:r>
            <a:endParaRPr lang="en-US" altLang="ja-JP" dirty="0"/>
          </a:p>
          <a:p>
            <a:endParaRPr lang="en-US" altLang="ja-JP" dirty="0"/>
          </a:p>
          <a:p>
            <a:r>
              <a:rPr lang="en-US" altLang="ja-JP" dirty="0"/>
              <a:t>〔</a:t>
            </a:r>
            <a:r>
              <a:rPr lang="ja-JP" altLang="en-US" dirty="0"/>
              <a:t>説明</a:t>
            </a:r>
            <a:r>
              <a:rPr lang="en-US" altLang="ja-JP" dirty="0"/>
              <a:t>〕</a:t>
            </a:r>
            <a:endParaRPr lang="ja-JP" altLang="en-US" dirty="0"/>
          </a:p>
          <a:p>
            <a:r>
              <a:rPr lang="ja-JP" altLang="en-US" dirty="0">
                <a:cs typeface="メイリオ" charset="0"/>
              </a:rPr>
              <a:t>・</a:t>
            </a:r>
            <a:r>
              <a:rPr lang="en-US" altLang="ja-JP" dirty="0">
                <a:cs typeface="メイリオ" charset="0"/>
              </a:rPr>
              <a:t>OSORO</a:t>
            </a:r>
            <a:r>
              <a:rPr lang="ja-JP" altLang="en-US" dirty="0">
                <a:cs typeface="メイリオ" charset="0"/>
              </a:rPr>
              <a:t>の蓋全体について多くの意匠登録出願を行い、網羅的な保護を行おうとしていることを説明する。</a:t>
            </a:r>
            <a:endParaRPr lang="en-US" altLang="ja-JP" dirty="0">
              <a:cs typeface="メイリオ" charset="0"/>
            </a:endParaRPr>
          </a:p>
          <a:p>
            <a:r>
              <a:rPr lang="ja-JP" altLang="en-US" dirty="0">
                <a:cs typeface="メイリオ" charset="0"/>
              </a:rPr>
              <a:t>・サイズのみ異なる商品は、意匠</a:t>
            </a:r>
            <a:r>
              <a:rPr lang="ja-JP" altLang="ja-JP" dirty="0">
                <a:cs typeface="ＭＳ Ｐゴシック" charset="0"/>
              </a:rPr>
              <a:t>の類似の範囲に含まれ</a:t>
            </a:r>
            <a:r>
              <a:rPr lang="ja-JP" altLang="en-US" dirty="0">
                <a:cs typeface="ＭＳ Ｐゴシック" charset="0"/>
              </a:rPr>
              <a:t>る</a:t>
            </a:r>
            <a:r>
              <a:rPr lang="ja-JP" altLang="en-US" dirty="0">
                <a:cs typeface="メイリオ" charset="0"/>
              </a:rPr>
              <a:t>ので、形状の特徴を選定し権利化すればよいことも説明する</a:t>
            </a:r>
            <a:r>
              <a:rPr lang="ja-JP" altLang="en-US" dirty="0" smtClean="0">
                <a:cs typeface="メイリオ" charset="0"/>
              </a:rPr>
              <a:t>。</a:t>
            </a:r>
            <a:endParaRPr lang="en-US" altLang="ja-JP" dirty="0" smtClean="0">
              <a:cs typeface="メイリオ" charset="0"/>
            </a:endParaRPr>
          </a:p>
          <a:p>
            <a:endParaRPr lang="en-US" altLang="ja-JP" dirty="0"/>
          </a:p>
          <a:p>
            <a:endParaRPr lang="en-US" altLang="ja-JP" dirty="0" smtClean="0"/>
          </a:p>
        </p:txBody>
      </p:sp>
    </p:spTree>
    <p:extLst>
      <p:ext uri="{BB962C8B-B14F-4D97-AF65-F5344CB8AC3E}">
        <p14:creationId xmlns:p14="http://schemas.microsoft.com/office/powerpoint/2010/main" val="2670130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80254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ea"/>
                <a:ea typeface="+mn-ea"/>
              </a:rPr>
              <a:t>〔</a:t>
            </a:r>
            <a:r>
              <a:rPr kumimoji="1" lang="ja-JP" altLang="en-US" dirty="0">
                <a:latin typeface="+mn-ea"/>
                <a:ea typeface="+mn-ea"/>
              </a:rPr>
              <a:t>狙い</a:t>
            </a:r>
            <a:r>
              <a:rPr kumimoji="1" lang="en-US" altLang="ja-JP" dirty="0">
                <a:latin typeface="+mn-ea"/>
                <a:ea typeface="+mn-ea"/>
              </a:rPr>
              <a:t>〕</a:t>
            </a:r>
          </a:p>
          <a:p>
            <a:pPr defTabSz="914298">
              <a:defRPr/>
            </a:pPr>
            <a:r>
              <a:rPr kumimoji="1" lang="ja-JP" altLang="en-US" dirty="0">
                <a:latin typeface="+mn-ea"/>
                <a:ea typeface="+mn-ea"/>
              </a:rPr>
              <a:t>・意匠法</a:t>
            </a:r>
            <a:r>
              <a:rPr lang="ja-JP" altLang="en-US" dirty="0"/>
              <a:t>に関連して、不正競争防止法について理解する。</a:t>
            </a:r>
            <a:endParaRPr kumimoji="1" lang="en-US" altLang="ja-JP" dirty="0">
              <a:latin typeface="+mn-ea"/>
              <a:ea typeface="+mn-ea"/>
            </a:endParaRP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説明</a:t>
            </a:r>
            <a:r>
              <a:rPr kumimoji="1" lang="en-US" altLang="ja-JP" dirty="0">
                <a:latin typeface="+mn-ea"/>
                <a:ea typeface="+mn-ea"/>
              </a:rPr>
              <a:t>〕</a:t>
            </a:r>
          </a:p>
          <a:p>
            <a:r>
              <a:rPr kumimoji="1" lang="ja-JP" altLang="en-US" dirty="0"/>
              <a:t>・出願をしていないのに保護を受けることができる手段として、不正競争防止法を簡単に紹介する。詳細は第</a:t>
            </a:r>
            <a:r>
              <a:rPr kumimoji="1" lang="en-US" altLang="ja-JP" dirty="0"/>
              <a:t>6</a:t>
            </a:r>
            <a:r>
              <a:rPr kumimoji="1" lang="ja-JP" altLang="en-US" dirty="0"/>
              <a:t>時限で検討する。</a:t>
            </a:r>
            <a:endParaRPr kumimoji="1" lang="en-US" altLang="ja-JP" dirty="0"/>
          </a:p>
          <a:p>
            <a:r>
              <a:rPr lang="ja-JP" altLang="en-US" dirty="0"/>
              <a:t>・出願をしていなくとも保護を受けられる余地があるが、出願して権利取得する産業財産権と比較して、権利の安定性に欠ける、保護の範囲が限られるといった限界がある点にも触れるとよい。</a:t>
            </a:r>
            <a:endParaRPr kumimoji="1" lang="en-US" altLang="ja-JP" dirty="0"/>
          </a:p>
          <a:p>
            <a:endParaRPr kumimoji="1" lang="en-US" altLang="ja-JP" dirty="0"/>
          </a:p>
          <a:p>
            <a:r>
              <a:rPr lang="ja-JP" altLang="en-US" dirty="0"/>
              <a:t>（条文：不正競争防止法</a:t>
            </a:r>
            <a:r>
              <a:rPr lang="en-US" altLang="ja-JP" dirty="0"/>
              <a:t>2</a:t>
            </a:r>
            <a:r>
              <a:rPr lang="ja-JP" altLang="en-US" dirty="0"/>
              <a:t>条</a:t>
            </a:r>
            <a:r>
              <a:rPr lang="en-US" altLang="ja-JP" dirty="0"/>
              <a:t>1</a:t>
            </a:r>
            <a:r>
              <a:rPr lang="ja-JP" altLang="en-US" dirty="0"/>
              <a:t>項</a:t>
            </a:r>
            <a:r>
              <a:rPr lang="en-US" altLang="ja-JP" dirty="0"/>
              <a:t>1</a:t>
            </a:r>
            <a:r>
              <a:rPr lang="ja-JP" altLang="en-US" dirty="0"/>
              <a:t>号、</a:t>
            </a:r>
            <a:r>
              <a:rPr lang="en-US" altLang="ja-JP" dirty="0"/>
              <a:t>2</a:t>
            </a:r>
            <a:r>
              <a:rPr lang="ja-JP" altLang="en-US" dirty="0"/>
              <a:t>号、</a:t>
            </a:r>
            <a:r>
              <a:rPr lang="en-US" altLang="ja-JP" dirty="0"/>
              <a:t>3</a:t>
            </a:r>
            <a:r>
              <a:rPr lang="ja-JP" altLang="en-US" dirty="0"/>
              <a:t>号）</a:t>
            </a:r>
            <a:endParaRPr kumimoji="1" lang="ja-JP" altLang="en-US" dirty="0"/>
          </a:p>
        </p:txBody>
      </p:sp>
    </p:spTree>
    <p:extLst>
      <p:ext uri="{BB962C8B-B14F-4D97-AF65-F5344CB8AC3E}">
        <p14:creationId xmlns:p14="http://schemas.microsoft.com/office/powerpoint/2010/main" val="1389708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25164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狙い</a:t>
            </a:r>
            <a:r>
              <a:rPr lang="en-US" altLang="ja-JP" dirty="0"/>
              <a:t>〕</a:t>
            </a:r>
          </a:p>
          <a:p>
            <a:r>
              <a:rPr lang="ja-JP" altLang="en-US" dirty="0"/>
              <a:t>・創作デザインの寄託について理解する。</a:t>
            </a:r>
            <a:endParaRPr lang="en-US" altLang="ja-JP" dirty="0"/>
          </a:p>
          <a:p>
            <a:endParaRPr lang="en-US" altLang="ja-JP" dirty="0"/>
          </a:p>
          <a:p>
            <a:r>
              <a:rPr lang="en-US" altLang="ja-JP" dirty="0"/>
              <a:t>〔</a:t>
            </a:r>
            <a:r>
              <a:rPr lang="ja-JP" altLang="en-US" dirty="0"/>
              <a:t>説明</a:t>
            </a:r>
            <a:r>
              <a:rPr lang="en-US" altLang="ja-JP" dirty="0"/>
              <a:t>〕</a:t>
            </a:r>
            <a:endParaRPr lang="ja-JP" altLang="en-US" dirty="0"/>
          </a:p>
          <a:p>
            <a:r>
              <a:rPr lang="ja-JP" altLang="en-US" dirty="0">
                <a:cs typeface="メイリオ" charset="0"/>
              </a:rPr>
              <a:t>・自社が創作したデザインを、創作日とともに、日本デザイン保護協会が保管、公開することによって、他社による権利化を防ぐもので、学生の作品、コンペ作品の管理としても有効。意匠登録出願より安価で学割対応もある。</a:t>
            </a:r>
            <a:endParaRPr lang="en-US" altLang="ja-JP" dirty="0">
              <a:cs typeface="メイリオ" charset="0"/>
            </a:endParaRPr>
          </a:p>
          <a:p>
            <a:r>
              <a:rPr lang="ja-JP" altLang="en-US" dirty="0">
                <a:cs typeface="メイリオ" charset="0"/>
              </a:rPr>
              <a:t>・意匠法による保護を受けられないデザイン（アイコン、イラスト、キャラクター、タイポグラフィ、絵画・彫刻など）についても申請が可能。</a:t>
            </a:r>
            <a:endParaRPr lang="en-US" altLang="ja-JP" dirty="0">
              <a:cs typeface="メイリオ" charset="0"/>
            </a:endParaRPr>
          </a:p>
          <a:p>
            <a:r>
              <a:rPr lang="ja-JP" altLang="en-US" dirty="0">
                <a:cs typeface="メイリオ" charset="0"/>
              </a:rPr>
              <a:t>・最後に、他者の権利を侵害しないかきちんと調べるだけでなく、事前に自分の創作であることを証明するための対策を取っておくことも大切であることを説明する。</a:t>
            </a:r>
            <a:endParaRPr lang="ja-JP" altLang="en-US" dirty="0"/>
          </a:p>
        </p:txBody>
      </p:sp>
    </p:spTree>
    <p:extLst>
      <p:ext uri="{BB962C8B-B14F-4D97-AF65-F5344CB8AC3E}">
        <p14:creationId xmlns:p14="http://schemas.microsoft.com/office/powerpoint/2010/main" val="206831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8077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59161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ea"/>
                <a:ea typeface="+mn-ea"/>
              </a:rPr>
              <a:t>〔</a:t>
            </a:r>
            <a:r>
              <a:rPr kumimoji="1" lang="ja-JP" altLang="en-US" dirty="0">
                <a:latin typeface="+mn-ea"/>
                <a:ea typeface="+mn-ea"/>
              </a:rPr>
              <a:t>狙い</a:t>
            </a:r>
            <a:r>
              <a:rPr kumimoji="1" lang="en-US" altLang="ja-JP" dirty="0">
                <a:latin typeface="+mn-ea"/>
                <a:ea typeface="+mn-ea"/>
              </a:rPr>
              <a:t>〕</a:t>
            </a:r>
          </a:p>
          <a:p>
            <a:r>
              <a:rPr kumimoji="1" lang="ja-JP" altLang="en-US" dirty="0">
                <a:latin typeface="+mn-ea"/>
                <a:ea typeface="+mn-ea"/>
              </a:rPr>
              <a:t>・部分意匠について理解する。</a:t>
            </a:r>
            <a:endParaRPr kumimoji="1" lang="en-US" altLang="ja-JP" dirty="0">
              <a:latin typeface="+mn-ea"/>
              <a:ea typeface="+mn-ea"/>
            </a:endParaRP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説明</a:t>
            </a:r>
            <a:r>
              <a:rPr kumimoji="1" lang="en-US" altLang="ja-JP" dirty="0">
                <a:latin typeface="+mn-ea"/>
                <a:ea typeface="+mn-ea"/>
              </a:rPr>
              <a:t>〕</a:t>
            </a:r>
          </a:p>
          <a:p>
            <a:r>
              <a:rPr lang="ja-JP" altLang="en-US" dirty="0">
                <a:cs typeface="メイリオ" charset="0"/>
              </a:rPr>
              <a:t>・部分意匠は、物品の部分について意匠登録を受けることができる制度である。</a:t>
            </a:r>
            <a:endParaRPr lang="en-US" altLang="ja-JP" dirty="0">
              <a:cs typeface="メイリオ" charset="0"/>
            </a:endParaRPr>
          </a:p>
          <a:p>
            <a:r>
              <a:rPr lang="ja-JP" altLang="en-US" dirty="0">
                <a:cs typeface="メイリオ" charset="0"/>
              </a:rPr>
              <a:t>・物品の全体から物理的に切り離せない形状であって、特にその部分にデザインの特徴がある形状や、物品全体として出願するとその特徴部分の評価が埋没してしまうような形状について意匠登録を受けたい場合に有効である。</a:t>
            </a:r>
            <a:endParaRPr lang="en-US" altLang="ja-JP" dirty="0">
              <a:cs typeface="メイリオ" charset="0"/>
            </a:endParaRPr>
          </a:p>
          <a:p>
            <a:r>
              <a:rPr lang="ja-JP" altLang="en-US" dirty="0">
                <a:cs typeface="メイリオ" charset="0"/>
              </a:rPr>
              <a:t>・また、例えば、全体はまだ具体的に創作が完成していないが、一部分についてはすでに具体的に創作が完成しているときに、その一部分を「意匠登録を受けようとする部分」としていち早く出願し、権利化する場合などにも活用できる。</a:t>
            </a:r>
            <a:endParaRPr lang="en-US" altLang="ja-JP" dirty="0">
              <a:cs typeface="メイリオ" charset="0"/>
            </a:endParaRPr>
          </a:p>
          <a:p>
            <a:r>
              <a:rPr lang="ja-JP" altLang="en-US" dirty="0">
                <a:cs typeface="メイリオ" charset="0"/>
              </a:rPr>
              <a:t>・部分意匠においては、「意匠登録を受けようとする部分」が物品全体の中のどこの部分であるかが分かるように表現する必要がある。その方法としては、「意匠登録を受けようとする部分」を実線で描き、「その他の部分」を破線で描く等により、部分意匠として意匠登録を受けようとする部分を特定する。</a:t>
            </a:r>
            <a:endParaRPr lang="en-US" altLang="ja-JP" dirty="0">
              <a:cs typeface="メイリオ" charset="0"/>
            </a:endParaRPr>
          </a:p>
          <a:p>
            <a:endParaRPr lang="en-US" altLang="ja-JP" dirty="0">
              <a:cs typeface="メイリオ" charset="0"/>
            </a:endParaRPr>
          </a:p>
          <a:p>
            <a:r>
              <a:rPr lang="ja-JP" altLang="en-US" dirty="0">
                <a:cs typeface="メイリオ" charset="0"/>
              </a:rPr>
              <a:t>（条文：意匠法</a:t>
            </a:r>
            <a:r>
              <a:rPr lang="en-US" altLang="ja-JP" dirty="0">
                <a:cs typeface="メイリオ" charset="0"/>
              </a:rPr>
              <a:t>2</a:t>
            </a:r>
            <a:r>
              <a:rPr lang="ja-JP" altLang="en-US" dirty="0">
                <a:cs typeface="メイリオ" charset="0"/>
              </a:rPr>
              <a:t>条</a:t>
            </a:r>
            <a:r>
              <a:rPr lang="en-US" altLang="ja-JP" dirty="0">
                <a:cs typeface="メイリオ" charset="0"/>
              </a:rPr>
              <a:t>1</a:t>
            </a:r>
            <a:r>
              <a:rPr lang="ja-JP" altLang="en-US" dirty="0">
                <a:cs typeface="メイリオ" charset="0"/>
              </a:rPr>
              <a:t>項括弧書）</a:t>
            </a:r>
            <a:endParaRPr lang="en-US" altLang="ja-JP" dirty="0">
              <a:cs typeface="メイリオ" charset="0"/>
            </a:endParaRPr>
          </a:p>
        </p:txBody>
      </p:sp>
    </p:spTree>
    <p:extLst>
      <p:ext uri="{BB962C8B-B14F-4D97-AF65-F5344CB8AC3E}">
        <p14:creationId xmlns:p14="http://schemas.microsoft.com/office/powerpoint/2010/main" val="3442694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solidFill>
                  <a:schemeClr val="tx1"/>
                </a:solidFill>
                <a:latin typeface="+mn-ea"/>
                <a:ea typeface="+mn-ea"/>
              </a:rPr>
              <a:t>〔</a:t>
            </a:r>
            <a:r>
              <a:rPr kumimoji="1" lang="ja-JP" altLang="en-US" dirty="0">
                <a:solidFill>
                  <a:schemeClr val="tx1"/>
                </a:solidFill>
                <a:latin typeface="+mn-ea"/>
                <a:ea typeface="+mn-ea"/>
              </a:rPr>
              <a:t>狙い</a:t>
            </a:r>
            <a:r>
              <a:rPr kumimoji="1" lang="en-US" altLang="ja-JP" dirty="0">
                <a:solidFill>
                  <a:schemeClr val="tx1"/>
                </a:solidFill>
                <a:latin typeface="+mn-ea"/>
                <a:ea typeface="+mn-ea"/>
              </a:rPr>
              <a:t>〕</a:t>
            </a:r>
          </a:p>
          <a:p>
            <a:pPr defTabSz="914298">
              <a:defRPr/>
            </a:pPr>
            <a:r>
              <a:rPr lang="ja-JP" altLang="en-US" dirty="0">
                <a:solidFill>
                  <a:schemeClr val="tx1"/>
                </a:solidFill>
                <a:latin typeface="+mn-ea"/>
                <a:ea typeface="+mn-ea"/>
              </a:rPr>
              <a:t>・携帯情報端末機用ケースの例から部分意匠の活用を理解する。</a:t>
            </a:r>
            <a:endParaRPr lang="en-US" altLang="ja-JP" dirty="0">
              <a:solidFill>
                <a:schemeClr val="tx1"/>
              </a:solidFill>
              <a:latin typeface="+mn-ea"/>
              <a:ea typeface="+mn-ea"/>
            </a:endParaRPr>
          </a:p>
          <a:p>
            <a:endParaRPr kumimoji="1" lang="en-US" altLang="ja-JP" dirty="0">
              <a:solidFill>
                <a:schemeClr val="tx1"/>
              </a:solidFill>
              <a:latin typeface="+mn-ea"/>
              <a:ea typeface="+mn-ea"/>
            </a:endParaRPr>
          </a:p>
          <a:p>
            <a:r>
              <a:rPr kumimoji="1" lang="en-US" altLang="ja-JP" dirty="0">
                <a:solidFill>
                  <a:schemeClr val="tx1"/>
                </a:solidFill>
                <a:latin typeface="+mn-ea"/>
                <a:ea typeface="+mn-ea"/>
              </a:rPr>
              <a:t>〔</a:t>
            </a:r>
            <a:r>
              <a:rPr kumimoji="1" lang="ja-JP" altLang="en-US" dirty="0">
                <a:solidFill>
                  <a:schemeClr val="tx1"/>
                </a:solidFill>
                <a:latin typeface="+mn-ea"/>
                <a:ea typeface="+mn-ea"/>
              </a:rPr>
              <a:t>説明</a:t>
            </a:r>
            <a:r>
              <a:rPr kumimoji="1" lang="en-US" altLang="ja-JP" dirty="0">
                <a:solidFill>
                  <a:schemeClr val="tx1"/>
                </a:solidFill>
                <a:latin typeface="+mn-ea"/>
                <a:ea typeface="+mn-ea"/>
              </a:rPr>
              <a:t>〕</a:t>
            </a:r>
            <a:endParaRPr kumimoji="1" lang="ja-JP" altLang="en-US" dirty="0">
              <a:solidFill>
                <a:schemeClr val="tx1"/>
              </a:solidFill>
              <a:latin typeface="+mn-ea"/>
              <a:ea typeface="+mn-ea"/>
            </a:endParaRPr>
          </a:p>
          <a:p>
            <a:r>
              <a:rPr lang="ja-JP" altLang="en-US" dirty="0">
                <a:solidFill>
                  <a:schemeClr val="tx1"/>
                </a:solidFill>
                <a:latin typeface="+mn-ea"/>
                <a:ea typeface="+mn-ea"/>
              </a:rPr>
              <a:t>・部分意匠を活用した権利取得例を示す。</a:t>
            </a:r>
            <a:endParaRPr lang="en-US" altLang="ja-JP" dirty="0">
              <a:solidFill>
                <a:schemeClr val="tx1"/>
              </a:solidFill>
              <a:latin typeface="+mn-ea"/>
              <a:ea typeface="+mn-ea"/>
            </a:endParaRPr>
          </a:p>
          <a:p>
            <a:r>
              <a:rPr lang="ja-JP" altLang="en-US" dirty="0">
                <a:solidFill>
                  <a:schemeClr val="tx1"/>
                </a:solidFill>
                <a:latin typeface="+mn-ea"/>
                <a:ea typeface="+mn-ea"/>
              </a:rPr>
              <a:t>①携帯情報端末ケースの全体意匠</a:t>
            </a:r>
            <a:r>
              <a:rPr lang="ja-JP" altLang="ja-JP" dirty="0">
                <a:solidFill>
                  <a:schemeClr val="tx1"/>
                </a:solidFill>
                <a:cs typeface="ＭＳ Ｐゴシック" charset="0"/>
              </a:rPr>
              <a:t>（意匠登録第1520363号）</a:t>
            </a:r>
            <a:r>
              <a:rPr lang="ja-JP" altLang="en-US" dirty="0">
                <a:solidFill>
                  <a:schemeClr val="tx1"/>
                </a:solidFill>
                <a:latin typeface="+mn-ea"/>
                <a:ea typeface="+mn-ea"/>
              </a:rPr>
              <a:t>は商品自体の模倣品等の発生を防ぐ。</a:t>
            </a:r>
            <a:endParaRPr lang="en-US" altLang="ja-JP" dirty="0">
              <a:solidFill>
                <a:schemeClr val="tx1"/>
              </a:solidFill>
              <a:latin typeface="+mn-ea"/>
              <a:ea typeface="+mn-ea"/>
            </a:endParaRPr>
          </a:p>
          <a:p>
            <a:pPr defTabSz="457148" eaLnBrk="0" hangingPunct="0">
              <a:defRPr/>
            </a:pPr>
            <a:r>
              <a:rPr lang="ja-JP" altLang="en-US" dirty="0">
                <a:solidFill>
                  <a:schemeClr val="tx1"/>
                </a:solidFill>
                <a:latin typeface="+mn-ea"/>
                <a:ea typeface="+mn-ea"/>
              </a:rPr>
              <a:t>②部分意匠（</a:t>
            </a:r>
            <a:r>
              <a:rPr lang="ja-JP" altLang="en-US" dirty="0">
                <a:solidFill>
                  <a:schemeClr val="tx1"/>
                </a:solidFill>
                <a:cs typeface="メイリオ" charset="0"/>
              </a:rPr>
              <a:t>意匠登録第</a:t>
            </a:r>
            <a:r>
              <a:rPr lang="en-US" altLang="ja-JP" dirty="0">
                <a:solidFill>
                  <a:schemeClr val="tx1"/>
                </a:solidFill>
                <a:cs typeface="メイリオ" charset="0"/>
              </a:rPr>
              <a:t>1525580</a:t>
            </a:r>
            <a:r>
              <a:rPr lang="ja-JP" altLang="en-US" dirty="0">
                <a:solidFill>
                  <a:schemeClr val="tx1"/>
                </a:solidFill>
                <a:cs typeface="メイリオ" charset="0"/>
              </a:rPr>
              <a:t>号</a:t>
            </a:r>
            <a:r>
              <a:rPr lang="ja-JP" altLang="en-US" dirty="0">
                <a:solidFill>
                  <a:schemeClr val="tx1"/>
                </a:solidFill>
                <a:latin typeface="+mn-ea"/>
                <a:ea typeface="+mn-ea"/>
              </a:rPr>
              <a:t>）は、携帯情報端末を粘着させて固着し回転可能とした部分の意匠で</a:t>
            </a:r>
            <a:r>
              <a:rPr lang="ja-JP" altLang="en-US" dirty="0" smtClean="0">
                <a:solidFill>
                  <a:schemeClr val="tx1"/>
                </a:solidFill>
                <a:latin typeface="+mn-ea"/>
                <a:ea typeface="+mn-ea"/>
              </a:rPr>
              <a:t>、その部分の意匠の模倣に対して、ケース</a:t>
            </a:r>
            <a:r>
              <a:rPr lang="ja-JP" altLang="en-US" dirty="0">
                <a:solidFill>
                  <a:schemeClr val="tx1"/>
                </a:solidFill>
                <a:latin typeface="+mn-ea"/>
                <a:ea typeface="+mn-ea"/>
              </a:rPr>
              <a:t>全体の形状が</a:t>
            </a:r>
            <a:r>
              <a:rPr lang="ja-JP" altLang="en-US" dirty="0" smtClean="0">
                <a:solidFill>
                  <a:schemeClr val="tx1"/>
                </a:solidFill>
                <a:latin typeface="+mn-ea"/>
                <a:ea typeface="+mn-ea"/>
              </a:rPr>
              <a:t>変更されても行使</a:t>
            </a:r>
            <a:r>
              <a:rPr lang="ja-JP" altLang="ja-JP" dirty="0" smtClean="0">
                <a:solidFill>
                  <a:schemeClr val="tx1"/>
                </a:solidFill>
                <a:cs typeface="ＭＳ Ｐゴシック" charset="0"/>
              </a:rPr>
              <a:t>可能</a:t>
            </a:r>
            <a:r>
              <a:rPr lang="ja-JP" altLang="ja-JP" dirty="0">
                <a:solidFill>
                  <a:schemeClr val="tx1"/>
                </a:solidFill>
                <a:cs typeface="ＭＳ Ｐゴシック" charset="0"/>
              </a:rPr>
              <a:t>と考えられる</a:t>
            </a:r>
            <a:r>
              <a:rPr lang="ja-JP" altLang="en-US" dirty="0">
                <a:solidFill>
                  <a:schemeClr val="tx1"/>
                </a:solidFill>
                <a:latin typeface="+mn-ea"/>
                <a:ea typeface="+mn-ea"/>
              </a:rPr>
              <a:t>権利。</a:t>
            </a:r>
            <a:endParaRPr lang="en-US" altLang="ja-JP" dirty="0">
              <a:solidFill>
                <a:schemeClr val="tx1"/>
              </a:solidFill>
              <a:latin typeface="+mn-ea"/>
              <a:ea typeface="+mn-ea"/>
            </a:endParaRPr>
          </a:p>
          <a:p>
            <a:r>
              <a:rPr lang="ja-JP" altLang="en-US" dirty="0">
                <a:solidFill>
                  <a:schemeClr val="tx1"/>
                </a:solidFill>
                <a:latin typeface="+mn-ea"/>
                <a:ea typeface="+mn-ea"/>
              </a:rPr>
              <a:t>③部分意匠（</a:t>
            </a:r>
            <a:r>
              <a:rPr lang="ja-JP" altLang="en-US" dirty="0">
                <a:solidFill>
                  <a:schemeClr val="tx1"/>
                </a:solidFill>
                <a:cs typeface="メイリオ" charset="0"/>
              </a:rPr>
              <a:t>意匠登録第</a:t>
            </a:r>
            <a:r>
              <a:rPr lang="en-US" altLang="ja-JP" dirty="0">
                <a:solidFill>
                  <a:schemeClr val="tx1"/>
                </a:solidFill>
                <a:cs typeface="メイリオ" charset="0"/>
              </a:rPr>
              <a:t>1520359</a:t>
            </a:r>
            <a:r>
              <a:rPr lang="ja-JP" altLang="en-US" dirty="0">
                <a:solidFill>
                  <a:schemeClr val="tx1"/>
                </a:solidFill>
                <a:cs typeface="メイリオ" charset="0"/>
              </a:rPr>
              <a:t>号）</a:t>
            </a:r>
            <a:r>
              <a:rPr lang="ja-JP" altLang="en-US" dirty="0">
                <a:solidFill>
                  <a:schemeClr val="tx1"/>
                </a:solidFill>
                <a:latin typeface="+mn-ea"/>
                <a:ea typeface="+mn-ea"/>
              </a:rPr>
              <a:t>は、携帯情報端末を粘着させて固着し、携帯情報端末を回転及び起立可能とした部分の意匠で</a:t>
            </a:r>
            <a:r>
              <a:rPr lang="ja-JP" altLang="en-US" dirty="0" smtClean="0">
                <a:solidFill>
                  <a:schemeClr val="tx1"/>
                </a:solidFill>
                <a:latin typeface="+mn-ea"/>
                <a:ea typeface="+mn-ea"/>
              </a:rPr>
              <a:t>、その部分の意匠の模倣に対して、ケース</a:t>
            </a:r>
            <a:r>
              <a:rPr lang="ja-JP" altLang="en-US" dirty="0">
                <a:solidFill>
                  <a:schemeClr val="tx1"/>
                </a:solidFill>
                <a:latin typeface="+mn-ea"/>
                <a:ea typeface="+mn-ea"/>
              </a:rPr>
              <a:t>全体の形状が</a:t>
            </a:r>
            <a:r>
              <a:rPr lang="ja-JP" altLang="en-US" dirty="0" smtClean="0">
                <a:solidFill>
                  <a:schemeClr val="tx1"/>
                </a:solidFill>
                <a:latin typeface="+mn-ea"/>
                <a:ea typeface="+mn-ea"/>
              </a:rPr>
              <a:t>変更されても行使</a:t>
            </a:r>
            <a:r>
              <a:rPr lang="ja-JP" altLang="ja-JP" dirty="0" smtClean="0">
                <a:solidFill>
                  <a:schemeClr val="tx1"/>
                </a:solidFill>
                <a:cs typeface="ＭＳ Ｐゴシック" charset="0"/>
              </a:rPr>
              <a:t>可能</a:t>
            </a:r>
            <a:r>
              <a:rPr lang="ja-JP" altLang="ja-JP" dirty="0">
                <a:solidFill>
                  <a:schemeClr val="tx1"/>
                </a:solidFill>
                <a:cs typeface="ＭＳ Ｐゴシック" charset="0"/>
              </a:rPr>
              <a:t>と考えられる</a:t>
            </a:r>
            <a:r>
              <a:rPr lang="ja-JP" altLang="en-US" dirty="0">
                <a:solidFill>
                  <a:schemeClr val="tx1"/>
                </a:solidFill>
                <a:latin typeface="+mn-ea"/>
                <a:ea typeface="+mn-ea"/>
              </a:rPr>
              <a:t>権利。</a:t>
            </a:r>
            <a:endParaRPr kumimoji="1" lang="ja-JP" altLang="en-US" dirty="0">
              <a:solidFill>
                <a:schemeClr val="tx1"/>
              </a:solidFill>
              <a:latin typeface="+mn-ea"/>
              <a:ea typeface="+mn-ea"/>
            </a:endParaRPr>
          </a:p>
        </p:txBody>
      </p:sp>
    </p:spTree>
    <p:extLst>
      <p:ext uri="{BB962C8B-B14F-4D97-AF65-F5344CB8AC3E}">
        <p14:creationId xmlns:p14="http://schemas.microsoft.com/office/powerpoint/2010/main" val="2933837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ea"/>
                <a:ea typeface="+mn-ea"/>
              </a:rPr>
              <a:t>〔</a:t>
            </a:r>
            <a:r>
              <a:rPr kumimoji="1" lang="ja-JP" altLang="en-US" dirty="0">
                <a:latin typeface="+mn-ea"/>
                <a:ea typeface="+mn-ea"/>
              </a:rPr>
              <a:t>狙い</a:t>
            </a:r>
            <a:r>
              <a:rPr kumimoji="1" lang="en-US" altLang="ja-JP" dirty="0">
                <a:latin typeface="+mn-ea"/>
                <a:ea typeface="+mn-ea"/>
              </a:rPr>
              <a:t>〕</a:t>
            </a:r>
          </a:p>
          <a:p>
            <a:r>
              <a:rPr kumimoji="1" lang="ja-JP" altLang="en-US" dirty="0">
                <a:latin typeface="+mn-ea"/>
                <a:ea typeface="+mn-ea"/>
              </a:rPr>
              <a:t>・携帯情報端末等の事例から画像デザインの部分意匠を理解する。</a:t>
            </a:r>
            <a:endParaRPr kumimoji="1" lang="en-US" altLang="ja-JP" dirty="0">
              <a:latin typeface="+mn-ea"/>
              <a:ea typeface="+mn-ea"/>
            </a:endParaRP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説明</a:t>
            </a:r>
            <a:r>
              <a:rPr kumimoji="1" lang="en-US" altLang="ja-JP" dirty="0">
                <a:latin typeface="+mn-ea"/>
                <a:ea typeface="+mn-ea"/>
              </a:rPr>
              <a:t>〕</a:t>
            </a:r>
            <a:endParaRPr kumimoji="1" lang="ja-JP" altLang="en-US" dirty="0">
              <a:latin typeface="+mn-ea"/>
              <a:ea typeface="+mn-ea"/>
            </a:endParaRPr>
          </a:p>
          <a:p>
            <a:r>
              <a:rPr lang="ja-JP" altLang="en-US" dirty="0">
                <a:latin typeface="+mn-ea"/>
                <a:ea typeface="+mn-ea"/>
              </a:rPr>
              <a:t>・操作画像等の意匠については、機器全体の形態にこだわらず、操作画像のみを保護を求める部分として請求している例がある。</a:t>
            </a:r>
            <a:endParaRPr lang="en-US" altLang="ja-JP" dirty="0">
              <a:latin typeface="+mn-ea"/>
              <a:ea typeface="+mn-ea"/>
            </a:endParaRPr>
          </a:p>
          <a:p>
            <a:r>
              <a:rPr lang="ja-JP" altLang="en-US" dirty="0">
                <a:latin typeface="+mn-ea"/>
                <a:ea typeface="+mn-ea"/>
              </a:rPr>
              <a:t>・近年はグラフィカル・ユーザ・インタフェース（</a:t>
            </a:r>
            <a:r>
              <a:rPr lang="en-US" altLang="ja-JP" dirty="0">
                <a:latin typeface="+mn-ea"/>
                <a:ea typeface="+mn-ea"/>
              </a:rPr>
              <a:t>GUI</a:t>
            </a:r>
            <a:r>
              <a:rPr lang="ja-JP" altLang="en-US" dirty="0">
                <a:latin typeface="+mn-ea"/>
                <a:ea typeface="+mn-ea"/>
              </a:rPr>
              <a:t>）の出願</a:t>
            </a:r>
            <a:r>
              <a:rPr lang="ja-JP" altLang="en-US" dirty="0" smtClean="0">
                <a:latin typeface="+mn-ea"/>
                <a:ea typeface="+mn-ea"/>
              </a:rPr>
              <a:t>が増えている。</a:t>
            </a:r>
            <a:endParaRPr kumimoji="1" lang="ja-JP" altLang="en-US" dirty="0">
              <a:latin typeface="+mn-ea"/>
              <a:ea typeface="+mn-ea"/>
            </a:endParaRPr>
          </a:p>
        </p:txBody>
      </p:sp>
    </p:spTree>
    <p:extLst>
      <p:ext uri="{BB962C8B-B14F-4D97-AF65-F5344CB8AC3E}">
        <p14:creationId xmlns:p14="http://schemas.microsoft.com/office/powerpoint/2010/main" val="3595283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ea"/>
                <a:ea typeface="+mn-ea"/>
              </a:rPr>
              <a:t>〔</a:t>
            </a:r>
            <a:r>
              <a:rPr kumimoji="1" lang="ja-JP" altLang="en-US" dirty="0">
                <a:latin typeface="+mn-ea"/>
                <a:ea typeface="+mn-ea"/>
              </a:rPr>
              <a:t>狙い</a:t>
            </a:r>
            <a:r>
              <a:rPr kumimoji="1" lang="en-US" altLang="ja-JP" dirty="0">
                <a:latin typeface="+mn-ea"/>
                <a:ea typeface="+mn-ea"/>
              </a:rPr>
              <a:t>〕</a:t>
            </a:r>
          </a:p>
          <a:p>
            <a:pPr defTabSz="914298">
              <a:defRPr/>
            </a:pPr>
            <a:r>
              <a:rPr lang="ja-JP" altLang="en-US" dirty="0">
                <a:latin typeface="+mn-ea"/>
                <a:ea typeface="+mn-ea"/>
              </a:rPr>
              <a:t>・建築模型用添景セットの例から、部分意匠の活用について理解する。</a:t>
            </a:r>
            <a:endParaRPr lang="en-US" altLang="ja-JP" dirty="0">
              <a:latin typeface="+mn-ea"/>
              <a:ea typeface="+mn-ea"/>
            </a:endParaRP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説明</a:t>
            </a:r>
            <a:r>
              <a:rPr kumimoji="1" lang="en-US" altLang="ja-JP" dirty="0">
                <a:latin typeface="+mn-ea"/>
                <a:ea typeface="+mn-ea"/>
              </a:rPr>
              <a:t>〕</a:t>
            </a:r>
            <a:endParaRPr kumimoji="1" lang="ja-JP" altLang="en-US" dirty="0">
              <a:latin typeface="+mn-ea"/>
              <a:ea typeface="+mn-ea"/>
            </a:endParaRPr>
          </a:p>
          <a:p>
            <a:pPr defTabSz="914298">
              <a:defRPr/>
            </a:pPr>
            <a:r>
              <a:rPr lang="ja-JP" altLang="en-US" dirty="0">
                <a:latin typeface="+mn-ea"/>
                <a:ea typeface="+mn-ea"/>
              </a:rPr>
              <a:t>・この建築模型用添景セットはバリエーションが多数あり、また商品展開が見込まれることから、最小限の登録で抑止力となる意匠出願が可能か検討した事例。</a:t>
            </a:r>
            <a:endParaRPr lang="en-US" altLang="ja-JP" dirty="0">
              <a:latin typeface="+mn-ea"/>
              <a:ea typeface="+mn-ea"/>
            </a:endParaRPr>
          </a:p>
          <a:p>
            <a:r>
              <a:rPr lang="ja-JP" altLang="en-US" dirty="0">
                <a:latin typeface="+mn-ea"/>
                <a:ea typeface="+mn-ea"/>
              </a:rPr>
              <a:t>・あえて外枠を部分意匠としての保護を求める部分とすることで、他者が似たようなパッケージで商品販売することを阻止することができると思われる。</a:t>
            </a:r>
            <a:endParaRPr lang="en-US" altLang="ja-JP" dirty="0">
              <a:latin typeface="+mn-ea"/>
              <a:ea typeface="+mn-ea"/>
            </a:endParaRPr>
          </a:p>
          <a:p>
            <a:r>
              <a:rPr lang="ja-JP" altLang="en-US" dirty="0">
                <a:latin typeface="+mn-ea"/>
                <a:ea typeface="+mn-ea"/>
              </a:rPr>
              <a:t>・意匠の特徴は、フレームが紙でできているため、平坦面であること。</a:t>
            </a:r>
            <a:endParaRPr kumimoji="1" lang="ja-JP" altLang="en-US" dirty="0">
              <a:latin typeface="+mn-ea"/>
              <a:ea typeface="+mn-ea"/>
            </a:endParaRPr>
          </a:p>
        </p:txBody>
      </p:sp>
    </p:spTree>
    <p:extLst>
      <p:ext uri="{BB962C8B-B14F-4D97-AF65-F5344CB8AC3E}">
        <p14:creationId xmlns:p14="http://schemas.microsoft.com/office/powerpoint/2010/main" val="421473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ea"/>
                <a:ea typeface="+mn-ea"/>
              </a:rPr>
              <a:t>〔</a:t>
            </a:r>
            <a:r>
              <a:rPr kumimoji="1" lang="ja-JP" altLang="en-US" dirty="0">
                <a:latin typeface="+mn-ea"/>
                <a:ea typeface="+mn-ea"/>
              </a:rPr>
              <a:t>狙い</a:t>
            </a:r>
            <a:r>
              <a:rPr kumimoji="1" lang="en-US" altLang="ja-JP" dirty="0">
                <a:latin typeface="+mn-ea"/>
                <a:ea typeface="+mn-ea"/>
              </a:rPr>
              <a:t>〕</a:t>
            </a:r>
          </a:p>
          <a:p>
            <a:pPr defTabSz="914298">
              <a:defRPr/>
            </a:pPr>
            <a:r>
              <a:rPr kumimoji="1" lang="ja-JP" altLang="en-US" dirty="0">
                <a:latin typeface="+mn-ea"/>
                <a:ea typeface="+mn-ea"/>
              </a:rPr>
              <a:t>・</a:t>
            </a:r>
            <a:r>
              <a:rPr lang="ja-JP" altLang="en-US" dirty="0">
                <a:cs typeface="メイリオ" charset="0"/>
              </a:rPr>
              <a:t>関連意匠制度について理解する。</a:t>
            </a:r>
            <a:endParaRPr kumimoji="1" lang="en-US" altLang="ja-JP" dirty="0">
              <a:latin typeface="+mn-ea"/>
              <a:ea typeface="+mn-ea"/>
            </a:endParaRPr>
          </a:p>
          <a:p>
            <a:endParaRPr kumimoji="1" lang="en-US" altLang="ja-JP" dirty="0">
              <a:latin typeface="+mn-ea"/>
              <a:ea typeface="+mn-ea"/>
            </a:endParaRPr>
          </a:p>
          <a:p>
            <a:r>
              <a:rPr kumimoji="1" lang="en-US" altLang="ja-JP" dirty="0">
                <a:solidFill>
                  <a:schemeClr val="tx1"/>
                </a:solidFill>
                <a:latin typeface="+mn-ea"/>
                <a:ea typeface="+mn-ea"/>
              </a:rPr>
              <a:t>〔</a:t>
            </a:r>
            <a:r>
              <a:rPr kumimoji="1" lang="ja-JP" altLang="en-US" dirty="0">
                <a:solidFill>
                  <a:schemeClr val="tx1"/>
                </a:solidFill>
                <a:latin typeface="+mn-ea"/>
                <a:ea typeface="+mn-ea"/>
              </a:rPr>
              <a:t>説明</a:t>
            </a:r>
            <a:r>
              <a:rPr kumimoji="1" lang="en-US" altLang="ja-JP" dirty="0">
                <a:solidFill>
                  <a:schemeClr val="tx1"/>
                </a:solidFill>
                <a:latin typeface="+mn-ea"/>
                <a:ea typeface="+mn-ea"/>
              </a:rPr>
              <a:t>〕</a:t>
            </a:r>
            <a:endParaRPr kumimoji="1" lang="ja-JP" altLang="en-US" dirty="0">
              <a:solidFill>
                <a:schemeClr val="tx1"/>
              </a:solidFill>
              <a:latin typeface="+mn-ea"/>
              <a:ea typeface="+mn-ea"/>
            </a:endParaRPr>
          </a:p>
          <a:p>
            <a:pPr>
              <a:defRPr/>
            </a:pPr>
            <a:r>
              <a:rPr lang="ja-JP" altLang="en-US" dirty="0">
                <a:solidFill>
                  <a:schemeClr val="tx1"/>
                </a:solidFill>
                <a:cs typeface="メイリオ" charset="0"/>
              </a:rPr>
              <a:t>・意匠の保護を強化するための制度で、意匠登録出願人は、一定の期間内に出願した複数の意匠のうち、コアとなる意匠に類似する意匠についてそれぞれ意匠登録を受けることが可能である。</a:t>
            </a:r>
            <a:endParaRPr lang="en-US" altLang="ja-JP" dirty="0">
              <a:solidFill>
                <a:schemeClr val="tx1"/>
              </a:solidFill>
              <a:cs typeface="メイリオ" charset="0"/>
            </a:endParaRPr>
          </a:p>
          <a:p>
            <a:pPr>
              <a:defRPr/>
            </a:pPr>
            <a:r>
              <a:rPr lang="ja-JP" altLang="en-US" dirty="0">
                <a:solidFill>
                  <a:schemeClr val="tx1"/>
                </a:solidFill>
                <a:cs typeface="メイリオ" charset="0"/>
              </a:rPr>
              <a:t>・出願人が指定したコアと</a:t>
            </a:r>
            <a:r>
              <a:rPr lang="ja-JP" altLang="en-US" dirty="0" smtClean="0">
                <a:solidFill>
                  <a:schemeClr val="tx1"/>
                </a:solidFill>
                <a:cs typeface="メイリオ" charset="0"/>
              </a:rPr>
              <a:t>なる一つ</a:t>
            </a:r>
            <a:r>
              <a:rPr lang="ja-JP" altLang="en-US" dirty="0">
                <a:solidFill>
                  <a:schemeClr val="tx1"/>
                </a:solidFill>
                <a:cs typeface="メイリオ" charset="0"/>
              </a:rPr>
              <a:t>の意匠を「本意匠」、本意匠に類似する意匠を「関連意匠」という。本意匠も関連意匠もそれぞれ独自の効力を持つため</a:t>
            </a:r>
            <a:r>
              <a:rPr lang="ja-JP" altLang="en-US" dirty="0" smtClean="0">
                <a:solidFill>
                  <a:schemeClr val="tx1"/>
                </a:solidFill>
                <a:cs typeface="メイリオ" charset="0"/>
              </a:rPr>
              <a:t>、本意匠の登録とともに、関連</a:t>
            </a:r>
            <a:r>
              <a:rPr lang="ja-JP" altLang="en-US" dirty="0">
                <a:solidFill>
                  <a:schemeClr val="tx1"/>
                </a:solidFill>
                <a:cs typeface="メイリオ" charset="0"/>
              </a:rPr>
              <a:t>意匠の登録を受けることで、広い範囲の保護を受ける事が可能。</a:t>
            </a:r>
            <a:endParaRPr lang="en-US" altLang="ja-JP" dirty="0">
              <a:solidFill>
                <a:schemeClr val="tx1"/>
              </a:solidFill>
              <a:cs typeface="メイリオ" charset="0"/>
            </a:endParaRPr>
          </a:p>
          <a:p>
            <a:pPr>
              <a:defRPr/>
            </a:pPr>
            <a:r>
              <a:rPr lang="ja-JP" altLang="en-US" dirty="0">
                <a:solidFill>
                  <a:schemeClr val="tx1"/>
                </a:solidFill>
                <a:cs typeface="メイリオ" charset="0"/>
              </a:rPr>
              <a:t>・資料の左図は、デザイン開発において徐々にバリエーションが増えていく中で、関連意匠として保護範囲を拡張していくさまを示している。</a:t>
            </a:r>
            <a:endParaRPr lang="en-US" altLang="ja-JP" dirty="0">
              <a:solidFill>
                <a:schemeClr val="tx1"/>
              </a:solidFill>
              <a:cs typeface="メイリオ" charset="0"/>
            </a:endParaRPr>
          </a:p>
          <a:p>
            <a:pPr>
              <a:defRPr/>
            </a:pPr>
            <a:r>
              <a:rPr lang="ja-JP" altLang="en-US" dirty="0">
                <a:solidFill>
                  <a:schemeClr val="tx1"/>
                </a:solidFill>
                <a:cs typeface="メイリオ" charset="0"/>
              </a:rPr>
              <a:t>・資料の右図は</a:t>
            </a:r>
            <a:r>
              <a:rPr lang="ja-JP" altLang="en-US" dirty="0" smtClean="0">
                <a:solidFill>
                  <a:schemeClr val="tx1"/>
                </a:solidFill>
                <a:cs typeface="メイリオ" charset="0"/>
              </a:rPr>
              <a:t>、本意匠には類似しないで、関連</a:t>
            </a:r>
            <a:r>
              <a:rPr lang="ja-JP" altLang="en-US" dirty="0">
                <a:solidFill>
                  <a:schemeClr val="tx1"/>
                </a:solidFill>
                <a:cs typeface="メイリオ" charset="0"/>
              </a:rPr>
              <a:t>意匠にのみ類似する意匠は登録されないため、本意匠の選択には気をつける必要があることを示している</a:t>
            </a:r>
            <a:r>
              <a:rPr lang="ja-JP" altLang="en-US" dirty="0" smtClean="0">
                <a:solidFill>
                  <a:schemeClr val="tx1"/>
                </a:solidFill>
                <a:cs typeface="メイリオ" charset="0"/>
              </a:rPr>
              <a:t>。</a:t>
            </a:r>
            <a:endParaRPr lang="en-US" altLang="ja-JP" strike="sngStrike" dirty="0">
              <a:solidFill>
                <a:schemeClr val="tx1"/>
              </a:solidFill>
              <a:cs typeface="メイリオ" charset="0"/>
            </a:endParaRPr>
          </a:p>
          <a:p>
            <a:endParaRPr kumimoji="1" lang="en-US" altLang="ja-JP" dirty="0">
              <a:solidFill>
                <a:schemeClr val="tx1"/>
              </a:solidFill>
              <a:latin typeface="+mn-ea"/>
              <a:ea typeface="+mn-ea"/>
            </a:endParaRPr>
          </a:p>
          <a:p>
            <a:pPr defTabSz="914298">
              <a:defRPr/>
            </a:pPr>
            <a:r>
              <a:rPr lang="ja-JP" altLang="en-US" dirty="0">
                <a:solidFill>
                  <a:schemeClr val="tx1"/>
                </a:solidFill>
                <a:cs typeface="メイリオ" charset="0"/>
              </a:rPr>
              <a:t>（条文：意匠法</a:t>
            </a:r>
            <a:r>
              <a:rPr lang="en-US" altLang="ja-JP" dirty="0">
                <a:solidFill>
                  <a:schemeClr val="tx1"/>
                </a:solidFill>
                <a:cs typeface="メイリオ" charset="0"/>
              </a:rPr>
              <a:t>10</a:t>
            </a:r>
            <a:r>
              <a:rPr lang="ja-JP" altLang="en-US" dirty="0">
                <a:solidFill>
                  <a:schemeClr val="tx1"/>
                </a:solidFill>
                <a:cs typeface="メイリオ" charset="0"/>
              </a:rPr>
              <a:t>条）</a:t>
            </a:r>
          </a:p>
        </p:txBody>
      </p:sp>
    </p:spTree>
    <p:extLst>
      <p:ext uri="{BB962C8B-B14F-4D97-AF65-F5344CB8AC3E}">
        <p14:creationId xmlns:p14="http://schemas.microsoft.com/office/powerpoint/2010/main" val="60760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52600" y="1627200"/>
            <a:ext cx="7200800" cy="2160240"/>
          </a:xfrm>
        </p:spPr>
        <p:txBody>
          <a:bodyPr/>
          <a:lstStyle>
            <a:lvl1pPr algn="ctr">
              <a:defRPr sz="2800"/>
            </a:lvl1pPr>
          </a:lstStyle>
          <a:p>
            <a:r>
              <a:rPr lang="ja-JP" altLang="en-US" dirty="0"/>
              <a:t>マスター タイトルの書式設定</a:t>
            </a:r>
          </a:p>
        </p:txBody>
      </p:sp>
      <p:sp>
        <p:nvSpPr>
          <p:cNvPr id="3" name="サブタイトル 2"/>
          <p:cNvSpPr>
            <a:spLocks noGrp="1"/>
          </p:cNvSpPr>
          <p:nvPr>
            <p:ph type="subTitle" idx="1"/>
          </p:nvPr>
        </p:nvSpPr>
        <p:spPr>
          <a:xfrm>
            <a:off x="1352600" y="3787440"/>
            <a:ext cx="7200800" cy="1799760"/>
          </a:xfrm>
        </p:spPr>
        <p:txBody>
          <a:bodyPr anchor="ctr"/>
          <a:lstStyle>
            <a:lvl1pPr marL="0" indent="0" algn="ctr">
              <a:buNone/>
              <a:defRPr sz="2400"/>
            </a:lvl1pPr>
            <a:lvl2pPr marL="495285" indent="0" algn="ctr">
              <a:buNone/>
              <a:defRPr/>
            </a:lvl2pPr>
            <a:lvl3pPr marL="990570" indent="0" algn="ctr">
              <a:buNone/>
              <a:defRPr/>
            </a:lvl3pPr>
            <a:lvl4pPr marL="1485854" indent="0" algn="ctr">
              <a:buNone/>
              <a:defRPr/>
            </a:lvl4pPr>
            <a:lvl5pPr marL="1981139" indent="0" algn="ctr">
              <a:buNone/>
              <a:defRPr/>
            </a:lvl5pPr>
            <a:lvl6pPr marL="2476424" indent="0" algn="ctr">
              <a:buNone/>
              <a:defRPr/>
            </a:lvl6pPr>
            <a:lvl7pPr marL="2971709" indent="0" algn="ctr">
              <a:buNone/>
              <a:defRPr/>
            </a:lvl7pPr>
            <a:lvl8pPr marL="3466993" indent="0" algn="ctr">
              <a:buNone/>
              <a:defRPr/>
            </a:lvl8pPr>
            <a:lvl9pPr marL="3962278" indent="0" algn="ctr">
              <a:buNone/>
              <a:defRPr/>
            </a:lvl9pPr>
          </a:lstStyle>
          <a:p>
            <a:r>
              <a:rPr lang="ja-JP" altLang="en-US" dirty="0"/>
              <a:t>マスター サブタイトルの書式設定</a:t>
            </a:r>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864061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コンテンツ_b1">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a:xfrm>
            <a:off x="128464" y="1265720"/>
            <a:ext cx="9649072" cy="5041536"/>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8"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34976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コンテンツ_b2">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a:xfrm>
            <a:off x="128464" y="1265720"/>
            <a:ext cx="4680000" cy="5041536"/>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a:t>マスター テキストの書式設定</a:t>
            </a:r>
          </a:p>
        </p:txBody>
      </p:sp>
      <p:sp>
        <p:nvSpPr>
          <p:cNvPr id="6" name="コンテンツ プレースホルダー 2"/>
          <p:cNvSpPr>
            <a:spLocks noGrp="1"/>
          </p:cNvSpPr>
          <p:nvPr>
            <p:ph idx="11"/>
          </p:nvPr>
        </p:nvSpPr>
        <p:spPr>
          <a:xfrm>
            <a:off x="5097016" y="1265720"/>
            <a:ext cx="4680584" cy="5041536"/>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24492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とコンテンツ_b4">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a:xfrm>
            <a:off x="128464" y="1265720"/>
            <a:ext cx="4680000" cy="2376000"/>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a:t>マスター テキストの書式設定</a:t>
            </a:r>
          </a:p>
        </p:txBody>
      </p:sp>
      <p:sp>
        <p:nvSpPr>
          <p:cNvPr id="6" name="コンテンツ プレースホルダー 2"/>
          <p:cNvSpPr>
            <a:spLocks noGrp="1"/>
          </p:cNvSpPr>
          <p:nvPr>
            <p:ph idx="11"/>
          </p:nvPr>
        </p:nvSpPr>
        <p:spPr>
          <a:xfrm>
            <a:off x="5097016" y="1265720"/>
            <a:ext cx="4680584" cy="2376000"/>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コンテンツ プレースホルダー 2"/>
          <p:cNvSpPr>
            <a:spLocks noGrp="1"/>
          </p:cNvSpPr>
          <p:nvPr>
            <p:ph idx="14"/>
          </p:nvPr>
        </p:nvSpPr>
        <p:spPr>
          <a:xfrm>
            <a:off x="128464" y="3931256"/>
            <a:ext cx="4680000" cy="2376000"/>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9" name="コンテンツ プレースホルダー 2"/>
          <p:cNvSpPr>
            <a:spLocks noGrp="1"/>
          </p:cNvSpPr>
          <p:nvPr>
            <p:ph idx="15"/>
          </p:nvPr>
        </p:nvSpPr>
        <p:spPr>
          <a:xfrm>
            <a:off x="5097016" y="3931256"/>
            <a:ext cx="4680584" cy="2376000"/>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714453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コンテンツ_b5">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a:xfrm>
            <a:off x="128464" y="1556736"/>
            <a:ext cx="3025136" cy="2124000"/>
          </a:xfrm>
        </p:spPr>
        <p:txBody>
          <a:bodyPr/>
          <a:lstStyle/>
          <a:p>
            <a:pPr lvl="0"/>
            <a:r>
              <a:rPr lang="ja-JP" altLang="en-US" dirty="0"/>
              <a:t>マスター テキストの書式設定</a:t>
            </a:r>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a:t>マスター テキストの書式設定</a:t>
            </a:r>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テキスト プレースホルダー 4"/>
          <p:cNvSpPr>
            <a:spLocks noGrp="1"/>
          </p:cNvSpPr>
          <p:nvPr>
            <p:ph type="body" sz="quarter" idx="14"/>
          </p:nvPr>
        </p:nvSpPr>
        <p:spPr>
          <a:xfrm>
            <a:off x="129600" y="1195200"/>
            <a:ext cx="3024000" cy="361536"/>
          </a:xfrm>
        </p:spPr>
        <p:txBody>
          <a:bodyPr/>
          <a:lstStyle/>
          <a:p>
            <a:pPr lvl="0"/>
            <a:r>
              <a:rPr kumimoji="1" lang="ja-JP" altLang="en-US" dirty="0"/>
              <a:t>マスター テキストの書式設定</a:t>
            </a:r>
          </a:p>
        </p:txBody>
      </p:sp>
      <p:sp>
        <p:nvSpPr>
          <p:cNvPr id="11" name="コンテンツ プレースホルダー 2"/>
          <p:cNvSpPr>
            <a:spLocks noGrp="1"/>
          </p:cNvSpPr>
          <p:nvPr>
            <p:ph idx="17"/>
          </p:nvPr>
        </p:nvSpPr>
        <p:spPr>
          <a:xfrm>
            <a:off x="3441600" y="1556736"/>
            <a:ext cx="3024000" cy="2124000"/>
          </a:xfrm>
        </p:spPr>
        <p:txBody>
          <a:bodyPr/>
          <a:lstStyle/>
          <a:p>
            <a:pPr lvl="0"/>
            <a:r>
              <a:rPr lang="ja-JP" altLang="en-US" dirty="0"/>
              <a:t>マスター テキストの書式設定</a:t>
            </a:r>
          </a:p>
        </p:txBody>
      </p:sp>
      <p:sp>
        <p:nvSpPr>
          <p:cNvPr id="12" name="テキスト プレースホルダー 4"/>
          <p:cNvSpPr>
            <a:spLocks noGrp="1"/>
          </p:cNvSpPr>
          <p:nvPr>
            <p:ph type="body" sz="quarter" idx="18"/>
          </p:nvPr>
        </p:nvSpPr>
        <p:spPr>
          <a:xfrm>
            <a:off x="3441600" y="1195200"/>
            <a:ext cx="3024000" cy="361536"/>
          </a:xfrm>
        </p:spPr>
        <p:txBody>
          <a:bodyPr/>
          <a:lstStyle/>
          <a:p>
            <a:pPr lvl="0"/>
            <a:r>
              <a:rPr kumimoji="1" lang="ja-JP" altLang="en-US" dirty="0"/>
              <a:t>マスター テキストの書式設定</a:t>
            </a:r>
          </a:p>
        </p:txBody>
      </p:sp>
      <p:sp>
        <p:nvSpPr>
          <p:cNvPr id="15" name="コンテンツ プレースホルダー 2"/>
          <p:cNvSpPr>
            <a:spLocks noGrp="1"/>
          </p:cNvSpPr>
          <p:nvPr>
            <p:ph idx="21"/>
          </p:nvPr>
        </p:nvSpPr>
        <p:spPr>
          <a:xfrm>
            <a:off x="6753600" y="1555200"/>
            <a:ext cx="3023934" cy="2124000"/>
          </a:xfrm>
        </p:spPr>
        <p:txBody>
          <a:bodyPr/>
          <a:lstStyle/>
          <a:p>
            <a:pPr lvl="0"/>
            <a:r>
              <a:rPr lang="ja-JP" altLang="en-US" dirty="0"/>
              <a:t>マスター テキストの書式設定</a:t>
            </a:r>
          </a:p>
        </p:txBody>
      </p:sp>
      <p:sp>
        <p:nvSpPr>
          <p:cNvPr id="16" name="テキスト プレースホルダー 4"/>
          <p:cNvSpPr>
            <a:spLocks noGrp="1"/>
          </p:cNvSpPr>
          <p:nvPr>
            <p:ph type="body" sz="quarter" idx="22"/>
          </p:nvPr>
        </p:nvSpPr>
        <p:spPr>
          <a:xfrm>
            <a:off x="6753600" y="1195200"/>
            <a:ext cx="3024000" cy="361536"/>
          </a:xfrm>
        </p:spPr>
        <p:txBody>
          <a:bodyPr/>
          <a:lstStyle/>
          <a:p>
            <a:pPr lvl="0"/>
            <a:r>
              <a:rPr kumimoji="1" lang="ja-JP" altLang="en-US" dirty="0"/>
              <a:t>マスター テキストの書式設定</a:t>
            </a:r>
          </a:p>
        </p:txBody>
      </p:sp>
      <p:sp>
        <p:nvSpPr>
          <p:cNvPr id="19" name="コンテンツ プレースホルダー 2"/>
          <p:cNvSpPr>
            <a:spLocks noGrp="1"/>
          </p:cNvSpPr>
          <p:nvPr>
            <p:ph idx="23"/>
          </p:nvPr>
        </p:nvSpPr>
        <p:spPr>
          <a:xfrm>
            <a:off x="1786292" y="4183200"/>
            <a:ext cx="3025136" cy="2124000"/>
          </a:xfrm>
        </p:spPr>
        <p:txBody>
          <a:bodyPr/>
          <a:lstStyle/>
          <a:p>
            <a:pPr lvl="0"/>
            <a:r>
              <a:rPr lang="ja-JP" altLang="en-US" dirty="0"/>
              <a:t>マスター テキストの書式設定</a:t>
            </a:r>
          </a:p>
        </p:txBody>
      </p:sp>
      <p:sp>
        <p:nvSpPr>
          <p:cNvPr id="20" name="テキスト プレースホルダー 4"/>
          <p:cNvSpPr>
            <a:spLocks noGrp="1"/>
          </p:cNvSpPr>
          <p:nvPr>
            <p:ph type="body" sz="quarter" idx="24"/>
          </p:nvPr>
        </p:nvSpPr>
        <p:spPr>
          <a:xfrm>
            <a:off x="1786292" y="3821664"/>
            <a:ext cx="3024000" cy="361536"/>
          </a:xfrm>
        </p:spPr>
        <p:txBody>
          <a:bodyPr/>
          <a:lstStyle/>
          <a:p>
            <a:pPr lvl="0"/>
            <a:r>
              <a:rPr kumimoji="1" lang="ja-JP" altLang="en-US" dirty="0"/>
              <a:t>マスター テキストの書式設定</a:t>
            </a:r>
          </a:p>
        </p:txBody>
      </p:sp>
      <p:sp>
        <p:nvSpPr>
          <p:cNvPr id="23" name="コンテンツ プレースホルダー 2"/>
          <p:cNvSpPr>
            <a:spLocks noGrp="1"/>
          </p:cNvSpPr>
          <p:nvPr>
            <p:ph idx="27"/>
          </p:nvPr>
        </p:nvSpPr>
        <p:spPr>
          <a:xfrm>
            <a:off x="5097463" y="4181664"/>
            <a:ext cx="3023934" cy="2124000"/>
          </a:xfrm>
        </p:spPr>
        <p:txBody>
          <a:bodyPr/>
          <a:lstStyle/>
          <a:p>
            <a:pPr lvl="0"/>
            <a:r>
              <a:rPr lang="ja-JP" altLang="en-US" dirty="0"/>
              <a:t>マスター テキストの書式設定</a:t>
            </a:r>
          </a:p>
        </p:txBody>
      </p:sp>
      <p:sp>
        <p:nvSpPr>
          <p:cNvPr id="24" name="テキスト プレースホルダー 4"/>
          <p:cNvSpPr>
            <a:spLocks noGrp="1"/>
          </p:cNvSpPr>
          <p:nvPr>
            <p:ph type="body" sz="quarter" idx="28"/>
          </p:nvPr>
        </p:nvSpPr>
        <p:spPr>
          <a:xfrm>
            <a:off x="5097463" y="3821664"/>
            <a:ext cx="3024000" cy="361536"/>
          </a:xfrm>
        </p:spPr>
        <p:txBody>
          <a:bodyPr/>
          <a:lstStyle/>
          <a:p>
            <a:pPr lvl="0"/>
            <a:r>
              <a:rPr kumimoji="1" lang="ja-JP" altLang="en-US" dirty="0"/>
              <a:t>マスター テキストの書式設定</a:t>
            </a:r>
          </a:p>
        </p:txBody>
      </p:sp>
      <p:sp>
        <p:nvSpPr>
          <p:cNvPr id="17"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63221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とコンテンツ_b6">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a:xfrm>
            <a:off x="128464" y="1556736"/>
            <a:ext cx="3025136" cy="2124000"/>
          </a:xfrm>
        </p:spPr>
        <p:txBody>
          <a:bodyPr/>
          <a:lstStyle/>
          <a:p>
            <a:pPr lvl="0"/>
            <a:r>
              <a:rPr lang="ja-JP" altLang="en-US" dirty="0"/>
              <a:t>マスター テキストの書式設定</a:t>
            </a:r>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a:t>マスター テキストの書式設定</a:t>
            </a:r>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テキスト プレースホルダー 4"/>
          <p:cNvSpPr>
            <a:spLocks noGrp="1"/>
          </p:cNvSpPr>
          <p:nvPr>
            <p:ph type="body" sz="quarter" idx="14"/>
          </p:nvPr>
        </p:nvSpPr>
        <p:spPr>
          <a:xfrm>
            <a:off x="129600" y="1195200"/>
            <a:ext cx="3024000" cy="361536"/>
          </a:xfrm>
        </p:spPr>
        <p:txBody>
          <a:bodyPr/>
          <a:lstStyle/>
          <a:p>
            <a:pPr lvl="0"/>
            <a:r>
              <a:rPr kumimoji="1" lang="ja-JP" altLang="en-US" dirty="0"/>
              <a:t>マスター テキストの書式設定</a:t>
            </a:r>
          </a:p>
        </p:txBody>
      </p:sp>
      <p:sp>
        <p:nvSpPr>
          <p:cNvPr id="11" name="コンテンツ プレースホルダー 2"/>
          <p:cNvSpPr>
            <a:spLocks noGrp="1"/>
          </p:cNvSpPr>
          <p:nvPr>
            <p:ph idx="17"/>
          </p:nvPr>
        </p:nvSpPr>
        <p:spPr>
          <a:xfrm>
            <a:off x="3441600" y="1556736"/>
            <a:ext cx="3024000" cy="2124000"/>
          </a:xfrm>
        </p:spPr>
        <p:txBody>
          <a:bodyPr/>
          <a:lstStyle/>
          <a:p>
            <a:pPr lvl="0"/>
            <a:r>
              <a:rPr lang="ja-JP" altLang="en-US" dirty="0"/>
              <a:t>マスター テキストの書式設定</a:t>
            </a:r>
          </a:p>
        </p:txBody>
      </p:sp>
      <p:sp>
        <p:nvSpPr>
          <p:cNvPr id="12" name="テキスト プレースホルダー 4"/>
          <p:cNvSpPr>
            <a:spLocks noGrp="1"/>
          </p:cNvSpPr>
          <p:nvPr>
            <p:ph type="body" sz="quarter" idx="18"/>
          </p:nvPr>
        </p:nvSpPr>
        <p:spPr>
          <a:xfrm>
            <a:off x="3441600" y="1195200"/>
            <a:ext cx="3024000" cy="361536"/>
          </a:xfrm>
        </p:spPr>
        <p:txBody>
          <a:bodyPr/>
          <a:lstStyle/>
          <a:p>
            <a:pPr lvl="0"/>
            <a:r>
              <a:rPr kumimoji="1" lang="ja-JP" altLang="en-US" dirty="0"/>
              <a:t>マスター テキストの書式設定</a:t>
            </a:r>
          </a:p>
        </p:txBody>
      </p:sp>
      <p:sp>
        <p:nvSpPr>
          <p:cNvPr id="15" name="コンテンツ プレースホルダー 2"/>
          <p:cNvSpPr>
            <a:spLocks noGrp="1"/>
          </p:cNvSpPr>
          <p:nvPr>
            <p:ph idx="21"/>
          </p:nvPr>
        </p:nvSpPr>
        <p:spPr>
          <a:xfrm>
            <a:off x="6753600" y="1555200"/>
            <a:ext cx="3023934" cy="2124000"/>
          </a:xfrm>
        </p:spPr>
        <p:txBody>
          <a:bodyPr/>
          <a:lstStyle/>
          <a:p>
            <a:pPr lvl="0"/>
            <a:r>
              <a:rPr lang="ja-JP" altLang="en-US" dirty="0"/>
              <a:t>マスター テキストの書式設定</a:t>
            </a:r>
          </a:p>
        </p:txBody>
      </p:sp>
      <p:sp>
        <p:nvSpPr>
          <p:cNvPr id="16" name="テキスト プレースホルダー 4"/>
          <p:cNvSpPr>
            <a:spLocks noGrp="1"/>
          </p:cNvSpPr>
          <p:nvPr>
            <p:ph type="body" sz="quarter" idx="22"/>
          </p:nvPr>
        </p:nvSpPr>
        <p:spPr>
          <a:xfrm>
            <a:off x="6753600" y="1195200"/>
            <a:ext cx="3024000" cy="361536"/>
          </a:xfrm>
        </p:spPr>
        <p:txBody>
          <a:bodyPr/>
          <a:lstStyle/>
          <a:p>
            <a:pPr lvl="0"/>
            <a:r>
              <a:rPr kumimoji="1" lang="ja-JP" altLang="en-US" dirty="0"/>
              <a:t>マスター テキストの書式設定</a:t>
            </a:r>
          </a:p>
        </p:txBody>
      </p:sp>
      <p:sp>
        <p:nvSpPr>
          <p:cNvPr id="19" name="コンテンツ プレースホルダー 2"/>
          <p:cNvSpPr>
            <a:spLocks noGrp="1"/>
          </p:cNvSpPr>
          <p:nvPr>
            <p:ph idx="23"/>
          </p:nvPr>
        </p:nvSpPr>
        <p:spPr>
          <a:xfrm>
            <a:off x="129600" y="4183200"/>
            <a:ext cx="3025136" cy="2124000"/>
          </a:xfrm>
        </p:spPr>
        <p:txBody>
          <a:bodyPr/>
          <a:lstStyle/>
          <a:p>
            <a:pPr lvl="0"/>
            <a:r>
              <a:rPr lang="ja-JP" altLang="en-US" dirty="0"/>
              <a:t>マスター テキストの書式設定</a:t>
            </a:r>
          </a:p>
        </p:txBody>
      </p:sp>
      <p:sp>
        <p:nvSpPr>
          <p:cNvPr id="20" name="テキスト プレースホルダー 4"/>
          <p:cNvSpPr>
            <a:spLocks noGrp="1"/>
          </p:cNvSpPr>
          <p:nvPr>
            <p:ph type="body" sz="quarter" idx="24"/>
          </p:nvPr>
        </p:nvSpPr>
        <p:spPr>
          <a:xfrm>
            <a:off x="129600" y="3821664"/>
            <a:ext cx="3024000" cy="361536"/>
          </a:xfrm>
        </p:spPr>
        <p:txBody>
          <a:bodyPr/>
          <a:lstStyle/>
          <a:p>
            <a:pPr lvl="0"/>
            <a:r>
              <a:rPr kumimoji="1" lang="ja-JP" altLang="en-US" dirty="0"/>
              <a:t>マスター テキストの書式設定</a:t>
            </a:r>
          </a:p>
        </p:txBody>
      </p:sp>
      <p:sp>
        <p:nvSpPr>
          <p:cNvPr id="21" name="コンテンツ プレースホルダー 2"/>
          <p:cNvSpPr>
            <a:spLocks noGrp="1"/>
          </p:cNvSpPr>
          <p:nvPr>
            <p:ph idx="25"/>
          </p:nvPr>
        </p:nvSpPr>
        <p:spPr>
          <a:xfrm>
            <a:off x="3441600" y="4183200"/>
            <a:ext cx="3024000" cy="2124000"/>
          </a:xfrm>
        </p:spPr>
        <p:txBody>
          <a:bodyPr/>
          <a:lstStyle/>
          <a:p>
            <a:pPr lvl="0"/>
            <a:r>
              <a:rPr lang="ja-JP" altLang="en-US" dirty="0"/>
              <a:t>マスター テキストの書式設定</a:t>
            </a:r>
          </a:p>
        </p:txBody>
      </p:sp>
      <p:sp>
        <p:nvSpPr>
          <p:cNvPr id="22" name="テキスト プレースホルダー 4"/>
          <p:cNvSpPr>
            <a:spLocks noGrp="1"/>
          </p:cNvSpPr>
          <p:nvPr>
            <p:ph type="body" sz="quarter" idx="26"/>
          </p:nvPr>
        </p:nvSpPr>
        <p:spPr>
          <a:xfrm>
            <a:off x="3441600" y="3821664"/>
            <a:ext cx="3024000" cy="361536"/>
          </a:xfrm>
        </p:spPr>
        <p:txBody>
          <a:bodyPr/>
          <a:lstStyle/>
          <a:p>
            <a:pPr lvl="0"/>
            <a:r>
              <a:rPr kumimoji="1" lang="ja-JP" altLang="en-US" dirty="0"/>
              <a:t>マスター テキストの書式設定</a:t>
            </a:r>
          </a:p>
        </p:txBody>
      </p:sp>
      <p:sp>
        <p:nvSpPr>
          <p:cNvPr id="23" name="コンテンツ プレースホルダー 2"/>
          <p:cNvSpPr>
            <a:spLocks noGrp="1"/>
          </p:cNvSpPr>
          <p:nvPr>
            <p:ph idx="27"/>
          </p:nvPr>
        </p:nvSpPr>
        <p:spPr>
          <a:xfrm>
            <a:off x="6753600" y="4181664"/>
            <a:ext cx="3023934" cy="2124000"/>
          </a:xfrm>
        </p:spPr>
        <p:txBody>
          <a:bodyPr/>
          <a:lstStyle/>
          <a:p>
            <a:pPr lvl="0"/>
            <a:r>
              <a:rPr lang="ja-JP" altLang="en-US" dirty="0"/>
              <a:t>マスター テキストの書式設定</a:t>
            </a:r>
          </a:p>
        </p:txBody>
      </p:sp>
      <p:sp>
        <p:nvSpPr>
          <p:cNvPr id="24" name="テキスト プレースホルダー 4"/>
          <p:cNvSpPr>
            <a:spLocks noGrp="1"/>
          </p:cNvSpPr>
          <p:nvPr>
            <p:ph type="body" sz="quarter" idx="28"/>
          </p:nvPr>
        </p:nvSpPr>
        <p:spPr>
          <a:xfrm>
            <a:off x="6753600" y="3821664"/>
            <a:ext cx="3024000" cy="361536"/>
          </a:xfrm>
        </p:spPr>
        <p:txBody>
          <a:bodyPr/>
          <a:lstStyle/>
          <a:p>
            <a:pPr lvl="0"/>
            <a:r>
              <a:rPr kumimoji="1" lang="ja-JP" altLang="en-US" dirty="0"/>
              <a:t>マスター テキストの書式設定</a:t>
            </a:r>
          </a:p>
        </p:txBody>
      </p:sp>
      <p:sp>
        <p:nvSpPr>
          <p:cNvPr id="18"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62635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_b6-2">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a:xfrm>
            <a:off x="128464" y="1556736"/>
            <a:ext cx="3025136" cy="2124000"/>
          </a:xfrm>
        </p:spPr>
        <p:txBody>
          <a:bodyPr/>
          <a:lstStyle/>
          <a:p>
            <a:pPr lvl="0"/>
            <a:r>
              <a:rPr lang="ja-JP" altLang="en-US" dirty="0"/>
              <a:t>マスター テキストの書式設定</a:t>
            </a:r>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a:t>マスター テキストの書式設定</a:t>
            </a:r>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テキスト プレースホルダー 4"/>
          <p:cNvSpPr>
            <a:spLocks noGrp="1"/>
          </p:cNvSpPr>
          <p:nvPr>
            <p:ph type="body" sz="quarter" idx="14"/>
          </p:nvPr>
        </p:nvSpPr>
        <p:spPr>
          <a:xfrm>
            <a:off x="129600" y="1195200"/>
            <a:ext cx="3024000" cy="361536"/>
          </a:xfrm>
        </p:spPr>
        <p:txBody>
          <a:bodyPr/>
          <a:lstStyle/>
          <a:p>
            <a:pPr lvl="0"/>
            <a:r>
              <a:rPr kumimoji="1" lang="ja-JP" altLang="en-US" dirty="0"/>
              <a:t>マスター テキストの書式設定</a:t>
            </a:r>
          </a:p>
        </p:txBody>
      </p:sp>
      <p:sp>
        <p:nvSpPr>
          <p:cNvPr id="11" name="コンテンツ プレースホルダー 2"/>
          <p:cNvSpPr>
            <a:spLocks noGrp="1"/>
          </p:cNvSpPr>
          <p:nvPr>
            <p:ph idx="17"/>
          </p:nvPr>
        </p:nvSpPr>
        <p:spPr>
          <a:xfrm>
            <a:off x="3441600" y="1556736"/>
            <a:ext cx="3024000" cy="2124000"/>
          </a:xfrm>
        </p:spPr>
        <p:txBody>
          <a:bodyPr/>
          <a:lstStyle/>
          <a:p>
            <a:pPr lvl="0"/>
            <a:r>
              <a:rPr lang="ja-JP" altLang="en-US" dirty="0"/>
              <a:t>マスター テキストの書式設定</a:t>
            </a:r>
          </a:p>
        </p:txBody>
      </p:sp>
      <p:sp>
        <p:nvSpPr>
          <p:cNvPr id="12" name="テキスト プレースホルダー 4"/>
          <p:cNvSpPr>
            <a:spLocks noGrp="1"/>
          </p:cNvSpPr>
          <p:nvPr>
            <p:ph type="body" sz="quarter" idx="18"/>
          </p:nvPr>
        </p:nvSpPr>
        <p:spPr>
          <a:xfrm>
            <a:off x="3441600" y="1195200"/>
            <a:ext cx="3024000" cy="361536"/>
          </a:xfrm>
        </p:spPr>
        <p:txBody>
          <a:bodyPr/>
          <a:lstStyle/>
          <a:p>
            <a:pPr lvl="0"/>
            <a:r>
              <a:rPr kumimoji="1" lang="ja-JP" altLang="en-US" dirty="0"/>
              <a:t>マスター テキストの書式設定</a:t>
            </a:r>
          </a:p>
        </p:txBody>
      </p:sp>
      <p:sp>
        <p:nvSpPr>
          <p:cNvPr id="15" name="コンテンツ プレースホルダー 2"/>
          <p:cNvSpPr>
            <a:spLocks noGrp="1"/>
          </p:cNvSpPr>
          <p:nvPr>
            <p:ph idx="21"/>
          </p:nvPr>
        </p:nvSpPr>
        <p:spPr>
          <a:xfrm>
            <a:off x="6753600" y="1555200"/>
            <a:ext cx="3023934" cy="2124000"/>
          </a:xfrm>
        </p:spPr>
        <p:txBody>
          <a:bodyPr/>
          <a:lstStyle/>
          <a:p>
            <a:pPr lvl="0"/>
            <a:r>
              <a:rPr lang="ja-JP" altLang="en-US" dirty="0"/>
              <a:t>マスター テキストの書式設定</a:t>
            </a:r>
          </a:p>
        </p:txBody>
      </p:sp>
      <p:sp>
        <p:nvSpPr>
          <p:cNvPr id="16" name="テキスト プレースホルダー 4"/>
          <p:cNvSpPr>
            <a:spLocks noGrp="1"/>
          </p:cNvSpPr>
          <p:nvPr>
            <p:ph type="body" sz="quarter" idx="22"/>
          </p:nvPr>
        </p:nvSpPr>
        <p:spPr>
          <a:xfrm>
            <a:off x="6753600" y="1195200"/>
            <a:ext cx="3024000" cy="361536"/>
          </a:xfrm>
        </p:spPr>
        <p:txBody>
          <a:bodyPr/>
          <a:lstStyle/>
          <a:p>
            <a:pPr lvl="0"/>
            <a:r>
              <a:rPr kumimoji="1" lang="ja-JP" altLang="en-US" dirty="0"/>
              <a:t>マスター テキストの書式設定</a:t>
            </a:r>
          </a:p>
        </p:txBody>
      </p:sp>
      <p:sp>
        <p:nvSpPr>
          <p:cNvPr id="19" name="コンテンツ プレースホルダー 2"/>
          <p:cNvSpPr>
            <a:spLocks noGrp="1"/>
          </p:cNvSpPr>
          <p:nvPr>
            <p:ph idx="23"/>
          </p:nvPr>
        </p:nvSpPr>
        <p:spPr>
          <a:xfrm>
            <a:off x="129600" y="4183200"/>
            <a:ext cx="3025136" cy="2124000"/>
          </a:xfrm>
        </p:spPr>
        <p:txBody>
          <a:bodyPr/>
          <a:lstStyle/>
          <a:p>
            <a:pPr lvl="0"/>
            <a:r>
              <a:rPr lang="ja-JP" altLang="en-US" dirty="0"/>
              <a:t>マスター テキストの書式設定</a:t>
            </a:r>
          </a:p>
        </p:txBody>
      </p:sp>
      <p:sp>
        <p:nvSpPr>
          <p:cNvPr id="20" name="テキスト プレースホルダー 4"/>
          <p:cNvSpPr>
            <a:spLocks noGrp="1"/>
          </p:cNvSpPr>
          <p:nvPr>
            <p:ph type="body" sz="quarter" idx="24"/>
          </p:nvPr>
        </p:nvSpPr>
        <p:spPr>
          <a:xfrm>
            <a:off x="129600" y="3821664"/>
            <a:ext cx="3024000" cy="361536"/>
          </a:xfrm>
        </p:spPr>
        <p:txBody>
          <a:bodyPr/>
          <a:lstStyle/>
          <a:p>
            <a:pPr lvl="0"/>
            <a:r>
              <a:rPr kumimoji="1" lang="ja-JP" altLang="en-US" dirty="0"/>
              <a:t>マスター テキストの書式設定</a:t>
            </a:r>
          </a:p>
        </p:txBody>
      </p:sp>
      <p:sp>
        <p:nvSpPr>
          <p:cNvPr id="21" name="コンテンツ プレースホルダー 2"/>
          <p:cNvSpPr>
            <a:spLocks noGrp="1"/>
          </p:cNvSpPr>
          <p:nvPr>
            <p:ph idx="25"/>
          </p:nvPr>
        </p:nvSpPr>
        <p:spPr>
          <a:xfrm>
            <a:off x="3441600" y="4183200"/>
            <a:ext cx="3024000" cy="2124000"/>
          </a:xfrm>
        </p:spPr>
        <p:txBody>
          <a:bodyPr/>
          <a:lstStyle/>
          <a:p>
            <a:pPr lvl="0"/>
            <a:r>
              <a:rPr lang="ja-JP" altLang="en-US" dirty="0"/>
              <a:t>マスター テキストの書式設定</a:t>
            </a:r>
          </a:p>
        </p:txBody>
      </p:sp>
      <p:sp>
        <p:nvSpPr>
          <p:cNvPr id="22" name="テキスト プレースホルダー 4"/>
          <p:cNvSpPr>
            <a:spLocks noGrp="1"/>
          </p:cNvSpPr>
          <p:nvPr>
            <p:ph type="body" sz="quarter" idx="26"/>
          </p:nvPr>
        </p:nvSpPr>
        <p:spPr>
          <a:xfrm>
            <a:off x="3441599" y="3821664"/>
            <a:ext cx="6335813" cy="361536"/>
          </a:xfrm>
        </p:spPr>
        <p:txBody>
          <a:bodyPr/>
          <a:lstStyle/>
          <a:p>
            <a:pPr lvl="0"/>
            <a:r>
              <a:rPr kumimoji="1" lang="ja-JP" altLang="en-US" dirty="0"/>
              <a:t>マスター テキストの書式設定</a:t>
            </a:r>
          </a:p>
        </p:txBody>
      </p:sp>
      <p:sp>
        <p:nvSpPr>
          <p:cNvPr id="23" name="コンテンツ プレースホルダー 2"/>
          <p:cNvSpPr>
            <a:spLocks noGrp="1"/>
          </p:cNvSpPr>
          <p:nvPr>
            <p:ph idx="27"/>
          </p:nvPr>
        </p:nvSpPr>
        <p:spPr>
          <a:xfrm>
            <a:off x="6753600" y="4181664"/>
            <a:ext cx="3023934" cy="2124000"/>
          </a:xfrm>
        </p:spPr>
        <p:txBody>
          <a:bodyPr/>
          <a:lstStyle/>
          <a:p>
            <a:pPr lvl="0"/>
            <a:r>
              <a:rPr lang="ja-JP" altLang="en-US" dirty="0"/>
              <a:t>マスター テキストの書式設定</a:t>
            </a:r>
          </a:p>
        </p:txBody>
      </p:sp>
      <p:sp>
        <p:nvSpPr>
          <p:cNvPr id="17"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396500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5"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44034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4"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1129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目次">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a:xfrm>
            <a:off x="632520" y="692696"/>
            <a:ext cx="8640960" cy="5616000"/>
          </a:xfrm>
        </p:spPr>
        <p:txBody>
          <a:bodyPr anchor="ctr"/>
          <a:lstStyle>
            <a:lvl1pPr>
              <a:lnSpc>
                <a:spcPct val="110000"/>
              </a:lnSpc>
              <a:defRPr sz="2400"/>
            </a:lvl1pPr>
            <a:lvl2pPr>
              <a:lnSpc>
                <a:spcPct val="110000"/>
              </a:lnSpc>
              <a:defRPr sz="2400"/>
            </a:lvl2pPr>
            <a:lvl3pPr>
              <a:lnSpc>
                <a:spcPct val="110000"/>
              </a:lnSpc>
              <a:defRPr sz="2400"/>
            </a:lvl3pPr>
            <a:lvl4pPr>
              <a:lnSpc>
                <a:spcPct val="110000"/>
              </a:lnSpc>
              <a:defRPr sz="2400"/>
            </a:lvl4pPr>
            <a:lvl5pPr>
              <a:lnSpc>
                <a:spcPct val="110000"/>
              </a:lnSpc>
              <a:defRPr sz="24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670129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章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352600" y="2707200"/>
            <a:ext cx="7200800" cy="1440000"/>
          </a:xfrm>
        </p:spPr>
        <p:txBody>
          <a:bodyPr/>
          <a:lstStyle>
            <a:lvl1pPr algn="ctr">
              <a:defRPr sz="2800"/>
            </a:lvl1pPr>
          </a:lstStyle>
          <a:p>
            <a:r>
              <a:rPr lang="ja-JP" altLang="en-US" dirty="0"/>
              <a:t>マスター タイトルの書式設定</a:t>
            </a:r>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5"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22515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a:solidFill>
            <a:schemeClr val="accent4">
              <a:lumMod val="20000"/>
              <a:lumOff val="80000"/>
            </a:schemeClr>
          </a:solidFill>
        </p:spPr>
        <p:txBody>
          <a:bodyPr anchor="ct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91349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_a1">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54538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コンテンツ_a2">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a:xfrm>
            <a:off x="128464" y="692696"/>
            <a:ext cx="4680520" cy="5616000"/>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2"/>
          <p:cNvSpPr>
            <a:spLocks noGrp="1"/>
          </p:cNvSpPr>
          <p:nvPr>
            <p:ph idx="10"/>
          </p:nvPr>
        </p:nvSpPr>
        <p:spPr>
          <a:xfrm>
            <a:off x="5097016" y="692696"/>
            <a:ext cx="4680520" cy="5616000"/>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554246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コンテンツ_a4">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a:xfrm>
            <a:off x="129600" y="691184"/>
            <a:ext cx="4680520" cy="2664000"/>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2"/>
          <p:cNvSpPr>
            <a:spLocks noGrp="1"/>
          </p:cNvSpPr>
          <p:nvPr>
            <p:ph idx="10"/>
          </p:nvPr>
        </p:nvSpPr>
        <p:spPr>
          <a:xfrm>
            <a:off x="5097016" y="692696"/>
            <a:ext cx="4680520" cy="2662488"/>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コンテンツ プレースホルダー 2"/>
          <p:cNvSpPr>
            <a:spLocks noGrp="1"/>
          </p:cNvSpPr>
          <p:nvPr>
            <p:ph idx="13"/>
          </p:nvPr>
        </p:nvSpPr>
        <p:spPr>
          <a:xfrm>
            <a:off x="129600" y="3644696"/>
            <a:ext cx="4680520" cy="2664000"/>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8" name="コンテンツ プレースホルダー 2"/>
          <p:cNvSpPr>
            <a:spLocks noGrp="1"/>
          </p:cNvSpPr>
          <p:nvPr>
            <p:ph idx="14"/>
          </p:nvPr>
        </p:nvSpPr>
        <p:spPr>
          <a:xfrm>
            <a:off x="5097600" y="3643200"/>
            <a:ext cx="4680520" cy="2662488"/>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9"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384303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とコンテンツ_a5">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a:xfrm>
            <a:off x="129600" y="691184"/>
            <a:ext cx="3024000" cy="2664000"/>
          </a:xfrm>
        </p:spPr>
        <p:txBody>
          <a:bodyPr/>
          <a:lstStyle/>
          <a:p>
            <a:pPr lvl="0"/>
            <a:r>
              <a:rPr lang="ja-JP" altLang="en-US" dirty="0"/>
              <a:t>マスター テキストの書式設定</a:t>
            </a:r>
          </a:p>
        </p:txBody>
      </p:sp>
      <p:sp>
        <p:nvSpPr>
          <p:cNvPr id="4" name="コンテンツ プレースホルダー 2"/>
          <p:cNvSpPr>
            <a:spLocks noGrp="1"/>
          </p:cNvSpPr>
          <p:nvPr>
            <p:ph idx="10"/>
          </p:nvPr>
        </p:nvSpPr>
        <p:spPr>
          <a:xfrm>
            <a:off x="6753413" y="692150"/>
            <a:ext cx="3024000" cy="2662488"/>
          </a:xfrm>
        </p:spPr>
        <p:txBody>
          <a:bodyPr/>
          <a:lstStyle/>
          <a:p>
            <a:pPr lvl="0"/>
            <a:r>
              <a:rPr lang="ja-JP" altLang="en-US" dirty="0"/>
              <a:t>マスター テキストの書式設定</a:t>
            </a:r>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コンテンツ プレースホルダー 2"/>
          <p:cNvSpPr>
            <a:spLocks noGrp="1"/>
          </p:cNvSpPr>
          <p:nvPr>
            <p:ph idx="13"/>
          </p:nvPr>
        </p:nvSpPr>
        <p:spPr>
          <a:xfrm>
            <a:off x="1771200" y="3644696"/>
            <a:ext cx="3024000" cy="2664000"/>
          </a:xfrm>
        </p:spPr>
        <p:txBody>
          <a:bodyPr/>
          <a:lstStyle/>
          <a:p>
            <a:pPr lvl="0"/>
            <a:r>
              <a:rPr lang="ja-JP" altLang="en-US" dirty="0"/>
              <a:t>マスター テキストの書式設定</a:t>
            </a:r>
          </a:p>
        </p:txBody>
      </p:sp>
      <p:sp>
        <p:nvSpPr>
          <p:cNvPr id="8" name="コンテンツ プレースホルダー 2"/>
          <p:cNvSpPr>
            <a:spLocks noGrp="1"/>
          </p:cNvSpPr>
          <p:nvPr>
            <p:ph idx="14"/>
          </p:nvPr>
        </p:nvSpPr>
        <p:spPr>
          <a:xfrm>
            <a:off x="5097463" y="3643200"/>
            <a:ext cx="3024920" cy="2662488"/>
          </a:xfrm>
        </p:spPr>
        <p:txBody>
          <a:bodyPr/>
          <a:lstStyle/>
          <a:p>
            <a:pPr lvl="0"/>
            <a:r>
              <a:rPr lang="ja-JP" altLang="en-US" dirty="0"/>
              <a:t>マスター テキストの書式設定</a:t>
            </a:r>
          </a:p>
        </p:txBody>
      </p:sp>
      <p:sp>
        <p:nvSpPr>
          <p:cNvPr id="9" name="コンテンツ プレースホルダー 2"/>
          <p:cNvSpPr>
            <a:spLocks noGrp="1"/>
          </p:cNvSpPr>
          <p:nvPr>
            <p:ph idx="15"/>
          </p:nvPr>
        </p:nvSpPr>
        <p:spPr>
          <a:xfrm>
            <a:off x="3441000" y="690662"/>
            <a:ext cx="3024000" cy="2664000"/>
          </a:xfrm>
        </p:spPr>
        <p:txBody>
          <a:bodyPr/>
          <a:lstStyle/>
          <a:p>
            <a:pPr lvl="0"/>
            <a:r>
              <a:rPr lang="ja-JP" altLang="en-US" dirty="0"/>
              <a:t>マスター テキストの書式設定</a:t>
            </a:r>
          </a:p>
        </p:txBody>
      </p:sp>
      <p:sp>
        <p:nvSpPr>
          <p:cNvPr id="10"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663783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とコンテンツ_a6">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a:xfrm>
            <a:off x="129600" y="691184"/>
            <a:ext cx="3024000" cy="2664000"/>
          </a:xfrm>
        </p:spPr>
        <p:txBody>
          <a:bodyPr/>
          <a:lstStyle/>
          <a:p>
            <a:pPr lvl="0"/>
            <a:r>
              <a:rPr lang="ja-JP" altLang="en-US" dirty="0"/>
              <a:t>マスター テキストの書式設定</a:t>
            </a:r>
          </a:p>
        </p:txBody>
      </p:sp>
      <p:sp>
        <p:nvSpPr>
          <p:cNvPr id="4" name="コンテンツ プレースホルダー 2"/>
          <p:cNvSpPr>
            <a:spLocks noGrp="1"/>
          </p:cNvSpPr>
          <p:nvPr>
            <p:ph idx="10"/>
          </p:nvPr>
        </p:nvSpPr>
        <p:spPr>
          <a:xfrm>
            <a:off x="6753413" y="692150"/>
            <a:ext cx="3024000" cy="2662488"/>
          </a:xfrm>
        </p:spPr>
        <p:txBody>
          <a:bodyPr/>
          <a:lstStyle/>
          <a:p>
            <a:pPr lvl="0"/>
            <a:r>
              <a:rPr lang="ja-JP" altLang="en-US" dirty="0"/>
              <a:t>マスター テキストの書式設定</a:t>
            </a:r>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コンテンツ プレースホルダー 2"/>
          <p:cNvSpPr>
            <a:spLocks noGrp="1"/>
          </p:cNvSpPr>
          <p:nvPr>
            <p:ph idx="13"/>
          </p:nvPr>
        </p:nvSpPr>
        <p:spPr>
          <a:xfrm>
            <a:off x="129600" y="3644696"/>
            <a:ext cx="3024000" cy="2664000"/>
          </a:xfrm>
        </p:spPr>
        <p:txBody>
          <a:bodyPr/>
          <a:lstStyle/>
          <a:p>
            <a:pPr lvl="0"/>
            <a:r>
              <a:rPr lang="ja-JP" altLang="en-US" dirty="0"/>
              <a:t>マスター テキストの書式設定</a:t>
            </a:r>
          </a:p>
        </p:txBody>
      </p:sp>
      <p:sp>
        <p:nvSpPr>
          <p:cNvPr id="8" name="コンテンツ プレースホルダー 2"/>
          <p:cNvSpPr>
            <a:spLocks noGrp="1"/>
          </p:cNvSpPr>
          <p:nvPr>
            <p:ph idx="14"/>
          </p:nvPr>
        </p:nvSpPr>
        <p:spPr>
          <a:xfrm>
            <a:off x="6753200" y="3643200"/>
            <a:ext cx="3024920" cy="2662488"/>
          </a:xfrm>
        </p:spPr>
        <p:txBody>
          <a:bodyPr/>
          <a:lstStyle/>
          <a:p>
            <a:pPr lvl="0"/>
            <a:r>
              <a:rPr lang="ja-JP" altLang="en-US" dirty="0"/>
              <a:t>マスター テキストの書式設定</a:t>
            </a:r>
          </a:p>
        </p:txBody>
      </p:sp>
      <p:sp>
        <p:nvSpPr>
          <p:cNvPr id="9" name="コンテンツ プレースホルダー 2"/>
          <p:cNvSpPr>
            <a:spLocks noGrp="1"/>
          </p:cNvSpPr>
          <p:nvPr>
            <p:ph idx="15"/>
          </p:nvPr>
        </p:nvSpPr>
        <p:spPr>
          <a:xfrm>
            <a:off x="3441000" y="690662"/>
            <a:ext cx="3024000" cy="2664000"/>
          </a:xfrm>
        </p:spPr>
        <p:txBody>
          <a:bodyPr/>
          <a:lstStyle/>
          <a:p>
            <a:pPr lvl="0"/>
            <a:r>
              <a:rPr lang="ja-JP" altLang="en-US" dirty="0"/>
              <a:t>マスター テキストの書式設定</a:t>
            </a:r>
          </a:p>
        </p:txBody>
      </p:sp>
      <p:sp>
        <p:nvSpPr>
          <p:cNvPr id="10" name="コンテンツ プレースホルダー 2"/>
          <p:cNvSpPr>
            <a:spLocks noGrp="1"/>
          </p:cNvSpPr>
          <p:nvPr>
            <p:ph idx="16"/>
          </p:nvPr>
        </p:nvSpPr>
        <p:spPr>
          <a:xfrm>
            <a:off x="3441000" y="3643200"/>
            <a:ext cx="3024000" cy="2664000"/>
          </a:xfrm>
        </p:spPr>
        <p:txBody>
          <a:bodyPr/>
          <a:lstStyle/>
          <a:p>
            <a:pPr lvl="0"/>
            <a:r>
              <a:rPr lang="ja-JP" altLang="en-US" dirty="0"/>
              <a:t>マスター テキストの書式設定</a:t>
            </a:r>
          </a:p>
        </p:txBody>
      </p:sp>
      <p:sp>
        <p:nvSpPr>
          <p:cNvPr id="11"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737968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906000" cy="54868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8464" y="692696"/>
            <a:ext cx="9649072" cy="56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3" name="スライド番号プレースホルダー 2"/>
          <p:cNvSpPr>
            <a:spLocks noGrp="1"/>
          </p:cNvSpPr>
          <p:nvPr>
            <p:ph type="sldNum" sz="quarter" idx="4"/>
          </p:nvPr>
        </p:nvSpPr>
        <p:spPr>
          <a:xfrm>
            <a:off x="8553399" y="6451200"/>
            <a:ext cx="1224135" cy="288000"/>
          </a:xfrm>
          <a:prstGeom prst="rect">
            <a:avLst/>
          </a:prstGeom>
        </p:spPr>
        <p:txBody>
          <a:bodyPr vert="horz" lIns="91440" tIns="45720" rIns="91440" bIns="45720" rtlCol="0" anchor="ctr"/>
          <a:lstStyle>
            <a:lvl1pPr algn="r">
              <a:lnSpc>
                <a:spcPct val="110000"/>
              </a:lnSpc>
              <a:defRPr sz="1800">
                <a:solidFill>
                  <a:schemeClr val="tx1">
                    <a:lumMod val="50000"/>
                    <a:lumOff val="50000"/>
                  </a:schemeClr>
                </a:solidFill>
                <a:latin typeface="+mn-ea"/>
                <a:ea typeface="+mn-ea"/>
              </a:defRPr>
            </a:lvl1p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61" r:id="rId4"/>
    <p:sldLayoutId id="2147483658" r:id="rId5"/>
    <p:sldLayoutId id="2147483659" r:id="rId6"/>
    <p:sldLayoutId id="2147483663" r:id="rId7"/>
    <p:sldLayoutId id="2147483668" r:id="rId8"/>
    <p:sldLayoutId id="2147483667" r:id="rId9"/>
    <p:sldLayoutId id="2147483650" r:id="rId10"/>
    <p:sldLayoutId id="2147483660" r:id="rId11"/>
    <p:sldLayoutId id="2147483665" r:id="rId12"/>
    <p:sldLayoutId id="2147483669" r:id="rId13"/>
    <p:sldLayoutId id="2147483662" r:id="rId14"/>
    <p:sldLayoutId id="2147483670" r:id="rId15"/>
    <p:sldLayoutId id="2147483654" r:id="rId16"/>
    <p:sldLayoutId id="2147483655" r:id="rId17"/>
  </p:sldLayoutIdLst>
  <p:hf hdr="0" dt="0"/>
  <p:txStyles>
    <p:titleStyle>
      <a:lvl1pPr algn="l" rtl="0" eaLnBrk="1" fontAlgn="base" hangingPunct="1">
        <a:lnSpc>
          <a:spcPct val="110000"/>
        </a:lnSpc>
        <a:spcBef>
          <a:spcPct val="0"/>
        </a:spcBef>
        <a:spcAft>
          <a:spcPct val="0"/>
        </a:spcAft>
        <a:defRPr kumimoji="1" sz="2400" b="0">
          <a:solidFill>
            <a:schemeClr val="tx1"/>
          </a:solidFill>
          <a:latin typeface="+mj-lt"/>
          <a:ea typeface="+mj-ea"/>
          <a:cs typeface="+mj-cs"/>
        </a:defRPr>
      </a:lvl1pPr>
      <a:lvl2pPr algn="ctr" rtl="0" eaLnBrk="1" fontAlgn="base" hangingPunct="1">
        <a:spcBef>
          <a:spcPct val="0"/>
        </a:spcBef>
        <a:spcAft>
          <a:spcPct val="0"/>
        </a:spcAft>
        <a:defRPr kumimoji="1" sz="4767">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767">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767">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767">
          <a:solidFill>
            <a:schemeClr val="tx2"/>
          </a:solidFill>
          <a:latin typeface="Arial" charset="0"/>
          <a:ea typeface="ＭＳ Ｐゴシック" pitchFamily="50" charset="-128"/>
        </a:defRPr>
      </a:lvl5pPr>
      <a:lvl6pPr marL="495285" algn="ctr" rtl="0" eaLnBrk="1" fontAlgn="base" hangingPunct="1">
        <a:spcBef>
          <a:spcPct val="0"/>
        </a:spcBef>
        <a:spcAft>
          <a:spcPct val="0"/>
        </a:spcAft>
        <a:defRPr kumimoji="1" sz="4767">
          <a:solidFill>
            <a:schemeClr val="tx2"/>
          </a:solidFill>
          <a:latin typeface="Arial" charset="0"/>
          <a:ea typeface="ＭＳ Ｐゴシック" pitchFamily="50" charset="-128"/>
        </a:defRPr>
      </a:lvl6pPr>
      <a:lvl7pPr marL="990570" algn="ctr" rtl="0" eaLnBrk="1" fontAlgn="base" hangingPunct="1">
        <a:spcBef>
          <a:spcPct val="0"/>
        </a:spcBef>
        <a:spcAft>
          <a:spcPct val="0"/>
        </a:spcAft>
        <a:defRPr kumimoji="1" sz="4767">
          <a:solidFill>
            <a:schemeClr val="tx2"/>
          </a:solidFill>
          <a:latin typeface="Arial" charset="0"/>
          <a:ea typeface="ＭＳ Ｐゴシック" pitchFamily="50" charset="-128"/>
        </a:defRPr>
      </a:lvl7pPr>
      <a:lvl8pPr marL="1485854" algn="ctr" rtl="0" eaLnBrk="1" fontAlgn="base" hangingPunct="1">
        <a:spcBef>
          <a:spcPct val="0"/>
        </a:spcBef>
        <a:spcAft>
          <a:spcPct val="0"/>
        </a:spcAft>
        <a:defRPr kumimoji="1" sz="4767">
          <a:solidFill>
            <a:schemeClr val="tx2"/>
          </a:solidFill>
          <a:latin typeface="Arial" charset="0"/>
          <a:ea typeface="ＭＳ Ｐゴシック" pitchFamily="50" charset="-128"/>
        </a:defRPr>
      </a:lvl8pPr>
      <a:lvl9pPr marL="1981139" algn="ctr" rtl="0" eaLnBrk="1" fontAlgn="base" hangingPunct="1">
        <a:spcBef>
          <a:spcPct val="0"/>
        </a:spcBef>
        <a:spcAft>
          <a:spcPct val="0"/>
        </a:spcAft>
        <a:defRPr kumimoji="1" sz="4767">
          <a:solidFill>
            <a:schemeClr val="tx2"/>
          </a:solidFill>
          <a:latin typeface="Arial" charset="0"/>
          <a:ea typeface="ＭＳ Ｐゴシック" pitchFamily="50" charset="-128"/>
        </a:defRPr>
      </a:lvl9pPr>
    </p:titleStyle>
    <p:body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4.0/deed.ja"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27.jpeg"/><Relationship Id="rId4" Type="http://schemas.openxmlformats.org/officeDocument/2006/relationships/image" Target="../media/image29.jpeg"/><Relationship Id="rId9" Type="http://schemas.openxmlformats.org/officeDocument/2006/relationships/image" Target="../media/image26.jpeg"/></Relationships>
</file>

<file path=ppt/slides/_rels/slide2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ja-JP" altLang="en-US" dirty="0" smtClean="0"/>
              <a:t>本教材の利用について</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本教材は、平成</a:t>
            </a:r>
            <a:r>
              <a:rPr kumimoji="1" lang="en-US" altLang="ja-JP" dirty="0" smtClean="0"/>
              <a:t>28</a:t>
            </a:r>
            <a:r>
              <a:rPr kumimoji="1" lang="ja-JP" altLang="en-US" dirty="0" smtClean="0"/>
              <a:t>年度 特許庁産業財産権制度問題調査研究「デザインの創作活動の特性に応じた実践的な知的財産権制度の知識修得の在り方に関する調査研究」（請負先：国立大学法人大阪大学 知的財産センター）に基づき作成したものです。</a:t>
            </a:r>
            <a:endParaRPr kumimoji="1" lang="en-US" altLang="ja-JP" dirty="0" smtClean="0"/>
          </a:p>
          <a:p>
            <a:r>
              <a:rPr kumimoji="1" lang="ja-JP" altLang="en-US" dirty="0" smtClean="0"/>
              <a:t>本教材の著作権は、第三者に権利があることを表示している内容を除き、特許庁に帰属しています。また、本教材は、</a:t>
            </a:r>
            <a:r>
              <a:rPr lang="ja-JP" altLang="en-US" dirty="0" smtClean="0"/>
              <a:t>第三者</a:t>
            </a:r>
            <a:r>
              <a:rPr lang="ja-JP" altLang="en-US" dirty="0"/>
              <a:t>に権利があることを表示している</a:t>
            </a:r>
            <a:r>
              <a:rPr lang="ja-JP" altLang="en-US" dirty="0" smtClean="0"/>
              <a:t>内容を</a:t>
            </a:r>
            <a:r>
              <a:rPr lang="ja-JP" altLang="en-US" dirty="0"/>
              <a:t>除き</a:t>
            </a:r>
            <a:r>
              <a:rPr lang="ja-JP" altLang="en-US" dirty="0" smtClean="0"/>
              <a:t>、</a:t>
            </a:r>
            <a:r>
              <a:rPr kumimoji="1" lang="ja-JP" altLang="en-US" dirty="0" smtClean="0">
                <a:hlinkClick r:id="rId3"/>
              </a:rPr>
              <a:t>クリエイティブ・コモンズ 表示 </a:t>
            </a:r>
            <a:r>
              <a:rPr kumimoji="1" lang="en-US" altLang="ja-JP" dirty="0" smtClean="0">
                <a:hlinkClick r:id="rId3"/>
              </a:rPr>
              <a:t>- </a:t>
            </a:r>
            <a:r>
              <a:rPr kumimoji="1" lang="ja-JP" altLang="en-US" dirty="0" smtClean="0">
                <a:hlinkClick r:id="rId3"/>
              </a:rPr>
              <a:t>非営利 </a:t>
            </a:r>
            <a:r>
              <a:rPr kumimoji="1" lang="en-US" altLang="ja-JP" dirty="0" smtClean="0">
                <a:hlinkClick r:id="rId3"/>
              </a:rPr>
              <a:t>4.0 </a:t>
            </a:r>
            <a:r>
              <a:rPr kumimoji="1" lang="ja-JP" altLang="en-US" dirty="0" smtClean="0">
                <a:hlinkClick r:id="rId3"/>
              </a:rPr>
              <a:t>国際 ライセンス</a:t>
            </a:r>
            <a:r>
              <a:rPr kumimoji="1" lang="ja-JP" altLang="en-US" dirty="0" smtClean="0"/>
              <a:t>の下に提供されています。</a:t>
            </a:r>
            <a:endParaRPr kumimoji="1" lang="en-US" altLang="ja-JP" dirty="0" smtClean="0"/>
          </a:p>
          <a:p>
            <a:endParaRPr lang="en-US" altLang="ja-JP" dirty="0" smtClean="0"/>
          </a:p>
          <a:p>
            <a:endParaRPr lang="en-US" altLang="ja-JP" dirty="0" smtClean="0"/>
          </a:p>
          <a:p>
            <a:endParaRPr lang="en-US" altLang="ja-JP" dirty="0"/>
          </a:p>
          <a:p>
            <a:r>
              <a:rPr kumimoji="1" lang="ja-JP" altLang="en-US" dirty="0" smtClean="0"/>
              <a:t>本教材は、できる限り正確な情報の提供を期して作成したものですが、不正確な情報や古い情報を含んでいる可能性があります。本教材を利用したことにより損害・損失等を被る事態が生じたとしても、特許庁、国立大学法人大阪大学 知的財産センター及び執筆者は一切の責任を負いかねますので、ご了承ください。</a:t>
            </a:r>
            <a:endParaRPr kumimoji="1" lang="en-US" altLang="ja-JP" dirty="0" smtClean="0"/>
          </a:p>
          <a:p>
            <a:endParaRPr lang="en-US" altLang="ja-JP" dirty="0" smtClean="0"/>
          </a:p>
          <a:p>
            <a:pPr marL="0" indent="0">
              <a:buNone/>
            </a:pPr>
            <a:r>
              <a:rPr kumimoji="1" lang="ja-JP" altLang="en-US" sz="1400" dirty="0" smtClean="0"/>
              <a:t>　　　　　　　　　　　　　　　　　　　　　　　　　　　　　　　　　　［本教材の利用に関するお問い合わせ先］</a:t>
            </a:r>
            <a:endParaRPr kumimoji="1" lang="en-US" altLang="ja-JP" sz="1400" dirty="0" smtClean="0"/>
          </a:p>
          <a:p>
            <a:pPr marL="0" indent="0">
              <a:buNone/>
            </a:pPr>
            <a:r>
              <a:rPr kumimoji="1" lang="ja-JP" altLang="en-US" sz="1400" dirty="0" smtClean="0"/>
              <a:t>　　　　　　　　　　　　　　　　　　　　　　　　　　　　　　　　　　　特許庁 審査第一部 意匠課 企画調査班</a:t>
            </a:r>
            <a:endParaRPr kumimoji="1" lang="en-US" altLang="ja-JP" sz="1400" dirty="0" smtClean="0"/>
          </a:p>
          <a:p>
            <a:pPr marL="0" indent="0">
              <a:buNone/>
            </a:pPr>
            <a:r>
              <a:rPr lang="ja-JP" altLang="en-US" sz="1400" dirty="0" smtClean="0"/>
              <a:t>　　　　　　　　　　　　　　　　　　　　　　　　　　　　　　　　　　　</a:t>
            </a:r>
            <a:r>
              <a:rPr lang="en-US" altLang="ja-JP" sz="1400" dirty="0" smtClean="0"/>
              <a:t>TEL</a:t>
            </a:r>
            <a:r>
              <a:rPr lang="ja-JP" altLang="en-US" sz="1400" dirty="0" smtClean="0"/>
              <a:t>：</a:t>
            </a:r>
            <a:r>
              <a:rPr lang="en-US" altLang="ja-JP" sz="1400" dirty="0" smtClean="0"/>
              <a:t>03-3581-1101</a:t>
            </a:r>
            <a:r>
              <a:rPr lang="ja-JP" altLang="en-US" sz="1400" dirty="0" smtClean="0"/>
              <a:t>（内線</a:t>
            </a:r>
            <a:r>
              <a:rPr lang="en-US" altLang="ja-JP" sz="1400" dirty="0" smtClean="0"/>
              <a:t>2907</a:t>
            </a:r>
            <a:r>
              <a:rPr lang="ja-JP" altLang="en-US" sz="1400" dirty="0" smtClean="0"/>
              <a:t>）</a:t>
            </a:r>
            <a:endParaRPr kumimoji="1" lang="en-US" altLang="ja-JP" sz="1400" dirty="0" smtClean="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0</a:t>
            </a:fld>
            <a:endParaRPr lang="ja-JP" altLang="en-US" dirty="0"/>
          </a:p>
        </p:txBody>
      </p:sp>
      <p:pic>
        <p:nvPicPr>
          <p:cNvPr id="6" name="図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624" y="2851200"/>
            <a:ext cx="1428750" cy="495300"/>
          </a:xfrm>
          <a:prstGeom prst="rect">
            <a:avLst/>
          </a:prstGeom>
        </p:spPr>
      </p:pic>
      <p:sp>
        <p:nvSpPr>
          <p:cNvPr id="8"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722675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a:t>05-01</a:t>
            </a:r>
            <a:r>
              <a:rPr kumimoji="1" lang="ja-JP" altLang="en-US" dirty="0"/>
              <a:t>　</a:t>
            </a:r>
            <a:r>
              <a:rPr lang="ja-JP" altLang="en-US" dirty="0"/>
              <a:t>出願人のニーズ</a:t>
            </a:r>
            <a:r>
              <a:rPr lang="ja-JP" altLang="en-US" dirty="0" smtClean="0"/>
              <a:t>に適合した意匠</a:t>
            </a:r>
            <a:r>
              <a:rPr lang="ja-JP" altLang="en-US" dirty="0"/>
              <a:t>制度</a:t>
            </a:r>
            <a:endParaRPr kumimoji="1" lang="ja-JP" altLang="en-US" dirty="0"/>
          </a:p>
        </p:txBody>
      </p:sp>
      <p:sp>
        <p:nvSpPr>
          <p:cNvPr id="6" name="コンテンツ プレースホルダー 5"/>
          <p:cNvSpPr>
            <a:spLocks noGrp="1"/>
          </p:cNvSpPr>
          <p:nvPr>
            <p:ph idx="1"/>
          </p:nvPr>
        </p:nvSpPr>
        <p:spPr>
          <a:xfrm>
            <a:off x="128464" y="1265720"/>
            <a:ext cx="9649072" cy="720000"/>
          </a:xfrm>
          <a:solidFill>
            <a:schemeClr val="accent3">
              <a:lumMod val="20000"/>
              <a:lumOff val="80000"/>
            </a:schemeClr>
          </a:solidFill>
        </p:spPr>
        <p:txBody>
          <a:bodyPr/>
          <a:lstStyle/>
          <a:p>
            <a:r>
              <a:rPr kumimoji="1" lang="ja-JP" altLang="en-US" dirty="0"/>
              <a:t>秘密意匠制度は、登録から最長</a:t>
            </a:r>
            <a:r>
              <a:rPr kumimoji="1" lang="en-US" altLang="ja-JP" dirty="0"/>
              <a:t>3</a:t>
            </a:r>
            <a:r>
              <a:rPr kumimoji="1" lang="ja-JP" altLang="en-US" dirty="0"/>
              <a:t>年を限度として登録意匠の内容を公表せず秘密にすることができるもの。</a:t>
            </a:r>
            <a:endParaRPr kumimoji="1" lang="en-US" altLang="ja-JP" dirty="0"/>
          </a:p>
        </p:txBody>
      </p:sp>
      <p:sp>
        <p:nvSpPr>
          <p:cNvPr id="7" name="テキスト プレースホルダー 6"/>
          <p:cNvSpPr>
            <a:spLocks noGrp="1"/>
          </p:cNvSpPr>
          <p:nvPr>
            <p:ph type="body" sz="quarter" idx="10"/>
          </p:nvPr>
        </p:nvSpPr>
        <p:spPr/>
        <p:txBody>
          <a:bodyPr/>
          <a:lstStyle/>
          <a:p>
            <a:pPr marL="0" indent="0">
              <a:buNone/>
            </a:pPr>
            <a:r>
              <a:rPr kumimoji="1" lang="ja-JP" altLang="en-US" sz="2400" dirty="0">
                <a:solidFill>
                  <a:schemeClr val="accent3">
                    <a:lumMod val="50000"/>
                  </a:schemeClr>
                </a:solidFill>
              </a:rPr>
              <a:t>秘密意匠制度</a:t>
            </a:r>
          </a:p>
        </p:txBody>
      </p:sp>
      <p:sp>
        <p:nvSpPr>
          <p:cNvPr id="5" name="スライド番号プレースホルダー 4"/>
          <p:cNvSpPr>
            <a:spLocks noGrp="1"/>
          </p:cNvSpPr>
          <p:nvPr>
            <p:ph type="sldNum" sz="quarter" idx="12"/>
          </p:nvPr>
        </p:nvSpPr>
        <p:spPr/>
        <p:txBody>
          <a:bodyPr/>
          <a:lstStyle/>
          <a:p>
            <a:fld id="{0B1296A0-BB5A-491C-8A3A-2721A8AE2E9D}" type="slidenum">
              <a:rPr lang="ja-JP" altLang="en-US" smtClean="0"/>
              <a:pPr/>
              <a:t>9</a:t>
            </a:fld>
            <a:endParaRPr lang="ja-JP" altLang="en-US" dirty="0"/>
          </a:p>
        </p:txBody>
      </p:sp>
      <p:sp>
        <p:nvSpPr>
          <p:cNvPr id="39" name="角丸四角形 38"/>
          <p:cNvSpPr/>
          <p:nvPr/>
        </p:nvSpPr>
        <p:spPr>
          <a:xfrm>
            <a:off x="8553600" y="2348064"/>
            <a:ext cx="720582" cy="1008000"/>
          </a:xfrm>
          <a:prstGeom prst="roundRect">
            <a:avLst>
              <a:gd name="adj" fmla="val 1138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4232418" y="2347200"/>
            <a:ext cx="720582" cy="1008000"/>
          </a:xfrm>
          <a:prstGeom prst="roundRect">
            <a:avLst>
              <a:gd name="adj" fmla="val 1138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776536" y="3499783"/>
            <a:ext cx="432048" cy="2374400"/>
          </a:xfrm>
          <a:prstGeom prst="roundRect">
            <a:avLst>
              <a:gd name="adj" fmla="val 16666"/>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a:solidFill>
                  <a:schemeClr val="tx1"/>
                </a:solidFill>
              </a:rPr>
              <a:t>出願</a:t>
            </a:r>
            <a:endParaRPr kumimoji="1" lang="en-US" altLang="ja-JP" sz="1400" dirty="0">
              <a:solidFill>
                <a:schemeClr val="tx1"/>
              </a:solidFill>
            </a:endParaRPr>
          </a:p>
        </p:txBody>
      </p:sp>
      <p:sp>
        <p:nvSpPr>
          <p:cNvPr id="9" name="角丸四角形 8"/>
          <p:cNvSpPr/>
          <p:nvPr/>
        </p:nvSpPr>
        <p:spPr>
          <a:xfrm>
            <a:off x="2216696" y="3499783"/>
            <a:ext cx="432048" cy="2374400"/>
          </a:xfrm>
          <a:prstGeom prst="roundRect">
            <a:avLst>
              <a:gd name="adj" fmla="val 1666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a:solidFill>
                  <a:schemeClr val="tx1"/>
                </a:solidFill>
              </a:rPr>
              <a:t>登録査定</a:t>
            </a:r>
            <a:endParaRPr kumimoji="1" lang="en-US" altLang="ja-JP" sz="1400" dirty="0">
              <a:solidFill>
                <a:schemeClr val="tx1"/>
              </a:solidFill>
            </a:endParaRPr>
          </a:p>
        </p:txBody>
      </p:sp>
      <p:sp>
        <p:nvSpPr>
          <p:cNvPr id="10" name="角丸四角形 9"/>
          <p:cNvSpPr/>
          <p:nvPr/>
        </p:nvSpPr>
        <p:spPr>
          <a:xfrm>
            <a:off x="2936776" y="3499783"/>
            <a:ext cx="432048" cy="2374400"/>
          </a:xfrm>
          <a:prstGeom prst="roundRect">
            <a:avLst>
              <a:gd name="adj" fmla="val 16666"/>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a:solidFill>
                  <a:schemeClr val="tx1"/>
                </a:solidFill>
              </a:rPr>
              <a:t>登録料の納付</a:t>
            </a:r>
            <a:endParaRPr kumimoji="1" lang="en-US" altLang="ja-JP" sz="1400" dirty="0">
              <a:solidFill>
                <a:schemeClr val="tx1"/>
              </a:solidFill>
            </a:endParaRPr>
          </a:p>
        </p:txBody>
      </p:sp>
      <p:sp>
        <p:nvSpPr>
          <p:cNvPr id="11" name="角丸四角形 10"/>
          <p:cNvSpPr/>
          <p:nvPr/>
        </p:nvSpPr>
        <p:spPr>
          <a:xfrm>
            <a:off x="3656856" y="3501296"/>
            <a:ext cx="432048" cy="2374400"/>
          </a:xfrm>
          <a:prstGeom prst="roundRect">
            <a:avLst>
              <a:gd name="adj" fmla="val 1666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a:solidFill>
                  <a:schemeClr val="tx1"/>
                </a:solidFill>
              </a:rPr>
              <a:t>設定登録</a:t>
            </a:r>
            <a:endParaRPr kumimoji="1" lang="en-US" altLang="ja-JP" sz="1400" dirty="0">
              <a:solidFill>
                <a:schemeClr val="tx1"/>
              </a:solidFill>
            </a:endParaRPr>
          </a:p>
        </p:txBody>
      </p:sp>
      <p:sp>
        <p:nvSpPr>
          <p:cNvPr id="12" name="角丸四角形 11"/>
          <p:cNvSpPr/>
          <p:nvPr/>
        </p:nvSpPr>
        <p:spPr>
          <a:xfrm>
            <a:off x="4375932" y="3499200"/>
            <a:ext cx="432048" cy="1656000"/>
          </a:xfrm>
          <a:prstGeom prst="roundRect">
            <a:avLst>
              <a:gd name="adj" fmla="val 1666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a:solidFill>
                  <a:schemeClr val="tx1"/>
                </a:solidFill>
              </a:rPr>
              <a:t>公報発行</a:t>
            </a:r>
            <a:endParaRPr kumimoji="1" lang="en-US" altLang="ja-JP" sz="1400" dirty="0">
              <a:solidFill>
                <a:schemeClr val="tx1"/>
              </a:solidFill>
            </a:endParaRPr>
          </a:p>
        </p:txBody>
      </p:sp>
      <p:sp>
        <p:nvSpPr>
          <p:cNvPr id="13" name="角丸四角形 12"/>
          <p:cNvSpPr/>
          <p:nvPr/>
        </p:nvSpPr>
        <p:spPr>
          <a:xfrm>
            <a:off x="8697600" y="3499200"/>
            <a:ext cx="432048" cy="2374400"/>
          </a:xfrm>
          <a:prstGeom prst="roundRect">
            <a:avLst>
              <a:gd name="adj" fmla="val 1666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a:solidFill>
                  <a:schemeClr val="tx1"/>
                </a:solidFill>
              </a:rPr>
              <a:t>図面等の掲載</a:t>
            </a:r>
            <a:endParaRPr kumimoji="1" lang="en-US" altLang="ja-JP" sz="1400" dirty="0">
              <a:solidFill>
                <a:schemeClr val="tx1"/>
              </a:solidFill>
            </a:endParaRPr>
          </a:p>
        </p:txBody>
      </p:sp>
      <p:cxnSp>
        <p:nvCxnSpPr>
          <p:cNvPr id="14" name="直線矢印コネクタ 13"/>
          <p:cNvCxnSpPr>
            <a:stCxn id="8" idx="3"/>
            <a:endCxn id="9" idx="1"/>
          </p:cNvCxnSpPr>
          <p:nvPr/>
        </p:nvCxnSpPr>
        <p:spPr>
          <a:xfrm>
            <a:off x="1208584" y="4686983"/>
            <a:ext cx="100811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9" idx="3"/>
            <a:endCxn id="10" idx="1"/>
          </p:cNvCxnSpPr>
          <p:nvPr/>
        </p:nvCxnSpPr>
        <p:spPr>
          <a:xfrm>
            <a:off x="2648744" y="4686983"/>
            <a:ext cx="28803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10" idx="3"/>
            <a:endCxn id="11" idx="1"/>
          </p:cNvCxnSpPr>
          <p:nvPr/>
        </p:nvCxnSpPr>
        <p:spPr>
          <a:xfrm>
            <a:off x="3368824" y="4686983"/>
            <a:ext cx="288032" cy="1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1" idx="3"/>
          </p:cNvCxnSpPr>
          <p:nvPr/>
        </p:nvCxnSpPr>
        <p:spPr>
          <a:xfrm flipV="1">
            <a:off x="4088904" y="4686400"/>
            <a:ext cx="28702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13" idx="1"/>
          </p:cNvCxnSpPr>
          <p:nvPr/>
        </p:nvCxnSpPr>
        <p:spPr>
          <a:xfrm flipH="1">
            <a:off x="4808538" y="4686400"/>
            <a:ext cx="3889062" cy="0"/>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8" name="左右矢印 27"/>
          <p:cNvSpPr/>
          <p:nvPr/>
        </p:nvSpPr>
        <p:spPr>
          <a:xfrm>
            <a:off x="4088904" y="5299783"/>
            <a:ext cx="4608696" cy="576000"/>
          </a:xfrm>
          <a:prstGeom prst="lef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a:solidFill>
                  <a:schemeClr val="tx1"/>
                </a:solidFill>
                <a:latin typeface="+mn-ea"/>
              </a:rPr>
              <a:t>秘密期間（最長</a:t>
            </a:r>
            <a:r>
              <a:rPr lang="en-US" altLang="ja-JP" dirty="0">
                <a:solidFill>
                  <a:schemeClr val="tx1"/>
                </a:solidFill>
                <a:latin typeface="+mn-ea"/>
              </a:rPr>
              <a:t>3</a:t>
            </a:r>
            <a:r>
              <a:rPr lang="ja-JP" altLang="en-US" dirty="0">
                <a:solidFill>
                  <a:schemeClr val="tx1"/>
                </a:solidFill>
                <a:latin typeface="+mn-ea"/>
              </a:rPr>
              <a:t>年）</a:t>
            </a:r>
            <a:endParaRPr kumimoji="1" lang="ja-JP" altLang="en-US" dirty="0">
              <a:solidFill>
                <a:schemeClr val="tx1"/>
              </a:solidFill>
              <a:latin typeface="+mn-ea"/>
            </a:endParaRPr>
          </a:p>
        </p:txBody>
      </p:sp>
      <p:sp>
        <p:nvSpPr>
          <p:cNvPr id="32" name="メモ 31"/>
          <p:cNvSpPr/>
          <p:nvPr/>
        </p:nvSpPr>
        <p:spPr>
          <a:xfrm>
            <a:off x="4339956" y="2491200"/>
            <a:ext cx="504000" cy="720000"/>
          </a:xfrm>
          <a:prstGeom prst="foldedCorner">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0000"/>
              </a:lnSpc>
            </a:pPr>
            <a:endParaRPr lang="en-US" altLang="ja-JP" sz="400" dirty="0">
              <a:solidFill>
                <a:schemeClr val="accent1">
                  <a:lumMod val="50000"/>
                </a:schemeClr>
              </a:solidFill>
            </a:endParaRPr>
          </a:p>
          <a:p>
            <a:pPr algn="ctr">
              <a:lnSpc>
                <a:spcPct val="110000"/>
              </a:lnSpc>
            </a:pPr>
            <a:r>
              <a:rPr lang="ja-JP" altLang="en-US" sz="400" dirty="0">
                <a:solidFill>
                  <a:schemeClr val="accent3">
                    <a:lumMod val="75000"/>
                  </a:schemeClr>
                </a:solidFill>
              </a:rPr>
              <a:t>■■■■■■ ■■■■■■</a:t>
            </a:r>
            <a:endParaRPr kumimoji="1" lang="ja-JP" altLang="en-US" sz="400" dirty="0">
              <a:solidFill>
                <a:schemeClr val="accent3">
                  <a:lumMod val="75000"/>
                </a:schemeClr>
              </a:solidFill>
            </a:endParaRPr>
          </a:p>
        </p:txBody>
      </p:sp>
      <p:sp>
        <p:nvSpPr>
          <p:cNvPr id="33" name="メモ 32"/>
          <p:cNvSpPr/>
          <p:nvPr/>
        </p:nvSpPr>
        <p:spPr>
          <a:xfrm>
            <a:off x="8661600" y="2491200"/>
            <a:ext cx="504000" cy="720000"/>
          </a:xfrm>
          <a:prstGeom prst="foldedCorner">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0000"/>
              </a:lnSpc>
            </a:pPr>
            <a:endParaRPr kumimoji="1" lang="en-US" altLang="ja-JP" sz="400" dirty="0">
              <a:solidFill>
                <a:schemeClr val="accent1">
                  <a:lumMod val="50000"/>
                </a:schemeClr>
              </a:solidFill>
            </a:endParaRPr>
          </a:p>
          <a:p>
            <a:pPr algn="ctr">
              <a:lnSpc>
                <a:spcPct val="110000"/>
              </a:lnSpc>
            </a:pPr>
            <a:r>
              <a:rPr kumimoji="1" lang="ja-JP" altLang="en-US" sz="400" dirty="0">
                <a:solidFill>
                  <a:schemeClr val="accent3">
                    <a:lumMod val="75000"/>
                  </a:schemeClr>
                </a:solidFill>
              </a:rPr>
              <a:t>■■■■■■■■■■■■</a:t>
            </a:r>
            <a:endParaRPr kumimoji="1" lang="en-US" altLang="ja-JP" sz="400" dirty="0">
              <a:solidFill>
                <a:schemeClr val="accent3">
                  <a:lumMod val="75000"/>
                </a:schemeClr>
              </a:solidFill>
            </a:endParaRPr>
          </a:p>
          <a:p>
            <a:pPr algn="ctr">
              <a:lnSpc>
                <a:spcPct val="110000"/>
              </a:lnSpc>
            </a:pPr>
            <a:r>
              <a:rPr lang="ja-JP" altLang="en-US" sz="400" dirty="0">
                <a:solidFill>
                  <a:schemeClr val="accent3">
                    <a:lumMod val="75000"/>
                  </a:schemeClr>
                </a:solidFill>
              </a:rPr>
              <a:t>■■■■■■</a:t>
            </a:r>
          </a:p>
        </p:txBody>
      </p:sp>
      <p:pic>
        <p:nvPicPr>
          <p:cNvPr id="34" name="Picture 11"/>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9745" y="2815102"/>
            <a:ext cx="447709" cy="292205"/>
          </a:xfrm>
          <a:prstGeom prst="rect">
            <a:avLst/>
          </a:prstGeom>
          <a:solidFill>
            <a:schemeClr val="bg1"/>
          </a:solidFill>
          <a:ln>
            <a:noFill/>
          </a:ln>
          <a:effectLst/>
          <a:extLst/>
        </p:spPr>
      </p:pic>
      <p:sp>
        <p:nvSpPr>
          <p:cNvPr id="35" name="二等辺三角形 34"/>
          <p:cNvSpPr/>
          <p:nvPr/>
        </p:nvSpPr>
        <p:spPr>
          <a:xfrm flipV="1">
            <a:off x="4521546" y="3355200"/>
            <a:ext cx="144016" cy="144000"/>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二等辺三角形 37"/>
          <p:cNvSpPr/>
          <p:nvPr/>
        </p:nvSpPr>
        <p:spPr>
          <a:xfrm flipV="1">
            <a:off x="8841600" y="3355358"/>
            <a:ext cx="144016" cy="144000"/>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4953000" y="2347200"/>
            <a:ext cx="2880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900" dirty="0">
                <a:solidFill>
                  <a:schemeClr val="tx1"/>
                </a:solidFill>
              </a:rPr>
              <a:t>秘密意匠の場合、書誌的事項のみが掲載され、</a:t>
            </a:r>
            <a:endParaRPr kumimoji="1" lang="en-US" altLang="ja-JP" sz="900" dirty="0">
              <a:solidFill>
                <a:schemeClr val="tx1"/>
              </a:solidFill>
            </a:endParaRPr>
          </a:p>
          <a:p>
            <a:pPr>
              <a:lnSpc>
                <a:spcPct val="110000"/>
              </a:lnSpc>
            </a:pPr>
            <a:r>
              <a:rPr kumimoji="1" lang="ja-JP" altLang="en-US" sz="900" dirty="0">
                <a:solidFill>
                  <a:schemeClr val="tx1"/>
                </a:solidFill>
              </a:rPr>
              <a:t>図面等は秘密期間の経過後に掲載される。</a:t>
            </a:r>
          </a:p>
        </p:txBody>
      </p:sp>
      <p:sp>
        <p:nvSpPr>
          <p:cNvPr id="27"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315572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lang="en-US" altLang="ja-JP" dirty="0"/>
              <a:t>05-02</a:t>
            </a:r>
            <a:r>
              <a:rPr kumimoji="1" lang="en-US" altLang="ja-JP" dirty="0"/>
              <a:t/>
            </a:r>
            <a:br>
              <a:rPr kumimoji="1" lang="en-US" altLang="ja-JP" dirty="0"/>
            </a:br>
            <a:r>
              <a:rPr kumimoji="1" lang="ja-JP" altLang="en-US" dirty="0"/>
              <a:t>先願意匠の一部と同一または類似</a:t>
            </a:r>
            <a:r>
              <a:rPr kumimoji="1" lang="ja-JP" altLang="en-US" dirty="0" smtClean="0"/>
              <a:t>の</a:t>
            </a:r>
            <a:r>
              <a:rPr kumimoji="1" lang="en-US" altLang="ja-JP" dirty="0" smtClean="0"/>
              <a:t/>
            </a:r>
            <a:br>
              <a:rPr kumimoji="1" lang="en-US" altLang="ja-JP" dirty="0" smtClean="0"/>
            </a:br>
            <a:r>
              <a:rPr kumimoji="1" lang="ja-JP" altLang="en-US" dirty="0" smtClean="0"/>
              <a:t>後</a:t>
            </a:r>
            <a:r>
              <a:rPr kumimoji="1" lang="ja-JP" altLang="en-US" dirty="0"/>
              <a:t>願意匠の保護除外</a:t>
            </a:r>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10</a:t>
            </a:fld>
            <a:endParaRPr lang="ja-JP" altLang="en-US" dirty="0"/>
          </a:p>
        </p:txBody>
      </p:sp>
      <p:sp>
        <p:nvSpPr>
          <p:cNvPr id="5"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926597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a:t>05-02</a:t>
            </a:r>
            <a:r>
              <a:rPr kumimoji="1" lang="ja-JP" altLang="en-US" dirty="0"/>
              <a:t>　先願意匠の一部と同一または類似の後願意匠の保護除外</a:t>
            </a:r>
          </a:p>
        </p:txBody>
      </p:sp>
      <p:sp>
        <p:nvSpPr>
          <p:cNvPr id="3" name="コンテンツ プレースホルダー 2"/>
          <p:cNvSpPr>
            <a:spLocks noGrp="1"/>
          </p:cNvSpPr>
          <p:nvPr>
            <p:ph idx="1"/>
          </p:nvPr>
        </p:nvSpPr>
        <p:spPr>
          <a:xfrm>
            <a:off x="128464" y="692696"/>
            <a:ext cx="9649072" cy="720080"/>
          </a:xfrm>
          <a:solidFill>
            <a:schemeClr val="accent3">
              <a:lumMod val="20000"/>
              <a:lumOff val="80000"/>
            </a:schemeClr>
          </a:solidFill>
        </p:spPr>
        <p:txBody>
          <a:bodyPr/>
          <a:lstStyle/>
          <a:p>
            <a:r>
              <a:rPr kumimoji="1" lang="ja-JP" altLang="en-US" dirty="0"/>
              <a:t>先願の出願後から登録・意匠公報発行までの間、意匠の一部と同一または類似する後願意匠登録出願は、拒絶される。ただし、同一出願人が出願した場合には拒絶されない。</a:t>
            </a:r>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11</a:t>
            </a:fld>
            <a:endParaRPr lang="ja-JP" altLang="en-US" dirty="0"/>
          </a:p>
        </p:txBody>
      </p:sp>
      <p:sp>
        <p:nvSpPr>
          <p:cNvPr id="6" name="角丸四角形 5"/>
          <p:cNvSpPr/>
          <p:nvPr/>
        </p:nvSpPr>
        <p:spPr>
          <a:xfrm>
            <a:off x="776536" y="3499783"/>
            <a:ext cx="432048" cy="2374400"/>
          </a:xfrm>
          <a:prstGeom prst="roundRect">
            <a:avLst>
              <a:gd name="adj" fmla="val 16666"/>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a:solidFill>
                  <a:schemeClr val="tx1"/>
                </a:solidFill>
              </a:rPr>
              <a:t>出願</a:t>
            </a:r>
            <a:endParaRPr kumimoji="1" lang="en-US" altLang="ja-JP" sz="1400" dirty="0">
              <a:solidFill>
                <a:schemeClr val="tx1"/>
              </a:solidFill>
            </a:endParaRPr>
          </a:p>
        </p:txBody>
      </p:sp>
      <p:sp>
        <p:nvSpPr>
          <p:cNvPr id="7" name="角丸四角形 6"/>
          <p:cNvSpPr/>
          <p:nvPr/>
        </p:nvSpPr>
        <p:spPr>
          <a:xfrm>
            <a:off x="2216696" y="3499783"/>
            <a:ext cx="432048" cy="2374400"/>
          </a:xfrm>
          <a:prstGeom prst="roundRect">
            <a:avLst>
              <a:gd name="adj" fmla="val 1666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a:solidFill>
                  <a:schemeClr val="tx1"/>
                </a:solidFill>
              </a:rPr>
              <a:t>登録査定</a:t>
            </a:r>
            <a:endParaRPr kumimoji="1" lang="en-US" altLang="ja-JP" sz="1400" dirty="0">
              <a:solidFill>
                <a:schemeClr val="tx1"/>
              </a:solidFill>
            </a:endParaRPr>
          </a:p>
        </p:txBody>
      </p:sp>
      <p:sp>
        <p:nvSpPr>
          <p:cNvPr id="8" name="角丸四角形 7"/>
          <p:cNvSpPr/>
          <p:nvPr/>
        </p:nvSpPr>
        <p:spPr>
          <a:xfrm>
            <a:off x="2936776" y="3499783"/>
            <a:ext cx="432048" cy="2374400"/>
          </a:xfrm>
          <a:prstGeom prst="roundRect">
            <a:avLst>
              <a:gd name="adj" fmla="val 16666"/>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a:solidFill>
                  <a:schemeClr val="tx1"/>
                </a:solidFill>
              </a:rPr>
              <a:t>登録料の納付</a:t>
            </a:r>
            <a:endParaRPr kumimoji="1" lang="en-US" altLang="ja-JP" sz="1400" dirty="0">
              <a:solidFill>
                <a:schemeClr val="tx1"/>
              </a:solidFill>
            </a:endParaRPr>
          </a:p>
        </p:txBody>
      </p:sp>
      <p:sp>
        <p:nvSpPr>
          <p:cNvPr id="9" name="角丸四角形 8"/>
          <p:cNvSpPr/>
          <p:nvPr/>
        </p:nvSpPr>
        <p:spPr>
          <a:xfrm>
            <a:off x="3656856" y="3501296"/>
            <a:ext cx="432048" cy="2374400"/>
          </a:xfrm>
          <a:prstGeom prst="roundRect">
            <a:avLst>
              <a:gd name="adj" fmla="val 1666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a:solidFill>
                  <a:schemeClr val="tx1"/>
                </a:solidFill>
              </a:rPr>
              <a:t>設定登録</a:t>
            </a:r>
            <a:endParaRPr kumimoji="1" lang="en-US" altLang="ja-JP" sz="1400" dirty="0">
              <a:solidFill>
                <a:schemeClr val="tx1"/>
              </a:solidFill>
            </a:endParaRPr>
          </a:p>
        </p:txBody>
      </p:sp>
      <p:cxnSp>
        <p:nvCxnSpPr>
          <p:cNvPr id="11" name="直線矢印コネクタ 10"/>
          <p:cNvCxnSpPr>
            <a:stCxn id="6" idx="3"/>
            <a:endCxn id="7" idx="1"/>
          </p:cNvCxnSpPr>
          <p:nvPr/>
        </p:nvCxnSpPr>
        <p:spPr>
          <a:xfrm>
            <a:off x="1208584" y="4686983"/>
            <a:ext cx="100811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7" idx="3"/>
            <a:endCxn id="8" idx="1"/>
          </p:cNvCxnSpPr>
          <p:nvPr/>
        </p:nvCxnSpPr>
        <p:spPr>
          <a:xfrm>
            <a:off x="2648744" y="4686983"/>
            <a:ext cx="28803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stCxn id="8" idx="3"/>
            <a:endCxn id="9" idx="1"/>
          </p:cNvCxnSpPr>
          <p:nvPr/>
        </p:nvCxnSpPr>
        <p:spPr>
          <a:xfrm>
            <a:off x="3368824" y="4686983"/>
            <a:ext cx="288032" cy="1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4376490" y="3499033"/>
            <a:ext cx="432048" cy="2374400"/>
          </a:xfrm>
          <a:prstGeom prst="roundRect">
            <a:avLst>
              <a:gd name="adj" fmla="val 1666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ja-JP" altLang="en-US" sz="1400" dirty="0">
                <a:solidFill>
                  <a:schemeClr val="tx1"/>
                </a:solidFill>
              </a:rPr>
              <a:t>公報発行</a:t>
            </a:r>
            <a:endParaRPr kumimoji="1" lang="en-US" altLang="ja-JP" sz="1400" dirty="0">
              <a:solidFill>
                <a:schemeClr val="tx1"/>
              </a:solidFill>
            </a:endParaRPr>
          </a:p>
        </p:txBody>
      </p:sp>
      <p:cxnSp>
        <p:nvCxnSpPr>
          <p:cNvPr id="18" name="直線矢印コネクタ 17"/>
          <p:cNvCxnSpPr>
            <a:stCxn id="9" idx="3"/>
            <a:endCxn id="16" idx="1"/>
          </p:cNvCxnSpPr>
          <p:nvPr/>
        </p:nvCxnSpPr>
        <p:spPr>
          <a:xfrm flipV="1">
            <a:off x="4088904" y="4686233"/>
            <a:ext cx="287586" cy="22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776536" y="3141016"/>
            <a:ext cx="4032002" cy="2861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先願</a:t>
            </a:r>
          </a:p>
        </p:txBody>
      </p:sp>
      <p:cxnSp>
        <p:nvCxnSpPr>
          <p:cNvPr id="23" name="直線コネクタ 22"/>
          <p:cNvCxnSpPr/>
          <p:nvPr/>
        </p:nvCxnSpPr>
        <p:spPr>
          <a:xfrm flipV="1">
            <a:off x="776536" y="2131200"/>
            <a:ext cx="0" cy="1294280"/>
          </a:xfrm>
          <a:prstGeom prst="line">
            <a:avLst/>
          </a:prstGeom>
          <a:ln w="25400">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4809600" y="2131200"/>
            <a:ext cx="0" cy="1294280"/>
          </a:xfrm>
          <a:prstGeom prst="line">
            <a:avLst/>
          </a:prstGeom>
          <a:ln w="25400">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1352600" y="2131200"/>
            <a:ext cx="2880097" cy="72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a:t>後願がこの間に出願された場合に適用</a:t>
            </a:r>
          </a:p>
        </p:txBody>
      </p:sp>
      <p:cxnSp>
        <p:nvCxnSpPr>
          <p:cNvPr id="30" name="直線矢印コネクタ 29"/>
          <p:cNvCxnSpPr>
            <a:stCxn id="26" idx="3"/>
          </p:cNvCxnSpPr>
          <p:nvPr/>
        </p:nvCxnSpPr>
        <p:spPr>
          <a:xfrm>
            <a:off x="4232697" y="2491200"/>
            <a:ext cx="575841" cy="0"/>
          </a:xfrm>
          <a:prstGeom prst="straightConnector1">
            <a:avLst/>
          </a:prstGeom>
          <a:ln w="254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26" idx="1"/>
          </p:cNvCxnSpPr>
          <p:nvPr/>
        </p:nvCxnSpPr>
        <p:spPr>
          <a:xfrm flipH="1">
            <a:off x="776536" y="2491200"/>
            <a:ext cx="576064" cy="0"/>
          </a:xfrm>
          <a:prstGeom prst="straightConnector1">
            <a:avLst/>
          </a:prstGeom>
          <a:ln w="254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6" name="図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4156" y="2707200"/>
            <a:ext cx="3943350" cy="28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正方形/長方形 36"/>
          <p:cNvSpPr/>
          <p:nvPr/>
        </p:nvSpPr>
        <p:spPr>
          <a:xfrm>
            <a:off x="5385600" y="1987200"/>
            <a:ext cx="1800000" cy="718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a:solidFill>
                  <a:schemeClr val="tx1"/>
                </a:solidFill>
                <a:latin typeface="+mn-ea"/>
              </a:rPr>
              <a:t>先願の例</a:t>
            </a:r>
            <a:endParaRPr kumimoji="1" lang="en-US" altLang="ja-JP" dirty="0">
              <a:solidFill>
                <a:schemeClr val="tx1"/>
              </a:solidFill>
              <a:latin typeface="+mn-ea"/>
            </a:endParaRPr>
          </a:p>
          <a:p>
            <a:pPr algn="ctr">
              <a:lnSpc>
                <a:spcPct val="110000"/>
              </a:lnSpc>
            </a:pPr>
            <a:r>
              <a:rPr kumimoji="1" lang="ja-JP" altLang="en-US" dirty="0">
                <a:solidFill>
                  <a:schemeClr val="tx1"/>
                </a:solidFill>
                <a:latin typeface="+mn-ea"/>
              </a:rPr>
              <a:t>「洗面化粧台」</a:t>
            </a:r>
            <a:endParaRPr kumimoji="1" lang="en-US" altLang="ja-JP" dirty="0">
              <a:solidFill>
                <a:schemeClr val="tx1"/>
              </a:solidFill>
              <a:latin typeface="+mn-ea"/>
            </a:endParaRPr>
          </a:p>
        </p:txBody>
      </p:sp>
      <p:sp>
        <p:nvSpPr>
          <p:cNvPr id="38" name="正方形/長方形 37"/>
          <p:cNvSpPr/>
          <p:nvPr/>
        </p:nvSpPr>
        <p:spPr>
          <a:xfrm>
            <a:off x="7527506" y="1987200"/>
            <a:ext cx="1800000" cy="718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a:solidFill>
                  <a:schemeClr val="tx1"/>
                </a:solidFill>
                <a:latin typeface="+mn-ea"/>
              </a:rPr>
              <a:t>後願の例</a:t>
            </a:r>
            <a:endParaRPr kumimoji="1" lang="en-US" altLang="ja-JP" dirty="0">
              <a:solidFill>
                <a:schemeClr val="tx1"/>
              </a:solidFill>
              <a:latin typeface="+mn-ea"/>
            </a:endParaRPr>
          </a:p>
          <a:p>
            <a:pPr algn="ctr">
              <a:lnSpc>
                <a:spcPct val="110000"/>
              </a:lnSpc>
            </a:pPr>
            <a:r>
              <a:rPr kumimoji="1" lang="ja-JP" altLang="en-US" dirty="0">
                <a:solidFill>
                  <a:schemeClr val="tx1"/>
                </a:solidFill>
                <a:latin typeface="+mn-ea"/>
              </a:rPr>
              <a:t>「洗面化粧棚」</a:t>
            </a:r>
            <a:endParaRPr kumimoji="1" lang="en-US" altLang="ja-JP" dirty="0">
              <a:solidFill>
                <a:schemeClr val="tx1"/>
              </a:solidFill>
              <a:latin typeface="+mn-ea"/>
            </a:endParaRPr>
          </a:p>
        </p:txBody>
      </p:sp>
      <p:sp>
        <p:nvSpPr>
          <p:cNvPr id="24"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020932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a:t>05-03</a:t>
            </a:r>
            <a:br>
              <a:rPr kumimoji="1" lang="en-US" altLang="ja-JP" dirty="0"/>
            </a:br>
            <a:r>
              <a:rPr kumimoji="1" lang="ja-JP" altLang="en-US" dirty="0"/>
              <a:t>意匠登録を受けることができない意匠</a:t>
            </a:r>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12</a:t>
            </a:fld>
            <a:endParaRPr lang="ja-JP" altLang="en-US" dirty="0"/>
          </a:p>
        </p:txBody>
      </p:sp>
      <p:sp>
        <p:nvSpPr>
          <p:cNvPr id="5"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098317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a:t>05-03</a:t>
            </a:r>
            <a:r>
              <a:rPr kumimoji="1" lang="ja-JP" altLang="en-US" dirty="0"/>
              <a:t>　意匠登録を受けることができない意匠</a:t>
            </a:r>
          </a:p>
        </p:txBody>
      </p:sp>
      <p:sp>
        <p:nvSpPr>
          <p:cNvPr id="3" name="コンテンツ プレースホルダー 2"/>
          <p:cNvSpPr>
            <a:spLocks noGrp="1"/>
          </p:cNvSpPr>
          <p:nvPr>
            <p:ph idx="1"/>
          </p:nvPr>
        </p:nvSpPr>
        <p:spPr>
          <a:xfrm>
            <a:off x="128464" y="692696"/>
            <a:ext cx="9649072" cy="720080"/>
          </a:xfrm>
          <a:solidFill>
            <a:schemeClr val="accent3">
              <a:lumMod val="20000"/>
              <a:lumOff val="80000"/>
            </a:schemeClr>
          </a:solidFill>
        </p:spPr>
        <p:txBody>
          <a:bodyPr/>
          <a:lstStyle/>
          <a:p>
            <a:r>
              <a:rPr kumimoji="1" lang="ja-JP" altLang="en-US" dirty="0"/>
              <a:t>公の秩序や善良の風俗を維持すること、あるいは産業発展を阻害する要因を排除することは、公益上の理由から重要。</a:t>
            </a:r>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13</a:t>
            </a:fld>
            <a:endParaRPr lang="ja-JP" altLang="en-US" dirty="0"/>
          </a:p>
        </p:txBody>
      </p:sp>
      <p:sp>
        <p:nvSpPr>
          <p:cNvPr id="6" name="正方形/長方形 5"/>
          <p:cNvSpPr/>
          <p:nvPr/>
        </p:nvSpPr>
        <p:spPr>
          <a:xfrm>
            <a:off x="128464" y="1699200"/>
            <a:ext cx="7704856" cy="4320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dirty="0">
                <a:solidFill>
                  <a:schemeClr val="tx1"/>
                </a:solidFill>
              </a:rPr>
              <a:t>意匠登録を受けることができない意匠の</a:t>
            </a:r>
            <a:r>
              <a:rPr kumimoji="1" lang="en-US" altLang="ja-JP" sz="2400" dirty="0">
                <a:solidFill>
                  <a:schemeClr val="tx1"/>
                </a:solidFill>
              </a:rPr>
              <a:t>3</a:t>
            </a:r>
            <a:r>
              <a:rPr kumimoji="1" lang="ja-JP" altLang="en-US" sz="2400" dirty="0" err="1">
                <a:solidFill>
                  <a:schemeClr val="tx1"/>
                </a:solidFill>
              </a:rPr>
              <a:t>つの</a:t>
            </a:r>
            <a:r>
              <a:rPr kumimoji="1" lang="ja-JP" altLang="en-US" sz="2400" dirty="0">
                <a:solidFill>
                  <a:schemeClr val="tx1"/>
                </a:solidFill>
              </a:rPr>
              <a:t>類型</a:t>
            </a:r>
          </a:p>
        </p:txBody>
      </p:sp>
      <p:sp>
        <p:nvSpPr>
          <p:cNvPr id="7" name="正方形/長方形 6"/>
          <p:cNvSpPr/>
          <p:nvPr/>
        </p:nvSpPr>
        <p:spPr>
          <a:xfrm>
            <a:off x="128464" y="2275200"/>
            <a:ext cx="9648949" cy="40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nSpc>
                <a:spcPct val="110000"/>
              </a:lnSpc>
              <a:buFont typeface="+mj-ea"/>
              <a:buAutoNum type="circleNumDbPlain"/>
            </a:pPr>
            <a:r>
              <a:rPr kumimoji="1" lang="ja-JP" altLang="en-US" b="1" dirty="0">
                <a:solidFill>
                  <a:schemeClr val="tx1"/>
                </a:solidFill>
              </a:rPr>
              <a:t>公の秩序・善良の風俗（公序良俗）に反する意匠</a:t>
            </a:r>
            <a:endParaRPr kumimoji="1" lang="en-US" altLang="ja-JP" b="1" dirty="0">
              <a:solidFill>
                <a:schemeClr val="tx1"/>
              </a:solidFill>
            </a:endParaRPr>
          </a:p>
          <a:p>
            <a:pPr marL="342900" indent="-342900">
              <a:lnSpc>
                <a:spcPct val="110000"/>
              </a:lnSpc>
              <a:buFont typeface="+mj-ea"/>
              <a:buAutoNum type="circleNumDbPlain"/>
            </a:pPr>
            <a:r>
              <a:rPr kumimoji="1" lang="ja-JP" altLang="en-US" b="1" dirty="0">
                <a:solidFill>
                  <a:schemeClr val="tx1"/>
                </a:solidFill>
              </a:rPr>
              <a:t>他人の業務に係る物品と混同を生ずるおそれがある意匠</a:t>
            </a:r>
            <a:endParaRPr kumimoji="1" lang="en-US" altLang="ja-JP" b="1" dirty="0">
              <a:solidFill>
                <a:schemeClr val="tx1"/>
              </a:solidFill>
            </a:endParaRPr>
          </a:p>
          <a:p>
            <a:pPr marL="342900" indent="-342900">
              <a:lnSpc>
                <a:spcPct val="110000"/>
              </a:lnSpc>
              <a:buFont typeface="+mj-ea"/>
              <a:buAutoNum type="circleNumDbPlain"/>
            </a:pPr>
            <a:r>
              <a:rPr kumimoji="1" lang="ja-JP" altLang="en-US" b="1" dirty="0">
                <a:solidFill>
                  <a:schemeClr val="tx1"/>
                </a:solidFill>
              </a:rPr>
              <a:t>物品の機能を確保するために不可欠な形状のみからなる意匠</a:t>
            </a:r>
            <a:endParaRPr kumimoji="1" lang="en-US" altLang="ja-JP" b="1" dirty="0">
              <a:solidFill>
                <a:schemeClr val="tx1"/>
              </a:solidFill>
            </a:endParaRPr>
          </a:p>
        </p:txBody>
      </p:sp>
      <p:sp>
        <p:nvSpPr>
          <p:cNvPr id="8"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678131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a:t>05-04</a:t>
            </a:r>
            <a:br>
              <a:rPr kumimoji="1" lang="en-US" altLang="ja-JP" dirty="0"/>
            </a:br>
            <a:r>
              <a:rPr kumimoji="1" lang="ja-JP" altLang="en-US" dirty="0"/>
              <a:t>他人の登録意匠等との関係</a:t>
            </a:r>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14</a:t>
            </a:fld>
            <a:endParaRPr lang="ja-JP" altLang="en-US" dirty="0"/>
          </a:p>
        </p:txBody>
      </p:sp>
      <p:sp>
        <p:nvSpPr>
          <p:cNvPr id="5"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102028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73600" y="1411200"/>
            <a:ext cx="9360000" cy="100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smtClean="0">
                <a:solidFill>
                  <a:schemeClr val="tx1"/>
                </a:solidFill>
              </a:rPr>
              <a:t>自分の意匠権の範囲内の実施であるのに</a:t>
            </a:r>
            <a:endParaRPr kumimoji="1" lang="en-US" altLang="ja-JP" dirty="0" smtClean="0">
              <a:solidFill>
                <a:schemeClr val="tx1"/>
              </a:solidFill>
            </a:endParaRPr>
          </a:p>
          <a:p>
            <a:pPr algn="ctr">
              <a:lnSpc>
                <a:spcPct val="110000"/>
              </a:lnSpc>
            </a:pPr>
            <a:r>
              <a:rPr kumimoji="1" lang="ja-JP" altLang="en-US" dirty="0" smtClean="0">
                <a:solidFill>
                  <a:schemeClr val="tx1"/>
                </a:solidFill>
              </a:rPr>
              <a:t>先願の他人の権利を侵害（利用・抵触）してしまうため、</a:t>
            </a:r>
            <a:endParaRPr kumimoji="1" lang="en-US" altLang="ja-JP" dirty="0" smtClean="0">
              <a:solidFill>
                <a:schemeClr val="tx1"/>
              </a:solidFill>
            </a:endParaRPr>
          </a:p>
          <a:p>
            <a:pPr algn="ctr">
              <a:lnSpc>
                <a:spcPct val="110000"/>
              </a:lnSpc>
            </a:pPr>
            <a:r>
              <a:rPr kumimoji="1" lang="ja-JP" altLang="en-US" dirty="0" smtClean="0">
                <a:solidFill>
                  <a:schemeClr val="tx1"/>
                </a:solidFill>
              </a:rPr>
              <a:t>許諾が必要になる場合</a:t>
            </a:r>
            <a:endParaRPr kumimoji="1" lang="ja-JP" altLang="en-US" dirty="0">
              <a:solidFill>
                <a:schemeClr val="tx1"/>
              </a:solidFill>
            </a:endParaRPr>
          </a:p>
        </p:txBody>
      </p:sp>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a:t>05-04</a:t>
            </a:r>
            <a:r>
              <a:rPr kumimoji="1" lang="ja-JP" altLang="en-US" dirty="0"/>
              <a:t>　他人の登録意匠等との関係</a:t>
            </a:r>
          </a:p>
        </p:txBody>
      </p:sp>
      <p:sp>
        <p:nvSpPr>
          <p:cNvPr id="3" name="コンテンツ プレースホルダー 2"/>
          <p:cNvSpPr>
            <a:spLocks noGrp="1"/>
          </p:cNvSpPr>
          <p:nvPr>
            <p:ph idx="1"/>
          </p:nvPr>
        </p:nvSpPr>
        <p:spPr>
          <a:xfrm>
            <a:off x="128464" y="692696"/>
            <a:ext cx="9649072" cy="432000"/>
          </a:xfrm>
          <a:solidFill>
            <a:schemeClr val="accent3">
              <a:lumMod val="20000"/>
              <a:lumOff val="80000"/>
            </a:schemeClr>
          </a:solidFill>
          <a:ln>
            <a:noFill/>
          </a:ln>
        </p:spPr>
        <p:txBody>
          <a:bodyPr/>
          <a:lstStyle/>
          <a:p>
            <a:r>
              <a:rPr kumimoji="1" lang="ja-JP" altLang="en-US" dirty="0"/>
              <a:t>自分の登録意匠（類似を含む）であっても、他人の許諾無く実施できない場合がある。</a:t>
            </a:r>
            <a:endParaRPr kumimoji="1" lang="en-US" altLang="ja-JP"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15</a:t>
            </a:fld>
            <a:endParaRPr lang="ja-JP" altLang="en-US" dirty="0"/>
          </a:p>
        </p:txBody>
      </p:sp>
      <p:sp>
        <p:nvSpPr>
          <p:cNvPr id="14"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
        <p:nvSpPr>
          <p:cNvPr id="16" name="正方形/長方形 15"/>
          <p:cNvSpPr/>
          <p:nvPr/>
        </p:nvSpPr>
        <p:spPr>
          <a:xfrm>
            <a:off x="273600" y="2563200"/>
            <a:ext cx="576000" cy="28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dirty="0" smtClean="0">
                <a:solidFill>
                  <a:schemeClr val="tx1"/>
                </a:solidFill>
              </a:rPr>
              <a:t>例</a:t>
            </a:r>
            <a:r>
              <a:rPr kumimoji="1" lang="en-US" altLang="ja-JP" sz="1600" dirty="0" smtClean="0">
                <a:solidFill>
                  <a:schemeClr val="tx1"/>
                </a:solidFill>
              </a:rPr>
              <a:t>1</a:t>
            </a:r>
            <a:endParaRPr kumimoji="1" lang="ja-JP" altLang="en-US" sz="1600" dirty="0">
              <a:solidFill>
                <a:schemeClr val="tx1"/>
              </a:solidFill>
            </a:endParaRPr>
          </a:p>
        </p:txBody>
      </p:sp>
      <p:sp>
        <p:nvSpPr>
          <p:cNvPr id="20" name="正方形/長方形 19"/>
          <p:cNvSpPr/>
          <p:nvPr/>
        </p:nvSpPr>
        <p:spPr>
          <a:xfrm>
            <a:off x="273599" y="4363200"/>
            <a:ext cx="4175399" cy="12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1600" dirty="0">
                <a:solidFill>
                  <a:schemeClr val="tx1"/>
                </a:solidFill>
              </a:rPr>
              <a:t>タイヤに係る意匠を出願し意匠権を取得したが、他人が先に出願して特許を受けたタイヤのトレッドパターンに関する発明を実施するものだった</a:t>
            </a:r>
            <a:r>
              <a:rPr lang="ja-JP" altLang="en-US" sz="1600" dirty="0" smtClean="0">
                <a:solidFill>
                  <a:schemeClr val="tx1"/>
                </a:solidFill>
              </a:rPr>
              <a:t>。</a:t>
            </a:r>
            <a:endParaRPr lang="ja-JP" altLang="en-US" sz="1600" dirty="0">
              <a:solidFill>
                <a:schemeClr val="tx1"/>
              </a:solidFill>
            </a:endParaRPr>
          </a:p>
        </p:txBody>
      </p:sp>
      <p:sp>
        <p:nvSpPr>
          <p:cNvPr id="22" name="右矢印 21"/>
          <p:cNvSpPr/>
          <p:nvPr/>
        </p:nvSpPr>
        <p:spPr>
          <a:xfrm>
            <a:off x="4592999" y="4759200"/>
            <a:ext cx="720000" cy="432048"/>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右矢印 3"/>
          <p:cNvSpPr/>
          <p:nvPr/>
        </p:nvSpPr>
        <p:spPr>
          <a:xfrm>
            <a:off x="4593000" y="3247200"/>
            <a:ext cx="720000" cy="432048"/>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73600" y="2851200"/>
            <a:ext cx="4175399" cy="12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1600" dirty="0">
                <a:solidFill>
                  <a:schemeClr val="tx1"/>
                </a:solidFill>
              </a:rPr>
              <a:t>自転車に係る意匠を出願し意匠権を取得したが、他人が先に出願して登録を受けた自転車のハンドルの意匠や、それに類似する意匠を含むものだった</a:t>
            </a:r>
            <a:r>
              <a:rPr lang="ja-JP" altLang="en-US" sz="1600" dirty="0" smtClean="0">
                <a:solidFill>
                  <a:schemeClr val="tx1"/>
                </a:solidFill>
              </a:rPr>
              <a:t>。</a:t>
            </a:r>
            <a:endParaRPr lang="ja-JP" altLang="en-US" sz="1600" dirty="0">
              <a:solidFill>
                <a:schemeClr val="tx1"/>
              </a:solidFill>
            </a:endParaRPr>
          </a:p>
        </p:txBody>
      </p:sp>
      <p:sp>
        <p:nvSpPr>
          <p:cNvPr id="19" name="正方形/長方形 18"/>
          <p:cNvSpPr/>
          <p:nvPr/>
        </p:nvSpPr>
        <p:spPr>
          <a:xfrm>
            <a:off x="273600" y="4075200"/>
            <a:ext cx="576000" cy="28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dirty="0" smtClean="0">
                <a:solidFill>
                  <a:schemeClr val="tx1"/>
                </a:solidFill>
              </a:rPr>
              <a:t>例</a:t>
            </a:r>
            <a:r>
              <a:rPr kumimoji="1" lang="en-US" altLang="ja-JP" sz="1600" dirty="0" smtClean="0">
                <a:solidFill>
                  <a:schemeClr val="tx1"/>
                </a:solidFill>
              </a:rPr>
              <a:t>2</a:t>
            </a:r>
            <a:endParaRPr kumimoji="1" lang="ja-JP" altLang="en-US" sz="1600" dirty="0">
              <a:solidFill>
                <a:schemeClr val="tx1"/>
              </a:solidFill>
            </a:endParaRPr>
          </a:p>
        </p:txBody>
      </p:sp>
      <p:sp>
        <p:nvSpPr>
          <p:cNvPr id="23" name="正方形/長方形 22"/>
          <p:cNvSpPr/>
          <p:nvPr/>
        </p:nvSpPr>
        <p:spPr>
          <a:xfrm>
            <a:off x="5457001" y="2851200"/>
            <a:ext cx="4175399" cy="12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自分の意匠権の対象である自転車の実施をする場合でも、他人の先願既登録意匠であるハンドルの意匠やその類似する意匠を</a:t>
            </a:r>
            <a:r>
              <a:rPr lang="ja-JP" altLang="en-US" sz="1600" dirty="0">
                <a:solidFill>
                  <a:schemeClr val="accent5"/>
                </a:solidFill>
              </a:rPr>
              <a:t>利用</a:t>
            </a:r>
            <a:r>
              <a:rPr lang="ja-JP" altLang="en-US" sz="1600" dirty="0">
                <a:solidFill>
                  <a:schemeClr val="tx1"/>
                </a:solidFill>
              </a:rPr>
              <a:t>してしまうので、その他人の許諾が必要。</a:t>
            </a:r>
          </a:p>
        </p:txBody>
      </p:sp>
      <p:sp>
        <p:nvSpPr>
          <p:cNvPr id="24" name="正方形/長方形 23"/>
          <p:cNvSpPr/>
          <p:nvPr/>
        </p:nvSpPr>
        <p:spPr>
          <a:xfrm>
            <a:off x="5457000" y="4363200"/>
            <a:ext cx="4175399" cy="12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1600" dirty="0">
                <a:solidFill>
                  <a:schemeClr val="tx1"/>
                </a:solidFill>
              </a:rPr>
              <a:t>自分の意匠権の対象であるタイヤの意匠を実施する場合でも、他人の先願既登録発明に係る特許権と</a:t>
            </a:r>
            <a:r>
              <a:rPr lang="ja-JP" altLang="en-US" sz="1600" dirty="0">
                <a:solidFill>
                  <a:schemeClr val="accent5"/>
                </a:solidFill>
              </a:rPr>
              <a:t>抵触</a:t>
            </a:r>
            <a:r>
              <a:rPr lang="ja-JP" altLang="en-US" sz="1600" dirty="0">
                <a:solidFill>
                  <a:schemeClr val="tx1"/>
                </a:solidFill>
              </a:rPr>
              <a:t>してしまうので、その他人の許諾が必要</a:t>
            </a:r>
            <a:r>
              <a:rPr lang="ja-JP" altLang="en-US" sz="1600" dirty="0" smtClean="0">
                <a:solidFill>
                  <a:schemeClr val="tx1"/>
                </a:solidFill>
              </a:rPr>
              <a:t>。</a:t>
            </a:r>
            <a:endParaRPr lang="ja-JP" altLang="en-US" sz="1600" dirty="0">
              <a:solidFill>
                <a:schemeClr val="tx1"/>
              </a:solidFill>
            </a:endParaRPr>
          </a:p>
        </p:txBody>
      </p:sp>
      <p:sp>
        <p:nvSpPr>
          <p:cNvPr id="25" name="正方形/長方形 24"/>
          <p:cNvSpPr/>
          <p:nvPr/>
        </p:nvSpPr>
        <p:spPr>
          <a:xfrm>
            <a:off x="273600" y="5659200"/>
            <a:ext cx="9360000" cy="64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dirty="0">
                <a:solidFill>
                  <a:schemeClr val="tx1"/>
                </a:solidFill>
              </a:rPr>
              <a:t>意匠権を取得したからといって</a:t>
            </a:r>
            <a:r>
              <a:rPr lang="ja-JP" altLang="en-US" dirty="0" smtClean="0">
                <a:solidFill>
                  <a:schemeClr val="tx1"/>
                </a:solidFill>
              </a:rPr>
              <a:t>、</a:t>
            </a:r>
            <a:endParaRPr lang="en-US" altLang="ja-JP" dirty="0" smtClean="0">
              <a:solidFill>
                <a:schemeClr val="tx1"/>
              </a:solidFill>
            </a:endParaRPr>
          </a:p>
          <a:p>
            <a:pPr algn="ctr">
              <a:lnSpc>
                <a:spcPct val="110000"/>
              </a:lnSpc>
            </a:pPr>
            <a:r>
              <a:rPr lang="ja-JP" altLang="en-US" dirty="0" smtClean="0">
                <a:solidFill>
                  <a:schemeClr val="tx1"/>
                </a:solidFill>
              </a:rPr>
              <a:t>自由</a:t>
            </a:r>
            <a:r>
              <a:rPr lang="ja-JP" altLang="en-US" dirty="0">
                <a:solidFill>
                  <a:schemeClr val="tx1"/>
                </a:solidFill>
              </a:rPr>
              <a:t>に実施できることが保障されるわけではないことに注意する必要がある</a:t>
            </a:r>
            <a:r>
              <a:rPr lang="ja-JP" altLang="en-US" dirty="0" smtClean="0">
                <a:solidFill>
                  <a:schemeClr val="tx1"/>
                </a:solidFill>
              </a:rPr>
              <a:t>。</a:t>
            </a:r>
            <a:endParaRPr kumimoji="1" lang="ja-JP" altLang="en-US" dirty="0">
              <a:solidFill>
                <a:schemeClr val="tx1"/>
              </a:solidFill>
            </a:endParaRPr>
          </a:p>
        </p:txBody>
      </p:sp>
    </p:spTree>
    <p:extLst>
      <p:ext uri="{BB962C8B-B14F-4D97-AF65-F5344CB8AC3E}">
        <p14:creationId xmlns:p14="http://schemas.microsoft.com/office/powerpoint/2010/main" val="1349063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a:t>05-05</a:t>
            </a:r>
            <a:br>
              <a:rPr kumimoji="1" lang="en-US" altLang="ja-JP" dirty="0"/>
            </a:br>
            <a:r>
              <a:rPr kumimoji="1" lang="ja-JP" altLang="en-US" dirty="0"/>
              <a:t>商品戦略と意匠戦略</a:t>
            </a:r>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16</a:t>
            </a:fld>
            <a:endParaRPr lang="ja-JP" altLang="en-US" dirty="0"/>
          </a:p>
        </p:txBody>
      </p:sp>
      <p:sp>
        <p:nvSpPr>
          <p:cNvPr id="5"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776515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2" descr="120503_02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600" y="1641600"/>
            <a:ext cx="3024336" cy="263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a:t>05-05</a:t>
            </a:r>
            <a:r>
              <a:rPr kumimoji="1" lang="ja-JP" altLang="en-US" dirty="0"/>
              <a:t>　意匠戦略と商品戦略</a:t>
            </a:r>
          </a:p>
        </p:txBody>
      </p:sp>
      <p:sp>
        <p:nvSpPr>
          <p:cNvPr id="3" name="テキスト プレースホルダー 2"/>
          <p:cNvSpPr>
            <a:spLocks noGrp="1"/>
          </p:cNvSpPr>
          <p:nvPr>
            <p:ph idx="1"/>
          </p:nvPr>
        </p:nvSpPr>
        <p:spPr>
          <a:xfrm>
            <a:off x="128464" y="692696"/>
            <a:ext cx="9649072" cy="432000"/>
          </a:xfrm>
          <a:solidFill>
            <a:schemeClr val="accent3">
              <a:lumMod val="20000"/>
              <a:lumOff val="80000"/>
            </a:schemeClr>
          </a:solidFill>
        </p:spPr>
        <p:txBody>
          <a:bodyPr/>
          <a:lstStyle/>
          <a:p>
            <a:r>
              <a:rPr kumimoji="1" lang="ja-JP" altLang="en-US" dirty="0" smtClean="0"/>
              <a:t>鳴海製陶株式会社「</a:t>
            </a:r>
            <a:r>
              <a:rPr kumimoji="1" lang="en-US" altLang="ja-JP" dirty="0" smtClean="0"/>
              <a:t>OSORO</a:t>
            </a:r>
            <a:r>
              <a:rPr kumimoji="1" lang="ja-JP" altLang="en-US" dirty="0" smtClean="0"/>
              <a:t>」の事例。</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17</a:t>
            </a:fld>
            <a:endParaRPr lang="ja-JP" altLang="en-US" dirty="0"/>
          </a:p>
        </p:txBody>
      </p:sp>
      <p:sp>
        <p:nvSpPr>
          <p:cNvPr id="12" name="フッター プレースホルダー 1"/>
          <p:cNvSpPr>
            <a:spLocks noGrp="1"/>
          </p:cNvSpPr>
          <p:nvPr>
            <p:ph type="ftr" sz="quarter" idx="4294967295"/>
          </p:nvPr>
        </p:nvSpPr>
        <p:spPr>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pic>
        <p:nvPicPr>
          <p:cNvPr id="9" name="図 1" descr="15Sリング分解_ima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600" y="2347200"/>
            <a:ext cx="4159545" cy="378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p:cNvSpPr/>
          <p:nvPr/>
        </p:nvSpPr>
        <p:spPr>
          <a:xfrm>
            <a:off x="128588" y="6019200"/>
            <a:ext cx="9648825" cy="287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lnSpc>
                <a:spcPct val="110000"/>
              </a:lnSpc>
            </a:pPr>
            <a:r>
              <a:rPr kumimoji="1" lang="ja-JP" altLang="en-US" sz="800" dirty="0">
                <a:solidFill>
                  <a:schemeClr val="tx1"/>
                </a:solidFill>
              </a:rPr>
              <a:t>写真提供：鳴海製陶株式会社</a:t>
            </a:r>
          </a:p>
        </p:txBody>
      </p:sp>
      <p:sp>
        <p:nvSpPr>
          <p:cNvPr id="7" name="正方形/長方形 6"/>
          <p:cNvSpPr/>
          <p:nvPr/>
        </p:nvSpPr>
        <p:spPr>
          <a:xfrm>
            <a:off x="128588" y="1267200"/>
            <a:ext cx="9648825"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2400" dirty="0" smtClean="0">
                <a:solidFill>
                  <a:schemeClr val="accent3">
                    <a:lumMod val="50000"/>
                  </a:schemeClr>
                </a:solidFill>
              </a:rPr>
              <a:t>耐熱磁器</a:t>
            </a:r>
            <a:r>
              <a:rPr kumimoji="1" lang="en-US" altLang="ja-JP" sz="2400" dirty="0" smtClean="0">
                <a:solidFill>
                  <a:schemeClr val="accent3">
                    <a:lumMod val="50000"/>
                  </a:schemeClr>
                </a:solidFill>
              </a:rPr>
              <a:t>&amp;</a:t>
            </a:r>
            <a:r>
              <a:rPr kumimoji="1" lang="ja-JP" altLang="en-US" sz="2400" dirty="0" smtClean="0">
                <a:solidFill>
                  <a:schemeClr val="accent3">
                    <a:lumMod val="50000"/>
                  </a:schemeClr>
                </a:solidFill>
              </a:rPr>
              <a:t>シリコン樹脂テーブルウェア</a:t>
            </a:r>
            <a:endParaRPr kumimoji="1" lang="ja-JP" altLang="en-US" sz="2400" dirty="0">
              <a:solidFill>
                <a:schemeClr val="accent3">
                  <a:lumMod val="50000"/>
                </a:schemeClr>
              </a:solidFill>
            </a:endParaRPr>
          </a:p>
        </p:txBody>
      </p:sp>
      <p:pic>
        <p:nvPicPr>
          <p:cNvPr id="11" name="図 3" descr="120503_028.jp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auto">
          <a:xfrm>
            <a:off x="6825600" y="3570928"/>
            <a:ext cx="2835728"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843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1" descr="Numero_OSORO1004.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481390" y="548680"/>
            <a:ext cx="3974347" cy="496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a:t>05-05</a:t>
            </a:r>
            <a:r>
              <a:rPr kumimoji="1" lang="ja-JP" altLang="en-US" dirty="0"/>
              <a:t>　意匠戦略と商品戦略</a:t>
            </a:r>
          </a:p>
        </p:txBody>
      </p:sp>
      <p:sp>
        <p:nvSpPr>
          <p:cNvPr id="7" name="コンテンツ プレースホルダー 6"/>
          <p:cNvSpPr>
            <a:spLocks noGrp="1"/>
          </p:cNvSpPr>
          <p:nvPr>
            <p:ph idx="1"/>
          </p:nvPr>
        </p:nvSpPr>
        <p:spPr>
          <a:xfrm>
            <a:off x="4810464" y="1268712"/>
            <a:ext cx="4968000" cy="4824000"/>
          </a:xfrm>
          <a:solidFill>
            <a:schemeClr val="accent3">
              <a:lumMod val="20000"/>
              <a:lumOff val="80000"/>
            </a:schemeClr>
          </a:solidFill>
        </p:spPr>
        <p:txBody>
          <a:bodyPr/>
          <a:lstStyle/>
          <a:p>
            <a:r>
              <a:rPr kumimoji="1" lang="ja-JP" altLang="en-US" dirty="0"/>
              <a:t>企業の歴史、資産を将来に</a:t>
            </a:r>
            <a:r>
              <a:rPr kumimoji="1" lang="ja-JP" altLang="en-US" dirty="0" smtClean="0"/>
              <a:t>向けてどのように活用するか。</a:t>
            </a:r>
            <a:endParaRPr kumimoji="1" lang="en-US" altLang="ja-JP" dirty="0" smtClean="0"/>
          </a:p>
          <a:p>
            <a:endParaRPr lang="en-US" altLang="ja-JP" dirty="0"/>
          </a:p>
          <a:p>
            <a:r>
              <a:rPr kumimoji="1" lang="ja-JP" altLang="en-US" dirty="0"/>
              <a:t>生活者、社会要素から商品開発</a:t>
            </a:r>
            <a:r>
              <a:rPr kumimoji="1" lang="ja-JP" altLang="en-US" dirty="0" smtClean="0"/>
              <a:t>をしている</a:t>
            </a:r>
            <a:r>
              <a:rPr kumimoji="1" lang="ja-JP" altLang="en-US" dirty="0"/>
              <a:t>か</a:t>
            </a:r>
            <a:r>
              <a:rPr kumimoji="1" lang="ja-JP" altLang="en-US" dirty="0" smtClean="0"/>
              <a:t>。</a:t>
            </a:r>
            <a:endParaRPr kumimoji="1" lang="en-US" altLang="ja-JP" dirty="0" smtClean="0"/>
          </a:p>
          <a:p>
            <a:endParaRPr lang="en-US" altLang="ja-JP" dirty="0"/>
          </a:p>
          <a:p>
            <a:r>
              <a:rPr kumimoji="1" lang="ja-JP" altLang="en-US" dirty="0"/>
              <a:t>企業自らの成功体験に</a:t>
            </a:r>
            <a:r>
              <a:rPr kumimoji="1" lang="ja-JP" altLang="en-US" dirty="0" smtClean="0"/>
              <a:t>こだわりすぎていない</a:t>
            </a:r>
            <a:r>
              <a:rPr kumimoji="1" lang="ja-JP" altLang="en-US" dirty="0"/>
              <a:t>か</a:t>
            </a:r>
            <a:r>
              <a:rPr kumimoji="1" lang="ja-JP" altLang="en-US" dirty="0" smtClean="0"/>
              <a:t>。</a:t>
            </a:r>
            <a:endParaRPr kumimoji="1" lang="en-US" altLang="ja-JP" dirty="0" smtClean="0"/>
          </a:p>
          <a:p>
            <a:endParaRPr lang="en-US" altLang="ja-JP" dirty="0"/>
          </a:p>
          <a:p>
            <a:r>
              <a:rPr kumimoji="1" lang="ja-JP" altLang="en-US" dirty="0"/>
              <a:t>商品企画、技術、デザイン、流通</a:t>
            </a:r>
            <a:r>
              <a:rPr kumimoji="1" lang="ja-JP" altLang="en-US" dirty="0" smtClean="0"/>
              <a:t>、広告</a:t>
            </a:r>
            <a:r>
              <a:rPr kumimoji="1" lang="ja-JP" altLang="en-US" dirty="0"/>
              <a:t>、知的財産権戦略を持っているか</a:t>
            </a:r>
            <a:r>
              <a:rPr kumimoji="1" lang="ja-JP" altLang="en-US" dirty="0" smtClean="0"/>
              <a:t>。その</a:t>
            </a:r>
            <a:r>
              <a:rPr kumimoji="1" lang="ja-JP" altLang="en-US" dirty="0"/>
              <a:t>マネジメントを行っているか</a:t>
            </a:r>
            <a:r>
              <a:rPr kumimoji="1" lang="ja-JP" altLang="en-US" dirty="0" smtClean="0"/>
              <a:t>。</a:t>
            </a:r>
            <a:endParaRPr kumimoji="1" lang="en-US" altLang="ja-JP" dirty="0" smtClean="0"/>
          </a:p>
          <a:p>
            <a:endParaRPr lang="en-US" altLang="ja-JP" dirty="0"/>
          </a:p>
          <a:p>
            <a:r>
              <a:rPr kumimoji="1" lang="ja-JP" altLang="en-US" dirty="0"/>
              <a:t>社会や市場に伝えるメッセージはあるか。</a:t>
            </a:r>
          </a:p>
        </p:txBody>
      </p:sp>
      <p:sp>
        <p:nvSpPr>
          <p:cNvPr id="8" name="テキスト プレースホルダー 7"/>
          <p:cNvSpPr>
            <a:spLocks noGrp="1"/>
          </p:cNvSpPr>
          <p:nvPr>
            <p:ph type="body" sz="quarter" idx="10"/>
          </p:nvPr>
        </p:nvSpPr>
        <p:spPr>
          <a:xfrm>
            <a:off x="4808984" y="692696"/>
            <a:ext cx="4969062" cy="432000"/>
          </a:xfrm>
        </p:spPr>
        <p:txBody>
          <a:bodyPr/>
          <a:lstStyle/>
          <a:p>
            <a:pPr marL="0" indent="0">
              <a:buNone/>
            </a:pPr>
            <a:r>
              <a:rPr kumimoji="1" lang="ja-JP" altLang="en-US" sz="2400" dirty="0">
                <a:solidFill>
                  <a:schemeClr val="accent3">
                    <a:lumMod val="50000"/>
                  </a:schemeClr>
                </a:solidFill>
              </a:rPr>
              <a:t>デザインマネジメントにあたって</a:t>
            </a:r>
          </a:p>
        </p:txBody>
      </p:sp>
      <p:sp>
        <p:nvSpPr>
          <p:cNvPr id="4" name="スライド番号プレースホルダー 3"/>
          <p:cNvSpPr>
            <a:spLocks noGrp="1"/>
          </p:cNvSpPr>
          <p:nvPr>
            <p:ph type="sldNum" sz="quarter" idx="12"/>
          </p:nvPr>
        </p:nvSpPr>
        <p:spPr/>
        <p:txBody>
          <a:bodyPr/>
          <a:lstStyle/>
          <a:p>
            <a:fld id="{0B1296A0-BB5A-491C-8A3A-2721A8AE2E9D}" type="slidenum">
              <a:rPr lang="ja-JP" altLang="en-US" smtClean="0"/>
              <a:pPr/>
              <a:t>18</a:t>
            </a:fld>
            <a:endParaRPr lang="ja-JP" altLang="en-US" dirty="0"/>
          </a:p>
        </p:txBody>
      </p:sp>
      <p:sp>
        <p:nvSpPr>
          <p:cNvPr id="5" name="正方形/長方形 4"/>
          <p:cNvSpPr/>
          <p:nvPr/>
        </p:nvSpPr>
        <p:spPr>
          <a:xfrm>
            <a:off x="128589" y="6019200"/>
            <a:ext cx="4679950" cy="287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lnSpc>
                <a:spcPct val="110000"/>
              </a:lnSpc>
            </a:pPr>
            <a:r>
              <a:rPr kumimoji="1" lang="ja-JP" altLang="en-US" sz="800" dirty="0">
                <a:solidFill>
                  <a:schemeClr val="tx1"/>
                </a:solidFill>
              </a:rPr>
              <a:t>写真提供：鳴海製陶株式会社</a:t>
            </a:r>
          </a:p>
        </p:txBody>
      </p:sp>
      <p:sp>
        <p:nvSpPr>
          <p:cNvPr id="11"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
        <p:nvSpPr>
          <p:cNvPr id="3" name="正方形/長方形 2"/>
          <p:cNvSpPr/>
          <p:nvPr/>
        </p:nvSpPr>
        <p:spPr>
          <a:xfrm>
            <a:off x="129600" y="5515200"/>
            <a:ext cx="4679951" cy="432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smtClean="0">
                <a:solidFill>
                  <a:schemeClr val="tx1"/>
                </a:solidFill>
              </a:rPr>
              <a:t>商品を網羅的に意匠権で保護</a:t>
            </a:r>
            <a:endParaRPr kumimoji="1" lang="ja-JP" altLang="en-US" dirty="0">
              <a:solidFill>
                <a:schemeClr val="tx1"/>
              </a:solidFill>
            </a:endParaRPr>
          </a:p>
        </p:txBody>
      </p:sp>
    </p:spTree>
    <p:extLst>
      <p:ext uri="{BB962C8B-B14F-4D97-AF65-F5344CB8AC3E}">
        <p14:creationId xmlns:p14="http://schemas.microsoft.com/office/powerpoint/2010/main" val="4195317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chemeClr val="accent3">
              <a:lumMod val="40000"/>
              <a:lumOff val="60000"/>
            </a:schemeClr>
          </a:solidFill>
        </p:spPr>
        <p:txBody>
          <a:bodyPr/>
          <a:lstStyle/>
          <a:p>
            <a:r>
              <a:rPr kumimoji="1" lang="ja-JP" altLang="en-US" dirty="0" smtClean="0"/>
              <a:t>パート</a:t>
            </a:r>
            <a:r>
              <a:rPr kumimoji="1" lang="en-US" altLang="ja-JP" dirty="0" smtClean="0"/>
              <a:t>5</a:t>
            </a:r>
            <a:br>
              <a:rPr kumimoji="1" lang="en-US" altLang="ja-JP" dirty="0" smtClean="0"/>
            </a:br>
            <a:r>
              <a:rPr lang="en-US" altLang="ja-JP" dirty="0"/>
              <a:t/>
            </a:r>
            <a:br>
              <a:rPr lang="en-US" altLang="ja-JP" dirty="0"/>
            </a:br>
            <a:r>
              <a:rPr lang="ja-JP" altLang="en-US" dirty="0"/>
              <a:t>カタチを</a:t>
            </a:r>
            <a:r>
              <a:rPr lang="ja-JP" altLang="en-US" dirty="0" smtClean="0"/>
              <a:t>守る</a:t>
            </a:r>
            <a:r>
              <a:rPr lang="en-US" altLang="ja-JP" dirty="0"/>
              <a:t/>
            </a:r>
            <a:br>
              <a:rPr lang="en-US" altLang="ja-JP" dirty="0"/>
            </a:br>
            <a:r>
              <a:rPr lang="ja-JP" altLang="en-US" dirty="0"/>
              <a:t>デザイン創作と</a:t>
            </a:r>
            <a:r>
              <a:rPr lang="ja-JP" altLang="en-US" dirty="0" smtClean="0"/>
              <a:t>意匠（</a:t>
            </a:r>
            <a:r>
              <a:rPr lang="en-US" altLang="ja-JP" dirty="0" smtClean="0"/>
              <a:t>2</a:t>
            </a:r>
            <a:r>
              <a:rPr lang="ja-JP" altLang="en-US" dirty="0" smtClean="0"/>
              <a:t>）</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「デザイナーが身につけておくべき知財の基本」</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a:t>
            </a:fld>
            <a:endParaRPr lang="ja-JP" altLang="en-US" dirty="0"/>
          </a:p>
        </p:txBody>
      </p:sp>
      <p:sp>
        <p:nvSpPr>
          <p:cNvPr id="6" name="フッター プレースホルダー 1"/>
          <p:cNvSpPr>
            <a:spLocks noGrp="1"/>
          </p:cNvSpPr>
          <p:nvPr>
            <p:ph type="ftr" sz="quarter" idx="4294967295"/>
          </p:nvPr>
        </p:nvSpPr>
        <p:spPr>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317215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7" descr="JPS_00146036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0445" y="446400"/>
            <a:ext cx="2343150"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図 6" descr="JPS_00146036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5966" y="446400"/>
            <a:ext cx="2341562"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5" descr="JPS_00146035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67887" y="446400"/>
            <a:ext cx="2343150"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smtClean="0"/>
              <a:t>05-05</a:t>
            </a:r>
            <a:r>
              <a:rPr kumimoji="1" lang="ja-JP" altLang="en-US" dirty="0" smtClean="0"/>
              <a:t>　意匠戦略と商品戦略　</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19</a:t>
            </a:fld>
            <a:endParaRPr lang="ja-JP" altLang="en-US" dirty="0"/>
          </a:p>
        </p:txBody>
      </p:sp>
      <p:pic>
        <p:nvPicPr>
          <p:cNvPr id="40" name="図 16" descr="JPS_001460657.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23906" y="2394000"/>
            <a:ext cx="2341562"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図 15" descr="JPS_001460656.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47906" y="4338000"/>
            <a:ext cx="2341563"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図 14" descr="JPS_001460655.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47906" y="2394000"/>
            <a:ext cx="2341563"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図 12" descr="JPS_001460654.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68306" y="4338000"/>
            <a:ext cx="2343150"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図 9" descr="JPS_001460653.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71487" y="2394000"/>
            <a:ext cx="2341562"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p:nvPr/>
        </p:nvSpPr>
        <p:spPr>
          <a:xfrm>
            <a:off x="2124786" y="1915200"/>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kumimoji="1" lang="en-US" altLang="ja-JP" sz="1100" dirty="0">
                <a:solidFill>
                  <a:schemeClr val="tx1"/>
                </a:solidFill>
                <a:latin typeface="+mn-ea"/>
              </a:rPr>
              <a:t>1460359</a:t>
            </a:r>
            <a:r>
              <a:rPr kumimoji="1" lang="ja-JP" altLang="en-US" sz="1100" dirty="0">
                <a:solidFill>
                  <a:schemeClr val="tx1"/>
                </a:solidFill>
                <a:latin typeface="+mn-ea"/>
              </a:rPr>
              <a:t>号</a:t>
            </a:r>
          </a:p>
        </p:txBody>
      </p:sp>
      <p:sp>
        <p:nvSpPr>
          <p:cNvPr id="14" name="正方形/長方形 13"/>
          <p:cNvSpPr/>
          <p:nvPr/>
        </p:nvSpPr>
        <p:spPr>
          <a:xfrm>
            <a:off x="2124786" y="3859200"/>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kumimoji="1" lang="en-US" altLang="ja-JP" sz="1100" dirty="0">
                <a:solidFill>
                  <a:schemeClr val="tx1"/>
                </a:solidFill>
                <a:latin typeface="+mn-ea"/>
              </a:rPr>
              <a:t>1460653</a:t>
            </a:r>
            <a:r>
              <a:rPr kumimoji="1" lang="ja-JP" altLang="en-US" sz="1100" dirty="0">
                <a:solidFill>
                  <a:schemeClr val="tx1"/>
                </a:solidFill>
                <a:latin typeface="+mn-ea"/>
              </a:rPr>
              <a:t>号</a:t>
            </a:r>
          </a:p>
        </p:txBody>
      </p:sp>
      <p:sp>
        <p:nvSpPr>
          <p:cNvPr id="16" name="正方形/長方形 15"/>
          <p:cNvSpPr/>
          <p:nvPr/>
        </p:nvSpPr>
        <p:spPr>
          <a:xfrm>
            <a:off x="6877906" y="3859200"/>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kumimoji="1" lang="en-US" altLang="ja-JP" sz="1100" dirty="0">
                <a:solidFill>
                  <a:schemeClr val="tx1"/>
                </a:solidFill>
                <a:latin typeface="+mn-ea"/>
              </a:rPr>
              <a:t>1460657</a:t>
            </a:r>
            <a:r>
              <a:rPr kumimoji="1" lang="ja-JP" altLang="en-US" sz="1100" dirty="0">
                <a:solidFill>
                  <a:schemeClr val="tx1"/>
                </a:solidFill>
                <a:latin typeface="+mn-ea"/>
              </a:rPr>
              <a:t>号</a:t>
            </a:r>
          </a:p>
        </p:txBody>
      </p:sp>
      <p:sp>
        <p:nvSpPr>
          <p:cNvPr id="17" name="正方形/長方形 16"/>
          <p:cNvSpPr/>
          <p:nvPr/>
        </p:nvSpPr>
        <p:spPr>
          <a:xfrm>
            <a:off x="4501906" y="1915200"/>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kumimoji="1" lang="en-US" altLang="ja-JP" sz="1100" dirty="0">
                <a:solidFill>
                  <a:schemeClr val="tx1"/>
                </a:solidFill>
                <a:latin typeface="+mn-ea"/>
              </a:rPr>
              <a:t>1460360</a:t>
            </a:r>
            <a:r>
              <a:rPr kumimoji="1" lang="ja-JP" altLang="en-US" sz="1100" dirty="0">
                <a:solidFill>
                  <a:schemeClr val="tx1"/>
                </a:solidFill>
                <a:latin typeface="+mn-ea"/>
              </a:rPr>
              <a:t>号</a:t>
            </a:r>
          </a:p>
        </p:txBody>
      </p:sp>
      <p:sp>
        <p:nvSpPr>
          <p:cNvPr id="18" name="正方形/長方形 17"/>
          <p:cNvSpPr/>
          <p:nvPr/>
        </p:nvSpPr>
        <p:spPr>
          <a:xfrm>
            <a:off x="6877334" y="1915200"/>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kumimoji="1" lang="en-US" altLang="ja-JP" sz="1100" dirty="0">
                <a:solidFill>
                  <a:schemeClr val="tx1"/>
                </a:solidFill>
                <a:latin typeface="+mn-ea"/>
              </a:rPr>
              <a:t>1460361</a:t>
            </a:r>
            <a:r>
              <a:rPr kumimoji="1" lang="ja-JP" altLang="en-US" sz="1100" dirty="0">
                <a:solidFill>
                  <a:schemeClr val="tx1"/>
                </a:solidFill>
                <a:latin typeface="+mn-ea"/>
              </a:rPr>
              <a:t>号</a:t>
            </a:r>
          </a:p>
        </p:txBody>
      </p:sp>
      <p:sp>
        <p:nvSpPr>
          <p:cNvPr id="23" name="正方形/長方形 22"/>
          <p:cNvSpPr/>
          <p:nvPr/>
        </p:nvSpPr>
        <p:spPr>
          <a:xfrm>
            <a:off x="2125906" y="5803200"/>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kumimoji="1" lang="en-US" altLang="ja-JP" sz="1100" dirty="0">
                <a:solidFill>
                  <a:schemeClr val="tx1"/>
                </a:solidFill>
                <a:latin typeface="+mn-ea"/>
              </a:rPr>
              <a:t>1460654</a:t>
            </a:r>
            <a:r>
              <a:rPr kumimoji="1" lang="ja-JP" altLang="en-US" sz="1100" dirty="0">
                <a:solidFill>
                  <a:schemeClr val="tx1"/>
                </a:solidFill>
                <a:latin typeface="+mn-ea"/>
              </a:rPr>
              <a:t>号</a:t>
            </a:r>
          </a:p>
        </p:txBody>
      </p:sp>
      <p:sp>
        <p:nvSpPr>
          <p:cNvPr id="24" name="正方形/長方形 23"/>
          <p:cNvSpPr/>
          <p:nvPr/>
        </p:nvSpPr>
        <p:spPr>
          <a:xfrm>
            <a:off x="4501906" y="3859200"/>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kumimoji="1" lang="en-US" altLang="ja-JP" sz="1100" dirty="0">
                <a:solidFill>
                  <a:schemeClr val="tx1"/>
                </a:solidFill>
                <a:latin typeface="+mn-ea"/>
              </a:rPr>
              <a:t>1460655</a:t>
            </a:r>
            <a:r>
              <a:rPr kumimoji="1" lang="ja-JP" altLang="en-US" sz="1100" dirty="0">
                <a:solidFill>
                  <a:schemeClr val="tx1"/>
                </a:solidFill>
                <a:latin typeface="+mn-ea"/>
              </a:rPr>
              <a:t>号</a:t>
            </a:r>
          </a:p>
        </p:txBody>
      </p:sp>
      <p:sp>
        <p:nvSpPr>
          <p:cNvPr id="25" name="正方形/長方形 24"/>
          <p:cNvSpPr/>
          <p:nvPr/>
        </p:nvSpPr>
        <p:spPr>
          <a:xfrm>
            <a:off x="4501906" y="5803200"/>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kumimoji="1" lang="en-US" altLang="ja-JP" sz="1100" dirty="0">
                <a:solidFill>
                  <a:schemeClr val="tx1"/>
                </a:solidFill>
                <a:latin typeface="+mn-ea"/>
              </a:rPr>
              <a:t>1460656</a:t>
            </a:r>
            <a:r>
              <a:rPr kumimoji="1" lang="ja-JP" altLang="en-US" sz="1100" dirty="0">
                <a:solidFill>
                  <a:schemeClr val="tx1"/>
                </a:solidFill>
                <a:latin typeface="+mn-ea"/>
              </a:rPr>
              <a:t>号</a:t>
            </a:r>
          </a:p>
        </p:txBody>
      </p:sp>
      <p:sp>
        <p:nvSpPr>
          <p:cNvPr id="45" name="角丸四角形 44"/>
          <p:cNvSpPr/>
          <p:nvPr/>
        </p:nvSpPr>
        <p:spPr>
          <a:xfrm>
            <a:off x="2519881" y="2131200"/>
            <a:ext cx="1440000" cy="288000"/>
          </a:xfrm>
          <a:prstGeom prst="roundRect">
            <a:avLst>
              <a:gd name="adj" fmla="val 15013"/>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本意匠</a:t>
            </a:r>
          </a:p>
        </p:txBody>
      </p:sp>
      <p:sp>
        <p:nvSpPr>
          <p:cNvPr id="46" name="角丸四角形 45"/>
          <p:cNvSpPr/>
          <p:nvPr/>
        </p:nvSpPr>
        <p:spPr>
          <a:xfrm>
            <a:off x="2519881" y="4075200"/>
            <a:ext cx="1440000" cy="288000"/>
          </a:xfrm>
          <a:prstGeom prst="roundRect">
            <a:avLst>
              <a:gd name="adj" fmla="val 1501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関連意匠</a:t>
            </a:r>
          </a:p>
        </p:txBody>
      </p:sp>
      <p:sp>
        <p:nvSpPr>
          <p:cNvPr id="47" name="角丸四角形 46"/>
          <p:cNvSpPr/>
          <p:nvPr/>
        </p:nvSpPr>
        <p:spPr>
          <a:xfrm>
            <a:off x="2519881" y="6019200"/>
            <a:ext cx="1440000" cy="288000"/>
          </a:xfrm>
          <a:prstGeom prst="roundRect">
            <a:avLst>
              <a:gd name="adj" fmla="val 1501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関連意匠</a:t>
            </a:r>
          </a:p>
        </p:txBody>
      </p:sp>
      <p:sp>
        <p:nvSpPr>
          <p:cNvPr id="48" name="角丸四角形 47"/>
          <p:cNvSpPr/>
          <p:nvPr/>
        </p:nvSpPr>
        <p:spPr>
          <a:xfrm>
            <a:off x="4896747" y="2131200"/>
            <a:ext cx="1440000" cy="288000"/>
          </a:xfrm>
          <a:prstGeom prst="roundRect">
            <a:avLst>
              <a:gd name="adj" fmla="val 15013"/>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本意匠</a:t>
            </a:r>
          </a:p>
        </p:txBody>
      </p:sp>
      <p:sp>
        <p:nvSpPr>
          <p:cNvPr id="50" name="角丸四角形 49"/>
          <p:cNvSpPr/>
          <p:nvPr/>
        </p:nvSpPr>
        <p:spPr>
          <a:xfrm>
            <a:off x="7272020" y="2131200"/>
            <a:ext cx="1440000" cy="288000"/>
          </a:xfrm>
          <a:prstGeom prst="roundRect">
            <a:avLst>
              <a:gd name="adj" fmla="val 15013"/>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本意匠</a:t>
            </a:r>
          </a:p>
        </p:txBody>
      </p:sp>
      <p:sp>
        <p:nvSpPr>
          <p:cNvPr id="51" name="角丸四角形 50"/>
          <p:cNvSpPr/>
          <p:nvPr/>
        </p:nvSpPr>
        <p:spPr>
          <a:xfrm>
            <a:off x="4896887" y="4075200"/>
            <a:ext cx="1440000" cy="288000"/>
          </a:xfrm>
          <a:prstGeom prst="roundRect">
            <a:avLst>
              <a:gd name="adj" fmla="val 1501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関連意匠</a:t>
            </a:r>
          </a:p>
        </p:txBody>
      </p:sp>
      <p:sp>
        <p:nvSpPr>
          <p:cNvPr id="52" name="角丸四角形 51"/>
          <p:cNvSpPr/>
          <p:nvPr/>
        </p:nvSpPr>
        <p:spPr>
          <a:xfrm>
            <a:off x="7272020" y="4075200"/>
            <a:ext cx="1440000" cy="288000"/>
          </a:xfrm>
          <a:prstGeom prst="roundRect">
            <a:avLst>
              <a:gd name="adj" fmla="val 1501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関連意匠</a:t>
            </a:r>
          </a:p>
        </p:txBody>
      </p:sp>
      <p:sp>
        <p:nvSpPr>
          <p:cNvPr id="53" name="角丸四角形 52"/>
          <p:cNvSpPr/>
          <p:nvPr/>
        </p:nvSpPr>
        <p:spPr>
          <a:xfrm>
            <a:off x="4896887" y="6019200"/>
            <a:ext cx="1440000" cy="288000"/>
          </a:xfrm>
          <a:prstGeom prst="roundRect">
            <a:avLst>
              <a:gd name="adj" fmla="val 1501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関連意匠</a:t>
            </a:r>
          </a:p>
        </p:txBody>
      </p:sp>
      <p:sp>
        <p:nvSpPr>
          <p:cNvPr id="6" name="角丸四角形 5"/>
          <p:cNvSpPr/>
          <p:nvPr/>
        </p:nvSpPr>
        <p:spPr>
          <a:xfrm>
            <a:off x="2161487" y="619200"/>
            <a:ext cx="2160000" cy="5760000"/>
          </a:xfrm>
          <a:prstGeom prst="roundRect">
            <a:avLst>
              <a:gd name="adj" fmla="val 3334"/>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4537487" y="619200"/>
            <a:ext cx="2160000" cy="5760000"/>
          </a:xfrm>
          <a:prstGeom prst="roundRect">
            <a:avLst>
              <a:gd name="adj" fmla="val 3333"/>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角丸四角形 54"/>
          <p:cNvSpPr/>
          <p:nvPr/>
        </p:nvSpPr>
        <p:spPr>
          <a:xfrm>
            <a:off x="6911966" y="619200"/>
            <a:ext cx="2160000" cy="5760000"/>
          </a:xfrm>
          <a:prstGeom prst="roundRect">
            <a:avLst>
              <a:gd name="adj" fmla="val 3334"/>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 descr="120503_028.jpg"/>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bwMode="auto">
          <a:xfrm>
            <a:off x="236476" y="2063848"/>
            <a:ext cx="1706302" cy="147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図形グループ 40"/>
          <p:cNvGrpSpPr/>
          <p:nvPr/>
        </p:nvGrpSpPr>
        <p:grpSpPr>
          <a:xfrm rot="21405403">
            <a:off x="144607" y="3803438"/>
            <a:ext cx="1658468" cy="1787314"/>
            <a:chOff x="257453" y="3992441"/>
            <a:chExt cx="1658468" cy="1787314"/>
          </a:xfrm>
        </p:grpSpPr>
        <p:pic>
          <p:nvPicPr>
            <p:cNvPr id="42" name="図 1" descr="15Sリング分解_image.jpg"/>
            <p:cNvPicPr>
              <a:picLocks noChangeAspect="1"/>
            </p:cNvPicPr>
            <p:nvPr/>
          </p:nvPicPr>
          <p:blipFill rotWithShape="1">
            <a:blip r:embed="rId12" cstate="print">
              <a:extLst>
                <a:ext uri="{28A0092B-C50C-407E-A947-70E740481C1C}">
                  <a14:useLocalDpi xmlns:a14="http://schemas.microsoft.com/office/drawing/2010/main" val="0"/>
                </a:ext>
              </a:extLst>
            </a:blip>
            <a:srcRect t="-2" r="-1"/>
            <a:stretch/>
          </p:blipFill>
          <p:spPr bwMode="auto">
            <a:xfrm rot="18807978">
              <a:off x="433318" y="4121323"/>
              <a:ext cx="1611485" cy="135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正方形/長方形 42"/>
            <p:cNvSpPr/>
            <p:nvPr/>
          </p:nvSpPr>
          <p:spPr>
            <a:xfrm rot="1092924">
              <a:off x="257453" y="5177306"/>
              <a:ext cx="1195743" cy="6024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rot="18538429">
              <a:off x="1359014" y="5150042"/>
              <a:ext cx="891420" cy="1138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56"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
        <p:nvSpPr>
          <p:cNvPr id="3" name="角丸四角形 2"/>
          <p:cNvSpPr/>
          <p:nvPr/>
        </p:nvSpPr>
        <p:spPr>
          <a:xfrm>
            <a:off x="7113361" y="94340"/>
            <a:ext cx="2664000" cy="360000"/>
          </a:xfrm>
          <a:prstGeom prst="roundRect">
            <a:avLst>
              <a:gd name="adj" fmla="val 199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smtClean="0">
                <a:solidFill>
                  <a:schemeClr val="accent3">
                    <a:lumMod val="50000"/>
                  </a:schemeClr>
                </a:solidFill>
              </a:rPr>
              <a:t>関連意匠制度の活用</a:t>
            </a:r>
            <a:endParaRPr kumimoji="1" lang="ja-JP" altLang="en-US" dirty="0">
              <a:solidFill>
                <a:schemeClr val="accent3">
                  <a:lumMod val="50000"/>
                </a:schemeClr>
              </a:solidFill>
            </a:endParaRPr>
          </a:p>
        </p:txBody>
      </p:sp>
      <p:sp>
        <p:nvSpPr>
          <p:cNvPr id="57" name="正方形/長方形 56"/>
          <p:cNvSpPr/>
          <p:nvPr/>
        </p:nvSpPr>
        <p:spPr>
          <a:xfrm>
            <a:off x="128589" y="6019200"/>
            <a:ext cx="4679950" cy="287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10000"/>
              </a:lnSpc>
            </a:pPr>
            <a:r>
              <a:rPr kumimoji="1" lang="ja-JP" altLang="en-US" sz="800" dirty="0">
                <a:solidFill>
                  <a:schemeClr val="tx1"/>
                </a:solidFill>
              </a:rPr>
              <a:t>写真提供：鳴海製陶株式会社</a:t>
            </a:r>
          </a:p>
        </p:txBody>
      </p:sp>
      <p:sp>
        <p:nvSpPr>
          <p:cNvPr id="5" name="正方形/長方形 4"/>
          <p:cNvSpPr/>
          <p:nvPr/>
        </p:nvSpPr>
        <p:spPr>
          <a:xfrm>
            <a:off x="129600" y="692150"/>
            <a:ext cx="1944000" cy="10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pPr>
            <a:r>
              <a:rPr kumimoji="1" lang="en-US" altLang="ja-JP" dirty="0" smtClean="0">
                <a:solidFill>
                  <a:schemeClr val="tx1"/>
                </a:solidFill>
              </a:rPr>
              <a:t>OSORO</a:t>
            </a:r>
            <a:r>
              <a:rPr kumimoji="1" lang="ja-JP" altLang="en-US" dirty="0" smtClean="0">
                <a:solidFill>
                  <a:schemeClr val="tx1"/>
                </a:solidFill>
              </a:rPr>
              <a:t>：</a:t>
            </a:r>
            <a:endParaRPr kumimoji="1" lang="en-US" altLang="ja-JP" dirty="0" smtClean="0">
              <a:solidFill>
                <a:schemeClr val="tx1"/>
              </a:solidFill>
            </a:endParaRPr>
          </a:p>
          <a:p>
            <a:pPr>
              <a:lnSpc>
                <a:spcPct val="110000"/>
              </a:lnSpc>
            </a:pPr>
            <a:r>
              <a:rPr kumimoji="1" lang="ja-JP" altLang="en-US" dirty="0" smtClean="0">
                <a:solidFill>
                  <a:schemeClr val="tx1"/>
                </a:solidFill>
              </a:rPr>
              <a:t>器全体についての登録例</a:t>
            </a:r>
            <a:endParaRPr kumimoji="1" lang="ja-JP" altLang="en-US" dirty="0">
              <a:solidFill>
                <a:schemeClr val="tx1"/>
              </a:solidFill>
            </a:endParaRPr>
          </a:p>
        </p:txBody>
      </p:sp>
    </p:spTree>
    <p:extLst>
      <p:ext uri="{BB962C8B-B14F-4D97-AF65-F5344CB8AC3E}">
        <p14:creationId xmlns:p14="http://schemas.microsoft.com/office/powerpoint/2010/main" val="2675439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10" descr="JPS_0014616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0800" y="457200"/>
            <a:ext cx="2319337"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8" descr="JPS_00146036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2000" y="446400"/>
            <a:ext cx="23431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a:t>05-05</a:t>
            </a:r>
            <a:r>
              <a:rPr kumimoji="1" lang="ja-JP" altLang="en-US" dirty="0"/>
              <a:t>　意匠戦略と商品</a:t>
            </a:r>
            <a:r>
              <a:rPr kumimoji="1" lang="ja-JP" altLang="en-US" dirty="0" smtClean="0"/>
              <a:t>戦略</a:t>
            </a:r>
            <a:r>
              <a:rPr kumimoji="1" lang="en-US" altLang="ja-JP" dirty="0" smtClean="0"/>
              <a:t>         </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20</a:t>
            </a:fld>
            <a:endParaRPr lang="ja-JP" altLang="en-US" dirty="0"/>
          </a:p>
        </p:txBody>
      </p:sp>
      <p:pic>
        <p:nvPicPr>
          <p:cNvPr id="56" name="図 12" descr="JPS_00146195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0800" y="4348800"/>
            <a:ext cx="231775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図 11" descr="JPS_00146194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60800" y="2404800"/>
            <a:ext cx="2319338"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18" descr="JPS_001460659.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92000" y="4338000"/>
            <a:ext cx="234315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図 17" descr="JPS_001460658.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95600" y="2394000"/>
            <a:ext cx="2341563"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p:nvPr/>
        </p:nvSpPr>
        <p:spPr>
          <a:xfrm>
            <a:off x="2648899" y="1915200"/>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kumimoji="1" lang="en-US" altLang="ja-JP" sz="1100" dirty="0">
                <a:solidFill>
                  <a:schemeClr val="tx1"/>
                </a:solidFill>
                <a:latin typeface="+mn-ea"/>
              </a:rPr>
              <a:t>1460362</a:t>
            </a:r>
            <a:r>
              <a:rPr kumimoji="1" lang="ja-JP" altLang="en-US" sz="1100" dirty="0">
                <a:solidFill>
                  <a:schemeClr val="tx1"/>
                </a:solidFill>
                <a:latin typeface="+mn-ea"/>
              </a:rPr>
              <a:t>号</a:t>
            </a:r>
          </a:p>
        </p:txBody>
      </p:sp>
      <p:sp>
        <p:nvSpPr>
          <p:cNvPr id="14" name="正方形/長方形 13"/>
          <p:cNvSpPr/>
          <p:nvPr/>
        </p:nvSpPr>
        <p:spPr>
          <a:xfrm>
            <a:off x="2648899" y="3859200"/>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lang="en-US" altLang="ja-JP" sz="1100" dirty="0">
                <a:solidFill>
                  <a:schemeClr val="tx1"/>
                </a:solidFill>
                <a:latin typeface="+mn-ea"/>
              </a:rPr>
              <a:t>1460658</a:t>
            </a:r>
            <a:r>
              <a:rPr kumimoji="1" lang="ja-JP" altLang="en-US" sz="1100" dirty="0">
                <a:solidFill>
                  <a:schemeClr val="tx1"/>
                </a:solidFill>
                <a:latin typeface="+mn-ea"/>
              </a:rPr>
              <a:t>号</a:t>
            </a:r>
          </a:p>
        </p:txBody>
      </p:sp>
      <p:sp>
        <p:nvSpPr>
          <p:cNvPr id="17" name="正方形/長方形 16"/>
          <p:cNvSpPr/>
          <p:nvPr/>
        </p:nvSpPr>
        <p:spPr>
          <a:xfrm>
            <a:off x="5026019" y="1915200"/>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kumimoji="1" lang="en-US" altLang="ja-JP" sz="1100" dirty="0">
                <a:solidFill>
                  <a:schemeClr val="tx1"/>
                </a:solidFill>
                <a:latin typeface="+mn-ea"/>
              </a:rPr>
              <a:t>1461621</a:t>
            </a:r>
            <a:r>
              <a:rPr kumimoji="1" lang="ja-JP" altLang="en-US" sz="1100" dirty="0">
                <a:solidFill>
                  <a:schemeClr val="tx1"/>
                </a:solidFill>
                <a:latin typeface="+mn-ea"/>
              </a:rPr>
              <a:t>号</a:t>
            </a:r>
          </a:p>
        </p:txBody>
      </p:sp>
      <p:sp>
        <p:nvSpPr>
          <p:cNvPr id="23" name="正方形/長方形 22"/>
          <p:cNvSpPr/>
          <p:nvPr/>
        </p:nvSpPr>
        <p:spPr>
          <a:xfrm>
            <a:off x="2650019" y="5803200"/>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kumimoji="1" lang="en-US" altLang="ja-JP" sz="1100" dirty="0">
                <a:solidFill>
                  <a:schemeClr val="tx1"/>
                </a:solidFill>
                <a:latin typeface="+mn-ea"/>
              </a:rPr>
              <a:t>1460659</a:t>
            </a:r>
            <a:r>
              <a:rPr kumimoji="1" lang="ja-JP" altLang="en-US" sz="1100" dirty="0">
                <a:solidFill>
                  <a:schemeClr val="tx1"/>
                </a:solidFill>
                <a:latin typeface="+mn-ea"/>
              </a:rPr>
              <a:t>号</a:t>
            </a:r>
          </a:p>
        </p:txBody>
      </p:sp>
      <p:sp>
        <p:nvSpPr>
          <p:cNvPr id="24" name="正方形/長方形 23"/>
          <p:cNvSpPr/>
          <p:nvPr/>
        </p:nvSpPr>
        <p:spPr>
          <a:xfrm>
            <a:off x="5026019" y="3859200"/>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kumimoji="1" lang="en-US" altLang="ja-JP" sz="1100" dirty="0">
                <a:solidFill>
                  <a:schemeClr val="tx1"/>
                </a:solidFill>
                <a:latin typeface="+mn-ea"/>
              </a:rPr>
              <a:t>1461949</a:t>
            </a:r>
            <a:r>
              <a:rPr kumimoji="1" lang="ja-JP" altLang="en-US" sz="1100" dirty="0">
                <a:solidFill>
                  <a:schemeClr val="tx1"/>
                </a:solidFill>
                <a:latin typeface="+mn-ea"/>
              </a:rPr>
              <a:t>号</a:t>
            </a:r>
          </a:p>
        </p:txBody>
      </p:sp>
      <p:sp>
        <p:nvSpPr>
          <p:cNvPr id="25" name="正方形/長方形 24"/>
          <p:cNvSpPr/>
          <p:nvPr/>
        </p:nvSpPr>
        <p:spPr>
          <a:xfrm>
            <a:off x="5026019" y="5803200"/>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kumimoji="1" lang="en-US" altLang="ja-JP" sz="1100" dirty="0">
                <a:solidFill>
                  <a:schemeClr val="tx1"/>
                </a:solidFill>
                <a:latin typeface="+mn-ea"/>
              </a:rPr>
              <a:t>1461950</a:t>
            </a:r>
            <a:r>
              <a:rPr kumimoji="1" lang="ja-JP" altLang="en-US" sz="1100" dirty="0">
                <a:solidFill>
                  <a:schemeClr val="tx1"/>
                </a:solidFill>
                <a:latin typeface="+mn-ea"/>
              </a:rPr>
              <a:t>号</a:t>
            </a:r>
          </a:p>
        </p:txBody>
      </p:sp>
      <p:sp>
        <p:nvSpPr>
          <p:cNvPr id="45" name="角丸四角形 44"/>
          <p:cNvSpPr/>
          <p:nvPr/>
        </p:nvSpPr>
        <p:spPr>
          <a:xfrm>
            <a:off x="3043994" y="2131200"/>
            <a:ext cx="1440000" cy="288000"/>
          </a:xfrm>
          <a:prstGeom prst="roundRect">
            <a:avLst>
              <a:gd name="adj" fmla="val 15013"/>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本意匠</a:t>
            </a:r>
          </a:p>
        </p:txBody>
      </p:sp>
      <p:sp>
        <p:nvSpPr>
          <p:cNvPr id="46" name="角丸四角形 45"/>
          <p:cNvSpPr/>
          <p:nvPr/>
        </p:nvSpPr>
        <p:spPr>
          <a:xfrm>
            <a:off x="3043994" y="4075200"/>
            <a:ext cx="1440000" cy="288000"/>
          </a:xfrm>
          <a:prstGeom prst="roundRect">
            <a:avLst>
              <a:gd name="adj" fmla="val 1501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関連意匠</a:t>
            </a:r>
          </a:p>
        </p:txBody>
      </p:sp>
      <p:sp>
        <p:nvSpPr>
          <p:cNvPr id="47" name="角丸四角形 46"/>
          <p:cNvSpPr/>
          <p:nvPr/>
        </p:nvSpPr>
        <p:spPr>
          <a:xfrm>
            <a:off x="3043994" y="6019200"/>
            <a:ext cx="1440000" cy="288000"/>
          </a:xfrm>
          <a:prstGeom prst="roundRect">
            <a:avLst>
              <a:gd name="adj" fmla="val 1501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関連意匠</a:t>
            </a:r>
          </a:p>
        </p:txBody>
      </p:sp>
      <p:sp>
        <p:nvSpPr>
          <p:cNvPr id="48" name="角丸四角形 47"/>
          <p:cNvSpPr/>
          <p:nvPr/>
        </p:nvSpPr>
        <p:spPr>
          <a:xfrm>
            <a:off x="5420860" y="2131200"/>
            <a:ext cx="1440000" cy="288000"/>
          </a:xfrm>
          <a:prstGeom prst="roundRect">
            <a:avLst>
              <a:gd name="adj" fmla="val 15013"/>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本意匠</a:t>
            </a:r>
          </a:p>
        </p:txBody>
      </p:sp>
      <p:sp>
        <p:nvSpPr>
          <p:cNvPr id="51" name="角丸四角形 50"/>
          <p:cNvSpPr/>
          <p:nvPr/>
        </p:nvSpPr>
        <p:spPr>
          <a:xfrm>
            <a:off x="5421000" y="4075200"/>
            <a:ext cx="1440000" cy="288000"/>
          </a:xfrm>
          <a:prstGeom prst="roundRect">
            <a:avLst>
              <a:gd name="adj" fmla="val 1501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関連意匠</a:t>
            </a:r>
          </a:p>
        </p:txBody>
      </p:sp>
      <p:sp>
        <p:nvSpPr>
          <p:cNvPr id="53" name="角丸四角形 52"/>
          <p:cNvSpPr/>
          <p:nvPr/>
        </p:nvSpPr>
        <p:spPr>
          <a:xfrm>
            <a:off x="5421000" y="6019200"/>
            <a:ext cx="1440000" cy="288000"/>
          </a:xfrm>
          <a:prstGeom prst="roundRect">
            <a:avLst>
              <a:gd name="adj" fmla="val 1501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関連意匠</a:t>
            </a:r>
          </a:p>
        </p:txBody>
      </p:sp>
      <p:sp>
        <p:nvSpPr>
          <p:cNvPr id="6" name="角丸四角形 5"/>
          <p:cNvSpPr/>
          <p:nvPr/>
        </p:nvSpPr>
        <p:spPr>
          <a:xfrm>
            <a:off x="2685600" y="619200"/>
            <a:ext cx="2160000" cy="5760000"/>
          </a:xfrm>
          <a:prstGeom prst="roundRect">
            <a:avLst>
              <a:gd name="adj" fmla="val 3334"/>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5061600" y="619200"/>
            <a:ext cx="2160000" cy="5760000"/>
          </a:xfrm>
          <a:prstGeom prst="roundRect">
            <a:avLst>
              <a:gd name="adj" fmla="val 3333"/>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3" descr="120503_028.jp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bwMode="auto">
          <a:xfrm>
            <a:off x="488504" y="3192426"/>
            <a:ext cx="1706302" cy="147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図形グループ 7"/>
          <p:cNvGrpSpPr/>
          <p:nvPr/>
        </p:nvGrpSpPr>
        <p:grpSpPr>
          <a:xfrm rot="21405403">
            <a:off x="7702532" y="3238618"/>
            <a:ext cx="1658468" cy="1787314"/>
            <a:chOff x="257453" y="3992441"/>
            <a:chExt cx="1658468" cy="1787314"/>
          </a:xfrm>
        </p:grpSpPr>
        <p:pic>
          <p:nvPicPr>
            <p:cNvPr id="27" name="図 1" descr="15Sリング分解_image.jpg"/>
            <p:cNvPicPr>
              <a:picLocks noChangeAspect="1"/>
            </p:cNvPicPr>
            <p:nvPr/>
          </p:nvPicPr>
          <p:blipFill rotWithShape="1">
            <a:blip r:embed="rId10" cstate="print">
              <a:extLst>
                <a:ext uri="{28A0092B-C50C-407E-A947-70E740481C1C}">
                  <a14:useLocalDpi xmlns:a14="http://schemas.microsoft.com/office/drawing/2010/main" val="0"/>
                </a:ext>
              </a:extLst>
            </a:blip>
            <a:srcRect t="-2" r="-1"/>
            <a:stretch/>
          </p:blipFill>
          <p:spPr bwMode="auto">
            <a:xfrm rot="18807978">
              <a:off x="433318" y="4121323"/>
              <a:ext cx="1611485" cy="135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a:xfrm rot="1092924">
              <a:off x="257453" y="5177306"/>
              <a:ext cx="1195743" cy="6024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rot="18538429">
              <a:off x="1359014" y="5150042"/>
              <a:ext cx="891420" cy="1138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3"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
        <p:nvSpPr>
          <p:cNvPr id="34" name="角丸四角形 33"/>
          <p:cNvSpPr/>
          <p:nvPr/>
        </p:nvSpPr>
        <p:spPr>
          <a:xfrm>
            <a:off x="5529534" y="93600"/>
            <a:ext cx="4248000" cy="360000"/>
          </a:xfrm>
          <a:prstGeom prst="roundRect">
            <a:avLst>
              <a:gd name="adj" fmla="val 199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smtClean="0">
                <a:solidFill>
                  <a:schemeClr val="accent3">
                    <a:lumMod val="50000"/>
                  </a:schemeClr>
                </a:solidFill>
              </a:rPr>
              <a:t>部分意匠制度や関連意匠制度の活用</a:t>
            </a:r>
            <a:endParaRPr kumimoji="1" lang="ja-JP" altLang="en-US" dirty="0">
              <a:solidFill>
                <a:schemeClr val="accent3">
                  <a:lumMod val="50000"/>
                </a:schemeClr>
              </a:solidFill>
            </a:endParaRPr>
          </a:p>
        </p:txBody>
      </p:sp>
      <p:sp>
        <p:nvSpPr>
          <p:cNvPr id="36" name="正方形/長方形 35"/>
          <p:cNvSpPr/>
          <p:nvPr/>
        </p:nvSpPr>
        <p:spPr>
          <a:xfrm>
            <a:off x="5097600" y="6019200"/>
            <a:ext cx="4679950" cy="287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lnSpc>
                <a:spcPct val="110000"/>
              </a:lnSpc>
            </a:pPr>
            <a:r>
              <a:rPr kumimoji="1" lang="ja-JP" altLang="en-US" sz="800" dirty="0">
                <a:solidFill>
                  <a:schemeClr val="tx1"/>
                </a:solidFill>
              </a:rPr>
              <a:t>写真提供：鳴海製陶株式会社</a:t>
            </a:r>
          </a:p>
        </p:txBody>
      </p:sp>
      <p:sp>
        <p:nvSpPr>
          <p:cNvPr id="37" name="正方形/長方形 36"/>
          <p:cNvSpPr/>
          <p:nvPr/>
        </p:nvSpPr>
        <p:spPr>
          <a:xfrm>
            <a:off x="129600" y="692150"/>
            <a:ext cx="2448000" cy="19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pPr>
            <a:r>
              <a:rPr kumimoji="1" lang="en-US" altLang="ja-JP" dirty="0" smtClean="0">
                <a:solidFill>
                  <a:schemeClr val="tx1"/>
                </a:solidFill>
              </a:rPr>
              <a:t>OSORO</a:t>
            </a:r>
            <a:r>
              <a:rPr kumimoji="1" lang="ja-JP" altLang="en-US" dirty="0" smtClean="0">
                <a:solidFill>
                  <a:schemeClr val="tx1"/>
                </a:solidFill>
              </a:rPr>
              <a:t>：</a:t>
            </a:r>
            <a:endParaRPr kumimoji="1" lang="en-US" altLang="ja-JP" dirty="0" smtClean="0">
              <a:solidFill>
                <a:schemeClr val="tx1"/>
              </a:solidFill>
            </a:endParaRPr>
          </a:p>
          <a:p>
            <a:pPr>
              <a:lnSpc>
                <a:spcPct val="110000"/>
              </a:lnSpc>
            </a:pPr>
            <a:r>
              <a:rPr kumimoji="1" lang="ja-JP" altLang="en-US" dirty="0" smtClean="0">
                <a:solidFill>
                  <a:schemeClr val="tx1"/>
                </a:solidFill>
              </a:rPr>
              <a:t>器の一部分についての登録例</a:t>
            </a:r>
            <a:endParaRPr kumimoji="1" lang="en-US" altLang="ja-JP" dirty="0" smtClean="0">
              <a:solidFill>
                <a:schemeClr val="tx1"/>
              </a:solidFill>
            </a:endParaRPr>
          </a:p>
          <a:p>
            <a:pPr>
              <a:lnSpc>
                <a:spcPct val="110000"/>
              </a:lnSpc>
            </a:pPr>
            <a:endParaRPr lang="en-US" altLang="ja-JP" dirty="0">
              <a:solidFill>
                <a:schemeClr val="tx1"/>
              </a:solidFill>
            </a:endParaRPr>
          </a:p>
          <a:p>
            <a:pPr>
              <a:lnSpc>
                <a:spcPct val="110000"/>
              </a:lnSpc>
            </a:pPr>
            <a:r>
              <a:rPr kumimoji="1" lang="ja-JP" altLang="en-US" dirty="0" smtClean="0">
                <a:solidFill>
                  <a:schemeClr val="accent5"/>
                </a:solidFill>
              </a:rPr>
              <a:t>オレンジ枠</a:t>
            </a:r>
            <a:r>
              <a:rPr kumimoji="1" lang="ja-JP" altLang="en-US" dirty="0" smtClean="0">
                <a:solidFill>
                  <a:schemeClr val="tx1"/>
                </a:solidFill>
              </a:rPr>
              <a:t>の登録意匠は、実線部分が登録対象（部分意匠）</a:t>
            </a:r>
            <a:endParaRPr kumimoji="1" lang="ja-JP" altLang="en-US" dirty="0">
              <a:solidFill>
                <a:schemeClr val="tx1"/>
              </a:solidFill>
            </a:endParaRPr>
          </a:p>
        </p:txBody>
      </p:sp>
    </p:spTree>
    <p:extLst>
      <p:ext uri="{BB962C8B-B14F-4D97-AF65-F5344CB8AC3E}">
        <p14:creationId xmlns:p14="http://schemas.microsoft.com/office/powerpoint/2010/main" val="422761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a:t>05-05</a:t>
            </a:r>
            <a:r>
              <a:rPr kumimoji="1" lang="ja-JP" altLang="en-US" dirty="0"/>
              <a:t>　意匠戦略と商品戦略</a:t>
            </a:r>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21</a:t>
            </a:fld>
            <a:endParaRPr lang="ja-JP" altLang="en-US" dirty="0"/>
          </a:p>
        </p:txBody>
      </p:sp>
      <p:pic>
        <p:nvPicPr>
          <p:cNvPr id="78" name="図 19" descr="JPS_00146095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399" y="1268760"/>
            <a:ext cx="2341563"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図 5" descr="JPS_00146095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8199" y="1279560"/>
            <a:ext cx="2319337"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図 4" descr="JPS_00146095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4599" y="1279560"/>
            <a:ext cx="231775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図 2" descr="JPS_00146095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70199" y="1279560"/>
            <a:ext cx="2319337"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図 9" descr="JPS_00146114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58199" y="3227160"/>
            <a:ext cx="2319337"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図 8" descr="JPS_001461139.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70199" y="3227160"/>
            <a:ext cx="2319338"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p:nvPr/>
        </p:nvSpPr>
        <p:spPr>
          <a:xfrm>
            <a:off x="2712698" y="2737560"/>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kumimoji="1" lang="en-US" altLang="ja-JP" sz="1100" dirty="0">
                <a:solidFill>
                  <a:schemeClr val="tx1"/>
                </a:solidFill>
                <a:latin typeface="+mn-ea"/>
              </a:rPr>
              <a:t>1460954</a:t>
            </a:r>
            <a:r>
              <a:rPr kumimoji="1" lang="ja-JP" altLang="en-US" sz="1100" dirty="0">
                <a:solidFill>
                  <a:schemeClr val="tx1"/>
                </a:solidFill>
                <a:latin typeface="+mn-ea"/>
              </a:rPr>
              <a:t>号</a:t>
            </a:r>
          </a:p>
        </p:txBody>
      </p:sp>
      <p:sp>
        <p:nvSpPr>
          <p:cNvPr id="14" name="正方形/長方形 13"/>
          <p:cNvSpPr/>
          <p:nvPr/>
        </p:nvSpPr>
        <p:spPr>
          <a:xfrm>
            <a:off x="2712698" y="4681560"/>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lang="en-US" altLang="ja-JP" sz="1100" dirty="0">
                <a:solidFill>
                  <a:schemeClr val="tx1"/>
                </a:solidFill>
                <a:latin typeface="+mn-ea"/>
              </a:rPr>
              <a:t>1461139</a:t>
            </a:r>
            <a:r>
              <a:rPr kumimoji="1" lang="ja-JP" altLang="en-US" sz="1100" dirty="0">
                <a:solidFill>
                  <a:schemeClr val="tx1"/>
                </a:solidFill>
                <a:latin typeface="+mn-ea"/>
              </a:rPr>
              <a:t>号</a:t>
            </a:r>
          </a:p>
        </p:txBody>
      </p:sp>
      <p:sp>
        <p:nvSpPr>
          <p:cNvPr id="17" name="正方形/長方形 16"/>
          <p:cNvSpPr/>
          <p:nvPr/>
        </p:nvSpPr>
        <p:spPr>
          <a:xfrm>
            <a:off x="5089818" y="2737560"/>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kumimoji="1" lang="en-US" altLang="ja-JP" sz="1100" dirty="0">
                <a:solidFill>
                  <a:schemeClr val="tx1"/>
                </a:solidFill>
                <a:latin typeface="+mn-ea"/>
              </a:rPr>
              <a:t>1460956</a:t>
            </a:r>
            <a:r>
              <a:rPr kumimoji="1" lang="ja-JP" altLang="en-US" sz="1100" dirty="0">
                <a:solidFill>
                  <a:schemeClr val="tx1"/>
                </a:solidFill>
                <a:latin typeface="+mn-ea"/>
              </a:rPr>
              <a:t>号</a:t>
            </a:r>
          </a:p>
        </p:txBody>
      </p:sp>
      <p:sp>
        <p:nvSpPr>
          <p:cNvPr id="45" name="角丸四角形 44"/>
          <p:cNvSpPr/>
          <p:nvPr/>
        </p:nvSpPr>
        <p:spPr>
          <a:xfrm>
            <a:off x="3107793" y="2953560"/>
            <a:ext cx="1440000" cy="288000"/>
          </a:xfrm>
          <a:prstGeom prst="roundRect">
            <a:avLst>
              <a:gd name="adj" fmla="val 15013"/>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本意匠</a:t>
            </a:r>
          </a:p>
        </p:txBody>
      </p:sp>
      <p:sp>
        <p:nvSpPr>
          <p:cNvPr id="46" name="角丸四角形 45"/>
          <p:cNvSpPr/>
          <p:nvPr/>
        </p:nvSpPr>
        <p:spPr>
          <a:xfrm>
            <a:off x="3107793" y="4897560"/>
            <a:ext cx="1440000" cy="288000"/>
          </a:xfrm>
          <a:prstGeom prst="roundRect">
            <a:avLst>
              <a:gd name="adj" fmla="val 1501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関連意匠</a:t>
            </a:r>
          </a:p>
        </p:txBody>
      </p:sp>
      <p:sp>
        <p:nvSpPr>
          <p:cNvPr id="6" name="角丸四角形 5"/>
          <p:cNvSpPr/>
          <p:nvPr/>
        </p:nvSpPr>
        <p:spPr>
          <a:xfrm>
            <a:off x="2749399" y="1441560"/>
            <a:ext cx="2160000" cy="3816000"/>
          </a:xfrm>
          <a:prstGeom prst="roundRect">
            <a:avLst>
              <a:gd name="adj" fmla="val 3334"/>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5125399" y="1441560"/>
            <a:ext cx="2160000" cy="1872000"/>
          </a:xfrm>
          <a:prstGeom prst="roundRect">
            <a:avLst>
              <a:gd name="adj" fmla="val 3333"/>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373399" y="2737560"/>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kumimoji="1" lang="en-US" altLang="ja-JP" sz="1100" dirty="0">
                <a:solidFill>
                  <a:schemeClr val="tx1"/>
                </a:solidFill>
                <a:latin typeface="+mn-ea"/>
              </a:rPr>
              <a:t>1460953</a:t>
            </a:r>
            <a:r>
              <a:rPr kumimoji="1" lang="ja-JP" altLang="en-US" sz="1100" dirty="0">
                <a:solidFill>
                  <a:schemeClr val="tx1"/>
                </a:solidFill>
                <a:latin typeface="+mn-ea"/>
              </a:rPr>
              <a:t>号</a:t>
            </a:r>
          </a:p>
        </p:txBody>
      </p:sp>
      <p:sp>
        <p:nvSpPr>
          <p:cNvPr id="67" name="角丸四角形 66"/>
          <p:cNvSpPr/>
          <p:nvPr/>
        </p:nvSpPr>
        <p:spPr>
          <a:xfrm>
            <a:off x="373399" y="1441560"/>
            <a:ext cx="2160000" cy="1872000"/>
          </a:xfrm>
          <a:prstGeom prst="roundRect">
            <a:avLst>
              <a:gd name="adj" fmla="val 3334"/>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7501399" y="2737560"/>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kumimoji="1" lang="en-US" altLang="ja-JP" sz="1100" dirty="0">
                <a:solidFill>
                  <a:schemeClr val="tx1"/>
                </a:solidFill>
                <a:latin typeface="+mn-ea"/>
              </a:rPr>
              <a:t>1460957</a:t>
            </a:r>
            <a:r>
              <a:rPr kumimoji="1" lang="ja-JP" altLang="en-US" sz="1100" dirty="0">
                <a:solidFill>
                  <a:schemeClr val="tx1"/>
                </a:solidFill>
                <a:latin typeface="+mn-ea"/>
              </a:rPr>
              <a:t>号</a:t>
            </a:r>
          </a:p>
        </p:txBody>
      </p:sp>
      <p:sp>
        <p:nvSpPr>
          <p:cNvPr id="72" name="正方形/長方形 71"/>
          <p:cNvSpPr/>
          <p:nvPr/>
        </p:nvSpPr>
        <p:spPr>
          <a:xfrm>
            <a:off x="7501399" y="4681560"/>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lang="en-US" altLang="ja-JP" sz="1100" dirty="0">
                <a:solidFill>
                  <a:schemeClr val="tx1"/>
                </a:solidFill>
                <a:latin typeface="+mn-ea"/>
              </a:rPr>
              <a:t>1461140</a:t>
            </a:r>
            <a:r>
              <a:rPr kumimoji="1" lang="ja-JP" altLang="en-US" sz="1100" dirty="0">
                <a:solidFill>
                  <a:schemeClr val="tx1"/>
                </a:solidFill>
                <a:latin typeface="+mn-ea"/>
              </a:rPr>
              <a:t>号</a:t>
            </a:r>
          </a:p>
        </p:txBody>
      </p:sp>
      <p:sp>
        <p:nvSpPr>
          <p:cNvPr id="74" name="角丸四角形 73"/>
          <p:cNvSpPr/>
          <p:nvPr/>
        </p:nvSpPr>
        <p:spPr>
          <a:xfrm>
            <a:off x="7897399" y="2953560"/>
            <a:ext cx="1440000" cy="288000"/>
          </a:xfrm>
          <a:prstGeom prst="roundRect">
            <a:avLst>
              <a:gd name="adj" fmla="val 15013"/>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本意匠</a:t>
            </a:r>
          </a:p>
        </p:txBody>
      </p:sp>
      <p:sp>
        <p:nvSpPr>
          <p:cNvPr id="75" name="角丸四角形 74"/>
          <p:cNvSpPr/>
          <p:nvPr/>
        </p:nvSpPr>
        <p:spPr>
          <a:xfrm>
            <a:off x="7897399" y="4897560"/>
            <a:ext cx="1440000" cy="288000"/>
          </a:xfrm>
          <a:prstGeom prst="roundRect">
            <a:avLst>
              <a:gd name="adj" fmla="val 1501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関連意匠</a:t>
            </a:r>
          </a:p>
        </p:txBody>
      </p:sp>
      <p:sp>
        <p:nvSpPr>
          <p:cNvPr id="77" name="角丸四角形 76"/>
          <p:cNvSpPr/>
          <p:nvPr/>
        </p:nvSpPr>
        <p:spPr>
          <a:xfrm>
            <a:off x="7501399" y="1441560"/>
            <a:ext cx="2160000" cy="3816000"/>
          </a:xfrm>
          <a:prstGeom prst="roundRect">
            <a:avLst>
              <a:gd name="adj" fmla="val 3334"/>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1" descr="15Sリング分解_image.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6476" y="4041068"/>
            <a:ext cx="2297653"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
        <p:nvSpPr>
          <p:cNvPr id="31" name="角丸四角形 30"/>
          <p:cNvSpPr/>
          <p:nvPr/>
        </p:nvSpPr>
        <p:spPr>
          <a:xfrm>
            <a:off x="5529534" y="93600"/>
            <a:ext cx="4248000" cy="360000"/>
          </a:xfrm>
          <a:prstGeom prst="roundRect">
            <a:avLst>
              <a:gd name="adj" fmla="val 199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smtClean="0">
                <a:solidFill>
                  <a:schemeClr val="accent3">
                    <a:lumMod val="50000"/>
                  </a:schemeClr>
                </a:solidFill>
              </a:rPr>
              <a:t>部分意匠制度や関連意匠制度の活用</a:t>
            </a:r>
            <a:endParaRPr kumimoji="1" lang="ja-JP" altLang="en-US" dirty="0">
              <a:solidFill>
                <a:schemeClr val="accent3">
                  <a:lumMod val="50000"/>
                </a:schemeClr>
              </a:solidFill>
            </a:endParaRPr>
          </a:p>
        </p:txBody>
      </p:sp>
      <p:sp>
        <p:nvSpPr>
          <p:cNvPr id="32" name="正方形/長方形 31"/>
          <p:cNvSpPr/>
          <p:nvPr/>
        </p:nvSpPr>
        <p:spPr>
          <a:xfrm>
            <a:off x="128589" y="6019200"/>
            <a:ext cx="4679950" cy="287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10000"/>
              </a:lnSpc>
            </a:pPr>
            <a:r>
              <a:rPr kumimoji="1" lang="ja-JP" altLang="en-US" sz="800" dirty="0">
                <a:solidFill>
                  <a:schemeClr val="tx1"/>
                </a:solidFill>
              </a:rPr>
              <a:t>写真提供：鳴海製陶株式会社</a:t>
            </a:r>
          </a:p>
        </p:txBody>
      </p:sp>
      <p:sp>
        <p:nvSpPr>
          <p:cNvPr id="33" name="正方形/長方形 32"/>
          <p:cNvSpPr/>
          <p:nvPr/>
        </p:nvSpPr>
        <p:spPr>
          <a:xfrm>
            <a:off x="129600" y="692150"/>
            <a:ext cx="468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pPr>
            <a:r>
              <a:rPr kumimoji="1" lang="en-US" altLang="ja-JP" dirty="0" smtClean="0">
                <a:solidFill>
                  <a:schemeClr val="tx1"/>
                </a:solidFill>
              </a:rPr>
              <a:t>OSORO</a:t>
            </a:r>
            <a:r>
              <a:rPr kumimoji="1" lang="ja-JP" altLang="en-US" dirty="0" smtClean="0">
                <a:solidFill>
                  <a:schemeClr val="tx1"/>
                </a:solidFill>
              </a:rPr>
              <a:t>：</a:t>
            </a:r>
            <a:endParaRPr kumimoji="1" lang="en-US" altLang="ja-JP" dirty="0" smtClean="0">
              <a:solidFill>
                <a:schemeClr val="tx1"/>
              </a:solidFill>
            </a:endParaRPr>
          </a:p>
          <a:p>
            <a:pPr>
              <a:lnSpc>
                <a:spcPct val="110000"/>
              </a:lnSpc>
            </a:pPr>
            <a:r>
              <a:rPr kumimoji="1" lang="ja-JP" altLang="en-US" dirty="0" smtClean="0">
                <a:solidFill>
                  <a:schemeClr val="tx1"/>
                </a:solidFill>
              </a:rPr>
              <a:t>ジョイントパッキンの登録例</a:t>
            </a:r>
            <a:endParaRPr kumimoji="1" lang="ja-JP" altLang="en-US" dirty="0">
              <a:solidFill>
                <a:schemeClr val="tx1"/>
              </a:solidFill>
            </a:endParaRPr>
          </a:p>
        </p:txBody>
      </p:sp>
      <p:sp>
        <p:nvSpPr>
          <p:cNvPr id="34" name="正方形/長方形 33"/>
          <p:cNvSpPr/>
          <p:nvPr/>
        </p:nvSpPr>
        <p:spPr>
          <a:xfrm>
            <a:off x="5097600" y="5400000"/>
            <a:ext cx="468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pPr>
            <a:r>
              <a:rPr kumimoji="1" lang="ja-JP" altLang="en-US" dirty="0" smtClean="0">
                <a:solidFill>
                  <a:schemeClr val="accent5"/>
                </a:solidFill>
              </a:rPr>
              <a:t>オレンジ枠</a:t>
            </a:r>
            <a:r>
              <a:rPr kumimoji="1" lang="ja-JP" altLang="en-US" dirty="0" smtClean="0">
                <a:solidFill>
                  <a:schemeClr val="tx1"/>
                </a:solidFill>
              </a:rPr>
              <a:t>の登録意匠は、実線部分が登録対象（部分意匠）</a:t>
            </a:r>
            <a:endParaRPr kumimoji="1" lang="en-US" altLang="ja-JP" dirty="0" smtClean="0">
              <a:solidFill>
                <a:schemeClr val="tx1"/>
              </a:solidFill>
            </a:endParaRPr>
          </a:p>
        </p:txBody>
      </p:sp>
    </p:spTree>
    <p:extLst>
      <p:ext uri="{BB962C8B-B14F-4D97-AF65-F5344CB8AC3E}">
        <p14:creationId xmlns:p14="http://schemas.microsoft.com/office/powerpoint/2010/main" val="2433889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7" descr="JPS_00146096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3100" y="1376772"/>
            <a:ext cx="2319337"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6" descr="JPS_00146096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76836" y="1376772"/>
            <a:ext cx="2319337"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3" descr="JPS_00146095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0572" y="1376772"/>
            <a:ext cx="2319337"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0" y="0"/>
            <a:ext cx="9906000" cy="548680"/>
          </a:xfrm>
          <a:solidFill>
            <a:schemeClr val="accent3">
              <a:lumMod val="40000"/>
              <a:lumOff val="60000"/>
            </a:schemeClr>
          </a:solidFill>
        </p:spPr>
        <p:txBody>
          <a:bodyPr/>
          <a:lstStyle/>
          <a:p>
            <a:r>
              <a:rPr kumimoji="1" lang="en-US" altLang="ja-JP" dirty="0"/>
              <a:t>05-05</a:t>
            </a:r>
            <a:r>
              <a:rPr kumimoji="1" lang="ja-JP" altLang="en-US" dirty="0"/>
              <a:t>　意匠戦略と商品戦略</a:t>
            </a:r>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22</a:t>
            </a:fld>
            <a:endParaRPr lang="ja-JP" altLang="en-US" dirty="0"/>
          </a:p>
        </p:txBody>
      </p:sp>
      <p:sp>
        <p:nvSpPr>
          <p:cNvPr id="14" name="正方形/長方形 13"/>
          <p:cNvSpPr/>
          <p:nvPr/>
        </p:nvSpPr>
        <p:spPr>
          <a:xfrm>
            <a:off x="1178788" y="2831172"/>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kumimoji="1" lang="en-US" altLang="ja-JP" sz="1100" dirty="0">
                <a:solidFill>
                  <a:schemeClr val="tx1"/>
                </a:solidFill>
                <a:latin typeface="+mn-ea"/>
              </a:rPr>
              <a:t>1460955</a:t>
            </a:r>
            <a:r>
              <a:rPr kumimoji="1" lang="ja-JP" altLang="en-US" sz="1100" dirty="0">
                <a:solidFill>
                  <a:schemeClr val="tx1"/>
                </a:solidFill>
                <a:latin typeface="+mn-ea"/>
              </a:rPr>
              <a:t>号</a:t>
            </a:r>
          </a:p>
        </p:txBody>
      </p:sp>
      <p:sp>
        <p:nvSpPr>
          <p:cNvPr id="16" name="正方形/長方形 15"/>
          <p:cNvSpPr/>
          <p:nvPr/>
        </p:nvSpPr>
        <p:spPr>
          <a:xfrm>
            <a:off x="5932436" y="2831172"/>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kumimoji="1" lang="en-US" altLang="ja-JP" sz="1100" dirty="0">
                <a:solidFill>
                  <a:schemeClr val="tx1"/>
                </a:solidFill>
                <a:latin typeface="+mn-ea"/>
              </a:rPr>
              <a:t>1460961</a:t>
            </a:r>
            <a:r>
              <a:rPr kumimoji="1" lang="ja-JP" altLang="en-US" sz="1100" dirty="0">
                <a:solidFill>
                  <a:schemeClr val="tx1"/>
                </a:solidFill>
                <a:latin typeface="+mn-ea"/>
              </a:rPr>
              <a:t>号</a:t>
            </a:r>
          </a:p>
        </p:txBody>
      </p:sp>
      <p:sp>
        <p:nvSpPr>
          <p:cNvPr id="24" name="正方形/長方形 23"/>
          <p:cNvSpPr/>
          <p:nvPr/>
        </p:nvSpPr>
        <p:spPr>
          <a:xfrm>
            <a:off x="3556172" y="2831172"/>
            <a:ext cx="2233376"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latin typeface="+mn-ea"/>
              </a:rPr>
              <a:t>意匠登録第</a:t>
            </a:r>
            <a:r>
              <a:rPr kumimoji="1" lang="en-US" altLang="ja-JP" sz="1100" dirty="0">
                <a:solidFill>
                  <a:schemeClr val="tx1"/>
                </a:solidFill>
                <a:latin typeface="+mn-ea"/>
              </a:rPr>
              <a:t>1460960</a:t>
            </a:r>
            <a:r>
              <a:rPr kumimoji="1" lang="ja-JP" altLang="en-US" sz="1100" dirty="0">
                <a:solidFill>
                  <a:schemeClr val="tx1"/>
                </a:solidFill>
                <a:latin typeface="+mn-ea"/>
              </a:rPr>
              <a:t>号</a:t>
            </a:r>
          </a:p>
        </p:txBody>
      </p:sp>
      <p:sp>
        <p:nvSpPr>
          <p:cNvPr id="6" name="角丸四角形 5"/>
          <p:cNvSpPr/>
          <p:nvPr/>
        </p:nvSpPr>
        <p:spPr>
          <a:xfrm>
            <a:off x="1215489" y="1536876"/>
            <a:ext cx="2160000" cy="1870296"/>
          </a:xfrm>
          <a:prstGeom prst="roundRect">
            <a:avLst>
              <a:gd name="adj" fmla="val 3334"/>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3591753" y="1536652"/>
            <a:ext cx="2160000" cy="1870520"/>
          </a:xfrm>
          <a:prstGeom prst="roundRect">
            <a:avLst>
              <a:gd name="adj" fmla="val 3333"/>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角丸四角形 54"/>
          <p:cNvSpPr/>
          <p:nvPr/>
        </p:nvSpPr>
        <p:spPr>
          <a:xfrm>
            <a:off x="5966496" y="1536652"/>
            <a:ext cx="2160000" cy="1870520"/>
          </a:xfrm>
          <a:prstGeom prst="roundRect">
            <a:avLst>
              <a:gd name="adj" fmla="val 3334"/>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 descr="Numero_OSORO1004.jp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3296816" y="3537012"/>
            <a:ext cx="2882254"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
        <p:nvSpPr>
          <p:cNvPr id="19" name="正方形/長方形 18"/>
          <p:cNvSpPr/>
          <p:nvPr/>
        </p:nvSpPr>
        <p:spPr>
          <a:xfrm>
            <a:off x="5097600" y="6019200"/>
            <a:ext cx="4679950" cy="287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10000"/>
              </a:lnSpc>
            </a:pPr>
            <a:r>
              <a:rPr kumimoji="1" lang="ja-JP" altLang="en-US" sz="800" dirty="0">
                <a:solidFill>
                  <a:schemeClr val="tx1"/>
                </a:solidFill>
              </a:rPr>
              <a:t>写真提供：鳴海製陶株式会社</a:t>
            </a:r>
          </a:p>
        </p:txBody>
      </p:sp>
      <p:sp>
        <p:nvSpPr>
          <p:cNvPr id="20" name="正方形/長方形 19"/>
          <p:cNvSpPr/>
          <p:nvPr/>
        </p:nvSpPr>
        <p:spPr>
          <a:xfrm>
            <a:off x="129600" y="692150"/>
            <a:ext cx="468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pPr>
            <a:r>
              <a:rPr kumimoji="1" lang="en-US" altLang="ja-JP" dirty="0" smtClean="0">
                <a:solidFill>
                  <a:schemeClr val="tx1"/>
                </a:solidFill>
              </a:rPr>
              <a:t>OSORO</a:t>
            </a:r>
            <a:r>
              <a:rPr kumimoji="1" lang="ja-JP" altLang="en-US" dirty="0" smtClean="0">
                <a:solidFill>
                  <a:schemeClr val="tx1"/>
                </a:solidFill>
              </a:rPr>
              <a:t>：</a:t>
            </a:r>
            <a:endParaRPr kumimoji="1" lang="en-US" altLang="ja-JP" dirty="0" smtClean="0">
              <a:solidFill>
                <a:schemeClr val="tx1"/>
              </a:solidFill>
            </a:endParaRPr>
          </a:p>
          <a:p>
            <a:pPr>
              <a:lnSpc>
                <a:spcPct val="110000"/>
              </a:lnSpc>
            </a:pPr>
            <a:r>
              <a:rPr kumimoji="1" lang="ja-JP" altLang="en-US" dirty="0" smtClean="0">
                <a:solidFill>
                  <a:schemeClr val="tx1"/>
                </a:solidFill>
              </a:rPr>
              <a:t>蓋の登録例</a:t>
            </a:r>
            <a:endParaRPr kumimoji="1" lang="ja-JP" altLang="en-US" dirty="0">
              <a:solidFill>
                <a:schemeClr val="tx1"/>
              </a:solidFill>
            </a:endParaRPr>
          </a:p>
        </p:txBody>
      </p:sp>
    </p:spTree>
    <p:extLst>
      <p:ext uri="{BB962C8B-B14F-4D97-AF65-F5344CB8AC3E}">
        <p14:creationId xmlns:p14="http://schemas.microsoft.com/office/powerpoint/2010/main" val="3652439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a:t>05-06</a:t>
            </a:r>
            <a:br>
              <a:rPr kumimoji="1" lang="en-US" altLang="ja-JP" dirty="0"/>
            </a:br>
            <a:r>
              <a:rPr kumimoji="1" lang="ja-JP" altLang="en-US" dirty="0"/>
              <a:t>その他の法律によるデザインの保護</a:t>
            </a:r>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23</a:t>
            </a:fld>
            <a:endParaRPr lang="ja-JP" altLang="en-US" dirty="0"/>
          </a:p>
        </p:txBody>
      </p:sp>
      <p:sp>
        <p:nvSpPr>
          <p:cNvPr id="5"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971109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a:t>05-06</a:t>
            </a:r>
            <a:r>
              <a:rPr kumimoji="1" lang="ja-JP" altLang="en-US" dirty="0"/>
              <a:t>　その他の法律によるデザインの保護</a:t>
            </a:r>
          </a:p>
        </p:txBody>
      </p:sp>
      <p:sp>
        <p:nvSpPr>
          <p:cNvPr id="3" name="コンテンツ プレースホルダー 2"/>
          <p:cNvSpPr>
            <a:spLocks noGrp="1"/>
          </p:cNvSpPr>
          <p:nvPr>
            <p:ph idx="1"/>
          </p:nvPr>
        </p:nvSpPr>
        <p:spPr>
          <a:xfrm>
            <a:off x="128464" y="692696"/>
            <a:ext cx="9649072" cy="720000"/>
          </a:xfrm>
          <a:solidFill>
            <a:schemeClr val="accent3">
              <a:lumMod val="20000"/>
              <a:lumOff val="80000"/>
            </a:schemeClr>
          </a:solidFill>
        </p:spPr>
        <p:txBody>
          <a:bodyPr/>
          <a:lstStyle/>
          <a:p>
            <a:r>
              <a:rPr kumimoji="1" lang="ja-JP" altLang="en-US" dirty="0"/>
              <a:t>新商品のデザインについては、一定の要件を満たす場合には、不正競争防止法による保護が受けられる可能性がある。</a:t>
            </a:r>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24</a:t>
            </a:fld>
            <a:endParaRPr lang="ja-JP" altLang="en-US" dirty="0"/>
          </a:p>
        </p:txBody>
      </p:sp>
      <p:sp>
        <p:nvSpPr>
          <p:cNvPr id="6" name="正方形/長方形 5"/>
          <p:cNvSpPr/>
          <p:nvPr/>
        </p:nvSpPr>
        <p:spPr>
          <a:xfrm>
            <a:off x="128464" y="1699200"/>
            <a:ext cx="6912000" cy="4320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dirty="0">
                <a:solidFill>
                  <a:schemeClr val="tx1"/>
                </a:solidFill>
              </a:rPr>
              <a:t>不正競争防止法による保護が受けられるケース</a:t>
            </a:r>
          </a:p>
        </p:txBody>
      </p:sp>
      <p:sp>
        <p:nvSpPr>
          <p:cNvPr id="7" name="正方形/長方形 6"/>
          <p:cNvSpPr/>
          <p:nvPr/>
        </p:nvSpPr>
        <p:spPr>
          <a:xfrm>
            <a:off x="128464" y="2275200"/>
            <a:ext cx="9648949" cy="402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nSpc>
                <a:spcPct val="110000"/>
              </a:lnSpc>
              <a:buFont typeface="+mj-ea"/>
              <a:buAutoNum type="circleNumDbPlain"/>
            </a:pPr>
            <a:r>
              <a:rPr kumimoji="1" lang="ja-JP" altLang="en-US" b="1" dirty="0">
                <a:solidFill>
                  <a:schemeClr val="tx1"/>
                </a:solidFill>
              </a:rPr>
              <a:t>新商品</a:t>
            </a:r>
            <a:r>
              <a:rPr kumimoji="1" lang="en-US" altLang="ja-JP" b="1" dirty="0">
                <a:solidFill>
                  <a:schemeClr val="tx1"/>
                </a:solidFill>
              </a:rPr>
              <a:t>A</a:t>
            </a:r>
            <a:r>
              <a:rPr kumimoji="1" lang="ja-JP" altLang="en-US" b="1" dirty="0">
                <a:solidFill>
                  <a:schemeClr val="tx1"/>
                </a:solidFill>
              </a:rPr>
              <a:t>のデザインが需要者に広く認識されるに至った（周知になった）場合に、</a:t>
            </a:r>
            <a:r>
              <a:rPr kumimoji="1" lang="en-US" altLang="ja-JP" b="1" dirty="0">
                <a:solidFill>
                  <a:schemeClr val="tx1"/>
                </a:solidFill>
              </a:rPr>
              <a:t>A</a:t>
            </a:r>
            <a:r>
              <a:rPr kumimoji="1" lang="ja-JP" altLang="en-US" b="1" dirty="0">
                <a:solidFill>
                  <a:schemeClr val="tx1"/>
                </a:solidFill>
              </a:rPr>
              <a:t>のデザインと誤認混同するデザインの商品</a:t>
            </a:r>
            <a:r>
              <a:rPr kumimoji="1" lang="en-US" altLang="ja-JP" b="1" dirty="0">
                <a:solidFill>
                  <a:schemeClr val="tx1"/>
                </a:solidFill>
              </a:rPr>
              <a:t>B</a:t>
            </a:r>
            <a:r>
              <a:rPr kumimoji="1" lang="ja-JP" altLang="en-US" b="1" dirty="0">
                <a:solidFill>
                  <a:schemeClr val="tx1"/>
                </a:solidFill>
              </a:rPr>
              <a:t>が販売される場合</a:t>
            </a:r>
            <a:endParaRPr kumimoji="1" lang="en-US" altLang="ja-JP" b="1" dirty="0">
              <a:solidFill>
                <a:schemeClr val="tx1"/>
              </a:solidFill>
            </a:endParaRPr>
          </a:p>
          <a:p>
            <a:pPr marL="342900" indent="-342900">
              <a:lnSpc>
                <a:spcPct val="110000"/>
              </a:lnSpc>
              <a:buFont typeface="+mj-ea"/>
              <a:buAutoNum type="circleNumDbPlain"/>
            </a:pPr>
            <a:endParaRPr lang="en-US" altLang="ja-JP" b="1" dirty="0">
              <a:solidFill>
                <a:schemeClr val="tx1"/>
              </a:solidFill>
            </a:endParaRPr>
          </a:p>
          <a:p>
            <a:pPr marL="342900" indent="-342900">
              <a:lnSpc>
                <a:spcPct val="110000"/>
              </a:lnSpc>
              <a:buFont typeface="+mj-ea"/>
              <a:buAutoNum type="circleNumDbPlain"/>
            </a:pPr>
            <a:r>
              <a:rPr kumimoji="1" lang="ja-JP" altLang="en-US" b="1" dirty="0">
                <a:solidFill>
                  <a:schemeClr val="tx1"/>
                </a:solidFill>
              </a:rPr>
              <a:t>新商品</a:t>
            </a:r>
            <a:r>
              <a:rPr kumimoji="1" lang="en-US" altLang="ja-JP" b="1" dirty="0">
                <a:solidFill>
                  <a:schemeClr val="tx1"/>
                </a:solidFill>
              </a:rPr>
              <a:t>C</a:t>
            </a:r>
            <a:r>
              <a:rPr kumimoji="1" lang="ja-JP" altLang="en-US" b="1" dirty="0">
                <a:solidFill>
                  <a:schemeClr val="tx1"/>
                </a:solidFill>
              </a:rPr>
              <a:t>のデザインが需要者に著名になった場合に、</a:t>
            </a:r>
            <a:r>
              <a:rPr kumimoji="1" lang="en-US" altLang="ja-JP" b="1" dirty="0">
                <a:solidFill>
                  <a:schemeClr val="tx1"/>
                </a:solidFill>
              </a:rPr>
              <a:t>C</a:t>
            </a:r>
            <a:r>
              <a:rPr kumimoji="1" lang="ja-JP" altLang="en-US" b="1" dirty="0">
                <a:solidFill>
                  <a:schemeClr val="tx1"/>
                </a:solidFill>
              </a:rPr>
              <a:t>のデザインと同一または類似の商品</a:t>
            </a:r>
            <a:r>
              <a:rPr kumimoji="1" lang="en-US" altLang="ja-JP" b="1" dirty="0">
                <a:solidFill>
                  <a:schemeClr val="tx1"/>
                </a:solidFill>
              </a:rPr>
              <a:t>D</a:t>
            </a:r>
            <a:r>
              <a:rPr kumimoji="1" lang="ja-JP" altLang="en-US" b="1" dirty="0">
                <a:solidFill>
                  <a:schemeClr val="tx1"/>
                </a:solidFill>
              </a:rPr>
              <a:t>が販売される場合</a:t>
            </a:r>
            <a:endParaRPr kumimoji="1" lang="en-US" altLang="ja-JP" b="1" dirty="0">
              <a:solidFill>
                <a:schemeClr val="tx1"/>
              </a:solidFill>
            </a:endParaRPr>
          </a:p>
          <a:p>
            <a:pPr marL="342900" indent="-342900">
              <a:lnSpc>
                <a:spcPct val="110000"/>
              </a:lnSpc>
              <a:buFont typeface="+mj-ea"/>
              <a:buAutoNum type="circleNumDbPlain"/>
            </a:pPr>
            <a:endParaRPr lang="en-US" altLang="ja-JP" b="1" dirty="0">
              <a:solidFill>
                <a:schemeClr val="tx1"/>
              </a:solidFill>
            </a:endParaRPr>
          </a:p>
          <a:p>
            <a:pPr marL="342900" indent="-342900">
              <a:lnSpc>
                <a:spcPct val="110000"/>
              </a:lnSpc>
              <a:buFont typeface="+mj-ea"/>
              <a:buAutoNum type="circleNumDbPlain"/>
            </a:pPr>
            <a:r>
              <a:rPr kumimoji="1" lang="ja-JP" altLang="en-US" b="1" dirty="0">
                <a:solidFill>
                  <a:schemeClr val="tx1"/>
                </a:solidFill>
              </a:rPr>
              <a:t>新商品</a:t>
            </a:r>
            <a:r>
              <a:rPr kumimoji="1" lang="en-US" altLang="ja-JP" b="1" dirty="0">
                <a:solidFill>
                  <a:schemeClr val="tx1"/>
                </a:solidFill>
              </a:rPr>
              <a:t>E</a:t>
            </a:r>
            <a:r>
              <a:rPr kumimoji="1" lang="ja-JP" altLang="en-US" b="1" dirty="0">
                <a:solidFill>
                  <a:schemeClr val="tx1"/>
                </a:solidFill>
              </a:rPr>
              <a:t>のデザインをそっくりそのまま模倣したデザインの商品</a:t>
            </a:r>
            <a:r>
              <a:rPr kumimoji="1" lang="en-US" altLang="ja-JP" b="1" dirty="0">
                <a:solidFill>
                  <a:schemeClr val="tx1"/>
                </a:solidFill>
              </a:rPr>
              <a:t>F</a:t>
            </a:r>
            <a:r>
              <a:rPr kumimoji="1" lang="ja-JP" altLang="en-US" b="1" dirty="0">
                <a:solidFill>
                  <a:schemeClr val="tx1"/>
                </a:solidFill>
              </a:rPr>
              <a:t>が販売される場合</a:t>
            </a:r>
            <a:endParaRPr kumimoji="1" lang="en-US" altLang="ja-JP" b="1" dirty="0">
              <a:solidFill>
                <a:schemeClr val="tx1"/>
              </a:solidFill>
            </a:endParaRPr>
          </a:p>
        </p:txBody>
      </p:sp>
      <p:sp>
        <p:nvSpPr>
          <p:cNvPr id="8"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978443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a:t>05-07</a:t>
            </a:r>
            <a:br>
              <a:rPr kumimoji="1" lang="en-US" altLang="ja-JP" dirty="0"/>
            </a:br>
            <a:r>
              <a:rPr kumimoji="1" lang="ja-JP" altLang="en-US" dirty="0"/>
              <a:t>創作デザインの寄託</a:t>
            </a:r>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25</a:t>
            </a:fld>
            <a:endParaRPr lang="ja-JP" altLang="en-US" dirty="0"/>
          </a:p>
        </p:txBody>
      </p:sp>
      <p:sp>
        <p:nvSpPr>
          <p:cNvPr id="5"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466806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a:t>05-07</a:t>
            </a:r>
            <a:r>
              <a:rPr kumimoji="1" lang="ja-JP" altLang="en-US" dirty="0"/>
              <a:t>　創作デザインの寄託</a:t>
            </a:r>
          </a:p>
        </p:txBody>
      </p:sp>
      <p:sp>
        <p:nvSpPr>
          <p:cNvPr id="3" name="コンテンツ プレースホルダー 2"/>
          <p:cNvSpPr>
            <a:spLocks noGrp="1"/>
          </p:cNvSpPr>
          <p:nvPr>
            <p:ph idx="1"/>
          </p:nvPr>
        </p:nvSpPr>
        <p:spPr>
          <a:xfrm>
            <a:off x="128464" y="692696"/>
            <a:ext cx="9649072" cy="2376000"/>
          </a:xfrm>
          <a:solidFill>
            <a:schemeClr val="accent3">
              <a:lumMod val="20000"/>
              <a:lumOff val="80000"/>
            </a:schemeClr>
          </a:solidFill>
        </p:spPr>
        <p:txBody>
          <a:bodyPr/>
          <a:lstStyle/>
          <a:p>
            <a:r>
              <a:rPr kumimoji="1" lang="ja-JP" altLang="en-US" dirty="0"/>
              <a:t>特許庁への出願以外に、創作した事実を残す方法として「創作デザインの寄託」がある。</a:t>
            </a:r>
            <a:endParaRPr kumimoji="1" lang="en-US" altLang="ja-JP" dirty="0"/>
          </a:p>
          <a:p>
            <a:r>
              <a:rPr kumimoji="1" lang="ja-JP" altLang="en-US" dirty="0"/>
              <a:t>寄託により創作の事実の証拠となるため、第三者による模倣があった場合に創作の事実を証明できる。</a:t>
            </a:r>
            <a:endParaRPr kumimoji="1" lang="en-US" altLang="ja-JP" dirty="0"/>
          </a:p>
          <a:p>
            <a:r>
              <a:rPr kumimoji="1" lang="ja-JP" altLang="en-US" dirty="0"/>
              <a:t>意匠法による保護が受けられない</a:t>
            </a:r>
            <a:r>
              <a:rPr lang="ja-JP" altLang="en-US" dirty="0">
                <a:latin typeface="+mn-ea"/>
                <a:cs typeface="メイリオ" charset="0"/>
              </a:rPr>
              <a:t>デザイン（アイコン、イラスト、キャラクター、タイポグラフィ、絵画・彫刻など）を保護する</a:t>
            </a:r>
            <a:r>
              <a:rPr kumimoji="1" lang="ja-JP" altLang="en-US" dirty="0"/>
              <a:t>手段としても有効である。</a:t>
            </a:r>
            <a:endParaRPr kumimoji="1" lang="en-US" altLang="ja-JP" dirty="0"/>
          </a:p>
          <a:p>
            <a:r>
              <a:rPr kumimoji="1" lang="ja-JP" altLang="en-US" dirty="0"/>
              <a:t>一般社団法人日本デザイン保護協会　創作デザインの寄託</a:t>
            </a:r>
            <a:r>
              <a:rPr lang="en-US" altLang="ja-JP" dirty="0"/>
              <a:t/>
            </a:r>
            <a:br>
              <a:rPr lang="en-US" altLang="ja-JP" dirty="0"/>
            </a:br>
            <a:r>
              <a:rPr lang="en-US" altLang="ja-JP" dirty="0"/>
              <a:t>http://www.jdpa.or.jp/pdf/d_kitakusch.pdf</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26</a:t>
            </a:fld>
            <a:endParaRPr lang="ja-JP" altLang="en-US" dirty="0"/>
          </a:p>
        </p:txBody>
      </p:sp>
      <p:sp>
        <p:nvSpPr>
          <p:cNvPr id="6"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627045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ja-JP" altLang="en-US" dirty="0"/>
              <a:t>カタチを</a:t>
            </a:r>
            <a:r>
              <a:rPr kumimoji="1" lang="ja-JP" altLang="en-US" dirty="0" smtClean="0"/>
              <a:t>守る</a:t>
            </a:r>
            <a:r>
              <a:rPr kumimoji="1" lang="ja-JP" altLang="en-US" dirty="0"/>
              <a:t>　デザイン創作と</a:t>
            </a:r>
            <a:r>
              <a:rPr kumimoji="1" lang="ja-JP" altLang="en-US" dirty="0" smtClean="0"/>
              <a:t>意匠（</a:t>
            </a:r>
            <a:r>
              <a:rPr kumimoji="1" lang="en-US" altLang="ja-JP" dirty="0" smtClean="0"/>
              <a:t>2</a:t>
            </a:r>
            <a:r>
              <a:rPr kumimoji="1" lang="ja-JP" altLang="en-US" dirty="0" smtClean="0"/>
              <a:t>）</a:t>
            </a:r>
            <a:r>
              <a:rPr kumimoji="1" lang="ja-JP" altLang="en-US" dirty="0"/>
              <a:t>　目次</a:t>
            </a:r>
          </a:p>
        </p:txBody>
      </p:sp>
      <p:sp>
        <p:nvSpPr>
          <p:cNvPr id="3" name="コンテンツ プレースホルダー 2"/>
          <p:cNvSpPr>
            <a:spLocks noGrp="1"/>
          </p:cNvSpPr>
          <p:nvPr>
            <p:ph idx="1"/>
          </p:nvPr>
        </p:nvSpPr>
        <p:spPr/>
        <p:txBody>
          <a:bodyPr/>
          <a:lstStyle/>
          <a:p>
            <a:pPr marL="0" indent="0">
              <a:buNone/>
            </a:pPr>
            <a:r>
              <a:rPr kumimoji="1" lang="en-US" altLang="ja-JP" dirty="0" smtClean="0"/>
              <a:t>05-01</a:t>
            </a:r>
            <a:r>
              <a:rPr lang="en-US" altLang="ja-JP" dirty="0"/>
              <a:t>	</a:t>
            </a:r>
            <a:r>
              <a:rPr lang="en-US" altLang="ja-JP" dirty="0" smtClean="0"/>
              <a:t>	</a:t>
            </a:r>
            <a:r>
              <a:rPr kumimoji="1" lang="ja-JP" altLang="en-US" dirty="0" smtClean="0"/>
              <a:t>出</a:t>
            </a:r>
            <a:r>
              <a:rPr kumimoji="1" lang="ja-JP" altLang="en-US" dirty="0"/>
              <a:t>願人のニーズ</a:t>
            </a:r>
            <a:r>
              <a:rPr kumimoji="1" lang="ja-JP" altLang="en-US" dirty="0" smtClean="0"/>
              <a:t>に適合した意匠制度</a:t>
            </a:r>
            <a:endParaRPr kumimoji="1" lang="en-US" altLang="ja-JP" dirty="0" smtClean="0"/>
          </a:p>
          <a:p>
            <a:pPr marL="0" indent="0">
              <a:buNone/>
            </a:pPr>
            <a:endParaRPr kumimoji="1" lang="en-US" altLang="ja-JP" sz="1200" dirty="0" smtClean="0"/>
          </a:p>
          <a:p>
            <a:pPr marL="0" indent="0">
              <a:buNone/>
            </a:pPr>
            <a:r>
              <a:rPr lang="en-US" altLang="ja-JP" dirty="0" smtClean="0"/>
              <a:t>05-02</a:t>
            </a:r>
            <a:r>
              <a:rPr lang="en-US" altLang="ja-JP" dirty="0"/>
              <a:t>	</a:t>
            </a:r>
            <a:r>
              <a:rPr lang="en-US" altLang="ja-JP" dirty="0" smtClean="0"/>
              <a:t>	</a:t>
            </a:r>
            <a:r>
              <a:rPr lang="ja-JP" altLang="en-US" dirty="0" smtClean="0"/>
              <a:t>先願</a:t>
            </a:r>
            <a:r>
              <a:rPr lang="ja-JP" altLang="en-US" dirty="0"/>
              <a:t>意匠の一部と同一または類似</a:t>
            </a:r>
            <a:r>
              <a:rPr lang="ja-JP" altLang="en-US" dirty="0" smtClean="0"/>
              <a:t>の</a:t>
            </a:r>
            <a:r>
              <a:rPr lang="en-US" altLang="ja-JP" dirty="0" smtClean="0"/>
              <a:t/>
            </a:r>
            <a:br>
              <a:rPr lang="en-US" altLang="ja-JP" dirty="0" smtClean="0"/>
            </a:br>
            <a:r>
              <a:rPr lang="en-US" altLang="ja-JP" dirty="0" smtClean="0"/>
              <a:t>		</a:t>
            </a:r>
            <a:r>
              <a:rPr lang="ja-JP" altLang="en-US" dirty="0" smtClean="0"/>
              <a:t>後</a:t>
            </a:r>
            <a:r>
              <a:rPr lang="ja-JP" altLang="en-US" dirty="0"/>
              <a:t>願意匠の保護</a:t>
            </a:r>
            <a:r>
              <a:rPr lang="ja-JP" altLang="en-US" dirty="0" smtClean="0"/>
              <a:t>除外</a:t>
            </a:r>
            <a:endParaRPr lang="en-US" altLang="ja-JP" dirty="0" smtClean="0"/>
          </a:p>
          <a:p>
            <a:pPr marL="0" indent="0">
              <a:buNone/>
            </a:pPr>
            <a:endParaRPr lang="en-US" altLang="ja-JP" sz="1200" dirty="0"/>
          </a:p>
          <a:p>
            <a:pPr marL="0" indent="0">
              <a:buNone/>
            </a:pPr>
            <a:r>
              <a:rPr kumimoji="1" lang="en-US" altLang="ja-JP" dirty="0" smtClean="0"/>
              <a:t>05-03</a:t>
            </a:r>
            <a:r>
              <a:rPr lang="en-US" altLang="ja-JP" dirty="0"/>
              <a:t>	</a:t>
            </a:r>
            <a:r>
              <a:rPr lang="en-US" altLang="ja-JP" dirty="0" smtClean="0"/>
              <a:t>	</a:t>
            </a:r>
            <a:r>
              <a:rPr kumimoji="1" lang="ja-JP" altLang="en-US" dirty="0" smtClean="0"/>
              <a:t>意匠</a:t>
            </a:r>
            <a:r>
              <a:rPr kumimoji="1" lang="ja-JP" altLang="en-US" dirty="0"/>
              <a:t>登録を受けることができない</a:t>
            </a:r>
            <a:r>
              <a:rPr kumimoji="1" lang="ja-JP" altLang="en-US" dirty="0" smtClean="0"/>
              <a:t>意匠</a:t>
            </a:r>
            <a:endParaRPr kumimoji="1" lang="en-US" altLang="ja-JP" dirty="0" smtClean="0"/>
          </a:p>
          <a:p>
            <a:pPr marL="0" indent="0">
              <a:buNone/>
            </a:pPr>
            <a:endParaRPr kumimoji="1" lang="en-US" altLang="ja-JP" sz="1200" dirty="0"/>
          </a:p>
          <a:p>
            <a:pPr marL="0" indent="0">
              <a:buNone/>
            </a:pPr>
            <a:r>
              <a:rPr lang="en-US" altLang="ja-JP" dirty="0" smtClean="0"/>
              <a:t>05-04</a:t>
            </a:r>
            <a:r>
              <a:rPr lang="en-US" altLang="ja-JP" dirty="0"/>
              <a:t>	</a:t>
            </a:r>
            <a:r>
              <a:rPr lang="en-US" altLang="ja-JP" dirty="0" smtClean="0"/>
              <a:t>	</a:t>
            </a:r>
            <a:r>
              <a:rPr lang="ja-JP" altLang="en-US" dirty="0" smtClean="0"/>
              <a:t>他人</a:t>
            </a:r>
            <a:r>
              <a:rPr lang="ja-JP" altLang="en-US" dirty="0"/>
              <a:t>の登録意匠等との</a:t>
            </a:r>
            <a:r>
              <a:rPr lang="ja-JP" altLang="en-US" dirty="0" smtClean="0"/>
              <a:t>関係</a:t>
            </a:r>
            <a:endParaRPr lang="en-US" altLang="ja-JP" dirty="0" smtClean="0"/>
          </a:p>
          <a:p>
            <a:pPr marL="0" indent="0">
              <a:buNone/>
            </a:pPr>
            <a:endParaRPr lang="en-US" altLang="ja-JP" sz="1200" dirty="0"/>
          </a:p>
          <a:p>
            <a:pPr marL="0" indent="0">
              <a:buNone/>
            </a:pPr>
            <a:r>
              <a:rPr kumimoji="1" lang="en-US" altLang="ja-JP" dirty="0" smtClean="0"/>
              <a:t>05-05</a:t>
            </a:r>
            <a:r>
              <a:rPr lang="en-US" altLang="ja-JP" dirty="0"/>
              <a:t>	</a:t>
            </a:r>
            <a:r>
              <a:rPr lang="en-US" altLang="ja-JP" dirty="0" smtClean="0"/>
              <a:t>	</a:t>
            </a:r>
            <a:r>
              <a:rPr kumimoji="1" lang="ja-JP" altLang="en-US" dirty="0" smtClean="0"/>
              <a:t>商品</a:t>
            </a:r>
            <a:r>
              <a:rPr kumimoji="1" lang="ja-JP" altLang="en-US" dirty="0"/>
              <a:t>戦略と意匠</a:t>
            </a:r>
            <a:r>
              <a:rPr kumimoji="1" lang="ja-JP" altLang="en-US" dirty="0" smtClean="0"/>
              <a:t>戦略</a:t>
            </a:r>
            <a:endParaRPr kumimoji="1" lang="en-US" altLang="ja-JP" dirty="0" smtClean="0"/>
          </a:p>
          <a:p>
            <a:pPr marL="0" indent="0">
              <a:buNone/>
            </a:pPr>
            <a:endParaRPr kumimoji="1" lang="en-US" altLang="ja-JP" sz="1200" dirty="0"/>
          </a:p>
          <a:p>
            <a:pPr marL="0" indent="0">
              <a:buNone/>
            </a:pPr>
            <a:r>
              <a:rPr lang="en-US" altLang="ja-JP" dirty="0" smtClean="0"/>
              <a:t>05-06</a:t>
            </a:r>
            <a:r>
              <a:rPr lang="en-US" altLang="ja-JP" dirty="0"/>
              <a:t>	</a:t>
            </a:r>
            <a:r>
              <a:rPr lang="en-US" altLang="ja-JP" dirty="0" smtClean="0"/>
              <a:t>	</a:t>
            </a:r>
            <a:r>
              <a:rPr lang="ja-JP" altLang="en-US" dirty="0" smtClean="0"/>
              <a:t>その他</a:t>
            </a:r>
            <a:r>
              <a:rPr lang="ja-JP" altLang="en-US" dirty="0"/>
              <a:t>の法律によるデザインの</a:t>
            </a:r>
            <a:r>
              <a:rPr lang="ja-JP" altLang="en-US" dirty="0" smtClean="0"/>
              <a:t>保護</a:t>
            </a:r>
            <a:endParaRPr lang="en-US" altLang="ja-JP" dirty="0" smtClean="0"/>
          </a:p>
          <a:p>
            <a:pPr marL="0" indent="0">
              <a:buNone/>
            </a:pPr>
            <a:endParaRPr kumimoji="1" lang="en-US" altLang="ja-JP" sz="1200" dirty="0"/>
          </a:p>
          <a:p>
            <a:pPr marL="0" indent="0">
              <a:buNone/>
            </a:pPr>
            <a:r>
              <a:rPr kumimoji="1" lang="en-US" altLang="ja-JP" dirty="0" smtClean="0"/>
              <a:t>05-07</a:t>
            </a:r>
            <a:r>
              <a:rPr lang="en-US" altLang="ja-JP" dirty="0"/>
              <a:t>	</a:t>
            </a:r>
            <a:r>
              <a:rPr lang="en-US" altLang="ja-JP" dirty="0" smtClean="0"/>
              <a:t>	</a:t>
            </a:r>
            <a:r>
              <a:rPr kumimoji="1" lang="ja-JP" altLang="en-US" dirty="0" smtClean="0"/>
              <a:t>創作</a:t>
            </a:r>
            <a:r>
              <a:rPr kumimoji="1" lang="ja-JP" altLang="en-US" dirty="0"/>
              <a:t>デザインの寄託</a:t>
            </a:r>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2</a:t>
            </a:fld>
            <a:endParaRPr lang="ja-JP" altLang="en-US" dirty="0"/>
          </a:p>
        </p:txBody>
      </p:sp>
      <p:sp>
        <p:nvSpPr>
          <p:cNvPr id="6"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187122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lang="en-US" altLang="ja-JP" dirty="0"/>
              <a:t>05-01</a:t>
            </a:r>
            <a:br>
              <a:rPr lang="en-US" altLang="ja-JP" dirty="0"/>
            </a:br>
            <a:r>
              <a:rPr lang="ja-JP" altLang="en-US" dirty="0"/>
              <a:t>出願人のニーズ</a:t>
            </a:r>
            <a:r>
              <a:rPr lang="ja-JP" altLang="en-US" dirty="0" smtClean="0"/>
              <a:t>に適合した意匠</a:t>
            </a:r>
            <a:r>
              <a:rPr lang="ja-JP" altLang="en-US" dirty="0"/>
              <a:t>制度</a:t>
            </a:r>
            <a:endParaRPr kumimoji="1" lang="ja-JP" altLang="en-US" sz="2000"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3</a:t>
            </a:fld>
            <a:endParaRPr lang="ja-JP" altLang="en-US" dirty="0"/>
          </a:p>
        </p:txBody>
      </p:sp>
      <p:sp>
        <p:nvSpPr>
          <p:cNvPr id="5"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094698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a:t>05-01</a:t>
            </a:r>
            <a:r>
              <a:rPr kumimoji="1" lang="ja-JP" altLang="en-US" dirty="0"/>
              <a:t>　出願人のニーズ</a:t>
            </a:r>
            <a:r>
              <a:rPr kumimoji="1" lang="ja-JP" altLang="en-US" dirty="0" smtClean="0"/>
              <a:t>に適合した意匠</a:t>
            </a:r>
            <a:r>
              <a:rPr kumimoji="1" lang="ja-JP" altLang="en-US" dirty="0"/>
              <a:t>制度</a:t>
            </a:r>
          </a:p>
        </p:txBody>
      </p:sp>
      <p:sp>
        <p:nvSpPr>
          <p:cNvPr id="6" name="コンテンツ プレースホルダー 5"/>
          <p:cNvSpPr>
            <a:spLocks noGrp="1"/>
          </p:cNvSpPr>
          <p:nvPr>
            <p:ph idx="1"/>
          </p:nvPr>
        </p:nvSpPr>
        <p:spPr>
          <a:xfrm>
            <a:off x="128464" y="1265720"/>
            <a:ext cx="9649072" cy="1728000"/>
          </a:xfrm>
          <a:solidFill>
            <a:schemeClr val="accent3">
              <a:lumMod val="20000"/>
              <a:lumOff val="80000"/>
            </a:schemeClr>
          </a:solidFill>
        </p:spPr>
        <p:txBody>
          <a:bodyPr/>
          <a:lstStyle/>
          <a:p>
            <a:r>
              <a:rPr kumimoji="1" lang="ja-JP" altLang="en-US" dirty="0"/>
              <a:t>部分意匠制度は、物品</a:t>
            </a:r>
            <a:r>
              <a:rPr kumimoji="1" lang="ja-JP" altLang="en-US" dirty="0" smtClean="0"/>
              <a:t>の部分</a:t>
            </a:r>
            <a:r>
              <a:rPr kumimoji="1" lang="ja-JP" altLang="en-US" dirty="0"/>
              <a:t>のデザインを対象とした保護を認める制度であり、</a:t>
            </a:r>
            <a:r>
              <a:rPr kumimoji="1" lang="en-US" altLang="ja-JP" dirty="0"/>
              <a:t>1999</a:t>
            </a:r>
            <a:r>
              <a:rPr kumimoji="1" lang="ja-JP" altLang="en-US" dirty="0"/>
              <a:t>年に導入された。</a:t>
            </a:r>
            <a:endParaRPr kumimoji="1" lang="en-US" altLang="ja-JP" dirty="0"/>
          </a:p>
          <a:p>
            <a:r>
              <a:rPr kumimoji="1" lang="ja-JP" altLang="en-US" dirty="0"/>
              <a:t>物品</a:t>
            </a:r>
            <a:r>
              <a:rPr kumimoji="1" lang="ja-JP" altLang="en-US" dirty="0" smtClean="0"/>
              <a:t>の部分</a:t>
            </a:r>
            <a:r>
              <a:rPr kumimoji="1" lang="ja-JP" altLang="en-US" dirty="0"/>
              <a:t>のデザインが画期的な場合</a:t>
            </a:r>
            <a:r>
              <a:rPr kumimoji="1" lang="ja-JP" altLang="en-US" dirty="0" smtClean="0"/>
              <a:t>に効果的。</a:t>
            </a:r>
            <a:endParaRPr kumimoji="1" lang="en-US" altLang="ja-JP" dirty="0"/>
          </a:p>
          <a:p>
            <a:r>
              <a:rPr kumimoji="1" lang="ja-JP" altLang="en-US" dirty="0"/>
              <a:t>線図の場合、「意匠登録を受けようとする部分」を実線で描き、「その他の部分」を破線で描く等により表現する。</a:t>
            </a:r>
          </a:p>
        </p:txBody>
      </p:sp>
      <p:sp>
        <p:nvSpPr>
          <p:cNvPr id="7" name="テキスト プレースホルダー 6"/>
          <p:cNvSpPr>
            <a:spLocks noGrp="1"/>
          </p:cNvSpPr>
          <p:nvPr>
            <p:ph type="body" sz="quarter" idx="10"/>
          </p:nvPr>
        </p:nvSpPr>
        <p:spPr/>
        <p:txBody>
          <a:bodyPr/>
          <a:lstStyle/>
          <a:p>
            <a:pPr marL="0" indent="0">
              <a:buNone/>
            </a:pPr>
            <a:r>
              <a:rPr kumimoji="1" lang="ja-JP" altLang="en-US" sz="2400" dirty="0">
                <a:solidFill>
                  <a:schemeClr val="accent3">
                    <a:lumMod val="50000"/>
                  </a:schemeClr>
                </a:solidFill>
              </a:rPr>
              <a:t>部分意匠制度</a:t>
            </a:r>
          </a:p>
        </p:txBody>
      </p:sp>
      <p:sp>
        <p:nvSpPr>
          <p:cNvPr id="5" name="スライド番号プレースホルダー 4"/>
          <p:cNvSpPr>
            <a:spLocks noGrp="1"/>
          </p:cNvSpPr>
          <p:nvPr>
            <p:ph type="sldNum" sz="quarter" idx="12"/>
          </p:nvPr>
        </p:nvSpPr>
        <p:spPr/>
        <p:txBody>
          <a:bodyPr/>
          <a:lstStyle/>
          <a:p>
            <a:fld id="{0B1296A0-BB5A-491C-8A3A-2721A8AE2E9D}" type="slidenum">
              <a:rPr lang="ja-JP" altLang="en-US" smtClean="0"/>
              <a:pPr/>
              <a:t>4</a:t>
            </a:fld>
            <a:endParaRPr lang="ja-JP" altLang="en-US" dirty="0"/>
          </a:p>
        </p:txBody>
      </p:sp>
      <p:grpSp>
        <p:nvGrpSpPr>
          <p:cNvPr id="47" name="グループ化 46"/>
          <p:cNvGrpSpPr/>
          <p:nvPr/>
        </p:nvGrpSpPr>
        <p:grpSpPr>
          <a:xfrm>
            <a:off x="698962" y="3759607"/>
            <a:ext cx="2814638" cy="1495425"/>
            <a:chOff x="698962" y="3759607"/>
            <a:chExt cx="2814638" cy="1495425"/>
          </a:xfrm>
        </p:grpSpPr>
        <p:sp>
          <p:nvSpPr>
            <p:cNvPr id="10" name="Line 9"/>
            <p:cNvSpPr>
              <a:spLocks noChangeShapeType="1"/>
            </p:cNvSpPr>
            <p:nvPr/>
          </p:nvSpPr>
          <p:spPr bwMode="auto">
            <a:xfrm flipH="1" flipV="1">
              <a:off x="2812350" y="3926946"/>
              <a:ext cx="686791" cy="21249"/>
            </a:xfrm>
            <a:prstGeom prst="line">
              <a:avLst/>
            </a:prstGeom>
            <a:noFill/>
            <a:ln w="381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p>
              <a:endParaRPr lang="ja-JP" altLang="en-US"/>
            </a:p>
          </p:txBody>
        </p:sp>
        <p:sp>
          <p:nvSpPr>
            <p:cNvPr id="11" name="Line 10"/>
            <p:cNvSpPr>
              <a:spLocks noChangeShapeType="1"/>
            </p:cNvSpPr>
            <p:nvPr/>
          </p:nvSpPr>
          <p:spPr bwMode="auto">
            <a:xfrm flipV="1">
              <a:off x="2821989" y="3759607"/>
              <a:ext cx="0" cy="156714"/>
            </a:xfrm>
            <a:prstGeom prst="line">
              <a:avLst/>
            </a:prstGeom>
            <a:noFill/>
            <a:ln w="381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p>
              <a:endParaRPr lang="ja-JP" altLang="en-US"/>
            </a:p>
          </p:txBody>
        </p:sp>
        <p:sp>
          <p:nvSpPr>
            <p:cNvPr id="12" name="Arc 11"/>
            <p:cNvSpPr>
              <a:spLocks/>
            </p:cNvSpPr>
            <p:nvPr/>
          </p:nvSpPr>
          <p:spPr bwMode="auto">
            <a:xfrm>
              <a:off x="2323162" y="4357246"/>
              <a:ext cx="742216" cy="897786"/>
            </a:xfrm>
            <a:custGeom>
              <a:avLst/>
              <a:gdLst>
                <a:gd name="T0" fmla="*/ 0 w 21600"/>
                <a:gd name="T1" fmla="*/ 0 h 21644"/>
                <a:gd name="T2" fmla="*/ 0 w 21600"/>
                <a:gd name="T3" fmla="*/ 0 h 21644"/>
                <a:gd name="T4" fmla="*/ 0 w 21600"/>
                <a:gd name="T5" fmla="*/ 0 h 21644"/>
                <a:gd name="T6" fmla="*/ 0 60000 65536"/>
                <a:gd name="T7" fmla="*/ 0 60000 65536"/>
                <a:gd name="T8" fmla="*/ 0 60000 65536"/>
              </a:gdLst>
              <a:ahLst/>
              <a:cxnLst>
                <a:cxn ang="T6">
                  <a:pos x="T0" y="T1"/>
                </a:cxn>
                <a:cxn ang="T7">
                  <a:pos x="T2" y="T3"/>
                </a:cxn>
                <a:cxn ang="T8">
                  <a:pos x="T4" y="T5"/>
                </a:cxn>
              </a:cxnLst>
              <a:rect l="0" t="0" r="r" b="b"/>
              <a:pathLst>
                <a:path w="21600" h="21644" fill="none" extrusionOk="0">
                  <a:moveTo>
                    <a:pt x="21599" y="0"/>
                  </a:moveTo>
                  <a:cubicBezTo>
                    <a:pt x="21599" y="14"/>
                    <a:pt x="21600" y="29"/>
                    <a:pt x="21600" y="44"/>
                  </a:cubicBezTo>
                  <a:cubicBezTo>
                    <a:pt x="21600" y="11973"/>
                    <a:pt x="11929" y="21643"/>
                    <a:pt x="0" y="21643"/>
                  </a:cubicBezTo>
                </a:path>
                <a:path w="21600" h="21644" stroke="0" extrusionOk="0">
                  <a:moveTo>
                    <a:pt x="21599" y="0"/>
                  </a:moveTo>
                  <a:cubicBezTo>
                    <a:pt x="21599" y="14"/>
                    <a:pt x="21600" y="29"/>
                    <a:pt x="21600" y="44"/>
                  </a:cubicBezTo>
                  <a:cubicBezTo>
                    <a:pt x="21600" y="11973"/>
                    <a:pt x="11929" y="21643"/>
                    <a:pt x="0" y="21643"/>
                  </a:cubicBezTo>
                  <a:lnTo>
                    <a:pt x="0" y="44"/>
                  </a:lnTo>
                  <a:lnTo>
                    <a:pt x="21599" y="0"/>
                  </a:lnTo>
                  <a:close/>
                </a:path>
              </a:pathLst>
            </a:custGeom>
            <a:noFill/>
            <a:ln w="38100">
              <a:solidFill>
                <a:srgbClr val="000000"/>
              </a:solidFill>
              <a:prstDash val="sysDot"/>
              <a:round/>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p>
              <a:endParaRPr lang="ja-JP" altLang="en-US"/>
            </a:p>
          </p:txBody>
        </p:sp>
        <p:sp>
          <p:nvSpPr>
            <p:cNvPr id="13" name="Rectangle 12"/>
            <p:cNvSpPr>
              <a:spLocks noChangeArrowheads="1"/>
            </p:cNvSpPr>
            <p:nvPr/>
          </p:nvSpPr>
          <p:spPr bwMode="auto">
            <a:xfrm>
              <a:off x="809812" y="4907073"/>
              <a:ext cx="1195257" cy="146089"/>
            </a:xfrm>
            <a:prstGeom prst="rect">
              <a:avLst/>
            </a:prstGeom>
            <a:noFill/>
            <a:ln w="38100">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folHlink"/>
                </a:buClr>
                <a:buSzPct val="55000"/>
                <a:buFont typeface="Wingdings" panose="05000000000000000000" pitchFamily="2" charset="2"/>
                <a:buChar char="n"/>
                <a:defRPr kumimoji="1" sz="25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2200"/>
            </a:p>
          </p:txBody>
        </p:sp>
        <p:sp>
          <p:nvSpPr>
            <p:cNvPr id="14" name="Rectangle 13"/>
            <p:cNvSpPr>
              <a:spLocks noChangeArrowheads="1"/>
            </p:cNvSpPr>
            <p:nvPr/>
          </p:nvSpPr>
          <p:spPr bwMode="auto">
            <a:xfrm>
              <a:off x="797764" y="4035849"/>
              <a:ext cx="1195257" cy="143433"/>
            </a:xfrm>
            <a:prstGeom prst="rect">
              <a:avLst/>
            </a:prstGeom>
            <a:noFill/>
            <a:ln w="38100">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folHlink"/>
                </a:buClr>
                <a:buSzPct val="55000"/>
                <a:buFont typeface="Wingdings" panose="05000000000000000000" pitchFamily="2" charset="2"/>
                <a:buChar char="n"/>
                <a:defRPr kumimoji="1" sz="25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2200"/>
            </a:p>
          </p:txBody>
        </p:sp>
        <p:sp>
          <p:nvSpPr>
            <p:cNvPr id="15" name="Rectangle 14"/>
            <p:cNvSpPr>
              <a:spLocks noChangeArrowheads="1"/>
            </p:cNvSpPr>
            <p:nvPr/>
          </p:nvSpPr>
          <p:spPr bwMode="auto">
            <a:xfrm>
              <a:off x="797764" y="4181938"/>
              <a:ext cx="175915" cy="711854"/>
            </a:xfrm>
            <a:prstGeom prst="rect">
              <a:avLst/>
            </a:prstGeom>
            <a:noFill/>
            <a:ln w="38100">
              <a:solidFill>
                <a:srgbClr val="000000"/>
              </a:solidFill>
              <a:prstDash val="sysDot"/>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folHlink"/>
                </a:buClr>
                <a:buSzPct val="55000"/>
                <a:buFont typeface="Wingdings" panose="05000000000000000000" pitchFamily="2" charset="2"/>
                <a:buChar char="n"/>
                <a:defRPr kumimoji="1" sz="25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2200"/>
            </a:p>
          </p:txBody>
        </p:sp>
        <p:sp>
          <p:nvSpPr>
            <p:cNvPr id="16" name="Rectangle 15"/>
            <p:cNvSpPr>
              <a:spLocks noChangeArrowheads="1"/>
            </p:cNvSpPr>
            <p:nvPr/>
          </p:nvSpPr>
          <p:spPr bwMode="auto">
            <a:xfrm>
              <a:off x="797764" y="4330684"/>
              <a:ext cx="84343" cy="427644"/>
            </a:xfrm>
            <a:prstGeom prst="rect">
              <a:avLst/>
            </a:prstGeom>
            <a:noFill/>
            <a:ln w="38100">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folHlink"/>
                </a:buClr>
                <a:buSzPct val="55000"/>
                <a:buFont typeface="Wingdings" panose="05000000000000000000" pitchFamily="2" charset="2"/>
                <a:buChar char="n"/>
                <a:defRPr kumimoji="1" sz="25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2200"/>
            </a:p>
          </p:txBody>
        </p:sp>
        <p:sp>
          <p:nvSpPr>
            <p:cNvPr id="17" name="Rectangle 16"/>
            <p:cNvSpPr>
              <a:spLocks noChangeArrowheads="1"/>
            </p:cNvSpPr>
            <p:nvPr/>
          </p:nvSpPr>
          <p:spPr bwMode="auto">
            <a:xfrm>
              <a:off x="797764" y="4343965"/>
              <a:ext cx="84343" cy="98278"/>
            </a:xfrm>
            <a:prstGeom prst="rect">
              <a:avLst/>
            </a:prstGeom>
            <a:noFill/>
            <a:ln w="38100">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folHlink"/>
                </a:buClr>
                <a:buSzPct val="55000"/>
                <a:buFont typeface="Wingdings" panose="05000000000000000000" pitchFamily="2" charset="2"/>
                <a:buChar char="n"/>
                <a:defRPr kumimoji="1" sz="25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2200"/>
            </a:p>
          </p:txBody>
        </p:sp>
        <p:sp>
          <p:nvSpPr>
            <p:cNvPr id="18" name="Rectangle 17"/>
            <p:cNvSpPr>
              <a:spLocks noChangeArrowheads="1"/>
            </p:cNvSpPr>
            <p:nvPr/>
          </p:nvSpPr>
          <p:spPr bwMode="auto">
            <a:xfrm>
              <a:off x="698962" y="4343965"/>
              <a:ext cx="91572" cy="414363"/>
            </a:xfrm>
            <a:prstGeom prst="rect">
              <a:avLst/>
            </a:prstGeom>
            <a:noFill/>
            <a:ln w="38100">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folHlink"/>
                </a:buClr>
                <a:buSzPct val="55000"/>
                <a:buFont typeface="Wingdings" panose="05000000000000000000" pitchFamily="2" charset="2"/>
                <a:buChar char="n"/>
                <a:defRPr kumimoji="1" sz="25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2200"/>
            </a:p>
          </p:txBody>
        </p:sp>
        <p:sp>
          <p:nvSpPr>
            <p:cNvPr id="19" name="Rectangle 18"/>
            <p:cNvSpPr>
              <a:spLocks noChangeArrowheads="1"/>
            </p:cNvSpPr>
            <p:nvPr/>
          </p:nvSpPr>
          <p:spPr bwMode="auto">
            <a:xfrm>
              <a:off x="802583" y="4633488"/>
              <a:ext cx="84343" cy="98278"/>
            </a:xfrm>
            <a:prstGeom prst="rect">
              <a:avLst/>
            </a:prstGeom>
            <a:noFill/>
            <a:ln w="38100">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folHlink"/>
                </a:buClr>
                <a:buSzPct val="55000"/>
                <a:buFont typeface="Wingdings" panose="05000000000000000000" pitchFamily="2" charset="2"/>
                <a:buChar char="n"/>
                <a:defRPr kumimoji="1" sz="25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2200"/>
            </a:p>
          </p:txBody>
        </p:sp>
        <p:sp>
          <p:nvSpPr>
            <p:cNvPr id="20" name="AutoShape 19"/>
            <p:cNvSpPr>
              <a:spLocks noChangeArrowheads="1"/>
            </p:cNvSpPr>
            <p:nvPr/>
          </p:nvSpPr>
          <p:spPr bwMode="auto">
            <a:xfrm>
              <a:off x="797764" y="3764919"/>
              <a:ext cx="2715836" cy="1479488"/>
            </a:xfrm>
            <a:prstGeom prst="roundRect">
              <a:avLst>
                <a:gd name="adj" fmla="val 21935"/>
              </a:avLst>
            </a:prstGeom>
            <a:noFill/>
            <a:ln w="38100">
              <a:solidFill>
                <a:srgbClr val="000000"/>
              </a:solidFill>
              <a:prstDash val="sysDot"/>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folHlink"/>
                </a:buClr>
                <a:buSzPct val="55000"/>
                <a:buFont typeface="Wingdings" panose="05000000000000000000" pitchFamily="2" charset="2"/>
                <a:buChar char="n"/>
                <a:defRPr kumimoji="1" sz="25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2200"/>
            </a:p>
          </p:txBody>
        </p:sp>
        <p:grpSp>
          <p:nvGrpSpPr>
            <p:cNvPr id="21" name="Group 20"/>
            <p:cNvGrpSpPr>
              <a:grpSpLocks/>
            </p:cNvGrpSpPr>
            <p:nvPr/>
          </p:nvGrpSpPr>
          <p:grpSpPr bwMode="auto">
            <a:xfrm>
              <a:off x="1665289" y="3841948"/>
              <a:ext cx="1315747" cy="1349336"/>
              <a:chOff x="2723" y="11911"/>
              <a:chExt cx="1365" cy="1084"/>
            </a:xfrm>
            <a:solidFill>
              <a:schemeClr val="accent5">
                <a:lumMod val="40000"/>
                <a:lumOff val="60000"/>
              </a:schemeClr>
            </a:solidFill>
          </p:grpSpPr>
          <p:sp>
            <p:nvSpPr>
              <p:cNvPr id="22" name="Oval 21"/>
              <p:cNvSpPr>
                <a:spLocks noChangeArrowheads="1"/>
              </p:cNvSpPr>
              <p:nvPr/>
            </p:nvSpPr>
            <p:spPr bwMode="auto">
              <a:xfrm>
                <a:off x="2723" y="11911"/>
                <a:ext cx="1365" cy="1084"/>
              </a:xfrm>
              <a:prstGeom prst="ellipse">
                <a:avLst/>
              </a:prstGeom>
              <a:grp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folHlink"/>
                  </a:buClr>
                  <a:buSzPct val="55000"/>
                  <a:buFont typeface="Wingdings" panose="05000000000000000000" pitchFamily="2" charset="2"/>
                  <a:buChar char="n"/>
                  <a:defRPr kumimoji="1" sz="25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2200"/>
              </a:p>
            </p:txBody>
          </p:sp>
          <p:sp>
            <p:nvSpPr>
              <p:cNvPr id="23" name="Arc 22"/>
              <p:cNvSpPr>
                <a:spLocks/>
              </p:cNvSpPr>
              <p:nvPr/>
            </p:nvSpPr>
            <p:spPr bwMode="auto">
              <a:xfrm>
                <a:off x="3567" y="12241"/>
                <a:ext cx="253" cy="505"/>
              </a:xfrm>
              <a:custGeom>
                <a:avLst/>
                <a:gdLst>
                  <a:gd name="T0" fmla="*/ 0 w 21600"/>
                  <a:gd name="T1" fmla="*/ 0 h 32053"/>
                  <a:gd name="T2" fmla="*/ 0 w 21600"/>
                  <a:gd name="T3" fmla="*/ 0 h 32053"/>
                  <a:gd name="T4" fmla="*/ 0 w 21600"/>
                  <a:gd name="T5" fmla="*/ 0 h 32053"/>
                  <a:gd name="T6" fmla="*/ 0 60000 65536"/>
                  <a:gd name="T7" fmla="*/ 0 60000 65536"/>
                  <a:gd name="T8" fmla="*/ 0 60000 65536"/>
                </a:gdLst>
                <a:ahLst/>
                <a:cxnLst>
                  <a:cxn ang="T6">
                    <a:pos x="T0" y="T1"/>
                  </a:cxn>
                  <a:cxn ang="T7">
                    <a:pos x="T2" y="T3"/>
                  </a:cxn>
                  <a:cxn ang="T8">
                    <a:pos x="T4" y="T5"/>
                  </a:cxn>
                </a:cxnLst>
                <a:rect l="0" t="0" r="r" b="b"/>
                <a:pathLst>
                  <a:path w="21600" h="32053" fill="none" extrusionOk="0">
                    <a:moveTo>
                      <a:pt x="16366" y="0"/>
                    </a:moveTo>
                    <a:cubicBezTo>
                      <a:pt x="19742" y="3920"/>
                      <a:pt x="21600" y="8922"/>
                      <a:pt x="21600" y="14096"/>
                    </a:cubicBezTo>
                    <a:cubicBezTo>
                      <a:pt x="21600" y="21308"/>
                      <a:pt x="18000" y="28044"/>
                      <a:pt x="12004" y="32053"/>
                    </a:cubicBezTo>
                  </a:path>
                  <a:path w="21600" h="32053" stroke="0" extrusionOk="0">
                    <a:moveTo>
                      <a:pt x="16366" y="0"/>
                    </a:moveTo>
                    <a:cubicBezTo>
                      <a:pt x="19742" y="3920"/>
                      <a:pt x="21600" y="8922"/>
                      <a:pt x="21600" y="14096"/>
                    </a:cubicBezTo>
                    <a:cubicBezTo>
                      <a:pt x="21600" y="21308"/>
                      <a:pt x="18000" y="28044"/>
                      <a:pt x="12004" y="32053"/>
                    </a:cubicBezTo>
                    <a:lnTo>
                      <a:pt x="0" y="14096"/>
                    </a:lnTo>
                    <a:lnTo>
                      <a:pt x="16366" y="0"/>
                    </a:lnTo>
                    <a:close/>
                  </a:path>
                </a:pathLst>
              </a:custGeom>
              <a:grp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p>
                <a:endParaRPr lang="ja-JP" altLang="en-US"/>
              </a:p>
            </p:txBody>
          </p:sp>
          <p:sp>
            <p:nvSpPr>
              <p:cNvPr id="24" name="Line 23"/>
              <p:cNvSpPr>
                <a:spLocks noChangeShapeType="1"/>
              </p:cNvSpPr>
              <p:nvPr/>
            </p:nvSpPr>
            <p:spPr bwMode="auto">
              <a:xfrm flipV="1">
                <a:off x="3480" y="12736"/>
                <a:ext cx="225" cy="256"/>
              </a:xfrm>
              <a:prstGeom prst="line">
                <a:avLst/>
              </a:prstGeom>
              <a:grpFill/>
              <a:ln w="381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p>
                <a:endParaRPr lang="ja-JP" altLang="en-US"/>
              </a:p>
            </p:txBody>
          </p:sp>
          <p:sp>
            <p:nvSpPr>
              <p:cNvPr id="25" name="Line 24"/>
              <p:cNvSpPr>
                <a:spLocks noChangeShapeType="1"/>
              </p:cNvSpPr>
              <p:nvPr/>
            </p:nvSpPr>
            <p:spPr bwMode="auto">
              <a:xfrm flipH="1" flipV="1">
                <a:off x="3522" y="11915"/>
                <a:ext cx="248" cy="347"/>
              </a:xfrm>
              <a:prstGeom prst="line">
                <a:avLst/>
              </a:prstGeom>
              <a:grpFill/>
              <a:ln w="381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p>
                <a:endParaRPr lang="ja-JP" altLang="en-US"/>
              </a:p>
            </p:txBody>
          </p:sp>
          <p:sp>
            <p:nvSpPr>
              <p:cNvPr id="26" name="AutoShape 25"/>
              <p:cNvSpPr>
                <a:spLocks noChangeArrowheads="1"/>
              </p:cNvSpPr>
              <p:nvPr/>
            </p:nvSpPr>
            <p:spPr bwMode="auto">
              <a:xfrm>
                <a:off x="2942" y="12143"/>
                <a:ext cx="157" cy="626"/>
              </a:xfrm>
              <a:prstGeom prst="roundRect">
                <a:avLst>
                  <a:gd name="adj" fmla="val 49991"/>
                </a:avLst>
              </a:prstGeom>
              <a:grp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folHlink"/>
                  </a:buClr>
                  <a:buSzPct val="55000"/>
                  <a:buFont typeface="Wingdings" panose="05000000000000000000" pitchFamily="2" charset="2"/>
                  <a:buChar char="n"/>
                  <a:defRPr kumimoji="1" sz="25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2200"/>
              </a:p>
            </p:txBody>
          </p:sp>
          <p:sp>
            <p:nvSpPr>
              <p:cNvPr id="27" name="Arc 26"/>
              <p:cNvSpPr>
                <a:spLocks/>
              </p:cNvSpPr>
              <p:nvPr/>
            </p:nvSpPr>
            <p:spPr bwMode="auto">
              <a:xfrm>
                <a:off x="2823" y="12141"/>
                <a:ext cx="184" cy="634"/>
              </a:xfrm>
              <a:custGeom>
                <a:avLst/>
                <a:gdLst>
                  <a:gd name="T0" fmla="*/ 0 w 21600"/>
                  <a:gd name="T1" fmla="*/ 0 h 43124"/>
                  <a:gd name="T2" fmla="*/ 0 w 21600"/>
                  <a:gd name="T3" fmla="*/ 0 h 43124"/>
                  <a:gd name="T4" fmla="*/ 0 w 21600"/>
                  <a:gd name="T5" fmla="*/ 0 h 43124"/>
                  <a:gd name="T6" fmla="*/ 0 60000 65536"/>
                  <a:gd name="T7" fmla="*/ 0 60000 65536"/>
                  <a:gd name="T8" fmla="*/ 0 60000 65536"/>
                </a:gdLst>
                <a:ahLst/>
                <a:cxnLst>
                  <a:cxn ang="T6">
                    <a:pos x="T0" y="T1"/>
                  </a:cxn>
                  <a:cxn ang="T7">
                    <a:pos x="T2" y="T3"/>
                  </a:cxn>
                  <a:cxn ang="T8">
                    <a:pos x="T4" y="T5"/>
                  </a:cxn>
                </a:cxnLst>
                <a:rect l="0" t="0" r="r" b="b"/>
                <a:pathLst>
                  <a:path w="21600" h="43124" fill="none" extrusionOk="0">
                    <a:moveTo>
                      <a:pt x="21374" y="43123"/>
                    </a:moveTo>
                    <a:cubicBezTo>
                      <a:pt x="9533" y="42999"/>
                      <a:pt x="0" y="33366"/>
                      <a:pt x="0" y="21525"/>
                    </a:cubicBezTo>
                    <a:cubicBezTo>
                      <a:pt x="0" y="10291"/>
                      <a:pt x="8610" y="932"/>
                      <a:pt x="19805" y="-1"/>
                    </a:cubicBezTo>
                  </a:path>
                  <a:path w="21600" h="43124" stroke="0" extrusionOk="0">
                    <a:moveTo>
                      <a:pt x="21374" y="43123"/>
                    </a:moveTo>
                    <a:cubicBezTo>
                      <a:pt x="9533" y="42999"/>
                      <a:pt x="0" y="33366"/>
                      <a:pt x="0" y="21525"/>
                    </a:cubicBezTo>
                    <a:cubicBezTo>
                      <a:pt x="0" y="10291"/>
                      <a:pt x="8610" y="932"/>
                      <a:pt x="19805" y="-1"/>
                    </a:cubicBezTo>
                    <a:lnTo>
                      <a:pt x="21600" y="21525"/>
                    </a:lnTo>
                    <a:lnTo>
                      <a:pt x="21374" y="43123"/>
                    </a:lnTo>
                    <a:close/>
                  </a:path>
                </a:pathLst>
              </a:custGeom>
              <a:grp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p>
                <a:endParaRPr lang="ja-JP" altLang="en-US"/>
              </a:p>
            </p:txBody>
          </p:sp>
        </p:grpSp>
      </p:grpSp>
      <p:grpSp>
        <p:nvGrpSpPr>
          <p:cNvPr id="29" name="Group 28"/>
          <p:cNvGrpSpPr>
            <a:grpSpLocks/>
          </p:cNvGrpSpPr>
          <p:nvPr/>
        </p:nvGrpSpPr>
        <p:grpSpPr bwMode="auto">
          <a:xfrm>
            <a:off x="6393600" y="3620796"/>
            <a:ext cx="2690812" cy="1631950"/>
            <a:chOff x="5640" y="4338"/>
            <a:chExt cx="2430" cy="1433"/>
          </a:xfrm>
          <a:solidFill>
            <a:schemeClr val="bg1">
              <a:lumMod val="95000"/>
            </a:schemeClr>
          </a:solidFill>
        </p:grpSpPr>
        <p:sp>
          <p:nvSpPr>
            <p:cNvPr id="37" name="AutoShape 29"/>
            <p:cNvSpPr>
              <a:spLocks noChangeArrowheads="1"/>
            </p:cNvSpPr>
            <p:nvPr/>
          </p:nvSpPr>
          <p:spPr bwMode="auto">
            <a:xfrm>
              <a:off x="5640" y="4470"/>
              <a:ext cx="2430" cy="1294"/>
            </a:xfrm>
            <a:prstGeom prst="roundRect">
              <a:avLst>
                <a:gd name="adj" fmla="val 11366"/>
              </a:avLst>
            </a:prstGeom>
            <a:grp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folHlink"/>
                </a:buClr>
                <a:buSzPct val="55000"/>
                <a:buFont typeface="Wingdings" panose="05000000000000000000" pitchFamily="2" charset="2"/>
                <a:buChar char="n"/>
                <a:defRPr kumimoji="1" sz="25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2200"/>
            </a:p>
          </p:txBody>
        </p:sp>
        <p:sp>
          <p:nvSpPr>
            <p:cNvPr id="38" name="AutoShape 30"/>
            <p:cNvSpPr>
              <a:spLocks noChangeArrowheads="1"/>
            </p:cNvSpPr>
            <p:nvPr/>
          </p:nvSpPr>
          <p:spPr bwMode="auto">
            <a:xfrm>
              <a:off x="5678" y="4506"/>
              <a:ext cx="2346" cy="1222"/>
            </a:xfrm>
            <a:prstGeom prst="roundRect">
              <a:avLst>
                <a:gd name="adj" fmla="val 11898"/>
              </a:avLst>
            </a:prstGeom>
            <a:grp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folHlink"/>
                </a:buClr>
                <a:buSzPct val="55000"/>
                <a:buFont typeface="Wingdings" panose="05000000000000000000" pitchFamily="2" charset="2"/>
                <a:buChar char="n"/>
                <a:defRPr kumimoji="1" sz="25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2200"/>
            </a:p>
          </p:txBody>
        </p:sp>
        <p:sp>
          <p:nvSpPr>
            <p:cNvPr id="39" name="AutoShape 31"/>
            <p:cNvSpPr>
              <a:spLocks noChangeArrowheads="1"/>
            </p:cNvSpPr>
            <p:nvPr/>
          </p:nvSpPr>
          <p:spPr bwMode="auto">
            <a:xfrm>
              <a:off x="6168" y="4550"/>
              <a:ext cx="1799" cy="429"/>
            </a:xfrm>
            <a:prstGeom prst="roundRect">
              <a:avLst>
                <a:gd name="adj" fmla="val 37991"/>
              </a:avLst>
            </a:prstGeom>
            <a:grp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folHlink"/>
                </a:buClr>
                <a:buSzPct val="55000"/>
                <a:buFont typeface="Wingdings" panose="05000000000000000000" pitchFamily="2" charset="2"/>
                <a:buChar char="n"/>
                <a:defRPr kumimoji="1" sz="25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2200"/>
            </a:p>
          </p:txBody>
        </p:sp>
        <p:sp>
          <p:nvSpPr>
            <p:cNvPr id="40" name="AutoShape 32"/>
            <p:cNvSpPr>
              <a:spLocks noChangeArrowheads="1"/>
            </p:cNvSpPr>
            <p:nvPr/>
          </p:nvSpPr>
          <p:spPr bwMode="auto">
            <a:xfrm>
              <a:off x="7475" y="4338"/>
              <a:ext cx="592" cy="367"/>
            </a:xfrm>
            <a:prstGeom prst="roundRect">
              <a:avLst>
                <a:gd name="adj" fmla="val 27889"/>
              </a:avLst>
            </a:prstGeom>
            <a:grp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folHlink"/>
                </a:buClr>
                <a:buSzPct val="55000"/>
                <a:buFont typeface="Wingdings" panose="05000000000000000000" pitchFamily="2" charset="2"/>
                <a:buChar char="n"/>
                <a:defRPr kumimoji="1" sz="25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2200"/>
            </a:p>
          </p:txBody>
        </p:sp>
        <p:sp>
          <p:nvSpPr>
            <p:cNvPr id="41" name="AutoShape 33"/>
            <p:cNvSpPr>
              <a:spLocks noChangeArrowheads="1"/>
            </p:cNvSpPr>
            <p:nvPr/>
          </p:nvSpPr>
          <p:spPr bwMode="auto">
            <a:xfrm>
              <a:off x="6319" y="4603"/>
              <a:ext cx="262" cy="199"/>
            </a:xfrm>
            <a:prstGeom prst="roundRect">
              <a:avLst>
                <a:gd name="adj" fmla="val 39986"/>
              </a:avLst>
            </a:prstGeom>
            <a:grp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folHlink"/>
                </a:buClr>
                <a:buSzPct val="55000"/>
                <a:buFont typeface="Wingdings" panose="05000000000000000000" pitchFamily="2" charset="2"/>
                <a:buChar char="n"/>
                <a:defRPr kumimoji="1" sz="25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2200"/>
            </a:p>
          </p:txBody>
        </p:sp>
        <p:sp>
          <p:nvSpPr>
            <p:cNvPr id="42" name="Arc 34"/>
            <p:cNvSpPr>
              <a:spLocks/>
            </p:cNvSpPr>
            <p:nvPr/>
          </p:nvSpPr>
          <p:spPr bwMode="auto">
            <a:xfrm>
              <a:off x="5996" y="4506"/>
              <a:ext cx="226" cy="1265"/>
            </a:xfrm>
            <a:custGeom>
              <a:avLst/>
              <a:gdLst>
                <a:gd name="T0" fmla="*/ 0 w 21600"/>
                <a:gd name="T1" fmla="*/ 0 h 32611"/>
                <a:gd name="T2" fmla="*/ 0 w 21600"/>
                <a:gd name="T3" fmla="*/ 0 h 32611"/>
                <a:gd name="T4" fmla="*/ 0 w 21600"/>
                <a:gd name="T5" fmla="*/ 0 h 32611"/>
                <a:gd name="T6" fmla="*/ 0 60000 65536"/>
                <a:gd name="T7" fmla="*/ 0 60000 65536"/>
                <a:gd name="T8" fmla="*/ 0 60000 65536"/>
              </a:gdLst>
              <a:ahLst/>
              <a:cxnLst>
                <a:cxn ang="T6">
                  <a:pos x="T0" y="T1"/>
                </a:cxn>
                <a:cxn ang="T7">
                  <a:pos x="T2" y="T3"/>
                </a:cxn>
                <a:cxn ang="T8">
                  <a:pos x="T4" y="T5"/>
                </a:cxn>
              </a:cxnLst>
              <a:rect l="0" t="0" r="r" b="b"/>
              <a:pathLst>
                <a:path w="21600" h="32611" fill="none" extrusionOk="0">
                  <a:moveTo>
                    <a:pt x="3069" y="32611"/>
                  </a:moveTo>
                  <a:cubicBezTo>
                    <a:pt x="1060" y="29257"/>
                    <a:pt x="0" y="25421"/>
                    <a:pt x="0" y="21512"/>
                  </a:cubicBezTo>
                  <a:cubicBezTo>
                    <a:pt x="0" y="10337"/>
                    <a:pt x="8522" y="1008"/>
                    <a:pt x="19651" y="0"/>
                  </a:cubicBezTo>
                </a:path>
                <a:path w="21600" h="32611" stroke="0" extrusionOk="0">
                  <a:moveTo>
                    <a:pt x="3069" y="32611"/>
                  </a:moveTo>
                  <a:cubicBezTo>
                    <a:pt x="1060" y="29257"/>
                    <a:pt x="0" y="25421"/>
                    <a:pt x="0" y="21512"/>
                  </a:cubicBezTo>
                  <a:cubicBezTo>
                    <a:pt x="0" y="10337"/>
                    <a:pt x="8522" y="1008"/>
                    <a:pt x="19651" y="0"/>
                  </a:cubicBezTo>
                  <a:lnTo>
                    <a:pt x="21600" y="21512"/>
                  </a:lnTo>
                  <a:lnTo>
                    <a:pt x="3069" y="32611"/>
                  </a:lnTo>
                  <a:close/>
                </a:path>
              </a:pathLst>
            </a:custGeom>
            <a:grpFill/>
            <a:ln w="1905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p>
              <a:endParaRPr lang="ja-JP" altLang="en-US"/>
            </a:p>
          </p:txBody>
        </p:sp>
        <p:sp>
          <p:nvSpPr>
            <p:cNvPr id="43" name="Arc 35"/>
            <p:cNvSpPr>
              <a:spLocks/>
            </p:cNvSpPr>
            <p:nvPr/>
          </p:nvSpPr>
          <p:spPr bwMode="auto">
            <a:xfrm>
              <a:off x="6147" y="4689"/>
              <a:ext cx="320" cy="1045"/>
            </a:xfrm>
            <a:custGeom>
              <a:avLst/>
              <a:gdLst>
                <a:gd name="T0" fmla="*/ 0 w 21600"/>
                <a:gd name="T1" fmla="*/ 0 h 29427"/>
                <a:gd name="T2" fmla="*/ 0 w 21600"/>
                <a:gd name="T3" fmla="*/ 0 h 29427"/>
                <a:gd name="T4" fmla="*/ 0 w 21600"/>
                <a:gd name="T5" fmla="*/ 0 h 29427"/>
                <a:gd name="T6" fmla="*/ 0 60000 65536"/>
                <a:gd name="T7" fmla="*/ 0 60000 65536"/>
                <a:gd name="T8" fmla="*/ 0 60000 65536"/>
              </a:gdLst>
              <a:ahLst/>
              <a:cxnLst>
                <a:cxn ang="T6">
                  <a:pos x="T0" y="T1"/>
                </a:cxn>
                <a:cxn ang="T7">
                  <a:pos x="T2" y="T3"/>
                </a:cxn>
                <a:cxn ang="T8">
                  <a:pos x="T4" y="T5"/>
                </a:cxn>
              </a:cxnLst>
              <a:rect l="0" t="0" r="r" b="b"/>
              <a:pathLst>
                <a:path w="21600" h="29427" fill="none" extrusionOk="0">
                  <a:moveTo>
                    <a:pt x="21494" y="29426"/>
                  </a:moveTo>
                  <a:cubicBezTo>
                    <a:pt x="9606" y="29368"/>
                    <a:pt x="0" y="19714"/>
                    <a:pt x="0" y="7827"/>
                  </a:cubicBezTo>
                  <a:cubicBezTo>
                    <a:pt x="0" y="5149"/>
                    <a:pt x="497" y="2495"/>
                    <a:pt x="1467" y="-1"/>
                  </a:cubicBezTo>
                </a:path>
                <a:path w="21600" h="29427" stroke="0" extrusionOk="0">
                  <a:moveTo>
                    <a:pt x="21494" y="29426"/>
                  </a:moveTo>
                  <a:cubicBezTo>
                    <a:pt x="9606" y="29368"/>
                    <a:pt x="0" y="19714"/>
                    <a:pt x="0" y="7827"/>
                  </a:cubicBezTo>
                  <a:cubicBezTo>
                    <a:pt x="0" y="5149"/>
                    <a:pt x="497" y="2495"/>
                    <a:pt x="1467" y="-1"/>
                  </a:cubicBezTo>
                  <a:lnTo>
                    <a:pt x="21600" y="7827"/>
                  </a:lnTo>
                  <a:lnTo>
                    <a:pt x="21494" y="29426"/>
                  </a:lnTo>
                  <a:close/>
                </a:path>
              </a:pathLst>
            </a:custGeom>
            <a:grpFill/>
            <a:ln w="1905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p>
              <a:endParaRPr lang="ja-JP" altLang="en-US"/>
            </a:p>
          </p:txBody>
        </p:sp>
        <p:sp>
          <p:nvSpPr>
            <p:cNvPr id="44" name="Line 36"/>
            <p:cNvSpPr>
              <a:spLocks noChangeShapeType="1"/>
            </p:cNvSpPr>
            <p:nvPr/>
          </p:nvSpPr>
          <p:spPr bwMode="auto">
            <a:xfrm>
              <a:off x="5682" y="4933"/>
              <a:ext cx="762" cy="131"/>
            </a:xfrm>
            <a:prstGeom prst="line">
              <a:avLst/>
            </a:prstGeom>
            <a:grpFill/>
            <a:ln w="1905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p>
              <a:endParaRPr lang="ja-JP" altLang="en-US"/>
            </a:p>
          </p:txBody>
        </p:sp>
        <p:sp>
          <p:nvSpPr>
            <p:cNvPr id="45" name="AutoShape 37"/>
            <p:cNvSpPr>
              <a:spLocks noChangeArrowheads="1"/>
            </p:cNvSpPr>
            <p:nvPr/>
          </p:nvSpPr>
          <p:spPr bwMode="auto">
            <a:xfrm>
              <a:off x="7517" y="4373"/>
              <a:ext cx="515" cy="306"/>
            </a:xfrm>
            <a:prstGeom prst="roundRect">
              <a:avLst>
                <a:gd name="adj" fmla="val 33282"/>
              </a:avLst>
            </a:prstGeom>
            <a:grp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folHlink"/>
                </a:buClr>
                <a:buSzPct val="55000"/>
                <a:buFont typeface="Wingdings" panose="05000000000000000000" pitchFamily="2" charset="2"/>
                <a:buChar char="n"/>
                <a:defRPr kumimoji="1" sz="25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2200"/>
            </a:p>
          </p:txBody>
        </p:sp>
      </p:grpSp>
      <p:grpSp>
        <p:nvGrpSpPr>
          <p:cNvPr id="30" name="Group 38"/>
          <p:cNvGrpSpPr>
            <a:grpSpLocks/>
          </p:cNvGrpSpPr>
          <p:nvPr/>
        </p:nvGrpSpPr>
        <p:grpSpPr bwMode="auto">
          <a:xfrm>
            <a:off x="7267830" y="3915454"/>
            <a:ext cx="1239439" cy="1260228"/>
            <a:chOff x="3884" y="3238"/>
            <a:chExt cx="655" cy="556"/>
          </a:xfrm>
          <a:solidFill>
            <a:schemeClr val="accent5">
              <a:lumMod val="40000"/>
              <a:lumOff val="60000"/>
            </a:schemeClr>
          </a:solidFill>
        </p:grpSpPr>
        <p:sp>
          <p:nvSpPr>
            <p:cNvPr id="31" name="Oval 39"/>
            <p:cNvSpPr>
              <a:spLocks noChangeArrowheads="1"/>
            </p:cNvSpPr>
            <p:nvPr/>
          </p:nvSpPr>
          <p:spPr bwMode="auto">
            <a:xfrm>
              <a:off x="3884" y="3242"/>
              <a:ext cx="655" cy="552"/>
            </a:xfrm>
            <a:prstGeom prst="ellipse">
              <a:avLst/>
            </a:prstGeom>
            <a:grp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folHlink"/>
                </a:buClr>
                <a:buSzPct val="55000"/>
                <a:buFont typeface="Wingdings" panose="05000000000000000000" pitchFamily="2" charset="2"/>
                <a:buChar char="n"/>
                <a:defRPr kumimoji="1" sz="25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2200"/>
            </a:p>
          </p:txBody>
        </p:sp>
        <p:sp>
          <p:nvSpPr>
            <p:cNvPr id="32" name="Arc 40"/>
            <p:cNvSpPr>
              <a:spLocks/>
            </p:cNvSpPr>
            <p:nvPr/>
          </p:nvSpPr>
          <p:spPr bwMode="auto">
            <a:xfrm>
              <a:off x="4289" y="3410"/>
              <a:ext cx="121" cy="257"/>
            </a:xfrm>
            <a:custGeom>
              <a:avLst/>
              <a:gdLst>
                <a:gd name="T0" fmla="*/ 0 w 21600"/>
                <a:gd name="T1" fmla="*/ 0 h 32053"/>
                <a:gd name="T2" fmla="*/ 0 w 21600"/>
                <a:gd name="T3" fmla="*/ 0 h 32053"/>
                <a:gd name="T4" fmla="*/ 0 w 21600"/>
                <a:gd name="T5" fmla="*/ 0 h 32053"/>
                <a:gd name="T6" fmla="*/ 0 60000 65536"/>
                <a:gd name="T7" fmla="*/ 0 60000 65536"/>
                <a:gd name="T8" fmla="*/ 0 60000 65536"/>
              </a:gdLst>
              <a:ahLst/>
              <a:cxnLst>
                <a:cxn ang="T6">
                  <a:pos x="T0" y="T1"/>
                </a:cxn>
                <a:cxn ang="T7">
                  <a:pos x="T2" y="T3"/>
                </a:cxn>
                <a:cxn ang="T8">
                  <a:pos x="T4" y="T5"/>
                </a:cxn>
              </a:cxnLst>
              <a:rect l="0" t="0" r="r" b="b"/>
              <a:pathLst>
                <a:path w="21600" h="32053" fill="none" extrusionOk="0">
                  <a:moveTo>
                    <a:pt x="16366" y="0"/>
                  </a:moveTo>
                  <a:cubicBezTo>
                    <a:pt x="19742" y="3920"/>
                    <a:pt x="21600" y="8922"/>
                    <a:pt x="21600" y="14096"/>
                  </a:cubicBezTo>
                  <a:cubicBezTo>
                    <a:pt x="21600" y="21308"/>
                    <a:pt x="18000" y="28044"/>
                    <a:pt x="12004" y="32053"/>
                  </a:cubicBezTo>
                </a:path>
                <a:path w="21600" h="32053" stroke="0" extrusionOk="0">
                  <a:moveTo>
                    <a:pt x="16366" y="0"/>
                  </a:moveTo>
                  <a:cubicBezTo>
                    <a:pt x="19742" y="3920"/>
                    <a:pt x="21600" y="8922"/>
                    <a:pt x="21600" y="14096"/>
                  </a:cubicBezTo>
                  <a:cubicBezTo>
                    <a:pt x="21600" y="21308"/>
                    <a:pt x="18000" y="28044"/>
                    <a:pt x="12004" y="32053"/>
                  </a:cubicBezTo>
                  <a:lnTo>
                    <a:pt x="0" y="14096"/>
                  </a:lnTo>
                  <a:lnTo>
                    <a:pt x="16366" y="0"/>
                  </a:lnTo>
                  <a:close/>
                </a:path>
              </a:pathLst>
            </a:custGeom>
            <a:grp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p>
              <a:endParaRPr lang="ja-JP" altLang="en-US"/>
            </a:p>
          </p:txBody>
        </p:sp>
        <p:sp>
          <p:nvSpPr>
            <p:cNvPr id="33" name="AutoShape 41"/>
            <p:cNvSpPr>
              <a:spLocks noChangeArrowheads="1"/>
            </p:cNvSpPr>
            <p:nvPr/>
          </p:nvSpPr>
          <p:spPr bwMode="auto">
            <a:xfrm>
              <a:off x="3989" y="3360"/>
              <a:ext cx="75" cy="319"/>
            </a:xfrm>
            <a:prstGeom prst="roundRect">
              <a:avLst>
                <a:gd name="adj" fmla="val 49991"/>
              </a:avLst>
            </a:prstGeom>
            <a:grp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folHlink"/>
                </a:buClr>
                <a:buSzPct val="55000"/>
                <a:buFont typeface="Wingdings" panose="05000000000000000000" pitchFamily="2" charset="2"/>
                <a:buChar char="n"/>
                <a:defRPr kumimoji="1" sz="25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2200"/>
            </a:p>
          </p:txBody>
        </p:sp>
        <p:sp>
          <p:nvSpPr>
            <p:cNvPr id="34" name="Line 42"/>
            <p:cNvSpPr>
              <a:spLocks noChangeShapeType="1"/>
            </p:cNvSpPr>
            <p:nvPr/>
          </p:nvSpPr>
          <p:spPr bwMode="auto">
            <a:xfrm flipV="1">
              <a:off x="4259" y="3656"/>
              <a:ext cx="108" cy="131"/>
            </a:xfrm>
            <a:prstGeom prst="line">
              <a:avLst/>
            </a:prstGeom>
            <a:grpFill/>
            <a:ln w="28575">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p>
              <a:endParaRPr lang="ja-JP" altLang="en-US"/>
            </a:p>
          </p:txBody>
        </p:sp>
        <p:sp>
          <p:nvSpPr>
            <p:cNvPr id="35" name="Line 43"/>
            <p:cNvSpPr>
              <a:spLocks noChangeShapeType="1"/>
            </p:cNvSpPr>
            <p:nvPr/>
          </p:nvSpPr>
          <p:spPr bwMode="auto">
            <a:xfrm flipH="1" flipV="1">
              <a:off x="4268" y="3238"/>
              <a:ext cx="118" cy="177"/>
            </a:xfrm>
            <a:prstGeom prst="line">
              <a:avLst/>
            </a:prstGeom>
            <a:grpFill/>
            <a:ln w="28575">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p>
              <a:endParaRPr lang="ja-JP" altLang="en-US"/>
            </a:p>
          </p:txBody>
        </p:sp>
        <p:sp>
          <p:nvSpPr>
            <p:cNvPr id="36" name="Arc 44"/>
            <p:cNvSpPr>
              <a:spLocks/>
            </p:cNvSpPr>
            <p:nvPr/>
          </p:nvSpPr>
          <p:spPr bwMode="auto">
            <a:xfrm>
              <a:off x="3938" y="3359"/>
              <a:ext cx="88" cy="323"/>
            </a:xfrm>
            <a:custGeom>
              <a:avLst/>
              <a:gdLst>
                <a:gd name="T0" fmla="*/ 0 w 21600"/>
                <a:gd name="T1" fmla="*/ 0 h 43124"/>
                <a:gd name="T2" fmla="*/ 0 w 21600"/>
                <a:gd name="T3" fmla="*/ 0 h 43124"/>
                <a:gd name="T4" fmla="*/ 0 w 21600"/>
                <a:gd name="T5" fmla="*/ 0 h 43124"/>
                <a:gd name="T6" fmla="*/ 0 60000 65536"/>
                <a:gd name="T7" fmla="*/ 0 60000 65536"/>
                <a:gd name="T8" fmla="*/ 0 60000 65536"/>
              </a:gdLst>
              <a:ahLst/>
              <a:cxnLst>
                <a:cxn ang="T6">
                  <a:pos x="T0" y="T1"/>
                </a:cxn>
                <a:cxn ang="T7">
                  <a:pos x="T2" y="T3"/>
                </a:cxn>
                <a:cxn ang="T8">
                  <a:pos x="T4" y="T5"/>
                </a:cxn>
              </a:cxnLst>
              <a:rect l="0" t="0" r="r" b="b"/>
              <a:pathLst>
                <a:path w="21600" h="43124" fill="none" extrusionOk="0">
                  <a:moveTo>
                    <a:pt x="21374" y="43123"/>
                  </a:moveTo>
                  <a:cubicBezTo>
                    <a:pt x="9533" y="42999"/>
                    <a:pt x="0" y="33366"/>
                    <a:pt x="0" y="21525"/>
                  </a:cubicBezTo>
                  <a:cubicBezTo>
                    <a:pt x="0" y="10291"/>
                    <a:pt x="8610" y="932"/>
                    <a:pt x="19805" y="-1"/>
                  </a:cubicBezTo>
                </a:path>
                <a:path w="21600" h="43124" stroke="0" extrusionOk="0">
                  <a:moveTo>
                    <a:pt x="21374" y="43123"/>
                  </a:moveTo>
                  <a:cubicBezTo>
                    <a:pt x="9533" y="42999"/>
                    <a:pt x="0" y="33366"/>
                    <a:pt x="0" y="21525"/>
                  </a:cubicBezTo>
                  <a:cubicBezTo>
                    <a:pt x="0" y="10291"/>
                    <a:pt x="8610" y="932"/>
                    <a:pt x="19805" y="-1"/>
                  </a:cubicBezTo>
                  <a:lnTo>
                    <a:pt x="21600" y="21525"/>
                  </a:lnTo>
                  <a:lnTo>
                    <a:pt x="21374" y="43123"/>
                  </a:lnTo>
                  <a:close/>
                </a:path>
              </a:pathLst>
            </a:custGeom>
            <a:grp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wrap="none" anchor="ctr"/>
            <a:lstStyle/>
            <a:p>
              <a:endParaRPr lang="ja-JP" altLang="en-US"/>
            </a:p>
          </p:txBody>
        </p:sp>
      </p:grpSp>
      <p:sp>
        <p:nvSpPr>
          <p:cNvPr id="46" name="右矢印 45"/>
          <p:cNvSpPr/>
          <p:nvPr/>
        </p:nvSpPr>
        <p:spPr>
          <a:xfrm>
            <a:off x="3801600" y="3715200"/>
            <a:ext cx="2304000" cy="1584000"/>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dirty="0">
                <a:solidFill>
                  <a:schemeClr val="tx1"/>
                </a:solidFill>
              </a:rPr>
              <a:t>効力が及ぶ</a:t>
            </a:r>
          </a:p>
        </p:txBody>
      </p:sp>
      <p:sp>
        <p:nvSpPr>
          <p:cNvPr id="48" name="正方形/長方形 47"/>
          <p:cNvSpPr/>
          <p:nvPr/>
        </p:nvSpPr>
        <p:spPr>
          <a:xfrm>
            <a:off x="632520" y="5587200"/>
            <a:ext cx="288108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a:solidFill>
                  <a:schemeClr val="tx1"/>
                </a:solidFill>
              </a:rPr>
              <a:t>登録意匠［部分意匠］</a:t>
            </a:r>
          </a:p>
        </p:txBody>
      </p:sp>
      <p:sp>
        <p:nvSpPr>
          <p:cNvPr id="49" name="正方形/長方形 48"/>
          <p:cNvSpPr/>
          <p:nvPr/>
        </p:nvSpPr>
        <p:spPr>
          <a:xfrm>
            <a:off x="6393600" y="5587200"/>
            <a:ext cx="288108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a:solidFill>
                  <a:schemeClr val="tx1"/>
                </a:solidFill>
              </a:rPr>
              <a:t>他人の実施意匠</a:t>
            </a:r>
          </a:p>
        </p:txBody>
      </p:sp>
      <p:sp>
        <p:nvSpPr>
          <p:cNvPr id="50"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147208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85" y="3128400"/>
            <a:ext cx="2925390" cy="210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a:t>05-01</a:t>
            </a:r>
            <a:r>
              <a:rPr kumimoji="1" lang="ja-JP" altLang="en-US" dirty="0"/>
              <a:t>　</a:t>
            </a:r>
            <a:r>
              <a:rPr lang="ja-JP" altLang="en-US" dirty="0"/>
              <a:t>出願人のニーズ</a:t>
            </a:r>
            <a:r>
              <a:rPr lang="ja-JP" altLang="en-US" dirty="0" smtClean="0"/>
              <a:t>に適合した意匠</a:t>
            </a:r>
            <a:r>
              <a:rPr lang="ja-JP" altLang="en-US" dirty="0"/>
              <a:t>制度</a:t>
            </a:r>
            <a:endParaRPr kumimoji="1" lang="ja-JP" altLang="en-US" dirty="0"/>
          </a:p>
        </p:txBody>
      </p:sp>
      <p:sp>
        <p:nvSpPr>
          <p:cNvPr id="8" name="コンテンツ プレースホルダー 7"/>
          <p:cNvSpPr>
            <a:spLocks noGrp="1"/>
          </p:cNvSpPr>
          <p:nvPr>
            <p:ph idx="1"/>
          </p:nvPr>
        </p:nvSpPr>
        <p:spPr>
          <a:xfrm>
            <a:off x="128464" y="1265720"/>
            <a:ext cx="9649072" cy="432000"/>
          </a:xfrm>
          <a:solidFill>
            <a:schemeClr val="accent3">
              <a:lumMod val="20000"/>
              <a:lumOff val="80000"/>
            </a:schemeClr>
          </a:solidFill>
        </p:spPr>
        <p:txBody>
          <a:bodyPr/>
          <a:lstStyle/>
          <a:p>
            <a:r>
              <a:rPr kumimoji="1" lang="ja-JP" altLang="en-US" dirty="0"/>
              <a:t>全体意匠と部分意匠を組み合わせた登録事例。</a:t>
            </a:r>
          </a:p>
        </p:txBody>
      </p:sp>
      <p:sp>
        <p:nvSpPr>
          <p:cNvPr id="9" name="テキスト プレースホルダー 8"/>
          <p:cNvSpPr>
            <a:spLocks noGrp="1"/>
          </p:cNvSpPr>
          <p:nvPr>
            <p:ph type="body" sz="quarter" idx="10"/>
          </p:nvPr>
        </p:nvSpPr>
        <p:spPr/>
        <p:txBody>
          <a:bodyPr/>
          <a:lstStyle/>
          <a:p>
            <a:pPr marL="0" indent="0">
              <a:buNone/>
            </a:pPr>
            <a:r>
              <a:rPr kumimoji="1" lang="ja-JP" altLang="en-US" sz="2400" dirty="0">
                <a:solidFill>
                  <a:schemeClr val="accent3">
                    <a:lumMod val="50000"/>
                  </a:schemeClr>
                </a:solidFill>
              </a:rPr>
              <a:t>部分意匠制度</a:t>
            </a:r>
          </a:p>
        </p:txBody>
      </p:sp>
      <p:sp>
        <p:nvSpPr>
          <p:cNvPr id="5" name="スライド番号プレースホルダー 4"/>
          <p:cNvSpPr>
            <a:spLocks noGrp="1"/>
          </p:cNvSpPr>
          <p:nvPr>
            <p:ph type="sldNum" sz="quarter" idx="12"/>
          </p:nvPr>
        </p:nvSpPr>
        <p:spPr/>
        <p:txBody>
          <a:bodyPr/>
          <a:lstStyle/>
          <a:p>
            <a:fld id="{0B1296A0-BB5A-491C-8A3A-2721A8AE2E9D}" type="slidenum">
              <a:rPr lang="ja-JP" altLang="en-US" smtClean="0"/>
              <a:pPr/>
              <a:t>5</a:t>
            </a:fld>
            <a:endParaRPr lang="ja-JP" altLang="en-US" dirty="0"/>
          </a:p>
        </p:txBody>
      </p:sp>
      <p:sp>
        <p:nvSpPr>
          <p:cNvPr id="10" name="正方形/長方形 9"/>
          <p:cNvSpPr/>
          <p:nvPr/>
        </p:nvSpPr>
        <p:spPr>
          <a:xfrm>
            <a:off x="128588" y="5803200"/>
            <a:ext cx="9648825"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rPr>
              <a:t>携帯情報端末機用ケース</a:t>
            </a:r>
            <a:endParaRPr kumimoji="1" lang="en-US" altLang="ja-JP" sz="1100" dirty="0">
              <a:solidFill>
                <a:schemeClr val="tx1"/>
              </a:solidFill>
            </a:endParaRPr>
          </a:p>
          <a:p>
            <a:pPr algn="ctr">
              <a:lnSpc>
                <a:spcPct val="110000"/>
              </a:lnSpc>
            </a:pPr>
            <a:r>
              <a:rPr kumimoji="1" lang="ja-JP" altLang="en-US" sz="1100" dirty="0">
                <a:solidFill>
                  <a:schemeClr val="tx1"/>
                </a:solidFill>
              </a:rPr>
              <a:t>坂本ラヂオ株式会社</a:t>
            </a:r>
          </a:p>
        </p:txBody>
      </p:sp>
      <p:pic>
        <p:nvPicPr>
          <p:cNvPr id="15" name="図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7212" y="3322800"/>
            <a:ext cx="2951576" cy="172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86342" y="3139200"/>
            <a:ext cx="2895476" cy="20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633601" y="5227200"/>
            <a:ext cx="288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rPr>
              <a:t>意匠登録第</a:t>
            </a:r>
            <a:r>
              <a:rPr kumimoji="1" lang="en-US" altLang="ja-JP" sz="1100" dirty="0">
                <a:solidFill>
                  <a:schemeClr val="tx1"/>
                </a:solidFill>
              </a:rPr>
              <a:t>1520363</a:t>
            </a:r>
            <a:r>
              <a:rPr kumimoji="1" lang="ja-JP" altLang="en-US" sz="1100" dirty="0">
                <a:solidFill>
                  <a:schemeClr val="tx1"/>
                </a:solidFill>
              </a:rPr>
              <a:t>号</a:t>
            </a:r>
            <a:endParaRPr kumimoji="1" lang="en-US" altLang="ja-JP" sz="1100" dirty="0">
              <a:solidFill>
                <a:schemeClr val="tx1"/>
              </a:solidFill>
            </a:endParaRPr>
          </a:p>
        </p:txBody>
      </p:sp>
      <p:sp>
        <p:nvSpPr>
          <p:cNvPr id="18" name="正方形/長方形 17"/>
          <p:cNvSpPr/>
          <p:nvPr/>
        </p:nvSpPr>
        <p:spPr>
          <a:xfrm>
            <a:off x="3514757" y="5227200"/>
            <a:ext cx="288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rPr>
              <a:t>意匠登録第</a:t>
            </a:r>
            <a:r>
              <a:rPr kumimoji="1" lang="en-US" altLang="ja-JP" sz="1100" dirty="0">
                <a:solidFill>
                  <a:schemeClr val="tx1"/>
                </a:solidFill>
              </a:rPr>
              <a:t>1525580</a:t>
            </a:r>
            <a:r>
              <a:rPr kumimoji="1" lang="ja-JP" altLang="en-US" sz="1100" dirty="0">
                <a:solidFill>
                  <a:schemeClr val="tx1"/>
                </a:solidFill>
              </a:rPr>
              <a:t>号</a:t>
            </a:r>
            <a:endParaRPr kumimoji="1" lang="en-US" altLang="ja-JP" sz="1100" dirty="0">
              <a:solidFill>
                <a:schemeClr val="tx1"/>
              </a:solidFill>
            </a:endParaRPr>
          </a:p>
        </p:txBody>
      </p:sp>
      <p:sp>
        <p:nvSpPr>
          <p:cNvPr id="19" name="正方形/長方形 18"/>
          <p:cNvSpPr/>
          <p:nvPr/>
        </p:nvSpPr>
        <p:spPr>
          <a:xfrm>
            <a:off x="6394757" y="5227200"/>
            <a:ext cx="288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rPr>
              <a:t>意匠登録第</a:t>
            </a:r>
            <a:r>
              <a:rPr kumimoji="1" lang="en-US" altLang="ja-JP" sz="1100" dirty="0">
                <a:solidFill>
                  <a:schemeClr val="tx1"/>
                </a:solidFill>
              </a:rPr>
              <a:t>1520359</a:t>
            </a:r>
            <a:r>
              <a:rPr kumimoji="1" lang="ja-JP" altLang="en-US" sz="1100" dirty="0">
                <a:solidFill>
                  <a:schemeClr val="tx1"/>
                </a:solidFill>
              </a:rPr>
              <a:t>号</a:t>
            </a:r>
            <a:endParaRPr kumimoji="1" lang="en-US" altLang="ja-JP" sz="1100" dirty="0">
              <a:solidFill>
                <a:schemeClr val="tx1"/>
              </a:solidFill>
            </a:endParaRPr>
          </a:p>
        </p:txBody>
      </p:sp>
      <p:pic>
        <p:nvPicPr>
          <p:cNvPr id="20" name="図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7073" y="1934079"/>
            <a:ext cx="2111534" cy="154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p:cNvSpPr/>
          <p:nvPr/>
        </p:nvSpPr>
        <p:spPr>
          <a:xfrm>
            <a:off x="2073000" y="1699200"/>
            <a:ext cx="288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z="1100" dirty="0">
                <a:solidFill>
                  <a:schemeClr val="tx1"/>
                </a:solidFill>
              </a:rPr>
              <a:t>【</a:t>
            </a:r>
            <a:r>
              <a:rPr kumimoji="1" lang="ja-JP" altLang="en-US" sz="1100" dirty="0">
                <a:solidFill>
                  <a:schemeClr val="tx1"/>
                </a:solidFill>
              </a:rPr>
              <a:t>情報端末機を起立させた状態の参考図</a:t>
            </a:r>
            <a:r>
              <a:rPr kumimoji="1" lang="en-US" altLang="ja-JP" sz="1100" dirty="0">
                <a:solidFill>
                  <a:schemeClr val="tx1"/>
                </a:solidFill>
              </a:rPr>
              <a:t>】</a:t>
            </a:r>
          </a:p>
        </p:txBody>
      </p:sp>
      <p:sp>
        <p:nvSpPr>
          <p:cNvPr id="25" name="角丸四角形 24"/>
          <p:cNvSpPr/>
          <p:nvPr/>
        </p:nvSpPr>
        <p:spPr>
          <a:xfrm>
            <a:off x="1353600" y="5515200"/>
            <a:ext cx="1440000" cy="288000"/>
          </a:xfrm>
          <a:prstGeom prst="roundRect">
            <a:avLst>
              <a:gd name="adj" fmla="val 15013"/>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全体意匠</a:t>
            </a:r>
          </a:p>
        </p:txBody>
      </p:sp>
      <p:sp>
        <p:nvSpPr>
          <p:cNvPr id="26" name="角丸四角形 25"/>
          <p:cNvSpPr/>
          <p:nvPr/>
        </p:nvSpPr>
        <p:spPr>
          <a:xfrm>
            <a:off x="4232999" y="5515200"/>
            <a:ext cx="1440000" cy="288000"/>
          </a:xfrm>
          <a:prstGeom prst="roundRect">
            <a:avLst>
              <a:gd name="adj" fmla="val 1501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部分意匠</a:t>
            </a:r>
          </a:p>
        </p:txBody>
      </p:sp>
      <p:sp>
        <p:nvSpPr>
          <p:cNvPr id="27" name="角丸四角形 26"/>
          <p:cNvSpPr/>
          <p:nvPr/>
        </p:nvSpPr>
        <p:spPr>
          <a:xfrm>
            <a:off x="7113600" y="5515200"/>
            <a:ext cx="1440000" cy="288000"/>
          </a:xfrm>
          <a:prstGeom prst="roundRect">
            <a:avLst>
              <a:gd name="adj" fmla="val 1501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部分意匠</a:t>
            </a:r>
          </a:p>
        </p:txBody>
      </p:sp>
      <p:sp>
        <p:nvSpPr>
          <p:cNvPr id="21"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089870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5657670" y="1811807"/>
            <a:ext cx="2191060" cy="3806786"/>
          </a:xfrm>
          <a:prstGeom prst="rect">
            <a:avLst/>
          </a:prstGeom>
        </p:spPr>
      </p:pic>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a:t>05-01</a:t>
            </a:r>
            <a:r>
              <a:rPr kumimoji="1" lang="ja-JP" altLang="en-US" dirty="0"/>
              <a:t>　</a:t>
            </a:r>
            <a:r>
              <a:rPr lang="ja-JP" altLang="en-US" dirty="0"/>
              <a:t>出願人のニーズ</a:t>
            </a:r>
            <a:r>
              <a:rPr lang="ja-JP" altLang="en-US" dirty="0" smtClean="0"/>
              <a:t>に適合した意匠</a:t>
            </a:r>
            <a:r>
              <a:rPr lang="ja-JP" altLang="en-US" dirty="0"/>
              <a:t>制度</a:t>
            </a:r>
            <a:endParaRPr kumimoji="1" lang="ja-JP" altLang="en-US" dirty="0"/>
          </a:p>
        </p:txBody>
      </p:sp>
      <p:sp>
        <p:nvSpPr>
          <p:cNvPr id="6" name="コンテンツ プレースホルダー 5"/>
          <p:cNvSpPr>
            <a:spLocks noGrp="1"/>
          </p:cNvSpPr>
          <p:nvPr>
            <p:ph idx="1"/>
          </p:nvPr>
        </p:nvSpPr>
        <p:spPr>
          <a:xfrm>
            <a:off x="128464" y="1265720"/>
            <a:ext cx="9649072" cy="432000"/>
          </a:xfrm>
          <a:solidFill>
            <a:schemeClr val="accent3">
              <a:lumMod val="20000"/>
              <a:lumOff val="80000"/>
            </a:schemeClr>
          </a:solidFill>
        </p:spPr>
        <p:txBody>
          <a:bodyPr/>
          <a:lstStyle/>
          <a:p>
            <a:r>
              <a:rPr kumimoji="1" lang="ja-JP" altLang="en-US" dirty="0"/>
              <a:t>画像デザインの登録事例。</a:t>
            </a:r>
          </a:p>
        </p:txBody>
      </p:sp>
      <p:sp>
        <p:nvSpPr>
          <p:cNvPr id="7" name="テキスト プレースホルダー 6"/>
          <p:cNvSpPr>
            <a:spLocks noGrp="1"/>
          </p:cNvSpPr>
          <p:nvPr>
            <p:ph type="body" sz="quarter" idx="10"/>
          </p:nvPr>
        </p:nvSpPr>
        <p:spPr/>
        <p:txBody>
          <a:bodyPr/>
          <a:lstStyle/>
          <a:p>
            <a:pPr marL="0" indent="0">
              <a:buNone/>
            </a:pPr>
            <a:r>
              <a:rPr kumimoji="1" lang="ja-JP" altLang="en-US" sz="2400" dirty="0">
                <a:solidFill>
                  <a:schemeClr val="accent3">
                    <a:lumMod val="50000"/>
                  </a:schemeClr>
                </a:solidFill>
              </a:rPr>
              <a:t>部分意匠制度</a:t>
            </a:r>
          </a:p>
        </p:txBody>
      </p:sp>
      <p:sp>
        <p:nvSpPr>
          <p:cNvPr id="5" name="スライド番号プレースホルダー 4"/>
          <p:cNvSpPr>
            <a:spLocks noGrp="1"/>
          </p:cNvSpPr>
          <p:nvPr>
            <p:ph type="sldNum" sz="quarter" idx="12"/>
          </p:nvPr>
        </p:nvSpPr>
        <p:spPr/>
        <p:txBody>
          <a:bodyPr/>
          <a:lstStyle/>
          <a:p>
            <a:fld id="{0B1296A0-BB5A-491C-8A3A-2721A8AE2E9D}" type="slidenum">
              <a:rPr lang="ja-JP" altLang="en-US" smtClean="0"/>
              <a:pPr/>
              <a:t>6</a:t>
            </a:fld>
            <a:endParaRPr lang="ja-JP" altLang="en-US" dirty="0"/>
          </a:p>
        </p:txBody>
      </p:sp>
      <p:pic>
        <p:nvPicPr>
          <p:cNvPr id="8" name="図 7"/>
          <p:cNvPicPr>
            <a:picLocks noChangeAspect="1"/>
          </p:cNvPicPr>
          <p:nvPr/>
        </p:nvPicPr>
        <p:blipFill>
          <a:blip r:embed="rId4"/>
          <a:stretch>
            <a:fillRect/>
          </a:stretch>
        </p:blipFill>
        <p:spPr>
          <a:xfrm>
            <a:off x="2222514" y="1948343"/>
            <a:ext cx="1860571" cy="3533714"/>
          </a:xfrm>
          <a:prstGeom prst="rect">
            <a:avLst/>
          </a:prstGeom>
        </p:spPr>
      </p:pic>
      <p:sp>
        <p:nvSpPr>
          <p:cNvPr id="10" name="正方形/長方形 9"/>
          <p:cNvSpPr/>
          <p:nvPr/>
        </p:nvSpPr>
        <p:spPr>
          <a:xfrm>
            <a:off x="128588" y="5587200"/>
            <a:ext cx="9648825"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rPr>
              <a:t>携帯情報端末機</a:t>
            </a:r>
            <a:endParaRPr kumimoji="1" lang="en-US" altLang="ja-JP" sz="1100" dirty="0">
              <a:solidFill>
                <a:schemeClr val="tx1"/>
              </a:solidFill>
            </a:endParaRPr>
          </a:p>
          <a:p>
            <a:pPr algn="ctr">
              <a:lnSpc>
                <a:spcPct val="110000"/>
              </a:lnSpc>
            </a:pPr>
            <a:r>
              <a:rPr kumimoji="1" lang="ja-JP" altLang="en-US" sz="1100" dirty="0">
                <a:solidFill>
                  <a:schemeClr val="tx1"/>
                </a:solidFill>
              </a:rPr>
              <a:t>意匠登録第</a:t>
            </a:r>
            <a:r>
              <a:rPr kumimoji="1" lang="en-US" altLang="ja-JP" sz="1100" dirty="0">
                <a:solidFill>
                  <a:schemeClr val="tx1"/>
                </a:solidFill>
              </a:rPr>
              <a:t>1447100</a:t>
            </a:r>
            <a:r>
              <a:rPr kumimoji="1" lang="ja-JP" altLang="en-US" sz="1100" dirty="0">
                <a:solidFill>
                  <a:schemeClr val="tx1"/>
                </a:solidFill>
              </a:rPr>
              <a:t>号</a:t>
            </a:r>
            <a:endParaRPr kumimoji="1" lang="en-US" altLang="ja-JP" sz="1100" dirty="0">
              <a:solidFill>
                <a:schemeClr val="tx1"/>
              </a:solidFill>
            </a:endParaRPr>
          </a:p>
          <a:p>
            <a:pPr algn="ctr">
              <a:lnSpc>
                <a:spcPct val="110000"/>
              </a:lnSpc>
            </a:pPr>
            <a:r>
              <a:rPr kumimoji="1" lang="ja-JP" altLang="en-US" sz="1100" dirty="0">
                <a:solidFill>
                  <a:schemeClr val="tx1"/>
                </a:solidFill>
              </a:rPr>
              <a:t>パナソニック株式会社</a:t>
            </a:r>
          </a:p>
        </p:txBody>
      </p:sp>
      <p:sp>
        <p:nvSpPr>
          <p:cNvPr id="11"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4408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a:t>05-01</a:t>
            </a:r>
            <a:r>
              <a:rPr kumimoji="1" lang="ja-JP" altLang="en-US" dirty="0"/>
              <a:t>　</a:t>
            </a:r>
            <a:r>
              <a:rPr lang="ja-JP" altLang="en-US" dirty="0"/>
              <a:t>出願人のニーズ</a:t>
            </a:r>
            <a:r>
              <a:rPr lang="ja-JP" altLang="en-US" dirty="0" smtClean="0"/>
              <a:t>に適合した意匠</a:t>
            </a:r>
            <a:r>
              <a:rPr lang="ja-JP" altLang="en-US" dirty="0"/>
              <a:t>制度</a:t>
            </a:r>
            <a:endParaRPr kumimoji="1" lang="ja-JP" altLang="en-US" dirty="0"/>
          </a:p>
        </p:txBody>
      </p:sp>
      <p:sp>
        <p:nvSpPr>
          <p:cNvPr id="6" name="コンテンツ プレースホルダー 5"/>
          <p:cNvSpPr>
            <a:spLocks noGrp="1"/>
          </p:cNvSpPr>
          <p:nvPr>
            <p:ph idx="1"/>
          </p:nvPr>
        </p:nvSpPr>
        <p:spPr>
          <a:xfrm>
            <a:off x="128464" y="1265720"/>
            <a:ext cx="9649072" cy="432000"/>
          </a:xfrm>
          <a:solidFill>
            <a:schemeClr val="accent3">
              <a:lumMod val="20000"/>
              <a:lumOff val="80000"/>
            </a:schemeClr>
          </a:solidFill>
        </p:spPr>
        <p:txBody>
          <a:bodyPr/>
          <a:lstStyle/>
          <a:p>
            <a:r>
              <a:rPr kumimoji="1" lang="ja-JP" altLang="en-US" dirty="0"/>
              <a:t>バリエーション展開の核となる部分を登録した事例。</a:t>
            </a:r>
          </a:p>
        </p:txBody>
      </p:sp>
      <p:sp>
        <p:nvSpPr>
          <p:cNvPr id="7" name="テキスト プレースホルダー 6"/>
          <p:cNvSpPr>
            <a:spLocks noGrp="1"/>
          </p:cNvSpPr>
          <p:nvPr>
            <p:ph type="body" sz="quarter" idx="10"/>
          </p:nvPr>
        </p:nvSpPr>
        <p:spPr/>
        <p:txBody>
          <a:bodyPr/>
          <a:lstStyle/>
          <a:p>
            <a:pPr marL="0" indent="0">
              <a:buNone/>
            </a:pPr>
            <a:r>
              <a:rPr kumimoji="1" lang="ja-JP" altLang="en-US" sz="2400" dirty="0">
                <a:solidFill>
                  <a:schemeClr val="accent3">
                    <a:lumMod val="50000"/>
                  </a:schemeClr>
                </a:solidFill>
              </a:rPr>
              <a:t>部分意匠制度</a:t>
            </a:r>
          </a:p>
        </p:txBody>
      </p:sp>
      <p:sp>
        <p:nvSpPr>
          <p:cNvPr id="5" name="スライド番号プレースホルダー 4"/>
          <p:cNvSpPr>
            <a:spLocks noGrp="1"/>
          </p:cNvSpPr>
          <p:nvPr>
            <p:ph type="sldNum" sz="quarter" idx="12"/>
          </p:nvPr>
        </p:nvSpPr>
        <p:spPr/>
        <p:txBody>
          <a:bodyPr/>
          <a:lstStyle/>
          <a:p>
            <a:fld id="{0B1296A0-BB5A-491C-8A3A-2721A8AE2E9D}" type="slidenum">
              <a:rPr lang="ja-JP" altLang="en-US" smtClean="0"/>
              <a:pPr/>
              <a:t>7</a:t>
            </a:fld>
            <a:endParaRPr lang="ja-JP" altLang="en-US" dirty="0"/>
          </a:p>
        </p:txBody>
      </p:sp>
      <p:sp>
        <p:nvSpPr>
          <p:cNvPr id="8" name="正方形/長方形 7"/>
          <p:cNvSpPr/>
          <p:nvPr/>
        </p:nvSpPr>
        <p:spPr>
          <a:xfrm>
            <a:off x="128588" y="6019200"/>
            <a:ext cx="9648825" cy="287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lnSpc>
                <a:spcPct val="110000"/>
              </a:lnSpc>
            </a:pPr>
            <a:r>
              <a:rPr kumimoji="1" lang="ja-JP" altLang="en-US" sz="800" dirty="0">
                <a:solidFill>
                  <a:schemeClr val="tx1"/>
                </a:solidFill>
              </a:rPr>
              <a:t>写真提供：福永紙工株式会社</a:t>
            </a:r>
          </a:p>
        </p:txBody>
      </p:sp>
      <p:sp>
        <p:nvSpPr>
          <p:cNvPr id="14" name="正方形/長方形 13"/>
          <p:cNvSpPr/>
          <p:nvPr/>
        </p:nvSpPr>
        <p:spPr>
          <a:xfrm>
            <a:off x="5673080" y="4867200"/>
            <a:ext cx="396044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青の部分を除いた形状を部分意匠として請求</a:t>
            </a:r>
          </a:p>
        </p:txBody>
      </p:sp>
      <p:pic>
        <p:nvPicPr>
          <p:cNvPr id="9" name="図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36" y="1843199"/>
            <a:ext cx="2664000" cy="17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600" y="3615641"/>
            <a:ext cx="2664000" cy="159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5" descr="teradamokei_no0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5908" y="1843200"/>
            <a:ext cx="2174579" cy="336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2192" y="1843200"/>
            <a:ext cx="4107710" cy="3081664"/>
          </a:xfrm>
          <a:prstGeom prst="rect">
            <a:avLst/>
          </a:prstGeom>
        </p:spPr>
      </p:pic>
      <p:sp>
        <p:nvSpPr>
          <p:cNvPr id="16" name="正方形/長方形 15"/>
          <p:cNvSpPr/>
          <p:nvPr/>
        </p:nvSpPr>
        <p:spPr>
          <a:xfrm>
            <a:off x="273599" y="5370904"/>
            <a:ext cx="496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rPr>
              <a:t>建築模型用添景セットの実施品</a:t>
            </a:r>
            <a:endParaRPr kumimoji="1" lang="en-US" altLang="ja-JP" sz="1100" dirty="0">
              <a:solidFill>
                <a:schemeClr val="tx1"/>
              </a:solidFill>
            </a:endParaRPr>
          </a:p>
        </p:txBody>
      </p:sp>
      <p:sp>
        <p:nvSpPr>
          <p:cNvPr id="17" name="正方形/長方形 16"/>
          <p:cNvSpPr/>
          <p:nvPr/>
        </p:nvSpPr>
        <p:spPr>
          <a:xfrm>
            <a:off x="5673080" y="5155200"/>
            <a:ext cx="396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rPr>
              <a:t>添景用模型</a:t>
            </a:r>
            <a:endParaRPr kumimoji="1" lang="en-US" altLang="ja-JP" sz="1100" dirty="0">
              <a:solidFill>
                <a:schemeClr val="tx1"/>
              </a:solidFill>
            </a:endParaRPr>
          </a:p>
          <a:p>
            <a:pPr algn="ctr">
              <a:lnSpc>
                <a:spcPct val="110000"/>
              </a:lnSpc>
            </a:pPr>
            <a:r>
              <a:rPr kumimoji="1" lang="ja-JP" altLang="en-US" sz="1100" dirty="0">
                <a:solidFill>
                  <a:schemeClr val="tx1"/>
                </a:solidFill>
              </a:rPr>
              <a:t>意匠登録第</a:t>
            </a:r>
            <a:r>
              <a:rPr lang="en-US" altLang="ja-JP" sz="1100" dirty="0">
                <a:solidFill>
                  <a:schemeClr val="tx1"/>
                </a:solidFill>
              </a:rPr>
              <a:t>1391585</a:t>
            </a:r>
            <a:r>
              <a:rPr kumimoji="1" lang="ja-JP" altLang="en-US" sz="1100" dirty="0">
                <a:solidFill>
                  <a:schemeClr val="tx1"/>
                </a:solidFill>
              </a:rPr>
              <a:t>号</a:t>
            </a:r>
            <a:endParaRPr kumimoji="1" lang="en-US" altLang="ja-JP" sz="1100" dirty="0">
              <a:solidFill>
                <a:schemeClr val="tx1"/>
              </a:solidFill>
            </a:endParaRPr>
          </a:p>
          <a:p>
            <a:pPr algn="ctr">
              <a:lnSpc>
                <a:spcPct val="110000"/>
              </a:lnSpc>
            </a:pPr>
            <a:r>
              <a:rPr kumimoji="1" lang="ja-JP" altLang="en-US" sz="1100" dirty="0">
                <a:solidFill>
                  <a:schemeClr val="tx1"/>
                </a:solidFill>
              </a:rPr>
              <a:t>福永紙工株式会社</a:t>
            </a:r>
          </a:p>
        </p:txBody>
      </p:sp>
      <p:sp>
        <p:nvSpPr>
          <p:cNvPr id="15"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799603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円/楕円 25"/>
          <p:cNvSpPr/>
          <p:nvPr/>
        </p:nvSpPr>
        <p:spPr>
          <a:xfrm>
            <a:off x="4448944" y="4147200"/>
            <a:ext cx="1440000" cy="1440000"/>
          </a:xfrm>
          <a:prstGeom prst="ellips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solidFill>
            <a:schemeClr val="accent3">
              <a:lumMod val="40000"/>
              <a:lumOff val="60000"/>
            </a:schemeClr>
          </a:solidFill>
        </p:spPr>
        <p:txBody>
          <a:bodyPr/>
          <a:lstStyle/>
          <a:p>
            <a:r>
              <a:rPr kumimoji="1" lang="en-US" altLang="ja-JP" dirty="0"/>
              <a:t>05-01</a:t>
            </a:r>
            <a:r>
              <a:rPr kumimoji="1" lang="ja-JP" altLang="en-US" dirty="0"/>
              <a:t>　</a:t>
            </a:r>
            <a:r>
              <a:rPr lang="ja-JP" altLang="en-US" dirty="0"/>
              <a:t>出願人のニーズ</a:t>
            </a:r>
            <a:r>
              <a:rPr lang="ja-JP" altLang="en-US" dirty="0" smtClean="0"/>
              <a:t>に適合した意匠</a:t>
            </a:r>
            <a:r>
              <a:rPr lang="ja-JP" altLang="en-US" dirty="0"/>
              <a:t>制度</a:t>
            </a:r>
            <a:endParaRPr kumimoji="1" lang="ja-JP" altLang="en-US" dirty="0"/>
          </a:p>
        </p:txBody>
      </p:sp>
      <p:sp>
        <p:nvSpPr>
          <p:cNvPr id="6" name="コンテンツ プレースホルダー 5"/>
          <p:cNvSpPr>
            <a:spLocks noGrp="1"/>
          </p:cNvSpPr>
          <p:nvPr>
            <p:ph idx="1"/>
          </p:nvPr>
        </p:nvSpPr>
        <p:spPr>
          <a:xfrm>
            <a:off x="128464" y="1265720"/>
            <a:ext cx="9649072" cy="2376000"/>
          </a:xfrm>
          <a:solidFill>
            <a:schemeClr val="accent3">
              <a:lumMod val="20000"/>
              <a:lumOff val="80000"/>
            </a:schemeClr>
          </a:solidFill>
        </p:spPr>
        <p:txBody>
          <a:bodyPr/>
          <a:lstStyle/>
          <a:p>
            <a:r>
              <a:rPr kumimoji="1" lang="ja-JP" altLang="en-US" dirty="0"/>
              <a:t>デザイン開発の段階では、一つのデザインコンセプトから多くの類似するデザインが同時期に創作されることが多い。</a:t>
            </a:r>
            <a:endParaRPr kumimoji="1" lang="en-US" altLang="ja-JP" dirty="0"/>
          </a:p>
          <a:p>
            <a:r>
              <a:rPr kumimoji="1" lang="ja-JP" altLang="en-US" dirty="0"/>
              <a:t>関連意匠</a:t>
            </a:r>
            <a:r>
              <a:rPr kumimoji="1" lang="ja-JP" altLang="en-US" dirty="0" smtClean="0"/>
              <a:t>制度では</a:t>
            </a:r>
            <a:r>
              <a:rPr kumimoji="1" lang="ja-JP" altLang="en-US" dirty="0"/>
              <a:t>、このようなバリエーションの意匠についてそれぞれ意匠登録を受けることができる。</a:t>
            </a:r>
            <a:endParaRPr kumimoji="1" lang="en-US" altLang="ja-JP" dirty="0"/>
          </a:p>
          <a:p>
            <a:r>
              <a:rPr kumimoji="1" lang="ja-JP" altLang="en-US" dirty="0"/>
              <a:t>複数の意匠</a:t>
            </a:r>
            <a:r>
              <a:rPr kumimoji="1" lang="ja-JP" altLang="en-US" dirty="0" smtClean="0"/>
              <a:t>登録を受けようとする意匠の</a:t>
            </a:r>
            <a:r>
              <a:rPr kumimoji="1" lang="ja-JP" altLang="en-US" dirty="0"/>
              <a:t>うちから選択した一つの意匠を本意匠、これに類似する意匠を関連意匠という。</a:t>
            </a:r>
            <a:endParaRPr kumimoji="1" lang="en-US" altLang="ja-JP" dirty="0"/>
          </a:p>
          <a:p>
            <a:r>
              <a:rPr kumimoji="1" lang="ja-JP" altLang="en-US" dirty="0"/>
              <a:t>関連意匠は、本意匠の出願日から公報発行日前までに出願する必要がある。</a:t>
            </a:r>
          </a:p>
        </p:txBody>
      </p:sp>
      <p:sp>
        <p:nvSpPr>
          <p:cNvPr id="7" name="テキスト プレースホルダー 6"/>
          <p:cNvSpPr>
            <a:spLocks noGrp="1"/>
          </p:cNvSpPr>
          <p:nvPr>
            <p:ph type="body" sz="quarter" idx="10"/>
          </p:nvPr>
        </p:nvSpPr>
        <p:spPr/>
        <p:txBody>
          <a:bodyPr/>
          <a:lstStyle/>
          <a:p>
            <a:pPr marL="0" indent="0">
              <a:buNone/>
            </a:pPr>
            <a:r>
              <a:rPr kumimoji="1" lang="ja-JP" altLang="en-US" sz="2400" dirty="0">
                <a:solidFill>
                  <a:schemeClr val="accent3">
                    <a:lumMod val="50000"/>
                  </a:schemeClr>
                </a:solidFill>
              </a:rPr>
              <a:t>関連意匠制度</a:t>
            </a:r>
          </a:p>
        </p:txBody>
      </p:sp>
      <p:sp>
        <p:nvSpPr>
          <p:cNvPr id="5" name="スライド番号プレースホルダー 4"/>
          <p:cNvSpPr>
            <a:spLocks noGrp="1"/>
          </p:cNvSpPr>
          <p:nvPr>
            <p:ph type="sldNum" sz="quarter" idx="12"/>
          </p:nvPr>
        </p:nvSpPr>
        <p:spPr/>
        <p:txBody>
          <a:bodyPr/>
          <a:lstStyle/>
          <a:p>
            <a:fld id="{0B1296A0-BB5A-491C-8A3A-2721A8AE2E9D}" type="slidenum">
              <a:rPr lang="ja-JP" altLang="en-US" smtClean="0"/>
              <a:pPr/>
              <a:t>8</a:t>
            </a:fld>
            <a:endParaRPr lang="ja-JP" altLang="en-US" dirty="0"/>
          </a:p>
        </p:txBody>
      </p:sp>
      <p:sp>
        <p:nvSpPr>
          <p:cNvPr id="19" name="円/楕円 18"/>
          <p:cNvSpPr/>
          <p:nvPr/>
        </p:nvSpPr>
        <p:spPr>
          <a:xfrm>
            <a:off x="4952000" y="4147200"/>
            <a:ext cx="1440000" cy="14400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5528000" y="4723200"/>
            <a:ext cx="288000" cy="28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b="1" dirty="0"/>
              <a:t>関</a:t>
            </a:r>
          </a:p>
        </p:txBody>
      </p:sp>
      <p:sp>
        <p:nvSpPr>
          <p:cNvPr id="24" name="円/楕円 23"/>
          <p:cNvSpPr/>
          <p:nvPr/>
        </p:nvSpPr>
        <p:spPr>
          <a:xfrm>
            <a:off x="5024944" y="4723200"/>
            <a:ext cx="288000" cy="28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b="1" dirty="0"/>
              <a:t>本</a:t>
            </a:r>
          </a:p>
        </p:txBody>
      </p:sp>
      <p:sp>
        <p:nvSpPr>
          <p:cNvPr id="27" name="円/楕円 26"/>
          <p:cNvSpPr/>
          <p:nvPr/>
        </p:nvSpPr>
        <p:spPr>
          <a:xfrm>
            <a:off x="5456440" y="4147200"/>
            <a:ext cx="1440000" cy="144000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6032440" y="4723200"/>
            <a:ext cx="288000" cy="28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z="1400" b="1" dirty="0"/>
              <a:t>×</a:t>
            </a:r>
            <a:endParaRPr kumimoji="1" lang="ja-JP" altLang="en-US" sz="1400" b="1" dirty="0"/>
          </a:p>
        </p:txBody>
      </p:sp>
      <p:sp>
        <p:nvSpPr>
          <p:cNvPr id="33" name="円/楕円 32"/>
          <p:cNvSpPr/>
          <p:nvPr/>
        </p:nvSpPr>
        <p:spPr>
          <a:xfrm>
            <a:off x="7833399" y="4579200"/>
            <a:ext cx="1440000" cy="14400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7833399" y="4147200"/>
            <a:ext cx="144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a:solidFill>
                  <a:schemeClr val="tx1"/>
                </a:solidFill>
              </a:rPr>
              <a:t>凡例</a:t>
            </a:r>
          </a:p>
        </p:txBody>
      </p:sp>
      <p:sp>
        <p:nvSpPr>
          <p:cNvPr id="34" name="円/楕円 33"/>
          <p:cNvSpPr/>
          <p:nvPr/>
        </p:nvSpPr>
        <p:spPr>
          <a:xfrm>
            <a:off x="8409399" y="515520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kumimoji="1" lang="ja-JP" altLang="en-US" sz="1400" b="1" dirty="0"/>
          </a:p>
        </p:txBody>
      </p:sp>
      <p:cxnSp>
        <p:nvCxnSpPr>
          <p:cNvPr id="11" name="直線コネクタ 10"/>
          <p:cNvCxnSpPr/>
          <p:nvPr/>
        </p:nvCxnSpPr>
        <p:spPr>
          <a:xfrm flipV="1">
            <a:off x="8553399" y="5011200"/>
            <a:ext cx="72009"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8265408" y="4795200"/>
            <a:ext cx="72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rPr>
              <a:t>同一</a:t>
            </a:r>
          </a:p>
        </p:txBody>
      </p:sp>
      <p:cxnSp>
        <p:nvCxnSpPr>
          <p:cNvPr id="36" name="直線コネクタ 35"/>
          <p:cNvCxnSpPr/>
          <p:nvPr/>
        </p:nvCxnSpPr>
        <p:spPr>
          <a:xfrm flipV="1">
            <a:off x="8985408" y="4579200"/>
            <a:ext cx="72009"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8697417" y="4363200"/>
            <a:ext cx="72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a:solidFill>
                  <a:schemeClr val="tx1"/>
                </a:solidFill>
              </a:rPr>
              <a:t>類似</a:t>
            </a:r>
          </a:p>
        </p:txBody>
      </p:sp>
      <p:sp>
        <p:nvSpPr>
          <p:cNvPr id="25" name="円/楕円 24"/>
          <p:cNvSpPr/>
          <p:nvPr/>
        </p:nvSpPr>
        <p:spPr>
          <a:xfrm>
            <a:off x="1353600" y="4147200"/>
            <a:ext cx="1440000" cy="1440000"/>
          </a:xfrm>
          <a:prstGeom prst="ellipse">
            <a:avLst/>
          </a:prstGeom>
          <a:solidFill>
            <a:schemeClr val="accent3">
              <a:lumMod val="20000"/>
              <a:lumOff val="80000"/>
              <a:alpha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1856040" y="4147200"/>
            <a:ext cx="1440000" cy="1440000"/>
          </a:xfrm>
          <a:prstGeom prst="ellipse">
            <a:avLst/>
          </a:prstGeom>
          <a:noFill/>
          <a:ln>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848544" y="4147200"/>
            <a:ext cx="1440000" cy="14400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1929600" y="4723200"/>
            <a:ext cx="288000" cy="28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b="1" dirty="0"/>
              <a:t>本</a:t>
            </a:r>
          </a:p>
        </p:txBody>
      </p:sp>
      <p:sp>
        <p:nvSpPr>
          <p:cNvPr id="30" name="円/楕円 29"/>
          <p:cNvSpPr/>
          <p:nvPr/>
        </p:nvSpPr>
        <p:spPr>
          <a:xfrm>
            <a:off x="1424544" y="4723200"/>
            <a:ext cx="288000" cy="28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b="1" dirty="0"/>
              <a:t>関</a:t>
            </a:r>
          </a:p>
        </p:txBody>
      </p:sp>
      <p:sp>
        <p:nvSpPr>
          <p:cNvPr id="32" name="円/楕円 31"/>
          <p:cNvSpPr/>
          <p:nvPr/>
        </p:nvSpPr>
        <p:spPr>
          <a:xfrm>
            <a:off x="2432040" y="4723200"/>
            <a:ext cx="288000" cy="28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b="1" dirty="0"/>
              <a:t>関</a:t>
            </a:r>
          </a:p>
        </p:txBody>
      </p:sp>
      <p:sp>
        <p:nvSpPr>
          <p:cNvPr id="38" name="フッター プレースホルダー 1"/>
          <p:cNvSpPr>
            <a:spLocks noGrp="1"/>
          </p:cNvSpPr>
          <p:nvPr>
            <p:ph type="ftr" sz="quarter" idx="4294967295"/>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58383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ユーザー定義 1">
      <a:dk1>
        <a:srgbClr val="000000"/>
      </a:dk1>
      <a:lt1>
        <a:srgbClr val="FFFFFF"/>
      </a:lt1>
      <a:dk2>
        <a:srgbClr val="4B77BE"/>
      </a:dk2>
      <a:lt2>
        <a:srgbClr val="AA6BCD"/>
      </a:lt2>
      <a:accent1>
        <a:srgbClr val="22A8F0"/>
      </a:accent1>
      <a:accent2>
        <a:srgbClr val="04A86A"/>
      </a:accent2>
      <a:accent3>
        <a:srgbClr val="669C0E"/>
      </a:accent3>
      <a:accent4>
        <a:srgbClr val="DA9406"/>
      </a:accent4>
      <a:accent5>
        <a:srgbClr val="FF4C18"/>
      </a:accent5>
      <a:accent6>
        <a:srgbClr val="C91F37"/>
      </a:accent6>
      <a:hlink>
        <a:srgbClr val="000000"/>
      </a:hlink>
      <a:folHlink>
        <a:srgbClr val="00000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5340</Words>
  <Application>Microsoft Office PowerPoint</Application>
  <PresentationFormat>A4 210 x 297 mm</PresentationFormat>
  <Paragraphs>454</Paragraphs>
  <Slides>27</Slides>
  <Notes>27</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27</vt:i4>
      </vt:variant>
    </vt:vector>
  </HeadingPairs>
  <TitlesOfParts>
    <vt:vector size="32" baseType="lpstr">
      <vt:lpstr>ＭＳ Ｐゴシック</vt:lpstr>
      <vt:lpstr>メイリオ</vt:lpstr>
      <vt:lpstr>Arial</vt:lpstr>
      <vt:lpstr>Wingdings</vt:lpstr>
      <vt:lpstr>Blank</vt:lpstr>
      <vt:lpstr>本教材の利用について</vt:lpstr>
      <vt:lpstr>パート5  カタチを守る デザイン創作と意匠（2）</vt:lpstr>
      <vt:lpstr>カタチを守る　デザイン創作と意匠（2）　目次</vt:lpstr>
      <vt:lpstr>05-01 出願人のニーズに適合した意匠制度</vt:lpstr>
      <vt:lpstr>05-01　出願人のニーズに適合した意匠制度</vt:lpstr>
      <vt:lpstr>05-01　出願人のニーズに適合した意匠制度</vt:lpstr>
      <vt:lpstr>05-01　出願人のニーズに適合した意匠制度</vt:lpstr>
      <vt:lpstr>05-01　出願人のニーズに適合した意匠制度</vt:lpstr>
      <vt:lpstr>05-01　出願人のニーズに適合した意匠制度</vt:lpstr>
      <vt:lpstr>05-01　出願人のニーズに適合した意匠制度</vt:lpstr>
      <vt:lpstr>05-02 先願意匠の一部と同一または類似の 後願意匠の保護除外</vt:lpstr>
      <vt:lpstr>05-02　先願意匠の一部と同一または類似の後願意匠の保護除外</vt:lpstr>
      <vt:lpstr>05-03 意匠登録を受けることができない意匠</vt:lpstr>
      <vt:lpstr>05-03　意匠登録を受けることができない意匠</vt:lpstr>
      <vt:lpstr>05-04 他人の登録意匠等との関係</vt:lpstr>
      <vt:lpstr>05-04　他人の登録意匠等との関係</vt:lpstr>
      <vt:lpstr>05-05 商品戦略と意匠戦略</vt:lpstr>
      <vt:lpstr>05-05　意匠戦略と商品戦略</vt:lpstr>
      <vt:lpstr>05-05　意匠戦略と商品戦略</vt:lpstr>
      <vt:lpstr>05-05　意匠戦略と商品戦略　</vt:lpstr>
      <vt:lpstr>05-05　意匠戦略と商品戦略         </vt:lpstr>
      <vt:lpstr>05-05　意匠戦略と商品戦略</vt:lpstr>
      <vt:lpstr>05-05　意匠戦略と商品戦略</vt:lpstr>
      <vt:lpstr>05-06 その他の法律によるデザインの保護</vt:lpstr>
      <vt:lpstr>05-06　その他の法律によるデザインの保護</vt:lpstr>
      <vt:lpstr>05-07 創作デザインの寄託</vt:lpstr>
      <vt:lpstr>05-07　創作デザインの寄託</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2017-11-21T06:16:55Z</dcterms:created>
  <dcterms:modified xsi:type="dcterms:W3CDTF">2017-11-21T06:17:00Z</dcterms:modified>
</cp:coreProperties>
</file>