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3"/>
  </p:notesMasterIdLst>
  <p:handoutMasterIdLst>
    <p:handoutMasterId r:id="rId24"/>
  </p:handoutMasterIdLst>
  <p:sldIdLst>
    <p:sldId id="451" r:id="rId2"/>
    <p:sldId id="282" r:id="rId3"/>
    <p:sldId id="299" r:id="rId4"/>
    <p:sldId id="428" r:id="rId5"/>
    <p:sldId id="337" r:id="rId6"/>
    <p:sldId id="431" r:id="rId7"/>
    <p:sldId id="338" r:id="rId8"/>
    <p:sldId id="430" r:id="rId9"/>
    <p:sldId id="429" r:id="rId10"/>
    <p:sldId id="443" r:id="rId11"/>
    <p:sldId id="433" r:id="rId12"/>
    <p:sldId id="444" r:id="rId13"/>
    <p:sldId id="435" r:id="rId14"/>
    <p:sldId id="445" r:id="rId15"/>
    <p:sldId id="437" r:id="rId16"/>
    <p:sldId id="449" r:id="rId17"/>
    <p:sldId id="339" r:id="rId18"/>
    <p:sldId id="439" r:id="rId19"/>
    <p:sldId id="442" r:id="rId20"/>
    <p:sldId id="340" r:id="rId21"/>
    <p:sldId id="450" r:id="rId2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38" autoAdjust="0"/>
    <p:restoredTop sz="59606" autoAdjust="0"/>
  </p:normalViewPr>
  <p:slideViewPr>
    <p:cSldViewPr>
      <p:cViewPr varScale="1">
        <p:scale>
          <a:sx n="94" d="100"/>
          <a:sy n="94" d="100"/>
        </p:scale>
        <p:origin x="12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2017/12/27</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8421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r>
              <a:rPr kumimoji="1" lang="ja-JP" altLang="en-US" dirty="0" smtClean="0">
                <a:solidFill>
                  <a:schemeClr val="tx1"/>
                </a:solidFill>
                <a:latin typeface="+mn-ea"/>
                <a:ea typeface="+mn-ea"/>
              </a:rPr>
              <a:t>・商標登録例を見る。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pPr lvl="0"/>
            <a:r>
              <a:rPr kumimoji="1" lang="ja-JP" altLang="en-US" dirty="0" smtClean="0">
                <a:solidFill>
                  <a:schemeClr val="tx1"/>
                </a:solidFill>
                <a:latin typeface="+mn-ea"/>
                <a:ea typeface="+mn-ea"/>
              </a:rPr>
              <a:t>・</a:t>
            </a:r>
            <a:r>
              <a:rPr lang="ja-JP" altLang="en-US" dirty="0" smtClean="0">
                <a:solidFill>
                  <a:schemeClr val="tx1"/>
                </a:solidFill>
                <a:latin typeface="+mn-ea"/>
                <a:ea typeface="+mn-ea"/>
              </a:rPr>
              <a:t>例示のうち、特徴的なものとして、立体商標がある。</a:t>
            </a:r>
            <a:r>
              <a:rPr lang="en-US" altLang="ja-JP" dirty="0" smtClean="0">
                <a:solidFill>
                  <a:schemeClr val="tx1"/>
                </a:solidFill>
                <a:latin typeface="+mn-ea"/>
                <a:ea typeface="+mn-ea"/>
              </a:rPr>
              <a:t>3</a:t>
            </a:r>
            <a:r>
              <a:rPr lang="ja-JP" altLang="ja-JP" dirty="0" smtClean="0">
                <a:solidFill>
                  <a:schemeClr val="tx1"/>
                </a:solidFill>
                <a:latin typeface="+mn-ea"/>
                <a:ea typeface="+mn-ea"/>
              </a:rPr>
              <a:t>次元の立体形状についても、当該</a:t>
            </a:r>
            <a:r>
              <a:rPr lang="ja-JP" altLang="en-US" dirty="0" smtClean="0">
                <a:solidFill>
                  <a:schemeClr val="tx1"/>
                </a:solidFill>
                <a:latin typeface="+mn-ea"/>
                <a:ea typeface="+mn-ea"/>
              </a:rPr>
              <a:t>立体</a:t>
            </a:r>
            <a:r>
              <a:rPr lang="ja-JP" altLang="ja-JP" dirty="0" smtClean="0">
                <a:solidFill>
                  <a:schemeClr val="tx1"/>
                </a:solidFill>
                <a:latin typeface="+mn-ea"/>
                <a:ea typeface="+mn-ea"/>
              </a:rPr>
              <a:t>形状を商標として使用した結果、出所表示機能を有するに至った場合には、商標登録を受けることができる。立体商標として登録が認められた例としては、コカコーラの瓶</a:t>
            </a:r>
            <a:r>
              <a:rPr lang="ja-JP" altLang="en-US" dirty="0" smtClean="0">
                <a:solidFill>
                  <a:schemeClr val="tx1"/>
                </a:solidFill>
                <a:latin typeface="+mn-ea"/>
                <a:ea typeface="+mn-ea"/>
              </a:rPr>
              <a:t>（商標登録第</a:t>
            </a:r>
            <a:r>
              <a:rPr lang="en-US" altLang="ja-JP" dirty="0" smtClean="0">
                <a:solidFill>
                  <a:schemeClr val="tx1"/>
                </a:solidFill>
                <a:latin typeface="+mn-ea"/>
                <a:ea typeface="+mn-ea"/>
              </a:rPr>
              <a:t>5225619</a:t>
            </a:r>
            <a:r>
              <a:rPr lang="ja-JP" altLang="en-US" dirty="0" smtClean="0">
                <a:solidFill>
                  <a:schemeClr val="tx1"/>
                </a:solidFill>
                <a:latin typeface="+mn-ea"/>
                <a:ea typeface="+mn-ea"/>
              </a:rPr>
              <a:t>号）</a:t>
            </a:r>
            <a:r>
              <a:rPr lang="ja-JP" altLang="ja-JP" dirty="0" smtClean="0">
                <a:solidFill>
                  <a:schemeClr val="tx1"/>
                </a:solidFill>
                <a:latin typeface="+mn-ea"/>
                <a:ea typeface="+mn-ea"/>
              </a:rPr>
              <a:t>、ホンダのスーパーカブ</a:t>
            </a:r>
            <a:r>
              <a:rPr lang="ja-JP" altLang="en-US" dirty="0" smtClean="0">
                <a:solidFill>
                  <a:schemeClr val="tx1"/>
                </a:solidFill>
                <a:latin typeface="+mn-ea"/>
                <a:ea typeface="+mn-ea"/>
              </a:rPr>
              <a:t>（商標登録第</a:t>
            </a:r>
            <a:r>
              <a:rPr lang="en-US" altLang="ja-JP" dirty="0" smtClean="0">
                <a:solidFill>
                  <a:schemeClr val="tx1"/>
                </a:solidFill>
                <a:latin typeface="+mn-ea"/>
                <a:ea typeface="+mn-ea"/>
              </a:rPr>
              <a:t>5674666</a:t>
            </a:r>
            <a:r>
              <a:rPr lang="ja-JP" altLang="en-US" dirty="0" smtClean="0">
                <a:solidFill>
                  <a:schemeClr val="tx1"/>
                </a:solidFill>
                <a:latin typeface="+mn-ea"/>
                <a:ea typeface="+mn-ea"/>
              </a:rPr>
              <a:t>号）</a:t>
            </a:r>
            <a:r>
              <a:rPr lang="ja-JP" altLang="ja-JP" dirty="0" smtClean="0">
                <a:solidFill>
                  <a:schemeClr val="tx1"/>
                </a:solidFill>
                <a:latin typeface="+mn-ea"/>
                <a:ea typeface="+mn-ea"/>
              </a:rPr>
              <a:t>、ペコちゃん人形</a:t>
            </a:r>
            <a:r>
              <a:rPr lang="ja-JP" altLang="en-US" dirty="0" smtClean="0">
                <a:solidFill>
                  <a:schemeClr val="tx1"/>
                </a:solidFill>
                <a:latin typeface="+mn-ea"/>
                <a:ea typeface="+mn-ea"/>
              </a:rPr>
              <a:t>（商標登録第</a:t>
            </a:r>
            <a:r>
              <a:rPr lang="en-US" altLang="ja-JP" dirty="0" smtClean="0">
                <a:solidFill>
                  <a:schemeClr val="tx1"/>
                </a:solidFill>
                <a:latin typeface="+mn-ea"/>
                <a:ea typeface="+mn-ea"/>
              </a:rPr>
              <a:t>4157614</a:t>
            </a:r>
            <a:r>
              <a:rPr lang="ja-JP" altLang="en-US" dirty="0" smtClean="0">
                <a:solidFill>
                  <a:schemeClr val="tx1"/>
                </a:solidFill>
                <a:latin typeface="+mn-ea"/>
                <a:ea typeface="+mn-ea"/>
              </a:rPr>
              <a:t>号）</a:t>
            </a:r>
            <a:r>
              <a:rPr lang="ja-JP" altLang="ja-JP" dirty="0" smtClean="0">
                <a:solidFill>
                  <a:schemeClr val="tx1"/>
                </a:solidFill>
                <a:latin typeface="+mn-ea"/>
                <a:ea typeface="+mn-ea"/>
              </a:rPr>
              <a:t>など</a:t>
            </a:r>
            <a:r>
              <a:rPr lang="ja-JP" altLang="en-US" dirty="0" smtClean="0">
                <a:solidFill>
                  <a:schemeClr val="tx1"/>
                </a:solidFill>
                <a:latin typeface="+mn-ea"/>
                <a:ea typeface="+mn-ea"/>
              </a:rPr>
              <a:t>がある</a:t>
            </a:r>
            <a:r>
              <a:rPr lang="ja-JP" altLang="ja-JP" dirty="0" smtClean="0">
                <a:solidFill>
                  <a:schemeClr val="tx1"/>
                </a:solidFill>
                <a:latin typeface="+mn-ea"/>
                <a:ea typeface="+mn-ea"/>
              </a:rPr>
              <a:t>。</a:t>
            </a:r>
            <a:r>
              <a:rPr lang="ja-JP" altLang="en-US" dirty="0" smtClean="0">
                <a:solidFill>
                  <a:schemeClr val="tx1"/>
                </a:solidFill>
                <a:latin typeface="+mn-ea"/>
                <a:ea typeface="+mn-ea"/>
              </a:rPr>
              <a:t>学生の専門に合わせて適宜選択すること。</a:t>
            </a:r>
            <a:endParaRPr lang="en-US" altLang="ja-JP" dirty="0" smtClean="0">
              <a:solidFill>
                <a:schemeClr val="tx1"/>
              </a:solidFill>
              <a:latin typeface="+mn-ea"/>
              <a:ea typeface="+mn-ea"/>
            </a:endParaRPr>
          </a:p>
          <a:p>
            <a:r>
              <a:rPr lang="ja-JP" altLang="en-US" dirty="0" smtClean="0">
                <a:solidFill>
                  <a:schemeClr val="tx1"/>
                </a:solidFill>
                <a:latin typeface="+mn-ea"/>
                <a:ea typeface="+mn-ea"/>
              </a:rPr>
              <a:t>・様々な商標があるなかで、例示のほかにどのようなものがあるかを学生に考えさせるのもよい。</a:t>
            </a:r>
          </a:p>
          <a:p>
            <a:r>
              <a:rPr lang="ja-JP" altLang="en-US" dirty="0" smtClean="0">
                <a:solidFill>
                  <a:schemeClr val="tx1"/>
                </a:solidFill>
                <a:latin typeface="+mn-ea"/>
                <a:ea typeface="+mn-ea"/>
              </a:rPr>
              <a:t>・また、</a:t>
            </a:r>
            <a:r>
              <a:rPr lang="ja-JP" altLang="ja-JP" dirty="0" smtClean="0">
                <a:solidFill>
                  <a:schemeClr val="tx1"/>
                </a:solidFill>
                <a:latin typeface="+mn-ea"/>
                <a:ea typeface="+mn-ea"/>
              </a:rPr>
              <a:t>地域団体商標</a:t>
            </a:r>
            <a:r>
              <a:rPr lang="ja-JP" altLang="en-US" dirty="0" smtClean="0">
                <a:solidFill>
                  <a:schemeClr val="tx1"/>
                </a:solidFill>
                <a:latin typeface="+mn-ea"/>
                <a:ea typeface="+mn-ea"/>
              </a:rPr>
              <a:t>に言及することも考えられる。</a:t>
            </a:r>
            <a:r>
              <a:rPr lang="ja-JP" altLang="ja-JP" dirty="0" smtClean="0">
                <a:solidFill>
                  <a:schemeClr val="tx1"/>
                </a:solidFill>
                <a:latin typeface="+mn-ea"/>
                <a:ea typeface="+mn-ea"/>
              </a:rPr>
              <a:t>いわゆる「地域おこし」や「まちづくり」との関係で、地域産品のブランディングの重要性が増している。地域団体商標は、</a:t>
            </a:r>
            <a:r>
              <a:rPr lang="ja-JP" altLang="en-US" dirty="0" smtClean="0">
                <a:solidFill>
                  <a:schemeClr val="tx1"/>
                </a:solidFill>
                <a:latin typeface="+mn-ea"/>
                <a:ea typeface="+mn-ea"/>
              </a:rPr>
              <a:t>「</a:t>
            </a:r>
            <a:r>
              <a:rPr lang="ja-JP" altLang="ja-JP" dirty="0" smtClean="0">
                <a:solidFill>
                  <a:schemeClr val="tx1"/>
                </a:solidFill>
                <a:latin typeface="+mn-ea"/>
                <a:ea typeface="+mn-ea"/>
              </a:rPr>
              <a:t>地域の名前＋商品</a:t>
            </a:r>
            <a:r>
              <a:rPr lang="ja-JP" altLang="en-US" dirty="0" smtClean="0">
                <a:solidFill>
                  <a:schemeClr val="tx1"/>
                </a:solidFill>
                <a:latin typeface="+mn-ea"/>
                <a:ea typeface="+mn-ea"/>
              </a:rPr>
              <a:t>・</a:t>
            </a:r>
            <a:r>
              <a:rPr lang="ja-JP" altLang="ja-JP" dirty="0" smtClean="0">
                <a:solidFill>
                  <a:schemeClr val="tx1"/>
                </a:solidFill>
                <a:latin typeface="+mn-ea"/>
                <a:ea typeface="+mn-ea"/>
              </a:rPr>
              <a:t>サービ</a:t>
            </a:r>
            <a:r>
              <a:rPr lang="ja-JP" altLang="en-US" dirty="0" smtClean="0">
                <a:solidFill>
                  <a:schemeClr val="tx1"/>
                </a:solidFill>
                <a:latin typeface="+mn-ea"/>
                <a:ea typeface="+mn-ea"/>
              </a:rPr>
              <a:t>ス</a:t>
            </a:r>
            <a:r>
              <a:rPr lang="ja-JP" altLang="ja-JP" dirty="0" smtClean="0">
                <a:solidFill>
                  <a:schemeClr val="tx1"/>
                </a:solidFill>
                <a:latin typeface="+mn-ea"/>
                <a:ea typeface="+mn-ea"/>
              </a:rPr>
              <a:t>の名前</a:t>
            </a:r>
            <a:r>
              <a:rPr lang="ja-JP" altLang="en-US" dirty="0" smtClean="0">
                <a:solidFill>
                  <a:schemeClr val="tx1"/>
                </a:solidFill>
                <a:latin typeface="+mn-ea"/>
                <a:ea typeface="+mn-ea"/>
              </a:rPr>
              <a:t>」</a:t>
            </a:r>
            <a:r>
              <a:rPr lang="ja-JP" altLang="ja-JP" dirty="0" smtClean="0">
                <a:solidFill>
                  <a:schemeClr val="tx1"/>
                </a:solidFill>
                <a:latin typeface="+mn-ea"/>
                <a:ea typeface="+mn-ea"/>
              </a:rPr>
              <a:t>から構成される。</a:t>
            </a:r>
          </a:p>
          <a:p>
            <a:endParaRPr lang="en-US" altLang="ja-JP" dirty="0" smtClean="0">
              <a:solidFill>
                <a:schemeClr val="tx1"/>
              </a:solidFill>
              <a:latin typeface="+mn-ea"/>
              <a:ea typeface="+mn-ea"/>
            </a:endParaRPr>
          </a:p>
          <a:p>
            <a:r>
              <a:rPr lang="ja-JP" altLang="en-US" dirty="0" smtClean="0">
                <a:solidFill>
                  <a:schemeClr val="tx1"/>
                </a:solidFill>
                <a:latin typeface="+mn-ea"/>
                <a:ea typeface="+mn-ea"/>
              </a:rPr>
              <a:t>（条文：商標法</a:t>
            </a:r>
            <a:r>
              <a:rPr lang="en-US" altLang="ja-JP" dirty="0" smtClean="0">
                <a:solidFill>
                  <a:schemeClr val="tx1"/>
                </a:solidFill>
                <a:latin typeface="+mn-ea"/>
                <a:ea typeface="+mn-ea"/>
              </a:rPr>
              <a:t>2</a:t>
            </a:r>
            <a:r>
              <a:rPr lang="ja-JP" altLang="en-US" dirty="0" smtClean="0">
                <a:solidFill>
                  <a:schemeClr val="tx1"/>
                </a:solidFill>
                <a:latin typeface="+mn-ea"/>
                <a:ea typeface="+mn-ea"/>
              </a:rPr>
              <a:t>条</a:t>
            </a:r>
            <a:r>
              <a:rPr lang="en-US" altLang="ja-JP" dirty="0" smtClean="0">
                <a:solidFill>
                  <a:schemeClr val="tx1"/>
                </a:solidFill>
                <a:latin typeface="+mn-ea"/>
                <a:ea typeface="+mn-ea"/>
              </a:rPr>
              <a:t>1</a:t>
            </a:r>
            <a:r>
              <a:rPr lang="ja-JP" altLang="en-US" dirty="0" smtClean="0">
                <a:solidFill>
                  <a:schemeClr val="tx1"/>
                </a:solidFill>
                <a:latin typeface="+mn-ea"/>
                <a:ea typeface="+mn-ea"/>
              </a:rPr>
              <a:t>項、</a:t>
            </a:r>
            <a:r>
              <a:rPr lang="en-US" altLang="ja-JP" dirty="0" smtClean="0">
                <a:solidFill>
                  <a:schemeClr val="tx1"/>
                </a:solidFill>
                <a:latin typeface="+mn-ea"/>
                <a:ea typeface="+mn-ea"/>
              </a:rPr>
              <a:t>7</a:t>
            </a:r>
            <a:r>
              <a:rPr lang="ja-JP" altLang="en-US" dirty="0" smtClean="0">
                <a:solidFill>
                  <a:schemeClr val="tx1"/>
                </a:solidFill>
                <a:latin typeface="+mn-ea"/>
                <a:ea typeface="+mn-ea"/>
              </a:rPr>
              <a:t>条の</a:t>
            </a:r>
            <a:r>
              <a:rPr lang="en-US" altLang="ja-JP" dirty="0" smtClean="0">
                <a:solidFill>
                  <a:schemeClr val="tx1"/>
                </a:solidFill>
                <a:latin typeface="+mn-ea"/>
                <a:ea typeface="+mn-ea"/>
              </a:rPr>
              <a:t>2</a:t>
            </a:r>
            <a:r>
              <a:rPr lang="ja-JP" altLang="en-US" dirty="0" smtClean="0">
                <a:solidFill>
                  <a:schemeClr val="tx1"/>
                </a:solidFill>
                <a:latin typeface="+mn-ea"/>
                <a:ea typeface="+mn-ea"/>
              </a:rPr>
              <a:t>）</a:t>
            </a:r>
            <a:endParaRPr lang="ja-JP" altLang="ja-JP" dirty="0" smtClean="0">
              <a:solidFill>
                <a:schemeClr val="tx1"/>
              </a:solidFill>
              <a:latin typeface="+mn-ea"/>
              <a:ea typeface="+mn-ea"/>
            </a:endParaRPr>
          </a:p>
        </p:txBody>
      </p:sp>
    </p:spTree>
    <p:extLst>
      <p:ext uri="{BB962C8B-B14F-4D97-AF65-F5344CB8AC3E}">
        <p14:creationId xmlns:p14="http://schemas.microsoft.com/office/powerpoint/2010/main" val="177511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・商標の分類について理解する。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kumimoji="1" lang="ja-JP" altLang="en-US" dirty="0" smtClean="0">
                <a:latin typeface="+mn-ea"/>
                <a:ea typeface="+mn-ea"/>
              </a:rPr>
              <a:t>・前のスライドとあわせて説明する。</a:t>
            </a:r>
            <a:endParaRPr kumimoji="1" lang="en-US" altLang="ja-JP" dirty="0" smtClean="0">
              <a:latin typeface="+mn-ea"/>
              <a:ea typeface="+mn-ea"/>
            </a:endParaRPr>
          </a:p>
          <a:p>
            <a:endParaRPr kumimoji="1" lang="en-US" altLang="ja-JP" dirty="0" smtClean="0">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latin typeface="+mn-ea"/>
                <a:ea typeface="+mn-ea"/>
              </a:rPr>
              <a:t>（条文：商標法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7</a:t>
            </a:r>
            <a:r>
              <a:rPr lang="ja-JP" altLang="en-US" dirty="0" smtClean="0">
                <a:latin typeface="+mn-ea"/>
                <a:ea typeface="+mn-ea"/>
              </a:rPr>
              <a:t>条の</a:t>
            </a:r>
            <a:r>
              <a:rPr lang="en-US" altLang="ja-JP" dirty="0" smtClean="0">
                <a:latin typeface="+mn-ea"/>
                <a:ea typeface="+mn-ea"/>
              </a:rPr>
              <a:t>2</a:t>
            </a:r>
            <a:r>
              <a:rPr lang="ja-JP" altLang="en-US" dirty="0" smtClean="0">
                <a:latin typeface="+mn-ea"/>
                <a:ea typeface="+mn-ea"/>
              </a:rPr>
              <a:t>）</a:t>
            </a:r>
            <a:endParaRPr lang="ja-JP" altLang="ja-JP" dirty="0" smtClean="0">
              <a:latin typeface="+mn-ea"/>
              <a:ea typeface="+mn-ea"/>
            </a:endParaRPr>
          </a:p>
        </p:txBody>
      </p:sp>
    </p:spTree>
    <p:extLst>
      <p:ext uri="{BB962C8B-B14F-4D97-AF65-F5344CB8AC3E}">
        <p14:creationId xmlns:p14="http://schemas.microsoft.com/office/powerpoint/2010/main" val="1707166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・新しいタイプの商標登録例を見る。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pPr lvl="0"/>
            <a:r>
              <a:rPr lang="ja-JP" altLang="en-US" dirty="0" smtClean="0">
                <a:latin typeface="+mn-ea"/>
                <a:ea typeface="+mn-ea"/>
              </a:rPr>
              <a:t>・新しいタイプの商標として近時導入されたものとして様々なものがある。</a:t>
            </a:r>
            <a:endParaRPr lang="en-US" altLang="ja-JP" dirty="0" smtClean="0">
              <a:latin typeface="+mn-ea"/>
              <a:ea typeface="+mn-ea"/>
            </a:endParaRPr>
          </a:p>
          <a:p>
            <a:pPr lvl="0"/>
            <a:r>
              <a:rPr lang="ja-JP" altLang="en-US" dirty="0" smtClean="0">
                <a:latin typeface="+mn-ea"/>
                <a:ea typeface="+mn-ea"/>
              </a:rPr>
              <a:t>・学生に、自分たちが商品を区別するときに何を基準にしているか、考えさせるのもよい。</a:t>
            </a:r>
            <a:endParaRPr lang="en-US" altLang="ja-JP" dirty="0" smtClean="0">
              <a:latin typeface="+mn-ea"/>
              <a:ea typeface="+mn-ea"/>
            </a:endParaRPr>
          </a:p>
          <a:p>
            <a:endParaRPr lang="en-US" altLang="ja-JP" dirty="0" smtClean="0">
              <a:latin typeface="+mn-ea"/>
              <a:ea typeface="+mn-ea"/>
            </a:endParaRPr>
          </a:p>
          <a:p>
            <a:r>
              <a:rPr lang="ja-JP" altLang="en-US" dirty="0" smtClean="0">
                <a:latin typeface="+mn-ea"/>
                <a:ea typeface="+mn-ea"/>
              </a:rPr>
              <a:t>（条文：商標法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7</a:t>
            </a:r>
            <a:r>
              <a:rPr lang="ja-JP" altLang="en-US" dirty="0" smtClean="0">
                <a:latin typeface="+mn-ea"/>
                <a:ea typeface="+mn-ea"/>
              </a:rPr>
              <a:t>条の</a:t>
            </a:r>
            <a:r>
              <a:rPr lang="en-US" altLang="ja-JP" dirty="0" smtClean="0">
                <a:latin typeface="+mn-ea"/>
                <a:ea typeface="+mn-ea"/>
              </a:rPr>
              <a:t>2</a:t>
            </a:r>
            <a:r>
              <a:rPr lang="ja-JP" altLang="en-US" dirty="0" smtClean="0">
                <a:latin typeface="+mn-ea"/>
                <a:ea typeface="+mn-ea"/>
              </a:rPr>
              <a:t>）</a:t>
            </a:r>
            <a:endParaRPr kumimoji="1" lang="ja-JP" altLang="en-US" dirty="0">
              <a:latin typeface="+mn-ea"/>
              <a:ea typeface="+mn-ea"/>
            </a:endParaRPr>
          </a:p>
        </p:txBody>
      </p:sp>
    </p:spTree>
    <p:extLst>
      <p:ext uri="{BB962C8B-B14F-4D97-AF65-F5344CB8AC3E}">
        <p14:creationId xmlns:p14="http://schemas.microsoft.com/office/powerpoint/2010/main" val="1484443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・新しいタイプの商標の分類について理解する。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kumimoji="1" lang="ja-JP" altLang="en-US" dirty="0" smtClean="0">
                <a:latin typeface="+mn-ea"/>
                <a:ea typeface="+mn-ea"/>
              </a:rPr>
              <a:t>・前のスライドとあわせて説明する。</a:t>
            </a:r>
            <a:endParaRPr kumimoji="1" lang="en-US" altLang="ja-JP" dirty="0" smtClean="0">
              <a:latin typeface="+mn-ea"/>
              <a:ea typeface="+mn-ea"/>
            </a:endParaRPr>
          </a:p>
          <a:p>
            <a:endParaRPr kumimoji="1" lang="en-US" altLang="ja-JP" dirty="0" smtClean="0">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latin typeface="+mn-ea"/>
                <a:ea typeface="+mn-ea"/>
              </a:rPr>
              <a:t>（条文：商標法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7</a:t>
            </a:r>
            <a:r>
              <a:rPr lang="ja-JP" altLang="en-US" dirty="0" smtClean="0">
                <a:latin typeface="+mn-ea"/>
                <a:ea typeface="+mn-ea"/>
              </a:rPr>
              <a:t>条の</a:t>
            </a:r>
            <a:r>
              <a:rPr lang="en-US" altLang="ja-JP" dirty="0" smtClean="0">
                <a:latin typeface="+mn-ea"/>
                <a:ea typeface="+mn-ea"/>
              </a:rPr>
              <a:t>2</a:t>
            </a:r>
            <a:r>
              <a:rPr lang="ja-JP" altLang="en-US" dirty="0" smtClean="0">
                <a:latin typeface="+mn-ea"/>
                <a:ea typeface="+mn-ea"/>
              </a:rPr>
              <a:t>）</a:t>
            </a:r>
            <a:endParaRPr kumimoji="1" lang="ja-JP" altLang="en-US" dirty="0">
              <a:latin typeface="+mn-ea"/>
              <a:ea typeface="+mn-ea"/>
            </a:endParaRPr>
          </a:p>
        </p:txBody>
      </p:sp>
    </p:spTree>
    <p:extLst>
      <p:ext uri="{BB962C8B-B14F-4D97-AF65-F5344CB8AC3E}">
        <p14:creationId xmlns:p14="http://schemas.microsoft.com/office/powerpoint/2010/main" val="1941254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・商標登録を受けるための流れを理解する。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p>
          <a:p>
            <a:pPr lvl="0"/>
            <a:r>
              <a:rPr lang="ja-JP" altLang="en-US" dirty="0" smtClean="0">
                <a:latin typeface="+mn-ea"/>
                <a:ea typeface="+mn-ea"/>
              </a:rPr>
              <a:t>・</a:t>
            </a:r>
            <a:r>
              <a:rPr lang="ja-JP" altLang="ja-JP" dirty="0" smtClean="0">
                <a:latin typeface="+mn-ea"/>
                <a:ea typeface="+mn-ea"/>
              </a:rPr>
              <a:t>特許権や意匠権と同様に、商標権を取得するためには、特許庁に商標登録の出願を行わなければならない。</a:t>
            </a:r>
          </a:p>
          <a:p>
            <a:r>
              <a:rPr lang="ja-JP" altLang="en-US" dirty="0" smtClean="0">
                <a:latin typeface="+mn-ea"/>
                <a:ea typeface="+mn-ea"/>
              </a:rPr>
              <a:t>・</a:t>
            </a:r>
            <a:r>
              <a:rPr lang="ja-JP" altLang="ja-JP" dirty="0" smtClean="0">
                <a:latin typeface="+mn-ea"/>
                <a:ea typeface="+mn-ea"/>
              </a:rPr>
              <a:t>商標登録を受けようとする際には、当該商標とともに、その商標を使用する商品又はサービスを指定する必要がある（「指定商品」</a:t>
            </a:r>
            <a:r>
              <a:rPr lang="ja-JP" altLang="en-US" dirty="0" smtClean="0">
                <a:latin typeface="+mn-ea"/>
                <a:ea typeface="+mn-ea"/>
              </a:rPr>
              <a:t>又は</a:t>
            </a:r>
            <a:r>
              <a:rPr lang="ja-JP" altLang="ja-JP" dirty="0" smtClean="0">
                <a:latin typeface="+mn-ea"/>
                <a:ea typeface="+mn-ea"/>
              </a:rPr>
              <a:t>「指定役務」）。</a:t>
            </a:r>
          </a:p>
          <a:p>
            <a:r>
              <a:rPr kumimoji="1" lang="ja-JP" altLang="en-US" dirty="0" smtClean="0">
                <a:latin typeface="+mn-ea"/>
                <a:ea typeface="+mn-ea"/>
              </a:rPr>
              <a:t>・</a:t>
            </a:r>
            <a:r>
              <a:rPr lang="ja-JP" altLang="en-US" dirty="0" smtClean="0">
                <a:latin typeface="+mn-ea"/>
                <a:ea typeface="+mn-ea"/>
              </a:rPr>
              <a:t>詳細な手続きについては省略するとよい。</a:t>
            </a:r>
            <a:endParaRPr lang="en-US" altLang="ja-JP" dirty="0" smtClean="0">
              <a:latin typeface="+mn-ea"/>
              <a:ea typeface="+mn-ea"/>
            </a:endParaRPr>
          </a:p>
          <a:p>
            <a:endParaRPr kumimoji="1" lang="en-US" altLang="ja-JP" dirty="0" smtClean="0">
              <a:latin typeface="+mn-ea"/>
              <a:ea typeface="+mn-ea"/>
            </a:endParaRPr>
          </a:p>
          <a:p>
            <a:r>
              <a:rPr lang="ja-JP" altLang="en-US" dirty="0" smtClean="0">
                <a:latin typeface="+mn-ea"/>
                <a:ea typeface="+mn-ea"/>
              </a:rPr>
              <a:t>（条文：商標法</a:t>
            </a:r>
            <a:r>
              <a:rPr lang="en-US" altLang="ja-JP" dirty="0" smtClean="0">
                <a:latin typeface="+mn-ea"/>
                <a:ea typeface="+mn-ea"/>
              </a:rPr>
              <a:t>3</a:t>
            </a:r>
            <a:r>
              <a:rPr lang="ja-JP" altLang="en-US" dirty="0" smtClean="0">
                <a:latin typeface="+mn-ea"/>
                <a:ea typeface="+mn-ea"/>
              </a:rPr>
              <a:t>条等）</a:t>
            </a:r>
            <a:endParaRPr kumimoji="1" lang="ja-JP" altLang="en-US" dirty="0">
              <a:latin typeface="+mn-ea"/>
              <a:ea typeface="+mn-ea"/>
            </a:endParaRPr>
          </a:p>
        </p:txBody>
      </p:sp>
    </p:spTree>
    <p:extLst>
      <p:ext uri="{BB962C8B-B14F-4D97-AF65-F5344CB8AC3E}">
        <p14:creationId xmlns:p14="http://schemas.microsoft.com/office/powerpoint/2010/main" val="3459706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・商標権の効力について、概念を理解する。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pPr lvl="0"/>
            <a:r>
              <a:rPr kumimoji="1" lang="ja-JP" altLang="en-US" dirty="0" smtClean="0">
                <a:latin typeface="+mn-ea"/>
                <a:ea typeface="+mn-ea"/>
              </a:rPr>
              <a:t>・</a:t>
            </a:r>
            <a:r>
              <a:rPr lang="ja-JP" altLang="ja-JP" dirty="0" smtClean="0">
                <a:latin typeface="+mn-ea"/>
                <a:ea typeface="+mn-ea"/>
              </a:rPr>
              <a:t>商標権者は、指定商品または指定役務について登録商標を独占的に使用できるとともに、第三者が、自己の商標と類似する商標を用いたり、指定商品</a:t>
            </a:r>
            <a:r>
              <a:rPr lang="ja-JP" altLang="en-US" dirty="0" smtClean="0">
                <a:latin typeface="+mn-ea"/>
                <a:ea typeface="+mn-ea"/>
              </a:rPr>
              <a:t>・役務</a:t>
            </a:r>
            <a:r>
              <a:rPr lang="ja-JP" altLang="ja-JP" dirty="0" smtClean="0">
                <a:latin typeface="+mn-ea"/>
                <a:ea typeface="+mn-ea"/>
              </a:rPr>
              <a:t>と類似する商品</a:t>
            </a:r>
            <a:r>
              <a:rPr lang="ja-JP" altLang="en-US" dirty="0" smtClean="0">
                <a:latin typeface="+mn-ea"/>
                <a:ea typeface="+mn-ea"/>
              </a:rPr>
              <a:t>・役務</a:t>
            </a:r>
            <a:r>
              <a:rPr lang="ja-JP" altLang="ja-JP" dirty="0" smtClean="0">
                <a:latin typeface="+mn-ea"/>
                <a:ea typeface="+mn-ea"/>
              </a:rPr>
              <a:t>に同一または類似の商標を用いたりすることを禁止できる。</a:t>
            </a:r>
            <a:endParaRPr lang="en-US" altLang="ja-JP" dirty="0" smtClean="0">
              <a:latin typeface="+mn-ea"/>
              <a:ea typeface="+mn-ea"/>
            </a:endParaRPr>
          </a:p>
          <a:p>
            <a:pPr lvl="0"/>
            <a:endParaRPr lang="en-US" altLang="ja-JP" dirty="0" smtClean="0">
              <a:latin typeface="+mn-ea"/>
              <a:ea typeface="+mn-ea"/>
            </a:endParaRPr>
          </a:p>
          <a:p>
            <a:pPr lvl="0"/>
            <a:r>
              <a:rPr lang="ja-JP" altLang="en-US" dirty="0" smtClean="0">
                <a:latin typeface="+mn-ea"/>
                <a:ea typeface="+mn-ea"/>
              </a:rPr>
              <a:t>（条文：商標法</a:t>
            </a:r>
            <a:r>
              <a:rPr lang="en-US" altLang="ja-JP" dirty="0" smtClean="0">
                <a:latin typeface="+mn-ea"/>
                <a:ea typeface="+mn-ea"/>
              </a:rPr>
              <a:t>25</a:t>
            </a:r>
            <a:r>
              <a:rPr lang="ja-JP" altLang="en-US" dirty="0" smtClean="0">
                <a:latin typeface="+mn-ea"/>
                <a:ea typeface="+mn-ea"/>
              </a:rPr>
              <a:t>条、</a:t>
            </a:r>
            <a:r>
              <a:rPr lang="en-US" altLang="ja-JP" dirty="0" smtClean="0">
                <a:latin typeface="+mn-ea"/>
                <a:ea typeface="+mn-ea"/>
              </a:rPr>
              <a:t>37</a:t>
            </a:r>
            <a:r>
              <a:rPr lang="ja-JP" altLang="en-US" dirty="0" smtClean="0">
                <a:latin typeface="+mn-ea"/>
                <a:ea typeface="+mn-ea"/>
              </a:rPr>
              <a:t>条）</a:t>
            </a:r>
            <a:endParaRPr lang="ja-JP" altLang="ja-JP" dirty="0" smtClean="0">
              <a:latin typeface="+mn-ea"/>
              <a:ea typeface="+mn-ea"/>
            </a:endParaRPr>
          </a:p>
        </p:txBody>
      </p:sp>
    </p:spTree>
    <p:extLst>
      <p:ext uri="{BB962C8B-B14F-4D97-AF65-F5344CB8AC3E}">
        <p14:creationId xmlns:p14="http://schemas.microsoft.com/office/powerpoint/2010/main" val="1206304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r>
              <a:rPr lang="ja-JP" altLang="en-US" dirty="0" smtClean="0">
                <a:solidFill>
                  <a:schemeClr val="tx1"/>
                </a:solidFill>
                <a:latin typeface="+mn-ea"/>
                <a:ea typeface="+mn-ea"/>
              </a:rPr>
              <a:t>・商標権は、不使用が続くと権利を喪失してしまう場合があることを理解する。</a:t>
            </a:r>
            <a:endParaRPr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pPr lvl="0"/>
            <a:r>
              <a:rPr lang="ja-JP" altLang="en-US" dirty="0" smtClean="0">
                <a:solidFill>
                  <a:schemeClr val="tx1"/>
                </a:solidFill>
                <a:latin typeface="+mn-ea"/>
                <a:ea typeface="+mn-ea"/>
              </a:rPr>
              <a:t>・商標としてのデザインは、使用されて、信用を蓄積・維持していく限りにおいて保護されるということを理解しておく。</a:t>
            </a:r>
            <a:endParaRPr lang="ja-JP"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lang="ja-JP" altLang="en-US" dirty="0" smtClean="0">
                <a:solidFill>
                  <a:schemeClr val="tx1"/>
                </a:solidFill>
                <a:latin typeface="+mn-ea"/>
                <a:ea typeface="+mn-ea"/>
              </a:rPr>
              <a:t>（条文：商標法</a:t>
            </a:r>
            <a:r>
              <a:rPr lang="en-US" altLang="ja-JP" dirty="0" smtClean="0">
                <a:solidFill>
                  <a:schemeClr val="tx1"/>
                </a:solidFill>
                <a:latin typeface="+mn-ea"/>
                <a:ea typeface="+mn-ea"/>
              </a:rPr>
              <a:t>50</a:t>
            </a:r>
            <a:r>
              <a:rPr lang="ja-JP" altLang="en-US" dirty="0" smtClean="0">
                <a:solidFill>
                  <a:schemeClr val="tx1"/>
                </a:solidFill>
                <a:latin typeface="+mn-ea"/>
                <a:ea typeface="+mn-ea"/>
              </a:rPr>
              <a:t>条）</a:t>
            </a:r>
            <a:endParaRPr kumimoji="1" lang="en-US" altLang="ja-JP" dirty="0">
              <a:solidFill>
                <a:schemeClr val="tx1"/>
              </a:solidFill>
            </a:endParaRPr>
          </a:p>
        </p:txBody>
      </p:sp>
    </p:spTree>
    <p:extLst>
      <p:ext uri="{BB962C8B-B14F-4D97-AF65-F5344CB8AC3E}">
        <p14:creationId xmlns:p14="http://schemas.microsoft.com/office/powerpoint/2010/main" val="603435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66882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・商標登録をしていなくても、商品等表示として不正競争防止法により保護される場合があることを理解する。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lang="ja-JP" altLang="en-US" dirty="0" smtClean="0">
                <a:latin typeface="+mn-ea"/>
                <a:ea typeface="+mn-ea"/>
              </a:rPr>
              <a:t>・周知・著名な商品等の表示の保護は、商標法と同様に標章に化体された営業上の信用を保護するものである。商標のように、商標登録出願をしなくても、一定限度保護してもらえること（逆に、商標登録されていない他人の商品等表示を、勝手に使用してはいけない場合があること）を学生に伝えておく。</a:t>
            </a:r>
            <a:endParaRPr lang="en-US" altLang="ja-JP" dirty="0" smtClean="0">
              <a:latin typeface="+mn-ea"/>
              <a:ea typeface="+mn-ea"/>
            </a:endParaRPr>
          </a:p>
          <a:p>
            <a:r>
              <a:rPr lang="ja-JP" altLang="en-US" dirty="0" smtClean="0">
                <a:latin typeface="+mn-ea"/>
                <a:ea typeface="+mn-ea"/>
              </a:rPr>
              <a:t>・特許法・商標法等は知的財産に権利を付与することで保護を図るのに対し、不正競争防止法は知的財産の一定の利用行為を不正競争行為と捉えて規制している。</a:t>
            </a:r>
            <a:endParaRPr lang="en-US" altLang="ja-JP" dirty="0" smtClean="0">
              <a:latin typeface="+mn-ea"/>
              <a:ea typeface="+mn-ea"/>
            </a:endParaRPr>
          </a:p>
          <a:p>
            <a:r>
              <a:rPr lang="ja-JP" altLang="en-US" dirty="0" smtClean="0">
                <a:latin typeface="+mn-ea"/>
                <a:ea typeface="+mn-ea"/>
              </a:rPr>
              <a:t>・不正競争行為によって営業上の利益を侵害されまたは侵害されるおそれのある者はその行為の差止めを請求することができ、故意または過失による不正競争によって営業上の利益を侵害された者は損害賠償を請求することができる。</a:t>
            </a:r>
            <a:endParaRPr lang="en-US" altLang="ja-JP" dirty="0" smtClean="0">
              <a:latin typeface="+mn-ea"/>
              <a:ea typeface="+mn-ea"/>
            </a:endParaRPr>
          </a:p>
          <a:p>
            <a:endParaRPr lang="en-US" altLang="ja-JP" dirty="0" smtClean="0">
              <a:latin typeface="+mn-ea"/>
              <a:ea typeface="+mn-ea"/>
            </a:endParaRPr>
          </a:p>
          <a:p>
            <a:r>
              <a:rPr lang="ja-JP" altLang="en-US" dirty="0" smtClean="0">
                <a:latin typeface="+mn-ea"/>
                <a:ea typeface="+mn-ea"/>
              </a:rPr>
              <a:t>（条文：不正競争防止法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1</a:t>
            </a:r>
            <a:r>
              <a:rPr lang="ja-JP" altLang="en-US" dirty="0" smtClean="0">
                <a:latin typeface="+mn-ea"/>
                <a:ea typeface="+mn-ea"/>
              </a:rPr>
              <a:t>号・</a:t>
            </a:r>
            <a:r>
              <a:rPr lang="en-US" altLang="ja-JP" dirty="0" smtClean="0">
                <a:latin typeface="+mn-ea"/>
                <a:ea typeface="+mn-ea"/>
              </a:rPr>
              <a:t>2</a:t>
            </a:r>
            <a:r>
              <a:rPr lang="ja-JP" altLang="en-US" dirty="0" smtClean="0">
                <a:latin typeface="+mn-ea"/>
                <a:ea typeface="+mn-ea"/>
              </a:rPr>
              <a:t>号、</a:t>
            </a:r>
            <a:r>
              <a:rPr lang="en-US" altLang="ja-JP" dirty="0" smtClean="0">
                <a:latin typeface="+mn-ea"/>
                <a:ea typeface="+mn-ea"/>
              </a:rPr>
              <a:t>3</a:t>
            </a:r>
            <a:r>
              <a:rPr lang="ja-JP" altLang="en-US" dirty="0" smtClean="0">
                <a:latin typeface="+mn-ea"/>
                <a:ea typeface="+mn-ea"/>
              </a:rPr>
              <a:t>条、</a:t>
            </a:r>
            <a:r>
              <a:rPr lang="en-US" altLang="ja-JP" dirty="0" smtClean="0">
                <a:latin typeface="+mn-ea"/>
                <a:ea typeface="+mn-ea"/>
              </a:rPr>
              <a:t>4</a:t>
            </a:r>
            <a:r>
              <a:rPr lang="ja-JP" altLang="en-US" dirty="0" smtClean="0">
                <a:latin typeface="+mn-ea"/>
                <a:ea typeface="+mn-ea"/>
              </a:rPr>
              <a:t>条）</a:t>
            </a:r>
            <a:endParaRPr lang="ja-JP" altLang="ja-JP" dirty="0" smtClean="0">
              <a:latin typeface="+mn-ea"/>
              <a:ea typeface="+mn-ea"/>
            </a:endParaRPr>
          </a:p>
        </p:txBody>
      </p:sp>
    </p:spTree>
    <p:extLst>
      <p:ext uri="{BB962C8B-B14F-4D97-AF65-F5344CB8AC3E}">
        <p14:creationId xmlns:p14="http://schemas.microsoft.com/office/powerpoint/2010/main" val="651799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latin typeface="+mn-ea"/>
                <a:ea typeface="+mn-ea"/>
              </a:rPr>
              <a:t>・他者の信用や信頼を害する場面として、品質誤認や営業誹謗（信用毀損）について理解する。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lang="ja-JP" altLang="en-US" dirty="0" smtClean="0">
                <a:latin typeface="+mn-ea"/>
                <a:ea typeface="+mn-ea"/>
              </a:rPr>
              <a:t>・例えば品質誤認行為や営業誹謗行為は、不正競争行為として、不正競争防止法上規制の対象となっている。これらについては、広告デザイン等の際に、注意が必要である。</a:t>
            </a:r>
            <a:endParaRPr lang="en-US" altLang="ja-JP" dirty="0" smtClean="0">
              <a:latin typeface="+mn-ea"/>
              <a:ea typeface="+mn-ea"/>
            </a:endParaRPr>
          </a:p>
          <a:p>
            <a:endParaRPr kumimoji="1" lang="en-US" altLang="ja-JP" dirty="0" smtClean="0">
              <a:latin typeface="+mn-ea"/>
              <a:ea typeface="+mn-ea"/>
            </a:endParaRPr>
          </a:p>
          <a:p>
            <a:r>
              <a:rPr lang="ja-JP" altLang="en-US" dirty="0" smtClean="0">
                <a:latin typeface="+mn-ea"/>
                <a:ea typeface="+mn-ea"/>
              </a:rPr>
              <a:t>（条文：不正競争防止法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14</a:t>
            </a:r>
            <a:r>
              <a:rPr lang="ja-JP" altLang="en-US" dirty="0" smtClean="0">
                <a:latin typeface="+mn-ea"/>
                <a:ea typeface="+mn-ea"/>
              </a:rPr>
              <a:t>号・</a:t>
            </a:r>
            <a:r>
              <a:rPr lang="en-US" altLang="ja-JP" dirty="0" smtClean="0">
                <a:latin typeface="+mn-ea"/>
                <a:ea typeface="+mn-ea"/>
              </a:rPr>
              <a:t>15</a:t>
            </a:r>
            <a:r>
              <a:rPr lang="ja-JP" altLang="en-US" dirty="0" smtClean="0">
                <a:latin typeface="+mn-ea"/>
                <a:ea typeface="+mn-ea"/>
              </a:rPr>
              <a:t>号）</a:t>
            </a:r>
            <a:endParaRPr lang="en-US" altLang="ja-JP" dirty="0" smtClean="0">
              <a:latin typeface="+mn-ea"/>
              <a:ea typeface="+mn-ea"/>
            </a:endParaRPr>
          </a:p>
          <a:p>
            <a:endParaRPr kumimoji="1" lang="en-US" altLang="ja-JP" dirty="0"/>
          </a:p>
        </p:txBody>
      </p:sp>
    </p:spTree>
    <p:extLst>
      <p:ext uri="{BB962C8B-B14F-4D97-AF65-F5344CB8AC3E}">
        <p14:creationId xmlns:p14="http://schemas.microsoft.com/office/powerpoint/2010/main" val="2408412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453196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25612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・ノウハウの保護について理解する。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kumimoji="1" lang="ja-JP" altLang="en-US" dirty="0" smtClean="0">
                <a:latin typeface="+mn-ea"/>
                <a:ea typeface="+mn-ea"/>
              </a:rPr>
              <a:t>・営業秘密とは、</a:t>
            </a:r>
            <a:r>
              <a:rPr kumimoji="1" lang="en-US" altLang="ja-JP" dirty="0" smtClean="0">
                <a:latin typeface="+mn-ea"/>
                <a:ea typeface="+mn-ea"/>
              </a:rPr>
              <a:t>①</a:t>
            </a:r>
            <a:r>
              <a:rPr kumimoji="1" lang="ja-JP" altLang="en-US" dirty="0" smtClean="0">
                <a:latin typeface="+mn-ea"/>
                <a:ea typeface="+mn-ea"/>
              </a:rPr>
              <a:t>秘密管理性、</a:t>
            </a:r>
            <a:r>
              <a:rPr kumimoji="1" lang="en-US" altLang="ja-JP" dirty="0" smtClean="0">
                <a:latin typeface="+mn-ea"/>
                <a:ea typeface="+mn-ea"/>
              </a:rPr>
              <a:t>②</a:t>
            </a:r>
            <a:r>
              <a:rPr kumimoji="1" lang="ja-JP" altLang="en-US" dirty="0" smtClean="0">
                <a:latin typeface="+mn-ea"/>
                <a:ea typeface="+mn-ea"/>
              </a:rPr>
              <a:t>有用性、</a:t>
            </a:r>
            <a:r>
              <a:rPr kumimoji="1" lang="en-US" altLang="ja-JP" dirty="0" smtClean="0">
                <a:latin typeface="+mn-ea"/>
                <a:ea typeface="+mn-ea"/>
              </a:rPr>
              <a:t>③</a:t>
            </a:r>
            <a:r>
              <a:rPr lang="ja-JP" altLang="en-US" dirty="0" smtClean="0">
                <a:latin typeface="+mn-ea"/>
                <a:ea typeface="+mn-ea"/>
              </a:rPr>
              <a:t>非公知性の要件を満たす技術上、営業上の情報である。</a:t>
            </a:r>
            <a:endParaRPr lang="en-US" altLang="ja-JP" dirty="0" smtClean="0">
              <a:latin typeface="+mn-ea"/>
              <a:ea typeface="+mn-ea"/>
            </a:endParaRPr>
          </a:p>
          <a:p>
            <a:r>
              <a:rPr lang="ja-JP" altLang="en-US" dirty="0" smtClean="0">
                <a:latin typeface="+mn-ea"/>
                <a:ea typeface="+mn-ea"/>
              </a:rPr>
              <a:t>・学生に、産学連携プロジェクトやコンペ等の場面で、秘密保持契約を結んだ経験がないか尋ねるとともに、そこで結んだ内容によっては、自分たちの創作したデザインの活用について、制約がかかっていることを指摘する。また、この点はパート</a:t>
            </a:r>
            <a:r>
              <a:rPr lang="en-US" altLang="ja-JP" smtClean="0">
                <a:latin typeface="+mn-ea"/>
                <a:ea typeface="+mn-ea"/>
              </a:rPr>
              <a:t>13</a:t>
            </a:r>
            <a:r>
              <a:rPr lang="ja-JP" altLang="en-US" smtClean="0">
                <a:latin typeface="+mn-ea"/>
                <a:ea typeface="+mn-ea"/>
              </a:rPr>
              <a:t>（</a:t>
            </a:r>
            <a:r>
              <a:rPr lang="ja-JP" altLang="en-US" dirty="0" smtClean="0">
                <a:latin typeface="+mn-ea"/>
                <a:ea typeface="+mn-ea"/>
              </a:rPr>
              <a:t>契約法）で再度登場することも伝えておく。</a:t>
            </a:r>
            <a:endParaRPr lang="en-US" altLang="ja-JP" dirty="0" smtClean="0">
              <a:latin typeface="+mn-ea"/>
              <a:ea typeface="+mn-ea"/>
            </a:endParaRPr>
          </a:p>
          <a:p>
            <a:endParaRPr lang="en-US" altLang="ja-JP" dirty="0" smtClean="0">
              <a:latin typeface="+mn-ea"/>
              <a:ea typeface="+mn-ea"/>
            </a:endParaRPr>
          </a:p>
          <a:p>
            <a:r>
              <a:rPr lang="ja-JP" altLang="en-US" dirty="0" smtClean="0">
                <a:latin typeface="+mn-ea"/>
                <a:ea typeface="+mn-ea"/>
              </a:rPr>
              <a:t>（条文：不正競争防止法</a:t>
            </a:r>
            <a:r>
              <a:rPr lang="en-US" altLang="ja-JP" dirty="0" smtClean="0">
                <a:latin typeface="+mn-ea"/>
                <a:ea typeface="+mn-ea"/>
              </a:rPr>
              <a:t>2</a:t>
            </a:r>
            <a:r>
              <a:rPr lang="ja-JP" altLang="en-US" dirty="0" smtClean="0">
                <a:latin typeface="+mn-ea"/>
                <a:ea typeface="+mn-ea"/>
              </a:rPr>
              <a:t>条</a:t>
            </a:r>
            <a:r>
              <a:rPr lang="en-US" altLang="ja-JP" dirty="0" smtClean="0">
                <a:latin typeface="+mn-ea"/>
                <a:ea typeface="+mn-ea"/>
              </a:rPr>
              <a:t>1</a:t>
            </a:r>
            <a:r>
              <a:rPr lang="ja-JP" altLang="en-US" dirty="0" smtClean="0">
                <a:latin typeface="+mn-ea"/>
                <a:ea typeface="+mn-ea"/>
              </a:rPr>
              <a:t>項</a:t>
            </a:r>
            <a:r>
              <a:rPr lang="en-US" altLang="ja-JP" dirty="0" smtClean="0">
                <a:latin typeface="+mn-ea"/>
                <a:ea typeface="+mn-ea"/>
              </a:rPr>
              <a:t>4</a:t>
            </a:r>
            <a:r>
              <a:rPr lang="ja-JP" altLang="en-US" dirty="0" smtClean="0">
                <a:latin typeface="+mn-ea"/>
                <a:ea typeface="+mn-ea"/>
              </a:rPr>
              <a:t>号～</a:t>
            </a:r>
            <a:r>
              <a:rPr lang="en-US" altLang="ja-JP" dirty="0" smtClean="0">
                <a:latin typeface="+mn-ea"/>
                <a:ea typeface="+mn-ea"/>
              </a:rPr>
              <a:t>10</a:t>
            </a:r>
            <a:r>
              <a:rPr lang="ja-JP" altLang="en-US" dirty="0" smtClean="0">
                <a:latin typeface="+mn-ea"/>
                <a:ea typeface="+mn-ea"/>
              </a:rPr>
              <a:t>号）</a:t>
            </a:r>
            <a:endParaRPr lang="en-US" altLang="ja-JP" dirty="0" smtClean="0">
              <a:latin typeface="+mn-ea"/>
              <a:ea typeface="+mn-ea"/>
            </a:endParaRPr>
          </a:p>
          <a:p>
            <a:endParaRPr kumimoji="1" lang="en-US" altLang="ja-JP" dirty="0"/>
          </a:p>
        </p:txBody>
      </p:sp>
    </p:spTree>
    <p:extLst>
      <p:ext uri="{BB962C8B-B14F-4D97-AF65-F5344CB8AC3E}">
        <p14:creationId xmlns:p14="http://schemas.microsoft.com/office/powerpoint/2010/main" val="2763840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32769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a:t>
            </a:r>
            <a:r>
              <a:rPr kumimoji="1" lang="en-US" altLang="ja-JP" dirty="0" smtClean="0">
                <a:latin typeface="+mn-ea"/>
                <a:ea typeface="+mn-ea"/>
              </a:rPr>
              <a:t>CASE</a:t>
            </a:r>
            <a:r>
              <a:rPr kumimoji="1" lang="ja-JP" altLang="en-US" dirty="0" smtClean="0">
                <a:latin typeface="+mn-ea"/>
                <a:ea typeface="+mn-ea"/>
              </a:rPr>
              <a:t>を通じて、商標や不正競争に関して問題となるポイントを理解する。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p>
          <a:p>
            <a:r>
              <a:rPr kumimoji="1" lang="ja-JP" altLang="en-US" dirty="0" smtClean="0">
                <a:latin typeface="+mn-ea"/>
                <a:ea typeface="+mn-ea"/>
              </a:rPr>
              <a:t>・最初に</a:t>
            </a:r>
            <a:r>
              <a:rPr kumimoji="1" lang="en-US" altLang="ja-JP" dirty="0" smtClean="0">
                <a:latin typeface="+mn-ea"/>
                <a:ea typeface="+mn-ea"/>
              </a:rPr>
              <a:t>CASE</a:t>
            </a:r>
            <a:r>
              <a:rPr kumimoji="1" lang="ja-JP" altLang="en-US" dirty="0" smtClean="0">
                <a:latin typeface="+mn-ea"/>
                <a:ea typeface="+mn-ea"/>
              </a:rPr>
              <a:t>を学生に読んでもらい、内容を確認するとともに、最後にもう一度振り返る。</a:t>
            </a:r>
            <a:endParaRPr kumimoji="1" lang="ja-JP" altLang="en-US" dirty="0">
              <a:latin typeface="+mn-ea"/>
              <a:ea typeface="+mn-ea"/>
            </a:endParaRPr>
          </a:p>
        </p:txBody>
      </p:sp>
    </p:spTree>
    <p:extLst>
      <p:ext uri="{BB962C8B-B14F-4D97-AF65-F5344CB8AC3E}">
        <p14:creationId xmlns:p14="http://schemas.microsoft.com/office/powerpoint/2010/main" val="3321712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51890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latin typeface="+mn-ea"/>
                <a:ea typeface="+mn-ea"/>
              </a:rPr>
              <a:t>・ブランディングと商標についての概要を理解する。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latin typeface="+mn-ea"/>
                <a:ea typeface="+mn-ea"/>
              </a:rPr>
              <a:t>・</a:t>
            </a:r>
            <a:r>
              <a:rPr lang="ja-JP" altLang="ja-JP" dirty="0" smtClean="0">
                <a:latin typeface="+mn-ea"/>
                <a:ea typeface="+mn-ea"/>
              </a:rPr>
              <a:t>新しい商品やサービスに関係するデザインを行う際には、その商品やサービスの「顔」として、どのような商標を用いればよいのかという選択を迫られることが多いはずである。そこで、以下では、商標に関係する法的問題についての説明を行う。</a:t>
            </a:r>
            <a:endParaRPr kumimoji="1" lang="ja-JP" altLang="en-US" dirty="0">
              <a:latin typeface="+mn-ea"/>
              <a:ea typeface="+mn-ea"/>
            </a:endParaRPr>
          </a:p>
        </p:txBody>
      </p:sp>
    </p:spTree>
    <p:extLst>
      <p:ext uri="{BB962C8B-B14F-4D97-AF65-F5344CB8AC3E}">
        <p14:creationId xmlns:p14="http://schemas.microsoft.com/office/powerpoint/2010/main" val="502402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5665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a:t>
            </a:r>
            <a:r>
              <a:rPr kumimoji="1" lang="ja-JP" altLang="en-US" dirty="0" smtClean="0">
                <a:latin typeface="+mn-ea"/>
                <a:ea typeface="+mn-ea"/>
              </a:rPr>
              <a:t>狙い</a:t>
            </a:r>
            <a:r>
              <a:rPr kumimoji="1" lang="en-US" altLang="ja-JP" dirty="0" smtClean="0">
                <a:latin typeface="+mn-ea"/>
                <a:ea typeface="+mn-ea"/>
              </a:rPr>
              <a:t>〕</a:t>
            </a:r>
          </a:p>
          <a:p>
            <a:r>
              <a:rPr kumimoji="1" lang="ja-JP" altLang="en-US" dirty="0" smtClean="0">
                <a:latin typeface="+mn-ea"/>
                <a:ea typeface="+mn-ea"/>
              </a:rPr>
              <a:t>・商標の持つ機能について理解する。</a:t>
            </a:r>
            <a:endParaRPr kumimoji="1" lang="en-US" altLang="ja-JP" dirty="0" smtClean="0">
              <a:latin typeface="+mn-ea"/>
              <a:ea typeface="+mn-ea"/>
            </a:endParaRPr>
          </a:p>
          <a:p>
            <a:endParaRPr kumimoji="1" lang="en-US" altLang="ja-JP" dirty="0" smtClean="0">
              <a:latin typeface="+mn-ea"/>
              <a:ea typeface="+mn-ea"/>
            </a:endParaRPr>
          </a:p>
          <a:p>
            <a:r>
              <a:rPr kumimoji="1" lang="en-US" altLang="ja-JP" dirty="0" smtClean="0">
                <a:latin typeface="+mn-ea"/>
                <a:ea typeface="+mn-ea"/>
              </a:rPr>
              <a:t>〔</a:t>
            </a:r>
            <a:r>
              <a:rPr kumimoji="1" lang="ja-JP" altLang="en-US" dirty="0" smtClean="0">
                <a:latin typeface="+mn-ea"/>
                <a:ea typeface="+mn-ea"/>
              </a:rPr>
              <a:t>説明</a:t>
            </a:r>
            <a:r>
              <a:rPr kumimoji="1" lang="en-US" altLang="ja-JP" dirty="0" smtClean="0">
                <a:latin typeface="+mn-ea"/>
                <a:ea typeface="+mn-ea"/>
              </a:rPr>
              <a:t>〕</a:t>
            </a:r>
            <a:endParaRPr kumimoji="1" lang="ja-JP" altLang="en-US" dirty="0" smtClean="0">
              <a:latin typeface="+mn-ea"/>
              <a:ea typeface="+mn-ea"/>
            </a:endParaRPr>
          </a:p>
          <a:p>
            <a:r>
              <a:rPr lang="ja-JP" altLang="en-US" dirty="0" smtClean="0">
                <a:latin typeface="+mn-ea"/>
                <a:ea typeface="+mn-ea"/>
              </a:rPr>
              <a:t>・商標は自他商品・役務識別機能を有する。</a:t>
            </a:r>
            <a:endParaRPr lang="en-US" altLang="ja-JP" dirty="0" smtClean="0">
              <a:latin typeface="+mn-ea"/>
              <a:ea typeface="+mn-ea"/>
            </a:endParaRPr>
          </a:p>
          <a:p>
            <a:r>
              <a:rPr lang="ja-JP" altLang="en-US" dirty="0" smtClean="0">
                <a:latin typeface="+mn-ea"/>
                <a:ea typeface="+mn-ea"/>
              </a:rPr>
              <a:t>・この機能から</a:t>
            </a:r>
            <a:r>
              <a:rPr lang="en-US" altLang="ja-JP" dirty="0" smtClean="0">
                <a:latin typeface="+mn-ea"/>
                <a:ea typeface="+mn-ea"/>
              </a:rPr>
              <a:t>3</a:t>
            </a:r>
            <a:r>
              <a:rPr lang="ja-JP" altLang="en-US" dirty="0" err="1" smtClean="0">
                <a:latin typeface="+mn-ea"/>
                <a:ea typeface="+mn-ea"/>
              </a:rPr>
              <a:t>つの</a:t>
            </a:r>
            <a:r>
              <a:rPr lang="ja-JP" altLang="en-US" dirty="0" smtClean="0">
                <a:latin typeface="+mn-ea"/>
                <a:ea typeface="+mn-ea"/>
              </a:rPr>
              <a:t>機能が派生すると言われている。</a:t>
            </a:r>
            <a:endParaRPr lang="en-US" altLang="ja-JP" dirty="0" smtClean="0">
              <a:latin typeface="+mn-ea"/>
              <a:ea typeface="+mn-ea"/>
            </a:endParaRPr>
          </a:p>
          <a:p>
            <a:r>
              <a:rPr lang="ja-JP" altLang="en-US" dirty="0" smtClean="0">
                <a:latin typeface="+mn-ea"/>
                <a:ea typeface="+mn-ea"/>
              </a:rPr>
              <a:t>①出所表示機能：同一の商標が使用される商品・役務の出所が同一であることを示す機能。</a:t>
            </a:r>
            <a:endParaRPr lang="en-US" altLang="ja-JP" dirty="0" smtClean="0">
              <a:latin typeface="+mn-ea"/>
              <a:ea typeface="+mn-ea"/>
            </a:endParaRPr>
          </a:p>
          <a:p>
            <a:r>
              <a:rPr lang="ja-JP" altLang="en-US" dirty="0" smtClean="0">
                <a:latin typeface="+mn-ea"/>
                <a:ea typeface="+mn-ea"/>
              </a:rPr>
              <a:t>②品質保証機能：同一の商標が使用される商品・役務の品質が同一であることを示す機能。</a:t>
            </a:r>
            <a:endParaRPr lang="en-US" altLang="ja-JP" dirty="0" smtClean="0">
              <a:latin typeface="+mn-ea"/>
              <a:ea typeface="+mn-ea"/>
            </a:endParaRPr>
          </a:p>
          <a:p>
            <a:r>
              <a:rPr lang="ja-JP" altLang="en-US" dirty="0" smtClean="0">
                <a:latin typeface="+mn-ea"/>
                <a:ea typeface="+mn-ea"/>
              </a:rPr>
              <a:t>③宣伝広告機能：商標が多く使用されることにより、需要者に記憶され、商品・役務の需要を拡大・喚起する機能。</a:t>
            </a:r>
            <a:endParaRPr kumimoji="1" lang="ja-JP" altLang="en-US" dirty="0">
              <a:latin typeface="+mn-ea"/>
              <a:ea typeface="+mn-ea"/>
            </a:endParaRPr>
          </a:p>
        </p:txBody>
      </p:sp>
    </p:spTree>
    <p:extLst>
      <p:ext uri="{BB962C8B-B14F-4D97-AF65-F5344CB8AC3E}">
        <p14:creationId xmlns:p14="http://schemas.microsoft.com/office/powerpoint/2010/main" val="244614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狙い</a:t>
            </a:r>
            <a:r>
              <a:rPr kumimoji="1" lang="en-US" altLang="ja-JP" dirty="0" smtClean="0">
                <a:solidFill>
                  <a:schemeClr val="tx1"/>
                </a:solidFill>
                <a:latin typeface="+mn-ea"/>
                <a:ea typeface="+mn-ea"/>
              </a:rPr>
              <a:t>〕</a:t>
            </a:r>
          </a:p>
          <a:p>
            <a:r>
              <a:rPr kumimoji="1" lang="ja-JP" altLang="en-US" dirty="0" smtClean="0">
                <a:solidFill>
                  <a:schemeClr val="tx1"/>
                </a:solidFill>
                <a:latin typeface="+mn-ea"/>
                <a:ea typeface="+mn-ea"/>
              </a:rPr>
              <a:t>・商標法の保護対象について理解する。</a:t>
            </a:r>
            <a:endParaRPr kumimoji="1" lang="en-US" altLang="ja-JP" dirty="0" smtClean="0">
              <a:solidFill>
                <a:schemeClr val="tx1"/>
              </a:solidFill>
              <a:latin typeface="+mn-ea"/>
              <a:ea typeface="+mn-ea"/>
            </a:endParaRPr>
          </a:p>
          <a:p>
            <a:r>
              <a:rPr kumimoji="1" lang="ja-JP" altLang="en-US" dirty="0" smtClean="0">
                <a:solidFill>
                  <a:schemeClr val="tx1"/>
                </a:solidFill>
                <a:latin typeface="+mn-ea"/>
                <a:ea typeface="+mn-ea"/>
              </a:rPr>
              <a:t>・意匠法との違いを理解する。</a:t>
            </a:r>
            <a:endParaRPr kumimoji="1" lang="en-US" altLang="ja-JP" dirty="0" smtClean="0">
              <a:solidFill>
                <a:schemeClr val="tx1"/>
              </a:solidFill>
              <a:latin typeface="+mn-ea"/>
              <a:ea typeface="+mn-ea"/>
            </a:endParaRPr>
          </a:p>
          <a:p>
            <a:endParaRPr kumimoji="1" lang="en-US" altLang="ja-JP" dirty="0" smtClean="0">
              <a:solidFill>
                <a:schemeClr val="tx1"/>
              </a:solidFill>
              <a:latin typeface="+mn-ea"/>
              <a:ea typeface="+mn-ea"/>
            </a:endParaRPr>
          </a:p>
          <a:p>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説明</a:t>
            </a:r>
            <a:r>
              <a:rPr kumimoji="1" lang="en-US" altLang="ja-JP" dirty="0" smtClean="0">
                <a:solidFill>
                  <a:schemeClr val="tx1"/>
                </a:solidFill>
                <a:latin typeface="+mn-ea"/>
                <a:ea typeface="+mn-ea"/>
              </a:rPr>
              <a:t>〕</a:t>
            </a:r>
            <a:endParaRPr kumimoji="1" lang="ja-JP" altLang="en-US" dirty="0" smtClean="0">
              <a:solidFill>
                <a:schemeClr val="tx1"/>
              </a:solidFill>
              <a:latin typeface="+mn-ea"/>
              <a:ea typeface="+mn-ea"/>
            </a:endParaRPr>
          </a:p>
          <a:p>
            <a:r>
              <a:rPr lang="ja-JP" altLang="en-US" dirty="0" smtClean="0">
                <a:solidFill>
                  <a:schemeClr val="tx1"/>
                </a:solidFill>
                <a:latin typeface="+mn-ea"/>
                <a:ea typeface="+mn-ea"/>
              </a:rPr>
              <a:t>・学生に、自身のデザインの中のどのような要素が商標になり得るかを検討させるのもよい。</a:t>
            </a:r>
            <a:endParaRPr lang="en-US" altLang="ja-JP" dirty="0" smtClean="0">
              <a:solidFill>
                <a:schemeClr val="tx1"/>
              </a:solidFill>
              <a:latin typeface="+mn-ea"/>
              <a:ea typeface="+mn-ea"/>
            </a:endParaRPr>
          </a:p>
          <a:p>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2014</a:t>
            </a:r>
            <a:r>
              <a:rPr kumimoji="1" lang="ja-JP" altLang="en-US" dirty="0" smtClean="0">
                <a:solidFill>
                  <a:schemeClr val="tx1"/>
                </a:solidFill>
                <a:latin typeface="+mn-ea"/>
                <a:ea typeface="+mn-ea"/>
              </a:rPr>
              <a:t>年の法改正等で「商標」は音声や動き、ホログラムといったものも新たに保護対象となった。</a:t>
            </a:r>
            <a:r>
              <a:rPr lang="ja-JP" altLang="en-US" dirty="0" smtClean="0">
                <a:solidFill>
                  <a:schemeClr val="tx1"/>
                </a:solidFill>
                <a:latin typeface="+mn-ea"/>
                <a:ea typeface="+mn-ea"/>
              </a:rPr>
              <a:t>外国では、このほかに匂いを保護する国もある。</a:t>
            </a:r>
            <a:endParaRPr lang="en-US" altLang="ja-JP" dirty="0" smtClean="0">
              <a:solidFill>
                <a:schemeClr val="tx1"/>
              </a:solidFill>
              <a:latin typeface="+mn-ea"/>
              <a:ea typeface="+mn-ea"/>
            </a:endParaRPr>
          </a:p>
          <a:p>
            <a:endParaRPr lang="en-US" altLang="ja-JP" dirty="0" smtClean="0">
              <a:solidFill>
                <a:schemeClr val="tx1"/>
              </a:solidFill>
              <a:latin typeface="+mn-ea"/>
              <a:ea typeface="+mn-ea"/>
            </a:endParaRPr>
          </a:p>
          <a:p>
            <a:r>
              <a:rPr lang="ja-JP" altLang="en-US" dirty="0" smtClean="0">
                <a:solidFill>
                  <a:schemeClr val="tx1"/>
                </a:solidFill>
                <a:latin typeface="+mn-ea"/>
                <a:ea typeface="+mn-ea"/>
              </a:rPr>
              <a:t>（条文：商標法</a:t>
            </a:r>
            <a:r>
              <a:rPr lang="en-US" altLang="ja-JP" dirty="0" smtClean="0">
                <a:solidFill>
                  <a:schemeClr val="tx1"/>
                </a:solidFill>
                <a:latin typeface="+mn-ea"/>
                <a:ea typeface="+mn-ea"/>
              </a:rPr>
              <a:t>2</a:t>
            </a:r>
            <a:r>
              <a:rPr lang="ja-JP" altLang="en-US" dirty="0" smtClean="0">
                <a:solidFill>
                  <a:schemeClr val="tx1"/>
                </a:solidFill>
                <a:latin typeface="+mn-ea"/>
                <a:ea typeface="+mn-ea"/>
              </a:rPr>
              <a:t>条</a:t>
            </a:r>
            <a:r>
              <a:rPr lang="en-US" altLang="ja-JP" dirty="0" smtClean="0">
                <a:solidFill>
                  <a:schemeClr val="tx1"/>
                </a:solidFill>
                <a:latin typeface="+mn-ea"/>
                <a:ea typeface="+mn-ea"/>
              </a:rPr>
              <a:t>1</a:t>
            </a:r>
            <a:r>
              <a:rPr lang="ja-JP" altLang="en-US" dirty="0" smtClean="0">
                <a:solidFill>
                  <a:schemeClr val="tx1"/>
                </a:solidFill>
                <a:latin typeface="+mn-ea"/>
                <a:ea typeface="+mn-ea"/>
              </a:rPr>
              <a:t>項）</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463114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tiff"/><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48552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377" y="4146558"/>
            <a:ext cx="1310640"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4" name="テキスト プレースホルダー 3"/>
          <p:cNvSpPr>
            <a:spLocks noGrp="1"/>
          </p:cNvSpPr>
          <p:nvPr>
            <p:ph idx="1"/>
          </p:nvPr>
        </p:nvSpPr>
        <p:spPr>
          <a:xfrm>
            <a:off x="128464" y="692696"/>
            <a:ext cx="9649072" cy="432000"/>
          </a:xfrm>
        </p:spPr>
        <p:txBody>
          <a:bodyPr/>
          <a:lstStyle/>
          <a:p>
            <a:pPr marL="0" indent="0">
              <a:buNone/>
            </a:pPr>
            <a:r>
              <a:rPr kumimoji="1" lang="ja-JP" altLang="en-US" sz="2400" dirty="0" smtClean="0">
                <a:solidFill>
                  <a:schemeClr val="accent4">
                    <a:lumMod val="50000"/>
                  </a:schemeClr>
                </a:solidFill>
              </a:rPr>
              <a:t>商標の例</a:t>
            </a:r>
            <a:endParaRPr kumimoji="1" lang="ja-JP" altLang="en-US" sz="2400" dirty="0">
              <a:solidFill>
                <a:schemeClr val="accent4">
                  <a:lumMod val="50000"/>
                </a:schemeClr>
              </a:solidFill>
            </a:endParaRPr>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sp>
        <p:nvSpPr>
          <p:cNvPr id="7" name="テキスト プレースホルダー 6"/>
          <p:cNvSpPr>
            <a:spLocks noGrp="1"/>
          </p:cNvSpPr>
          <p:nvPr>
            <p:ph type="body" sz="quarter" idx="4294967295"/>
          </p:nvPr>
        </p:nvSpPr>
        <p:spPr>
          <a:xfrm>
            <a:off x="129600" y="1195388"/>
            <a:ext cx="3024188" cy="360000"/>
          </a:xfrm>
          <a:solidFill>
            <a:schemeClr val="accent4">
              <a:lumMod val="40000"/>
              <a:lumOff val="60000"/>
            </a:schemeClr>
          </a:solidFill>
        </p:spPr>
        <p:txBody>
          <a:bodyPr/>
          <a:lstStyle/>
          <a:p>
            <a:pPr marL="0" indent="0" algn="ctr">
              <a:buNone/>
            </a:pPr>
            <a:r>
              <a:rPr kumimoji="1" lang="ja-JP" altLang="en-US" dirty="0" smtClean="0"/>
              <a:t>文字商標</a:t>
            </a:r>
            <a:endParaRPr kumimoji="1" lang="ja-JP" altLang="en-US" dirty="0"/>
          </a:p>
        </p:txBody>
      </p:sp>
      <p:sp>
        <p:nvSpPr>
          <p:cNvPr id="9" name="テキスト プレースホルダー 8"/>
          <p:cNvSpPr>
            <a:spLocks noGrp="1"/>
          </p:cNvSpPr>
          <p:nvPr>
            <p:ph type="body" sz="quarter" idx="4294967295"/>
          </p:nvPr>
        </p:nvSpPr>
        <p:spPr>
          <a:xfrm>
            <a:off x="3441600" y="1195388"/>
            <a:ext cx="3024187" cy="360000"/>
          </a:xfrm>
          <a:solidFill>
            <a:schemeClr val="accent4">
              <a:lumMod val="40000"/>
              <a:lumOff val="60000"/>
            </a:schemeClr>
          </a:solidFill>
        </p:spPr>
        <p:txBody>
          <a:bodyPr/>
          <a:lstStyle/>
          <a:p>
            <a:pPr marL="0" indent="0" algn="ctr">
              <a:buNone/>
            </a:pPr>
            <a:r>
              <a:rPr kumimoji="1" lang="ja-JP" altLang="en-US" dirty="0" smtClean="0"/>
              <a:t>図形商標</a:t>
            </a:r>
            <a:endParaRPr kumimoji="1" lang="ja-JP" altLang="en-US" dirty="0"/>
          </a:p>
        </p:txBody>
      </p:sp>
      <p:sp>
        <p:nvSpPr>
          <p:cNvPr id="11" name="テキスト プレースホルダー 10"/>
          <p:cNvSpPr>
            <a:spLocks noGrp="1"/>
          </p:cNvSpPr>
          <p:nvPr>
            <p:ph type="body" sz="quarter" idx="4294967295"/>
          </p:nvPr>
        </p:nvSpPr>
        <p:spPr>
          <a:xfrm>
            <a:off x="6753600" y="1195200"/>
            <a:ext cx="3024187" cy="360000"/>
          </a:xfrm>
          <a:solidFill>
            <a:schemeClr val="accent4">
              <a:lumMod val="40000"/>
              <a:lumOff val="60000"/>
            </a:schemeClr>
          </a:solidFill>
        </p:spPr>
        <p:txBody>
          <a:bodyPr/>
          <a:lstStyle/>
          <a:p>
            <a:pPr marL="0" indent="0" algn="ctr">
              <a:buNone/>
            </a:pPr>
            <a:r>
              <a:rPr kumimoji="1" lang="ja-JP" altLang="en-US" dirty="0" smtClean="0"/>
              <a:t>記号商標</a:t>
            </a:r>
            <a:endParaRPr kumimoji="1" lang="ja-JP" altLang="en-US" dirty="0"/>
          </a:p>
        </p:txBody>
      </p:sp>
      <p:sp>
        <p:nvSpPr>
          <p:cNvPr id="13" name="テキスト プレースホルダー 12"/>
          <p:cNvSpPr>
            <a:spLocks noGrp="1"/>
          </p:cNvSpPr>
          <p:nvPr>
            <p:ph type="body" sz="quarter" idx="4294967295"/>
          </p:nvPr>
        </p:nvSpPr>
        <p:spPr>
          <a:xfrm>
            <a:off x="129600" y="3823200"/>
            <a:ext cx="3024188" cy="360000"/>
          </a:xfrm>
          <a:solidFill>
            <a:schemeClr val="accent4">
              <a:lumMod val="40000"/>
              <a:lumOff val="60000"/>
            </a:schemeClr>
          </a:solidFill>
        </p:spPr>
        <p:txBody>
          <a:bodyPr/>
          <a:lstStyle/>
          <a:p>
            <a:pPr marL="0" indent="0" algn="ctr">
              <a:buNone/>
            </a:pPr>
            <a:r>
              <a:rPr kumimoji="1" lang="ja-JP" altLang="en-US" dirty="0" smtClean="0"/>
              <a:t>立体商標</a:t>
            </a:r>
            <a:endParaRPr kumimoji="1" lang="ja-JP" altLang="en-US" dirty="0"/>
          </a:p>
        </p:txBody>
      </p:sp>
      <p:sp>
        <p:nvSpPr>
          <p:cNvPr id="15" name="テキスト プレースホルダー 14"/>
          <p:cNvSpPr>
            <a:spLocks noGrp="1"/>
          </p:cNvSpPr>
          <p:nvPr>
            <p:ph type="body" sz="quarter" idx="4294967295"/>
          </p:nvPr>
        </p:nvSpPr>
        <p:spPr>
          <a:xfrm>
            <a:off x="3441600" y="3823200"/>
            <a:ext cx="6335712" cy="360000"/>
          </a:xfrm>
          <a:solidFill>
            <a:schemeClr val="accent4">
              <a:lumMod val="40000"/>
              <a:lumOff val="60000"/>
            </a:schemeClr>
          </a:solidFill>
        </p:spPr>
        <p:txBody>
          <a:bodyPr/>
          <a:lstStyle/>
          <a:p>
            <a:pPr marL="0" indent="0" algn="ctr">
              <a:buNone/>
            </a:pPr>
            <a:r>
              <a:rPr kumimoji="1" lang="ja-JP" altLang="en-US" dirty="0" smtClean="0"/>
              <a:t>結合商標</a:t>
            </a:r>
            <a:endParaRPr kumimoji="1" lang="ja-JP" altLang="en-US" dirty="0"/>
          </a:p>
        </p:txBody>
      </p:sp>
      <p:sp>
        <p:nvSpPr>
          <p:cNvPr id="17" name="正方形/長方形 16"/>
          <p:cNvSpPr/>
          <p:nvPr/>
        </p:nvSpPr>
        <p:spPr>
          <a:xfrm>
            <a:off x="128588" y="3355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kumimoji="1" lang="en-US" altLang="ja-JP" sz="800" dirty="0" smtClean="0">
                <a:solidFill>
                  <a:schemeClr val="tx1"/>
                </a:solidFill>
              </a:rPr>
              <a:t>5255563</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デザインフィル株式会社</a:t>
            </a:r>
            <a:endParaRPr kumimoji="1" lang="ja-JP" altLang="en-US" sz="800" dirty="0">
              <a:solidFill>
                <a:schemeClr val="tx1"/>
              </a:solidFill>
            </a:endParaRPr>
          </a:p>
        </p:txBody>
      </p:sp>
      <p:sp>
        <p:nvSpPr>
          <p:cNvPr id="18" name="正方形/長方形 17"/>
          <p:cNvSpPr/>
          <p:nvPr/>
        </p:nvSpPr>
        <p:spPr>
          <a:xfrm>
            <a:off x="3440493" y="3355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lang="en-US" altLang="ja-JP" sz="800" dirty="0" smtClean="0">
                <a:solidFill>
                  <a:schemeClr val="tx1"/>
                </a:solidFill>
              </a:rPr>
              <a:t>3085606</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ヤマトホールディングス株式会社</a:t>
            </a:r>
            <a:endParaRPr kumimoji="1" lang="ja-JP" altLang="en-US" sz="800" dirty="0">
              <a:solidFill>
                <a:schemeClr val="tx1"/>
              </a:solidFill>
            </a:endParaRPr>
          </a:p>
        </p:txBody>
      </p:sp>
      <p:sp>
        <p:nvSpPr>
          <p:cNvPr id="19" name="正方形/長方形 18"/>
          <p:cNvSpPr/>
          <p:nvPr/>
        </p:nvSpPr>
        <p:spPr>
          <a:xfrm>
            <a:off x="6752555" y="3355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lang="en-US" altLang="ja-JP" sz="800" dirty="0" smtClean="0">
                <a:solidFill>
                  <a:schemeClr val="tx1"/>
                </a:solidFill>
              </a:rPr>
              <a:t>5474045</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国立大学法人大阪大学</a:t>
            </a:r>
            <a:endParaRPr kumimoji="1" lang="ja-JP" altLang="en-US" sz="800" dirty="0">
              <a:solidFill>
                <a:schemeClr val="tx1"/>
              </a:solidFill>
            </a:endParaRPr>
          </a:p>
        </p:txBody>
      </p:sp>
      <p:sp>
        <p:nvSpPr>
          <p:cNvPr id="20" name="正方形/長方形 19"/>
          <p:cNvSpPr/>
          <p:nvPr/>
        </p:nvSpPr>
        <p:spPr>
          <a:xfrm>
            <a:off x="128588" y="5983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a:t>
            </a:r>
            <a:r>
              <a:rPr kumimoji="1" lang="ja-JP" altLang="en-US" sz="800" dirty="0" smtClean="0">
                <a:solidFill>
                  <a:schemeClr val="tx1"/>
                </a:solidFill>
              </a:rPr>
              <a:t>第</a:t>
            </a:r>
            <a:r>
              <a:rPr kumimoji="1" lang="en-US" altLang="ja-JP" sz="800" dirty="0" smtClean="0">
                <a:solidFill>
                  <a:schemeClr val="tx1"/>
                </a:solidFill>
              </a:rPr>
              <a:t>5384525</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株式会社ヤクルト本社</a:t>
            </a:r>
            <a:endParaRPr kumimoji="1" lang="ja-JP" altLang="en-US" sz="800" dirty="0">
              <a:solidFill>
                <a:schemeClr val="tx1"/>
              </a:solidFill>
            </a:endParaRPr>
          </a:p>
        </p:txBody>
      </p:sp>
      <p:sp>
        <p:nvSpPr>
          <p:cNvPr id="21" name="正方形/長方形 20"/>
          <p:cNvSpPr/>
          <p:nvPr/>
        </p:nvSpPr>
        <p:spPr>
          <a:xfrm>
            <a:off x="3440464" y="5983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lang="en-US" altLang="ja-JP" sz="800" dirty="0" smtClean="0">
                <a:solidFill>
                  <a:schemeClr val="tx1"/>
                </a:solidFill>
              </a:rPr>
              <a:t>5212866</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日産自動車株式会社</a:t>
            </a:r>
            <a:endParaRPr kumimoji="1" lang="ja-JP" altLang="en-US" sz="800" dirty="0">
              <a:solidFill>
                <a:schemeClr val="tx1"/>
              </a:solidFill>
            </a:endParaRPr>
          </a:p>
        </p:txBody>
      </p:sp>
      <p:sp>
        <p:nvSpPr>
          <p:cNvPr id="22" name="正方形/長方形 21"/>
          <p:cNvSpPr/>
          <p:nvPr/>
        </p:nvSpPr>
        <p:spPr>
          <a:xfrm>
            <a:off x="6752555" y="5983200"/>
            <a:ext cx="30250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kumimoji="1" lang="en-US" altLang="ja-JP" sz="800" dirty="0" smtClean="0">
                <a:solidFill>
                  <a:schemeClr val="tx1"/>
                </a:solidFill>
              </a:rPr>
              <a:t>5227078</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日産自動車株式会社</a:t>
            </a:r>
            <a:endParaRPr kumimoji="1" lang="ja-JP" altLang="en-US" sz="800" dirty="0">
              <a:solidFill>
                <a:schemeClr val="tx1"/>
              </a:solidFill>
            </a:endParaRPr>
          </a:p>
        </p:txBody>
      </p:sp>
      <p:pic>
        <p:nvPicPr>
          <p:cNvPr id="29" name="図 28"/>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04218" y="2218628"/>
            <a:ext cx="3016844" cy="473144"/>
          </a:xfrm>
          <a:prstGeom prst="rect">
            <a:avLst/>
          </a:prstGeom>
        </p:spPr>
      </p:pic>
      <p:pic>
        <p:nvPicPr>
          <p:cNvPr id="32"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8498" y="1878937"/>
            <a:ext cx="1528397"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pic>
      <p:pic>
        <p:nvPicPr>
          <p:cNvPr id="33" name="図 32"/>
          <p:cNvPicPr>
            <a:picLocks noChangeAspect="1"/>
          </p:cNvPicPr>
          <p:nvPr/>
        </p:nvPicPr>
        <p:blipFill rotWithShape="1">
          <a:blip r:embed="rId6"/>
          <a:srcRect l="19151" t="18344" r="15112" b="36687"/>
          <a:stretch/>
        </p:blipFill>
        <p:spPr>
          <a:xfrm>
            <a:off x="7817070" y="2025782"/>
            <a:ext cx="895051" cy="864384"/>
          </a:xfrm>
          <a:prstGeom prst="rect">
            <a:avLst/>
          </a:prstGeom>
        </p:spPr>
      </p:pic>
      <p:pic>
        <p:nvPicPr>
          <p:cNvPr id="35" name="図 34" descr="b_l_400dpi_rgb.tif"/>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12065" y="4629207"/>
            <a:ext cx="1070022" cy="906971"/>
          </a:xfrm>
          <a:prstGeom prst="rect">
            <a:avLst/>
          </a:prstGeom>
        </p:spPr>
      </p:pic>
      <p:pic>
        <p:nvPicPr>
          <p:cNvPr id="36" name="図 35" descr="InfinitiLogo_NoTagline_RGB_V1.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68014" y="4755972"/>
            <a:ext cx="1393161" cy="648072"/>
          </a:xfrm>
          <a:prstGeom prst="rect">
            <a:avLst/>
          </a:prstGeom>
        </p:spPr>
      </p:pic>
      <p:sp>
        <p:nvSpPr>
          <p:cNvPr id="2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77669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518841622"/>
              </p:ext>
            </p:extLst>
          </p:nvPr>
        </p:nvGraphicFramePr>
        <p:xfrm>
          <a:off x="632999" y="835200"/>
          <a:ext cx="8640000" cy="5040000"/>
        </p:xfrm>
        <a:graphic>
          <a:graphicData uri="http://schemas.openxmlformats.org/drawingml/2006/table">
            <a:tbl>
              <a:tblPr>
                <a:tableStyleId>{5C22544A-7EE6-4342-B048-85BDC9FD1C3A}</a:tableStyleId>
              </a:tblPr>
              <a:tblGrid>
                <a:gridCol w="2880000">
                  <a:extLst>
                    <a:ext uri="{9D8B030D-6E8A-4147-A177-3AD203B41FA5}">
                      <a16:colId xmlns="" xmlns:a16="http://schemas.microsoft.com/office/drawing/2014/main" val="20000"/>
                    </a:ext>
                  </a:extLst>
                </a:gridCol>
                <a:gridCol w="5760000">
                  <a:extLst>
                    <a:ext uri="{9D8B030D-6E8A-4147-A177-3AD203B41FA5}">
                      <a16:colId xmlns="" xmlns:a16="http://schemas.microsoft.com/office/drawing/2014/main" val="20001"/>
                    </a:ext>
                  </a:extLst>
                </a:gridCol>
              </a:tblGrid>
              <a:tr h="1008000">
                <a:tc>
                  <a:txBody>
                    <a:bodyPr/>
                    <a:lstStyle/>
                    <a:p>
                      <a:pPr algn="ctr"/>
                      <a:r>
                        <a:rPr kumimoji="1" lang="ja-JP" altLang="en-US" sz="1800" b="1" dirty="0" smtClean="0"/>
                        <a:t>文字商標</a:t>
                      </a:r>
                      <a:endParaRPr kumimoji="1" lang="ja-JP" altLang="en-US" sz="1800" b="1" dirty="0"/>
                    </a:p>
                  </a:txBody>
                  <a:tcPr anchor="ctr">
                    <a:solidFill>
                      <a:schemeClr val="accent4">
                        <a:lumMod val="40000"/>
                        <a:lumOff val="60000"/>
                      </a:schemeClr>
                    </a:solidFill>
                  </a:tcPr>
                </a:tc>
                <a:tc>
                  <a:txBody>
                    <a:bodyPr/>
                    <a:lstStyle/>
                    <a:p>
                      <a:pPr marL="342900" indent="-342900">
                        <a:buFont typeface="Wingdings" panose="05000000000000000000" pitchFamily="2" charset="2"/>
                        <a:buChar char="l"/>
                      </a:pPr>
                      <a:r>
                        <a:rPr kumimoji="1" lang="ja-JP" altLang="en-US" sz="1800" dirty="0" smtClean="0"/>
                        <a:t>文字のみからなる商標</a:t>
                      </a:r>
                      <a:endParaRPr kumimoji="1" lang="en-US" altLang="ja-JP" sz="1800" dirty="0" smtClean="0"/>
                    </a:p>
                    <a:p>
                      <a:pPr marL="342900" indent="-342900">
                        <a:buFont typeface="Wingdings" panose="05000000000000000000" pitchFamily="2" charset="2"/>
                        <a:buChar char="l"/>
                      </a:pPr>
                      <a:r>
                        <a:rPr kumimoji="1" lang="ja-JP" altLang="en-US" sz="1800" dirty="0" smtClean="0"/>
                        <a:t>ひらがな、カタカナ、ローマ字、数字、外国語</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0"/>
                  </a:ext>
                </a:extLst>
              </a:tr>
              <a:tr h="1008000">
                <a:tc>
                  <a:txBody>
                    <a:bodyPr/>
                    <a:lstStyle/>
                    <a:p>
                      <a:pPr algn="ctr"/>
                      <a:r>
                        <a:rPr kumimoji="1" lang="ja-JP" altLang="en-US" sz="1800" b="1" dirty="0" smtClean="0"/>
                        <a:t>図形商標</a:t>
                      </a:r>
                      <a:endParaRPr kumimoji="1" lang="ja-JP" altLang="en-US" sz="1800" b="1" dirty="0"/>
                    </a:p>
                  </a:txBody>
                  <a:tcPr anchor="ctr">
                    <a:solidFill>
                      <a:schemeClr val="accent4">
                        <a:lumMod val="40000"/>
                        <a:lumOff val="60000"/>
                      </a:schemeClr>
                    </a:solidFill>
                  </a:tcPr>
                </a:tc>
                <a:tc>
                  <a:txBody>
                    <a:bodyPr/>
                    <a:lstStyle/>
                    <a:p>
                      <a:pPr marL="342900" indent="-342900">
                        <a:buFont typeface="Wingdings" panose="05000000000000000000" pitchFamily="2" charset="2"/>
                        <a:buChar char="l"/>
                      </a:pPr>
                      <a:r>
                        <a:rPr kumimoji="1" lang="ja-JP" altLang="en-US" sz="1800" dirty="0" smtClean="0"/>
                        <a:t>図形だけで構成する商標</a:t>
                      </a:r>
                      <a:endParaRPr kumimoji="1" lang="en-US" altLang="ja-JP" sz="1800" dirty="0" smtClean="0"/>
                    </a:p>
                    <a:p>
                      <a:pPr marL="342900" indent="-342900">
                        <a:buFont typeface="Wingdings" panose="05000000000000000000" pitchFamily="2" charset="2"/>
                        <a:buChar char="l"/>
                      </a:pPr>
                      <a:r>
                        <a:rPr kumimoji="1" lang="ja-JP" altLang="en-US" sz="1800" dirty="0" smtClean="0"/>
                        <a:t>写実的な図形、図案化された図形、図形と図形の結合、文字を図形化したものなど</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1"/>
                  </a:ext>
                </a:extLst>
              </a:tr>
              <a:tr h="1008000">
                <a:tc>
                  <a:txBody>
                    <a:bodyPr/>
                    <a:lstStyle/>
                    <a:p>
                      <a:pPr algn="ctr"/>
                      <a:r>
                        <a:rPr kumimoji="1" lang="ja-JP" altLang="en-US" sz="1800" b="1" dirty="0" smtClean="0"/>
                        <a:t>記号商標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記号だけで構成する商標</a:t>
                      </a:r>
                      <a:endParaRPr kumimoji="1" lang="en-US" altLang="ja-JP" sz="1800" dirty="0" smtClean="0"/>
                    </a:p>
                    <a:p>
                      <a:pPr marL="285750" indent="-285750">
                        <a:buFont typeface="Wingdings" panose="05000000000000000000" pitchFamily="2" charset="2"/>
                        <a:buChar char="l"/>
                      </a:pPr>
                      <a:r>
                        <a:rPr kumimoji="1" lang="ja-JP" altLang="en-US" sz="1800" dirty="0" smtClean="0"/>
                        <a:t>暖簾、紋章、屋号のような記号から構成されるもの、アルファベットやカナ文字を輪郭で囲んだものなど</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2"/>
                  </a:ext>
                </a:extLst>
              </a:tr>
              <a:tr h="1008000">
                <a:tc>
                  <a:txBody>
                    <a:bodyPr/>
                    <a:lstStyle/>
                    <a:p>
                      <a:pPr algn="ctr"/>
                      <a:r>
                        <a:rPr kumimoji="1" lang="ja-JP" altLang="en-US" sz="1800" b="1" dirty="0" smtClean="0"/>
                        <a:t>立体商標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立体的形状で構成する商標</a:t>
                      </a:r>
                      <a:endParaRPr kumimoji="1" lang="en-US" altLang="ja-JP" sz="1800" dirty="0" smtClean="0"/>
                    </a:p>
                    <a:p>
                      <a:pPr marL="285750" indent="-285750">
                        <a:buFont typeface="Wingdings" panose="05000000000000000000" pitchFamily="2" charset="2"/>
                        <a:buChar char="l"/>
                      </a:pPr>
                      <a:r>
                        <a:rPr kumimoji="1" lang="ja-JP" altLang="en-US" sz="1800" dirty="0" smtClean="0"/>
                        <a:t>広告用人形、商品の容器、商品の形態など</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3"/>
                  </a:ext>
                </a:extLst>
              </a:tr>
              <a:tr h="1008000">
                <a:tc>
                  <a:txBody>
                    <a:bodyPr/>
                    <a:lstStyle/>
                    <a:p>
                      <a:pPr algn="ctr"/>
                      <a:r>
                        <a:rPr kumimoji="1" lang="ja-JP" altLang="en-US" sz="1800" b="1" dirty="0" smtClean="0"/>
                        <a:t>結合商標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文字・記号・図形・立体的形状の構成要素のうち、</a:t>
                      </a:r>
                      <a:r>
                        <a:rPr kumimoji="1" lang="en-US" altLang="ja-JP" sz="1800" dirty="0" smtClean="0"/>
                        <a:t>2</a:t>
                      </a:r>
                      <a:r>
                        <a:rPr kumimoji="1" lang="ja-JP" altLang="en-US" sz="1800" dirty="0" smtClean="0"/>
                        <a:t>つ以上の要素を結合してなる商標</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4"/>
                  </a:ext>
                </a:extLst>
              </a:tr>
            </a:tbl>
          </a:graphicData>
        </a:graphic>
      </p:graphicFrame>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41121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4" name="テキスト プレースホルダー 3"/>
          <p:cNvSpPr>
            <a:spLocks noGrp="1"/>
          </p:cNvSpPr>
          <p:nvPr>
            <p:ph idx="1"/>
          </p:nvPr>
        </p:nvSpPr>
        <p:spPr>
          <a:xfrm>
            <a:off x="128464" y="692696"/>
            <a:ext cx="9649072" cy="432000"/>
          </a:xfrm>
        </p:spPr>
        <p:txBody>
          <a:bodyPr/>
          <a:lstStyle/>
          <a:p>
            <a:pPr marL="0" indent="0">
              <a:buNone/>
            </a:pPr>
            <a:r>
              <a:rPr kumimoji="1" lang="ja-JP" altLang="en-US" sz="2400" dirty="0" smtClean="0">
                <a:solidFill>
                  <a:schemeClr val="accent4">
                    <a:lumMod val="50000"/>
                  </a:schemeClr>
                </a:solidFill>
              </a:rPr>
              <a:t>新しいタイプの商標の例</a:t>
            </a:r>
            <a:endParaRPr kumimoji="1" lang="ja-JP" altLang="en-US" sz="2400" dirty="0">
              <a:solidFill>
                <a:schemeClr val="accent4">
                  <a:lumMod val="50000"/>
                </a:schemeClr>
              </a:solidFill>
            </a:endParaRPr>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11</a:t>
            </a:fld>
            <a:endParaRPr lang="ja-JP" altLang="en-US" dirty="0"/>
          </a:p>
        </p:txBody>
      </p:sp>
      <p:sp>
        <p:nvSpPr>
          <p:cNvPr id="7" name="テキスト プレースホルダー 6"/>
          <p:cNvSpPr>
            <a:spLocks noGrp="1"/>
          </p:cNvSpPr>
          <p:nvPr>
            <p:ph type="body" sz="quarter" idx="4294967295"/>
          </p:nvPr>
        </p:nvSpPr>
        <p:spPr>
          <a:xfrm>
            <a:off x="129600" y="1195388"/>
            <a:ext cx="3024188" cy="360000"/>
          </a:xfrm>
          <a:solidFill>
            <a:schemeClr val="accent4">
              <a:lumMod val="40000"/>
              <a:lumOff val="60000"/>
            </a:schemeClr>
          </a:solidFill>
        </p:spPr>
        <p:txBody>
          <a:bodyPr/>
          <a:lstStyle/>
          <a:p>
            <a:pPr marL="0" indent="0" algn="ctr">
              <a:buNone/>
            </a:pPr>
            <a:r>
              <a:rPr kumimoji="1" lang="ja-JP" altLang="en-US" dirty="0" smtClean="0"/>
              <a:t>動き商標</a:t>
            </a:r>
            <a:endParaRPr kumimoji="1" lang="ja-JP" altLang="en-US" dirty="0"/>
          </a:p>
        </p:txBody>
      </p:sp>
      <p:sp>
        <p:nvSpPr>
          <p:cNvPr id="9" name="テキスト プレースホルダー 8"/>
          <p:cNvSpPr>
            <a:spLocks noGrp="1"/>
          </p:cNvSpPr>
          <p:nvPr>
            <p:ph type="body" sz="quarter" idx="4294967295"/>
          </p:nvPr>
        </p:nvSpPr>
        <p:spPr>
          <a:xfrm>
            <a:off x="3441600" y="1195388"/>
            <a:ext cx="3024187" cy="360000"/>
          </a:xfrm>
          <a:solidFill>
            <a:schemeClr val="accent4">
              <a:lumMod val="40000"/>
              <a:lumOff val="60000"/>
            </a:schemeClr>
          </a:solidFill>
        </p:spPr>
        <p:txBody>
          <a:bodyPr/>
          <a:lstStyle/>
          <a:p>
            <a:pPr marL="0" indent="0" algn="ctr">
              <a:buNone/>
            </a:pPr>
            <a:r>
              <a:rPr kumimoji="1" lang="ja-JP" altLang="en-US" dirty="0" smtClean="0"/>
              <a:t>ホログラム商標</a:t>
            </a:r>
            <a:endParaRPr kumimoji="1" lang="ja-JP" altLang="en-US" dirty="0"/>
          </a:p>
        </p:txBody>
      </p:sp>
      <p:sp>
        <p:nvSpPr>
          <p:cNvPr id="11" name="テキスト プレースホルダー 10"/>
          <p:cNvSpPr>
            <a:spLocks noGrp="1"/>
          </p:cNvSpPr>
          <p:nvPr>
            <p:ph type="body" sz="quarter" idx="4294967295"/>
          </p:nvPr>
        </p:nvSpPr>
        <p:spPr>
          <a:xfrm>
            <a:off x="6753600" y="1195200"/>
            <a:ext cx="3024187" cy="360000"/>
          </a:xfrm>
          <a:solidFill>
            <a:schemeClr val="accent4">
              <a:lumMod val="40000"/>
              <a:lumOff val="60000"/>
            </a:schemeClr>
          </a:solidFill>
        </p:spPr>
        <p:txBody>
          <a:bodyPr/>
          <a:lstStyle/>
          <a:p>
            <a:pPr marL="0" indent="0" algn="ctr">
              <a:buNone/>
            </a:pPr>
            <a:r>
              <a:rPr kumimoji="1" lang="ja-JP" altLang="en-US" dirty="0" smtClean="0"/>
              <a:t>色彩のみからなる商標</a:t>
            </a:r>
            <a:endParaRPr kumimoji="1" lang="ja-JP" altLang="en-US" dirty="0"/>
          </a:p>
        </p:txBody>
      </p:sp>
      <p:sp>
        <p:nvSpPr>
          <p:cNvPr id="13" name="テキスト プレースホルダー 12"/>
          <p:cNvSpPr>
            <a:spLocks noGrp="1"/>
          </p:cNvSpPr>
          <p:nvPr>
            <p:ph type="body" sz="quarter" idx="4294967295"/>
          </p:nvPr>
        </p:nvSpPr>
        <p:spPr>
          <a:xfrm>
            <a:off x="1785600" y="3823200"/>
            <a:ext cx="3024188" cy="360000"/>
          </a:xfrm>
          <a:solidFill>
            <a:schemeClr val="accent4">
              <a:lumMod val="40000"/>
              <a:lumOff val="60000"/>
            </a:schemeClr>
          </a:solidFill>
        </p:spPr>
        <p:txBody>
          <a:bodyPr/>
          <a:lstStyle/>
          <a:p>
            <a:pPr marL="0" indent="0" algn="ctr">
              <a:buNone/>
            </a:pPr>
            <a:r>
              <a:rPr kumimoji="1" lang="ja-JP" altLang="en-US" dirty="0" smtClean="0"/>
              <a:t>音商標</a:t>
            </a:r>
            <a:endParaRPr kumimoji="1" lang="ja-JP" altLang="en-US" dirty="0"/>
          </a:p>
        </p:txBody>
      </p:sp>
      <p:sp>
        <p:nvSpPr>
          <p:cNvPr id="15" name="テキスト プレースホルダー 14"/>
          <p:cNvSpPr>
            <a:spLocks noGrp="1"/>
          </p:cNvSpPr>
          <p:nvPr>
            <p:ph type="body" sz="quarter" idx="4294967295"/>
          </p:nvPr>
        </p:nvSpPr>
        <p:spPr>
          <a:xfrm>
            <a:off x="5097600" y="3823200"/>
            <a:ext cx="3024000" cy="360000"/>
          </a:xfrm>
          <a:solidFill>
            <a:schemeClr val="accent4">
              <a:lumMod val="40000"/>
              <a:lumOff val="60000"/>
            </a:schemeClr>
          </a:solidFill>
        </p:spPr>
        <p:txBody>
          <a:bodyPr/>
          <a:lstStyle/>
          <a:p>
            <a:pPr marL="0" indent="0" algn="ctr">
              <a:buNone/>
            </a:pPr>
            <a:r>
              <a:rPr kumimoji="1" lang="ja-JP" altLang="en-US" dirty="0" smtClean="0"/>
              <a:t>位置商標</a:t>
            </a:r>
            <a:endParaRPr kumimoji="1" lang="ja-JP" altLang="en-US" dirty="0"/>
          </a:p>
        </p:txBody>
      </p:sp>
      <p:pic>
        <p:nvPicPr>
          <p:cNvPr id="28" name="図 27"/>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317753" y="2145210"/>
            <a:ext cx="2646558" cy="835980"/>
          </a:xfrm>
          <a:prstGeom prst="rect">
            <a:avLst/>
          </a:prstGeom>
        </p:spPr>
      </p:pic>
      <p:pic>
        <p:nvPicPr>
          <p:cNvPr id="29" name="図 28"/>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4216298" y="1853539"/>
            <a:ext cx="1473401" cy="1422400"/>
          </a:xfrm>
          <a:prstGeom prst="rect">
            <a:avLst/>
          </a:prstGeom>
        </p:spPr>
      </p:pic>
      <p:pic>
        <p:nvPicPr>
          <p:cNvPr id="30" name="図 29"/>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7666797" y="2017100"/>
            <a:ext cx="1196095" cy="1092200"/>
          </a:xfrm>
          <a:prstGeom prst="rect">
            <a:avLst/>
          </a:prstGeom>
        </p:spPr>
      </p:pic>
      <p:pic>
        <p:nvPicPr>
          <p:cNvPr id="31" name="図 30"/>
          <p:cNvPicPr>
            <a:picLocks noChangeAspect="1"/>
          </p:cNvPicPr>
          <p:nvPr/>
        </p:nvPicPr>
        <p:blipFill>
          <a:blip r:embed="rId6"/>
          <a:stretch>
            <a:fillRect/>
          </a:stretch>
        </p:blipFill>
        <p:spPr>
          <a:xfrm>
            <a:off x="2530491" y="4439227"/>
            <a:ext cx="1534406" cy="1512168"/>
          </a:xfrm>
          <a:prstGeom prst="rect">
            <a:avLst/>
          </a:prstGeom>
        </p:spPr>
      </p:pic>
      <p:pic>
        <p:nvPicPr>
          <p:cNvPr id="32" name="図 31"/>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5856847" y="4467781"/>
            <a:ext cx="1505506" cy="1435100"/>
          </a:xfrm>
          <a:prstGeom prst="rect">
            <a:avLst/>
          </a:prstGeom>
        </p:spPr>
      </p:pic>
      <p:sp>
        <p:nvSpPr>
          <p:cNvPr id="1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6735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22901908"/>
              </p:ext>
            </p:extLst>
          </p:nvPr>
        </p:nvGraphicFramePr>
        <p:xfrm>
          <a:off x="632999" y="835200"/>
          <a:ext cx="8640000" cy="5256000"/>
        </p:xfrm>
        <a:graphic>
          <a:graphicData uri="http://schemas.openxmlformats.org/drawingml/2006/table">
            <a:tbl>
              <a:tblPr>
                <a:tableStyleId>{5C22544A-7EE6-4342-B048-85BDC9FD1C3A}</a:tableStyleId>
              </a:tblPr>
              <a:tblGrid>
                <a:gridCol w="2880000">
                  <a:extLst>
                    <a:ext uri="{9D8B030D-6E8A-4147-A177-3AD203B41FA5}">
                      <a16:colId xmlns="" xmlns:a16="http://schemas.microsoft.com/office/drawing/2014/main" val="20000"/>
                    </a:ext>
                  </a:extLst>
                </a:gridCol>
                <a:gridCol w="5760000">
                  <a:extLst>
                    <a:ext uri="{9D8B030D-6E8A-4147-A177-3AD203B41FA5}">
                      <a16:colId xmlns="" xmlns:a16="http://schemas.microsoft.com/office/drawing/2014/main" val="20001"/>
                    </a:ext>
                  </a:extLst>
                </a:gridCol>
              </a:tblGrid>
              <a:tr h="1008000">
                <a:tc>
                  <a:txBody>
                    <a:bodyPr/>
                    <a:lstStyle/>
                    <a:p>
                      <a:pPr algn="ctr"/>
                      <a:r>
                        <a:rPr kumimoji="1" lang="ja-JP" altLang="en-US" sz="1800" b="1" dirty="0" smtClean="0"/>
                        <a:t>動き商標</a:t>
                      </a:r>
                      <a:endParaRPr kumimoji="1" lang="ja-JP" altLang="en-US" sz="1800" b="1" dirty="0"/>
                    </a:p>
                  </a:txBody>
                  <a:tcPr anchor="ctr">
                    <a:solidFill>
                      <a:schemeClr val="accent4">
                        <a:lumMod val="40000"/>
                        <a:lumOff val="60000"/>
                      </a:schemeClr>
                    </a:solidFill>
                  </a:tcPr>
                </a:tc>
                <a:tc>
                  <a:txBody>
                    <a:bodyPr/>
                    <a:lstStyle/>
                    <a:p>
                      <a:pPr marL="342900" indent="-342900">
                        <a:buFont typeface="Wingdings" panose="05000000000000000000" pitchFamily="2" charset="2"/>
                        <a:buChar char="l"/>
                      </a:pPr>
                      <a:r>
                        <a:rPr kumimoji="1" lang="ja-JP" altLang="en-US" sz="1800" dirty="0" smtClean="0"/>
                        <a:t>文字や図形等が時間の経過に伴って変化する商標</a:t>
                      </a:r>
                      <a:endParaRPr kumimoji="1" lang="en-US" altLang="ja-JP" sz="1800" dirty="0" smtClean="0"/>
                    </a:p>
                    <a:p>
                      <a:pPr marL="342900" indent="-342900">
                        <a:buFont typeface="Wingdings" panose="05000000000000000000" pitchFamily="2" charset="2"/>
                        <a:buChar char="l"/>
                      </a:pPr>
                      <a:r>
                        <a:rPr kumimoji="1" lang="ja-JP" altLang="en-US" sz="1800" dirty="0" smtClean="0"/>
                        <a:t>テレビやコンピューター画面等に映し出される変化する文字や図形など</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0"/>
                  </a:ext>
                </a:extLst>
              </a:tr>
              <a:tr h="1008000">
                <a:tc>
                  <a:txBody>
                    <a:bodyPr/>
                    <a:lstStyle/>
                    <a:p>
                      <a:pPr algn="ctr"/>
                      <a:r>
                        <a:rPr kumimoji="1" lang="ja-JP" altLang="en-US" sz="1800" b="1" dirty="0" smtClean="0"/>
                        <a:t>ホログラム商標</a:t>
                      </a:r>
                      <a:endParaRPr kumimoji="1" lang="ja-JP" altLang="en-US" sz="1800" b="1" dirty="0"/>
                    </a:p>
                  </a:txBody>
                  <a:tcPr anchor="ctr">
                    <a:solidFill>
                      <a:schemeClr val="accent4">
                        <a:lumMod val="40000"/>
                        <a:lumOff val="60000"/>
                      </a:schemeClr>
                    </a:solidFill>
                  </a:tcPr>
                </a:tc>
                <a:tc>
                  <a:txBody>
                    <a:bodyPr/>
                    <a:lstStyle/>
                    <a:p>
                      <a:pPr marL="342900" indent="-342900">
                        <a:buFont typeface="Wingdings" panose="05000000000000000000" pitchFamily="2" charset="2"/>
                        <a:buChar char="l"/>
                      </a:pPr>
                      <a:r>
                        <a:rPr kumimoji="1" lang="ja-JP" altLang="en-US" sz="1800" dirty="0" smtClean="0"/>
                        <a:t>文字や図形等がホログラフィーその他の方法により変化する商標</a:t>
                      </a:r>
                      <a:endParaRPr kumimoji="1" lang="en-US" altLang="ja-JP" sz="1800" dirty="0" smtClean="0"/>
                    </a:p>
                    <a:p>
                      <a:pPr marL="342900" indent="-342900">
                        <a:buFont typeface="Wingdings" panose="05000000000000000000" pitchFamily="2" charset="2"/>
                        <a:buChar char="l"/>
                      </a:pPr>
                      <a:r>
                        <a:rPr kumimoji="1" lang="ja-JP" altLang="en-US" sz="1800" dirty="0" smtClean="0"/>
                        <a:t>見る角度によって変化して見える文字や図形など</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1"/>
                  </a:ext>
                </a:extLst>
              </a:tr>
              <a:tr h="1008000">
                <a:tc>
                  <a:txBody>
                    <a:bodyPr/>
                    <a:lstStyle/>
                    <a:p>
                      <a:pPr algn="ctr"/>
                      <a:r>
                        <a:rPr kumimoji="1" lang="ja-JP" altLang="en-US" sz="1800" b="1" dirty="0" smtClean="0"/>
                        <a:t>色彩のみからなる商標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単色又は複数の色彩の組合せのみからなる商標（図形等と色彩が結合したものではない商標）</a:t>
                      </a:r>
                      <a:endParaRPr kumimoji="1" lang="en-US" altLang="ja-JP" sz="1800" dirty="0" smtClean="0"/>
                    </a:p>
                    <a:p>
                      <a:pPr marL="285750" indent="-285750">
                        <a:buFont typeface="Wingdings" panose="05000000000000000000" pitchFamily="2" charset="2"/>
                        <a:buChar char="l"/>
                      </a:pPr>
                      <a:r>
                        <a:rPr kumimoji="1" lang="ja-JP" altLang="en-US" sz="1800" dirty="0" smtClean="0"/>
                        <a:t>商品の包装紙や広告用の看板に使用される色彩など</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2"/>
                  </a:ext>
                </a:extLst>
              </a:tr>
              <a:tr h="1224000">
                <a:tc>
                  <a:txBody>
                    <a:bodyPr/>
                    <a:lstStyle/>
                    <a:p>
                      <a:pPr algn="ctr"/>
                      <a:r>
                        <a:rPr kumimoji="1" lang="ja-JP" altLang="en-US" sz="1800" b="1" dirty="0" smtClean="0"/>
                        <a:t>音商標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音楽、音声、自然音等からなる商標であり、聴覚で認識される商標</a:t>
                      </a:r>
                      <a:endParaRPr kumimoji="1" lang="en-US" altLang="ja-JP" sz="1800" dirty="0" smtClean="0"/>
                    </a:p>
                    <a:p>
                      <a:pPr marL="285750" indent="-285750">
                        <a:buFont typeface="Wingdings" panose="05000000000000000000" pitchFamily="2" charset="2"/>
                        <a:buChar char="l"/>
                      </a:pPr>
                      <a:r>
                        <a:rPr kumimoji="1" lang="en-US" altLang="ja-JP" sz="1800" dirty="0" smtClean="0"/>
                        <a:t>CM</a:t>
                      </a:r>
                      <a:r>
                        <a:rPr kumimoji="1" lang="ja-JP" altLang="en-US" sz="1800" dirty="0" smtClean="0"/>
                        <a:t>などに使われるサウンドロゴやパソコンの起動音など</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3"/>
                  </a:ext>
                </a:extLst>
              </a:tr>
              <a:tr h="1008000">
                <a:tc>
                  <a:txBody>
                    <a:bodyPr/>
                    <a:lstStyle/>
                    <a:p>
                      <a:pPr algn="ctr"/>
                      <a:r>
                        <a:rPr kumimoji="1" lang="ja-JP" altLang="en-US" sz="1800" b="1" dirty="0" smtClean="0"/>
                        <a:t>位置商標</a:t>
                      </a:r>
                      <a:endParaRPr kumimoji="1" lang="ja-JP" altLang="en-US" sz="1800" b="1" dirty="0"/>
                    </a:p>
                  </a:txBody>
                  <a:tcPr anchor="ctr">
                    <a:solidFill>
                      <a:schemeClr val="accent4">
                        <a:lumMod val="40000"/>
                        <a:lumOff val="60000"/>
                      </a:schemeClr>
                    </a:solidFill>
                  </a:tcPr>
                </a:tc>
                <a:tc>
                  <a:txBody>
                    <a:bodyPr/>
                    <a:lstStyle/>
                    <a:p>
                      <a:pPr marL="285750" indent="-285750">
                        <a:buFont typeface="Wingdings" panose="05000000000000000000" pitchFamily="2" charset="2"/>
                        <a:buChar char="l"/>
                      </a:pPr>
                      <a:r>
                        <a:rPr kumimoji="1" lang="ja-JP" altLang="en-US" sz="1800" dirty="0" smtClean="0"/>
                        <a:t>文字や図形等の標章を商品等に付す位置が特定される商標</a:t>
                      </a:r>
                      <a:endParaRPr kumimoji="1" lang="ja-JP" altLang="en-US" sz="1800" dirty="0"/>
                    </a:p>
                  </a:txBody>
                  <a:tcPr anchor="ctr">
                    <a:solidFill>
                      <a:schemeClr val="bg1">
                        <a:lumMod val="95000"/>
                      </a:schemeClr>
                    </a:solidFill>
                  </a:tcPr>
                </a:tc>
                <a:extLst>
                  <a:ext uri="{0D108BD9-81ED-4DB2-BD59-A6C34878D82A}">
                    <a16:rowId xmlns="" xmlns:a16="http://schemas.microsoft.com/office/drawing/2014/main" val="10004"/>
                  </a:ext>
                </a:extLst>
              </a:tr>
            </a:tbl>
          </a:graphicData>
        </a:graphic>
      </p:graphicFrame>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76028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角丸四角形 135"/>
          <p:cNvSpPr/>
          <p:nvPr/>
        </p:nvSpPr>
        <p:spPr>
          <a:xfrm>
            <a:off x="920552" y="4147200"/>
            <a:ext cx="1007294" cy="1440000"/>
          </a:xfrm>
          <a:prstGeom prst="roundRect">
            <a:avLst>
              <a:gd name="adj" fmla="val 570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solidFill>
            <a:schemeClr val="accent4">
              <a:lumMod val="40000"/>
              <a:lumOff val="60000"/>
            </a:schemeClr>
          </a:solidFill>
        </p:spPr>
        <p:txBody>
          <a:bodyPr/>
          <a:lstStyle/>
          <a:p>
            <a:r>
              <a:rPr lang="en-US" altLang="ja-JP" dirty="0" smtClean="0"/>
              <a:t>06-02</a:t>
            </a:r>
            <a:r>
              <a:rPr lang="ja-JP" altLang="en-US" dirty="0" smtClean="0"/>
              <a:t>　商標制度の概要</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4">
              <a:lumMod val="20000"/>
              <a:lumOff val="80000"/>
            </a:schemeClr>
          </a:solidFill>
        </p:spPr>
        <p:txBody>
          <a:bodyPr/>
          <a:lstStyle/>
          <a:p>
            <a:r>
              <a:rPr kumimoji="1" lang="ja-JP" altLang="en-US" dirty="0" smtClean="0"/>
              <a:t>商標権は、特許庁に出願し、登録がなされてはじめて発生する。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83" name="角丸四角形 82"/>
          <p:cNvSpPr/>
          <p:nvPr/>
        </p:nvSpPr>
        <p:spPr>
          <a:xfrm>
            <a:off x="1497600" y="1627152"/>
            <a:ext cx="432048" cy="2374400"/>
          </a:xfrm>
          <a:prstGeom prst="roundRect">
            <a:avLst>
              <a:gd name="adj" fmla="val 166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出願・出願料の納付</a:t>
            </a:r>
            <a:endParaRPr kumimoji="1" lang="en-US" altLang="ja-JP" sz="1400" dirty="0" smtClean="0">
              <a:solidFill>
                <a:schemeClr val="tx1"/>
              </a:solidFill>
            </a:endParaRPr>
          </a:p>
        </p:txBody>
      </p:sp>
      <p:sp>
        <p:nvSpPr>
          <p:cNvPr id="84" name="角丸四角形 83"/>
          <p:cNvSpPr/>
          <p:nvPr/>
        </p:nvSpPr>
        <p:spPr>
          <a:xfrm>
            <a:off x="777600" y="1625808"/>
            <a:ext cx="432048" cy="2374400"/>
          </a:xfrm>
          <a:prstGeom prst="roundRect">
            <a:avLst>
              <a:gd name="adj" fmla="val 166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商標</a:t>
            </a:r>
            <a:endParaRPr kumimoji="1" lang="ja-JP" altLang="en-US" sz="1400" dirty="0">
              <a:solidFill>
                <a:schemeClr val="tx1"/>
              </a:solidFill>
            </a:endParaRPr>
          </a:p>
        </p:txBody>
      </p:sp>
      <p:cxnSp>
        <p:nvCxnSpPr>
          <p:cNvPr id="86" name="直線矢印コネクタ 85"/>
          <p:cNvCxnSpPr>
            <a:stCxn id="84" idx="3"/>
            <a:endCxn id="83" idx="1"/>
          </p:cNvCxnSpPr>
          <p:nvPr/>
        </p:nvCxnSpPr>
        <p:spPr>
          <a:xfrm>
            <a:off x="1209648" y="2813008"/>
            <a:ext cx="287952" cy="1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二等辺三角形 136"/>
          <p:cNvSpPr/>
          <p:nvPr/>
        </p:nvSpPr>
        <p:spPr>
          <a:xfrm>
            <a:off x="1640632" y="4003200"/>
            <a:ext cx="144016" cy="144000"/>
          </a:xfrm>
          <a:prstGeom prst="triangl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メモ 138"/>
          <p:cNvSpPr/>
          <p:nvPr/>
        </p:nvSpPr>
        <p:spPr>
          <a:xfrm>
            <a:off x="1172199" y="4363200"/>
            <a:ext cx="504000" cy="720000"/>
          </a:xfrm>
          <a:prstGeom prst="foldedCorner">
            <a:avLst/>
          </a:prstGeom>
          <a:solidFill>
            <a:schemeClr val="bg1"/>
          </a:solidFill>
          <a:ln w="127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US" altLang="ja-JP" sz="400" dirty="0" smtClean="0">
              <a:solidFill>
                <a:schemeClr val="accent1">
                  <a:lumMod val="50000"/>
                </a:schemeClr>
              </a:solidFill>
            </a:endParaRPr>
          </a:p>
          <a:p>
            <a:pPr algn="ctr">
              <a:lnSpc>
                <a:spcPct val="110000"/>
              </a:lnSpc>
            </a:pPr>
            <a:r>
              <a:rPr lang="ja-JP" altLang="en-US" sz="400" dirty="0" smtClean="0">
                <a:solidFill>
                  <a:schemeClr val="accent4">
                    <a:lumMod val="75000"/>
                  </a:schemeClr>
                </a:solidFill>
              </a:rPr>
              <a:t>■</a:t>
            </a:r>
            <a:r>
              <a:rPr lang="ja-JP" altLang="en-US" sz="400" dirty="0">
                <a:solidFill>
                  <a:schemeClr val="accent4">
                    <a:lumMod val="75000"/>
                  </a:schemeClr>
                </a:solidFill>
              </a:rPr>
              <a:t>■■■■</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r>
              <a:rPr lang="ja-JP" altLang="en-US" sz="400" dirty="0">
                <a:solidFill>
                  <a:schemeClr val="accent4">
                    <a:lumMod val="75000"/>
                  </a:schemeClr>
                </a:solidFill>
              </a:rPr>
              <a:t> ■■■■■</a:t>
            </a:r>
            <a:r>
              <a:rPr lang="ja-JP" altLang="en-US" sz="400" dirty="0" smtClean="0">
                <a:solidFill>
                  <a:schemeClr val="accent4">
                    <a:lumMod val="75000"/>
                  </a:schemeClr>
                </a:solidFill>
              </a:rPr>
              <a:t>■</a:t>
            </a:r>
            <a:endParaRPr lang="en-US" altLang="ja-JP" sz="400" dirty="0" smtClean="0">
              <a:solidFill>
                <a:schemeClr val="accent4">
                  <a:lumMod val="75000"/>
                </a:schemeClr>
              </a:solidFill>
            </a:endParaRPr>
          </a:p>
          <a:p>
            <a:pPr algn="ctr">
              <a:lnSpc>
                <a:spcPct val="110000"/>
              </a:lnSpc>
            </a:pPr>
            <a:r>
              <a:rPr kumimoji="1" lang="ja-JP" altLang="en-US" sz="400" dirty="0" smtClean="0">
                <a:solidFill>
                  <a:schemeClr val="accent4">
                    <a:lumMod val="75000"/>
                  </a:schemeClr>
                </a:solidFill>
              </a:rPr>
              <a:t>■■■■■■</a:t>
            </a:r>
            <a:endParaRPr kumimoji="1" lang="ja-JP" altLang="en-US" sz="400" dirty="0">
              <a:solidFill>
                <a:schemeClr val="accent4">
                  <a:lumMod val="75000"/>
                </a:schemeClr>
              </a:solidFill>
            </a:endParaRPr>
          </a:p>
        </p:txBody>
      </p:sp>
      <p:sp>
        <p:nvSpPr>
          <p:cNvPr id="143" name="正方形/長方形 142"/>
          <p:cNvSpPr/>
          <p:nvPr/>
        </p:nvSpPr>
        <p:spPr>
          <a:xfrm>
            <a:off x="1172199" y="5155200"/>
            <a:ext cx="504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200" dirty="0" smtClean="0">
                <a:solidFill>
                  <a:schemeClr val="tx1"/>
                </a:solidFill>
              </a:rPr>
              <a:t>願書</a:t>
            </a:r>
            <a:endParaRPr kumimoji="1" lang="ja-JP" altLang="en-US" sz="1200" dirty="0">
              <a:solidFill>
                <a:schemeClr val="tx1"/>
              </a:solidFill>
            </a:endParaRPr>
          </a:p>
        </p:txBody>
      </p:sp>
      <p:sp>
        <p:nvSpPr>
          <p:cNvPr id="14" name="ホームベース 13"/>
          <p:cNvSpPr/>
          <p:nvPr/>
        </p:nvSpPr>
        <p:spPr>
          <a:xfrm>
            <a:off x="5817326" y="1266092"/>
            <a:ext cx="3312000" cy="288000"/>
          </a:xfrm>
          <a:prstGeom prst="homePlate">
            <a:avLst>
              <a:gd name="adj" fmla="val 5732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10000"/>
              </a:lnSpc>
            </a:pPr>
            <a:r>
              <a:rPr kumimoji="1" lang="ja-JP" altLang="en-US" sz="1100" dirty="0" smtClean="0">
                <a:solidFill>
                  <a:schemeClr val="tx1"/>
                </a:solidFill>
              </a:rPr>
              <a:t>登録から最長</a:t>
            </a:r>
            <a:r>
              <a:rPr kumimoji="1" lang="en-US" altLang="ja-JP" sz="1100" dirty="0" smtClean="0">
                <a:solidFill>
                  <a:schemeClr val="tx1"/>
                </a:solidFill>
              </a:rPr>
              <a:t>10</a:t>
            </a:r>
            <a:r>
              <a:rPr kumimoji="1" lang="ja-JP" altLang="en-US" sz="1100" dirty="0" smtClean="0">
                <a:solidFill>
                  <a:schemeClr val="tx1"/>
                </a:solidFill>
              </a:rPr>
              <a:t>年間の保護（更新可）</a:t>
            </a:r>
            <a:endParaRPr kumimoji="1" lang="ja-JP" altLang="en-US" sz="1100" dirty="0">
              <a:solidFill>
                <a:schemeClr val="tx1"/>
              </a:solidFill>
            </a:endParaRPr>
          </a:p>
        </p:txBody>
      </p:sp>
      <p:sp>
        <p:nvSpPr>
          <p:cNvPr id="66" name="角丸四角形 65"/>
          <p:cNvSpPr/>
          <p:nvPr/>
        </p:nvSpPr>
        <p:spPr>
          <a:xfrm>
            <a:off x="2935798"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拒絶理由の通知</a:t>
            </a:r>
            <a:endParaRPr kumimoji="1" lang="ja-JP" altLang="en-US" sz="1400" dirty="0">
              <a:solidFill>
                <a:schemeClr val="tx1"/>
              </a:solidFill>
            </a:endParaRPr>
          </a:p>
        </p:txBody>
      </p:sp>
      <p:sp>
        <p:nvSpPr>
          <p:cNvPr id="67" name="角丸四角形 66"/>
          <p:cNvSpPr/>
          <p:nvPr/>
        </p:nvSpPr>
        <p:spPr>
          <a:xfrm>
            <a:off x="3657600" y="4289704"/>
            <a:ext cx="432048" cy="1872000"/>
          </a:xfrm>
          <a:prstGeom prst="roundRect">
            <a:avLst>
              <a:gd name="adj" fmla="val 166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意見・補正等</a:t>
            </a:r>
            <a:endParaRPr kumimoji="1" lang="ja-JP" altLang="en-US" sz="1400" dirty="0">
              <a:solidFill>
                <a:schemeClr val="tx1"/>
              </a:solidFill>
            </a:endParaRPr>
          </a:p>
        </p:txBody>
      </p:sp>
      <p:sp>
        <p:nvSpPr>
          <p:cNvPr id="68" name="角丸四角形 67"/>
          <p:cNvSpPr/>
          <p:nvPr/>
        </p:nvSpPr>
        <p:spPr>
          <a:xfrm>
            <a:off x="4377600"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拒絶査定</a:t>
            </a:r>
            <a:endParaRPr kumimoji="1" lang="ja-JP" altLang="en-US" sz="1400" dirty="0">
              <a:solidFill>
                <a:schemeClr val="tx1"/>
              </a:solidFill>
            </a:endParaRPr>
          </a:p>
        </p:txBody>
      </p:sp>
      <p:sp>
        <p:nvSpPr>
          <p:cNvPr id="69" name="角丸四角形 68"/>
          <p:cNvSpPr/>
          <p:nvPr/>
        </p:nvSpPr>
        <p:spPr>
          <a:xfrm>
            <a:off x="5096124" y="4289704"/>
            <a:ext cx="432048" cy="1872000"/>
          </a:xfrm>
          <a:prstGeom prst="roundRect">
            <a:avLst>
              <a:gd name="adj" fmla="val 166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審判請求</a:t>
            </a:r>
            <a:endParaRPr kumimoji="1" lang="ja-JP" altLang="en-US" sz="1400" dirty="0">
              <a:solidFill>
                <a:schemeClr val="tx1"/>
              </a:solidFill>
            </a:endParaRPr>
          </a:p>
        </p:txBody>
      </p:sp>
      <p:sp>
        <p:nvSpPr>
          <p:cNvPr id="70" name="角丸四角形 69"/>
          <p:cNvSpPr/>
          <p:nvPr/>
        </p:nvSpPr>
        <p:spPr>
          <a:xfrm>
            <a:off x="5817600"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審判（特許庁）</a:t>
            </a:r>
            <a:endParaRPr kumimoji="1" lang="ja-JP" altLang="en-US" sz="1400" dirty="0">
              <a:solidFill>
                <a:schemeClr val="tx1"/>
              </a:solidFill>
            </a:endParaRPr>
          </a:p>
        </p:txBody>
      </p:sp>
      <p:sp>
        <p:nvSpPr>
          <p:cNvPr id="71" name="角丸四角形 70"/>
          <p:cNvSpPr/>
          <p:nvPr/>
        </p:nvSpPr>
        <p:spPr>
          <a:xfrm>
            <a:off x="6539076" y="4289704"/>
            <a:ext cx="432048" cy="1872000"/>
          </a:xfrm>
          <a:prstGeom prst="roundRect">
            <a:avLst>
              <a:gd name="adj" fmla="val 16666"/>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裁判（知財高裁）</a:t>
            </a:r>
            <a:endParaRPr kumimoji="1" lang="ja-JP" altLang="en-US" sz="1400" dirty="0">
              <a:solidFill>
                <a:schemeClr val="tx1"/>
              </a:solidFill>
            </a:endParaRPr>
          </a:p>
        </p:txBody>
      </p:sp>
      <p:sp>
        <p:nvSpPr>
          <p:cNvPr id="72" name="角丸四角形 71"/>
          <p:cNvSpPr/>
          <p:nvPr/>
        </p:nvSpPr>
        <p:spPr>
          <a:xfrm>
            <a:off x="7256364" y="4289704"/>
            <a:ext cx="432048" cy="1872000"/>
          </a:xfrm>
          <a:prstGeom prst="roundRect">
            <a:avLst>
              <a:gd name="adj" fmla="val 16666"/>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裁判（最高裁）</a:t>
            </a:r>
            <a:endParaRPr kumimoji="1" lang="ja-JP" altLang="en-US" sz="1400" dirty="0">
              <a:solidFill>
                <a:schemeClr val="tx1"/>
              </a:solidFill>
            </a:endParaRPr>
          </a:p>
        </p:txBody>
      </p:sp>
      <p:sp>
        <p:nvSpPr>
          <p:cNvPr id="75" name="角丸四角形 74"/>
          <p:cNvSpPr/>
          <p:nvPr/>
        </p:nvSpPr>
        <p:spPr>
          <a:xfrm>
            <a:off x="5817326" y="1628800"/>
            <a:ext cx="432048" cy="2374400"/>
          </a:xfrm>
          <a:prstGeom prst="roundRect">
            <a:avLst>
              <a:gd name="adj" fmla="val 1666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商標権の発生（設定登録）</a:t>
            </a:r>
            <a:endParaRPr kumimoji="1" lang="ja-JP" altLang="en-US" sz="1400" dirty="0">
              <a:solidFill>
                <a:schemeClr val="tx1"/>
              </a:solidFill>
            </a:endParaRPr>
          </a:p>
        </p:txBody>
      </p:sp>
      <p:sp>
        <p:nvSpPr>
          <p:cNvPr id="77" name="角丸四角形 76"/>
          <p:cNvSpPr/>
          <p:nvPr/>
        </p:nvSpPr>
        <p:spPr>
          <a:xfrm>
            <a:off x="6539076" y="1628800"/>
            <a:ext cx="1152000" cy="1150264"/>
          </a:xfrm>
          <a:prstGeom prst="roundRect">
            <a:avLst>
              <a:gd name="adj" fmla="val 755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r>
              <a:rPr kumimoji="1" lang="ja-JP" altLang="en-US" sz="900" dirty="0" smtClean="0">
                <a:solidFill>
                  <a:schemeClr val="tx1"/>
                </a:solidFill>
              </a:rPr>
              <a:t>商標登録証の交付</a:t>
            </a:r>
            <a:endParaRPr kumimoji="1" lang="ja-JP" altLang="en-US" sz="900" dirty="0">
              <a:solidFill>
                <a:schemeClr val="tx1"/>
              </a:solidFill>
            </a:endParaRPr>
          </a:p>
        </p:txBody>
      </p:sp>
      <p:sp>
        <p:nvSpPr>
          <p:cNvPr id="78" name="角丸四角形 77"/>
          <p:cNvSpPr/>
          <p:nvPr/>
        </p:nvSpPr>
        <p:spPr>
          <a:xfrm>
            <a:off x="6539076" y="2851200"/>
            <a:ext cx="1152000" cy="1150264"/>
          </a:xfrm>
          <a:prstGeom prst="roundRect">
            <a:avLst>
              <a:gd name="adj" fmla="val 755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r>
              <a:rPr kumimoji="1" lang="ja-JP" altLang="en-US" sz="900" dirty="0" smtClean="0">
                <a:solidFill>
                  <a:schemeClr val="tx1"/>
                </a:solidFill>
              </a:rPr>
              <a:t>商標公報の発行</a:t>
            </a:r>
            <a:endParaRPr kumimoji="1" lang="ja-JP" altLang="en-US" sz="900" dirty="0">
              <a:solidFill>
                <a:schemeClr val="tx1"/>
              </a:solidFill>
            </a:endParaRPr>
          </a:p>
        </p:txBody>
      </p:sp>
      <p:sp>
        <p:nvSpPr>
          <p:cNvPr id="79" name="角丸四角形 78"/>
          <p:cNvSpPr/>
          <p:nvPr/>
        </p:nvSpPr>
        <p:spPr>
          <a:xfrm>
            <a:off x="5097463" y="1627200"/>
            <a:ext cx="432048" cy="2374400"/>
          </a:xfrm>
          <a:prstGeom prst="roundRect">
            <a:avLst>
              <a:gd name="adj" fmla="val 1666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登録料の納付</a:t>
            </a:r>
            <a:endParaRPr kumimoji="1" lang="ja-JP" altLang="en-US" sz="1400" dirty="0">
              <a:solidFill>
                <a:schemeClr val="tx1"/>
              </a:solidFill>
            </a:endParaRPr>
          </a:p>
        </p:txBody>
      </p:sp>
      <p:sp>
        <p:nvSpPr>
          <p:cNvPr id="80" name="角丸四角形 79"/>
          <p:cNvSpPr/>
          <p:nvPr/>
        </p:nvSpPr>
        <p:spPr>
          <a:xfrm>
            <a:off x="4377600" y="1627200"/>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登録査定</a:t>
            </a:r>
            <a:endParaRPr kumimoji="1" lang="ja-JP" altLang="en-US" sz="1400" dirty="0">
              <a:solidFill>
                <a:schemeClr val="tx1"/>
              </a:solidFill>
            </a:endParaRPr>
          </a:p>
        </p:txBody>
      </p:sp>
      <p:sp>
        <p:nvSpPr>
          <p:cNvPr id="81" name="角丸四角形 80"/>
          <p:cNvSpPr/>
          <p:nvPr/>
        </p:nvSpPr>
        <p:spPr>
          <a:xfrm>
            <a:off x="2935798" y="1625808"/>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登録要件の審査</a:t>
            </a:r>
            <a:endParaRPr kumimoji="1" lang="ja-JP" altLang="en-US" sz="1400" dirty="0">
              <a:solidFill>
                <a:schemeClr val="tx1"/>
              </a:solidFill>
            </a:endParaRPr>
          </a:p>
        </p:txBody>
      </p:sp>
      <p:sp>
        <p:nvSpPr>
          <p:cNvPr id="82" name="角丸四角形 81"/>
          <p:cNvSpPr/>
          <p:nvPr/>
        </p:nvSpPr>
        <p:spPr>
          <a:xfrm>
            <a:off x="2217600" y="1625808"/>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手続要件の審査</a:t>
            </a:r>
            <a:endParaRPr kumimoji="1" lang="ja-JP" altLang="en-US" sz="1400" dirty="0">
              <a:solidFill>
                <a:schemeClr val="tx1"/>
              </a:solidFill>
            </a:endParaRPr>
          </a:p>
        </p:txBody>
      </p:sp>
      <p:cxnSp>
        <p:nvCxnSpPr>
          <p:cNvPr id="92" name="直線矢印コネクタ 91"/>
          <p:cNvCxnSpPr>
            <a:stCxn id="82" idx="3"/>
            <a:endCxn id="81" idx="1"/>
          </p:cNvCxnSpPr>
          <p:nvPr/>
        </p:nvCxnSpPr>
        <p:spPr>
          <a:xfrm>
            <a:off x="2649648" y="2813008"/>
            <a:ext cx="28615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stCxn id="81" idx="3"/>
            <a:endCxn id="80" idx="1"/>
          </p:cNvCxnSpPr>
          <p:nvPr/>
        </p:nvCxnSpPr>
        <p:spPr>
          <a:xfrm>
            <a:off x="3367846" y="2813008"/>
            <a:ext cx="1009754" cy="139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1" idx="2"/>
            <a:endCxn id="66" idx="0"/>
          </p:cNvCxnSpPr>
          <p:nvPr/>
        </p:nvCxnSpPr>
        <p:spPr>
          <a:xfrm>
            <a:off x="3151822" y="4000208"/>
            <a:ext cx="0" cy="2894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stCxn id="66" idx="3"/>
            <a:endCxn id="67" idx="1"/>
          </p:cNvCxnSpPr>
          <p:nvPr/>
        </p:nvCxnSpPr>
        <p:spPr>
          <a:xfrm>
            <a:off x="3367846" y="5225704"/>
            <a:ext cx="28975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67" idx="0"/>
          </p:cNvCxnSpPr>
          <p:nvPr/>
        </p:nvCxnSpPr>
        <p:spPr>
          <a:xfrm flipH="1" flipV="1">
            <a:off x="3872880" y="2813008"/>
            <a:ext cx="744" cy="14766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80" idx="3"/>
            <a:endCxn id="79" idx="1"/>
          </p:cNvCxnSpPr>
          <p:nvPr/>
        </p:nvCxnSpPr>
        <p:spPr>
          <a:xfrm>
            <a:off x="4809648" y="2814400"/>
            <a:ext cx="28781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a:stCxn id="79" idx="3"/>
            <a:endCxn id="75" idx="1"/>
          </p:cNvCxnSpPr>
          <p:nvPr/>
        </p:nvCxnSpPr>
        <p:spPr>
          <a:xfrm>
            <a:off x="5529511" y="2814400"/>
            <a:ext cx="287815" cy="1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a:stCxn id="77" idx="1"/>
          </p:cNvCxnSpPr>
          <p:nvPr/>
        </p:nvCxnSpPr>
        <p:spPr>
          <a:xfrm flipH="1">
            <a:off x="6249374" y="2203932"/>
            <a:ext cx="288000" cy="932"/>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67" idx="3"/>
            <a:endCxn id="68" idx="1"/>
          </p:cNvCxnSpPr>
          <p:nvPr/>
        </p:nvCxnSpPr>
        <p:spPr>
          <a:xfrm>
            <a:off x="4089648" y="5225704"/>
            <a:ext cx="28795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a:stCxn id="68" idx="3"/>
            <a:endCxn id="69" idx="1"/>
          </p:cNvCxnSpPr>
          <p:nvPr/>
        </p:nvCxnSpPr>
        <p:spPr>
          <a:xfrm>
            <a:off x="4809648" y="5225704"/>
            <a:ext cx="286476"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a:stCxn id="69" idx="3"/>
            <a:endCxn id="70" idx="1"/>
          </p:cNvCxnSpPr>
          <p:nvPr/>
        </p:nvCxnSpPr>
        <p:spPr>
          <a:xfrm>
            <a:off x="5528172" y="5225704"/>
            <a:ext cx="289428"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a:stCxn id="70" idx="3"/>
            <a:endCxn id="71" idx="1"/>
          </p:cNvCxnSpPr>
          <p:nvPr/>
        </p:nvCxnSpPr>
        <p:spPr>
          <a:xfrm>
            <a:off x="6249648" y="5225704"/>
            <a:ext cx="289428"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a:stCxn id="71" idx="3"/>
            <a:endCxn id="72" idx="1"/>
          </p:cNvCxnSpPr>
          <p:nvPr/>
        </p:nvCxnSpPr>
        <p:spPr>
          <a:xfrm>
            <a:off x="6971124" y="5225704"/>
            <a:ext cx="285240"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78" idx="1"/>
          </p:cNvCxnSpPr>
          <p:nvPr/>
        </p:nvCxnSpPr>
        <p:spPr>
          <a:xfrm flipH="1">
            <a:off x="6249374" y="3426332"/>
            <a:ext cx="2880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pic>
        <p:nvPicPr>
          <p:cNvPr id="145" name="図 144"/>
          <p:cNvPicPr>
            <a:picLocks noChangeAspect="1"/>
          </p:cNvPicPr>
          <p:nvPr/>
        </p:nvPicPr>
        <p:blipFill>
          <a:blip r:embed="rId3"/>
          <a:stretch>
            <a:fillRect/>
          </a:stretch>
        </p:blipFill>
        <p:spPr>
          <a:xfrm>
            <a:off x="6925011" y="1734025"/>
            <a:ext cx="662706" cy="939813"/>
          </a:xfrm>
          <a:prstGeom prst="rect">
            <a:avLst/>
          </a:prstGeom>
          <a:ln w="12700">
            <a:solidFill>
              <a:schemeClr val="accent4">
                <a:lumMod val="75000"/>
              </a:schemeClr>
            </a:solidFill>
          </a:ln>
        </p:spPr>
      </p:pic>
      <p:sp>
        <p:nvSpPr>
          <p:cNvPr id="147" name="メモ 146"/>
          <p:cNvSpPr/>
          <p:nvPr/>
        </p:nvSpPr>
        <p:spPr>
          <a:xfrm>
            <a:off x="6925011" y="2956139"/>
            <a:ext cx="662005" cy="945722"/>
          </a:xfrm>
          <a:prstGeom prst="foldedCorner">
            <a:avLst/>
          </a:prstGeom>
          <a:solidFill>
            <a:schemeClr val="bg1"/>
          </a:solidFill>
          <a:ln w="127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10000"/>
              </a:lnSpc>
            </a:pPr>
            <a:endParaRPr kumimoji="1" lang="en-US" altLang="ja-JP" sz="400" dirty="0" smtClean="0">
              <a:solidFill>
                <a:schemeClr val="accent2">
                  <a:lumMod val="75000"/>
                </a:schemeClr>
              </a:solidFill>
            </a:endParaRPr>
          </a:p>
          <a:p>
            <a:pPr algn="ctr">
              <a:lnSpc>
                <a:spcPct val="110000"/>
              </a:lnSpc>
            </a:pPr>
            <a:r>
              <a:rPr kumimoji="1" lang="ja-JP" altLang="en-US" sz="400" dirty="0" smtClean="0">
                <a:solidFill>
                  <a:schemeClr val="accent4">
                    <a:lumMod val="75000"/>
                  </a:schemeClr>
                </a:solidFill>
              </a:rPr>
              <a:t>■■■■</a:t>
            </a:r>
            <a:r>
              <a:rPr lang="ja-JP" altLang="en-US" sz="400" dirty="0">
                <a:solidFill>
                  <a:schemeClr val="accent4">
                    <a:lumMod val="75000"/>
                  </a:schemeClr>
                </a:solidFill>
              </a:rPr>
              <a:t>■■</a:t>
            </a:r>
            <a:r>
              <a:rPr lang="ja-JP" altLang="en-US" sz="400" dirty="0" smtClean="0">
                <a:solidFill>
                  <a:schemeClr val="accent4">
                    <a:lumMod val="75000"/>
                  </a:schemeClr>
                </a:solidFill>
              </a:rPr>
              <a:t>■■■</a:t>
            </a:r>
            <a:endParaRPr kumimoji="1" lang="en-US" altLang="ja-JP" sz="400" dirty="0" smtClean="0">
              <a:solidFill>
                <a:schemeClr val="accent4">
                  <a:lumMod val="75000"/>
                </a:schemeClr>
              </a:solidFill>
            </a:endParaRPr>
          </a:p>
          <a:p>
            <a:pPr algn="ctr">
              <a:lnSpc>
                <a:spcPct val="110000"/>
              </a:lnSpc>
            </a:pPr>
            <a:r>
              <a:rPr lang="ja-JP" altLang="en-US" sz="400" dirty="0" smtClean="0">
                <a:solidFill>
                  <a:schemeClr val="accent4">
                    <a:lumMod val="75000"/>
                  </a:schemeClr>
                </a:solidFill>
              </a:rPr>
              <a:t>■■■■■■■■■</a:t>
            </a:r>
            <a:endParaRPr lang="en-US" altLang="ja-JP" sz="400" dirty="0" smtClean="0">
              <a:solidFill>
                <a:schemeClr val="accent4">
                  <a:lumMod val="75000"/>
                </a:schemeClr>
              </a:solidFill>
            </a:endParaRPr>
          </a:p>
          <a:p>
            <a:pPr algn="ctr">
              <a:lnSpc>
                <a:spcPct val="110000"/>
              </a:lnSpc>
            </a:pPr>
            <a:r>
              <a:rPr lang="ja-JP" altLang="en-US" sz="400" dirty="0" smtClean="0">
                <a:solidFill>
                  <a:schemeClr val="accent4">
                    <a:lumMod val="75000"/>
                  </a:schemeClr>
                </a:solidFill>
              </a:rPr>
              <a:t>■</a:t>
            </a:r>
            <a:r>
              <a:rPr lang="ja-JP" altLang="en-US" sz="400" dirty="0">
                <a:solidFill>
                  <a:schemeClr val="accent4">
                    <a:lumMod val="75000"/>
                  </a:schemeClr>
                </a:solidFill>
              </a:rPr>
              <a:t>■■■■</a:t>
            </a:r>
            <a:r>
              <a:rPr lang="ja-JP" altLang="en-US" sz="400" dirty="0" smtClean="0">
                <a:solidFill>
                  <a:schemeClr val="accent4">
                    <a:lumMod val="75000"/>
                  </a:schemeClr>
                </a:solidFill>
              </a:rPr>
              <a:t>■■■■</a:t>
            </a: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endParaRPr lang="en-US" altLang="ja-JP" sz="400" dirty="0">
              <a:solidFill>
                <a:schemeClr val="accent4">
                  <a:lumMod val="75000"/>
                </a:schemeClr>
              </a:solidFill>
            </a:endParaRPr>
          </a:p>
          <a:p>
            <a:pPr algn="ctr">
              <a:lnSpc>
                <a:spcPct val="110000"/>
              </a:lnSpc>
            </a:pPr>
            <a:r>
              <a:rPr lang="ja-JP" altLang="en-US" sz="400" dirty="0">
                <a:solidFill>
                  <a:schemeClr val="accent4">
                    <a:lumMod val="75000"/>
                  </a:schemeClr>
                </a:solidFill>
              </a:rPr>
              <a:t>■■■■■■■■</a:t>
            </a:r>
            <a:r>
              <a:rPr lang="ja-JP" altLang="en-US" sz="400" dirty="0" smtClean="0">
                <a:solidFill>
                  <a:schemeClr val="accent4">
                    <a:lumMod val="75000"/>
                  </a:schemeClr>
                </a:solidFill>
              </a:rPr>
              <a:t>■</a:t>
            </a:r>
            <a:endParaRPr lang="en-US" altLang="ja-JP" sz="400" dirty="0">
              <a:solidFill>
                <a:schemeClr val="accent4">
                  <a:lumMod val="75000"/>
                </a:schemeClr>
              </a:solidFill>
            </a:endParaRPr>
          </a:p>
        </p:txBody>
      </p:sp>
      <p:sp>
        <p:nvSpPr>
          <p:cNvPr id="51" name="角丸四角形 50"/>
          <p:cNvSpPr/>
          <p:nvPr/>
        </p:nvSpPr>
        <p:spPr>
          <a:xfrm>
            <a:off x="2217600" y="4289704"/>
            <a:ext cx="432048" cy="1872000"/>
          </a:xfrm>
          <a:prstGeom prst="roundRect">
            <a:avLst>
              <a:gd name="adj" fmla="val 1666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smtClean="0">
                <a:solidFill>
                  <a:schemeClr val="tx1"/>
                </a:solidFill>
              </a:rPr>
              <a:t>公開商標公報の発行</a:t>
            </a:r>
            <a:endParaRPr kumimoji="1" lang="ja-JP" altLang="en-US" sz="1400" dirty="0">
              <a:solidFill>
                <a:schemeClr val="tx1"/>
              </a:solidFill>
            </a:endParaRPr>
          </a:p>
        </p:txBody>
      </p:sp>
      <p:cxnSp>
        <p:nvCxnSpPr>
          <p:cNvPr id="9" name="直線矢印コネクタ 8"/>
          <p:cNvCxnSpPr>
            <a:stCxn id="83" idx="3"/>
            <a:endCxn id="82" idx="1"/>
          </p:cNvCxnSpPr>
          <p:nvPr/>
        </p:nvCxnSpPr>
        <p:spPr>
          <a:xfrm flipV="1">
            <a:off x="1929648" y="2813008"/>
            <a:ext cx="287952" cy="1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カギ線コネクタ 11"/>
          <p:cNvCxnSpPr>
            <a:stCxn id="83" idx="3"/>
            <a:endCxn id="51" idx="1"/>
          </p:cNvCxnSpPr>
          <p:nvPr/>
        </p:nvCxnSpPr>
        <p:spPr>
          <a:xfrm>
            <a:off x="1929648" y="2814352"/>
            <a:ext cx="287952" cy="2411352"/>
          </a:xfrm>
          <a:prstGeom prst="bentConnector3">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73854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3" name="コンテンツ プレースホルダー 2"/>
          <p:cNvSpPr>
            <a:spLocks noGrp="1"/>
          </p:cNvSpPr>
          <p:nvPr>
            <p:ph idx="1"/>
          </p:nvPr>
        </p:nvSpPr>
        <p:spPr>
          <a:xfrm>
            <a:off x="128464" y="692696"/>
            <a:ext cx="9649072" cy="1008000"/>
          </a:xfrm>
          <a:solidFill>
            <a:schemeClr val="accent4">
              <a:lumMod val="20000"/>
              <a:lumOff val="80000"/>
            </a:schemeClr>
          </a:solidFill>
        </p:spPr>
        <p:txBody>
          <a:bodyPr/>
          <a:lstStyle/>
          <a:p>
            <a:r>
              <a:rPr kumimoji="1" lang="ja-JP" altLang="en-US" dirty="0" smtClean="0"/>
              <a:t>商標権者は、指定商品・役務について登録商標を独占的に使用できる（専用権）とともに、第三者が、自己の商標と類似する商標を用いたり、指定商品・役務と類似する商品・役務に同一または類似の商標を用いたりすることを禁止できる（禁止権）。</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14</a:t>
            </a:fld>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671875205"/>
              </p:ext>
            </p:extLst>
          </p:nvPr>
        </p:nvGraphicFramePr>
        <p:xfrm>
          <a:off x="1352999" y="1987948"/>
          <a:ext cx="7200000" cy="3600000"/>
        </p:xfrm>
        <a:graphic>
          <a:graphicData uri="http://schemas.openxmlformats.org/drawingml/2006/table">
            <a:tbl>
              <a:tblPr>
                <a:tableStyleId>{F5AB1C69-6EDB-4FF4-983F-18BD219EF322}</a:tableStyleId>
              </a:tblPr>
              <a:tblGrid>
                <a:gridCol w="1440000">
                  <a:extLst>
                    <a:ext uri="{9D8B030D-6E8A-4147-A177-3AD203B41FA5}">
                      <a16:colId xmlns="" xmlns:a16="http://schemas.microsoft.com/office/drawing/2014/main" val="20000"/>
                    </a:ext>
                  </a:extLst>
                </a:gridCol>
                <a:gridCol w="1440000">
                  <a:extLst>
                    <a:ext uri="{9D8B030D-6E8A-4147-A177-3AD203B41FA5}">
                      <a16:colId xmlns="" xmlns:a16="http://schemas.microsoft.com/office/drawing/2014/main" val="20001"/>
                    </a:ext>
                  </a:extLst>
                </a:gridCol>
                <a:gridCol w="1440000">
                  <a:extLst>
                    <a:ext uri="{9D8B030D-6E8A-4147-A177-3AD203B41FA5}">
                      <a16:colId xmlns="" xmlns:a16="http://schemas.microsoft.com/office/drawing/2014/main" val="20002"/>
                    </a:ext>
                  </a:extLst>
                </a:gridCol>
                <a:gridCol w="1440000">
                  <a:extLst>
                    <a:ext uri="{9D8B030D-6E8A-4147-A177-3AD203B41FA5}">
                      <a16:colId xmlns="" xmlns:a16="http://schemas.microsoft.com/office/drawing/2014/main" val="20003"/>
                    </a:ext>
                  </a:extLst>
                </a:gridCol>
                <a:gridCol w="1440000">
                  <a:extLst>
                    <a:ext uri="{9D8B030D-6E8A-4147-A177-3AD203B41FA5}">
                      <a16:colId xmlns="" xmlns:a16="http://schemas.microsoft.com/office/drawing/2014/main" val="20004"/>
                    </a:ext>
                  </a:extLst>
                </a:gridCol>
              </a:tblGrid>
              <a:tr h="720000">
                <a:tc rowSpan="2" gridSpan="2">
                  <a:txBody>
                    <a:bodyPr/>
                    <a:lstStyle/>
                    <a:p>
                      <a:pPr algn="ctr">
                        <a:lnSpc>
                          <a:spcPct val="110000"/>
                        </a:lnSpc>
                      </a:pPr>
                      <a:endParaRPr kumimoji="1" lang="ja-JP" altLang="en-US" sz="1800" dirty="0"/>
                    </a:p>
                  </a:txBody>
                  <a:tcPr anchor="ctr">
                    <a:solidFill>
                      <a:schemeClr val="accent4">
                        <a:lumMod val="40000"/>
                        <a:lumOff val="60000"/>
                      </a:schemeClr>
                    </a:solidFill>
                  </a:tcPr>
                </a:tc>
                <a:tc rowSpan="2" hMerge="1">
                  <a:txBody>
                    <a:bodyPr/>
                    <a:lstStyle/>
                    <a:p>
                      <a:pPr algn="ctr">
                        <a:lnSpc>
                          <a:spcPct val="110000"/>
                        </a:lnSpc>
                      </a:pPr>
                      <a:endParaRPr kumimoji="1" lang="ja-JP" altLang="en-US" dirty="0"/>
                    </a:p>
                  </a:txBody>
                  <a:tcPr anchor="ctr">
                    <a:solidFill>
                      <a:schemeClr val="accent3">
                        <a:lumMod val="40000"/>
                        <a:lumOff val="60000"/>
                      </a:schemeClr>
                    </a:solidFill>
                  </a:tcPr>
                </a:tc>
                <a:tc gridSpan="3">
                  <a:txBody>
                    <a:bodyPr/>
                    <a:lstStyle/>
                    <a:p>
                      <a:pPr algn="ctr">
                        <a:lnSpc>
                          <a:spcPct val="110000"/>
                        </a:lnSpc>
                      </a:pPr>
                      <a:r>
                        <a:rPr kumimoji="1" lang="ja-JP" altLang="en-US" sz="1800" b="1" dirty="0" smtClean="0"/>
                        <a:t>登録商標</a:t>
                      </a:r>
                      <a:endParaRPr kumimoji="1" lang="ja-JP" altLang="en-US" sz="1800" b="1" dirty="0"/>
                    </a:p>
                  </a:txBody>
                  <a:tcPr anchor="ctr">
                    <a:solidFill>
                      <a:schemeClr val="accent4">
                        <a:lumMod val="40000"/>
                        <a:lumOff val="60000"/>
                      </a:schemeClr>
                    </a:solidFill>
                  </a:tcPr>
                </a:tc>
                <a:tc hMerge="1">
                  <a:txBody>
                    <a:bodyPr/>
                    <a:lstStyle/>
                    <a:p>
                      <a:pPr algn="ctr"/>
                      <a:endParaRPr kumimoji="1" lang="ja-JP" altLang="en-US" dirty="0"/>
                    </a:p>
                  </a:txBody>
                  <a:tcPr>
                    <a:solidFill>
                      <a:schemeClr val="accent3">
                        <a:lumMod val="40000"/>
                        <a:lumOff val="60000"/>
                      </a:schemeClr>
                    </a:solidFill>
                  </a:tcPr>
                </a:tc>
                <a:tc hMerge="1">
                  <a:txBody>
                    <a:bodyPr/>
                    <a:lstStyle/>
                    <a:p>
                      <a:pPr algn="ctr"/>
                      <a:endParaRPr kumimoji="1" lang="ja-JP" altLang="en-US" dirty="0"/>
                    </a:p>
                  </a:txBody>
                  <a:tcPr>
                    <a:solidFill>
                      <a:schemeClr val="accent3">
                        <a:lumMod val="40000"/>
                        <a:lumOff val="60000"/>
                      </a:schemeClr>
                    </a:solidFill>
                  </a:tcPr>
                </a:tc>
                <a:extLst>
                  <a:ext uri="{0D108BD9-81ED-4DB2-BD59-A6C34878D82A}">
                    <a16:rowId xmlns="" xmlns:a16="http://schemas.microsoft.com/office/drawing/2014/main" val="10000"/>
                  </a:ext>
                </a:extLst>
              </a:tr>
              <a:tr h="720000">
                <a:tc gridSpan="2" vMerge="1">
                  <a:txBody>
                    <a:bodyPr/>
                    <a:lstStyle/>
                    <a:p>
                      <a:pPr algn="ctr">
                        <a:lnSpc>
                          <a:spcPct val="110000"/>
                        </a:lnSpc>
                      </a:pPr>
                      <a:endParaRPr kumimoji="1" lang="ja-JP" altLang="en-US" dirty="0"/>
                    </a:p>
                  </a:txBody>
                  <a:tcPr anchor="ctr">
                    <a:solidFill>
                      <a:schemeClr val="accent3">
                        <a:lumMod val="40000"/>
                        <a:lumOff val="60000"/>
                      </a:schemeClr>
                    </a:solidFill>
                  </a:tcPr>
                </a:tc>
                <a:tc hMerge="1" vMerge="1">
                  <a:txBody>
                    <a:bodyPr/>
                    <a:lstStyle/>
                    <a:p>
                      <a:pPr algn="ctr">
                        <a:lnSpc>
                          <a:spcPct val="110000"/>
                        </a:lnSpc>
                      </a:pPr>
                      <a:endParaRPr kumimoji="1" lang="ja-JP" altLang="en-US"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同一</a:t>
                      </a:r>
                      <a:endParaRPr kumimoji="1" lang="ja-JP" altLang="en-US" sz="1800" b="1" dirty="0"/>
                    </a:p>
                  </a:txBody>
                  <a:tcPr anchor="ctr">
                    <a:solidFill>
                      <a:schemeClr val="accent4">
                        <a:lumMod val="40000"/>
                        <a:lumOff val="60000"/>
                      </a:schemeClr>
                    </a:solidFill>
                  </a:tcPr>
                </a:tc>
                <a:tc>
                  <a:txBody>
                    <a:bodyPr/>
                    <a:lstStyle/>
                    <a:p>
                      <a:pPr algn="ctr">
                        <a:lnSpc>
                          <a:spcPct val="110000"/>
                        </a:lnSpc>
                      </a:pPr>
                      <a:r>
                        <a:rPr kumimoji="1" lang="ja-JP" altLang="en-US" sz="1800" b="1" dirty="0" smtClean="0"/>
                        <a:t>類似</a:t>
                      </a:r>
                      <a:endParaRPr kumimoji="1" lang="ja-JP" altLang="en-US" sz="1800" b="1" dirty="0"/>
                    </a:p>
                  </a:txBody>
                  <a:tcPr anchor="ctr">
                    <a:solidFill>
                      <a:schemeClr val="accent4">
                        <a:lumMod val="40000"/>
                        <a:lumOff val="60000"/>
                      </a:schemeClr>
                    </a:solidFill>
                  </a:tcPr>
                </a:tc>
                <a:tc>
                  <a:txBody>
                    <a:bodyPr/>
                    <a:lstStyle/>
                    <a:p>
                      <a:pPr algn="ctr">
                        <a:lnSpc>
                          <a:spcPct val="110000"/>
                        </a:lnSpc>
                      </a:pPr>
                      <a:r>
                        <a:rPr kumimoji="1" lang="ja-JP" altLang="en-US" sz="1800" b="1" dirty="0" smtClean="0"/>
                        <a:t>非類似</a:t>
                      </a:r>
                      <a:endParaRPr kumimoji="1" lang="ja-JP" altLang="en-US" sz="1800" b="1" dirty="0"/>
                    </a:p>
                  </a:txBody>
                  <a:tcPr anchor="ctr">
                    <a:solidFill>
                      <a:schemeClr val="accent4">
                        <a:lumMod val="40000"/>
                        <a:lumOff val="60000"/>
                      </a:schemeClr>
                    </a:solidFill>
                  </a:tcPr>
                </a:tc>
                <a:extLst>
                  <a:ext uri="{0D108BD9-81ED-4DB2-BD59-A6C34878D82A}">
                    <a16:rowId xmlns="" xmlns:a16="http://schemas.microsoft.com/office/drawing/2014/main" val="10001"/>
                  </a:ext>
                </a:extLst>
              </a:tr>
              <a:tr h="720000">
                <a:tc rowSpan="3">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b="1" dirty="0" smtClean="0"/>
                        <a:t>指定商品・役務</a:t>
                      </a:r>
                    </a:p>
                  </a:txBody>
                  <a:tcPr anchor="ctr">
                    <a:solidFill>
                      <a:schemeClr val="accent4">
                        <a:lumMod val="40000"/>
                        <a:lumOff val="60000"/>
                      </a:schemeClr>
                    </a:solidFill>
                  </a:tcPr>
                </a:tc>
                <a:tc>
                  <a:txBody>
                    <a:bodyPr/>
                    <a:lstStyle/>
                    <a:p>
                      <a:pPr algn="ctr">
                        <a:lnSpc>
                          <a:spcPct val="110000"/>
                        </a:lnSpc>
                      </a:pPr>
                      <a:r>
                        <a:rPr kumimoji="1" lang="ja-JP" altLang="en-US" sz="1800" b="1" dirty="0" smtClean="0"/>
                        <a:t>同一</a:t>
                      </a:r>
                      <a:endParaRPr kumimoji="1" lang="ja-JP" altLang="en-US" sz="1800" b="1" dirty="0"/>
                    </a:p>
                  </a:txBody>
                  <a:tcPr anchor="ctr">
                    <a:solidFill>
                      <a:schemeClr val="accent4">
                        <a:lumMod val="40000"/>
                        <a:lumOff val="60000"/>
                      </a:schemeClr>
                    </a:solidFill>
                  </a:tcPr>
                </a:tc>
                <a:tc>
                  <a:txBody>
                    <a:bodyPr/>
                    <a:lstStyle/>
                    <a:p>
                      <a:pPr algn="ctr">
                        <a:lnSpc>
                          <a:spcPct val="110000"/>
                        </a:lnSpc>
                      </a:pPr>
                      <a:r>
                        <a:rPr kumimoji="1" lang="ja-JP" altLang="en-US" sz="1800" dirty="0" smtClean="0"/>
                        <a:t>専用権</a:t>
                      </a:r>
                      <a:endParaRPr kumimoji="1" lang="ja-JP" altLang="en-US" sz="1800" dirty="0"/>
                    </a:p>
                  </a:txBody>
                  <a:tcPr anchor="ctr">
                    <a:solidFill>
                      <a:schemeClr val="accent6">
                        <a:lumMod val="60000"/>
                        <a:lumOff val="40000"/>
                      </a:schemeClr>
                    </a:solidFill>
                  </a:tcPr>
                </a:tc>
                <a:tc>
                  <a:txBody>
                    <a:bodyPr/>
                    <a:lstStyle/>
                    <a:p>
                      <a:pPr algn="ctr">
                        <a:lnSpc>
                          <a:spcPct val="110000"/>
                        </a:lnSpc>
                      </a:pPr>
                      <a:r>
                        <a:rPr kumimoji="1" lang="ja-JP" altLang="en-US" sz="1800" dirty="0" smtClean="0"/>
                        <a:t>禁止権</a:t>
                      </a:r>
                      <a:endParaRPr kumimoji="1" lang="ja-JP" altLang="en-US" sz="1800" dirty="0"/>
                    </a:p>
                  </a:txBody>
                  <a:tcPr anchor="ctr">
                    <a:solidFill>
                      <a:schemeClr val="accent6">
                        <a:lumMod val="40000"/>
                        <a:lumOff val="6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a:t>
                      </a:r>
                    </a:p>
                  </a:txBody>
                  <a:tcPr anchor="ctr">
                    <a:solidFill>
                      <a:schemeClr val="bg1">
                        <a:lumMod val="85000"/>
                      </a:schemeClr>
                    </a:solidFill>
                  </a:tcPr>
                </a:tc>
                <a:extLst>
                  <a:ext uri="{0D108BD9-81ED-4DB2-BD59-A6C34878D82A}">
                    <a16:rowId xmlns="" xmlns:a16="http://schemas.microsoft.com/office/drawing/2014/main" val="10002"/>
                  </a:ext>
                </a:extLst>
              </a:tr>
              <a:tr h="720000">
                <a:tc vMerge="1">
                  <a:txBody>
                    <a:bodyPr/>
                    <a:lstStyle/>
                    <a:p>
                      <a:pPr algn="ctr">
                        <a:lnSpc>
                          <a:spcPct val="110000"/>
                        </a:lnSpc>
                      </a:pPr>
                      <a:endParaRPr kumimoji="1" lang="ja-JP" altLang="en-US"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類似</a:t>
                      </a:r>
                      <a:endParaRPr kumimoji="1" lang="ja-JP" altLang="en-US" sz="1800" b="1" dirty="0"/>
                    </a:p>
                  </a:txBody>
                  <a:tcPr anchor="ctr">
                    <a:solidFill>
                      <a:schemeClr val="accent4">
                        <a:lumMod val="40000"/>
                        <a:lumOff val="6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禁止権</a:t>
                      </a:r>
                    </a:p>
                  </a:txBody>
                  <a:tcPr anchor="ctr">
                    <a:solidFill>
                      <a:schemeClr val="accent6">
                        <a:lumMod val="40000"/>
                        <a:lumOff val="6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禁止権</a:t>
                      </a:r>
                    </a:p>
                  </a:txBody>
                  <a:tcPr anchor="ctr">
                    <a:solidFill>
                      <a:schemeClr val="accent6">
                        <a:lumMod val="40000"/>
                        <a:lumOff val="6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a:t>
                      </a:r>
                    </a:p>
                  </a:txBody>
                  <a:tcPr anchor="ctr">
                    <a:solidFill>
                      <a:schemeClr val="bg1">
                        <a:lumMod val="85000"/>
                      </a:schemeClr>
                    </a:solidFill>
                  </a:tcPr>
                </a:tc>
                <a:extLst>
                  <a:ext uri="{0D108BD9-81ED-4DB2-BD59-A6C34878D82A}">
                    <a16:rowId xmlns="" xmlns:a16="http://schemas.microsoft.com/office/drawing/2014/main" val="10003"/>
                  </a:ext>
                </a:extLst>
              </a:tr>
              <a:tr h="720000">
                <a:tc vMerge="1">
                  <a:txBody>
                    <a:bodyPr/>
                    <a:lstStyle/>
                    <a:p>
                      <a:pPr algn="ctr">
                        <a:lnSpc>
                          <a:spcPct val="110000"/>
                        </a:lnSpc>
                      </a:pPr>
                      <a:endParaRPr kumimoji="1" lang="ja-JP" altLang="en-US"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非類似</a:t>
                      </a:r>
                      <a:endParaRPr kumimoji="1" lang="ja-JP" altLang="en-US" sz="1800" b="1" dirty="0"/>
                    </a:p>
                  </a:txBody>
                  <a:tcPr anchor="ctr">
                    <a:solidFill>
                      <a:schemeClr val="accent4">
                        <a:lumMod val="40000"/>
                        <a:lumOff val="60000"/>
                      </a:schemeClr>
                    </a:solidFill>
                  </a:tcPr>
                </a:tc>
                <a:tc>
                  <a:txBody>
                    <a:bodyPr/>
                    <a:lstStyle/>
                    <a:p>
                      <a:pPr algn="ctr">
                        <a:lnSpc>
                          <a:spcPct val="110000"/>
                        </a:lnSpc>
                      </a:pPr>
                      <a:r>
                        <a:rPr kumimoji="1" lang="ja-JP" altLang="en-US" sz="1800" dirty="0" smtClean="0"/>
                        <a:t>－</a:t>
                      </a:r>
                      <a:endParaRPr kumimoji="1" lang="ja-JP" altLang="en-US" sz="1800" dirty="0"/>
                    </a:p>
                  </a:txBody>
                  <a:tcPr anchor="ctr">
                    <a:solidFill>
                      <a:schemeClr val="bg1">
                        <a:lumMod val="85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a:t>
                      </a:r>
                    </a:p>
                  </a:txBody>
                  <a:tcPr anchor="ctr">
                    <a:solidFill>
                      <a:schemeClr val="bg1">
                        <a:lumMod val="85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a:t>
                      </a:r>
                    </a:p>
                  </a:txBody>
                  <a:tcPr anchor="ctr">
                    <a:solidFill>
                      <a:schemeClr val="bg1">
                        <a:lumMod val="85000"/>
                      </a:schemeClr>
                    </a:solidFill>
                  </a:tcPr>
                </a:tc>
                <a:extLst>
                  <a:ext uri="{0D108BD9-81ED-4DB2-BD59-A6C34878D82A}">
                    <a16:rowId xmlns="" xmlns:a16="http://schemas.microsoft.com/office/drawing/2014/main" val="10004"/>
                  </a:ext>
                </a:extLst>
              </a:tr>
            </a:tbl>
          </a:graphicData>
        </a:graphic>
      </p:graphicFrame>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45006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4">
              <a:lumMod val="20000"/>
              <a:lumOff val="80000"/>
            </a:schemeClr>
          </a:solidFill>
        </p:spPr>
        <p:txBody>
          <a:bodyPr/>
          <a:lstStyle/>
          <a:p>
            <a:r>
              <a:rPr kumimoji="1" lang="ja-JP" altLang="en-US" dirty="0" smtClean="0"/>
              <a:t>商標権を取得したものの、その商標を継続して</a:t>
            </a:r>
            <a:r>
              <a:rPr kumimoji="1" lang="en-US" altLang="ja-JP" dirty="0" smtClean="0"/>
              <a:t>3</a:t>
            </a:r>
            <a:r>
              <a:rPr kumimoji="1" lang="ja-JP" altLang="en-US" dirty="0" smtClean="0"/>
              <a:t>年間使用しなかった場合には、その商標は取り消される可能性がある。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15</a:t>
            </a:fld>
            <a:endParaRPr lang="ja-JP" altLang="en-US" dirty="0"/>
          </a:p>
        </p:txBody>
      </p:sp>
      <p:sp>
        <p:nvSpPr>
          <p:cNvPr id="10" name="正方形/長方形 9"/>
          <p:cNvSpPr/>
          <p:nvPr/>
        </p:nvSpPr>
        <p:spPr>
          <a:xfrm>
            <a:off x="128464" y="1700808"/>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不使用取消審判</a:t>
            </a:r>
            <a:endParaRPr kumimoji="1" lang="ja-JP" altLang="en-US" sz="2400" dirty="0">
              <a:solidFill>
                <a:schemeClr val="tx1"/>
              </a:solidFill>
            </a:endParaRPr>
          </a:p>
        </p:txBody>
      </p:sp>
      <p:sp>
        <p:nvSpPr>
          <p:cNvPr id="11" name="コンテンツ プレースホルダー 2"/>
          <p:cNvSpPr txBox="1">
            <a:spLocks/>
          </p:cNvSpPr>
          <p:nvPr/>
        </p:nvSpPr>
        <p:spPr bwMode="auto">
          <a:xfrm>
            <a:off x="128588" y="2275200"/>
            <a:ext cx="9649072" cy="1368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r>
              <a:rPr lang="ja-JP" altLang="en-US" kern="0" dirty="0" smtClean="0"/>
              <a:t>継続して</a:t>
            </a:r>
            <a:r>
              <a:rPr lang="en-US" altLang="ja-JP" kern="0" dirty="0" smtClean="0"/>
              <a:t>3</a:t>
            </a:r>
            <a:r>
              <a:rPr lang="ja-JP" altLang="en-US" kern="0" dirty="0" smtClean="0"/>
              <a:t>年間使用していない商標については、誰でもその取消審判を請求することができる。</a:t>
            </a:r>
            <a:endParaRPr lang="en-US" altLang="ja-JP" kern="0" dirty="0" smtClean="0"/>
          </a:p>
          <a:p>
            <a:r>
              <a:rPr lang="ja-JP" altLang="en-US" kern="0" dirty="0" smtClean="0"/>
              <a:t>これに対して、商標権者は、原則として</a:t>
            </a:r>
            <a:r>
              <a:rPr lang="en-US" altLang="ja-JP" kern="0" dirty="0" smtClean="0"/>
              <a:t>3</a:t>
            </a:r>
            <a:r>
              <a:rPr lang="ja-JP" altLang="en-US" kern="0" dirty="0" smtClean="0"/>
              <a:t>年以内に日本国内でその商標を使用していたことを証明しないと、商標権が取り消されることになる。</a:t>
            </a:r>
            <a:endParaRPr lang="ja-JP" altLang="en-US" kern="0" dirty="0"/>
          </a:p>
        </p:txBody>
      </p:sp>
      <p:sp>
        <p:nvSpPr>
          <p:cNvPr id="13" name="下矢印 12"/>
          <p:cNvSpPr/>
          <p:nvPr/>
        </p:nvSpPr>
        <p:spPr>
          <a:xfrm>
            <a:off x="4521000" y="3787200"/>
            <a:ext cx="864000" cy="720000"/>
          </a:xfrm>
          <a:prstGeom prst="down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28588" y="4651200"/>
            <a:ext cx="9648825" cy="1440000"/>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400" dirty="0" smtClean="0">
                <a:solidFill>
                  <a:schemeClr val="tx1"/>
                </a:solidFill>
              </a:rPr>
              <a:t>使用されない状態が続く商標に対して排他的独占権を与えておくことは、国民の利益を害することになり、また、権利者以外の者の商標の選択の余地を狭めることにもなるため、このような制度が存在。</a:t>
            </a:r>
            <a:endParaRPr kumimoji="1" lang="ja-JP" altLang="en-US" sz="2400" dirty="0">
              <a:solidFill>
                <a:schemeClr val="tx1"/>
              </a:solidFill>
            </a:endParaRPr>
          </a:p>
        </p:txBody>
      </p:sp>
      <p:sp>
        <p:nvSpPr>
          <p:cNvPr id="1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435546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06-03</a:t>
            </a:r>
            <a:br>
              <a:rPr kumimoji="1" lang="en-US" altLang="ja-JP" dirty="0" smtClean="0"/>
            </a:br>
            <a:r>
              <a:rPr kumimoji="1" lang="ja-JP" altLang="en-US" dirty="0" smtClean="0"/>
              <a:t>不正競争について</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16</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832146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06-03</a:t>
            </a:r>
            <a:r>
              <a:rPr kumimoji="1" lang="ja-JP" altLang="en-US" dirty="0" smtClean="0"/>
              <a:t>　不正競争について</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4">
              <a:lumMod val="20000"/>
              <a:lumOff val="80000"/>
            </a:schemeClr>
          </a:solidFill>
        </p:spPr>
        <p:txBody>
          <a:bodyPr/>
          <a:lstStyle/>
          <a:p>
            <a:r>
              <a:rPr kumimoji="1" lang="ja-JP" altLang="en-US" dirty="0" smtClean="0"/>
              <a:t>商品や役務の名称については、商標法のほかに、不正競争防止法の規律が及ぶことがある。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17</a:t>
            </a:fld>
            <a:endParaRPr lang="ja-JP" altLang="en-US" dirty="0"/>
          </a:p>
        </p:txBody>
      </p:sp>
      <p:sp>
        <p:nvSpPr>
          <p:cNvPr id="6" name="正方形/長方形 5"/>
          <p:cNvSpPr/>
          <p:nvPr/>
        </p:nvSpPr>
        <p:spPr>
          <a:xfrm>
            <a:off x="128464" y="1700808"/>
            <a:ext cx="482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不正競争防止法上の規制行為</a:t>
            </a:r>
            <a:endParaRPr kumimoji="1" lang="ja-JP" altLang="en-US" sz="2400" dirty="0">
              <a:solidFill>
                <a:schemeClr val="tx1"/>
              </a:solidFill>
            </a:endParaRPr>
          </a:p>
        </p:txBody>
      </p:sp>
      <p:sp>
        <p:nvSpPr>
          <p:cNvPr id="7" name="正方形/長方形 6"/>
          <p:cNvSpPr/>
          <p:nvPr/>
        </p:nvSpPr>
        <p:spPr>
          <a:xfrm>
            <a:off x="128464" y="2275200"/>
            <a:ext cx="9648949" cy="4030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周知表示混同惹起行為</a:t>
            </a:r>
            <a:r>
              <a:rPr kumimoji="1" lang="en-US" altLang="ja-JP" b="1" dirty="0" smtClean="0">
                <a:solidFill>
                  <a:schemeClr val="tx1"/>
                </a:solidFill>
              </a:rPr>
              <a:t/>
            </a:r>
            <a:br>
              <a:rPr kumimoji="1" lang="en-US" altLang="ja-JP" b="1" dirty="0" smtClean="0">
                <a:solidFill>
                  <a:schemeClr val="tx1"/>
                </a:solidFill>
              </a:rPr>
            </a:br>
            <a:r>
              <a:rPr kumimoji="1" lang="ja-JP" altLang="en-US" dirty="0" smtClean="0">
                <a:solidFill>
                  <a:schemeClr val="tx1"/>
                </a:solidFill>
              </a:rPr>
              <a:t>新商品</a:t>
            </a:r>
            <a:r>
              <a:rPr kumimoji="1" lang="en-US" altLang="ja-JP" dirty="0" smtClean="0">
                <a:solidFill>
                  <a:schemeClr val="tx1"/>
                </a:solidFill>
              </a:rPr>
              <a:t>A</a:t>
            </a:r>
            <a:r>
              <a:rPr kumimoji="1" lang="ja-JP" altLang="en-US" dirty="0" smtClean="0">
                <a:solidFill>
                  <a:schemeClr val="tx1"/>
                </a:solidFill>
              </a:rPr>
              <a:t>の名称</a:t>
            </a:r>
            <a:r>
              <a:rPr kumimoji="1" lang="en-US" altLang="ja-JP" dirty="0" smtClean="0">
                <a:solidFill>
                  <a:schemeClr val="tx1"/>
                </a:solidFill>
              </a:rPr>
              <a:t>a</a:t>
            </a:r>
            <a:r>
              <a:rPr kumimoji="1" lang="ja-JP" altLang="en-US" dirty="0" smtClean="0">
                <a:solidFill>
                  <a:schemeClr val="tx1"/>
                </a:solidFill>
              </a:rPr>
              <a:t>が需要者に広く認識されるに至った（周知になった）場合に、</a:t>
            </a:r>
            <a:r>
              <a:rPr kumimoji="1" lang="en-US" altLang="ja-JP" dirty="0" smtClean="0">
                <a:solidFill>
                  <a:schemeClr val="tx1"/>
                </a:solidFill>
              </a:rPr>
              <a:t>A</a:t>
            </a:r>
            <a:r>
              <a:rPr kumimoji="1" lang="ja-JP" altLang="en-US" dirty="0" smtClean="0">
                <a:solidFill>
                  <a:schemeClr val="tx1"/>
                </a:solidFill>
              </a:rPr>
              <a:t>の名称</a:t>
            </a:r>
            <a:r>
              <a:rPr kumimoji="1" lang="en-US" altLang="ja-JP" dirty="0" smtClean="0">
                <a:solidFill>
                  <a:schemeClr val="tx1"/>
                </a:solidFill>
              </a:rPr>
              <a:t>a</a:t>
            </a:r>
            <a:r>
              <a:rPr kumimoji="1" lang="ja-JP" altLang="en-US" dirty="0" smtClean="0">
                <a:solidFill>
                  <a:schemeClr val="tx1"/>
                </a:solidFill>
              </a:rPr>
              <a:t>と誤認混同する名称</a:t>
            </a:r>
            <a:r>
              <a:rPr kumimoji="1" lang="en-US" altLang="ja-JP" dirty="0" smtClean="0">
                <a:solidFill>
                  <a:schemeClr val="tx1"/>
                </a:solidFill>
              </a:rPr>
              <a:t>b</a:t>
            </a:r>
            <a:r>
              <a:rPr kumimoji="1" lang="ja-JP" altLang="en-US" dirty="0" smtClean="0">
                <a:solidFill>
                  <a:schemeClr val="tx1"/>
                </a:solidFill>
              </a:rPr>
              <a:t>で商品</a:t>
            </a:r>
            <a:r>
              <a:rPr kumimoji="1" lang="en-US" altLang="ja-JP" dirty="0" smtClean="0">
                <a:solidFill>
                  <a:schemeClr val="tx1"/>
                </a:solidFill>
              </a:rPr>
              <a:t>B</a:t>
            </a:r>
            <a:r>
              <a:rPr kumimoji="1" lang="ja-JP" altLang="en-US" dirty="0" smtClean="0">
                <a:solidFill>
                  <a:schemeClr val="tx1"/>
                </a:solidFill>
              </a:rPr>
              <a:t>が販売される場合</a:t>
            </a:r>
            <a:endParaRPr lang="en-US" altLang="ja-JP" dirty="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著名表示冒用行為</a:t>
            </a:r>
            <a:r>
              <a:rPr lang="en-US" altLang="ja-JP" dirty="0">
                <a:solidFill>
                  <a:schemeClr val="tx1"/>
                </a:solidFill>
              </a:rPr>
              <a:t/>
            </a:r>
            <a:br>
              <a:rPr lang="en-US" altLang="ja-JP" dirty="0">
                <a:solidFill>
                  <a:schemeClr val="tx1"/>
                </a:solidFill>
              </a:rPr>
            </a:br>
            <a:r>
              <a:rPr lang="ja-JP" altLang="en-US" dirty="0" smtClean="0">
                <a:solidFill>
                  <a:schemeClr val="tx1"/>
                </a:solidFill>
              </a:rPr>
              <a:t>新商品</a:t>
            </a:r>
            <a:r>
              <a:rPr lang="en-US" altLang="ja-JP" dirty="0" smtClean="0">
                <a:solidFill>
                  <a:schemeClr val="tx1"/>
                </a:solidFill>
              </a:rPr>
              <a:t>C</a:t>
            </a:r>
            <a:r>
              <a:rPr lang="ja-JP" altLang="en-US" dirty="0" smtClean="0">
                <a:solidFill>
                  <a:schemeClr val="tx1"/>
                </a:solidFill>
              </a:rPr>
              <a:t>の名称</a:t>
            </a:r>
            <a:r>
              <a:rPr lang="en-US" altLang="ja-JP" dirty="0" smtClean="0">
                <a:solidFill>
                  <a:schemeClr val="tx1"/>
                </a:solidFill>
              </a:rPr>
              <a:t>c</a:t>
            </a:r>
            <a:r>
              <a:rPr lang="ja-JP" altLang="en-US" dirty="0" smtClean="0">
                <a:solidFill>
                  <a:schemeClr val="tx1"/>
                </a:solidFill>
              </a:rPr>
              <a:t>が需要者に著名になった場合に、</a:t>
            </a:r>
            <a:r>
              <a:rPr lang="en-US" altLang="ja-JP" dirty="0" smtClean="0">
                <a:solidFill>
                  <a:schemeClr val="tx1"/>
                </a:solidFill>
              </a:rPr>
              <a:t>C</a:t>
            </a:r>
            <a:r>
              <a:rPr lang="ja-JP" altLang="en-US" dirty="0" smtClean="0">
                <a:solidFill>
                  <a:schemeClr val="tx1"/>
                </a:solidFill>
              </a:rPr>
              <a:t>の名称</a:t>
            </a:r>
            <a:r>
              <a:rPr lang="en-US" altLang="ja-JP" dirty="0" smtClean="0">
                <a:solidFill>
                  <a:schemeClr val="tx1"/>
                </a:solidFill>
              </a:rPr>
              <a:t>c</a:t>
            </a:r>
            <a:r>
              <a:rPr lang="ja-JP" altLang="en-US" dirty="0" smtClean="0">
                <a:solidFill>
                  <a:schemeClr val="tx1"/>
                </a:solidFill>
              </a:rPr>
              <a:t>と同一または類似の名称</a:t>
            </a:r>
            <a:r>
              <a:rPr lang="en-US" altLang="ja-JP" dirty="0" smtClean="0">
                <a:solidFill>
                  <a:schemeClr val="tx1"/>
                </a:solidFill>
              </a:rPr>
              <a:t>d</a:t>
            </a:r>
            <a:r>
              <a:rPr lang="ja-JP" altLang="en-US" dirty="0" smtClean="0">
                <a:solidFill>
                  <a:schemeClr val="tx1"/>
                </a:solidFill>
              </a:rPr>
              <a:t>で商品が販売される場合</a:t>
            </a:r>
            <a:endParaRPr kumimoji="1" lang="en-US" altLang="ja-JP" dirty="0" smtClean="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010543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06-03</a:t>
            </a:r>
            <a:r>
              <a:rPr kumimoji="1" lang="ja-JP" altLang="en-US" dirty="0" smtClean="0"/>
              <a:t>　不正競争について</a:t>
            </a:r>
            <a:endParaRPr kumimoji="1" lang="ja-JP" altLang="en-US" dirty="0"/>
          </a:p>
        </p:txBody>
      </p:sp>
      <p:sp>
        <p:nvSpPr>
          <p:cNvPr id="3" name="コンテンツ プレースホルダー 2"/>
          <p:cNvSpPr>
            <a:spLocks noGrp="1"/>
          </p:cNvSpPr>
          <p:nvPr>
            <p:ph idx="1"/>
          </p:nvPr>
        </p:nvSpPr>
        <p:spPr>
          <a:xfrm>
            <a:off x="128464" y="692696"/>
            <a:ext cx="9649072" cy="1656000"/>
          </a:xfrm>
          <a:solidFill>
            <a:schemeClr val="accent4">
              <a:lumMod val="20000"/>
              <a:lumOff val="80000"/>
            </a:schemeClr>
          </a:solidFill>
        </p:spPr>
        <p:txBody>
          <a:bodyPr/>
          <a:lstStyle/>
          <a:p>
            <a:r>
              <a:rPr kumimoji="1" lang="en-US" altLang="ja-JP" dirty="0" smtClean="0"/>
              <a:t>CASE</a:t>
            </a:r>
            <a:r>
              <a:rPr kumimoji="1" lang="ja-JP" altLang="en-US" dirty="0" smtClean="0"/>
              <a:t>のような、「比較広告」を行う場合にも注意が必要。</a:t>
            </a:r>
            <a:r>
              <a:rPr kumimoji="1" lang="en-US" altLang="ja-JP" dirty="0" smtClean="0"/>
              <a:t>CASE</a:t>
            </a:r>
            <a:r>
              <a:rPr kumimoji="1" lang="ja-JP" altLang="en-US" dirty="0" smtClean="0"/>
              <a:t>の場合、「品質誤認」や「営業誹謗」についての不正競争防止法の規律が及ぶ可能性があることに留意しなければならない。</a:t>
            </a:r>
            <a:endParaRPr kumimoji="1" lang="en-US" altLang="ja-JP" dirty="0" smtClean="0"/>
          </a:p>
          <a:p>
            <a:r>
              <a:rPr kumimoji="1" lang="ja-JP" altLang="en-US" dirty="0" smtClean="0"/>
              <a:t>「比較広告」については、不正競争防止法とともに、景品表示法（不当景品類及び不当表示防止法）の「不当な表示の禁止」の規律が及ぶ可能性がある。</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18</a:t>
            </a:fld>
            <a:endParaRPr lang="ja-JP" altLang="en-US" dirty="0"/>
          </a:p>
        </p:txBody>
      </p:sp>
      <p:sp>
        <p:nvSpPr>
          <p:cNvPr id="10" name="下矢印 9"/>
          <p:cNvSpPr/>
          <p:nvPr/>
        </p:nvSpPr>
        <p:spPr>
          <a:xfrm>
            <a:off x="4521000" y="4147200"/>
            <a:ext cx="864000" cy="720000"/>
          </a:xfrm>
          <a:prstGeom prst="down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28588" y="5011200"/>
            <a:ext cx="9648825" cy="1008000"/>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400" dirty="0" smtClean="0">
                <a:solidFill>
                  <a:schemeClr val="tx1"/>
                </a:solidFill>
              </a:rPr>
              <a:t>不正競争防止法は、品質誤認行為や営業誹謗行為等も規制の対象としている。</a:t>
            </a:r>
            <a:endParaRPr kumimoji="1" lang="ja-JP" altLang="en-US" sz="2400" dirty="0">
              <a:solidFill>
                <a:schemeClr val="tx1"/>
              </a:solidFill>
            </a:endParaRPr>
          </a:p>
        </p:txBody>
      </p:sp>
      <p:sp>
        <p:nvSpPr>
          <p:cNvPr id="12" name="コンテンツ プレースホルダー 2"/>
          <p:cNvSpPr txBox="1">
            <a:spLocks/>
          </p:cNvSpPr>
          <p:nvPr/>
        </p:nvSpPr>
        <p:spPr bwMode="auto">
          <a:xfrm>
            <a:off x="129600" y="2635200"/>
            <a:ext cx="9649072" cy="1368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r>
              <a:rPr lang="ja-JP" altLang="en-US" kern="0" dirty="0" smtClean="0"/>
              <a:t>品質誤認行為：</a:t>
            </a:r>
            <a:r>
              <a:rPr lang="en-US" altLang="ja-JP" kern="0" dirty="0" smtClean="0"/>
              <a:t/>
            </a:r>
            <a:br>
              <a:rPr lang="en-US" altLang="ja-JP" kern="0" dirty="0" smtClean="0"/>
            </a:br>
            <a:r>
              <a:rPr lang="ja-JP" altLang="en-US" kern="0" dirty="0" smtClean="0"/>
              <a:t>商品の原産地や商品・役務の品質等について誤認させるような表示をする行為</a:t>
            </a:r>
            <a:endParaRPr lang="en-US" altLang="ja-JP" kern="0" dirty="0" smtClean="0"/>
          </a:p>
          <a:p>
            <a:r>
              <a:rPr lang="ja-JP" altLang="en-US" kern="0" dirty="0" smtClean="0"/>
              <a:t>営業誹謗（信用毀損）行為：</a:t>
            </a:r>
            <a:r>
              <a:rPr lang="en-US" altLang="ja-JP" kern="0" dirty="0" smtClean="0"/>
              <a:t/>
            </a:r>
            <a:br>
              <a:rPr lang="en-US" altLang="ja-JP" kern="0" dirty="0" smtClean="0"/>
            </a:br>
            <a:r>
              <a:rPr lang="ja-JP" altLang="en-US" kern="0" dirty="0" smtClean="0"/>
              <a:t>競争関係にある他人の営業上の信用を害する虚偽の事実を告知・流布する行為</a:t>
            </a:r>
            <a:endParaRPr lang="en-US" altLang="ja-JP" kern="0" dirty="0" smtClean="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2818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4">
              <a:lumMod val="40000"/>
              <a:lumOff val="60000"/>
            </a:schemeClr>
          </a:solidFill>
        </p:spPr>
        <p:txBody>
          <a:bodyPr/>
          <a:lstStyle/>
          <a:p>
            <a:r>
              <a:rPr kumimoji="1" lang="ja-JP" altLang="en-US" sz="2800" dirty="0" smtClean="0"/>
              <a:t>パート</a:t>
            </a:r>
            <a:r>
              <a:rPr kumimoji="1" lang="en-US" altLang="ja-JP" sz="2800" dirty="0" smtClean="0"/>
              <a:t>6</a:t>
            </a:r>
            <a:br>
              <a:rPr kumimoji="1" lang="en-US" altLang="ja-JP" sz="2800" dirty="0" smtClean="0"/>
            </a:br>
            <a:r>
              <a:rPr lang="en-US" altLang="ja-JP" sz="2800" dirty="0"/>
              <a:t/>
            </a:r>
            <a:br>
              <a:rPr lang="en-US" altLang="ja-JP" sz="2800" dirty="0"/>
            </a:br>
            <a:r>
              <a:rPr lang="ja-JP" altLang="en-US" sz="2800" dirty="0" smtClean="0"/>
              <a:t>ブランドを守る</a:t>
            </a:r>
            <a:r>
              <a:rPr lang="en-US" altLang="ja-JP" sz="2800" dirty="0" smtClean="0"/>
              <a:t/>
            </a:r>
            <a:br>
              <a:rPr lang="en-US" altLang="ja-JP" sz="2800" dirty="0" smtClean="0"/>
            </a:br>
            <a:r>
              <a:rPr lang="ja-JP" altLang="en-US" sz="2800" dirty="0" smtClean="0"/>
              <a:t>デザイン創作と商標</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txBox="1">
            <a:spLocks/>
          </p:cNvSpPr>
          <p:nvPr/>
        </p:nvSpPr>
        <p:spPr>
          <a:xfrm>
            <a:off x="128464" y="6451200"/>
            <a:ext cx="9649071" cy="288000"/>
          </a:xfrm>
          <a:prstGeom prst="rect">
            <a:avLst/>
          </a:prstGeom>
        </p:spPr>
        <p:txBody>
          <a:bodyPr vert="horz" lIns="91440" tIns="45720" rIns="91440" bIns="45720" rtlCol="0" anchor="ctr"/>
          <a:lstStyle>
            <a:defPPr>
              <a:defRPr lang="ja-JP"/>
            </a:defPPr>
            <a:lvl1pPr algn="ctr" rtl="0" fontAlgn="base">
              <a:lnSpc>
                <a:spcPct val="110000"/>
              </a:lnSpc>
              <a:spcBef>
                <a:spcPct val="0"/>
              </a:spcBef>
              <a:spcAft>
                <a:spcPct val="0"/>
              </a:spcAft>
              <a:defRPr kumimoji="1" sz="800" kern="1200">
                <a:solidFill>
                  <a:schemeClr val="tx1">
                    <a:lumMod val="50000"/>
                    <a:lumOff val="50000"/>
                  </a:schemeClr>
                </a:solidFill>
                <a:latin typeface="+mn-ea"/>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r>
              <a:rPr lang="ja-JP" altLang="en-US" smtClean="0"/>
              <a:t>デザインの創作活動の特性に応じた実践的な知的財産権制度の知識修得の在り方に関する調査研究</a:t>
            </a:r>
            <a:endParaRPr lang="en-US" altLang="ja-JP" smtClean="0"/>
          </a:p>
          <a:p>
            <a:r>
              <a:rPr lang="ja-JP" altLang="en-US" smtClean="0"/>
              <a:t>（平成</a:t>
            </a:r>
            <a:r>
              <a:rPr lang="en-US" altLang="ja-JP" smtClean="0"/>
              <a:t>28</a:t>
            </a:r>
            <a:r>
              <a:rPr lang="ja-JP" altLang="en-US" smtClean="0"/>
              <a:t>年度 特許庁産業財産権制度問題調査研究）</a:t>
            </a:r>
            <a:endParaRPr lang="ja-JP" altLang="en-US" dirty="0"/>
          </a:p>
        </p:txBody>
      </p:sp>
    </p:spTree>
    <p:extLst>
      <p:ext uri="{BB962C8B-B14F-4D97-AF65-F5344CB8AC3E}">
        <p14:creationId xmlns:p14="http://schemas.microsoft.com/office/powerpoint/2010/main" val="24849435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06-04</a:t>
            </a:r>
            <a:br>
              <a:rPr kumimoji="1" lang="en-US" altLang="ja-JP" dirty="0" smtClean="0"/>
            </a:br>
            <a:r>
              <a:rPr kumimoji="1" lang="ja-JP" altLang="en-US" dirty="0" smtClean="0"/>
              <a:t>営業秘密について</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404492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06-04</a:t>
            </a:r>
            <a:r>
              <a:rPr kumimoji="1" lang="ja-JP" altLang="en-US" dirty="0" smtClean="0"/>
              <a:t>　営業秘密について</a:t>
            </a:r>
            <a:endParaRPr kumimoji="1" lang="ja-JP" altLang="en-US" dirty="0"/>
          </a:p>
        </p:txBody>
      </p:sp>
      <p:sp>
        <p:nvSpPr>
          <p:cNvPr id="3" name="コンテンツ プレースホルダー 2"/>
          <p:cNvSpPr>
            <a:spLocks noGrp="1"/>
          </p:cNvSpPr>
          <p:nvPr>
            <p:ph idx="1"/>
          </p:nvPr>
        </p:nvSpPr>
        <p:spPr>
          <a:xfrm>
            <a:off x="128464" y="692696"/>
            <a:ext cx="9649072" cy="1008000"/>
          </a:xfrm>
          <a:solidFill>
            <a:schemeClr val="accent4">
              <a:lumMod val="20000"/>
              <a:lumOff val="80000"/>
            </a:schemeClr>
          </a:solidFill>
        </p:spPr>
        <p:txBody>
          <a:bodyPr/>
          <a:lstStyle/>
          <a:p>
            <a:r>
              <a:rPr kumimoji="1" lang="ja-JP" altLang="en-US" dirty="0" smtClean="0"/>
              <a:t>事業者が秘密として管理している情報の中には、不正競争防止法に定められている「営業秘密」に該当するものがあり得る。</a:t>
            </a:r>
            <a:r>
              <a:rPr kumimoji="1" lang="en-US" altLang="ja-JP" dirty="0" smtClean="0"/>
              <a:t/>
            </a:r>
            <a:br>
              <a:rPr kumimoji="1" lang="en-US" altLang="ja-JP" dirty="0" smtClean="0"/>
            </a:br>
            <a:r>
              <a:rPr kumimoji="1" lang="ja-JP" altLang="en-US" dirty="0" smtClean="0"/>
              <a:t>例：設計図、顧客名簿、製造ノウハウ</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20</a:t>
            </a:fld>
            <a:endParaRPr lang="ja-JP" altLang="en-US" dirty="0"/>
          </a:p>
        </p:txBody>
      </p:sp>
      <p:sp>
        <p:nvSpPr>
          <p:cNvPr id="7" name="コンテンツ プレースホルダー 2"/>
          <p:cNvSpPr txBox="1">
            <a:spLocks/>
          </p:cNvSpPr>
          <p:nvPr/>
        </p:nvSpPr>
        <p:spPr bwMode="auto">
          <a:xfrm>
            <a:off x="129600" y="1987200"/>
            <a:ext cx="9649072" cy="1296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r>
              <a:rPr lang="ja-JP" altLang="en-US" dirty="0"/>
              <a:t>インハウスのデザイナーが組織の中で創作した作品が、「営業秘密」に該当することがあり得る。インハウスのデザイナーが他社に移籍したり、あるいは独立したりする場合には、営業秘密に該当する作品について、元の所属先との関係で、移籍先や独立後に自由に使えなくなる可能性があることに留意しなければならない</a:t>
            </a:r>
            <a:r>
              <a:rPr lang="ja-JP" altLang="en-US" dirty="0" smtClean="0"/>
              <a:t>。</a:t>
            </a:r>
            <a:endParaRPr lang="en-US" altLang="ja-JP" dirty="0"/>
          </a:p>
        </p:txBody>
      </p:sp>
      <p:sp>
        <p:nvSpPr>
          <p:cNvPr id="8" name="正方形/長方形 7"/>
          <p:cNvSpPr/>
          <p:nvPr/>
        </p:nvSpPr>
        <p:spPr>
          <a:xfrm>
            <a:off x="128464" y="3571200"/>
            <a:ext cx="576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9" name="正方形/長方形 8"/>
          <p:cNvSpPr/>
          <p:nvPr/>
        </p:nvSpPr>
        <p:spPr>
          <a:xfrm>
            <a:off x="128464" y="4148648"/>
            <a:ext cx="9648949" cy="21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50000"/>
              </a:lnSpc>
              <a:buFont typeface="+mj-lt"/>
              <a:buAutoNum type="arabicPeriod"/>
            </a:pPr>
            <a:r>
              <a:rPr lang="ja-JP" altLang="en-US" dirty="0">
                <a:solidFill>
                  <a:schemeClr val="tx1"/>
                </a:solidFill>
              </a:rPr>
              <a:t>元の所属先の営業秘密となったデザイン案を、デザイナー自身が独立してから不正の利益を得る目的で使用する</a:t>
            </a:r>
            <a:r>
              <a:rPr lang="ja-JP" altLang="en-US" dirty="0" smtClean="0">
                <a:solidFill>
                  <a:schemeClr val="tx1"/>
                </a:solidFill>
              </a:rPr>
              <a:t>場合。</a:t>
            </a:r>
            <a:endParaRPr lang="en-US" altLang="ja-JP" dirty="0" smtClean="0">
              <a:solidFill>
                <a:schemeClr val="tx1"/>
              </a:solidFill>
            </a:endParaRPr>
          </a:p>
          <a:p>
            <a:pPr marL="342900" indent="-342900">
              <a:lnSpc>
                <a:spcPct val="150000"/>
              </a:lnSpc>
              <a:buFont typeface="+mj-lt"/>
              <a:buAutoNum type="arabicPeriod"/>
            </a:pPr>
            <a:r>
              <a:rPr lang="ja-JP" altLang="en-US" dirty="0">
                <a:solidFill>
                  <a:schemeClr val="tx1"/>
                </a:solidFill>
              </a:rPr>
              <a:t>元の所属先の営業秘密となったデザイン案を、転職先企業が、転職してきたデザイナーから（秘密保持契約違反であることを知りつつ）取得・使用する場合</a:t>
            </a:r>
            <a:r>
              <a:rPr lang="ja-JP" altLang="en-US" dirty="0" smtClean="0">
                <a:solidFill>
                  <a:schemeClr val="tx1"/>
                </a:solidFill>
              </a:rPr>
              <a:t>。</a:t>
            </a:r>
            <a:endParaRPr lang="en-US" altLang="ja-JP" dirty="0" smtClean="0">
              <a:solidFill>
                <a:schemeClr val="tx1"/>
              </a:solidFill>
            </a:endParaRPr>
          </a:p>
          <a:p>
            <a:pPr>
              <a:lnSpc>
                <a:spcPct val="150000"/>
              </a:lnSpc>
            </a:pPr>
            <a:endParaRPr lang="en-US" altLang="ja-JP" dirty="0">
              <a:solidFill>
                <a:srgbClr val="FF0000"/>
              </a:solidFill>
            </a:endParaRP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164950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4">
              <a:lumMod val="40000"/>
              <a:lumOff val="60000"/>
            </a:schemeClr>
          </a:solidFill>
        </p:spPr>
        <p:txBody>
          <a:bodyPr/>
          <a:lstStyle/>
          <a:p>
            <a:r>
              <a:rPr kumimoji="1" lang="ja-JP" altLang="en-US" dirty="0" smtClean="0"/>
              <a:t>ブランドを守る　デザイン創作と商標　目次</a:t>
            </a:r>
            <a:endParaRPr kumimoji="1" lang="ja-JP" altLang="en-US" dirty="0"/>
          </a:p>
        </p:txBody>
      </p:sp>
      <p:sp>
        <p:nvSpPr>
          <p:cNvPr id="7" name="コンテンツ プレースホルダー 6"/>
          <p:cNvSpPr>
            <a:spLocks noGrp="1"/>
          </p:cNvSpPr>
          <p:nvPr>
            <p:ph idx="1"/>
          </p:nvPr>
        </p:nvSpPr>
        <p:spPr/>
        <p:txBody>
          <a:bodyPr/>
          <a:lstStyle/>
          <a:p>
            <a:pPr marL="0" indent="0">
              <a:buNone/>
            </a:pPr>
            <a:r>
              <a:rPr kumimoji="1" lang="en-US" altLang="ja-JP" dirty="0" smtClean="0"/>
              <a:t>06-01</a:t>
            </a:r>
            <a:r>
              <a:rPr lang="en-US" altLang="ja-JP" dirty="0"/>
              <a:t>	</a:t>
            </a:r>
            <a:r>
              <a:rPr lang="en-US" altLang="ja-JP" dirty="0" smtClean="0"/>
              <a:t>	</a:t>
            </a:r>
            <a:r>
              <a:rPr kumimoji="1" lang="ja-JP" altLang="en-US" dirty="0" smtClean="0"/>
              <a:t>ブランディングと商標</a:t>
            </a:r>
            <a:endParaRPr kumimoji="1" lang="en-US" altLang="ja-JP" dirty="0" smtClean="0"/>
          </a:p>
          <a:p>
            <a:pPr marL="0" indent="0">
              <a:buNone/>
            </a:pPr>
            <a:endParaRPr kumimoji="1" lang="en-US" altLang="ja-JP" dirty="0" smtClean="0"/>
          </a:p>
          <a:p>
            <a:pPr marL="0" indent="0">
              <a:buNone/>
            </a:pPr>
            <a:r>
              <a:rPr lang="en-US" altLang="ja-JP" dirty="0" smtClean="0"/>
              <a:t>06-02</a:t>
            </a:r>
            <a:r>
              <a:rPr lang="en-US" altLang="ja-JP" dirty="0"/>
              <a:t>	</a:t>
            </a:r>
            <a:r>
              <a:rPr lang="en-US" altLang="ja-JP" dirty="0" smtClean="0"/>
              <a:t>	</a:t>
            </a:r>
            <a:r>
              <a:rPr lang="ja-JP" altLang="en-US" dirty="0" smtClean="0"/>
              <a:t>商標制度の概要</a:t>
            </a:r>
            <a:endParaRPr lang="en-US" altLang="ja-JP" dirty="0" smtClean="0"/>
          </a:p>
          <a:p>
            <a:pPr marL="0" indent="0">
              <a:buNone/>
            </a:pPr>
            <a:endParaRPr lang="en-US" altLang="ja-JP" dirty="0" smtClean="0"/>
          </a:p>
          <a:p>
            <a:pPr marL="0" indent="0">
              <a:buNone/>
            </a:pPr>
            <a:r>
              <a:rPr kumimoji="1" lang="en-US" altLang="ja-JP" dirty="0" smtClean="0"/>
              <a:t>06-03</a:t>
            </a:r>
            <a:r>
              <a:rPr lang="en-US" altLang="ja-JP" dirty="0"/>
              <a:t>	</a:t>
            </a:r>
            <a:r>
              <a:rPr lang="en-US" altLang="ja-JP" dirty="0" smtClean="0"/>
              <a:t>	</a:t>
            </a:r>
            <a:r>
              <a:rPr kumimoji="1" lang="ja-JP" altLang="en-US" dirty="0" smtClean="0"/>
              <a:t>不正競争について</a:t>
            </a:r>
            <a:endParaRPr kumimoji="1" lang="en-US" altLang="ja-JP" dirty="0" smtClean="0"/>
          </a:p>
          <a:p>
            <a:pPr marL="0" indent="0">
              <a:buNone/>
            </a:pPr>
            <a:endParaRPr kumimoji="1" lang="en-US" altLang="ja-JP" dirty="0" smtClean="0"/>
          </a:p>
          <a:p>
            <a:pPr marL="0" indent="0">
              <a:buNone/>
            </a:pPr>
            <a:r>
              <a:rPr lang="en-US" altLang="ja-JP" dirty="0" smtClean="0"/>
              <a:t>06-04</a:t>
            </a:r>
            <a:r>
              <a:rPr lang="en-US" altLang="ja-JP" dirty="0"/>
              <a:t>	</a:t>
            </a:r>
            <a:r>
              <a:rPr lang="en-US" altLang="ja-JP" dirty="0" smtClean="0"/>
              <a:t>	</a:t>
            </a:r>
            <a:r>
              <a:rPr lang="ja-JP" altLang="en-US" dirty="0" smtClean="0"/>
              <a:t>営業秘密について</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38095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CASE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飲料メーカである</a:t>
            </a:r>
            <a:r>
              <a:rPr kumimoji="1" lang="en-US" altLang="ja-JP" dirty="0" smtClean="0"/>
              <a:t>X</a:t>
            </a:r>
            <a:r>
              <a:rPr kumimoji="1" lang="ja-JP" altLang="en-US" dirty="0" smtClean="0"/>
              <a:t>社は、健康ブームの中で、ウーロン茶の新商品を開発することを決めた。</a:t>
            </a:r>
            <a:r>
              <a:rPr kumimoji="1" lang="en-US" altLang="ja-JP" dirty="0" smtClean="0"/>
              <a:t>X</a:t>
            </a:r>
            <a:r>
              <a:rPr kumimoji="1" lang="ja-JP" altLang="en-US" dirty="0" smtClean="0"/>
              <a:t>社に勤務するアートディレクター</a:t>
            </a:r>
            <a:r>
              <a:rPr kumimoji="1" lang="en-US" altLang="ja-JP" dirty="0" smtClean="0"/>
              <a:t>A</a:t>
            </a:r>
            <a:r>
              <a:rPr kumimoji="1" lang="ja-JP" altLang="en-US" dirty="0" smtClean="0"/>
              <a:t>氏は、新しく開発されるウーロン茶の名称、パッケージ、テレビ</a:t>
            </a:r>
            <a:r>
              <a:rPr kumimoji="1" lang="en-US" altLang="ja-JP" dirty="0" smtClean="0"/>
              <a:t>CM</a:t>
            </a:r>
            <a:r>
              <a:rPr kumimoji="1" lang="ja-JP" altLang="en-US" dirty="0" smtClean="0"/>
              <a:t>など、新商品の宣伝広告を任されることとなった。</a:t>
            </a:r>
            <a:endParaRPr kumimoji="1" lang="en-US" altLang="ja-JP" dirty="0" smtClean="0"/>
          </a:p>
          <a:p>
            <a:endParaRPr lang="en-US" altLang="ja-JP" dirty="0"/>
          </a:p>
          <a:p>
            <a:r>
              <a:rPr kumimoji="1" lang="en-US" altLang="ja-JP" dirty="0" smtClean="0"/>
              <a:t>A</a:t>
            </a:r>
            <a:r>
              <a:rPr kumimoji="1" lang="ja-JP" altLang="en-US" dirty="0" smtClean="0"/>
              <a:t>氏は、</a:t>
            </a:r>
            <a:r>
              <a:rPr kumimoji="1" lang="en-US" altLang="ja-JP" dirty="0" smtClean="0"/>
              <a:t>X</a:t>
            </a:r>
            <a:r>
              <a:rPr kumimoji="1" lang="ja-JP" altLang="en-US" dirty="0" smtClean="0"/>
              <a:t>社と競合する</a:t>
            </a:r>
            <a:r>
              <a:rPr kumimoji="1" lang="en-US" altLang="ja-JP" dirty="0" smtClean="0"/>
              <a:t>S</a:t>
            </a:r>
            <a:r>
              <a:rPr kumimoji="1" lang="ja-JP" altLang="en-US" dirty="0" smtClean="0"/>
              <a:t>社が販売している「黒烏龍茶」や、同じく</a:t>
            </a:r>
            <a:r>
              <a:rPr kumimoji="1" lang="en-US" altLang="ja-JP" dirty="0" smtClean="0"/>
              <a:t>X</a:t>
            </a:r>
            <a:r>
              <a:rPr kumimoji="1" lang="ja-JP" altLang="en-US" dirty="0" smtClean="0"/>
              <a:t>社と競合する</a:t>
            </a:r>
            <a:r>
              <a:rPr kumimoji="1" lang="en-US" altLang="ja-JP" dirty="0" smtClean="0"/>
              <a:t>I</a:t>
            </a:r>
            <a:r>
              <a:rPr kumimoji="1" lang="ja-JP" altLang="en-US" dirty="0" smtClean="0"/>
              <a:t>社が販売している「ブラックウーロン茶」という名称を、新商品の名称の中に含めることはできないだろうかと考えている</a:t>
            </a:r>
            <a:r>
              <a:rPr lang="ja-JP" altLang="en-US" dirty="0" smtClean="0"/>
              <a:t>。このような形での名称の使用は、知的財産法の観点に照らして、何か問題はないか。</a:t>
            </a:r>
            <a:endParaRPr lang="en-US" altLang="ja-JP" dirty="0" smtClean="0"/>
          </a:p>
          <a:p>
            <a:endParaRPr kumimoji="1" lang="en-US" altLang="ja-JP" dirty="0"/>
          </a:p>
          <a:p>
            <a:r>
              <a:rPr lang="en-US" altLang="ja-JP" dirty="0" smtClean="0"/>
              <a:t>A</a:t>
            </a:r>
            <a:r>
              <a:rPr lang="ja-JP" altLang="en-US" dirty="0" smtClean="0"/>
              <a:t>氏は、新商品の効能について宣伝する際に、「</a:t>
            </a:r>
            <a:r>
              <a:rPr lang="en-US" altLang="ja-JP" dirty="0" smtClean="0"/>
              <a:t>S</a:t>
            </a:r>
            <a:r>
              <a:rPr lang="ja-JP" altLang="en-US" dirty="0" smtClean="0"/>
              <a:t>社の黒烏龍茶に比して、ポリフェノールの含有量の点で</a:t>
            </a:r>
            <a:r>
              <a:rPr lang="en-US" altLang="ja-JP" dirty="0" smtClean="0"/>
              <a:t>10</a:t>
            </a:r>
            <a:r>
              <a:rPr lang="ja-JP" altLang="en-US" dirty="0" smtClean="0"/>
              <a:t>倍優れている」といった表現を用いることを考えている。</a:t>
            </a:r>
            <a:r>
              <a:rPr lang="ja-JP" altLang="en-US" dirty="0"/>
              <a:t>このよう</a:t>
            </a:r>
            <a:r>
              <a:rPr lang="ja-JP" altLang="en-US" dirty="0" smtClean="0"/>
              <a:t>な表現の仕方は</a:t>
            </a:r>
            <a:r>
              <a:rPr lang="ja-JP" altLang="en-US" dirty="0"/>
              <a:t>、知的財産法の観点に照らして、何か問題はないか。</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55697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06-01</a:t>
            </a:r>
            <a:br>
              <a:rPr kumimoji="1" lang="en-US" altLang="ja-JP" dirty="0" smtClean="0"/>
            </a:br>
            <a:r>
              <a:rPr kumimoji="1" lang="ja-JP" altLang="en-US" dirty="0" smtClean="0"/>
              <a:t>ブランディングと商標</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4288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06-01</a:t>
            </a:r>
            <a:r>
              <a:rPr kumimoji="1" lang="ja-JP" altLang="en-US" dirty="0" smtClean="0"/>
              <a:t>　ブランディングと商標</a:t>
            </a:r>
            <a:endParaRPr kumimoji="1" lang="ja-JP" altLang="en-US" dirty="0"/>
          </a:p>
        </p:txBody>
      </p:sp>
      <p:sp>
        <p:nvSpPr>
          <p:cNvPr id="3" name="コンテンツ プレースホルダー 2"/>
          <p:cNvSpPr>
            <a:spLocks noGrp="1"/>
          </p:cNvSpPr>
          <p:nvPr>
            <p:ph idx="1"/>
          </p:nvPr>
        </p:nvSpPr>
        <p:spPr>
          <a:xfrm>
            <a:off x="128464" y="692696"/>
            <a:ext cx="9649072" cy="1656000"/>
          </a:xfrm>
          <a:solidFill>
            <a:schemeClr val="accent4">
              <a:lumMod val="20000"/>
              <a:lumOff val="80000"/>
            </a:schemeClr>
          </a:solidFill>
        </p:spPr>
        <p:txBody>
          <a:bodyPr/>
          <a:lstStyle/>
          <a:p>
            <a:r>
              <a:rPr kumimoji="1" lang="ja-JP" altLang="en-US" dirty="0" smtClean="0"/>
              <a:t>私たちが商品やサービスを選択する際には、その商品やサービスの名称やマークである「商標」に基づいて考えることが珍しくない。</a:t>
            </a:r>
            <a:endParaRPr kumimoji="1" lang="en-US" altLang="ja-JP" dirty="0" smtClean="0"/>
          </a:p>
          <a:p>
            <a:r>
              <a:rPr kumimoji="1" lang="ja-JP" altLang="en-US" dirty="0" smtClean="0"/>
              <a:t>事業者は、自社の商品やサービスに商標を付すことにより、他社の商品やサービスと区別するとともに、差別化することによって「ブランド」を構築する企業努力を行っている。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6" name="正方形/長方形 5"/>
          <p:cNvSpPr/>
          <p:nvPr/>
        </p:nvSpPr>
        <p:spPr>
          <a:xfrm>
            <a:off x="2288704" y="2707200"/>
            <a:ext cx="1008112" cy="720000"/>
          </a:xfrm>
          <a:prstGeom prst="rect">
            <a:avLst/>
          </a:prstGeom>
          <a:gradFill flip="none" rotWithShape="1">
            <a:gsLst>
              <a:gs pos="0">
                <a:schemeClr val="bg1">
                  <a:lumMod val="85000"/>
                </a:schemeClr>
              </a:gs>
              <a:gs pos="100000">
                <a:schemeClr val="bg1">
                  <a:lumMod val="95000"/>
                </a:schemeClr>
              </a:gs>
            </a:gsLst>
            <a:lin ang="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2145760" y="3427200"/>
            <a:ext cx="1296000" cy="288000"/>
          </a:xfrm>
          <a:prstGeom prst="trapezoid">
            <a:avLst>
              <a:gd name="adj" fmla="val 49616"/>
            </a:avLst>
          </a:prstGeom>
          <a:gradFill flip="none" rotWithShape="1">
            <a:gsLst>
              <a:gs pos="80000">
                <a:schemeClr val="bg1">
                  <a:lumMod val="50000"/>
                </a:schemeClr>
              </a:gs>
              <a:gs pos="20000">
                <a:schemeClr val="bg1">
                  <a:lumMod val="50000"/>
                </a:schemeClr>
              </a:gs>
              <a:gs pos="0">
                <a:schemeClr val="bg1">
                  <a:lumMod val="95000"/>
                </a:schemeClr>
              </a:gs>
              <a:gs pos="100000">
                <a:schemeClr val="bg1">
                  <a:lumMod val="95000"/>
                </a:schemeClr>
              </a:gs>
            </a:gsLst>
            <a:lin ang="0" scaled="1"/>
            <a:tileRect/>
          </a:gradFill>
          <a:ln>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145760" y="3715200"/>
            <a:ext cx="1296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台形 8"/>
          <p:cNvSpPr/>
          <p:nvPr/>
        </p:nvSpPr>
        <p:spPr>
          <a:xfrm>
            <a:off x="2252760" y="3463520"/>
            <a:ext cx="1080000" cy="108000"/>
          </a:xfrm>
          <a:prstGeom prst="trapezoid">
            <a:avLst>
              <a:gd name="adj" fmla="val 4649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台形 9"/>
          <p:cNvSpPr/>
          <p:nvPr/>
        </p:nvSpPr>
        <p:spPr>
          <a:xfrm>
            <a:off x="2649760" y="3598200"/>
            <a:ext cx="288032" cy="72000"/>
          </a:xfrm>
          <a:prstGeom prst="trapezoid">
            <a:avLst>
              <a:gd name="adj" fmla="val 15078"/>
            </a:avLst>
          </a:prstGeom>
          <a:solidFill>
            <a:schemeClr val="tx1">
              <a:lumMod val="50000"/>
              <a:lumOff val="50000"/>
            </a:schemeClr>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072680" y="3931200"/>
            <a:ext cx="1440000" cy="432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t>ブランド</a:t>
            </a:r>
            <a:r>
              <a:rPr kumimoji="1" lang="en-US" altLang="ja-JP" b="1" dirty="0" smtClean="0"/>
              <a:t>A</a:t>
            </a:r>
            <a:endParaRPr kumimoji="1" lang="ja-JP" altLang="en-US" b="1" dirty="0"/>
          </a:p>
        </p:txBody>
      </p:sp>
      <p:sp>
        <p:nvSpPr>
          <p:cNvPr id="12" name="正方形/長方形 11"/>
          <p:cNvSpPr/>
          <p:nvPr/>
        </p:nvSpPr>
        <p:spPr>
          <a:xfrm>
            <a:off x="2072680" y="4867200"/>
            <a:ext cx="1440000" cy="720000"/>
          </a:xfrm>
          <a:prstGeom prst="rect">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accent5"/>
                </a:solidFill>
              </a:rPr>
              <a:t>商標</a:t>
            </a:r>
            <a:endParaRPr kumimoji="1" lang="ja-JP" altLang="en-US" dirty="0">
              <a:solidFill>
                <a:schemeClr val="accent5"/>
              </a:solidFill>
            </a:endParaRPr>
          </a:p>
        </p:txBody>
      </p:sp>
      <p:sp>
        <p:nvSpPr>
          <p:cNvPr id="13" name="正方形/長方形 12"/>
          <p:cNvSpPr/>
          <p:nvPr/>
        </p:nvSpPr>
        <p:spPr>
          <a:xfrm>
            <a:off x="6609184" y="2707200"/>
            <a:ext cx="1008112" cy="720000"/>
          </a:xfrm>
          <a:prstGeom prst="rect">
            <a:avLst/>
          </a:prstGeom>
          <a:gradFill flip="none" rotWithShape="1">
            <a:gsLst>
              <a:gs pos="0">
                <a:schemeClr val="bg1">
                  <a:lumMod val="85000"/>
                </a:schemeClr>
              </a:gs>
              <a:gs pos="100000">
                <a:schemeClr val="bg1">
                  <a:lumMod val="95000"/>
                </a:schemeClr>
              </a:gs>
            </a:gsLst>
            <a:lin ang="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台形 13"/>
          <p:cNvSpPr/>
          <p:nvPr/>
        </p:nvSpPr>
        <p:spPr>
          <a:xfrm>
            <a:off x="6466240" y="3439590"/>
            <a:ext cx="1296000" cy="288000"/>
          </a:xfrm>
          <a:prstGeom prst="trapezoid">
            <a:avLst>
              <a:gd name="adj" fmla="val 49616"/>
            </a:avLst>
          </a:prstGeom>
          <a:gradFill flip="none" rotWithShape="1">
            <a:gsLst>
              <a:gs pos="80000">
                <a:schemeClr val="bg1">
                  <a:lumMod val="50000"/>
                </a:schemeClr>
              </a:gs>
              <a:gs pos="20000">
                <a:schemeClr val="bg1">
                  <a:lumMod val="50000"/>
                </a:schemeClr>
              </a:gs>
              <a:gs pos="0">
                <a:schemeClr val="bg1">
                  <a:lumMod val="95000"/>
                </a:schemeClr>
              </a:gs>
              <a:gs pos="100000">
                <a:schemeClr val="bg1">
                  <a:lumMod val="95000"/>
                </a:schemeClr>
              </a:gs>
            </a:gsLst>
            <a:lin ang="0" scaled="1"/>
            <a:tileRect/>
          </a:gradFill>
          <a:ln>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6466240" y="3715200"/>
            <a:ext cx="1296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台形 15"/>
          <p:cNvSpPr/>
          <p:nvPr/>
        </p:nvSpPr>
        <p:spPr>
          <a:xfrm>
            <a:off x="6573240" y="3463200"/>
            <a:ext cx="1080000" cy="108000"/>
          </a:xfrm>
          <a:prstGeom prst="trapezoid">
            <a:avLst>
              <a:gd name="adj" fmla="val 4649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台形 16"/>
          <p:cNvSpPr/>
          <p:nvPr/>
        </p:nvSpPr>
        <p:spPr>
          <a:xfrm>
            <a:off x="6970240" y="3600000"/>
            <a:ext cx="288032" cy="72000"/>
          </a:xfrm>
          <a:prstGeom prst="trapezoid">
            <a:avLst>
              <a:gd name="adj" fmla="val 15078"/>
            </a:avLst>
          </a:prstGeom>
          <a:solidFill>
            <a:schemeClr val="tx1">
              <a:lumMod val="50000"/>
              <a:lumOff val="50000"/>
            </a:schemeClr>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393160" y="3931200"/>
            <a:ext cx="1440000" cy="43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t>ブランド</a:t>
            </a:r>
            <a:r>
              <a:rPr lang="en-US" altLang="ja-JP" b="1" dirty="0"/>
              <a:t>B</a:t>
            </a:r>
            <a:endParaRPr kumimoji="1" lang="ja-JP" altLang="en-US" b="1" dirty="0"/>
          </a:p>
        </p:txBody>
      </p:sp>
      <p:sp>
        <p:nvSpPr>
          <p:cNvPr id="19" name="正方形/長方形 18"/>
          <p:cNvSpPr/>
          <p:nvPr/>
        </p:nvSpPr>
        <p:spPr>
          <a:xfrm>
            <a:off x="6393160" y="4867200"/>
            <a:ext cx="1440000" cy="7200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accent1"/>
                </a:solidFill>
              </a:rPr>
              <a:t>商標</a:t>
            </a:r>
            <a:endParaRPr kumimoji="1" lang="ja-JP" altLang="en-US" dirty="0">
              <a:solidFill>
                <a:schemeClr val="accent1"/>
              </a:solidFill>
            </a:endParaRPr>
          </a:p>
        </p:txBody>
      </p:sp>
      <p:sp>
        <p:nvSpPr>
          <p:cNvPr id="20" name="正方形/長方形 19"/>
          <p:cNvSpPr/>
          <p:nvPr/>
        </p:nvSpPr>
        <p:spPr>
          <a:xfrm>
            <a:off x="4233000" y="4866754"/>
            <a:ext cx="1440000" cy="720000"/>
          </a:xfrm>
          <a:prstGeom prst="rect">
            <a:avLst/>
          </a:prstGeom>
          <a:solidFill>
            <a:schemeClr val="accent4">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区別</a:t>
            </a:r>
            <a:endParaRPr kumimoji="1" lang="ja-JP" altLang="en-US" dirty="0">
              <a:solidFill>
                <a:schemeClr val="tx1"/>
              </a:solidFill>
            </a:endParaRPr>
          </a:p>
        </p:txBody>
      </p:sp>
      <p:sp>
        <p:nvSpPr>
          <p:cNvPr id="21" name="右矢印 20"/>
          <p:cNvSpPr/>
          <p:nvPr/>
        </p:nvSpPr>
        <p:spPr>
          <a:xfrm>
            <a:off x="5673000" y="5011200"/>
            <a:ext cx="720160" cy="432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flipH="1">
            <a:off x="3512520" y="5011200"/>
            <a:ext cx="720160" cy="432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46877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br>
              <a:rPr kumimoji="1" lang="en-US" altLang="ja-JP" dirty="0" smtClean="0"/>
            </a:br>
            <a:r>
              <a:rPr kumimoji="1" lang="ja-JP" altLang="en-US" dirty="0" smtClean="0"/>
              <a:t>商標制度の概要</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06554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kumimoji="1" lang="en-US" altLang="ja-JP" dirty="0" smtClean="0"/>
              <a:t>06-02</a:t>
            </a:r>
            <a:r>
              <a:rPr kumimoji="1" lang="ja-JP" altLang="en-US" dirty="0" smtClean="0"/>
              <a:t>　商標制度の概要</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4">
              <a:lumMod val="20000"/>
              <a:lumOff val="80000"/>
            </a:schemeClr>
          </a:solidFill>
        </p:spPr>
        <p:txBody>
          <a:bodyPr/>
          <a:lstStyle/>
          <a:p>
            <a:r>
              <a:rPr kumimoji="1" lang="ja-JP" altLang="en-US" dirty="0" smtClean="0"/>
              <a:t>商標は、事業者が、自己の取り扱う商品・役務</a:t>
            </a:r>
            <a:r>
              <a:rPr kumimoji="1" lang="en-US" altLang="ja-JP" baseline="30000" dirty="0" smtClean="0"/>
              <a:t>※</a:t>
            </a:r>
            <a:r>
              <a:rPr kumimoji="1" lang="ja-JP" altLang="en-US" dirty="0" smtClean="0"/>
              <a:t>を他の事業者のものと区別するために使用する識別標識であり、自他商品・役務識別機能を有する。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6" name="正方形/長方形 5"/>
          <p:cNvSpPr/>
          <p:nvPr/>
        </p:nvSpPr>
        <p:spPr>
          <a:xfrm>
            <a:off x="128588" y="1700808"/>
            <a:ext cx="964882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パッケージを見ただけでどこの商品かが分かる</a:t>
            </a:r>
            <a:endParaRPr kumimoji="1" lang="ja-JP" altLang="en-US" dirty="0">
              <a:solidFill>
                <a:schemeClr val="tx1"/>
              </a:solidFill>
            </a:endParaRPr>
          </a:p>
        </p:txBody>
      </p:sp>
      <p:pic>
        <p:nvPicPr>
          <p:cNvPr id="7" name="図 6"/>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4597614" y="2131200"/>
            <a:ext cx="710772" cy="1795635"/>
          </a:xfrm>
          <a:prstGeom prst="rect">
            <a:avLst/>
          </a:prstGeom>
        </p:spPr>
      </p:pic>
      <p:sp>
        <p:nvSpPr>
          <p:cNvPr id="8" name="正方形/長方形 7"/>
          <p:cNvSpPr/>
          <p:nvPr/>
        </p:nvSpPr>
        <p:spPr>
          <a:xfrm>
            <a:off x="3512840" y="3931200"/>
            <a:ext cx="288032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商標登録第</a:t>
            </a:r>
            <a:r>
              <a:rPr kumimoji="1" lang="en-US" altLang="ja-JP" sz="800" dirty="0" smtClean="0">
                <a:solidFill>
                  <a:schemeClr val="tx1"/>
                </a:solidFill>
              </a:rPr>
              <a:t>4392199</a:t>
            </a:r>
            <a:r>
              <a:rPr kumimoji="1" lang="ja-JP" altLang="en-US" sz="800" dirty="0" smtClean="0">
                <a:solidFill>
                  <a:schemeClr val="tx1"/>
                </a:solidFill>
              </a:rPr>
              <a:t>号</a:t>
            </a:r>
            <a:endParaRPr kumimoji="1" lang="en-US" altLang="ja-JP" sz="800" dirty="0" smtClean="0">
              <a:solidFill>
                <a:schemeClr val="tx1"/>
              </a:solidFill>
            </a:endParaRPr>
          </a:p>
          <a:p>
            <a:pPr algn="ctr">
              <a:lnSpc>
                <a:spcPct val="110000"/>
              </a:lnSpc>
            </a:pPr>
            <a:r>
              <a:rPr kumimoji="1" lang="ja-JP" altLang="en-US" sz="800" dirty="0" smtClean="0">
                <a:solidFill>
                  <a:schemeClr val="tx1"/>
                </a:solidFill>
              </a:rPr>
              <a:t>株式会社永谷園ホールディングス</a:t>
            </a:r>
            <a:endParaRPr kumimoji="1" lang="ja-JP" altLang="en-US" sz="800" dirty="0">
              <a:solidFill>
                <a:schemeClr val="tx1"/>
              </a:solidFill>
            </a:endParaRPr>
          </a:p>
        </p:txBody>
      </p:sp>
      <p:sp>
        <p:nvSpPr>
          <p:cNvPr id="9" name="正方形/長方形 8"/>
          <p:cNvSpPr/>
          <p:nvPr/>
        </p:nvSpPr>
        <p:spPr>
          <a:xfrm>
            <a:off x="128464" y="4507200"/>
            <a:ext cx="842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自他商品・役務識別機能から派生する商標の</a:t>
            </a:r>
            <a:r>
              <a:rPr kumimoji="1" lang="en-US" altLang="ja-JP" sz="2400" dirty="0" smtClean="0">
                <a:solidFill>
                  <a:schemeClr val="tx1"/>
                </a:solidFill>
              </a:rPr>
              <a:t>3</a:t>
            </a:r>
            <a:r>
              <a:rPr kumimoji="1" lang="ja-JP" altLang="en-US" sz="2400" dirty="0" err="1" smtClean="0">
                <a:solidFill>
                  <a:schemeClr val="tx1"/>
                </a:solidFill>
              </a:rPr>
              <a:t>つの</a:t>
            </a:r>
            <a:r>
              <a:rPr kumimoji="1" lang="ja-JP" altLang="en-US" sz="2400" dirty="0" smtClean="0">
                <a:solidFill>
                  <a:schemeClr val="tx1"/>
                </a:solidFill>
              </a:rPr>
              <a:t>機能</a:t>
            </a:r>
            <a:endParaRPr kumimoji="1" lang="ja-JP" altLang="en-US" sz="2400" dirty="0">
              <a:solidFill>
                <a:schemeClr val="tx1"/>
              </a:solidFill>
            </a:endParaRPr>
          </a:p>
        </p:txBody>
      </p:sp>
      <p:sp>
        <p:nvSpPr>
          <p:cNvPr id="10" name="正方形/長方形 9"/>
          <p:cNvSpPr/>
          <p:nvPr/>
        </p:nvSpPr>
        <p:spPr>
          <a:xfrm>
            <a:off x="128588" y="5083200"/>
            <a:ext cx="9648825"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出所表示機能</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品質保証機能</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宣伝広告機能</a:t>
            </a:r>
            <a:endParaRPr kumimoji="1" lang="ja-JP" altLang="en-US" b="1" dirty="0">
              <a:solidFill>
                <a:schemeClr val="tx1"/>
              </a:solidFill>
            </a:endParaRPr>
          </a:p>
        </p:txBody>
      </p:sp>
      <p:sp>
        <p:nvSpPr>
          <p:cNvPr id="11" name="正方形/長方形 10"/>
          <p:cNvSpPr/>
          <p:nvPr/>
        </p:nvSpPr>
        <p:spPr>
          <a:xfrm>
            <a:off x="128588" y="6021288"/>
            <a:ext cx="9648825" cy="286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en-US" altLang="ja-JP" sz="800" dirty="0" smtClean="0">
                <a:solidFill>
                  <a:schemeClr val="tx1"/>
                </a:solidFill>
              </a:rPr>
              <a:t>※</a:t>
            </a:r>
            <a:r>
              <a:rPr kumimoji="1" lang="ja-JP" altLang="en-US" sz="800" dirty="0" smtClean="0">
                <a:solidFill>
                  <a:schemeClr val="tx1"/>
                </a:solidFill>
              </a:rPr>
              <a:t>：サービスのこと。</a:t>
            </a:r>
            <a:endParaRPr kumimoji="1" lang="ja-JP" altLang="en-US" sz="800" dirty="0">
              <a:solidFill>
                <a:schemeClr val="tx1"/>
              </a:solidFill>
            </a:endParaRPr>
          </a:p>
        </p:txBody>
      </p:sp>
      <p:sp>
        <p:nvSpPr>
          <p:cNvPr id="1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85235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4">
              <a:lumMod val="40000"/>
              <a:lumOff val="60000"/>
            </a:schemeClr>
          </a:solidFill>
        </p:spPr>
        <p:txBody>
          <a:bodyPr/>
          <a:lstStyle/>
          <a:p>
            <a:r>
              <a:rPr lang="en-US" altLang="ja-JP" dirty="0" smtClean="0"/>
              <a:t>06-02</a:t>
            </a:r>
            <a:r>
              <a:rPr lang="ja-JP" altLang="en-US" dirty="0" smtClean="0"/>
              <a:t>　商標制度の概要</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4">
              <a:lumMod val="20000"/>
              <a:lumOff val="80000"/>
            </a:schemeClr>
          </a:solidFill>
        </p:spPr>
        <p:txBody>
          <a:bodyPr/>
          <a:lstStyle/>
          <a:p>
            <a:r>
              <a:rPr lang="ja-JP" altLang="en-US" dirty="0"/>
              <a:t>商標</a:t>
            </a:r>
            <a:r>
              <a:rPr kumimoji="1" lang="ja-JP" altLang="en-US" dirty="0" smtClean="0"/>
              <a:t>法は「商標」を保護対象としている。</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8</a:t>
            </a:fld>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508432175"/>
              </p:ext>
            </p:extLst>
          </p:nvPr>
        </p:nvGraphicFramePr>
        <p:xfrm>
          <a:off x="633000" y="2347200"/>
          <a:ext cx="8640000" cy="3024000"/>
        </p:xfrm>
        <a:graphic>
          <a:graphicData uri="http://schemas.openxmlformats.org/drawingml/2006/table">
            <a:tbl>
              <a:tblPr>
                <a:tableStyleId>{5C22544A-7EE6-4342-B048-85BDC9FD1C3A}</a:tableStyleId>
              </a:tblPr>
              <a:tblGrid>
                <a:gridCol w="1440000">
                  <a:extLst>
                    <a:ext uri="{9D8B030D-6E8A-4147-A177-3AD203B41FA5}">
                      <a16:colId xmlns="" xmlns:a16="http://schemas.microsoft.com/office/drawing/2014/main" val="20000"/>
                    </a:ext>
                  </a:extLst>
                </a:gridCol>
                <a:gridCol w="2880000">
                  <a:extLst>
                    <a:ext uri="{9D8B030D-6E8A-4147-A177-3AD203B41FA5}">
                      <a16:colId xmlns="" xmlns:a16="http://schemas.microsoft.com/office/drawing/2014/main" val="20001"/>
                    </a:ext>
                  </a:extLst>
                </a:gridCol>
                <a:gridCol w="4320000">
                  <a:extLst>
                    <a:ext uri="{9D8B030D-6E8A-4147-A177-3AD203B41FA5}">
                      <a16:colId xmlns="" xmlns:a16="http://schemas.microsoft.com/office/drawing/2014/main" val="20002"/>
                    </a:ext>
                  </a:extLst>
                </a:gridCol>
              </a:tblGrid>
              <a:tr h="432000">
                <a:tc>
                  <a:txBody>
                    <a:bodyPr/>
                    <a:lstStyle/>
                    <a:p>
                      <a:pPr algn="ctr">
                        <a:lnSpc>
                          <a:spcPct val="110000"/>
                        </a:lnSpc>
                      </a:pPr>
                      <a:endParaRPr kumimoji="1" lang="ja-JP" altLang="en-US" sz="1800" dirty="0"/>
                    </a:p>
                  </a:txBody>
                  <a:tcPr anchor="ctr">
                    <a:solidFill>
                      <a:schemeClr val="bg1">
                        <a:lumMod val="85000"/>
                      </a:schemeClr>
                    </a:solidFill>
                  </a:tcPr>
                </a:tc>
                <a:tc>
                  <a:txBody>
                    <a:bodyPr/>
                    <a:lstStyle/>
                    <a:p>
                      <a:pPr algn="ctr">
                        <a:lnSpc>
                          <a:spcPct val="110000"/>
                        </a:lnSpc>
                      </a:pPr>
                      <a:r>
                        <a:rPr kumimoji="1" lang="ja-JP" altLang="en-US" sz="1800" b="1" dirty="0" smtClean="0"/>
                        <a:t>保護対象</a:t>
                      </a:r>
                      <a:endParaRPr kumimoji="1" lang="ja-JP" altLang="en-US" sz="1800" b="1" dirty="0"/>
                    </a:p>
                  </a:txBody>
                  <a:tcPr anchor="ctr">
                    <a:solidFill>
                      <a:schemeClr val="bg1">
                        <a:lumMod val="85000"/>
                      </a:schemeClr>
                    </a:solidFill>
                  </a:tcPr>
                </a:tc>
                <a:tc>
                  <a:txBody>
                    <a:bodyPr/>
                    <a:lstStyle/>
                    <a:p>
                      <a:pPr algn="ctr">
                        <a:lnSpc>
                          <a:spcPct val="110000"/>
                        </a:lnSpc>
                      </a:pPr>
                      <a:r>
                        <a:rPr kumimoji="1" lang="ja-JP" altLang="en-US" sz="1800" b="1" dirty="0" smtClean="0"/>
                        <a:t>定義</a:t>
                      </a:r>
                      <a:endParaRPr kumimoji="1" lang="ja-JP" altLang="en-US" sz="1800" b="1" dirty="0"/>
                    </a:p>
                  </a:txBody>
                  <a:tcPr anchor="ctr">
                    <a:solidFill>
                      <a:schemeClr val="bg1">
                        <a:lumMod val="85000"/>
                      </a:schemeClr>
                    </a:solidFill>
                  </a:tcPr>
                </a:tc>
                <a:extLst>
                  <a:ext uri="{0D108BD9-81ED-4DB2-BD59-A6C34878D82A}">
                    <a16:rowId xmlns="" xmlns:a16="http://schemas.microsoft.com/office/drawing/2014/main" val="10000"/>
                  </a:ext>
                </a:extLst>
              </a:tr>
              <a:tr h="1296000">
                <a:tc>
                  <a:txBody>
                    <a:bodyPr/>
                    <a:lstStyle/>
                    <a:p>
                      <a:pPr algn="ctr">
                        <a:lnSpc>
                          <a:spcPct val="110000"/>
                        </a:lnSpc>
                      </a:pPr>
                      <a:r>
                        <a:rPr kumimoji="1" lang="ja-JP" altLang="en-US" sz="1800" b="1" dirty="0" smtClean="0"/>
                        <a:t>商標法</a:t>
                      </a:r>
                      <a:endParaRPr kumimoji="1" lang="ja-JP" altLang="en-US" sz="1800" b="1" dirty="0"/>
                    </a:p>
                  </a:txBody>
                  <a:tcPr anchor="ctr">
                    <a:solidFill>
                      <a:schemeClr val="accent4">
                        <a:lumMod val="40000"/>
                        <a:lumOff val="60000"/>
                      </a:schemeClr>
                    </a:solidFill>
                  </a:tcPr>
                </a:tc>
                <a:tc>
                  <a:txBody>
                    <a:bodyPr/>
                    <a:lstStyle/>
                    <a:p>
                      <a:pPr algn="ctr">
                        <a:lnSpc>
                          <a:spcPct val="110000"/>
                        </a:lnSpc>
                      </a:pPr>
                      <a:r>
                        <a:rPr kumimoji="1" lang="ja-JP" altLang="en-US" sz="1800" dirty="0" smtClean="0"/>
                        <a:t>商標</a:t>
                      </a:r>
                      <a:endParaRPr kumimoji="1" lang="ja-JP" altLang="en-US" sz="1800" dirty="0"/>
                    </a:p>
                  </a:txBody>
                  <a:tcPr anchor="ctr">
                    <a:solidFill>
                      <a:schemeClr val="bg1">
                        <a:lumMod val="95000"/>
                      </a:schemeClr>
                    </a:solidFill>
                  </a:tcPr>
                </a:tc>
                <a:tc>
                  <a:txBody>
                    <a:bodyPr/>
                    <a:lstStyle/>
                    <a:p>
                      <a:pPr>
                        <a:lnSpc>
                          <a:spcPct val="110000"/>
                        </a:lnSpc>
                      </a:pPr>
                      <a:r>
                        <a:rPr kumimoji="1" lang="ja-JP" altLang="en-US" sz="1800" dirty="0" smtClean="0"/>
                        <a:t>商標とは「文字、図形、記号、立体的形状もしくは色彩又はこれらの結合、音その他政令で定めるもの」をいう</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1"/>
                  </a:ext>
                </a:extLst>
              </a:tr>
              <a:tr h="1296000">
                <a:tc>
                  <a:txBody>
                    <a:bodyPr/>
                    <a:lstStyle/>
                    <a:p>
                      <a:pPr algn="ctr">
                        <a:lnSpc>
                          <a:spcPct val="110000"/>
                        </a:lnSpc>
                      </a:pPr>
                      <a:r>
                        <a:rPr kumimoji="1" lang="ja-JP" altLang="en-US" sz="1800" b="1" dirty="0" smtClean="0"/>
                        <a:t>意匠法</a:t>
                      </a:r>
                      <a:endParaRPr kumimoji="1" lang="en-US" altLang="ja-JP" sz="1800" b="1" dirty="0" smtClean="0"/>
                    </a:p>
                    <a:p>
                      <a:pPr algn="ctr">
                        <a:lnSpc>
                          <a:spcPct val="110000"/>
                        </a:lnSpc>
                      </a:pPr>
                      <a:r>
                        <a:rPr kumimoji="1" lang="ja-JP" altLang="en-US" sz="1800" b="1" dirty="0" smtClean="0"/>
                        <a:t>（比較）</a:t>
                      </a:r>
                      <a:endParaRPr kumimoji="1" lang="ja-JP" altLang="en-US" sz="1800" b="1" dirty="0"/>
                    </a:p>
                  </a:txBody>
                  <a:tcPr anchor="ctr">
                    <a:solidFill>
                      <a:schemeClr val="accent3">
                        <a:lumMod val="40000"/>
                        <a:lumOff val="60000"/>
                      </a:schemeClr>
                    </a:solidFill>
                  </a:tcPr>
                </a:tc>
                <a:tc>
                  <a:txBody>
                    <a:bodyPr/>
                    <a:lstStyle/>
                    <a:p>
                      <a:pPr algn="ctr">
                        <a:lnSpc>
                          <a:spcPct val="110000"/>
                        </a:lnSpc>
                      </a:pPr>
                      <a:r>
                        <a:rPr kumimoji="1" lang="ja-JP" altLang="en-US" sz="1800" dirty="0" smtClean="0"/>
                        <a:t>意匠</a:t>
                      </a:r>
                      <a:endParaRPr kumimoji="1" lang="ja-JP" altLang="en-US" sz="1800" dirty="0"/>
                    </a:p>
                  </a:txBody>
                  <a:tcPr anchor="ctr">
                    <a:solidFill>
                      <a:schemeClr val="bg1">
                        <a:lumMod val="95000"/>
                      </a:schemeClr>
                    </a:solidFill>
                  </a:tcPr>
                </a:tc>
                <a:tc>
                  <a:txBody>
                    <a:bodyPr/>
                    <a:lstStyle/>
                    <a:p>
                      <a:pPr>
                        <a:lnSpc>
                          <a:spcPct val="110000"/>
                        </a:lnSpc>
                      </a:pPr>
                      <a:r>
                        <a:rPr kumimoji="1" lang="ja-JP" altLang="en-US" sz="1800" dirty="0" smtClean="0"/>
                        <a:t>意匠とは「物品の形状、模様若しくは色彩又はこれらの結合であって、視覚を通じて美感を起こさせるもの」をいう</a:t>
                      </a:r>
                      <a:endParaRPr kumimoji="1" lang="en-US" altLang="ja-JP" sz="1800" dirty="0" smtClean="0"/>
                    </a:p>
                  </a:txBody>
                  <a:tcPr anchor="ctr">
                    <a:solidFill>
                      <a:schemeClr val="bg1">
                        <a:lumMod val="95000"/>
                      </a:schemeClr>
                    </a:solidFill>
                  </a:tcPr>
                </a:tc>
                <a:extLst>
                  <a:ext uri="{0D108BD9-81ED-4DB2-BD59-A6C34878D82A}">
                    <a16:rowId xmlns="" xmlns:a16="http://schemas.microsoft.com/office/drawing/2014/main" val="10002"/>
                  </a:ext>
                </a:extLst>
              </a:tr>
            </a:tbl>
          </a:graphicData>
        </a:graphic>
      </p:graphicFrame>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636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4026</Words>
  <Application>Microsoft Office PowerPoint</Application>
  <PresentationFormat>A4 210 x 297 mm</PresentationFormat>
  <Paragraphs>361</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Ｐゴシック</vt:lpstr>
      <vt:lpstr>メイリオ</vt:lpstr>
      <vt:lpstr>Arial</vt:lpstr>
      <vt:lpstr>Wingdings</vt:lpstr>
      <vt:lpstr>Blank</vt:lpstr>
      <vt:lpstr>本教材の利用について</vt:lpstr>
      <vt:lpstr>パート6  ブランドを守る デザイン創作と商標</vt:lpstr>
      <vt:lpstr>ブランドを守る　デザイン創作と商標　目次</vt:lpstr>
      <vt:lpstr>CASE</vt:lpstr>
      <vt:lpstr>06-01 ブランディングと商標</vt:lpstr>
      <vt:lpstr>06-01　ブランディングと商標</vt:lpstr>
      <vt:lpstr>06-02 商標制度の概要</vt:lpstr>
      <vt:lpstr>06-02　商標制度の概要</vt:lpstr>
      <vt:lpstr>06-02　商標制度の概要</vt:lpstr>
      <vt:lpstr>06-02　商標制度の概要</vt:lpstr>
      <vt:lpstr>06-02　商標制度の概要</vt:lpstr>
      <vt:lpstr>06-02　商標制度の概要</vt:lpstr>
      <vt:lpstr>06-02　商標制度の概要</vt:lpstr>
      <vt:lpstr>06-02　商標制度の概要</vt:lpstr>
      <vt:lpstr>06-02　商標制度の概要</vt:lpstr>
      <vt:lpstr>06-02　商標制度の概要</vt:lpstr>
      <vt:lpstr>06-03 不正競争について</vt:lpstr>
      <vt:lpstr>06-03　不正競争について</vt:lpstr>
      <vt:lpstr>06-03　不正競争について</vt:lpstr>
      <vt:lpstr>06-04 営業秘密について</vt:lpstr>
      <vt:lpstr>06-04　営業秘密について</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2017-11-21T06:17:30Z</dcterms:created>
  <dcterms:modified xsi:type="dcterms:W3CDTF">2017-12-27T04:52:51Z</dcterms:modified>
</cp:coreProperties>
</file>