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20"/>
  </p:notesMasterIdLst>
  <p:handoutMasterIdLst>
    <p:handoutMasterId r:id="rId21"/>
  </p:handoutMasterIdLst>
  <p:sldIdLst>
    <p:sldId id="457" r:id="rId2"/>
    <p:sldId id="283" r:id="rId3"/>
    <p:sldId id="300" r:id="rId4"/>
    <p:sldId id="341" r:id="rId5"/>
    <p:sldId id="443" r:id="rId6"/>
    <p:sldId id="444" r:id="rId7"/>
    <p:sldId id="342" r:id="rId8"/>
    <p:sldId id="445" r:id="rId9"/>
    <p:sldId id="448" r:id="rId10"/>
    <p:sldId id="343" r:id="rId11"/>
    <p:sldId id="446" r:id="rId12"/>
    <p:sldId id="449" r:id="rId13"/>
    <p:sldId id="455" r:id="rId14"/>
    <p:sldId id="456" r:id="rId15"/>
    <p:sldId id="450" r:id="rId16"/>
    <p:sldId id="344" r:id="rId17"/>
    <p:sldId id="447" r:id="rId18"/>
    <p:sldId id="451" r:id="rId19"/>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guide id="3" pos="3211" userDrawn="1">
          <p15:clr>
            <a:srgbClr val="A4A3A4"/>
          </p15:clr>
        </p15:guide>
        <p15:guide id="4" pos="3029" userDrawn="1">
          <p15:clr>
            <a:srgbClr val="A4A3A4"/>
          </p15:clr>
        </p15:guide>
        <p15:guide id="5" orient="horz" pos="346" userDrawn="1">
          <p15:clr>
            <a:srgbClr val="A4A3A4"/>
          </p15:clr>
        </p15:guide>
        <p15:guide id="6" orient="horz" pos="4247" userDrawn="1">
          <p15:clr>
            <a:srgbClr val="A4A3A4"/>
          </p15:clr>
        </p15:guide>
        <p15:guide id="7" orient="horz" pos="436" userDrawn="1">
          <p15:clr>
            <a:srgbClr val="A4A3A4"/>
          </p15:clr>
        </p15:guide>
        <p15:guide id="8" pos="81" userDrawn="1">
          <p15:clr>
            <a:srgbClr val="A4A3A4"/>
          </p15:clr>
        </p15:guide>
        <p15:guide id="9" pos="6159" userDrawn="1">
          <p15:clr>
            <a:srgbClr val="A4A3A4"/>
          </p15:clr>
        </p15:guide>
        <p15:guide id="10" orient="horz" pos="709" userDrawn="1">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58251" autoAdjust="0"/>
  </p:normalViewPr>
  <p:slideViewPr>
    <p:cSldViewPr>
      <p:cViewPr varScale="1">
        <p:scale>
          <a:sx n="94" d="100"/>
          <a:sy n="94" d="100"/>
        </p:scale>
        <p:origin x="96" y="414"/>
      </p:cViewPr>
      <p:guideLst>
        <p:guide orient="horz" pos="2160"/>
        <p:guide pos="3120"/>
        <p:guide pos="3211"/>
        <p:guide pos="3029"/>
        <p:guide orient="horz" pos="346"/>
        <p:guide orient="horz" pos="4247"/>
        <p:guide orient="horz" pos="436"/>
        <p:guide pos="81"/>
        <p:guide pos="6159"/>
        <p:guide orient="horz" pos="709"/>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varScale="1">
        <p:scale>
          <a:sx n="76" d="100"/>
          <a:sy n="76" d="100"/>
        </p:scale>
        <p:origin x="2184" y="108"/>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15B4AD2-0971-486B-AE19-C453B0726B0F}" type="datetimeFigureOut">
              <a:rPr kumimoji="1" lang="ja-JP" altLang="en-US" smtClean="0"/>
              <a:t>2017/11/21</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A8C60B4F-9FDB-4280-BEA0-D171FEFE10DE}" type="slidenum">
              <a:rPr kumimoji="1" lang="ja-JP" altLang="en-US" smtClean="0"/>
              <a:t>‹#›</a:t>
            </a:fld>
            <a:endParaRPr kumimoji="1" lang="ja-JP" altLang="en-US"/>
          </a:p>
        </p:txBody>
      </p:sp>
    </p:spTree>
    <p:extLst>
      <p:ext uri="{BB962C8B-B14F-4D97-AF65-F5344CB8AC3E}">
        <p14:creationId xmlns:p14="http://schemas.microsoft.com/office/powerpoint/2010/main" val="749752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Rot="1" noChangeAspect="1" noChangeArrowheads="1" noTextEdit="1"/>
          </p:cNvSpPr>
          <p:nvPr>
            <p:ph type="sldImg" idx="2"/>
          </p:nvPr>
        </p:nvSpPr>
        <p:spPr bwMode="auto">
          <a:xfrm>
            <a:off x="712788" y="746125"/>
            <a:ext cx="5381625" cy="37258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0720" y="4721186"/>
            <a:ext cx="5445760" cy="4472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Tree>
    <p:extLst>
      <p:ext uri="{BB962C8B-B14F-4D97-AF65-F5344CB8AC3E}">
        <p14:creationId xmlns:p14="http://schemas.microsoft.com/office/powerpoint/2010/main" val="29163765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100" kern="1200">
        <a:solidFill>
          <a:schemeClr val="tx1"/>
        </a:solidFill>
        <a:latin typeface="+mn-ea"/>
        <a:ea typeface="+mn-ea"/>
        <a:cs typeface="+mn-cs"/>
      </a:defRPr>
    </a:lvl1pPr>
    <a:lvl2pPr marL="457200" algn="l" rtl="0" fontAlgn="base">
      <a:spcBef>
        <a:spcPct val="30000"/>
      </a:spcBef>
      <a:spcAft>
        <a:spcPct val="0"/>
      </a:spcAft>
      <a:defRPr kumimoji="1" sz="1100" kern="1200">
        <a:solidFill>
          <a:schemeClr val="tx1"/>
        </a:solidFill>
        <a:latin typeface="+mn-ea"/>
        <a:ea typeface="+mn-ea"/>
        <a:cs typeface="+mn-cs"/>
      </a:defRPr>
    </a:lvl2pPr>
    <a:lvl3pPr marL="914400" algn="l" rtl="0" fontAlgn="base">
      <a:spcBef>
        <a:spcPct val="30000"/>
      </a:spcBef>
      <a:spcAft>
        <a:spcPct val="0"/>
      </a:spcAft>
      <a:defRPr kumimoji="1" sz="1100" kern="1200">
        <a:solidFill>
          <a:schemeClr val="tx1"/>
        </a:solidFill>
        <a:latin typeface="+mn-ea"/>
        <a:ea typeface="+mn-ea"/>
        <a:cs typeface="+mn-cs"/>
      </a:defRPr>
    </a:lvl3pPr>
    <a:lvl4pPr marL="1371600" algn="l" rtl="0" fontAlgn="base">
      <a:spcBef>
        <a:spcPct val="30000"/>
      </a:spcBef>
      <a:spcAft>
        <a:spcPct val="0"/>
      </a:spcAft>
      <a:defRPr kumimoji="1" sz="1100" kern="1200">
        <a:solidFill>
          <a:schemeClr val="tx1"/>
        </a:solidFill>
        <a:latin typeface="+mn-ea"/>
        <a:ea typeface="+mn-ea"/>
        <a:cs typeface="+mn-cs"/>
      </a:defRPr>
    </a:lvl4pPr>
    <a:lvl5pPr marL="1828800" algn="l" rtl="0" fontAlgn="base">
      <a:spcBef>
        <a:spcPct val="30000"/>
      </a:spcBef>
      <a:spcAft>
        <a:spcPct val="0"/>
      </a:spcAft>
      <a:defRPr kumimoji="1" sz="1100" kern="1200">
        <a:solidFill>
          <a:schemeClr val="tx1"/>
        </a:solidFill>
        <a:latin typeface="+mn-ea"/>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2893856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417166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296260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rPr>
              <a:t>・デザインと産業財産権法とを関連付けて考える。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en-US" altLang="ja-JP" dirty="0" smtClean="0">
                <a:solidFill>
                  <a:schemeClr val="tx1"/>
                </a:solidFill>
              </a:rPr>
              <a:t>1. </a:t>
            </a:r>
            <a:r>
              <a:rPr kumimoji="1" lang="ja-JP" altLang="en-US" dirty="0" smtClean="0">
                <a:solidFill>
                  <a:schemeClr val="tx1"/>
                </a:solidFill>
              </a:rPr>
              <a:t>産業財産権は先願主義を採用しているので、実現しそうなアイデアが生まれた時点で出願を考えることが重要。特許権、実用新案権、意匠権により、新しい扇風機の技術やデザインを保護することが考えられる。</a:t>
            </a:r>
            <a:endParaRPr kumimoji="1" lang="en-US" altLang="ja-JP" dirty="0" smtClean="0">
              <a:solidFill>
                <a:schemeClr val="tx1"/>
              </a:solidFill>
            </a:endParaRPr>
          </a:p>
          <a:p>
            <a:r>
              <a:rPr kumimoji="1" lang="en-US" altLang="ja-JP" dirty="0" smtClean="0">
                <a:solidFill>
                  <a:schemeClr val="tx1"/>
                </a:solidFill>
              </a:rPr>
              <a:t>2. A</a:t>
            </a:r>
            <a:r>
              <a:rPr kumimoji="1" lang="ja-JP" altLang="en-US" dirty="0" smtClean="0">
                <a:solidFill>
                  <a:schemeClr val="tx1"/>
                </a:solidFill>
              </a:rPr>
              <a:t>と</a:t>
            </a:r>
            <a:r>
              <a:rPr kumimoji="1" lang="en-US" altLang="ja-JP" dirty="0" smtClean="0">
                <a:solidFill>
                  <a:schemeClr val="tx1"/>
                </a:solidFill>
              </a:rPr>
              <a:t>B</a:t>
            </a:r>
            <a:r>
              <a:rPr kumimoji="1" lang="ja-JP" altLang="en-US" dirty="0" smtClean="0">
                <a:solidFill>
                  <a:schemeClr val="tx1"/>
                </a:solidFill>
              </a:rPr>
              <a:t>が共同で出願するのであれば、守秘義務が課されない</a:t>
            </a:r>
            <a:r>
              <a:rPr kumimoji="1" lang="en-US" altLang="ja-JP" dirty="0" smtClean="0">
                <a:solidFill>
                  <a:schemeClr val="tx1"/>
                </a:solidFill>
              </a:rPr>
              <a:t>A</a:t>
            </a:r>
            <a:r>
              <a:rPr kumimoji="1" lang="ja-JP" altLang="en-US" dirty="0" smtClean="0">
                <a:solidFill>
                  <a:schemeClr val="tx1"/>
                </a:solidFill>
              </a:rPr>
              <a:t>と</a:t>
            </a:r>
            <a:r>
              <a:rPr kumimoji="1" lang="en-US" altLang="ja-JP" dirty="0" smtClean="0">
                <a:solidFill>
                  <a:schemeClr val="tx1"/>
                </a:solidFill>
              </a:rPr>
              <a:t>B</a:t>
            </a:r>
            <a:r>
              <a:rPr kumimoji="1" lang="ja-JP" altLang="en-US" dirty="0" smtClean="0">
                <a:solidFill>
                  <a:schemeClr val="tx1"/>
                </a:solidFill>
              </a:rPr>
              <a:t>以外には、出願するまでアイデアを話してはいけない。製造してくれるメーカー</a:t>
            </a:r>
            <a:r>
              <a:rPr kumimoji="1" lang="en-US" altLang="ja-JP" dirty="0" smtClean="0">
                <a:solidFill>
                  <a:schemeClr val="tx1"/>
                </a:solidFill>
              </a:rPr>
              <a:t>X</a:t>
            </a:r>
            <a:r>
              <a:rPr kumimoji="1" lang="ja-JP" altLang="en-US" dirty="0" smtClean="0">
                <a:solidFill>
                  <a:schemeClr val="tx1"/>
                </a:solidFill>
              </a:rPr>
              <a:t>社に対しても権利を取得する前にアイデアを公開してしまうと、権利を取得できない可能性がでてくるだけでなく、アイデアを使った製品を許可なく製造されても、自分たちの権利を主張することができないおそれがある。取得した特許権、意匠権を利用してメーカー</a:t>
            </a:r>
            <a:r>
              <a:rPr kumimoji="1" lang="en-US" altLang="ja-JP" dirty="0" smtClean="0">
                <a:solidFill>
                  <a:schemeClr val="tx1"/>
                </a:solidFill>
              </a:rPr>
              <a:t>X</a:t>
            </a:r>
            <a:r>
              <a:rPr kumimoji="1" lang="ja-JP" altLang="en-US" dirty="0" smtClean="0">
                <a:solidFill>
                  <a:schemeClr val="tx1"/>
                </a:solidFill>
              </a:rPr>
              <a:t>社とどのような契約をするかはケースバイケースであるが、譲渡、ライセンスが一般的といえる。</a:t>
            </a:r>
            <a:endParaRPr kumimoji="1" lang="en-US" altLang="ja-JP" dirty="0" smtClean="0">
              <a:solidFill>
                <a:schemeClr val="tx1"/>
              </a:solidFill>
            </a:endParaRPr>
          </a:p>
          <a:p>
            <a:r>
              <a:rPr kumimoji="1" lang="en-US" altLang="ja-JP" dirty="0" smtClean="0">
                <a:solidFill>
                  <a:schemeClr val="tx1"/>
                </a:solidFill>
              </a:rPr>
              <a:t>3. A</a:t>
            </a:r>
            <a:r>
              <a:rPr kumimoji="1" lang="ja-JP" altLang="en-US" dirty="0" smtClean="0">
                <a:solidFill>
                  <a:schemeClr val="tx1"/>
                </a:solidFill>
              </a:rPr>
              <a:t>と</a:t>
            </a:r>
            <a:r>
              <a:rPr kumimoji="1" lang="en-US" altLang="ja-JP" dirty="0" smtClean="0">
                <a:solidFill>
                  <a:schemeClr val="tx1"/>
                </a:solidFill>
              </a:rPr>
              <a:t>B</a:t>
            </a:r>
            <a:r>
              <a:rPr kumimoji="1" lang="ja-JP" altLang="en-US" dirty="0" smtClean="0">
                <a:solidFill>
                  <a:schemeClr val="tx1"/>
                </a:solidFill>
              </a:rPr>
              <a:t>のアイデアを合わせて新しい扇風機が開発されたので、</a:t>
            </a:r>
            <a:r>
              <a:rPr kumimoji="1" lang="en-US" altLang="ja-JP" dirty="0" smtClean="0">
                <a:solidFill>
                  <a:schemeClr val="tx1"/>
                </a:solidFill>
              </a:rPr>
              <a:t>A</a:t>
            </a:r>
            <a:r>
              <a:rPr kumimoji="1" lang="ja-JP" altLang="en-US" dirty="0" smtClean="0">
                <a:solidFill>
                  <a:schemeClr val="tx1"/>
                </a:solidFill>
              </a:rPr>
              <a:t>と</a:t>
            </a:r>
            <a:r>
              <a:rPr kumimoji="1" lang="en-US" altLang="ja-JP" dirty="0" smtClean="0">
                <a:solidFill>
                  <a:schemeClr val="tx1"/>
                </a:solidFill>
              </a:rPr>
              <a:t>B</a:t>
            </a:r>
            <a:r>
              <a:rPr kumimoji="1" lang="ja-JP" altLang="en-US" dirty="0" smtClean="0">
                <a:solidFill>
                  <a:schemeClr val="tx1"/>
                </a:solidFill>
              </a:rPr>
              <a:t>は共同創作者といえる。</a:t>
            </a:r>
            <a:r>
              <a:rPr kumimoji="1" lang="en-US" altLang="ja-JP" dirty="0" smtClean="0">
                <a:solidFill>
                  <a:schemeClr val="tx1"/>
                </a:solidFill>
              </a:rPr>
              <a:t>C</a:t>
            </a:r>
            <a:r>
              <a:rPr kumimoji="1" lang="ja-JP" altLang="en-US" dirty="0" smtClean="0">
                <a:solidFill>
                  <a:schemeClr val="tx1"/>
                </a:solidFill>
              </a:rPr>
              <a:t>は製造するために手伝っただけなので、創作者にはならない。</a:t>
            </a:r>
            <a:endParaRPr kumimoji="1" lang="ja-JP" altLang="en-US" dirty="0">
              <a:solidFill>
                <a:schemeClr val="tx1"/>
              </a:solidFill>
            </a:endParaRPr>
          </a:p>
        </p:txBody>
      </p:sp>
    </p:spTree>
    <p:extLst>
      <p:ext uri="{BB962C8B-B14F-4D97-AF65-F5344CB8AC3E}">
        <p14:creationId xmlns:p14="http://schemas.microsoft.com/office/powerpoint/2010/main" val="3843558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471480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979947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r>
              <a:rPr kumimoji="1" lang="ja-JP" altLang="en-US" dirty="0" smtClean="0"/>
              <a:t>・自分の創作物は知的財産として保護しないといけないものの、アイデアを盗まれるケースは生じ得る。その場合に、どのように対応したらよいかを考える機会を与える。</a:t>
            </a:r>
            <a:endParaRPr kumimoji="1" lang="en-US" altLang="ja-JP" dirty="0" smtClean="0"/>
          </a:p>
          <a:p>
            <a:endParaRPr kumimoji="1" lang="en-US" altLang="ja-JP" dirty="0" smtClean="0"/>
          </a:p>
          <a:p>
            <a:r>
              <a:rPr kumimoji="1" lang="en-US" altLang="ja-JP" dirty="0" smtClean="0"/>
              <a:t>〔</a:t>
            </a:r>
            <a:r>
              <a:rPr kumimoji="1" lang="ja-JP" altLang="en-US" dirty="0" smtClean="0"/>
              <a:t>説明</a:t>
            </a:r>
            <a:r>
              <a:rPr kumimoji="1" lang="en-US" altLang="ja-JP" dirty="0" smtClean="0"/>
              <a:t>〕</a:t>
            </a:r>
            <a:endParaRPr kumimoji="1" lang="ja-JP" altLang="en-US" dirty="0" smtClean="0"/>
          </a:p>
          <a:p>
            <a:r>
              <a:rPr kumimoji="1" lang="ja-JP" altLang="en-US" dirty="0" smtClean="0"/>
              <a:t>・特許を受ける権利を有するのは発明者であり、それ以外の権利を有していない者が出願したものを冒認出願という。では、真の権利者はどう対応すべきであるか。対応は、特許権が付与される前と付与された後で異なる。特許権が付与される前では、真の権利者は冒認者に対して、特許を受ける権利に係る確認訴訟を提起し、その判決を根拠に出願人の名義変更を申請することが認められている。判決の結果を特許庁に提出し、出願人名義を自分に変更することで冒認者の出願を自分のものにすることができる。付与された後であれば、真の権利者は、冒認者から特許権を取り戻す移転請求が認められている（特許法</a:t>
            </a:r>
            <a:r>
              <a:rPr kumimoji="1" lang="en-US" altLang="ja-JP" dirty="0" smtClean="0"/>
              <a:t>74</a:t>
            </a:r>
            <a:r>
              <a:rPr kumimoji="1" lang="ja-JP" altLang="en-US" dirty="0" smtClean="0"/>
              <a:t>条</a:t>
            </a:r>
            <a:r>
              <a:rPr kumimoji="1" lang="en-US" altLang="ja-JP" dirty="0" smtClean="0"/>
              <a:t>1</a:t>
            </a:r>
            <a:r>
              <a:rPr kumimoji="1" lang="ja-JP" altLang="en-US" dirty="0" smtClean="0"/>
              <a:t>項）。</a:t>
            </a:r>
            <a:endParaRPr kumimoji="1" lang="ja-JP" altLang="en-US" dirty="0"/>
          </a:p>
        </p:txBody>
      </p:sp>
    </p:spTree>
    <p:extLst>
      <p:ext uri="{BB962C8B-B14F-4D97-AF65-F5344CB8AC3E}">
        <p14:creationId xmlns:p14="http://schemas.microsoft.com/office/powerpoint/2010/main" val="3097226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6750192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9677514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t>・自分で課題を見つけ出し、デザイナーとしてどのように解決手段を見出すかについて考える。自分の関心があるデザイン分野だけでなく、グループで話し合うことで、さまざまなデザインの活用法があることに気付き、そのデザインを保護、活用するために知的財産が有効なツールとなることを理解する。</a:t>
            </a:r>
            <a:endParaRPr kumimoji="1" lang="en-US" altLang="ja-JP" dirty="0" smtClean="0"/>
          </a:p>
          <a:p>
            <a:endParaRPr kumimoji="1" lang="en-US" altLang="ja-JP" dirty="0" smtClean="0"/>
          </a:p>
          <a:p>
            <a:r>
              <a:rPr kumimoji="1" lang="en-US" altLang="ja-JP" dirty="0" smtClean="0"/>
              <a:t>〔</a:t>
            </a:r>
            <a:r>
              <a:rPr kumimoji="1" lang="ja-JP" altLang="en-US" dirty="0" smtClean="0"/>
              <a:t>説明</a:t>
            </a:r>
            <a:r>
              <a:rPr kumimoji="1" lang="en-US" altLang="ja-JP" dirty="0" smtClean="0"/>
              <a:t>〕</a:t>
            </a:r>
            <a:endParaRPr kumimoji="1" lang="ja-JP" alt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smtClean="0"/>
              <a:t>・街づくり</a:t>
            </a:r>
            <a:r>
              <a:rPr kumimoji="1" lang="ja-JP" altLang="en-US" dirty="0" smtClean="0"/>
              <a:t>をブランディングするなかで、デザイン、技術を活用することを考える。デザイン、技術については特許権、実用新案権、意匠権を利用し、またブランディングでは商標権を活用する観点から考えるとよい。</a:t>
            </a:r>
            <a:endParaRPr kumimoji="1" lang="en-US" altLang="ja-JP" dirty="0" smtClean="0"/>
          </a:p>
        </p:txBody>
      </p:sp>
    </p:spTree>
    <p:extLst>
      <p:ext uri="{BB962C8B-B14F-4D97-AF65-F5344CB8AC3E}">
        <p14:creationId xmlns:p14="http://schemas.microsoft.com/office/powerpoint/2010/main" val="661853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900975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t>・演習を通じて産業財産権に関する知識を整理する。</a:t>
            </a:r>
            <a:endParaRPr kumimoji="1" lang="en-US" altLang="ja-JP" dirty="0" smtClean="0"/>
          </a:p>
          <a:p>
            <a:endParaRPr kumimoji="1" lang="en-US" altLang="ja-JP" dirty="0" smtClean="0"/>
          </a:p>
          <a:p>
            <a:r>
              <a:rPr kumimoji="1" lang="en-US" altLang="ja-JP" dirty="0" smtClean="0"/>
              <a:t>〔</a:t>
            </a:r>
            <a:r>
              <a:rPr kumimoji="1" lang="ja-JP" altLang="en-US" dirty="0" smtClean="0"/>
              <a:t>説明</a:t>
            </a:r>
            <a:r>
              <a:rPr kumimoji="1" lang="en-US" altLang="ja-JP" dirty="0" smtClean="0"/>
              <a:t>〕</a:t>
            </a:r>
          </a:p>
          <a:p>
            <a:r>
              <a:rPr kumimoji="1" lang="ja-JP" altLang="en-US" dirty="0" smtClean="0"/>
              <a:t>・それぞれの演習は、学生の専攻に合わせて適宜題材等を変更して使うとよい。</a:t>
            </a:r>
            <a:endParaRPr kumimoji="1" lang="en-US" altLang="ja-JP" dirty="0" smtClean="0"/>
          </a:p>
          <a:p>
            <a:r>
              <a:rPr kumimoji="1" lang="ja-JP" altLang="en-US" dirty="0" smtClean="0"/>
              <a:t>・また、</a:t>
            </a:r>
            <a:r>
              <a:rPr kumimoji="1" lang="en-US" altLang="ja-JP" dirty="0" smtClean="0"/>
              <a:t>90</a:t>
            </a:r>
            <a:r>
              <a:rPr kumimoji="1" lang="ja-JP" altLang="en-US" dirty="0" smtClean="0"/>
              <a:t>分の授業でいくつの演習を行うかについても適宜決めるとよい。</a:t>
            </a:r>
            <a:endParaRPr kumimoji="1" lang="ja-JP" altLang="en-US" dirty="0"/>
          </a:p>
        </p:txBody>
      </p:sp>
    </p:spTree>
    <p:extLst>
      <p:ext uri="{BB962C8B-B14F-4D97-AF65-F5344CB8AC3E}">
        <p14:creationId xmlns:p14="http://schemas.microsoft.com/office/powerpoint/2010/main" val="2975968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610311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53823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r>
              <a:rPr kumimoji="1" lang="en-US" altLang="ja-JP" dirty="0" smtClean="0">
                <a:solidFill>
                  <a:schemeClr val="tx1"/>
                </a:solidFill>
              </a:rPr>
              <a:t>1. </a:t>
            </a:r>
            <a:r>
              <a:rPr kumimoji="1" lang="ja-JP" altLang="en-US" dirty="0" smtClean="0">
                <a:solidFill>
                  <a:schemeClr val="tx1"/>
                </a:solidFill>
              </a:rPr>
              <a:t>アイデアや創作物を保護するために文章で権利対象を表現し、文章によって権利範囲が決まることを経験する。</a:t>
            </a:r>
            <a:endParaRPr kumimoji="1" lang="en-US" altLang="ja-JP" dirty="0" smtClean="0">
              <a:solidFill>
                <a:schemeClr val="tx1"/>
              </a:solidFill>
            </a:endParaRPr>
          </a:p>
          <a:p>
            <a:r>
              <a:rPr kumimoji="1" lang="en-US" altLang="ja-JP" dirty="0" smtClean="0">
                <a:solidFill>
                  <a:schemeClr val="tx1"/>
                </a:solidFill>
              </a:rPr>
              <a:t>2. </a:t>
            </a:r>
            <a:r>
              <a:rPr kumimoji="1" lang="ja-JP" altLang="en-US" dirty="0" smtClean="0">
                <a:solidFill>
                  <a:schemeClr val="tx1"/>
                </a:solidFill>
              </a:rPr>
              <a:t>特許、実用新案、意匠、商標の意義を考える。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p>
          <a:p>
            <a:r>
              <a:rPr kumimoji="1" lang="en-US" altLang="ja-JP" dirty="0" smtClean="0">
                <a:solidFill>
                  <a:schemeClr val="tx1"/>
                </a:solidFill>
              </a:rPr>
              <a:t>1. </a:t>
            </a:r>
            <a:r>
              <a:rPr kumimoji="1" lang="ja-JP" altLang="en-US" dirty="0" smtClean="0">
                <a:solidFill>
                  <a:schemeClr val="tx1"/>
                </a:solidFill>
              </a:rPr>
              <a:t>グループでお互いの文章を比較し、権利範囲の広さ、表現の妥当性について意見交換する。なお、題材は消しゴムを用いているが、適宜変更してよい。</a:t>
            </a:r>
            <a:endParaRPr kumimoji="1" lang="en-US" altLang="ja-JP" dirty="0" smtClean="0">
              <a:solidFill>
                <a:schemeClr val="tx1"/>
              </a:solidFill>
            </a:endParaRPr>
          </a:p>
          <a:p>
            <a:r>
              <a:rPr kumimoji="1" lang="en-US" altLang="ja-JP" dirty="0" smtClean="0">
                <a:solidFill>
                  <a:schemeClr val="tx1"/>
                </a:solidFill>
              </a:rPr>
              <a:t>2. </a:t>
            </a:r>
            <a:r>
              <a:rPr kumimoji="1" lang="ja-JP" altLang="en-US" dirty="0" smtClean="0">
                <a:solidFill>
                  <a:schemeClr val="tx1"/>
                </a:solidFill>
              </a:rPr>
              <a:t>技術的な思想を保護するためには特許権を取得することが重要となるが、物品の形状のような考案を保護するだけでよい場合は、実用新案権で保護するのもよい。また、税関において模倣品の輸入差止をするためには、一目見て権利侵害だと分かりやすい、物品のデザインを保護する意匠権、商品・役務に使用されるマークを保護する商標権が効果的である。</a:t>
            </a:r>
            <a:endParaRPr kumimoji="1" lang="ja-JP" altLang="en-US" dirty="0">
              <a:solidFill>
                <a:schemeClr val="tx1"/>
              </a:solidFill>
            </a:endParaRPr>
          </a:p>
        </p:txBody>
      </p:sp>
    </p:spTree>
    <p:extLst>
      <p:ext uri="{BB962C8B-B14F-4D97-AF65-F5344CB8AC3E}">
        <p14:creationId xmlns:p14="http://schemas.microsoft.com/office/powerpoint/2010/main" val="1824871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523099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008350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r>
              <a:rPr kumimoji="1" lang="ja-JP" altLang="en-US" dirty="0" smtClean="0"/>
              <a:t>・与えられたテーマから課題を抽出する意識を持つ。</a:t>
            </a:r>
            <a:endParaRPr kumimoji="1" lang="en-US" altLang="ja-JP" dirty="0" smtClean="0"/>
          </a:p>
          <a:p>
            <a:r>
              <a:rPr kumimoji="1" lang="ja-JP" altLang="en-US" dirty="0" smtClean="0"/>
              <a:t>・課題を解決するプロセスを経験する。</a:t>
            </a:r>
            <a:endParaRPr kumimoji="1" lang="en-US" altLang="ja-JP" dirty="0" smtClean="0"/>
          </a:p>
          <a:p>
            <a:r>
              <a:rPr kumimoji="1" lang="ja-JP" altLang="en-US" dirty="0" smtClean="0"/>
              <a:t>・グループでお互いの考え方を知ることで、課題のとらえ方、課題の解決手法についての違いを意識する。</a:t>
            </a:r>
            <a:endParaRPr kumimoji="1" lang="en-US" altLang="ja-JP" dirty="0" smtClean="0"/>
          </a:p>
          <a:p>
            <a:endParaRPr kumimoji="1" lang="en-US" altLang="ja-JP" dirty="0" smtClean="0"/>
          </a:p>
          <a:p>
            <a:r>
              <a:rPr kumimoji="1" lang="en-US" altLang="ja-JP" dirty="0" smtClean="0"/>
              <a:t>〔</a:t>
            </a:r>
            <a:r>
              <a:rPr kumimoji="1" lang="ja-JP" altLang="en-US" dirty="0" smtClean="0"/>
              <a:t>説明</a:t>
            </a:r>
            <a:r>
              <a:rPr kumimoji="1" lang="en-US" altLang="ja-JP" dirty="0" smtClean="0"/>
              <a:t>〕</a:t>
            </a:r>
            <a:endParaRPr kumimoji="1" lang="ja-JP" altLang="en-US" dirty="0" smtClean="0"/>
          </a:p>
          <a:p>
            <a:r>
              <a:rPr kumimoji="1" lang="ja-JP" altLang="en-US" dirty="0" smtClean="0"/>
              <a:t>・飲み物用容器を課題として与えているが、身の回りの物であれば何でもよい。</a:t>
            </a:r>
            <a:endParaRPr kumimoji="1" lang="en-US" altLang="ja-JP" dirty="0" smtClean="0"/>
          </a:p>
          <a:p>
            <a:r>
              <a:rPr kumimoji="1" lang="ja-JP" altLang="en-US" dirty="0" smtClean="0"/>
              <a:t>・課題としては、何を不便だと思っているか、また将来カタチがどのように変わっていく可能性があるかを考える機会を与える。そして、デザインにより課題を解決するプロセスを実感してもらう。</a:t>
            </a:r>
            <a:endParaRPr kumimoji="1" lang="en-US" altLang="ja-JP" dirty="0" smtClean="0"/>
          </a:p>
          <a:p>
            <a:r>
              <a:rPr kumimoji="1" lang="ja-JP" altLang="en-US" dirty="0" smtClean="0"/>
              <a:t>・デザイン画は課題解決のための形状が反映されているか、特許請求の範囲（クレーム）は、具体的な形状をそのまま記載するだけではなく、より広い権利が取得できるような工夫がされているかを検討する。</a:t>
            </a:r>
            <a:endParaRPr kumimoji="1" lang="en-US" altLang="ja-JP" dirty="0" smtClean="0"/>
          </a:p>
          <a:p>
            <a:r>
              <a:rPr kumimoji="1" lang="ja-JP" altLang="en-US" dirty="0" smtClean="0"/>
              <a:t>・グループで意見交換をするときには、誰の特許請求の範囲が一番広く権利を守れるかを比較してもよい。</a:t>
            </a:r>
            <a:endParaRPr kumimoji="1" lang="ja-JP" altLang="en-US" dirty="0"/>
          </a:p>
        </p:txBody>
      </p:sp>
    </p:spTree>
    <p:extLst>
      <p:ext uri="{BB962C8B-B14F-4D97-AF65-F5344CB8AC3E}">
        <p14:creationId xmlns:p14="http://schemas.microsoft.com/office/powerpoint/2010/main" val="1735510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52600" y="1627200"/>
            <a:ext cx="7200800" cy="2160240"/>
          </a:xfrm>
        </p:spPr>
        <p:txBody>
          <a:bodyPr/>
          <a:lstStyle>
            <a:lvl1pPr algn="ctr">
              <a:defRPr sz="2800"/>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52600" y="3787440"/>
            <a:ext cx="7200800" cy="1799760"/>
          </a:xfrm>
        </p:spPr>
        <p:txBody>
          <a:bodyPr anchor="ctr"/>
          <a:lstStyle>
            <a:lvl1pPr marL="0" indent="0" algn="ctr">
              <a:buNone/>
              <a:defRPr sz="2400"/>
            </a:lvl1pPr>
            <a:lvl2pPr marL="495285" indent="0" algn="ctr">
              <a:buNone/>
              <a:defRPr/>
            </a:lvl2pPr>
            <a:lvl3pPr marL="990570" indent="0" algn="ctr">
              <a:buNone/>
              <a:defRPr/>
            </a:lvl3pPr>
            <a:lvl4pPr marL="1485854" indent="0" algn="ctr">
              <a:buNone/>
              <a:defRPr/>
            </a:lvl4pPr>
            <a:lvl5pPr marL="1981139" indent="0" algn="ctr">
              <a:buNone/>
              <a:defRPr/>
            </a:lvl5pPr>
            <a:lvl6pPr marL="2476424" indent="0" algn="ctr">
              <a:buNone/>
              <a:defRPr/>
            </a:lvl6pPr>
            <a:lvl7pPr marL="2971709" indent="0" algn="ctr">
              <a:buNone/>
              <a:defRPr/>
            </a:lvl7pPr>
            <a:lvl8pPr marL="3466993" indent="0" algn="ctr">
              <a:buNone/>
              <a:defRPr/>
            </a:lvl8pPr>
            <a:lvl9pPr marL="3962278" indent="0" algn="ctr">
              <a:buNone/>
              <a:defRPr/>
            </a:lvl9pPr>
          </a:lstStyle>
          <a:p>
            <a:r>
              <a:rPr lang="ja-JP" altLang="en-US" dirty="0" smtClean="0"/>
              <a:t>マスター サブタイトルの書式設定</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8640611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コンテンツ_b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9649072"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34976999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_b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4680000"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6" name="コンテンツ プレースホルダー 2"/>
          <p:cNvSpPr>
            <a:spLocks noGrp="1"/>
          </p:cNvSpPr>
          <p:nvPr>
            <p:ph idx="11"/>
          </p:nvPr>
        </p:nvSpPr>
        <p:spPr>
          <a:xfrm>
            <a:off x="5097016" y="1265720"/>
            <a:ext cx="4680584"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244925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コンテンツ_b4">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4680000"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6" name="コンテンツ プレースホルダー 2"/>
          <p:cNvSpPr>
            <a:spLocks noGrp="1"/>
          </p:cNvSpPr>
          <p:nvPr>
            <p:ph idx="11"/>
          </p:nvPr>
        </p:nvSpPr>
        <p:spPr>
          <a:xfrm>
            <a:off x="5097016" y="1265720"/>
            <a:ext cx="4680584"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コンテンツ プレースホルダー 2"/>
          <p:cNvSpPr>
            <a:spLocks noGrp="1"/>
          </p:cNvSpPr>
          <p:nvPr>
            <p:ph idx="14"/>
          </p:nvPr>
        </p:nvSpPr>
        <p:spPr>
          <a:xfrm>
            <a:off x="128464" y="3931256"/>
            <a:ext cx="4680000"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9" name="コンテンツ プレースホルダー 2"/>
          <p:cNvSpPr>
            <a:spLocks noGrp="1"/>
          </p:cNvSpPr>
          <p:nvPr>
            <p:ph idx="15"/>
          </p:nvPr>
        </p:nvSpPr>
        <p:spPr>
          <a:xfrm>
            <a:off x="5097016" y="3931256"/>
            <a:ext cx="4680584"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7144532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_b5">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786292"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786292" y="3821664"/>
            <a:ext cx="3024000"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5097463" y="4181664"/>
            <a:ext cx="3023934" cy="2124000"/>
          </a:xfrm>
        </p:spPr>
        <p:txBody>
          <a:bodyPr/>
          <a:lstStyle/>
          <a:p>
            <a:pPr lvl="0"/>
            <a:r>
              <a:rPr lang="ja-JP" altLang="en-US" dirty="0" smtClean="0"/>
              <a:t>マスター テキストの書式設定</a:t>
            </a:r>
          </a:p>
        </p:txBody>
      </p:sp>
      <p:sp>
        <p:nvSpPr>
          <p:cNvPr id="24" name="テキスト プレースホルダー 4"/>
          <p:cNvSpPr>
            <a:spLocks noGrp="1"/>
          </p:cNvSpPr>
          <p:nvPr>
            <p:ph type="body" sz="quarter" idx="28"/>
          </p:nvPr>
        </p:nvSpPr>
        <p:spPr>
          <a:xfrm>
            <a:off x="5097463" y="3821664"/>
            <a:ext cx="3024000" cy="361536"/>
          </a:xfrm>
        </p:spPr>
        <p:txBody>
          <a:bodyPr/>
          <a:lstStyle/>
          <a:p>
            <a:pPr lvl="0"/>
            <a:r>
              <a:rPr kumimoji="1" lang="ja-JP" altLang="en-US" dirty="0" smtClean="0"/>
              <a:t>マスター テキストの書式設定</a:t>
            </a:r>
            <a:endParaRPr kumimoji="1" lang="ja-JP" altLang="en-US" dirty="0"/>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6322111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タイトルとコンテンツ_b6">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29600"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29600" y="3821664"/>
            <a:ext cx="3024000" cy="361536"/>
          </a:xfrm>
        </p:spPr>
        <p:txBody>
          <a:bodyPr/>
          <a:lstStyle/>
          <a:p>
            <a:pPr lvl="0"/>
            <a:r>
              <a:rPr kumimoji="1" lang="ja-JP" altLang="en-US" dirty="0" smtClean="0"/>
              <a:t>マスター テキストの書式設定</a:t>
            </a:r>
            <a:endParaRPr kumimoji="1" lang="ja-JP" altLang="en-US" dirty="0"/>
          </a:p>
        </p:txBody>
      </p:sp>
      <p:sp>
        <p:nvSpPr>
          <p:cNvPr id="21" name="コンテンツ プレースホルダー 2"/>
          <p:cNvSpPr>
            <a:spLocks noGrp="1"/>
          </p:cNvSpPr>
          <p:nvPr>
            <p:ph idx="25"/>
          </p:nvPr>
        </p:nvSpPr>
        <p:spPr>
          <a:xfrm>
            <a:off x="3441600" y="4183200"/>
            <a:ext cx="3024000" cy="2124000"/>
          </a:xfrm>
        </p:spPr>
        <p:txBody>
          <a:bodyPr/>
          <a:lstStyle/>
          <a:p>
            <a:pPr lvl="0"/>
            <a:r>
              <a:rPr lang="ja-JP" altLang="en-US" dirty="0" smtClean="0"/>
              <a:t>マスター テキストの書式設定</a:t>
            </a:r>
          </a:p>
        </p:txBody>
      </p:sp>
      <p:sp>
        <p:nvSpPr>
          <p:cNvPr id="22" name="テキスト プレースホルダー 4"/>
          <p:cNvSpPr>
            <a:spLocks noGrp="1"/>
          </p:cNvSpPr>
          <p:nvPr>
            <p:ph type="body" sz="quarter" idx="26"/>
          </p:nvPr>
        </p:nvSpPr>
        <p:spPr>
          <a:xfrm>
            <a:off x="3441600" y="3821664"/>
            <a:ext cx="3024000"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6753600" y="4181664"/>
            <a:ext cx="3023934" cy="2124000"/>
          </a:xfrm>
        </p:spPr>
        <p:txBody>
          <a:bodyPr/>
          <a:lstStyle/>
          <a:p>
            <a:pPr lvl="0"/>
            <a:r>
              <a:rPr lang="ja-JP" altLang="en-US" dirty="0" smtClean="0"/>
              <a:t>マスター テキストの書式設定</a:t>
            </a:r>
          </a:p>
        </p:txBody>
      </p:sp>
      <p:sp>
        <p:nvSpPr>
          <p:cNvPr id="24" name="テキスト プレースホルダー 4"/>
          <p:cNvSpPr>
            <a:spLocks noGrp="1"/>
          </p:cNvSpPr>
          <p:nvPr>
            <p:ph type="body" sz="quarter" idx="28"/>
          </p:nvPr>
        </p:nvSpPr>
        <p:spPr>
          <a:xfrm>
            <a:off x="6753600" y="3821664"/>
            <a:ext cx="3024000" cy="361536"/>
          </a:xfrm>
        </p:spPr>
        <p:txBody>
          <a:bodyPr/>
          <a:lstStyle/>
          <a:p>
            <a:pPr lvl="0"/>
            <a:r>
              <a:rPr kumimoji="1" lang="ja-JP" altLang="en-US" dirty="0" smtClean="0"/>
              <a:t>マスター テキストの書式設定</a:t>
            </a:r>
            <a:endParaRPr kumimoji="1" lang="ja-JP" altLang="en-US" dirty="0"/>
          </a:p>
        </p:txBody>
      </p:sp>
      <p:sp>
        <p:nvSpPr>
          <p:cNvPr id="1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263560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_b6-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29600"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29600" y="3821664"/>
            <a:ext cx="3024000" cy="361536"/>
          </a:xfrm>
        </p:spPr>
        <p:txBody>
          <a:bodyPr/>
          <a:lstStyle/>
          <a:p>
            <a:pPr lvl="0"/>
            <a:r>
              <a:rPr kumimoji="1" lang="ja-JP" altLang="en-US" dirty="0" smtClean="0"/>
              <a:t>マスター テキストの書式設定</a:t>
            </a:r>
            <a:endParaRPr kumimoji="1" lang="ja-JP" altLang="en-US" dirty="0"/>
          </a:p>
        </p:txBody>
      </p:sp>
      <p:sp>
        <p:nvSpPr>
          <p:cNvPr id="21" name="コンテンツ プレースホルダー 2"/>
          <p:cNvSpPr>
            <a:spLocks noGrp="1"/>
          </p:cNvSpPr>
          <p:nvPr>
            <p:ph idx="25"/>
          </p:nvPr>
        </p:nvSpPr>
        <p:spPr>
          <a:xfrm>
            <a:off x="3441600" y="4183200"/>
            <a:ext cx="3024000" cy="2124000"/>
          </a:xfrm>
        </p:spPr>
        <p:txBody>
          <a:bodyPr/>
          <a:lstStyle/>
          <a:p>
            <a:pPr lvl="0"/>
            <a:r>
              <a:rPr lang="ja-JP" altLang="en-US" dirty="0" smtClean="0"/>
              <a:t>マスター テキストの書式設定</a:t>
            </a:r>
          </a:p>
        </p:txBody>
      </p:sp>
      <p:sp>
        <p:nvSpPr>
          <p:cNvPr id="22" name="テキスト プレースホルダー 4"/>
          <p:cNvSpPr>
            <a:spLocks noGrp="1"/>
          </p:cNvSpPr>
          <p:nvPr>
            <p:ph type="body" sz="quarter" idx="26"/>
          </p:nvPr>
        </p:nvSpPr>
        <p:spPr>
          <a:xfrm>
            <a:off x="3441599" y="3821664"/>
            <a:ext cx="6335813"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6753600" y="4181664"/>
            <a:ext cx="3023934" cy="2124000"/>
          </a:xfrm>
        </p:spPr>
        <p:txBody>
          <a:bodyPr/>
          <a:lstStyle/>
          <a:p>
            <a:pPr lvl="0"/>
            <a:r>
              <a:rPr lang="ja-JP" altLang="en-US" dirty="0" smtClean="0"/>
              <a:t>マスター テキストの書式設定</a:t>
            </a:r>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39650034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4403419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4"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112990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目次">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632520" y="692696"/>
            <a:ext cx="8640960" cy="5616000"/>
          </a:xfrm>
        </p:spPr>
        <p:txBody>
          <a:bodyPr anchor="ctr"/>
          <a:lstStyle>
            <a:lvl1pPr>
              <a:lnSpc>
                <a:spcPct val="110000"/>
              </a:lnSpc>
              <a:defRPr sz="2400"/>
            </a:lvl1pPr>
            <a:lvl2pPr>
              <a:lnSpc>
                <a:spcPct val="110000"/>
              </a:lnSpc>
              <a:defRPr sz="2400"/>
            </a:lvl2pPr>
            <a:lvl3pPr>
              <a:lnSpc>
                <a:spcPct val="110000"/>
              </a:lnSpc>
              <a:defRPr sz="2400"/>
            </a:lvl3pPr>
            <a:lvl4pPr>
              <a:lnSpc>
                <a:spcPct val="110000"/>
              </a:lnSpc>
              <a:defRPr sz="2400"/>
            </a:lvl4pPr>
            <a:lvl5pPr>
              <a:lnSpc>
                <a:spcPct val="110000"/>
              </a:lnSpc>
              <a:defRPr sz="24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701296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章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352600" y="2707200"/>
            <a:ext cx="7200800" cy="1440000"/>
          </a:xfrm>
        </p:spPr>
        <p:txBody>
          <a:bodyPr/>
          <a:lstStyle>
            <a:lvl1pPr algn="ctr">
              <a:defRPr sz="2800"/>
            </a:lvl1pPr>
          </a:lstStyle>
          <a:p>
            <a:r>
              <a:rPr lang="ja-JP" altLang="en-US" dirty="0" smtClean="0"/>
              <a:t>マスター タイトルの書式設定</a:t>
            </a:r>
            <a:endParaRPr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2251548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solidFill>
            <a:schemeClr val="accent4">
              <a:lumMod val="20000"/>
              <a:lumOff val="80000"/>
            </a:schemeClr>
          </a:solidFill>
        </p:spPr>
        <p:txBody>
          <a:bodyPr anchor="ctr"/>
          <a:lstStyle>
            <a:lvl1pPr>
              <a:lnSpc>
                <a:spcPct val="150000"/>
              </a:lnSpc>
              <a:defRPr sz="1800"/>
            </a:lvl1pPr>
            <a:lvl2pPr>
              <a:lnSpc>
                <a:spcPct val="150000"/>
              </a:lnSpc>
              <a:defRPr sz="1800"/>
            </a:lvl2pPr>
            <a:lvl3pPr>
              <a:lnSpc>
                <a:spcPct val="150000"/>
              </a:lnSpc>
              <a:defRPr sz="1800"/>
            </a:lvl3pPr>
            <a:lvl4pPr>
              <a:lnSpc>
                <a:spcPct val="150000"/>
              </a:lnSpc>
              <a:defRPr sz="1800"/>
            </a:lvl4pPr>
            <a:lvl5pPr>
              <a:lnSpc>
                <a:spcPct val="150000"/>
              </a:lnSpc>
              <a:defRPr sz="18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9134932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_a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5453868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とコンテンツ_a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692696"/>
            <a:ext cx="4680520" cy="561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2"/>
          <p:cNvSpPr>
            <a:spLocks noGrp="1"/>
          </p:cNvSpPr>
          <p:nvPr>
            <p:ph idx="10"/>
          </p:nvPr>
        </p:nvSpPr>
        <p:spPr>
          <a:xfrm>
            <a:off x="5097016" y="692696"/>
            <a:ext cx="4680520" cy="561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5542469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タイトルとコンテンツ_a4">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4680520" cy="2664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2"/>
          <p:cNvSpPr>
            <a:spLocks noGrp="1"/>
          </p:cNvSpPr>
          <p:nvPr>
            <p:ph idx="10"/>
          </p:nvPr>
        </p:nvSpPr>
        <p:spPr>
          <a:xfrm>
            <a:off x="5097016" y="692696"/>
            <a:ext cx="4680520" cy="2662488"/>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29600" y="3644696"/>
            <a:ext cx="4680520" cy="2664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8" name="コンテンツ プレースホルダー 2"/>
          <p:cNvSpPr>
            <a:spLocks noGrp="1"/>
          </p:cNvSpPr>
          <p:nvPr>
            <p:ph idx="14"/>
          </p:nvPr>
        </p:nvSpPr>
        <p:spPr>
          <a:xfrm>
            <a:off x="5097600" y="3643200"/>
            <a:ext cx="4680520" cy="2662488"/>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38430345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とコンテンツ_a5">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3024000" cy="2664000"/>
          </a:xfrm>
        </p:spPr>
        <p:txBody>
          <a:bodyPr/>
          <a:lstStyle/>
          <a:p>
            <a:pPr lvl="0"/>
            <a:r>
              <a:rPr lang="ja-JP" altLang="en-US" dirty="0" smtClean="0"/>
              <a:t>マスター テキストの書式設定</a:t>
            </a:r>
          </a:p>
        </p:txBody>
      </p:sp>
      <p:sp>
        <p:nvSpPr>
          <p:cNvPr id="4" name="コンテンツ プレースホルダー 2"/>
          <p:cNvSpPr>
            <a:spLocks noGrp="1"/>
          </p:cNvSpPr>
          <p:nvPr>
            <p:ph idx="10"/>
          </p:nvPr>
        </p:nvSpPr>
        <p:spPr>
          <a:xfrm>
            <a:off x="6753413" y="692150"/>
            <a:ext cx="3024000" cy="2662488"/>
          </a:xfrm>
        </p:spPr>
        <p:txBody>
          <a:bodyPr/>
          <a:lstStyle/>
          <a:p>
            <a:pPr lvl="0"/>
            <a:r>
              <a:rPr lang="ja-JP" altLang="en-US" dirty="0" smtClean="0"/>
              <a:t>マスター テキストの書式設定</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771200" y="3644696"/>
            <a:ext cx="3024000" cy="2664000"/>
          </a:xfrm>
        </p:spPr>
        <p:txBody>
          <a:bodyPr/>
          <a:lstStyle/>
          <a:p>
            <a:pPr lvl="0"/>
            <a:r>
              <a:rPr lang="ja-JP" altLang="en-US" dirty="0" smtClean="0"/>
              <a:t>マスター テキストの書式設定</a:t>
            </a:r>
          </a:p>
        </p:txBody>
      </p:sp>
      <p:sp>
        <p:nvSpPr>
          <p:cNvPr id="8" name="コンテンツ プレースホルダー 2"/>
          <p:cNvSpPr>
            <a:spLocks noGrp="1"/>
          </p:cNvSpPr>
          <p:nvPr>
            <p:ph idx="14"/>
          </p:nvPr>
        </p:nvSpPr>
        <p:spPr>
          <a:xfrm>
            <a:off x="5097463" y="3643200"/>
            <a:ext cx="3024920" cy="2662488"/>
          </a:xfrm>
        </p:spPr>
        <p:txBody>
          <a:bodyPr/>
          <a:lstStyle/>
          <a:p>
            <a:pPr lvl="0"/>
            <a:r>
              <a:rPr lang="ja-JP" altLang="en-US" dirty="0" smtClean="0"/>
              <a:t>マスター テキストの書式設定</a:t>
            </a:r>
          </a:p>
        </p:txBody>
      </p:sp>
      <p:sp>
        <p:nvSpPr>
          <p:cNvPr id="9" name="コンテンツ プレースホルダー 2"/>
          <p:cNvSpPr>
            <a:spLocks noGrp="1"/>
          </p:cNvSpPr>
          <p:nvPr>
            <p:ph idx="15"/>
          </p:nvPr>
        </p:nvSpPr>
        <p:spPr>
          <a:xfrm>
            <a:off x="3441000" y="690662"/>
            <a:ext cx="3024000" cy="2664000"/>
          </a:xfrm>
        </p:spPr>
        <p:txBody>
          <a:bodyPr/>
          <a:lstStyle/>
          <a:p>
            <a:pPr lvl="0"/>
            <a:r>
              <a:rPr lang="ja-JP" altLang="en-US" dirty="0" smtClean="0"/>
              <a:t>マスター テキストの書式設定</a:t>
            </a:r>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66378380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コンテンツ_a6">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3024000" cy="2664000"/>
          </a:xfrm>
        </p:spPr>
        <p:txBody>
          <a:bodyPr/>
          <a:lstStyle/>
          <a:p>
            <a:pPr lvl="0"/>
            <a:r>
              <a:rPr lang="ja-JP" altLang="en-US" dirty="0" smtClean="0"/>
              <a:t>マスター テキストの書式設定</a:t>
            </a:r>
          </a:p>
        </p:txBody>
      </p:sp>
      <p:sp>
        <p:nvSpPr>
          <p:cNvPr id="4" name="コンテンツ プレースホルダー 2"/>
          <p:cNvSpPr>
            <a:spLocks noGrp="1"/>
          </p:cNvSpPr>
          <p:nvPr>
            <p:ph idx="10"/>
          </p:nvPr>
        </p:nvSpPr>
        <p:spPr>
          <a:xfrm>
            <a:off x="6753413" y="692150"/>
            <a:ext cx="3024000" cy="2662488"/>
          </a:xfrm>
        </p:spPr>
        <p:txBody>
          <a:bodyPr/>
          <a:lstStyle/>
          <a:p>
            <a:pPr lvl="0"/>
            <a:r>
              <a:rPr lang="ja-JP" altLang="en-US" dirty="0" smtClean="0"/>
              <a:t>マスター テキストの書式設定</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29600" y="3644696"/>
            <a:ext cx="3024000" cy="2664000"/>
          </a:xfrm>
        </p:spPr>
        <p:txBody>
          <a:bodyPr/>
          <a:lstStyle/>
          <a:p>
            <a:pPr lvl="0"/>
            <a:r>
              <a:rPr lang="ja-JP" altLang="en-US" dirty="0" smtClean="0"/>
              <a:t>マスター テキストの書式設定</a:t>
            </a:r>
          </a:p>
        </p:txBody>
      </p:sp>
      <p:sp>
        <p:nvSpPr>
          <p:cNvPr id="8" name="コンテンツ プレースホルダー 2"/>
          <p:cNvSpPr>
            <a:spLocks noGrp="1"/>
          </p:cNvSpPr>
          <p:nvPr>
            <p:ph idx="14"/>
          </p:nvPr>
        </p:nvSpPr>
        <p:spPr>
          <a:xfrm>
            <a:off x="6753200" y="3643200"/>
            <a:ext cx="3024920" cy="2662488"/>
          </a:xfrm>
        </p:spPr>
        <p:txBody>
          <a:bodyPr/>
          <a:lstStyle/>
          <a:p>
            <a:pPr lvl="0"/>
            <a:r>
              <a:rPr lang="ja-JP" altLang="en-US" dirty="0" smtClean="0"/>
              <a:t>マスター テキストの書式設定</a:t>
            </a:r>
          </a:p>
        </p:txBody>
      </p:sp>
      <p:sp>
        <p:nvSpPr>
          <p:cNvPr id="9" name="コンテンツ プレースホルダー 2"/>
          <p:cNvSpPr>
            <a:spLocks noGrp="1"/>
          </p:cNvSpPr>
          <p:nvPr>
            <p:ph idx="15"/>
          </p:nvPr>
        </p:nvSpPr>
        <p:spPr>
          <a:xfrm>
            <a:off x="3441000" y="690662"/>
            <a:ext cx="3024000" cy="2664000"/>
          </a:xfrm>
        </p:spPr>
        <p:txBody>
          <a:bodyPr/>
          <a:lstStyle/>
          <a:p>
            <a:pPr lvl="0"/>
            <a:r>
              <a:rPr lang="ja-JP" altLang="en-US" dirty="0" smtClean="0"/>
              <a:t>マスター テキストの書式設定</a:t>
            </a:r>
          </a:p>
        </p:txBody>
      </p:sp>
      <p:sp>
        <p:nvSpPr>
          <p:cNvPr id="10" name="コンテンツ プレースホルダー 2"/>
          <p:cNvSpPr>
            <a:spLocks noGrp="1"/>
          </p:cNvSpPr>
          <p:nvPr>
            <p:ph idx="16"/>
          </p:nvPr>
        </p:nvSpPr>
        <p:spPr>
          <a:xfrm>
            <a:off x="3441000" y="3643200"/>
            <a:ext cx="3024000" cy="2664000"/>
          </a:xfrm>
        </p:spPr>
        <p:txBody>
          <a:bodyPr/>
          <a:lstStyle/>
          <a:p>
            <a:pPr lvl="0"/>
            <a:r>
              <a:rPr lang="ja-JP" altLang="en-US" dirty="0" smtClean="0"/>
              <a:t>マスター テキストの書式設定</a:t>
            </a:r>
          </a:p>
        </p:txBody>
      </p:sp>
      <p:sp>
        <p:nvSpPr>
          <p:cNvPr id="11"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7379687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906000" cy="54868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7" name="Rectangle 3"/>
          <p:cNvSpPr>
            <a:spLocks noGrp="1" noChangeArrowheads="1"/>
          </p:cNvSpPr>
          <p:nvPr>
            <p:ph type="body" idx="1"/>
          </p:nvPr>
        </p:nvSpPr>
        <p:spPr bwMode="auto">
          <a:xfrm>
            <a:off x="128464" y="692696"/>
            <a:ext cx="9649072" cy="56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3" name="スライド番号プレースホルダー 2"/>
          <p:cNvSpPr>
            <a:spLocks noGrp="1"/>
          </p:cNvSpPr>
          <p:nvPr>
            <p:ph type="sldNum" sz="quarter" idx="4"/>
          </p:nvPr>
        </p:nvSpPr>
        <p:spPr>
          <a:xfrm>
            <a:off x="8553399" y="6451200"/>
            <a:ext cx="1224135" cy="288000"/>
          </a:xfrm>
          <a:prstGeom prst="rect">
            <a:avLst/>
          </a:prstGeom>
        </p:spPr>
        <p:txBody>
          <a:bodyPr vert="horz" lIns="91440" tIns="45720" rIns="91440" bIns="45720" rtlCol="0" anchor="ctr"/>
          <a:lstStyle>
            <a:lvl1pPr algn="r">
              <a:lnSpc>
                <a:spcPct val="110000"/>
              </a:lnSpc>
              <a:defRPr sz="1800">
                <a:solidFill>
                  <a:schemeClr val="tx1">
                    <a:lumMod val="50000"/>
                    <a:lumOff val="50000"/>
                  </a:schemeClr>
                </a:solidFill>
                <a:latin typeface="+mn-ea"/>
                <a:ea typeface="+mn-ea"/>
              </a:defRPr>
            </a:lvl1p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61" r:id="rId4"/>
    <p:sldLayoutId id="2147483658" r:id="rId5"/>
    <p:sldLayoutId id="2147483659" r:id="rId6"/>
    <p:sldLayoutId id="2147483663" r:id="rId7"/>
    <p:sldLayoutId id="2147483668" r:id="rId8"/>
    <p:sldLayoutId id="2147483667" r:id="rId9"/>
    <p:sldLayoutId id="2147483650" r:id="rId10"/>
    <p:sldLayoutId id="2147483660" r:id="rId11"/>
    <p:sldLayoutId id="2147483665" r:id="rId12"/>
    <p:sldLayoutId id="2147483669" r:id="rId13"/>
    <p:sldLayoutId id="2147483662" r:id="rId14"/>
    <p:sldLayoutId id="2147483670" r:id="rId15"/>
    <p:sldLayoutId id="2147483654" r:id="rId16"/>
    <p:sldLayoutId id="2147483655" r:id="rId17"/>
  </p:sldLayoutIdLst>
  <p:timing>
    <p:tnLst>
      <p:par>
        <p:cTn id="1" dur="indefinite" restart="never" nodeType="tmRoot"/>
      </p:par>
    </p:tnLst>
  </p:timing>
  <p:hf hdr="0" dt="0"/>
  <p:txStyles>
    <p:titleStyle>
      <a:lvl1pPr algn="l" rtl="0" eaLnBrk="1" fontAlgn="base" hangingPunct="1">
        <a:lnSpc>
          <a:spcPct val="110000"/>
        </a:lnSpc>
        <a:spcBef>
          <a:spcPct val="0"/>
        </a:spcBef>
        <a:spcAft>
          <a:spcPct val="0"/>
        </a:spcAft>
        <a:defRPr kumimoji="1" sz="2400" b="0">
          <a:solidFill>
            <a:schemeClr val="tx1"/>
          </a:solidFill>
          <a:latin typeface="+mj-lt"/>
          <a:ea typeface="+mj-ea"/>
          <a:cs typeface="+mj-cs"/>
        </a:defRPr>
      </a:lvl1pPr>
      <a:lvl2pPr algn="ctr" rtl="0" eaLnBrk="1" fontAlgn="base" hangingPunct="1">
        <a:spcBef>
          <a:spcPct val="0"/>
        </a:spcBef>
        <a:spcAft>
          <a:spcPct val="0"/>
        </a:spcAft>
        <a:defRPr kumimoji="1" sz="4767">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4767">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4767">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4767">
          <a:solidFill>
            <a:schemeClr val="tx2"/>
          </a:solidFill>
          <a:latin typeface="Arial" charset="0"/>
          <a:ea typeface="ＭＳ Ｐゴシック" pitchFamily="50" charset="-128"/>
        </a:defRPr>
      </a:lvl5pPr>
      <a:lvl6pPr marL="495285" algn="ctr" rtl="0" eaLnBrk="1" fontAlgn="base" hangingPunct="1">
        <a:spcBef>
          <a:spcPct val="0"/>
        </a:spcBef>
        <a:spcAft>
          <a:spcPct val="0"/>
        </a:spcAft>
        <a:defRPr kumimoji="1" sz="4767">
          <a:solidFill>
            <a:schemeClr val="tx2"/>
          </a:solidFill>
          <a:latin typeface="Arial" charset="0"/>
          <a:ea typeface="ＭＳ Ｐゴシック" pitchFamily="50" charset="-128"/>
        </a:defRPr>
      </a:lvl6pPr>
      <a:lvl7pPr marL="990570" algn="ctr" rtl="0" eaLnBrk="1" fontAlgn="base" hangingPunct="1">
        <a:spcBef>
          <a:spcPct val="0"/>
        </a:spcBef>
        <a:spcAft>
          <a:spcPct val="0"/>
        </a:spcAft>
        <a:defRPr kumimoji="1" sz="4767">
          <a:solidFill>
            <a:schemeClr val="tx2"/>
          </a:solidFill>
          <a:latin typeface="Arial" charset="0"/>
          <a:ea typeface="ＭＳ Ｐゴシック" pitchFamily="50" charset="-128"/>
        </a:defRPr>
      </a:lvl7pPr>
      <a:lvl8pPr marL="1485854" algn="ctr" rtl="0" eaLnBrk="1" fontAlgn="base" hangingPunct="1">
        <a:spcBef>
          <a:spcPct val="0"/>
        </a:spcBef>
        <a:spcAft>
          <a:spcPct val="0"/>
        </a:spcAft>
        <a:defRPr kumimoji="1" sz="4767">
          <a:solidFill>
            <a:schemeClr val="tx2"/>
          </a:solidFill>
          <a:latin typeface="Arial" charset="0"/>
          <a:ea typeface="ＭＳ Ｐゴシック" pitchFamily="50" charset="-128"/>
        </a:defRPr>
      </a:lvl8pPr>
      <a:lvl9pPr marL="1981139" algn="ctr" rtl="0" eaLnBrk="1" fontAlgn="base" hangingPunct="1">
        <a:spcBef>
          <a:spcPct val="0"/>
        </a:spcBef>
        <a:spcAft>
          <a:spcPct val="0"/>
        </a:spcAft>
        <a:defRPr kumimoji="1" sz="4767">
          <a:solidFill>
            <a:schemeClr val="tx2"/>
          </a:solidFill>
          <a:latin typeface="Arial" charset="0"/>
          <a:ea typeface="ＭＳ Ｐゴシック" pitchFamily="50" charset="-128"/>
        </a:defRPr>
      </a:lvl9pPr>
    </p:titleStyle>
    <p:body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4.0/deed.j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ja-JP" altLang="en-US" dirty="0" smtClean="0"/>
              <a:t>本教材の利用について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本教材は、平成</a:t>
            </a:r>
            <a:r>
              <a:rPr kumimoji="1" lang="en-US" altLang="ja-JP" dirty="0" smtClean="0"/>
              <a:t>28</a:t>
            </a:r>
            <a:r>
              <a:rPr kumimoji="1" lang="ja-JP" altLang="en-US" dirty="0" smtClean="0"/>
              <a:t>年度 特許庁産業財産権制度問題調査研究「デザインの創作活動の特性に応じた実践的な知的財産権制度の知識修得の在り方に関する調査研究」（請負先：国立大学法人大阪大学 知的財産センター）に基づき作成したものです。</a:t>
            </a:r>
            <a:endParaRPr kumimoji="1" lang="en-US" altLang="ja-JP" dirty="0" smtClean="0"/>
          </a:p>
          <a:p>
            <a:r>
              <a:rPr kumimoji="1" lang="ja-JP" altLang="en-US" dirty="0" smtClean="0"/>
              <a:t>本教材の著作権は、第三者に権利があることを表示している内容を除き、特許庁に帰属しています。また、本教材は、</a:t>
            </a:r>
            <a:r>
              <a:rPr lang="ja-JP" altLang="en-US" dirty="0" smtClean="0"/>
              <a:t>第三者</a:t>
            </a:r>
            <a:r>
              <a:rPr lang="ja-JP" altLang="en-US" dirty="0"/>
              <a:t>に権利があることを表示している</a:t>
            </a:r>
            <a:r>
              <a:rPr lang="ja-JP" altLang="en-US" dirty="0" smtClean="0"/>
              <a:t>内容を</a:t>
            </a:r>
            <a:r>
              <a:rPr lang="ja-JP" altLang="en-US" dirty="0"/>
              <a:t>除き</a:t>
            </a:r>
            <a:r>
              <a:rPr lang="ja-JP" altLang="en-US" dirty="0" smtClean="0"/>
              <a:t>、</a:t>
            </a:r>
            <a:r>
              <a:rPr kumimoji="1" lang="ja-JP" altLang="en-US" dirty="0" smtClean="0">
                <a:hlinkClick r:id="rId3"/>
              </a:rPr>
              <a:t>クリエイティブ・コモンズ 表示 </a:t>
            </a:r>
            <a:r>
              <a:rPr kumimoji="1" lang="en-US" altLang="ja-JP" dirty="0" smtClean="0">
                <a:hlinkClick r:id="rId3"/>
              </a:rPr>
              <a:t>- </a:t>
            </a:r>
            <a:r>
              <a:rPr kumimoji="1" lang="ja-JP" altLang="en-US" dirty="0" smtClean="0">
                <a:hlinkClick r:id="rId3"/>
              </a:rPr>
              <a:t>非営利 </a:t>
            </a:r>
            <a:r>
              <a:rPr kumimoji="1" lang="en-US" altLang="ja-JP" dirty="0" smtClean="0">
                <a:hlinkClick r:id="rId3"/>
              </a:rPr>
              <a:t>4.0 </a:t>
            </a:r>
            <a:r>
              <a:rPr kumimoji="1" lang="ja-JP" altLang="en-US" dirty="0" smtClean="0">
                <a:hlinkClick r:id="rId3"/>
              </a:rPr>
              <a:t>国際 ライセンス</a:t>
            </a:r>
            <a:r>
              <a:rPr kumimoji="1" lang="ja-JP" altLang="en-US" dirty="0" smtClean="0"/>
              <a:t>の下に提供されています。</a:t>
            </a:r>
            <a:endParaRPr kumimoji="1" lang="en-US" altLang="ja-JP" dirty="0" smtClean="0"/>
          </a:p>
          <a:p>
            <a:endParaRPr lang="en-US" altLang="ja-JP" dirty="0" smtClean="0"/>
          </a:p>
          <a:p>
            <a:endParaRPr lang="en-US" altLang="ja-JP" dirty="0" smtClean="0"/>
          </a:p>
          <a:p>
            <a:endParaRPr lang="en-US" altLang="ja-JP" dirty="0"/>
          </a:p>
          <a:p>
            <a:r>
              <a:rPr kumimoji="1" lang="ja-JP" altLang="en-US" dirty="0" smtClean="0"/>
              <a:t>本教材は、できる限り正確な情報の提供を期して作成したものですが、不正確な情報や古い情報を含んでいる可能性があります。本教材を利用したことにより損害・損失等を被る事態が生じたとしても、特許庁、国立大学法人大阪大学 知的財産センター及び執筆者は一切の責任を負いかねますので、ご了承ください。</a:t>
            </a:r>
            <a:endParaRPr kumimoji="1" lang="en-US" altLang="ja-JP" dirty="0" smtClean="0"/>
          </a:p>
          <a:p>
            <a:endParaRPr lang="en-US" altLang="ja-JP" dirty="0" smtClean="0"/>
          </a:p>
          <a:p>
            <a:pPr marL="0" indent="0">
              <a:buNone/>
            </a:pPr>
            <a:r>
              <a:rPr kumimoji="1" lang="ja-JP" altLang="en-US" sz="1400" dirty="0" smtClean="0"/>
              <a:t>　　　　　　　　　　　　　　　　　　　　　　　　　　　　　　　　　　［本教材の利用に関するお問い合わせ先］</a:t>
            </a:r>
            <a:endParaRPr kumimoji="1" lang="en-US" altLang="ja-JP" sz="1400" dirty="0" smtClean="0"/>
          </a:p>
          <a:p>
            <a:pPr marL="0" indent="0">
              <a:buNone/>
            </a:pPr>
            <a:r>
              <a:rPr kumimoji="1" lang="ja-JP" altLang="en-US" sz="1400" dirty="0" smtClean="0"/>
              <a:t>　　　　　　　　　　　　　　　　　　　　　　　　　　　　　　　　　　　特許庁 審査第一部 意匠課 企画調査班</a:t>
            </a:r>
            <a:endParaRPr kumimoji="1" lang="en-US" altLang="ja-JP" sz="1400" dirty="0" smtClean="0"/>
          </a:p>
          <a:p>
            <a:pPr marL="0" indent="0">
              <a:buNone/>
            </a:pPr>
            <a:r>
              <a:rPr lang="ja-JP" altLang="en-US" sz="1400" dirty="0" smtClean="0"/>
              <a:t>　　　　　　　　　　　　　　　　　　　　　　　　　　　　　　　　　　　</a:t>
            </a:r>
            <a:r>
              <a:rPr lang="en-US" altLang="ja-JP" sz="1400" dirty="0" smtClean="0"/>
              <a:t>TEL</a:t>
            </a:r>
            <a:r>
              <a:rPr lang="ja-JP" altLang="en-US" sz="1400" dirty="0" smtClean="0"/>
              <a:t>：</a:t>
            </a:r>
            <a:r>
              <a:rPr lang="en-US" altLang="ja-JP" sz="1400" dirty="0" smtClean="0"/>
              <a:t>03-3581-1101</a:t>
            </a:r>
            <a:r>
              <a:rPr lang="ja-JP" altLang="en-US" sz="1400" dirty="0" smtClean="0"/>
              <a:t>（内線</a:t>
            </a:r>
            <a:r>
              <a:rPr lang="en-US" altLang="ja-JP" sz="1400" dirty="0" smtClean="0"/>
              <a:t>2907</a:t>
            </a:r>
            <a:r>
              <a:rPr lang="ja-JP" altLang="en-US" sz="1400" dirty="0" smtClean="0"/>
              <a:t>）</a:t>
            </a:r>
            <a:endParaRPr kumimoji="1" lang="en-US" altLang="ja-JP" sz="1400"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0</a:t>
            </a:fld>
            <a:endParaRPr lang="ja-JP" altLang="en-US" dirty="0"/>
          </a:p>
        </p:txBody>
      </p:sp>
      <p:pic>
        <p:nvPicPr>
          <p:cNvPr id="6" name="図 5">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8624" y="2851200"/>
            <a:ext cx="1428750" cy="495300"/>
          </a:xfrm>
          <a:prstGeom prst="rect">
            <a:avLst/>
          </a:prstGeom>
        </p:spPr>
      </p:pic>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85371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en-US" altLang="ja-JP" dirty="0" smtClean="0"/>
              <a:t>07-03</a:t>
            </a:r>
            <a:br>
              <a:rPr kumimoji="1" lang="en-US" altLang="ja-JP" dirty="0" smtClean="0"/>
            </a:br>
            <a:r>
              <a:rPr kumimoji="1" lang="ja-JP" altLang="en-US" dirty="0" smtClean="0"/>
              <a:t>演習</a:t>
            </a:r>
            <a:r>
              <a:rPr lang="en-US" altLang="ja-JP" dirty="0"/>
              <a:t>3</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9</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7729328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en-US" altLang="ja-JP" dirty="0" smtClean="0"/>
              <a:t>CASE3</a:t>
            </a:r>
            <a:endParaRPr kumimoji="1" lang="ja-JP" altLang="en-US" dirty="0"/>
          </a:p>
        </p:txBody>
      </p:sp>
      <p:sp>
        <p:nvSpPr>
          <p:cNvPr id="3" name="コンテンツ プレースホルダー 2"/>
          <p:cNvSpPr>
            <a:spLocks noGrp="1"/>
          </p:cNvSpPr>
          <p:nvPr>
            <p:ph idx="1"/>
          </p:nvPr>
        </p:nvSpPr>
        <p:spPr/>
        <p:txBody>
          <a:bodyPr/>
          <a:lstStyle/>
          <a:p>
            <a:r>
              <a:rPr lang="ja-JP" altLang="en-US" dirty="0">
                <a:latin typeface="+mn-ea"/>
              </a:rPr>
              <a:t>ある夏の暑い日、</a:t>
            </a:r>
            <a:r>
              <a:rPr lang="ja-JP" altLang="en-US" dirty="0" smtClean="0">
                <a:latin typeface="+mn-ea"/>
              </a:rPr>
              <a:t>デザイナーの</a:t>
            </a:r>
            <a:r>
              <a:rPr lang="en-US" altLang="ja-JP" dirty="0" smtClean="0">
                <a:latin typeface="+mn-ea"/>
              </a:rPr>
              <a:t>A</a:t>
            </a:r>
            <a:r>
              <a:rPr lang="ja-JP" altLang="en-US" dirty="0" smtClean="0">
                <a:latin typeface="+mn-ea"/>
              </a:rPr>
              <a:t>は</a:t>
            </a:r>
            <a:r>
              <a:rPr lang="ja-JP" altLang="en-US" dirty="0">
                <a:latin typeface="+mn-ea"/>
              </a:rPr>
              <a:t>、つけっぱなしの扇風機を何気なく眺めていた。「そういえば、扇風機って、昔からデザインが変わらないな」とつぶやきながら</a:t>
            </a:r>
            <a:r>
              <a:rPr lang="ja-JP" altLang="en-US" dirty="0" smtClean="0">
                <a:latin typeface="+mn-ea"/>
              </a:rPr>
              <a:t>、ふと面白い</a:t>
            </a:r>
            <a:r>
              <a:rPr lang="ja-JP" altLang="en-US" dirty="0">
                <a:latin typeface="+mn-ea"/>
              </a:rPr>
              <a:t>デザインの扇風機を</a:t>
            </a:r>
            <a:r>
              <a:rPr lang="ja-JP" altLang="en-US" dirty="0" smtClean="0">
                <a:latin typeface="+mn-ea"/>
              </a:rPr>
              <a:t>創作できないかと</a:t>
            </a:r>
            <a:r>
              <a:rPr lang="ja-JP" altLang="en-US" dirty="0">
                <a:latin typeface="+mn-ea"/>
              </a:rPr>
              <a:t>思った。エンジニアの</a:t>
            </a:r>
            <a:r>
              <a:rPr lang="ja-JP" altLang="en-US" dirty="0" smtClean="0">
                <a:latin typeface="+mn-ea"/>
              </a:rPr>
              <a:t>友人</a:t>
            </a:r>
            <a:r>
              <a:rPr lang="en-US" altLang="ja-JP" dirty="0" smtClean="0">
                <a:latin typeface="+mn-ea"/>
              </a:rPr>
              <a:t>B</a:t>
            </a:r>
            <a:r>
              <a:rPr lang="ja-JP" altLang="en-US" dirty="0" smtClean="0">
                <a:latin typeface="+mn-ea"/>
              </a:rPr>
              <a:t>に</a:t>
            </a:r>
            <a:r>
              <a:rPr lang="ja-JP" altLang="en-US" dirty="0">
                <a:latin typeface="+mn-ea"/>
              </a:rPr>
              <a:t>相談すると、今までにない扇風機</a:t>
            </a:r>
            <a:r>
              <a:rPr lang="ja-JP" altLang="en-US" dirty="0" smtClean="0">
                <a:latin typeface="+mn-ea"/>
              </a:rPr>
              <a:t>を</a:t>
            </a:r>
            <a:r>
              <a:rPr lang="en-US" altLang="ja-JP" dirty="0" smtClean="0">
                <a:latin typeface="+mn-ea"/>
              </a:rPr>
              <a:t>2</a:t>
            </a:r>
            <a:r>
              <a:rPr lang="ja-JP" altLang="en-US" dirty="0" smtClean="0">
                <a:latin typeface="+mn-ea"/>
              </a:rPr>
              <a:t>人</a:t>
            </a:r>
            <a:r>
              <a:rPr lang="ja-JP" altLang="en-US" dirty="0">
                <a:latin typeface="+mn-ea"/>
              </a:rPr>
              <a:t>で創ろうと盛り上がり、早速デザインを考えることにした</a:t>
            </a:r>
            <a:r>
              <a:rPr lang="ja-JP" altLang="en-US" dirty="0" smtClean="0">
                <a:latin typeface="+mn-ea"/>
              </a:rPr>
              <a:t>。同時</a:t>
            </a:r>
            <a:r>
              <a:rPr lang="ja-JP" altLang="en-US" dirty="0">
                <a:latin typeface="+mn-ea"/>
              </a:rPr>
              <a:t>に、斬新なデザインの</a:t>
            </a:r>
            <a:r>
              <a:rPr lang="ja-JP" altLang="en-US" dirty="0" smtClean="0">
                <a:latin typeface="+mn-ea"/>
              </a:rPr>
              <a:t>家電の製造・販売で</a:t>
            </a:r>
            <a:r>
              <a:rPr lang="ja-JP" altLang="en-US" dirty="0">
                <a:latin typeface="+mn-ea"/>
              </a:rPr>
              <a:t>注目されている</a:t>
            </a:r>
            <a:r>
              <a:rPr lang="ja-JP" altLang="en-US" dirty="0" smtClean="0">
                <a:latin typeface="+mn-ea"/>
              </a:rPr>
              <a:t>メーカー</a:t>
            </a:r>
            <a:r>
              <a:rPr lang="en-US" altLang="ja-JP" dirty="0" smtClean="0">
                <a:latin typeface="+mn-ea"/>
              </a:rPr>
              <a:t>X</a:t>
            </a:r>
            <a:r>
              <a:rPr lang="ja-JP" altLang="en-US" dirty="0" smtClean="0">
                <a:latin typeface="+mn-ea"/>
              </a:rPr>
              <a:t>社</a:t>
            </a:r>
            <a:r>
              <a:rPr lang="ja-JP" altLang="en-US" dirty="0">
                <a:latin typeface="+mn-ea"/>
              </a:rPr>
              <a:t>に勤務している</a:t>
            </a:r>
            <a:r>
              <a:rPr lang="ja-JP" altLang="en-US" dirty="0" smtClean="0">
                <a:latin typeface="+mn-ea"/>
              </a:rPr>
              <a:t>知人</a:t>
            </a:r>
            <a:r>
              <a:rPr lang="en-US" altLang="ja-JP" dirty="0" smtClean="0">
                <a:latin typeface="+mn-ea"/>
              </a:rPr>
              <a:t>C</a:t>
            </a:r>
            <a:r>
              <a:rPr lang="ja-JP" altLang="en-US" dirty="0" smtClean="0">
                <a:latin typeface="+mn-ea"/>
              </a:rPr>
              <a:t>に</a:t>
            </a:r>
            <a:r>
              <a:rPr lang="ja-JP" altLang="en-US" dirty="0">
                <a:latin typeface="+mn-ea"/>
              </a:rPr>
              <a:t>計画を話すと、良いものができたらぜひ商品として売り出そう、ということになった。</a:t>
            </a:r>
            <a:endParaRPr lang="en-US" altLang="ja-JP" dirty="0">
              <a:latin typeface="+mn-ea"/>
            </a:endParaRPr>
          </a:p>
          <a:p>
            <a:r>
              <a:rPr lang="ja-JP" altLang="en-US" dirty="0" smtClean="0">
                <a:latin typeface="+mn-ea"/>
              </a:rPr>
              <a:t>ところが、いくつ</a:t>
            </a:r>
            <a:r>
              <a:rPr lang="ja-JP" altLang="en-US" dirty="0">
                <a:latin typeface="+mn-ea"/>
              </a:rPr>
              <a:t>も試作品をつくってみたものの</a:t>
            </a:r>
            <a:r>
              <a:rPr lang="ja-JP" altLang="en-US" dirty="0" smtClean="0">
                <a:latin typeface="+mn-ea"/>
              </a:rPr>
              <a:t>、なかなか</a:t>
            </a:r>
            <a:r>
              <a:rPr lang="ja-JP" altLang="en-US" dirty="0">
                <a:latin typeface="+mn-ea"/>
              </a:rPr>
              <a:t>納得のいくデザインにすることができずに途方</a:t>
            </a:r>
            <a:r>
              <a:rPr lang="ja-JP" altLang="en-US" dirty="0" smtClean="0">
                <a:latin typeface="+mn-ea"/>
              </a:rPr>
              <a:t>に暮れていた。ある</a:t>
            </a:r>
            <a:r>
              <a:rPr lang="ja-JP" altLang="en-US" dirty="0">
                <a:latin typeface="+mn-ea"/>
              </a:rPr>
              <a:t>日</a:t>
            </a:r>
            <a:r>
              <a:rPr lang="ja-JP" altLang="en-US" dirty="0" smtClean="0">
                <a:latin typeface="+mn-ea"/>
              </a:rPr>
              <a:t>、</a:t>
            </a:r>
            <a:r>
              <a:rPr lang="en-US" altLang="ja-JP" dirty="0" smtClean="0">
                <a:latin typeface="+mn-ea"/>
              </a:rPr>
              <a:t>A</a:t>
            </a:r>
            <a:r>
              <a:rPr lang="ja-JP" altLang="en-US" dirty="0" smtClean="0">
                <a:latin typeface="+mn-ea"/>
              </a:rPr>
              <a:t>は、羽根</a:t>
            </a:r>
            <a:r>
              <a:rPr lang="ja-JP" altLang="en-US" dirty="0">
                <a:latin typeface="+mn-ea"/>
              </a:rPr>
              <a:t>を回転させることなく、空気の流れを誘導することで旋回流を発生させるサイクロン装置を</a:t>
            </a:r>
            <a:r>
              <a:rPr lang="ja-JP" altLang="en-US" dirty="0" smtClean="0">
                <a:latin typeface="+mn-ea"/>
              </a:rPr>
              <a:t>見たとき、</a:t>
            </a:r>
            <a:r>
              <a:rPr lang="ja-JP" altLang="en-US" dirty="0">
                <a:latin typeface="+mn-ea"/>
              </a:rPr>
              <a:t>これを扇風機に応用できないか</a:t>
            </a:r>
            <a:r>
              <a:rPr lang="ja-JP" altLang="en-US" dirty="0" smtClean="0">
                <a:latin typeface="+mn-ea"/>
              </a:rPr>
              <a:t>とひらめいた。</a:t>
            </a:r>
            <a:r>
              <a:rPr lang="ja-JP" altLang="en-US" dirty="0">
                <a:latin typeface="+mn-ea"/>
              </a:rPr>
              <a:t>そして</a:t>
            </a:r>
            <a:r>
              <a:rPr lang="ja-JP" altLang="en-US" dirty="0" smtClean="0">
                <a:latin typeface="+mn-ea"/>
              </a:rPr>
              <a:t>、</a:t>
            </a:r>
            <a:r>
              <a:rPr lang="en-US" altLang="ja-JP" dirty="0" smtClean="0">
                <a:latin typeface="+mn-ea"/>
              </a:rPr>
              <a:t>A</a:t>
            </a:r>
            <a:r>
              <a:rPr lang="ja-JP" altLang="en-US" dirty="0" smtClean="0">
                <a:latin typeface="+mn-ea"/>
              </a:rPr>
              <a:t>のアイデア</a:t>
            </a:r>
            <a:r>
              <a:rPr lang="ja-JP" altLang="en-US" dirty="0">
                <a:latin typeface="+mn-ea"/>
              </a:rPr>
              <a:t>を基</a:t>
            </a:r>
            <a:r>
              <a:rPr lang="ja-JP" altLang="en-US" dirty="0" smtClean="0">
                <a:latin typeface="+mn-ea"/>
              </a:rPr>
              <a:t>に</a:t>
            </a:r>
            <a:r>
              <a:rPr lang="en-US" altLang="ja-JP" dirty="0" smtClean="0">
                <a:latin typeface="+mn-ea"/>
              </a:rPr>
              <a:t>B</a:t>
            </a:r>
            <a:r>
              <a:rPr lang="ja-JP" altLang="en-US" dirty="0" smtClean="0">
                <a:latin typeface="+mn-ea"/>
              </a:rPr>
              <a:t>が</a:t>
            </a:r>
            <a:r>
              <a:rPr lang="ja-JP" altLang="en-US" dirty="0">
                <a:latin typeface="+mn-ea"/>
              </a:rPr>
              <a:t>空気の流れをうまく誘導する形を設計し</a:t>
            </a:r>
            <a:r>
              <a:rPr lang="ja-JP" altLang="en-US" dirty="0" smtClean="0">
                <a:latin typeface="+mn-ea"/>
              </a:rPr>
              <a:t>、さらに</a:t>
            </a:r>
            <a:r>
              <a:rPr lang="en-US" altLang="ja-JP" dirty="0" smtClean="0">
                <a:latin typeface="+mn-ea"/>
              </a:rPr>
              <a:t>A</a:t>
            </a:r>
            <a:r>
              <a:rPr lang="ja-JP" altLang="en-US" dirty="0" smtClean="0">
                <a:latin typeface="+mn-ea"/>
              </a:rPr>
              <a:t>は</a:t>
            </a:r>
            <a:r>
              <a:rPr lang="ja-JP" altLang="en-US" dirty="0">
                <a:latin typeface="+mn-ea"/>
              </a:rPr>
              <a:t>その装置の外形をスマートなデザインとすることで、従来になかった斬新なデザインの扇風機を創り出した</a:t>
            </a:r>
            <a:r>
              <a:rPr lang="ja-JP" altLang="en-US" dirty="0" smtClean="0">
                <a:latin typeface="+mn-ea"/>
              </a:rPr>
              <a:t>。</a:t>
            </a:r>
            <a:r>
              <a:rPr lang="en-US" altLang="ja-JP" dirty="0" smtClean="0">
                <a:latin typeface="+mn-ea"/>
              </a:rPr>
              <a:t>C</a:t>
            </a:r>
            <a:r>
              <a:rPr lang="ja-JP" altLang="en-US" dirty="0" smtClean="0">
                <a:latin typeface="+mn-ea"/>
              </a:rPr>
              <a:t>は、</a:t>
            </a:r>
            <a:r>
              <a:rPr lang="en-US" altLang="ja-JP" dirty="0" smtClean="0">
                <a:latin typeface="+mn-ea"/>
              </a:rPr>
              <a:t>A</a:t>
            </a:r>
            <a:r>
              <a:rPr lang="ja-JP" altLang="en-US" dirty="0" smtClean="0">
                <a:latin typeface="+mn-ea"/>
              </a:rPr>
              <a:t>と</a:t>
            </a:r>
            <a:r>
              <a:rPr lang="en-US" altLang="ja-JP" dirty="0" smtClean="0">
                <a:latin typeface="+mn-ea"/>
              </a:rPr>
              <a:t>B</a:t>
            </a:r>
            <a:r>
              <a:rPr lang="ja-JP" altLang="en-US" dirty="0" smtClean="0">
                <a:latin typeface="+mn-ea"/>
              </a:rPr>
              <a:t>のアイデア</a:t>
            </a:r>
            <a:r>
              <a:rPr lang="ja-JP" altLang="en-US" dirty="0">
                <a:latin typeface="+mn-ea"/>
              </a:rPr>
              <a:t>を製品として生産する</a:t>
            </a:r>
            <a:r>
              <a:rPr lang="ja-JP" altLang="en-US" dirty="0" smtClean="0">
                <a:latin typeface="+mn-ea"/>
              </a:rPr>
              <a:t>ための手助けをして</a:t>
            </a:r>
            <a:r>
              <a:rPr lang="ja-JP" altLang="en-US" dirty="0">
                <a:latin typeface="+mn-ea"/>
              </a:rPr>
              <a:t>くれ</a:t>
            </a:r>
            <a:r>
              <a:rPr lang="ja-JP" altLang="en-US" dirty="0" smtClean="0">
                <a:latin typeface="+mn-ea"/>
              </a:rPr>
              <a:t>、その後、</a:t>
            </a:r>
            <a:r>
              <a:rPr lang="en-US" altLang="ja-JP" dirty="0" smtClean="0">
                <a:latin typeface="+mn-ea"/>
              </a:rPr>
              <a:t>X</a:t>
            </a:r>
            <a:r>
              <a:rPr lang="ja-JP" altLang="en-US" dirty="0" smtClean="0">
                <a:latin typeface="+mn-ea"/>
              </a:rPr>
              <a:t>社から新商品</a:t>
            </a:r>
            <a:r>
              <a:rPr lang="ja-JP" altLang="en-US" dirty="0">
                <a:latin typeface="+mn-ea"/>
              </a:rPr>
              <a:t>として発売することが決まった</a:t>
            </a:r>
            <a:r>
              <a:rPr lang="ja-JP" altLang="en-US" dirty="0" smtClean="0">
                <a:latin typeface="+mn-ea"/>
              </a:rPr>
              <a:t>。</a:t>
            </a:r>
            <a:endParaRPr lang="en-US" altLang="ja-JP" dirty="0">
              <a:latin typeface="+mn-ea"/>
            </a:endParaRPr>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10</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446849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en-US" altLang="ja-JP" dirty="0" smtClean="0"/>
              <a:t>07-03</a:t>
            </a:r>
            <a:r>
              <a:rPr kumimoji="1" lang="ja-JP" altLang="en-US" dirty="0" smtClean="0"/>
              <a:t>　演習</a:t>
            </a:r>
            <a:r>
              <a:rPr lang="en-US" altLang="ja-JP" dirty="0" smtClean="0"/>
              <a:t>3</a:t>
            </a:r>
            <a:endParaRPr kumimoji="1" lang="ja-JP" altLang="en-US" dirty="0"/>
          </a:p>
        </p:txBody>
      </p:sp>
      <p:sp>
        <p:nvSpPr>
          <p:cNvPr id="3" name="コンテンツ プレースホルダー 2"/>
          <p:cNvSpPr>
            <a:spLocks noGrp="1"/>
          </p:cNvSpPr>
          <p:nvPr>
            <p:ph idx="1"/>
          </p:nvPr>
        </p:nvSpPr>
        <p:spPr>
          <a:noFill/>
        </p:spPr>
        <p:txBody>
          <a:bodyPr/>
          <a:lstStyle/>
          <a:p>
            <a:pPr marL="342900" indent="-342900">
              <a:buFont typeface="+mj-lt"/>
              <a:buAutoNum type="arabicPeriod"/>
            </a:pPr>
            <a:r>
              <a:rPr kumimoji="1" lang="en-US" altLang="ja-JP" dirty="0" smtClean="0"/>
              <a:t>X</a:t>
            </a:r>
            <a:r>
              <a:rPr kumimoji="1" lang="ja-JP" altLang="en-US" dirty="0" smtClean="0"/>
              <a:t>社が洗練されたデザインの扇風機を販売することになった。</a:t>
            </a:r>
            <a:r>
              <a:rPr kumimoji="1" lang="en-US" altLang="ja-JP" dirty="0" smtClean="0"/>
              <a:t/>
            </a:r>
            <a:br>
              <a:rPr kumimoji="1" lang="en-US" altLang="ja-JP" dirty="0" smtClean="0"/>
            </a:br>
            <a:r>
              <a:rPr kumimoji="1" lang="en-US" altLang="ja-JP" dirty="0" smtClean="0"/>
              <a:t>A</a:t>
            </a:r>
            <a:r>
              <a:rPr kumimoji="1" lang="ja-JP" altLang="en-US" dirty="0" smtClean="0"/>
              <a:t>と</a:t>
            </a:r>
            <a:r>
              <a:rPr kumimoji="1" lang="en-US" altLang="ja-JP" dirty="0" smtClean="0"/>
              <a:t>B</a:t>
            </a:r>
            <a:r>
              <a:rPr kumimoji="1" lang="ja-JP" altLang="en-US" dirty="0" smtClean="0"/>
              <a:t>は苦労して創り出した製品なので、自分たちのアイデアを真似されないようにしたいと考えた。</a:t>
            </a:r>
            <a:r>
              <a:rPr kumimoji="1" lang="en-US" altLang="ja-JP" dirty="0" smtClean="0"/>
              <a:t/>
            </a:r>
            <a:br>
              <a:rPr kumimoji="1" lang="en-US" altLang="ja-JP" dirty="0" smtClean="0"/>
            </a:br>
            <a:r>
              <a:rPr kumimoji="1" lang="ja-JP" altLang="en-US" dirty="0" smtClean="0"/>
              <a:t>知的財産権として保護するという観点から、どのような手段が考えられるだろうか。</a:t>
            </a:r>
            <a:r>
              <a:rPr lang="en-US" altLang="ja-JP" dirty="0"/>
              <a:t/>
            </a:r>
            <a:br>
              <a:rPr lang="en-US" altLang="ja-JP" dirty="0"/>
            </a:br>
            <a:r>
              <a:rPr lang="ja-JP" altLang="en-US" dirty="0" smtClean="0"/>
              <a:t>開発プロセスにおけるどの段階で、どのような目的のため、どのような権利を取得したらよいだろうか。</a:t>
            </a:r>
            <a:endParaRPr kumimoji="1" lang="en-US" altLang="ja-JP" dirty="0" smtClean="0"/>
          </a:p>
          <a:p>
            <a:pPr marL="342900" indent="-342900">
              <a:buFont typeface="+mj-lt"/>
              <a:buAutoNum type="arabicPeriod"/>
            </a:pPr>
            <a:endParaRPr lang="en-US" altLang="ja-JP" dirty="0" smtClean="0"/>
          </a:p>
          <a:p>
            <a:pPr marL="342900" indent="-342900">
              <a:buFont typeface="+mj-lt"/>
              <a:buAutoNum type="arabicPeriod"/>
            </a:pPr>
            <a:r>
              <a:rPr lang="en-US" altLang="ja-JP" dirty="0" smtClean="0"/>
              <a:t>A</a:t>
            </a:r>
            <a:r>
              <a:rPr lang="ja-JP" altLang="en-US" dirty="0" smtClean="0"/>
              <a:t>と</a:t>
            </a:r>
            <a:r>
              <a:rPr lang="en-US" altLang="ja-JP" dirty="0" smtClean="0"/>
              <a:t>B</a:t>
            </a:r>
            <a:r>
              <a:rPr lang="ja-JP" altLang="en-US" dirty="0" smtClean="0"/>
              <a:t>は、自分たちが考えたアイデアの取り扱いについてどのような注意をする必要があるだろうか。</a:t>
            </a:r>
            <a:endParaRPr lang="en-US" altLang="ja-JP" dirty="0" smtClean="0"/>
          </a:p>
          <a:p>
            <a:pPr marL="342900" indent="-342900">
              <a:buFont typeface="+mj-lt"/>
              <a:buAutoNum type="arabicPeriod"/>
            </a:pPr>
            <a:endParaRPr kumimoji="1" lang="en-US" altLang="ja-JP" dirty="0"/>
          </a:p>
          <a:p>
            <a:pPr marL="342900" indent="-342900">
              <a:buFont typeface="+mj-lt"/>
              <a:buAutoNum type="arabicPeriod"/>
            </a:pPr>
            <a:r>
              <a:rPr kumimoji="1" lang="en-US" altLang="ja-JP" dirty="0" smtClean="0"/>
              <a:t>X</a:t>
            </a:r>
            <a:r>
              <a:rPr kumimoji="1" lang="ja-JP" altLang="en-US" dirty="0" smtClean="0"/>
              <a:t>社が販売する扇風機のデザインの創作者は誰だろうか。</a:t>
            </a:r>
            <a:endParaRPr kumimoji="1" lang="ja-JP" altLang="en-US" dirty="0"/>
          </a:p>
        </p:txBody>
      </p:sp>
      <p:sp>
        <p:nvSpPr>
          <p:cNvPr id="6" name="テキスト プレースホルダー 5"/>
          <p:cNvSpPr>
            <a:spLocks noGrp="1"/>
          </p:cNvSpPr>
          <p:nvPr>
            <p:ph type="body" sz="quarter" idx="10"/>
          </p:nvPr>
        </p:nvSpPr>
        <p:spPr>
          <a:solidFill>
            <a:schemeClr val="bg1">
              <a:lumMod val="95000"/>
            </a:schemeClr>
          </a:solidFill>
        </p:spPr>
        <p:txBody>
          <a:bodyPr/>
          <a:lstStyle/>
          <a:p>
            <a:r>
              <a:rPr kumimoji="1" lang="ja-JP" altLang="en-US" dirty="0" smtClean="0"/>
              <a:t>一人ひとりで考えた後、グループでディスカッションをしてみよう。</a:t>
            </a:r>
            <a:endParaRPr kumimoji="1" lang="ja-JP" altLang="en-US" dirty="0"/>
          </a:p>
        </p:txBody>
      </p:sp>
      <p:sp>
        <p:nvSpPr>
          <p:cNvPr id="5" name="スライド番号プレースホルダー 4"/>
          <p:cNvSpPr>
            <a:spLocks noGrp="1"/>
          </p:cNvSpPr>
          <p:nvPr>
            <p:ph type="sldNum" sz="quarter" idx="12"/>
          </p:nvPr>
        </p:nvSpPr>
        <p:spPr/>
        <p:txBody>
          <a:bodyPr/>
          <a:lstStyle/>
          <a:p>
            <a:fld id="{0B1296A0-BB5A-491C-8A3A-2721A8AE2E9D}" type="slidenum">
              <a:rPr lang="ja-JP" altLang="en-US" smtClean="0"/>
              <a:pPr/>
              <a:t>11</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4877095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en-US" altLang="ja-JP" dirty="0" smtClean="0"/>
              <a:t>07-04</a:t>
            </a:r>
            <a:br>
              <a:rPr kumimoji="1" lang="en-US" altLang="ja-JP" dirty="0" smtClean="0"/>
            </a:br>
            <a:r>
              <a:rPr kumimoji="1" lang="ja-JP" altLang="en-US" dirty="0" smtClean="0"/>
              <a:t>演習</a:t>
            </a:r>
            <a:r>
              <a:rPr lang="en-US" altLang="ja-JP" dirty="0"/>
              <a:t>4</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12</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623076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en-US" altLang="ja-JP" dirty="0" smtClean="0"/>
              <a:t>CASE4</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X</a:t>
            </a:r>
            <a:r>
              <a:rPr lang="ja-JP" altLang="en-US" dirty="0" smtClean="0"/>
              <a:t>社</a:t>
            </a:r>
            <a:r>
              <a:rPr lang="ja-JP" altLang="en-US" dirty="0"/>
              <a:t>の会議室において</a:t>
            </a:r>
            <a:r>
              <a:rPr lang="ja-JP" altLang="en-US" dirty="0" smtClean="0"/>
              <a:t>、フリーランスデザイナーの</a:t>
            </a:r>
            <a:r>
              <a:rPr lang="en-US" altLang="ja-JP" dirty="0" smtClean="0"/>
              <a:t>A</a:t>
            </a:r>
            <a:r>
              <a:rPr lang="ja-JP" altLang="en-US" dirty="0"/>
              <a:t>が作成した設計図を用いてプレゼンしたところ、会議に同席して</a:t>
            </a:r>
            <a:r>
              <a:rPr lang="ja-JP" altLang="en-US" dirty="0" smtClean="0"/>
              <a:t>いた</a:t>
            </a:r>
            <a:r>
              <a:rPr lang="en-US" altLang="ja-JP" dirty="0" smtClean="0"/>
              <a:t>X</a:t>
            </a:r>
            <a:r>
              <a:rPr lang="ja-JP" altLang="en-US" dirty="0" smtClean="0"/>
              <a:t>社</a:t>
            </a:r>
            <a:r>
              <a:rPr lang="ja-JP" altLang="en-US" dirty="0"/>
              <a:t>の</a:t>
            </a:r>
            <a:r>
              <a:rPr lang="en-US" altLang="ja-JP" dirty="0"/>
              <a:t>B</a:t>
            </a:r>
            <a:r>
              <a:rPr lang="ja-JP" altLang="en-US" dirty="0"/>
              <a:t>が、その設計図を見て面白いアイデアだと思い、</a:t>
            </a:r>
            <a:r>
              <a:rPr lang="en-US" altLang="ja-JP" dirty="0"/>
              <a:t>A</a:t>
            </a:r>
            <a:r>
              <a:rPr lang="ja-JP" altLang="en-US" dirty="0"/>
              <a:t>が出願する前に、自分が発明者であるとして特許庁に特許出願をした</a:t>
            </a:r>
            <a:r>
              <a:rPr lang="ja-JP" altLang="en-US" dirty="0" smtClean="0"/>
              <a:t>。その後</a:t>
            </a:r>
            <a:r>
              <a:rPr lang="ja-JP" altLang="en-US" dirty="0"/>
              <a:t>、</a:t>
            </a:r>
            <a:r>
              <a:rPr lang="en-US" altLang="ja-JP" dirty="0"/>
              <a:t>A</a:t>
            </a:r>
            <a:r>
              <a:rPr lang="ja-JP" altLang="en-US" dirty="0"/>
              <a:t>は、たまたま</a:t>
            </a:r>
            <a:r>
              <a:rPr lang="en-US" altLang="ja-JP" dirty="0"/>
              <a:t>B</a:t>
            </a:r>
            <a:r>
              <a:rPr lang="ja-JP" altLang="en-US" dirty="0"/>
              <a:t>の特許出願を聞いて、その内容が自分が考えているものとそっくりだと知った</a:t>
            </a:r>
            <a:r>
              <a:rPr lang="ja-JP" altLang="en-US" dirty="0" smtClean="0"/>
              <a:t>。</a:t>
            </a:r>
            <a:r>
              <a:rPr lang="en-US" altLang="ja-JP" dirty="0" smtClean="0"/>
              <a:t>B</a:t>
            </a:r>
            <a:r>
              <a:rPr lang="ja-JP" altLang="en-US" dirty="0"/>
              <a:t>は知的財産権についての知識があまりなく、単に気に入ったから知人に頼んで出願したとのことであった</a:t>
            </a:r>
            <a:r>
              <a:rPr lang="ja-JP" altLang="en-US" dirty="0" smtClean="0"/>
              <a:t>。</a:t>
            </a:r>
            <a:endParaRPr lang="en-US" altLang="ja-JP" dirty="0">
              <a:latin typeface="+mn-ea"/>
            </a:endParaRPr>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13</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4480461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en-US" altLang="ja-JP" dirty="0" smtClean="0"/>
              <a:t>07-04</a:t>
            </a:r>
            <a:r>
              <a:rPr kumimoji="1" lang="ja-JP" altLang="en-US" dirty="0" smtClean="0"/>
              <a:t>　演習</a:t>
            </a:r>
            <a:r>
              <a:rPr lang="en-US" altLang="ja-JP" dirty="0"/>
              <a:t>4</a:t>
            </a:r>
            <a:endParaRPr kumimoji="1" lang="ja-JP" altLang="en-US" dirty="0"/>
          </a:p>
        </p:txBody>
      </p:sp>
      <p:sp>
        <p:nvSpPr>
          <p:cNvPr id="3" name="コンテンツ プレースホルダー 2"/>
          <p:cNvSpPr>
            <a:spLocks noGrp="1"/>
          </p:cNvSpPr>
          <p:nvPr>
            <p:ph idx="1"/>
          </p:nvPr>
        </p:nvSpPr>
        <p:spPr>
          <a:noFill/>
        </p:spPr>
        <p:txBody>
          <a:bodyPr/>
          <a:lstStyle/>
          <a:p>
            <a:pPr marL="342900" indent="-342900">
              <a:buFont typeface="+mj-lt"/>
              <a:buAutoNum type="arabicPeriod"/>
            </a:pPr>
            <a:r>
              <a:rPr lang="ja-JP" altLang="en-US" dirty="0" smtClean="0"/>
              <a:t>自分のアイデアを盗用された証拠をつかんだ</a:t>
            </a:r>
            <a:r>
              <a:rPr lang="en-US" altLang="ja-JP" dirty="0" smtClean="0"/>
              <a:t>A</a:t>
            </a:r>
            <a:r>
              <a:rPr lang="ja-JP" altLang="en-US" dirty="0" smtClean="0"/>
              <a:t>は、どのような対応を行うことができるだろうか。</a:t>
            </a:r>
            <a:endParaRPr kumimoji="1" lang="ja-JP" altLang="en-US" dirty="0"/>
          </a:p>
        </p:txBody>
      </p:sp>
      <p:sp>
        <p:nvSpPr>
          <p:cNvPr id="6" name="テキスト プレースホルダー 5"/>
          <p:cNvSpPr>
            <a:spLocks noGrp="1"/>
          </p:cNvSpPr>
          <p:nvPr>
            <p:ph type="body" sz="quarter" idx="10"/>
          </p:nvPr>
        </p:nvSpPr>
        <p:spPr>
          <a:solidFill>
            <a:schemeClr val="bg1">
              <a:lumMod val="95000"/>
            </a:schemeClr>
          </a:solidFill>
        </p:spPr>
        <p:txBody>
          <a:bodyPr/>
          <a:lstStyle/>
          <a:p>
            <a:r>
              <a:rPr kumimoji="1" lang="ja-JP" altLang="en-US" dirty="0" smtClean="0"/>
              <a:t>一人ひとりで考えた後、グループでディスカッションをしてみよう。</a:t>
            </a:r>
            <a:endParaRPr kumimoji="1" lang="ja-JP" altLang="en-US" dirty="0"/>
          </a:p>
        </p:txBody>
      </p:sp>
      <p:sp>
        <p:nvSpPr>
          <p:cNvPr id="5" name="スライド番号プレースホルダー 4"/>
          <p:cNvSpPr>
            <a:spLocks noGrp="1"/>
          </p:cNvSpPr>
          <p:nvPr>
            <p:ph type="sldNum" sz="quarter" idx="12"/>
          </p:nvPr>
        </p:nvSpPr>
        <p:spPr/>
        <p:txBody>
          <a:bodyPr/>
          <a:lstStyle/>
          <a:p>
            <a:fld id="{0B1296A0-BB5A-491C-8A3A-2721A8AE2E9D}" type="slidenum">
              <a:rPr lang="ja-JP" altLang="en-US" smtClean="0"/>
              <a:pPr/>
              <a:t>14</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271659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en-US" altLang="ja-JP" dirty="0" smtClean="0"/>
              <a:t>07-05</a:t>
            </a:r>
            <a:br>
              <a:rPr kumimoji="1" lang="en-US" altLang="ja-JP" dirty="0" smtClean="0"/>
            </a:br>
            <a:r>
              <a:rPr kumimoji="1" lang="ja-JP" altLang="en-US" dirty="0" smtClean="0"/>
              <a:t>演習</a:t>
            </a:r>
            <a:r>
              <a:rPr lang="en-US" altLang="ja-JP" dirty="0"/>
              <a:t>5</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15</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7125950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en-US" altLang="ja-JP" dirty="0" smtClean="0"/>
              <a:t>CASE5</a:t>
            </a:r>
            <a:endParaRPr kumimoji="1" lang="ja-JP" altLang="en-US" dirty="0"/>
          </a:p>
        </p:txBody>
      </p:sp>
      <p:sp>
        <p:nvSpPr>
          <p:cNvPr id="3" name="コンテンツ プレースホルダー 2"/>
          <p:cNvSpPr>
            <a:spLocks noGrp="1"/>
          </p:cNvSpPr>
          <p:nvPr>
            <p:ph idx="1"/>
          </p:nvPr>
        </p:nvSpPr>
        <p:spPr/>
        <p:txBody>
          <a:bodyPr/>
          <a:lstStyle/>
          <a:p>
            <a:r>
              <a:rPr lang="en-US" altLang="ja-JP" dirty="0">
                <a:latin typeface="+mn-ea"/>
              </a:rPr>
              <a:t>X</a:t>
            </a:r>
            <a:r>
              <a:rPr lang="ja-JP" altLang="en-US" dirty="0">
                <a:latin typeface="+mn-ea"/>
              </a:rPr>
              <a:t>市は、都心に近いことから住人が多いものの、最近高齢化が進み、ある団地ではお年寄りの一人暮らしの世帯率が非常に高くなってきている。</a:t>
            </a:r>
            <a:r>
              <a:rPr lang="en-US" altLang="ja-JP" dirty="0">
                <a:latin typeface="+mn-ea"/>
              </a:rPr>
              <a:t>X</a:t>
            </a:r>
            <a:r>
              <a:rPr lang="ja-JP" altLang="en-US" dirty="0">
                <a:latin typeface="+mn-ea"/>
              </a:rPr>
              <a:t>市の市長は、全国に先駆けて高齢者が住みやすい地域づくりに力</a:t>
            </a:r>
            <a:r>
              <a:rPr lang="ja-JP" altLang="en-US" dirty="0" smtClean="0">
                <a:latin typeface="+mn-ea"/>
              </a:rPr>
              <a:t>を入れようと</a:t>
            </a:r>
            <a:r>
              <a:rPr lang="ja-JP" altLang="en-US" dirty="0">
                <a:latin typeface="+mn-ea"/>
              </a:rPr>
              <a:t>考え、若いデザイナーの力で未来に向けた街づくりを行うことを決めた</a:t>
            </a:r>
            <a:r>
              <a:rPr lang="ja-JP" altLang="en-US" dirty="0" smtClean="0">
                <a:latin typeface="+mn-ea"/>
              </a:rPr>
              <a:t>。</a:t>
            </a:r>
            <a:endParaRPr lang="en-US" altLang="ja-JP" dirty="0">
              <a:latin typeface="+mn-ea"/>
            </a:endParaRPr>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16</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2550257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en-US" altLang="ja-JP" dirty="0" smtClean="0"/>
              <a:t>07-05</a:t>
            </a:r>
            <a:r>
              <a:rPr kumimoji="1" lang="ja-JP" altLang="en-US" dirty="0" smtClean="0"/>
              <a:t>　演習</a:t>
            </a:r>
            <a:r>
              <a:rPr lang="en-US" altLang="ja-JP" dirty="0"/>
              <a:t>5</a:t>
            </a:r>
            <a:endParaRPr kumimoji="1" lang="ja-JP" altLang="en-US" dirty="0"/>
          </a:p>
        </p:txBody>
      </p:sp>
      <p:sp>
        <p:nvSpPr>
          <p:cNvPr id="3" name="コンテンツ プレースホルダー 2"/>
          <p:cNvSpPr>
            <a:spLocks noGrp="1"/>
          </p:cNvSpPr>
          <p:nvPr>
            <p:ph idx="1"/>
          </p:nvPr>
        </p:nvSpPr>
        <p:spPr>
          <a:noFill/>
        </p:spPr>
        <p:txBody>
          <a:bodyPr/>
          <a:lstStyle/>
          <a:p>
            <a:pPr marL="342900" indent="-342900">
              <a:buFont typeface="+mj-lt"/>
              <a:buAutoNum type="arabicPeriod"/>
            </a:pPr>
            <a:r>
              <a:rPr kumimoji="1" lang="ja-JP" altLang="en-US" dirty="0" smtClean="0"/>
              <a:t>あなたがデザイナーとして街づくりのために</a:t>
            </a:r>
            <a:r>
              <a:rPr kumimoji="1" lang="en-US" altLang="ja-JP" dirty="0" smtClean="0"/>
              <a:t>X</a:t>
            </a:r>
            <a:r>
              <a:rPr kumimoji="1" lang="ja-JP" altLang="en-US" dirty="0" smtClean="0"/>
              <a:t>市に招聘されたと想定する。</a:t>
            </a:r>
            <a:r>
              <a:rPr lang="en-US" altLang="ja-JP" dirty="0" smtClean="0"/>
              <a:t/>
            </a:r>
            <a:br>
              <a:rPr lang="en-US" altLang="ja-JP" dirty="0" smtClean="0"/>
            </a:br>
            <a:r>
              <a:rPr lang="ja-JP" altLang="en-US" dirty="0" smtClean="0"/>
              <a:t>将来に向けた街づくりにおいて何を課題として、その課題をどのように解決していくかを考えてみよう。</a:t>
            </a:r>
            <a:r>
              <a:rPr lang="en-US" altLang="ja-JP" dirty="0" smtClean="0"/>
              <a:t/>
            </a:r>
            <a:br>
              <a:rPr lang="en-US" altLang="ja-JP" dirty="0" smtClean="0"/>
            </a:br>
            <a:r>
              <a:rPr lang="ja-JP" altLang="en-US" dirty="0" smtClean="0"/>
              <a:t>なお、知的財産権を活用することも考えること。</a:t>
            </a:r>
            <a:endParaRPr kumimoji="1" lang="en-US" altLang="ja-JP" dirty="0" smtClean="0"/>
          </a:p>
        </p:txBody>
      </p:sp>
      <p:sp>
        <p:nvSpPr>
          <p:cNvPr id="6" name="テキスト プレースホルダー 5"/>
          <p:cNvSpPr>
            <a:spLocks noGrp="1"/>
          </p:cNvSpPr>
          <p:nvPr>
            <p:ph type="body" sz="quarter" idx="10"/>
          </p:nvPr>
        </p:nvSpPr>
        <p:spPr>
          <a:solidFill>
            <a:schemeClr val="bg1">
              <a:lumMod val="95000"/>
            </a:schemeClr>
          </a:solidFill>
        </p:spPr>
        <p:txBody>
          <a:bodyPr/>
          <a:lstStyle/>
          <a:p>
            <a:r>
              <a:rPr kumimoji="1" lang="ja-JP" altLang="en-US" dirty="0" smtClean="0"/>
              <a:t>一人ひとりで考えた後、グループでディスカッションをしてみよう。</a:t>
            </a:r>
            <a:endParaRPr kumimoji="1" lang="ja-JP" altLang="en-US" dirty="0"/>
          </a:p>
        </p:txBody>
      </p:sp>
      <p:sp>
        <p:nvSpPr>
          <p:cNvPr id="5" name="スライド番号プレースホルダー 4"/>
          <p:cNvSpPr>
            <a:spLocks noGrp="1"/>
          </p:cNvSpPr>
          <p:nvPr>
            <p:ph type="sldNum" sz="quarter" idx="12"/>
          </p:nvPr>
        </p:nvSpPr>
        <p:spPr/>
        <p:txBody>
          <a:bodyPr/>
          <a:lstStyle/>
          <a:p>
            <a:fld id="{0B1296A0-BB5A-491C-8A3A-2721A8AE2E9D}" type="slidenum">
              <a:rPr lang="ja-JP" altLang="en-US" smtClean="0"/>
              <a:pPr/>
              <a:t>17</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446667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chemeClr val="bg1">
              <a:lumMod val="85000"/>
            </a:schemeClr>
          </a:solidFill>
        </p:spPr>
        <p:txBody>
          <a:bodyPr/>
          <a:lstStyle/>
          <a:p>
            <a:r>
              <a:rPr kumimoji="1" lang="ja-JP" altLang="en-US" sz="2800" dirty="0" smtClean="0"/>
              <a:t>パート</a:t>
            </a:r>
            <a:r>
              <a:rPr lang="en-US" altLang="ja-JP" sz="2800" dirty="0" smtClean="0"/>
              <a:t>7</a:t>
            </a:r>
            <a:r>
              <a:rPr kumimoji="1" lang="en-US" altLang="ja-JP" sz="2800" dirty="0" smtClean="0"/>
              <a:t/>
            </a:r>
            <a:br>
              <a:rPr kumimoji="1" lang="en-US" altLang="ja-JP" sz="2800" dirty="0" smtClean="0"/>
            </a:br>
            <a:r>
              <a:rPr lang="en-US" altLang="ja-JP" sz="2800" dirty="0"/>
              <a:t/>
            </a:r>
            <a:br>
              <a:rPr lang="en-US" altLang="ja-JP" sz="2800" dirty="0"/>
            </a:br>
            <a:r>
              <a:rPr lang="ja-JP" altLang="en-US" sz="2800" dirty="0" smtClean="0"/>
              <a:t>事例に基づくディスカッション</a:t>
            </a:r>
            <a:endParaRPr kumimoji="1" lang="ja-JP" altLang="en-US" sz="2800" dirty="0"/>
          </a:p>
        </p:txBody>
      </p:sp>
      <p:sp>
        <p:nvSpPr>
          <p:cNvPr id="3" name="サブタイトル 2"/>
          <p:cNvSpPr>
            <a:spLocks noGrp="1"/>
          </p:cNvSpPr>
          <p:nvPr>
            <p:ph type="subTitle" idx="1"/>
          </p:nvPr>
        </p:nvSpPr>
        <p:spPr/>
        <p:txBody>
          <a:bodyPr/>
          <a:lstStyle/>
          <a:p>
            <a:r>
              <a:rPr kumimoji="1" lang="ja-JP" altLang="en-US" dirty="0" smtClean="0"/>
              <a:t>「デザイナーが身につけておくべき知財の基本」</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686905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ja-JP" altLang="en-US" dirty="0" smtClean="0"/>
              <a:t>事例に基づくディスカッション　目次</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07-01</a:t>
            </a:r>
            <a:r>
              <a:rPr lang="en-US" altLang="ja-JP" dirty="0"/>
              <a:t>	</a:t>
            </a:r>
            <a:r>
              <a:rPr lang="en-US" altLang="ja-JP" dirty="0" smtClean="0"/>
              <a:t>	</a:t>
            </a:r>
            <a:r>
              <a:rPr kumimoji="1" lang="ja-JP" altLang="en-US" dirty="0" smtClean="0"/>
              <a:t>演習</a:t>
            </a:r>
            <a:r>
              <a:rPr kumimoji="1" lang="en-US" altLang="ja-JP" dirty="0" smtClean="0"/>
              <a:t>1</a:t>
            </a:r>
          </a:p>
          <a:p>
            <a:pPr marL="0" indent="0">
              <a:buNone/>
            </a:pPr>
            <a:endParaRPr kumimoji="1" lang="en-US" altLang="ja-JP" dirty="0" smtClean="0"/>
          </a:p>
          <a:p>
            <a:pPr marL="0" indent="0">
              <a:buNone/>
            </a:pPr>
            <a:r>
              <a:rPr lang="en-US" altLang="ja-JP" dirty="0" smtClean="0"/>
              <a:t>07-02</a:t>
            </a:r>
            <a:r>
              <a:rPr lang="en-US" altLang="ja-JP" dirty="0"/>
              <a:t>	</a:t>
            </a:r>
            <a:r>
              <a:rPr lang="en-US" altLang="ja-JP" dirty="0" smtClean="0"/>
              <a:t>	</a:t>
            </a:r>
            <a:r>
              <a:rPr lang="ja-JP" altLang="en-US" dirty="0" smtClean="0"/>
              <a:t>演習</a:t>
            </a:r>
            <a:r>
              <a:rPr lang="en-US" altLang="ja-JP" dirty="0" smtClean="0"/>
              <a:t>2</a:t>
            </a:r>
          </a:p>
          <a:p>
            <a:pPr marL="0" indent="0">
              <a:buNone/>
            </a:pPr>
            <a:endParaRPr lang="en-US" altLang="ja-JP" dirty="0" smtClean="0"/>
          </a:p>
          <a:p>
            <a:pPr marL="0" indent="0">
              <a:buNone/>
            </a:pPr>
            <a:r>
              <a:rPr kumimoji="1" lang="en-US" altLang="ja-JP" dirty="0" smtClean="0"/>
              <a:t>07-03</a:t>
            </a:r>
            <a:r>
              <a:rPr lang="en-US" altLang="ja-JP" dirty="0"/>
              <a:t>	</a:t>
            </a:r>
            <a:r>
              <a:rPr lang="en-US" altLang="ja-JP" dirty="0" smtClean="0"/>
              <a:t>	</a:t>
            </a:r>
            <a:r>
              <a:rPr kumimoji="1" lang="ja-JP" altLang="en-US" dirty="0" smtClean="0"/>
              <a:t>演習</a:t>
            </a:r>
            <a:r>
              <a:rPr kumimoji="1" lang="en-US" altLang="ja-JP" dirty="0" smtClean="0"/>
              <a:t>3</a:t>
            </a:r>
          </a:p>
          <a:p>
            <a:pPr marL="0" indent="0">
              <a:buNone/>
            </a:pPr>
            <a:endParaRPr kumimoji="1" lang="en-US" altLang="ja-JP" dirty="0" smtClean="0"/>
          </a:p>
          <a:p>
            <a:pPr marL="0" indent="0">
              <a:buNone/>
            </a:pPr>
            <a:r>
              <a:rPr lang="en-US" altLang="ja-JP" dirty="0" smtClean="0"/>
              <a:t>07-04</a:t>
            </a:r>
            <a:r>
              <a:rPr lang="en-US" altLang="ja-JP" dirty="0"/>
              <a:t>	</a:t>
            </a:r>
            <a:r>
              <a:rPr lang="en-US" altLang="ja-JP" dirty="0" smtClean="0"/>
              <a:t>	</a:t>
            </a:r>
            <a:r>
              <a:rPr lang="ja-JP" altLang="en-US" dirty="0" smtClean="0"/>
              <a:t>演習</a:t>
            </a:r>
            <a:r>
              <a:rPr lang="en-US" altLang="ja-JP" dirty="0" smtClean="0"/>
              <a:t>4</a:t>
            </a:r>
          </a:p>
          <a:p>
            <a:pPr marL="0" indent="0">
              <a:buNone/>
            </a:pPr>
            <a:endParaRPr lang="en-US" altLang="ja-JP" dirty="0" smtClean="0"/>
          </a:p>
          <a:p>
            <a:pPr marL="0" indent="0">
              <a:buNone/>
            </a:pPr>
            <a:r>
              <a:rPr kumimoji="1" lang="en-US" altLang="ja-JP" dirty="0" smtClean="0"/>
              <a:t>07-05</a:t>
            </a:r>
            <a:r>
              <a:rPr lang="en-US" altLang="ja-JP" dirty="0"/>
              <a:t>	</a:t>
            </a:r>
            <a:r>
              <a:rPr lang="en-US" altLang="ja-JP" dirty="0" smtClean="0"/>
              <a:t>	</a:t>
            </a:r>
            <a:r>
              <a:rPr kumimoji="1" lang="ja-JP" altLang="en-US" dirty="0" smtClean="0"/>
              <a:t>演習</a:t>
            </a:r>
            <a:r>
              <a:rPr kumimoji="1" lang="en-US" altLang="ja-JP" dirty="0" smtClean="0"/>
              <a:t>5</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2</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513605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en-US" altLang="ja-JP" dirty="0" smtClean="0"/>
              <a:t>07-01</a:t>
            </a:r>
            <a:br>
              <a:rPr kumimoji="1" lang="en-US" altLang="ja-JP" dirty="0" smtClean="0"/>
            </a:br>
            <a:r>
              <a:rPr kumimoji="1" lang="ja-JP" altLang="en-US" dirty="0" smtClean="0"/>
              <a:t>演習</a:t>
            </a:r>
            <a:r>
              <a:rPr kumimoji="1" lang="en-US" altLang="ja-JP" dirty="0" smtClean="0"/>
              <a:t>1</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3</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78988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en-US" altLang="ja-JP" dirty="0" smtClean="0"/>
              <a:t>CASE1</a:t>
            </a:r>
            <a:endParaRPr kumimoji="1" lang="ja-JP" altLang="en-US" dirty="0"/>
          </a:p>
        </p:txBody>
      </p:sp>
      <p:sp>
        <p:nvSpPr>
          <p:cNvPr id="3" name="コンテンツ プレースホルダー 2"/>
          <p:cNvSpPr>
            <a:spLocks noGrp="1"/>
          </p:cNvSpPr>
          <p:nvPr>
            <p:ph idx="1"/>
          </p:nvPr>
        </p:nvSpPr>
        <p:spPr/>
        <p:txBody>
          <a:bodyPr/>
          <a:lstStyle/>
          <a:p>
            <a:r>
              <a:rPr lang="ja-JP" altLang="en-US" dirty="0"/>
              <a:t>通常、消しゴムの角部は使用していくうちに磨耗し、最終的には角が取れて全表面が滑らかな連続した曲面となってしまう。このように全ての角が取れてしまうと、字消し作用を得るためにはより強い力が必要となるとともに、細かい部分を正確に消すことができにくくなる</a:t>
            </a:r>
            <a:r>
              <a:rPr lang="ja-JP" altLang="en-US" dirty="0" smtClean="0"/>
              <a:t>。そこ</a:t>
            </a:r>
            <a:r>
              <a:rPr lang="ja-JP" altLang="en-US" dirty="0"/>
              <a:t>で、以下のような形状の消しゴムを考えた</a:t>
            </a:r>
            <a:r>
              <a:rPr lang="ja-JP" altLang="en-US" dirty="0" smtClean="0"/>
              <a:t>。</a:t>
            </a:r>
            <a:endParaRPr lang="en-US" altLang="ja-JP" dirty="0" smtClean="0"/>
          </a:p>
          <a:p>
            <a:endParaRPr kumimoji="1" lang="en-US" altLang="ja-JP" dirty="0" smtClean="0"/>
          </a:p>
          <a:p>
            <a:endParaRPr lang="en-US" altLang="ja-JP" dirty="0" smtClean="0"/>
          </a:p>
          <a:p>
            <a:endParaRPr kumimoji="1" lang="en-US" altLang="ja-JP" dirty="0" smtClean="0"/>
          </a:p>
          <a:p>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4</a:t>
            </a:fld>
            <a:endParaRPr lang="ja-JP" altLang="en-US" dirty="0"/>
          </a:p>
        </p:txBody>
      </p:sp>
      <p:sp>
        <p:nvSpPr>
          <p:cNvPr id="6" name="正方形/長方形 5"/>
          <p:cNvSpPr/>
          <p:nvPr/>
        </p:nvSpPr>
        <p:spPr>
          <a:xfrm>
            <a:off x="128588" y="5587200"/>
            <a:ext cx="9648946"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800" dirty="0" smtClean="0">
                <a:solidFill>
                  <a:schemeClr val="tx1"/>
                </a:solidFill>
              </a:rPr>
              <a:t>資料：コクヨ株式会社</a:t>
            </a:r>
            <a:endParaRPr kumimoji="1" lang="ja-JP" altLang="en-US" sz="800" dirty="0">
              <a:solidFill>
                <a:schemeClr val="tx1"/>
              </a:solidFill>
            </a:endParaRPr>
          </a:p>
        </p:txBody>
      </p:sp>
      <p:pic>
        <p:nvPicPr>
          <p:cNvPr id="7" name="図 6"/>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732609" y="3715200"/>
            <a:ext cx="2440781" cy="1701056"/>
          </a:xfrm>
          <a:prstGeom prst="rect">
            <a:avLst/>
          </a:prstGeom>
        </p:spPr>
      </p:pic>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325498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en-US" altLang="ja-JP" dirty="0" smtClean="0"/>
              <a:t>07-01</a:t>
            </a:r>
            <a:r>
              <a:rPr kumimoji="1" lang="ja-JP" altLang="en-US" dirty="0" smtClean="0"/>
              <a:t>　演習</a:t>
            </a:r>
            <a:r>
              <a:rPr kumimoji="1" lang="en-US" altLang="ja-JP" dirty="0" smtClean="0"/>
              <a:t>1</a:t>
            </a:r>
            <a:endParaRPr kumimoji="1" lang="ja-JP" altLang="en-US" dirty="0"/>
          </a:p>
        </p:txBody>
      </p:sp>
      <p:sp>
        <p:nvSpPr>
          <p:cNvPr id="3" name="コンテンツ プレースホルダー 2"/>
          <p:cNvSpPr>
            <a:spLocks noGrp="1"/>
          </p:cNvSpPr>
          <p:nvPr>
            <p:ph idx="1"/>
          </p:nvPr>
        </p:nvSpPr>
        <p:spPr>
          <a:noFill/>
        </p:spPr>
        <p:txBody>
          <a:bodyPr/>
          <a:lstStyle/>
          <a:p>
            <a:pPr marL="342900" indent="-342900">
              <a:buFont typeface="+mj-lt"/>
              <a:buAutoNum type="arabicPeriod"/>
            </a:pPr>
            <a:r>
              <a:rPr kumimoji="1" lang="ja-JP" altLang="en-US" dirty="0" smtClean="0"/>
              <a:t>特許出願をすると想定して、特許請求の範囲（クレーム）を書いてみよう。</a:t>
            </a:r>
            <a:r>
              <a:rPr kumimoji="1" lang="en-US" altLang="ja-JP" dirty="0" smtClean="0"/>
              <a:t/>
            </a:r>
            <a:br>
              <a:rPr kumimoji="1" lang="en-US" altLang="ja-JP" dirty="0" smtClean="0"/>
            </a:br>
            <a:r>
              <a:rPr kumimoji="1" lang="ja-JP" altLang="en-US" dirty="0" smtClean="0"/>
              <a:t>権利行使をする際に、強い特許にするにはどのような工夫をしたらよいだろうか。</a:t>
            </a:r>
            <a:r>
              <a:rPr kumimoji="1" lang="en-US" altLang="ja-JP" dirty="0" smtClean="0"/>
              <a:t/>
            </a:r>
            <a:br>
              <a:rPr kumimoji="1" lang="en-US" altLang="ja-JP" dirty="0" smtClean="0"/>
            </a:br>
            <a:r>
              <a:rPr kumimoji="1" lang="ja-JP" altLang="en-US" dirty="0" smtClean="0"/>
              <a:t>各自が書いた特許請求の範囲を比較してみよう。</a:t>
            </a:r>
            <a:endParaRPr kumimoji="1" lang="en-US" altLang="ja-JP" dirty="0" smtClean="0"/>
          </a:p>
          <a:p>
            <a:pPr marL="342900" indent="-342900">
              <a:buFont typeface="+mj-lt"/>
              <a:buAutoNum type="arabicPeriod"/>
            </a:pPr>
            <a:endParaRPr lang="en-US" altLang="ja-JP" dirty="0"/>
          </a:p>
          <a:p>
            <a:pPr marL="342900" indent="-342900">
              <a:buFont typeface="+mj-lt"/>
              <a:buAutoNum type="arabicPeriod"/>
            </a:pPr>
            <a:r>
              <a:rPr kumimoji="1" lang="ja-JP" altLang="en-US" dirty="0" smtClean="0"/>
              <a:t>海外から粗悪な模倣品が輸入されていることを阻止するために、どのような手段が考えられるだろうか。</a:t>
            </a:r>
            <a:endParaRPr kumimoji="1" lang="ja-JP" altLang="en-US" dirty="0"/>
          </a:p>
        </p:txBody>
      </p:sp>
      <p:sp>
        <p:nvSpPr>
          <p:cNvPr id="6" name="テキスト プレースホルダー 5"/>
          <p:cNvSpPr>
            <a:spLocks noGrp="1"/>
          </p:cNvSpPr>
          <p:nvPr>
            <p:ph type="body" sz="quarter" idx="10"/>
          </p:nvPr>
        </p:nvSpPr>
        <p:spPr>
          <a:solidFill>
            <a:schemeClr val="bg1">
              <a:lumMod val="95000"/>
            </a:schemeClr>
          </a:solidFill>
        </p:spPr>
        <p:txBody>
          <a:bodyPr/>
          <a:lstStyle/>
          <a:p>
            <a:r>
              <a:rPr kumimoji="1" lang="ja-JP" altLang="en-US" dirty="0" smtClean="0"/>
              <a:t>一人ひとりで考えた後、グループでディスカッションをしてみよう。</a:t>
            </a:r>
            <a:endParaRPr kumimoji="1" lang="ja-JP" altLang="en-US" dirty="0"/>
          </a:p>
        </p:txBody>
      </p:sp>
      <p:sp>
        <p:nvSpPr>
          <p:cNvPr id="5" name="スライド番号プレースホルダー 4"/>
          <p:cNvSpPr>
            <a:spLocks noGrp="1"/>
          </p:cNvSpPr>
          <p:nvPr>
            <p:ph type="sldNum" sz="quarter" idx="12"/>
          </p:nvPr>
        </p:nvSpPr>
        <p:spPr/>
        <p:txBody>
          <a:bodyPr/>
          <a:lstStyle/>
          <a:p>
            <a:fld id="{0B1296A0-BB5A-491C-8A3A-2721A8AE2E9D}" type="slidenum">
              <a:rPr lang="ja-JP" altLang="en-US" smtClean="0"/>
              <a:pPr/>
              <a:t>5</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78328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en-US" altLang="ja-JP" dirty="0" smtClean="0"/>
              <a:t>07-02</a:t>
            </a:r>
            <a:br>
              <a:rPr kumimoji="1" lang="en-US" altLang="ja-JP" dirty="0" smtClean="0"/>
            </a:br>
            <a:r>
              <a:rPr kumimoji="1" lang="ja-JP" altLang="en-US" dirty="0" smtClean="0"/>
              <a:t>演習</a:t>
            </a:r>
            <a:r>
              <a:rPr lang="en-US" altLang="ja-JP" dirty="0"/>
              <a:t>2</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6</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018323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en-US" altLang="ja-JP" dirty="0" smtClean="0"/>
              <a:t>CASE2</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飲み物用容器のデザインを考えてみよう。</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7</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309074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lumMod val="85000"/>
            </a:schemeClr>
          </a:solidFill>
        </p:spPr>
        <p:txBody>
          <a:bodyPr/>
          <a:lstStyle/>
          <a:p>
            <a:r>
              <a:rPr kumimoji="1" lang="en-US" altLang="ja-JP" dirty="0" smtClean="0"/>
              <a:t>07-02</a:t>
            </a:r>
            <a:r>
              <a:rPr kumimoji="1" lang="ja-JP" altLang="en-US" dirty="0" smtClean="0"/>
              <a:t>　演習</a:t>
            </a:r>
            <a:r>
              <a:rPr lang="en-US" altLang="ja-JP" dirty="0"/>
              <a:t>2</a:t>
            </a:r>
            <a:endParaRPr kumimoji="1" lang="ja-JP" altLang="en-US" dirty="0"/>
          </a:p>
        </p:txBody>
      </p:sp>
      <p:sp>
        <p:nvSpPr>
          <p:cNvPr id="3" name="コンテンツ プレースホルダー 2"/>
          <p:cNvSpPr>
            <a:spLocks noGrp="1"/>
          </p:cNvSpPr>
          <p:nvPr>
            <p:ph idx="1"/>
          </p:nvPr>
        </p:nvSpPr>
        <p:spPr>
          <a:noFill/>
        </p:spPr>
        <p:txBody>
          <a:bodyPr/>
          <a:lstStyle/>
          <a:p>
            <a:pPr marL="342900" indent="-342900">
              <a:buFont typeface="+mj-lt"/>
              <a:buAutoNum type="arabicPeriod"/>
            </a:pPr>
            <a:r>
              <a:rPr kumimoji="1" lang="ja-JP" altLang="en-US" dirty="0" smtClean="0"/>
              <a:t>普段使用している飲み物用容器について、不便だなと思う点、こうなっていると良いなと思う点などの課題を考えてみよう。</a:t>
            </a:r>
            <a:endParaRPr kumimoji="1" lang="en-US" altLang="ja-JP" dirty="0" smtClean="0"/>
          </a:p>
          <a:p>
            <a:pPr marL="342900" indent="-342900">
              <a:buFont typeface="+mj-lt"/>
              <a:buAutoNum type="arabicPeriod"/>
            </a:pPr>
            <a:endParaRPr lang="en-US" altLang="ja-JP" dirty="0"/>
          </a:p>
          <a:p>
            <a:pPr marL="342900" indent="-342900">
              <a:buFont typeface="+mj-lt"/>
              <a:buAutoNum type="arabicPeriod"/>
            </a:pPr>
            <a:r>
              <a:rPr kumimoji="1" lang="en-US" altLang="ja-JP" dirty="0" smtClean="0"/>
              <a:t>1.</a:t>
            </a:r>
            <a:r>
              <a:rPr kumimoji="1" lang="ja-JP" altLang="en-US" dirty="0" smtClean="0"/>
              <a:t>で考えた課題を解決するデザインを考えてみよう。</a:t>
            </a:r>
            <a:endParaRPr kumimoji="1" lang="en-US" altLang="ja-JP" dirty="0" smtClean="0"/>
          </a:p>
          <a:p>
            <a:pPr marL="342900" indent="-342900">
              <a:buFont typeface="+mj-lt"/>
              <a:buAutoNum type="arabicPeriod"/>
            </a:pPr>
            <a:endParaRPr lang="en-US" altLang="ja-JP" dirty="0"/>
          </a:p>
          <a:p>
            <a:pPr marL="342900" indent="-342900">
              <a:buFont typeface="+mj-lt"/>
              <a:buAutoNum type="arabicPeriod"/>
            </a:pPr>
            <a:r>
              <a:rPr kumimoji="1" lang="ja-JP" altLang="en-US" dirty="0" smtClean="0"/>
              <a:t>自分の考えたデザインについて、意匠登録出願と特許出願をすると想定する。</a:t>
            </a:r>
            <a:r>
              <a:rPr lang="en-US" altLang="ja-JP" dirty="0" smtClean="0"/>
              <a:t/>
            </a:r>
            <a:br>
              <a:rPr lang="en-US" altLang="ja-JP" dirty="0" smtClean="0"/>
            </a:br>
            <a:r>
              <a:rPr lang="ja-JP" altLang="en-US" dirty="0" smtClean="0"/>
              <a:t>意匠</a:t>
            </a:r>
            <a:r>
              <a:rPr lang="ja-JP" altLang="en-US" dirty="0"/>
              <a:t>登録</a:t>
            </a:r>
            <a:r>
              <a:rPr lang="ja-JP" altLang="en-US" dirty="0" smtClean="0"/>
              <a:t>出願のための図面と、特許出願のための特許請求の範囲（クレーム）を考えてみよう。</a:t>
            </a:r>
            <a:endParaRPr lang="en-US" altLang="ja-JP" dirty="0" smtClean="0"/>
          </a:p>
          <a:p>
            <a:pPr marL="342900" indent="-342900">
              <a:buFont typeface="+mj-lt"/>
              <a:buAutoNum type="arabicPeriod"/>
            </a:pPr>
            <a:endParaRPr kumimoji="1" lang="en-US" altLang="ja-JP" dirty="0"/>
          </a:p>
          <a:p>
            <a:pPr marL="342900" indent="-342900">
              <a:buFont typeface="+mj-lt"/>
              <a:buAutoNum type="arabicPeriod"/>
            </a:pPr>
            <a:r>
              <a:rPr kumimoji="1" lang="ja-JP" altLang="en-US" dirty="0" smtClean="0"/>
              <a:t>グループで、お互いのデザインを紹介し合い、それぞれのデザインの優れている点、改善した方がよい点を検討しよう。</a:t>
            </a:r>
            <a:endParaRPr kumimoji="1" lang="en-US" altLang="ja-JP" dirty="0" smtClean="0"/>
          </a:p>
        </p:txBody>
      </p:sp>
      <p:sp>
        <p:nvSpPr>
          <p:cNvPr id="6" name="テキスト プレースホルダー 5"/>
          <p:cNvSpPr>
            <a:spLocks noGrp="1"/>
          </p:cNvSpPr>
          <p:nvPr>
            <p:ph type="body" sz="quarter" idx="10"/>
          </p:nvPr>
        </p:nvSpPr>
        <p:spPr>
          <a:solidFill>
            <a:schemeClr val="bg1">
              <a:lumMod val="95000"/>
            </a:schemeClr>
          </a:solidFill>
        </p:spPr>
        <p:txBody>
          <a:bodyPr/>
          <a:lstStyle/>
          <a:p>
            <a:r>
              <a:rPr kumimoji="1" lang="ja-JP" altLang="en-US" dirty="0" smtClean="0"/>
              <a:t>一人ひとりで考えた後、グループでディスカッションをしてみよう。</a:t>
            </a:r>
            <a:endParaRPr kumimoji="1" lang="ja-JP" altLang="en-US" dirty="0"/>
          </a:p>
        </p:txBody>
      </p:sp>
      <p:sp>
        <p:nvSpPr>
          <p:cNvPr id="5" name="スライド番号プレースホルダー 4"/>
          <p:cNvSpPr>
            <a:spLocks noGrp="1"/>
          </p:cNvSpPr>
          <p:nvPr>
            <p:ph type="sldNum" sz="quarter" idx="12"/>
          </p:nvPr>
        </p:nvSpPr>
        <p:spPr/>
        <p:txBody>
          <a:bodyPr/>
          <a:lstStyle/>
          <a:p>
            <a:fld id="{0B1296A0-BB5A-491C-8A3A-2721A8AE2E9D}" type="slidenum">
              <a:rPr lang="ja-JP" altLang="en-US" smtClean="0"/>
              <a:pPr/>
              <a:t>8</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54223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ユーザー定義 1">
      <a:dk1>
        <a:srgbClr val="000000"/>
      </a:dk1>
      <a:lt1>
        <a:srgbClr val="FFFFFF"/>
      </a:lt1>
      <a:dk2>
        <a:srgbClr val="4B77BE"/>
      </a:dk2>
      <a:lt2>
        <a:srgbClr val="AA6BCD"/>
      </a:lt2>
      <a:accent1>
        <a:srgbClr val="22A8F0"/>
      </a:accent1>
      <a:accent2>
        <a:srgbClr val="04A86A"/>
      </a:accent2>
      <a:accent3>
        <a:srgbClr val="669C0E"/>
      </a:accent3>
      <a:accent4>
        <a:srgbClr val="DA9406"/>
      </a:accent4>
      <a:accent5>
        <a:srgbClr val="FF4C18"/>
      </a:accent5>
      <a:accent6>
        <a:srgbClr val="C91F37"/>
      </a:accent6>
      <a:hlink>
        <a:srgbClr val="000000"/>
      </a:hlink>
      <a:folHlink>
        <a:srgbClr val="0000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2659</Words>
  <Application>Microsoft Office PowerPoint</Application>
  <PresentationFormat>A4 210 x 297 mm</PresentationFormat>
  <Paragraphs>163</Paragraphs>
  <Slides>18</Slides>
  <Notes>18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18</vt:i4>
      </vt:variant>
    </vt:vector>
  </HeadingPairs>
  <TitlesOfParts>
    <vt:vector size="23" baseType="lpstr">
      <vt:lpstr>ＭＳ Ｐゴシック</vt:lpstr>
      <vt:lpstr>メイリオ</vt:lpstr>
      <vt:lpstr>Arial</vt:lpstr>
      <vt:lpstr>Wingdings</vt:lpstr>
      <vt:lpstr>Blank</vt:lpstr>
      <vt:lpstr>本教材の利用について</vt:lpstr>
      <vt:lpstr>パート7  事例に基づくディスカッション</vt:lpstr>
      <vt:lpstr>事例に基づくディスカッション　目次</vt:lpstr>
      <vt:lpstr>07-01 演習1</vt:lpstr>
      <vt:lpstr>CASE1</vt:lpstr>
      <vt:lpstr>07-01　演習1</vt:lpstr>
      <vt:lpstr>07-02 演習2</vt:lpstr>
      <vt:lpstr>CASE2</vt:lpstr>
      <vt:lpstr>07-02　演習2</vt:lpstr>
      <vt:lpstr>07-03 演習3</vt:lpstr>
      <vt:lpstr>CASE3</vt:lpstr>
      <vt:lpstr>07-03　演習3</vt:lpstr>
      <vt:lpstr>07-04 演習4</vt:lpstr>
      <vt:lpstr>CASE4</vt:lpstr>
      <vt:lpstr>07-04　演習4</vt:lpstr>
      <vt:lpstr>07-05 演習5</vt:lpstr>
      <vt:lpstr>CASE5</vt:lpstr>
      <vt:lpstr>07-05　演習5</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2017-11-21T06:18:04Z</dcterms:created>
  <dcterms:modified xsi:type="dcterms:W3CDTF">2017-11-21T06:18:11Z</dcterms:modified>
</cp:coreProperties>
</file>