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53"/>
  </p:notesMasterIdLst>
  <p:handoutMasterIdLst>
    <p:handoutMasterId r:id="rId54"/>
  </p:handoutMasterIdLst>
  <p:sldIdLst>
    <p:sldId id="523" r:id="rId2"/>
    <p:sldId id="284" r:id="rId3"/>
    <p:sldId id="301" r:id="rId4"/>
    <p:sldId id="452" r:id="rId5"/>
    <p:sldId id="454" r:id="rId6"/>
    <p:sldId id="345" r:id="rId7"/>
    <p:sldId id="456" r:id="rId8"/>
    <p:sldId id="346" r:id="rId9"/>
    <p:sldId id="455"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6" r:id="rId26"/>
    <p:sldId id="473" r:id="rId27"/>
    <p:sldId id="474" r:id="rId28"/>
    <p:sldId id="475"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518" r:id="rId48"/>
    <p:sldId id="519" r:id="rId49"/>
    <p:sldId id="520" r:id="rId50"/>
    <p:sldId id="521" r:id="rId51"/>
    <p:sldId id="522" r:id="rId52"/>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pos="3211" userDrawn="1">
          <p15:clr>
            <a:srgbClr val="A4A3A4"/>
          </p15:clr>
        </p15:guide>
        <p15:guide id="4" pos="3029" userDrawn="1">
          <p15:clr>
            <a:srgbClr val="A4A3A4"/>
          </p15:clr>
        </p15:guide>
        <p15:guide id="5" orient="horz" pos="346" userDrawn="1">
          <p15:clr>
            <a:srgbClr val="A4A3A4"/>
          </p15:clr>
        </p15:guide>
        <p15:guide id="6" orient="horz" pos="4247" userDrawn="1">
          <p15:clr>
            <a:srgbClr val="A4A3A4"/>
          </p15:clr>
        </p15:guide>
        <p15:guide id="7" orient="horz" pos="436" userDrawn="1">
          <p15:clr>
            <a:srgbClr val="A4A3A4"/>
          </p15:clr>
        </p15:guide>
        <p15:guide id="8" pos="81" userDrawn="1">
          <p15:clr>
            <a:srgbClr val="A4A3A4"/>
          </p15:clr>
        </p15:guide>
        <p15:guide id="9" pos="6159" userDrawn="1">
          <p15:clr>
            <a:srgbClr val="A4A3A4"/>
          </p15:clr>
        </p15:guide>
        <p15:guide id="10" orient="horz" pos="709"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57635" autoAdjust="0"/>
  </p:normalViewPr>
  <p:slideViewPr>
    <p:cSldViewPr>
      <p:cViewPr varScale="1">
        <p:scale>
          <a:sx n="94" d="100"/>
          <a:sy n="94" d="100"/>
        </p:scale>
        <p:origin x="96" y="414"/>
      </p:cViewPr>
      <p:guideLst>
        <p:guide orient="horz" pos="2160"/>
        <p:guide pos="3120"/>
        <p:guide pos="3211"/>
        <p:guide pos="3029"/>
        <p:guide orient="horz" pos="346"/>
        <p:guide orient="horz" pos="4247"/>
        <p:guide orient="horz" pos="436"/>
        <p:guide pos="81"/>
        <p:guide pos="6159"/>
        <p:guide orient="horz" pos="70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6" d="100"/>
          <a:sy n="76" d="100"/>
        </p:scale>
        <p:origin x="2184" y="108"/>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15B4AD2-0971-486B-AE19-C453B0726B0F}" type="datetimeFigureOut">
              <a:rPr kumimoji="1" lang="ja-JP" altLang="en-US" smtClean="0"/>
              <a:t>2017/11/21</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A8C60B4F-9FDB-4280-BEA0-D171FEFE10DE}" type="slidenum">
              <a:rPr kumimoji="1" lang="ja-JP" altLang="en-US" smtClean="0"/>
              <a:t>‹#›</a:t>
            </a:fld>
            <a:endParaRPr kumimoji="1" lang="ja-JP" altLang="en-US"/>
          </a:p>
        </p:txBody>
      </p:sp>
    </p:spTree>
    <p:extLst>
      <p:ext uri="{BB962C8B-B14F-4D97-AF65-F5344CB8AC3E}">
        <p14:creationId xmlns:p14="http://schemas.microsoft.com/office/powerpoint/2010/main" val="749752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0720" y="4721186"/>
            <a:ext cx="544576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29163765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100" kern="1200">
        <a:solidFill>
          <a:schemeClr val="tx1"/>
        </a:solidFill>
        <a:latin typeface="+mn-ea"/>
        <a:ea typeface="+mn-ea"/>
        <a:cs typeface="+mn-cs"/>
      </a:defRPr>
    </a:lvl1pPr>
    <a:lvl2pPr marL="457200" algn="l" rtl="0" fontAlgn="base">
      <a:spcBef>
        <a:spcPct val="30000"/>
      </a:spcBef>
      <a:spcAft>
        <a:spcPct val="0"/>
      </a:spcAft>
      <a:defRPr kumimoji="1" sz="1100" kern="1200">
        <a:solidFill>
          <a:schemeClr val="tx1"/>
        </a:solidFill>
        <a:latin typeface="+mn-ea"/>
        <a:ea typeface="+mn-ea"/>
        <a:cs typeface="+mn-cs"/>
      </a:defRPr>
    </a:lvl2pPr>
    <a:lvl3pPr marL="914400" algn="l" rtl="0" fontAlgn="base">
      <a:spcBef>
        <a:spcPct val="30000"/>
      </a:spcBef>
      <a:spcAft>
        <a:spcPct val="0"/>
      </a:spcAft>
      <a:defRPr kumimoji="1" sz="1100" kern="1200">
        <a:solidFill>
          <a:schemeClr val="tx1"/>
        </a:solidFill>
        <a:latin typeface="+mn-ea"/>
        <a:ea typeface="+mn-ea"/>
        <a:cs typeface="+mn-cs"/>
      </a:defRPr>
    </a:lvl3pPr>
    <a:lvl4pPr marL="1371600" algn="l" rtl="0" fontAlgn="base">
      <a:spcBef>
        <a:spcPct val="30000"/>
      </a:spcBef>
      <a:spcAft>
        <a:spcPct val="0"/>
      </a:spcAft>
      <a:defRPr kumimoji="1" sz="1100" kern="1200">
        <a:solidFill>
          <a:schemeClr val="tx1"/>
        </a:solidFill>
        <a:latin typeface="+mn-ea"/>
        <a:ea typeface="+mn-ea"/>
        <a:cs typeface="+mn-cs"/>
      </a:defRPr>
    </a:lvl4pPr>
    <a:lvl5pPr marL="1828800" algn="l" rtl="0" fontAlgn="base">
      <a:spcBef>
        <a:spcPct val="30000"/>
      </a:spcBef>
      <a:spcAft>
        <a:spcPct val="0"/>
      </a:spcAft>
      <a:defRPr kumimoji="1" sz="11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4419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・気軽に調査できることを理解する。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J-</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PlatPat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のアクセス方法について知る。</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・このテキストは、デザイナーの卵である学生が</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J-</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PlatPat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を体験することを目的としている。より便利な手法や、複雑な条件による検索手法については、このテキストで一度検索の経験をしてから、応用編として学ぶとよい。</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・より詳しいテキストは、次のスライドに示した</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J-</a:t>
            </a:r>
            <a:r>
              <a:rPr kumimoji="1"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PlatPat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のトップページから参照できる「マニュアル」、「ガイドブック」等を入手したり、</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INPIT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が主催するセミナー・講習会に参加したりするとよい。</a:t>
            </a:r>
            <a:endParaRPr kumimoji="1" lang="ja-JP" altLang="en-US" dirty="0"/>
          </a:p>
        </p:txBody>
      </p:sp>
    </p:spTree>
    <p:extLst>
      <p:ext uri="{BB962C8B-B14F-4D97-AF65-F5344CB8AC3E}">
        <p14:creationId xmlns:p14="http://schemas.microsoft.com/office/powerpoint/2010/main" val="3866249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・キーワードを使用しての簡易検索は、インターネット検索の感覚で簡単にできることを理解する。</a:t>
            </a:r>
            <a:endPar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J-</a:t>
            </a:r>
            <a:r>
              <a:rPr kumimoji="1" lang="en-US" altLang="ja-JP"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PlatPat</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のトップページを見ると、「意匠」だけでなく、「特許・実用新案」「商標」「審判」について調べることができることが分かる。</a:t>
            </a:r>
            <a:endPar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・まずは意匠の検索を体験してもらう。キーワードで簡易検索ができるが、入力したキーワードが必ずしも探したい意匠を網羅しているとは限らない。</a:t>
            </a:r>
            <a:endPar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・検索に慣れると、キーワードだけではなく意匠分類を使うことで効率良く調べることができることを説明する。</a:t>
            </a:r>
            <a:endParaRPr kumimoji="1" lang="ja-JP" altLang="en-US" dirty="0">
              <a:solidFill>
                <a:schemeClr val="tx1"/>
              </a:solidFill>
            </a:endParaRPr>
          </a:p>
        </p:txBody>
      </p:sp>
    </p:spTree>
    <p:extLst>
      <p:ext uri="{BB962C8B-B14F-4D97-AF65-F5344CB8AC3E}">
        <p14:creationId xmlns:p14="http://schemas.microsoft.com/office/powerpoint/2010/main" val="224758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・操作方法に慣れる。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・簡易検索では、「意匠を探す」を選び、キーワードを入力する。</a:t>
            </a: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CASE1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にならって、身近な事例として文房具「メモ帳」の意匠について調べてみる。</a:t>
            </a:r>
            <a:endParaRPr kumimoji="1" lang="ja-JP" altLang="en-US" dirty="0"/>
          </a:p>
        </p:txBody>
      </p:sp>
    </p:spTree>
    <p:extLst>
      <p:ext uri="{BB962C8B-B14F-4D97-AF65-F5344CB8AC3E}">
        <p14:creationId xmlns:p14="http://schemas.microsoft.com/office/powerpoint/2010/main" val="182065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・操作方法に慣れる。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・感覚的に操作ができるため使いやすいという点を説明する。</a:t>
            </a:r>
            <a:endParaRPr kumimoji="1" lang="ja-JP" altLang="en-US" dirty="0"/>
          </a:p>
        </p:txBody>
      </p:sp>
    </p:spTree>
    <p:extLst>
      <p:ext uri="{BB962C8B-B14F-4D97-AF65-F5344CB8AC3E}">
        <p14:creationId xmlns:p14="http://schemas.microsoft.com/office/powerpoint/2010/main" val="2328841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・意匠公報には有用な情報が記載されていることを理解する。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簡易検索によって、キーワードで知りたい意匠公報について簡単に検索できることが理解でき、一方、キーワード検索は、検索漏れが生じる可能性が高いので、より適切な検索をするためには、次ページからの「</a:t>
            </a:r>
            <a:r>
              <a:rPr lang="ja-JP" altLang="en-US" dirty="0" smtClean="0">
                <a:solidFill>
                  <a:schemeClr val="tx1"/>
                </a:solidFill>
              </a:rPr>
              <a:t>意匠公報テキスト検索」や「日本意匠分類・</a:t>
            </a:r>
            <a:r>
              <a:rPr lang="en-US" altLang="ja-JP" dirty="0" smtClean="0">
                <a:solidFill>
                  <a:schemeClr val="tx1"/>
                </a:solidFill>
              </a:rPr>
              <a:t>D</a:t>
            </a:r>
            <a:r>
              <a:rPr lang="ja-JP" altLang="en-US" dirty="0" smtClean="0">
                <a:solidFill>
                  <a:schemeClr val="tx1"/>
                </a:solidFill>
              </a:rPr>
              <a:t>ターム検索」を利用することが有用であることを説明する。</a:t>
            </a:r>
            <a:endParaRPr lang="en-US" altLang="ja-JP" dirty="0" smtClean="0">
              <a:solidFill>
                <a:schemeClr val="tx1"/>
              </a:solidFill>
            </a:endParaRPr>
          </a:p>
          <a:p>
            <a:r>
              <a:rPr kumimoji="1" lang="ja-JP" altLang="en-US" dirty="0" smtClean="0">
                <a:solidFill>
                  <a:schemeClr val="tx1"/>
                </a:solidFill>
              </a:rPr>
              <a:t>・自分が知りたい意匠の公報を探すことができたら、</a:t>
            </a:r>
            <a:r>
              <a:rPr kumimoji="1" lang="en-US" altLang="ja-JP" dirty="0" smtClean="0">
                <a:solidFill>
                  <a:schemeClr val="tx1"/>
                </a:solidFill>
              </a:rPr>
              <a:t>【</a:t>
            </a:r>
            <a:r>
              <a:rPr kumimoji="1" lang="ja-JP" altLang="en-US" dirty="0" smtClean="0">
                <a:solidFill>
                  <a:schemeClr val="tx1"/>
                </a:solidFill>
              </a:rPr>
              <a:t>意匠分類</a:t>
            </a:r>
            <a:r>
              <a:rPr kumimoji="1" lang="en-US" altLang="ja-JP" dirty="0" smtClean="0">
                <a:solidFill>
                  <a:schemeClr val="tx1"/>
                </a:solidFill>
              </a:rPr>
              <a:t>】</a:t>
            </a:r>
            <a:r>
              <a:rPr kumimoji="1" lang="ja-JP" altLang="en-US" dirty="0" smtClean="0">
                <a:solidFill>
                  <a:schemeClr val="tx1"/>
                </a:solidFill>
              </a:rPr>
              <a:t>として何が付与されているかを確認し、以後の検索に活用することができる。</a:t>
            </a:r>
            <a:endParaRPr kumimoji="1" lang="en-US" altLang="ja-JP" dirty="0" smtClean="0">
              <a:solidFill>
                <a:schemeClr val="tx1"/>
              </a:solidFill>
            </a:endParaRPr>
          </a:p>
          <a:p>
            <a:r>
              <a:rPr kumimoji="1" lang="ja-JP" altLang="en-US" dirty="0" smtClean="0">
                <a:solidFill>
                  <a:schemeClr val="tx1"/>
                </a:solidFill>
              </a:rPr>
              <a:t>・意匠分類は次ページのスライドにある「意匠」のプルダウンメニューから「６．分類リスト」を利用して調べることができる。</a:t>
            </a:r>
            <a:endParaRPr kumimoji="1" lang="en-US" altLang="ja-JP" dirty="0" smtClean="0">
              <a:solidFill>
                <a:schemeClr val="tx1"/>
              </a:solidFill>
            </a:endParaRPr>
          </a:p>
          <a:p>
            <a:r>
              <a:rPr kumimoji="1" lang="ja-JP" altLang="en-US" dirty="0" smtClean="0">
                <a:solidFill>
                  <a:schemeClr val="tx1"/>
                </a:solidFill>
              </a:rPr>
              <a:t>・「６．分類リスト」から調べると、ここに記載されている「Ｆ３－２１０」は、「記入帳等」の分類であって「メモ帳綴り、メモ帳、伝票用紙綴り、伝票つづり、便せんつづり、小切手帳」といった物品が含まれていることがわかる。 </a:t>
            </a:r>
            <a:endParaRPr kumimoji="1" lang="ja-JP" altLang="en-US" dirty="0">
              <a:solidFill>
                <a:schemeClr val="tx1"/>
              </a:solidFill>
            </a:endParaRPr>
          </a:p>
        </p:txBody>
      </p:sp>
    </p:spTree>
    <p:extLst>
      <p:ext uri="{BB962C8B-B14F-4D97-AF65-F5344CB8AC3E}">
        <p14:creationId xmlns:p14="http://schemas.microsoft.com/office/powerpoint/2010/main" val="88908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・「意匠公報テキスト検索」を実際に利用する。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・次に、より詳細な検索項目を設定できる「意匠公報テキスト検索」を行う。</a:t>
            </a:r>
            <a:endParaRPr kumimoji="1" lang="en-US" altLang="ja-JP" dirty="0" smtClean="0"/>
          </a:p>
          <a:p>
            <a:r>
              <a:rPr kumimoji="1" lang="ja-JP" altLang="en-US" dirty="0" smtClean="0"/>
              <a:t>・まずは、トップページの「意匠」から「意匠公報テキスト検索」を選択する。</a:t>
            </a:r>
            <a:endParaRPr kumimoji="1" lang="ja-JP" altLang="en-US" dirty="0"/>
          </a:p>
        </p:txBody>
      </p:sp>
    </p:spTree>
    <p:extLst>
      <p:ext uri="{BB962C8B-B14F-4D97-AF65-F5344CB8AC3E}">
        <p14:creationId xmlns:p14="http://schemas.microsoft.com/office/powerpoint/2010/main" val="3322354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solidFill>
                  <a:schemeClr val="tx1"/>
                </a:solidFill>
              </a:rPr>
              <a:t>・「意匠公報テキスト検索」を実際に利用する。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・部分意匠について調査したい場合は、検索オプションで選択することができる。</a:t>
            </a:r>
            <a:endParaRPr kumimoji="1" lang="en-US" altLang="ja-JP" dirty="0" smtClean="0">
              <a:solidFill>
                <a:schemeClr val="tx1"/>
              </a:solidFill>
            </a:endParaRPr>
          </a:p>
          <a:p>
            <a:r>
              <a:rPr kumimoji="1" lang="ja-JP" altLang="en-US" dirty="0" smtClean="0">
                <a:solidFill>
                  <a:schemeClr val="tx1"/>
                </a:solidFill>
              </a:rPr>
              <a:t>・検索キーワードによる検索なので、基本的には簡易検索と同じであるが、検索項目が多岐に亘っており、例えば「創作者」による検索もできる。</a:t>
            </a:r>
            <a:endParaRPr kumimoji="1" lang="en-US" altLang="ja-JP" dirty="0" smtClean="0">
              <a:solidFill>
                <a:schemeClr val="tx1"/>
              </a:solidFill>
            </a:endParaRPr>
          </a:p>
          <a:p>
            <a:r>
              <a:rPr kumimoji="1" lang="ja-JP" altLang="en-US" dirty="0" smtClean="0">
                <a:solidFill>
                  <a:schemeClr val="tx1"/>
                </a:solidFill>
              </a:rPr>
              <a:t>・創作者名を入力する際には、氏名の間にスペースは入力しない。</a:t>
            </a:r>
            <a:endParaRPr kumimoji="1" lang="en-US" altLang="ja-JP" dirty="0" smtClean="0">
              <a:solidFill>
                <a:schemeClr val="tx1"/>
              </a:solidFill>
            </a:endParaRPr>
          </a:p>
          <a:p>
            <a:r>
              <a:rPr kumimoji="1" lang="ja-JP" altLang="en-US" dirty="0" smtClean="0">
                <a:solidFill>
                  <a:schemeClr val="tx1"/>
                </a:solidFill>
              </a:rPr>
              <a:t>・検索キーワードで十分件数を絞り込むことができない場合等において、日本意匠分類・</a:t>
            </a:r>
            <a:r>
              <a:rPr kumimoji="1" lang="en-US" altLang="ja-JP" dirty="0" smtClean="0">
                <a:solidFill>
                  <a:schemeClr val="tx1"/>
                </a:solidFill>
              </a:rPr>
              <a:t>D</a:t>
            </a:r>
            <a:r>
              <a:rPr kumimoji="1" lang="ja-JP" altLang="en-US" dirty="0" smtClean="0">
                <a:solidFill>
                  <a:schemeClr val="tx1"/>
                </a:solidFill>
              </a:rPr>
              <a:t>タームによる検索式も利用可能である。</a:t>
            </a:r>
            <a:endParaRPr kumimoji="1" lang="en-US" altLang="ja-JP" dirty="0" smtClean="0">
              <a:solidFill>
                <a:schemeClr val="tx1"/>
              </a:solidFill>
            </a:endParaRPr>
          </a:p>
          <a:p>
            <a:r>
              <a:rPr kumimoji="1" lang="ja-JP" altLang="en-US" dirty="0" smtClean="0">
                <a:solidFill>
                  <a:schemeClr val="tx1"/>
                </a:solidFill>
              </a:rPr>
              <a:t>・現行日本意匠分類・</a:t>
            </a:r>
            <a:r>
              <a:rPr kumimoji="1" lang="en-US" altLang="ja-JP" dirty="0" smtClean="0">
                <a:solidFill>
                  <a:schemeClr val="tx1"/>
                </a:solidFill>
              </a:rPr>
              <a:t>D</a:t>
            </a:r>
            <a:r>
              <a:rPr kumimoji="1" lang="ja-JP" altLang="en-US" dirty="0" smtClean="0">
                <a:solidFill>
                  <a:schemeClr val="tx1"/>
                </a:solidFill>
              </a:rPr>
              <a:t>タームについては</a:t>
            </a:r>
            <a:r>
              <a:rPr kumimoji="1" lang="en-US" altLang="ja-JP" dirty="0" smtClean="0">
                <a:solidFill>
                  <a:schemeClr val="tx1"/>
                </a:solidFill>
              </a:rPr>
              <a:t>P19</a:t>
            </a:r>
            <a:r>
              <a:rPr kumimoji="1" lang="ja-JP" altLang="en-US" dirty="0" smtClean="0">
                <a:solidFill>
                  <a:schemeClr val="tx1"/>
                </a:solidFill>
              </a:rPr>
              <a:t>のスライドを参照。</a:t>
            </a:r>
            <a:endParaRPr kumimoji="1" lang="ja-JP" altLang="en-US" dirty="0">
              <a:solidFill>
                <a:schemeClr val="tx1"/>
              </a:solidFill>
            </a:endParaRPr>
          </a:p>
        </p:txBody>
      </p:sp>
    </p:spTree>
    <p:extLst>
      <p:ext uri="{BB962C8B-B14F-4D97-AF65-F5344CB8AC3E}">
        <p14:creationId xmlns:p14="http://schemas.microsoft.com/office/powerpoint/2010/main" val="2617638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solidFill>
                  <a:schemeClr val="tx1"/>
                </a:solidFill>
              </a:rPr>
              <a:t>・「意匠公報テキスト検索」を実際に利用する。</a:t>
            </a:r>
            <a:endParaRPr kumimoji="1" lang="en-US" altLang="ja-JP" dirty="0" smtClean="0">
              <a:solidFill>
                <a:schemeClr val="tx1"/>
              </a:solidFill>
            </a:endParaRPr>
          </a:p>
          <a:p>
            <a:r>
              <a:rPr kumimoji="1" lang="ja-JP" altLang="en-US" dirty="0" smtClean="0">
                <a:solidFill>
                  <a:schemeClr val="tx1"/>
                </a:solidFill>
              </a:rPr>
              <a:t>・具体的な物品を検索するための入力について理解する。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pPr defTabSz="913949">
              <a:defRPr/>
            </a:pPr>
            <a:r>
              <a:rPr lang="ja-JP" altLang="en-US" dirty="0" smtClean="0">
                <a:solidFill>
                  <a:schemeClr val="tx1"/>
                </a:solidFill>
                <a:latin typeface="メイリオ" panose="020B0604030504040204" pitchFamily="50" charset="-128"/>
                <a:ea typeface="メイリオ" panose="020B0604030504040204" pitchFamily="50" charset="-128"/>
              </a:rPr>
              <a:t>・「メモ帳」の意匠を検索するために、検索キーワードに「メモ帳」を入力して「検索」をクリックする。</a:t>
            </a:r>
            <a:endParaRPr lang="en-US" altLang="ja-JP" dirty="0" smtClean="0">
              <a:solidFill>
                <a:schemeClr val="tx1"/>
              </a:solidFill>
              <a:latin typeface="メイリオ" panose="020B0604030504040204" pitchFamily="50" charset="-128"/>
              <a:ea typeface="メイリオ" panose="020B0604030504040204" pitchFamily="50" charset="-128"/>
            </a:endParaRPr>
          </a:p>
          <a:p>
            <a:pPr defTabSz="913949">
              <a:defRPr/>
            </a:pPr>
            <a:r>
              <a:rPr lang="ja-JP" altLang="en-US" dirty="0" smtClean="0">
                <a:solidFill>
                  <a:schemeClr val="tx1"/>
                </a:solidFill>
                <a:latin typeface="メイリオ" panose="020B0604030504040204" pitchFamily="50" charset="-128"/>
                <a:ea typeface="メイリオ" panose="020B0604030504040204" pitchFamily="50" charset="-128"/>
              </a:rPr>
              <a:t>・件数が多い場合には、「検索キーワード」に複数のキーワードを入力して条件を絞る。その場合、「検索方式」を「</a:t>
            </a:r>
            <a:r>
              <a:rPr lang="en-US" altLang="ja-JP" dirty="0" smtClean="0">
                <a:solidFill>
                  <a:schemeClr val="tx1"/>
                </a:solidFill>
                <a:latin typeface="メイリオ" panose="020B0604030504040204" pitchFamily="50" charset="-128"/>
                <a:ea typeface="メイリオ" panose="020B0604030504040204" pitchFamily="50" charset="-128"/>
              </a:rPr>
              <a:t>and</a:t>
            </a:r>
            <a:r>
              <a:rPr lang="ja-JP" altLang="en-US" dirty="0" smtClean="0">
                <a:solidFill>
                  <a:schemeClr val="tx1"/>
                </a:solidFill>
                <a:latin typeface="メイリオ" panose="020B0604030504040204" pitchFamily="50" charset="-128"/>
                <a:ea typeface="メイリオ" panose="020B0604030504040204" pitchFamily="50" charset="-128"/>
              </a:rPr>
              <a:t>」にして、キーワードとキーワードの間にスペースを入力する。</a:t>
            </a:r>
            <a:endParaRPr lang="en-US" altLang="ja-JP" dirty="0" smtClean="0">
              <a:solidFill>
                <a:schemeClr val="tx1"/>
              </a:solidFill>
              <a:latin typeface="メイリオ" panose="020B0604030504040204" pitchFamily="50" charset="-128"/>
              <a:ea typeface="メイリオ" panose="020B0604030504040204" pitchFamily="50" charset="-128"/>
            </a:endParaRPr>
          </a:p>
          <a:p>
            <a:pPr defTabSz="913949">
              <a:defRPr/>
            </a:pPr>
            <a:r>
              <a:rPr lang="ja-JP" altLang="en-US" dirty="0" smtClean="0">
                <a:solidFill>
                  <a:schemeClr val="tx1"/>
                </a:solidFill>
                <a:latin typeface="メイリオ" panose="020B0604030504040204" pitchFamily="50" charset="-128"/>
                <a:ea typeface="メイリオ" panose="020B0604030504040204" pitchFamily="50" charset="-128"/>
              </a:rPr>
              <a:t>・「意匠に係る物品」には、特定の企業の商品名ではなく、一般名称を入力する必要がある。例えば、「ホッチキス」は「ステープラー」、「バンドエイド」は「絆創膏」となる。</a:t>
            </a:r>
            <a:endParaRPr kumimoji="1" lang="ja-JP" altLang="en-US" dirty="0">
              <a:solidFill>
                <a:schemeClr val="tx1"/>
              </a:solidFill>
            </a:endParaRPr>
          </a:p>
        </p:txBody>
      </p:sp>
    </p:spTree>
    <p:extLst>
      <p:ext uri="{BB962C8B-B14F-4D97-AF65-F5344CB8AC3E}">
        <p14:creationId xmlns:p14="http://schemas.microsoft.com/office/powerpoint/2010/main" val="601910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・「意匠公報テキスト検索」を実際に利用する。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a:t>
            </a:r>
            <a:r>
              <a:rPr kumimoji="1" lang="en-US" altLang="ja-JP" dirty="0" smtClean="0"/>
              <a:t>41</a:t>
            </a:r>
            <a:r>
              <a:rPr kumimoji="1" lang="ja-JP" altLang="en-US" dirty="0" smtClean="0"/>
              <a:t>件ヒットしたので、「一覧表示」からサムネイルでどのような「メモ帳」が登録されているかを見ることができる。</a:t>
            </a:r>
            <a:endParaRPr kumimoji="1" lang="en-US" altLang="ja-JP" dirty="0" smtClean="0"/>
          </a:p>
          <a:p>
            <a:r>
              <a:rPr kumimoji="1" lang="ja-JP" altLang="en-US" dirty="0" smtClean="0"/>
              <a:t>・登録番号から、意匠公報を参照することができる。</a:t>
            </a:r>
            <a:endParaRPr kumimoji="1" lang="ja-JP" altLang="en-US" dirty="0"/>
          </a:p>
        </p:txBody>
      </p:sp>
    </p:spTree>
    <p:extLst>
      <p:ext uri="{BB962C8B-B14F-4D97-AF65-F5344CB8AC3E}">
        <p14:creationId xmlns:p14="http://schemas.microsoft.com/office/powerpoint/2010/main" val="330080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・分類を利用した検索方法について理解する。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lang="ja-JP" altLang="en-US" dirty="0" smtClean="0">
                <a:solidFill>
                  <a:schemeClr val="tx1"/>
                </a:solidFill>
                <a:latin typeface="メイリオ" panose="020B0604030504040204" pitchFamily="50" charset="-128"/>
                <a:ea typeface="メイリオ" panose="020B0604030504040204" pitchFamily="50" charset="-128"/>
              </a:rPr>
              <a:t>・「３．日本意匠分類・</a:t>
            </a:r>
            <a:r>
              <a:rPr lang="en-US" altLang="ja-JP" dirty="0" smtClean="0">
                <a:solidFill>
                  <a:schemeClr val="tx1"/>
                </a:solidFill>
                <a:latin typeface="メイリオ" panose="020B0604030504040204" pitchFamily="50" charset="-128"/>
                <a:ea typeface="メイリオ" panose="020B0604030504040204" pitchFamily="50" charset="-128"/>
              </a:rPr>
              <a:t>D</a:t>
            </a:r>
            <a:r>
              <a:rPr lang="ja-JP" altLang="en-US" dirty="0" smtClean="0">
                <a:solidFill>
                  <a:schemeClr val="tx1"/>
                </a:solidFill>
                <a:latin typeface="メイリオ" panose="020B0604030504040204" pitchFamily="50" charset="-128"/>
                <a:ea typeface="メイリオ" panose="020B0604030504040204" pitchFamily="50" charset="-128"/>
              </a:rPr>
              <a:t>ターム検索」を使用すると、明治</a:t>
            </a:r>
            <a:r>
              <a:rPr lang="en-US" altLang="ja-JP" dirty="0" smtClean="0">
                <a:solidFill>
                  <a:schemeClr val="tx1"/>
                </a:solidFill>
                <a:latin typeface="メイリオ" panose="020B0604030504040204" pitchFamily="50" charset="-128"/>
                <a:ea typeface="メイリオ" panose="020B0604030504040204" pitchFamily="50" charset="-128"/>
              </a:rPr>
              <a:t>22</a:t>
            </a:r>
            <a:r>
              <a:rPr lang="ja-JP" altLang="en-US" dirty="0" smtClean="0">
                <a:solidFill>
                  <a:schemeClr val="tx1"/>
                </a:solidFill>
                <a:latin typeface="メイリオ" panose="020B0604030504040204" pitchFamily="50" charset="-128"/>
                <a:ea typeface="メイリオ" panose="020B0604030504040204" pitchFamily="50" charset="-128"/>
              </a:rPr>
              <a:t>年</a:t>
            </a:r>
            <a:r>
              <a:rPr lang="en-US" altLang="ja-JP" dirty="0" smtClean="0">
                <a:solidFill>
                  <a:schemeClr val="tx1"/>
                </a:solidFill>
                <a:latin typeface="メイリオ" panose="020B0604030504040204" pitchFamily="50" charset="-128"/>
                <a:ea typeface="メイリオ" panose="020B0604030504040204" pitchFamily="50" charset="-128"/>
              </a:rPr>
              <a:t>5</a:t>
            </a:r>
            <a:r>
              <a:rPr lang="ja-JP" altLang="en-US" dirty="0" smtClean="0">
                <a:solidFill>
                  <a:schemeClr val="tx1"/>
                </a:solidFill>
                <a:latin typeface="メイリオ" panose="020B0604030504040204" pitchFamily="50" charset="-128"/>
                <a:ea typeface="メイリオ" panose="020B0604030504040204" pitchFamily="50" charset="-128"/>
              </a:rPr>
              <a:t>月から発行されている公報第</a:t>
            </a:r>
            <a:r>
              <a:rPr lang="en-US" altLang="ja-JP" dirty="0" smtClean="0">
                <a:solidFill>
                  <a:schemeClr val="tx1"/>
                </a:solidFill>
                <a:latin typeface="メイリオ" panose="020B0604030504040204" pitchFamily="50" charset="-128"/>
                <a:ea typeface="メイリオ" panose="020B0604030504040204" pitchFamily="50" charset="-128"/>
              </a:rPr>
              <a:t>1</a:t>
            </a:r>
            <a:r>
              <a:rPr lang="ja-JP" altLang="en-US" dirty="0" smtClean="0">
                <a:solidFill>
                  <a:schemeClr val="tx1"/>
                </a:solidFill>
                <a:latin typeface="メイリオ" panose="020B0604030504040204" pitchFamily="50" charset="-128"/>
                <a:ea typeface="メイリオ" panose="020B0604030504040204" pitchFamily="50" charset="-128"/>
              </a:rPr>
              <a:t>号から最新の公報を検索することができる。</a:t>
            </a:r>
            <a:endParaRPr lang="en-US" altLang="ja-JP" dirty="0" smtClean="0">
              <a:solidFill>
                <a:schemeClr val="tx1"/>
              </a:solidFill>
              <a:latin typeface="メイリオ" panose="020B0604030504040204" pitchFamily="50" charset="-128"/>
              <a:ea typeface="メイリオ" panose="020B0604030504040204" pitchFamily="50" charset="-128"/>
            </a:endParaRPr>
          </a:p>
          <a:p>
            <a:r>
              <a:rPr lang="ja-JP" altLang="en-US" dirty="0" smtClean="0">
                <a:solidFill>
                  <a:schemeClr val="tx1"/>
                </a:solidFill>
                <a:latin typeface="メイリオ" panose="020B0604030504040204" pitchFamily="50" charset="-128"/>
                <a:ea typeface="メイリオ" panose="020B0604030504040204" pitchFamily="50" charset="-128"/>
              </a:rPr>
              <a:t>・検索の方法は、日本意匠分類を使用することでキーワードと同じように感覚的に行うことができるが、あらかじめ「日本意匠分類」「</a:t>
            </a:r>
            <a:r>
              <a:rPr lang="en-US" altLang="ja-JP" dirty="0" smtClean="0">
                <a:solidFill>
                  <a:schemeClr val="tx1"/>
                </a:solidFill>
                <a:latin typeface="メイリオ" panose="020B0604030504040204" pitchFamily="50" charset="-128"/>
                <a:ea typeface="メイリオ" panose="020B0604030504040204" pitchFamily="50" charset="-128"/>
              </a:rPr>
              <a:t>D</a:t>
            </a:r>
            <a:r>
              <a:rPr lang="ja-JP" altLang="en-US" dirty="0" smtClean="0">
                <a:solidFill>
                  <a:schemeClr val="tx1"/>
                </a:solidFill>
                <a:latin typeface="メイリオ" panose="020B0604030504040204" pitchFamily="50" charset="-128"/>
                <a:ea typeface="メイリオ" panose="020B0604030504040204" pitchFamily="50" charset="-128"/>
              </a:rPr>
              <a:t>ターム」について把握しておく必要がある。</a:t>
            </a:r>
            <a:endParaRPr kumimoji="1" lang="ja-JP" altLang="en-US" dirty="0">
              <a:solidFill>
                <a:schemeClr val="tx1"/>
              </a:solidFill>
            </a:endParaRPr>
          </a:p>
        </p:txBody>
      </p:sp>
    </p:spTree>
    <p:extLst>
      <p:ext uri="{BB962C8B-B14F-4D97-AF65-F5344CB8AC3E}">
        <p14:creationId xmlns:p14="http://schemas.microsoft.com/office/powerpoint/2010/main" val="322650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491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メイリオ" panose="020B0604030504040204" pitchFamily="50" charset="-128"/>
                <a:ea typeface="メイリオ" panose="020B0604030504040204" pitchFamily="50" charset="-128"/>
              </a:rPr>
              <a:t>・分類検索に用いる「日本意匠分類」と「</a:t>
            </a:r>
            <a:r>
              <a:rPr lang="en-US" altLang="ja-JP" dirty="0" smtClean="0">
                <a:latin typeface="メイリオ" panose="020B0604030504040204" pitchFamily="50" charset="-128"/>
                <a:ea typeface="メイリオ" panose="020B0604030504040204" pitchFamily="50" charset="-128"/>
              </a:rPr>
              <a:t>D</a:t>
            </a:r>
            <a:r>
              <a:rPr lang="ja-JP" altLang="en-US" dirty="0" smtClean="0">
                <a:latin typeface="メイリオ" panose="020B0604030504040204" pitchFamily="50" charset="-128"/>
                <a:ea typeface="メイリオ" panose="020B0604030504040204" pitchFamily="50" charset="-128"/>
              </a:rPr>
              <a:t>ターム」の概要について理解する。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2005</a:t>
            </a:r>
            <a:r>
              <a:rPr lang="ja-JP" altLang="en-US" dirty="0" smtClean="0">
                <a:latin typeface="メイリオ" panose="020B0604030504040204" pitchFamily="50" charset="-128"/>
                <a:ea typeface="メイリオ" panose="020B0604030504040204" pitchFamily="50" charset="-128"/>
              </a:rPr>
              <a:t>年（平成</a:t>
            </a:r>
            <a:r>
              <a:rPr lang="en-US" altLang="ja-JP" dirty="0" smtClean="0">
                <a:latin typeface="メイリオ" panose="020B0604030504040204" pitchFamily="50" charset="-128"/>
                <a:ea typeface="メイリオ" panose="020B0604030504040204" pitchFamily="50" charset="-128"/>
              </a:rPr>
              <a:t>17</a:t>
            </a:r>
            <a:r>
              <a:rPr lang="ja-JP" altLang="en-US" dirty="0" smtClean="0">
                <a:latin typeface="メイリオ" panose="020B0604030504040204" pitchFamily="50" charset="-128"/>
                <a:ea typeface="メイリオ" panose="020B0604030504040204" pitchFamily="50" charset="-128"/>
              </a:rPr>
              <a:t>年）</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日に日本意匠分類の改訂が行われたため、改訂前に出願された案件には「旧分類」が付与されており、その後出願された案件には「現行分類」が付与されている。</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・日本意匠分類は、物品の用途に主眼をおいて分類されており、更に細分化した</a:t>
            </a:r>
            <a:r>
              <a:rPr lang="en-US" altLang="ja-JP" dirty="0" smtClean="0">
                <a:latin typeface="メイリオ" panose="020B0604030504040204" pitchFamily="50" charset="-128"/>
                <a:ea typeface="メイリオ" panose="020B0604030504040204" pitchFamily="50" charset="-128"/>
              </a:rPr>
              <a:t>D</a:t>
            </a:r>
            <a:r>
              <a:rPr lang="ja-JP" altLang="en-US" dirty="0" smtClean="0">
                <a:latin typeface="メイリオ" panose="020B0604030504040204" pitchFamily="50" charset="-128"/>
                <a:ea typeface="メイリオ" panose="020B0604030504040204" pitchFamily="50" charset="-128"/>
              </a:rPr>
              <a:t>タームは、形態等の特徴により分類されている。</a:t>
            </a:r>
            <a:endParaRPr kumimoji="1" lang="ja-JP" altLang="en-US" dirty="0"/>
          </a:p>
        </p:txBody>
      </p:sp>
    </p:spTree>
    <p:extLst>
      <p:ext uri="{BB962C8B-B14F-4D97-AF65-F5344CB8AC3E}">
        <p14:creationId xmlns:p14="http://schemas.microsoft.com/office/powerpoint/2010/main" val="1028087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メイリオ" panose="020B0604030504040204" pitchFamily="50" charset="-128"/>
                <a:ea typeface="メイリオ" panose="020B0604030504040204" pitchFamily="50" charset="-128"/>
              </a:rPr>
              <a:t>・探したい意匠について検索漏れが少なく効率的に探すためには「日本意匠分類」を利用することが便利であることと、日本意匠分類の調べ方について理解する。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latin typeface="メイリオ" panose="020B0604030504040204" pitchFamily="50" charset="-128"/>
                <a:ea typeface="メイリオ" panose="020B0604030504040204" pitchFamily="50" charset="-128"/>
              </a:rPr>
              <a:t>・日本意匠分類を</a:t>
            </a:r>
            <a:r>
              <a:rPr lang="en-US" altLang="ja-JP" dirty="0" smtClean="0">
                <a:latin typeface="メイリオ" panose="020B0604030504040204" pitchFamily="50" charset="-128"/>
                <a:ea typeface="メイリオ" panose="020B0604030504040204" pitchFamily="50" charset="-128"/>
              </a:rPr>
              <a:t>J-</a:t>
            </a:r>
            <a:r>
              <a:rPr lang="en-US" altLang="ja-JP" dirty="0" err="1" smtClean="0">
                <a:latin typeface="メイリオ" panose="020B0604030504040204" pitchFamily="50" charset="-128"/>
                <a:ea typeface="メイリオ" panose="020B0604030504040204" pitchFamily="50" charset="-128"/>
              </a:rPr>
              <a:t>PlatPat</a:t>
            </a:r>
            <a:r>
              <a:rPr lang="ja-JP" altLang="en-US" dirty="0" smtClean="0">
                <a:latin typeface="メイリオ" panose="020B0604030504040204" pitchFamily="50" charset="-128"/>
                <a:ea typeface="メイリオ" panose="020B0604030504040204" pitchFamily="50" charset="-128"/>
              </a:rPr>
              <a:t>から調べる。</a:t>
            </a:r>
          </a:p>
        </p:txBody>
      </p:sp>
    </p:spTree>
    <p:extLst>
      <p:ext uri="{BB962C8B-B14F-4D97-AF65-F5344CB8AC3E}">
        <p14:creationId xmlns:p14="http://schemas.microsoft.com/office/powerpoint/2010/main" val="3469618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・検索したい物品の分類を探す。</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・グループごとのタイトルをみるとＦグループに「事務用品及び販売用品」とあるので、「Ｆグループ」をクリックし分類表を参照する。</a:t>
            </a:r>
            <a:endParaRPr kumimoji="1" lang="en-US" altLang="ja-JP" dirty="0" smtClean="0"/>
          </a:p>
          <a:p>
            <a:r>
              <a:rPr kumimoji="1" lang="ja-JP" altLang="en-US" dirty="0" smtClean="0"/>
              <a:t>・分類表には「Ｆ２　筆記具、事務用具等」と記載されており、「Ｆ２」を詳細に見ると「Ｆ２</a:t>
            </a:r>
            <a:r>
              <a:rPr kumimoji="1" lang="en-US" altLang="ja-JP" dirty="0" smtClean="0"/>
              <a:t>-</a:t>
            </a:r>
            <a:r>
              <a:rPr kumimoji="1" lang="ja-JP" altLang="en-US" dirty="0" smtClean="0"/>
              <a:t>１２２１　消しゴム」とある。</a:t>
            </a:r>
            <a:endParaRPr kumimoji="1" lang="en-US" altLang="ja-JP" dirty="0" smtClean="0"/>
          </a:p>
          <a:p>
            <a:r>
              <a:rPr kumimoji="1" lang="ja-JP" altLang="en-US" dirty="0" smtClean="0"/>
              <a:t>・したがって、日本意匠分類を利用して「消しゴム」の検索を行う際には「Ｆ２－１２２１」を用いる。</a:t>
            </a:r>
            <a:endParaRPr kumimoji="1" lang="ja-JP" altLang="en-US" dirty="0"/>
          </a:p>
        </p:txBody>
      </p:sp>
    </p:spTree>
    <p:extLst>
      <p:ext uri="{BB962C8B-B14F-4D97-AF65-F5344CB8AC3E}">
        <p14:creationId xmlns:p14="http://schemas.microsoft.com/office/powerpoint/2010/main" val="192220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・日本意匠分類を利用した検索手法を理解する。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lang="ja-JP" altLang="en-US" dirty="0" smtClean="0">
                <a:latin typeface="メイリオ" panose="020B0604030504040204" pitchFamily="50" charset="-128"/>
                <a:ea typeface="メイリオ" panose="020B0604030504040204" pitchFamily="50" charset="-128"/>
              </a:rPr>
              <a:t>・分類はハイフンを削除して検索式に入力する。</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2004</a:t>
            </a:r>
            <a:r>
              <a:rPr lang="ja-JP" altLang="en-US" dirty="0" smtClean="0">
                <a:latin typeface="メイリオ" panose="020B0604030504040204" pitchFamily="50" charset="-128"/>
                <a:ea typeface="メイリオ" panose="020B0604030504040204" pitchFamily="50" charset="-128"/>
              </a:rPr>
              <a:t>年（平成</a:t>
            </a:r>
            <a:r>
              <a:rPr lang="en-US" altLang="ja-JP" dirty="0" smtClean="0">
                <a:latin typeface="メイリオ" panose="020B0604030504040204" pitchFamily="50" charset="-128"/>
                <a:ea typeface="メイリオ" panose="020B0604030504040204" pitchFamily="50" charset="-128"/>
              </a:rPr>
              <a:t>16</a:t>
            </a:r>
            <a:r>
              <a:rPr lang="ja-JP" altLang="en-US" dirty="0" smtClean="0">
                <a:latin typeface="メイリオ" panose="020B0604030504040204" pitchFamily="50" charset="-128"/>
                <a:ea typeface="メイリオ" panose="020B0604030504040204" pitchFamily="50" charset="-128"/>
              </a:rPr>
              <a:t>年）以前に出願された意匠公報を検索する場合は、「現行→旧分類変換」をクリックすると旧分類での検索ができるようになる。</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・「一覧表示」によりサムネイルを参照。</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rPr>
              <a:t>2005</a:t>
            </a:r>
            <a:r>
              <a:rPr lang="ja-JP" altLang="en-US" dirty="0" smtClean="0">
                <a:latin typeface="メイリオ" panose="020B0604030504040204" pitchFamily="50" charset="-128"/>
                <a:ea typeface="メイリオ" panose="020B0604030504040204" pitchFamily="50" charset="-128"/>
              </a:rPr>
              <a:t>年（平成</a:t>
            </a:r>
            <a:r>
              <a:rPr lang="en-US" altLang="ja-JP" dirty="0" smtClean="0">
                <a:latin typeface="メイリオ" panose="020B0604030504040204" pitchFamily="50" charset="-128"/>
                <a:ea typeface="メイリオ" panose="020B0604030504040204" pitchFamily="50" charset="-128"/>
              </a:rPr>
              <a:t>17</a:t>
            </a:r>
            <a:r>
              <a:rPr lang="ja-JP" altLang="en-US" dirty="0" smtClean="0">
                <a:latin typeface="メイリオ" panose="020B0604030504040204" pitchFamily="50" charset="-128"/>
                <a:ea typeface="メイリオ" panose="020B0604030504040204" pitchFamily="50" charset="-128"/>
              </a:rPr>
              <a:t>年）</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日に分類の改訂があったため、分類改訂前（～</a:t>
            </a:r>
            <a:r>
              <a:rPr lang="en-US" altLang="ja-JP" dirty="0" smtClean="0">
                <a:latin typeface="メイリオ" panose="020B0604030504040204" pitchFamily="50" charset="-128"/>
                <a:ea typeface="メイリオ" panose="020B0604030504040204" pitchFamily="50" charset="-128"/>
              </a:rPr>
              <a:t>2004</a:t>
            </a:r>
            <a:r>
              <a:rPr lang="ja-JP" altLang="en-US" dirty="0" smtClean="0">
                <a:latin typeface="メイリオ" panose="020B0604030504040204" pitchFamily="50" charset="-128"/>
                <a:ea typeface="メイリオ" panose="020B0604030504040204" pitchFamily="50" charset="-128"/>
              </a:rPr>
              <a:t>年</a:t>
            </a:r>
            <a:r>
              <a:rPr lang="en-US" altLang="ja-JP" dirty="0" smtClean="0">
                <a:latin typeface="メイリオ" panose="020B0604030504040204" pitchFamily="50" charset="-128"/>
                <a:ea typeface="メイリオ" panose="020B0604030504040204" pitchFamily="50" charset="-128"/>
              </a:rPr>
              <a:t>12</a:t>
            </a:r>
            <a:r>
              <a:rPr lang="ja-JP" altLang="en-US" dirty="0" smtClean="0">
                <a:latin typeface="メイリオ" panose="020B0604030504040204" pitchFamily="50" charset="-128"/>
                <a:ea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rPr>
              <a:t>31</a:t>
            </a:r>
            <a:r>
              <a:rPr lang="ja-JP" altLang="en-US" dirty="0" smtClean="0">
                <a:latin typeface="メイリオ" panose="020B0604030504040204" pitchFamily="50" charset="-128"/>
                <a:ea typeface="メイリオ" panose="020B0604030504040204" pitchFamily="50" charset="-128"/>
              </a:rPr>
              <a:t>日）は旧分類、分類改訂後（</a:t>
            </a:r>
            <a:r>
              <a:rPr lang="en-US" altLang="ja-JP" dirty="0" smtClean="0">
                <a:latin typeface="メイリオ" panose="020B0604030504040204" pitchFamily="50" charset="-128"/>
                <a:ea typeface="メイリオ" panose="020B0604030504040204" pitchFamily="50" charset="-128"/>
              </a:rPr>
              <a:t>2005</a:t>
            </a:r>
            <a:r>
              <a:rPr lang="ja-JP" altLang="en-US" dirty="0" smtClean="0">
                <a:latin typeface="メイリオ" panose="020B0604030504040204" pitchFamily="50" charset="-128"/>
                <a:ea typeface="メイリオ" panose="020B0604030504040204" pitchFamily="50" charset="-128"/>
              </a:rPr>
              <a:t>年</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日～）は現行分類が付与されている。</a:t>
            </a:r>
            <a:endParaRPr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32562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・登録日や出願日についての条件を付けるときの操作方法を理解する。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・登録日や出願日を限定したいときは「検索オプション（範囲限定）」を利用し、日付を半角で入力する。</a:t>
            </a:r>
            <a:endParaRPr kumimoji="1" lang="en-US" altLang="ja-JP" dirty="0" smtClean="0"/>
          </a:p>
          <a:p>
            <a:r>
              <a:rPr kumimoji="1" lang="ja-JP" altLang="en-US" dirty="0" smtClean="0"/>
              <a:t>・「分類指定」と「検索式」の分類の時期的範囲とが整合していないといけない。旧分類から現行分類に入力し直した時に、「分類指定」はそのまま旧分類としないように注意すること。</a:t>
            </a:r>
            <a:endParaRPr kumimoji="1" lang="en-US" altLang="ja-JP" dirty="0" smtClean="0"/>
          </a:p>
          <a:p>
            <a:r>
              <a:rPr kumimoji="1" lang="ja-JP" altLang="en-US" dirty="0" smtClean="0"/>
              <a:t>・日付の入力方法については以下のとおり。</a:t>
            </a:r>
            <a:endParaRPr kumimoji="1" lang="en-US" altLang="ja-JP" dirty="0" smtClean="0"/>
          </a:p>
          <a:p>
            <a:r>
              <a:rPr kumimoji="1" lang="en-US" altLang="ja-JP" dirty="0" smtClean="0"/>
              <a:t>1. 2010</a:t>
            </a:r>
            <a:r>
              <a:rPr kumimoji="1" lang="ja-JP" altLang="en-US" dirty="0" smtClean="0"/>
              <a:t>年１月</a:t>
            </a:r>
            <a:r>
              <a:rPr kumimoji="1" lang="en-US" altLang="ja-JP" dirty="0" smtClean="0"/>
              <a:t>1</a:t>
            </a:r>
            <a:r>
              <a:rPr kumimoji="1" lang="ja-JP" altLang="en-US" dirty="0" smtClean="0"/>
              <a:t>日は「</a:t>
            </a:r>
            <a:r>
              <a:rPr kumimoji="1" lang="en-US" altLang="ja-JP" dirty="0" smtClean="0"/>
              <a:t>20100101</a:t>
            </a:r>
            <a:r>
              <a:rPr kumimoji="1" lang="ja-JP" altLang="en-US" dirty="0" smtClean="0"/>
              <a:t>」</a:t>
            </a:r>
            <a:endParaRPr kumimoji="1" lang="en-US" altLang="ja-JP" dirty="0" smtClean="0"/>
          </a:p>
          <a:p>
            <a:r>
              <a:rPr kumimoji="1" lang="en-US" altLang="ja-JP" dirty="0" smtClean="0"/>
              <a:t>2. </a:t>
            </a:r>
            <a:r>
              <a:rPr kumimoji="1" lang="ja-JP" altLang="en-US" dirty="0" smtClean="0"/>
              <a:t>平成</a:t>
            </a:r>
            <a:r>
              <a:rPr kumimoji="1" lang="en-US" altLang="ja-JP" dirty="0" smtClean="0"/>
              <a:t>22</a:t>
            </a:r>
            <a:r>
              <a:rPr kumimoji="1" lang="ja-JP" altLang="en-US" dirty="0" smtClean="0"/>
              <a:t>年</a:t>
            </a:r>
            <a:r>
              <a:rPr kumimoji="1" lang="en-US" altLang="ja-JP" dirty="0" smtClean="0"/>
              <a:t>1</a:t>
            </a:r>
            <a:r>
              <a:rPr kumimoji="1" lang="ja-JP" altLang="en-US" dirty="0" smtClean="0"/>
              <a:t>月</a:t>
            </a:r>
            <a:r>
              <a:rPr kumimoji="1" lang="en-US" altLang="ja-JP" dirty="0" smtClean="0"/>
              <a:t>1</a:t>
            </a:r>
            <a:r>
              <a:rPr kumimoji="1" lang="ja-JP" altLang="en-US" dirty="0" smtClean="0"/>
              <a:t>日は「</a:t>
            </a:r>
            <a:r>
              <a:rPr kumimoji="1" lang="en-US" altLang="ja-JP" dirty="0" smtClean="0"/>
              <a:t>H220101</a:t>
            </a:r>
            <a:r>
              <a:rPr kumimoji="1" lang="ja-JP" altLang="en-US" dirty="0" smtClean="0"/>
              <a:t>」</a:t>
            </a:r>
            <a:endParaRPr kumimoji="1" lang="en-US" altLang="ja-JP" dirty="0" smtClean="0"/>
          </a:p>
          <a:p>
            <a:r>
              <a:rPr kumimoji="1" lang="ja-JP" altLang="en-US" dirty="0" smtClean="0"/>
              <a:t>・ヒット件数が多いときに、範囲を期間で限定するのも一つの手法である。</a:t>
            </a:r>
            <a:endParaRPr kumimoji="1" lang="en-US" altLang="ja-JP" dirty="0" smtClean="0"/>
          </a:p>
          <a:p>
            <a:r>
              <a:rPr kumimoji="1" lang="ja-JP" altLang="en-US" dirty="0" smtClean="0"/>
              <a:t>・期間についての条件を付ける場合と付けない場合との検索結果を比較するとよい。</a:t>
            </a:r>
            <a:endParaRPr kumimoji="1" lang="ja-JP" altLang="en-US" dirty="0"/>
          </a:p>
        </p:txBody>
      </p:sp>
    </p:spTree>
    <p:extLst>
      <p:ext uri="{BB962C8B-B14F-4D97-AF65-F5344CB8AC3E}">
        <p14:creationId xmlns:p14="http://schemas.microsoft.com/office/powerpoint/2010/main" val="931983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a:t>
            </a:r>
            <a:r>
              <a:rPr kumimoji="1" lang="en-US" altLang="ja-JP" dirty="0" smtClean="0"/>
              <a:t>D</a:t>
            </a:r>
            <a:r>
              <a:rPr kumimoji="1" lang="ja-JP" altLang="en-US" dirty="0" smtClean="0"/>
              <a:t>タームを使った検索を行うことで、より詳細な条件で検索することができることを理解する。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・自分が調べたい物品に</a:t>
            </a:r>
            <a:r>
              <a:rPr kumimoji="1" lang="en-US" altLang="ja-JP" dirty="0" smtClean="0"/>
              <a:t>D</a:t>
            </a:r>
            <a:r>
              <a:rPr kumimoji="1" lang="ja-JP" altLang="en-US" dirty="0" smtClean="0"/>
              <a:t>タームが展開されているのかを「分類リスト」から調べる。</a:t>
            </a:r>
            <a:endParaRPr kumimoji="1" lang="ja-JP" altLang="en-US" dirty="0"/>
          </a:p>
        </p:txBody>
      </p:sp>
    </p:spTree>
    <p:extLst>
      <p:ext uri="{BB962C8B-B14F-4D97-AF65-F5344CB8AC3E}">
        <p14:creationId xmlns:p14="http://schemas.microsoft.com/office/powerpoint/2010/main" val="1445662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a:t>
            </a:r>
            <a:r>
              <a:rPr kumimoji="1" lang="en-US" altLang="ja-JP" dirty="0" smtClean="0"/>
              <a:t>D</a:t>
            </a:r>
            <a:r>
              <a:rPr kumimoji="1" lang="ja-JP" altLang="en-US" dirty="0" smtClean="0"/>
              <a:t>タームは日本意匠分類を更に展開していることから、より検索対象を絞ることができることを理解する。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lang="ja-JP" altLang="en-US" dirty="0" smtClean="0">
                <a:latin typeface="メイリオ" panose="020B0604030504040204" pitchFamily="50" charset="-128"/>
                <a:ea typeface="メイリオ" panose="020B0604030504040204" pitchFamily="50" charset="-128"/>
              </a:rPr>
              <a:t>・日本意匠分類は検索キーワードと比較してノイズが少ないが、さらに形態の観点から分類を細分化している</a:t>
            </a:r>
            <a:r>
              <a:rPr lang="en-US" altLang="ja-JP" dirty="0" smtClean="0">
                <a:latin typeface="メイリオ" panose="020B0604030504040204" pitchFamily="50" charset="-128"/>
                <a:ea typeface="メイリオ" panose="020B0604030504040204" pitchFamily="50" charset="-128"/>
              </a:rPr>
              <a:t>D</a:t>
            </a:r>
            <a:r>
              <a:rPr lang="ja-JP" altLang="en-US" dirty="0" smtClean="0">
                <a:latin typeface="メイリオ" panose="020B0604030504040204" pitchFamily="50" charset="-128"/>
                <a:ea typeface="メイリオ" panose="020B0604030504040204" pitchFamily="50" charset="-128"/>
              </a:rPr>
              <a:t>タームを使用することで、探したい意匠公報をピンポイントで調べることができる。</a:t>
            </a:r>
            <a:endParaRPr lang="en-US" altLang="ja-JP" dirty="0" smtClean="0">
              <a:latin typeface="メイリオ" panose="020B0604030504040204" pitchFamily="50" charset="-128"/>
              <a:ea typeface="メイリオ" panose="020B0604030504040204" pitchFamily="50" charset="-128"/>
            </a:endParaRPr>
          </a:p>
          <a:p>
            <a:r>
              <a:rPr kumimoji="1" lang="ja-JP" altLang="en-US" dirty="0" smtClean="0"/>
              <a:t>・例えば、「自動二輪車等」を検索する例を説明する。</a:t>
            </a:r>
            <a:endParaRPr kumimoji="1" lang="en-US" altLang="ja-JP" dirty="0" smtClean="0"/>
          </a:p>
          <a:p>
            <a:r>
              <a:rPr kumimoji="1" lang="ja-JP" altLang="en-US" dirty="0" smtClean="0"/>
              <a:t>・分類リストを見ると、「自動二輪車等」は「</a:t>
            </a:r>
            <a:r>
              <a:rPr kumimoji="1" lang="en-US" altLang="ja-JP" dirty="0" smtClean="0"/>
              <a:t>G</a:t>
            </a:r>
            <a:r>
              <a:rPr kumimoji="1" lang="ja-JP" altLang="en-US" dirty="0" smtClean="0"/>
              <a:t>グループ（運輸又は運搬機械）」に分類されていることが想定される。</a:t>
            </a:r>
            <a:endParaRPr kumimoji="1" lang="en-US" altLang="ja-JP" dirty="0" smtClean="0"/>
          </a:p>
          <a:p>
            <a:r>
              <a:rPr kumimoji="1" lang="ja-JP" altLang="en-US" dirty="0" smtClean="0"/>
              <a:t>更に分類を見ていくと「Ｇ２－３００」に「自動二輪車等」という分類がある。</a:t>
            </a:r>
            <a:endParaRPr kumimoji="1" lang="en-US" altLang="ja-JP" dirty="0" smtClean="0"/>
          </a:p>
          <a:p>
            <a:r>
              <a:rPr kumimoji="1" lang="ja-JP" altLang="en-US" dirty="0" smtClean="0"/>
              <a:t>形態の特徴として、カウリング付きの自動二輪者の意匠を調査したい場合、「Ｇ２－３００ＡＣ」という</a:t>
            </a:r>
            <a:r>
              <a:rPr kumimoji="1" lang="en-US" altLang="ja-JP" dirty="0" smtClean="0"/>
              <a:t>D</a:t>
            </a:r>
            <a:r>
              <a:rPr kumimoji="1" lang="ja-JP" altLang="en-US" dirty="0" smtClean="0"/>
              <a:t>タームを利用することができる。</a:t>
            </a:r>
            <a:endParaRPr kumimoji="1" lang="en-US" altLang="ja-JP" dirty="0" smtClean="0"/>
          </a:p>
          <a:p>
            <a:r>
              <a:rPr kumimoji="1" lang="ja-JP" altLang="en-US" dirty="0" smtClean="0"/>
              <a:t>実際に検索すると、日本意匠分類での検索は</a:t>
            </a:r>
            <a:r>
              <a:rPr kumimoji="1" lang="en-US" altLang="ja-JP" dirty="0" smtClean="0"/>
              <a:t>728</a:t>
            </a:r>
            <a:r>
              <a:rPr kumimoji="1" lang="ja-JP" altLang="en-US" dirty="0" smtClean="0"/>
              <a:t>件ヒットするのに対して、</a:t>
            </a:r>
            <a:r>
              <a:rPr kumimoji="1" lang="en-US" altLang="ja-JP" dirty="0" smtClean="0"/>
              <a:t>D</a:t>
            </a:r>
            <a:r>
              <a:rPr kumimoji="1" lang="ja-JP" altLang="en-US" dirty="0" smtClean="0"/>
              <a:t>タームでの検索は</a:t>
            </a:r>
            <a:r>
              <a:rPr kumimoji="1" lang="en-US" altLang="ja-JP" dirty="0" smtClean="0"/>
              <a:t>241</a:t>
            </a:r>
            <a:r>
              <a:rPr kumimoji="1" lang="ja-JP" altLang="en-US" dirty="0" smtClean="0"/>
              <a:t>件のヒットとなり、</a:t>
            </a:r>
            <a:r>
              <a:rPr kumimoji="1" lang="en-US" altLang="ja-JP" dirty="0" smtClean="0"/>
              <a:t>D</a:t>
            </a:r>
            <a:r>
              <a:rPr kumimoji="1" lang="ja-JP" altLang="en-US" dirty="0" smtClean="0"/>
              <a:t>タームを利用した方が効率良い調査ができる。</a:t>
            </a:r>
            <a:endParaRPr kumimoji="1" lang="ja-JP" altLang="en-US" dirty="0"/>
          </a:p>
        </p:txBody>
      </p:sp>
    </p:spTree>
    <p:extLst>
      <p:ext uri="{BB962C8B-B14F-4D97-AF65-F5344CB8AC3E}">
        <p14:creationId xmlns:p14="http://schemas.microsoft.com/office/powerpoint/2010/main" val="3548896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・検索のための意匠分類として、</a:t>
            </a:r>
            <a:r>
              <a:rPr kumimoji="1" lang="en-US" altLang="ja-JP" dirty="0" smtClean="0"/>
              <a:t>D</a:t>
            </a:r>
            <a:r>
              <a:rPr kumimoji="1" lang="ja-JP" altLang="en-US" dirty="0" smtClean="0"/>
              <a:t>タームを活用するメリットを理解する。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・検索については、通常の検索手法と同じである。</a:t>
            </a:r>
            <a:endParaRPr kumimoji="1" lang="ja-JP" altLang="en-US" dirty="0"/>
          </a:p>
        </p:txBody>
      </p:sp>
    </p:spTree>
    <p:extLst>
      <p:ext uri="{BB962C8B-B14F-4D97-AF65-F5344CB8AC3E}">
        <p14:creationId xmlns:p14="http://schemas.microsoft.com/office/powerpoint/2010/main" val="1835732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a:t>
            </a:r>
            <a:r>
              <a:rPr kumimoji="1" lang="en-US" altLang="ja-JP" dirty="0" smtClean="0"/>
              <a:t>D</a:t>
            </a:r>
            <a:r>
              <a:rPr kumimoji="1" lang="ja-JP" altLang="en-US" dirty="0" smtClean="0"/>
              <a:t>タームを利用することで、自分が見たい意匠公報をピンポイントで探すことができることを理解する。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・必要に応じて、検索キーワード、日本意匠分類、</a:t>
            </a:r>
            <a:r>
              <a:rPr kumimoji="1" lang="en-US" altLang="ja-JP" dirty="0" smtClean="0"/>
              <a:t>D</a:t>
            </a:r>
            <a:r>
              <a:rPr kumimoji="1" lang="ja-JP" altLang="en-US" dirty="0" smtClean="0"/>
              <a:t>タームを使い分けるとよい。</a:t>
            </a:r>
            <a:endParaRPr kumimoji="1" lang="ja-JP" altLang="en-US" dirty="0"/>
          </a:p>
        </p:txBody>
      </p:sp>
    </p:spTree>
    <p:extLst>
      <p:ext uri="{BB962C8B-B14F-4D97-AF65-F5344CB8AC3E}">
        <p14:creationId xmlns:p14="http://schemas.microsoft.com/office/powerpoint/2010/main" val="2969041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0805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64828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・キーワードで検索しにくい「画像意匠」の検索支援ツールについて理解する。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a:t>
            </a:r>
            <a:r>
              <a:rPr kumimoji="1" lang="en-US" altLang="ja-JP" dirty="0" smtClean="0"/>
              <a:t>J-</a:t>
            </a:r>
            <a:r>
              <a:rPr kumimoji="1" lang="en-US" altLang="ja-JP" dirty="0" err="1" smtClean="0"/>
              <a:t>PlatPat</a:t>
            </a:r>
            <a:r>
              <a:rPr kumimoji="1" lang="ja-JP" altLang="en-US" dirty="0" smtClean="0"/>
              <a:t>のトップページ右にある「</a:t>
            </a:r>
            <a:r>
              <a:rPr kumimoji="1" lang="en-US" altLang="ja-JP" dirty="0" smtClean="0"/>
              <a:t>Graphic Image Park</a:t>
            </a:r>
            <a:r>
              <a:rPr kumimoji="1" lang="ja-JP" altLang="en-US" dirty="0" smtClean="0"/>
              <a:t>」のバナーから入る。</a:t>
            </a:r>
            <a:endParaRPr kumimoji="1" lang="en-US" altLang="ja-JP" dirty="0" smtClean="0"/>
          </a:p>
        </p:txBody>
      </p:sp>
    </p:spTree>
    <p:extLst>
      <p:ext uri="{BB962C8B-B14F-4D97-AF65-F5344CB8AC3E}">
        <p14:creationId xmlns:p14="http://schemas.microsoft.com/office/powerpoint/2010/main" val="2146219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・画像意匠公報検索支援ツールの使い方を理解する。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・自分が作成した画像データを用意する。</a:t>
            </a:r>
            <a:endParaRPr kumimoji="1" lang="en-US" altLang="ja-JP" dirty="0" smtClean="0"/>
          </a:p>
          <a:p>
            <a:r>
              <a:rPr kumimoji="1" lang="ja-JP" altLang="en-US" dirty="0" smtClean="0"/>
              <a:t>・次に、データを①ドラッグ＆ドロップで貼り付けるか、あるいは①</a:t>
            </a:r>
            <a:r>
              <a:rPr kumimoji="1" lang="en-US" altLang="ja-JP" dirty="0" smtClean="0"/>
              <a:t>´</a:t>
            </a:r>
            <a:r>
              <a:rPr kumimoji="1" lang="ja-JP" altLang="en-US" dirty="0" smtClean="0"/>
              <a:t>「ファイルから選択」をクリックし、ファイルを選択して貼り付ける。</a:t>
            </a:r>
            <a:endParaRPr kumimoji="1" lang="en-US" altLang="ja-JP" dirty="0" smtClean="0"/>
          </a:p>
          <a:p>
            <a:r>
              <a:rPr kumimoji="1" lang="ja-JP" altLang="en-US" dirty="0" smtClean="0"/>
              <a:t>・あとは、右側にある条件を入力して（ここでは「端末」の画像意匠を検索する）、結果を表示させる。</a:t>
            </a:r>
            <a:endParaRPr kumimoji="1" lang="en-US" altLang="ja-JP" dirty="0" smtClean="0"/>
          </a:p>
          <a:p>
            <a:r>
              <a:rPr kumimoji="1" lang="ja-JP" altLang="en-US" dirty="0" smtClean="0"/>
              <a:t>・このように、簡単な方法で画像検索を行うことができる。</a:t>
            </a:r>
            <a:endParaRPr kumimoji="1" lang="en-US" altLang="ja-JP" dirty="0" smtClean="0"/>
          </a:p>
        </p:txBody>
      </p:sp>
    </p:spTree>
    <p:extLst>
      <p:ext uri="{BB962C8B-B14F-4D97-AF65-F5344CB8AC3E}">
        <p14:creationId xmlns:p14="http://schemas.microsoft.com/office/powerpoint/2010/main" val="253026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・画像データがあれば、簡単に検索することができることを理解する。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・画像を含む意匠の場合、キーワードによる検索だと漏れが多くなるので有効な検索ができるといえる。</a:t>
            </a:r>
            <a:endParaRPr kumimoji="1" lang="en-US" altLang="ja-JP" dirty="0" smtClean="0"/>
          </a:p>
          <a:p>
            <a:r>
              <a:rPr kumimoji="1" lang="ja-JP" altLang="en-US" dirty="0" smtClean="0"/>
              <a:t>・画像データがある場合は、キーワード検索、日本意匠分類検索と同時に、画像意匠公報検索支援ツールも有用な手段であることを説明する。</a:t>
            </a:r>
          </a:p>
        </p:txBody>
      </p:sp>
    </p:spTree>
    <p:extLst>
      <p:ext uri="{BB962C8B-B14F-4D97-AF65-F5344CB8AC3E}">
        <p14:creationId xmlns:p14="http://schemas.microsoft.com/office/powerpoint/2010/main" val="1360767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87747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・実際に意匠検索を経験する。</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・意匠分類表から必要な分類を選択して、検索することができるようにする。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・「意匠」の「分類リスト」から分類表を見ると、Ｆグループに「</a:t>
            </a:r>
            <a:r>
              <a:rPr kumimoji="1" lang="zh-CN" altLang="en-US" dirty="0" smtClean="0"/>
              <a:t>Ｆ４</a:t>
            </a:r>
            <a:r>
              <a:rPr kumimoji="1" lang="ja-JP" altLang="en-US" dirty="0" smtClean="0"/>
              <a:t>　</a:t>
            </a:r>
            <a:r>
              <a:rPr kumimoji="1" lang="zh-CN" altLang="en-US" dirty="0" smtClean="0"/>
              <a:t>包装紙、包装用容器等</a:t>
            </a:r>
            <a:r>
              <a:rPr kumimoji="1" lang="ja-JP" altLang="en-US" dirty="0" smtClean="0"/>
              <a:t>」がある。</a:t>
            </a:r>
            <a:endParaRPr kumimoji="1" lang="en-US" altLang="ja-JP" dirty="0" smtClean="0"/>
          </a:p>
          <a:p>
            <a:r>
              <a:rPr kumimoji="1" lang="ja-JP" altLang="en-US" dirty="0" smtClean="0"/>
              <a:t>・さらに詳細を見ると、「Ｆ４－７１０　</a:t>
            </a:r>
            <a:r>
              <a:rPr kumimoji="1" lang="zh-CN" altLang="en-US" dirty="0" smtClean="0"/>
              <a:t>包装用容器</a:t>
            </a:r>
            <a:r>
              <a:rPr kumimoji="1" lang="ja-JP" altLang="en-US" dirty="0" smtClean="0"/>
              <a:t>」に「Ｆ４－７１０ＢＢ　ふた付き」という</a:t>
            </a:r>
            <a:r>
              <a:rPr kumimoji="1" lang="en-US" altLang="ja-JP" dirty="0" smtClean="0"/>
              <a:t>D</a:t>
            </a:r>
            <a:r>
              <a:rPr kumimoji="1" lang="ja-JP" altLang="en-US" dirty="0" smtClean="0"/>
              <a:t>タームがあるので、これを利用する。</a:t>
            </a:r>
            <a:endParaRPr kumimoji="1" lang="ja-JP" altLang="en-US" dirty="0"/>
          </a:p>
        </p:txBody>
      </p:sp>
    </p:spTree>
    <p:extLst>
      <p:ext uri="{BB962C8B-B14F-4D97-AF65-F5344CB8AC3E}">
        <p14:creationId xmlns:p14="http://schemas.microsoft.com/office/powerpoint/2010/main" val="756236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・意匠公報の種類を知る。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・意匠公報の種類について参考までに掲載。</a:t>
            </a:r>
            <a:endParaRPr kumimoji="1" lang="en-US" altLang="ja-JP" dirty="0" smtClean="0"/>
          </a:p>
        </p:txBody>
      </p:sp>
    </p:spTree>
    <p:extLst>
      <p:ext uri="{BB962C8B-B14F-4D97-AF65-F5344CB8AC3E}">
        <p14:creationId xmlns:p14="http://schemas.microsoft.com/office/powerpoint/2010/main" val="1236033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・専門的な判断は専門家に依頼するとしても、</a:t>
            </a:r>
            <a:r>
              <a:rPr kumimoji="1" lang="en-US" altLang="ja-JP" dirty="0" smtClean="0"/>
              <a:t>J-</a:t>
            </a:r>
            <a:r>
              <a:rPr kumimoji="1" lang="en-US" altLang="ja-JP" dirty="0" err="1" smtClean="0"/>
              <a:t>PlatPat</a:t>
            </a:r>
            <a:r>
              <a:rPr kumimoji="1" lang="ja-JP" altLang="en-US" dirty="0" smtClean="0"/>
              <a:t>を活用した意匠検索は簡便にできることから、日常の創作活動のなかでも検索を習慣づけることを理解する。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・意匠検索のハードルは高くないことを説明する。</a:t>
            </a:r>
            <a:endParaRPr kumimoji="1" lang="en-US" altLang="ja-JP" dirty="0" smtClean="0"/>
          </a:p>
          <a:p>
            <a:r>
              <a:rPr kumimoji="1" lang="ja-JP" altLang="en-US" dirty="0" smtClean="0"/>
              <a:t>・創作活動のなかで他者の意匠権のチェックを習慣づけることで、権利意識が自然に身につくことを説明する。</a:t>
            </a:r>
            <a:endParaRPr kumimoji="1" lang="ja-JP" altLang="en-US" dirty="0"/>
          </a:p>
        </p:txBody>
      </p:sp>
    </p:spTree>
    <p:extLst>
      <p:ext uri="{BB962C8B-B14F-4D97-AF65-F5344CB8AC3E}">
        <p14:creationId xmlns:p14="http://schemas.microsoft.com/office/powerpoint/2010/main" val="494604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93962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・商標についても、商標権調査が重要であることを理解する。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・事業を行うには複合的な知財戦略が必要になることを説明しつつ、商標についても</a:t>
            </a:r>
            <a:r>
              <a:rPr kumimoji="1" lang="en-US" altLang="ja-JP" dirty="0" smtClean="0"/>
              <a:t>J-</a:t>
            </a:r>
            <a:r>
              <a:rPr kumimoji="1" lang="en-US" altLang="ja-JP" dirty="0" err="1" smtClean="0"/>
              <a:t>PlatPat</a:t>
            </a:r>
            <a:r>
              <a:rPr kumimoji="1" lang="ja-JP" altLang="en-US" dirty="0" smtClean="0"/>
              <a:t>を利用して調査できることを説明する。</a:t>
            </a:r>
            <a:endParaRPr kumimoji="1" lang="ja-JP" altLang="en-US" dirty="0"/>
          </a:p>
        </p:txBody>
      </p:sp>
    </p:spTree>
    <p:extLst>
      <p:ext uri="{BB962C8B-B14F-4D97-AF65-F5344CB8AC3E}">
        <p14:creationId xmlns:p14="http://schemas.microsoft.com/office/powerpoint/2010/main" val="3016160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・自分が考えたブランド名がすでに登録されているかを簡単にチェックする方法を理解する。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・「キーワード」に関連する商標情報を簡易に検索したいときには、簡易検索において「商標を探す」を利用する。</a:t>
            </a:r>
          </a:p>
          <a:p>
            <a:r>
              <a:rPr kumimoji="1" lang="ja-JP" altLang="en-US" dirty="0" smtClean="0"/>
              <a:t>・キーワードをそのまま入力すると完全一致のケースしかヒットしないため、前方一致、後方一致又は中間一致での検索を推奨する。</a:t>
            </a:r>
            <a:endParaRPr kumimoji="1" lang="en-US" altLang="ja-JP" dirty="0" smtClean="0"/>
          </a:p>
          <a:p>
            <a:r>
              <a:rPr kumimoji="1" lang="ja-JP" altLang="en-US" dirty="0" smtClean="0"/>
              <a:t>・例えば、「ＭＩＤＯＲＩ」であれば、「ＭＩＤＯＲＩ株式会社」あるいは「株式会社ＭＩＤＯＲＩ」はヒットしないため、「？ＭＩＤＯＲＩ」、「ＭＩＤＯＲＩ？」または「？ＭＩＤＯＲＩ？」とする。</a:t>
            </a:r>
            <a:endParaRPr kumimoji="1" lang="en-US" altLang="ja-JP" dirty="0" smtClean="0"/>
          </a:p>
        </p:txBody>
      </p:sp>
    </p:spTree>
    <p:extLst>
      <p:ext uri="{BB962C8B-B14F-4D97-AF65-F5344CB8AC3E}">
        <p14:creationId xmlns:p14="http://schemas.microsoft.com/office/powerpoint/2010/main" val="410855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a:t>
            </a:r>
            <a:r>
              <a:rPr kumimoji="1" lang="en-US" altLang="ja-JP" dirty="0" smtClean="0"/>
              <a:t>J-</a:t>
            </a:r>
            <a:r>
              <a:rPr kumimoji="1" lang="en-US" altLang="ja-JP" dirty="0" err="1" smtClean="0"/>
              <a:t>PlatPat</a:t>
            </a:r>
            <a:r>
              <a:rPr kumimoji="1" lang="ja-JP" altLang="en-US" dirty="0" smtClean="0"/>
              <a:t>がどのような場合に必要となるかを理解する。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p>
          <a:p>
            <a:r>
              <a:rPr kumimoji="1" lang="ja-JP" altLang="en-US" dirty="0" smtClean="0"/>
              <a:t>・特許庁のウェブサイトから無料で簡単にアクセスできるツールがあり、専門家に依頼しなくても自分自身で調査できることを説明する。</a:t>
            </a:r>
            <a:endParaRPr kumimoji="1" lang="ja-JP" altLang="en-US" dirty="0"/>
          </a:p>
        </p:txBody>
      </p:sp>
    </p:spTree>
    <p:extLst>
      <p:ext uri="{BB962C8B-B14F-4D97-AF65-F5344CB8AC3E}">
        <p14:creationId xmlns:p14="http://schemas.microsoft.com/office/powerpoint/2010/main" val="254154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a:t>
            </a:r>
            <a:r>
              <a:rPr lang="ja-JP" altLang="en-US" dirty="0" smtClean="0">
                <a:latin typeface="メイリオ" panose="020B0604030504040204" pitchFamily="50" charset="-128"/>
                <a:ea typeface="メイリオ" panose="020B0604030504040204" pitchFamily="50" charset="-128"/>
              </a:rPr>
              <a:t>「意匠」と同様、様々な条件を入力することで、調べたい情報をよりピンポイントで検索できることを理解する。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pPr defTabSz="913949">
              <a:defRPr/>
            </a:pPr>
            <a:r>
              <a:rPr lang="ja-JP" altLang="en-US" dirty="0" smtClean="0">
                <a:latin typeface="メイリオ" panose="020B0604030504040204" pitchFamily="50" charset="-128"/>
                <a:ea typeface="メイリオ" panose="020B0604030504040204" pitchFamily="50" charset="-128"/>
              </a:rPr>
              <a:t>・「意匠」における検索と基本的に同じ操作で検索できる。</a:t>
            </a:r>
            <a:endParaRPr lang="en-US" altLang="ja-JP" dirty="0" smtClean="0">
              <a:latin typeface="メイリオ" panose="020B0604030504040204" pitchFamily="50" charset="-128"/>
              <a:ea typeface="メイリオ" panose="020B0604030504040204" pitchFamily="50" charset="-128"/>
            </a:endParaRPr>
          </a:p>
          <a:p>
            <a:pPr defTabSz="913949">
              <a:defRPr/>
            </a:pPr>
            <a:r>
              <a:rPr lang="ja-JP" altLang="en-US" dirty="0" smtClean="0">
                <a:latin typeface="メイリオ" panose="020B0604030504040204" pitchFamily="50" charset="-128"/>
                <a:ea typeface="メイリオ" panose="020B0604030504040204" pitchFamily="50" charset="-128"/>
              </a:rPr>
              <a:t>・「商品出願・登録情報」では、商標名、類似群コード（次のスライド以降で説明）、登録番号、日付及び出願人等を入力することで、出願中又は権利存続中の商標に関する情報を入手できる。</a:t>
            </a:r>
            <a:endParaRPr kumimoji="1" lang="ja-JP" altLang="en-US" dirty="0"/>
          </a:p>
        </p:txBody>
      </p:sp>
    </p:spTree>
    <p:extLst>
      <p:ext uri="{BB962C8B-B14F-4D97-AF65-F5344CB8AC3E}">
        <p14:creationId xmlns:p14="http://schemas.microsoft.com/office/powerpoint/2010/main" val="896999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・検索項目において、区分・類似群コードが重要となることを理解し、類似群コードの調べ方を理解する。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・商標権の侵害は、登録商標が同一・類似であると同時に、指定商品・役務が同一・類似であるかが問題となる。</a:t>
            </a:r>
            <a:endParaRPr kumimoji="1" lang="en-US" altLang="ja-JP" dirty="0" smtClean="0"/>
          </a:p>
          <a:p>
            <a:r>
              <a:rPr kumimoji="1" lang="ja-JP" altLang="en-US" dirty="0" smtClean="0"/>
              <a:t>・したがって、類似群コードが同じ商標を調査することが重要となる。</a:t>
            </a:r>
            <a:endParaRPr kumimoji="1" lang="en-US" altLang="ja-JP" dirty="0" smtClean="0"/>
          </a:p>
          <a:p>
            <a:endParaRPr kumimoji="1" lang="en-US" altLang="ja-JP" dirty="0" smtClean="0"/>
          </a:p>
          <a:p>
            <a:r>
              <a:rPr kumimoji="1" lang="ja-JP" altLang="en-US" dirty="0" smtClean="0"/>
              <a:t>・「商品・役務名検索」から「区分・類似群コード」を調べる。</a:t>
            </a:r>
            <a:endParaRPr kumimoji="1" lang="en-US" altLang="ja-JP" dirty="0" smtClean="0"/>
          </a:p>
          <a:p>
            <a:r>
              <a:rPr kumimoji="1" lang="ja-JP" altLang="en-US" dirty="0" smtClean="0"/>
              <a:t>・例えば、「文房具」におけるブランドを考える場合、「商品・役務名検索」において「文房具」を検索する。</a:t>
            </a:r>
            <a:endParaRPr kumimoji="1" lang="en-US" altLang="ja-JP" dirty="0" smtClean="0"/>
          </a:p>
          <a:p>
            <a:r>
              <a:rPr kumimoji="1" lang="ja-JP" altLang="en-US" dirty="0" smtClean="0"/>
              <a:t>・類似群コードの調べ方は、次のスライドを参照。</a:t>
            </a:r>
            <a:endParaRPr kumimoji="1" lang="en-US" altLang="ja-JP" dirty="0" smtClean="0"/>
          </a:p>
          <a:p>
            <a:r>
              <a:rPr kumimoji="1" lang="ja-JP" altLang="en-US" dirty="0" smtClean="0"/>
              <a:t>・なお、検索キーワードの入力方法に誤りがあると正しい検索ができないので「？ヘルプ」は参照しておくとよい。</a:t>
            </a:r>
            <a:endParaRPr kumimoji="1" lang="ja-JP" altLang="en-US" dirty="0"/>
          </a:p>
        </p:txBody>
      </p:sp>
    </p:spTree>
    <p:extLst>
      <p:ext uri="{BB962C8B-B14F-4D97-AF65-F5344CB8AC3E}">
        <p14:creationId xmlns:p14="http://schemas.microsoft.com/office/powerpoint/2010/main" val="3708985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・類似群コードの調べ方を理解する。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lang="ja-JP" altLang="en-US" dirty="0" smtClean="0"/>
              <a:t>・前スライドの「商標出願・登録情報」のページにおいて、「商品・役務名検索」をクリックする。</a:t>
            </a:r>
            <a:endParaRPr lang="en-US" altLang="ja-JP" dirty="0" smtClean="0"/>
          </a:p>
          <a:p>
            <a:r>
              <a:rPr kumimoji="1" lang="ja-JP" altLang="en-US" dirty="0" smtClean="0"/>
              <a:t>・事例として、文房具において「ＭＩＤＯＲＩ」を用いた商標について調べることとする。</a:t>
            </a:r>
            <a:endParaRPr kumimoji="1" lang="en-US" altLang="ja-JP" dirty="0" smtClean="0"/>
          </a:p>
          <a:p>
            <a:r>
              <a:rPr kumimoji="1" lang="ja-JP" altLang="en-US" dirty="0" smtClean="0"/>
              <a:t>・まず、文房具の類似群コードをみると「２５Ｂ０１」であることがわかる。</a:t>
            </a:r>
            <a:endParaRPr kumimoji="1" lang="ja-JP" altLang="en-US" dirty="0"/>
          </a:p>
        </p:txBody>
      </p:sp>
    </p:spTree>
    <p:extLst>
      <p:ext uri="{BB962C8B-B14F-4D97-AF65-F5344CB8AC3E}">
        <p14:creationId xmlns:p14="http://schemas.microsoft.com/office/powerpoint/2010/main" val="3744427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・類似群コードを使用した検索の一例について理解する。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・今回の例は、文房具において「ＭＩＤＯＲＩ」という商標に関する検索を行ったものである。</a:t>
            </a:r>
            <a:endParaRPr kumimoji="1" lang="en-US" altLang="ja-JP" dirty="0" smtClean="0"/>
          </a:p>
          <a:p>
            <a:r>
              <a:rPr kumimoji="1" lang="ja-JP" altLang="en-US" dirty="0" smtClean="0"/>
              <a:t>・検索項目として、商標「ＭＩＤＯＲＩ」、その呼称は「ミドリ」（全角カタカナ）、「類似群コード」に「</a:t>
            </a:r>
            <a:r>
              <a:rPr kumimoji="1" lang="en-US" altLang="ja-JP" dirty="0" smtClean="0"/>
              <a:t>25B01</a:t>
            </a:r>
            <a:r>
              <a:rPr kumimoji="1" lang="ja-JP" altLang="en-US" dirty="0" smtClean="0"/>
              <a:t>」（半角）を入力し、検索の結果</a:t>
            </a:r>
            <a:r>
              <a:rPr kumimoji="1" lang="en-US" altLang="ja-JP" dirty="0" smtClean="0"/>
              <a:t>7</a:t>
            </a:r>
            <a:r>
              <a:rPr kumimoji="1" lang="ja-JP" altLang="en-US" dirty="0" smtClean="0"/>
              <a:t>件がヒットした。</a:t>
            </a:r>
            <a:endParaRPr kumimoji="1" lang="ja-JP" altLang="en-US" dirty="0"/>
          </a:p>
        </p:txBody>
      </p:sp>
    </p:spTree>
    <p:extLst>
      <p:ext uri="{BB962C8B-B14F-4D97-AF65-F5344CB8AC3E}">
        <p14:creationId xmlns:p14="http://schemas.microsoft.com/office/powerpoint/2010/main" val="3982015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・商標公報には商標に関する様々な情報が掲載されていることを理解する。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・検索結果に、商標、区分、出願人、イメージ、ステータスが表示され、登録番号をクリックすることで文献の公報が表示されることを理解する。</a:t>
            </a:r>
            <a:endParaRPr kumimoji="1" lang="en-US" altLang="ja-JP" dirty="0" smtClean="0"/>
          </a:p>
        </p:txBody>
      </p:sp>
    </p:spTree>
    <p:extLst>
      <p:ext uri="{BB962C8B-B14F-4D97-AF65-F5344CB8AC3E}">
        <p14:creationId xmlns:p14="http://schemas.microsoft.com/office/powerpoint/2010/main" val="4121621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・商標は、図形で登録することができるので、図形からの検索について理解する。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・商標において、「図形等商標検索」を選択する。</a:t>
            </a:r>
            <a:endParaRPr kumimoji="1" lang="en-US" altLang="ja-JP" dirty="0" smtClean="0"/>
          </a:p>
          <a:p>
            <a:r>
              <a:rPr kumimoji="1" lang="ja-JP" altLang="en-US" dirty="0" smtClean="0"/>
              <a:t>・続いて「図形等分類表」から、検索したい図形を選択する。</a:t>
            </a:r>
            <a:endParaRPr kumimoji="1" lang="en-US" altLang="ja-JP" dirty="0" smtClean="0"/>
          </a:p>
          <a:p>
            <a:r>
              <a:rPr kumimoji="1" lang="ja-JP" altLang="en-US" dirty="0" smtClean="0"/>
              <a:t>・例として「イチョウ」をモチーフとした商標を検索する。</a:t>
            </a:r>
            <a:endParaRPr kumimoji="1" lang="en-US" altLang="ja-JP" dirty="0" smtClean="0"/>
          </a:p>
          <a:p>
            <a:r>
              <a:rPr kumimoji="1" lang="ja-JP" altLang="en-US" dirty="0" smtClean="0"/>
              <a:t>・大分類に「５ 植物」とあるのでクリックする。</a:t>
            </a:r>
            <a:endParaRPr kumimoji="1" lang="en-US" altLang="ja-JP" dirty="0" smtClean="0"/>
          </a:p>
          <a:p>
            <a:r>
              <a:rPr kumimoji="1" lang="ja-JP" altLang="en-US" dirty="0" smtClean="0"/>
              <a:t>・次に「</a:t>
            </a:r>
            <a:r>
              <a:rPr kumimoji="1" lang="en-US" altLang="ja-JP" dirty="0" smtClean="0"/>
              <a:t>5.3 </a:t>
            </a:r>
            <a:r>
              <a:rPr kumimoji="1" lang="ja-JP" altLang="en-US" dirty="0" smtClean="0"/>
              <a:t>広葉、針葉、広葉又は針葉のついている枝」をクリックすると、</a:t>
            </a:r>
            <a:endParaRPr kumimoji="1" lang="en-US" altLang="ja-JP" dirty="0" smtClean="0"/>
          </a:p>
          <a:p>
            <a:r>
              <a:rPr kumimoji="1" lang="ja-JP" altLang="en-US" dirty="0" smtClean="0"/>
              <a:t>・「</a:t>
            </a:r>
            <a:r>
              <a:rPr kumimoji="1" lang="en-US" altLang="ja-JP" dirty="0" smtClean="0"/>
              <a:t>5.3.9 </a:t>
            </a:r>
            <a:r>
              <a:rPr kumimoji="1" lang="ja-JP" altLang="en-US" dirty="0" smtClean="0"/>
              <a:t>イチョウの葉」が出てくる。</a:t>
            </a:r>
            <a:endParaRPr kumimoji="1" lang="en-US" altLang="ja-JP" dirty="0" smtClean="0"/>
          </a:p>
          <a:p>
            <a:r>
              <a:rPr kumimoji="1" lang="ja-JP" altLang="en-US" dirty="0" smtClean="0"/>
              <a:t>・②「</a:t>
            </a:r>
            <a:r>
              <a:rPr kumimoji="1" lang="en-US" altLang="ja-JP" dirty="0" smtClean="0"/>
              <a:t>5.3.9</a:t>
            </a:r>
            <a:r>
              <a:rPr kumimoji="1" lang="ja-JP" altLang="en-US" dirty="0" smtClean="0"/>
              <a:t> イチョウの葉</a:t>
            </a:r>
            <a:r>
              <a:rPr kumimoji="1" lang="en-US" altLang="ja-JP" dirty="0" smtClean="0"/>
              <a:t>｣</a:t>
            </a:r>
            <a:r>
              <a:rPr kumimoji="1" lang="ja-JP" altLang="en-US" dirty="0" smtClean="0"/>
              <a:t>をクリックすると分類表の下部にある「図形等商標検索の検索条件にセット」欄に「</a:t>
            </a:r>
            <a:r>
              <a:rPr kumimoji="1" lang="en-US" altLang="ja-JP" dirty="0" smtClean="0"/>
              <a:t>5.3.9</a:t>
            </a:r>
            <a:r>
              <a:rPr kumimoji="1" lang="ja-JP" altLang="en-US" dirty="0" smtClean="0"/>
              <a:t>」が自動入力されるので、④「セット」をクリックする。</a:t>
            </a:r>
            <a:endParaRPr kumimoji="1" lang="en-US" altLang="ja-JP" dirty="0" smtClean="0"/>
          </a:p>
          <a:p>
            <a:r>
              <a:rPr kumimoji="1" lang="ja-JP" altLang="en-US" dirty="0" smtClean="0"/>
              <a:t>・「図形等商標検索画面」の検索式欄に分類が入力されるので、そのまま検索することができる。</a:t>
            </a:r>
          </a:p>
        </p:txBody>
      </p:sp>
    </p:spTree>
    <p:extLst>
      <p:ext uri="{BB962C8B-B14F-4D97-AF65-F5344CB8AC3E}">
        <p14:creationId xmlns:p14="http://schemas.microsoft.com/office/powerpoint/2010/main" val="940296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r>
              <a:rPr kumimoji="1" lang="ja-JP" altLang="en-US" dirty="0" smtClean="0"/>
              <a:t>・商標検索について理解する。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・必要な項目を入力し、登録日または出願日を入力する。</a:t>
            </a:r>
            <a:endParaRPr kumimoji="1" lang="en-US" altLang="ja-JP" dirty="0" smtClean="0"/>
          </a:p>
          <a:p>
            <a:r>
              <a:rPr kumimoji="1" lang="ja-JP" altLang="en-US" dirty="0" smtClean="0"/>
              <a:t>・登録日・出願日の入力は、以下のとおり。</a:t>
            </a:r>
            <a:endParaRPr kumimoji="1" lang="en-US" altLang="ja-JP" dirty="0" smtClean="0"/>
          </a:p>
          <a:p>
            <a:r>
              <a:rPr kumimoji="1" lang="en-US" altLang="ja-JP" dirty="0" smtClean="0"/>
              <a:t>1. 2001</a:t>
            </a:r>
            <a:r>
              <a:rPr kumimoji="1" lang="ja-JP" altLang="en-US" dirty="0" smtClean="0"/>
              <a:t>年</a:t>
            </a:r>
            <a:r>
              <a:rPr kumimoji="1" lang="en-US" altLang="ja-JP" dirty="0" smtClean="0"/>
              <a:t>1</a:t>
            </a:r>
            <a:r>
              <a:rPr kumimoji="1" lang="ja-JP" altLang="en-US" dirty="0" smtClean="0"/>
              <a:t>月</a:t>
            </a:r>
            <a:r>
              <a:rPr kumimoji="1" lang="en-US" altLang="ja-JP" dirty="0" smtClean="0"/>
              <a:t>1</a:t>
            </a:r>
            <a:r>
              <a:rPr kumimoji="1" lang="ja-JP" altLang="en-US" dirty="0" smtClean="0"/>
              <a:t>日から</a:t>
            </a:r>
            <a:r>
              <a:rPr kumimoji="1" lang="en-US" altLang="ja-JP" dirty="0" smtClean="0"/>
              <a:t>2015</a:t>
            </a:r>
            <a:r>
              <a:rPr kumimoji="1" lang="ja-JP" altLang="en-US" dirty="0" smtClean="0"/>
              <a:t>年</a:t>
            </a:r>
            <a:r>
              <a:rPr kumimoji="1" lang="en-US" altLang="ja-JP" dirty="0" smtClean="0"/>
              <a:t>11</a:t>
            </a:r>
            <a:r>
              <a:rPr kumimoji="1" lang="ja-JP" altLang="en-US" dirty="0" smtClean="0"/>
              <a:t>月</a:t>
            </a:r>
            <a:r>
              <a:rPr kumimoji="1" lang="en-US" altLang="ja-JP" dirty="0" smtClean="0"/>
              <a:t>22</a:t>
            </a:r>
            <a:r>
              <a:rPr kumimoji="1" lang="ja-JP" altLang="en-US" dirty="0" smtClean="0"/>
              <a:t>日までの場合</a:t>
            </a:r>
            <a:r>
              <a:rPr kumimoji="1" lang="en-US" altLang="ja-JP" dirty="0" smtClean="0"/>
              <a:t>…</a:t>
            </a:r>
            <a:r>
              <a:rPr kumimoji="1" lang="ja-JP" altLang="en-US" dirty="0" smtClean="0"/>
              <a:t>「</a:t>
            </a:r>
            <a:r>
              <a:rPr kumimoji="1" lang="en-US" altLang="ja-JP" dirty="0" smtClean="0"/>
              <a:t>20010101</a:t>
            </a:r>
            <a:r>
              <a:rPr kumimoji="1" lang="ja-JP" altLang="en-US" dirty="0" smtClean="0"/>
              <a:t>：</a:t>
            </a:r>
            <a:r>
              <a:rPr kumimoji="1" lang="en-US" altLang="ja-JP" dirty="0" smtClean="0"/>
              <a:t>20151122</a:t>
            </a:r>
            <a:r>
              <a:rPr kumimoji="1" lang="ja-JP" altLang="en-US" dirty="0" smtClean="0"/>
              <a:t>」</a:t>
            </a:r>
            <a:endParaRPr kumimoji="1" lang="en-US" altLang="ja-JP" dirty="0" smtClean="0"/>
          </a:p>
          <a:p>
            <a:r>
              <a:rPr kumimoji="1" lang="en-US" altLang="ja-JP" dirty="0" smtClean="0"/>
              <a:t>2. 2001</a:t>
            </a:r>
            <a:r>
              <a:rPr kumimoji="1" lang="ja-JP" altLang="en-US" dirty="0" smtClean="0"/>
              <a:t>年</a:t>
            </a:r>
            <a:r>
              <a:rPr kumimoji="1" lang="en-US" altLang="ja-JP" dirty="0" smtClean="0"/>
              <a:t>1</a:t>
            </a:r>
            <a:r>
              <a:rPr kumimoji="1" lang="ja-JP" altLang="en-US" dirty="0" smtClean="0"/>
              <a:t>月</a:t>
            </a:r>
            <a:r>
              <a:rPr kumimoji="1" lang="en-US" altLang="ja-JP" dirty="0" smtClean="0"/>
              <a:t>1</a:t>
            </a:r>
            <a:r>
              <a:rPr kumimoji="1" lang="ja-JP" altLang="en-US" dirty="0" smtClean="0"/>
              <a:t>日以前の場合</a:t>
            </a:r>
            <a:r>
              <a:rPr kumimoji="1" lang="en-US" altLang="ja-JP" dirty="0" smtClean="0"/>
              <a:t>…</a:t>
            </a:r>
            <a:r>
              <a:rPr kumimoji="1" lang="ja-JP" altLang="en-US" dirty="0" smtClean="0"/>
              <a:t>「：</a:t>
            </a:r>
            <a:r>
              <a:rPr kumimoji="1" lang="en-US" altLang="ja-JP" dirty="0" smtClean="0"/>
              <a:t>20010101</a:t>
            </a:r>
            <a:r>
              <a:rPr kumimoji="1" lang="ja-JP" altLang="en-US" dirty="0" smtClean="0"/>
              <a:t>」</a:t>
            </a:r>
            <a:endParaRPr kumimoji="1" lang="en-US" altLang="ja-JP" dirty="0" smtClean="0"/>
          </a:p>
          <a:p>
            <a:r>
              <a:rPr kumimoji="1" lang="en-US" altLang="ja-JP" dirty="0" smtClean="0"/>
              <a:t>3. 2015</a:t>
            </a:r>
            <a:r>
              <a:rPr kumimoji="1" lang="ja-JP" altLang="en-US" dirty="0" smtClean="0"/>
              <a:t>年</a:t>
            </a:r>
            <a:r>
              <a:rPr kumimoji="1" lang="en-US" altLang="ja-JP" dirty="0" smtClean="0"/>
              <a:t>11</a:t>
            </a:r>
            <a:r>
              <a:rPr kumimoji="1" lang="ja-JP" altLang="en-US" dirty="0" smtClean="0"/>
              <a:t>月</a:t>
            </a:r>
            <a:r>
              <a:rPr kumimoji="1" lang="en-US" altLang="ja-JP" dirty="0" smtClean="0"/>
              <a:t>22</a:t>
            </a:r>
            <a:r>
              <a:rPr kumimoji="1" lang="ja-JP" altLang="en-US" dirty="0" smtClean="0"/>
              <a:t>日以降の場合</a:t>
            </a:r>
            <a:r>
              <a:rPr kumimoji="1" lang="en-US" altLang="ja-JP" dirty="0" smtClean="0"/>
              <a:t>…</a:t>
            </a:r>
            <a:r>
              <a:rPr kumimoji="1" lang="ja-JP" altLang="en-US" dirty="0" smtClean="0"/>
              <a:t> 「</a:t>
            </a:r>
            <a:r>
              <a:rPr kumimoji="1" lang="en-US" altLang="ja-JP" dirty="0" smtClean="0"/>
              <a:t>20151122</a:t>
            </a:r>
            <a:r>
              <a:rPr kumimoji="1" lang="ja-JP" altLang="en-US" dirty="0" smtClean="0"/>
              <a:t>：」</a:t>
            </a:r>
            <a:endParaRPr kumimoji="1" lang="en-US" altLang="ja-JP" dirty="0" smtClean="0"/>
          </a:p>
          <a:p>
            <a:endParaRPr kumimoji="1" lang="ja-JP" altLang="en-US" dirty="0"/>
          </a:p>
        </p:txBody>
      </p:sp>
    </p:spTree>
    <p:extLst>
      <p:ext uri="{BB962C8B-B14F-4D97-AF65-F5344CB8AC3E}">
        <p14:creationId xmlns:p14="http://schemas.microsoft.com/office/powerpoint/2010/main" val="2715657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・キーワードで検索しにくい商標であっても、図形により検索することができることを理解する。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・産業財産権の種類によって様々な検索手法があるが、最低限の知識を身につけておけば、自分自身で検索することは難しくないことを説明する。</a:t>
            </a:r>
            <a:endParaRPr kumimoji="1" lang="en-US" altLang="ja-JP" dirty="0" smtClean="0"/>
          </a:p>
          <a:p>
            <a:r>
              <a:rPr kumimoji="1" lang="ja-JP" altLang="en-US" dirty="0" smtClean="0"/>
              <a:t>・教材に掲載されていない形状についても、いろいろと試してみるとよい。</a:t>
            </a:r>
          </a:p>
        </p:txBody>
      </p:sp>
    </p:spTree>
    <p:extLst>
      <p:ext uri="{BB962C8B-B14F-4D97-AF65-F5344CB8AC3E}">
        <p14:creationId xmlns:p14="http://schemas.microsoft.com/office/powerpoint/2010/main" val="24041286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・音商標や動き商標のような新しいタイプの商標についても調査することができることを理解する。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・音の商標については音声を流すことができるので、講義の際に実際に音声を流してもよい。</a:t>
            </a:r>
            <a:endParaRPr kumimoji="1" lang="en-US" altLang="ja-JP" dirty="0" smtClean="0"/>
          </a:p>
        </p:txBody>
      </p:sp>
    </p:spTree>
    <p:extLst>
      <p:ext uri="{BB962C8B-B14F-4D97-AF65-F5344CB8AC3E}">
        <p14:creationId xmlns:p14="http://schemas.microsoft.com/office/powerpoint/2010/main" val="669626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4397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a:t>
            </a:r>
            <a:r>
              <a:rPr kumimoji="1" lang="en-US" altLang="ja-JP" dirty="0" smtClean="0"/>
              <a:t>J-</a:t>
            </a:r>
            <a:r>
              <a:rPr kumimoji="1" lang="en-US" altLang="ja-JP" dirty="0" err="1" smtClean="0"/>
              <a:t>PlatPat</a:t>
            </a:r>
            <a:r>
              <a:rPr kumimoji="1" lang="ja-JP" altLang="en-US" dirty="0" smtClean="0"/>
              <a:t>がどのような場合に必要となるかを理解する。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・特許庁のウェブサイトから無料で簡単にアクセスできるツールがあり、専門家に依頼しなくても自分自身で調査できることを説明する。</a:t>
            </a:r>
            <a:endParaRPr kumimoji="1" lang="en-US" altLang="ja-JP" dirty="0" smtClean="0"/>
          </a:p>
        </p:txBody>
      </p:sp>
    </p:spTree>
    <p:extLst>
      <p:ext uri="{BB962C8B-B14F-4D97-AF65-F5344CB8AC3E}">
        <p14:creationId xmlns:p14="http://schemas.microsoft.com/office/powerpoint/2010/main" val="322755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・実際に商標検索を経験する。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en-US" altLang="ja-JP" dirty="0" smtClean="0">
                <a:solidFill>
                  <a:schemeClr val="tx1"/>
                </a:solidFill>
              </a:rPr>
              <a:t>1. </a:t>
            </a:r>
            <a:r>
              <a:rPr kumimoji="1" lang="ja-JP" altLang="en-US" dirty="0" smtClean="0">
                <a:solidFill>
                  <a:schemeClr val="tx1"/>
                </a:solidFill>
              </a:rPr>
              <a:t>「呼称」は、全角カタカナで入力する。</a:t>
            </a:r>
            <a:endParaRPr kumimoji="1" lang="en-US" altLang="ja-JP" dirty="0" smtClean="0">
              <a:solidFill>
                <a:schemeClr val="tx1"/>
              </a:solidFill>
            </a:endParaRPr>
          </a:p>
          <a:p>
            <a:r>
              <a:rPr kumimoji="1" lang="en-US" altLang="ja-JP" dirty="0" smtClean="0">
                <a:solidFill>
                  <a:schemeClr val="tx1"/>
                </a:solidFill>
              </a:rPr>
              <a:t>2. </a:t>
            </a:r>
            <a:r>
              <a:rPr kumimoji="1" lang="ja-JP" altLang="en-US" dirty="0" smtClean="0">
                <a:solidFill>
                  <a:schemeClr val="tx1"/>
                </a:solidFill>
              </a:rPr>
              <a:t>「商品・役務検索」から「楽器」で検索し、類似群コードを探す。検索項目において、「呼称」、「類似群コード」をそれぞれ入力する。</a:t>
            </a:r>
            <a:endParaRPr kumimoji="1" lang="en-US" altLang="ja-JP" dirty="0" smtClean="0">
              <a:solidFill>
                <a:schemeClr val="tx1"/>
              </a:solidFill>
            </a:endParaRPr>
          </a:p>
          <a:p>
            <a:r>
              <a:rPr kumimoji="1" lang="en-US" altLang="ja-JP" dirty="0" smtClean="0">
                <a:solidFill>
                  <a:schemeClr val="tx1"/>
                </a:solidFill>
              </a:rPr>
              <a:t>3. </a:t>
            </a:r>
            <a:r>
              <a:rPr kumimoji="1" lang="ja-JP" altLang="en-US" dirty="0" smtClean="0">
                <a:solidFill>
                  <a:schemeClr val="tx1"/>
                </a:solidFill>
              </a:rPr>
              <a:t>（１）「商標番号照会」において「登録番号」を入力すると、文献の表示と共に「音声再生」ボタンが表示される。</a:t>
            </a:r>
            <a:endParaRPr kumimoji="1" lang="en-US" altLang="ja-JP" dirty="0" smtClean="0">
              <a:solidFill>
                <a:schemeClr val="tx1"/>
              </a:solidFill>
            </a:endParaRPr>
          </a:p>
          <a:p>
            <a:r>
              <a:rPr lang="ja-JP" altLang="en-US" dirty="0" smtClean="0">
                <a:solidFill>
                  <a:schemeClr val="tx1"/>
                </a:solidFill>
              </a:rPr>
              <a:t>　 （</a:t>
            </a:r>
            <a:r>
              <a:rPr lang="ja-JP" altLang="en-US" dirty="0">
                <a:solidFill>
                  <a:schemeClr val="tx1"/>
                </a:solidFill>
              </a:rPr>
              <a:t>２</a:t>
            </a:r>
            <a:r>
              <a:rPr lang="ja-JP" altLang="en-US" dirty="0" smtClean="0">
                <a:solidFill>
                  <a:schemeClr val="tx1"/>
                </a:solidFill>
              </a:rPr>
              <a:t>）「登録番号」が分からない場合、</a:t>
            </a:r>
            <a:r>
              <a:rPr kumimoji="1" lang="ja-JP" altLang="en-US" dirty="0" smtClean="0">
                <a:solidFill>
                  <a:schemeClr val="tx1"/>
                </a:solidFill>
              </a:rPr>
              <a:t>「商標」において「商標出願・登録情報」を選択すると画面の下方に表示される「商標のタイプ」で「音商標</a:t>
            </a:r>
            <a:r>
              <a:rPr lang="ja-JP" altLang="en-US" dirty="0" smtClean="0">
                <a:solidFill>
                  <a:schemeClr val="tx1"/>
                </a:solidFill>
              </a:rPr>
              <a:t>」を選択し、「検索」、「一覧表示」を順にクリックすると「登録番号」が表示される。「登録番号」を適宜選択し、表示された画面において「公報」</a:t>
            </a:r>
            <a:r>
              <a:rPr kumimoji="1" lang="ja-JP" altLang="en-US" dirty="0" smtClean="0">
                <a:solidFill>
                  <a:schemeClr val="tx1"/>
                </a:solidFill>
              </a:rPr>
              <a:t>をクリックすると「音声再生」ボタンが表示される。</a:t>
            </a:r>
            <a:endParaRPr kumimoji="1" lang="ja-JP" altLang="en-US" dirty="0">
              <a:solidFill>
                <a:schemeClr val="tx1"/>
              </a:solidFill>
            </a:endParaRPr>
          </a:p>
        </p:txBody>
      </p:sp>
    </p:spTree>
    <p:extLst>
      <p:ext uri="{BB962C8B-B14F-4D97-AF65-F5344CB8AC3E}">
        <p14:creationId xmlns:p14="http://schemas.microsoft.com/office/powerpoint/2010/main" val="23923018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・商標公報の種類を知る。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・商標公報の種類について参考までに掲載。</a:t>
            </a:r>
          </a:p>
        </p:txBody>
      </p:sp>
    </p:spTree>
    <p:extLst>
      <p:ext uri="{BB962C8B-B14F-4D97-AF65-F5344CB8AC3E}">
        <p14:creationId xmlns:p14="http://schemas.microsoft.com/office/powerpoint/2010/main" val="247405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9108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・意匠公報に何が掲載されているのかを知る。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・意匠公報には、意匠権に関するさまざまな情報が記載されている。例えば、意匠に係る物品、図面、創作者、意匠権者、登録日、意匠分類等が掲載される。</a:t>
            </a:r>
            <a:endParaRPr kumimoji="1" lang="en-US" altLang="ja-JP" dirty="0" smtClean="0">
              <a:solidFill>
                <a:schemeClr val="tx1"/>
              </a:solidFill>
            </a:endParaRPr>
          </a:p>
          <a:p>
            <a:r>
              <a:rPr kumimoji="1" lang="ja-JP" altLang="en-US" dirty="0" smtClean="0">
                <a:solidFill>
                  <a:schemeClr val="tx1"/>
                </a:solidFill>
              </a:rPr>
              <a:t>・創作者として、自然人（個人）、すなわち意匠を創作したデザイナーの名前が掲載される。つまり学生であっても、出願した意匠が登録されると、ひとりのデザイナーとして名前が掲載されることを説明するとよい。</a:t>
            </a:r>
            <a:endParaRPr kumimoji="1" lang="ja-JP" altLang="en-US" dirty="0">
              <a:solidFill>
                <a:schemeClr val="tx1"/>
              </a:solidFill>
            </a:endParaRPr>
          </a:p>
        </p:txBody>
      </p:sp>
    </p:spTree>
    <p:extLst>
      <p:ext uri="{BB962C8B-B14F-4D97-AF65-F5344CB8AC3E}">
        <p14:creationId xmlns:p14="http://schemas.microsoft.com/office/powerpoint/2010/main" val="3171469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0065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・意匠検索を行う目的を理解する。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endParaRPr kumimoji="1" lang="ja-JP" altLang="en-US" dirty="0" smtClean="0"/>
          </a:p>
          <a:p>
            <a:r>
              <a:rPr kumimoji="1" lang="ja-JP" altLang="en-US" dirty="0" smtClean="0"/>
              <a:t>・創作活動を行い自分の作品を社会へ出すにあたっては、現在どのような意匠権が存在しているかを知り、他者との権利関係について調査する必要がある。専門的な判断は専門家に依頼するとしても、デザイナー自身がどのような権利が登録されているかを知ることは重要であることを説明する。</a:t>
            </a:r>
            <a:endParaRPr kumimoji="1" lang="en-US" altLang="ja-JP" dirty="0" smtClean="0"/>
          </a:p>
          <a:p>
            <a:r>
              <a:rPr kumimoji="1" lang="ja-JP" altLang="en-US" dirty="0" smtClean="0"/>
              <a:t>・以下のような場合に、</a:t>
            </a:r>
            <a:r>
              <a:rPr kumimoji="1" lang="en-US" altLang="ja-JP" dirty="0" smtClean="0"/>
              <a:t>J-</a:t>
            </a:r>
            <a:r>
              <a:rPr kumimoji="1" lang="en-US" altLang="ja-JP" dirty="0" err="1" smtClean="0"/>
              <a:t>PlatPat</a:t>
            </a:r>
            <a:r>
              <a:rPr kumimoji="1" lang="ja-JP" altLang="en-US" dirty="0" smtClean="0"/>
              <a:t>を活用することができる。</a:t>
            </a:r>
            <a:endParaRPr kumimoji="1" lang="en-US" altLang="ja-JP" dirty="0" smtClean="0"/>
          </a:p>
          <a:p>
            <a:r>
              <a:rPr kumimoji="1" lang="ja-JP" altLang="en-US" dirty="0" smtClean="0"/>
              <a:t>①動向調査：現在、意匠権が存在しているデザインを調べることで、今後世の中に出てくる意匠の傾向を知ることができる。</a:t>
            </a:r>
            <a:endParaRPr kumimoji="1" lang="en-US" altLang="ja-JP" dirty="0" smtClean="0"/>
          </a:p>
          <a:p>
            <a:r>
              <a:rPr kumimoji="1" lang="ja-JP" altLang="en-US" dirty="0" smtClean="0"/>
              <a:t>②先行調査：これから意匠出願をするにあたって、似たような意匠がないかを調べる。</a:t>
            </a:r>
            <a:endParaRPr kumimoji="1" lang="en-US" altLang="ja-JP" dirty="0" smtClean="0"/>
          </a:p>
          <a:p>
            <a:r>
              <a:rPr kumimoji="1" lang="ja-JP" altLang="en-US" dirty="0" smtClean="0"/>
              <a:t>③権利調査：事業を行う際に、商品化して問題ないデザインであるかを調べる。</a:t>
            </a:r>
            <a:endParaRPr kumimoji="1" lang="ja-JP" altLang="en-US" dirty="0"/>
          </a:p>
        </p:txBody>
      </p:sp>
    </p:spTree>
    <p:extLst>
      <p:ext uri="{BB962C8B-B14F-4D97-AF65-F5344CB8AC3E}">
        <p14:creationId xmlns:p14="http://schemas.microsoft.com/office/powerpoint/2010/main" val="173290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52600" y="1627200"/>
            <a:ext cx="7200800" cy="2160240"/>
          </a:xfrm>
        </p:spPr>
        <p:txBody>
          <a:bodyPr/>
          <a:lstStyle>
            <a:lvl1pPr algn="ctr">
              <a:defRPr sz="2800"/>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52600" y="3787440"/>
            <a:ext cx="7200800" cy="1799760"/>
          </a:xfrm>
        </p:spPr>
        <p:txBody>
          <a:bodyPr anchor="ctr"/>
          <a:lstStyle>
            <a:lvl1pPr marL="0" indent="0" algn="ctr">
              <a:buNone/>
              <a:defRPr sz="2400"/>
            </a:lvl1pPr>
            <a:lvl2pPr marL="495285" indent="0" algn="ctr">
              <a:buNone/>
              <a:defRPr/>
            </a:lvl2pPr>
            <a:lvl3pPr marL="990570" indent="0" algn="ctr">
              <a:buNone/>
              <a:defRPr/>
            </a:lvl3pPr>
            <a:lvl4pPr marL="1485854" indent="0" algn="ctr">
              <a:buNone/>
              <a:defRPr/>
            </a:lvl4pPr>
            <a:lvl5pPr marL="1981139" indent="0" algn="ctr">
              <a:buNone/>
              <a:defRPr/>
            </a:lvl5pPr>
            <a:lvl6pPr marL="2476424" indent="0" algn="ctr">
              <a:buNone/>
              <a:defRPr/>
            </a:lvl6pPr>
            <a:lvl7pPr marL="2971709" indent="0" algn="ctr">
              <a:buNone/>
              <a:defRPr/>
            </a:lvl7pPr>
            <a:lvl8pPr marL="3466993" indent="0" algn="ctr">
              <a:buNone/>
              <a:defRPr/>
            </a:lvl8pPr>
            <a:lvl9pPr marL="3962278" indent="0" algn="ctr">
              <a:buNone/>
              <a:defRPr/>
            </a:lvl9pPr>
          </a:lstStyle>
          <a:p>
            <a:r>
              <a:rPr lang="ja-JP" altLang="en-US" dirty="0" smtClean="0"/>
              <a:t>マスター サブタイトルの書式設定</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640611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_b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9649072"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349769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_b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4680000"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6" name="コンテンツ プレースホルダー 2"/>
          <p:cNvSpPr>
            <a:spLocks noGrp="1"/>
          </p:cNvSpPr>
          <p:nvPr>
            <p:ph idx="11"/>
          </p:nvPr>
        </p:nvSpPr>
        <p:spPr>
          <a:xfrm>
            <a:off x="5097016" y="1265720"/>
            <a:ext cx="4680584"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24492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_b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4680000"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6" name="コンテンツ プレースホルダー 2"/>
          <p:cNvSpPr>
            <a:spLocks noGrp="1"/>
          </p:cNvSpPr>
          <p:nvPr>
            <p:ph idx="11"/>
          </p:nvPr>
        </p:nvSpPr>
        <p:spPr>
          <a:xfrm>
            <a:off x="5097016" y="1265720"/>
            <a:ext cx="4680584"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コンテンツ プレースホルダー 2"/>
          <p:cNvSpPr>
            <a:spLocks noGrp="1"/>
          </p:cNvSpPr>
          <p:nvPr>
            <p:ph idx="14"/>
          </p:nvPr>
        </p:nvSpPr>
        <p:spPr>
          <a:xfrm>
            <a:off x="128464" y="3931256"/>
            <a:ext cx="4680000"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9" name="コンテンツ プレースホルダー 2"/>
          <p:cNvSpPr>
            <a:spLocks noGrp="1"/>
          </p:cNvSpPr>
          <p:nvPr>
            <p:ph idx="15"/>
          </p:nvPr>
        </p:nvSpPr>
        <p:spPr>
          <a:xfrm>
            <a:off x="5097016" y="3931256"/>
            <a:ext cx="4680584"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7144532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_b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786292"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786292" y="3821664"/>
            <a:ext cx="3024000"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5097463" y="4181664"/>
            <a:ext cx="3023934" cy="2124000"/>
          </a:xfrm>
        </p:spPr>
        <p:txBody>
          <a:bodyPr/>
          <a:lstStyle/>
          <a:p>
            <a:pPr lvl="0"/>
            <a:r>
              <a:rPr lang="ja-JP" altLang="en-US" dirty="0" smtClean="0"/>
              <a:t>マスター テキストの書式設定</a:t>
            </a:r>
          </a:p>
        </p:txBody>
      </p:sp>
      <p:sp>
        <p:nvSpPr>
          <p:cNvPr id="24" name="テキスト プレースホルダー 4"/>
          <p:cNvSpPr>
            <a:spLocks noGrp="1"/>
          </p:cNvSpPr>
          <p:nvPr>
            <p:ph type="body" sz="quarter" idx="28"/>
          </p:nvPr>
        </p:nvSpPr>
        <p:spPr>
          <a:xfrm>
            <a:off x="5097463" y="3821664"/>
            <a:ext cx="3024000" cy="361536"/>
          </a:xfrm>
        </p:spPr>
        <p:txBody>
          <a:bodyPr/>
          <a:lstStyle/>
          <a:p>
            <a:pPr lvl="0"/>
            <a:r>
              <a:rPr kumimoji="1" lang="ja-JP" altLang="en-US" dirty="0" smtClean="0"/>
              <a:t>マスター テキストの書式設定</a:t>
            </a:r>
            <a:endParaRPr kumimoji="1" lang="ja-JP" altLang="en-US" dirty="0"/>
          </a:p>
        </p:txBody>
      </p:sp>
      <p:sp>
        <p:nvSpPr>
          <p:cNvPr id="1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63221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コンテンツ_b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smtClean="0"/>
              <a:t>マスター テキストの書式設定</a:t>
            </a:r>
            <a:endParaRPr kumimoji="1" lang="ja-JP" altLang="en-US" dirty="0"/>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smtClean="0"/>
              <a:t>マスター テキストの書式設定</a:t>
            </a:r>
          </a:p>
        </p:txBody>
      </p:sp>
      <p:sp>
        <p:nvSpPr>
          <p:cNvPr id="22" name="テキスト プレースホルダー 4"/>
          <p:cNvSpPr>
            <a:spLocks noGrp="1"/>
          </p:cNvSpPr>
          <p:nvPr>
            <p:ph type="body" sz="quarter" idx="26"/>
          </p:nvPr>
        </p:nvSpPr>
        <p:spPr>
          <a:xfrm>
            <a:off x="3441600" y="3821664"/>
            <a:ext cx="3024000"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smtClean="0"/>
              <a:t>マスター テキストの書式設定</a:t>
            </a:r>
          </a:p>
        </p:txBody>
      </p:sp>
      <p:sp>
        <p:nvSpPr>
          <p:cNvPr id="24" name="テキスト プレースホルダー 4"/>
          <p:cNvSpPr>
            <a:spLocks noGrp="1"/>
          </p:cNvSpPr>
          <p:nvPr>
            <p:ph type="body" sz="quarter" idx="28"/>
          </p:nvPr>
        </p:nvSpPr>
        <p:spPr>
          <a:xfrm>
            <a:off x="6753600" y="3821664"/>
            <a:ext cx="3024000" cy="361536"/>
          </a:xfrm>
        </p:spPr>
        <p:txBody>
          <a:bodyPr/>
          <a:lstStyle/>
          <a:p>
            <a:pPr lvl="0"/>
            <a:r>
              <a:rPr kumimoji="1" lang="ja-JP" altLang="en-US" dirty="0" smtClean="0"/>
              <a:t>マスター テキストの書式設定</a:t>
            </a:r>
            <a:endParaRPr kumimoji="1" lang="ja-JP" altLang="en-US" dirty="0"/>
          </a:p>
        </p:txBody>
      </p:sp>
      <p:sp>
        <p:nvSpPr>
          <p:cNvPr id="1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26356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_b6-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smtClean="0"/>
              <a:t>マスター テキストの書式設定</a:t>
            </a:r>
            <a:endParaRPr kumimoji="1" lang="ja-JP" altLang="en-US" dirty="0"/>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smtClean="0"/>
              <a:t>マスター テキストの書式設定</a:t>
            </a:r>
          </a:p>
        </p:txBody>
      </p:sp>
      <p:sp>
        <p:nvSpPr>
          <p:cNvPr id="22" name="テキスト プレースホルダー 4"/>
          <p:cNvSpPr>
            <a:spLocks noGrp="1"/>
          </p:cNvSpPr>
          <p:nvPr>
            <p:ph type="body" sz="quarter" idx="26"/>
          </p:nvPr>
        </p:nvSpPr>
        <p:spPr>
          <a:xfrm>
            <a:off x="3441599" y="3821664"/>
            <a:ext cx="6335813"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smtClean="0"/>
              <a:t>マスター テキストの書式設定</a:t>
            </a:r>
          </a:p>
        </p:txBody>
      </p:sp>
      <p:sp>
        <p:nvSpPr>
          <p:cNvPr id="1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965003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440341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112990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目次">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632520" y="692696"/>
            <a:ext cx="8640960" cy="5616000"/>
          </a:xfrm>
        </p:spPr>
        <p:txBody>
          <a:bodyPr anchor="ct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701296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章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52600" y="2707200"/>
            <a:ext cx="7200800" cy="1440000"/>
          </a:xfrm>
        </p:spPr>
        <p:txBody>
          <a:bodyPr/>
          <a:lstStyle>
            <a:lvl1pPr algn="ctr">
              <a:defRPr sz="2800"/>
            </a:lvl1pPr>
          </a:lstStyle>
          <a:p>
            <a:r>
              <a:rPr lang="ja-JP" altLang="en-US" dirty="0" smtClean="0"/>
              <a:t>マスター タイトルの書式設定</a:t>
            </a:r>
            <a:endParaRPr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225154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solidFill>
            <a:schemeClr val="accent4">
              <a:lumMod val="20000"/>
              <a:lumOff val="80000"/>
            </a:schemeClr>
          </a:solidFill>
        </p:spPr>
        <p:txBody>
          <a:bodyPr anchor="ct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913493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_a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545386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_a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692696"/>
            <a:ext cx="4680520" cy="561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2"/>
          <p:cNvSpPr>
            <a:spLocks noGrp="1"/>
          </p:cNvSpPr>
          <p:nvPr>
            <p:ph idx="10"/>
          </p:nvPr>
        </p:nvSpPr>
        <p:spPr>
          <a:xfrm>
            <a:off x="5097016" y="692696"/>
            <a:ext cx="4680520" cy="561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5542469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_a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4680520" cy="2664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2"/>
          <p:cNvSpPr>
            <a:spLocks noGrp="1"/>
          </p:cNvSpPr>
          <p:nvPr>
            <p:ph idx="10"/>
          </p:nvPr>
        </p:nvSpPr>
        <p:spPr>
          <a:xfrm>
            <a:off x="5097016" y="692696"/>
            <a:ext cx="4680520" cy="266248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4680520" cy="2664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8" name="コンテンツ プレースホルダー 2"/>
          <p:cNvSpPr>
            <a:spLocks noGrp="1"/>
          </p:cNvSpPr>
          <p:nvPr>
            <p:ph idx="14"/>
          </p:nvPr>
        </p:nvSpPr>
        <p:spPr>
          <a:xfrm>
            <a:off x="5097600" y="3643200"/>
            <a:ext cx="4680520" cy="266248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3843034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_a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smtClean="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smtClean="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771200" y="3644696"/>
            <a:ext cx="3024000" cy="2664000"/>
          </a:xfrm>
        </p:spPr>
        <p:txBody>
          <a:bodyPr/>
          <a:lstStyle/>
          <a:p>
            <a:pPr lvl="0"/>
            <a:r>
              <a:rPr lang="ja-JP" altLang="en-US" dirty="0" smtClean="0"/>
              <a:t>マスター テキストの書式設定</a:t>
            </a:r>
          </a:p>
        </p:txBody>
      </p:sp>
      <p:sp>
        <p:nvSpPr>
          <p:cNvPr id="8" name="コンテンツ プレースホルダー 2"/>
          <p:cNvSpPr>
            <a:spLocks noGrp="1"/>
          </p:cNvSpPr>
          <p:nvPr>
            <p:ph idx="14"/>
          </p:nvPr>
        </p:nvSpPr>
        <p:spPr>
          <a:xfrm>
            <a:off x="5097463" y="3643200"/>
            <a:ext cx="3024920" cy="2662488"/>
          </a:xfrm>
        </p:spPr>
        <p:txBody>
          <a:bodyPr/>
          <a:lstStyle/>
          <a:p>
            <a:pPr lvl="0"/>
            <a:r>
              <a:rPr lang="ja-JP" altLang="en-US" dirty="0" smtClean="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smtClean="0"/>
              <a:t>マスター テキストの書式設定</a:t>
            </a:r>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637838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_a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smtClean="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smtClean="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3024000" cy="2664000"/>
          </a:xfrm>
        </p:spPr>
        <p:txBody>
          <a:bodyPr/>
          <a:lstStyle/>
          <a:p>
            <a:pPr lvl="0"/>
            <a:r>
              <a:rPr lang="ja-JP" altLang="en-US" dirty="0" smtClean="0"/>
              <a:t>マスター テキストの書式設定</a:t>
            </a:r>
          </a:p>
        </p:txBody>
      </p:sp>
      <p:sp>
        <p:nvSpPr>
          <p:cNvPr id="8" name="コンテンツ プレースホルダー 2"/>
          <p:cNvSpPr>
            <a:spLocks noGrp="1"/>
          </p:cNvSpPr>
          <p:nvPr>
            <p:ph idx="14"/>
          </p:nvPr>
        </p:nvSpPr>
        <p:spPr>
          <a:xfrm>
            <a:off x="6753200" y="3643200"/>
            <a:ext cx="3024920" cy="2662488"/>
          </a:xfrm>
        </p:spPr>
        <p:txBody>
          <a:bodyPr/>
          <a:lstStyle/>
          <a:p>
            <a:pPr lvl="0"/>
            <a:r>
              <a:rPr lang="ja-JP" altLang="en-US" dirty="0" smtClean="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smtClean="0"/>
              <a:t>マスター テキストの書式設定</a:t>
            </a:r>
          </a:p>
        </p:txBody>
      </p:sp>
      <p:sp>
        <p:nvSpPr>
          <p:cNvPr id="10" name="コンテンツ プレースホルダー 2"/>
          <p:cNvSpPr>
            <a:spLocks noGrp="1"/>
          </p:cNvSpPr>
          <p:nvPr>
            <p:ph idx="16"/>
          </p:nvPr>
        </p:nvSpPr>
        <p:spPr>
          <a:xfrm>
            <a:off x="3441000" y="3643200"/>
            <a:ext cx="3024000" cy="2664000"/>
          </a:xfrm>
        </p:spPr>
        <p:txBody>
          <a:bodyPr/>
          <a:lstStyle/>
          <a:p>
            <a:pPr lvl="0"/>
            <a:r>
              <a:rPr lang="ja-JP" altLang="en-US" dirty="0" smtClean="0"/>
              <a:t>マスター テキストの書式設定</a:t>
            </a:r>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737968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906000" cy="54868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128464" y="692696"/>
            <a:ext cx="9649072" cy="56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3" name="スライド番号プレースホルダー 2"/>
          <p:cNvSpPr>
            <a:spLocks noGrp="1"/>
          </p:cNvSpPr>
          <p:nvPr>
            <p:ph type="sldNum" sz="quarter" idx="4"/>
          </p:nvPr>
        </p:nvSpPr>
        <p:spPr>
          <a:xfrm>
            <a:off x="8553399" y="6451200"/>
            <a:ext cx="1224135" cy="288000"/>
          </a:xfrm>
          <a:prstGeom prst="rect">
            <a:avLst/>
          </a:prstGeom>
        </p:spPr>
        <p:txBody>
          <a:bodyPr vert="horz" lIns="91440" tIns="45720" rIns="91440" bIns="45720" rtlCol="0" anchor="ctr"/>
          <a:lstStyle>
            <a:lvl1pPr algn="r">
              <a:lnSpc>
                <a:spcPct val="110000"/>
              </a:lnSpc>
              <a:defRPr sz="1800">
                <a:solidFill>
                  <a:schemeClr val="tx1">
                    <a:lumMod val="50000"/>
                    <a:lumOff val="50000"/>
                  </a:schemeClr>
                </a:solidFill>
                <a:latin typeface="+mn-ea"/>
                <a:ea typeface="+mn-ea"/>
              </a:defRPr>
            </a:lvl1p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61" r:id="rId4"/>
    <p:sldLayoutId id="2147483658" r:id="rId5"/>
    <p:sldLayoutId id="2147483659" r:id="rId6"/>
    <p:sldLayoutId id="2147483663" r:id="rId7"/>
    <p:sldLayoutId id="2147483668" r:id="rId8"/>
    <p:sldLayoutId id="2147483667" r:id="rId9"/>
    <p:sldLayoutId id="2147483650" r:id="rId10"/>
    <p:sldLayoutId id="2147483660" r:id="rId11"/>
    <p:sldLayoutId id="2147483665" r:id="rId12"/>
    <p:sldLayoutId id="2147483669" r:id="rId13"/>
    <p:sldLayoutId id="2147483662" r:id="rId14"/>
    <p:sldLayoutId id="2147483670" r:id="rId15"/>
    <p:sldLayoutId id="2147483654" r:id="rId16"/>
    <p:sldLayoutId id="2147483655" r:id="rId17"/>
  </p:sldLayoutIdLst>
  <p:timing>
    <p:tnLst>
      <p:par>
        <p:cTn id="1" dur="indefinite" restart="never" nodeType="tmRoot"/>
      </p:par>
    </p:tnLst>
  </p:timing>
  <p:hf hdr="0" dt="0"/>
  <p:txStyles>
    <p:titleStyle>
      <a:lvl1pPr algn="l" rtl="0" eaLnBrk="1" fontAlgn="base" hangingPunct="1">
        <a:lnSpc>
          <a:spcPct val="110000"/>
        </a:lnSpc>
        <a:spcBef>
          <a:spcPct val="0"/>
        </a:spcBef>
        <a:spcAft>
          <a:spcPct val="0"/>
        </a:spcAft>
        <a:defRPr kumimoji="1" sz="2400" b="0">
          <a:solidFill>
            <a:schemeClr val="tx1"/>
          </a:solidFill>
          <a:latin typeface="+mj-lt"/>
          <a:ea typeface="+mj-ea"/>
          <a:cs typeface="+mj-cs"/>
        </a:defRPr>
      </a:lvl1pPr>
      <a:lvl2pPr algn="ctr" rtl="0" eaLnBrk="1" fontAlgn="base" hangingPunct="1">
        <a:spcBef>
          <a:spcPct val="0"/>
        </a:spcBef>
        <a:spcAft>
          <a:spcPct val="0"/>
        </a:spcAft>
        <a:defRPr kumimoji="1" sz="4767">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767">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767">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767">
          <a:solidFill>
            <a:schemeClr val="tx2"/>
          </a:solidFill>
          <a:latin typeface="Arial" charset="0"/>
          <a:ea typeface="ＭＳ Ｐゴシック" pitchFamily="50" charset="-128"/>
        </a:defRPr>
      </a:lvl5pPr>
      <a:lvl6pPr marL="495285" algn="ctr" rtl="0" eaLnBrk="1" fontAlgn="base" hangingPunct="1">
        <a:spcBef>
          <a:spcPct val="0"/>
        </a:spcBef>
        <a:spcAft>
          <a:spcPct val="0"/>
        </a:spcAft>
        <a:defRPr kumimoji="1" sz="4767">
          <a:solidFill>
            <a:schemeClr val="tx2"/>
          </a:solidFill>
          <a:latin typeface="Arial" charset="0"/>
          <a:ea typeface="ＭＳ Ｐゴシック" pitchFamily="50" charset="-128"/>
        </a:defRPr>
      </a:lvl6pPr>
      <a:lvl7pPr marL="990570" algn="ctr" rtl="0" eaLnBrk="1" fontAlgn="base" hangingPunct="1">
        <a:spcBef>
          <a:spcPct val="0"/>
        </a:spcBef>
        <a:spcAft>
          <a:spcPct val="0"/>
        </a:spcAft>
        <a:defRPr kumimoji="1" sz="4767">
          <a:solidFill>
            <a:schemeClr val="tx2"/>
          </a:solidFill>
          <a:latin typeface="Arial" charset="0"/>
          <a:ea typeface="ＭＳ Ｐゴシック" pitchFamily="50" charset="-128"/>
        </a:defRPr>
      </a:lvl7pPr>
      <a:lvl8pPr marL="1485854" algn="ctr" rtl="0" eaLnBrk="1" fontAlgn="base" hangingPunct="1">
        <a:spcBef>
          <a:spcPct val="0"/>
        </a:spcBef>
        <a:spcAft>
          <a:spcPct val="0"/>
        </a:spcAft>
        <a:defRPr kumimoji="1" sz="4767">
          <a:solidFill>
            <a:schemeClr val="tx2"/>
          </a:solidFill>
          <a:latin typeface="Arial" charset="0"/>
          <a:ea typeface="ＭＳ Ｐゴシック" pitchFamily="50" charset="-128"/>
        </a:defRPr>
      </a:lvl8pPr>
      <a:lvl9pPr marL="1981139" algn="ctr" rtl="0" eaLnBrk="1" fontAlgn="base" hangingPunct="1">
        <a:spcBef>
          <a:spcPct val="0"/>
        </a:spcBef>
        <a:spcAft>
          <a:spcPct val="0"/>
        </a:spcAft>
        <a:defRPr kumimoji="1" sz="4767">
          <a:solidFill>
            <a:schemeClr val="tx2"/>
          </a:solidFill>
          <a:latin typeface="Arial" charset="0"/>
          <a:ea typeface="ＭＳ Ｐゴシック" pitchFamily="50" charset="-128"/>
        </a:defRPr>
      </a:lvl9pPr>
    </p:titleStyle>
    <p:body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deed.j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ja-JP" altLang="en-US" dirty="0" smtClean="0"/>
              <a:t>本教材の利用について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本教材は、平成</a:t>
            </a:r>
            <a:r>
              <a:rPr kumimoji="1" lang="en-US" altLang="ja-JP" dirty="0" smtClean="0"/>
              <a:t>28</a:t>
            </a:r>
            <a:r>
              <a:rPr kumimoji="1" lang="ja-JP" altLang="en-US" dirty="0" smtClean="0"/>
              <a:t>年度 特許庁産業財産権制度問題調査研究「デザインの創作活動の特性に応じた実践的な知的財産権制度の知識修得の在り方に関する調査研究」（請負先：国立大学法人大阪大学 知的財産センター）に基づき作成したものです。</a:t>
            </a:r>
            <a:endParaRPr kumimoji="1" lang="en-US" altLang="ja-JP" dirty="0" smtClean="0"/>
          </a:p>
          <a:p>
            <a:r>
              <a:rPr kumimoji="1" lang="ja-JP" altLang="en-US" dirty="0" smtClean="0"/>
              <a:t>本教材の著作権は、第三者に権利があることを表示している内容を除き、特許庁に帰属しています。また、本教材は、</a:t>
            </a:r>
            <a:r>
              <a:rPr lang="ja-JP" altLang="en-US" dirty="0" smtClean="0"/>
              <a:t>第三者</a:t>
            </a:r>
            <a:r>
              <a:rPr lang="ja-JP" altLang="en-US" dirty="0"/>
              <a:t>に権利があることを表示している</a:t>
            </a:r>
            <a:r>
              <a:rPr lang="ja-JP" altLang="en-US" dirty="0" smtClean="0"/>
              <a:t>内容を</a:t>
            </a:r>
            <a:r>
              <a:rPr lang="ja-JP" altLang="en-US" dirty="0"/>
              <a:t>除き</a:t>
            </a:r>
            <a:r>
              <a:rPr lang="ja-JP" altLang="en-US" dirty="0" smtClean="0"/>
              <a:t>、</a:t>
            </a:r>
            <a:r>
              <a:rPr kumimoji="1" lang="ja-JP" altLang="en-US" dirty="0" smtClean="0">
                <a:hlinkClick r:id="rId3"/>
              </a:rPr>
              <a:t>クリエイティブ・コモンズ 表示 </a:t>
            </a:r>
            <a:r>
              <a:rPr kumimoji="1" lang="en-US" altLang="ja-JP" dirty="0" smtClean="0">
                <a:hlinkClick r:id="rId3"/>
              </a:rPr>
              <a:t>- </a:t>
            </a:r>
            <a:r>
              <a:rPr kumimoji="1" lang="ja-JP" altLang="en-US" dirty="0" smtClean="0">
                <a:hlinkClick r:id="rId3"/>
              </a:rPr>
              <a:t>非営利 </a:t>
            </a:r>
            <a:r>
              <a:rPr kumimoji="1" lang="en-US" altLang="ja-JP" dirty="0" smtClean="0">
                <a:hlinkClick r:id="rId3"/>
              </a:rPr>
              <a:t>4.0 </a:t>
            </a:r>
            <a:r>
              <a:rPr kumimoji="1" lang="ja-JP" altLang="en-US" dirty="0" smtClean="0">
                <a:hlinkClick r:id="rId3"/>
              </a:rPr>
              <a:t>国際 ライセンス</a:t>
            </a:r>
            <a:r>
              <a:rPr kumimoji="1" lang="ja-JP" altLang="en-US" dirty="0" smtClean="0"/>
              <a:t>の下に提供されています。</a:t>
            </a:r>
            <a:endParaRPr kumimoji="1" lang="en-US" altLang="ja-JP" dirty="0" smtClean="0"/>
          </a:p>
          <a:p>
            <a:endParaRPr lang="en-US" altLang="ja-JP" dirty="0" smtClean="0"/>
          </a:p>
          <a:p>
            <a:endParaRPr lang="en-US" altLang="ja-JP" dirty="0" smtClean="0"/>
          </a:p>
          <a:p>
            <a:endParaRPr lang="en-US" altLang="ja-JP" dirty="0"/>
          </a:p>
          <a:p>
            <a:r>
              <a:rPr kumimoji="1" lang="ja-JP" altLang="en-US" dirty="0" smtClean="0"/>
              <a:t>本教材は、できる限り正確な情報の提供を期して作成したものですが、不正確な情報や古い情報を含んでいる可能性があります。本教材を利用したことにより損害・損失等を被る事態が生じたとしても、特許庁、国立大学法人大阪大学 知的財産センター及び執筆者は一切の責任を負いかねますので、ご了承ください。</a:t>
            </a:r>
            <a:endParaRPr kumimoji="1" lang="en-US" altLang="ja-JP" dirty="0" smtClean="0"/>
          </a:p>
          <a:p>
            <a:endParaRPr lang="en-US" altLang="ja-JP" dirty="0" smtClean="0"/>
          </a:p>
          <a:p>
            <a:pPr marL="0" indent="0">
              <a:buNone/>
            </a:pPr>
            <a:r>
              <a:rPr kumimoji="1" lang="ja-JP" altLang="en-US" sz="1400" dirty="0" smtClean="0"/>
              <a:t>　　　　　　　　　　　　　　　　　　　　　　　　　　　　　　　　　　［本教材の利用に関するお問い合わせ先］</a:t>
            </a:r>
            <a:endParaRPr kumimoji="1" lang="en-US" altLang="ja-JP" sz="1400" dirty="0" smtClean="0"/>
          </a:p>
          <a:p>
            <a:pPr marL="0" indent="0">
              <a:buNone/>
            </a:pPr>
            <a:r>
              <a:rPr kumimoji="1" lang="ja-JP" altLang="en-US" sz="1400" dirty="0" smtClean="0"/>
              <a:t>　　　　　　　　　　　　　　　　　　　　　　　　　　　　　　　　　　　特許庁 審査第一部 意匠課 企画調査班</a:t>
            </a:r>
            <a:endParaRPr kumimoji="1" lang="en-US" altLang="ja-JP" sz="1400" dirty="0" smtClean="0"/>
          </a:p>
          <a:p>
            <a:pPr marL="0" indent="0">
              <a:buNone/>
            </a:pPr>
            <a:r>
              <a:rPr lang="ja-JP" altLang="en-US" sz="1400" dirty="0" smtClean="0"/>
              <a:t>　　　　　　　　　　　　　　　　　　　　　　　　　　　　　　　　　　　</a:t>
            </a:r>
            <a:r>
              <a:rPr lang="en-US" altLang="ja-JP" sz="1400" dirty="0" smtClean="0"/>
              <a:t>TEL</a:t>
            </a:r>
            <a:r>
              <a:rPr lang="ja-JP" altLang="en-US" sz="1400" dirty="0" smtClean="0"/>
              <a:t>：</a:t>
            </a:r>
            <a:r>
              <a:rPr lang="en-US" altLang="ja-JP" sz="1400" dirty="0" smtClean="0"/>
              <a:t>03-3581-1101</a:t>
            </a:r>
            <a:r>
              <a:rPr lang="ja-JP" altLang="en-US" sz="1400" dirty="0" smtClean="0"/>
              <a:t>（内線</a:t>
            </a:r>
            <a:r>
              <a:rPr lang="en-US" altLang="ja-JP" sz="1400" dirty="0" smtClean="0"/>
              <a:t>2907</a:t>
            </a:r>
            <a:r>
              <a:rPr lang="ja-JP" altLang="en-US" sz="1400" dirty="0" smtClean="0"/>
              <a:t>）</a:t>
            </a:r>
            <a:endParaRPr kumimoji="1" lang="en-US" altLang="ja-JP" sz="1400"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0</a:t>
            </a:fld>
            <a:endParaRPr lang="ja-JP" altLang="en-US" dirty="0"/>
          </a:p>
        </p:txBody>
      </p:sp>
      <p:pic>
        <p:nvPicPr>
          <p:cNvPr id="6" name="図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24" y="2851200"/>
            <a:ext cx="1428750" cy="495300"/>
          </a:xfrm>
          <a:prstGeom prst="rect">
            <a:avLst/>
          </a:prstGeom>
        </p:spPr>
      </p:pic>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921531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692696"/>
            <a:ext cx="9649072" cy="1080000"/>
          </a:xfrm>
          <a:solidFill>
            <a:schemeClr val="accent2">
              <a:lumMod val="20000"/>
              <a:lumOff val="80000"/>
            </a:schemeClr>
          </a:solidFill>
        </p:spPr>
        <p:txBody>
          <a:bodyPr/>
          <a:lstStyle/>
          <a:p>
            <a:r>
              <a:rPr kumimoji="1" lang="ja-JP" altLang="en-US" dirty="0" smtClean="0"/>
              <a:t>「特許情報プラットフォーム」（</a:t>
            </a:r>
            <a:r>
              <a:rPr kumimoji="1" lang="en-US" altLang="ja-JP" dirty="0" smtClean="0"/>
              <a:t>J-</a:t>
            </a:r>
            <a:r>
              <a:rPr kumimoji="1" lang="en-US" altLang="ja-JP" dirty="0" err="1" smtClean="0"/>
              <a:t>PlatPat</a:t>
            </a:r>
            <a:r>
              <a:rPr kumimoji="1" lang="ja-JP" altLang="en-US" dirty="0" smtClean="0"/>
              <a:t>）は、独立行政法人工業所有権情報・研修館（</a:t>
            </a:r>
            <a:r>
              <a:rPr kumimoji="1" lang="en-US" altLang="ja-JP" dirty="0" smtClean="0"/>
              <a:t>INPIT</a:t>
            </a:r>
            <a:r>
              <a:rPr kumimoji="1" lang="ja-JP" altLang="en-US" dirty="0" smtClean="0"/>
              <a:t>）がインターネット上で提供する産業財産権情報の検索サービス。</a:t>
            </a:r>
            <a:endParaRPr kumimoji="1" lang="en-US" altLang="ja-JP" dirty="0" smtClean="0"/>
          </a:p>
          <a:p>
            <a:r>
              <a:rPr kumimoji="1" lang="ja-JP" altLang="en-US" dirty="0" smtClean="0"/>
              <a:t>特許・実用新案、意匠、商標に関する公報や外国公報を見ることができる。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9</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448" y="1862055"/>
            <a:ext cx="5829104" cy="445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右矢印 6"/>
          <p:cNvSpPr/>
          <p:nvPr/>
        </p:nvSpPr>
        <p:spPr>
          <a:xfrm rot="12600000">
            <a:off x="7686713" y="3481700"/>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296129" y="3733343"/>
            <a:ext cx="902811"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クリック</a:t>
            </a:r>
            <a:endParaRPr kumimoji="1" lang="ja-JP" altLang="en-US" sz="1400" b="1" dirty="0">
              <a:solidFill>
                <a:schemeClr val="accent6"/>
              </a:solidFill>
              <a:latin typeface="+mn-ea"/>
              <a:ea typeface="+mn-ea"/>
            </a:endParaRPr>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63627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キーワードを入力しての簡易検索を行う。</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10</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292" y="1376761"/>
            <a:ext cx="6565416" cy="486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2684748" y="3068960"/>
            <a:ext cx="1224000" cy="36004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49979" y="3431468"/>
            <a:ext cx="4493538"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プルダウンメニューにより、</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特許・実用新案、意匠、商標の簡易検索を選択できる</a:t>
            </a:r>
            <a:endParaRPr kumimoji="1" lang="ja-JP" altLang="en-US" sz="1400" b="1" dirty="0">
              <a:solidFill>
                <a:schemeClr val="accent6"/>
              </a:solidFill>
              <a:latin typeface="+mn-ea"/>
              <a:ea typeface="+mn-ea"/>
            </a:endParaRPr>
          </a:p>
        </p:txBody>
      </p:sp>
      <p:sp>
        <p:nvSpPr>
          <p:cNvPr id="11" name="テキスト ボックス 10"/>
          <p:cNvSpPr txBox="1"/>
          <p:nvPr/>
        </p:nvSpPr>
        <p:spPr>
          <a:xfrm>
            <a:off x="5179434" y="2514821"/>
            <a:ext cx="2877711"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入力方法の詳細についてはこちら</a:t>
            </a:r>
            <a:endParaRPr kumimoji="1" lang="ja-JP" altLang="en-US" sz="1400" b="1" dirty="0">
              <a:solidFill>
                <a:schemeClr val="accent6"/>
              </a:solidFill>
              <a:latin typeface="+mn-ea"/>
              <a:ea typeface="+mn-ea"/>
            </a:endParaRPr>
          </a:p>
        </p:txBody>
      </p:sp>
      <p:sp>
        <p:nvSpPr>
          <p:cNvPr id="12" name="角丸四角形 11"/>
          <p:cNvSpPr/>
          <p:nvPr/>
        </p:nvSpPr>
        <p:spPr>
          <a:xfrm>
            <a:off x="4675434" y="2571482"/>
            <a:ext cx="504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75288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例：文房具「メモ帳」の意匠公報を調べる。（簡易検索）</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11</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616" y="1410712"/>
            <a:ext cx="6912768" cy="47590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右矢印 6"/>
          <p:cNvSpPr/>
          <p:nvPr/>
        </p:nvSpPr>
        <p:spPr>
          <a:xfrm rot="18000000">
            <a:off x="2557444" y="3629276"/>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36676" y="4094692"/>
            <a:ext cx="2159566"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①「意匠を探す」を選択</a:t>
            </a:r>
            <a:endParaRPr kumimoji="1" lang="ja-JP" altLang="en-US" sz="1400" b="1" dirty="0">
              <a:solidFill>
                <a:schemeClr val="accent6"/>
              </a:solidFill>
              <a:latin typeface="+mn-ea"/>
              <a:ea typeface="+mn-ea"/>
            </a:endParaRPr>
          </a:p>
        </p:txBody>
      </p:sp>
      <p:sp>
        <p:nvSpPr>
          <p:cNvPr id="9" name="右矢印 8"/>
          <p:cNvSpPr/>
          <p:nvPr/>
        </p:nvSpPr>
        <p:spPr>
          <a:xfrm rot="14400000">
            <a:off x="5389468" y="3624182"/>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644758" y="4094692"/>
            <a:ext cx="2698175"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②キーワードを入力「メモ帳」</a:t>
            </a:r>
            <a:endParaRPr kumimoji="1" lang="ja-JP" altLang="en-US" sz="1400" b="1" dirty="0">
              <a:solidFill>
                <a:schemeClr val="accent6"/>
              </a:solidFill>
              <a:latin typeface="+mn-ea"/>
              <a:ea typeface="+mn-ea"/>
            </a:endParaRPr>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962699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12</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348" y="836712"/>
            <a:ext cx="4685304" cy="171469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5800" y="3104964"/>
            <a:ext cx="4374400" cy="313622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9" name="角丸四角形 8"/>
          <p:cNvSpPr/>
          <p:nvPr/>
        </p:nvSpPr>
        <p:spPr>
          <a:xfrm>
            <a:off x="4124908" y="2255179"/>
            <a:ext cx="936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260295" y="2198518"/>
            <a:ext cx="1864613" cy="329321"/>
          </a:xfrm>
          <a:prstGeom prst="rect">
            <a:avLst/>
          </a:prstGeom>
          <a:noFill/>
        </p:spPr>
        <p:txBody>
          <a:bodyPr wrap="none" rtlCol="0">
            <a:spAutoFit/>
          </a:bodyPr>
          <a:lstStyle/>
          <a:p>
            <a:pPr>
              <a:lnSpc>
                <a:spcPct val="110000"/>
              </a:lnSpc>
            </a:pPr>
            <a:r>
              <a:rPr kumimoji="1" lang="en-US" altLang="ja-JP" sz="1400" b="1" dirty="0" smtClean="0">
                <a:solidFill>
                  <a:schemeClr val="accent6"/>
                </a:solidFill>
                <a:latin typeface="+mn-ea"/>
                <a:ea typeface="+mn-ea"/>
              </a:rPr>
              <a:t>92</a:t>
            </a:r>
            <a:r>
              <a:rPr kumimoji="1" lang="ja-JP" altLang="en-US" sz="1400" b="1" dirty="0" smtClean="0">
                <a:solidFill>
                  <a:schemeClr val="accent6"/>
                </a:solidFill>
                <a:latin typeface="+mn-ea"/>
                <a:ea typeface="+mn-ea"/>
              </a:rPr>
              <a:t>件の文献がヒット</a:t>
            </a:r>
            <a:endParaRPr kumimoji="1" lang="ja-JP" altLang="en-US" sz="1400" b="1" dirty="0">
              <a:solidFill>
                <a:schemeClr val="accent6"/>
              </a:solidFill>
              <a:latin typeface="+mn-ea"/>
              <a:ea typeface="+mn-ea"/>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788" y="4725144"/>
            <a:ext cx="3054433" cy="1232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4788" y="6090108"/>
            <a:ext cx="2809587" cy="103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右矢印 12"/>
          <p:cNvSpPr/>
          <p:nvPr/>
        </p:nvSpPr>
        <p:spPr>
          <a:xfrm rot="3600000">
            <a:off x="2845475" y="5555897"/>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05686" y="5058082"/>
            <a:ext cx="2339102"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意匠公報を見たいときは、</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文献番号をクリック</a:t>
            </a:r>
            <a:endParaRPr kumimoji="1" lang="ja-JP" altLang="en-US" sz="1400" b="1" dirty="0">
              <a:solidFill>
                <a:schemeClr val="accent6"/>
              </a:solidFill>
              <a:latin typeface="+mn-ea"/>
              <a:ea typeface="+mn-ea"/>
            </a:endParaRPr>
          </a:p>
        </p:txBody>
      </p:sp>
      <p:sp>
        <p:nvSpPr>
          <p:cNvPr id="15" name="右矢印 14"/>
          <p:cNvSpPr/>
          <p:nvPr/>
        </p:nvSpPr>
        <p:spPr>
          <a:xfrm rot="5400000">
            <a:off x="4665463" y="2750951"/>
            <a:ext cx="576000" cy="288000"/>
          </a:xfrm>
          <a:prstGeom prst="righ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544686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11" name="コンテンツ プレースホルダー 10"/>
          <p:cNvSpPr>
            <a:spLocks noGrp="1"/>
          </p:cNvSpPr>
          <p:nvPr>
            <p:ph idx="1"/>
          </p:nvPr>
        </p:nvSpPr>
        <p:spPr>
          <a:xfrm>
            <a:off x="128464" y="5947200"/>
            <a:ext cx="9649072" cy="360000"/>
          </a:xfrm>
          <a:solidFill>
            <a:schemeClr val="accent5">
              <a:lumMod val="20000"/>
              <a:lumOff val="80000"/>
            </a:schemeClr>
          </a:solidFill>
        </p:spPr>
        <p:txBody>
          <a:bodyPr/>
          <a:lstStyle/>
          <a:p>
            <a:r>
              <a:rPr kumimoji="1" lang="en-US" altLang="ja-JP" sz="1400" dirty="0" smtClean="0"/>
              <a:t>【</a:t>
            </a:r>
            <a:r>
              <a:rPr kumimoji="1" lang="ja-JP" altLang="en-US" sz="1400" dirty="0" smtClean="0"/>
              <a:t>意匠分類</a:t>
            </a:r>
            <a:r>
              <a:rPr kumimoji="1" lang="en-US" altLang="ja-JP" sz="1400" dirty="0" smtClean="0"/>
              <a:t>】</a:t>
            </a:r>
            <a:r>
              <a:rPr kumimoji="1" lang="ja-JP" altLang="en-US" sz="1400" dirty="0" smtClean="0"/>
              <a:t>が分かると、当該物品の他の意匠を調べるときに便利。</a:t>
            </a:r>
            <a:endParaRPr kumimoji="1" lang="en-US" altLang="ja-JP" sz="1400"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13</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565" y="984793"/>
            <a:ext cx="7009848" cy="455340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角丸四角形 7"/>
          <p:cNvSpPr/>
          <p:nvPr/>
        </p:nvSpPr>
        <p:spPr>
          <a:xfrm>
            <a:off x="2839573" y="1484784"/>
            <a:ext cx="1008000" cy="28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47573" y="1320123"/>
            <a:ext cx="3057247"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表示形式を切り替えることができる</a:t>
            </a:r>
            <a:endParaRPr kumimoji="1" lang="ja-JP" altLang="en-US" sz="1400" b="1" dirty="0">
              <a:solidFill>
                <a:schemeClr val="accent6"/>
              </a:solidFill>
              <a:latin typeface="+mn-ea"/>
              <a:ea typeface="+mn-ea"/>
            </a:endParaRPr>
          </a:p>
        </p:txBody>
      </p:sp>
      <p:sp>
        <p:nvSpPr>
          <p:cNvPr id="10" name="角丸四角形 9"/>
          <p:cNvSpPr/>
          <p:nvPr/>
        </p:nvSpPr>
        <p:spPr>
          <a:xfrm>
            <a:off x="3163609" y="2600908"/>
            <a:ext cx="1656000" cy="1440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30533" y="2861918"/>
            <a:ext cx="2698175" cy="803297"/>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意匠公報に掲載された図面と</a:t>
            </a:r>
            <a:endParaRPr kumimoji="1" lang="en-US" altLang="ja-JP" sz="1400" b="1" dirty="0" smtClean="0">
              <a:solidFill>
                <a:schemeClr val="accent6"/>
              </a:solidFill>
              <a:latin typeface="+mn-ea"/>
              <a:ea typeface="+mn-ea"/>
            </a:endParaRPr>
          </a:p>
          <a:p>
            <a:pPr>
              <a:lnSpc>
                <a:spcPct val="110000"/>
              </a:lnSpc>
            </a:pPr>
            <a:r>
              <a:rPr kumimoji="1" lang="en-US" altLang="ja-JP" sz="1400" b="1" dirty="0" smtClean="0">
                <a:solidFill>
                  <a:schemeClr val="accent6"/>
                </a:solidFill>
                <a:latin typeface="+mn-ea"/>
                <a:ea typeface="+mn-ea"/>
              </a:rPr>
              <a:t>【</a:t>
            </a:r>
            <a:r>
              <a:rPr kumimoji="1" lang="ja-JP" altLang="en-US" sz="1400" b="1" dirty="0" smtClean="0">
                <a:solidFill>
                  <a:schemeClr val="accent6"/>
                </a:solidFill>
                <a:latin typeface="+mn-ea"/>
                <a:ea typeface="+mn-ea"/>
              </a:rPr>
              <a:t>意匠に係る物品の説明</a:t>
            </a:r>
            <a:r>
              <a:rPr kumimoji="1" lang="en-US" altLang="ja-JP" sz="1400" b="1" dirty="0" smtClean="0">
                <a:solidFill>
                  <a:schemeClr val="accent6"/>
                </a:solidFill>
                <a:latin typeface="+mn-ea"/>
                <a:ea typeface="+mn-ea"/>
              </a:rPr>
              <a:t>】</a:t>
            </a:r>
            <a:r>
              <a:rPr kumimoji="1" lang="ja-JP" altLang="en-US" sz="1400" b="1" dirty="0" smtClean="0">
                <a:solidFill>
                  <a:schemeClr val="accent6"/>
                </a:solidFill>
                <a:latin typeface="+mn-ea"/>
                <a:ea typeface="+mn-ea"/>
              </a:rPr>
              <a:t>等</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様々な項目を見ることができる</a:t>
            </a:r>
            <a:endParaRPr kumimoji="1" lang="ja-JP" altLang="en-US" sz="1400" b="1" dirty="0">
              <a:solidFill>
                <a:schemeClr val="accent6"/>
              </a:solidFill>
              <a:latin typeface="+mn-ea"/>
              <a:ea typeface="+mn-ea"/>
            </a:endParaRPr>
          </a:p>
        </p:txBody>
      </p:sp>
      <p:sp>
        <p:nvSpPr>
          <p:cNvPr id="13"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246837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意匠公報テキスト検索を行う。</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14</a:t>
            </a:fld>
            <a:endParaRPr lang="ja-JP" altLang="en-US" dirty="0"/>
          </a:p>
        </p:txBody>
      </p:sp>
      <p:sp>
        <p:nvSpPr>
          <p:cNvPr id="6" name="コンテンツ プレースホルダー 10"/>
          <p:cNvSpPr txBox="1">
            <a:spLocks/>
          </p:cNvSpPr>
          <p:nvPr/>
        </p:nvSpPr>
        <p:spPr bwMode="auto">
          <a:xfrm>
            <a:off x="128464" y="5731200"/>
            <a:ext cx="9649072" cy="576000"/>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r>
              <a:rPr lang="ja-JP" altLang="en-US" sz="1400" kern="0" dirty="0" smtClean="0"/>
              <a:t>「意匠公報テキスト検索」では、物品名、意匠権者等のキーワードから、</a:t>
            </a:r>
            <a:r>
              <a:rPr lang="en-US" altLang="ja-JP" sz="1400" kern="0" dirty="0" smtClean="0"/>
              <a:t>2000</a:t>
            </a:r>
            <a:r>
              <a:rPr lang="ja-JP" altLang="en-US" sz="1400" kern="0" dirty="0" smtClean="0"/>
              <a:t>年</a:t>
            </a:r>
            <a:r>
              <a:rPr lang="en-US" altLang="ja-JP" sz="1400" kern="0" dirty="0" smtClean="0"/>
              <a:t>1</a:t>
            </a:r>
            <a:r>
              <a:rPr lang="ja-JP" altLang="en-US" sz="1400" kern="0" dirty="0" smtClean="0"/>
              <a:t>月以降発行の意匠公報を検索できる。</a:t>
            </a:r>
            <a:endParaRPr lang="en-US" altLang="ja-JP" sz="1400" kern="0" dirty="0" smtClean="0"/>
          </a:p>
        </p:txBody>
      </p:sp>
      <p:pic>
        <p:nvPicPr>
          <p:cNvPr id="7" name="図 6"/>
          <p:cNvPicPr>
            <a:picLocks noChangeAspect="1"/>
          </p:cNvPicPr>
          <p:nvPr/>
        </p:nvPicPr>
        <p:blipFill>
          <a:blip r:embed="rId3"/>
          <a:stretch>
            <a:fillRect/>
          </a:stretch>
        </p:blipFill>
        <p:spPr>
          <a:xfrm>
            <a:off x="619125" y="1988840"/>
            <a:ext cx="8667750" cy="2609850"/>
          </a:xfrm>
          <a:prstGeom prst="rect">
            <a:avLst/>
          </a:prstGeom>
        </p:spPr>
      </p:pic>
      <p:sp>
        <p:nvSpPr>
          <p:cNvPr id="8" name="角丸四角形 7"/>
          <p:cNvSpPr/>
          <p:nvPr/>
        </p:nvSpPr>
        <p:spPr>
          <a:xfrm>
            <a:off x="2828764" y="3149765"/>
            <a:ext cx="1872000" cy="28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53354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6" name="コンテンツ プレースホルダー 5"/>
          <p:cNvSpPr>
            <a:spLocks noGrp="1"/>
          </p:cNvSpPr>
          <p:nvPr>
            <p:ph idx="1"/>
          </p:nvPr>
        </p:nvSpPr>
        <p:spPr>
          <a:xfrm>
            <a:off x="128464" y="5011200"/>
            <a:ext cx="9649072" cy="1295520"/>
          </a:xfrm>
          <a:solidFill>
            <a:schemeClr val="accent5">
              <a:lumMod val="20000"/>
              <a:lumOff val="80000"/>
            </a:schemeClr>
          </a:solidFill>
        </p:spPr>
        <p:txBody>
          <a:bodyPr/>
          <a:lstStyle/>
          <a:p>
            <a:r>
              <a:rPr kumimoji="1" lang="ja-JP" altLang="en-US" sz="1400" dirty="0" smtClean="0"/>
              <a:t>「協議不成立意匠出願公報」とは、意匠登録されていないが出願内容が公開された意匠公報。同一又は類似する意匠登録出願が同日に二以上あった場合、どちらか一方の出願人のみがその意匠について意匠登録を受けることができるが、出願人同士の協議が成立しないときは、いずれの意匠についても意匠登録を受けることができない。しかし、このような出願の意匠は、そのとき初めて創出されたものといえるので、意匠公報に示すというルールが設けられている。</a:t>
            </a:r>
            <a:endParaRPr kumimoji="1" lang="ja-JP" altLang="en-US" sz="1400"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15</a:t>
            </a:fld>
            <a:endParaRPr lang="ja-JP" alt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687" y="737530"/>
            <a:ext cx="5616624" cy="408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 7"/>
          <p:cNvSpPr/>
          <p:nvPr/>
        </p:nvSpPr>
        <p:spPr>
          <a:xfrm>
            <a:off x="3044788" y="2635939"/>
            <a:ext cx="1008000" cy="1440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468724" y="2455939"/>
            <a:ext cx="1728000" cy="360000"/>
          </a:xfrm>
          <a:prstGeom prst="roundRect">
            <a:avLst>
              <a:gd name="adj" fmla="val 910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468724" y="2959940"/>
            <a:ext cx="1872000" cy="288000"/>
          </a:xfrm>
          <a:prstGeom prst="roundRect">
            <a:avLst>
              <a:gd name="adj" fmla="val 910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206840" y="2471278"/>
            <a:ext cx="1261884"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「意匠公報」</a:t>
            </a:r>
            <a:endParaRPr kumimoji="1" lang="ja-JP" altLang="en-US" sz="1400" b="1" dirty="0">
              <a:solidFill>
                <a:schemeClr val="accent6"/>
              </a:solidFill>
              <a:latin typeface="+mn-ea"/>
              <a:ea typeface="+mn-ea"/>
            </a:endParaRPr>
          </a:p>
        </p:txBody>
      </p:sp>
      <p:sp>
        <p:nvSpPr>
          <p:cNvPr id="13" name="テキスト ボックス 12"/>
          <p:cNvSpPr txBox="1"/>
          <p:nvPr/>
        </p:nvSpPr>
        <p:spPr>
          <a:xfrm>
            <a:off x="4340724" y="2826977"/>
            <a:ext cx="3595856"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部分意匠を調べたい場合は、</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検索オプションの「部分意匠」にチェック</a:t>
            </a:r>
            <a:endParaRPr kumimoji="1" lang="ja-JP" altLang="en-US" sz="1400" b="1" dirty="0">
              <a:solidFill>
                <a:schemeClr val="accent6"/>
              </a:solidFill>
              <a:latin typeface="+mn-ea"/>
              <a:ea typeface="+mn-ea"/>
            </a:endParaRPr>
          </a:p>
        </p:txBody>
      </p:sp>
      <p:sp>
        <p:nvSpPr>
          <p:cNvPr id="1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06238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例：文房具「メモ帳」の意匠公報を調べる。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16</a:t>
            </a:fld>
            <a:endParaRPr lang="ja-JP" altLang="en-US" dirty="0"/>
          </a:p>
        </p:txBody>
      </p:sp>
      <p:sp>
        <p:nvSpPr>
          <p:cNvPr id="6" name="コンテンツ プレースホルダー 5"/>
          <p:cNvSpPr txBox="1">
            <a:spLocks/>
          </p:cNvSpPr>
          <p:nvPr/>
        </p:nvSpPr>
        <p:spPr bwMode="auto">
          <a:xfrm>
            <a:off x="128464" y="5443200"/>
            <a:ext cx="9649072" cy="864000"/>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r>
              <a:rPr lang="ja-JP" altLang="en-US" sz="1400" kern="0" dirty="0" smtClean="0"/>
              <a:t>出願人や意匠権者で調べたいときは、「検索項目」で選択することができる。</a:t>
            </a:r>
            <a:endParaRPr lang="en-US" altLang="ja-JP" sz="1400" kern="0" dirty="0" smtClean="0"/>
          </a:p>
          <a:p>
            <a:r>
              <a:rPr lang="ja-JP" altLang="en-US" sz="1400" kern="0" dirty="0" smtClean="0"/>
              <a:t>ヒット件数が</a:t>
            </a:r>
            <a:r>
              <a:rPr lang="en-US" altLang="ja-JP" sz="1400" kern="0" dirty="0" smtClean="0"/>
              <a:t>1,000</a:t>
            </a:r>
            <a:r>
              <a:rPr lang="ja-JP" altLang="en-US" sz="1400" kern="0" dirty="0" smtClean="0"/>
              <a:t>件を超えると表示できない。その場合、「検索項目」を「追加」することで件数を絞ることができる。</a:t>
            </a:r>
            <a:endParaRPr lang="ja-JP" altLang="en-US" sz="1400" kern="0" dirty="0"/>
          </a:p>
        </p:txBody>
      </p:sp>
      <p:pic>
        <p:nvPicPr>
          <p:cNvPr id="7" name="図 6"/>
          <p:cNvPicPr>
            <a:picLocks noChangeAspect="1"/>
          </p:cNvPicPr>
          <p:nvPr/>
        </p:nvPicPr>
        <p:blipFill>
          <a:blip r:embed="rId3"/>
          <a:stretch>
            <a:fillRect/>
          </a:stretch>
        </p:blipFill>
        <p:spPr>
          <a:xfrm>
            <a:off x="1943395" y="1198771"/>
            <a:ext cx="6019210" cy="4170354"/>
          </a:xfrm>
          <a:prstGeom prst="rect">
            <a:avLst/>
          </a:prstGeom>
        </p:spPr>
      </p:pic>
      <p:sp>
        <p:nvSpPr>
          <p:cNvPr id="8" name="右矢印 7"/>
          <p:cNvSpPr/>
          <p:nvPr/>
        </p:nvSpPr>
        <p:spPr>
          <a:xfrm rot="1800000">
            <a:off x="2250112" y="3446757"/>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9800000">
            <a:off x="1782060" y="4345796"/>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7200000">
            <a:off x="5257744" y="3782261"/>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10800000">
            <a:off x="5277036" y="5063614"/>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95739" y="3145845"/>
            <a:ext cx="1620957"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①検索オプション</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　「全て」</a:t>
            </a:r>
            <a:endParaRPr kumimoji="1" lang="ja-JP" altLang="en-US" sz="1400" b="1" dirty="0">
              <a:solidFill>
                <a:schemeClr val="accent6"/>
              </a:solidFill>
              <a:latin typeface="+mn-ea"/>
              <a:ea typeface="+mn-ea"/>
            </a:endParaRPr>
          </a:p>
        </p:txBody>
      </p:sp>
      <p:sp>
        <p:nvSpPr>
          <p:cNvPr id="13" name="テキスト ボックス 12"/>
          <p:cNvSpPr txBox="1"/>
          <p:nvPr/>
        </p:nvSpPr>
        <p:spPr>
          <a:xfrm>
            <a:off x="128588" y="4512387"/>
            <a:ext cx="1980029"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②検索項目</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　「意匠に係る物品」</a:t>
            </a:r>
            <a:endParaRPr kumimoji="1" lang="ja-JP" altLang="en-US" sz="1400" b="1" dirty="0">
              <a:solidFill>
                <a:schemeClr val="accent6"/>
              </a:solidFill>
              <a:latin typeface="+mn-ea"/>
              <a:ea typeface="+mn-ea"/>
            </a:endParaRPr>
          </a:p>
        </p:txBody>
      </p:sp>
      <p:sp>
        <p:nvSpPr>
          <p:cNvPr id="14" name="テキスト ボックス 13"/>
          <p:cNvSpPr txBox="1"/>
          <p:nvPr/>
        </p:nvSpPr>
        <p:spPr>
          <a:xfrm>
            <a:off x="5003973" y="3275524"/>
            <a:ext cx="1620957"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③入力「メモ帳」</a:t>
            </a:r>
            <a:endParaRPr kumimoji="1" lang="ja-JP" altLang="en-US" sz="1400" b="1" dirty="0">
              <a:solidFill>
                <a:schemeClr val="accent6"/>
              </a:solidFill>
              <a:latin typeface="+mn-ea"/>
              <a:ea typeface="+mn-ea"/>
            </a:endParaRPr>
          </a:p>
        </p:txBody>
      </p:sp>
      <p:sp>
        <p:nvSpPr>
          <p:cNvPr id="15" name="テキスト ボックス 14"/>
          <p:cNvSpPr txBox="1"/>
          <p:nvPr/>
        </p:nvSpPr>
        <p:spPr>
          <a:xfrm>
            <a:off x="5853036" y="5039804"/>
            <a:ext cx="1800493"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④クリック「検索」</a:t>
            </a:r>
            <a:endParaRPr kumimoji="1" lang="ja-JP" altLang="en-US" sz="1400" b="1" dirty="0">
              <a:solidFill>
                <a:schemeClr val="accent6"/>
              </a:solidFill>
              <a:latin typeface="+mn-ea"/>
              <a:ea typeface="+mn-ea"/>
            </a:endParaRPr>
          </a:p>
        </p:txBody>
      </p:sp>
      <p:sp>
        <p:nvSpPr>
          <p:cNvPr id="1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69299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17</a:t>
            </a:fld>
            <a:endParaRPr lang="ja-JP" altLang="en-US" dirty="0"/>
          </a:p>
        </p:txBody>
      </p:sp>
      <p:pic>
        <p:nvPicPr>
          <p:cNvPr id="6" name="図 5"/>
          <p:cNvPicPr>
            <a:picLocks noChangeAspect="1"/>
          </p:cNvPicPr>
          <p:nvPr/>
        </p:nvPicPr>
        <p:blipFill>
          <a:blip r:embed="rId3"/>
          <a:stretch>
            <a:fillRect/>
          </a:stretch>
        </p:blipFill>
        <p:spPr>
          <a:xfrm>
            <a:off x="632520" y="892318"/>
            <a:ext cx="5305474" cy="2100386"/>
          </a:xfrm>
          <a:prstGeom prst="rect">
            <a:avLst/>
          </a:prstGeom>
          <a:ln>
            <a:noFill/>
          </a:ln>
        </p:spPr>
        <p:style>
          <a:lnRef idx="2">
            <a:schemeClr val="dk1"/>
          </a:lnRef>
          <a:fillRef idx="1">
            <a:schemeClr val="lt1"/>
          </a:fillRef>
          <a:effectRef idx="0">
            <a:schemeClr val="dk1"/>
          </a:effectRef>
          <a:fontRef idx="minor">
            <a:schemeClr val="dk1"/>
          </a:fontRef>
        </p:style>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008" y="2528900"/>
            <a:ext cx="4273666" cy="3578662"/>
          </a:xfrm>
          <a:prstGeom prst="rect">
            <a:avLst/>
          </a:prstGeom>
          <a:ln>
            <a:noFill/>
          </a:ln>
        </p:spPr>
      </p:pic>
      <p:sp>
        <p:nvSpPr>
          <p:cNvPr id="8" name="右矢印 7"/>
          <p:cNvSpPr/>
          <p:nvPr/>
        </p:nvSpPr>
        <p:spPr>
          <a:xfrm rot="18000000">
            <a:off x="2665455" y="3034525"/>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319352" y="3483915"/>
            <a:ext cx="902811"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クリック</a:t>
            </a:r>
            <a:endParaRPr kumimoji="1" lang="ja-JP" altLang="en-US" sz="1400" b="1" dirty="0">
              <a:solidFill>
                <a:schemeClr val="accent6"/>
              </a:solidFill>
              <a:latin typeface="+mn-ea"/>
              <a:ea typeface="+mn-ea"/>
            </a:endParaRPr>
          </a:p>
        </p:txBody>
      </p:sp>
      <p:sp>
        <p:nvSpPr>
          <p:cNvPr id="10" name="曲折矢印 9"/>
          <p:cNvSpPr/>
          <p:nvPr/>
        </p:nvSpPr>
        <p:spPr>
          <a:xfrm flipV="1">
            <a:off x="3512812" y="3588423"/>
            <a:ext cx="1008112" cy="504000"/>
          </a:xfrm>
          <a:prstGeom prst="ben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55045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日本意匠分類・</a:t>
            </a:r>
            <a:r>
              <a:rPr kumimoji="1" lang="en-US" altLang="ja-JP" dirty="0" smtClean="0"/>
              <a:t>D</a:t>
            </a:r>
            <a:r>
              <a:rPr kumimoji="1" lang="ja-JP" altLang="en-US" dirty="0" smtClean="0"/>
              <a:t>ターム検索を行う。</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18</a:t>
            </a:fld>
            <a:endParaRPr lang="ja-JP" altLang="en-US" dirty="0"/>
          </a:p>
        </p:txBody>
      </p:sp>
      <p:pic>
        <p:nvPicPr>
          <p:cNvPr id="6" name="図 5"/>
          <p:cNvPicPr>
            <a:picLocks noChangeAspect="1"/>
          </p:cNvPicPr>
          <p:nvPr/>
        </p:nvPicPr>
        <p:blipFill>
          <a:blip r:embed="rId3"/>
          <a:stretch>
            <a:fillRect/>
          </a:stretch>
        </p:blipFill>
        <p:spPr>
          <a:xfrm>
            <a:off x="336741" y="2132856"/>
            <a:ext cx="9232515" cy="2910481"/>
          </a:xfrm>
          <a:prstGeom prst="rect">
            <a:avLst/>
          </a:prstGeom>
        </p:spPr>
      </p:pic>
      <p:sp>
        <p:nvSpPr>
          <p:cNvPr id="7" name="角丸四角形 6"/>
          <p:cNvSpPr/>
          <p:nvPr/>
        </p:nvSpPr>
        <p:spPr>
          <a:xfrm>
            <a:off x="2288704" y="3643948"/>
            <a:ext cx="2160000" cy="28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975424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accent2">
              <a:lumMod val="40000"/>
              <a:lumOff val="60000"/>
            </a:schemeClr>
          </a:solidFill>
        </p:spPr>
        <p:txBody>
          <a:bodyPr/>
          <a:lstStyle/>
          <a:p>
            <a:r>
              <a:rPr kumimoji="1" lang="ja-JP" altLang="en-US" sz="2800" dirty="0" smtClean="0"/>
              <a:t>パート</a:t>
            </a:r>
            <a:r>
              <a:rPr lang="en-US" altLang="ja-JP" sz="2800" dirty="0" smtClean="0"/>
              <a:t>8</a:t>
            </a:r>
            <a:r>
              <a:rPr kumimoji="1" lang="en-US" altLang="ja-JP" sz="2800" dirty="0" smtClean="0"/>
              <a:t/>
            </a:r>
            <a:br>
              <a:rPr kumimoji="1" lang="en-US" altLang="ja-JP" sz="2800" dirty="0" smtClean="0"/>
            </a:br>
            <a:r>
              <a:rPr lang="en-US" altLang="ja-JP" sz="2800" dirty="0"/>
              <a:t/>
            </a:r>
            <a:br>
              <a:rPr lang="en-US" altLang="ja-JP" sz="2800" dirty="0"/>
            </a:br>
            <a:r>
              <a:rPr lang="ja-JP" altLang="en-US" sz="2800" dirty="0" smtClean="0"/>
              <a:t>権利を調べる（</a:t>
            </a:r>
            <a:r>
              <a:rPr lang="en-US" altLang="ja-JP" sz="2800" dirty="0" smtClean="0"/>
              <a:t>1</a:t>
            </a:r>
            <a:r>
              <a:rPr lang="ja-JP" altLang="en-US" sz="2800" dirty="0" smtClean="0"/>
              <a:t>）</a:t>
            </a:r>
            <a:r>
              <a:rPr lang="en-US" altLang="ja-JP" sz="2800" dirty="0" smtClean="0"/>
              <a:t/>
            </a:r>
            <a:br>
              <a:rPr lang="en-US" altLang="ja-JP" sz="2800" dirty="0" smtClean="0"/>
            </a:br>
            <a:r>
              <a:rPr lang="ja-JP" altLang="en-US" sz="2800" dirty="0" smtClean="0"/>
              <a:t>調査手法の基礎知識</a:t>
            </a:r>
            <a:endParaRPr kumimoji="1" lang="ja-JP" altLang="en-US" sz="2800" dirty="0"/>
          </a:p>
        </p:txBody>
      </p:sp>
      <p:sp>
        <p:nvSpPr>
          <p:cNvPr id="3" name="サブタイトル 2"/>
          <p:cNvSpPr>
            <a:spLocks noGrp="1"/>
          </p:cNvSpPr>
          <p:nvPr>
            <p:ph type="subTitle" idx="1"/>
          </p:nvPr>
        </p:nvSpPr>
        <p:spPr/>
        <p:txBody>
          <a:bodyPr/>
          <a:lstStyle/>
          <a:p>
            <a:r>
              <a:rPr kumimoji="1" lang="ja-JP" altLang="en-US" dirty="0" smtClean="0"/>
              <a:t>「デザイナーが身につけておくべき知財の基本」</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862536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692696"/>
            <a:ext cx="9649072" cy="792000"/>
          </a:xfrm>
          <a:solidFill>
            <a:schemeClr val="accent2">
              <a:lumMod val="20000"/>
              <a:lumOff val="80000"/>
            </a:schemeClr>
          </a:solidFill>
        </p:spPr>
        <p:txBody>
          <a:bodyPr/>
          <a:lstStyle/>
          <a:p>
            <a:r>
              <a:rPr kumimoji="1" lang="ja-JP" altLang="en-US" dirty="0" smtClean="0"/>
              <a:t>意匠分類は、すべての出願資料について</a:t>
            </a:r>
            <a:r>
              <a:rPr kumimoji="1" lang="en-US" altLang="ja-JP" dirty="0" smtClean="0"/>
              <a:t>1</a:t>
            </a:r>
            <a:r>
              <a:rPr kumimoji="1" lang="ja-JP" altLang="en-US" dirty="0" smtClean="0"/>
              <a:t>件につき</a:t>
            </a:r>
            <a:r>
              <a:rPr kumimoji="1" lang="en-US" altLang="ja-JP" dirty="0" smtClean="0"/>
              <a:t>1</a:t>
            </a:r>
            <a:r>
              <a:rPr kumimoji="1" lang="ja-JP" altLang="en-US" dirty="0" smtClean="0"/>
              <a:t>つ付与されている。</a:t>
            </a:r>
            <a:endParaRPr kumimoji="1" lang="en-US" altLang="ja-JP" dirty="0" smtClean="0"/>
          </a:p>
          <a:p>
            <a:r>
              <a:rPr lang="en-US" altLang="ja-JP" dirty="0" smtClean="0"/>
              <a:t>D</a:t>
            </a:r>
            <a:r>
              <a:rPr lang="ja-JP" altLang="en-US" dirty="0" smtClean="0"/>
              <a:t>タームは、</a:t>
            </a:r>
            <a:r>
              <a:rPr lang="en-US" altLang="ja-JP" dirty="0" smtClean="0"/>
              <a:t>1</a:t>
            </a:r>
            <a:r>
              <a:rPr lang="ja-JP" altLang="en-US" dirty="0" smtClean="0"/>
              <a:t>件につき最大</a:t>
            </a:r>
            <a:r>
              <a:rPr lang="en-US" altLang="ja-JP" dirty="0" smtClean="0"/>
              <a:t>10</a:t>
            </a:r>
            <a:r>
              <a:rPr lang="ja-JP" altLang="en-US" dirty="0" err="1" smtClean="0"/>
              <a:t>まで</a:t>
            </a:r>
            <a:r>
              <a:rPr lang="ja-JP" altLang="en-US" dirty="0" smtClean="0"/>
              <a:t>付与される可能性がある。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19</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818895397"/>
              </p:ext>
            </p:extLst>
          </p:nvPr>
        </p:nvGraphicFramePr>
        <p:xfrm>
          <a:off x="633000" y="2419200"/>
          <a:ext cx="8640000" cy="2664000"/>
        </p:xfrm>
        <a:graphic>
          <a:graphicData uri="http://schemas.openxmlformats.org/drawingml/2006/table">
            <a:tbl>
              <a:tblPr>
                <a:tableStyleId>{5C22544A-7EE6-4342-B048-85BDC9FD1C3A}</a:tableStyleId>
              </a:tblPr>
              <a:tblGrid>
                <a:gridCol w="2880000"/>
                <a:gridCol w="5760000"/>
              </a:tblGrid>
              <a:tr h="2232000">
                <a:tc>
                  <a:txBody>
                    <a:bodyPr/>
                    <a:lstStyle/>
                    <a:p>
                      <a:pPr algn="ctr">
                        <a:lnSpc>
                          <a:spcPct val="110000"/>
                        </a:lnSpc>
                      </a:pPr>
                      <a:r>
                        <a:rPr kumimoji="1" lang="ja-JP" altLang="en-US" sz="1800" b="1" dirty="0" smtClean="0">
                          <a:latin typeface="+mn-ea"/>
                          <a:ea typeface="+mn-ea"/>
                        </a:rPr>
                        <a:t>日本意匠分類</a:t>
                      </a:r>
                      <a:endParaRPr kumimoji="1" lang="en-US" altLang="ja-JP" sz="1800" b="1" dirty="0" smtClean="0">
                        <a:latin typeface="+mn-ea"/>
                        <a:ea typeface="+mn-ea"/>
                      </a:endParaRPr>
                    </a:p>
                    <a:p>
                      <a:pPr algn="ctr">
                        <a:lnSpc>
                          <a:spcPct val="110000"/>
                        </a:lnSpc>
                      </a:pPr>
                      <a:r>
                        <a:rPr kumimoji="1" lang="ja-JP" altLang="en-US" sz="1800" b="1" dirty="0" smtClean="0">
                          <a:latin typeface="+mn-ea"/>
                          <a:ea typeface="+mn-ea"/>
                        </a:rPr>
                        <a:t>（現行）</a:t>
                      </a:r>
                      <a:endParaRPr kumimoji="1" lang="en-US" altLang="ja-JP" sz="1800" b="1" dirty="0" smtClean="0">
                        <a:latin typeface="+mn-ea"/>
                        <a:ea typeface="+mn-ea"/>
                      </a:endParaRPr>
                    </a:p>
                  </a:txBody>
                  <a:tcPr anchor="ctr">
                    <a:solidFill>
                      <a:schemeClr val="accent2">
                        <a:lumMod val="40000"/>
                        <a:lumOff val="60000"/>
                      </a:schemeClr>
                    </a:solidFill>
                  </a:tcPr>
                </a:tc>
                <a:tc>
                  <a:txBody>
                    <a:bodyPr/>
                    <a:lstStyle/>
                    <a:p>
                      <a:pPr>
                        <a:lnSpc>
                          <a:spcPct val="110000"/>
                        </a:lnSpc>
                      </a:pPr>
                      <a:r>
                        <a:rPr kumimoji="1" lang="ja-JP" altLang="en-US" sz="1800" dirty="0" smtClean="0">
                          <a:latin typeface="+mn-ea"/>
                          <a:ea typeface="+mn-ea"/>
                        </a:rPr>
                        <a:t>意匠審査における迅速・的確なサーチ、先行意匠調査や意匠権調査を効率よく検索するために設けられており、</a:t>
                      </a:r>
                      <a:r>
                        <a:rPr kumimoji="1" lang="ja-JP" altLang="en-US" sz="1800" b="1" dirty="0" smtClean="0">
                          <a:solidFill>
                            <a:schemeClr val="accent6"/>
                          </a:solidFill>
                          <a:latin typeface="+mn-ea"/>
                          <a:ea typeface="+mn-ea"/>
                        </a:rPr>
                        <a:t>物品の用途</a:t>
                      </a:r>
                      <a:r>
                        <a:rPr kumimoji="1" lang="ja-JP" altLang="en-US" sz="1800" dirty="0" smtClean="0">
                          <a:latin typeface="+mn-ea"/>
                          <a:ea typeface="+mn-ea"/>
                        </a:rPr>
                        <a:t>に主眼をおいて分類を構成</a:t>
                      </a:r>
                      <a:endParaRPr kumimoji="1" lang="en-US" altLang="ja-JP" sz="1800" dirty="0" smtClean="0">
                        <a:latin typeface="+mn-ea"/>
                        <a:ea typeface="+mn-ea"/>
                      </a:endParaRPr>
                    </a:p>
                    <a:p>
                      <a:pPr>
                        <a:lnSpc>
                          <a:spcPct val="110000"/>
                        </a:lnSpc>
                      </a:pPr>
                      <a:endParaRPr kumimoji="1" lang="en-US" altLang="ja-JP" sz="1800" dirty="0" smtClean="0">
                        <a:latin typeface="+mn-ea"/>
                        <a:ea typeface="+mn-ea"/>
                      </a:endParaRPr>
                    </a:p>
                    <a:p>
                      <a:pPr>
                        <a:lnSpc>
                          <a:spcPct val="110000"/>
                        </a:lnSpc>
                      </a:pPr>
                      <a:r>
                        <a:rPr kumimoji="1" lang="en-US" altLang="ja-JP" sz="1800" dirty="0" smtClean="0">
                          <a:latin typeface="+mn-ea"/>
                          <a:ea typeface="+mn-ea"/>
                        </a:rPr>
                        <a:t>A</a:t>
                      </a:r>
                      <a:r>
                        <a:rPr kumimoji="1" lang="ja-JP" altLang="en-US" sz="1800" dirty="0" smtClean="0">
                          <a:latin typeface="+mn-ea"/>
                          <a:ea typeface="+mn-ea"/>
                        </a:rPr>
                        <a:t>～</a:t>
                      </a:r>
                      <a:r>
                        <a:rPr kumimoji="1" lang="en-US" altLang="ja-JP" sz="1800" dirty="0" smtClean="0">
                          <a:latin typeface="+mn-ea"/>
                          <a:ea typeface="+mn-ea"/>
                        </a:rPr>
                        <a:t>N</a:t>
                      </a:r>
                      <a:r>
                        <a:rPr kumimoji="1" lang="ja-JP" altLang="en-US" sz="1800" dirty="0" smtClean="0">
                          <a:latin typeface="+mn-ea"/>
                          <a:ea typeface="+mn-ea"/>
                        </a:rPr>
                        <a:t>のグループに分かれており、更に、その下位に大分類、小分類、</a:t>
                      </a:r>
                      <a:r>
                        <a:rPr kumimoji="1" lang="en-US" altLang="ja-JP" sz="1800" dirty="0" smtClean="0">
                          <a:latin typeface="+mn-ea"/>
                          <a:ea typeface="+mn-ea"/>
                        </a:rPr>
                        <a:t>D</a:t>
                      </a:r>
                      <a:r>
                        <a:rPr kumimoji="1" lang="ja-JP" altLang="en-US" sz="1800" dirty="0" smtClean="0">
                          <a:latin typeface="+mn-ea"/>
                          <a:ea typeface="+mn-ea"/>
                        </a:rPr>
                        <a:t>タームを設け、約</a:t>
                      </a:r>
                      <a:r>
                        <a:rPr kumimoji="1" lang="en-US" altLang="ja-JP" sz="1800" dirty="0" smtClean="0">
                          <a:latin typeface="+mn-ea"/>
                          <a:ea typeface="+mn-ea"/>
                        </a:rPr>
                        <a:t>6,000</a:t>
                      </a:r>
                      <a:r>
                        <a:rPr kumimoji="1" lang="ja-JP" altLang="en-US" sz="1800" dirty="0" smtClean="0">
                          <a:latin typeface="+mn-ea"/>
                          <a:ea typeface="+mn-ea"/>
                        </a:rPr>
                        <a:t>の分類肢によって構成</a:t>
                      </a:r>
                      <a:endParaRPr kumimoji="1" lang="ja-JP" altLang="en-US" sz="1800" dirty="0">
                        <a:latin typeface="+mn-ea"/>
                        <a:ea typeface="+mn-ea"/>
                      </a:endParaRPr>
                    </a:p>
                  </a:txBody>
                  <a:tcPr anchor="ctr">
                    <a:solidFill>
                      <a:schemeClr val="bg1">
                        <a:lumMod val="95000"/>
                      </a:schemeClr>
                    </a:solidFill>
                  </a:tcPr>
                </a:tc>
              </a:tr>
              <a:tr h="432000">
                <a:tc>
                  <a:txBody>
                    <a:bodyPr/>
                    <a:lstStyle/>
                    <a:p>
                      <a:pPr algn="ctr">
                        <a:lnSpc>
                          <a:spcPct val="110000"/>
                        </a:lnSpc>
                      </a:pPr>
                      <a:r>
                        <a:rPr kumimoji="1" lang="en-US" altLang="ja-JP" sz="1800" b="1" dirty="0" smtClean="0">
                          <a:latin typeface="+mn-ea"/>
                          <a:ea typeface="+mn-ea"/>
                        </a:rPr>
                        <a:t>D</a:t>
                      </a:r>
                      <a:r>
                        <a:rPr kumimoji="1" lang="ja-JP" altLang="en-US" sz="1800" b="1" dirty="0" smtClean="0">
                          <a:latin typeface="+mn-ea"/>
                          <a:ea typeface="+mn-ea"/>
                        </a:rPr>
                        <a:t>ターム</a:t>
                      </a:r>
                      <a:endParaRPr kumimoji="1" lang="ja-JP" altLang="en-US" sz="1800" b="1" dirty="0">
                        <a:latin typeface="+mn-ea"/>
                        <a:ea typeface="+mn-ea"/>
                      </a:endParaRPr>
                    </a:p>
                  </a:txBody>
                  <a:tcPr anchor="ctr">
                    <a:solidFill>
                      <a:schemeClr val="accent2">
                        <a:lumMod val="40000"/>
                        <a:lumOff val="60000"/>
                      </a:schemeClr>
                    </a:solidFill>
                  </a:tcPr>
                </a:tc>
                <a:tc>
                  <a:txBody>
                    <a:bodyPr/>
                    <a:lstStyle/>
                    <a:p>
                      <a:pPr>
                        <a:lnSpc>
                          <a:spcPct val="110000"/>
                        </a:lnSpc>
                      </a:pPr>
                      <a:r>
                        <a:rPr kumimoji="1" lang="ja-JP" altLang="en-US" sz="1800" smtClean="0">
                          <a:latin typeface="+mn-ea"/>
                          <a:ea typeface="+mn-ea"/>
                        </a:rPr>
                        <a:t>日本意匠分類を</a:t>
                      </a:r>
                      <a:r>
                        <a:rPr kumimoji="1" lang="ja-JP" altLang="en-US" sz="1800" b="1" smtClean="0">
                          <a:solidFill>
                            <a:schemeClr val="accent6"/>
                          </a:solidFill>
                          <a:latin typeface="+mn-ea"/>
                          <a:ea typeface="+mn-ea"/>
                        </a:rPr>
                        <a:t>形態等</a:t>
                      </a:r>
                      <a:r>
                        <a:rPr kumimoji="1" lang="ja-JP" altLang="en-US" sz="1800" smtClean="0">
                          <a:latin typeface="+mn-ea"/>
                          <a:ea typeface="+mn-ea"/>
                        </a:rPr>
                        <a:t>の特徴で更に細分化した構成</a:t>
                      </a:r>
                      <a:endParaRPr kumimoji="1" lang="ja-JP" altLang="en-US" sz="1800" dirty="0">
                        <a:latin typeface="+mn-ea"/>
                        <a:ea typeface="+mn-ea"/>
                      </a:endParaRPr>
                    </a:p>
                  </a:txBody>
                  <a:tcPr anchor="ctr">
                    <a:solidFill>
                      <a:schemeClr val="bg1">
                        <a:lumMod val="95000"/>
                      </a:schemeClr>
                    </a:solidFill>
                  </a:tcPr>
                </a:tc>
              </a:tr>
            </a:tbl>
          </a:graphicData>
        </a:graphic>
      </p:graphicFrame>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951841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例：文房具「消しゴム」の意匠公報を調べる。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20</a:t>
            </a:fld>
            <a:endParaRPr lang="ja-JP" altLang="en-US" dirty="0"/>
          </a:p>
        </p:txBody>
      </p:sp>
      <p:pic>
        <p:nvPicPr>
          <p:cNvPr id="6" name="図 5"/>
          <p:cNvPicPr>
            <a:picLocks noChangeAspect="1"/>
          </p:cNvPicPr>
          <p:nvPr/>
        </p:nvPicPr>
        <p:blipFill>
          <a:blip r:embed="rId3"/>
          <a:stretch>
            <a:fillRect/>
          </a:stretch>
        </p:blipFill>
        <p:spPr>
          <a:xfrm>
            <a:off x="632520" y="1268712"/>
            <a:ext cx="7510836" cy="4716567"/>
          </a:xfrm>
          <a:prstGeom prst="rect">
            <a:avLst/>
          </a:prstGeom>
        </p:spPr>
      </p:pic>
      <p:pic>
        <p:nvPicPr>
          <p:cNvPr id="7" name="図 6"/>
          <p:cNvPicPr>
            <a:picLocks noChangeAspect="1"/>
          </p:cNvPicPr>
          <p:nvPr/>
        </p:nvPicPr>
        <p:blipFill>
          <a:blip r:embed="rId4"/>
          <a:stretch>
            <a:fillRect/>
          </a:stretch>
        </p:blipFill>
        <p:spPr>
          <a:xfrm>
            <a:off x="5205028" y="4869160"/>
            <a:ext cx="4405163" cy="1417578"/>
          </a:xfrm>
          <a:prstGeom prst="rect">
            <a:avLst/>
          </a:prstGeom>
          <a:ln w="6350">
            <a:noFill/>
          </a:ln>
        </p:spPr>
        <p:style>
          <a:lnRef idx="2">
            <a:schemeClr val="dk1"/>
          </a:lnRef>
          <a:fillRef idx="1">
            <a:schemeClr val="lt1"/>
          </a:fillRef>
          <a:effectRef idx="0">
            <a:schemeClr val="dk1"/>
          </a:effectRef>
          <a:fontRef idx="minor">
            <a:schemeClr val="dk1"/>
          </a:fontRef>
        </p:style>
      </p:pic>
      <p:sp>
        <p:nvSpPr>
          <p:cNvPr id="8" name="曲折矢印 7"/>
          <p:cNvSpPr/>
          <p:nvPr/>
        </p:nvSpPr>
        <p:spPr>
          <a:xfrm rot="16200000" flipH="1" flipV="1">
            <a:off x="5277008" y="3359506"/>
            <a:ext cx="1008112" cy="504000"/>
          </a:xfrm>
          <a:prstGeom prst="ben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右矢印 8"/>
          <p:cNvSpPr/>
          <p:nvPr/>
        </p:nvSpPr>
        <p:spPr>
          <a:xfrm rot="18000000">
            <a:off x="2089390" y="3284999"/>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2600000">
            <a:off x="6798194" y="5572571"/>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94451" y="3569833"/>
            <a:ext cx="2965877"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①クリック</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　「分類リスト（特許庁</a:t>
            </a:r>
            <a:r>
              <a:rPr kumimoji="1" lang="en-US" altLang="ja-JP" sz="1400" b="1" dirty="0" smtClean="0">
                <a:solidFill>
                  <a:schemeClr val="accent6"/>
                </a:solidFill>
                <a:latin typeface="+mn-ea"/>
                <a:ea typeface="+mn-ea"/>
              </a:rPr>
              <a:t>HP</a:t>
            </a:r>
            <a:r>
              <a:rPr kumimoji="1" lang="ja-JP" altLang="en-US" sz="1400" b="1" dirty="0" smtClean="0">
                <a:solidFill>
                  <a:schemeClr val="accent6"/>
                </a:solidFill>
                <a:latin typeface="+mn-ea"/>
                <a:ea typeface="+mn-ea"/>
              </a:rPr>
              <a:t>へ）」</a:t>
            </a:r>
            <a:endParaRPr kumimoji="1" lang="ja-JP" altLang="en-US" sz="1400" b="1" dirty="0">
              <a:solidFill>
                <a:schemeClr val="accent6"/>
              </a:solidFill>
              <a:latin typeface="+mn-ea"/>
              <a:ea typeface="+mn-ea"/>
            </a:endParaRPr>
          </a:p>
        </p:txBody>
      </p:sp>
      <p:sp>
        <p:nvSpPr>
          <p:cNvPr id="12" name="テキスト ボックス 11"/>
          <p:cNvSpPr txBox="1"/>
          <p:nvPr/>
        </p:nvSpPr>
        <p:spPr>
          <a:xfrm>
            <a:off x="7346403" y="5702124"/>
            <a:ext cx="1620957"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②クリック</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　分類表を調べる</a:t>
            </a:r>
            <a:endParaRPr kumimoji="1" lang="ja-JP" altLang="en-US" sz="1400" b="1" dirty="0">
              <a:solidFill>
                <a:schemeClr val="accent6"/>
              </a:solidFill>
              <a:latin typeface="+mn-ea"/>
              <a:ea typeface="+mn-ea"/>
            </a:endParaRPr>
          </a:p>
        </p:txBody>
      </p:sp>
      <p:sp>
        <p:nvSpPr>
          <p:cNvPr id="13"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710291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21</a:t>
            </a:fld>
            <a:endParaRPr lang="ja-JP" altLang="en-US" dirty="0"/>
          </a:p>
        </p:txBody>
      </p:sp>
      <p:pic>
        <p:nvPicPr>
          <p:cNvPr id="6" name="図 5"/>
          <p:cNvPicPr>
            <a:picLocks noChangeAspect="1"/>
          </p:cNvPicPr>
          <p:nvPr/>
        </p:nvPicPr>
        <p:blipFill>
          <a:blip r:embed="rId3"/>
          <a:stretch>
            <a:fillRect/>
          </a:stretch>
        </p:blipFill>
        <p:spPr>
          <a:xfrm>
            <a:off x="632520" y="1268760"/>
            <a:ext cx="3470223" cy="3911240"/>
          </a:xfrm>
          <a:prstGeom prst="rect">
            <a:avLst/>
          </a:prstGeom>
        </p:spPr>
      </p:pic>
      <p:pic>
        <p:nvPicPr>
          <p:cNvPr id="7" name="コンテンツ プレースホルダー 3"/>
          <p:cNvPicPr>
            <a:picLocks noChangeAspect="1"/>
          </p:cNvPicPr>
          <p:nvPr/>
        </p:nvPicPr>
        <p:blipFill>
          <a:blip r:embed="rId4"/>
          <a:stretch>
            <a:fillRect/>
          </a:stretch>
        </p:blipFill>
        <p:spPr>
          <a:xfrm>
            <a:off x="5097600" y="1268016"/>
            <a:ext cx="3045752" cy="2058703"/>
          </a:xfrm>
          <a:prstGeom prst="rect">
            <a:avLst/>
          </a:prstGeom>
          <a:ln w="6350" cap="flat" cmpd="sng" algn="ctr">
            <a:noFill/>
            <a:prstDash val="solid"/>
          </a:ln>
        </p:spPr>
        <p:style>
          <a:lnRef idx="2">
            <a:schemeClr val="dk1"/>
          </a:lnRef>
          <a:fillRef idx="1">
            <a:schemeClr val="lt1"/>
          </a:fillRef>
          <a:effectRef idx="0">
            <a:schemeClr val="dk1"/>
          </a:effectRef>
          <a:fontRef idx="minor">
            <a:schemeClr val="dk1"/>
          </a:fontRef>
        </p:style>
      </p:pic>
      <p:pic>
        <p:nvPicPr>
          <p:cNvPr id="8" name="図 7"/>
          <p:cNvPicPr>
            <a:picLocks noChangeAspect="1"/>
          </p:cNvPicPr>
          <p:nvPr/>
        </p:nvPicPr>
        <p:blipFill>
          <a:blip r:embed="rId5"/>
          <a:stretch>
            <a:fillRect/>
          </a:stretch>
        </p:blipFill>
        <p:spPr>
          <a:xfrm>
            <a:off x="5097600" y="3427200"/>
            <a:ext cx="4470561" cy="2222023"/>
          </a:xfrm>
          <a:prstGeom prst="rect">
            <a:avLst/>
          </a:prstGeom>
          <a:ln w="9525">
            <a:noFill/>
          </a:ln>
        </p:spPr>
      </p:pic>
      <p:sp>
        <p:nvSpPr>
          <p:cNvPr id="9" name="右矢印 8"/>
          <p:cNvSpPr/>
          <p:nvPr/>
        </p:nvSpPr>
        <p:spPr>
          <a:xfrm rot="14400000">
            <a:off x="2665456" y="3812476"/>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381745" y="4277892"/>
            <a:ext cx="3526928"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クリック</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a:t>
            </a:r>
            <a:r>
              <a:rPr kumimoji="1" lang="en-US" altLang="ja-JP" sz="1400" b="1" dirty="0" smtClean="0">
                <a:solidFill>
                  <a:schemeClr val="accent6"/>
                </a:solidFill>
                <a:latin typeface="+mn-ea"/>
                <a:ea typeface="+mn-ea"/>
              </a:rPr>
              <a:t>F</a:t>
            </a:r>
            <a:r>
              <a:rPr kumimoji="1" lang="ja-JP" altLang="en-US" sz="1400" b="1" dirty="0" smtClean="0">
                <a:solidFill>
                  <a:schemeClr val="accent6"/>
                </a:solidFill>
                <a:latin typeface="+mn-ea"/>
                <a:ea typeface="+mn-ea"/>
              </a:rPr>
              <a:t>グループ」（事務用品及び販売用品）</a:t>
            </a:r>
            <a:endParaRPr kumimoji="1" lang="ja-JP" altLang="en-US" sz="1400" b="1" dirty="0">
              <a:solidFill>
                <a:schemeClr val="accent6"/>
              </a:solidFill>
              <a:latin typeface="+mn-ea"/>
              <a:ea typeface="+mn-ea"/>
            </a:endParaRPr>
          </a:p>
        </p:txBody>
      </p:sp>
      <p:sp>
        <p:nvSpPr>
          <p:cNvPr id="11" name="右矢印 10"/>
          <p:cNvSpPr/>
          <p:nvPr/>
        </p:nvSpPr>
        <p:spPr>
          <a:xfrm>
            <a:off x="4232538" y="3283200"/>
            <a:ext cx="576000" cy="288000"/>
          </a:xfrm>
          <a:prstGeom prst="righ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72880" y="2673784"/>
            <a:ext cx="1296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72880" y="4796100"/>
            <a:ext cx="4320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014248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5011200"/>
            <a:ext cx="9649072" cy="1295520"/>
          </a:xfrm>
          <a:solidFill>
            <a:schemeClr val="accent5">
              <a:lumMod val="20000"/>
              <a:lumOff val="80000"/>
            </a:schemeClr>
          </a:solidFill>
        </p:spPr>
        <p:txBody>
          <a:bodyPr/>
          <a:lstStyle/>
          <a:p>
            <a:r>
              <a:rPr kumimoji="1" lang="ja-JP" altLang="en-US" sz="1400" dirty="0" smtClean="0"/>
              <a:t>検索式を入力する際は、分類中のハイフンを削除する。</a:t>
            </a:r>
            <a:r>
              <a:rPr kumimoji="1" lang="en-US" altLang="ja-JP" sz="1400" dirty="0" smtClean="0"/>
              <a:t/>
            </a:r>
            <a:br>
              <a:rPr kumimoji="1" lang="en-US" altLang="ja-JP" sz="1400" dirty="0" smtClean="0"/>
            </a:br>
            <a:r>
              <a:rPr kumimoji="1" lang="ja-JP" altLang="en-US" sz="1400" dirty="0" smtClean="0"/>
              <a:t>例：</a:t>
            </a:r>
            <a:r>
              <a:rPr kumimoji="1" lang="en-US" altLang="ja-JP" sz="1400" dirty="0" smtClean="0"/>
              <a:t>F2-1221</a:t>
            </a:r>
            <a:r>
              <a:rPr kumimoji="1" lang="ja-JP" altLang="en-US" sz="1400" dirty="0" smtClean="0"/>
              <a:t>　⇒　</a:t>
            </a:r>
            <a:r>
              <a:rPr kumimoji="1" lang="en-US" altLang="ja-JP" sz="1400" dirty="0" smtClean="0"/>
              <a:t>F21221</a:t>
            </a:r>
          </a:p>
          <a:p>
            <a:r>
              <a:rPr lang="ja-JP" altLang="en-US" sz="1400" dirty="0" smtClean="0"/>
              <a:t>平成</a:t>
            </a:r>
            <a:r>
              <a:rPr lang="en-US" altLang="ja-JP" sz="1400" dirty="0" smtClean="0"/>
              <a:t>17</a:t>
            </a:r>
            <a:r>
              <a:rPr lang="ja-JP" altLang="en-US" sz="1400" dirty="0" smtClean="0"/>
              <a:t>（</a:t>
            </a:r>
            <a:r>
              <a:rPr lang="en-US" altLang="ja-JP" sz="1400" dirty="0" smtClean="0"/>
              <a:t>2005</a:t>
            </a:r>
            <a:r>
              <a:rPr lang="ja-JP" altLang="en-US" sz="1400" dirty="0" smtClean="0"/>
              <a:t>）年</a:t>
            </a:r>
            <a:r>
              <a:rPr lang="en-US" altLang="ja-JP" sz="1400" dirty="0" smtClean="0"/>
              <a:t>1</a:t>
            </a:r>
            <a:r>
              <a:rPr lang="ja-JP" altLang="en-US" sz="1400" dirty="0" smtClean="0"/>
              <a:t>月</a:t>
            </a:r>
            <a:r>
              <a:rPr lang="en-US" altLang="ja-JP" sz="1400" dirty="0" smtClean="0"/>
              <a:t>1</a:t>
            </a:r>
            <a:r>
              <a:rPr lang="ja-JP" altLang="en-US" sz="1400" dirty="0" smtClean="0"/>
              <a:t>日に現行の日本意匠分類が施行された。</a:t>
            </a:r>
            <a:r>
              <a:rPr lang="en-US" altLang="ja-JP" sz="1400" dirty="0" smtClean="0"/>
              <a:t/>
            </a:r>
            <a:br>
              <a:rPr lang="en-US" altLang="ja-JP" sz="1400" dirty="0" smtClean="0"/>
            </a:br>
            <a:r>
              <a:rPr lang="ja-JP" altLang="en-US" sz="1400" dirty="0" smtClean="0"/>
              <a:t>旧分類　</a:t>
            </a:r>
            <a:r>
              <a:rPr lang="en-US" altLang="ja-JP" sz="1400" dirty="0" smtClean="0"/>
              <a:t>…</a:t>
            </a:r>
            <a:r>
              <a:rPr lang="ja-JP" altLang="en-US" sz="1400" dirty="0" smtClean="0"/>
              <a:t>～</a:t>
            </a:r>
            <a:r>
              <a:rPr lang="en-US" altLang="ja-JP" sz="1400" dirty="0" smtClean="0"/>
              <a:t>2004</a:t>
            </a:r>
            <a:r>
              <a:rPr lang="ja-JP" altLang="en-US" sz="1400" dirty="0" smtClean="0"/>
              <a:t>年</a:t>
            </a:r>
            <a:r>
              <a:rPr lang="en-US" altLang="ja-JP" sz="1400" dirty="0" smtClean="0"/>
              <a:t>12</a:t>
            </a:r>
            <a:r>
              <a:rPr lang="ja-JP" altLang="en-US" sz="1400" dirty="0" smtClean="0"/>
              <a:t>月</a:t>
            </a:r>
            <a:r>
              <a:rPr lang="en-US" altLang="ja-JP" sz="1400" dirty="0" smtClean="0"/>
              <a:t>31</a:t>
            </a:r>
            <a:r>
              <a:rPr lang="ja-JP" altLang="en-US" sz="1400" dirty="0" smtClean="0"/>
              <a:t>日</a:t>
            </a:r>
            <a:r>
              <a:rPr lang="en-US" altLang="ja-JP" sz="1400" dirty="0"/>
              <a:t/>
            </a:r>
            <a:br>
              <a:rPr lang="en-US" altLang="ja-JP" sz="1400" dirty="0"/>
            </a:br>
            <a:r>
              <a:rPr lang="ja-JP" altLang="en-US" sz="1400" dirty="0" smtClean="0"/>
              <a:t>現行分類</a:t>
            </a:r>
            <a:r>
              <a:rPr lang="en-US" altLang="ja-JP" sz="1400" dirty="0" smtClean="0"/>
              <a:t>…2005</a:t>
            </a:r>
            <a:r>
              <a:rPr lang="ja-JP" altLang="en-US" sz="1400" dirty="0" smtClean="0"/>
              <a:t>年</a:t>
            </a:r>
            <a:r>
              <a:rPr lang="en-US" altLang="ja-JP" sz="1400" dirty="0" smtClean="0"/>
              <a:t>1</a:t>
            </a:r>
            <a:r>
              <a:rPr lang="ja-JP" altLang="en-US" sz="1400" dirty="0" smtClean="0"/>
              <a:t>月</a:t>
            </a:r>
            <a:r>
              <a:rPr lang="en-US" altLang="ja-JP" sz="1400" dirty="0" smtClean="0"/>
              <a:t>1</a:t>
            </a:r>
            <a:r>
              <a:rPr lang="ja-JP" altLang="en-US" sz="1400" dirty="0" smtClean="0"/>
              <a:t>日～</a:t>
            </a:r>
            <a:endParaRPr lang="en-US" altLang="ja-JP" sz="1400"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22</a:t>
            </a:fld>
            <a:endParaRPr lang="ja-JP" altLang="en-US" dirty="0"/>
          </a:p>
        </p:txBody>
      </p:sp>
      <p:pic>
        <p:nvPicPr>
          <p:cNvPr id="6" name="図 5"/>
          <p:cNvPicPr>
            <a:picLocks noChangeAspect="1"/>
          </p:cNvPicPr>
          <p:nvPr/>
        </p:nvPicPr>
        <p:blipFill>
          <a:blip r:embed="rId3"/>
          <a:stretch>
            <a:fillRect/>
          </a:stretch>
        </p:blipFill>
        <p:spPr>
          <a:xfrm>
            <a:off x="1829873" y="776121"/>
            <a:ext cx="6246254" cy="4007637"/>
          </a:xfrm>
          <a:prstGeom prst="rect">
            <a:avLst/>
          </a:prstGeom>
        </p:spPr>
      </p:pic>
      <p:sp>
        <p:nvSpPr>
          <p:cNvPr id="7" name="右矢印 6"/>
          <p:cNvSpPr/>
          <p:nvPr/>
        </p:nvSpPr>
        <p:spPr>
          <a:xfrm rot="10800000">
            <a:off x="5673080" y="4482565"/>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rot="10800000">
            <a:off x="5277036" y="3717032"/>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853036" y="3696371"/>
            <a:ext cx="1800493"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②クリック「検索」</a:t>
            </a:r>
            <a:endParaRPr kumimoji="1" lang="ja-JP" altLang="en-US" sz="1400" b="1" dirty="0">
              <a:solidFill>
                <a:schemeClr val="accent6"/>
              </a:solidFill>
              <a:latin typeface="+mn-ea"/>
              <a:ea typeface="+mn-ea"/>
            </a:endParaRPr>
          </a:p>
        </p:txBody>
      </p:sp>
      <p:sp>
        <p:nvSpPr>
          <p:cNvPr id="10" name="テキスト ボックス 9"/>
          <p:cNvSpPr txBox="1"/>
          <p:nvPr/>
        </p:nvSpPr>
        <p:spPr>
          <a:xfrm>
            <a:off x="6249080" y="4461904"/>
            <a:ext cx="2159566"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③クリック「一覧表示」</a:t>
            </a:r>
            <a:endParaRPr kumimoji="1" lang="ja-JP" altLang="en-US" sz="1400" b="1" dirty="0">
              <a:solidFill>
                <a:schemeClr val="accent6"/>
              </a:solidFill>
              <a:latin typeface="+mn-ea"/>
              <a:ea typeface="+mn-ea"/>
            </a:endParaRPr>
          </a:p>
        </p:txBody>
      </p:sp>
      <p:sp>
        <p:nvSpPr>
          <p:cNvPr id="11" name="右矢印 10"/>
          <p:cNvSpPr/>
          <p:nvPr/>
        </p:nvSpPr>
        <p:spPr>
          <a:xfrm rot="9000000">
            <a:off x="4343584" y="2361293"/>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031001" y="1877361"/>
            <a:ext cx="4134465" cy="1040285"/>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①分類表から消しゴムが</a:t>
            </a:r>
            <a:r>
              <a:rPr kumimoji="1" lang="en-US" altLang="ja-JP" sz="1400" b="1" dirty="0" smtClean="0">
                <a:solidFill>
                  <a:schemeClr val="accent6"/>
                </a:solidFill>
                <a:latin typeface="+mn-ea"/>
                <a:ea typeface="+mn-ea"/>
              </a:rPr>
              <a:t>F2-1221</a:t>
            </a:r>
            <a:r>
              <a:rPr kumimoji="1" lang="ja-JP" altLang="en-US" sz="1400" b="1" dirty="0" smtClean="0">
                <a:solidFill>
                  <a:schemeClr val="accent6"/>
                </a:solidFill>
                <a:latin typeface="+mn-ea"/>
                <a:ea typeface="+mn-ea"/>
              </a:rPr>
              <a:t>に分類される</a:t>
            </a:r>
            <a:r>
              <a:rPr lang="en-US" altLang="ja-JP" sz="1400" b="1" dirty="0">
                <a:solidFill>
                  <a:schemeClr val="accent6"/>
                </a:solidFill>
                <a:latin typeface="+mn-ea"/>
                <a:ea typeface="+mn-ea"/>
              </a:rPr>
              <a:t/>
            </a:r>
            <a:br>
              <a:rPr lang="en-US" altLang="ja-JP" sz="1400" b="1" dirty="0">
                <a:solidFill>
                  <a:schemeClr val="accent6"/>
                </a:solidFill>
                <a:latin typeface="+mn-ea"/>
                <a:ea typeface="+mn-ea"/>
              </a:rPr>
            </a:br>
            <a:r>
              <a:rPr lang="ja-JP" altLang="en-US" sz="1400" b="1" dirty="0" smtClean="0">
                <a:solidFill>
                  <a:schemeClr val="accent6"/>
                </a:solidFill>
                <a:latin typeface="+mn-ea"/>
                <a:ea typeface="+mn-ea"/>
              </a:rPr>
              <a:t>　</a:t>
            </a:r>
            <a:r>
              <a:rPr kumimoji="1" lang="ja-JP" altLang="en-US" sz="1400" b="1" dirty="0" smtClean="0">
                <a:solidFill>
                  <a:schemeClr val="accent6"/>
                </a:solidFill>
                <a:latin typeface="+mn-ea"/>
                <a:ea typeface="+mn-ea"/>
              </a:rPr>
              <a:t>ことが分かったので、検索式に使用する。</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　旧分類による検索は、「現行→旧分類変換」を</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　クリックして行う。</a:t>
            </a:r>
            <a:endParaRPr kumimoji="1" lang="en-US" altLang="ja-JP" sz="1400" b="1" dirty="0" smtClean="0">
              <a:solidFill>
                <a:schemeClr val="accent6"/>
              </a:solidFill>
              <a:latin typeface="+mn-ea"/>
              <a:ea typeface="+mn-ea"/>
            </a:endParaRPr>
          </a:p>
        </p:txBody>
      </p:sp>
      <p:sp>
        <p:nvSpPr>
          <p:cNvPr id="13" name="角丸四角形 12"/>
          <p:cNvSpPr/>
          <p:nvPr/>
        </p:nvSpPr>
        <p:spPr>
          <a:xfrm>
            <a:off x="2216696" y="3140968"/>
            <a:ext cx="792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527001" y="4525948"/>
            <a:ext cx="504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327595" y="4741948"/>
            <a:ext cx="902811"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検索結果</a:t>
            </a:r>
            <a:endParaRPr kumimoji="1" lang="ja-JP" altLang="en-US" sz="1400" b="1" dirty="0">
              <a:solidFill>
                <a:schemeClr val="accent6"/>
              </a:solidFill>
              <a:latin typeface="+mn-ea"/>
              <a:ea typeface="+mn-ea"/>
            </a:endParaRPr>
          </a:p>
        </p:txBody>
      </p:sp>
      <p:sp>
        <p:nvSpPr>
          <p:cNvPr id="1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807399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登録日、出願日について条件を付ける場合。</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23</a:t>
            </a:fld>
            <a:endParaRPr lang="ja-JP" altLang="en-US" dirty="0"/>
          </a:p>
        </p:txBody>
      </p:sp>
      <p:sp>
        <p:nvSpPr>
          <p:cNvPr id="6" name="コンテンツ プレースホルダー 10"/>
          <p:cNvSpPr txBox="1">
            <a:spLocks/>
          </p:cNvSpPr>
          <p:nvPr/>
        </p:nvSpPr>
        <p:spPr bwMode="auto">
          <a:xfrm>
            <a:off x="128464" y="5731200"/>
            <a:ext cx="9649072" cy="576000"/>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r>
              <a:rPr lang="ja-JP" altLang="en-US" sz="1400" kern="0" dirty="0" smtClean="0"/>
              <a:t>期間を指定して検索したい場合は、「検索オプション（範囲指定）」をクリックすることで「登録日」あるいは「出願日」を指定できる。</a:t>
            </a:r>
            <a:endParaRPr lang="en-US" altLang="ja-JP" sz="1400" kern="0" dirty="0" smtClean="0"/>
          </a:p>
        </p:txBody>
      </p:sp>
      <p:pic>
        <p:nvPicPr>
          <p:cNvPr id="7" name="図 6"/>
          <p:cNvPicPr>
            <a:picLocks noChangeAspect="1"/>
          </p:cNvPicPr>
          <p:nvPr/>
        </p:nvPicPr>
        <p:blipFill>
          <a:blip r:embed="rId3"/>
          <a:stretch>
            <a:fillRect/>
          </a:stretch>
        </p:blipFill>
        <p:spPr>
          <a:xfrm>
            <a:off x="632520" y="1393202"/>
            <a:ext cx="5499555" cy="3528550"/>
          </a:xfrm>
          <a:prstGeom prst="rect">
            <a:avLst/>
          </a:prstGeom>
        </p:spPr>
      </p:pic>
      <p:pic>
        <p:nvPicPr>
          <p:cNvPr id="8" name="図 7"/>
          <p:cNvPicPr>
            <a:picLocks noChangeAspect="1"/>
          </p:cNvPicPr>
          <p:nvPr/>
        </p:nvPicPr>
        <p:blipFill>
          <a:blip r:embed="rId4"/>
          <a:stretch>
            <a:fillRect/>
          </a:stretch>
        </p:blipFill>
        <p:spPr>
          <a:xfrm>
            <a:off x="3819820" y="4057091"/>
            <a:ext cx="5960529" cy="1527988"/>
          </a:xfrm>
          <a:prstGeom prst="rect">
            <a:avLst/>
          </a:prstGeom>
          <a:ln>
            <a:noFill/>
          </a:ln>
        </p:spPr>
        <p:style>
          <a:lnRef idx="2">
            <a:schemeClr val="dk1"/>
          </a:lnRef>
          <a:fillRef idx="1">
            <a:schemeClr val="lt1"/>
          </a:fillRef>
          <a:effectRef idx="0">
            <a:schemeClr val="dk1"/>
          </a:effectRef>
          <a:fontRef idx="minor">
            <a:schemeClr val="dk1"/>
          </a:fontRef>
        </p:style>
      </p:pic>
      <p:sp>
        <p:nvSpPr>
          <p:cNvPr id="9" name="右矢印 8"/>
          <p:cNvSpPr/>
          <p:nvPr/>
        </p:nvSpPr>
        <p:spPr>
          <a:xfrm rot="14400000">
            <a:off x="974854" y="4076809"/>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00572" y="4542224"/>
            <a:ext cx="902811"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クリック</a:t>
            </a:r>
            <a:endParaRPr kumimoji="1" lang="en-US" altLang="ja-JP" sz="1400" b="1" dirty="0" smtClean="0">
              <a:solidFill>
                <a:schemeClr val="accent6"/>
              </a:solidFill>
              <a:latin typeface="+mn-ea"/>
              <a:ea typeface="+mn-ea"/>
            </a:endParaRPr>
          </a:p>
        </p:txBody>
      </p:sp>
      <p:sp>
        <p:nvSpPr>
          <p:cNvPr id="11" name="曲折矢印 10"/>
          <p:cNvSpPr/>
          <p:nvPr/>
        </p:nvSpPr>
        <p:spPr>
          <a:xfrm flipV="1">
            <a:off x="2482498" y="4057091"/>
            <a:ext cx="1008112" cy="504000"/>
          </a:xfrm>
          <a:prstGeom prst="ben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角丸四角形 11"/>
          <p:cNvSpPr/>
          <p:nvPr/>
        </p:nvSpPr>
        <p:spPr>
          <a:xfrm>
            <a:off x="3909463" y="4725144"/>
            <a:ext cx="2376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285463" y="4668483"/>
            <a:ext cx="1620957"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日付は半角で入力</a:t>
            </a:r>
            <a:endParaRPr kumimoji="1" lang="ja-JP" altLang="en-US" sz="1400" b="1" dirty="0">
              <a:solidFill>
                <a:schemeClr val="accent6"/>
              </a:solidFill>
              <a:latin typeface="+mn-ea"/>
              <a:ea typeface="+mn-ea"/>
            </a:endParaRPr>
          </a:p>
        </p:txBody>
      </p:sp>
      <p:sp>
        <p:nvSpPr>
          <p:cNvPr id="1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35311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例：自動二輪車等の意匠公報を調べる。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24</a:t>
            </a:fld>
            <a:endParaRPr lang="ja-JP" altLang="en-US" dirty="0"/>
          </a:p>
        </p:txBody>
      </p:sp>
      <p:pic>
        <p:nvPicPr>
          <p:cNvPr id="6" name="図 5"/>
          <p:cNvPicPr>
            <a:picLocks noChangeAspect="1"/>
          </p:cNvPicPr>
          <p:nvPr/>
        </p:nvPicPr>
        <p:blipFill>
          <a:blip r:embed="rId3"/>
          <a:stretch>
            <a:fillRect/>
          </a:stretch>
        </p:blipFill>
        <p:spPr>
          <a:xfrm>
            <a:off x="632520" y="1268712"/>
            <a:ext cx="7510836" cy="4716567"/>
          </a:xfrm>
          <a:prstGeom prst="rect">
            <a:avLst/>
          </a:prstGeom>
        </p:spPr>
      </p:pic>
      <p:pic>
        <p:nvPicPr>
          <p:cNvPr id="7" name="図 6"/>
          <p:cNvPicPr>
            <a:picLocks noChangeAspect="1"/>
          </p:cNvPicPr>
          <p:nvPr/>
        </p:nvPicPr>
        <p:blipFill>
          <a:blip r:embed="rId4"/>
          <a:stretch>
            <a:fillRect/>
          </a:stretch>
        </p:blipFill>
        <p:spPr>
          <a:xfrm>
            <a:off x="5205028" y="4869160"/>
            <a:ext cx="4405163" cy="1417578"/>
          </a:xfrm>
          <a:prstGeom prst="rect">
            <a:avLst/>
          </a:prstGeom>
          <a:ln w="6350">
            <a:noFill/>
          </a:ln>
        </p:spPr>
        <p:style>
          <a:lnRef idx="2">
            <a:schemeClr val="dk1"/>
          </a:lnRef>
          <a:fillRef idx="1">
            <a:schemeClr val="lt1"/>
          </a:fillRef>
          <a:effectRef idx="0">
            <a:schemeClr val="dk1"/>
          </a:effectRef>
          <a:fontRef idx="minor">
            <a:schemeClr val="dk1"/>
          </a:fontRef>
        </p:style>
      </p:pic>
      <p:sp>
        <p:nvSpPr>
          <p:cNvPr id="8" name="曲折矢印 7"/>
          <p:cNvSpPr/>
          <p:nvPr/>
        </p:nvSpPr>
        <p:spPr>
          <a:xfrm rot="16200000" flipH="1" flipV="1">
            <a:off x="5277008" y="3359506"/>
            <a:ext cx="1008112" cy="504000"/>
          </a:xfrm>
          <a:prstGeom prst="ben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右矢印 8"/>
          <p:cNvSpPr/>
          <p:nvPr/>
        </p:nvSpPr>
        <p:spPr>
          <a:xfrm rot="18000000">
            <a:off x="2089390" y="3284999"/>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2600000">
            <a:off x="6798194" y="5572571"/>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94451" y="3569833"/>
            <a:ext cx="2965877"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①クリック</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　「分類リスト（特許庁</a:t>
            </a:r>
            <a:r>
              <a:rPr kumimoji="1" lang="en-US" altLang="ja-JP" sz="1400" b="1" dirty="0" smtClean="0">
                <a:solidFill>
                  <a:schemeClr val="accent6"/>
                </a:solidFill>
                <a:latin typeface="+mn-ea"/>
                <a:ea typeface="+mn-ea"/>
              </a:rPr>
              <a:t>HP</a:t>
            </a:r>
            <a:r>
              <a:rPr kumimoji="1" lang="ja-JP" altLang="en-US" sz="1400" b="1" dirty="0" smtClean="0">
                <a:solidFill>
                  <a:schemeClr val="accent6"/>
                </a:solidFill>
                <a:latin typeface="+mn-ea"/>
                <a:ea typeface="+mn-ea"/>
              </a:rPr>
              <a:t>へ）」</a:t>
            </a:r>
            <a:endParaRPr kumimoji="1" lang="ja-JP" altLang="en-US" sz="1400" b="1" dirty="0">
              <a:solidFill>
                <a:schemeClr val="accent6"/>
              </a:solidFill>
              <a:latin typeface="+mn-ea"/>
              <a:ea typeface="+mn-ea"/>
            </a:endParaRPr>
          </a:p>
        </p:txBody>
      </p:sp>
      <p:sp>
        <p:nvSpPr>
          <p:cNvPr id="12" name="テキスト ボックス 11"/>
          <p:cNvSpPr txBox="1"/>
          <p:nvPr/>
        </p:nvSpPr>
        <p:spPr>
          <a:xfrm>
            <a:off x="7346403" y="5702124"/>
            <a:ext cx="1620957"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②クリック</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　分類表を調べる</a:t>
            </a:r>
            <a:endParaRPr kumimoji="1" lang="ja-JP" altLang="en-US" sz="1400" b="1" dirty="0">
              <a:solidFill>
                <a:schemeClr val="accent6"/>
              </a:solidFill>
              <a:latin typeface="+mn-ea"/>
              <a:ea typeface="+mn-ea"/>
            </a:endParaRPr>
          </a:p>
        </p:txBody>
      </p:sp>
      <p:sp>
        <p:nvSpPr>
          <p:cNvPr id="13"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487430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7" name="コンテンツ プレースホルダー 6"/>
          <p:cNvSpPr>
            <a:spLocks noGrp="1"/>
          </p:cNvSpPr>
          <p:nvPr>
            <p:ph idx="1"/>
          </p:nvPr>
        </p:nvSpPr>
        <p:spPr>
          <a:xfrm>
            <a:off x="128464" y="5731200"/>
            <a:ext cx="9649072" cy="575440"/>
          </a:xfrm>
          <a:solidFill>
            <a:schemeClr val="accent5">
              <a:lumMod val="20000"/>
              <a:lumOff val="80000"/>
            </a:schemeClr>
          </a:solidFill>
        </p:spPr>
        <p:txBody>
          <a:bodyPr/>
          <a:lstStyle/>
          <a:p>
            <a:r>
              <a:rPr kumimoji="1" lang="ja-JP" altLang="en-US" sz="1400" dirty="0" smtClean="0"/>
              <a:t>日本意匠分類を使用すると</a:t>
            </a:r>
            <a:r>
              <a:rPr kumimoji="1" lang="en-US" altLang="ja-JP" sz="1400" dirty="0" smtClean="0"/>
              <a:t>728</a:t>
            </a:r>
            <a:r>
              <a:rPr kumimoji="1" lang="ja-JP" altLang="en-US" sz="1400" dirty="0" smtClean="0"/>
              <a:t>件がヒットする一方、</a:t>
            </a:r>
            <a:r>
              <a:rPr kumimoji="1" lang="en-US" altLang="ja-JP" sz="1400" dirty="0" smtClean="0"/>
              <a:t>D</a:t>
            </a:r>
            <a:r>
              <a:rPr kumimoji="1" lang="ja-JP" altLang="en-US" sz="1400" dirty="0" smtClean="0"/>
              <a:t>タームを使用すると</a:t>
            </a:r>
            <a:r>
              <a:rPr kumimoji="1" lang="en-US" altLang="ja-JP" sz="1400" dirty="0" smtClean="0"/>
              <a:t>241</a:t>
            </a:r>
            <a:r>
              <a:rPr kumimoji="1" lang="ja-JP" altLang="en-US" sz="1400" dirty="0" smtClean="0"/>
              <a:t>件ヒットし、必要な公報を効率よく検索することができる。</a:t>
            </a:r>
            <a:endParaRPr kumimoji="1" lang="ja-JP" altLang="en-US" sz="1400"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25</a:t>
            </a:fld>
            <a:endParaRPr lang="ja-JP" altLang="en-US" dirty="0"/>
          </a:p>
        </p:txBody>
      </p:sp>
      <p:pic>
        <p:nvPicPr>
          <p:cNvPr id="6" name="図 5"/>
          <p:cNvPicPr>
            <a:picLocks noChangeAspect="1"/>
          </p:cNvPicPr>
          <p:nvPr/>
        </p:nvPicPr>
        <p:blipFill>
          <a:blip r:embed="rId3"/>
          <a:stretch>
            <a:fillRect/>
          </a:stretch>
        </p:blipFill>
        <p:spPr>
          <a:xfrm>
            <a:off x="1341505" y="950148"/>
            <a:ext cx="7222990" cy="2549792"/>
          </a:xfrm>
          <a:prstGeom prst="rect">
            <a:avLst/>
          </a:prstGeom>
          <a:ln>
            <a:noFill/>
          </a:ln>
        </p:spPr>
        <p:style>
          <a:lnRef idx="2">
            <a:schemeClr val="dk1"/>
          </a:lnRef>
          <a:fillRef idx="1">
            <a:schemeClr val="lt1"/>
          </a:fillRef>
          <a:effectRef idx="0">
            <a:schemeClr val="dk1"/>
          </a:effectRef>
          <a:fontRef idx="minor">
            <a:schemeClr val="dk1"/>
          </a:fontRef>
        </p:style>
      </p:pic>
      <p:pic>
        <p:nvPicPr>
          <p:cNvPr id="8" name="図 7"/>
          <p:cNvPicPr>
            <a:picLocks noChangeAspect="1"/>
          </p:cNvPicPr>
          <p:nvPr/>
        </p:nvPicPr>
        <p:blipFill>
          <a:blip r:embed="rId4"/>
          <a:stretch>
            <a:fillRect/>
          </a:stretch>
        </p:blipFill>
        <p:spPr>
          <a:xfrm>
            <a:off x="1341505" y="3644500"/>
            <a:ext cx="3798851" cy="956818"/>
          </a:xfrm>
          <a:prstGeom prst="rect">
            <a:avLst/>
          </a:prstGeom>
        </p:spPr>
      </p:pic>
      <p:pic>
        <p:nvPicPr>
          <p:cNvPr id="9" name="図 8"/>
          <p:cNvPicPr>
            <a:picLocks noChangeAspect="1"/>
          </p:cNvPicPr>
          <p:nvPr/>
        </p:nvPicPr>
        <p:blipFill>
          <a:blip r:embed="rId5"/>
          <a:stretch>
            <a:fillRect/>
          </a:stretch>
        </p:blipFill>
        <p:spPr>
          <a:xfrm>
            <a:off x="1341505" y="4628842"/>
            <a:ext cx="3813278" cy="946152"/>
          </a:xfrm>
          <a:prstGeom prst="rect">
            <a:avLst/>
          </a:prstGeom>
        </p:spPr>
      </p:pic>
      <p:sp>
        <p:nvSpPr>
          <p:cNvPr id="10" name="角丸四角形 9"/>
          <p:cNvSpPr/>
          <p:nvPr/>
        </p:nvSpPr>
        <p:spPr>
          <a:xfrm>
            <a:off x="2288704" y="1772590"/>
            <a:ext cx="2592000" cy="1656000"/>
          </a:xfrm>
          <a:prstGeom prst="roundRect">
            <a:avLst>
              <a:gd name="adj" fmla="val 343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424365" y="2435929"/>
            <a:ext cx="864339" cy="329321"/>
          </a:xfrm>
          <a:prstGeom prst="rect">
            <a:avLst/>
          </a:prstGeom>
          <a:noFill/>
        </p:spPr>
        <p:txBody>
          <a:bodyPr wrap="none" rtlCol="0">
            <a:spAutoFit/>
          </a:bodyPr>
          <a:lstStyle/>
          <a:p>
            <a:pPr>
              <a:lnSpc>
                <a:spcPct val="110000"/>
              </a:lnSpc>
            </a:pPr>
            <a:r>
              <a:rPr kumimoji="1" lang="en-US" altLang="ja-JP" sz="1400" b="1" dirty="0" smtClean="0">
                <a:solidFill>
                  <a:schemeClr val="accent6"/>
                </a:solidFill>
                <a:latin typeface="+mn-ea"/>
                <a:ea typeface="+mn-ea"/>
              </a:rPr>
              <a:t>D</a:t>
            </a:r>
            <a:r>
              <a:rPr kumimoji="1" lang="ja-JP" altLang="en-US" sz="1400" b="1" dirty="0" smtClean="0">
                <a:solidFill>
                  <a:schemeClr val="accent6"/>
                </a:solidFill>
                <a:latin typeface="+mn-ea"/>
                <a:ea typeface="+mn-ea"/>
              </a:rPr>
              <a:t>ターム</a:t>
            </a:r>
            <a:endParaRPr kumimoji="1" lang="ja-JP" altLang="en-US" sz="1400" b="1" dirty="0">
              <a:solidFill>
                <a:schemeClr val="accent6"/>
              </a:solidFill>
              <a:latin typeface="+mn-ea"/>
              <a:ea typeface="+mn-ea"/>
            </a:endParaRPr>
          </a:p>
        </p:txBody>
      </p:sp>
      <p:sp>
        <p:nvSpPr>
          <p:cNvPr id="12" name="角丸四角形 11"/>
          <p:cNvSpPr/>
          <p:nvPr/>
        </p:nvSpPr>
        <p:spPr>
          <a:xfrm>
            <a:off x="1328396" y="996019"/>
            <a:ext cx="1872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6512" y="939358"/>
            <a:ext cx="1261884"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日本意匠分類</a:t>
            </a:r>
            <a:endParaRPr kumimoji="1" lang="ja-JP" altLang="en-US" sz="1400" b="1" dirty="0">
              <a:solidFill>
                <a:schemeClr val="accent6"/>
              </a:solidFill>
              <a:latin typeface="+mn-ea"/>
              <a:ea typeface="+mn-ea"/>
            </a:endParaRPr>
          </a:p>
        </p:txBody>
      </p:sp>
      <p:pic>
        <p:nvPicPr>
          <p:cNvPr id="14" name="図 13"/>
          <p:cNvPicPr>
            <a:picLocks noChangeAspect="1"/>
          </p:cNvPicPr>
          <p:nvPr/>
        </p:nvPicPr>
        <p:blipFill>
          <a:blip r:embed="rId6"/>
          <a:stretch>
            <a:fillRect/>
          </a:stretch>
        </p:blipFill>
        <p:spPr>
          <a:xfrm>
            <a:off x="6105128" y="3901408"/>
            <a:ext cx="2371725" cy="523875"/>
          </a:xfrm>
          <a:prstGeom prst="rect">
            <a:avLst/>
          </a:prstGeom>
        </p:spPr>
      </p:pic>
      <p:pic>
        <p:nvPicPr>
          <p:cNvPr id="15" name="図 14"/>
          <p:cNvPicPr>
            <a:picLocks noChangeAspect="1"/>
          </p:cNvPicPr>
          <p:nvPr/>
        </p:nvPicPr>
        <p:blipFill>
          <a:blip r:embed="rId7"/>
          <a:stretch>
            <a:fillRect/>
          </a:stretch>
        </p:blipFill>
        <p:spPr>
          <a:xfrm>
            <a:off x="6052740" y="4909084"/>
            <a:ext cx="2476500" cy="514350"/>
          </a:xfrm>
          <a:prstGeom prst="rect">
            <a:avLst/>
          </a:prstGeom>
        </p:spPr>
      </p:pic>
      <p:sp>
        <p:nvSpPr>
          <p:cNvPr id="16" name="右矢印 15"/>
          <p:cNvSpPr/>
          <p:nvPr/>
        </p:nvSpPr>
        <p:spPr>
          <a:xfrm>
            <a:off x="5334742" y="4019345"/>
            <a:ext cx="576000" cy="288000"/>
          </a:xfrm>
          <a:prstGeom prst="righ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5331877" y="5022259"/>
            <a:ext cx="576000" cy="288000"/>
          </a:xfrm>
          <a:prstGeom prst="righ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924659" y="3624490"/>
            <a:ext cx="1261884"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日本意匠分類</a:t>
            </a:r>
            <a:endParaRPr kumimoji="1" lang="ja-JP" altLang="en-US" sz="1400" b="1" dirty="0">
              <a:solidFill>
                <a:schemeClr val="accent6"/>
              </a:solidFill>
              <a:latin typeface="+mn-ea"/>
              <a:ea typeface="+mn-ea"/>
            </a:endParaRPr>
          </a:p>
        </p:txBody>
      </p:sp>
      <p:sp>
        <p:nvSpPr>
          <p:cNvPr id="19" name="テキスト ボックス 18"/>
          <p:cNvSpPr txBox="1"/>
          <p:nvPr/>
        </p:nvSpPr>
        <p:spPr>
          <a:xfrm>
            <a:off x="1924659" y="4601582"/>
            <a:ext cx="864339" cy="329321"/>
          </a:xfrm>
          <a:prstGeom prst="rect">
            <a:avLst/>
          </a:prstGeom>
          <a:noFill/>
        </p:spPr>
        <p:txBody>
          <a:bodyPr wrap="none" rtlCol="0">
            <a:spAutoFit/>
          </a:bodyPr>
          <a:lstStyle/>
          <a:p>
            <a:pPr>
              <a:lnSpc>
                <a:spcPct val="110000"/>
              </a:lnSpc>
            </a:pPr>
            <a:r>
              <a:rPr kumimoji="1" lang="en-US" altLang="ja-JP" sz="1400" b="1" dirty="0" smtClean="0">
                <a:solidFill>
                  <a:schemeClr val="accent6"/>
                </a:solidFill>
                <a:latin typeface="+mn-ea"/>
                <a:ea typeface="+mn-ea"/>
              </a:rPr>
              <a:t>D</a:t>
            </a:r>
            <a:r>
              <a:rPr kumimoji="1" lang="ja-JP" altLang="en-US" sz="1400" b="1" dirty="0" smtClean="0">
                <a:solidFill>
                  <a:schemeClr val="accent6"/>
                </a:solidFill>
                <a:latin typeface="+mn-ea"/>
                <a:ea typeface="+mn-ea"/>
              </a:rPr>
              <a:t>ターム</a:t>
            </a:r>
            <a:endParaRPr kumimoji="1" lang="ja-JP" altLang="en-US" sz="1400" b="1" dirty="0">
              <a:solidFill>
                <a:schemeClr val="accent6"/>
              </a:solidFill>
              <a:latin typeface="+mn-ea"/>
              <a:ea typeface="+mn-ea"/>
            </a:endParaRPr>
          </a:p>
        </p:txBody>
      </p:sp>
      <p:sp>
        <p:nvSpPr>
          <p:cNvPr id="2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206752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26</a:t>
            </a:fld>
            <a:endParaRPr lang="ja-JP" altLang="en-US" dirty="0"/>
          </a:p>
        </p:txBody>
      </p:sp>
      <p:pic>
        <p:nvPicPr>
          <p:cNvPr id="6" name="図 5"/>
          <p:cNvPicPr>
            <a:picLocks noChangeAspect="1"/>
          </p:cNvPicPr>
          <p:nvPr/>
        </p:nvPicPr>
        <p:blipFill>
          <a:blip r:embed="rId3"/>
          <a:stretch>
            <a:fillRect/>
          </a:stretch>
        </p:blipFill>
        <p:spPr>
          <a:xfrm>
            <a:off x="1385428" y="1214954"/>
            <a:ext cx="7135142" cy="4572676"/>
          </a:xfrm>
          <a:prstGeom prst="rect">
            <a:avLst/>
          </a:prstGeom>
        </p:spPr>
      </p:pic>
      <p:sp>
        <p:nvSpPr>
          <p:cNvPr id="7" name="右矢印 6"/>
          <p:cNvSpPr/>
          <p:nvPr/>
        </p:nvSpPr>
        <p:spPr>
          <a:xfrm rot="9000000">
            <a:off x="4664999" y="3087232"/>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169024" y="2780928"/>
            <a:ext cx="4381328"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a:t>
            </a:r>
            <a:r>
              <a:rPr kumimoji="1" lang="en-US" altLang="ja-JP" sz="1400" b="1" dirty="0" smtClean="0">
                <a:solidFill>
                  <a:schemeClr val="accent6"/>
                </a:solidFill>
                <a:latin typeface="+mn-ea"/>
                <a:ea typeface="+mn-ea"/>
              </a:rPr>
              <a:t>G2-300AC</a:t>
            </a:r>
            <a:r>
              <a:rPr kumimoji="1" lang="ja-JP" altLang="en-US" sz="1400" b="1" dirty="0" smtClean="0">
                <a:solidFill>
                  <a:schemeClr val="accent6"/>
                </a:solidFill>
                <a:latin typeface="+mn-ea"/>
                <a:ea typeface="+mn-ea"/>
              </a:rPr>
              <a:t>（高速巡航型（カウリング付き））を</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　検索式に使用する。</a:t>
            </a:r>
            <a:endParaRPr kumimoji="1" lang="en-US" altLang="ja-JP" sz="1400" b="1" dirty="0" smtClean="0">
              <a:solidFill>
                <a:schemeClr val="accent6"/>
              </a:solidFill>
              <a:latin typeface="+mn-ea"/>
              <a:ea typeface="+mn-ea"/>
            </a:endParaRPr>
          </a:p>
        </p:txBody>
      </p:sp>
      <p:sp>
        <p:nvSpPr>
          <p:cNvPr id="9" name="右矢印 8"/>
          <p:cNvSpPr/>
          <p:nvPr/>
        </p:nvSpPr>
        <p:spPr>
          <a:xfrm rot="10800000">
            <a:off x="5385048" y="4625211"/>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961048" y="4604550"/>
            <a:ext cx="1800493"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②クリック「検索」</a:t>
            </a:r>
            <a:endParaRPr kumimoji="1" lang="ja-JP" altLang="en-US" sz="1400" b="1" dirty="0">
              <a:solidFill>
                <a:schemeClr val="accent6"/>
              </a:solidFill>
              <a:latin typeface="+mn-ea"/>
              <a:ea typeface="+mn-ea"/>
            </a:endParaRPr>
          </a:p>
        </p:txBody>
      </p:sp>
      <p:sp>
        <p:nvSpPr>
          <p:cNvPr id="11" name="右矢印 10"/>
          <p:cNvSpPr/>
          <p:nvPr/>
        </p:nvSpPr>
        <p:spPr>
          <a:xfrm rot="10800000">
            <a:off x="5817096" y="5497302"/>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393833" y="5476641"/>
            <a:ext cx="2159566"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③クリック「一覧表示」</a:t>
            </a:r>
            <a:endParaRPr kumimoji="1" lang="ja-JP" altLang="en-US" sz="1400" b="1" dirty="0">
              <a:solidFill>
                <a:schemeClr val="accent6"/>
              </a:solidFill>
              <a:latin typeface="+mn-ea"/>
              <a:ea typeface="+mn-ea"/>
            </a:endParaRPr>
          </a:p>
        </p:txBody>
      </p:sp>
      <p:sp>
        <p:nvSpPr>
          <p:cNvPr id="13" name="角丸四角形 12"/>
          <p:cNvSpPr/>
          <p:nvPr/>
        </p:nvSpPr>
        <p:spPr>
          <a:xfrm>
            <a:off x="4484948" y="5533301"/>
            <a:ext cx="504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285542" y="5749301"/>
            <a:ext cx="902811"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検索結果</a:t>
            </a:r>
            <a:endParaRPr kumimoji="1" lang="ja-JP" altLang="en-US" sz="1400" b="1" dirty="0">
              <a:solidFill>
                <a:schemeClr val="accent6"/>
              </a:solidFill>
              <a:latin typeface="+mn-ea"/>
              <a:ea typeface="+mn-ea"/>
            </a:endParaRPr>
          </a:p>
        </p:txBody>
      </p:sp>
      <p:sp>
        <p:nvSpPr>
          <p:cNvPr id="1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57098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27</a:t>
            </a:fld>
            <a:endParaRPr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20" y="1268760"/>
            <a:ext cx="4651651" cy="2969009"/>
          </a:xfrm>
          <a:prstGeom prst="rect">
            <a:avLst/>
          </a:prstGeom>
        </p:spPr>
      </p:pic>
      <p:pic>
        <p:nvPicPr>
          <p:cNvPr id="7" name="図 6"/>
          <p:cNvPicPr>
            <a:picLocks noChangeAspect="1"/>
          </p:cNvPicPr>
          <p:nvPr/>
        </p:nvPicPr>
        <p:blipFill>
          <a:blip r:embed="rId4"/>
          <a:stretch>
            <a:fillRect/>
          </a:stretch>
        </p:blipFill>
        <p:spPr>
          <a:xfrm>
            <a:off x="3548844" y="2564904"/>
            <a:ext cx="6027774" cy="3463357"/>
          </a:xfrm>
          <a:prstGeom prst="rect">
            <a:avLst/>
          </a:prstGeom>
          <a:ln>
            <a:noFill/>
          </a:ln>
        </p:spPr>
        <p:style>
          <a:lnRef idx="2">
            <a:schemeClr val="dk1"/>
          </a:lnRef>
          <a:fillRef idx="1">
            <a:schemeClr val="lt1"/>
          </a:fillRef>
          <a:effectRef idx="0">
            <a:schemeClr val="dk1"/>
          </a:effectRef>
          <a:fontRef idx="minor">
            <a:schemeClr val="dk1"/>
          </a:fontRef>
        </p:style>
      </p:pic>
      <p:sp>
        <p:nvSpPr>
          <p:cNvPr id="8" name="曲折矢印 7"/>
          <p:cNvSpPr/>
          <p:nvPr/>
        </p:nvSpPr>
        <p:spPr>
          <a:xfrm flipV="1">
            <a:off x="2942904" y="3177000"/>
            <a:ext cx="1008112" cy="504000"/>
          </a:xfrm>
          <a:prstGeom prst="ben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右矢印 8"/>
          <p:cNvSpPr/>
          <p:nvPr/>
        </p:nvSpPr>
        <p:spPr>
          <a:xfrm rot="7200000">
            <a:off x="3029146" y="2218953"/>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080796" y="1754556"/>
            <a:ext cx="902811"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クリック</a:t>
            </a:r>
            <a:endParaRPr kumimoji="1" lang="ja-JP" altLang="en-US" sz="1400" b="1" dirty="0">
              <a:solidFill>
                <a:schemeClr val="accent6"/>
              </a:solidFill>
              <a:latin typeface="+mn-ea"/>
              <a:ea typeface="+mn-ea"/>
            </a:endParaRPr>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18611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08-03</a:t>
            </a:r>
            <a:br>
              <a:rPr kumimoji="1" lang="en-US" altLang="ja-JP" dirty="0" smtClean="0"/>
            </a:br>
            <a:r>
              <a:rPr kumimoji="1" lang="ja-JP" altLang="en-US" dirty="0" smtClean="0"/>
              <a:t>画像を含む意匠の検索</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28</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707885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ja-JP" altLang="en-US" dirty="0" smtClean="0"/>
              <a:t>権利を調べる（</a:t>
            </a:r>
            <a:r>
              <a:rPr kumimoji="1" lang="en-US" altLang="ja-JP" dirty="0" smtClean="0"/>
              <a:t>1</a:t>
            </a:r>
            <a:r>
              <a:rPr kumimoji="1" lang="ja-JP" altLang="en-US" dirty="0" smtClean="0"/>
              <a:t>）　調査手法の基礎知識　目次</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08-01</a:t>
            </a:r>
            <a:r>
              <a:rPr lang="en-US" altLang="ja-JP" dirty="0"/>
              <a:t>	</a:t>
            </a:r>
            <a:r>
              <a:rPr lang="en-US" altLang="ja-JP" dirty="0" smtClean="0"/>
              <a:t>	</a:t>
            </a:r>
            <a:r>
              <a:rPr kumimoji="1" lang="ja-JP" altLang="en-US" dirty="0" smtClean="0"/>
              <a:t>意匠公報</a:t>
            </a:r>
            <a:endParaRPr kumimoji="1" lang="en-US" altLang="ja-JP" dirty="0" smtClean="0"/>
          </a:p>
          <a:p>
            <a:pPr marL="0" indent="0">
              <a:buNone/>
            </a:pPr>
            <a:endParaRPr kumimoji="1" lang="en-US" altLang="ja-JP" sz="2000" dirty="0" smtClean="0"/>
          </a:p>
          <a:p>
            <a:pPr marL="0" indent="0">
              <a:buNone/>
            </a:pPr>
            <a:r>
              <a:rPr lang="en-US" altLang="ja-JP" dirty="0" smtClean="0"/>
              <a:t>08-02</a:t>
            </a:r>
            <a:r>
              <a:rPr lang="en-US" altLang="ja-JP" dirty="0"/>
              <a:t>	</a:t>
            </a:r>
            <a:r>
              <a:rPr lang="en-US" altLang="ja-JP" dirty="0" smtClean="0"/>
              <a:t>	</a:t>
            </a:r>
            <a:r>
              <a:rPr lang="ja-JP" altLang="en-US" dirty="0" smtClean="0"/>
              <a:t>意匠検索</a:t>
            </a:r>
            <a:endParaRPr lang="en-US" altLang="ja-JP" dirty="0" smtClean="0"/>
          </a:p>
          <a:p>
            <a:pPr marL="0" indent="0">
              <a:buNone/>
            </a:pPr>
            <a:endParaRPr lang="en-US" altLang="ja-JP" sz="2000" dirty="0" smtClean="0"/>
          </a:p>
          <a:p>
            <a:pPr marL="0" indent="0">
              <a:buNone/>
            </a:pPr>
            <a:r>
              <a:rPr kumimoji="1" lang="en-US" altLang="ja-JP" dirty="0" smtClean="0"/>
              <a:t>08-03</a:t>
            </a:r>
            <a:r>
              <a:rPr lang="en-US" altLang="ja-JP" dirty="0"/>
              <a:t>	</a:t>
            </a:r>
            <a:r>
              <a:rPr lang="en-US" altLang="ja-JP" dirty="0" smtClean="0"/>
              <a:t>	</a:t>
            </a:r>
            <a:r>
              <a:rPr kumimoji="1" lang="ja-JP" altLang="en-US" dirty="0" smtClean="0"/>
              <a:t>画像を含む意匠の検索</a:t>
            </a:r>
            <a:endParaRPr kumimoji="1" lang="en-US" altLang="ja-JP" dirty="0" smtClean="0"/>
          </a:p>
          <a:p>
            <a:pPr marL="0" indent="0">
              <a:buNone/>
            </a:pPr>
            <a:endParaRPr kumimoji="1" lang="en-US" altLang="ja-JP" sz="2000" dirty="0" smtClean="0"/>
          </a:p>
          <a:p>
            <a:pPr marL="0" indent="0">
              <a:buNone/>
            </a:pPr>
            <a:r>
              <a:rPr lang="en-US" altLang="ja-JP" dirty="0" smtClean="0"/>
              <a:t>08-04</a:t>
            </a:r>
            <a:r>
              <a:rPr lang="en-US" altLang="ja-JP" dirty="0"/>
              <a:t>	</a:t>
            </a:r>
            <a:r>
              <a:rPr lang="en-US" altLang="ja-JP" dirty="0" smtClean="0"/>
              <a:t>	</a:t>
            </a:r>
            <a:r>
              <a:rPr lang="ja-JP" altLang="en-US" dirty="0" smtClean="0"/>
              <a:t>意匠検索演習</a:t>
            </a:r>
            <a:endParaRPr lang="en-US" altLang="ja-JP" dirty="0" smtClean="0"/>
          </a:p>
          <a:p>
            <a:pPr marL="0" indent="0">
              <a:buNone/>
            </a:pPr>
            <a:endParaRPr kumimoji="1" lang="en-US" altLang="ja-JP" sz="2000" dirty="0" smtClean="0"/>
          </a:p>
          <a:p>
            <a:pPr marL="0" indent="0">
              <a:buNone/>
            </a:pPr>
            <a:r>
              <a:rPr lang="en-US" altLang="ja-JP" dirty="0" smtClean="0"/>
              <a:t>08-05</a:t>
            </a:r>
            <a:r>
              <a:rPr lang="en-US" altLang="ja-JP" dirty="0"/>
              <a:t>	</a:t>
            </a:r>
            <a:r>
              <a:rPr lang="en-US" altLang="ja-JP" dirty="0" smtClean="0"/>
              <a:t>	</a:t>
            </a:r>
            <a:r>
              <a:rPr lang="ja-JP" altLang="en-US" dirty="0" smtClean="0"/>
              <a:t>商標検索</a:t>
            </a:r>
            <a:endParaRPr lang="en-US" altLang="ja-JP" dirty="0" smtClean="0"/>
          </a:p>
          <a:p>
            <a:pPr marL="0" indent="0">
              <a:buNone/>
            </a:pPr>
            <a:endParaRPr lang="en-US" altLang="ja-JP" sz="2000" dirty="0"/>
          </a:p>
          <a:p>
            <a:pPr marL="0" indent="0">
              <a:buNone/>
            </a:pPr>
            <a:r>
              <a:rPr lang="en-US" altLang="ja-JP" dirty="0" smtClean="0"/>
              <a:t>08-06</a:t>
            </a:r>
            <a:r>
              <a:rPr lang="en-US" altLang="ja-JP" dirty="0"/>
              <a:t>	</a:t>
            </a:r>
            <a:r>
              <a:rPr lang="en-US" altLang="ja-JP" dirty="0" smtClean="0"/>
              <a:t>	</a:t>
            </a:r>
            <a:r>
              <a:rPr lang="ja-JP" altLang="en-US" dirty="0" smtClean="0"/>
              <a:t>商標検索演習</a:t>
            </a:r>
            <a:endParaRPr lang="en-US" altLang="ja-JP"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772237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08-03</a:t>
            </a:r>
            <a:r>
              <a:rPr kumimoji="1" lang="ja-JP" altLang="en-US" dirty="0" smtClean="0"/>
              <a:t>　画像を含む意匠の検索</a:t>
            </a:r>
            <a:endParaRPr kumimoji="1" lang="ja-JP" altLang="en-US" dirty="0"/>
          </a:p>
        </p:txBody>
      </p:sp>
      <p:sp>
        <p:nvSpPr>
          <p:cNvPr id="3" name="コンテンツ プレースホルダー 2"/>
          <p:cNvSpPr>
            <a:spLocks noGrp="1"/>
          </p:cNvSpPr>
          <p:nvPr>
            <p:ph idx="1"/>
          </p:nvPr>
        </p:nvSpPr>
        <p:spPr>
          <a:xfrm>
            <a:off x="128464" y="692696"/>
            <a:ext cx="9649072" cy="720000"/>
          </a:xfrm>
          <a:solidFill>
            <a:schemeClr val="accent2">
              <a:lumMod val="20000"/>
              <a:lumOff val="80000"/>
            </a:schemeClr>
          </a:solidFill>
        </p:spPr>
        <p:txBody>
          <a:bodyPr/>
          <a:lstStyle/>
          <a:p>
            <a:r>
              <a:rPr kumimoji="1" lang="ja-JP" altLang="en-US" dirty="0" smtClean="0"/>
              <a:t>「</a:t>
            </a:r>
            <a:r>
              <a:rPr lang="ja-JP" altLang="en-US" dirty="0" smtClean="0"/>
              <a:t>画像</a:t>
            </a:r>
            <a:r>
              <a:rPr lang="ja-JP" altLang="en-US" dirty="0"/>
              <a:t>意匠公報検索支援</a:t>
            </a:r>
            <a:r>
              <a:rPr lang="ja-JP" altLang="en-US" dirty="0" smtClean="0"/>
              <a:t>ツール」（</a:t>
            </a:r>
            <a:r>
              <a:rPr lang="en-US" altLang="ja-JP" dirty="0" smtClean="0"/>
              <a:t>Graphic </a:t>
            </a:r>
            <a:r>
              <a:rPr lang="en-US" altLang="ja-JP" dirty="0"/>
              <a:t>Image </a:t>
            </a:r>
            <a:r>
              <a:rPr lang="en-US" altLang="ja-JP" dirty="0" smtClean="0"/>
              <a:t>Park</a:t>
            </a:r>
            <a:r>
              <a:rPr lang="ja-JP" altLang="en-US" dirty="0" smtClean="0"/>
              <a:t>）</a:t>
            </a:r>
            <a:r>
              <a:rPr kumimoji="1" lang="ja-JP" altLang="en-US" dirty="0" smtClean="0"/>
              <a:t>は、機器の操作画像等の「画像」を含む意匠に関する調査を支援するためのツール。</a:t>
            </a:r>
            <a:endParaRPr kumimoji="1" lang="en-US" altLang="ja-JP"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29</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153" y="1853084"/>
            <a:ext cx="7417693" cy="4157728"/>
          </a:xfrm>
          <a:prstGeom prst="rect">
            <a:avLst/>
          </a:prstGeom>
          <a:solidFill>
            <a:schemeClr val="tx1"/>
          </a:solidFill>
          <a:ln w="9525">
            <a:noFill/>
            <a:miter lim="800000"/>
            <a:headEnd/>
            <a:tailEnd/>
          </a:ln>
        </p:spPr>
      </p:pic>
      <p:sp>
        <p:nvSpPr>
          <p:cNvPr id="7" name="右矢印 6"/>
          <p:cNvSpPr/>
          <p:nvPr/>
        </p:nvSpPr>
        <p:spPr>
          <a:xfrm rot="7200000">
            <a:off x="8265400" y="3966456"/>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370702" y="3472506"/>
            <a:ext cx="902811"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クリック</a:t>
            </a:r>
            <a:endParaRPr kumimoji="1" lang="ja-JP" altLang="en-US" sz="1400" b="1" dirty="0">
              <a:solidFill>
                <a:schemeClr val="accent6"/>
              </a:solidFill>
              <a:latin typeface="+mn-ea"/>
              <a:ea typeface="+mn-ea"/>
            </a:endParaRPr>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597544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08-03</a:t>
            </a:r>
            <a:r>
              <a:rPr kumimoji="1" lang="ja-JP" altLang="en-US" dirty="0" smtClean="0"/>
              <a:t>　画像を含む意匠の検索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例：スマートフォン等端末の画像のデザインを調べる。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30</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73" y="1412776"/>
            <a:ext cx="8785654" cy="312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コンテンツ プレースホルダー 10"/>
          <p:cNvSpPr txBox="1">
            <a:spLocks/>
          </p:cNvSpPr>
          <p:nvPr/>
        </p:nvSpPr>
        <p:spPr bwMode="auto">
          <a:xfrm>
            <a:off x="128464" y="5947200"/>
            <a:ext cx="9649072" cy="360000"/>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r>
              <a:rPr lang="ja-JP" altLang="en-US" sz="1400" kern="0" dirty="0" smtClean="0"/>
              <a:t>創作した画像ファイルを「ドラッグ</a:t>
            </a:r>
            <a:r>
              <a:rPr lang="en-US" altLang="ja-JP" sz="1400" kern="0" dirty="0" smtClean="0"/>
              <a:t>&amp;</a:t>
            </a:r>
            <a:r>
              <a:rPr lang="ja-JP" altLang="en-US" sz="1400" kern="0" dirty="0" smtClean="0"/>
              <a:t>ドロップ」あるいは「ファイルから選択」から直接選択する。</a:t>
            </a:r>
            <a:endParaRPr lang="en-US" altLang="ja-JP" sz="1400" kern="0" dirty="0" smtClean="0"/>
          </a:p>
        </p:txBody>
      </p:sp>
      <p:pic>
        <p:nvPicPr>
          <p:cNvPr id="8" name="図 7" descr="C:\Users\ozaki\Pictures\スマートフォン-1.png"/>
          <p:cNvPicPr/>
          <p:nvPr/>
        </p:nvPicPr>
        <p:blipFill>
          <a:blip r:embed="rId4">
            <a:extLst>
              <a:ext uri="{28A0092B-C50C-407E-A947-70E740481C1C}">
                <a14:useLocalDpi xmlns:a14="http://schemas.microsoft.com/office/drawing/2010/main" val="0"/>
              </a:ext>
            </a:extLst>
          </a:blip>
          <a:srcRect/>
          <a:stretch>
            <a:fillRect/>
          </a:stretch>
        </p:blipFill>
        <p:spPr bwMode="auto">
          <a:xfrm>
            <a:off x="5673080" y="4203000"/>
            <a:ext cx="2324100" cy="1600200"/>
          </a:xfrm>
          <a:prstGeom prst="rect">
            <a:avLst/>
          </a:prstGeom>
          <a:noFill/>
          <a:ln>
            <a:solidFill>
              <a:schemeClr val="tx1"/>
            </a:solidFill>
          </a:ln>
        </p:spPr>
      </p:pic>
      <p:sp>
        <p:nvSpPr>
          <p:cNvPr id="9" name="右矢印 8"/>
          <p:cNvSpPr/>
          <p:nvPr/>
        </p:nvSpPr>
        <p:spPr>
          <a:xfrm rot="7200000">
            <a:off x="6949931" y="3152896"/>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919816" y="2696808"/>
            <a:ext cx="1620957"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②「端末」を入力</a:t>
            </a:r>
            <a:endParaRPr kumimoji="1" lang="ja-JP" altLang="en-US" sz="1400" b="1" dirty="0">
              <a:solidFill>
                <a:schemeClr val="accent6"/>
              </a:solidFill>
              <a:latin typeface="+mn-ea"/>
              <a:ea typeface="+mn-ea"/>
            </a:endParaRPr>
          </a:p>
        </p:txBody>
      </p:sp>
      <p:sp>
        <p:nvSpPr>
          <p:cNvPr id="11" name="右矢印 10"/>
          <p:cNvSpPr/>
          <p:nvPr/>
        </p:nvSpPr>
        <p:spPr>
          <a:xfrm rot="18000000">
            <a:off x="2905401" y="2231393"/>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216696" y="2646159"/>
            <a:ext cx="1673856"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a:t>
            </a:r>
            <a:r>
              <a:rPr kumimoji="1" lang="en-US" altLang="ja-JP" sz="1400" b="1" dirty="0" smtClean="0">
                <a:solidFill>
                  <a:schemeClr val="accent6"/>
                </a:solidFill>
                <a:latin typeface="+mn-ea"/>
                <a:ea typeface="+mn-ea"/>
              </a:rPr>
              <a:t>’</a:t>
            </a:r>
            <a:r>
              <a:rPr kumimoji="1" lang="ja-JP" altLang="en-US" sz="1400" b="1" dirty="0" smtClean="0">
                <a:solidFill>
                  <a:schemeClr val="accent6"/>
                </a:solidFill>
                <a:latin typeface="+mn-ea"/>
                <a:ea typeface="+mn-ea"/>
              </a:rPr>
              <a:t>ファイルを選択</a:t>
            </a:r>
            <a:endParaRPr kumimoji="1" lang="ja-JP" altLang="en-US" sz="1400" b="1" dirty="0">
              <a:solidFill>
                <a:schemeClr val="accent6"/>
              </a:solidFill>
              <a:latin typeface="+mn-ea"/>
              <a:ea typeface="+mn-ea"/>
            </a:endParaRPr>
          </a:p>
        </p:txBody>
      </p:sp>
      <p:sp>
        <p:nvSpPr>
          <p:cNvPr id="13" name="右矢印 12"/>
          <p:cNvSpPr/>
          <p:nvPr/>
        </p:nvSpPr>
        <p:spPr>
          <a:xfrm rot="18000000">
            <a:off x="3602553" y="4558368"/>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909488" y="5023784"/>
            <a:ext cx="1620957"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③結果を表示する</a:t>
            </a:r>
            <a:endParaRPr kumimoji="1" lang="ja-JP" altLang="en-US" sz="1400" b="1" dirty="0">
              <a:solidFill>
                <a:schemeClr val="accent6"/>
              </a:solidFill>
              <a:latin typeface="+mn-ea"/>
              <a:ea typeface="+mn-ea"/>
            </a:endParaRPr>
          </a:p>
        </p:txBody>
      </p:sp>
      <p:sp>
        <p:nvSpPr>
          <p:cNvPr id="15" name="テキスト ボックス 14"/>
          <p:cNvSpPr txBox="1"/>
          <p:nvPr/>
        </p:nvSpPr>
        <p:spPr>
          <a:xfrm>
            <a:off x="5673080" y="3871676"/>
            <a:ext cx="1949573"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①ドラッグ</a:t>
            </a:r>
            <a:r>
              <a:rPr kumimoji="1" lang="en-US" altLang="ja-JP" sz="1400" b="1" dirty="0" smtClean="0">
                <a:solidFill>
                  <a:schemeClr val="accent6"/>
                </a:solidFill>
                <a:latin typeface="+mn-ea"/>
                <a:ea typeface="+mn-ea"/>
              </a:rPr>
              <a:t>&amp;</a:t>
            </a:r>
            <a:r>
              <a:rPr kumimoji="1" lang="ja-JP" altLang="en-US" sz="1400" b="1" dirty="0" smtClean="0">
                <a:solidFill>
                  <a:schemeClr val="accent6"/>
                </a:solidFill>
                <a:latin typeface="+mn-ea"/>
                <a:ea typeface="+mn-ea"/>
              </a:rPr>
              <a:t>ドロップ</a:t>
            </a:r>
            <a:endParaRPr kumimoji="1" lang="ja-JP" altLang="en-US" sz="1400" b="1" dirty="0">
              <a:solidFill>
                <a:schemeClr val="accent6"/>
              </a:solidFill>
              <a:latin typeface="+mn-ea"/>
              <a:ea typeface="+mn-ea"/>
            </a:endParaRPr>
          </a:p>
        </p:txBody>
      </p:sp>
      <p:sp>
        <p:nvSpPr>
          <p:cNvPr id="17" name="右矢印 16"/>
          <p:cNvSpPr/>
          <p:nvPr/>
        </p:nvSpPr>
        <p:spPr>
          <a:xfrm rot="13500000">
            <a:off x="4783831" y="3704869"/>
            <a:ext cx="864000" cy="288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527857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08-03</a:t>
            </a:r>
            <a:r>
              <a:rPr kumimoji="1" lang="ja-JP" altLang="en-US" dirty="0" smtClean="0"/>
              <a:t>　画像を含む意匠の検索</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31</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0" y="1268760"/>
            <a:ext cx="87439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810" y="3861048"/>
            <a:ext cx="4688230" cy="2450804"/>
          </a:xfrm>
          <a:prstGeom prst="rect">
            <a:avLst/>
          </a:prstGeom>
        </p:spPr>
      </p:pic>
      <p:sp>
        <p:nvSpPr>
          <p:cNvPr id="8" name="曲折矢印 7"/>
          <p:cNvSpPr/>
          <p:nvPr/>
        </p:nvSpPr>
        <p:spPr>
          <a:xfrm flipV="1">
            <a:off x="3789016" y="5068945"/>
            <a:ext cx="1008112" cy="504000"/>
          </a:xfrm>
          <a:prstGeom prst="ben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右矢印 8"/>
          <p:cNvSpPr/>
          <p:nvPr/>
        </p:nvSpPr>
        <p:spPr>
          <a:xfrm rot="18000000">
            <a:off x="2737464" y="5010571"/>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381699" y="5475987"/>
            <a:ext cx="902811"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クリック</a:t>
            </a:r>
            <a:endParaRPr kumimoji="1" lang="ja-JP" altLang="en-US" sz="1400" b="1" dirty="0">
              <a:solidFill>
                <a:schemeClr val="accent6"/>
              </a:solidFill>
              <a:latin typeface="+mn-ea"/>
              <a:ea typeface="+mn-ea"/>
            </a:endParaRPr>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63615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08-04</a:t>
            </a:r>
            <a:br>
              <a:rPr kumimoji="1" lang="en-US" altLang="ja-JP" dirty="0" smtClean="0"/>
            </a:br>
            <a:r>
              <a:rPr kumimoji="1" lang="ja-JP" altLang="en-US" dirty="0" smtClean="0"/>
              <a:t>意匠検索演習</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32</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486476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08-04</a:t>
            </a:r>
            <a:r>
              <a:rPr kumimoji="1" lang="ja-JP" altLang="en-US" dirty="0" smtClean="0"/>
              <a:t>　意匠検索演習</a:t>
            </a:r>
            <a:endParaRPr kumimoji="1" lang="ja-JP" altLang="en-US" dirty="0"/>
          </a:p>
        </p:txBody>
      </p:sp>
      <p:sp>
        <p:nvSpPr>
          <p:cNvPr id="3" name="コンテンツ プレースホルダー 2"/>
          <p:cNvSpPr>
            <a:spLocks noGrp="1"/>
          </p:cNvSpPr>
          <p:nvPr>
            <p:ph idx="1"/>
          </p:nvPr>
        </p:nvSpPr>
        <p:spPr/>
        <p:txBody>
          <a:bodyPr/>
          <a:lstStyle/>
          <a:p>
            <a:pPr>
              <a:buFont typeface="+mj-lt"/>
              <a:buAutoNum type="arabicPeriod"/>
            </a:pPr>
            <a:r>
              <a:rPr kumimoji="1" lang="en-US" altLang="ja-JP" dirty="0" smtClean="0"/>
              <a:t>2015</a:t>
            </a:r>
            <a:r>
              <a:rPr kumimoji="1" lang="ja-JP" altLang="en-US" dirty="0" smtClean="0"/>
              <a:t>年</a:t>
            </a:r>
            <a:r>
              <a:rPr kumimoji="1" lang="en-US" altLang="ja-JP" dirty="0" smtClean="0"/>
              <a:t>1</a:t>
            </a:r>
            <a:r>
              <a:rPr kumimoji="1" lang="ja-JP" altLang="en-US" dirty="0" smtClean="0"/>
              <a:t>月</a:t>
            </a:r>
            <a:r>
              <a:rPr kumimoji="1" lang="en-US" altLang="ja-JP" dirty="0" smtClean="0"/>
              <a:t>1</a:t>
            </a:r>
            <a:r>
              <a:rPr kumimoji="1" lang="ja-JP" altLang="en-US" dirty="0" smtClean="0"/>
              <a:t>日から</a:t>
            </a:r>
            <a:r>
              <a:rPr kumimoji="1" lang="en-US" altLang="ja-JP" dirty="0" smtClean="0"/>
              <a:t>2015</a:t>
            </a:r>
            <a:r>
              <a:rPr kumimoji="1" lang="ja-JP" altLang="en-US" dirty="0" smtClean="0"/>
              <a:t>年</a:t>
            </a:r>
            <a:r>
              <a:rPr kumimoji="1" lang="en-US" altLang="ja-JP" dirty="0" smtClean="0"/>
              <a:t>12</a:t>
            </a:r>
            <a:r>
              <a:rPr kumimoji="1" lang="ja-JP" altLang="en-US" dirty="0" smtClean="0"/>
              <a:t>月</a:t>
            </a:r>
            <a:r>
              <a:rPr kumimoji="1" lang="en-US" altLang="ja-JP" dirty="0" smtClean="0"/>
              <a:t>31</a:t>
            </a:r>
            <a:r>
              <a:rPr kumimoji="1" lang="ja-JP" altLang="en-US" dirty="0" smtClean="0"/>
              <a:t>日の</a:t>
            </a:r>
            <a:r>
              <a:rPr kumimoji="1" lang="en-US" altLang="ja-JP" dirty="0" smtClean="0"/>
              <a:t>1</a:t>
            </a:r>
            <a:r>
              <a:rPr kumimoji="1" lang="ja-JP" altLang="en-US" dirty="0" smtClean="0"/>
              <a:t>年間に登録になった「ふた付き」の「包装用容器」のデザインについて調べる。</a:t>
            </a:r>
            <a:endParaRPr kumimoji="1" lang="en-US" altLang="ja-JP" dirty="0" smtClean="0"/>
          </a:p>
          <a:p>
            <a:pPr>
              <a:buFont typeface="+mj-lt"/>
              <a:buAutoNum type="arabicPeriod"/>
            </a:pPr>
            <a:endParaRPr lang="en-US" altLang="ja-JP" dirty="0" smtClean="0"/>
          </a:p>
          <a:p>
            <a:r>
              <a:rPr lang="ja-JP" altLang="en-US" dirty="0" smtClean="0"/>
              <a:t>（ヒント）現行意匠分類において「包装用容器」の分類を調べ、さらに細かく展開された「</a:t>
            </a:r>
            <a:r>
              <a:rPr lang="en-US" altLang="ja-JP" dirty="0" smtClean="0"/>
              <a:t>D</a:t>
            </a:r>
            <a:r>
              <a:rPr lang="ja-JP" altLang="en-US" dirty="0" smtClean="0"/>
              <a:t>ターム」において「ふた付き」である分類を調べる。</a:t>
            </a:r>
            <a:endParaRPr lang="en-US" altLang="ja-JP" dirty="0"/>
          </a:p>
          <a:p>
            <a:pPr>
              <a:buFont typeface="+mj-lt"/>
              <a:buAutoNum type="arabicPeriod"/>
            </a:pPr>
            <a:endParaRPr lang="en-US" altLang="ja-JP" dirty="0"/>
          </a:p>
          <a:p>
            <a:pPr>
              <a:buFont typeface="+mj-lt"/>
              <a:buAutoNum type="arabicPeriod" startAt="2"/>
            </a:pPr>
            <a:r>
              <a:rPr kumimoji="1" lang="en-US" altLang="ja-JP" dirty="0" smtClean="0"/>
              <a:t>2004</a:t>
            </a:r>
            <a:r>
              <a:rPr kumimoji="1" lang="ja-JP" altLang="en-US" dirty="0" smtClean="0"/>
              <a:t>年</a:t>
            </a:r>
            <a:r>
              <a:rPr kumimoji="1" lang="en-US" altLang="ja-JP" dirty="0" smtClean="0"/>
              <a:t>1</a:t>
            </a:r>
            <a:r>
              <a:rPr kumimoji="1" lang="ja-JP" altLang="en-US" dirty="0" smtClean="0"/>
              <a:t>月</a:t>
            </a:r>
            <a:r>
              <a:rPr kumimoji="1" lang="en-US" altLang="ja-JP" dirty="0" smtClean="0"/>
              <a:t>1</a:t>
            </a:r>
            <a:r>
              <a:rPr kumimoji="1" lang="ja-JP" altLang="en-US" dirty="0" smtClean="0"/>
              <a:t>日から</a:t>
            </a:r>
            <a:r>
              <a:rPr kumimoji="1" lang="en-US" altLang="ja-JP" dirty="0" smtClean="0"/>
              <a:t>2004</a:t>
            </a:r>
            <a:r>
              <a:rPr kumimoji="1" lang="ja-JP" altLang="en-US" dirty="0" smtClean="0"/>
              <a:t>年</a:t>
            </a:r>
            <a:r>
              <a:rPr kumimoji="1" lang="en-US" altLang="ja-JP" dirty="0" smtClean="0"/>
              <a:t>12</a:t>
            </a:r>
            <a:r>
              <a:rPr kumimoji="1" lang="ja-JP" altLang="en-US" dirty="0" smtClean="0"/>
              <a:t>月</a:t>
            </a:r>
            <a:r>
              <a:rPr kumimoji="1" lang="en-US" altLang="ja-JP" dirty="0" smtClean="0"/>
              <a:t>31</a:t>
            </a:r>
            <a:r>
              <a:rPr kumimoji="1" lang="ja-JP" altLang="en-US" dirty="0" smtClean="0"/>
              <a:t>日の</a:t>
            </a:r>
            <a:r>
              <a:rPr kumimoji="1" lang="en-US" altLang="ja-JP" dirty="0" smtClean="0"/>
              <a:t>1</a:t>
            </a:r>
            <a:r>
              <a:rPr kumimoji="1" lang="ja-JP" altLang="en-US" dirty="0" smtClean="0"/>
              <a:t>年間に登録になった「ふた付き」の「包装用容器」のデザインについて調べる。</a:t>
            </a:r>
            <a:endParaRPr kumimoji="1" lang="en-US" altLang="ja-JP" dirty="0" smtClean="0"/>
          </a:p>
          <a:p>
            <a:pPr>
              <a:buFont typeface="+mj-lt"/>
              <a:buAutoNum type="arabicPeriod" startAt="2"/>
            </a:pPr>
            <a:endParaRPr lang="en-US" altLang="ja-JP" dirty="0"/>
          </a:p>
          <a:p>
            <a:r>
              <a:rPr kumimoji="1" lang="ja-JP" altLang="en-US" dirty="0" smtClean="0"/>
              <a:t>（ヒント）</a:t>
            </a:r>
            <a:r>
              <a:rPr kumimoji="1" lang="en-US" altLang="ja-JP" dirty="0" smtClean="0"/>
              <a:t>2004</a:t>
            </a:r>
            <a:r>
              <a:rPr kumimoji="1" lang="ja-JP" altLang="en-US" dirty="0" smtClean="0"/>
              <a:t>年</a:t>
            </a:r>
            <a:r>
              <a:rPr kumimoji="1" lang="en-US" altLang="ja-JP" dirty="0" smtClean="0"/>
              <a:t>12</a:t>
            </a:r>
            <a:r>
              <a:rPr kumimoji="1" lang="ja-JP" altLang="en-US" dirty="0" smtClean="0"/>
              <a:t>月</a:t>
            </a:r>
            <a:r>
              <a:rPr kumimoji="1" lang="en-US" altLang="ja-JP" dirty="0" smtClean="0"/>
              <a:t>31</a:t>
            </a:r>
            <a:r>
              <a:rPr kumimoji="1" lang="ja-JP" altLang="en-US" dirty="0" smtClean="0"/>
              <a:t>日以前に出願された案件には、「旧分類」が付与されている。</a:t>
            </a:r>
            <a:endParaRPr kumimoji="1" lang="en-US" altLang="ja-JP" dirty="0" smtClean="0"/>
          </a:p>
          <a:p>
            <a:r>
              <a:rPr kumimoji="1" lang="ja-JP" altLang="en-US" dirty="0" smtClean="0"/>
              <a:t>（ヒント）「検索式」において「現行→旧分類変換」をクリックし、旧分類へ変換してから検索を行う。</a:t>
            </a:r>
            <a:endParaRPr kumimoji="1" lang="en-US" altLang="ja-JP"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33</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011950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08-04</a:t>
            </a:r>
            <a:r>
              <a:rPr kumimoji="1" lang="ja-JP" altLang="en-US" dirty="0" smtClean="0"/>
              <a:t>　意匠検索演習</a:t>
            </a:r>
            <a:endParaRPr kumimoji="1" lang="ja-JP" altLang="en-US" dirty="0"/>
          </a:p>
        </p:txBody>
      </p:sp>
      <p:sp>
        <p:nvSpPr>
          <p:cNvPr id="3" name="コンテンツ プレースホルダー 2"/>
          <p:cNvSpPr>
            <a:spLocks noGrp="1"/>
          </p:cNvSpPr>
          <p:nvPr>
            <p:ph idx="1"/>
          </p:nvPr>
        </p:nvSpPr>
        <p:spPr>
          <a:xfrm>
            <a:off x="128464" y="692696"/>
            <a:ext cx="9649072" cy="1368000"/>
          </a:xfrm>
          <a:solidFill>
            <a:schemeClr val="accent2">
              <a:lumMod val="20000"/>
              <a:lumOff val="80000"/>
            </a:schemeClr>
          </a:solidFill>
        </p:spPr>
        <p:txBody>
          <a:bodyPr/>
          <a:lstStyle/>
          <a:p>
            <a:r>
              <a:rPr kumimoji="1" lang="ja-JP" altLang="en-US" dirty="0" smtClean="0"/>
              <a:t>意匠権の設定登録があったときは、意匠公報が発行される。</a:t>
            </a:r>
            <a:endParaRPr kumimoji="1" lang="en-US" altLang="ja-JP" dirty="0" smtClean="0"/>
          </a:p>
          <a:p>
            <a:r>
              <a:rPr kumimoji="1" lang="ja-JP" altLang="en-US" dirty="0" smtClean="0"/>
              <a:t>意匠権の設定登録日から約</a:t>
            </a:r>
            <a:r>
              <a:rPr lang="en-US" altLang="ja-JP" dirty="0" smtClean="0"/>
              <a:t>1</a:t>
            </a:r>
            <a:r>
              <a:rPr lang="ja-JP" altLang="en-US" dirty="0" smtClean="0"/>
              <a:t>か月後に意匠公報が発行され、その意匠権に関する意匠登録番号及び設定登録日、出願番号及び出願年月日、意匠権者、図面、写真、ひな形又は見本の内容等が掲載される。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34</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091" y="2060696"/>
            <a:ext cx="7001815" cy="410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128588" y="6019200"/>
            <a:ext cx="9648825"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kumimoji="1" lang="ja-JP" altLang="en-US" sz="800" dirty="0" smtClean="0">
                <a:solidFill>
                  <a:schemeClr val="tx1"/>
                </a:solidFill>
                <a:latin typeface="+mn-ea"/>
              </a:rPr>
              <a:t>出典：公報発行案内（</a:t>
            </a:r>
            <a:r>
              <a:rPr lang="en-US" altLang="ja-JP" sz="800" dirty="0">
                <a:solidFill>
                  <a:schemeClr val="tx1"/>
                </a:solidFill>
                <a:latin typeface="+mn-ea"/>
              </a:rPr>
              <a:t> http://www.jpo.go.jp/torikumi/kouhou/kouhou2/pdf/kouhou_hakkou_annai/kouhou_annai.pdf </a:t>
            </a:r>
            <a:r>
              <a:rPr kumimoji="1" lang="ja-JP" altLang="en-US" sz="800" dirty="0" smtClean="0">
                <a:solidFill>
                  <a:schemeClr val="tx1"/>
                </a:solidFill>
                <a:latin typeface="+mn-ea"/>
              </a:rPr>
              <a:t>）</a:t>
            </a:r>
            <a:endParaRPr kumimoji="1" lang="ja-JP" altLang="en-US" sz="800" dirty="0">
              <a:solidFill>
                <a:schemeClr val="tx1"/>
              </a:solidFill>
              <a:latin typeface="+mn-ea"/>
            </a:endParaRPr>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42940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08-04</a:t>
            </a:r>
            <a:r>
              <a:rPr kumimoji="1" lang="ja-JP" altLang="en-US" dirty="0" smtClean="0"/>
              <a:t>　意匠検索演習</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a:t>
            </a:r>
            <a:r>
              <a:rPr kumimoji="1" lang="ja-JP" altLang="en-US" dirty="0" smtClean="0"/>
              <a:t>君が「こんなに簡単に調べることができるのであれば、出願するときや、自分の作品を発表するときには、自分で調査できますね。」と言うと、</a:t>
            </a:r>
            <a:r>
              <a:rPr kumimoji="1" lang="en-US" altLang="ja-JP" dirty="0" smtClean="0"/>
              <a:t>D</a:t>
            </a:r>
            <a:r>
              <a:rPr kumimoji="1" lang="ja-JP" altLang="en-US" dirty="0" smtClean="0"/>
              <a:t>先生は「インターネット検索をするつもりで気軽に利用するとよいと思います。検索の方法は一つのやり方で完全ということはないので、まずは簡単にキーワードで検索してみて、思ったような意匠が出てこなければ、日本意匠分類や</a:t>
            </a:r>
            <a:r>
              <a:rPr kumimoji="1" lang="en-US" altLang="ja-JP" dirty="0" smtClean="0"/>
              <a:t>D</a:t>
            </a:r>
            <a:r>
              <a:rPr kumimoji="1" lang="ja-JP" altLang="en-US" dirty="0" smtClean="0"/>
              <a:t>タームを活用してみるとよいでしょう。」とアドバイスをしてくれた。</a:t>
            </a:r>
            <a:endParaRPr kumimoji="1" lang="en-US" altLang="ja-JP" dirty="0" smtClean="0"/>
          </a:p>
          <a:p>
            <a:r>
              <a:rPr kumimoji="1" lang="ja-JP" altLang="en-US" dirty="0" smtClean="0"/>
              <a:t>他者の意匠権の存在を知らなかったとしても、権利侵害として訴えられることが起こり得る。法律に関して専門家ほどの知識はなくても、作品を世の中に出す前には、ある程度自分でも調べておくことが重要だということを</a:t>
            </a:r>
            <a:r>
              <a:rPr kumimoji="1" lang="en-US" altLang="ja-JP" dirty="0" smtClean="0"/>
              <a:t>A</a:t>
            </a:r>
            <a:r>
              <a:rPr kumimoji="1" lang="ja-JP" altLang="en-US" dirty="0" smtClean="0"/>
              <a:t>君は理解した。</a:t>
            </a:r>
            <a:endParaRPr kumimoji="1" lang="en-US" altLang="ja-JP" dirty="0" smtClean="0"/>
          </a:p>
          <a:p>
            <a:r>
              <a:rPr kumimoji="1" lang="ja-JP" altLang="en-US" dirty="0" smtClean="0"/>
              <a:t>そして、権利の話だけでなく、世の中で生み出されている様々な最新のデザインを系統立てて調べることができる</a:t>
            </a:r>
            <a:r>
              <a:rPr kumimoji="1" lang="en-US" altLang="ja-JP" dirty="0" smtClean="0"/>
              <a:t>J-</a:t>
            </a:r>
            <a:r>
              <a:rPr kumimoji="1" lang="en-US" altLang="ja-JP" dirty="0" err="1" smtClean="0"/>
              <a:t>PlatPat</a:t>
            </a:r>
            <a:r>
              <a:rPr kumimoji="1" lang="ja-JP" altLang="en-US" dirty="0" smtClean="0"/>
              <a:t>は眺めているだけでも面白いと感じ、早速家に帰って自分のパソコンでも調べてみようと思いながら研究室を後にした。</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35</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910533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08-05</a:t>
            </a:r>
            <a:br>
              <a:rPr kumimoji="1" lang="en-US" altLang="ja-JP" dirty="0" smtClean="0"/>
            </a:br>
            <a:r>
              <a:rPr kumimoji="1" lang="ja-JP" altLang="en-US" dirty="0" smtClean="0"/>
              <a:t>商標検索</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36</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752263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solidFill>
            <a:schemeClr val="accent2">
              <a:lumMod val="40000"/>
              <a:lumOff val="60000"/>
            </a:schemeClr>
          </a:solidFill>
        </p:spPr>
        <p:txBody>
          <a:bodyPr/>
          <a:lstStyle/>
          <a:p>
            <a:r>
              <a:rPr kumimoji="1" lang="en-US" altLang="ja-JP" dirty="0" smtClean="0"/>
              <a:t>CASE2</a:t>
            </a:r>
            <a:endParaRPr kumimoji="1" lang="ja-JP" altLang="en-US" dirty="0"/>
          </a:p>
        </p:txBody>
      </p:sp>
      <p:sp>
        <p:nvSpPr>
          <p:cNvPr id="7" name="コンテンツ プレースホルダー 6"/>
          <p:cNvSpPr>
            <a:spLocks noGrp="1"/>
          </p:cNvSpPr>
          <p:nvPr>
            <p:ph idx="1"/>
          </p:nvPr>
        </p:nvSpPr>
        <p:spPr/>
        <p:txBody>
          <a:bodyPr/>
          <a:lstStyle/>
          <a:p>
            <a:r>
              <a:rPr kumimoji="1" lang="en-US" altLang="ja-JP" dirty="0" smtClean="0"/>
              <a:t>A</a:t>
            </a:r>
            <a:r>
              <a:rPr kumimoji="1" lang="ja-JP" altLang="en-US" dirty="0" smtClean="0"/>
              <a:t>君は意匠登録出願の目途が立ったので、</a:t>
            </a:r>
            <a:r>
              <a:rPr kumimoji="1" lang="en-US" altLang="ja-JP" dirty="0" smtClean="0"/>
              <a:t>D</a:t>
            </a:r>
            <a:r>
              <a:rPr kumimoji="1" lang="ja-JP" altLang="en-US" dirty="0" smtClean="0"/>
              <a:t>先生にお礼を兼ねて報告するために再び研究室を訪問した。</a:t>
            </a:r>
            <a:r>
              <a:rPr kumimoji="1" lang="en-US" altLang="ja-JP" dirty="0" smtClean="0"/>
              <a:t>J-</a:t>
            </a:r>
            <a:r>
              <a:rPr kumimoji="1" lang="en-US" altLang="ja-JP" dirty="0" err="1" smtClean="0"/>
              <a:t>PlatPat</a:t>
            </a:r>
            <a:r>
              <a:rPr kumimoji="1" lang="ja-JP" altLang="en-US" dirty="0" smtClean="0"/>
              <a:t>で調査した結果、自分が考えたデザインは、まだ意匠登録されていない新規なものであることがわかったことを報告した。</a:t>
            </a:r>
            <a:r>
              <a:rPr kumimoji="1" lang="en-US" altLang="ja-JP" dirty="0" smtClean="0"/>
              <a:t/>
            </a:r>
            <a:br>
              <a:rPr kumimoji="1" lang="en-US" altLang="ja-JP" dirty="0" smtClean="0"/>
            </a:br>
            <a:r>
              <a:rPr kumimoji="1" lang="ja-JP" altLang="en-US" dirty="0" smtClean="0"/>
              <a:t>先生は改めて文房具を見て「これは、もしかすると事業としてうまく行くかもしれませんね」と言った。</a:t>
            </a:r>
            <a:r>
              <a:rPr kumimoji="1" lang="en-US" altLang="ja-JP" dirty="0" smtClean="0"/>
              <a:t/>
            </a:r>
            <a:br>
              <a:rPr kumimoji="1" lang="en-US" altLang="ja-JP" dirty="0" smtClean="0"/>
            </a:br>
            <a:r>
              <a:rPr kumimoji="1" lang="en-US" altLang="ja-JP" dirty="0" smtClean="0"/>
              <a:t>A</a:t>
            </a:r>
            <a:r>
              <a:rPr kumimoji="1" lang="ja-JP" altLang="en-US" dirty="0" smtClean="0"/>
              <a:t>君は喜びながらも、少々不安そうに「特徴がある形状なので、すぐに真似されるとお困ります」と言うと、</a:t>
            </a:r>
            <a:r>
              <a:rPr lang="en-US" altLang="ja-JP" dirty="0" smtClean="0"/>
              <a:t>D</a:t>
            </a:r>
            <a:r>
              <a:rPr lang="ja-JP" altLang="en-US" dirty="0" smtClean="0"/>
              <a:t>先生は「そのために意匠権を取得することが重要です」と答えた。そして、将来のことを考えるとブランド戦略についても考えた方が良いことをアドバイスした。</a:t>
            </a:r>
            <a:r>
              <a:rPr lang="en-US" altLang="ja-JP" dirty="0" smtClean="0"/>
              <a:t/>
            </a:r>
            <a:br>
              <a:rPr lang="en-US" altLang="ja-JP" dirty="0" smtClean="0"/>
            </a:br>
            <a:r>
              <a:rPr lang="ja-JP" altLang="en-US" dirty="0" smtClean="0"/>
              <a:t>創作物を社会へ送り出し、事業として展開していくためには、意匠権で保護すると同時にブランドを育てていくことも重要だと聞いた</a:t>
            </a:r>
            <a:r>
              <a:rPr lang="en-US" altLang="ja-JP" dirty="0" smtClean="0"/>
              <a:t>A</a:t>
            </a:r>
            <a:r>
              <a:rPr lang="ja-JP" altLang="en-US" dirty="0" smtClean="0"/>
              <a:t>君は、商標権の調査方法についても教えてもらうことにした。</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37</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994707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08-05</a:t>
            </a:r>
            <a:r>
              <a:rPr kumimoji="1" lang="ja-JP" altLang="en-US" dirty="0" smtClean="0"/>
              <a:t>　商標検索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キーワードを入力しての簡易検索を行う。</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38</a:t>
            </a:fld>
            <a:endParaRPr lang="ja-JP" altLang="en-US" dirty="0"/>
          </a:p>
        </p:txBody>
      </p:sp>
      <p:pic>
        <p:nvPicPr>
          <p:cNvPr id="6" name="図 5"/>
          <p:cNvPicPr>
            <a:picLocks noChangeAspect="1"/>
          </p:cNvPicPr>
          <p:nvPr/>
        </p:nvPicPr>
        <p:blipFill>
          <a:blip r:embed="rId3"/>
          <a:stretch>
            <a:fillRect/>
          </a:stretch>
        </p:blipFill>
        <p:spPr>
          <a:xfrm>
            <a:off x="1336637" y="1268712"/>
            <a:ext cx="7232726" cy="2441148"/>
          </a:xfrm>
          <a:prstGeom prst="rect">
            <a:avLst/>
          </a:prstGeom>
        </p:spPr>
      </p:pic>
      <p:pic>
        <p:nvPicPr>
          <p:cNvPr id="7" name="図 6"/>
          <p:cNvPicPr>
            <a:picLocks noChangeAspect="1"/>
          </p:cNvPicPr>
          <p:nvPr/>
        </p:nvPicPr>
        <p:blipFill>
          <a:blip r:embed="rId4"/>
          <a:stretch>
            <a:fillRect/>
          </a:stretch>
        </p:blipFill>
        <p:spPr>
          <a:xfrm>
            <a:off x="126021" y="3761163"/>
            <a:ext cx="5985615" cy="639578"/>
          </a:xfrm>
          <a:prstGeom prst="rect">
            <a:avLst/>
          </a:prstGeom>
          <a:ln>
            <a:noFill/>
          </a:ln>
        </p:spPr>
        <p:style>
          <a:lnRef idx="2">
            <a:schemeClr val="dk1"/>
          </a:lnRef>
          <a:fillRef idx="1">
            <a:schemeClr val="lt1"/>
          </a:fillRef>
          <a:effectRef idx="0">
            <a:schemeClr val="dk1"/>
          </a:effectRef>
          <a:fontRef idx="minor">
            <a:schemeClr val="dk1"/>
          </a:fontRef>
        </p:style>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88" y="4447455"/>
            <a:ext cx="5985616" cy="1292555"/>
          </a:xfrm>
          <a:prstGeom prst="rect">
            <a:avLst/>
          </a:prstGeom>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2565" y="4352277"/>
            <a:ext cx="2784848" cy="123492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コンテンツ プレースホルダー 10"/>
          <p:cNvSpPr txBox="1">
            <a:spLocks/>
          </p:cNvSpPr>
          <p:nvPr/>
        </p:nvSpPr>
        <p:spPr bwMode="auto">
          <a:xfrm>
            <a:off x="128464" y="5731200"/>
            <a:ext cx="9649072" cy="576000"/>
          </a:xfrm>
          <a:prstGeom prst="rect">
            <a:avLst/>
          </a:prstGeom>
          <a:solidFill>
            <a:schemeClr val="accent5">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r>
              <a:rPr lang="ja-JP" altLang="en-US" sz="1400" kern="0" dirty="0" smtClean="0"/>
              <a:t>検索キーワードの入力例：商標が「</a:t>
            </a:r>
            <a:r>
              <a:rPr lang="en-US" altLang="ja-JP" sz="1400" kern="0" dirty="0" smtClean="0"/>
              <a:t>MIDORI</a:t>
            </a:r>
            <a:r>
              <a:rPr lang="ja-JP" altLang="en-US" sz="1400" kern="0" dirty="0" smtClean="0"/>
              <a:t>」という商標を検索する→（中間一致の場合）「？ＭＩＤＯＲＩ？」</a:t>
            </a:r>
            <a:r>
              <a:rPr lang="en-US" altLang="ja-JP" sz="1400" kern="0" dirty="0" smtClean="0"/>
              <a:t>※</a:t>
            </a:r>
            <a:r>
              <a:rPr lang="ja-JP" altLang="en-US" sz="1400" kern="0" dirty="0" smtClean="0"/>
              <a:t>全角で入力</a:t>
            </a:r>
            <a:endParaRPr lang="en-US" altLang="ja-JP" sz="1400" kern="0" dirty="0" smtClean="0"/>
          </a:p>
        </p:txBody>
      </p:sp>
      <p:sp>
        <p:nvSpPr>
          <p:cNvPr id="11" name="右矢印 10"/>
          <p:cNvSpPr/>
          <p:nvPr/>
        </p:nvSpPr>
        <p:spPr>
          <a:xfrm rot="19800000">
            <a:off x="2142099" y="3147304"/>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12540" y="3507274"/>
            <a:ext cx="2159566"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①「商標を探す」を選択</a:t>
            </a:r>
            <a:endParaRPr kumimoji="1" lang="ja-JP" altLang="en-US" sz="1400" b="1" dirty="0">
              <a:solidFill>
                <a:schemeClr val="accent6"/>
              </a:solidFill>
              <a:latin typeface="+mn-ea"/>
              <a:ea typeface="+mn-ea"/>
            </a:endParaRPr>
          </a:p>
        </p:txBody>
      </p:sp>
      <p:sp>
        <p:nvSpPr>
          <p:cNvPr id="13" name="右矢印 12"/>
          <p:cNvSpPr/>
          <p:nvPr/>
        </p:nvSpPr>
        <p:spPr>
          <a:xfrm rot="10800000">
            <a:off x="7544646" y="2995948"/>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0800000">
            <a:off x="5889104" y="3421860"/>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8120646" y="2975279"/>
            <a:ext cx="1082348"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③クリック</a:t>
            </a:r>
            <a:endParaRPr kumimoji="1" lang="ja-JP" altLang="en-US" sz="1400" b="1" dirty="0">
              <a:solidFill>
                <a:schemeClr val="accent6"/>
              </a:solidFill>
              <a:latin typeface="+mn-ea"/>
              <a:ea typeface="+mn-ea"/>
            </a:endParaRPr>
          </a:p>
        </p:txBody>
      </p:sp>
      <p:sp>
        <p:nvSpPr>
          <p:cNvPr id="16" name="テキスト ボックス 15"/>
          <p:cNvSpPr txBox="1"/>
          <p:nvPr/>
        </p:nvSpPr>
        <p:spPr>
          <a:xfrm>
            <a:off x="6471128" y="3405803"/>
            <a:ext cx="1082348"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④クリック</a:t>
            </a:r>
            <a:endParaRPr kumimoji="1" lang="ja-JP" altLang="en-US" sz="1400" b="1" dirty="0">
              <a:solidFill>
                <a:schemeClr val="accent6"/>
              </a:solidFill>
              <a:latin typeface="+mn-ea"/>
              <a:ea typeface="+mn-ea"/>
            </a:endParaRPr>
          </a:p>
        </p:txBody>
      </p:sp>
      <p:sp>
        <p:nvSpPr>
          <p:cNvPr id="17" name="右矢印 16"/>
          <p:cNvSpPr/>
          <p:nvPr/>
        </p:nvSpPr>
        <p:spPr>
          <a:xfrm rot="7200000">
            <a:off x="4972131" y="2616497"/>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194637" y="2179560"/>
            <a:ext cx="3595856"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②キーワードを入力「？ＭＩＤＯＲＩ？」</a:t>
            </a:r>
            <a:endParaRPr kumimoji="1" lang="ja-JP" altLang="en-US" sz="1400" b="1" dirty="0">
              <a:solidFill>
                <a:schemeClr val="accent6"/>
              </a:solidFill>
              <a:latin typeface="+mn-ea"/>
              <a:ea typeface="+mn-ea"/>
            </a:endParaRPr>
          </a:p>
        </p:txBody>
      </p:sp>
      <p:sp>
        <p:nvSpPr>
          <p:cNvPr id="19" name="右矢印 18"/>
          <p:cNvSpPr/>
          <p:nvPr/>
        </p:nvSpPr>
        <p:spPr>
          <a:xfrm rot="5400000">
            <a:off x="4665463" y="3815934"/>
            <a:ext cx="576000" cy="288000"/>
          </a:xfrm>
          <a:prstGeom prst="righ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6264101" y="5299200"/>
            <a:ext cx="576000" cy="288000"/>
          </a:xfrm>
          <a:prstGeom prst="righ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7200000">
            <a:off x="1048637" y="4916021"/>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177606" y="4452264"/>
            <a:ext cx="3775393"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⑤商標公報を見たいときは、番号をクリック</a:t>
            </a:r>
            <a:endParaRPr kumimoji="1" lang="ja-JP" altLang="en-US" sz="1400" b="1" dirty="0">
              <a:solidFill>
                <a:schemeClr val="accent6"/>
              </a:solidFill>
              <a:latin typeface="+mn-ea"/>
              <a:ea typeface="+mn-ea"/>
            </a:endParaRPr>
          </a:p>
        </p:txBody>
      </p:sp>
      <p:sp>
        <p:nvSpPr>
          <p:cNvPr id="23"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11622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solidFill>
            <a:schemeClr val="accent2">
              <a:lumMod val="40000"/>
              <a:lumOff val="60000"/>
            </a:schemeClr>
          </a:solidFill>
        </p:spPr>
        <p:txBody>
          <a:bodyPr/>
          <a:lstStyle/>
          <a:p>
            <a:r>
              <a:rPr kumimoji="1" lang="en-US" altLang="ja-JP" dirty="0" smtClean="0"/>
              <a:t>CASE1</a:t>
            </a:r>
            <a:r>
              <a:rPr kumimoji="1" lang="ja-JP" altLang="en-US" dirty="0" smtClean="0"/>
              <a:t>（</a:t>
            </a:r>
            <a:r>
              <a:rPr kumimoji="1" lang="en-US" altLang="ja-JP" dirty="0" smtClean="0"/>
              <a:t>1</a:t>
            </a:r>
            <a:r>
              <a:rPr kumimoji="1" lang="ja-JP" altLang="en-US" dirty="0" smtClean="0"/>
              <a:t>）</a:t>
            </a:r>
            <a:endParaRPr kumimoji="1" lang="ja-JP" altLang="en-US" dirty="0"/>
          </a:p>
        </p:txBody>
      </p:sp>
      <p:sp>
        <p:nvSpPr>
          <p:cNvPr id="7" name="コンテンツ プレースホルダー 6"/>
          <p:cNvSpPr>
            <a:spLocks noGrp="1"/>
          </p:cNvSpPr>
          <p:nvPr>
            <p:ph idx="1"/>
          </p:nvPr>
        </p:nvSpPr>
        <p:spPr/>
        <p:txBody>
          <a:bodyPr/>
          <a:lstStyle/>
          <a:p>
            <a:r>
              <a:rPr kumimoji="1" lang="ja-JP" altLang="en-US" dirty="0" smtClean="0"/>
              <a:t>芸術大学に通っている</a:t>
            </a:r>
            <a:r>
              <a:rPr kumimoji="1" lang="en-US" altLang="ja-JP" dirty="0" smtClean="0"/>
              <a:t>A</a:t>
            </a:r>
            <a:r>
              <a:rPr kumimoji="1" lang="ja-JP" altLang="en-US" dirty="0" smtClean="0"/>
              <a:t>君は、文房具ショップを見て回るのが趣味である。最近の文房具は、デザイン性に優れているし使い勝手もよいので、見ているだけでも楽しくなる。大学が休みの日は、街に出て必ず新しい文房具をチェックしている。</a:t>
            </a:r>
            <a:r>
              <a:rPr kumimoji="1" lang="en-US" altLang="ja-JP" dirty="0" smtClean="0"/>
              <a:t/>
            </a:r>
            <a:br>
              <a:rPr kumimoji="1" lang="en-US" altLang="ja-JP" dirty="0" smtClean="0"/>
            </a:br>
            <a:r>
              <a:rPr kumimoji="1" lang="ja-JP" altLang="en-US" dirty="0" smtClean="0"/>
              <a:t>ある日、友人</a:t>
            </a:r>
            <a:r>
              <a:rPr kumimoji="1" lang="en-US" altLang="ja-JP" dirty="0" smtClean="0"/>
              <a:t>B</a:t>
            </a:r>
            <a:r>
              <a:rPr kumimoji="1" lang="ja-JP" altLang="en-US" dirty="0" smtClean="0"/>
              <a:t>君が「そんなに文房具が好きならば、僕らで文房具をデザインする会社を作ってみようか。最近ベンチャーが流行っているみたいだし。」と言った。</a:t>
            </a:r>
            <a:r>
              <a:rPr kumimoji="1" lang="en-US" altLang="ja-JP" dirty="0" smtClean="0"/>
              <a:t>A</a:t>
            </a:r>
            <a:r>
              <a:rPr kumimoji="1" lang="ja-JP" altLang="en-US" dirty="0" smtClean="0"/>
              <a:t>君は、会社を作るなんて考えもしなかったが、</a:t>
            </a:r>
            <a:r>
              <a:rPr kumimoji="1" lang="en-US" altLang="ja-JP" dirty="0" smtClean="0"/>
              <a:t>B</a:t>
            </a:r>
            <a:r>
              <a:rPr kumimoji="1" lang="ja-JP" altLang="en-US" dirty="0" smtClean="0"/>
              <a:t>君は工芸好きなので、もしかすると</a:t>
            </a:r>
            <a:r>
              <a:rPr kumimoji="1" lang="en-US" altLang="ja-JP" dirty="0" smtClean="0"/>
              <a:t>2</a:t>
            </a:r>
            <a:r>
              <a:rPr kumimoji="1" lang="ja-JP" altLang="en-US" dirty="0" smtClean="0"/>
              <a:t>人で組むと面白いものができるかもしれないと思った。</a:t>
            </a:r>
            <a:r>
              <a:rPr kumimoji="1" lang="en-US" altLang="ja-JP" dirty="0" smtClean="0"/>
              <a:t/>
            </a:r>
            <a:br>
              <a:rPr kumimoji="1" lang="en-US" altLang="ja-JP" dirty="0" smtClean="0"/>
            </a:br>
            <a:r>
              <a:rPr kumimoji="1" lang="ja-JP" altLang="en-US" dirty="0" smtClean="0"/>
              <a:t>すると、法学部で勉強している</a:t>
            </a:r>
            <a:r>
              <a:rPr kumimoji="1" lang="en-US" altLang="ja-JP" dirty="0" smtClean="0"/>
              <a:t>C</a:t>
            </a:r>
            <a:r>
              <a:rPr kumimoji="1" lang="ja-JP" altLang="en-US" dirty="0" smtClean="0"/>
              <a:t>君が「そうであれば、権利関係についてきちんと調査した方が良いよ。自分が創作した作品が他人の意匠権を侵害する可能性もあるからね。」と言った。</a:t>
            </a:r>
            <a:r>
              <a:rPr kumimoji="1" lang="en-US" altLang="ja-JP" dirty="0" smtClean="0"/>
              <a:t/>
            </a:r>
            <a:br>
              <a:rPr kumimoji="1" lang="en-US" altLang="ja-JP" dirty="0" smtClean="0"/>
            </a:br>
            <a:r>
              <a:rPr kumimoji="1" lang="ja-JP" altLang="en-US" dirty="0" smtClean="0"/>
              <a:t>（次ページに続く）</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3</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228048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08-05</a:t>
            </a:r>
            <a:r>
              <a:rPr kumimoji="1" lang="ja-JP" altLang="en-US" dirty="0" smtClean="0"/>
              <a:t>　商標検索</a:t>
            </a:r>
            <a:endParaRPr kumimoji="1" lang="ja-JP" altLang="en-US" dirty="0"/>
          </a:p>
        </p:txBody>
      </p:sp>
      <p:sp>
        <p:nvSpPr>
          <p:cNvPr id="3" name="コンテンツ プレースホルダー 2"/>
          <p:cNvSpPr>
            <a:spLocks noGrp="1"/>
          </p:cNvSpPr>
          <p:nvPr>
            <p:ph idx="1"/>
          </p:nvPr>
        </p:nvSpPr>
        <p:spPr>
          <a:xfrm>
            <a:off x="128464" y="692696"/>
            <a:ext cx="9649072" cy="720000"/>
          </a:xfrm>
          <a:solidFill>
            <a:schemeClr val="accent2">
              <a:lumMod val="20000"/>
              <a:lumOff val="80000"/>
            </a:schemeClr>
          </a:solidFill>
        </p:spPr>
        <p:txBody>
          <a:bodyPr/>
          <a:lstStyle/>
          <a:p>
            <a:r>
              <a:rPr kumimoji="1" lang="ja-JP" altLang="en-US" dirty="0" smtClean="0"/>
              <a:t>商標名、類似群コード</a:t>
            </a:r>
            <a:r>
              <a:rPr kumimoji="1" lang="en-US" altLang="ja-JP" baseline="30000" dirty="0" smtClean="0"/>
              <a:t>※</a:t>
            </a:r>
            <a:r>
              <a:rPr kumimoji="1" lang="ja-JP" altLang="en-US" dirty="0" err="1" smtClean="0"/>
              <a:t>、</a:t>
            </a:r>
            <a:r>
              <a:rPr kumimoji="1" lang="ja-JP" altLang="en-US" dirty="0" smtClean="0"/>
              <a:t>登録番号、日付及び出願人等を入力し、商標に関する情報を検索することができる。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39</a:t>
            </a:fld>
            <a:endParaRPr lang="ja-JP" altLang="en-US" dirty="0"/>
          </a:p>
        </p:txBody>
      </p:sp>
      <p:sp>
        <p:nvSpPr>
          <p:cNvPr id="6" name="正方形/長方形 5"/>
          <p:cNvSpPr/>
          <p:nvPr/>
        </p:nvSpPr>
        <p:spPr>
          <a:xfrm>
            <a:off x="128588" y="6019200"/>
            <a:ext cx="9648825"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10000"/>
              </a:lnSpc>
            </a:pPr>
            <a:r>
              <a:rPr kumimoji="1" lang="en-US" altLang="ja-JP" sz="800" dirty="0" smtClean="0">
                <a:solidFill>
                  <a:schemeClr val="tx1"/>
                </a:solidFill>
                <a:latin typeface="+mn-ea"/>
              </a:rPr>
              <a:t>※</a:t>
            </a:r>
            <a:r>
              <a:rPr kumimoji="1" lang="ja-JP" altLang="en-US" sz="800" dirty="0" smtClean="0">
                <a:solidFill>
                  <a:schemeClr val="tx1"/>
                </a:solidFill>
                <a:latin typeface="+mn-ea"/>
              </a:rPr>
              <a:t>：数字とアルファベットの組み合わせからなる五桁の共通</a:t>
            </a:r>
            <a:r>
              <a:rPr lang="ja-JP" altLang="en-US" sz="800" dirty="0">
                <a:solidFill>
                  <a:schemeClr val="tx1"/>
                </a:solidFill>
                <a:latin typeface="+mn-ea"/>
              </a:rPr>
              <a:t>コード。審査実務上</a:t>
            </a:r>
            <a:r>
              <a:rPr lang="ja-JP" altLang="en-US" sz="800" dirty="0" smtClean="0">
                <a:solidFill>
                  <a:schemeClr val="tx1"/>
                </a:solidFill>
                <a:latin typeface="+mn-ea"/>
              </a:rPr>
              <a:t>、同じ類似群コードが付された商品及び役務については、原則</a:t>
            </a:r>
            <a:r>
              <a:rPr lang="ja-JP" altLang="en-US" sz="800" dirty="0">
                <a:solidFill>
                  <a:schemeClr val="tx1"/>
                </a:solidFill>
                <a:latin typeface="+mn-ea"/>
              </a:rPr>
              <a:t>と</a:t>
            </a:r>
            <a:r>
              <a:rPr lang="ja-JP" altLang="en-US" sz="800" dirty="0" smtClean="0">
                <a:solidFill>
                  <a:schemeClr val="tx1"/>
                </a:solidFill>
                <a:latin typeface="+mn-ea"/>
              </a:rPr>
              <a:t>して互いに</a:t>
            </a:r>
            <a:r>
              <a:rPr lang="ja-JP" altLang="en-US" sz="800" dirty="0">
                <a:solidFill>
                  <a:schemeClr val="tx1"/>
                </a:solidFill>
                <a:latin typeface="+mn-ea"/>
              </a:rPr>
              <a:t>類似</a:t>
            </a:r>
            <a:r>
              <a:rPr lang="ja-JP" altLang="en-US" sz="800" dirty="0" smtClean="0">
                <a:solidFill>
                  <a:schemeClr val="tx1"/>
                </a:solidFill>
                <a:latin typeface="+mn-ea"/>
              </a:rPr>
              <a:t>するものと推定される。</a:t>
            </a:r>
            <a:endParaRPr kumimoji="1" lang="ja-JP" altLang="en-US" sz="800" dirty="0">
              <a:solidFill>
                <a:schemeClr val="tx1"/>
              </a:solidFill>
              <a:latin typeface="+mn-ea"/>
            </a:endParaRPr>
          </a:p>
        </p:txBody>
      </p:sp>
      <p:pic>
        <p:nvPicPr>
          <p:cNvPr id="7" name="図 6"/>
          <p:cNvPicPr>
            <a:picLocks noChangeAspect="1"/>
          </p:cNvPicPr>
          <p:nvPr/>
        </p:nvPicPr>
        <p:blipFill>
          <a:blip r:embed="rId3"/>
          <a:stretch>
            <a:fillRect/>
          </a:stretch>
        </p:blipFill>
        <p:spPr>
          <a:xfrm>
            <a:off x="830542" y="2077592"/>
            <a:ext cx="8244916" cy="3276712"/>
          </a:xfrm>
          <a:prstGeom prst="rect">
            <a:avLst/>
          </a:prstGeom>
        </p:spPr>
      </p:pic>
      <p:sp>
        <p:nvSpPr>
          <p:cNvPr id="8" name="右矢印 7"/>
          <p:cNvSpPr/>
          <p:nvPr/>
        </p:nvSpPr>
        <p:spPr>
          <a:xfrm rot="7200000">
            <a:off x="4933708" y="2818524"/>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232920" y="2239787"/>
            <a:ext cx="2882520"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a:t>
            </a:r>
            <a:r>
              <a:rPr kumimoji="1" lang="en-US" altLang="ja-JP" sz="1400" b="1" dirty="0" smtClean="0">
                <a:solidFill>
                  <a:schemeClr val="accent6"/>
                </a:solidFill>
                <a:latin typeface="+mn-ea"/>
                <a:ea typeface="+mn-ea"/>
              </a:rPr>
              <a:t>2.</a:t>
            </a:r>
            <a:r>
              <a:rPr kumimoji="1" lang="ja-JP" altLang="en-US" sz="1400" b="1" dirty="0" smtClean="0">
                <a:solidFill>
                  <a:schemeClr val="accent6"/>
                </a:solidFill>
                <a:latin typeface="+mn-ea"/>
                <a:ea typeface="+mn-ea"/>
              </a:rPr>
              <a:t>商標出願・登録情報」を選択</a:t>
            </a:r>
            <a:endParaRPr kumimoji="1" lang="ja-JP" altLang="en-US" sz="1400" b="1" dirty="0">
              <a:solidFill>
                <a:schemeClr val="accent6"/>
              </a:solidFill>
              <a:latin typeface="+mn-ea"/>
              <a:ea typeface="+mn-ea"/>
            </a:endParaRPr>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4564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08-05</a:t>
            </a:r>
            <a:r>
              <a:rPr kumimoji="1" lang="ja-JP" altLang="en-US" dirty="0" smtClean="0"/>
              <a:t>　商標検索</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40</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273" y="1268760"/>
            <a:ext cx="7519453" cy="474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1784648" y="3622014"/>
            <a:ext cx="5832000" cy="936000"/>
          </a:xfrm>
          <a:prstGeom prst="roundRect">
            <a:avLst>
              <a:gd name="adj" fmla="val 5473"/>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707200" y="2469600"/>
            <a:ext cx="504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205123" y="2140279"/>
            <a:ext cx="1980029"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入力方法の詳細を参照</a:t>
            </a:r>
            <a:endParaRPr kumimoji="1" lang="ja-JP" altLang="en-US" sz="1400" b="1" dirty="0">
              <a:solidFill>
                <a:schemeClr val="accent6"/>
              </a:solidFill>
              <a:latin typeface="+mn-ea"/>
              <a:ea typeface="+mn-ea"/>
            </a:endParaRPr>
          </a:p>
        </p:txBody>
      </p:sp>
      <p:sp>
        <p:nvSpPr>
          <p:cNvPr id="10" name="角丸四角形 9"/>
          <p:cNvSpPr/>
          <p:nvPr/>
        </p:nvSpPr>
        <p:spPr>
          <a:xfrm>
            <a:off x="3296816" y="3045683"/>
            <a:ext cx="936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61208" y="5602428"/>
            <a:ext cx="3236784"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蓄積件数、蓄積データ最新日付を参照</a:t>
            </a:r>
            <a:endParaRPr kumimoji="1" lang="ja-JP" altLang="en-US" sz="1400" b="1" dirty="0">
              <a:solidFill>
                <a:schemeClr val="accent6"/>
              </a:solidFill>
              <a:latin typeface="+mn-ea"/>
              <a:ea typeface="+mn-ea"/>
            </a:endParaRPr>
          </a:p>
        </p:txBody>
      </p:sp>
      <p:sp>
        <p:nvSpPr>
          <p:cNvPr id="12" name="テキスト ボックス 11"/>
          <p:cNvSpPr txBox="1"/>
          <p:nvPr/>
        </p:nvSpPr>
        <p:spPr>
          <a:xfrm>
            <a:off x="3296816" y="2716362"/>
            <a:ext cx="5032147"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キーワードから区分又は類似群コードを調べることができる</a:t>
            </a:r>
            <a:endParaRPr kumimoji="1" lang="ja-JP" altLang="en-US" sz="1400" b="1" dirty="0">
              <a:solidFill>
                <a:schemeClr val="accent6"/>
              </a:solidFill>
              <a:latin typeface="+mn-ea"/>
              <a:ea typeface="+mn-ea"/>
            </a:endParaRPr>
          </a:p>
        </p:txBody>
      </p:sp>
      <p:sp>
        <p:nvSpPr>
          <p:cNvPr id="13" name="角丸四角形 12"/>
          <p:cNvSpPr/>
          <p:nvPr/>
        </p:nvSpPr>
        <p:spPr>
          <a:xfrm>
            <a:off x="1892660" y="4633200"/>
            <a:ext cx="4968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713600" y="4849200"/>
            <a:ext cx="3595856"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検索対象となる商標のタイプを選択</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選択しない場合、すべてを検索対象とする</a:t>
            </a:r>
            <a:endParaRPr kumimoji="1" lang="ja-JP" altLang="en-US" sz="1400" b="1" dirty="0">
              <a:solidFill>
                <a:schemeClr val="accent6"/>
              </a:solidFill>
              <a:latin typeface="+mn-ea"/>
              <a:ea typeface="+mn-ea"/>
            </a:endParaRPr>
          </a:p>
        </p:txBody>
      </p:sp>
      <p:sp>
        <p:nvSpPr>
          <p:cNvPr id="15" name="角丸四角形 14"/>
          <p:cNvSpPr/>
          <p:nvPr/>
        </p:nvSpPr>
        <p:spPr>
          <a:xfrm>
            <a:off x="7311600" y="5386428"/>
            <a:ext cx="936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679244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08-05</a:t>
            </a:r>
            <a:r>
              <a:rPr kumimoji="1" lang="ja-JP" altLang="en-US" dirty="0" smtClean="0"/>
              <a:t>　商標検索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例：文房具の類似群コードを調べる。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41</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342" y="1268712"/>
            <a:ext cx="4909313" cy="265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p:cNvPicPr>
            <a:picLocks noChangeAspect="1"/>
          </p:cNvPicPr>
          <p:nvPr/>
        </p:nvPicPr>
        <p:blipFill>
          <a:blip r:embed="rId4"/>
          <a:stretch>
            <a:fillRect/>
          </a:stretch>
        </p:blipFill>
        <p:spPr>
          <a:xfrm>
            <a:off x="3002582" y="4226265"/>
            <a:ext cx="3900831" cy="1948201"/>
          </a:xfrm>
          <a:prstGeom prst="rect">
            <a:avLst/>
          </a:prstGeom>
        </p:spPr>
      </p:pic>
      <p:sp>
        <p:nvSpPr>
          <p:cNvPr id="8" name="右矢印 7"/>
          <p:cNvSpPr/>
          <p:nvPr/>
        </p:nvSpPr>
        <p:spPr>
          <a:xfrm rot="5400000">
            <a:off x="4665463" y="4072621"/>
            <a:ext cx="576000" cy="288000"/>
          </a:xfrm>
          <a:prstGeom prst="righ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0800000">
            <a:off x="5424438" y="3675600"/>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000438" y="3654938"/>
            <a:ext cx="1082348"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②クリック</a:t>
            </a:r>
            <a:endParaRPr kumimoji="1" lang="ja-JP" altLang="en-US" sz="1400" b="1" dirty="0">
              <a:solidFill>
                <a:schemeClr val="accent6"/>
              </a:solidFill>
              <a:latin typeface="+mn-ea"/>
              <a:ea typeface="+mn-ea"/>
            </a:endParaRPr>
          </a:p>
        </p:txBody>
      </p:sp>
      <p:sp>
        <p:nvSpPr>
          <p:cNvPr id="11" name="右矢印 10"/>
          <p:cNvSpPr/>
          <p:nvPr/>
        </p:nvSpPr>
        <p:spPr>
          <a:xfrm rot="9000000">
            <a:off x="4184848" y="2799223"/>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741119" y="2613902"/>
            <a:ext cx="1800493"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①「文房具」を入力</a:t>
            </a:r>
            <a:endParaRPr kumimoji="1" lang="ja-JP" altLang="en-US" sz="1400" b="1" dirty="0">
              <a:solidFill>
                <a:schemeClr val="accent6"/>
              </a:solidFill>
              <a:latin typeface="+mn-ea"/>
              <a:ea typeface="+mn-ea"/>
            </a:endParaRPr>
          </a:p>
        </p:txBody>
      </p:sp>
      <p:sp>
        <p:nvSpPr>
          <p:cNvPr id="13" name="角丸四角形 12"/>
          <p:cNvSpPr/>
          <p:nvPr/>
        </p:nvSpPr>
        <p:spPr>
          <a:xfrm>
            <a:off x="6395725" y="4838091"/>
            <a:ext cx="504000" cy="1368000"/>
          </a:xfrm>
          <a:prstGeom prst="roundRect">
            <a:avLst>
              <a:gd name="adj" fmla="val 910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899489" y="5238936"/>
            <a:ext cx="2698175"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文房具に関連する類似群コード</a:t>
            </a:r>
            <a:endParaRPr kumimoji="1" lang="en-US" altLang="ja-JP" sz="1400" b="1" dirty="0" smtClean="0">
              <a:solidFill>
                <a:schemeClr val="accent6"/>
              </a:solidFill>
              <a:latin typeface="+mn-ea"/>
              <a:ea typeface="+mn-ea"/>
            </a:endParaRPr>
          </a:p>
          <a:p>
            <a:pPr>
              <a:lnSpc>
                <a:spcPct val="110000"/>
              </a:lnSpc>
            </a:pPr>
            <a:r>
              <a:rPr lang="en-US" altLang="ja-JP" sz="1400" b="1" dirty="0" smtClean="0">
                <a:solidFill>
                  <a:schemeClr val="accent6"/>
                </a:solidFill>
                <a:latin typeface="+mn-ea"/>
                <a:ea typeface="+mn-ea"/>
              </a:rPr>
              <a:t>25B01</a:t>
            </a:r>
            <a:endParaRPr kumimoji="1" lang="en-US" altLang="ja-JP" sz="1400" b="1" dirty="0" smtClean="0">
              <a:solidFill>
                <a:schemeClr val="accent6"/>
              </a:solidFill>
              <a:latin typeface="+mn-ea"/>
              <a:ea typeface="+mn-ea"/>
            </a:endParaRPr>
          </a:p>
        </p:txBody>
      </p:sp>
      <p:sp>
        <p:nvSpPr>
          <p:cNvPr id="1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035873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08-05</a:t>
            </a:r>
            <a:r>
              <a:rPr kumimoji="1" lang="ja-JP" altLang="en-US" dirty="0" smtClean="0"/>
              <a:t>　商標検索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例：文房具において「</a:t>
            </a:r>
            <a:r>
              <a:rPr kumimoji="1" lang="en-US" altLang="ja-JP" dirty="0" smtClean="0"/>
              <a:t>MIDORI</a:t>
            </a:r>
            <a:r>
              <a:rPr kumimoji="1" lang="ja-JP" altLang="en-US" dirty="0" smtClean="0"/>
              <a:t>」を用いた商標を調べる。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42</a:t>
            </a:fld>
            <a:endParaRPr lang="ja-JP" altLang="en-US" dirty="0"/>
          </a:p>
        </p:txBody>
      </p:sp>
      <p:pic>
        <p:nvPicPr>
          <p:cNvPr id="6" name="図 5"/>
          <p:cNvPicPr>
            <a:picLocks noChangeAspect="1"/>
          </p:cNvPicPr>
          <p:nvPr/>
        </p:nvPicPr>
        <p:blipFill>
          <a:blip r:embed="rId3"/>
          <a:stretch>
            <a:fillRect/>
          </a:stretch>
        </p:blipFill>
        <p:spPr>
          <a:xfrm>
            <a:off x="1169368" y="1486004"/>
            <a:ext cx="7567263" cy="2967999"/>
          </a:xfrm>
          <a:prstGeom prst="rect">
            <a:avLst/>
          </a:prstGeom>
          <a:ln>
            <a:noFill/>
          </a:ln>
        </p:spPr>
        <p:style>
          <a:lnRef idx="2">
            <a:schemeClr val="accent4"/>
          </a:lnRef>
          <a:fillRef idx="1">
            <a:schemeClr val="lt1"/>
          </a:fillRef>
          <a:effectRef idx="0">
            <a:schemeClr val="accent4"/>
          </a:effectRef>
          <a:fontRef idx="minor">
            <a:schemeClr val="dk1"/>
          </a:fontRef>
        </p:style>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367" y="5013176"/>
            <a:ext cx="7567263" cy="127211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右矢印 7"/>
          <p:cNvSpPr/>
          <p:nvPr/>
        </p:nvSpPr>
        <p:spPr>
          <a:xfrm rot="5400000">
            <a:off x="4665463" y="4703267"/>
            <a:ext cx="576000" cy="288000"/>
          </a:xfrm>
          <a:prstGeom prst="righ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0800000">
            <a:off x="6201680" y="2769772"/>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2600000">
            <a:off x="6274123" y="3345209"/>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777680" y="2417204"/>
            <a:ext cx="3284874" cy="803297"/>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a:t>
            </a:r>
            <a:r>
              <a:rPr kumimoji="1" lang="en-US" altLang="ja-JP" sz="1400" b="1" dirty="0" smtClean="0">
                <a:solidFill>
                  <a:schemeClr val="accent6"/>
                </a:solidFill>
                <a:latin typeface="+mn-ea"/>
                <a:ea typeface="+mn-ea"/>
              </a:rPr>
              <a:t>MIDORI</a:t>
            </a:r>
            <a:r>
              <a:rPr kumimoji="1" lang="ja-JP" altLang="en-US" sz="1400" b="1" dirty="0" smtClean="0">
                <a:solidFill>
                  <a:schemeClr val="accent6"/>
                </a:solidFill>
                <a:latin typeface="+mn-ea"/>
                <a:ea typeface="+mn-ea"/>
              </a:rPr>
              <a:t>」を含む商標を検索</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前方一致の場合「ＭＩＤＯＲＩ？」</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中間一致の場合「？ＭＩＤＯＲＩ？」</a:t>
            </a:r>
            <a:endParaRPr kumimoji="1" lang="en-US" altLang="ja-JP" sz="1400" b="1" dirty="0" smtClean="0">
              <a:solidFill>
                <a:schemeClr val="accent6"/>
              </a:solidFill>
              <a:latin typeface="+mn-ea"/>
              <a:ea typeface="+mn-ea"/>
            </a:endParaRPr>
          </a:p>
        </p:txBody>
      </p:sp>
      <p:sp>
        <p:nvSpPr>
          <p:cNvPr id="12" name="テキスト ボックス 11"/>
          <p:cNvSpPr txBox="1"/>
          <p:nvPr/>
        </p:nvSpPr>
        <p:spPr>
          <a:xfrm>
            <a:off x="6489680" y="3638941"/>
            <a:ext cx="3416320" cy="803297"/>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②カタカナで記入</a:t>
            </a:r>
            <a:endParaRPr kumimoji="1" lang="en-US" altLang="ja-JP" sz="1400" b="1" dirty="0" smtClean="0">
              <a:solidFill>
                <a:schemeClr val="accent6"/>
              </a:solidFill>
              <a:latin typeface="+mn-ea"/>
              <a:ea typeface="+mn-ea"/>
            </a:endParaRPr>
          </a:p>
          <a:p>
            <a:pPr>
              <a:lnSpc>
                <a:spcPct val="110000"/>
              </a:lnSpc>
            </a:pPr>
            <a:r>
              <a:rPr kumimoji="1" lang="en-US" altLang="ja-JP" sz="1400" b="1" dirty="0" smtClean="0">
                <a:solidFill>
                  <a:schemeClr val="accent6"/>
                </a:solidFill>
                <a:latin typeface="+mn-ea"/>
                <a:ea typeface="+mn-ea"/>
              </a:rPr>
              <a:t>※</a:t>
            </a:r>
            <a:r>
              <a:rPr kumimoji="1" lang="ja-JP" altLang="en-US" sz="1400" b="1" dirty="0" smtClean="0">
                <a:solidFill>
                  <a:schemeClr val="accent6"/>
                </a:solidFill>
                <a:latin typeface="+mn-ea"/>
                <a:ea typeface="+mn-ea"/>
              </a:rPr>
              <a:t>拗音、促音（ッ、ャ、ュ、ョ）の場合</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大文字、小文字のどちらでも入力可</a:t>
            </a:r>
            <a:endParaRPr kumimoji="1" lang="en-US" altLang="ja-JP" sz="1400" b="1" dirty="0" smtClean="0">
              <a:solidFill>
                <a:schemeClr val="accent6"/>
              </a:solidFill>
              <a:latin typeface="+mn-ea"/>
              <a:ea typeface="+mn-ea"/>
            </a:endParaRPr>
          </a:p>
        </p:txBody>
      </p:sp>
      <p:sp>
        <p:nvSpPr>
          <p:cNvPr id="13" name="角丸四角形 12"/>
          <p:cNvSpPr/>
          <p:nvPr/>
        </p:nvSpPr>
        <p:spPr>
          <a:xfrm>
            <a:off x="1748644" y="2769772"/>
            <a:ext cx="1080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748644" y="3151681"/>
            <a:ext cx="1080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748644" y="3544945"/>
            <a:ext cx="1080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18000000">
            <a:off x="4246676" y="3864696"/>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611970" y="4322976"/>
            <a:ext cx="4753224"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③「文房具」に関連する類似群コード「</a:t>
            </a:r>
            <a:r>
              <a:rPr kumimoji="1" lang="en-US" altLang="ja-JP" sz="1400" b="1" dirty="0" smtClean="0">
                <a:solidFill>
                  <a:schemeClr val="accent6"/>
                </a:solidFill>
                <a:latin typeface="+mn-ea"/>
                <a:ea typeface="+mn-ea"/>
              </a:rPr>
              <a:t>25B01</a:t>
            </a:r>
            <a:r>
              <a:rPr kumimoji="1" lang="ja-JP" altLang="en-US" sz="1400" b="1" dirty="0" smtClean="0">
                <a:solidFill>
                  <a:schemeClr val="accent6"/>
                </a:solidFill>
                <a:latin typeface="+mn-ea"/>
                <a:ea typeface="+mn-ea"/>
              </a:rPr>
              <a:t>」で検索</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類似群コードは半角で入力</a:t>
            </a:r>
            <a:endParaRPr kumimoji="1" lang="en-US" altLang="ja-JP" sz="1400" b="1" dirty="0" smtClean="0">
              <a:solidFill>
                <a:schemeClr val="accent6"/>
              </a:solidFill>
              <a:latin typeface="+mn-ea"/>
              <a:ea typeface="+mn-ea"/>
            </a:endParaRPr>
          </a:p>
        </p:txBody>
      </p:sp>
      <p:sp>
        <p:nvSpPr>
          <p:cNvPr id="18" name="右矢印 17"/>
          <p:cNvSpPr/>
          <p:nvPr/>
        </p:nvSpPr>
        <p:spPr>
          <a:xfrm rot="10800000">
            <a:off x="5664707" y="5170308"/>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236506" y="5149647"/>
            <a:ext cx="1082348"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④クリック</a:t>
            </a:r>
            <a:endParaRPr kumimoji="1" lang="ja-JP" altLang="en-US" sz="1400" b="1" dirty="0">
              <a:solidFill>
                <a:schemeClr val="accent6"/>
              </a:solidFill>
              <a:latin typeface="+mn-ea"/>
              <a:ea typeface="+mn-ea"/>
            </a:endParaRPr>
          </a:p>
        </p:txBody>
      </p:sp>
      <p:sp>
        <p:nvSpPr>
          <p:cNvPr id="2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253945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08-05</a:t>
            </a:r>
            <a:r>
              <a:rPr kumimoji="1" lang="ja-JP" altLang="en-US" dirty="0" smtClean="0"/>
              <a:t>　商標検索</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43</a:t>
            </a:fld>
            <a:endParaRPr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29" y="1125538"/>
            <a:ext cx="9656901" cy="2085013"/>
          </a:xfrm>
          <a:prstGeom prst="rect">
            <a:avLst/>
          </a:prstGeom>
          <a:ln>
            <a:noFill/>
          </a:ln>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416" y="3609020"/>
            <a:ext cx="5627167" cy="25993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右矢印 7"/>
          <p:cNvSpPr/>
          <p:nvPr/>
        </p:nvSpPr>
        <p:spPr>
          <a:xfrm rot="7200000">
            <a:off x="1009272" y="1770212"/>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564" y="1306721"/>
            <a:ext cx="902811"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クリック</a:t>
            </a:r>
            <a:endParaRPr kumimoji="1" lang="ja-JP" altLang="en-US" sz="1400" b="1" dirty="0">
              <a:solidFill>
                <a:schemeClr val="accent6"/>
              </a:solidFill>
              <a:latin typeface="+mn-ea"/>
              <a:ea typeface="+mn-ea"/>
            </a:endParaRPr>
          </a:p>
        </p:txBody>
      </p:sp>
      <p:sp>
        <p:nvSpPr>
          <p:cNvPr id="10" name="曲折矢印 9"/>
          <p:cNvSpPr/>
          <p:nvPr/>
        </p:nvSpPr>
        <p:spPr>
          <a:xfrm flipV="1">
            <a:off x="920795" y="3496626"/>
            <a:ext cx="1008112" cy="504000"/>
          </a:xfrm>
          <a:prstGeom prst="ben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52417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08-05</a:t>
            </a:r>
            <a:r>
              <a:rPr kumimoji="1" lang="ja-JP" altLang="en-US" dirty="0" smtClean="0"/>
              <a:t>　商標検索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例：「イチョウ」の図形を使用した商標を調べる。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44</a:t>
            </a:fld>
            <a:endParaRPr lang="ja-JP" altLang="en-US" dirty="0"/>
          </a:p>
        </p:txBody>
      </p:sp>
      <p:pic>
        <p:nvPicPr>
          <p:cNvPr id="6" name="図 5"/>
          <p:cNvPicPr>
            <a:picLocks noChangeAspect="1"/>
          </p:cNvPicPr>
          <p:nvPr/>
        </p:nvPicPr>
        <p:blipFill>
          <a:blip r:embed="rId3"/>
          <a:stretch>
            <a:fillRect/>
          </a:stretch>
        </p:blipFill>
        <p:spPr>
          <a:xfrm>
            <a:off x="632520" y="1430192"/>
            <a:ext cx="5341417" cy="4715511"/>
          </a:xfrm>
          <a:prstGeom prst="rect">
            <a:avLst/>
          </a:prstGeom>
        </p:spPr>
      </p:pic>
      <p:pic>
        <p:nvPicPr>
          <p:cNvPr id="7" name="図 6"/>
          <p:cNvPicPr>
            <a:picLocks noChangeAspect="1"/>
          </p:cNvPicPr>
          <p:nvPr/>
        </p:nvPicPr>
        <p:blipFill>
          <a:blip r:embed="rId4"/>
          <a:stretch>
            <a:fillRect/>
          </a:stretch>
        </p:blipFill>
        <p:spPr>
          <a:xfrm>
            <a:off x="4953000" y="3711574"/>
            <a:ext cx="4309748" cy="2586878"/>
          </a:xfrm>
          <a:prstGeom prst="rect">
            <a:avLst/>
          </a:prstGeom>
          <a:ln w="6350">
            <a:noFill/>
          </a:ln>
        </p:spPr>
      </p:pic>
      <p:sp>
        <p:nvSpPr>
          <p:cNvPr id="8" name="右矢印 7"/>
          <p:cNvSpPr/>
          <p:nvPr/>
        </p:nvSpPr>
        <p:spPr>
          <a:xfrm rot="7200000">
            <a:off x="2341420" y="2746517"/>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238553" y="2244474"/>
            <a:ext cx="1082348"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①クリック</a:t>
            </a:r>
            <a:endParaRPr kumimoji="1" lang="ja-JP" altLang="en-US" sz="1400" b="1" dirty="0">
              <a:solidFill>
                <a:schemeClr val="accent6"/>
              </a:solidFill>
              <a:latin typeface="+mn-ea"/>
              <a:ea typeface="+mn-ea"/>
            </a:endParaRPr>
          </a:p>
        </p:txBody>
      </p:sp>
      <p:sp>
        <p:nvSpPr>
          <p:cNvPr id="10" name="曲折矢印 9"/>
          <p:cNvSpPr/>
          <p:nvPr/>
        </p:nvSpPr>
        <p:spPr>
          <a:xfrm rot="16200000" flipH="1" flipV="1">
            <a:off x="5925080" y="2821157"/>
            <a:ext cx="1008112" cy="504000"/>
          </a:xfrm>
          <a:prstGeom prst="ben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右矢印 10"/>
          <p:cNvSpPr/>
          <p:nvPr/>
        </p:nvSpPr>
        <p:spPr>
          <a:xfrm rot="3600000">
            <a:off x="4664999" y="5298603"/>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988443" y="4791866"/>
            <a:ext cx="3188693"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②「</a:t>
            </a:r>
            <a:r>
              <a:rPr kumimoji="1" lang="en-US" altLang="ja-JP" sz="1400" b="1" dirty="0" smtClean="0">
                <a:solidFill>
                  <a:schemeClr val="accent6"/>
                </a:solidFill>
                <a:latin typeface="+mn-ea"/>
                <a:ea typeface="+mn-ea"/>
              </a:rPr>
              <a:t>5.3.9</a:t>
            </a:r>
            <a:r>
              <a:rPr kumimoji="1" lang="ja-JP" altLang="en-US" sz="1400" b="1" dirty="0" smtClean="0">
                <a:solidFill>
                  <a:schemeClr val="accent6"/>
                </a:solidFill>
                <a:latin typeface="+mn-ea"/>
                <a:ea typeface="+mn-ea"/>
              </a:rPr>
              <a:t>」（イチョウの葉）を選択</a:t>
            </a:r>
            <a:endParaRPr kumimoji="1" lang="ja-JP" altLang="en-US" sz="1400" b="1" dirty="0">
              <a:solidFill>
                <a:schemeClr val="accent6"/>
              </a:solidFill>
              <a:latin typeface="+mn-ea"/>
              <a:ea typeface="+mn-ea"/>
            </a:endParaRPr>
          </a:p>
        </p:txBody>
      </p:sp>
      <p:sp>
        <p:nvSpPr>
          <p:cNvPr id="13" name="右矢印 12"/>
          <p:cNvSpPr/>
          <p:nvPr/>
        </p:nvSpPr>
        <p:spPr>
          <a:xfrm rot="10800000">
            <a:off x="5252289" y="6035119"/>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828289" y="6016026"/>
            <a:ext cx="1620957"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③自動入力される</a:t>
            </a:r>
            <a:endParaRPr kumimoji="1" lang="ja-JP" altLang="en-US" sz="1400" b="1" dirty="0">
              <a:solidFill>
                <a:schemeClr val="accent6"/>
              </a:solidFill>
              <a:latin typeface="+mn-ea"/>
              <a:ea typeface="+mn-ea"/>
            </a:endParaRPr>
          </a:p>
        </p:txBody>
      </p:sp>
      <p:sp>
        <p:nvSpPr>
          <p:cNvPr id="15" name="右矢印 14"/>
          <p:cNvSpPr/>
          <p:nvPr/>
        </p:nvSpPr>
        <p:spPr>
          <a:xfrm rot="3600000">
            <a:off x="8545864" y="5618084"/>
            <a:ext cx="576000" cy="28800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566898" y="3772824"/>
            <a:ext cx="2339102" cy="803297"/>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④クリックすると、</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図形等商標検索入力画面に</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分類が入力される</a:t>
            </a:r>
            <a:endParaRPr kumimoji="1" lang="ja-JP" altLang="en-US" sz="1400" b="1" dirty="0">
              <a:solidFill>
                <a:schemeClr val="accent6"/>
              </a:solidFill>
              <a:latin typeface="+mn-ea"/>
              <a:ea typeface="+mn-ea"/>
            </a:endParaRPr>
          </a:p>
        </p:txBody>
      </p:sp>
      <p:sp>
        <p:nvSpPr>
          <p:cNvPr id="1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063936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08-05</a:t>
            </a:r>
            <a:r>
              <a:rPr kumimoji="1" lang="ja-JP" altLang="en-US" dirty="0" smtClean="0"/>
              <a:t>　商標検索</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45</a:t>
            </a:fld>
            <a:endParaRPr lang="ja-JP" altLang="en-US" dirty="0"/>
          </a:p>
        </p:txBody>
      </p:sp>
      <p:pic>
        <p:nvPicPr>
          <p:cNvPr id="6" name="図 5"/>
          <p:cNvPicPr>
            <a:picLocks noChangeAspect="1"/>
          </p:cNvPicPr>
          <p:nvPr/>
        </p:nvPicPr>
        <p:blipFill>
          <a:blip r:embed="rId3"/>
          <a:stretch>
            <a:fillRect/>
          </a:stretch>
        </p:blipFill>
        <p:spPr>
          <a:xfrm>
            <a:off x="963575" y="991530"/>
            <a:ext cx="7978849" cy="4801916"/>
          </a:xfrm>
          <a:prstGeom prst="rect">
            <a:avLst/>
          </a:prstGeom>
        </p:spPr>
      </p:pic>
      <p:sp>
        <p:nvSpPr>
          <p:cNvPr id="7" name="角丸四角形 6"/>
          <p:cNvSpPr/>
          <p:nvPr/>
        </p:nvSpPr>
        <p:spPr>
          <a:xfrm>
            <a:off x="3008784" y="1556792"/>
            <a:ext cx="432000" cy="288000"/>
          </a:xfrm>
          <a:prstGeom prst="roundRect">
            <a:avLst>
              <a:gd name="adj" fmla="val 1336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40784" y="1541748"/>
            <a:ext cx="1980029" cy="329321"/>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イチョウの図形を検索</a:t>
            </a:r>
            <a:endParaRPr kumimoji="1" lang="ja-JP" altLang="en-US" sz="1400" b="1" dirty="0">
              <a:solidFill>
                <a:schemeClr val="accent6"/>
              </a:solidFill>
              <a:latin typeface="+mn-ea"/>
              <a:ea typeface="+mn-ea"/>
            </a:endParaRPr>
          </a:p>
        </p:txBody>
      </p:sp>
      <p:sp>
        <p:nvSpPr>
          <p:cNvPr id="10" name="角丸四角形 9"/>
          <p:cNvSpPr/>
          <p:nvPr/>
        </p:nvSpPr>
        <p:spPr>
          <a:xfrm>
            <a:off x="1100572" y="4391381"/>
            <a:ext cx="5904000" cy="288000"/>
          </a:xfrm>
          <a:prstGeom prst="roundRect">
            <a:avLst>
              <a:gd name="adj" fmla="val 1336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997116" y="4691512"/>
            <a:ext cx="3493264" cy="1040285"/>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「登録日」又は「出願日」を選択</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「日付」を半角で入力</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ここでは、</a:t>
            </a:r>
            <a:r>
              <a:rPr kumimoji="1" lang="en-US" altLang="ja-JP" sz="1400" b="1" dirty="0" smtClean="0">
                <a:solidFill>
                  <a:schemeClr val="accent6"/>
                </a:solidFill>
                <a:latin typeface="+mn-ea"/>
                <a:ea typeface="+mn-ea"/>
              </a:rPr>
              <a:t>2001</a:t>
            </a:r>
            <a:r>
              <a:rPr kumimoji="1" lang="ja-JP" altLang="en-US" sz="1400" b="1" dirty="0" smtClean="0">
                <a:solidFill>
                  <a:schemeClr val="accent6"/>
                </a:solidFill>
                <a:latin typeface="+mn-ea"/>
                <a:ea typeface="+mn-ea"/>
              </a:rPr>
              <a:t>年</a:t>
            </a:r>
            <a:r>
              <a:rPr kumimoji="1" lang="en-US" altLang="ja-JP" sz="1400" b="1" dirty="0" smtClean="0">
                <a:solidFill>
                  <a:schemeClr val="accent6"/>
                </a:solidFill>
                <a:latin typeface="+mn-ea"/>
                <a:ea typeface="+mn-ea"/>
              </a:rPr>
              <a:t>1</a:t>
            </a:r>
            <a:r>
              <a:rPr kumimoji="1" lang="ja-JP" altLang="en-US" sz="1400" b="1" dirty="0" smtClean="0">
                <a:solidFill>
                  <a:schemeClr val="accent6"/>
                </a:solidFill>
                <a:latin typeface="+mn-ea"/>
                <a:ea typeface="+mn-ea"/>
              </a:rPr>
              <a:t>月</a:t>
            </a:r>
            <a:r>
              <a:rPr kumimoji="1" lang="en-US" altLang="ja-JP" sz="1400" b="1" dirty="0" smtClean="0">
                <a:solidFill>
                  <a:schemeClr val="accent6"/>
                </a:solidFill>
                <a:latin typeface="+mn-ea"/>
                <a:ea typeface="+mn-ea"/>
              </a:rPr>
              <a:t>1</a:t>
            </a:r>
            <a:r>
              <a:rPr kumimoji="1" lang="ja-JP" altLang="en-US" sz="1400" b="1" dirty="0" smtClean="0">
                <a:solidFill>
                  <a:schemeClr val="accent6"/>
                </a:solidFill>
                <a:latin typeface="+mn-ea"/>
                <a:ea typeface="+mn-ea"/>
              </a:rPr>
              <a:t>日から</a:t>
            </a:r>
            <a:endParaRPr lang="en-US" altLang="ja-JP" sz="1400" b="1" dirty="0">
              <a:solidFill>
                <a:schemeClr val="accent6"/>
              </a:solidFill>
              <a:latin typeface="+mn-ea"/>
              <a:ea typeface="+mn-ea"/>
            </a:endParaRPr>
          </a:p>
          <a:p>
            <a:pPr>
              <a:lnSpc>
                <a:spcPct val="110000"/>
              </a:lnSpc>
            </a:pPr>
            <a:r>
              <a:rPr lang="en-US" altLang="ja-JP" sz="1400" b="1" dirty="0" smtClean="0">
                <a:solidFill>
                  <a:schemeClr val="accent6"/>
                </a:solidFill>
                <a:latin typeface="+mn-ea"/>
                <a:ea typeface="+mn-ea"/>
              </a:rPr>
              <a:t>2015</a:t>
            </a:r>
            <a:r>
              <a:rPr lang="ja-JP" altLang="en-US" sz="1400" b="1" dirty="0" smtClean="0">
                <a:solidFill>
                  <a:schemeClr val="accent6"/>
                </a:solidFill>
                <a:latin typeface="+mn-ea"/>
                <a:ea typeface="+mn-ea"/>
              </a:rPr>
              <a:t>年</a:t>
            </a:r>
            <a:r>
              <a:rPr lang="en-US" altLang="ja-JP" sz="1400" b="1" dirty="0" smtClean="0">
                <a:solidFill>
                  <a:schemeClr val="accent6"/>
                </a:solidFill>
                <a:latin typeface="+mn-ea"/>
                <a:ea typeface="+mn-ea"/>
              </a:rPr>
              <a:t>11</a:t>
            </a:r>
            <a:r>
              <a:rPr lang="ja-JP" altLang="en-US" sz="1400" b="1" dirty="0" smtClean="0">
                <a:solidFill>
                  <a:schemeClr val="accent6"/>
                </a:solidFill>
                <a:latin typeface="+mn-ea"/>
                <a:ea typeface="+mn-ea"/>
              </a:rPr>
              <a:t>月</a:t>
            </a:r>
            <a:r>
              <a:rPr lang="en-US" altLang="ja-JP" sz="1400" b="1" dirty="0" smtClean="0">
                <a:solidFill>
                  <a:schemeClr val="accent6"/>
                </a:solidFill>
                <a:latin typeface="+mn-ea"/>
                <a:ea typeface="+mn-ea"/>
              </a:rPr>
              <a:t>22</a:t>
            </a:r>
            <a:r>
              <a:rPr lang="ja-JP" altLang="en-US" sz="1400" b="1" dirty="0" smtClean="0">
                <a:solidFill>
                  <a:schemeClr val="accent6"/>
                </a:solidFill>
                <a:latin typeface="+mn-ea"/>
                <a:ea typeface="+mn-ea"/>
              </a:rPr>
              <a:t>日までの文献を検索する</a:t>
            </a:r>
            <a:endParaRPr kumimoji="1" lang="ja-JP" altLang="en-US" sz="1400" b="1" dirty="0">
              <a:solidFill>
                <a:schemeClr val="accent6"/>
              </a:solidFill>
              <a:latin typeface="+mn-ea"/>
              <a:ea typeface="+mn-ea"/>
            </a:endParaRPr>
          </a:p>
        </p:txBody>
      </p:sp>
      <p:sp>
        <p:nvSpPr>
          <p:cNvPr id="12"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534011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08-05</a:t>
            </a:r>
            <a:r>
              <a:rPr kumimoji="1" lang="ja-JP" altLang="en-US" dirty="0" smtClean="0"/>
              <a:t>　商標検索</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46</a:t>
            </a:fld>
            <a:endParaRPr lang="ja-JP" altLang="en-US" dirty="0"/>
          </a:p>
        </p:txBody>
      </p:sp>
      <p:pic>
        <p:nvPicPr>
          <p:cNvPr id="6" name="図 5"/>
          <p:cNvPicPr>
            <a:picLocks noChangeAspect="1"/>
          </p:cNvPicPr>
          <p:nvPr/>
        </p:nvPicPr>
        <p:blipFill>
          <a:blip r:embed="rId3"/>
          <a:stretch>
            <a:fillRect/>
          </a:stretch>
        </p:blipFill>
        <p:spPr>
          <a:xfrm>
            <a:off x="1619250" y="836712"/>
            <a:ext cx="6667500" cy="1057275"/>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562" y="1988840"/>
            <a:ext cx="5486876" cy="3853006"/>
          </a:xfrm>
          <a:prstGeom prst="rect">
            <a:avLst/>
          </a:prstGeom>
        </p:spPr>
      </p:pic>
      <p:sp>
        <p:nvSpPr>
          <p:cNvPr id="8" name="角丸四角形 7"/>
          <p:cNvSpPr/>
          <p:nvPr/>
        </p:nvSpPr>
        <p:spPr>
          <a:xfrm>
            <a:off x="2209562" y="1976103"/>
            <a:ext cx="1080000" cy="1944000"/>
          </a:xfrm>
          <a:prstGeom prst="roundRect">
            <a:avLst>
              <a:gd name="adj" fmla="val 5423"/>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2952094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08-05</a:t>
            </a:r>
            <a:r>
              <a:rPr kumimoji="1" lang="ja-JP" altLang="en-US" dirty="0" smtClean="0"/>
              <a:t>　商標検索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新しいタイプの商標を調べる。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47</a:t>
            </a:fld>
            <a:endParaRPr lang="ja-JP" altLang="en-US" dirty="0"/>
          </a:p>
        </p:txBody>
      </p:sp>
      <p:pic>
        <p:nvPicPr>
          <p:cNvPr id="6" name="図 5"/>
          <p:cNvPicPr>
            <a:picLocks noChangeAspect="1"/>
          </p:cNvPicPr>
          <p:nvPr/>
        </p:nvPicPr>
        <p:blipFill>
          <a:blip r:embed="rId3"/>
          <a:stretch>
            <a:fillRect/>
          </a:stretch>
        </p:blipFill>
        <p:spPr>
          <a:xfrm>
            <a:off x="291255" y="1592796"/>
            <a:ext cx="9341225" cy="3686383"/>
          </a:xfrm>
          <a:prstGeom prst="rect">
            <a:avLst/>
          </a:prstGeom>
          <a:ln>
            <a:solidFill>
              <a:schemeClr val="tx1"/>
            </a:solidFill>
          </a:ln>
        </p:spPr>
      </p:pic>
      <p:sp>
        <p:nvSpPr>
          <p:cNvPr id="7" name="角丸四角形 6"/>
          <p:cNvSpPr/>
          <p:nvPr/>
        </p:nvSpPr>
        <p:spPr>
          <a:xfrm>
            <a:off x="884548" y="4545124"/>
            <a:ext cx="6480000" cy="216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92560" y="5015726"/>
            <a:ext cx="4852610" cy="566309"/>
          </a:xfrm>
          <a:prstGeom prst="rect">
            <a:avLst/>
          </a:prstGeom>
          <a:noFill/>
        </p:spPr>
        <p:txBody>
          <a:bodyPr wrap="none" rtlCol="0">
            <a:spAutoFit/>
          </a:bodyPr>
          <a:lstStyle/>
          <a:p>
            <a:pPr>
              <a:lnSpc>
                <a:spcPct val="110000"/>
              </a:lnSpc>
            </a:pPr>
            <a:r>
              <a:rPr kumimoji="1" lang="ja-JP" altLang="en-US" sz="1400" b="1" dirty="0" smtClean="0">
                <a:solidFill>
                  <a:schemeClr val="accent6"/>
                </a:solidFill>
                <a:latin typeface="+mn-ea"/>
                <a:ea typeface="+mn-ea"/>
              </a:rPr>
              <a:t>新しいタイプの商標は、</a:t>
            </a:r>
            <a:endParaRPr kumimoji="1" lang="en-US" altLang="ja-JP" sz="1400" b="1" dirty="0" smtClean="0">
              <a:solidFill>
                <a:schemeClr val="accent6"/>
              </a:solidFill>
              <a:latin typeface="+mn-ea"/>
              <a:ea typeface="+mn-ea"/>
            </a:endParaRPr>
          </a:p>
          <a:p>
            <a:pPr>
              <a:lnSpc>
                <a:spcPct val="110000"/>
              </a:lnSpc>
            </a:pPr>
            <a:r>
              <a:rPr kumimoji="1" lang="ja-JP" altLang="en-US" sz="1400" b="1" dirty="0" smtClean="0">
                <a:solidFill>
                  <a:schemeClr val="accent6"/>
                </a:solidFill>
                <a:latin typeface="+mn-ea"/>
                <a:ea typeface="+mn-ea"/>
              </a:rPr>
              <a:t>「商標のタイプ」にチェックを入れるだけでも検索が可能</a:t>
            </a:r>
            <a:endParaRPr kumimoji="1" lang="ja-JP" altLang="en-US" sz="1400" b="1" dirty="0">
              <a:solidFill>
                <a:schemeClr val="accent6"/>
              </a:solidFill>
              <a:latin typeface="+mn-ea"/>
              <a:ea typeface="+mn-ea"/>
            </a:endParaRPr>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0485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08-06</a:t>
            </a:r>
            <a:br>
              <a:rPr kumimoji="1" lang="en-US" altLang="ja-JP" dirty="0" smtClean="0"/>
            </a:br>
            <a:r>
              <a:rPr kumimoji="1" lang="ja-JP" altLang="en-US" dirty="0" smtClean="0"/>
              <a:t>商標検索演習</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48</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923877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solidFill>
            <a:schemeClr val="accent2">
              <a:lumMod val="40000"/>
              <a:lumOff val="60000"/>
            </a:schemeClr>
          </a:solidFill>
        </p:spPr>
        <p:txBody>
          <a:bodyPr/>
          <a:lstStyle/>
          <a:p>
            <a:r>
              <a:rPr kumimoji="1" lang="en-US" altLang="ja-JP" dirty="0" smtClean="0"/>
              <a:t>CASE1</a:t>
            </a:r>
            <a:r>
              <a:rPr kumimoji="1" lang="ja-JP" altLang="en-US" dirty="0" smtClean="0"/>
              <a:t>（</a:t>
            </a:r>
            <a:r>
              <a:rPr lang="en-US" altLang="ja-JP" dirty="0"/>
              <a:t>2</a:t>
            </a:r>
            <a:r>
              <a:rPr kumimoji="1" lang="ja-JP" altLang="en-US" dirty="0" smtClean="0"/>
              <a:t>）</a:t>
            </a:r>
            <a:endParaRPr kumimoji="1" lang="ja-JP" altLang="en-US" dirty="0"/>
          </a:p>
        </p:txBody>
      </p:sp>
      <p:sp>
        <p:nvSpPr>
          <p:cNvPr id="7" name="コンテンツ プレースホルダー 6"/>
          <p:cNvSpPr>
            <a:spLocks noGrp="1"/>
          </p:cNvSpPr>
          <p:nvPr>
            <p:ph idx="1"/>
          </p:nvPr>
        </p:nvSpPr>
        <p:spPr/>
        <p:txBody>
          <a:bodyPr/>
          <a:lstStyle/>
          <a:p>
            <a:r>
              <a:rPr kumimoji="1" lang="en-US" altLang="ja-JP" dirty="0" smtClean="0"/>
              <a:t>A</a:t>
            </a:r>
            <a:r>
              <a:rPr kumimoji="1" lang="ja-JP" altLang="en-US" dirty="0" smtClean="0"/>
              <a:t>君は、そういえば、以前講義で知的財産を勉強したときにそのような話があったなと思い出し、知的財産を担当する教員</a:t>
            </a:r>
            <a:r>
              <a:rPr kumimoji="1" lang="en-US" altLang="ja-JP" dirty="0" smtClean="0"/>
              <a:t>D</a:t>
            </a:r>
            <a:r>
              <a:rPr kumimoji="1" lang="ja-JP" altLang="en-US" dirty="0" smtClean="0"/>
              <a:t>に相談することにした。</a:t>
            </a:r>
            <a:r>
              <a:rPr kumimoji="1" lang="en-US" altLang="ja-JP" dirty="0" smtClean="0"/>
              <a:t>D</a:t>
            </a:r>
            <a:r>
              <a:rPr kumimoji="1" lang="ja-JP" altLang="en-US" dirty="0" smtClean="0"/>
              <a:t>先生の研究室を訪ねると「確かに、きちんと調査をしておかないと後々トラブルになることがあります。まずは、これまでにどのような意匠が登録されているかをチェックしてみましょう。」と言った。</a:t>
            </a:r>
            <a:r>
              <a:rPr kumimoji="1" lang="en-US" altLang="ja-JP" dirty="0" smtClean="0"/>
              <a:t>A</a:t>
            </a:r>
            <a:r>
              <a:rPr kumimoji="1" lang="ja-JP" altLang="en-US" dirty="0" smtClean="0"/>
              <a:t>君は「チェックといっても、どこへ行って調べたらよいのでしょうか。」と聞くと、</a:t>
            </a:r>
            <a:r>
              <a:rPr kumimoji="1" lang="en-US" altLang="ja-JP" dirty="0" smtClean="0"/>
              <a:t>D</a:t>
            </a:r>
            <a:r>
              <a:rPr kumimoji="1" lang="ja-JP" altLang="en-US" dirty="0" smtClean="0"/>
              <a:t>先生はパソコンを立ち上げ、特許庁ウェブサイトにアクセスし始めた。</a:t>
            </a:r>
            <a:r>
              <a:rPr kumimoji="1" lang="en-US" altLang="ja-JP" dirty="0" smtClean="0"/>
              <a:t/>
            </a:r>
            <a:br>
              <a:rPr kumimoji="1" lang="en-US" altLang="ja-JP" dirty="0" smtClean="0"/>
            </a:br>
            <a:r>
              <a:rPr kumimoji="1" lang="ja-JP" altLang="en-US" dirty="0" smtClean="0"/>
              <a:t>「意匠公報を調べるとよいのですが、特許庁のウェブサイトに</a:t>
            </a:r>
            <a:r>
              <a:rPr kumimoji="1" lang="en-US" altLang="ja-JP" dirty="0" smtClean="0"/>
              <a:t>『</a:t>
            </a:r>
            <a:r>
              <a:rPr kumimoji="1" lang="ja-JP" altLang="en-US" dirty="0" smtClean="0"/>
              <a:t>特許情報プラットフォーム（</a:t>
            </a:r>
            <a:r>
              <a:rPr kumimoji="1" lang="en-US" altLang="ja-JP" dirty="0" smtClean="0"/>
              <a:t>J-</a:t>
            </a:r>
            <a:r>
              <a:rPr kumimoji="1" lang="en-US" altLang="ja-JP" dirty="0" err="1" smtClean="0"/>
              <a:t>PlatPat</a:t>
            </a:r>
            <a:r>
              <a:rPr kumimoji="1" lang="ja-JP" altLang="en-US" dirty="0" smtClean="0"/>
              <a:t>）</a:t>
            </a:r>
            <a:r>
              <a:rPr kumimoji="1" lang="en-US" altLang="ja-JP" dirty="0" smtClean="0"/>
              <a:t>』</a:t>
            </a:r>
            <a:r>
              <a:rPr kumimoji="1" lang="ja-JP" altLang="en-US" dirty="0" smtClean="0"/>
              <a:t>という検索サービスへのリンクがあります。</a:t>
            </a:r>
            <a:r>
              <a:rPr kumimoji="1" lang="en-US" altLang="ja-JP" dirty="0" smtClean="0"/>
              <a:t>J-</a:t>
            </a:r>
            <a:r>
              <a:rPr kumimoji="1" lang="en-US" altLang="ja-JP" dirty="0" err="1" smtClean="0"/>
              <a:t>PlatPat</a:t>
            </a:r>
            <a:r>
              <a:rPr kumimoji="1" lang="ja-JP" altLang="en-US" dirty="0" smtClean="0"/>
              <a:t>では、産業財産権情報を簡単に調べることができます。早速見てみましょう。」</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4</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7605420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08-06</a:t>
            </a:r>
            <a:r>
              <a:rPr kumimoji="1" lang="ja-JP" altLang="en-US" dirty="0" smtClean="0"/>
              <a:t>　商標検索演習</a:t>
            </a:r>
            <a:endParaRPr kumimoji="1" lang="ja-JP" altLang="en-US" dirty="0"/>
          </a:p>
        </p:txBody>
      </p:sp>
      <p:sp>
        <p:nvSpPr>
          <p:cNvPr id="3" name="コンテンツ プレースホルダー 2"/>
          <p:cNvSpPr>
            <a:spLocks noGrp="1"/>
          </p:cNvSpPr>
          <p:nvPr>
            <p:ph idx="1"/>
          </p:nvPr>
        </p:nvSpPr>
        <p:spPr/>
        <p:txBody>
          <a:bodyPr/>
          <a:lstStyle/>
          <a:p>
            <a:pPr>
              <a:buFont typeface="+mj-lt"/>
              <a:buAutoNum type="arabicPeriod"/>
            </a:pPr>
            <a:r>
              <a:rPr kumimoji="1" lang="ja-JP" altLang="en-US" dirty="0" smtClean="0"/>
              <a:t>「</a:t>
            </a:r>
            <a:r>
              <a:rPr kumimoji="1" lang="en-US" altLang="ja-JP" dirty="0" err="1" smtClean="0"/>
              <a:t>IPrism</a:t>
            </a:r>
            <a:r>
              <a:rPr kumimoji="1" lang="ja-JP" altLang="en-US" dirty="0" smtClean="0"/>
              <a:t>」という商標を称呼から調べる。（</a:t>
            </a:r>
            <a:r>
              <a:rPr kumimoji="1" lang="en-US" altLang="ja-JP" dirty="0" err="1" smtClean="0"/>
              <a:t>IPrism</a:t>
            </a:r>
            <a:r>
              <a:rPr kumimoji="1" lang="ja-JP" altLang="en-US" dirty="0" smtClean="0"/>
              <a:t>は「アイプリズム」と読む）</a:t>
            </a:r>
            <a:endParaRPr kumimoji="1" lang="en-US" altLang="ja-JP" dirty="0" smtClean="0"/>
          </a:p>
          <a:p>
            <a:r>
              <a:rPr lang="ja-JP" altLang="en-US" dirty="0" smtClean="0"/>
              <a:t>（ヒント）「検索項目」において「称呼」を入力する項目を選択する。</a:t>
            </a:r>
            <a:endParaRPr lang="en-US" altLang="ja-JP" dirty="0" smtClean="0"/>
          </a:p>
          <a:p>
            <a:pPr marL="0" indent="0">
              <a:buNone/>
            </a:pPr>
            <a:endParaRPr lang="en-US" altLang="ja-JP" dirty="0"/>
          </a:p>
          <a:p>
            <a:pPr>
              <a:buFont typeface="+mj-lt"/>
              <a:buAutoNum type="arabicPeriod" startAt="2"/>
            </a:pPr>
            <a:r>
              <a:rPr kumimoji="1" lang="ja-JP" altLang="en-US" dirty="0" smtClean="0"/>
              <a:t>楽器を扱うためのブランドに「リズム」という言葉を一部に使用したいと考えているが、どのような商標が登録されているのか調べてみよう。</a:t>
            </a:r>
            <a:endParaRPr kumimoji="1" lang="en-US" altLang="ja-JP" dirty="0" smtClean="0"/>
          </a:p>
          <a:p>
            <a:r>
              <a:rPr kumimoji="1" lang="ja-JP" altLang="en-US" dirty="0" smtClean="0"/>
              <a:t>（ヒント）「商標・役務名検索」から「楽器」の「類似群コード」を調べてみよう。</a:t>
            </a:r>
            <a:endParaRPr kumimoji="1" lang="en-US" altLang="ja-JP" dirty="0" smtClean="0"/>
          </a:p>
          <a:p>
            <a:r>
              <a:rPr kumimoji="1" lang="ja-JP" altLang="en-US" dirty="0" smtClean="0"/>
              <a:t>（ヒント）「商標出願・登録情報」の画面において、「称呼」と「類似群コード」を利　</a:t>
            </a:r>
            <a:r>
              <a:rPr kumimoji="1" lang="ja-JP" altLang="en-US" dirty="0" err="1" smtClean="0"/>
              <a:t>用して</a:t>
            </a:r>
            <a:r>
              <a:rPr kumimoji="1" lang="ja-JP" altLang="en-US" dirty="0" smtClean="0"/>
              <a:t>調べてみよう。</a:t>
            </a:r>
            <a:endParaRPr kumimoji="1" lang="en-US" altLang="ja-JP" dirty="0" smtClean="0"/>
          </a:p>
          <a:p>
            <a:pPr marL="0" indent="0">
              <a:buNone/>
            </a:pPr>
            <a:endParaRPr kumimoji="1" lang="en-US" altLang="ja-JP" dirty="0" smtClean="0"/>
          </a:p>
          <a:p>
            <a:pPr>
              <a:buFont typeface="+mj-lt"/>
              <a:buAutoNum type="arabicPeriod" startAt="3"/>
            </a:pPr>
            <a:r>
              <a:rPr kumimoji="1" lang="ja-JP" altLang="en-US" dirty="0" smtClean="0"/>
              <a:t>音商標を検索し、実際に音声を流してみよう。</a:t>
            </a:r>
            <a:endParaRPr kumimoji="1" lang="en-US" altLang="ja-JP" dirty="0" smtClean="0"/>
          </a:p>
          <a:p>
            <a:pPr marL="0" indent="0">
              <a:buNone/>
            </a:pPr>
            <a:endParaRPr kumimoji="1" lang="en-US" altLang="ja-JP" dirty="0" smtClean="0">
              <a:solidFill>
                <a:srgbClr val="FF0000"/>
              </a:solidFill>
            </a:endParaRPr>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49</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236543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08-06</a:t>
            </a:r>
            <a:r>
              <a:rPr kumimoji="1" lang="ja-JP" altLang="en-US" dirty="0" smtClean="0"/>
              <a:t>　商標検索演習</a:t>
            </a:r>
            <a:endParaRPr kumimoji="1" lang="ja-JP" altLang="en-US" dirty="0"/>
          </a:p>
        </p:txBody>
      </p:sp>
      <p:sp>
        <p:nvSpPr>
          <p:cNvPr id="3" name="コンテンツ プレースホルダー 2"/>
          <p:cNvSpPr>
            <a:spLocks noGrp="1"/>
          </p:cNvSpPr>
          <p:nvPr>
            <p:ph idx="1"/>
          </p:nvPr>
        </p:nvSpPr>
        <p:spPr>
          <a:xfrm>
            <a:off x="128464" y="692696"/>
            <a:ext cx="9649072" cy="1080000"/>
          </a:xfrm>
          <a:solidFill>
            <a:schemeClr val="accent2">
              <a:lumMod val="20000"/>
              <a:lumOff val="80000"/>
            </a:schemeClr>
          </a:solidFill>
        </p:spPr>
        <p:txBody>
          <a:bodyPr/>
          <a:lstStyle/>
          <a:p>
            <a:r>
              <a:rPr kumimoji="1" lang="ja-JP" altLang="en-US" dirty="0" smtClean="0"/>
              <a:t>商標権の設定登録があったときは、商標公報が発行される。</a:t>
            </a:r>
            <a:endParaRPr kumimoji="1" lang="en-US" altLang="ja-JP" dirty="0" smtClean="0"/>
          </a:p>
          <a:p>
            <a:r>
              <a:rPr kumimoji="1" lang="ja-JP" altLang="en-US" dirty="0" smtClean="0"/>
              <a:t>商標権の設定登録日から約</a:t>
            </a:r>
            <a:r>
              <a:rPr lang="en-US" altLang="ja-JP" dirty="0" smtClean="0"/>
              <a:t>1</a:t>
            </a:r>
            <a:r>
              <a:rPr lang="ja-JP" altLang="en-US" dirty="0" smtClean="0"/>
              <a:t>か月後に商標公報が発行され、その商標権に関する商標登録番号及び設定登録日、出願番号及び出願年月日、商標権者、登録商標等が掲載される。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50</a:t>
            </a:fld>
            <a:endParaRPr lang="ja-JP" altLang="en-US" dirty="0"/>
          </a:p>
        </p:txBody>
      </p:sp>
      <p:sp>
        <p:nvSpPr>
          <p:cNvPr id="7" name="正方形/長方形 6"/>
          <p:cNvSpPr/>
          <p:nvPr/>
        </p:nvSpPr>
        <p:spPr>
          <a:xfrm>
            <a:off x="128588" y="6019200"/>
            <a:ext cx="9648825" cy="287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lnSpc>
                <a:spcPct val="110000"/>
              </a:lnSpc>
            </a:pPr>
            <a:r>
              <a:rPr kumimoji="1" lang="ja-JP" altLang="en-US" sz="800" dirty="0" smtClean="0">
                <a:solidFill>
                  <a:schemeClr val="tx1"/>
                </a:solidFill>
                <a:latin typeface="+mn-ea"/>
              </a:rPr>
              <a:t>出典：公報発行案内（</a:t>
            </a:r>
            <a:r>
              <a:rPr lang="en-US" altLang="ja-JP" sz="800" dirty="0">
                <a:solidFill>
                  <a:schemeClr val="tx1"/>
                </a:solidFill>
                <a:latin typeface="+mn-ea"/>
              </a:rPr>
              <a:t> http://www.jpo.go.jp/torikumi/kouhou/kouhou2/pdf/kouhou_hakkou_annai/kouhou_annai.pdf </a:t>
            </a:r>
            <a:r>
              <a:rPr kumimoji="1" lang="ja-JP" altLang="en-US" sz="800" dirty="0" smtClean="0">
                <a:solidFill>
                  <a:schemeClr val="tx1"/>
                </a:solidFill>
                <a:latin typeface="+mn-ea"/>
              </a:rPr>
              <a:t>）</a:t>
            </a:r>
            <a:endParaRPr kumimoji="1" lang="ja-JP" altLang="en-US" sz="800" dirty="0">
              <a:solidFill>
                <a:schemeClr val="tx1"/>
              </a:solidFill>
              <a:latin typeface="+mn-ea"/>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026" y="1844824"/>
            <a:ext cx="5717946" cy="424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948589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08-01</a:t>
            </a:r>
            <a:br>
              <a:rPr kumimoji="1" lang="en-US" altLang="ja-JP" dirty="0" smtClean="0"/>
            </a:br>
            <a:r>
              <a:rPr kumimoji="1" lang="ja-JP" altLang="en-US" dirty="0" smtClean="0"/>
              <a:t>意匠公報</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5</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277505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08-01</a:t>
            </a:r>
            <a:r>
              <a:rPr kumimoji="1" lang="ja-JP" altLang="en-US" dirty="0" smtClean="0"/>
              <a:t>　意匠公報</a:t>
            </a:r>
            <a:endParaRPr kumimoji="1" lang="ja-JP" altLang="en-US" dirty="0"/>
          </a:p>
        </p:txBody>
      </p:sp>
      <p:sp>
        <p:nvSpPr>
          <p:cNvPr id="3" name="コンテンツ プレースホルダー 2"/>
          <p:cNvSpPr>
            <a:spLocks noGrp="1"/>
          </p:cNvSpPr>
          <p:nvPr>
            <p:ph idx="1"/>
          </p:nvPr>
        </p:nvSpPr>
        <p:spPr>
          <a:xfrm>
            <a:off x="128464" y="692696"/>
            <a:ext cx="9649072" cy="1440000"/>
          </a:xfrm>
          <a:solidFill>
            <a:schemeClr val="accent2">
              <a:lumMod val="20000"/>
              <a:lumOff val="80000"/>
            </a:schemeClr>
          </a:solidFill>
        </p:spPr>
        <p:txBody>
          <a:bodyPr/>
          <a:lstStyle/>
          <a:p>
            <a:r>
              <a:rPr kumimoji="1" lang="ja-JP" altLang="en-US" dirty="0" smtClean="0"/>
              <a:t>意匠公報は、意匠の設定登録がなされると発行される。</a:t>
            </a:r>
            <a:endParaRPr kumimoji="1" lang="en-US" altLang="ja-JP" dirty="0" smtClean="0"/>
          </a:p>
          <a:p>
            <a:r>
              <a:rPr kumimoji="1" lang="ja-JP" altLang="en-US" dirty="0" smtClean="0"/>
              <a:t>意匠公報には、意匠権に係る物品、図面、創作者、意匠権者、登録日、意匠分類等が掲載される。</a:t>
            </a:r>
            <a:endParaRPr kumimoji="1" lang="en-US" altLang="ja-JP" dirty="0" smtClean="0"/>
          </a:p>
          <a:p>
            <a:r>
              <a:rPr kumimoji="1" lang="ja-JP" altLang="en-US" dirty="0" smtClean="0"/>
              <a:t>創作者として、意匠を創作したデザイナーの名前が掲載される。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6</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381" y="2275200"/>
            <a:ext cx="2554437" cy="36720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523" y="2275200"/>
            <a:ext cx="2542154" cy="36720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正方形/長方形 9"/>
          <p:cNvSpPr/>
          <p:nvPr/>
        </p:nvSpPr>
        <p:spPr>
          <a:xfrm>
            <a:off x="128588" y="6019200"/>
            <a:ext cx="964882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1100" dirty="0" smtClean="0">
                <a:solidFill>
                  <a:schemeClr val="tx1"/>
                </a:solidFill>
              </a:rPr>
              <a:t>「メモ帳」（意匠登録第</a:t>
            </a:r>
            <a:r>
              <a:rPr kumimoji="1" lang="en-US" altLang="ja-JP" sz="1100" dirty="0" smtClean="0">
                <a:solidFill>
                  <a:schemeClr val="tx1"/>
                </a:solidFill>
              </a:rPr>
              <a:t>1497832</a:t>
            </a:r>
            <a:r>
              <a:rPr kumimoji="1" lang="ja-JP" altLang="en-US" sz="1100" dirty="0" smtClean="0">
                <a:solidFill>
                  <a:schemeClr val="tx1"/>
                </a:solidFill>
              </a:rPr>
              <a:t>号、株式会社デザインフィル）の意匠公報</a:t>
            </a:r>
            <a:endParaRPr kumimoji="1" lang="ja-JP" altLang="en-US" sz="1100" dirty="0">
              <a:solidFill>
                <a:schemeClr val="tx1"/>
              </a:solidFill>
            </a:endParaRPr>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57588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br>
              <a:rPr kumimoji="1" lang="en-US" altLang="ja-JP" dirty="0" smtClean="0"/>
            </a:br>
            <a:r>
              <a:rPr kumimoji="1" lang="ja-JP" altLang="en-US" dirty="0" smtClean="0"/>
              <a:t>意匠検索</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7</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279113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2">
              <a:lumMod val="40000"/>
              <a:lumOff val="60000"/>
            </a:schemeClr>
          </a:solidFill>
        </p:spPr>
        <p:txBody>
          <a:bodyPr/>
          <a:lstStyle/>
          <a:p>
            <a:r>
              <a:rPr kumimoji="1" lang="en-US" altLang="ja-JP" dirty="0" smtClean="0"/>
              <a:t>08-02</a:t>
            </a:r>
            <a:r>
              <a:rPr kumimoji="1" lang="ja-JP" altLang="en-US" dirty="0" smtClean="0"/>
              <a:t>　意匠検索</a:t>
            </a:r>
            <a:endParaRPr kumimoji="1" lang="ja-JP" altLang="en-US" dirty="0"/>
          </a:p>
        </p:txBody>
      </p:sp>
      <p:sp>
        <p:nvSpPr>
          <p:cNvPr id="3" name="コンテンツ プレースホルダー 2"/>
          <p:cNvSpPr>
            <a:spLocks noGrp="1"/>
          </p:cNvSpPr>
          <p:nvPr>
            <p:ph idx="1"/>
          </p:nvPr>
        </p:nvSpPr>
        <p:spPr>
          <a:xfrm>
            <a:off x="128464" y="692696"/>
            <a:ext cx="9649072" cy="432000"/>
          </a:xfrm>
          <a:solidFill>
            <a:schemeClr val="accent2">
              <a:lumMod val="20000"/>
              <a:lumOff val="80000"/>
            </a:schemeClr>
          </a:solidFill>
        </p:spPr>
        <p:txBody>
          <a:bodyPr/>
          <a:lstStyle/>
          <a:p>
            <a:r>
              <a:rPr kumimoji="1" lang="ja-JP" altLang="en-US" dirty="0" smtClean="0"/>
              <a:t>意匠検索を行う目的には、主に動向調査、先行調査、権利調査がある。</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8</a:t>
            </a:fld>
            <a:endParaRPr lang="ja-JP" altLang="en-US" dirty="0"/>
          </a:p>
        </p:txBody>
      </p:sp>
      <p:sp>
        <p:nvSpPr>
          <p:cNvPr id="6" name="正方形/長方形 5"/>
          <p:cNvSpPr/>
          <p:nvPr/>
        </p:nvSpPr>
        <p:spPr>
          <a:xfrm>
            <a:off x="632520" y="1699200"/>
            <a:ext cx="2160000" cy="11521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動向調査</a:t>
            </a:r>
            <a:endParaRPr kumimoji="1" lang="ja-JP" altLang="en-US" b="1" dirty="0">
              <a:solidFill>
                <a:schemeClr val="tx1"/>
              </a:solidFill>
            </a:endParaRPr>
          </a:p>
        </p:txBody>
      </p:sp>
      <p:sp>
        <p:nvSpPr>
          <p:cNvPr id="8" name="正方形/長方形 7"/>
          <p:cNvSpPr/>
          <p:nvPr/>
        </p:nvSpPr>
        <p:spPr>
          <a:xfrm>
            <a:off x="632520" y="3139200"/>
            <a:ext cx="2160000" cy="11521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先行調査</a:t>
            </a:r>
            <a:endParaRPr kumimoji="1" lang="ja-JP" altLang="en-US" b="1" dirty="0">
              <a:solidFill>
                <a:schemeClr val="tx1"/>
              </a:solidFill>
            </a:endParaRPr>
          </a:p>
        </p:txBody>
      </p:sp>
      <p:sp>
        <p:nvSpPr>
          <p:cNvPr id="9" name="正方形/長方形 8"/>
          <p:cNvSpPr/>
          <p:nvPr/>
        </p:nvSpPr>
        <p:spPr>
          <a:xfrm>
            <a:off x="633600" y="4579056"/>
            <a:ext cx="2160000" cy="11521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権利調査</a:t>
            </a:r>
            <a:endParaRPr kumimoji="1" lang="ja-JP" altLang="en-US" b="1" dirty="0">
              <a:solidFill>
                <a:schemeClr val="tx1"/>
              </a:solidFill>
            </a:endParaRPr>
          </a:p>
        </p:txBody>
      </p:sp>
      <p:sp>
        <p:nvSpPr>
          <p:cNvPr id="11" name="正方形/長方形 10"/>
          <p:cNvSpPr/>
          <p:nvPr/>
        </p:nvSpPr>
        <p:spPr>
          <a:xfrm>
            <a:off x="2792520" y="1699200"/>
            <a:ext cx="6480960" cy="11521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dirty="0" smtClean="0">
                <a:solidFill>
                  <a:schemeClr val="tx1"/>
                </a:solidFill>
              </a:rPr>
              <a:t>今後世の中に出てくる最新の意匠を知りたい。</a:t>
            </a:r>
            <a:endParaRPr kumimoji="1" lang="ja-JP" altLang="en-US" dirty="0">
              <a:solidFill>
                <a:schemeClr val="tx1"/>
              </a:solidFill>
            </a:endParaRPr>
          </a:p>
        </p:txBody>
      </p:sp>
      <p:sp>
        <p:nvSpPr>
          <p:cNvPr id="12" name="正方形/長方形 11"/>
          <p:cNvSpPr/>
          <p:nvPr/>
        </p:nvSpPr>
        <p:spPr>
          <a:xfrm>
            <a:off x="2792917" y="3139200"/>
            <a:ext cx="6480960" cy="11521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dirty="0" smtClean="0">
                <a:solidFill>
                  <a:schemeClr val="tx1"/>
                </a:solidFill>
              </a:rPr>
              <a:t>出願したいけど登録されるだろうか。先に登録された意匠をチェックしたい。</a:t>
            </a:r>
            <a:endParaRPr kumimoji="1" lang="ja-JP" altLang="en-US" dirty="0">
              <a:solidFill>
                <a:schemeClr val="tx1"/>
              </a:solidFill>
            </a:endParaRPr>
          </a:p>
        </p:txBody>
      </p:sp>
      <p:sp>
        <p:nvSpPr>
          <p:cNvPr id="13" name="正方形/長方形 12"/>
          <p:cNvSpPr/>
          <p:nvPr/>
        </p:nvSpPr>
        <p:spPr>
          <a:xfrm>
            <a:off x="2792520" y="4579056"/>
            <a:ext cx="6480960" cy="11521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dirty="0" smtClean="0">
                <a:solidFill>
                  <a:schemeClr val="tx1"/>
                </a:solidFill>
              </a:rPr>
              <a:t>新しいデザインの商品を開発したが、他者の権利を侵害しないだろうか。</a:t>
            </a:r>
            <a:endParaRPr kumimoji="1" lang="ja-JP" altLang="en-US" dirty="0">
              <a:solidFill>
                <a:schemeClr val="tx1"/>
              </a:solidFill>
            </a:endParaRPr>
          </a:p>
        </p:txBody>
      </p:sp>
      <p:sp>
        <p:nvSpPr>
          <p:cNvPr id="1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01432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ユーザー定義 1">
      <a:dk1>
        <a:srgbClr val="000000"/>
      </a:dk1>
      <a:lt1>
        <a:srgbClr val="FFFFFF"/>
      </a:lt1>
      <a:dk2>
        <a:srgbClr val="4B77BE"/>
      </a:dk2>
      <a:lt2>
        <a:srgbClr val="AA6BCD"/>
      </a:lt2>
      <a:accent1>
        <a:srgbClr val="22A8F0"/>
      </a:accent1>
      <a:accent2>
        <a:srgbClr val="04A86A"/>
      </a:accent2>
      <a:accent3>
        <a:srgbClr val="669C0E"/>
      </a:accent3>
      <a:accent4>
        <a:srgbClr val="DA9406"/>
      </a:accent4>
      <a:accent5>
        <a:srgbClr val="FF4C18"/>
      </a:accent5>
      <a:accent6>
        <a:srgbClr val="C91F37"/>
      </a:accent6>
      <a:hlink>
        <a:srgbClr val="000000"/>
      </a:hlink>
      <a:folHlink>
        <a:srgbClr val="0000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8499</Words>
  <Application>Microsoft Office PowerPoint</Application>
  <PresentationFormat>A4 210 x 297 mm</PresentationFormat>
  <Paragraphs>683</Paragraphs>
  <Slides>51</Slides>
  <Notes>51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51</vt:i4>
      </vt:variant>
    </vt:vector>
  </HeadingPairs>
  <TitlesOfParts>
    <vt:vector size="56" baseType="lpstr">
      <vt:lpstr>ＭＳ Ｐゴシック</vt:lpstr>
      <vt:lpstr>メイリオ</vt:lpstr>
      <vt:lpstr>Arial</vt:lpstr>
      <vt:lpstr>Wingdings</vt:lpstr>
      <vt:lpstr>Blank</vt:lpstr>
      <vt:lpstr>本教材の利用について</vt:lpstr>
      <vt:lpstr>パート8  権利を調べる（1） 調査手法の基礎知識</vt:lpstr>
      <vt:lpstr>権利を調べる（1）　調査手法の基礎知識　目次</vt:lpstr>
      <vt:lpstr>CASE1（1）</vt:lpstr>
      <vt:lpstr>CASE1（2）</vt:lpstr>
      <vt:lpstr>08-01 意匠公報</vt:lpstr>
      <vt:lpstr>08-01　意匠公報</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08-02　意匠検索</vt:lpstr>
      <vt:lpstr>08-03 画像を含む意匠の検索</vt:lpstr>
      <vt:lpstr>08-03　画像を含む意匠の検索</vt:lpstr>
      <vt:lpstr>08-03　画像を含む意匠の検索</vt:lpstr>
      <vt:lpstr>08-03　画像を含む意匠の検索</vt:lpstr>
      <vt:lpstr>08-04 意匠検索演習</vt:lpstr>
      <vt:lpstr>08-04　意匠検索演習</vt:lpstr>
      <vt:lpstr>08-04　意匠検索演習</vt:lpstr>
      <vt:lpstr>08-04　意匠検索演習</vt:lpstr>
      <vt:lpstr>08-05 商標検索</vt:lpstr>
      <vt:lpstr>CASE2</vt:lpstr>
      <vt:lpstr>08-05　商標検索</vt:lpstr>
      <vt:lpstr>08-05　商標検索</vt:lpstr>
      <vt:lpstr>08-05　商標検索</vt:lpstr>
      <vt:lpstr>08-05　商標検索</vt:lpstr>
      <vt:lpstr>08-05　商標検索</vt:lpstr>
      <vt:lpstr>08-05　商標検索</vt:lpstr>
      <vt:lpstr>08-05　商標検索</vt:lpstr>
      <vt:lpstr>08-05　商標検索</vt:lpstr>
      <vt:lpstr>08-05　商標検索</vt:lpstr>
      <vt:lpstr>08-05　商標検索</vt:lpstr>
      <vt:lpstr>08-06 商標検索演習</vt:lpstr>
      <vt:lpstr>08-06　商標検索演習</vt:lpstr>
      <vt:lpstr>08-06　商標検索演習</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2017-11-21T06:18:48Z</dcterms:created>
  <dcterms:modified xsi:type="dcterms:W3CDTF">2017-11-21T06:18:53Z</dcterms:modified>
</cp:coreProperties>
</file>