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7"/>
  </p:notesMasterIdLst>
  <p:handoutMasterIdLst>
    <p:handoutMasterId r:id="rId18"/>
  </p:handoutMasterIdLst>
  <p:sldIdLst>
    <p:sldId id="471" r:id="rId2"/>
    <p:sldId id="285" r:id="rId3"/>
    <p:sldId id="302" r:id="rId4"/>
    <p:sldId id="349" r:id="rId5"/>
    <p:sldId id="460" r:id="rId6"/>
    <p:sldId id="350" r:id="rId7"/>
    <p:sldId id="459" r:id="rId8"/>
    <p:sldId id="351" r:id="rId9"/>
    <p:sldId id="463" r:id="rId10"/>
    <p:sldId id="464" r:id="rId11"/>
    <p:sldId id="352" r:id="rId12"/>
    <p:sldId id="465" r:id="rId13"/>
    <p:sldId id="466" r:id="rId14"/>
    <p:sldId id="353" r:id="rId15"/>
    <p:sldId id="467" r:id="rId16"/>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56527" autoAdjust="0"/>
  </p:normalViewPr>
  <p:slideViewPr>
    <p:cSldViewPr>
      <p:cViewPr varScale="1">
        <p:scale>
          <a:sx n="94" d="100"/>
          <a:sy n="94" d="100"/>
        </p:scale>
        <p:origin x="96" y="414"/>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184" y="108"/>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2017/11/21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57024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狙い</a:t>
            </a:r>
            <a:r>
              <a:rPr kumimoji="1" lang="en-US" altLang="ja-JP" dirty="0" smtClean="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latin typeface="+mn-ea"/>
                <a:ea typeface="+mn-ea"/>
              </a:rPr>
              <a:t>・日本意匠分類表を利用して、関心のあるデザインを調べられるようにする。</a:t>
            </a:r>
            <a:endParaRPr kumimoji="1" lang="en-US"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説明</a:t>
            </a:r>
            <a:r>
              <a:rPr kumimoji="1" lang="en-US" altLang="ja-JP" dirty="0" smtClean="0">
                <a:solidFill>
                  <a:schemeClr val="tx1"/>
                </a:solidFill>
                <a:latin typeface="+mn-ea"/>
                <a:ea typeface="+mn-ea"/>
              </a:rPr>
              <a:t>〕</a:t>
            </a:r>
            <a:endParaRPr kumimoji="1" lang="ja-JP" altLang="en-US" dirty="0" smtClean="0">
              <a:solidFill>
                <a:schemeClr val="tx1"/>
              </a:solidFill>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latin typeface="+mn-ea"/>
                <a:ea typeface="+mn-ea"/>
              </a:rPr>
              <a:t>・分類表に慣れないうちは目的の分類を探し出すことが難しい、関係がありそうな分類について幅広く探してみるとよい。</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2944765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19066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latin typeface="+mn-ea"/>
                <a:ea typeface="+mn-ea"/>
              </a:rPr>
              <a:t>・検索を行うにあたり、自分のデザインがどの日本意匠分類に関連するのかを理解する。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latin typeface="+mn-ea"/>
                <a:ea typeface="+mn-ea"/>
              </a:rPr>
              <a:t>・日本意匠分類、</a:t>
            </a:r>
            <a:r>
              <a:rPr kumimoji="1" lang="en-US" altLang="ja-JP" dirty="0" smtClean="0">
                <a:latin typeface="+mn-ea"/>
                <a:ea typeface="+mn-ea"/>
              </a:rPr>
              <a:t>D</a:t>
            </a:r>
            <a:r>
              <a:rPr kumimoji="1" lang="ja-JP" altLang="en-US" dirty="0" smtClean="0">
                <a:latin typeface="+mn-ea"/>
                <a:ea typeface="+mn-ea"/>
              </a:rPr>
              <a:t>ターム、あるいは検索に用いるキーワードを書き出す作業を行う。なお、</a:t>
            </a:r>
            <a:r>
              <a:rPr kumimoji="1" lang="en-US" altLang="ja-JP" dirty="0" smtClean="0">
                <a:latin typeface="+mn-ea"/>
                <a:ea typeface="+mn-ea"/>
              </a:rPr>
              <a:t>D</a:t>
            </a:r>
            <a:r>
              <a:rPr kumimoji="1" lang="ja-JP" altLang="en-US" dirty="0" smtClean="0">
                <a:latin typeface="+mn-ea"/>
                <a:ea typeface="+mn-ea"/>
              </a:rPr>
              <a:t>タームは必ずしも必要とならない。</a:t>
            </a:r>
            <a:endParaRPr kumimoji="1" lang="ja-JP" altLang="en-US" dirty="0">
              <a:latin typeface="+mn-ea"/>
              <a:ea typeface="+mn-ea"/>
            </a:endParaRPr>
          </a:p>
        </p:txBody>
      </p:sp>
    </p:spTree>
    <p:extLst>
      <p:ext uri="{BB962C8B-B14F-4D97-AF65-F5344CB8AC3E}">
        <p14:creationId xmlns:p14="http://schemas.microsoft.com/office/powerpoint/2010/main" val="260383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狙い</a:t>
            </a:r>
            <a:r>
              <a:rPr kumimoji="1" lang="en-US" altLang="ja-JP" dirty="0" smtClean="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latin typeface="+mn-ea"/>
                <a:ea typeface="+mn-ea"/>
              </a:rPr>
              <a:t>・創作したデザインを、すでに権利化されている意匠と比較することで、自分のデザインと知的財産権とを関連付ける意識を持つ。</a:t>
            </a:r>
          </a:p>
          <a:p>
            <a:endParaRPr kumimoji="1" lang="en-US" altLang="ja-JP" dirty="0" smtClean="0">
              <a:solidFill>
                <a:schemeClr val="tx1"/>
              </a:solidFill>
              <a:latin typeface="+mn-ea"/>
              <a:ea typeface="+mn-ea"/>
            </a:endParaRPr>
          </a:p>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説明</a:t>
            </a:r>
            <a:r>
              <a:rPr kumimoji="1" lang="en-US" altLang="ja-JP" dirty="0" smtClean="0">
                <a:solidFill>
                  <a:schemeClr val="tx1"/>
                </a:solidFill>
                <a:latin typeface="+mn-ea"/>
                <a:ea typeface="+mn-ea"/>
              </a:rPr>
              <a:t>〕</a:t>
            </a:r>
            <a:endParaRPr kumimoji="1" lang="ja-JP" altLang="en-US" dirty="0" smtClean="0">
              <a:solidFill>
                <a:schemeClr val="tx1"/>
              </a:solidFill>
              <a:latin typeface="+mn-ea"/>
              <a:ea typeface="+mn-ea"/>
            </a:endParaRPr>
          </a:p>
          <a:p>
            <a:r>
              <a:rPr kumimoji="1" lang="ja-JP" altLang="en-US" dirty="0" smtClean="0">
                <a:solidFill>
                  <a:schemeClr val="tx1"/>
                </a:solidFill>
                <a:latin typeface="+mn-ea"/>
                <a:ea typeface="+mn-ea"/>
              </a:rPr>
              <a:t>・先行意匠と比較し、意匠登録されるかどうかの理由を考える。この際、法律に基づいた正確な判断は必要ないが、講義で学んだ観点を自分なりに考えながら判断することが重要である。</a:t>
            </a:r>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・また、グループで意見交換を行って、考え方を整理してもよい。</a:t>
            </a:r>
          </a:p>
        </p:txBody>
      </p:sp>
    </p:spTree>
    <p:extLst>
      <p:ext uri="{BB962C8B-B14F-4D97-AF65-F5344CB8AC3E}">
        <p14:creationId xmlns:p14="http://schemas.microsoft.com/office/powerpoint/2010/main" val="2752371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77186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721186"/>
            <a:ext cx="5567196" cy="4472702"/>
          </a:xfrm>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・様々な種類の商標を検索する。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r>
              <a:rPr kumimoji="1" lang="ja-JP" altLang="en-US" dirty="0" smtClean="0">
                <a:latin typeface="+mn-ea"/>
                <a:ea typeface="+mn-ea"/>
              </a:rPr>
              <a:t>・文字商標：文字のみからなる商標。漢字、片仮名、平仮名、外国文字。</a:t>
            </a:r>
            <a:endParaRPr kumimoji="1" lang="en-US" altLang="ja-JP" dirty="0" smtClean="0">
              <a:latin typeface="+mn-ea"/>
              <a:ea typeface="+mn-ea"/>
            </a:endParaRPr>
          </a:p>
          <a:p>
            <a:r>
              <a:rPr kumimoji="1" lang="ja-JP" altLang="en-US" dirty="0" smtClean="0">
                <a:latin typeface="+mn-ea"/>
                <a:ea typeface="+mn-ea"/>
              </a:rPr>
              <a:t>・図形商標：図形だけからなる商標。風景、建造物、イラストなどで表現されたロゴ。</a:t>
            </a:r>
          </a:p>
          <a:p>
            <a:r>
              <a:rPr kumimoji="1" lang="ja-JP" altLang="en-US" dirty="0" smtClean="0">
                <a:latin typeface="+mn-ea"/>
                <a:ea typeface="+mn-ea"/>
              </a:rPr>
              <a:t>・記号商標：記号だけからなる商標。屋号、紋章。</a:t>
            </a:r>
            <a:endParaRPr kumimoji="1" lang="en-US" altLang="ja-JP" dirty="0" smtClean="0">
              <a:latin typeface="+mn-ea"/>
              <a:ea typeface="+mn-ea"/>
            </a:endParaRPr>
          </a:p>
          <a:p>
            <a:r>
              <a:rPr kumimoji="1" lang="ja-JP" altLang="en-US" dirty="0" smtClean="0">
                <a:latin typeface="+mn-ea"/>
                <a:ea typeface="+mn-ea"/>
              </a:rPr>
              <a:t>・立体商標：立体的形状からなる商標。容器、人形や像、商品の形態。</a:t>
            </a:r>
            <a:endParaRPr kumimoji="1" lang="en-US" altLang="ja-JP" dirty="0" smtClean="0">
              <a:latin typeface="+mn-ea"/>
              <a:ea typeface="+mn-ea"/>
            </a:endParaRPr>
          </a:p>
          <a:p>
            <a:r>
              <a:rPr kumimoji="1" lang="ja-JP" altLang="en-US" dirty="0" smtClean="0">
                <a:latin typeface="+mn-ea"/>
                <a:ea typeface="+mn-ea"/>
              </a:rPr>
              <a:t>・結合商標：上記商標のうち、</a:t>
            </a:r>
            <a:r>
              <a:rPr kumimoji="1" lang="en-US" altLang="ja-JP" dirty="0" smtClean="0">
                <a:latin typeface="+mn-ea"/>
                <a:ea typeface="+mn-ea"/>
              </a:rPr>
              <a:t>2</a:t>
            </a:r>
            <a:r>
              <a:rPr kumimoji="1" lang="ja-JP" altLang="en-US" dirty="0" smtClean="0">
                <a:latin typeface="+mn-ea"/>
                <a:ea typeface="+mn-ea"/>
              </a:rPr>
              <a:t>つ以上の要素を結合してなる商標。</a:t>
            </a:r>
            <a:endParaRPr kumimoji="1" lang="ja-JP" altLang="en-US" dirty="0">
              <a:latin typeface="+mn-ea"/>
              <a:ea typeface="+mn-ea"/>
            </a:endParaRPr>
          </a:p>
        </p:txBody>
      </p:sp>
    </p:spTree>
    <p:extLst>
      <p:ext uri="{BB962C8B-B14F-4D97-AF65-F5344CB8AC3E}">
        <p14:creationId xmlns:p14="http://schemas.microsoft.com/office/powerpoint/2010/main" val="2653167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42014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10298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08524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狙い</a:t>
            </a:r>
            <a:r>
              <a:rPr kumimoji="1" lang="en-US" altLang="ja-JP" dirty="0" smtClean="0">
                <a:solidFill>
                  <a:schemeClr val="tx1"/>
                </a:solidFill>
                <a:latin typeface="+mn-ea"/>
                <a:ea typeface="+mn-ea"/>
              </a:rPr>
              <a:t>〕</a:t>
            </a:r>
          </a:p>
          <a:p>
            <a:r>
              <a:rPr kumimoji="1" lang="ja-JP" altLang="en-US" dirty="0" smtClean="0">
                <a:solidFill>
                  <a:schemeClr val="tx1"/>
                </a:solidFill>
                <a:latin typeface="+mn-ea"/>
                <a:ea typeface="+mn-ea"/>
              </a:rPr>
              <a:t>・自分でデザインを考え、</a:t>
            </a:r>
            <a:r>
              <a:rPr kumimoji="1" lang="en-US" altLang="ja-JP" dirty="0" smtClean="0">
                <a:solidFill>
                  <a:schemeClr val="tx1"/>
                </a:solidFill>
                <a:latin typeface="+mn-ea"/>
                <a:ea typeface="+mn-ea"/>
              </a:rPr>
              <a:t>J-</a:t>
            </a:r>
            <a:r>
              <a:rPr kumimoji="1" lang="en-US" altLang="ja-JP" dirty="0" err="1" smtClean="0">
                <a:solidFill>
                  <a:schemeClr val="tx1"/>
                </a:solidFill>
                <a:latin typeface="+mn-ea"/>
                <a:ea typeface="+mn-ea"/>
              </a:rPr>
              <a:t>PlatPat</a:t>
            </a:r>
            <a:r>
              <a:rPr kumimoji="1" lang="ja-JP" altLang="en-US" dirty="0" smtClean="0">
                <a:solidFill>
                  <a:schemeClr val="tx1"/>
                </a:solidFill>
                <a:latin typeface="+mn-ea"/>
                <a:ea typeface="+mn-ea"/>
              </a:rPr>
              <a:t>を利用して調査を行い、自分のデザインと知的財産権とを関連付ける意識を持つことを経験する。</a:t>
            </a:r>
            <a:endParaRPr kumimoji="1" lang="en-US"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説明</a:t>
            </a:r>
            <a:r>
              <a:rPr kumimoji="1" lang="en-US" altLang="ja-JP" dirty="0" smtClean="0">
                <a:solidFill>
                  <a:schemeClr val="tx1"/>
                </a:solidFill>
                <a:latin typeface="+mn-ea"/>
                <a:ea typeface="+mn-ea"/>
              </a:rPr>
              <a:t>〕</a:t>
            </a:r>
            <a:endParaRPr kumimoji="1" lang="ja-JP" altLang="en-US" dirty="0" smtClean="0">
              <a:solidFill>
                <a:schemeClr val="tx1"/>
              </a:solidFill>
              <a:latin typeface="+mn-ea"/>
              <a:ea typeface="+mn-ea"/>
            </a:endParaRPr>
          </a:p>
          <a:p>
            <a:r>
              <a:rPr kumimoji="1" lang="ja-JP" altLang="en-US" dirty="0" smtClean="0">
                <a:solidFill>
                  <a:schemeClr val="tx1"/>
                </a:solidFill>
                <a:latin typeface="+mn-ea"/>
                <a:ea typeface="+mn-ea"/>
              </a:rPr>
              <a:t>・与えられた課題に対してデザインを考え、課題をどのように解決しようとしたのかを説明させる。</a:t>
            </a:r>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・商品として社会へ出すという想定であることを学生に意識させる。</a:t>
            </a:r>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・知的財産を保護するために、他者との権利が抵触しないよう先行意匠調査を行う。</a:t>
            </a:r>
            <a:endParaRPr kumimoji="1" lang="en-US" altLang="ja-JP" dirty="0" smtClean="0">
              <a:solidFill>
                <a:schemeClr val="tx1"/>
              </a:solidFill>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latin typeface="+mn-ea"/>
                <a:ea typeface="+mn-ea"/>
              </a:rPr>
              <a:t>・学生の関心に応じてテーマを変更して、創作すること自体にも興味を持たせるようにするとよい。</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45188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0896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343260" y="4573625"/>
            <a:ext cx="6300700" cy="5076564"/>
          </a:xfrm>
        </p:spPr>
        <p:txBody>
          <a:bodyPr/>
          <a:lstStyle/>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狙い</a:t>
            </a:r>
            <a:r>
              <a:rPr kumimoji="1" lang="en-US" altLang="ja-JP" dirty="0" smtClean="0">
                <a:solidFill>
                  <a:schemeClr val="tx1"/>
                </a:solidFill>
                <a:latin typeface="+mn-ea"/>
                <a:ea typeface="+mn-ea"/>
              </a:rPr>
              <a:t>〕</a:t>
            </a:r>
          </a:p>
          <a:p>
            <a:r>
              <a:rPr kumimoji="1" lang="ja-JP" altLang="en-US" dirty="0" smtClean="0">
                <a:solidFill>
                  <a:schemeClr val="tx1"/>
                </a:solidFill>
                <a:latin typeface="+mn-ea"/>
                <a:ea typeface="+mn-ea"/>
              </a:rPr>
              <a:t>・与えられた課題に対してデザインを考える。</a:t>
            </a:r>
            <a:endParaRPr kumimoji="1" lang="en-US"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説明</a:t>
            </a:r>
            <a:r>
              <a:rPr kumimoji="1" lang="en-US" altLang="ja-JP" dirty="0" smtClean="0">
                <a:solidFill>
                  <a:schemeClr val="tx1"/>
                </a:solidFill>
                <a:latin typeface="+mn-ea"/>
                <a:ea typeface="+mn-ea"/>
              </a:rPr>
              <a:t>〕</a:t>
            </a:r>
            <a:endParaRPr kumimoji="1" lang="ja-JP" altLang="en-US" dirty="0" smtClean="0">
              <a:solidFill>
                <a:schemeClr val="tx1"/>
              </a:solidFill>
              <a:latin typeface="+mn-ea"/>
              <a:ea typeface="+mn-ea"/>
            </a:endParaRPr>
          </a:p>
          <a:p>
            <a:r>
              <a:rPr kumimoji="1" lang="ja-JP" altLang="en-US" dirty="0" smtClean="0">
                <a:solidFill>
                  <a:schemeClr val="tx1"/>
                </a:solidFill>
                <a:latin typeface="+mn-ea"/>
                <a:ea typeface="+mn-ea"/>
              </a:rPr>
              <a:t>・時計については、腕時計、置時計、壁時計のうち何をデザインするのかを決め、学生にデザインさせる。</a:t>
            </a:r>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・商品として販売することを想定したデザインとなるよう指導する。</a:t>
            </a:r>
            <a:endParaRPr kumimoji="1" lang="en-US" altLang="ja-JP"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latin typeface="+mn-ea"/>
                <a:ea typeface="+mn-ea"/>
              </a:rPr>
              <a:t>・時計が関連する日本意匠分類は、</a:t>
            </a:r>
            <a:r>
              <a:rPr kumimoji="1" lang="en-US" altLang="ja-JP" dirty="0" smtClean="0">
                <a:solidFill>
                  <a:schemeClr val="tx1"/>
                </a:solidFill>
                <a:latin typeface="+mn-ea"/>
                <a:ea typeface="+mn-ea"/>
              </a:rPr>
              <a:t>J</a:t>
            </a:r>
            <a:r>
              <a:rPr kumimoji="1" lang="ja-JP" altLang="en-US" dirty="0" smtClean="0">
                <a:solidFill>
                  <a:schemeClr val="tx1"/>
                </a:solidFill>
                <a:latin typeface="+mn-ea"/>
                <a:ea typeface="+mn-ea"/>
              </a:rPr>
              <a:t>グループ（一般機械器具）に存在する。</a:t>
            </a:r>
            <a:r>
              <a:rPr kumimoji="1" lang="ja-JP" altLang="ja-JP" sz="1100" kern="1200" dirty="0" smtClean="0">
                <a:solidFill>
                  <a:schemeClr val="tx1"/>
                </a:solidFill>
                <a:effectLst/>
                <a:latin typeface="+mn-ea"/>
                <a:ea typeface="+mn-ea"/>
                <a:cs typeface="+mn-cs"/>
              </a:rPr>
              <a:t>なお、腕時計型の携帯情報端末は、</a:t>
            </a:r>
            <a:r>
              <a:rPr kumimoji="1" lang="en-US" altLang="ja-JP" sz="1100" kern="1200" dirty="0" smtClean="0">
                <a:solidFill>
                  <a:schemeClr val="tx1"/>
                </a:solidFill>
                <a:effectLst/>
                <a:latin typeface="+mn-ea"/>
                <a:ea typeface="+mn-ea"/>
                <a:cs typeface="+mn-cs"/>
              </a:rPr>
              <a:t>H</a:t>
            </a:r>
            <a:r>
              <a:rPr kumimoji="1" lang="ja-JP" altLang="ja-JP" sz="1100" kern="1200" dirty="0" smtClean="0">
                <a:solidFill>
                  <a:schemeClr val="tx1"/>
                </a:solidFill>
                <a:effectLst/>
                <a:latin typeface="+mn-ea"/>
                <a:ea typeface="+mn-ea"/>
                <a:cs typeface="+mn-cs"/>
              </a:rPr>
              <a:t>グループ（電気電子機械器具及び通信機械器具）に存在する。</a:t>
            </a:r>
            <a:endParaRPr kumimoji="1" lang="en-US" altLang="ja-JP" sz="1100" kern="1200" dirty="0" smtClean="0">
              <a:solidFill>
                <a:schemeClr val="tx1"/>
              </a:solidFill>
              <a:effectLst/>
              <a:latin typeface="+mn-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smtClean="0">
              <a:solidFill>
                <a:schemeClr val="tx1"/>
              </a:solidFill>
              <a:effectLst/>
              <a:latin typeface="+mn-ea"/>
              <a:ea typeface="+mn-ea"/>
              <a:cs typeface="+mn-cs"/>
            </a:endParaRPr>
          </a:p>
          <a:p>
            <a:r>
              <a:rPr kumimoji="1" lang="ja-JP" altLang="en-US" dirty="0" smtClean="0">
                <a:solidFill>
                  <a:schemeClr val="tx1"/>
                </a:solidFill>
                <a:latin typeface="+mn-ea"/>
                <a:ea typeface="+mn-ea"/>
              </a:rPr>
              <a:t>・台所道具には、スプーン、フォークから冷蔵庫までさまざまなものがあるが、何をデザインするのかを決め、学生にデザインさせる。</a:t>
            </a:r>
          </a:p>
          <a:p>
            <a:r>
              <a:rPr kumimoji="1" lang="ja-JP" altLang="en-US" dirty="0" smtClean="0">
                <a:solidFill>
                  <a:schemeClr val="tx1"/>
                </a:solidFill>
                <a:latin typeface="+mn-ea"/>
                <a:ea typeface="+mn-ea"/>
              </a:rPr>
              <a:t>・商品として販売することを想定したデザインとなるよう指導する。</a:t>
            </a:r>
          </a:p>
          <a:p>
            <a:r>
              <a:rPr kumimoji="1" lang="ja-JP" altLang="en-US" dirty="0" smtClean="0">
                <a:solidFill>
                  <a:schemeClr val="tx1"/>
                </a:solidFill>
                <a:latin typeface="+mn-ea"/>
                <a:ea typeface="+mn-ea"/>
              </a:rPr>
              <a:t>・台所道具が関連する日本意匠分類は、</a:t>
            </a:r>
            <a:r>
              <a:rPr kumimoji="1" lang="en-US" altLang="ja-JP" dirty="0" smtClean="0">
                <a:solidFill>
                  <a:schemeClr val="tx1"/>
                </a:solidFill>
                <a:latin typeface="+mn-ea"/>
                <a:ea typeface="+mn-ea"/>
              </a:rPr>
              <a:t>C5</a:t>
            </a:r>
            <a:r>
              <a:rPr kumimoji="1" lang="ja-JP" altLang="en-US" dirty="0" smtClean="0">
                <a:solidFill>
                  <a:schemeClr val="tx1"/>
                </a:solidFill>
                <a:latin typeface="+mn-ea"/>
                <a:ea typeface="+mn-ea"/>
              </a:rPr>
              <a:t>飲食用容器又は調理用容器、あるいは</a:t>
            </a:r>
            <a:r>
              <a:rPr kumimoji="1" lang="en-US" altLang="ja-JP" dirty="0" smtClean="0">
                <a:solidFill>
                  <a:schemeClr val="tx1"/>
                </a:solidFill>
                <a:latin typeface="+mn-ea"/>
                <a:ea typeface="+mn-ea"/>
              </a:rPr>
              <a:t>C6</a:t>
            </a:r>
            <a:r>
              <a:rPr kumimoji="1" lang="ja-JP" altLang="en-US" dirty="0" smtClean="0">
                <a:solidFill>
                  <a:schemeClr val="tx1"/>
                </a:solidFill>
                <a:latin typeface="+mn-ea"/>
                <a:ea typeface="+mn-ea"/>
              </a:rPr>
              <a:t>飲食用具及び調理用器具に展開されている。</a:t>
            </a:r>
            <a:endParaRPr kumimoji="1" lang="en-US" altLang="ja-JP" dirty="0" smtClean="0">
              <a:solidFill>
                <a:schemeClr val="tx1"/>
              </a:solidFill>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latin typeface="+mn-ea"/>
                <a:ea typeface="+mn-ea"/>
              </a:rPr>
              <a:t>・食卓用皿、コップ、液体保存用容器（やかん、急須等）、なべ、食器受け具、スプーン、フォーク、レンジ、コンロ、冷蔵庫等は、</a:t>
            </a:r>
            <a:r>
              <a:rPr kumimoji="1" lang="en-US" altLang="ja-JP" dirty="0" smtClean="0">
                <a:solidFill>
                  <a:schemeClr val="tx1"/>
                </a:solidFill>
                <a:latin typeface="+mn-ea"/>
                <a:ea typeface="+mn-ea"/>
              </a:rPr>
              <a:t>D</a:t>
            </a:r>
            <a:r>
              <a:rPr kumimoji="1" lang="ja-JP" altLang="en-US" dirty="0" smtClean="0">
                <a:solidFill>
                  <a:schemeClr val="tx1"/>
                </a:solidFill>
                <a:latin typeface="+mn-ea"/>
                <a:ea typeface="+mn-ea"/>
              </a:rPr>
              <a:t>タームが多く展開されている。</a:t>
            </a:r>
            <a:endParaRPr kumimoji="1" lang="en-US"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・携帯情報端末の画像を学生にデザインさせる。</a:t>
            </a:r>
            <a:endParaRPr kumimoji="1" lang="en-US" altLang="ja-JP" dirty="0" smtClean="0">
              <a:solidFill>
                <a:schemeClr val="tx1"/>
              </a:solidFill>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latin typeface="+mn-ea"/>
                <a:ea typeface="+mn-ea"/>
              </a:rPr>
              <a:t>・画像データを「</a:t>
            </a:r>
            <a:r>
              <a:rPr kumimoji="1" lang="en-US" altLang="ja-JP" dirty="0" smtClean="0">
                <a:solidFill>
                  <a:schemeClr val="tx1"/>
                </a:solidFill>
                <a:latin typeface="+mn-ea"/>
                <a:ea typeface="+mn-ea"/>
              </a:rPr>
              <a:t>Graphic Image Park</a:t>
            </a:r>
            <a:r>
              <a:rPr kumimoji="1" lang="ja-JP" altLang="en-US" dirty="0" smtClean="0">
                <a:solidFill>
                  <a:schemeClr val="tx1"/>
                </a:solidFill>
                <a:latin typeface="+mn-ea"/>
                <a:ea typeface="+mn-ea"/>
              </a:rPr>
              <a:t>（画像意匠公報検索支援ツール）」に読み込ませ、すでに登録されている画像意匠を検索させる。</a:t>
            </a:r>
            <a:endParaRPr kumimoji="1" lang="en-US" altLang="ja-JP"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latin typeface="+mn-ea"/>
                <a:ea typeface="+mn-ea"/>
              </a:rPr>
              <a:t>・デザインするにあたり、商品として販売することを想定させる。</a:t>
            </a:r>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・グループで、お互いのデザインを紹介し合い、どこが優れているか等について話し合ってもよい。</a:t>
            </a:r>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・学生の専攻に応じて、デザインの課題を適宜変更してもよい。</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2425564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8207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・日本意匠分類表を利用して、関心のあるデザインを調べられるようにする。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latin typeface="+mn-ea"/>
                <a:ea typeface="+mn-ea"/>
              </a:rPr>
              <a:t>・日本意匠分類表は、</a:t>
            </a:r>
            <a:r>
              <a:rPr kumimoji="1" lang="en-US" altLang="ja-JP" dirty="0" smtClean="0">
                <a:latin typeface="+mn-ea"/>
                <a:ea typeface="+mn-ea"/>
              </a:rPr>
              <a:t>J-</a:t>
            </a:r>
            <a:r>
              <a:rPr kumimoji="1" lang="en-US" altLang="ja-JP" dirty="0" err="1" smtClean="0">
                <a:latin typeface="+mn-ea"/>
                <a:ea typeface="+mn-ea"/>
              </a:rPr>
              <a:t>PlatPat</a:t>
            </a:r>
            <a:r>
              <a:rPr kumimoji="1" lang="ja-JP" altLang="en-US" dirty="0" smtClean="0">
                <a:latin typeface="+mn-ea"/>
                <a:ea typeface="+mn-ea"/>
              </a:rPr>
              <a:t>のトップページ「意匠」から参照することができる。</a:t>
            </a:r>
            <a:endParaRPr kumimoji="1" lang="ja-JP" altLang="en-US" dirty="0">
              <a:latin typeface="+mn-ea"/>
              <a:ea typeface="+mn-ea"/>
            </a:endParaRPr>
          </a:p>
        </p:txBody>
      </p:sp>
    </p:spTree>
    <p:extLst>
      <p:ext uri="{BB962C8B-B14F-4D97-AF65-F5344CB8AC3E}">
        <p14:creationId xmlns:p14="http://schemas.microsoft.com/office/powerpoint/2010/main" val="9366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smtClean="0"/>
              <a:t>マスター サブタイトルの書式設定</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64061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smtClean="0"/>
              <a:t>マスター テキストの書式設定</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smtClean="0"/>
              <a:t>マスター テキストの書式設定</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smtClean="0"/>
              <a:t>マスター タイトルの書式設定</a:t>
            </a:r>
            <a:endParaRPr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smtClean="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timing>
    <p:tnLst>
      <p:par>
        <p:cTn id="1" dur="indefinite" restart="never" nodeType="tmRoot"/>
      </p:par>
    </p:tnLst>
  </p:timing>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28829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09-03</a:t>
            </a:r>
            <a:r>
              <a:rPr kumimoji="1" lang="ja-JP" altLang="en-US" dirty="0" smtClean="0"/>
              <a:t>　日本意匠分類・</a:t>
            </a:r>
            <a:r>
              <a:rPr kumimoji="1" lang="en-US" altLang="ja-JP" dirty="0" smtClean="0"/>
              <a:t>D</a:t>
            </a:r>
            <a:r>
              <a:rPr kumimoji="1" lang="ja-JP" altLang="en-US" dirty="0" smtClean="0"/>
              <a:t>タームの選定</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9</a:t>
            </a:fld>
            <a:endParaRPr lang="ja-JP" altLang="en-US" dirty="0"/>
          </a:p>
        </p:txBody>
      </p:sp>
      <p:pic>
        <p:nvPicPr>
          <p:cNvPr id="5" name="図 4"/>
          <p:cNvPicPr>
            <a:picLocks noChangeAspect="1"/>
          </p:cNvPicPr>
          <p:nvPr/>
        </p:nvPicPr>
        <p:blipFill>
          <a:blip r:embed="rId3"/>
          <a:stretch>
            <a:fillRect/>
          </a:stretch>
        </p:blipFill>
        <p:spPr>
          <a:xfrm>
            <a:off x="2702750" y="963714"/>
            <a:ext cx="4500500" cy="5072451"/>
          </a:xfrm>
          <a:prstGeom prst="rect">
            <a:avLst/>
          </a:prstGeom>
        </p:spPr>
      </p:pic>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699120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09-04</a:t>
            </a:r>
            <a:br>
              <a:rPr kumimoji="1" lang="en-US" altLang="ja-JP" dirty="0" smtClean="0"/>
            </a:br>
            <a:r>
              <a:rPr kumimoji="1" lang="ja-JP" altLang="en-US" dirty="0" smtClean="0"/>
              <a:t>先行意匠調査と結果の検討</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10</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93084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09-04</a:t>
            </a:r>
            <a:r>
              <a:rPr kumimoji="1" lang="ja-JP" altLang="en-US" dirty="0" smtClean="0"/>
              <a:t>　先行意匠調査と結果の検討</a:t>
            </a:r>
            <a:endParaRPr kumimoji="1" lang="ja-JP" altLang="en-US" dirty="0"/>
          </a:p>
        </p:txBody>
      </p:sp>
      <p:sp>
        <p:nvSpPr>
          <p:cNvPr id="3" name="コンテンツ プレースホルダー 2"/>
          <p:cNvSpPr>
            <a:spLocks noGrp="1"/>
          </p:cNvSpPr>
          <p:nvPr>
            <p:ph idx="1"/>
          </p:nvPr>
        </p:nvSpPr>
        <p:spPr>
          <a:xfrm>
            <a:off x="128464" y="692696"/>
            <a:ext cx="9649072" cy="720000"/>
          </a:xfrm>
          <a:solidFill>
            <a:schemeClr val="accent2">
              <a:lumMod val="20000"/>
              <a:lumOff val="80000"/>
            </a:schemeClr>
          </a:solidFill>
        </p:spPr>
        <p:txBody>
          <a:bodyPr/>
          <a:lstStyle/>
          <a:p>
            <a:r>
              <a:rPr lang="ja-JP" altLang="en-US" dirty="0" smtClean="0"/>
              <a:t>創作したデザインについて適切と思われる日本</a:t>
            </a:r>
            <a:r>
              <a:rPr lang="ja-JP" altLang="en-US" dirty="0"/>
              <a:t>意匠分類、</a:t>
            </a:r>
            <a:r>
              <a:rPr lang="en-US" altLang="ja-JP" dirty="0"/>
              <a:t>D</a:t>
            </a:r>
            <a:r>
              <a:rPr lang="ja-JP" altLang="en-US" dirty="0"/>
              <a:t>ターム、キーワードを選定する</a:t>
            </a:r>
            <a:r>
              <a:rPr lang="ja-JP" altLang="en-US" dirty="0" smtClean="0"/>
              <a:t>。</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11</a:t>
            </a:fld>
            <a:endParaRPr lang="ja-JP" altLang="en-US" dirty="0"/>
          </a:p>
        </p:txBody>
      </p:sp>
      <p:sp>
        <p:nvSpPr>
          <p:cNvPr id="6" name="正方形/長方形 5"/>
          <p:cNvSpPr/>
          <p:nvPr/>
        </p:nvSpPr>
        <p:spPr>
          <a:xfrm>
            <a:off x="632520" y="1555200"/>
            <a:ext cx="8640960" cy="201622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en-US" altLang="ja-JP" dirty="0" smtClean="0">
                <a:solidFill>
                  <a:schemeClr val="tx1"/>
                </a:solidFill>
              </a:rPr>
              <a:t>【</a:t>
            </a:r>
            <a:r>
              <a:rPr kumimoji="1" lang="ja-JP" altLang="en-US" dirty="0" smtClean="0">
                <a:solidFill>
                  <a:schemeClr val="tx1"/>
                </a:solidFill>
              </a:rPr>
              <a:t>日本意匠分類</a:t>
            </a:r>
            <a:r>
              <a:rPr kumimoji="1" lang="en-US" altLang="ja-JP" dirty="0" smtClean="0">
                <a:solidFill>
                  <a:schemeClr val="tx1"/>
                </a:solidFill>
              </a:rPr>
              <a:t>】</a:t>
            </a:r>
            <a:endParaRPr kumimoji="1" lang="ja-JP" altLang="en-US" dirty="0">
              <a:solidFill>
                <a:schemeClr val="tx1"/>
              </a:solidFill>
            </a:endParaRPr>
          </a:p>
        </p:txBody>
      </p:sp>
      <p:sp>
        <p:nvSpPr>
          <p:cNvPr id="7" name="正方形/長方形 6"/>
          <p:cNvSpPr/>
          <p:nvPr/>
        </p:nvSpPr>
        <p:spPr>
          <a:xfrm>
            <a:off x="633600" y="3715200"/>
            <a:ext cx="8640960" cy="122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en-US" altLang="ja-JP" dirty="0" smtClean="0">
                <a:solidFill>
                  <a:schemeClr val="tx1"/>
                </a:solidFill>
              </a:rPr>
              <a:t>【</a:t>
            </a:r>
            <a:r>
              <a:rPr lang="en-US" altLang="ja-JP" dirty="0" smtClean="0">
                <a:solidFill>
                  <a:schemeClr val="tx1"/>
                </a:solidFill>
              </a:rPr>
              <a:t>D</a:t>
            </a:r>
            <a:r>
              <a:rPr lang="ja-JP" altLang="en-US" dirty="0" smtClean="0">
                <a:solidFill>
                  <a:schemeClr val="tx1"/>
                </a:solidFill>
              </a:rPr>
              <a:t>ターム</a:t>
            </a:r>
            <a:r>
              <a:rPr kumimoji="1" lang="en-US" altLang="ja-JP" dirty="0" smtClean="0">
                <a:solidFill>
                  <a:schemeClr val="tx1"/>
                </a:solidFill>
              </a:rPr>
              <a:t>】</a:t>
            </a:r>
            <a:endParaRPr kumimoji="1" lang="ja-JP" altLang="en-US" dirty="0">
              <a:solidFill>
                <a:schemeClr val="tx1"/>
              </a:solidFill>
            </a:endParaRPr>
          </a:p>
        </p:txBody>
      </p:sp>
      <p:sp>
        <p:nvSpPr>
          <p:cNvPr id="8" name="正方形/長方形 7"/>
          <p:cNvSpPr/>
          <p:nvPr/>
        </p:nvSpPr>
        <p:spPr>
          <a:xfrm>
            <a:off x="632520" y="5083200"/>
            <a:ext cx="8640960" cy="122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en-US" altLang="ja-JP" dirty="0" smtClean="0">
                <a:solidFill>
                  <a:schemeClr val="tx1"/>
                </a:solidFill>
              </a:rPr>
              <a:t>【</a:t>
            </a:r>
            <a:r>
              <a:rPr kumimoji="1" lang="ja-JP" altLang="en-US" dirty="0" smtClean="0">
                <a:solidFill>
                  <a:schemeClr val="tx1"/>
                </a:solidFill>
              </a:rPr>
              <a:t>キーワード</a:t>
            </a:r>
            <a:r>
              <a:rPr kumimoji="1" lang="en-US" altLang="ja-JP" dirty="0" smtClean="0">
                <a:solidFill>
                  <a:schemeClr val="tx1"/>
                </a:solidFill>
              </a:rPr>
              <a:t>】</a:t>
            </a:r>
            <a:endParaRPr kumimoji="1" lang="ja-JP" altLang="en-US"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953094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09-04</a:t>
            </a:r>
            <a:r>
              <a:rPr kumimoji="1" lang="ja-JP" altLang="en-US" dirty="0" smtClean="0"/>
              <a:t>　先行意匠調査と結果の検討</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2">
              <a:lumMod val="20000"/>
              <a:lumOff val="80000"/>
            </a:schemeClr>
          </a:solidFill>
        </p:spPr>
        <p:txBody>
          <a:bodyPr/>
          <a:lstStyle/>
          <a:p>
            <a:r>
              <a:rPr lang="ja-JP" altLang="en-US" dirty="0" smtClean="0"/>
              <a:t>適切と思われる先行意匠</a:t>
            </a:r>
            <a:r>
              <a:rPr lang="en-US" altLang="ja-JP" dirty="0" smtClean="0"/>
              <a:t>2</a:t>
            </a:r>
            <a:r>
              <a:rPr lang="ja-JP" altLang="en-US" dirty="0" err="1" smtClean="0"/>
              <a:t>つを</a:t>
            </a:r>
            <a:r>
              <a:rPr lang="ja-JP" altLang="en-US" dirty="0" smtClean="0"/>
              <a:t>選択し、自分のデザインと比較してみよう。</a:t>
            </a:r>
            <a:endParaRPr lang="ja-JP" altLang="en-US" sz="1000" dirty="0">
              <a:solidFill>
                <a:srgbClr val="FF0000"/>
              </a:solidFill>
            </a:endParaRP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12</a:t>
            </a:fld>
            <a:endParaRPr lang="ja-JP" altLang="en-US" dirty="0"/>
          </a:p>
        </p:txBody>
      </p:sp>
      <p:sp>
        <p:nvSpPr>
          <p:cNvPr id="6" name="正方形/長方形 5"/>
          <p:cNvSpPr/>
          <p:nvPr/>
        </p:nvSpPr>
        <p:spPr>
          <a:xfrm>
            <a:off x="632520" y="1412776"/>
            <a:ext cx="4176018" cy="2376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smtClean="0">
                <a:solidFill>
                  <a:schemeClr val="tx1"/>
                </a:solidFill>
              </a:rPr>
              <a:t>創作したデザイン（図）</a:t>
            </a:r>
            <a:endParaRPr kumimoji="1" lang="ja-JP" altLang="en-US" dirty="0">
              <a:solidFill>
                <a:schemeClr val="tx1"/>
              </a:solidFill>
            </a:endParaRPr>
          </a:p>
        </p:txBody>
      </p:sp>
      <p:sp>
        <p:nvSpPr>
          <p:cNvPr id="7" name="正方形/長方形 6"/>
          <p:cNvSpPr/>
          <p:nvPr/>
        </p:nvSpPr>
        <p:spPr>
          <a:xfrm>
            <a:off x="5097600" y="1412776"/>
            <a:ext cx="4176018" cy="2376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smtClean="0">
                <a:solidFill>
                  <a:schemeClr val="tx1"/>
                </a:solidFill>
              </a:rPr>
              <a:t>先行意匠（図）</a:t>
            </a:r>
            <a:endParaRPr kumimoji="1" lang="ja-JP" altLang="en-US" dirty="0">
              <a:solidFill>
                <a:schemeClr val="tx1"/>
              </a:solidFill>
            </a:endParaRPr>
          </a:p>
        </p:txBody>
      </p:sp>
      <p:sp>
        <p:nvSpPr>
          <p:cNvPr id="8" name="正方形/長方形 7"/>
          <p:cNvSpPr/>
          <p:nvPr/>
        </p:nvSpPr>
        <p:spPr>
          <a:xfrm>
            <a:off x="5097600" y="3931988"/>
            <a:ext cx="4176018" cy="2376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smtClean="0">
                <a:solidFill>
                  <a:schemeClr val="tx1"/>
                </a:solidFill>
              </a:rPr>
              <a:t>先行意匠（図）</a:t>
            </a:r>
            <a:endParaRPr kumimoji="1" lang="ja-JP" altLang="en-US" dirty="0">
              <a:solidFill>
                <a:schemeClr val="tx1"/>
              </a:solidFill>
            </a:endParaRPr>
          </a:p>
        </p:txBody>
      </p:sp>
      <p:sp>
        <p:nvSpPr>
          <p:cNvPr id="9" name="正方形/長方形 8"/>
          <p:cNvSpPr/>
          <p:nvPr/>
        </p:nvSpPr>
        <p:spPr>
          <a:xfrm>
            <a:off x="632520" y="3931988"/>
            <a:ext cx="4176018" cy="23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10000"/>
              </a:lnSpc>
              <a:buFont typeface="+mj-ea"/>
              <a:buAutoNum type="circleNumDbPlain"/>
            </a:pPr>
            <a:r>
              <a:rPr kumimoji="1" lang="ja-JP" altLang="en-US" dirty="0" smtClean="0">
                <a:solidFill>
                  <a:schemeClr val="tx1"/>
                </a:solidFill>
              </a:rPr>
              <a:t>比較</a:t>
            </a:r>
            <a:endParaRPr kumimoji="1" lang="en-US" altLang="ja-JP" dirty="0" smtClean="0">
              <a:solidFill>
                <a:schemeClr val="tx1"/>
              </a:solidFill>
            </a:endParaRPr>
          </a:p>
          <a:p>
            <a:pPr marL="342900" indent="-342900">
              <a:lnSpc>
                <a:spcPct val="110000"/>
              </a:lnSpc>
              <a:buFont typeface="+mj-ea"/>
              <a:buAutoNum type="circleNumDbPlain"/>
            </a:pPr>
            <a:endParaRPr lang="en-US" altLang="ja-JP" dirty="0">
              <a:solidFill>
                <a:schemeClr val="tx1"/>
              </a:solidFill>
            </a:endParaRPr>
          </a:p>
          <a:p>
            <a:pPr marL="342900" indent="-342900">
              <a:lnSpc>
                <a:spcPct val="110000"/>
              </a:lnSpc>
              <a:buFont typeface="+mj-ea"/>
              <a:buAutoNum type="circleNumDbPlain"/>
            </a:pPr>
            <a:r>
              <a:rPr kumimoji="1" lang="ja-JP" altLang="en-US" dirty="0" smtClean="0">
                <a:solidFill>
                  <a:schemeClr val="tx1"/>
                </a:solidFill>
              </a:rPr>
              <a:t>結論</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登録可能性について</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　登録される　／　登録されない</a:t>
            </a:r>
            <a:endParaRPr kumimoji="1" lang="ja-JP" altLang="en-US" dirty="0">
              <a:solidFill>
                <a:schemeClr val="tx1"/>
              </a:solidFill>
            </a:endParaRP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656037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09-05</a:t>
            </a:r>
            <a:br>
              <a:rPr kumimoji="1" lang="en-US" altLang="ja-JP" dirty="0" smtClean="0"/>
            </a:br>
            <a:r>
              <a:rPr kumimoji="1" lang="ja-JP" altLang="en-US" dirty="0" smtClean="0"/>
              <a:t>商標検索</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13</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05780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09-05</a:t>
            </a:r>
            <a:r>
              <a:rPr kumimoji="1" lang="ja-JP" altLang="en-US" dirty="0" smtClean="0"/>
              <a:t>　商標検索</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2">
              <a:lumMod val="20000"/>
              <a:lumOff val="80000"/>
            </a:schemeClr>
          </a:solidFill>
        </p:spPr>
        <p:txBody>
          <a:bodyPr/>
          <a:lstStyle/>
          <a:p>
            <a:r>
              <a:rPr lang="en-US" altLang="ja-JP" dirty="0"/>
              <a:t>J-</a:t>
            </a:r>
            <a:r>
              <a:rPr lang="en-US" altLang="ja-JP" dirty="0" err="1"/>
              <a:t>PlatPat</a:t>
            </a:r>
            <a:r>
              <a:rPr lang="ja-JP" altLang="en-US" dirty="0"/>
              <a:t>で様々な商標を検索して、それぞれ貼り付ける</a:t>
            </a:r>
            <a:r>
              <a:rPr lang="ja-JP" altLang="en-US" dirty="0" smtClean="0"/>
              <a:t>。</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14</a:t>
            </a:fld>
            <a:endParaRPr lang="ja-JP" altLang="en-US" dirty="0"/>
          </a:p>
        </p:txBody>
      </p:sp>
      <p:sp>
        <p:nvSpPr>
          <p:cNvPr id="6" name="正方形/長方形 5"/>
          <p:cNvSpPr/>
          <p:nvPr/>
        </p:nvSpPr>
        <p:spPr>
          <a:xfrm>
            <a:off x="128464" y="1196752"/>
            <a:ext cx="3024000" cy="360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文字商標</a:t>
            </a:r>
            <a:endParaRPr kumimoji="1" lang="ja-JP" altLang="en-US" dirty="0">
              <a:solidFill>
                <a:schemeClr val="tx1"/>
              </a:solidFill>
            </a:endParaRPr>
          </a:p>
        </p:txBody>
      </p:sp>
      <p:sp>
        <p:nvSpPr>
          <p:cNvPr id="7" name="正方形/長方形 6"/>
          <p:cNvSpPr/>
          <p:nvPr/>
        </p:nvSpPr>
        <p:spPr>
          <a:xfrm>
            <a:off x="3440999" y="1196752"/>
            <a:ext cx="3024000" cy="360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図形商標</a:t>
            </a:r>
            <a:endParaRPr kumimoji="1" lang="ja-JP" altLang="en-US" dirty="0">
              <a:solidFill>
                <a:schemeClr val="tx1"/>
              </a:solidFill>
            </a:endParaRPr>
          </a:p>
        </p:txBody>
      </p:sp>
      <p:sp>
        <p:nvSpPr>
          <p:cNvPr id="8" name="正方形/長方形 7"/>
          <p:cNvSpPr/>
          <p:nvPr/>
        </p:nvSpPr>
        <p:spPr>
          <a:xfrm>
            <a:off x="6753534" y="1195200"/>
            <a:ext cx="3024000" cy="360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図形商標</a:t>
            </a:r>
            <a:endParaRPr kumimoji="1" lang="ja-JP" altLang="en-US" dirty="0">
              <a:solidFill>
                <a:schemeClr val="tx1"/>
              </a:solidFill>
            </a:endParaRPr>
          </a:p>
        </p:txBody>
      </p:sp>
      <p:sp>
        <p:nvSpPr>
          <p:cNvPr id="9" name="正方形/長方形 8"/>
          <p:cNvSpPr/>
          <p:nvPr/>
        </p:nvSpPr>
        <p:spPr>
          <a:xfrm>
            <a:off x="128464" y="1555200"/>
            <a:ext cx="3024000" cy="212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785600" y="3823200"/>
            <a:ext cx="3024000" cy="360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立体商標</a:t>
            </a:r>
            <a:endParaRPr kumimoji="1" lang="ja-JP" altLang="en-US" dirty="0">
              <a:solidFill>
                <a:schemeClr val="tx1"/>
              </a:solidFill>
            </a:endParaRPr>
          </a:p>
        </p:txBody>
      </p:sp>
      <p:sp>
        <p:nvSpPr>
          <p:cNvPr id="11" name="正方形/長方形 10"/>
          <p:cNvSpPr/>
          <p:nvPr/>
        </p:nvSpPr>
        <p:spPr>
          <a:xfrm>
            <a:off x="5097600" y="3822424"/>
            <a:ext cx="3024000" cy="360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結合商標</a:t>
            </a:r>
            <a:endParaRPr kumimoji="1" lang="ja-JP" altLang="en-US" dirty="0">
              <a:solidFill>
                <a:schemeClr val="tx1"/>
              </a:solidFill>
            </a:endParaRPr>
          </a:p>
        </p:txBody>
      </p:sp>
      <p:sp>
        <p:nvSpPr>
          <p:cNvPr id="12" name="正方形/長方形 11"/>
          <p:cNvSpPr/>
          <p:nvPr/>
        </p:nvSpPr>
        <p:spPr>
          <a:xfrm>
            <a:off x="3441000" y="1555200"/>
            <a:ext cx="3024000" cy="212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753534" y="1555200"/>
            <a:ext cx="3024000" cy="212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785600" y="4182424"/>
            <a:ext cx="3024000" cy="212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097600" y="4182424"/>
            <a:ext cx="3024000" cy="212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101187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2">
              <a:lumMod val="40000"/>
              <a:lumOff val="60000"/>
            </a:schemeClr>
          </a:solidFill>
        </p:spPr>
        <p:txBody>
          <a:bodyPr/>
          <a:lstStyle/>
          <a:p>
            <a:r>
              <a:rPr kumimoji="1" lang="ja-JP" altLang="en-US" sz="2800" dirty="0" smtClean="0"/>
              <a:t>パート</a:t>
            </a:r>
            <a:r>
              <a:rPr lang="en-US" altLang="ja-JP" sz="2800" dirty="0" smtClean="0"/>
              <a:t>9</a:t>
            </a:r>
            <a:r>
              <a:rPr kumimoji="1" lang="en-US" altLang="ja-JP" sz="2800" dirty="0" smtClean="0"/>
              <a:t/>
            </a:r>
            <a:br>
              <a:rPr kumimoji="1" lang="en-US" altLang="ja-JP" sz="2800" dirty="0" smtClean="0"/>
            </a:br>
            <a:r>
              <a:rPr lang="en-US" altLang="ja-JP" sz="2800" dirty="0"/>
              <a:t/>
            </a:r>
            <a:br>
              <a:rPr lang="en-US" altLang="ja-JP" sz="2800" dirty="0"/>
            </a:br>
            <a:r>
              <a:rPr lang="ja-JP" altLang="en-US" sz="2800" dirty="0" smtClean="0"/>
              <a:t>権利を調べる（</a:t>
            </a:r>
            <a:r>
              <a:rPr lang="en-US" altLang="ja-JP" sz="2800" dirty="0" smtClean="0"/>
              <a:t>2</a:t>
            </a:r>
            <a:r>
              <a:rPr lang="ja-JP" altLang="en-US" sz="2800" dirty="0" smtClean="0"/>
              <a:t>）</a:t>
            </a:r>
            <a:r>
              <a:rPr lang="en-US" altLang="ja-JP" sz="2800" dirty="0" smtClean="0"/>
              <a:t/>
            </a:r>
            <a:br>
              <a:rPr lang="en-US" altLang="ja-JP" sz="2800" dirty="0" smtClean="0"/>
            </a:br>
            <a:r>
              <a:rPr lang="ja-JP" altLang="en-US" sz="2800" dirty="0" smtClean="0"/>
              <a:t>権利調査のシミュレーション</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93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ja-JP" altLang="en-US" dirty="0" smtClean="0"/>
              <a:t>権利を調べる（</a:t>
            </a:r>
            <a:r>
              <a:rPr kumimoji="1" lang="en-US" altLang="ja-JP" dirty="0" smtClean="0"/>
              <a:t>2</a:t>
            </a:r>
            <a:r>
              <a:rPr kumimoji="1" lang="ja-JP" altLang="en-US" dirty="0" smtClean="0"/>
              <a:t>）　権利調査のシミュレーション　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09-01</a:t>
            </a:r>
            <a:r>
              <a:rPr lang="en-US" altLang="ja-JP" dirty="0"/>
              <a:t>	</a:t>
            </a:r>
            <a:r>
              <a:rPr lang="en-US" altLang="ja-JP" dirty="0" smtClean="0"/>
              <a:t>	</a:t>
            </a:r>
            <a:r>
              <a:rPr kumimoji="1" lang="ja-JP" altLang="en-US" dirty="0" smtClean="0"/>
              <a:t>進め方　デザイン創作から調査まで</a:t>
            </a:r>
            <a:endParaRPr kumimoji="1" lang="en-US" altLang="ja-JP" dirty="0" smtClean="0"/>
          </a:p>
          <a:p>
            <a:pPr marL="0" indent="0">
              <a:buNone/>
            </a:pPr>
            <a:endParaRPr kumimoji="1" lang="en-US" altLang="ja-JP" dirty="0" smtClean="0"/>
          </a:p>
          <a:p>
            <a:pPr marL="0" indent="0">
              <a:buNone/>
            </a:pPr>
            <a:r>
              <a:rPr lang="en-US" altLang="ja-JP" dirty="0" smtClean="0"/>
              <a:t>09-02</a:t>
            </a:r>
            <a:r>
              <a:rPr lang="en-US" altLang="ja-JP" dirty="0"/>
              <a:t>	</a:t>
            </a:r>
            <a:r>
              <a:rPr lang="en-US" altLang="ja-JP" dirty="0" smtClean="0"/>
              <a:t>	</a:t>
            </a:r>
            <a:r>
              <a:rPr lang="ja-JP" altLang="en-US" dirty="0" smtClean="0"/>
              <a:t>テーマの選定とデザイン創作</a:t>
            </a:r>
            <a:endParaRPr lang="en-US" altLang="ja-JP" dirty="0" smtClean="0"/>
          </a:p>
          <a:p>
            <a:pPr marL="0" indent="0">
              <a:buNone/>
            </a:pPr>
            <a:endParaRPr lang="en-US" altLang="ja-JP" dirty="0" smtClean="0"/>
          </a:p>
          <a:p>
            <a:pPr marL="0" indent="0">
              <a:buNone/>
            </a:pPr>
            <a:r>
              <a:rPr kumimoji="1" lang="en-US" altLang="ja-JP" dirty="0" smtClean="0"/>
              <a:t>09-03</a:t>
            </a:r>
            <a:r>
              <a:rPr lang="en-US" altLang="ja-JP" dirty="0"/>
              <a:t>	</a:t>
            </a:r>
            <a:r>
              <a:rPr lang="en-US" altLang="ja-JP" dirty="0" smtClean="0"/>
              <a:t>	</a:t>
            </a:r>
            <a:r>
              <a:rPr kumimoji="1" lang="ja-JP" altLang="en-US" dirty="0" smtClean="0"/>
              <a:t>日本意匠分類・</a:t>
            </a:r>
            <a:r>
              <a:rPr kumimoji="1" lang="en-US" altLang="ja-JP" dirty="0" smtClean="0"/>
              <a:t>D</a:t>
            </a:r>
            <a:r>
              <a:rPr kumimoji="1" lang="ja-JP" altLang="en-US" dirty="0" smtClean="0"/>
              <a:t>タームの選定</a:t>
            </a:r>
            <a:endParaRPr kumimoji="1" lang="en-US" altLang="ja-JP" dirty="0" smtClean="0"/>
          </a:p>
          <a:p>
            <a:pPr marL="0" indent="0">
              <a:buNone/>
            </a:pPr>
            <a:endParaRPr kumimoji="1" lang="en-US" altLang="ja-JP" dirty="0" smtClean="0"/>
          </a:p>
          <a:p>
            <a:pPr marL="0" indent="0">
              <a:buNone/>
            </a:pPr>
            <a:r>
              <a:rPr lang="en-US" altLang="ja-JP" dirty="0" smtClean="0"/>
              <a:t>09-04</a:t>
            </a:r>
            <a:r>
              <a:rPr lang="en-US" altLang="ja-JP" dirty="0"/>
              <a:t>	</a:t>
            </a:r>
            <a:r>
              <a:rPr lang="en-US" altLang="ja-JP" dirty="0" smtClean="0"/>
              <a:t>	</a:t>
            </a:r>
            <a:r>
              <a:rPr lang="ja-JP" altLang="en-US" dirty="0" smtClean="0"/>
              <a:t>先行意匠調査と結果の検討</a:t>
            </a:r>
            <a:endParaRPr lang="en-US" altLang="ja-JP" dirty="0" smtClean="0"/>
          </a:p>
          <a:p>
            <a:pPr marL="0" indent="0">
              <a:buNone/>
            </a:pPr>
            <a:endParaRPr lang="en-US" altLang="ja-JP" dirty="0" smtClean="0"/>
          </a:p>
          <a:p>
            <a:pPr marL="0" indent="0">
              <a:buNone/>
            </a:pPr>
            <a:r>
              <a:rPr kumimoji="1" lang="en-US" altLang="ja-JP" dirty="0" smtClean="0"/>
              <a:t>09-05</a:t>
            </a:r>
            <a:r>
              <a:rPr lang="en-US" altLang="ja-JP" dirty="0"/>
              <a:t>	</a:t>
            </a:r>
            <a:r>
              <a:rPr lang="en-US" altLang="ja-JP" dirty="0" smtClean="0"/>
              <a:t>	</a:t>
            </a:r>
            <a:r>
              <a:rPr kumimoji="1" lang="ja-JP" altLang="en-US" dirty="0" smtClean="0"/>
              <a:t>商標検索</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9783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09-01</a:t>
            </a:r>
            <a:br>
              <a:rPr kumimoji="1" lang="en-US" altLang="ja-JP" dirty="0" smtClean="0"/>
            </a:br>
            <a:r>
              <a:rPr kumimoji="1" lang="ja-JP" altLang="en-US" dirty="0" smtClean="0"/>
              <a:t>進め方　デザイン創作から調査まで</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49561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09-01</a:t>
            </a:r>
            <a:r>
              <a:rPr kumimoji="1" lang="ja-JP" altLang="en-US" dirty="0" smtClean="0"/>
              <a:t>　進め方　デザイン創作から調査まで</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6" name="正方形/長方形 5"/>
          <p:cNvSpPr/>
          <p:nvPr/>
        </p:nvSpPr>
        <p:spPr>
          <a:xfrm>
            <a:off x="632520" y="979200"/>
            <a:ext cx="2160000" cy="100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テーマの選定</a:t>
            </a:r>
            <a:endParaRPr kumimoji="1" lang="ja-JP" altLang="en-US" b="1" dirty="0">
              <a:solidFill>
                <a:schemeClr val="tx1"/>
              </a:solidFill>
            </a:endParaRPr>
          </a:p>
        </p:txBody>
      </p:sp>
      <p:sp>
        <p:nvSpPr>
          <p:cNvPr id="7" name="正方形/長方形 6"/>
          <p:cNvSpPr/>
          <p:nvPr/>
        </p:nvSpPr>
        <p:spPr>
          <a:xfrm>
            <a:off x="631987" y="2345688"/>
            <a:ext cx="2160240" cy="100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デザイン創作</a:t>
            </a:r>
            <a:endParaRPr kumimoji="1" lang="ja-JP" altLang="en-US" b="1" dirty="0">
              <a:solidFill>
                <a:schemeClr val="tx1"/>
              </a:solidFill>
            </a:endParaRPr>
          </a:p>
        </p:txBody>
      </p:sp>
      <p:sp>
        <p:nvSpPr>
          <p:cNvPr id="8" name="正方形/長方形 7"/>
          <p:cNvSpPr/>
          <p:nvPr/>
        </p:nvSpPr>
        <p:spPr>
          <a:xfrm>
            <a:off x="633600" y="3713688"/>
            <a:ext cx="2160240" cy="100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先行意匠調査</a:t>
            </a:r>
            <a:endParaRPr kumimoji="1" lang="ja-JP" altLang="en-US" b="1" dirty="0">
              <a:solidFill>
                <a:schemeClr val="tx1"/>
              </a:solidFill>
            </a:endParaRPr>
          </a:p>
        </p:txBody>
      </p:sp>
      <p:sp>
        <p:nvSpPr>
          <p:cNvPr id="9" name="正方形/長方形 8"/>
          <p:cNvSpPr/>
          <p:nvPr/>
        </p:nvSpPr>
        <p:spPr>
          <a:xfrm>
            <a:off x="633600" y="5081688"/>
            <a:ext cx="2160240" cy="100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solidFill>
                  <a:schemeClr val="tx1"/>
                </a:solidFill>
              </a:rPr>
              <a:t>結果の検討</a:t>
            </a:r>
            <a:endParaRPr kumimoji="1" lang="ja-JP" altLang="en-US" b="1" dirty="0">
              <a:solidFill>
                <a:schemeClr val="tx1"/>
              </a:solidFill>
            </a:endParaRPr>
          </a:p>
        </p:txBody>
      </p:sp>
      <p:sp>
        <p:nvSpPr>
          <p:cNvPr id="10" name="正方形/長方形 9"/>
          <p:cNvSpPr/>
          <p:nvPr/>
        </p:nvSpPr>
        <p:spPr>
          <a:xfrm>
            <a:off x="2792227" y="979200"/>
            <a:ext cx="6481253" cy="100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smtClean="0">
                <a:solidFill>
                  <a:schemeClr val="tx1"/>
                </a:solidFill>
              </a:rPr>
              <a:t>テーマの選定を行う。</a:t>
            </a:r>
            <a:endParaRPr kumimoji="1" lang="ja-JP" altLang="en-US" sz="1600" dirty="0">
              <a:solidFill>
                <a:schemeClr val="tx1"/>
              </a:solidFill>
            </a:endParaRPr>
          </a:p>
        </p:txBody>
      </p:sp>
      <p:sp>
        <p:nvSpPr>
          <p:cNvPr id="11" name="二等辺三角形 10"/>
          <p:cNvSpPr/>
          <p:nvPr/>
        </p:nvSpPr>
        <p:spPr>
          <a:xfrm rot="10800000">
            <a:off x="1352600" y="2057688"/>
            <a:ext cx="720000" cy="21602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二等辺三角形 11"/>
          <p:cNvSpPr/>
          <p:nvPr/>
        </p:nvSpPr>
        <p:spPr>
          <a:xfrm rot="10800000">
            <a:off x="1352107" y="3426404"/>
            <a:ext cx="720000" cy="21602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rot="10800000">
            <a:off x="1352107" y="4793688"/>
            <a:ext cx="720000" cy="21602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792226" y="2345688"/>
            <a:ext cx="6481253" cy="100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smtClean="0">
                <a:solidFill>
                  <a:schemeClr val="tx1"/>
                </a:solidFill>
              </a:rPr>
              <a:t>テーマに基づき、デザインを考える。</a:t>
            </a:r>
            <a:endParaRPr kumimoji="1" lang="ja-JP" altLang="en-US" sz="1600" dirty="0">
              <a:solidFill>
                <a:schemeClr val="tx1"/>
              </a:solidFill>
            </a:endParaRPr>
          </a:p>
        </p:txBody>
      </p:sp>
      <p:sp>
        <p:nvSpPr>
          <p:cNvPr id="15" name="正方形/長方形 14"/>
          <p:cNvSpPr/>
          <p:nvPr/>
        </p:nvSpPr>
        <p:spPr>
          <a:xfrm>
            <a:off x="2792226" y="3712176"/>
            <a:ext cx="6481253" cy="100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600" dirty="0" smtClean="0">
                <a:solidFill>
                  <a:schemeClr val="tx1"/>
                </a:solidFill>
              </a:rPr>
              <a:t>日本意匠分類から、適切な意匠分類、</a:t>
            </a:r>
            <a:r>
              <a:rPr kumimoji="1" lang="en-US" altLang="ja-JP" sz="1600" dirty="0" smtClean="0">
                <a:solidFill>
                  <a:schemeClr val="tx1"/>
                </a:solidFill>
              </a:rPr>
              <a:t>D</a:t>
            </a:r>
            <a:r>
              <a:rPr kumimoji="1" lang="ja-JP" altLang="en-US" sz="1600" dirty="0" smtClean="0">
                <a:solidFill>
                  <a:schemeClr val="tx1"/>
                </a:solidFill>
              </a:rPr>
              <a:t>タームを選定する。</a:t>
            </a:r>
            <a:endParaRPr kumimoji="1" lang="en-US" altLang="ja-JP" sz="1600" dirty="0" smtClean="0">
              <a:solidFill>
                <a:schemeClr val="tx1"/>
              </a:solidFill>
            </a:endParaRPr>
          </a:p>
          <a:p>
            <a:pPr>
              <a:lnSpc>
                <a:spcPct val="110000"/>
              </a:lnSpc>
            </a:pPr>
            <a:r>
              <a:rPr kumimoji="1" lang="en-US" altLang="ja-JP" sz="1600" dirty="0" smtClean="0">
                <a:solidFill>
                  <a:schemeClr val="tx1"/>
                </a:solidFill>
              </a:rPr>
              <a:t>J-</a:t>
            </a:r>
            <a:r>
              <a:rPr kumimoji="1" lang="en-US" altLang="ja-JP" sz="1600" dirty="0" err="1" smtClean="0">
                <a:solidFill>
                  <a:schemeClr val="tx1"/>
                </a:solidFill>
              </a:rPr>
              <a:t>PlatPat</a:t>
            </a:r>
            <a:r>
              <a:rPr kumimoji="1" lang="ja-JP" altLang="en-US" sz="1600" dirty="0" smtClean="0">
                <a:solidFill>
                  <a:schemeClr val="tx1"/>
                </a:solidFill>
              </a:rPr>
              <a:t>で検索を行う。</a:t>
            </a:r>
            <a:endParaRPr kumimoji="1" lang="ja-JP" altLang="en-US" sz="1600" dirty="0">
              <a:solidFill>
                <a:schemeClr val="tx1"/>
              </a:solidFill>
            </a:endParaRPr>
          </a:p>
        </p:txBody>
      </p:sp>
      <p:sp>
        <p:nvSpPr>
          <p:cNvPr id="16" name="正方形/長方形 15"/>
          <p:cNvSpPr/>
          <p:nvPr/>
        </p:nvSpPr>
        <p:spPr>
          <a:xfrm>
            <a:off x="2793600" y="5081688"/>
            <a:ext cx="6481253" cy="100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600" dirty="0">
                <a:solidFill>
                  <a:schemeClr val="tx1"/>
                </a:solidFill>
              </a:rPr>
              <a:t>自分の</a:t>
            </a:r>
            <a:r>
              <a:rPr lang="ja-JP" altLang="en-US" sz="1600" dirty="0" smtClean="0">
                <a:solidFill>
                  <a:schemeClr val="tx1"/>
                </a:solidFill>
              </a:rPr>
              <a:t>デザインと先行</a:t>
            </a:r>
            <a:r>
              <a:rPr kumimoji="1" lang="ja-JP" altLang="en-US" sz="1600" dirty="0" smtClean="0">
                <a:solidFill>
                  <a:schemeClr val="tx1"/>
                </a:solidFill>
              </a:rPr>
              <a:t>意匠を比較し、意匠登録の可能性について検討する。</a:t>
            </a:r>
            <a:endParaRPr kumimoji="1" lang="ja-JP" altLang="en-US" sz="1600" dirty="0">
              <a:solidFill>
                <a:schemeClr val="tx1"/>
              </a:solidFill>
            </a:endParaRP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03514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09-02</a:t>
            </a:r>
            <a:br>
              <a:rPr kumimoji="1" lang="en-US" altLang="ja-JP" dirty="0" smtClean="0"/>
            </a:br>
            <a:r>
              <a:rPr kumimoji="1" lang="ja-JP" altLang="en-US" dirty="0" smtClean="0"/>
              <a:t>テーマの選定とデザイン創作</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5</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154669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09-02</a:t>
            </a:r>
            <a:r>
              <a:rPr kumimoji="1" lang="ja-JP" altLang="en-US" dirty="0" smtClean="0"/>
              <a:t>　テーマの選定とデザイン創作</a:t>
            </a:r>
            <a:endParaRPr kumimoji="1" lang="ja-JP" altLang="en-US" dirty="0"/>
          </a:p>
        </p:txBody>
      </p:sp>
      <p:sp>
        <p:nvSpPr>
          <p:cNvPr id="3" name="コンテンツ プレースホルダー 2"/>
          <p:cNvSpPr>
            <a:spLocks noGrp="1"/>
          </p:cNvSpPr>
          <p:nvPr>
            <p:ph idx="1"/>
          </p:nvPr>
        </p:nvSpPr>
        <p:spPr/>
        <p:txBody>
          <a:bodyPr anchor="ctr"/>
          <a:lstStyle/>
          <a:p>
            <a:r>
              <a:rPr kumimoji="1" lang="ja-JP" altLang="en-US" sz="2400" dirty="0" smtClean="0"/>
              <a:t>時計のデザイン</a:t>
            </a:r>
            <a:endParaRPr kumimoji="1" lang="en-US" altLang="ja-JP" sz="2400" dirty="0" smtClean="0"/>
          </a:p>
          <a:p>
            <a:endParaRPr lang="en-US" altLang="ja-JP" sz="2400" dirty="0"/>
          </a:p>
          <a:p>
            <a:r>
              <a:rPr kumimoji="1" lang="ja-JP" altLang="en-US" sz="2400" dirty="0" smtClean="0"/>
              <a:t>台所にある道具のデザイン</a:t>
            </a:r>
            <a:endParaRPr kumimoji="1" lang="en-US" altLang="ja-JP" sz="2400" dirty="0" smtClean="0"/>
          </a:p>
          <a:p>
            <a:endParaRPr lang="en-US" altLang="ja-JP" sz="2400" dirty="0"/>
          </a:p>
          <a:p>
            <a:r>
              <a:rPr kumimoji="1" lang="ja-JP" altLang="en-US" sz="2400" dirty="0" smtClean="0"/>
              <a:t>携帯情報端末の画像のデザイン</a:t>
            </a:r>
            <a:endParaRPr kumimoji="1" lang="en-US" altLang="ja-JP" sz="2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083056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09-03</a:t>
            </a:r>
            <a:br>
              <a:rPr kumimoji="1" lang="en-US" altLang="ja-JP" dirty="0" smtClean="0"/>
            </a:br>
            <a:r>
              <a:rPr kumimoji="1" lang="ja-JP" altLang="en-US" dirty="0" smtClean="0"/>
              <a:t>日本意匠分類・</a:t>
            </a:r>
            <a:r>
              <a:rPr kumimoji="1" lang="en-US" altLang="ja-JP" dirty="0" smtClean="0"/>
              <a:t>D</a:t>
            </a:r>
            <a:r>
              <a:rPr kumimoji="1" lang="ja-JP" altLang="en-US" dirty="0" smtClean="0"/>
              <a:t>タームの選定</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7</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7969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lumMod val="40000"/>
              <a:lumOff val="60000"/>
            </a:schemeClr>
          </a:solidFill>
        </p:spPr>
        <p:txBody>
          <a:bodyPr/>
          <a:lstStyle/>
          <a:p>
            <a:r>
              <a:rPr kumimoji="1" lang="en-US" altLang="ja-JP" dirty="0" smtClean="0"/>
              <a:t>09-03</a:t>
            </a:r>
            <a:r>
              <a:rPr kumimoji="1" lang="ja-JP" altLang="en-US" dirty="0" smtClean="0"/>
              <a:t>　日本意匠分類・</a:t>
            </a:r>
            <a:r>
              <a:rPr kumimoji="1" lang="en-US" altLang="ja-JP" dirty="0" smtClean="0"/>
              <a:t>D</a:t>
            </a:r>
            <a:r>
              <a:rPr kumimoji="1" lang="ja-JP" altLang="en-US" dirty="0" smtClean="0"/>
              <a:t>タームの選定</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2">
              <a:lumMod val="20000"/>
              <a:lumOff val="80000"/>
            </a:schemeClr>
          </a:solidFill>
        </p:spPr>
        <p:txBody>
          <a:bodyPr/>
          <a:lstStyle/>
          <a:p>
            <a:r>
              <a:rPr lang="en-US" altLang="ja-JP" dirty="0" smtClean="0"/>
              <a:t>J-</a:t>
            </a:r>
            <a:r>
              <a:rPr lang="en-US" altLang="ja-JP" dirty="0" err="1" smtClean="0"/>
              <a:t>PlatPat</a:t>
            </a:r>
            <a:r>
              <a:rPr lang="ja-JP" altLang="en-US" dirty="0" smtClean="0"/>
              <a:t>から日本</a:t>
            </a:r>
            <a:r>
              <a:rPr lang="ja-JP" altLang="en-US" dirty="0"/>
              <a:t>意匠</a:t>
            </a:r>
            <a:r>
              <a:rPr lang="ja-JP" altLang="en-US" dirty="0" smtClean="0"/>
              <a:t>分類を検索する。</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8</a:t>
            </a:fld>
            <a:endParaRPr lang="ja-JP" altLang="en-US" dirty="0"/>
          </a:p>
        </p:txBody>
      </p:sp>
      <p:pic>
        <p:nvPicPr>
          <p:cNvPr id="6" name="図 5"/>
          <p:cNvPicPr>
            <a:picLocks noChangeAspect="1"/>
          </p:cNvPicPr>
          <p:nvPr/>
        </p:nvPicPr>
        <p:blipFill>
          <a:blip r:embed="rId3"/>
          <a:stretch>
            <a:fillRect/>
          </a:stretch>
        </p:blipFill>
        <p:spPr>
          <a:xfrm>
            <a:off x="1343025" y="1267200"/>
            <a:ext cx="7219950" cy="4533900"/>
          </a:xfrm>
          <a:prstGeom prst="rect">
            <a:avLst/>
          </a:prstGeom>
        </p:spPr>
      </p:pic>
      <p:pic>
        <p:nvPicPr>
          <p:cNvPr id="7" name="図 6"/>
          <p:cNvPicPr>
            <a:picLocks noChangeAspect="1"/>
          </p:cNvPicPr>
          <p:nvPr/>
        </p:nvPicPr>
        <p:blipFill>
          <a:blip r:embed="rId4"/>
          <a:stretch>
            <a:fillRect/>
          </a:stretch>
        </p:blipFill>
        <p:spPr>
          <a:xfrm>
            <a:off x="5372250" y="4833156"/>
            <a:ext cx="4405163" cy="1417578"/>
          </a:xfrm>
          <a:prstGeom prst="rect">
            <a:avLst/>
          </a:prstGeom>
          <a:ln w="6350"/>
        </p:spPr>
        <p:style>
          <a:lnRef idx="2">
            <a:schemeClr val="dk1"/>
          </a:lnRef>
          <a:fillRef idx="1">
            <a:schemeClr val="lt1"/>
          </a:fillRef>
          <a:effectRef idx="0">
            <a:schemeClr val="dk1"/>
          </a:effectRef>
          <a:fontRef idx="minor">
            <a:schemeClr val="dk1"/>
          </a:fontRef>
        </p:style>
      </p:pic>
      <p:sp>
        <p:nvSpPr>
          <p:cNvPr id="8" name="左矢印 7"/>
          <p:cNvSpPr/>
          <p:nvPr/>
        </p:nvSpPr>
        <p:spPr>
          <a:xfrm rot="1800000">
            <a:off x="6965415" y="5512221"/>
            <a:ext cx="576000" cy="288000"/>
          </a:xfrm>
          <a:prstGeom prst="lef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570746" y="5587200"/>
            <a:ext cx="1800493" cy="523220"/>
          </a:xfrm>
          <a:prstGeom prst="rect">
            <a:avLst/>
          </a:prstGeom>
          <a:noFill/>
        </p:spPr>
        <p:txBody>
          <a:bodyPr wrap="none" rtlCol="0">
            <a:spAutoFit/>
          </a:bodyPr>
          <a:lstStyle/>
          <a:p>
            <a:r>
              <a:rPr kumimoji="1" lang="ja-JP" altLang="en-US" sz="1400" b="1" dirty="0" smtClean="0">
                <a:solidFill>
                  <a:schemeClr val="accent6"/>
                </a:solidFill>
                <a:latin typeface="+mn-ea"/>
                <a:ea typeface="+mn-ea"/>
              </a:rPr>
              <a:t>②クリック</a:t>
            </a:r>
            <a:r>
              <a:rPr kumimoji="1" lang="en-US" altLang="ja-JP" sz="1400" b="1" dirty="0" smtClean="0">
                <a:solidFill>
                  <a:schemeClr val="accent6"/>
                </a:solidFill>
                <a:latin typeface="+mn-ea"/>
                <a:ea typeface="+mn-ea"/>
              </a:rPr>
              <a:t/>
            </a:r>
            <a:br>
              <a:rPr kumimoji="1" lang="en-US" altLang="ja-JP" sz="1400" b="1" dirty="0" smtClean="0">
                <a:solidFill>
                  <a:schemeClr val="accent6"/>
                </a:solidFill>
                <a:latin typeface="+mn-ea"/>
                <a:ea typeface="+mn-ea"/>
              </a:rPr>
            </a:br>
            <a:r>
              <a:rPr kumimoji="1" lang="ja-JP" altLang="en-US" sz="1400" b="1" dirty="0" smtClean="0">
                <a:solidFill>
                  <a:schemeClr val="accent6"/>
                </a:solidFill>
                <a:latin typeface="+mn-ea"/>
                <a:ea typeface="+mn-ea"/>
              </a:rPr>
              <a:t>　分類表を見に行く</a:t>
            </a:r>
            <a:endParaRPr kumimoji="1" lang="ja-JP" altLang="en-US" sz="1400" b="1" dirty="0">
              <a:solidFill>
                <a:schemeClr val="accent6"/>
              </a:solidFill>
              <a:latin typeface="+mn-ea"/>
              <a:ea typeface="+mn-ea"/>
            </a:endParaRPr>
          </a:p>
        </p:txBody>
      </p:sp>
      <p:sp>
        <p:nvSpPr>
          <p:cNvPr id="11" name="左矢印 10"/>
          <p:cNvSpPr/>
          <p:nvPr/>
        </p:nvSpPr>
        <p:spPr>
          <a:xfrm rot="7200000">
            <a:off x="2557443" y="3210371"/>
            <a:ext cx="576000" cy="288000"/>
          </a:xfrm>
          <a:prstGeom prst="lef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848416" y="3675787"/>
            <a:ext cx="2965877" cy="523220"/>
          </a:xfrm>
          <a:prstGeom prst="rect">
            <a:avLst/>
          </a:prstGeom>
          <a:noFill/>
        </p:spPr>
        <p:txBody>
          <a:bodyPr wrap="none" rtlCol="0">
            <a:spAutoFit/>
          </a:bodyPr>
          <a:lstStyle/>
          <a:p>
            <a:r>
              <a:rPr kumimoji="1" lang="ja-JP" altLang="en-US" sz="1400" b="1" dirty="0" smtClean="0">
                <a:solidFill>
                  <a:schemeClr val="accent6"/>
                </a:solidFill>
                <a:latin typeface="+mn-ea"/>
                <a:ea typeface="+mn-ea"/>
              </a:rPr>
              <a:t>①クリック</a:t>
            </a:r>
            <a:r>
              <a:rPr kumimoji="1" lang="en-US" altLang="ja-JP" sz="1400" b="1" dirty="0" smtClean="0">
                <a:solidFill>
                  <a:schemeClr val="accent6"/>
                </a:solidFill>
                <a:latin typeface="+mn-ea"/>
                <a:ea typeface="+mn-ea"/>
              </a:rPr>
              <a:t/>
            </a:r>
            <a:br>
              <a:rPr kumimoji="1" lang="en-US" altLang="ja-JP" sz="1400" b="1" dirty="0" smtClean="0">
                <a:solidFill>
                  <a:schemeClr val="accent6"/>
                </a:solidFill>
                <a:latin typeface="+mn-ea"/>
                <a:ea typeface="+mn-ea"/>
              </a:rPr>
            </a:br>
            <a:r>
              <a:rPr kumimoji="1" lang="ja-JP" altLang="en-US" sz="1400" b="1" dirty="0" smtClean="0">
                <a:solidFill>
                  <a:schemeClr val="accent6"/>
                </a:solidFill>
                <a:latin typeface="+mn-ea"/>
                <a:ea typeface="+mn-ea"/>
              </a:rPr>
              <a:t>　「分類リスト（特許庁</a:t>
            </a:r>
            <a:r>
              <a:rPr kumimoji="1" lang="en-US" altLang="ja-JP" sz="1400" b="1" dirty="0" smtClean="0">
                <a:solidFill>
                  <a:schemeClr val="accent6"/>
                </a:solidFill>
                <a:latin typeface="+mn-ea"/>
                <a:ea typeface="+mn-ea"/>
              </a:rPr>
              <a:t>HP</a:t>
            </a:r>
            <a:r>
              <a:rPr kumimoji="1" lang="ja-JP" altLang="en-US" sz="1400" b="1" dirty="0" smtClean="0">
                <a:solidFill>
                  <a:schemeClr val="accent6"/>
                </a:solidFill>
                <a:latin typeface="+mn-ea"/>
                <a:ea typeface="+mn-ea"/>
              </a:rPr>
              <a:t>へ）」</a:t>
            </a:r>
            <a:endParaRPr kumimoji="1" lang="ja-JP" altLang="en-US" sz="1400" b="1" dirty="0">
              <a:solidFill>
                <a:schemeClr val="accent6"/>
              </a:solidFill>
              <a:latin typeface="+mn-ea"/>
              <a:ea typeface="+mn-ea"/>
            </a:endParaRPr>
          </a:p>
        </p:txBody>
      </p:sp>
      <p:sp>
        <p:nvSpPr>
          <p:cNvPr id="10" name="右矢印 9"/>
          <p:cNvSpPr/>
          <p:nvPr/>
        </p:nvSpPr>
        <p:spPr>
          <a:xfrm rot="2700000">
            <a:off x="4212000" y="3873600"/>
            <a:ext cx="2016224" cy="288033"/>
          </a:xfrm>
          <a:prstGeom prst="rightArrow">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52099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1765</Words>
  <Application>Microsoft Office PowerPoint</Application>
  <PresentationFormat>A4 210 x 297 mm</PresentationFormat>
  <Paragraphs>171</Paragraphs>
  <Slides>15</Slides>
  <Notes>15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Ｐゴシック</vt:lpstr>
      <vt:lpstr>メイリオ</vt:lpstr>
      <vt:lpstr>Arial</vt:lpstr>
      <vt:lpstr>Wingdings</vt:lpstr>
      <vt:lpstr>Blank</vt:lpstr>
      <vt:lpstr>本教材の利用について</vt:lpstr>
      <vt:lpstr>パート9  権利を調べる（2） 権利調査のシミュレーション</vt:lpstr>
      <vt:lpstr>権利を調べる（2）　権利調査のシミュレーション　目次</vt:lpstr>
      <vt:lpstr>09-01 進め方　デザイン創作から調査まで</vt:lpstr>
      <vt:lpstr>09-01　進め方　デザイン創作から調査まで</vt:lpstr>
      <vt:lpstr>09-02 テーマの選定とデザイン創作</vt:lpstr>
      <vt:lpstr>09-02　テーマの選定とデザイン創作</vt:lpstr>
      <vt:lpstr>09-03 日本意匠分類・Dタームの選定</vt:lpstr>
      <vt:lpstr>09-03　日本意匠分類・Dタームの選定</vt:lpstr>
      <vt:lpstr>09-03　日本意匠分類・Dタームの選定</vt:lpstr>
      <vt:lpstr>09-04 先行意匠調査と結果の検討</vt:lpstr>
      <vt:lpstr>09-04　先行意匠調査と結果の検討</vt:lpstr>
      <vt:lpstr>09-04　先行意匠調査と結果の検討</vt:lpstr>
      <vt:lpstr>09-05 商標検索</vt:lpstr>
      <vt:lpstr>09-05　商標検索</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2017-11-21T06:19:39Z</dcterms:created>
  <dcterms:modified xsi:type="dcterms:W3CDTF">2017-11-21T06:19:44Z</dcterms:modified>
</cp:coreProperties>
</file>