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17"/>
  </p:notesMasterIdLst>
  <p:handoutMasterIdLst>
    <p:handoutMasterId r:id="rId18"/>
  </p:handoutMasterIdLst>
  <p:sldIdLst>
    <p:sldId id="471" r:id="rId2"/>
    <p:sldId id="285" r:id="rId3"/>
    <p:sldId id="302" r:id="rId4"/>
    <p:sldId id="349" r:id="rId5"/>
    <p:sldId id="460" r:id="rId6"/>
    <p:sldId id="350" r:id="rId7"/>
    <p:sldId id="459" r:id="rId8"/>
    <p:sldId id="351" r:id="rId9"/>
    <p:sldId id="463" r:id="rId10"/>
    <p:sldId id="464" r:id="rId11"/>
    <p:sldId id="352" r:id="rId12"/>
    <p:sldId id="465" r:id="rId13"/>
    <p:sldId id="466" r:id="rId14"/>
    <p:sldId id="353" r:id="rId15"/>
    <p:sldId id="467" r:id="rId16"/>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guide id="3" pos="3211" userDrawn="1">
          <p15:clr>
            <a:srgbClr val="A4A3A4"/>
          </p15:clr>
        </p15:guide>
        <p15:guide id="4" pos="3029" userDrawn="1">
          <p15:clr>
            <a:srgbClr val="A4A3A4"/>
          </p15:clr>
        </p15:guide>
        <p15:guide id="5" orient="horz" pos="346" userDrawn="1">
          <p15:clr>
            <a:srgbClr val="A4A3A4"/>
          </p15:clr>
        </p15:guide>
        <p15:guide id="6" orient="horz" pos="4247" userDrawn="1">
          <p15:clr>
            <a:srgbClr val="A4A3A4"/>
          </p15:clr>
        </p15:guide>
        <p15:guide id="7" orient="horz" pos="436" userDrawn="1">
          <p15:clr>
            <a:srgbClr val="A4A3A4"/>
          </p15:clr>
        </p15:guide>
        <p15:guide id="8" pos="81" userDrawn="1">
          <p15:clr>
            <a:srgbClr val="A4A3A4"/>
          </p15:clr>
        </p15:guide>
        <p15:guide id="9" pos="6159" userDrawn="1">
          <p15:clr>
            <a:srgbClr val="A4A3A4"/>
          </p15:clr>
        </p15:guide>
        <p15:guide id="10" orient="horz" pos="709" userDrawn="1">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56527" autoAdjust="0"/>
  </p:normalViewPr>
  <p:slideViewPr>
    <p:cSldViewPr>
      <p:cViewPr varScale="1">
        <p:scale>
          <a:sx n="94" d="100"/>
          <a:sy n="94" d="100"/>
        </p:scale>
        <p:origin x="96" y="414"/>
      </p:cViewPr>
      <p:guideLst>
        <p:guide orient="horz" pos="2160"/>
        <p:guide pos="3120"/>
        <p:guide pos="3211"/>
        <p:guide pos="3029"/>
        <p:guide orient="horz" pos="346"/>
        <p:guide orient="horz" pos="4247"/>
        <p:guide orient="horz" pos="436"/>
        <p:guide pos="81"/>
        <p:guide pos="6159"/>
        <p:guide orient="horz" pos="709"/>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varScale="1">
        <p:scale>
          <a:sx n="76" d="100"/>
          <a:sy n="76" d="100"/>
        </p:scale>
        <p:origin x="2184" y="108"/>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B15B4AD2-0971-486B-AE19-C453B0726B0F}" type="datetimeFigureOut">
              <a:rPr kumimoji="1" lang="ja-JP" altLang="en-US" smtClean="0"/>
              <a:t>2017/11/21</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A8C60B4F-9FDB-4280-BEA0-D171FEFE10DE}" type="slidenum">
              <a:rPr kumimoji="1" lang="ja-JP" altLang="en-US" smtClean="0"/>
              <a:t>‹#›</a:t>
            </a:fld>
            <a:endParaRPr kumimoji="1" lang="ja-JP" altLang="en-US"/>
          </a:p>
        </p:txBody>
      </p:sp>
    </p:spTree>
    <p:extLst>
      <p:ext uri="{BB962C8B-B14F-4D97-AF65-F5344CB8AC3E}">
        <p14:creationId xmlns:p14="http://schemas.microsoft.com/office/powerpoint/2010/main" val="7497521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Rot="1" noChangeAspect="1" noChangeArrowheads="1" noTextEdit="1"/>
          </p:cNvSpPr>
          <p:nvPr>
            <p:ph type="sldImg" idx="2"/>
          </p:nvPr>
        </p:nvSpPr>
        <p:spPr bwMode="auto">
          <a:xfrm>
            <a:off x="712788" y="746125"/>
            <a:ext cx="5381625" cy="37258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0720" y="4721186"/>
            <a:ext cx="5445760" cy="4472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Tree>
    <p:extLst>
      <p:ext uri="{BB962C8B-B14F-4D97-AF65-F5344CB8AC3E}">
        <p14:creationId xmlns:p14="http://schemas.microsoft.com/office/powerpoint/2010/main" val="291637658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100" kern="1200">
        <a:solidFill>
          <a:schemeClr val="tx1"/>
        </a:solidFill>
        <a:latin typeface="+mn-ea"/>
        <a:ea typeface="+mn-ea"/>
        <a:cs typeface="+mn-cs"/>
      </a:defRPr>
    </a:lvl1pPr>
    <a:lvl2pPr marL="457200" algn="l" rtl="0" fontAlgn="base">
      <a:spcBef>
        <a:spcPct val="30000"/>
      </a:spcBef>
      <a:spcAft>
        <a:spcPct val="0"/>
      </a:spcAft>
      <a:defRPr kumimoji="1" sz="1100" kern="1200">
        <a:solidFill>
          <a:schemeClr val="tx1"/>
        </a:solidFill>
        <a:latin typeface="+mn-ea"/>
        <a:ea typeface="+mn-ea"/>
        <a:cs typeface="+mn-cs"/>
      </a:defRPr>
    </a:lvl2pPr>
    <a:lvl3pPr marL="914400" algn="l" rtl="0" fontAlgn="base">
      <a:spcBef>
        <a:spcPct val="30000"/>
      </a:spcBef>
      <a:spcAft>
        <a:spcPct val="0"/>
      </a:spcAft>
      <a:defRPr kumimoji="1" sz="1100" kern="1200">
        <a:solidFill>
          <a:schemeClr val="tx1"/>
        </a:solidFill>
        <a:latin typeface="+mn-ea"/>
        <a:ea typeface="+mn-ea"/>
        <a:cs typeface="+mn-cs"/>
      </a:defRPr>
    </a:lvl3pPr>
    <a:lvl4pPr marL="1371600" algn="l" rtl="0" fontAlgn="base">
      <a:spcBef>
        <a:spcPct val="30000"/>
      </a:spcBef>
      <a:spcAft>
        <a:spcPct val="0"/>
      </a:spcAft>
      <a:defRPr kumimoji="1" sz="1100" kern="1200">
        <a:solidFill>
          <a:schemeClr val="tx1"/>
        </a:solidFill>
        <a:latin typeface="+mn-ea"/>
        <a:ea typeface="+mn-ea"/>
        <a:cs typeface="+mn-cs"/>
      </a:defRPr>
    </a:lvl4pPr>
    <a:lvl5pPr marL="1828800" algn="l" rtl="0" fontAlgn="base">
      <a:spcBef>
        <a:spcPct val="30000"/>
      </a:spcBef>
      <a:spcAft>
        <a:spcPct val="0"/>
      </a:spcAft>
      <a:defRPr kumimoji="1" sz="1100" kern="1200">
        <a:solidFill>
          <a:schemeClr val="tx1"/>
        </a:solidFill>
        <a:latin typeface="+mn-ea"/>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1570249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latin typeface="+mn-ea"/>
                <a:ea typeface="+mn-ea"/>
              </a:rPr>
              <a:t>〔</a:t>
            </a:r>
            <a:r>
              <a:rPr kumimoji="1" lang="ja-JP" altLang="en-US" dirty="0" smtClean="0">
                <a:solidFill>
                  <a:schemeClr val="tx1"/>
                </a:solidFill>
                <a:latin typeface="+mn-ea"/>
                <a:ea typeface="+mn-ea"/>
              </a:rPr>
              <a:t>狙い</a:t>
            </a:r>
            <a:r>
              <a:rPr kumimoji="1" lang="en-US" altLang="ja-JP" dirty="0" smtClean="0">
                <a:solidFill>
                  <a:schemeClr val="tx1"/>
                </a:solidFill>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solidFill>
                  <a:schemeClr val="tx1"/>
                </a:solidFill>
                <a:latin typeface="+mn-ea"/>
                <a:ea typeface="+mn-ea"/>
              </a:rPr>
              <a:t>・日本意匠分類表を利用して、関心のあるデザインを調べられるようにする。</a:t>
            </a:r>
            <a:endParaRPr kumimoji="1" lang="en-US" altLang="ja-JP" dirty="0" smtClean="0">
              <a:solidFill>
                <a:schemeClr val="tx1"/>
              </a:solidFill>
              <a:latin typeface="+mn-ea"/>
              <a:ea typeface="+mn-ea"/>
            </a:endParaRPr>
          </a:p>
          <a:p>
            <a:endParaRPr kumimoji="1" lang="en-US" altLang="ja-JP" dirty="0" smtClean="0">
              <a:solidFill>
                <a:schemeClr val="tx1"/>
              </a:solidFill>
              <a:latin typeface="+mn-ea"/>
              <a:ea typeface="+mn-ea"/>
            </a:endParaRPr>
          </a:p>
          <a:p>
            <a:r>
              <a:rPr kumimoji="1" lang="en-US" altLang="ja-JP" dirty="0" smtClean="0">
                <a:solidFill>
                  <a:schemeClr val="tx1"/>
                </a:solidFill>
                <a:latin typeface="+mn-ea"/>
                <a:ea typeface="+mn-ea"/>
              </a:rPr>
              <a:t>〔</a:t>
            </a:r>
            <a:r>
              <a:rPr kumimoji="1" lang="ja-JP" altLang="en-US" dirty="0" smtClean="0">
                <a:solidFill>
                  <a:schemeClr val="tx1"/>
                </a:solidFill>
                <a:latin typeface="+mn-ea"/>
                <a:ea typeface="+mn-ea"/>
              </a:rPr>
              <a:t>説明</a:t>
            </a:r>
            <a:r>
              <a:rPr kumimoji="1" lang="en-US" altLang="ja-JP" dirty="0" smtClean="0">
                <a:solidFill>
                  <a:schemeClr val="tx1"/>
                </a:solidFill>
                <a:latin typeface="+mn-ea"/>
                <a:ea typeface="+mn-ea"/>
              </a:rPr>
              <a:t>〕</a:t>
            </a:r>
            <a:endParaRPr kumimoji="1" lang="ja-JP" altLang="en-US" dirty="0" smtClean="0">
              <a:solidFill>
                <a:schemeClr val="tx1"/>
              </a:solidFill>
              <a:latin typeface="+mn-ea"/>
              <a:ea typeface="+mn-ea"/>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solidFill>
                  <a:schemeClr val="tx1"/>
                </a:solidFill>
                <a:latin typeface="+mn-ea"/>
                <a:ea typeface="+mn-ea"/>
              </a:rPr>
              <a:t>・分類表に慣れないうちは目的の分類を探し出すことが難しい、関係がありそうな分類について幅広く探してみるとよい。</a:t>
            </a:r>
            <a:endParaRPr kumimoji="1" lang="ja-JP" altLang="en-US" dirty="0">
              <a:solidFill>
                <a:schemeClr val="tx1"/>
              </a:solidFill>
              <a:latin typeface="+mn-ea"/>
              <a:ea typeface="+mn-ea"/>
            </a:endParaRPr>
          </a:p>
        </p:txBody>
      </p:sp>
    </p:spTree>
    <p:extLst>
      <p:ext uri="{BB962C8B-B14F-4D97-AF65-F5344CB8AC3E}">
        <p14:creationId xmlns:p14="http://schemas.microsoft.com/office/powerpoint/2010/main" val="29447656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4190664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mn-ea"/>
                <a:ea typeface="+mn-ea"/>
              </a:rPr>
              <a:t>〔</a:t>
            </a:r>
            <a:r>
              <a:rPr kumimoji="1" lang="ja-JP" altLang="en-US" dirty="0" smtClean="0">
                <a:latin typeface="+mn-ea"/>
                <a:ea typeface="+mn-ea"/>
              </a:rPr>
              <a:t>狙い</a:t>
            </a:r>
            <a:r>
              <a:rPr kumimoji="1" lang="en-US" altLang="ja-JP" dirty="0" smtClean="0">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latin typeface="+mn-ea"/>
                <a:ea typeface="+mn-ea"/>
              </a:rPr>
              <a:t>・検索を行うにあたり、自分のデザインがどの日本意匠分類に関連するのかを理解する。</a:t>
            </a:r>
            <a:endParaRPr kumimoji="1" lang="en-US" altLang="ja-JP" dirty="0" smtClean="0">
              <a:latin typeface="+mn-ea"/>
              <a:ea typeface="+mn-ea"/>
            </a:endParaRPr>
          </a:p>
          <a:p>
            <a:endParaRPr kumimoji="1" lang="en-US" altLang="ja-JP" dirty="0" smtClean="0">
              <a:latin typeface="+mn-ea"/>
              <a:ea typeface="+mn-ea"/>
            </a:endParaRPr>
          </a:p>
          <a:p>
            <a:r>
              <a:rPr kumimoji="1" lang="en-US" altLang="ja-JP" dirty="0" smtClean="0">
                <a:latin typeface="+mn-ea"/>
                <a:ea typeface="+mn-ea"/>
              </a:rPr>
              <a:t>〔</a:t>
            </a:r>
            <a:r>
              <a:rPr kumimoji="1" lang="ja-JP" altLang="en-US" dirty="0" smtClean="0">
                <a:latin typeface="+mn-ea"/>
                <a:ea typeface="+mn-ea"/>
              </a:rPr>
              <a:t>説明</a:t>
            </a:r>
            <a:r>
              <a:rPr kumimoji="1" lang="en-US" altLang="ja-JP" dirty="0" smtClean="0">
                <a:latin typeface="+mn-ea"/>
                <a:ea typeface="+mn-ea"/>
              </a:rPr>
              <a:t>〕</a:t>
            </a:r>
            <a:endParaRPr kumimoji="1" lang="ja-JP" altLang="en-US" dirty="0" smtClean="0">
              <a:latin typeface="+mn-ea"/>
              <a:ea typeface="+mn-ea"/>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latin typeface="+mn-ea"/>
                <a:ea typeface="+mn-ea"/>
              </a:rPr>
              <a:t>・日本意匠分類、</a:t>
            </a:r>
            <a:r>
              <a:rPr kumimoji="1" lang="en-US" altLang="ja-JP" dirty="0" smtClean="0">
                <a:latin typeface="+mn-ea"/>
                <a:ea typeface="+mn-ea"/>
              </a:rPr>
              <a:t>D</a:t>
            </a:r>
            <a:r>
              <a:rPr kumimoji="1" lang="ja-JP" altLang="en-US" dirty="0" smtClean="0">
                <a:latin typeface="+mn-ea"/>
                <a:ea typeface="+mn-ea"/>
              </a:rPr>
              <a:t>ターム、あるいは検索に用いるキーワードを書き出す作業を行う。なお、</a:t>
            </a:r>
            <a:r>
              <a:rPr kumimoji="1" lang="en-US" altLang="ja-JP" dirty="0" smtClean="0">
                <a:latin typeface="+mn-ea"/>
                <a:ea typeface="+mn-ea"/>
              </a:rPr>
              <a:t>D</a:t>
            </a:r>
            <a:r>
              <a:rPr kumimoji="1" lang="ja-JP" altLang="en-US" dirty="0" smtClean="0">
                <a:latin typeface="+mn-ea"/>
                <a:ea typeface="+mn-ea"/>
              </a:rPr>
              <a:t>タームは必ずしも必要とならない。</a:t>
            </a:r>
            <a:endParaRPr kumimoji="1" lang="ja-JP" altLang="en-US" dirty="0">
              <a:latin typeface="+mn-ea"/>
              <a:ea typeface="+mn-ea"/>
            </a:endParaRPr>
          </a:p>
        </p:txBody>
      </p:sp>
    </p:spTree>
    <p:extLst>
      <p:ext uri="{BB962C8B-B14F-4D97-AF65-F5344CB8AC3E}">
        <p14:creationId xmlns:p14="http://schemas.microsoft.com/office/powerpoint/2010/main" val="2603838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latin typeface="+mn-ea"/>
                <a:ea typeface="+mn-ea"/>
              </a:rPr>
              <a:t>〔</a:t>
            </a:r>
            <a:r>
              <a:rPr kumimoji="1" lang="ja-JP" altLang="en-US" dirty="0" smtClean="0">
                <a:solidFill>
                  <a:schemeClr val="tx1"/>
                </a:solidFill>
                <a:latin typeface="+mn-ea"/>
                <a:ea typeface="+mn-ea"/>
              </a:rPr>
              <a:t>狙い</a:t>
            </a:r>
            <a:r>
              <a:rPr kumimoji="1" lang="en-US" altLang="ja-JP" dirty="0" smtClean="0">
                <a:solidFill>
                  <a:schemeClr val="tx1"/>
                </a:solidFill>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solidFill>
                  <a:schemeClr val="tx1"/>
                </a:solidFill>
                <a:latin typeface="+mn-ea"/>
                <a:ea typeface="+mn-ea"/>
              </a:rPr>
              <a:t>・創作したデザインを、すでに権利化されている意匠と比較することで、自分のデザインと知的財産権とを関連付ける意識を持つ。</a:t>
            </a:r>
          </a:p>
          <a:p>
            <a:endParaRPr kumimoji="1" lang="en-US" altLang="ja-JP" dirty="0" smtClean="0">
              <a:solidFill>
                <a:schemeClr val="tx1"/>
              </a:solidFill>
              <a:latin typeface="+mn-ea"/>
              <a:ea typeface="+mn-ea"/>
            </a:endParaRPr>
          </a:p>
          <a:p>
            <a:r>
              <a:rPr kumimoji="1" lang="en-US" altLang="ja-JP" dirty="0" smtClean="0">
                <a:solidFill>
                  <a:schemeClr val="tx1"/>
                </a:solidFill>
                <a:latin typeface="+mn-ea"/>
                <a:ea typeface="+mn-ea"/>
              </a:rPr>
              <a:t>〔</a:t>
            </a:r>
            <a:r>
              <a:rPr kumimoji="1" lang="ja-JP" altLang="en-US" dirty="0" smtClean="0">
                <a:solidFill>
                  <a:schemeClr val="tx1"/>
                </a:solidFill>
                <a:latin typeface="+mn-ea"/>
                <a:ea typeface="+mn-ea"/>
              </a:rPr>
              <a:t>説明</a:t>
            </a:r>
            <a:r>
              <a:rPr kumimoji="1" lang="en-US" altLang="ja-JP" dirty="0" smtClean="0">
                <a:solidFill>
                  <a:schemeClr val="tx1"/>
                </a:solidFill>
                <a:latin typeface="+mn-ea"/>
                <a:ea typeface="+mn-ea"/>
              </a:rPr>
              <a:t>〕</a:t>
            </a:r>
            <a:endParaRPr kumimoji="1" lang="ja-JP" altLang="en-US" dirty="0" smtClean="0">
              <a:solidFill>
                <a:schemeClr val="tx1"/>
              </a:solidFill>
              <a:latin typeface="+mn-ea"/>
              <a:ea typeface="+mn-ea"/>
            </a:endParaRPr>
          </a:p>
          <a:p>
            <a:r>
              <a:rPr kumimoji="1" lang="ja-JP" altLang="en-US" dirty="0" smtClean="0">
                <a:solidFill>
                  <a:schemeClr val="tx1"/>
                </a:solidFill>
                <a:latin typeface="+mn-ea"/>
                <a:ea typeface="+mn-ea"/>
              </a:rPr>
              <a:t>・先行意匠と比較し、意匠登録されるかどうかの理由を考える。この際、法律に基づいた正確な判断は必要ないが、講義で学んだ観点を自分なりに考えながら判断することが重要である。</a:t>
            </a:r>
            <a:endParaRPr kumimoji="1" lang="en-US" altLang="ja-JP" dirty="0" smtClean="0">
              <a:solidFill>
                <a:schemeClr val="tx1"/>
              </a:solidFill>
              <a:latin typeface="+mn-ea"/>
              <a:ea typeface="+mn-ea"/>
            </a:endParaRPr>
          </a:p>
          <a:p>
            <a:r>
              <a:rPr kumimoji="1" lang="ja-JP" altLang="en-US" dirty="0" smtClean="0">
                <a:solidFill>
                  <a:schemeClr val="tx1"/>
                </a:solidFill>
                <a:latin typeface="+mn-ea"/>
                <a:ea typeface="+mn-ea"/>
              </a:rPr>
              <a:t>・また、グループで意見交換を行って、考え方を整理してもよい。</a:t>
            </a:r>
          </a:p>
        </p:txBody>
      </p:sp>
    </p:spTree>
    <p:extLst>
      <p:ext uri="{BB962C8B-B14F-4D97-AF65-F5344CB8AC3E}">
        <p14:creationId xmlns:p14="http://schemas.microsoft.com/office/powerpoint/2010/main" val="27523710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771864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720" y="4721186"/>
            <a:ext cx="5567196" cy="4472702"/>
          </a:xfrm>
        </p:spPr>
        <p:txBody>
          <a:bodyPr/>
          <a:lstStyle/>
          <a:p>
            <a:r>
              <a:rPr kumimoji="1" lang="en-US" altLang="ja-JP" dirty="0" smtClean="0">
                <a:latin typeface="+mn-ea"/>
                <a:ea typeface="+mn-ea"/>
              </a:rPr>
              <a:t>〔</a:t>
            </a:r>
            <a:r>
              <a:rPr kumimoji="1" lang="ja-JP" altLang="en-US" dirty="0" smtClean="0">
                <a:latin typeface="+mn-ea"/>
                <a:ea typeface="+mn-ea"/>
              </a:rPr>
              <a:t>狙い</a:t>
            </a:r>
            <a:r>
              <a:rPr kumimoji="1" lang="en-US" altLang="ja-JP" dirty="0" smtClean="0">
                <a:latin typeface="+mn-ea"/>
                <a:ea typeface="+mn-ea"/>
              </a:rPr>
              <a:t>〕</a:t>
            </a:r>
          </a:p>
          <a:p>
            <a:r>
              <a:rPr kumimoji="1" lang="ja-JP" altLang="en-US" dirty="0" smtClean="0">
                <a:latin typeface="+mn-ea"/>
                <a:ea typeface="+mn-ea"/>
              </a:rPr>
              <a:t>・様々な種類の商標を検索する。</a:t>
            </a:r>
            <a:endParaRPr kumimoji="1" lang="en-US" altLang="ja-JP" dirty="0" smtClean="0">
              <a:latin typeface="+mn-ea"/>
              <a:ea typeface="+mn-ea"/>
            </a:endParaRPr>
          </a:p>
          <a:p>
            <a:endParaRPr kumimoji="1" lang="en-US" altLang="ja-JP" dirty="0" smtClean="0">
              <a:latin typeface="+mn-ea"/>
              <a:ea typeface="+mn-ea"/>
            </a:endParaRPr>
          </a:p>
          <a:p>
            <a:r>
              <a:rPr kumimoji="1" lang="en-US" altLang="ja-JP" dirty="0" smtClean="0">
                <a:latin typeface="+mn-ea"/>
                <a:ea typeface="+mn-ea"/>
              </a:rPr>
              <a:t>〔</a:t>
            </a:r>
            <a:r>
              <a:rPr kumimoji="1" lang="ja-JP" altLang="en-US" dirty="0" smtClean="0">
                <a:latin typeface="+mn-ea"/>
                <a:ea typeface="+mn-ea"/>
              </a:rPr>
              <a:t>説明</a:t>
            </a:r>
            <a:r>
              <a:rPr kumimoji="1" lang="en-US" altLang="ja-JP" dirty="0" smtClean="0">
                <a:latin typeface="+mn-ea"/>
                <a:ea typeface="+mn-ea"/>
              </a:rPr>
              <a:t>〕</a:t>
            </a:r>
            <a:endParaRPr kumimoji="1" lang="ja-JP" altLang="en-US" dirty="0" smtClean="0">
              <a:latin typeface="+mn-ea"/>
              <a:ea typeface="+mn-ea"/>
            </a:endParaRPr>
          </a:p>
          <a:p>
            <a:r>
              <a:rPr kumimoji="1" lang="ja-JP" altLang="en-US" dirty="0" smtClean="0">
                <a:latin typeface="+mn-ea"/>
                <a:ea typeface="+mn-ea"/>
              </a:rPr>
              <a:t>・文字商標：文字のみからなる商標。漢字、片仮名、平仮名、外国文字。</a:t>
            </a:r>
            <a:endParaRPr kumimoji="1" lang="en-US" altLang="ja-JP" dirty="0" smtClean="0">
              <a:latin typeface="+mn-ea"/>
              <a:ea typeface="+mn-ea"/>
            </a:endParaRPr>
          </a:p>
          <a:p>
            <a:r>
              <a:rPr kumimoji="1" lang="ja-JP" altLang="en-US" dirty="0" smtClean="0">
                <a:latin typeface="+mn-ea"/>
                <a:ea typeface="+mn-ea"/>
              </a:rPr>
              <a:t>・図形商標：図形だけからなる商標。風景、建造物、イラストなどで表現されたロゴ。</a:t>
            </a:r>
          </a:p>
          <a:p>
            <a:r>
              <a:rPr kumimoji="1" lang="ja-JP" altLang="en-US" dirty="0" smtClean="0">
                <a:latin typeface="+mn-ea"/>
                <a:ea typeface="+mn-ea"/>
              </a:rPr>
              <a:t>・記号商標：記号だけからなる商標。屋号、紋章。</a:t>
            </a:r>
            <a:endParaRPr kumimoji="1" lang="en-US" altLang="ja-JP" dirty="0" smtClean="0">
              <a:latin typeface="+mn-ea"/>
              <a:ea typeface="+mn-ea"/>
            </a:endParaRPr>
          </a:p>
          <a:p>
            <a:r>
              <a:rPr kumimoji="1" lang="ja-JP" altLang="en-US" dirty="0" smtClean="0">
                <a:latin typeface="+mn-ea"/>
                <a:ea typeface="+mn-ea"/>
              </a:rPr>
              <a:t>・立体商標：立体的形状からなる商標。容器、人形や像、商品の形態。</a:t>
            </a:r>
            <a:endParaRPr kumimoji="1" lang="en-US" altLang="ja-JP" dirty="0" smtClean="0">
              <a:latin typeface="+mn-ea"/>
              <a:ea typeface="+mn-ea"/>
            </a:endParaRPr>
          </a:p>
          <a:p>
            <a:r>
              <a:rPr kumimoji="1" lang="ja-JP" altLang="en-US" dirty="0" smtClean="0">
                <a:latin typeface="+mn-ea"/>
                <a:ea typeface="+mn-ea"/>
              </a:rPr>
              <a:t>・結合商標：上記商標のうち、</a:t>
            </a:r>
            <a:r>
              <a:rPr kumimoji="1" lang="en-US" altLang="ja-JP" dirty="0" smtClean="0">
                <a:latin typeface="+mn-ea"/>
                <a:ea typeface="+mn-ea"/>
              </a:rPr>
              <a:t>2</a:t>
            </a:r>
            <a:r>
              <a:rPr kumimoji="1" lang="ja-JP" altLang="en-US" dirty="0" smtClean="0">
                <a:latin typeface="+mn-ea"/>
                <a:ea typeface="+mn-ea"/>
              </a:rPr>
              <a:t>つ以上の要素を結合してなる商標。</a:t>
            </a:r>
            <a:endParaRPr kumimoji="1" lang="ja-JP" altLang="en-US" dirty="0">
              <a:latin typeface="+mn-ea"/>
              <a:ea typeface="+mn-ea"/>
            </a:endParaRPr>
          </a:p>
        </p:txBody>
      </p:sp>
    </p:spTree>
    <p:extLst>
      <p:ext uri="{BB962C8B-B14F-4D97-AF65-F5344CB8AC3E}">
        <p14:creationId xmlns:p14="http://schemas.microsoft.com/office/powerpoint/2010/main" val="2653167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642014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210298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608524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latin typeface="+mn-ea"/>
                <a:ea typeface="+mn-ea"/>
              </a:rPr>
              <a:t>〔</a:t>
            </a:r>
            <a:r>
              <a:rPr kumimoji="1" lang="ja-JP" altLang="en-US" dirty="0" smtClean="0">
                <a:solidFill>
                  <a:schemeClr val="tx1"/>
                </a:solidFill>
                <a:latin typeface="+mn-ea"/>
                <a:ea typeface="+mn-ea"/>
              </a:rPr>
              <a:t>狙い</a:t>
            </a:r>
            <a:r>
              <a:rPr kumimoji="1" lang="en-US" altLang="ja-JP" dirty="0" smtClean="0">
                <a:solidFill>
                  <a:schemeClr val="tx1"/>
                </a:solidFill>
                <a:latin typeface="+mn-ea"/>
                <a:ea typeface="+mn-ea"/>
              </a:rPr>
              <a:t>〕</a:t>
            </a:r>
          </a:p>
          <a:p>
            <a:r>
              <a:rPr kumimoji="1" lang="ja-JP" altLang="en-US" dirty="0" smtClean="0">
                <a:solidFill>
                  <a:schemeClr val="tx1"/>
                </a:solidFill>
                <a:latin typeface="+mn-ea"/>
                <a:ea typeface="+mn-ea"/>
              </a:rPr>
              <a:t>・自分でデザインを考え、</a:t>
            </a:r>
            <a:r>
              <a:rPr kumimoji="1" lang="en-US" altLang="ja-JP" dirty="0" smtClean="0">
                <a:solidFill>
                  <a:schemeClr val="tx1"/>
                </a:solidFill>
                <a:latin typeface="+mn-ea"/>
                <a:ea typeface="+mn-ea"/>
              </a:rPr>
              <a:t>J-</a:t>
            </a:r>
            <a:r>
              <a:rPr kumimoji="1" lang="en-US" altLang="ja-JP" dirty="0" err="1" smtClean="0">
                <a:solidFill>
                  <a:schemeClr val="tx1"/>
                </a:solidFill>
                <a:latin typeface="+mn-ea"/>
                <a:ea typeface="+mn-ea"/>
              </a:rPr>
              <a:t>PlatPat</a:t>
            </a:r>
            <a:r>
              <a:rPr kumimoji="1" lang="ja-JP" altLang="en-US" dirty="0" smtClean="0">
                <a:solidFill>
                  <a:schemeClr val="tx1"/>
                </a:solidFill>
                <a:latin typeface="+mn-ea"/>
                <a:ea typeface="+mn-ea"/>
              </a:rPr>
              <a:t>を利用して調査を行い、自分のデザインと知的財産権とを関連付ける意識を持つことを経験する。</a:t>
            </a:r>
            <a:endParaRPr kumimoji="1" lang="en-US" altLang="ja-JP" dirty="0" smtClean="0">
              <a:solidFill>
                <a:schemeClr val="tx1"/>
              </a:solidFill>
              <a:latin typeface="+mn-ea"/>
              <a:ea typeface="+mn-ea"/>
            </a:endParaRPr>
          </a:p>
          <a:p>
            <a:endParaRPr kumimoji="1" lang="en-US" altLang="ja-JP" dirty="0" smtClean="0">
              <a:solidFill>
                <a:schemeClr val="tx1"/>
              </a:solidFill>
              <a:latin typeface="+mn-ea"/>
              <a:ea typeface="+mn-ea"/>
            </a:endParaRPr>
          </a:p>
          <a:p>
            <a:r>
              <a:rPr kumimoji="1" lang="en-US" altLang="ja-JP" dirty="0" smtClean="0">
                <a:solidFill>
                  <a:schemeClr val="tx1"/>
                </a:solidFill>
                <a:latin typeface="+mn-ea"/>
                <a:ea typeface="+mn-ea"/>
              </a:rPr>
              <a:t>〔</a:t>
            </a:r>
            <a:r>
              <a:rPr kumimoji="1" lang="ja-JP" altLang="en-US" dirty="0" smtClean="0">
                <a:solidFill>
                  <a:schemeClr val="tx1"/>
                </a:solidFill>
                <a:latin typeface="+mn-ea"/>
                <a:ea typeface="+mn-ea"/>
              </a:rPr>
              <a:t>説明</a:t>
            </a:r>
            <a:r>
              <a:rPr kumimoji="1" lang="en-US" altLang="ja-JP" dirty="0" smtClean="0">
                <a:solidFill>
                  <a:schemeClr val="tx1"/>
                </a:solidFill>
                <a:latin typeface="+mn-ea"/>
                <a:ea typeface="+mn-ea"/>
              </a:rPr>
              <a:t>〕</a:t>
            </a:r>
            <a:endParaRPr kumimoji="1" lang="ja-JP" altLang="en-US" dirty="0" smtClean="0">
              <a:solidFill>
                <a:schemeClr val="tx1"/>
              </a:solidFill>
              <a:latin typeface="+mn-ea"/>
              <a:ea typeface="+mn-ea"/>
            </a:endParaRPr>
          </a:p>
          <a:p>
            <a:r>
              <a:rPr kumimoji="1" lang="ja-JP" altLang="en-US" dirty="0" smtClean="0">
                <a:solidFill>
                  <a:schemeClr val="tx1"/>
                </a:solidFill>
                <a:latin typeface="+mn-ea"/>
                <a:ea typeface="+mn-ea"/>
              </a:rPr>
              <a:t>・与えられた課題に対してデザインを考え、課題をどのように解決しようとしたのかを説明させる。</a:t>
            </a:r>
            <a:endParaRPr kumimoji="1" lang="en-US" altLang="ja-JP" dirty="0" smtClean="0">
              <a:solidFill>
                <a:schemeClr val="tx1"/>
              </a:solidFill>
              <a:latin typeface="+mn-ea"/>
              <a:ea typeface="+mn-ea"/>
            </a:endParaRPr>
          </a:p>
          <a:p>
            <a:r>
              <a:rPr kumimoji="1" lang="ja-JP" altLang="en-US" dirty="0" smtClean="0">
                <a:solidFill>
                  <a:schemeClr val="tx1"/>
                </a:solidFill>
                <a:latin typeface="+mn-ea"/>
                <a:ea typeface="+mn-ea"/>
              </a:rPr>
              <a:t>・商品として社会へ出すという想定であることを学生に意識させる。</a:t>
            </a:r>
            <a:endParaRPr kumimoji="1" lang="en-US" altLang="ja-JP" dirty="0" smtClean="0">
              <a:solidFill>
                <a:schemeClr val="tx1"/>
              </a:solidFill>
              <a:latin typeface="+mn-ea"/>
              <a:ea typeface="+mn-ea"/>
            </a:endParaRPr>
          </a:p>
          <a:p>
            <a:r>
              <a:rPr kumimoji="1" lang="ja-JP" altLang="en-US" dirty="0" smtClean="0">
                <a:solidFill>
                  <a:schemeClr val="tx1"/>
                </a:solidFill>
                <a:latin typeface="+mn-ea"/>
                <a:ea typeface="+mn-ea"/>
              </a:rPr>
              <a:t>・知的財産を保護するために、他者との権利が抵触しないよう先行意匠調査を行う。</a:t>
            </a:r>
            <a:endParaRPr kumimoji="1" lang="en-US" altLang="ja-JP" dirty="0" smtClean="0">
              <a:solidFill>
                <a:schemeClr val="tx1"/>
              </a:solidFill>
              <a:latin typeface="+mn-ea"/>
              <a:ea typeface="+mn-ea"/>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solidFill>
                  <a:schemeClr val="tx1"/>
                </a:solidFill>
                <a:latin typeface="+mn-ea"/>
                <a:ea typeface="+mn-ea"/>
              </a:rPr>
              <a:t>・学生の関心に応じてテーマを変更して、創作すること自体にも興味を持たせるようにするとよい。</a:t>
            </a:r>
            <a:endParaRPr kumimoji="1" lang="ja-JP" altLang="en-US" dirty="0">
              <a:solidFill>
                <a:schemeClr val="tx1"/>
              </a:solidFill>
              <a:latin typeface="+mn-ea"/>
              <a:ea typeface="+mn-ea"/>
            </a:endParaRPr>
          </a:p>
        </p:txBody>
      </p:sp>
    </p:spTree>
    <p:extLst>
      <p:ext uri="{BB962C8B-B14F-4D97-AF65-F5344CB8AC3E}">
        <p14:creationId xmlns:p14="http://schemas.microsoft.com/office/powerpoint/2010/main" val="451887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50896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343260" y="4573625"/>
            <a:ext cx="6300700" cy="5076564"/>
          </a:xfrm>
        </p:spPr>
        <p:txBody>
          <a:bodyPr/>
          <a:lstStyle/>
          <a:p>
            <a:r>
              <a:rPr kumimoji="1" lang="en-US" altLang="ja-JP" dirty="0" smtClean="0">
                <a:solidFill>
                  <a:schemeClr val="tx1"/>
                </a:solidFill>
                <a:latin typeface="+mn-ea"/>
                <a:ea typeface="+mn-ea"/>
              </a:rPr>
              <a:t>〔</a:t>
            </a:r>
            <a:r>
              <a:rPr kumimoji="1" lang="ja-JP" altLang="en-US" dirty="0" smtClean="0">
                <a:solidFill>
                  <a:schemeClr val="tx1"/>
                </a:solidFill>
                <a:latin typeface="+mn-ea"/>
                <a:ea typeface="+mn-ea"/>
              </a:rPr>
              <a:t>狙い</a:t>
            </a:r>
            <a:r>
              <a:rPr kumimoji="1" lang="en-US" altLang="ja-JP" dirty="0" smtClean="0">
                <a:solidFill>
                  <a:schemeClr val="tx1"/>
                </a:solidFill>
                <a:latin typeface="+mn-ea"/>
                <a:ea typeface="+mn-ea"/>
              </a:rPr>
              <a:t>〕</a:t>
            </a:r>
          </a:p>
          <a:p>
            <a:r>
              <a:rPr kumimoji="1" lang="ja-JP" altLang="en-US" dirty="0" smtClean="0">
                <a:solidFill>
                  <a:schemeClr val="tx1"/>
                </a:solidFill>
                <a:latin typeface="+mn-ea"/>
                <a:ea typeface="+mn-ea"/>
              </a:rPr>
              <a:t>・与えられた課題に対してデザインを考える。</a:t>
            </a:r>
            <a:endParaRPr kumimoji="1" lang="en-US" altLang="ja-JP" dirty="0" smtClean="0">
              <a:solidFill>
                <a:schemeClr val="tx1"/>
              </a:solidFill>
              <a:latin typeface="+mn-ea"/>
              <a:ea typeface="+mn-ea"/>
            </a:endParaRPr>
          </a:p>
          <a:p>
            <a:endParaRPr kumimoji="1" lang="en-US" altLang="ja-JP" dirty="0" smtClean="0">
              <a:solidFill>
                <a:schemeClr val="tx1"/>
              </a:solidFill>
              <a:latin typeface="+mn-ea"/>
              <a:ea typeface="+mn-ea"/>
            </a:endParaRPr>
          </a:p>
          <a:p>
            <a:r>
              <a:rPr kumimoji="1" lang="en-US" altLang="ja-JP" dirty="0" smtClean="0">
                <a:solidFill>
                  <a:schemeClr val="tx1"/>
                </a:solidFill>
                <a:latin typeface="+mn-ea"/>
                <a:ea typeface="+mn-ea"/>
              </a:rPr>
              <a:t>〔</a:t>
            </a:r>
            <a:r>
              <a:rPr kumimoji="1" lang="ja-JP" altLang="en-US" dirty="0" smtClean="0">
                <a:solidFill>
                  <a:schemeClr val="tx1"/>
                </a:solidFill>
                <a:latin typeface="+mn-ea"/>
                <a:ea typeface="+mn-ea"/>
              </a:rPr>
              <a:t>説明</a:t>
            </a:r>
            <a:r>
              <a:rPr kumimoji="1" lang="en-US" altLang="ja-JP" dirty="0" smtClean="0">
                <a:solidFill>
                  <a:schemeClr val="tx1"/>
                </a:solidFill>
                <a:latin typeface="+mn-ea"/>
                <a:ea typeface="+mn-ea"/>
              </a:rPr>
              <a:t>〕</a:t>
            </a:r>
            <a:endParaRPr kumimoji="1" lang="ja-JP" altLang="en-US" dirty="0" smtClean="0">
              <a:solidFill>
                <a:schemeClr val="tx1"/>
              </a:solidFill>
              <a:latin typeface="+mn-ea"/>
              <a:ea typeface="+mn-ea"/>
            </a:endParaRPr>
          </a:p>
          <a:p>
            <a:r>
              <a:rPr kumimoji="1" lang="ja-JP" altLang="en-US" dirty="0" smtClean="0">
                <a:solidFill>
                  <a:schemeClr val="tx1"/>
                </a:solidFill>
                <a:latin typeface="+mn-ea"/>
                <a:ea typeface="+mn-ea"/>
              </a:rPr>
              <a:t>・時計については、腕時計、置時計、壁時計のうち何をデザインするのかを決め、学生にデザインさせる。</a:t>
            </a:r>
            <a:endParaRPr kumimoji="1" lang="en-US" altLang="ja-JP" dirty="0" smtClean="0">
              <a:solidFill>
                <a:schemeClr val="tx1"/>
              </a:solidFill>
              <a:latin typeface="+mn-ea"/>
              <a:ea typeface="+mn-ea"/>
            </a:endParaRPr>
          </a:p>
          <a:p>
            <a:r>
              <a:rPr kumimoji="1" lang="ja-JP" altLang="en-US" dirty="0" smtClean="0">
                <a:solidFill>
                  <a:schemeClr val="tx1"/>
                </a:solidFill>
                <a:latin typeface="+mn-ea"/>
                <a:ea typeface="+mn-ea"/>
              </a:rPr>
              <a:t>・商品として販売することを想定したデザインとなるよう指導する。</a:t>
            </a:r>
            <a:endParaRPr kumimoji="1" lang="en-US" altLang="ja-JP"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latin typeface="+mn-ea"/>
                <a:ea typeface="+mn-ea"/>
              </a:rPr>
              <a:t>・時計が関連する日本意匠分類は、</a:t>
            </a:r>
            <a:r>
              <a:rPr kumimoji="1" lang="en-US" altLang="ja-JP" dirty="0" smtClean="0">
                <a:solidFill>
                  <a:schemeClr val="tx1"/>
                </a:solidFill>
                <a:latin typeface="+mn-ea"/>
                <a:ea typeface="+mn-ea"/>
              </a:rPr>
              <a:t>J</a:t>
            </a:r>
            <a:r>
              <a:rPr kumimoji="1" lang="ja-JP" altLang="en-US" dirty="0" smtClean="0">
                <a:solidFill>
                  <a:schemeClr val="tx1"/>
                </a:solidFill>
                <a:latin typeface="+mn-ea"/>
                <a:ea typeface="+mn-ea"/>
              </a:rPr>
              <a:t>グループ（一般機械器具）に存在する。</a:t>
            </a:r>
            <a:r>
              <a:rPr kumimoji="1" lang="ja-JP" altLang="ja-JP" sz="1100" kern="1200" dirty="0" smtClean="0">
                <a:solidFill>
                  <a:schemeClr val="tx1"/>
                </a:solidFill>
                <a:effectLst/>
                <a:latin typeface="+mn-ea"/>
                <a:ea typeface="+mn-ea"/>
                <a:cs typeface="+mn-cs"/>
              </a:rPr>
              <a:t>なお、腕時計型の携帯情報端末は、</a:t>
            </a:r>
            <a:r>
              <a:rPr kumimoji="1" lang="en-US" altLang="ja-JP" sz="1100" kern="1200" dirty="0" smtClean="0">
                <a:solidFill>
                  <a:schemeClr val="tx1"/>
                </a:solidFill>
                <a:effectLst/>
                <a:latin typeface="+mn-ea"/>
                <a:ea typeface="+mn-ea"/>
                <a:cs typeface="+mn-cs"/>
              </a:rPr>
              <a:t>H</a:t>
            </a:r>
            <a:r>
              <a:rPr kumimoji="1" lang="ja-JP" altLang="ja-JP" sz="1100" kern="1200" dirty="0" smtClean="0">
                <a:solidFill>
                  <a:schemeClr val="tx1"/>
                </a:solidFill>
                <a:effectLst/>
                <a:latin typeface="+mn-ea"/>
                <a:ea typeface="+mn-ea"/>
                <a:cs typeface="+mn-cs"/>
              </a:rPr>
              <a:t>グループ（電気電子機械器具及び通信機械器具）に存在する。</a:t>
            </a:r>
            <a:endParaRPr kumimoji="1" lang="en-US" altLang="ja-JP" sz="1100" kern="1200" dirty="0" smtClean="0">
              <a:solidFill>
                <a:schemeClr val="tx1"/>
              </a:solidFill>
              <a:effectLst/>
              <a:latin typeface="+mn-ea"/>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kern="1200" dirty="0" smtClean="0">
              <a:solidFill>
                <a:schemeClr val="tx1"/>
              </a:solidFill>
              <a:effectLst/>
              <a:latin typeface="+mn-ea"/>
              <a:ea typeface="+mn-ea"/>
              <a:cs typeface="+mn-cs"/>
            </a:endParaRPr>
          </a:p>
          <a:p>
            <a:r>
              <a:rPr kumimoji="1" lang="ja-JP" altLang="en-US" dirty="0" smtClean="0">
                <a:solidFill>
                  <a:schemeClr val="tx1"/>
                </a:solidFill>
                <a:latin typeface="+mn-ea"/>
                <a:ea typeface="+mn-ea"/>
              </a:rPr>
              <a:t>・台所道具には、スプーン、フォークから冷蔵庫までさまざまなものがあるが、何をデザインするのかを決め、学生にデザインさせる。</a:t>
            </a:r>
          </a:p>
          <a:p>
            <a:r>
              <a:rPr kumimoji="1" lang="ja-JP" altLang="en-US" dirty="0" smtClean="0">
                <a:solidFill>
                  <a:schemeClr val="tx1"/>
                </a:solidFill>
                <a:latin typeface="+mn-ea"/>
                <a:ea typeface="+mn-ea"/>
              </a:rPr>
              <a:t>・商品として販売することを想定したデザインとなるよう指導する。</a:t>
            </a:r>
          </a:p>
          <a:p>
            <a:r>
              <a:rPr kumimoji="1" lang="ja-JP" altLang="en-US" dirty="0" smtClean="0">
                <a:solidFill>
                  <a:schemeClr val="tx1"/>
                </a:solidFill>
                <a:latin typeface="+mn-ea"/>
                <a:ea typeface="+mn-ea"/>
              </a:rPr>
              <a:t>・台所道具が関連する日本意匠分類は、</a:t>
            </a:r>
            <a:r>
              <a:rPr kumimoji="1" lang="en-US" altLang="ja-JP" dirty="0" smtClean="0">
                <a:solidFill>
                  <a:schemeClr val="tx1"/>
                </a:solidFill>
                <a:latin typeface="+mn-ea"/>
                <a:ea typeface="+mn-ea"/>
              </a:rPr>
              <a:t>C5</a:t>
            </a:r>
            <a:r>
              <a:rPr kumimoji="1" lang="ja-JP" altLang="en-US" dirty="0" smtClean="0">
                <a:solidFill>
                  <a:schemeClr val="tx1"/>
                </a:solidFill>
                <a:latin typeface="+mn-ea"/>
                <a:ea typeface="+mn-ea"/>
              </a:rPr>
              <a:t>飲食用容器又は調理用容器、あるいは</a:t>
            </a:r>
            <a:r>
              <a:rPr kumimoji="1" lang="en-US" altLang="ja-JP" dirty="0" smtClean="0">
                <a:solidFill>
                  <a:schemeClr val="tx1"/>
                </a:solidFill>
                <a:latin typeface="+mn-ea"/>
                <a:ea typeface="+mn-ea"/>
              </a:rPr>
              <a:t>C6</a:t>
            </a:r>
            <a:r>
              <a:rPr kumimoji="1" lang="ja-JP" altLang="en-US" dirty="0" smtClean="0">
                <a:solidFill>
                  <a:schemeClr val="tx1"/>
                </a:solidFill>
                <a:latin typeface="+mn-ea"/>
                <a:ea typeface="+mn-ea"/>
              </a:rPr>
              <a:t>飲食用具及び調理用器具に展開されている。</a:t>
            </a:r>
            <a:endParaRPr kumimoji="1" lang="en-US" altLang="ja-JP" dirty="0" smtClean="0">
              <a:solidFill>
                <a:schemeClr val="tx1"/>
              </a:solidFill>
              <a:latin typeface="+mn-ea"/>
              <a:ea typeface="+mn-ea"/>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solidFill>
                  <a:schemeClr val="tx1"/>
                </a:solidFill>
                <a:latin typeface="+mn-ea"/>
                <a:ea typeface="+mn-ea"/>
              </a:rPr>
              <a:t>・食卓用皿、コップ、液体保存用容器（やかん、急須等）、なべ、食器受け具、スプーン、フォーク、レンジ、コンロ、冷蔵庫等は、</a:t>
            </a:r>
            <a:r>
              <a:rPr kumimoji="1" lang="en-US" altLang="ja-JP" dirty="0" smtClean="0">
                <a:solidFill>
                  <a:schemeClr val="tx1"/>
                </a:solidFill>
                <a:latin typeface="+mn-ea"/>
                <a:ea typeface="+mn-ea"/>
              </a:rPr>
              <a:t>D</a:t>
            </a:r>
            <a:r>
              <a:rPr kumimoji="1" lang="ja-JP" altLang="en-US" dirty="0" smtClean="0">
                <a:solidFill>
                  <a:schemeClr val="tx1"/>
                </a:solidFill>
                <a:latin typeface="+mn-ea"/>
                <a:ea typeface="+mn-ea"/>
              </a:rPr>
              <a:t>タームが多く展開されている。</a:t>
            </a:r>
            <a:endParaRPr kumimoji="1" lang="en-US" altLang="ja-JP" dirty="0" smtClean="0">
              <a:solidFill>
                <a:schemeClr val="tx1"/>
              </a:solidFill>
              <a:latin typeface="+mn-ea"/>
              <a:ea typeface="+mn-ea"/>
            </a:endParaRPr>
          </a:p>
          <a:p>
            <a:endParaRPr kumimoji="1" lang="en-US" altLang="ja-JP" dirty="0" smtClean="0">
              <a:solidFill>
                <a:schemeClr val="tx1"/>
              </a:solidFill>
              <a:latin typeface="+mn-ea"/>
              <a:ea typeface="+mn-ea"/>
            </a:endParaRPr>
          </a:p>
          <a:p>
            <a:r>
              <a:rPr kumimoji="1" lang="ja-JP" altLang="en-US" dirty="0" smtClean="0">
                <a:solidFill>
                  <a:schemeClr val="tx1"/>
                </a:solidFill>
                <a:latin typeface="+mn-ea"/>
                <a:ea typeface="+mn-ea"/>
              </a:rPr>
              <a:t>・携帯情報端末の画像を学生にデザインさせる。</a:t>
            </a:r>
            <a:endParaRPr kumimoji="1" lang="en-US" altLang="ja-JP" dirty="0" smtClean="0">
              <a:solidFill>
                <a:schemeClr val="tx1"/>
              </a:solidFill>
              <a:latin typeface="+mn-ea"/>
              <a:ea typeface="+mn-ea"/>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solidFill>
                  <a:schemeClr val="tx1"/>
                </a:solidFill>
                <a:latin typeface="+mn-ea"/>
                <a:ea typeface="+mn-ea"/>
              </a:rPr>
              <a:t>・画像データを「</a:t>
            </a:r>
            <a:r>
              <a:rPr kumimoji="1" lang="en-US" altLang="ja-JP" dirty="0" smtClean="0">
                <a:solidFill>
                  <a:schemeClr val="tx1"/>
                </a:solidFill>
                <a:latin typeface="+mn-ea"/>
                <a:ea typeface="+mn-ea"/>
              </a:rPr>
              <a:t>Graphic Image Park</a:t>
            </a:r>
            <a:r>
              <a:rPr kumimoji="1" lang="ja-JP" altLang="en-US" dirty="0" smtClean="0">
                <a:solidFill>
                  <a:schemeClr val="tx1"/>
                </a:solidFill>
                <a:latin typeface="+mn-ea"/>
                <a:ea typeface="+mn-ea"/>
              </a:rPr>
              <a:t>（画像意匠公報検索支援ツール）」に読み込ませ、すでに登録されている画像意匠を検索させる。</a:t>
            </a:r>
            <a:endParaRPr kumimoji="1" lang="en-US" altLang="ja-JP"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latin typeface="+mn-ea"/>
                <a:ea typeface="+mn-ea"/>
              </a:rPr>
              <a:t>・デザインするにあたり、商品として販売することを想定させる。</a:t>
            </a:r>
            <a:endParaRPr kumimoji="1" lang="en-US" altLang="ja-JP" dirty="0" smtClean="0">
              <a:solidFill>
                <a:schemeClr val="tx1"/>
              </a:solidFill>
              <a:latin typeface="+mn-ea"/>
              <a:ea typeface="+mn-ea"/>
            </a:endParaRPr>
          </a:p>
          <a:p>
            <a:r>
              <a:rPr kumimoji="1" lang="ja-JP" altLang="en-US" dirty="0" smtClean="0">
                <a:solidFill>
                  <a:schemeClr val="tx1"/>
                </a:solidFill>
                <a:latin typeface="+mn-ea"/>
                <a:ea typeface="+mn-ea"/>
              </a:rPr>
              <a:t>・グループで、お互いのデザインを紹介し合い、どこが優れているか等について話し合ってもよい。</a:t>
            </a:r>
            <a:endParaRPr kumimoji="1" lang="en-US" altLang="ja-JP" dirty="0" smtClean="0">
              <a:solidFill>
                <a:schemeClr val="tx1"/>
              </a:solidFill>
              <a:latin typeface="+mn-ea"/>
              <a:ea typeface="+mn-ea"/>
            </a:endParaRPr>
          </a:p>
          <a:p>
            <a:r>
              <a:rPr kumimoji="1" lang="ja-JP" altLang="en-US" dirty="0" smtClean="0">
                <a:solidFill>
                  <a:schemeClr val="tx1"/>
                </a:solidFill>
                <a:latin typeface="+mn-ea"/>
                <a:ea typeface="+mn-ea"/>
              </a:rPr>
              <a:t>・学生の専攻に応じて、デザインの課題を適宜変更してもよい。</a:t>
            </a:r>
            <a:endParaRPr kumimoji="1" lang="ja-JP" altLang="en-US" dirty="0">
              <a:solidFill>
                <a:schemeClr val="tx1"/>
              </a:solidFill>
              <a:latin typeface="+mn-ea"/>
              <a:ea typeface="+mn-ea"/>
            </a:endParaRPr>
          </a:p>
        </p:txBody>
      </p:sp>
    </p:spTree>
    <p:extLst>
      <p:ext uri="{BB962C8B-B14F-4D97-AF65-F5344CB8AC3E}">
        <p14:creationId xmlns:p14="http://schemas.microsoft.com/office/powerpoint/2010/main" val="24255647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9982071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mn-ea"/>
                <a:ea typeface="+mn-ea"/>
              </a:rPr>
              <a:t>〔</a:t>
            </a:r>
            <a:r>
              <a:rPr kumimoji="1" lang="ja-JP" altLang="en-US" dirty="0" smtClean="0">
                <a:latin typeface="+mn-ea"/>
                <a:ea typeface="+mn-ea"/>
              </a:rPr>
              <a:t>狙い</a:t>
            </a:r>
            <a:r>
              <a:rPr kumimoji="1" lang="en-US" altLang="ja-JP" dirty="0" smtClean="0">
                <a:latin typeface="+mn-ea"/>
                <a:ea typeface="+mn-ea"/>
              </a:rPr>
              <a:t>〕</a:t>
            </a:r>
          </a:p>
          <a:p>
            <a:r>
              <a:rPr kumimoji="1" lang="ja-JP" altLang="en-US" dirty="0" smtClean="0">
                <a:latin typeface="+mn-ea"/>
                <a:ea typeface="+mn-ea"/>
              </a:rPr>
              <a:t>・日本意匠分類表を利用して、関心のあるデザインを調べられるようにする。</a:t>
            </a:r>
            <a:endParaRPr kumimoji="1" lang="en-US" altLang="ja-JP" dirty="0" smtClean="0">
              <a:latin typeface="+mn-ea"/>
              <a:ea typeface="+mn-ea"/>
            </a:endParaRPr>
          </a:p>
          <a:p>
            <a:endParaRPr kumimoji="1" lang="en-US" altLang="ja-JP" dirty="0" smtClean="0">
              <a:latin typeface="+mn-ea"/>
              <a:ea typeface="+mn-ea"/>
            </a:endParaRPr>
          </a:p>
          <a:p>
            <a:r>
              <a:rPr kumimoji="1" lang="en-US" altLang="ja-JP" dirty="0" smtClean="0">
                <a:latin typeface="+mn-ea"/>
                <a:ea typeface="+mn-ea"/>
              </a:rPr>
              <a:t>〔</a:t>
            </a:r>
            <a:r>
              <a:rPr kumimoji="1" lang="ja-JP" altLang="en-US" dirty="0" smtClean="0">
                <a:latin typeface="+mn-ea"/>
                <a:ea typeface="+mn-ea"/>
              </a:rPr>
              <a:t>説明</a:t>
            </a:r>
            <a:r>
              <a:rPr kumimoji="1" lang="en-US" altLang="ja-JP" dirty="0" smtClean="0">
                <a:latin typeface="+mn-ea"/>
                <a:ea typeface="+mn-ea"/>
              </a:rPr>
              <a:t>〕</a:t>
            </a:r>
            <a:endParaRPr kumimoji="1" lang="ja-JP" altLang="en-US" dirty="0" smtClean="0">
              <a:latin typeface="+mn-ea"/>
              <a:ea typeface="+mn-ea"/>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latin typeface="+mn-ea"/>
                <a:ea typeface="+mn-ea"/>
              </a:rPr>
              <a:t>・日本意匠分類表は、</a:t>
            </a:r>
            <a:r>
              <a:rPr kumimoji="1" lang="en-US" altLang="ja-JP" dirty="0" smtClean="0">
                <a:latin typeface="+mn-ea"/>
                <a:ea typeface="+mn-ea"/>
              </a:rPr>
              <a:t>J-</a:t>
            </a:r>
            <a:r>
              <a:rPr kumimoji="1" lang="en-US" altLang="ja-JP" dirty="0" err="1" smtClean="0">
                <a:latin typeface="+mn-ea"/>
                <a:ea typeface="+mn-ea"/>
              </a:rPr>
              <a:t>PlatPat</a:t>
            </a:r>
            <a:r>
              <a:rPr kumimoji="1" lang="ja-JP" altLang="en-US" dirty="0" smtClean="0">
                <a:latin typeface="+mn-ea"/>
                <a:ea typeface="+mn-ea"/>
              </a:rPr>
              <a:t>のトップページ「意匠」から参照することができる。</a:t>
            </a:r>
            <a:endParaRPr kumimoji="1" lang="ja-JP" altLang="en-US" dirty="0">
              <a:latin typeface="+mn-ea"/>
              <a:ea typeface="+mn-ea"/>
            </a:endParaRPr>
          </a:p>
        </p:txBody>
      </p:sp>
    </p:spTree>
    <p:extLst>
      <p:ext uri="{BB962C8B-B14F-4D97-AF65-F5344CB8AC3E}">
        <p14:creationId xmlns:p14="http://schemas.microsoft.com/office/powerpoint/2010/main" val="93661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52600" y="1627200"/>
            <a:ext cx="7200800" cy="2160240"/>
          </a:xfrm>
        </p:spPr>
        <p:txBody>
          <a:bodyPr/>
          <a:lstStyle>
            <a:lvl1pPr algn="ctr">
              <a:defRPr sz="2800"/>
            </a:lvl1pPr>
          </a:lstStyle>
          <a:p>
            <a:r>
              <a:rPr lang="ja-JP" altLang="en-US" dirty="0" smtClean="0"/>
              <a:t>マスター タイトルの書式設定</a:t>
            </a:r>
            <a:endParaRPr lang="ja-JP" altLang="en-US" dirty="0"/>
          </a:p>
        </p:txBody>
      </p:sp>
      <p:sp>
        <p:nvSpPr>
          <p:cNvPr id="3" name="サブタイトル 2"/>
          <p:cNvSpPr>
            <a:spLocks noGrp="1"/>
          </p:cNvSpPr>
          <p:nvPr>
            <p:ph type="subTitle" idx="1"/>
          </p:nvPr>
        </p:nvSpPr>
        <p:spPr>
          <a:xfrm>
            <a:off x="1352600" y="3787440"/>
            <a:ext cx="7200800" cy="1799760"/>
          </a:xfrm>
        </p:spPr>
        <p:txBody>
          <a:bodyPr anchor="ctr"/>
          <a:lstStyle>
            <a:lvl1pPr marL="0" indent="0" algn="ctr">
              <a:buNone/>
              <a:defRPr sz="2400"/>
            </a:lvl1pPr>
            <a:lvl2pPr marL="495285" indent="0" algn="ctr">
              <a:buNone/>
              <a:defRPr/>
            </a:lvl2pPr>
            <a:lvl3pPr marL="990570" indent="0" algn="ctr">
              <a:buNone/>
              <a:defRPr/>
            </a:lvl3pPr>
            <a:lvl4pPr marL="1485854" indent="0" algn="ctr">
              <a:buNone/>
              <a:defRPr/>
            </a:lvl4pPr>
            <a:lvl5pPr marL="1981139" indent="0" algn="ctr">
              <a:buNone/>
              <a:defRPr/>
            </a:lvl5pPr>
            <a:lvl6pPr marL="2476424" indent="0" algn="ctr">
              <a:buNone/>
              <a:defRPr/>
            </a:lvl6pPr>
            <a:lvl7pPr marL="2971709" indent="0" algn="ctr">
              <a:buNone/>
              <a:defRPr/>
            </a:lvl7pPr>
            <a:lvl8pPr marL="3466993" indent="0" algn="ctr">
              <a:buNone/>
              <a:defRPr/>
            </a:lvl8pPr>
            <a:lvl9pPr marL="3962278" indent="0" algn="ctr">
              <a:buNone/>
              <a:defRPr/>
            </a:lvl9pPr>
          </a:lstStyle>
          <a:p>
            <a:r>
              <a:rPr lang="ja-JP" altLang="en-US" dirty="0" smtClean="0"/>
              <a:t>マスター サブタイトルの書式設定</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8640611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コンテンツ_b1">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9649072"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34976999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コンテンツ_b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4680000"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6" name="コンテンツ プレースホルダー 2"/>
          <p:cNvSpPr>
            <a:spLocks noGrp="1"/>
          </p:cNvSpPr>
          <p:nvPr>
            <p:ph idx="11"/>
          </p:nvPr>
        </p:nvSpPr>
        <p:spPr>
          <a:xfrm>
            <a:off x="5097016" y="1265720"/>
            <a:ext cx="4680584"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244925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とコンテンツ_b4">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4680000"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6" name="コンテンツ プレースホルダー 2"/>
          <p:cNvSpPr>
            <a:spLocks noGrp="1"/>
          </p:cNvSpPr>
          <p:nvPr>
            <p:ph idx="11"/>
          </p:nvPr>
        </p:nvSpPr>
        <p:spPr>
          <a:xfrm>
            <a:off x="5097016" y="1265720"/>
            <a:ext cx="4680584"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コンテンツ プレースホルダー 2"/>
          <p:cNvSpPr>
            <a:spLocks noGrp="1"/>
          </p:cNvSpPr>
          <p:nvPr>
            <p:ph idx="14"/>
          </p:nvPr>
        </p:nvSpPr>
        <p:spPr>
          <a:xfrm>
            <a:off x="128464" y="3931256"/>
            <a:ext cx="4680000"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9" name="コンテンツ プレースホルダー 2"/>
          <p:cNvSpPr>
            <a:spLocks noGrp="1"/>
          </p:cNvSpPr>
          <p:nvPr>
            <p:ph idx="15"/>
          </p:nvPr>
        </p:nvSpPr>
        <p:spPr>
          <a:xfrm>
            <a:off x="5097016" y="3931256"/>
            <a:ext cx="4680584"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71445328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_b5">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786292"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786292" y="3821664"/>
            <a:ext cx="3024000"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5097463" y="4181664"/>
            <a:ext cx="3023934" cy="2124000"/>
          </a:xfrm>
        </p:spPr>
        <p:txBody>
          <a:bodyPr/>
          <a:lstStyle/>
          <a:p>
            <a:pPr lvl="0"/>
            <a:r>
              <a:rPr lang="ja-JP" altLang="en-US" dirty="0" smtClean="0"/>
              <a:t>マスター テキストの書式設定</a:t>
            </a:r>
          </a:p>
        </p:txBody>
      </p:sp>
      <p:sp>
        <p:nvSpPr>
          <p:cNvPr id="24" name="テキスト プレースホルダー 4"/>
          <p:cNvSpPr>
            <a:spLocks noGrp="1"/>
          </p:cNvSpPr>
          <p:nvPr>
            <p:ph type="body" sz="quarter" idx="28"/>
          </p:nvPr>
        </p:nvSpPr>
        <p:spPr>
          <a:xfrm>
            <a:off x="5097463" y="3821664"/>
            <a:ext cx="3024000" cy="361536"/>
          </a:xfrm>
        </p:spPr>
        <p:txBody>
          <a:bodyPr/>
          <a:lstStyle/>
          <a:p>
            <a:pPr lvl="0"/>
            <a:r>
              <a:rPr kumimoji="1" lang="ja-JP" altLang="en-US" dirty="0" smtClean="0"/>
              <a:t>マスター テキストの書式設定</a:t>
            </a:r>
            <a:endParaRPr kumimoji="1" lang="ja-JP" altLang="en-US" dirty="0"/>
          </a:p>
        </p:txBody>
      </p:sp>
      <p:sp>
        <p:nvSpPr>
          <p:cNvPr id="1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6322111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タイトルとコンテンツ_b6">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29600"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29600" y="3821664"/>
            <a:ext cx="3024000" cy="361536"/>
          </a:xfrm>
        </p:spPr>
        <p:txBody>
          <a:bodyPr/>
          <a:lstStyle/>
          <a:p>
            <a:pPr lvl="0"/>
            <a:r>
              <a:rPr kumimoji="1" lang="ja-JP" altLang="en-US" dirty="0" smtClean="0"/>
              <a:t>マスター テキストの書式設定</a:t>
            </a:r>
            <a:endParaRPr kumimoji="1" lang="ja-JP" altLang="en-US" dirty="0"/>
          </a:p>
        </p:txBody>
      </p:sp>
      <p:sp>
        <p:nvSpPr>
          <p:cNvPr id="21" name="コンテンツ プレースホルダー 2"/>
          <p:cNvSpPr>
            <a:spLocks noGrp="1"/>
          </p:cNvSpPr>
          <p:nvPr>
            <p:ph idx="25"/>
          </p:nvPr>
        </p:nvSpPr>
        <p:spPr>
          <a:xfrm>
            <a:off x="3441600" y="4183200"/>
            <a:ext cx="3024000" cy="2124000"/>
          </a:xfrm>
        </p:spPr>
        <p:txBody>
          <a:bodyPr/>
          <a:lstStyle/>
          <a:p>
            <a:pPr lvl="0"/>
            <a:r>
              <a:rPr lang="ja-JP" altLang="en-US" dirty="0" smtClean="0"/>
              <a:t>マスター テキストの書式設定</a:t>
            </a:r>
          </a:p>
        </p:txBody>
      </p:sp>
      <p:sp>
        <p:nvSpPr>
          <p:cNvPr id="22" name="テキスト プレースホルダー 4"/>
          <p:cNvSpPr>
            <a:spLocks noGrp="1"/>
          </p:cNvSpPr>
          <p:nvPr>
            <p:ph type="body" sz="quarter" idx="26"/>
          </p:nvPr>
        </p:nvSpPr>
        <p:spPr>
          <a:xfrm>
            <a:off x="3441600" y="3821664"/>
            <a:ext cx="3024000"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6753600" y="4181664"/>
            <a:ext cx="3023934" cy="2124000"/>
          </a:xfrm>
        </p:spPr>
        <p:txBody>
          <a:bodyPr/>
          <a:lstStyle/>
          <a:p>
            <a:pPr lvl="0"/>
            <a:r>
              <a:rPr lang="ja-JP" altLang="en-US" dirty="0" smtClean="0"/>
              <a:t>マスター テキストの書式設定</a:t>
            </a:r>
          </a:p>
        </p:txBody>
      </p:sp>
      <p:sp>
        <p:nvSpPr>
          <p:cNvPr id="24" name="テキスト プレースホルダー 4"/>
          <p:cNvSpPr>
            <a:spLocks noGrp="1"/>
          </p:cNvSpPr>
          <p:nvPr>
            <p:ph type="body" sz="quarter" idx="28"/>
          </p:nvPr>
        </p:nvSpPr>
        <p:spPr>
          <a:xfrm>
            <a:off x="6753600" y="3821664"/>
            <a:ext cx="3024000" cy="361536"/>
          </a:xfrm>
        </p:spPr>
        <p:txBody>
          <a:bodyPr/>
          <a:lstStyle/>
          <a:p>
            <a:pPr lvl="0"/>
            <a:r>
              <a:rPr kumimoji="1" lang="ja-JP" altLang="en-US" dirty="0" smtClean="0"/>
              <a:t>マスター テキストの書式設定</a:t>
            </a:r>
            <a:endParaRPr kumimoji="1" lang="ja-JP" altLang="en-US" dirty="0"/>
          </a:p>
        </p:txBody>
      </p:sp>
      <p:sp>
        <p:nvSpPr>
          <p:cNvPr id="1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263560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タイトルとコンテンツ_b6-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29600"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29600" y="3821664"/>
            <a:ext cx="3024000" cy="361536"/>
          </a:xfrm>
        </p:spPr>
        <p:txBody>
          <a:bodyPr/>
          <a:lstStyle/>
          <a:p>
            <a:pPr lvl="0"/>
            <a:r>
              <a:rPr kumimoji="1" lang="ja-JP" altLang="en-US" dirty="0" smtClean="0"/>
              <a:t>マスター テキストの書式設定</a:t>
            </a:r>
            <a:endParaRPr kumimoji="1" lang="ja-JP" altLang="en-US" dirty="0"/>
          </a:p>
        </p:txBody>
      </p:sp>
      <p:sp>
        <p:nvSpPr>
          <p:cNvPr id="21" name="コンテンツ プレースホルダー 2"/>
          <p:cNvSpPr>
            <a:spLocks noGrp="1"/>
          </p:cNvSpPr>
          <p:nvPr>
            <p:ph idx="25"/>
          </p:nvPr>
        </p:nvSpPr>
        <p:spPr>
          <a:xfrm>
            <a:off x="3441600" y="4183200"/>
            <a:ext cx="3024000" cy="2124000"/>
          </a:xfrm>
        </p:spPr>
        <p:txBody>
          <a:bodyPr/>
          <a:lstStyle/>
          <a:p>
            <a:pPr lvl="0"/>
            <a:r>
              <a:rPr lang="ja-JP" altLang="en-US" dirty="0" smtClean="0"/>
              <a:t>マスター テキストの書式設定</a:t>
            </a:r>
          </a:p>
        </p:txBody>
      </p:sp>
      <p:sp>
        <p:nvSpPr>
          <p:cNvPr id="22" name="テキスト プレースホルダー 4"/>
          <p:cNvSpPr>
            <a:spLocks noGrp="1"/>
          </p:cNvSpPr>
          <p:nvPr>
            <p:ph type="body" sz="quarter" idx="26"/>
          </p:nvPr>
        </p:nvSpPr>
        <p:spPr>
          <a:xfrm>
            <a:off x="3441599" y="3821664"/>
            <a:ext cx="6335813"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6753600" y="4181664"/>
            <a:ext cx="3023934" cy="2124000"/>
          </a:xfrm>
        </p:spPr>
        <p:txBody>
          <a:bodyPr/>
          <a:lstStyle/>
          <a:p>
            <a:pPr lvl="0"/>
            <a:r>
              <a:rPr lang="ja-JP" altLang="en-US" dirty="0" smtClean="0"/>
              <a:t>マスター テキストの書式設定</a:t>
            </a:r>
          </a:p>
        </p:txBody>
      </p:sp>
      <p:sp>
        <p:nvSpPr>
          <p:cNvPr id="1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39650034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4403419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4"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1129902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目次">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632520" y="692696"/>
            <a:ext cx="8640960" cy="5616000"/>
          </a:xfrm>
        </p:spPr>
        <p:txBody>
          <a:bodyPr anchor="ctr"/>
          <a:lstStyle>
            <a:lvl1pPr>
              <a:lnSpc>
                <a:spcPct val="110000"/>
              </a:lnSpc>
              <a:defRPr sz="2400"/>
            </a:lvl1pPr>
            <a:lvl2pPr>
              <a:lnSpc>
                <a:spcPct val="110000"/>
              </a:lnSpc>
              <a:defRPr sz="2400"/>
            </a:lvl2pPr>
            <a:lvl3pPr>
              <a:lnSpc>
                <a:spcPct val="110000"/>
              </a:lnSpc>
              <a:defRPr sz="2400"/>
            </a:lvl3pPr>
            <a:lvl4pPr>
              <a:lnSpc>
                <a:spcPct val="110000"/>
              </a:lnSpc>
              <a:defRPr sz="2400"/>
            </a:lvl4pPr>
            <a:lvl5pPr>
              <a:lnSpc>
                <a:spcPct val="110000"/>
              </a:lnSpc>
              <a:defRPr sz="2400"/>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701296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章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352600" y="2707200"/>
            <a:ext cx="7200800" cy="1440000"/>
          </a:xfrm>
        </p:spPr>
        <p:txBody>
          <a:bodyPr/>
          <a:lstStyle>
            <a:lvl1pPr algn="ctr">
              <a:defRPr sz="2800"/>
            </a:lvl1pPr>
          </a:lstStyle>
          <a:p>
            <a:r>
              <a:rPr lang="ja-JP" altLang="en-US" dirty="0" smtClean="0"/>
              <a:t>マスター タイトルの書式設定</a:t>
            </a:r>
            <a:endParaRPr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2251548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4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solidFill>
            <a:schemeClr val="accent4">
              <a:lumMod val="20000"/>
              <a:lumOff val="80000"/>
            </a:schemeClr>
          </a:solidFill>
        </p:spPr>
        <p:txBody>
          <a:bodyPr anchor="ctr"/>
          <a:lstStyle>
            <a:lvl1pPr>
              <a:lnSpc>
                <a:spcPct val="150000"/>
              </a:lnSpc>
              <a:defRPr sz="1800"/>
            </a:lvl1pPr>
            <a:lvl2pPr>
              <a:lnSpc>
                <a:spcPct val="150000"/>
              </a:lnSpc>
              <a:defRPr sz="1800"/>
            </a:lvl2pPr>
            <a:lvl3pPr>
              <a:lnSpc>
                <a:spcPct val="150000"/>
              </a:lnSpc>
              <a:defRPr sz="1800"/>
            </a:lvl3pPr>
            <a:lvl4pPr>
              <a:lnSpc>
                <a:spcPct val="150000"/>
              </a:lnSpc>
              <a:defRPr sz="1800"/>
            </a:lvl4pPr>
            <a:lvl5pPr>
              <a:lnSpc>
                <a:spcPct val="150000"/>
              </a:lnSpc>
              <a:defRPr sz="1800"/>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9134932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_a1">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5453868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とコンテンツ_a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692696"/>
            <a:ext cx="4680520" cy="561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ー 2"/>
          <p:cNvSpPr>
            <a:spLocks noGrp="1"/>
          </p:cNvSpPr>
          <p:nvPr>
            <p:ph idx="10"/>
          </p:nvPr>
        </p:nvSpPr>
        <p:spPr>
          <a:xfrm>
            <a:off x="5097016" y="692696"/>
            <a:ext cx="4680520" cy="561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5542469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タイトルとコンテンツ_a4">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4680520" cy="2664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ー 2"/>
          <p:cNvSpPr>
            <a:spLocks noGrp="1"/>
          </p:cNvSpPr>
          <p:nvPr>
            <p:ph idx="10"/>
          </p:nvPr>
        </p:nvSpPr>
        <p:spPr>
          <a:xfrm>
            <a:off x="5097016" y="692696"/>
            <a:ext cx="4680520" cy="2662488"/>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29600" y="3644696"/>
            <a:ext cx="4680520" cy="2664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8" name="コンテンツ プレースホルダー 2"/>
          <p:cNvSpPr>
            <a:spLocks noGrp="1"/>
          </p:cNvSpPr>
          <p:nvPr>
            <p:ph idx="14"/>
          </p:nvPr>
        </p:nvSpPr>
        <p:spPr>
          <a:xfrm>
            <a:off x="5097600" y="3643200"/>
            <a:ext cx="4680520" cy="2662488"/>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38430345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とコンテンツ_a5">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3024000" cy="2664000"/>
          </a:xfrm>
        </p:spPr>
        <p:txBody>
          <a:bodyPr/>
          <a:lstStyle/>
          <a:p>
            <a:pPr lvl="0"/>
            <a:r>
              <a:rPr lang="ja-JP" altLang="en-US" dirty="0" smtClean="0"/>
              <a:t>マスター テキストの書式設定</a:t>
            </a:r>
          </a:p>
        </p:txBody>
      </p:sp>
      <p:sp>
        <p:nvSpPr>
          <p:cNvPr id="4" name="コンテンツ プレースホルダー 2"/>
          <p:cNvSpPr>
            <a:spLocks noGrp="1"/>
          </p:cNvSpPr>
          <p:nvPr>
            <p:ph idx="10"/>
          </p:nvPr>
        </p:nvSpPr>
        <p:spPr>
          <a:xfrm>
            <a:off x="6753413" y="692150"/>
            <a:ext cx="3024000" cy="2662488"/>
          </a:xfrm>
        </p:spPr>
        <p:txBody>
          <a:bodyPr/>
          <a:lstStyle/>
          <a:p>
            <a:pPr lvl="0"/>
            <a:r>
              <a:rPr lang="ja-JP" altLang="en-US" dirty="0" smtClean="0"/>
              <a:t>マスター テキストの書式設定</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771200" y="3644696"/>
            <a:ext cx="3024000" cy="2664000"/>
          </a:xfrm>
        </p:spPr>
        <p:txBody>
          <a:bodyPr/>
          <a:lstStyle/>
          <a:p>
            <a:pPr lvl="0"/>
            <a:r>
              <a:rPr lang="ja-JP" altLang="en-US" dirty="0" smtClean="0"/>
              <a:t>マスター テキストの書式設定</a:t>
            </a:r>
          </a:p>
        </p:txBody>
      </p:sp>
      <p:sp>
        <p:nvSpPr>
          <p:cNvPr id="8" name="コンテンツ プレースホルダー 2"/>
          <p:cNvSpPr>
            <a:spLocks noGrp="1"/>
          </p:cNvSpPr>
          <p:nvPr>
            <p:ph idx="14"/>
          </p:nvPr>
        </p:nvSpPr>
        <p:spPr>
          <a:xfrm>
            <a:off x="5097463" y="3643200"/>
            <a:ext cx="3024920" cy="2662488"/>
          </a:xfrm>
        </p:spPr>
        <p:txBody>
          <a:bodyPr/>
          <a:lstStyle/>
          <a:p>
            <a:pPr lvl="0"/>
            <a:r>
              <a:rPr lang="ja-JP" altLang="en-US" dirty="0" smtClean="0"/>
              <a:t>マスター テキストの書式設定</a:t>
            </a:r>
          </a:p>
        </p:txBody>
      </p:sp>
      <p:sp>
        <p:nvSpPr>
          <p:cNvPr id="9" name="コンテンツ プレースホルダー 2"/>
          <p:cNvSpPr>
            <a:spLocks noGrp="1"/>
          </p:cNvSpPr>
          <p:nvPr>
            <p:ph idx="15"/>
          </p:nvPr>
        </p:nvSpPr>
        <p:spPr>
          <a:xfrm>
            <a:off x="3441000" y="690662"/>
            <a:ext cx="3024000" cy="2664000"/>
          </a:xfrm>
        </p:spPr>
        <p:txBody>
          <a:bodyPr/>
          <a:lstStyle/>
          <a:p>
            <a:pPr lvl="0"/>
            <a:r>
              <a:rPr lang="ja-JP" altLang="en-US" dirty="0" smtClean="0"/>
              <a:t>マスター テキストの書式設定</a:t>
            </a:r>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66378380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とコンテンツ_a6">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3024000" cy="2664000"/>
          </a:xfrm>
        </p:spPr>
        <p:txBody>
          <a:bodyPr/>
          <a:lstStyle/>
          <a:p>
            <a:pPr lvl="0"/>
            <a:r>
              <a:rPr lang="ja-JP" altLang="en-US" dirty="0" smtClean="0"/>
              <a:t>マスター テキストの書式設定</a:t>
            </a:r>
          </a:p>
        </p:txBody>
      </p:sp>
      <p:sp>
        <p:nvSpPr>
          <p:cNvPr id="4" name="コンテンツ プレースホルダー 2"/>
          <p:cNvSpPr>
            <a:spLocks noGrp="1"/>
          </p:cNvSpPr>
          <p:nvPr>
            <p:ph idx="10"/>
          </p:nvPr>
        </p:nvSpPr>
        <p:spPr>
          <a:xfrm>
            <a:off x="6753413" y="692150"/>
            <a:ext cx="3024000" cy="2662488"/>
          </a:xfrm>
        </p:spPr>
        <p:txBody>
          <a:bodyPr/>
          <a:lstStyle/>
          <a:p>
            <a:pPr lvl="0"/>
            <a:r>
              <a:rPr lang="ja-JP" altLang="en-US" dirty="0" smtClean="0"/>
              <a:t>マスター テキストの書式設定</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29600" y="3644696"/>
            <a:ext cx="3024000" cy="2664000"/>
          </a:xfrm>
        </p:spPr>
        <p:txBody>
          <a:bodyPr/>
          <a:lstStyle/>
          <a:p>
            <a:pPr lvl="0"/>
            <a:r>
              <a:rPr lang="ja-JP" altLang="en-US" dirty="0" smtClean="0"/>
              <a:t>マスター テキストの書式設定</a:t>
            </a:r>
          </a:p>
        </p:txBody>
      </p:sp>
      <p:sp>
        <p:nvSpPr>
          <p:cNvPr id="8" name="コンテンツ プレースホルダー 2"/>
          <p:cNvSpPr>
            <a:spLocks noGrp="1"/>
          </p:cNvSpPr>
          <p:nvPr>
            <p:ph idx="14"/>
          </p:nvPr>
        </p:nvSpPr>
        <p:spPr>
          <a:xfrm>
            <a:off x="6753200" y="3643200"/>
            <a:ext cx="3024920" cy="2662488"/>
          </a:xfrm>
        </p:spPr>
        <p:txBody>
          <a:bodyPr/>
          <a:lstStyle/>
          <a:p>
            <a:pPr lvl="0"/>
            <a:r>
              <a:rPr lang="ja-JP" altLang="en-US" dirty="0" smtClean="0"/>
              <a:t>マスター テキストの書式設定</a:t>
            </a:r>
          </a:p>
        </p:txBody>
      </p:sp>
      <p:sp>
        <p:nvSpPr>
          <p:cNvPr id="9" name="コンテンツ プレースホルダー 2"/>
          <p:cNvSpPr>
            <a:spLocks noGrp="1"/>
          </p:cNvSpPr>
          <p:nvPr>
            <p:ph idx="15"/>
          </p:nvPr>
        </p:nvSpPr>
        <p:spPr>
          <a:xfrm>
            <a:off x="3441000" y="690662"/>
            <a:ext cx="3024000" cy="2664000"/>
          </a:xfrm>
        </p:spPr>
        <p:txBody>
          <a:bodyPr/>
          <a:lstStyle/>
          <a:p>
            <a:pPr lvl="0"/>
            <a:r>
              <a:rPr lang="ja-JP" altLang="en-US" dirty="0" smtClean="0"/>
              <a:t>マスター テキストの書式設定</a:t>
            </a:r>
          </a:p>
        </p:txBody>
      </p:sp>
      <p:sp>
        <p:nvSpPr>
          <p:cNvPr id="10" name="コンテンツ プレースホルダー 2"/>
          <p:cNvSpPr>
            <a:spLocks noGrp="1"/>
          </p:cNvSpPr>
          <p:nvPr>
            <p:ph idx="16"/>
          </p:nvPr>
        </p:nvSpPr>
        <p:spPr>
          <a:xfrm>
            <a:off x="3441000" y="3643200"/>
            <a:ext cx="3024000" cy="2664000"/>
          </a:xfrm>
        </p:spPr>
        <p:txBody>
          <a:bodyPr/>
          <a:lstStyle/>
          <a:p>
            <a:pPr lvl="0"/>
            <a:r>
              <a:rPr lang="ja-JP" altLang="en-US" dirty="0" smtClean="0"/>
              <a:t>マスター テキストの書式設定</a:t>
            </a:r>
          </a:p>
        </p:txBody>
      </p:sp>
      <p:sp>
        <p:nvSpPr>
          <p:cNvPr id="11"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7379687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906000" cy="54868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
        <p:nvSpPr>
          <p:cNvPr id="1027" name="Rectangle 3"/>
          <p:cNvSpPr>
            <a:spLocks noGrp="1" noChangeArrowheads="1"/>
          </p:cNvSpPr>
          <p:nvPr>
            <p:ph type="body" idx="1"/>
          </p:nvPr>
        </p:nvSpPr>
        <p:spPr bwMode="auto">
          <a:xfrm>
            <a:off x="128464" y="692696"/>
            <a:ext cx="9649072" cy="56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3" name="スライド番号プレースホルダー 2"/>
          <p:cNvSpPr>
            <a:spLocks noGrp="1"/>
          </p:cNvSpPr>
          <p:nvPr>
            <p:ph type="sldNum" sz="quarter" idx="4"/>
          </p:nvPr>
        </p:nvSpPr>
        <p:spPr>
          <a:xfrm>
            <a:off x="8553399" y="6451200"/>
            <a:ext cx="1224135" cy="288000"/>
          </a:xfrm>
          <a:prstGeom prst="rect">
            <a:avLst/>
          </a:prstGeom>
        </p:spPr>
        <p:txBody>
          <a:bodyPr vert="horz" lIns="91440" tIns="45720" rIns="91440" bIns="45720" rtlCol="0" anchor="ctr"/>
          <a:lstStyle>
            <a:lvl1pPr algn="r">
              <a:lnSpc>
                <a:spcPct val="110000"/>
              </a:lnSpc>
              <a:defRPr sz="1800">
                <a:solidFill>
                  <a:schemeClr val="tx1">
                    <a:lumMod val="50000"/>
                    <a:lumOff val="50000"/>
                  </a:schemeClr>
                </a:solidFill>
                <a:latin typeface="+mn-ea"/>
                <a:ea typeface="+mn-ea"/>
              </a:defRPr>
            </a:lvl1p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61" r:id="rId4"/>
    <p:sldLayoutId id="2147483658" r:id="rId5"/>
    <p:sldLayoutId id="2147483659" r:id="rId6"/>
    <p:sldLayoutId id="2147483663" r:id="rId7"/>
    <p:sldLayoutId id="2147483668" r:id="rId8"/>
    <p:sldLayoutId id="2147483667" r:id="rId9"/>
    <p:sldLayoutId id="2147483650" r:id="rId10"/>
    <p:sldLayoutId id="2147483660" r:id="rId11"/>
    <p:sldLayoutId id="2147483665" r:id="rId12"/>
    <p:sldLayoutId id="2147483669" r:id="rId13"/>
    <p:sldLayoutId id="2147483662" r:id="rId14"/>
    <p:sldLayoutId id="2147483670" r:id="rId15"/>
    <p:sldLayoutId id="2147483654" r:id="rId16"/>
    <p:sldLayoutId id="2147483655" r:id="rId17"/>
  </p:sldLayoutIdLst>
  <p:timing>
    <p:tnLst>
      <p:par>
        <p:cTn id="1" dur="indefinite" restart="never" nodeType="tmRoot"/>
      </p:par>
    </p:tnLst>
  </p:timing>
  <p:hf hdr="0" dt="0"/>
  <p:txStyles>
    <p:titleStyle>
      <a:lvl1pPr algn="l" rtl="0" eaLnBrk="1" fontAlgn="base" hangingPunct="1">
        <a:lnSpc>
          <a:spcPct val="110000"/>
        </a:lnSpc>
        <a:spcBef>
          <a:spcPct val="0"/>
        </a:spcBef>
        <a:spcAft>
          <a:spcPct val="0"/>
        </a:spcAft>
        <a:defRPr kumimoji="1" sz="2400" b="0">
          <a:solidFill>
            <a:schemeClr val="tx1"/>
          </a:solidFill>
          <a:latin typeface="+mj-lt"/>
          <a:ea typeface="+mj-ea"/>
          <a:cs typeface="+mj-cs"/>
        </a:defRPr>
      </a:lvl1pPr>
      <a:lvl2pPr algn="ctr" rtl="0" eaLnBrk="1" fontAlgn="base" hangingPunct="1">
        <a:spcBef>
          <a:spcPct val="0"/>
        </a:spcBef>
        <a:spcAft>
          <a:spcPct val="0"/>
        </a:spcAft>
        <a:defRPr kumimoji="1" sz="4767">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4767">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4767">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4767">
          <a:solidFill>
            <a:schemeClr val="tx2"/>
          </a:solidFill>
          <a:latin typeface="Arial" charset="0"/>
          <a:ea typeface="ＭＳ Ｐゴシック" pitchFamily="50" charset="-128"/>
        </a:defRPr>
      </a:lvl5pPr>
      <a:lvl6pPr marL="495285" algn="ctr" rtl="0" eaLnBrk="1" fontAlgn="base" hangingPunct="1">
        <a:spcBef>
          <a:spcPct val="0"/>
        </a:spcBef>
        <a:spcAft>
          <a:spcPct val="0"/>
        </a:spcAft>
        <a:defRPr kumimoji="1" sz="4767">
          <a:solidFill>
            <a:schemeClr val="tx2"/>
          </a:solidFill>
          <a:latin typeface="Arial" charset="0"/>
          <a:ea typeface="ＭＳ Ｐゴシック" pitchFamily="50" charset="-128"/>
        </a:defRPr>
      </a:lvl6pPr>
      <a:lvl7pPr marL="990570" algn="ctr" rtl="0" eaLnBrk="1" fontAlgn="base" hangingPunct="1">
        <a:spcBef>
          <a:spcPct val="0"/>
        </a:spcBef>
        <a:spcAft>
          <a:spcPct val="0"/>
        </a:spcAft>
        <a:defRPr kumimoji="1" sz="4767">
          <a:solidFill>
            <a:schemeClr val="tx2"/>
          </a:solidFill>
          <a:latin typeface="Arial" charset="0"/>
          <a:ea typeface="ＭＳ Ｐゴシック" pitchFamily="50" charset="-128"/>
        </a:defRPr>
      </a:lvl7pPr>
      <a:lvl8pPr marL="1485854" algn="ctr" rtl="0" eaLnBrk="1" fontAlgn="base" hangingPunct="1">
        <a:spcBef>
          <a:spcPct val="0"/>
        </a:spcBef>
        <a:spcAft>
          <a:spcPct val="0"/>
        </a:spcAft>
        <a:defRPr kumimoji="1" sz="4767">
          <a:solidFill>
            <a:schemeClr val="tx2"/>
          </a:solidFill>
          <a:latin typeface="Arial" charset="0"/>
          <a:ea typeface="ＭＳ Ｐゴシック" pitchFamily="50" charset="-128"/>
        </a:defRPr>
      </a:lvl8pPr>
      <a:lvl9pPr marL="1981139" algn="ctr" rtl="0" eaLnBrk="1" fontAlgn="base" hangingPunct="1">
        <a:spcBef>
          <a:spcPct val="0"/>
        </a:spcBef>
        <a:spcAft>
          <a:spcPct val="0"/>
        </a:spcAft>
        <a:defRPr kumimoji="1" sz="4767">
          <a:solidFill>
            <a:schemeClr val="tx2"/>
          </a:solidFill>
          <a:latin typeface="Arial" charset="0"/>
          <a:ea typeface="ＭＳ Ｐゴシック" pitchFamily="50" charset="-128"/>
        </a:defRPr>
      </a:lvl9pPr>
    </p:titleStyle>
    <p:body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4.0/deed.j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lumMod val="40000"/>
              <a:lumOff val="60000"/>
            </a:schemeClr>
          </a:solidFill>
        </p:spPr>
        <p:txBody>
          <a:bodyPr/>
          <a:lstStyle/>
          <a:p>
            <a:r>
              <a:rPr kumimoji="1" lang="ja-JP" altLang="en-US" dirty="0" smtClean="0"/>
              <a:t>本教材の利用について</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本教材は、平成</a:t>
            </a:r>
            <a:r>
              <a:rPr kumimoji="1" lang="en-US" altLang="ja-JP" dirty="0" smtClean="0"/>
              <a:t>28</a:t>
            </a:r>
            <a:r>
              <a:rPr kumimoji="1" lang="ja-JP" altLang="en-US" dirty="0" smtClean="0"/>
              <a:t>年度 特許庁産業財産権制度問題調査研究「デザインの創作活動の特性に応じた実践的な知的財産権制度の知識修得の在り方に関する調査研究」（請負先：国立大学法人大阪大学 知的財産センター）に基づき作成したものです。</a:t>
            </a:r>
            <a:endParaRPr kumimoji="1" lang="en-US" altLang="ja-JP" dirty="0" smtClean="0"/>
          </a:p>
          <a:p>
            <a:r>
              <a:rPr kumimoji="1" lang="ja-JP" altLang="en-US" dirty="0" smtClean="0"/>
              <a:t>本教材の著作権は、第三者に権利があることを表示している内容を除き、特許庁に帰属しています。また、本教材は、</a:t>
            </a:r>
            <a:r>
              <a:rPr lang="ja-JP" altLang="en-US" dirty="0" smtClean="0"/>
              <a:t>第三者</a:t>
            </a:r>
            <a:r>
              <a:rPr lang="ja-JP" altLang="en-US" dirty="0"/>
              <a:t>に権利があることを表示している</a:t>
            </a:r>
            <a:r>
              <a:rPr lang="ja-JP" altLang="en-US" dirty="0" smtClean="0"/>
              <a:t>内容を</a:t>
            </a:r>
            <a:r>
              <a:rPr lang="ja-JP" altLang="en-US" dirty="0"/>
              <a:t>除き</a:t>
            </a:r>
            <a:r>
              <a:rPr lang="ja-JP" altLang="en-US" dirty="0" smtClean="0"/>
              <a:t>、</a:t>
            </a:r>
            <a:r>
              <a:rPr kumimoji="1" lang="ja-JP" altLang="en-US" dirty="0" smtClean="0">
                <a:hlinkClick r:id="rId3"/>
              </a:rPr>
              <a:t>クリエイティブ・コモンズ 表示 </a:t>
            </a:r>
            <a:r>
              <a:rPr kumimoji="1" lang="en-US" altLang="ja-JP" dirty="0" smtClean="0">
                <a:hlinkClick r:id="rId3"/>
              </a:rPr>
              <a:t>- </a:t>
            </a:r>
            <a:r>
              <a:rPr kumimoji="1" lang="ja-JP" altLang="en-US" dirty="0" smtClean="0">
                <a:hlinkClick r:id="rId3"/>
              </a:rPr>
              <a:t>非営利 </a:t>
            </a:r>
            <a:r>
              <a:rPr kumimoji="1" lang="en-US" altLang="ja-JP" dirty="0" smtClean="0">
                <a:hlinkClick r:id="rId3"/>
              </a:rPr>
              <a:t>4.0 </a:t>
            </a:r>
            <a:r>
              <a:rPr kumimoji="1" lang="ja-JP" altLang="en-US" dirty="0" smtClean="0">
                <a:hlinkClick r:id="rId3"/>
              </a:rPr>
              <a:t>国際 ライセンス</a:t>
            </a:r>
            <a:r>
              <a:rPr kumimoji="1" lang="ja-JP" altLang="en-US" dirty="0" smtClean="0"/>
              <a:t>の下に提供されています。</a:t>
            </a:r>
            <a:endParaRPr kumimoji="1" lang="en-US" altLang="ja-JP" dirty="0" smtClean="0"/>
          </a:p>
          <a:p>
            <a:endParaRPr lang="en-US" altLang="ja-JP" dirty="0" smtClean="0"/>
          </a:p>
          <a:p>
            <a:endParaRPr lang="en-US" altLang="ja-JP" dirty="0" smtClean="0"/>
          </a:p>
          <a:p>
            <a:endParaRPr lang="en-US" altLang="ja-JP" dirty="0"/>
          </a:p>
          <a:p>
            <a:r>
              <a:rPr kumimoji="1" lang="ja-JP" altLang="en-US" dirty="0" smtClean="0"/>
              <a:t>本教材は、できる限り正確な情報の提供を期して作成したものですが、不正確な情報や古い情報を含んでいる可能性があります。本教材を利用したことにより損害・損失等を被る事態が生じたとしても、特許庁、国立大学法人大阪大学 知的財産センター及び執筆者は一切の責任を負いかねますので、ご了承ください。</a:t>
            </a:r>
            <a:endParaRPr kumimoji="1" lang="en-US" altLang="ja-JP" dirty="0" smtClean="0"/>
          </a:p>
          <a:p>
            <a:endParaRPr lang="en-US" altLang="ja-JP" dirty="0" smtClean="0"/>
          </a:p>
          <a:p>
            <a:pPr marL="0" indent="0">
              <a:buNone/>
            </a:pPr>
            <a:r>
              <a:rPr kumimoji="1" lang="ja-JP" altLang="en-US" sz="1400" dirty="0" smtClean="0"/>
              <a:t>　　　　　　　　　　　　　　　　　　　　　　　　　　　　　　　　　　［本教材の利用に関するお問い合わせ先］</a:t>
            </a:r>
            <a:endParaRPr kumimoji="1" lang="en-US" altLang="ja-JP" sz="1400" dirty="0" smtClean="0"/>
          </a:p>
          <a:p>
            <a:pPr marL="0" indent="0">
              <a:buNone/>
            </a:pPr>
            <a:r>
              <a:rPr kumimoji="1" lang="ja-JP" altLang="en-US" sz="1400" dirty="0" smtClean="0"/>
              <a:t>　　　　　　　　　　　　　　　　　　　　　　　　　　　　　　　　　　　特許庁 審査第一部 意匠課 企画調査班</a:t>
            </a:r>
            <a:endParaRPr kumimoji="1" lang="en-US" altLang="ja-JP" sz="1400" dirty="0" smtClean="0"/>
          </a:p>
          <a:p>
            <a:pPr marL="0" indent="0">
              <a:buNone/>
            </a:pPr>
            <a:r>
              <a:rPr lang="ja-JP" altLang="en-US" sz="1400" dirty="0" smtClean="0"/>
              <a:t>　　　　　　　　　　　　　　　　　　　　　　　　　　　　　　　　　　　</a:t>
            </a:r>
            <a:r>
              <a:rPr lang="en-US" altLang="ja-JP" sz="1400" dirty="0" smtClean="0"/>
              <a:t>TEL</a:t>
            </a:r>
            <a:r>
              <a:rPr lang="ja-JP" altLang="en-US" sz="1400" dirty="0" smtClean="0"/>
              <a:t>：</a:t>
            </a:r>
            <a:r>
              <a:rPr lang="en-US" altLang="ja-JP" sz="1400" dirty="0" smtClean="0"/>
              <a:t>03-3581-1101</a:t>
            </a:r>
            <a:r>
              <a:rPr lang="ja-JP" altLang="en-US" sz="1400" dirty="0" smtClean="0"/>
              <a:t>（内線</a:t>
            </a:r>
            <a:r>
              <a:rPr lang="en-US" altLang="ja-JP" sz="1400" dirty="0" smtClean="0"/>
              <a:t>2907</a:t>
            </a:r>
            <a:r>
              <a:rPr lang="ja-JP" altLang="en-US" sz="1400" dirty="0" smtClean="0"/>
              <a:t>）</a:t>
            </a:r>
            <a:endParaRPr kumimoji="1" lang="en-US" altLang="ja-JP" sz="1400" dirty="0" smtClean="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0</a:t>
            </a:fld>
            <a:endParaRPr lang="ja-JP" altLang="en-US" dirty="0"/>
          </a:p>
        </p:txBody>
      </p:sp>
      <p:pic>
        <p:nvPicPr>
          <p:cNvPr id="6" name="図 5">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38624" y="2851200"/>
            <a:ext cx="1428750" cy="495300"/>
          </a:xfrm>
          <a:prstGeom prst="rect">
            <a:avLst/>
          </a:prstGeom>
        </p:spPr>
      </p:pic>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5288296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lumMod val="40000"/>
              <a:lumOff val="60000"/>
            </a:schemeClr>
          </a:solidFill>
        </p:spPr>
        <p:txBody>
          <a:bodyPr/>
          <a:lstStyle/>
          <a:p>
            <a:r>
              <a:rPr kumimoji="1" lang="en-US" altLang="ja-JP" dirty="0" smtClean="0"/>
              <a:t>09-03</a:t>
            </a:r>
            <a:r>
              <a:rPr kumimoji="1" lang="ja-JP" altLang="en-US" dirty="0" smtClean="0"/>
              <a:t>　日本意匠分類・</a:t>
            </a:r>
            <a:r>
              <a:rPr kumimoji="1" lang="en-US" altLang="ja-JP" dirty="0" smtClean="0"/>
              <a:t>D</a:t>
            </a:r>
            <a:r>
              <a:rPr kumimoji="1" lang="ja-JP" altLang="en-US" dirty="0" smtClean="0"/>
              <a:t>タームの選定</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9</a:t>
            </a:fld>
            <a:endParaRPr lang="ja-JP" altLang="en-US" dirty="0"/>
          </a:p>
        </p:txBody>
      </p:sp>
      <p:pic>
        <p:nvPicPr>
          <p:cNvPr id="5" name="図 4"/>
          <p:cNvPicPr>
            <a:picLocks noChangeAspect="1"/>
          </p:cNvPicPr>
          <p:nvPr/>
        </p:nvPicPr>
        <p:blipFill>
          <a:blip r:embed="rId3"/>
          <a:stretch>
            <a:fillRect/>
          </a:stretch>
        </p:blipFill>
        <p:spPr>
          <a:xfrm>
            <a:off x="2702750" y="963714"/>
            <a:ext cx="4500500" cy="5072451"/>
          </a:xfrm>
          <a:prstGeom prst="rect">
            <a:avLst/>
          </a:prstGeom>
        </p:spPr>
      </p:pic>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6991202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lumMod val="40000"/>
              <a:lumOff val="60000"/>
            </a:schemeClr>
          </a:solidFill>
        </p:spPr>
        <p:txBody>
          <a:bodyPr/>
          <a:lstStyle/>
          <a:p>
            <a:r>
              <a:rPr kumimoji="1" lang="en-US" altLang="ja-JP" dirty="0" smtClean="0"/>
              <a:t>09-04</a:t>
            </a:r>
            <a:br>
              <a:rPr kumimoji="1" lang="en-US" altLang="ja-JP" dirty="0" smtClean="0"/>
            </a:br>
            <a:r>
              <a:rPr kumimoji="1" lang="ja-JP" altLang="en-US" dirty="0" smtClean="0"/>
              <a:t>先行意匠調査と結果の検討</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10</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93084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lumMod val="40000"/>
              <a:lumOff val="60000"/>
            </a:schemeClr>
          </a:solidFill>
        </p:spPr>
        <p:txBody>
          <a:bodyPr/>
          <a:lstStyle/>
          <a:p>
            <a:r>
              <a:rPr kumimoji="1" lang="en-US" altLang="ja-JP" dirty="0" smtClean="0"/>
              <a:t>09-04</a:t>
            </a:r>
            <a:r>
              <a:rPr kumimoji="1" lang="ja-JP" altLang="en-US" dirty="0" smtClean="0"/>
              <a:t>　先行意匠調査と結果の検討</a:t>
            </a:r>
            <a:endParaRPr kumimoji="1" lang="ja-JP" altLang="en-US" dirty="0"/>
          </a:p>
        </p:txBody>
      </p:sp>
      <p:sp>
        <p:nvSpPr>
          <p:cNvPr id="3" name="コンテンツ プレースホルダー 2"/>
          <p:cNvSpPr>
            <a:spLocks noGrp="1"/>
          </p:cNvSpPr>
          <p:nvPr>
            <p:ph idx="1"/>
          </p:nvPr>
        </p:nvSpPr>
        <p:spPr>
          <a:xfrm>
            <a:off x="128464" y="692696"/>
            <a:ext cx="9649072" cy="720000"/>
          </a:xfrm>
          <a:solidFill>
            <a:schemeClr val="accent2">
              <a:lumMod val="20000"/>
              <a:lumOff val="80000"/>
            </a:schemeClr>
          </a:solidFill>
        </p:spPr>
        <p:txBody>
          <a:bodyPr/>
          <a:lstStyle/>
          <a:p>
            <a:r>
              <a:rPr lang="ja-JP" altLang="en-US" dirty="0" smtClean="0"/>
              <a:t>創作したデザインについて適切と思われる日本</a:t>
            </a:r>
            <a:r>
              <a:rPr lang="ja-JP" altLang="en-US" dirty="0"/>
              <a:t>意匠分類、</a:t>
            </a:r>
            <a:r>
              <a:rPr lang="en-US" altLang="ja-JP" dirty="0"/>
              <a:t>D</a:t>
            </a:r>
            <a:r>
              <a:rPr lang="ja-JP" altLang="en-US" dirty="0"/>
              <a:t>ターム、キーワードを選定する</a:t>
            </a:r>
            <a:r>
              <a:rPr lang="ja-JP" altLang="en-US" dirty="0" smtClean="0"/>
              <a:t>。</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11</a:t>
            </a:fld>
            <a:endParaRPr lang="ja-JP" altLang="en-US" dirty="0"/>
          </a:p>
        </p:txBody>
      </p:sp>
      <p:sp>
        <p:nvSpPr>
          <p:cNvPr id="6" name="正方形/長方形 5"/>
          <p:cNvSpPr/>
          <p:nvPr/>
        </p:nvSpPr>
        <p:spPr>
          <a:xfrm>
            <a:off x="632520" y="1555200"/>
            <a:ext cx="8640960" cy="201622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10000"/>
              </a:lnSpc>
            </a:pPr>
            <a:r>
              <a:rPr kumimoji="1" lang="en-US" altLang="ja-JP" dirty="0" smtClean="0">
                <a:solidFill>
                  <a:schemeClr val="tx1"/>
                </a:solidFill>
              </a:rPr>
              <a:t>【</a:t>
            </a:r>
            <a:r>
              <a:rPr kumimoji="1" lang="ja-JP" altLang="en-US" dirty="0" smtClean="0">
                <a:solidFill>
                  <a:schemeClr val="tx1"/>
                </a:solidFill>
              </a:rPr>
              <a:t>日本意匠分類</a:t>
            </a:r>
            <a:r>
              <a:rPr kumimoji="1" lang="en-US" altLang="ja-JP" dirty="0" smtClean="0">
                <a:solidFill>
                  <a:schemeClr val="tx1"/>
                </a:solidFill>
              </a:rPr>
              <a:t>】</a:t>
            </a:r>
            <a:endParaRPr kumimoji="1" lang="ja-JP" altLang="en-US" dirty="0">
              <a:solidFill>
                <a:schemeClr val="tx1"/>
              </a:solidFill>
            </a:endParaRPr>
          </a:p>
        </p:txBody>
      </p:sp>
      <p:sp>
        <p:nvSpPr>
          <p:cNvPr id="7" name="正方形/長方形 6"/>
          <p:cNvSpPr/>
          <p:nvPr/>
        </p:nvSpPr>
        <p:spPr>
          <a:xfrm>
            <a:off x="633600" y="3715200"/>
            <a:ext cx="8640960" cy="1224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10000"/>
              </a:lnSpc>
            </a:pPr>
            <a:r>
              <a:rPr kumimoji="1" lang="en-US" altLang="ja-JP" dirty="0" smtClean="0">
                <a:solidFill>
                  <a:schemeClr val="tx1"/>
                </a:solidFill>
              </a:rPr>
              <a:t>【</a:t>
            </a:r>
            <a:r>
              <a:rPr lang="en-US" altLang="ja-JP" dirty="0" smtClean="0">
                <a:solidFill>
                  <a:schemeClr val="tx1"/>
                </a:solidFill>
              </a:rPr>
              <a:t>D</a:t>
            </a:r>
            <a:r>
              <a:rPr lang="ja-JP" altLang="en-US" dirty="0" smtClean="0">
                <a:solidFill>
                  <a:schemeClr val="tx1"/>
                </a:solidFill>
              </a:rPr>
              <a:t>ターム</a:t>
            </a:r>
            <a:r>
              <a:rPr kumimoji="1" lang="en-US" altLang="ja-JP" dirty="0" smtClean="0">
                <a:solidFill>
                  <a:schemeClr val="tx1"/>
                </a:solidFill>
              </a:rPr>
              <a:t>】</a:t>
            </a:r>
            <a:endParaRPr kumimoji="1" lang="ja-JP" altLang="en-US" dirty="0">
              <a:solidFill>
                <a:schemeClr val="tx1"/>
              </a:solidFill>
            </a:endParaRPr>
          </a:p>
        </p:txBody>
      </p:sp>
      <p:sp>
        <p:nvSpPr>
          <p:cNvPr id="8" name="正方形/長方形 7"/>
          <p:cNvSpPr/>
          <p:nvPr/>
        </p:nvSpPr>
        <p:spPr>
          <a:xfrm>
            <a:off x="632520" y="5083200"/>
            <a:ext cx="8640960" cy="1224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10000"/>
              </a:lnSpc>
            </a:pPr>
            <a:r>
              <a:rPr kumimoji="1" lang="en-US" altLang="ja-JP" dirty="0" smtClean="0">
                <a:solidFill>
                  <a:schemeClr val="tx1"/>
                </a:solidFill>
              </a:rPr>
              <a:t>【</a:t>
            </a:r>
            <a:r>
              <a:rPr kumimoji="1" lang="ja-JP" altLang="en-US" dirty="0" smtClean="0">
                <a:solidFill>
                  <a:schemeClr val="tx1"/>
                </a:solidFill>
              </a:rPr>
              <a:t>キーワード</a:t>
            </a:r>
            <a:r>
              <a:rPr kumimoji="1" lang="en-US" altLang="ja-JP" dirty="0" smtClean="0">
                <a:solidFill>
                  <a:schemeClr val="tx1"/>
                </a:solidFill>
              </a:rPr>
              <a:t>】</a:t>
            </a:r>
            <a:endParaRPr kumimoji="1" lang="ja-JP" altLang="en-US" dirty="0">
              <a:solidFill>
                <a:schemeClr val="tx1"/>
              </a:solidFill>
            </a:endParaRPr>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9530946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lumMod val="40000"/>
              <a:lumOff val="60000"/>
            </a:schemeClr>
          </a:solidFill>
        </p:spPr>
        <p:txBody>
          <a:bodyPr/>
          <a:lstStyle/>
          <a:p>
            <a:r>
              <a:rPr kumimoji="1" lang="en-US" altLang="ja-JP" dirty="0" smtClean="0"/>
              <a:t>09-04</a:t>
            </a:r>
            <a:r>
              <a:rPr kumimoji="1" lang="ja-JP" altLang="en-US" dirty="0" smtClean="0"/>
              <a:t>　先行意匠調査と結果の検討</a:t>
            </a:r>
            <a:endParaRPr kumimoji="1" lang="ja-JP" altLang="en-US" dirty="0"/>
          </a:p>
        </p:txBody>
      </p:sp>
      <p:sp>
        <p:nvSpPr>
          <p:cNvPr id="3" name="コンテンツ プレースホルダー 2"/>
          <p:cNvSpPr>
            <a:spLocks noGrp="1"/>
          </p:cNvSpPr>
          <p:nvPr>
            <p:ph idx="1"/>
          </p:nvPr>
        </p:nvSpPr>
        <p:spPr>
          <a:xfrm>
            <a:off x="128464" y="692696"/>
            <a:ext cx="9649072" cy="432000"/>
          </a:xfrm>
          <a:solidFill>
            <a:schemeClr val="accent2">
              <a:lumMod val="20000"/>
              <a:lumOff val="80000"/>
            </a:schemeClr>
          </a:solidFill>
        </p:spPr>
        <p:txBody>
          <a:bodyPr/>
          <a:lstStyle/>
          <a:p>
            <a:r>
              <a:rPr lang="ja-JP" altLang="en-US" dirty="0" smtClean="0"/>
              <a:t>適切と思われる先行意匠</a:t>
            </a:r>
            <a:r>
              <a:rPr lang="en-US" altLang="ja-JP" dirty="0" smtClean="0"/>
              <a:t>2</a:t>
            </a:r>
            <a:r>
              <a:rPr lang="ja-JP" altLang="en-US" dirty="0" err="1" smtClean="0"/>
              <a:t>つを</a:t>
            </a:r>
            <a:r>
              <a:rPr lang="ja-JP" altLang="en-US" dirty="0" smtClean="0"/>
              <a:t>選択し、自分のデザインと比較してみよう。</a:t>
            </a:r>
            <a:endParaRPr lang="ja-JP" altLang="en-US" sz="1000" dirty="0">
              <a:solidFill>
                <a:srgbClr val="FF0000"/>
              </a:solidFill>
            </a:endParaRPr>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12</a:t>
            </a:fld>
            <a:endParaRPr lang="ja-JP" altLang="en-US" dirty="0"/>
          </a:p>
        </p:txBody>
      </p:sp>
      <p:sp>
        <p:nvSpPr>
          <p:cNvPr id="6" name="正方形/長方形 5"/>
          <p:cNvSpPr/>
          <p:nvPr/>
        </p:nvSpPr>
        <p:spPr>
          <a:xfrm>
            <a:off x="632520" y="1412776"/>
            <a:ext cx="4176018" cy="2376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10000"/>
              </a:lnSpc>
            </a:pPr>
            <a:r>
              <a:rPr kumimoji="1" lang="ja-JP" altLang="en-US" dirty="0" smtClean="0">
                <a:solidFill>
                  <a:schemeClr val="tx1"/>
                </a:solidFill>
              </a:rPr>
              <a:t>創作したデザイン（図）</a:t>
            </a:r>
            <a:endParaRPr kumimoji="1" lang="ja-JP" altLang="en-US" dirty="0">
              <a:solidFill>
                <a:schemeClr val="tx1"/>
              </a:solidFill>
            </a:endParaRPr>
          </a:p>
        </p:txBody>
      </p:sp>
      <p:sp>
        <p:nvSpPr>
          <p:cNvPr id="7" name="正方形/長方形 6"/>
          <p:cNvSpPr/>
          <p:nvPr/>
        </p:nvSpPr>
        <p:spPr>
          <a:xfrm>
            <a:off x="5097600" y="1412776"/>
            <a:ext cx="4176018" cy="2376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10000"/>
              </a:lnSpc>
            </a:pPr>
            <a:r>
              <a:rPr kumimoji="1" lang="ja-JP" altLang="en-US" dirty="0" smtClean="0">
                <a:solidFill>
                  <a:schemeClr val="tx1"/>
                </a:solidFill>
              </a:rPr>
              <a:t>先行意匠（図）</a:t>
            </a:r>
            <a:endParaRPr kumimoji="1" lang="ja-JP" altLang="en-US" dirty="0">
              <a:solidFill>
                <a:schemeClr val="tx1"/>
              </a:solidFill>
            </a:endParaRPr>
          </a:p>
        </p:txBody>
      </p:sp>
      <p:sp>
        <p:nvSpPr>
          <p:cNvPr id="8" name="正方形/長方形 7"/>
          <p:cNvSpPr/>
          <p:nvPr/>
        </p:nvSpPr>
        <p:spPr>
          <a:xfrm>
            <a:off x="5097600" y="3931988"/>
            <a:ext cx="4176018" cy="2376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10000"/>
              </a:lnSpc>
            </a:pPr>
            <a:r>
              <a:rPr kumimoji="1" lang="ja-JP" altLang="en-US" dirty="0" smtClean="0">
                <a:solidFill>
                  <a:schemeClr val="tx1"/>
                </a:solidFill>
              </a:rPr>
              <a:t>先行意匠（図）</a:t>
            </a:r>
            <a:endParaRPr kumimoji="1" lang="ja-JP" altLang="en-US" dirty="0">
              <a:solidFill>
                <a:schemeClr val="tx1"/>
              </a:solidFill>
            </a:endParaRPr>
          </a:p>
        </p:txBody>
      </p:sp>
      <p:sp>
        <p:nvSpPr>
          <p:cNvPr id="9" name="正方形/長方形 8"/>
          <p:cNvSpPr/>
          <p:nvPr/>
        </p:nvSpPr>
        <p:spPr>
          <a:xfrm>
            <a:off x="632520" y="3931988"/>
            <a:ext cx="4176018" cy="23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nSpc>
                <a:spcPct val="110000"/>
              </a:lnSpc>
              <a:buFont typeface="+mj-ea"/>
              <a:buAutoNum type="circleNumDbPlain"/>
            </a:pPr>
            <a:r>
              <a:rPr kumimoji="1" lang="ja-JP" altLang="en-US" dirty="0" smtClean="0">
                <a:solidFill>
                  <a:schemeClr val="tx1"/>
                </a:solidFill>
              </a:rPr>
              <a:t>比較</a:t>
            </a:r>
            <a:endParaRPr kumimoji="1" lang="en-US" altLang="ja-JP" dirty="0" smtClean="0">
              <a:solidFill>
                <a:schemeClr val="tx1"/>
              </a:solidFill>
            </a:endParaRPr>
          </a:p>
          <a:p>
            <a:pPr marL="342900" indent="-342900">
              <a:lnSpc>
                <a:spcPct val="110000"/>
              </a:lnSpc>
              <a:buFont typeface="+mj-ea"/>
              <a:buAutoNum type="circleNumDbPlain"/>
            </a:pPr>
            <a:endParaRPr lang="en-US" altLang="ja-JP" dirty="0">
              <a:solidFill>
                <a:schemeClr val="tx1"/>
              </a:solidFill>
            </a:endParaRPr>
          </a:p>
          <a:p>
            <a:pPr marL="342900" indent="-342900">
              <a:lnSpc>
                <a:spcPct val="110000"/>
              </a:lnSpc>
              <a:buFont typeface="+mj-ea"/>
              <a:buAutoNum type="circleNumDbPlain"/>
            </a:pPr>
            <a:r>
              <a:rPr kumimoji="1" lang="ja-JP" altLang="en-US" dirty="0" smtClean="0">
                <a:solidFill>
                  <a:schemeClr val="tx1"/>
                </a:solidFill>
              </a:rPr>
              <a:t>結論</a:t>
            </a:r>
            <a:r>
              <a:rPr kumimoji="1" lang="en-US" altLang="ja-JP" dirty="0" smtClean="0">
                <a:solidFill>
                  <a:schemeClr val="tx1"/>
                </a:solidFill>
              </a:rPr>
              <a:t/>
            </a:r>
            <a:br>
              <a:rPr kumimoji="1" lang="en-US" altLang="ja-JP" dirty="0" smtClean="0">
                <a:solidFill>
                  <a:schemeClr val="tx1"/>
                </a:solidFill>
              </a:rPr>
            </a:br>
            <a:r>
              <a:rPr kumimoji="1" lang="ja-JP" altLang="en-US" dirty="0" smtClean="0">
                <a:solidFill>
                  <a:schemeClr val="tx1"/>
                </a:solidFill>
              </a:rPr>
              <a:t>登録可能性について</a:t>
            </a:r>
            <a:r>
              <a:rPr kumimoji="1" lang="en-US" altLang="ja-JP" dirty="0" smtClean="0">
                <a:solidFill>
                  <a:schemeClr val="tx1"/>
                </a:solidFill>
              </a:rPr>
              <a:t/>
            </a:r>
            <a:br>
              <a:rPr kumimoji="1" lang="en-US" altLang="ja-JP" dirty="0" smtClean="0">
                <a:solidFill>
                  <a:schemeClr val="tx1"/>
                </a:solidFill>
              </a:rPr>
            </a:br>
            <a:r>
              <a:rPr kumimoji="1" lang="ja-JP" altLang="en-US" dirty="0" smtClean="0">
                <a:solidFill>
                  <a:schemeClr val="tx1"/>
                </a:solidFill>
              </a:rPr>
              <a:t>　登録される　／　登録されない</a:t>
            </a:r>
            <a:endParaRPr kumimoji="1" lang="ja-JP" altLang="en-US" dirty="0">
              <a:solidFill>
                <a:schemeClr val="tx1"/>
              </a:solidFill>
            </a:endParaRPr>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6560375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lumMod val="40000"/>
              <a:lumOff val="60000"/>
            </a:schemeClr>
          </a:solidFill>
        </p:spPr>
        <p:txBody>
          <a:bodyPr/>
          <a:lstStyle/>
          <a:p>
            <a:r>
              <a:rPr kumimoji="1" lang="en-US" altLang="ja-JP" dirty="0" smtClean="0"/>
              <a:t>09-05</a:t>
            </a:r>
            <a:br>
              <a:rPr kumimoji="1" lang="en-US" altLang="ja-JP" dirty="0" smtClean="0"/>
            </a:br>
            <a:r>
              <a:rPr kumimoji="1" lang="ja-JP" altLang="en-US" dirty="0" smtClean="0"/>
              <a:t>商標検索</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13</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057804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lumMod val="40000"/>
              <a:lumOff val="60000"/>
            </a:schemeClr>
          </a:solidFill>
        </p:spPr>
        <p:txBody>
          <a:bodyPr/>
          <a:lstStyle/>
          <a:p>
            <a:r>
              <a:rPr kumimoji="1" lang="en-US" altLang="ja-JP" dirty="0" smtClean="0"/>
              <a:t>09-05</a:t>
            </a:r>
            <a:r>
              <a:rPr kumimoji="1" lang="ja-JP" altLang="en-US" dirty="0" smtClean="0"/>
              <a:t>　商標検索</a:t>
            </a:r>
            <a:endParaRPr kumimoji="1" lang="ja-JP" altLang="en-US" dirty="0"/>
          </a:p>
        </p:txBody>
      </p:sp>
      <p:sp>
        <p:nvSpPr>
          <p:cNvPr id="3" name="コンテンツ プレースホルダー 2"/>
          <p:cNvSpPr>
            <a:spLocks noGrp="1"/>
          </p:cNvSpPr>
          <p:nvPr>
            <p:ph idx="1"/>
          </p:nvPr>
        </p:nvSpPr>
        <p:spPr>
          <a:xfrm>
            <a:off x="128464" y="692696"/>
            <a:ext cx="9649072" cy="432000"/>
          </a:xfrm>
          <a:solidFill>
            <a:schemeClr val="accent2">
              <a:lumMod val="20000"/>
              <a:lumOff val="80000"/>
            </a:schemeClr>
          </a:solidFill>
        </p:spPr>
        <p:txBody>
          <a:bodyPr/>
          <a:lstStyle/>
          <a:p>
            <a:r>
              <a:rPr lang="en-US" altLang="ja-JP" dirty="0"/>
              <a:t>J-</a:t>
            </a:r>
            <a:r>
              <a:rPr lang="en-US" altLang="ja-JP" dirty="0" err="1"/>
              <a:t>PlatPat</a:t>
            </a:r>
            <a:r>
              <a:rPr lang="ja-JP" altLang="en-US" dirty="0"/>
              <a:t>で様々な商標を検索して、それぞれ貼り付ける</a:t>
            </a:r>
            <a:r>
              <a:rPr lang="ja-JP" altLang="en-US" dirty="0" smtClean="0"/>
              <a:t>。</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14</a:t>
            </a:fld>
            <a:endParaRPr lang="ja-JP" altLang="en-US" dirty="0"/>
          </a:p>
        </p:txBody>
      </p:sp>
      <p:sp>
        <p:nvSpPr>
          <p:cNvPr id="6" name="正方形/長方形 5"/>
          <p:cNvSpPr/>
          <p:nvPr/>
        </p:nvSpPr>
        <p:spPr>
          <a:xfrm>
            <a:off x="128464" y="1196752"/>
            <a:ext cx="3024000" cy="360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smtClean="0">
                <a:solidFill>
                  <a:schemeClr val="tx1"/>
                </a:solidFill>
              </a:rPr>
              <a:t>文字商標</a:t>
            </a:r>
            <a:endParaRPr kumimoji="1" lang="ja-JP" altLang="en-US" dirty="0">
              <a:solidFill>
                <a:schemeClr val="tx1"/>
              </a:solidFill>
            </a:endParaRPr>
          </a:p>
        </p:txBody>
      </p:sp>
      <p:sp>
        <p:nvSpPr>
          <p:cNvPr id="7" name="正方形/長方形 6"/>
          <p:cNvSpPr/>
          <p:nvPr/>
        </p:nvSpPr>
        <p:spPr>
          <a:xfrm>
            <a:off x="3440999" y="1196752"/>
            <a:ext cx="3024000" cy="360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smtClean="0">
                <a:solidFill>
                  <a:schemeClr val="tx1"/>
                </a:solidFill>
              </a:rPr>
              <a:t>図形商標</a:t>
            </a:r>
            <a:endParaRPr kumimoji="1" lang="ja-JP" altLang="en-US" dirty="0">
              <a:solidFill>
                <a:schemeClr val="tx1"/>
              </a:solidFill>
            </a:endParaRPr>
          </a:p>
        </p:txBody>
      </p:sp>
      <p:sp>
        <p:nvSpPr>
          <p:cNvPr id="8" name="正方形/長方形 7"/>
          <p:cNvSpPr/>
          <p:nvPr/>
        </p:nvSpPr>
        <p:spPr>
          <a:xfrm>
            <a:off x="6753534" y="1195200"/>
            <a:ext cx="3024000" cy="360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smtClean="0">
                <a:solidFill>
                  <a:schemeClr val="tx1"/>
                </a:solidFill>
              </a:rPr>
              <a:t>図形商標</a:t>
            </a:r>
            <a:endParaRPr kumimoji="1" lang="ja-JP" altLang="en-US" dirty="0">
              <a:solidFill>
                <a:schemeClr val="tx1"/>
              </a:solidFill>
            </a:endParaRPr>
          </a:p>
        </p:txBody>
      </p:sp>
      <p:sp>
        <p:nvSpPr>
          <p:cNvPr id="9" name="正方形/長方形 8"/>
          <p:cNvSpPr/>
          <p:nvPr/>
        </p:nvSpPr>
        <p:spPr>
          <a:xfrm>
            <a:off x="128464" y="1555200"/>
            <a:ext cx="3024000" cy="2124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785600" y="3823200"/>
            <a:ext cx="3024000" cy="360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smtClean="0">
                <a:solidFill>
                  <a:schemeClr val="tx1"/>
                </a:solidFill>
              </a:rPr>
              <a:t>立体商標</a:t>
            </a:r>
            <a:endParaRPr kumimoji="1" lang="ja-JP" altLang="en-US" dirty="0">
              <a:solidFill>
                <a:schemeClr val="tx1"/>
              </a:solidFill>
            </a:endParaRPr>
          </a:p>
        </p:txBody>
      </p:sp>
      <p:sp>
        <p:nvSpPr>
          <p:cNvPr id="11" name="正方形/長方形 10"/>
          <p:cNvSpPr/>
          <p:nvPr/>
        </p:nvSpPr>
        <p:spPr>
          <a:xfrm>
            <a:off x="5097600" y="3822424"/>
            <a:ext cx="3024000" cy="360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smtClean="0">
                <a:solidFill>
                  <a:schemeClr val="tx1"/>
                </a:solidFill>
              </a:rPr>
              <a:t>結合商標</a:t>
            </a:r>
            <a:endParaRPr kumimoji="1" lang="ja-JP" altLang="en-US" dirty="0">
              <a:solidFill>
                <a:schemeClr val="tx1"/>
              </a:solidFill>
            </a:endParaRPr>
          </a:p>
        </p:txBody>
      </p:sp>
      <p:sp>
        <p:nvSpPr>
          <p:cNvPr id="12" name="正方形/長方形 11"/>
          <p:cNvSpPr/>
          <p:nvPr/>
        </p:nvSpPr>
        <p:spPr>
          <a:xfrm>
            <a:off x="3441000" y="1555200"/>
            <a:ext cx="3024000" cy="2124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6753534" y="1555200"/>
            <a:ext cx="3024000" cy="2124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785600" y="4182424"/>
            <a:ext cx="3024000" cy="2124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5097600" y="4182424"/>
            <a:ext cx="3024000" cy="2124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101187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solidFill>
            <a:schemeClr val="accent2">
              <a:lumMod val="40000"/>
              <a:lumOff val="60000"/>
            </a:schemeClr>
          </a:solidFill>
        </p:spPr>
        <p:txBody>
          <a:bodyPr/>
          <a:lstStyle/>
          <a:p>
            <a:r>
              <a:rPr kumimoji="1" lang="ja-JP" altLang="en-US" sz="2800" dirty="0" smtClean="0"/>
              <a:t>パート</a:t>
            </a:r>
            <a:r>
              <a:rPr lang="en-US" altLang="ja-JP" sz="2800" dirty="0" smtClean="0"/>
              <a:t>9</a:t>
            </a:r>
            <a:r>
              <a:rPr kumimoji="1" lang="en-US" altLang="ja-JP" sz="2800" dirty="0" smtClean="0"/>
              <a:t/>
            </a:r>
            <a:br>
              <a:rPr kumimoji="1" lang="en-US" altLang="ja-JP" sz="2800" dirty="0" smtClean="0"/>
            </a:br>
            <a:r>
              <a:rPr lang="en-US" altLang="ja-JP" sz="2800" dirty="0"/>
              <a:t/>
            </a:r>
            <a:br>
              <a:rPr lang="en-US" altLang="ja-JP" sz="2800" dirty="0"/>
            </a:br>
            <a:r>
              <a:rPr lang="ja-JP" altLang="en-US" sz="2800" dirty="0" smtClean="0"/>
              <a:t>権利を調べる（</a:t>
            </a:r>
            <a:r>
              <a:rPr lang="en-US" altLang="ja-JP" sz="2800" dirty="0" smtClean="0"/>
              <a:t>2</a:t>
            </a:r>
            <a:r>
              <a:rPr lang="ja-JP" altLang="en-US" sz="2800" dirty="0" smtClean="0"/>
              <a:t>）</a:t>
            </a:r>
            <a:r>
              <a:rPr lang="en-US" altLang="ja-JP" sz="2800" dirty="0" smtClean="0"/>
              <a:t/>
            </a:r>
            <a:br>
              <a:rPr lang="en-US" altLang="ja-JP" sz="2800" dirty="0" smtClean="0"/>
            </a:br>
            <a:r>
              <a:rPr lang="ja-JP" altLang="en-US" sz="2800" dirty="0" smtClean="0"/>
              <a:t>権利調査のシミュレーション</a:t>
            </a:r>
            <a:endParaRPr kumimoji="1" lang="ja-JP" altLang="en-US" sz="2800" dirty="0"/>
          </a:p>
        </p:txBody>
      </p:sp>
      <p:sp>
        <p:nvSpPr>
          <p:cNvPr id="3" name="サブタイトル 2"/>
          <p:cNvSpPr>
            <a:spLocks noGrp="1"/>
          </p:cNvSpPr>
          <p:nvPr>
            <p:ph type="subTitle" idx="1"/>
          </p:nvPr>
        </p:nvSpPr>
        <p:spPr/>
        <p:txBody>
          <a:bodyPr/>
          <a:lstStyle/>
          <a:p>
            <a:r>
              <a:rPr kumimoji="1" lang="ja-JP" altLang="en-US" dirty="0" smtClean="0"/>
              <a:t>「デザイナーが身につけておくべき知財の基本」</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44939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lumMod val="40000"/>
              <a:lumOff val="60000"/>
            </a:schemeClr>
          </a:solidFill>
        </p:spPr>
        <p:txBody>
          <a:bodyPr/>
          <a:lstStyle/>
          <a:p>
            <a:r>
              <a:rPr kumimoji="1" lang="ja-JP" altLang="en-US" dirty="0" smtClean="0"/>
              <a:t>権利を調べる（</a:t>
            </a:r>
            <a:r>
              <a:rPr kumimoji="1" lang="en-US" altLang="ja-JP" dirty="0" smtClean="0"/>
              <a:t>2</a:t>
            </a:r>
            <a:r>
              <a:rPr kumimoji="1" lang="ja-JP" altLang="en-US" dirty="0" smtClean="0"/>
              <a:t>）　権利調査のシミュレーション　目次</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smtClean="0"/>
              <a:t>09-01</a:t>
            </a:r>
            <a:r>
              <a:rPr lang="en-US" altLang="ja-JP" dirty="0"/>
              <a:t>	</a:t>
            </a:r>
            <a:r>
              <a:rPr lang="en-US" altLang="ja-JP" dirty="0" smtClean="0"/>
              <a:t>	</a:t>
            </a:r>
            <a:r>
              <a:rPr kumimoji="1" lang="ja-JP" altLang="en-US" dirty="0" smtClean="0"/>
              <a:t>進め方　デザイン創作から調査まで</a:t>
            </a:r>
            <a:endParaRPr kumimoji="1" lang="en-US" altLang="ja-JP" dirty="0" smtClean="0"/>
          </a:p>
          <a:p>
            <a:pPr marL="0" indent="0">
              <a:buNone/>
            </a:pPr>
            <a:endParaRPr kumimoji="1" lang="en-US" altLang="ja-JP" dirty="0" smtClean="0"/>
          </a:p>
          <a:p>
            <a:pPr marL="0" indent="0">
              <a:buNone/>
            </a:pPr>
            <a:r>
              <a:rPr lang="en-US" altLang="ja-JP" dirty="0" smtClean="0"/>
              <a:t>09-02</a:t>
            </a:r>
            <a:r>
              <a:rPr lang="en-US" altLang="ja-JP" dirty="0"/>
              <a:t>	</a:t>
            </a:r>
            <a:r>
              <a:rPr lang="en-US" altLang="ja-JP" dirty="0" smtClean="0"/>
              <a:t>	</a:t>
            </a:r>
            <a:r>
              <a:rPr lang="ja-JP" altLang="en-US" dirty="0" smtClean="0"/>
              <a:t>テーマの選定とデザイン創作</a:t>
            </a:r>
            <a:endParaRPr lang="en-US" altLang="ja-JP" dirty="0" smtClean="0"/>
          </a:p>
          <a:p>
            <a:pPr marL="0" indent="0">
              <a:buNone/>
            </a:pPr>
            <a:endParaRPr lang="en-US" altLang="ja-JP" dirty="0" smtClean="0"/>
          </a:p>
          <a:p>
            <a:pPr marL="0" indent="0">
              <a:buNone/>
            </a:pPr>
            <a:r>
              <a:rPr kumimoji="1" lang="en-US" altLang="ja-JP" dirty="0" smtClean="0"/>
              <a:t>09-03</a:t>
            </a:r>
            <a:r>
              <a:rPr lang="en-US" altLang="ja-JP" dirty="0"/>
              <a:t>	</a:t>
            </a:r>
            <a:r>
              <a:rPr lang="en-US" altLang="ja-JP" dirty="0" smtClean="0"/>
              <a:t>	</a:t>
            </a:r>
            <a:r>
              <a:rPr kumimoji="1" lang="ja-JP" altLang="en-US" dirty="0" smtClean="0"/>
              <a:t>日本意匠分類・</a:t>
            </a:r>
            <a:r>
              <a:rPr kumimoji="1" lang="en-US" altLang="ja-JP" dirty="0" smtClean="0"/>
              <a:t>D</a:t>
            </a:r>
            <a:r>
              <a:rPr kumimoji="1" lang="ja-JP" altLang="en-US" dirty="0" smtClean="0"/>
              <a:t>タームの選定</a:t>
            </a:r>
            <a:endParaRPr kumimoji="1" lang="en-US" altLang="ja-JP" dirty="0" smtClean="0"/>
          </a:p>
          <a:p>
            <a:pPr marL="0" indent="0">
              <a:buNone/>
            </a:pPr>
            <a:endParaRPr kumimoji="1" lang="en-US" altLang="ja-JP" dirty="0" smtClean="0"/>
          </a:p>
          <a:p>
            <a:pPr marL="0" indent="0">
              <a:buNone/>
            </a:pPr>
            <a:r>
              <a:rPr lang="en-US" altLang="ja-JP" dirty="0" smtClean="0"/>
              <a:t>09-04</a:t>
            </a:r>
            <a:r>
              <a:rPr lang="en-US" altLang="ja-JP" dirty="0"/>
              <a:t>	</a:t>
            </a:r>
            <a:r>
              <a:rPr lang="en-US" altLang="ja-JP" dirty="0" smtClean="0"/>
              <a:t>	</a:t>
            </a:r>
            <a:r>
              <a:rPr lang="ja-JP" altLang="en-US" dirty="0" smtClean="0"/>
              <a:t>先行意匠調査と結果の検討</a:t>
            </a:r>
            <a:endParaRPr lang="en-US" altLang="ja-JP" dirty="0" smtClean="0"/>
          </a:p>
          <a:p>
            <a:pPr marL="0" indent="0">
              <a:buNone/>
            </a:pPr>
            <a:endParaRPr lang="en-US" altLang="ja-JP" dirty="0" smtClean="0"/>
          </a:p>
          <a:p>
            <a:pPr marL="0" indent="0">
              <a:buNone/>
            </a:pPr>
            <a:r>
              <a:rPr kumimoji="1" lang="en-US" altLang="ja-JP" dirty="0" smtClean="0"/>
              <a:t>09-05</a:t>
            </a:r>
            <a:r>
              <a:rPr lang="en-US" altLang="ja-JP" dirty="0"/>
              <a:t>	</a:t>
            </a:r>
            <a:r>
              <a:rPr lang="en-US" altLang="ja-JP" dirty="0" smtClean="0"/>
              <a:t>	</a:t>
            </a:r>
            <a:r>
              <a:rPr kumimoji="1" lang="ja-JP" altLang="en-US" dirty="0" smtClean="0"/>
              <a:t>商標検索</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2</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97831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lumMod val="40000"/>
              <a:lumOff val="60000"/>
            </a:schemeClr>
          </a:solidFill>
        </p:spPr>
        <p:txBody>
          <a:bodyPr/>
          <a:lstStyle/>
          <a:p>
            <a:r>
              <a:rPr kumimoji="1" lang="en-US" altLang="ja-JP" dirty="0" smtClean="0"/>
              <a:t>09-01</a:t>
            </a:r>
            <a:br>
              <a:rPr kumimoji="1" lang="en-US" altLang="ja-JP" dirty="0" smtClean="0"/>
            </a:br>
            <a:r>
              <a:rPr kumimoji="1" lang="ja-JP" altLang="en-US" dirty="0" smtClean="0"/>
              <a:t>進め方　デザイン創作から調査まで</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3</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49561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lumMod val="40000"/>
              <a:lumOff val="60000"/>
            </a:schemeClr>
          </a:solidFill>
        </p:spPr>
        <p:txBody>
          <a:bodyPr/>
          <a:lstStyle/>
          <a:p>
            <a:r>
              <a:rPr kumimoji="1" lang="en-US" altLang="ja-JP" dirty="0" smtClean="0"/>
              <a:t>09-01</a:t>
            </a:r>
            <a:r>
              <a:rPr kumimoji="1" lang="ja-JP" altLang="en-US" dirty="0" smtClean="0"/>
              <a:t>　進め方　デザイン創作から調査まで</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4</a:t>
            </a:fld>
            <a:endParaRPr lang="ja-JP" altLang="en-US" dirty="0"/>
          </a:p>
        </p:txBody>
      </p:sp>
      <p:sp>
        <p:nvSpPr>
          <p:cNvPr id="6" name="正方形/長方形 5"/>
          <p:cNvSpPr/>
          <p:nvPr/>
        </p:nvSpPr>
        <p:spPr>
          <a:xfrm>
            <a:off x="632520" y="979200"/>
            <a:ext cx="2160000" cy="1008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smtClean="0">
                <a:solidFill>
                  <a:schemeClr val="tx1"/>
                </a:solidFill>
              </a:rPr>
              <a:t>テーマの選定</a:t>
            </a:r>
            <a:endParaRPr kumimoji="1" lang="ja-JP" altLang="en-US" b="1" dirty="0">
              <a:solidFill>
                <a:schemeClr val="tx1"/>
              </a:solidFill>
            </a:endParaRPr>
          </a:p>
        </p:txBody>
      </p:sp>
      <p:sp>
        <p:nvSpPr>
          <p:cNvPr id="7" name="正方形/長方形 6"/>
          <p:cNvSpPr/>
          <p:nvPr/>
        </p:nvSpPr>
        <p:spPr>
          <a:xfrm>
            <a:off x="631987" y="2345688"/>
            <a:ext cx="2160240" cy="1008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smtClean="0">
                <a:solidFill>
                  <a:schemeClr val="tx1"/>
                </a:solidFill>
              </a:rPr>
              <a:t>デザイン創作</a:t>
            </a:r>
            <a:endParaRPr kumimoji="1" lang="ja-JP" altLang="en-US" b="1" dirty="0">
              <a:solidFill>
                <a:schemeClr val="tx1"/>
              </a:solidFill>
            </a:endParaRPr>
          </a:p>
        </p:txBody>
      </p:sp>
      <p:sp>
        <p:nvSpPr>
          <p:cNvPr id="8" name="正方形/長方形 7"/>
          <p:cNvSpPr/>
          <p:nvPr/>
        </p:nvSpPr>
        <p:spPr>
          <a:xfrm>
            <a:off x="633600" y="3713688"/>
            <a:ext cx="2160240" cy="1008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smtClean="0">
                <a:solidFill>
                  <a:schemeClr val="tx1"/>
                </a:solidFill>
              </a:rPr>
              <a:t>先行意匠調査</a:t>
            </a:r>
            <a:endParaRPr kumimoji="1" lang="ja-JP" altLang="en-US" b="1" dirty="0">
              <a:solidFill>
                <a:schemeClr val="tx1"/>
              </a:solidFill>
            </a:endParaRPr>
          </a:p>
        </p:txBody>
      </p:sp>
      <p:sp>
        <p:nvSpPr>
          <p:cNvPr id="9" name="正方形/長方形 8"/>
          <p:cNvSpPr/>
          <p:nvPr/>
        </p:nvSpPr>
        <p:spPr>
          <a:xfrm>
            <a:off x="633600" y="5081688"/>
            <a:ext cx="2160240" cy="1008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smtClean="0">
                <a:solidFill>
                  <a:schemeClr val="tx1"/>
                </a:solidFill>
              </a:rPr>
              <a:t>結果の検討</a:t>
            </a:r>
            <a:endParaRPr kumimoji="1" lang="ja-JP" altLang="en-US" b="1" dirty="0">
              <a:solidFill>
                <a:schemeClr val="tx1"/>
              </a:solidFill>
            </a:endParaRPr>
          </a:p>
        </p:txBody>
      </p:sp>
      <p:sp>
        <p:nvSpPr>
          <p:cNvPr id="10" name="正方形/長方形 9"/>
          <p:cNvSpPr/>
          <p:nvPr/>
        </p:nvSpPr>
        <p:spPr>
          <a:xfrm>
            <a:off x="2792227" y="979200"/>
            <a:ext cx="6481253" cy="100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600" dirty="0" smtClean="0">
                <a:solidFill>
                  <a:schemeClr val="tx1"/>
                </a:solidFill>
              </a:rPr>
              <a:t>テーマの選定を行う。</a:t>
            </a:r>
            <a:endParaRPr kumimoji="1" lang="ja-JP" altLang="en-US" sz="1600" dirty="0">
              <a:solidFill>
                <a:schemeClr val="tx1"/>
              </a:solidFill>
            </a:endParaRPr>
          </a:p>
        </p:txBody>
      </p:sp>
      <p:sp>
        <p:nvSpPr>
          <p:cNvPr id="11" name="二等辺三角形 10"/>
          <p:cNvSpPr/>
          <p:nvPr/>
        </p:nvSpPr>
        <p:spPr>
          <a:xfrm rot="10800000">
            <a:off x="1352600" y="2057688"/>
            <a:ext cx="720000" cy="216024"/>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二等辺三角形 11"/>
          <p:cNvSpPr/>
          <p:nvPr/>
        </p:nvSpPr>
        <p:spPr>
          <a:xfrm rot="10800000">
            <a:off x="1352107" y="3426404"/>
            <a:ext cx="720000" cy="216024"/>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二等辺三角形 12"/>
          <p:cNvSpPr/>
          <p:nvPr/>
        </p:nvSpPr>
        <p:spPr>
          <a:xfrm rot="10800000">
            <a:off x="1352107" y="4793688"/>
            <a:ext cx="720000" cy="216024"/>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2792226" y="2345688"/>
            <a:ext cx="6481253" cy="100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600" dirty="0" smtClean="0">
                <a:solidFill>
                  <a:schemeClr val="tx1"/>
                </a:solidFill>
              </a:rPr>
              <a:t>テーマに基づき、デザインを考える。</a:t>
            </a:r>
            <a:endParaRPr kumimoji="1" lang="ja-JP" altLang="en-US" sz="1600" dirty="0">
              <a:solidFill>
                <a:schemeClr val="tx1"/>
              </a:solidFill>
            </a:endParaRPr>
          </a:p>
        </p:txBody>
      </p:sp>
      <p:sp>
        <p:nvSpPr>
          <p:cNvPr id="15" name="正方形/長方形 14"/>
          <p:cNvSpPr/>
          <p:nvPr/>
        </p:nvSpPr>
        <p:spPr>
          <a:xfrm>
            <a:off x="2792226" y="3712176"/>
            <a:ext cx="6481253" cy="100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600" dirty="0" smtClean="0">
                <a:solidFill>
                  <a:schemeClr val="tx1"/>
                </a:solidFill>
              </a:rPr>
              <a:t>日本意匠分類から、適切な意匠分類、</a:t>
            </a:r>
            <a:r>
              <a:rPr kumimoji="1" lang="en-US" altLang="ja-JP" sz="1600" dirty="0" smtClean="0">
                <a:solidFill>
                  <a:schemeClr val="tx1"/>
                </a:solidFill>
              </a:rPr>
              <a:t>D</a:t>
            </a:r>
            <a:r>
              <a:rPr kumimoji="1" lang="ja-JP" altLang="en-US" sz="1600" dirty="0" smtClean="0">
                <a:solidFill>
                  <a:schemeClr val="tx1"/>
                </a:solidFill>
              </a:rPr>
              <a:t>タームを選定する。</a:t>
            </a:r>
            <a:endParaRPr kumimoji="1" lang="en-US" altLang="ja-JP" sz="1600" dirty="0" smtClean="0">
              <a:solidFill>
                <a:schemeClr val="tx1"/>
              </a:solidFill>
            </a:endParaRPr>
          </a:p>
          <a:p>
            <a:pPr>
              <a:lnSpc>
                <a:spcPct val="110000"/>
              </a:lnSpc>
            </a:pPr>
            <a:r>
              <a:rPr kumimoji="1" lang="en-US" altLang="ja-JP" sz="1600" dirty="0" smtClean="0">
                <a:solidFill>
                  <a:schemeClr val="tx1"/>
                </a:solidFill>
              </a:rPr>
              <a:t>J-</a:t>
            </a:r>
            <a:r>
              <a:rPr kumimoji="1" lang="en-US" altLang="ja-JP" sz="1600" dirty="0" err="1" smtClean="0">
                <a:solidFill>
                  <a:schemeClr val="tx1"/>
                </a:solidFill>
              </a:rPr>
              <a:t>PlatPat</a:t>
            </a:r>
            <a:r>
              <a:rPr kumimoji="1" lang="ja-JP" altLang="en-US" sz="1600" dirty="0" smtClean="0">
                <a:solidFill>
                  <a:schemeClr val="tx1"/>
                </a:solidFill>
              </a:rPr>
              <a:t>で検索を行う。</a:t>
            </a:r>
            <a:endParaRPr kumimoji="1" lang="ja-JP" altLang="en-US" sz="1600" dirty="0">
              <a:solidFill>
                <a:schemeClr val="tx1"/>
              </a:solidFill>
            </a:endParaRPr>
          </a:p>
        </p:txBody>
      </p:sp>
      <p:sp>
        <p:nvSpPr>
          <p:cNvPr id="16" name="正方形/長方形 15"/>
          <p:cNvSpPr/>
          <p:nvPr/>
        </p:nvSpPr>
        <p:spPr>
          <a:xfrm>
            <a:off x="2793600" y="5081688"/>
            <a:ext cx="6481253" cy="100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lang="ja-JP" altLang="en-US" sz="1600" dirty="0">
                <a:solidFill>
                  <a:schemeClr val="tx1"/>
                </a:solidFill>
              </a:rPr>
              <a:t>自分の</a:t>
            </a:r>
            <a:r>
              <a:rPr lang="ja-JP" altLang="en-US" sz="1600" dirty="0" smtClean="0">
                <a:solidFill>
                  <a:schemeClr val="tx1"/>
                </a:solidFill>
              </a:rPr>
              <a:t>デザインと先行</a:t>
            </a:r>
            <a:r>
              <a:rPr kumimoji="1" lang="ja-JP" altLang="en-US" sz="1600" dirty="0" smtClean="0">
                <a:solidFill>
                  <a:schemeClr val="tx1"/>
                </a:solidFill>
              </a:rPr>
              <a:t>意匠を比較し、意匠登録の可能性について検討する。</a:t>
            </a:r>
            <a:endParaRPr kumimoji="1" lang="ja-JP" altLang="en-US" sz="1600" dirty="0">
              <a:solidFill>
                <a:schemeClr val="tx1"/>
              </a:solidFill>
            </a:endParaRPr>
          </a:p>
        </p:txBody>
      </p:sp>
      <p:sp>
        <p:nvSpPr>
          <p:cNvPr id="1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703514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lumMod val="40000"/>
              <a:lumOff val="60000"/>
            </a:schemeClr>
          </a:solidFill>
        </p:spPr>
        <p:txBody>
          <a:bodyPr/>
          <a:lstStyle/>
          <a:p>
            <a:r>
              <a:rPr kumimoji="1" lang="en-US" altLang="ja-JP" dirty="0" smtClean="0"/>
              <a:t>09-02</a:t>
            </a:r>
            <a:br>
              <a:rPr kumimoji="1" lang="en-US" altLang="ja-JP" dirty="0" smtClean="0"/>
            </a:br>
            <a:r>
              <a:rPr kumimoji="1" lang="ja-JP" altLang="en-US" dirty="0" smtClean="0"/>
              <a:t>テーマの選定とデザイン創作</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5</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1546698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lumMod val="40000"/>
              <a:lumOff val="60000"/>
            </a:schemeClr>
          </a:solidFill>
        </p:spPr>
        <p:txBody>
          <a:bodyPr/>
          <a:lstStyle/>
          <a:p>
            <a:r>
              <a:rPr kumimoji="1" lang="en-US" altLang="ja-JP" dirty="0" smtClean="0"/>
              <a:t>09-02</a:t>
            </a:r>
            <a:r>
              <a:rPr kumimoji="1" lang="ja-JP" altLang="en-US" dirty="0" smtClean="0"/>
              <a:t>　テーマの選定とデザイン創作</a:t>
            </a:r>
            <a:endParaRPr kumimoji="1" lang="ja-JP" altLang="en-US" dirty="0"/>
          </a:p>
        </p:txBody>
      </p:sp>
      <p:sp>
        <p:nvSpPr>
          <p:cNvPr id="3" name="コンテンツ プレースホルダー 2"/>
          <p:cNvSpPr>
            <a:spLocks noGrp="1"/>
          </p:cNvSpPr>
          <p:nvPr>
            <p:ph idx="1"/>
          </p:nvPr>
        </p:nvSpPr>
        <p:spPr/>
        <p:txBody>
          <a:bodyPr anchor="ctr"/>
          <a:lstStyle/>
          <a:p>
            <a:r>
              <a:rPr kumimoji="1" lang="ja-JP" altLang="en-US" sz="2400" dirty="0" smtClean="0"/>
              <a:t>時計のデザイン</a:t>
            </a:r>
            <a:endParaRPr kumimoji="1" lang="en-US" altLang="ja-JP" sz="2400" dirty="0" smtClean="0"/>
          </a:p>
          <a:p>
            <a:endParaRPr lang="en-US" altLang="ja-JP" sz="2400" dirty="0"/>
          </a:p>
          <a:p>
            <a:r>
              <a:rPr kumimoji="1" lang="ja-JP" altLang="en-US" sz="2400" dirty="0" smtClean="0"/>
              <a:t>台所にある道具のデザイン</a:t>
            </a:r>
            <a:endParaRPr kumimoji="1" lang="en-US" altLang="ja-JP" sz="2400" dirty="0" smtClean="0"/>
          </a:p>
          <a:p>
            <a:endParaRPr lang="en-US" altLang="ja-JP" sz="2400" dirty="0"/>
          </a:p>
          <a:p>
            <a:r>
              <a:rPr kumimoji="1" lang="ja-JP" altLang="en-US" sz="2400" dirty="0" smtClean="0"/>
              <a:t>携帯情報端末の画像のデザイン</a:t>
            </a:r>
            <a:endParaRPr kumimoji="1" lang="en-US" altLang="ja-JP" sz="2400" dirty="0" smtClean="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6</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083056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lumMod val="40000"/>
              <a:lumOff val="60000"/>
            </a:schemeClr>
          </a:solidFill>
        </p:spPr>
        <p:txBody>
          <a:bodyPr/>
          <a:lstStyle/>
          <a:p>
            <a:r>
              <a:rPr kumimoji="1" lang="en-US" altLang="ja-JP" dirty="0" smtClean="0"/>
              <a:t>09-03</a:t>
            </a:r>
            <a:br>
              <a:rPr kumimoji="1" lang="en-US" altLang="ja-JP" dirty="0" smtClean="0"/>
            </a:br>
            <a:r>
              <a:rPr kumimoji="1" lang="ja-JP" altLang="en-US" dirty="0" smtClean="0"/>
              <a:t>日本意匠分類・</a:t>
            </a:r>
            <a:r>
              <a:rPr kumimoji="1" lang="en-US" altLang="ja-JP" dirty="0" smtClean="0"/>
              <a:t>D</a:t>
            </a:r>
            <a:r>
              <a:rPr kumimoji="1" lang="ja-JP" altLang="en-US" dirty="0" smtClean="0"/>
              <a:t>タームの選定</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7</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7179690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lumMod val="40000"/>
              <a:lumOff val="60000"/>
            </a:schemeClr>
          </a:solidFill>
        </p:spPr>
        <p:txBody>
          <a:bodyPr/>
          <a:lstStyle/>
          <a:p>
            <a:r>
              <a:rPr kumimoji="1" lang="en-US" altLang="ja-JP" dirty="0" smtClean="0"/>
              <a:t>09-03</a:t>
            </a:r>
            <a:r>
              <a:rPr kumimoji="1" lang="ja-JP" altLang="en-US" dirty="0" smtClean="0"/>
              <a:t>　日本意匠分類・</a:t>
            </a:r>
            <a:r>
              <a:rPr kumimoji="1" lang="en-US" altLang="ja-JP" dirty="0" smtClean="0"/>
              <a:t>D</a:t>
            </a:r>
            <a:r>
              <a:rPr kumimoji="1" lang="ja-JP" altLang="en-US" dirty="0" smtClean="0"/>
              <a:t>タームの選定</a:t>
            </a:r>
            <a:endParaRPr kumimoji="1" lang="ja-JP" altLang="en-US" dirty="0"/>
          </a:p>
        </p:txBody>
      </p:sp>
      <p:sp>
        <p:nvSpPr>
          <p:cNvPr id="3" name="コンテンツ プレースホルダー 2"/>
          <p:cNvSpPr>
            <a:spLocks noGrp="1"/>
          </p:cNvSpPr>
          <p:nvPr>
            <p:ph idx="1"/>
          </p:nvPr>
        </p:nvSpPr>
        <p:spPr>
          <a:xfrm>
            <a:off x="128464" y="692696"/>
            <a:ext cx="9649072" cy="432000"/>
          </a:xfrm>
          <a:solidFill>
            <a:schemeClr val="accent2">
              <a:lumMod val="20000"/>
              <a:lumOff val="80000"/>
            </a:schemeClr>
          </a:solidFill>
        </p:spPr>
        <p:txBody>
          <a:bodyPr/>
          <a:lstStyle/>
          <a:p>
            <a:r>
              <a:rPr lang="en-US" altLang="ja-JP" dirty="0" smtClean="0"/>
              <a:t>J-</a:t>
            </a:r>
            <a:r>
              <a:rPr lang="en-US" altLang="ja-JP" dirty="0" err="1" smtClean="0"/>
              <a:t>PlatPat</a:t>
            </a:r>
            <a:r>
              <a:rPr lang="ja-JP" altLang="en-US" dirty="0" smtClean="0"/>
              <a:t>から日本</a:t>
            </a:r>
            <a:r>
              <a:rPr lang="ja-JP" altLang="en-US" dirty="0"/>
              <a:t>意匠</a:t>
            </a:r>
            <a:r>
              <a:rPr lang="ja-JP" altLang="en-US" dirty="0" smtClean="0"/>
              <a:t>分類を検索する。</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8</a:t>
            </a:fld>
            <a:endParaRPr lang="ja-JP" altLang="en-US" dirty="0"/>
          </a:p>
        </p:txBody>
      </p:sp>
      <p:pic>
        <p:nvPicPr>
          <p:cNvPr id="6" name="図 5"/>
          <p:cNvPicPr>
            <a:picLocks noChangeAspect="1"/>
          </p:cNvPicPr>
          <p:nvPr/>
        </p:nvPicPr>
        <p:blipFill>
          <a:blip r:embed="rId3"/>
          <a:stretch>
            <a:fillRect/>
          </a:stretch>
        </p:blipFill>
        <p:spPr>
          <a:xfrm>
            <a:off x="1343025" y="1267200"/>
            <a:ext cx="7219950" cy="4533900"/>
          </a:xfrm>
          <a:prstGeom prst="rect">
            <a:avLst/>
          </a:prstGeom>
        </p:spPr>
      </p:pic>
      <p:pic>
        <p:nvPicPr>
          <p:cNvPr id="7" name="図 6"/>
          <p:cNvPicPr>
            <a:picLocks noChangeAspect="1"/>
          </p:cNvPicPr>
          <p:nvPr/>
        </p:nvPicPr>
        <p:blipFill>
          <a:blip r:embed="rId4"/>
          <a:stretch>
            <a:fillRect/>
          </a:stretch>
        </p:blipFill>
        <p:spPr>
          <a:xfrm>
            <a:off x="5372250" y="4833156"/>
            <a:ext cx="4405163" cy="1417578"/>
          </a:xfrm>
          <a:prstGeom prst="rect">
            <a:avLst/>
          </a:prstGeom>
          <a:ln w="6350"/>
        </p:spPr>
        <p:style>
          <a:lnRef idx="2">
            <a:schemeClr val="dk1"/>
          </a:lnRef>
          <a:fillRef idx="1">
            <a:schemeClr val="lt1"/>
          </a:fillRef>
          <a:effectRef idx="0">
            <a:schemeClr val="dk1"/>
          </a:effectRef>
          <a:fontRef idx="minor">
            <a:schemeClr val="dk1"/>
          </a:fontRef>
        </p:style>
      </p:pic>
      <p:sp>
        <p:nvSpPr>
          <p:cNvPr id="8" name="左矢印 7"/>
          <p:cNvSpPr/>
          <p:nvPr/>
        </p:nvSpPr>
        <p:spPr>
          <a:xfrm rot="1800000">
            <a:off x="6965415" y="5512221"/>
            <a:ext cx="576000" cy="288000"/>
          </a:xfrm>
          <a:prstGeom prst="lef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7570746" y="5587200"/>
            <a:ext cx="1800493" cy="523220"/>
          </a:xfrm>
          <a:prstGeom prst="rect">
            <a:avLst/>
          </a:prstGeom>
          <a:noFill/>
        </p:spPr>
        <p:txBody>
          <a:bodyPr wrap="none" rtlCol="0">
            <a:spAutoFit/>
          </a:bodyPr>
          <a:lstStyle/>
          <a:p>
            <a:r>
              <a:rPr kumimoji="1" lang="ja-JP" altLang="en-US" sz="1400" b="1" dirty="0" smtClean="0">
                <a:solidFill>
                  <a:schemeClr val="accent6"/>
                </a:solidFill>
                <a:latin typeface="+mn-ea"/>
                <a:ea typeface="+mn-ea"/>
              </a:rPr>
              <a:t>②クリック</a:t>
            </a:r>
            <a:r>
              <a:rPr kumimoji="1" lang="en-US" altLang="ja-JP" sz="1400" b="1" dirty="0" smtClean="0">
                <a:solidFill>
                  <a:schemeClr val="accent6"/>
                </a:solidFill>
                <a:latin typeface="+mn-ea"/>
                <a:ea typeface="+mn-ea"/>
              </a:rPr>
              <a:t/>
            </a:r>
            <a:br>
              <a:rPr kumimoji="1" lang="en-US" altLang="ja-JP" sz="1400" b="1" dirty="0" smtClean="0">
                <a:solidFill>
                  <a:schemeClr val="accent6"/>
                </a:solidFill>
                <a:latin typeface="+mn-ea"/>
                <a:ea typeface="+mn-ea"/>
              </a:rPr>
            </a:br>
            <a:r>
              <a:rPr kumimoji="1" lang="ja-JP" altLang="en-US" sz="1400" b="1" dirty="0" smtClean="0">
                <a:solidFill>
                  <a:schemeClr val="accent6"/>
                </a:solidFill>
                <a:latin typeface="+mn-ea"/>
                <a:ea typeface="+mn-ea"/>
              </a:rPr>
              <a:t>　分類表を見に行く</a:t>
            </a:r>
            <a:endParaRPr kumimoji="1" lang="ja-JP" altLang="en-US" sz="1400" b="1" dirty="0">
              <a:solidFill>
                <a:schemeClr val="accent6"/>
              </a:solidFill>
              <a:latin typeface="+mn-ea"/>
              <a:ea typeface="+mn-ea"/>
            </a:endParaRPr>
          </a:p>
        </p:txBody>
      </p:sp>
      <p:sp>
        <p:nvSpPr>
          <p:cNvPr id="11" name="左矢印 10"/>
          <p:cNvSpPr/>
          <p:nvPr/>
        </p:nvSpPr>
        <p:spPr>
          <a:xfrm rot="7200000">
            <a:off x="2557443" y="3210371"/>
            <a:ext cx="576000" cy="288000"/>
          </a:xfrm>
          <a:prstGeom prst="lef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848416" y="3675787"/>
            <a:ext cx="2965877" cy="523220"/>
          </a:xfrm>
          <a:prstGeom prst="rect">
            <a:avLst/>
          </a:prstGeom>
          <a:noFill/>
        </p:spPr>
        <p:txBody>
          <a:bodyPr wrap="none" rtlCol="0">
            <a:spAutoFit/>
          </a:bodyPr>
          <a:lstStyle/>
          <a:p>
            <a:r>
              <a:rPr kumimoji="1" lang="ja-JP" altLang="en-US" sz="1400" b="1" dirty="0" smtClean="0">
                <a:solidFill>
                  <a:schemeClr val="accent6"/>
                </a:solidFill>
                <a:latin typeface="+mn-ea"/>
                <a:ea typeface="+mn-ea"/>
              </a:rPr>
              <a:t>①クリック</a:t>
            </a:r>
            <a:r>
              <a:rPr kumimoji="1" lang="en-US" altLang="ja-JP" sz="1400" b="1" dirty="0" smtClean="0">
                <a:solidFill>
                  <a:schemeClr val="accent6"/>
                </a:solidFill>
                <a:latin typeface="+mn-ea"/>
                <a:ea typeface="+mn-ea"/>
              </a:rPr>
              <a:t/>
            </a:r>
            <a:br>
              <a:rPr kumimoji="1" lang="en-US" altLang="ja-JP" sz="1400" b="1" dirty="0" smtClean="0">
                <a:solidFill>
                  <a:schemeClr val="accent6"/>
                </a:solidFill>
                <a:latin typeface="+mn-ea"/>
                <a:ea typeface="+mn-ea"/>
              </a:rPr>
            </a:br>
            <a:r>
              <a:rPr kumimoji="1" lang="ja-JP" altLang="en-US" sz="1400" b="1" dirty="0" smtClean="0">
                <a:solidFill>
                  <a:schemeClr val="accent6"/>
                </a:solidFill>
                <a:latin typeface="+mn-ea"/>
                <a:ea typeface="+mn-ea"/>
              </a:rPr>
              <a:t>　「分類リスト（特許庁</a:t>
            </a:r>
            <a:r>
              <a:rPr kumimoji="1" lang="en-US" altLang="ja-JP" sz="1400" b="1" dirty="0" smtClean="0">
                <a:solidFill>
                  <a:schemeClr val="accent6"/>
                </a:solidFill>
                <a:latin typeface="+mn-ea"/>
                <a:ea typeface="+mn-ea"/>
              </a:rPr>
              <a:t>HP</a:t>
            </a:r>
            <a:r>
              <a:rPr kumimoji="1" lang="ja-JP" altLang="en-US" sz="1400" b="1" dirty="0" smtClean="0">
                <a:solidFill>
                  <a:schemeClr val="accent6"/>
                </a:solidFill>
                <a:latin typeface="+mn-ea"/>
                <a:ea typeface="+mn-ea"/>
              </a:rPr>
              <a:t>へ）」</a:t>
            </a:r>
            <a:endParaRPr kumimoji="1" lang="ja-JP" altLang="en-US" sz="1400" b="1" dirty="0">
              <a:solidFill>
                <a:schemeClr val="accent6"/>
              </a:solidFill>
              <a:latin typeface="+mn-ea"/>
              <a:ea typeface="+mn-ea"/>
            </a:endParaRPr>
          </a:p>
        </p:txBody>
      </p:sp>
      <p:sp>
        <p:nvSpPr>
          <p:cNvPr id="10" name="右矢印 9"/>
          <p:cNvSpPr/>
          <p:nvPr/>
        </p:nvSpPr>
        <p:spPr>
          <a:xfrm rot="2700000">
            <a:off x="4212000" y="3873600"/>
            <a:ext cx="2016224" cy="288033"/>
          </a:xfrm>
          <a:prstGeom prst="rightArrow">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35209914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ユーザー定義 1">
      <a:dk1>
        <a:srgbClr val="000000"/>
      </a:dk1>
      <a:lt1>
        <a:srgbClr val="FFFFFF"/>
      </a:lt1>
      <a:dk2>
        <a:srgbClr val="4B77BE"/>
      </a:dk2>
      <a:lt2>
        <a:srgbClr val="AA6BCD"/>
      </a:lt2>
      <a:accent1>
        <a:srgbClr val="22A8F0"/>
      </a:accent1>
      <a:accent2>
        <a:srgbClr val="04A86A"/>
      </a:accent2>
      <a:accent3>
        <a:srgbClr val="669C0E"/>
      </a:accent3>
      <a:accent4>
        <a:srgbClr val="DA9406"/>
      </a:accent4>
      <a:accent5>
        <a:srgbClr val="FF4C18"/>
      </a:accent5>
      <a:accent6>
        <a:srgbClr val="C91F37"/>
      </a:accent6>
      <a:hlink>
        <a:srgbClr val="000000"/>
      </a:hlink>
      <a:folHlink>
        <a:srgbClr val="00000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1765</Words>
  <Application>Microsoft Office PowerPoint</Application>
  <PresentationFormat>A4 210 x 297 mm</PresentationFormat>
  <Paragraphs>171</Paragraphs>
  <Slides>15</Slides>
  <Notes>15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15</vt:i4>
      </vt:variant>
    </vt:vector>
  </HeadingPairs>
  <TitlesOfParts>
    <vt:vector size="20" baseType="lpstr">
      <vt:lpstr>ＭＳ Ｐゴシック</vt:lpstr>
      <vt:lpstr>メイリオ</vt:lpstr>
      <vt:lpstr>Arial</vt:lpstr>
      <vt:lpstr>Wingdings</vt:lpstr>
      <vt:lpstr>Blank</vt:lpstr>
      <vt:lpstr>本教材の利用について</vt:lpstr>
      <vt:lpstr>パート9  権利を調べる（2） 権利調査のシミュレーション</vt:lpstr>
      <vt:lpstr>権利を調べる（2）　権利調査のシミュレーション　目次</vt:lpstr>
      <vt:lpstr>09-01 進め方　デザイン創作から調査まで</vt:lpstr>
      <vt:lpstr>09-01　進め方　デザイン創作から調査まで</vt:lpstr>
      <vt:lpstr>09-02 テーマの選定とデザイン創作</vt:lpstr>
      <vt:lpstr>09-02　テーマの選定とデザイン創作</vt:lpstr>
      <vt:lpstr>09-03 日本意匠分類・Dタームの選定</vt:lpstr>
      <vt:lpstr>09-03　日本意匠分類・Dタームの選定</vt:lpstr>
      <vt:lpstr>09-03　日本意匠分類・Dタームの選定</vt:lpstr>
      <vt:lpstr>09-04 先行意匠調査と結果の検討</vt:lpstr>
      <vt:lpstr>09-04　先行意匠調査と結果の検討</vt:lpstr>
      <vt:lpstr>09-04　先行意匠調査と結果の検討</vt:lpstr>
      <vt:lpstr>09-05 商標検索</vt:lpstr>
      <vt:lpstr>09-05　商標検索</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2017-11-21T06:19:39Z</dcterms:created>
  <dcterms:modified xsi:type="dcterms:W3CDTF">2017-11-21T06:19:44Z</dcterms:modified>
</cp:coreProperties>
</file>