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22"/>
  </p:notesMasterIdLst>
  <p:handoutMasterIdLst>
    <p:handoutMasterId r:id="rId23"/>
  </p:handoutMasterIdLst>
  <p:sldIdLst>
    <p:sldId id="402" r:id="rId2"/>
    <p:sldId id="286" r:id="rId3"/>
    <p:sldId id="303" r:id="rId4"/>
    <p:sldId id="382" r:id="rId5"/>
    <p:sldId id="354" r:id="rId6"/>
    <p:sldId id="383" r:id="rId7"/>
    <p:sldId id="355" r:id="rId8"/>
    <p:sldId id="400" r:id="rId9"/>
    <p:sldId id="385" r:id="rId10"/>
    <p:sldId id="386" r:id="rId11"/>
    <p:sldId id="387" r:id="rId12"/>
    <p:sldId id="356" r:id="rId13"/>
    <p:sldId id="388" r:id="rId14"/>
    <p:sldId id="399" r:id="rId15"/>
    <p:sldId id="357" r:id="rId16"/>
    <p:sldId id="389" r:id="rId17"/>
    <p:sldId id="390" r:id="rId18"/>
    <p:sldId id="393" r:id="rId19"/>
    <p:sldId id="401" r:id="rId20"/>
    <p:sldId id="392" r:id="rId21"/>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9BD"/>
    <a:srgbClr val="FF7D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70690" autoAdjust="0"/>
  </p:normalViewPr>
  <p:slideViewPr>
    <p:cSldViewPr>
      <p:cViewPr varScale="1">
        <p:scale>
          <a:sx n="94" d="100"/>
          <a:sy n="94" d="100"/>
        </p:scale>
        <p:origin x="96" y="414"/>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13314"/>
    </p:cViewPr>
  </p:outlineViewPr>
  <p:notesTextViewPr>
    <p:cViewPr>
      <p:scale>
        <a:sx n="3" d="2"/>
        <a:sy n="3" d="2"/>
      </p:scale>
      <p:origin x="0" y="0"/>
    </p:cViewPr>
  </p:notesTextViewPr>
  <p:sorterViewPr>
    <p:cViewPr varScale="1">
      <p:scale>
        <a:sx n="100" d="100"/>
        <a:sy n="100" d="100"/>
      </p:scale>
      <p:origin x="0" y="-2796"/>
    </p:cViewPr>
  </p:sorterViewPr>
  <p:notesViewPr>
    <p:cSldViewPr showGuides="1">
      <p:cViewPr varScale="1">
        <p:scale>
          <a:sx n="76" d="100"/>
          <a:sy n="76" d="100"/>
        </p:scale>
        <p:origin x="2184" y="54"/>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2017/11/21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12716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rPr>
              <a:t>・著作物を具体的にイメージする（著作</a:t>
            </a:r>
            <a:r>
              <a:rPr lang="en-US" altLang="ja-JP" dirty="0" smtClean="0">
                <a:solidFill>
                  <a:schemeClr val="tx1"/>
                </a:solidFill>
              </a:rPr>
              <a:t>10</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・二次的著作物（著作</a:t>
            </a:r>
            <a:r>
              <a:rPr kumimoji="1" lang="en-US" altLang="ja-JP" dirty="0" smtClean="0">
                <a:solidFill>
                  <a:schemeClr val="tx1"/>
                </a:solidFill>
              </a:rPr>
              <a:t>2</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a:t>
            </a:r>
            <a:r>
              <a:rPr kumimoji="1" lang="en-US" altLang="ja-JP" dirty="0" smtClean="0">
                <a:solidFill>
                  <a:schemeClr val="tx1"/>
                </a:solidFill>
              </a:rPr>
              <a:t>11</a:t>
            </a:r>
            <a:r>
              <a:rPr kumimoji="1" lang="ja-JP" altLang="en-US" dirty="0" smtClean="0">
                <a:solidFill>
                  <a:schemeClr val="tx1"/>
                </a:solidFill>
              </a:rPr>
              <a:t>号、</a:t>
            </a:r>
            <a:r>
              <a:rPr kumimoji="1" lang="en-US" altLang="ja-JP" dirty="0" smtClean="0">
                <a:solidFill>
                  <a:schemeClr val="tx1"/>
                </a:solidFill>
              </a:rPr>
              <a:t>11</a:t>
            </a:r>
            <a:r>
              <a:rPr kumimoji="1" lang="ja-JP" altLang="en-US" dirty="0" smtClean="0">
                <a:solidFill>
                  <a:schemeClr val="tx1"/>
                </a:solidFill>
              </a:rPr>
              <a:t>条）については、</a:t>
            </a:r>
            <a:r>
              <a:rPr lang="ja-JP" altLang="en-US" dirty="0" smtClean="0">
                <a:solidFill>
                  <a:schemeClr val="tx1"/>
                </a:solidFill>
              </a:rPr>
              <a:t>他人のデザインをベースとした派生的なデザインを創作する場合を想定するとよい。</a:t>
            </a:r>
            <a:endParaRPr lang="en-US" altLang="ja-JP" dirty="0" smtClean="0">
              <a:solidFill>
                <a:schemeClr val="tx1"/>
              </a:solidFill>
            </a:endParaRPr>
          </a:p>
          <a:p>
            <a:r>
              <a:rPr lang="ja-JP" altLang="en-US" dirty="0" smtClean="0">
                <a:solidFill>
                  <a:schemeClr val="tx1"/>
                </a:solidFill>
              </a:rPr>
              <a:t>・編集著作物（著作</a:t>
            </a:r>
            <a:r>
              <a:rPr lang="en-US" altLang="ja-JP" dirty="0" smtClean="0">
                <a:solidFill>
                  <a:schemeClr val="tx1"/>
                </a:solidFill>
              </a:rPr>
              <a:t>12</a:t>
            </a:r>
            <a:r>
              <a:rPr lang="ja-JP" altLang="en-US" dirty="0" smtClean="0">
                <a:solidFill>
                  <a:schemeClr val="tx1"/>
                </a:solidFill>
              </a:rPr>
              <a:t>条）やデータベースの著作物（著作</a:t>
            </a:r>
            <a:r>
              <a:rPr lang="en-US" altLang="ja-JP" dirty="0" smtClean="0">
                <a:solidFill>
                  <a:schemeClr val="tx1"/>
                </a:solidFill>
              </a:rPr>
              <a:t>12</a:t>
            </a:r>
            <a:r>
              <a:rPr lang="ja-JP" altLang="en-US" dirty="0" smtClean="0">
                <a:solidFill>
                  <a:schemeClr val="tx1"/>
                </a:solidFill>
              </a:rPr>
              <a:t>条の</a:t>
            </a:r>
            <a:r>
              <a:rPr lang="en-US" altLang="ja-JP" dirty="0" smtClean="0">
                <a:solidFill>
                  <a:schemeClr val="tx1"/>
                </a:solidFill>
              </a:rPr>
              <a:t>2</a:t>
            </a:r>
            <a:r>
              <a:rPr lang="ja-JP" altLang="en-US" dirty="0" smtClean="0">
                <a:solidFill>
                  <a:schemeClr val="tx1"/>
                </a:solidFill>
              </a:rPr>
              <a:t>）については、デザイナーが直接関係する事例は限られると考えられるため、簡単に触れる程度でよい。</a:t>
            </a:r>
            <a:endParaRPr lang="en-US" altLang="ja-JP" dirty="0" smtClean="0">
              <a:solidFill>
                <a:schemeClr val="tx1"/>
              </a:solidFill>
            </a:endParaRPr>
          </a:p>
          <a:p>
            <a:r>
              <a:rPr lang="ja-JP" altLang="en-US" dirty="0" smtClean="0">
                <a:solidFill>
                  <a:schemeClr val="tx1"/>
                </a:solidFill>
              </a:rPr>
              <a:t>・</a:t>
            </a:r>
            <a:r>
              <a:rPr lang="ja-JP" altLang="en-US" dirty="0">
                <a:solidFill>
                  <a:schemeClr val="tx1"/>
                </a:solidFill>
              </a:rPr>
              <a:t>必要に応じて、スライドに写真等を追加して</a:t>
            </a:r>
            <a:r>
              <a:rPr lang="ja-JP" altLang="en-US" dirty="0" smtClean="0">
                <a:solidFill>
                  <a:schemeClr val="tx1"/>
                </a:solidFill>
              </a:rPr>
              <a:t>利用するとよい。</a:t>
            </a:r>
            <a:endParaRPr lang="en-US" altLang="ja-JP" dirty="0">
              <a:solidFill>
                <a:schemeClr val="tx1"/>
              </a:solidFill>
            </a:endParaRPr>
          </a:p>
          <a:p>
            <a:endParaRPr lang="en-US" altLang="ja-JP" dirty="0" smtClean="0">
              <a:solidFill>
                <a:schemeClr val="tx1"/>
              </a:solidFill>
            </a:endParaRPr>
          </a:p>
          <a:p>
            <a:r>
              <a:rPr lang="ja-JP" altLang="en-US" dirty="0" smtClean="0">
                <a:solidFill>
                  <a:schemeClr val="tx1"/>
                </a:solidFill>
              </a:rPr>
              <a:t>（条文：著作</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1</a:t>
            </a:r>
            <a:r>
              <a:rPr lang="ja-JP" altLang="en-US" dirty="0" smtClean="0">
                <a:solidFill>
                  <a:schemeClr val="tx1"/>
                </a:solidFill>
              </a:rPr>
              <a:t>号、</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11</a:t>
            </a:r>
            <a:r>
              <a:rPr lang="ja-JP" altLang="en-US" dirty="0" smtClean="0">
                <a:solidFill>
                  <a:schemeClr val="tx1"/>
                </a:solidFill>
              </a:rPr>
              <a:t>号、</a:t>
            </a:r>
            <a:r>
              <a:rPr lang="en-US" altLang="ja-JP" dirty="0" smtClean="0">
                <a:solidFill>
                  <a:schemeClr val="tx1"/>
                </a:solidFill>
              </a:rPr>
              <a:t>10</a:t>
            </a:r>
            <a:r>
              <a:rPr lang="ja-JP" altLang="en-US" dirty="0" smtClean="0">
                <a:solidFill>
                  <a:schemeClr val="tx1"/>
                </a:solidFill>
              </a:rPr>
              <a:t>条、</a:t>
            </a:r>
            <a:r>
              <a:rPr lang="en-US" altLang="ja-JP" dirty="0" smtClean="0">
                <a:solidFill>
                  <a:schemeClr val="tx1"/>
                </a:solidFill>
              </a:rPr>
              <a:t>12</a:t>
            </a:r>
            <a:r>
              <a:rPr lang="ja-JP" altLang="en-US" dirty="0" smtClean="0">
                <a:solidFill>
                  <a:schemeClr val="tx1"/>
                </a:solidFill>
              </a:rPr>
              <a:t>条、</a:t>
            </a:r>
            <a:r>
              <a:rPr lang="en-US" altLang="ja-JP" dirty="0" smtClean="0">
                <a:solidFill>
                  <a:schemeClr val="tx1"/>
                </a:solidFill>
              </a:rPr>
              <a:t>12</a:t>
            </a:r>
            <a:r>
              <a:rPr lang="ja-JP" altLang="en-US" dirty="0" smtClean="0">
                <a:solidFill>
                  <a:schemeClr val="tx1"/>
                </a:solidFill>
              </a:rPr>
              <a:t>条の</a:t>
            </a:r>
            <a:r>
              <a:rPr lang="en-US" altLang="ja-JP" dirty="0" smtClean="0">
                <a:solidFill>
                  <a:schemeClr val="tx1"/>
                </a:solidFill>
              </a:rPr>
              <a:t>2</a:t>
            </a:r>
            <a:r>
              <a:rPr lang="ja-JP" altLang="en-US" dirty="0" smtClean="0">
                <a:solidFill>
                  <a:schemeClr val="tx1"/>
                </a:solidFill>
              </a:rPr>
              <a:t>）</a:t>
            </a:r>
            <a:endParaRPr kumimoji="1" lang="ja-JP" altLang="en-US" dirty="0" smtClean="0">
              <a:solidFill>
                <a:schemeClr val="tx1"/>
              </a:solidFill>
            </a:endParaRPr>
          </a:p>
        </p:txBody>
      </p:sp>
    </p:spTree>
    <p:extLst>
      <p:ext uri="{BB962C8B-B14F-4D97-AF65-F5344CB8AC3E}">
        <p14:creationId xmlns:p14="http://schemas.microsoft.com/office/powerpoint/2010/main" val="2483381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latin typeface="+mn-ea"/>
              </a:rPr>
              <a:t>・応用美術の保護について考える。</a:t>
            </a:r>
            <a:endParaRPr lang="en-US" altLang="ja-JP" dirty="0" smtClean="0">
              <a:solidFill>
                <a:schemeClr val="tx1"/>
              </a:solidFill>
              <a:latin typeface="+mn-ea"/>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dirty="0" smtClean="0">
                <a:solidFill>
                  <a:schemeClr val="tx1"/>
                </a:solidFill>
                <a:latin typeface="+mn-ea"/>
              </a:rPr>
              <a:t>・著作物性のハードルが低いことからすると、自分のデザインのうち、例えばプロダクトデザイン等の領域においても、著作物となり得るのか、という疑問を喚起したうえで、以下の例を示すとよい。</a:t>
            </a:r>
            <a:endParaRPr lang="en-US" altLang="ja-JP" dirty="0" smtClean="0">
              <a:solidFill>
                <a:schemeClr val="tx1"/>
              </a:solidFill>
              <a:latin typeface="+mn-ea"/>
            </a:endParaRPr>
          </a:p>
          <a:p>
            <a:endParaRPr lang="en-US" altLang="ja-JP" dirty="0" smtClean="0">
              <a:solidFill>
                <a:schemeClr val="tx1"/>
              </a:solidFill>
              <a:latin typeface="+mn-ea"/>
            </a:endParaRPr>
          </a:p>
          <a:p>
            <a:r>
              <a:rPr lang="ja-JP" altLang="en-US" dirty="0" smtClean="0">
                <a:solidFill>
                  <a:schemeClr val="tx1"/>
                </a:solidFill>
                <a:latin typeface="+mn-ea"/>
              </a:rPr>
              <a:t>・長崎地佐世保支決昭和</a:t>
            </a:r>
            <a:r>
              <a:rPr lang="en-US" altLang="ja-JP" dirty="0" smtClean="0">
                <a:solidFill>
                  <a:schemeClr val="tx1"/>
                </a:solidFill>
                <a:latin typeface="+mn-ea"/>
              </a:rPr>
              <a:t>48</a:t>
            </a:r>
            <a:r>
              <a:rPr lang="ja-JP" altLang="en-US" dirty="0" smtClean="0">
                <a:solidFill>
                  <a:schemeClr val="tx1"/>
                </a:solidFill>
                <a:latin typeface="+mn-ea"/>
              </a:rPr>
              <a:t>年</a:t>
            </a:r>
            <a:r>
              <a:rPr lang="en-US" altLang="ja-JP" dirty="0" smtClean="0">
                <a:solidFill>
                  <a:schemeClr val="tx1"/>
                </a:solidFill>
                <a:latin typeface="+mn-ea"/>
              </a:rPr>
              <a:t>2</a:t>
            </a:r>
            <a:r>
              <a:rPr lang="ja-JP" altLang="en-US" dirty="0" smtClean="0">
                <a:solidFill>
                  <a:schemeClr val="tx1"/>
                </a:solidFill>
                <a:latin typeface="+mn-ea"/>
              </a:rPr>
              <a:t>月</a:t>
            </a:r>
            <a:r>
              <a:rPr lang="en-US" altLang="ja-JP" dirty="0" smtClean="0">
                <a:solidFill>
                  <a:schemeClr val="tx1"/>
                </a:solidFill>
                <a:latin typeface="+mn-ea"/>
              </a:rPr>
              <a:t>7</a:t>
            </a:r>
            <a:r>
              <a:rPr lang="ja-JP" altLang="en-US" dirty="0" smtClean="0">
                <a:solidFill>
                  <a:schemeClr val="tx1"/>
                </a:solidFill>
                <a:latin typeface="+mn-ea"/>
              </a:rPr>
              <a:t>日無体裁集</a:t>
            </a:r>
            <a:r>
              <a:rPr lang="en-US" altLang="ja-JP" dirty="0" smtClean="0">
                <a:solidFill>
                  <a:schemeClr val="tx1"/>
                </a:solidFill>
                <a:latin typeface="+mn-ea"/>
              </a:rPr>
              <a:t>5</a:t>
            </a:r>
            <a:r>
              <a:rPr lang="ja-JP" altLang="en-US" dirty="0" smtClean="0">
                <a:solidFill>
                  <a:schemeClr val="tx1"/>
                </a:solidFill>
                <a:latin typeface="+mn-ea"/>
              </a:rPr>
              <a:t>巻</a:t>
            </a:r>
            <a:r>
              <a:rPr lang="en-US" altLang="ja-JP" dirty="0" smtClean="0">
                <a:solidFill>
                  <a:schemeClr val="tx1"/>
                </a:solidFill>
                <a:latin typeface="+mn-ea"/>
              </a:rPr>
              <a:t>1</a:t>
            </a:r>
            <a:r>
              <a:rPr lang="ja-JP" altLang="en-US" dirty="0" smtClean="0">
                <a:solidFill>
                  <a:schemeClr val="tx1"/>
                </a:solidFill>
                <a:latin typeface="+mn-ea"/>
              </a:rPr>
              <a:t>号</a:t>
            </a:r>
            <a:r>
              <a:rPr lang="en-US" altLang="ja-JP" dirty="0" smtClean="0">
                <a:solidFill>
                  <a:schemeClr val="tx1"/>
                </a:solidFill>
                <a:latin typeface="+mn-ea"/>
              </a:rPr>
              <a:t>18</a:t>
            </a:r>
            <a:r>
              <a:rPr lang="ja-JP" altLang="en-US" dirty="0" smtClean="0">
                <a:solidFill>
                  <a:schemeClr val="tx1"/>
                </a:solidFill>
                <a:latin typeface="+mn-ea"/>
              </a:rPr>
              <a:t>頁（博多人形事件）</a:t>
            </a:r>
            <a:endParaRPr lang="en-US" altLang="ja-JP" dirty="0" smtClean="0">
              <a:solidFill>
                <a:schemeClr val="tx1"/>
              </a:solidFill>
              <a:latin typeface="+mn-ea"/>
            </a:endParaRPr>
          </a:p>
          <a:p>
            <a:r>
              <a:rPr lang="ja-JP" altLang="en-US" dirty="0" smtClean="0">
                <a:solidFill>
                  <a:schemeClr val="tx1"/>
                </a:solidFill>
                <a:latin typeface="+mn-ea"/>
              </a:rPr>
              <a:t>・神戸地姫路支判昭和</a:t>
            </a:r>
            <a:r>
              <a:rPr lang="en-US" altLang="ja-JP" dirty="0" smtClean="0">
                <a:solidFill>
                  <a:schemeClr val="tx1"/>
                </a:solidFill>
                <a:latin typeface="+mn-ea"/>
              </a:rPr>
              <a:t>54</a:t>
            </a:r>
            <a:r>
              <a:rPr lang="ja-JP" altLang="en-US" dirty="0" smtClean="0">
                <a:solidFill>
                  <a:schemeClr val="tx1"/>
                </a:solidFill>
                <a:latin typeface="+mn-ea"/>
              </a:rPr>
              <a:t>年</a:t>
            </a:r>
            <a:r>
              <a:rPr lang="en-US" altLang="ja-JP" dirty="0" smtClean="0">
                <a:solidFill>
                  <a:schemeClr val="tx1"/>
                </a:solidFill>
                <a:latin typeface="+mn-ea"/>
              </a:rPr>
              <a:t>7</a:t>
            </a:r>
            <a:r>
              <a:rPr lang="ja-JP" altLang="en-US" dirty="0" smtClean="0">
                <a:solidFill>
                  <a:schemeClr val="tx1"/>
                </a:solidFill>
                <a:latin typeface="+mn-ea"/>
              </a:rPr>
              <a:t>月</a:t>
            </a:r>
            <a:r>
              <a:rPr lang="en-US" altLang="ja-JP" dirty="0" smtClean="0">
                <a:solidFill>
                  <a:schemeClr val="tx1"/>
                </a:solidFill>
                <a:latin typeface="+mn-ea"/>
              </a:rPr>
              <a:t>9</a:t>
            </a:r>
            <a:r>
              <a:rPr lang="ja-JP" altLang="en-US" dirty="0" smtClean="0">
                <a:solidFill>
                  <a:schemeClr val="tx1"/>
                </a:solidFill>
                <a:latin typeface="+mn-ea"/>
              </a:rPr>
              <a:t>日無体裁集</a:t>
            </a:r>
            <a:r>
              <a:rPr lang="en-US" altLang="ja-JP" dirty="0" smtClean="0">
                <a:solidFill>
                  <a:schemeClr val="tx1"/>
                </a:solidFill>
                <a:latin typeface="+mn-ea"/>
              </a:rPr>
              <a:t>11</a:t>
            </a:r>
            <a:r>
              <a:rPr lang="ja-JP" altLang="en-US" dirty="0" smtClean="0">
                <a:solidFill>
                  <a:schemeClr val="tx1"/>
                </a:solidFill>
                <a:latin typeface="+mn-ea"/>
              </a:rPr>
              <a:t>巻</a:t>
            </a:r>
            <a:r>
              <a:rPr lang="en-US" altLang="ja-JP" dirty="0" smtClean="0">
                <a:solidFill>
                  <a:schemeClr val="tx1"/>
                </a:solidFill>
                <a:latin typeface="+mn-ea"/>
              </a:rPr>
              <a:t>2</a:t>
            </a:r>
            <a:r>
              <a:rPr lang="ja-JP" altLang="en-US" dirty="0" smtClean="0">
                <a:solidFill>
                  <a:schemeClr val="tx1"/>
                </a:solidFill>
                <a:latin typeface="+mn-ea"/>
              </a:rPr>
              <a:t>号</a:t>
            </a:r>
            <a:r>
              <a:rPr lang="en-US" altLang="ja-JP" dirty="0" smtClean="0">
                <a:solidFill>
                  <a:schemeClr val="tx1"/>
                </a:solidFill>
                <a:latin typeface="+mn-ea"/>
              </a:rPr>
              <a:t>371</a:t>
            </a:r>
            <a:r>
              <a:rPr lang="ja-JP" altLang="en-US" dirty="0" smtClean="0">
                <a:solidFill>
                  <a:schemeClr val="tx1"/>
                </a:solidFill>
                <a:latin typeface="+mn-ea"/>
              </a:rPr>
              <a:t>頁（仏壇彫刻事件）</a:t>
            </a:r>
            <a:endParaRPr lang="en-US" altLang="ja-JP" dirty="0" smtClean="0">
              <a:solidFill>
                <a:schemeClr val="tx1"/>
              </a:solidFill>
              <a:latin typeface="+mn-ea"/>
            </a:endParaRPr>
          </a:p>
          <a:p>
            <a:r>
              <a:rPr lang="ja-JP" altLang="en-US" dirty="0" smtClean="0">
                <a:solidFill>
                  <a:schemeClr val="tx1"/>
                </a:solidFill>
                <a:latin typeface="+mn-ea"/>
              </a:rPr>
              <a:t>・東京高判平成</a:t>
            </a:r>
            <a:r>
              <a:rPr lang="en-US" altLang="ja-JP" dirty="0" smtClean="0">
                <a:solidFill>
                  <a:schemeClr val="tx1"/>
                </a:solidFill>
                <a:latin typeface="+mn-ea"/>
              </a:rPr>
              <a:t>3</a:t>
            </a:r>
            <a:r>
              <a:rPr lang="ja-JP" altLang="en-US" dirty="0" smtClean="0">
                <a:solidFill>
                  <a:schemeClr val="tx1"/>
                </a:solidFill>
                <a:latin typeface="+mn-ea"/>
              </a:rPr>
              <a:t>年</a:t>
            </a:r>
            <a:r>
              <a:rPr lang="en-US" altLang="ja-JP" dirty="0" smtClean="0">
                <a:solidFill>
                  <a:schemeClr val="tx1"/>
                </a:solidFill>
                <a:latin typeface="+mn-ea"/>
              </a:rPr>
              <a:t>12</a:t>
            </a:r>
            <a:r>
              <a:rPr lang="ja-JP" altLang="en-US" dirty="0" smtClean="0">
                <a:solidFill>
                  <a:schemeClr val="tx1"/>
                </a:solidFill>
                <a:latin typeface="+mn-ea"/>
              </a:rPr>
              <a:t>月</a:t>
            </a:r>
            <a:r>
              <a:rPr lang="en-US" altLang="ja-JP" dirty="0" smtClean="0">
                <a:solidFill>
                  <a:schemeClr val="tx1"/>
                </a:solidFill>
                <a:latin typeface="+mn-ea"/>
              </a:rPr>
              <a:t>17</a:t>
            </a:r>
            <a:r>
              <a:rPr lang="ja-JP" altLang="en-US" dirty="0" smtClean="0">
                <a:solidFill>
                  <a:schemeClr val="tx1"/>
                </a:solidFill>
                <a:latin typeface="+mn-ea"/>
              </a:rPr>
              <a:t>日知的裁集</a:t>
            </a:r>
            <a:r>
              <a:rPr lang="en-US" altLang="ja-JP" dirty="0" smtClean="0">
                <a:solidFill>
                  <a:schemeClr val="tx1"/>
                </a:solidFill>
                <a:latin typeface="+mn-ea"/>
              </a:rPr>
              <a:t>23</a:t>
            </a:r>
            <a:r>
              <a:rPr lang="ja-JP" altLang="en-US" dirty="0" smtClean="0">
                <a:solidFill>
                  <a:schemeClr val="tx1"/>
                </a:solidFill>
                <a:latin typeface="+mn-ea"/>
              </a:rPr>
              <a:t>巻</a:t>
            </a:r>
            <a:r>
              <a:rPr lang="en-US" altLang="ja-JP" dirty="0" smtClean="0">
                <a:solidFill>
                  <a:schemeClr val="tx1"/>
                </a:solidFill>
                <a:latin typeface="+mn-ea"/>
              </a:rPr>
              <a:t>3</a:t>
            </a:r>
            <a:r>
              <a:rPr lang="ja-JP" altLang="en-US" dirty="0" smtClean="0">
                <a:solidFill>
                  <a:schemeClr val="tx1"/>
                </a:solidFill>
                <a:latin typeface="+mn-ea"/>
              </a:rPr>
              <a:t>号</a:t>
            </a:r>
            <a:r>
              <a:rPr lang="en-US" altLang="ja-JP" dirty="0" smtClean="0">
                <a:solidFill>
                  <a:schemeClr val="tx1"/>
                </a:solidFill>
                <a:latin typeface="+mn-ea"/>
              </a:rPr>
              <a:t>808</a:t>
            </a:r>
            <a:r>
              <a:rPr lang="ja-JP" altLang="en-US" dirty="0" smtClean="0">
                <a:solidFill>
                  <a:schemeClr val="tx1"/>
                </a:solidFill>
                <a:latin typeface="+mn-ea"/>
              </a:rPr>
              <a:t>頁（木目化粧紙事件）</a:t>
            </a:r>
            <a:endParaRPr lang="en-US" altLang="ja-JP" dirty="0" smtClean="0">
              <a:solidFill>
                <a:schemeClr val="tx1"/>
              </a:solidFill>
              <a:latin typeface="+mn-ea"/>
            </a:endParaRPr>
          </a:p>
          <a:p>
            <a:r>
              <a:rPr lang="ja-JP" altLang="en-US" dirty="0" smtClean="0">
                <a:solidFill>
                  <a:schemeClr val="tx1"/>
                </a:solidFill>
                <a:latin typeface="+mn-ea"/>
              </a:rPr>
              <a:t>・仙台高判平成</a:t>
            </a:r>
            <a:r>
              <a:rPr lang="en-US" altLang="ja-JP" dirty="0" smtClean="0">
                <a:solidFill>
                  <a:schemeClr val="tx1"/>
                </a:solidFill>
                <a:latin typeface="+mn-ea"/>
              </a:rPr>
              <a:t>14</a:t>
            </a:r>
            <a:r>
              <a:rPr lang="ja-JP" altLang="en-US" dirty="0" smtClean="0">
                <a:solidFill>
                  <a:schemeClr val="tx1"/>
                </a:solidFill>
                <a:latin typeface="+mn-ea"/>
              </a:rPr>
              <a:t>年</a:t>
            </a:r>
            <a:r>
              <a:rPr lang="en-US" altLang="ja-JP" dirty="0" smtClean="0">
                <a:solidFill>
                  <a:schemeClr val="tx1"/>
                </a:solidFill>
                <a:latin typeface="+mn-ea"/>
              </a:rPr>
              <a:t>7</a:t>
            </a:r>
            <a:r>
              <a:rPr lang="ja-JP" altLang="en-US" dirty="0" smtClean="0">
                <a:solidFill>
                  <a:schemeClr val="tx1"/>
                </a:solidFill>
                <a:latin typeface="+mn-ea"/>
              </a:rPr>
              <a:t>月</a:t>
            </a:r>
            <a:r>
              <a:rPr lang="en-US" altLang="ja-JP" dirty="0" smtClean="0">
                <a:solidFill>
                  <a:schemeClr val="tx1"/>
                </a:solidFill>
                <a:latin typeface="+mn-ea"/>
              </a:rPr>
              <a:t>9</a:t>
            </a:r>
            <a:r>
              <a:rPr lang="ja-JP" altLang="en-US" dirty="0" smtClean="0">
                <a:solidFill>
                  <a:schemeClr val="tx1"/>
                </a:solidFill>
                <a:latin typeface="+mn-ea"/>
              </a:rPr>
              <a:t>日判時</a:t>
            </a:r>
            <a:r>
              <a:rPr lang="en-US" altLang="ja-JP" dirty="0" smtClean="0">
                <a:solidFill>
                  <a:schemeClr val="tx1"/>
                </a:solidFill>
                <a:latin typeface="+mn-ea"/>
              </a:rPr>
              <a:t>1813</a:t>
            </a:r>
            <a:r>
              <a:rPr lang="ja-JP" altLang="en-US" dirty="0" smtClean="0">
                <a:solidFill>
                  <a:schemeClr val="tx1"/>
                </a:solidFill>
                <a:latin typeface="+mn-ea"/>
              </a:rPr>
              <a:t>号</a:t>
            </a:r>
            <a:r>
              <a:rPr lang="en-US" altLang="ja-JP" dirty="0" smtClean="0">
                <a:solidFill>
                  <a:schemeClr val="tx1"/>
                </a:solidFill>
                <a:latin typeface="+mn-ea"/>
              </a:rPr>
              <a:t>145</a:t>
            </a:r>
            <a:r>
              <a:rPr lang="ja-JP" altLang="en-US" dirty="0" smtClean="0">
                <a:solidFill>
                  <a:schemeClr val="tx1"/>
                </a:solidFill>
                <a:latin typeface="+mn-ea"/>
              </a:rPr>
              <a:t>頁（ファービー人形事件）</a:t>
            </a:r>
            <a:endParaRPr lang="en-US" altLang="ja-JP" dirty="0" smtClean="0">
              <a:solidFill>
                <a:schemeClr val="tx1"/>
              </a:solidFill>
              <a:latin typeface="+mn-ea"/>
            </a:endParaRPr>
          </a:p>
          <a:p>
            <a:r>
              <a:rPr lang="ja-JP" altLang="en-US" dirty="0" smtClean="0">
                <a:solidFill>
                  <a:schemeClr val="tx1"/>
                </a:solidFill>
                <a:latin typeface="+mn-ea"/>
              </a:rPr>
              <a:t>・大阪高判平成</a:t>
            </a:r>
            <a:r>
              <a:rPr lang="en-US" altLang="ja-JP" dirty="0" smtClean="0">
                <a:solidFill>
                  <a:schemeClr val="tx1"/>
                </a:solidFill>
                <a:latin typeface="+mn-ea"/>
              </a:rPr>
              <a:t>17</a:t>
            </a:r>
            <a:r>
              <a:rPr lang="ja-JP" altLang="en-US" dirty="0" smtClean="0">
                <a:solidFill>
                  <a:schemeClr val="tx1"/>
                </a:solidFill>
                <a:latin typeface="+mn-ea"/>
              </a:rPr>
              <a:t>年</a:t>
            </a:r>
            <a:r>
              <a:rPr lang="en-US" altLang="ja-JP" dirty="0" smtClean="0">
                <a:solidFill>
                  <a:schemeClr val="tx1"/>
                </a:solidFill>
                <a:latin typeface="+mn-ea"/>
              </a:rPr>
              <a:t>7</a:t>
            </a:r>
            <a:r>
              <a:rPr lang="ja-JP" altLang="en-US" dirty="0" smtClean="0">
                <a:solidFill>
                  <a:schemeClr val="tx1"/>
                </a:solidFill>
                <a:latin typeface="+mn-ea"/>
              </a:rPr>
              <a:t>月</a:t>
            </a:r>
            <a:r>
              <a:rPr lang="en-US" altLang="ja-JP" dirty="0" smtClean="0">
                <a:solidFill>
                  <a:schemeClr val="tx1"/>
                </a:solidFill>
                <a:latin typeface="+mn-ea"/>
              </a:rPr>
              <a:t>28</a:t>
            </a:r>
            <a:r>
              <a:rPr lang="ja-JP" altLang="en-US" dirty="0" smtClean="0">
                <a:solidFill>
                  <a:schemeClr val="tx1"/>
                </a:solidFill>
                <a:latin typeface="+mn-ea"/>
              </a:rPr>
              <a:t>日判時</a:t>
            </a:r>
            <a:r>
              <a:rPr lang="en-US" altLang="ja-JP" dirty="0" smtClean="0">
                <a:solidFill>
                  <a:schemeClr val="tx1"/>
                </a:solidFill>
                <a:latin typeface="+mn-ea"/>
              </a:rPr>
              <a:t>1928</a:t>
            </a:r>
            <a:r>
              <a:rPr lang="ja-JP" altLang="en-US" dirty="0" smtClean="0">
                <a:solidFill>
                  <a:schemeClr val="tx1"/>
                </a:solidFill>
                <a:latin typeface="+mn-ea"/>
              </a:rPr>
              <a:t>号</a:t>
            </a:r>
            <a:r>
              <a:rPr lang="en-US" altLang="ja-JP" dirty="0" smtClean="0">
                <a:solidFill>
                  <a:schemeClr val="tx1"/>
                </a:solidFill>
                <a:latin typeface="+mn-ea"/>
              </a:rPr>
              <a:t>116</a:t>
            </a:r>
            <a:r>
              <a:rPr lang="ja-JP" altLang="en-US" dirty="0" smtClean="0">
                <a:solidFill>
                  <a:schemeClr val="tx1"/>
                </a:solidFill>
                <a:latin typeface="+mn-ea"/>
              </a:rPr>
              <a:t>頁（海洋堂フィギュア事件）</a:t>
            </a:r>
            <a:endParaRPr lang="en-US" altLang="ja-JP" dirty="0" smtClean="0">
              <a:solidFill>
                <a:schemeClr val="tx1"/>
              </a:solidFill>
              <a:latin typeface="+mn-ea"/>
            </a:endParaRPr>
          </a:p>
          <a:p>
            <a:r>
              <a:rPr lang="ja-JP" altLang="en-US" dirty="0" smtClean="0">
                <a:solidFill>
                  <a:schemeClr val="tx1"/>
                </a:solidFill>
                <a:latin typeface="+mn-ea"/>
              </a:rPr>
              <a:t>・知財高判平成</a:t>
            </a:r>
            <a:r>
              <a:rPr lang="en-US" altLang="ja-JP" dirty="0" smtClean="0">
                <a:solidFill>
                  <a:schemeClr val="tx1"/>
                </a:solidFill>
                <a:latin typeface="+mn-ea"/>
              </a:rPr>
              <a:t>26</a:t>
            </a:r>
            <a:r>
              <a:rPr lang="ja-JP" altLang="en-US" dirty="0" smtClean="0">
                <a:solidFill>
                  <a:schemeClr val="tx1"/>
                </a:solidFill>
                <a:latin typeface="+mn-ea"/>
              </a:rPr>
              <a:t>年</a:t>
            </a:r>
            <a:r>
              <a:rPr lang="en-US" altLang="ja-JP" dirty="0" smtClean="0">
                <a:solidFill>
                  <a:schemeClr val="tx1"/>
                </a:solidFill>
                <a:latin typeface="+mn-ea"/>
              </a:rPr>
              <a:t>8</a:t>
            </a:r>
            <a:r>
              <a:rPr lang="ja-JP" altLang="en-US" dirty="0" smtClean="0">
                <a:solidFill>
                  <a:schemeClr val="tx1"/>
                </a:solidFill>
                <a:latin typeface="+mn-ea"/>
              </a:rPr>
              <a:t>月</a:t>
            </a:r>
            <a:r>
              <a:rPr lang="en-US" altLang="ja-JP" dirty="0" smtClean="0">
                <a:solidFill>
                  <a:schemeClr val="tx1"/>
                </a:solidFill>
                <a:latin typeface="+mn-ea"/>
              </a:rPr>
              <a:t>28</a:t>
            </a:r>
            <a:r>
              <a:rPr lang="ja-JP" altLang="en-US" dirty="0" smtClean="0">
                <a:solidFill>
                  <a:schemeClr val="tx1"/>
                </a:solidFill>
                <a:latin typeface="+mn-ea"/>
              </a:rPr>
              <a:t>日判時</a:t>
            </a:r>
            <a:r>
              <a:rPr lang="en-US" altLang="ja-JP" dirty="0" smtClean="0">
                <a:solidFill>
                  <a:schemeClr val="tx1"/>
                </a:solidFill>
                <a:latin typeface="+mn-ea"/>
              </a:rPr>
              <a:t>2238</a:t>
            </a:r>
            <a:r>
              <a:rPr lang="ja-JP" altLang="en-US" dirty="0" smtClean="0">
                <a:solidFill>
                  <a:schemeClr val="tx1"/>
                </a:solidFill>
                <a:latin typeface="+mn-ea"/>
              </a:rPr>
              <a:t>号</a:t>
            </a:r>
            <a:r>
              <a:rPr lang="en-US" altLang="ja-JP" dirty="0" smtClean="0">
                <a:solidFill>
                  <a:schemeClr val="tx1"/>
                </a:solidFill>
                <a:latin typeface="+mn-ea"/>
              </a:rPr>
              <a:t>91</a:t>
            </a:r>
            <a:r>
              <a:rPr lang="ja-JP" altLang="en-US" dirty="0" smtClean="0">
                <a:solidFill>
                  <a:schemeClr val="tx1"/>
                </a:solidFill>
                <a:latin typeface="+mn-ea"/>
              </a:rPr>
              <a:t>頁（ファッションショー事件）</a:t>
            </a:r>
            <a:endParaRPr lang="en-US" altLang="ja-JP" dirty="0" smtClean="0">
              <a:solidFill>
                <a:schemeClr val="tx1"/>
              </a:solidFill>
              <a:latin typeface="+mn-ea"/>
            </a:endParaRPr>
          </a:p>
          <a:p>
            <a:r>
              <a:rPr lang="ja-JP" altLang="en-US" dirty="0" smtClean="0">
                <a:solidFill>
                  <a:schemeClr val="tx1"/>
                </a:solidFill>
                <a:latin typeface="+mn-ea"/>
              </a:rPr>
              <a:t>・知財高判平成</a:t>
            </a:r>
            <a:r>
              <a:rPr lang="en-US" altLang="ja-JP" dirty="0" smtClean="0">
                <a:solidFill>
                  <a:schemeClr val="tx1"/>
                </a:solidFill>
                <a:latin typeface="+mn-ea"/>
              </a:rPr>
              <a:t>27</a:t>
            </a:r>
            <a:r>
              <a:rPr lang="ja-JP" altLang="en-US" dirty="0" smtClean="0">
                <a:solidFill>
                  <a:schemeClr val="tx1"/>
                </a:solidFill>
                <a:latin typeface="+mn-ea"/>
              </a:rPr>
              <a:t>年</a:t>
            </a:r>
            <a:r>
              <a:rPr lang="en-US" altLang="ja-JP" dirty="0" smtClean="0">
                <a:solidFill>
                  <a:schemeClr val="tx1"/>
                </a:solidFill>
                <a:latin typeface="+mn-ea"/>
              </a:rPr>
              <a:t>4</a:t>
            </a:r>
            <a:r>
              <a:rPr lang="ja-JP" altLang="en-US" dirty="0" smtClean="0">
                <a:solidFill>
                  <a:schemeClr val="tx1"/>
                </a:solidFill>
                <a:latin typeface="+mn-ea"/>
              </a:rPr>
              <a:t>月</a:t>
            </a:r>
            <a:r>
              <a:rPr lang="en-US" altLang="ja-JP" dirty="0" smtClean="0">
                <a:solidFill>
                  <a:schemeClr val="tx1"/>
                </a:solidFill>
                <a:latin typeface="+mn-ea"/>
              </a:rPr>
              <a:t>14</a:t>
            </a:r>
            <a:r>
              <a:rPr lang="ja-JP" altLang="en-US" dirty="0" smtClean="0">
                <a:solidFill>
                  <a:schemeClr val="tx1"/>
                </a:solidFill>
                <a:latin typeface="+mn-ea"/>
              </a:rPr>
              <a:t>日判時</a:t>
            </a:r>
            <a:r>
              <a:rPr lang="en-US" altLang="ja-JP" dirty="0" smtClean="0">
                <a:solidFill>
                  <a:schemeClr val="tx1"/>
                </a:solidFill>
                <a:latin typeface="+mn-ea"/>
              </a:rPr>
              <a:t>2267</a:t>
            </a:r>
            <a:r>
              <a:rPr lang="ja-JP" altLang="en-US" dirty="0" smtClean="0">
                <a:solidFill>
                  <a:schemeClr val="tx1"/>
                </a:solidFill>
                <a:latin typeface="+mn-ea"/>
              </a:rPr>
              <a:t>号</a:t>
            </a:r>
            <a:r>
              <a:rPr lang="en-US" altLang="ja-JP" dirty="0" smtClean="0">
                <a:solidFill>
                  <a:schemeClr val="tx1"/>
                </a:solidFill>
                <a:latin typeface="+mn-ea"/>
              </a:rPr>
              <a:t>91</a:t>
            </a:r>
            <a:r>
              <a:rPr lang="ja-JP" altLang="en-US" dirty="0" smtClean="0">
                <a:solidFill>
                  <a:schemeClr val="tx1"/>
                </a:solidFill>
                <a:latin typeface="+mn-ea"/>
              </a:rPr>
              <a:t>頁（</a:t>
            </a:r>
            <a:r>
              <a:rPr lang="en-US" altLang="ja-JP" dirty="0" smtClean="0">
                <a:solidFill>
                  <a:schemeClr val="tx1"/>
                </a:solidFill>
                <a:latin typeface="+mn-ea"/>
              </a:rPr>
              <a:t>TRIPP TRAPP</a:t>
            </a:r>
            <a:r>
              <a:rPr lang="ja-JP" altLang="en-US" dirty="0" smtClean="0">
                <a:solidFill>
                  <a:schemeClr val="tx1"/>
                </a:solidFill>
                <a:latin typeface="+mn-ea"/>
              </a:rPr>
              <a:t>事件）</a:t>
            </a:r>
            <a:endParaRPr lang="en-US" altLang="ja-JP" dirty="0" smtClean="0">
              <a:solidFill>
                <a:schemeClr val="tx1"/>
              </a:solidFill>
              <a:latin typeface="+mn-ea"/>
            </a:endParaRPr>
          </a:p>
          <a:p>
            <a:r>
              <a:rPr lang="ja-JP" altLang="en-US" dirty="0" smtClean="0">
                <a:solidFill>
                  <a:schemeClr val="tx1"/>
                </a:solidFill>
                <a:latin typeface="+mn-ea"/>
              </a:rPr>
              <a:t>・大阪地判平成</a:t>
            </a:r>
            <a:r>
              <a:rPr lang="en-US" altLang="ja-JP" dirty="0" smtClean="0">
                <a:solidFill>
                  <a:schemeClr val="tx1"/>
                </a:solidFill>
                <a:latin typeface="+mn-ea"/>
              </a:rPr>
              <a:t>27</a:t>
            </a:r>
            <a:r>
              <a:rPr lang="ja-JP" altLang="en-US" dirty="0" smtClean="0">
                <a:solidFill>
                  <a:schemeClr val="tx1"/>
                </a:solidFill>
                <a:latin typeface="+mn-ea"/>
              </a:rPr>
              <a:t>年</a:t>
            </a:r>
            <a:r>
              <a:rPr lang="en-US" altLang="ja-JP" dirty="0" smtClean="0">
                <a:solidFill>
                  <a:schemeClr val="tx1"/>
                </a:solidFill>
                <a:latin typeface="+mn-ea"/>
              </a:rPr>
              <a:t>9</a:t>
            </a:r>
            <a:r>
              <a:rPr lang="ja-JP" altLang="en-US" dirty="0" smtClean="0">
                <a:solidFill>
                  <a:schemeClr val="tx1"/>
                </a:solidFill>
                <a:latin typeface="+mn-ea"/>
              </a:rPr>
              <a:t>月</a:t>
            </a:r>
            <a:r>
              <a:rPr lang="en-US" altLang="ja-JP" dirty="0" smtClean="0">
                <a:solidFill>
                  <a:schemeClr val="tx1"/>
                </a:solidFill>
                <a:latin typeface="+mn-ea"/>
              </a:rPr>
              <a:t>24</a:t>
            </a:r>
            <a:r>
              <a:rPr lang="ja-JP" altLang="en-US" dirty="0" smtClean="0">
                <a:solidFill>
                  <a:schemeClr val="tx1"/>
                </a:solidFill>
                <a:latin typeface="+mn-ea"/>
              </a:rPr>
              <a:t>日判時</a:t>
            </a:r>
            <a:r>
              <a:rPr lang="en-US" altLang="ja-JP" dirty="0" smtClean="0">
                <a:solidFill>
                  <a:schemeClr val="tx1"/>
                </a:solidFill>
                <a:latin typeface="+mn-ea"/>
              </a:rPr>
              <a:t>2292</a:t>
            </a:r>
            <a:r>
              <a:rPr lang="ja-JP" altLang="en-US" dirty="0" smtClean="0">
                <a:solidFill>
                  <a:schemeClr val="tx1"/>
                </a:solidFill>
                <a:latin typeface="+mn-ea"/>
              </a:rPr>
              <a:t>号</a:t>
            </a:r>
            <a:r>
              <a:rPr lang="en-US" altLang="ja-JP" dirty="0" smtClean="0">
                <a:solidFill>
                  <a:schemeClr val="tx1"/>
                </a:solidFill>
                <a:latin typeface="+mn-ea"/>
              </a:rPr>
              <a:t>88</a:t>
            </a:r>
            <a:r>
              <a:rPr lang="ja-JP" altLang="en-US" dirty="0" smtClean="0">
                <a:solidFill>
                  <a:schemeClr val="tx1"/>
                </a:solidFill>
                <a:latin typeface="+mn-ea"/>
              </a:rPr>
              <a:t>頁（ピクトグラム事件）</a:t>
            </a:r>
            <a:endParaRPr lang="en-US" altLang="ja-JP" dirty="0" smtClean="0">
              <a:solidFill>
                <a:schemeClr val="tx1"/>
              </a:solidFill>
              <a:latin typeface="+mn-ea"/>
            </a:endParaRPr>
          </a:p>
          <a:p>
            <a:r>
              <a:rPr lang="ja-JP" altLang="en-US" dirty="0" smtClean="0">
                <a:solidFill>
                  <a:schemeClr val="tx1"/>
                </a:solidFill>
              </a:rPr>
              <a:t>・知財高判平成</a:t>
            </a:r>
            <a:r>
              <a:rPr lang="en-US" altLang="ja-JP" dirty="0" smtClean="0">
                <a:solidFill>
                  <a:schemeClr val="tx1"/>
                </a:solidFill>
              </a:rPr>
              <a:t>28</a:t>
            </a:r>
            <a:r>
              <a:rPr lang="ja-JP" altLang="en-US" dirty="0" smtClean="0">
                <a:solidFill>
                  <a:schemeClr val="tx1"/>
                </a:solidFill>
              </a:rPr>
              <a:t>年</a:t>
            </a:r>
            <a:r>
              <a:rPr lang="en-US" altLang="ja-JP" dirty="0" smtClean="0">
                <a:solidFill>
                  <a:schemeClr val="tx1"/>
                </a:solidFill>
              </a:rPr>
              <a:t>11</a:t>
            </a:r>
            <a:r>
              <a:rPr lang="ja-JP" altLang="en-US" dirty="0" smtClean="0">
                <a:solidFill>
                  <a:schemeClr val="tx1"/>
                </a:solidFill>
              </a:rPr>
              <a:t>月</a:t>
            </a:r>
            <a:r>
              <a:rPr lang="en-US" altLang="ja-JP" dirty="0" smtClean="0">
                <a:solidFill>
                  <a:schemeClr val="tx1"/>
                </a:solidFill>
              </a:rPr>
              <a:t>30</a:t>
            </a:r>
            <a:r>
              <a:rPr lang="ja-JP" altLang="en-US" dirty="0" smtClean="0">
                <a:solidFill>
                  <a:schemeClr val="tx1"/>
                </a:solidFill>
              </a:rPr>
              <a:t>日平成</a:t>
            </a:r>
            <a:r>
              <a:rPr lang="en-US" altLang="ja-JP" dirty="0" smtClean="0">
                <a:solidFill>
                  <a:schemeClr val="tx1"/>
                </a:solidFill>
              </a:rPr>
              <a:t>28</a:t>
            </a:r>
            <a:r>
              <a:rPr lang="ja-JP" altLang="en-US" dirty="0" smtClean="0">
                <a:solidFill>
                  <a:schemeClr val="tx1"/>
                </a:solidFill>
              </a:rPr>
              <a:t>年（ネ）</a:t>
            </a:r>
            <a:r>
              <a:rPr lang="en-US" altLang="ja-JP" dirty="0" smtClean="0">
                <a:solidFill>
                  <a:schemeClr val="tx1"/>
                </a:solidFill>
              </a:rPr>
              <a:t>10081</a:t>
            </a:r>
            <a:r>
              <a:rPr lang="ja-JP" altLang="en-US" dirty="0" smtClean="0">
                <a:solidFill>
                  <a:schemeClr val="tx1"/>
                </a:solidFill>
              </a:rPr>
              <a:t>号（加湿器事件）</a:t>
            </a:r>
            <a:endParaRPr lang="en-US" altLang="ja-JP" dirty="0" smtClean="0">
              <a:solidFill>
                <a:schemeClr val="tx1"/>
              </a:solidFill>
            </a:endParaRPr>
          </a:p>
          <a:p>
            <a:endParaRPr kumimoji="1" lang="en-US" altLang="ja-JP" dirty="0" smtClean="0">
              <a:solidFill>
                <a:schemeClr val="tx1"/>
              </a:solidFill>
            </a:endParaRPr>
          </a:p>
          <a:p>
            <a:r>
              <a:rPr lang="ja-JP" altLang="en-US" dirty="0" smtClean="0">
                <a:solidFill>
                  <a:schemeClr val="tx1"/>
                </a:solidFill>
              </a:rPr>
              <a:t>・そのうえで、著作物として保護されるとなると、どのようなことが生じるのか（保護期間の長さや、写真撮影の可否等）、検討させるとよい。</a:t>
            </a:r>
            <a:endParaRPr lang="en-US" altLang="ja-JP" dirty="0" smtClean="0">
              <a:solidFill>
                <a:schemeClr val="tx1"/>
              </a:solidFill>
            </a:endParaRPr>
          </a:p>
          <a:p>
            <a:endParaRPr kumimoji="1" lang="en-US" altLang="ja-JP" dirty="0" smtClean="0">
              <a:solidFill>
                <a:schemeClr val="tx1"/>
              </a:solidFill>
            </a:endParaRPr>
          </a:p>
          <a:p>
            <a:r>
              <a:rPr lang="ja-JP" altLang="en-US" dirty="0" smtClean="0">
                <a:solidFill>
                  <a:schemeClr val="tx1"/>
                </a:solidFill>
              </a:rPr>
              <a:t>（条文：著作</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1</a:t>
            </a:r>
            <a:r>
              <a:rPr lang="ja-JP" altLang="en-US" dirty="0" smtClean="0">
                <a:solidFill>
                  <a:schemeClr val="tx1"/>
                </a:solidFill>
              </a:rPr>
              <a:t>号、</a:t>
            </a:r>
            <a:r>
              <a:rPr lang="en-US" altLang="ja-JP" dirty="0" smtClean="0">
                <a:solidFill>
                  <a:schemeClr val="tx1"/>
                </a:solidFill>
              </a:rPr>
              <a:t>10</a:t>
            </a:r>
            <a:r>
              <a:rPr lang="ja-JP" altLang="en-US" dirty="0" smtClean="0">
                <a:solidFill>
                  <a:schemeClr val="tx1"/>
                </a:solidFill>
              </a:rPr>
              <a:t>条）</a:t>
            </a:r>
            <a:endParaRPr lang="en-US" altLang="ja-JP" dirty="0" smtClean="0">
              <a:solidFill>
                <a:schemeClr val="tx1"/>
              </a:solidFill>
            </a:endParaRPr>
          </a:p>
        </p:txBody>
      </p:sp>
    </p:spTree>
    <p:extLst>
      <p:ext uri="{BB962C8B-B14F-4D97-AF65-F5344CB8AC3E}">
        <p14:creationId xmlns:p14="http://schemas.microsoft.com/office/powerpoint/2010/main" val="1886915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873436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・保護を受ける者について理解する。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dirty="0" smtClean="0">
                <a:solidFill>
                  <a:schemeClr val="tx1"/>
                </a:solidFill>
              </a:rPr>
              <a:t>・著作者については、原則としては著作物を創作した自然人であること（著作</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2</a:t>
            </a:r>
            <a:r>
              <a:rPr lang="ja-JP" altLang="en-US" dirty="0" smtClean="0">
                <a:solidFill>
                  <a:schemeClr val="tx1"/>
                </a:solidFill>
              </a:rPr>
              <a:t>号）、ただし、現実的には職務著作（著作</a:t>
            </a:r>
            <a:r>
              <a:rPr lang="en-US" altLang="ja-JP" dirty="0" smtClean="0">
                <a:solidFill>
                  <a:schemeClr val="tx1"/>
                </a:solidFill>
              </a:rPr>
              <a:t>15</a:t>
            </a:r>
            <a:r>
              <a:rPr lang="ja-JP" altLang="en-US" dirty="0" smtClean="0">
                <a:solidFill>
                  <a:schemeClr val="tx1"/>
                </a:solidFill>
              </a:rPr>
              <a:t>条）として、法人等使用者に著作者の権利が原始帰属することが多いことを説明する。</a:t>
            </a:r>
            <a:endParaRPr lang="en-US" altLang="ja-JP" dirty="0" smtClean="0">
              <a:solidFill>
                <a:schemeClr val="tx1"/>
              </a:solidFill>
            </a:endParaRPr>
          </a:p>
          <a:p>
            <a:r>
              <a:rPr lang="ja-JP" altLang="en-US" dirty="0" smtClean="0">
                <a:solidFill>
                  <a:schemeClr val="tx1"/>
                </a:solidFill>
              </a:rPr>
              <a:t>・著作者には、支分権の束としての著作権（著作</a:t>
            </a:r>
            <a:r>
              <a:rPr lang="en-US" altLang="ja-JP" dirty="0" smtClean="0">
                <a:solidFill>
                  <a:schemeClr val="tx1"/>
                </a:solidFill>
              </a:rPr>
              <a:t>21</a:t>
            </a:r>
            <a:r>
              <a:rPr lang="ja-JP" altLang="en-US" dirty="0" smtClean="0">
                <a:solidFill>
                  <a:schemeClr val="tx1"/>
                </a:solidFill>
              </a:rPr>
              <a:t>条以下）と著作者人格権（著作</a:t>
            </a:r>
            <a:r>
              <a:rPr lang="en-US" altLang="ja-JP" dirty="0" smtClean="0">
                <a:solidFill>
                  <a:schemeClr val="tx1"/>
                </a:solidFill>
              </a:rPr>
              <a:t>18</a:t>
            </a:r>
            <a:r>
              <a:rPr lang="ja-JP" altLang="en-US" dirty="0" smtClean="0">
                <a:solidFill>
                  <a:schemeClr val="tx1"/>
                </a:solidFill>
              </a:rPr>
              <a:t>条以下）が認められることを説明する。</a:t>
            </a:r>
            <a:endParaRPr lang="en-US" altLang="ja-JP" dirty="0" smtClean="0">
              <a:solidFill>
                <a:schemeClr val="tx1"/>
              </a:solidFill>
            </a:endParaRPr>
          </a:p>
          <a:p>
            <a:r>
              <a:rPr lang="ja-JP" altLang="en-US" sz="1100" dirty="0" smtClean="0">
                <a:solidFill>
                  <a:schemeClr val="tx1"/>
                </a:solidFill>
              </a:rPr>
              <a:t>・著作者、創作日を明らかにするため、公証役場において「確定日付」を付与してもらうことがある。これにより自分がいつ創作したかを明示することができる。</a:t>
            </a:r>
            <a:endParaRPr lang="en-US" altLang="ja-JP" sz="1100" dirty="0" smtClean="0">
              <a:solidFill>
                <a:schemeClr val="tx1"/>
              </a:solidFill>
            </a:endParaRPr>
          </a:p>
          <a:p>
            <a:endParaRPr lang="en-US" altLang="ja-JP" dirty="0" smtClean="0">
              <a:solidFill>
                <a:schemeClr val="tx1"/>
              </a:solidFill>
            </a:endParaRPr>
          </a:p>
          <a:p>
            <a:r>
              <a:rPr lang="ja-JP" altLang="en-US" dirty="0" smtClean="0">
                <a:solidFill>
                  <a:schemeClr val="tx1"/>
                </a:solidFill>
              </a:rPr>
              <a:t>（条文：著作</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2</a:t>
            </a:r>
            <a:r>
              <a:rPr lang="ja-JP" altLang="en-US" dirty="0" smtClean="0">
                <a:solidFill>
                  <a:schemeClr val="tx1"/>
                </a:solidFill>
              </a:rPr>
              <a:t>号、</a:t>
            </a:r>
            <a:r>
              <a:rPr lang="en-US" altLang="ja-JP" dirty="0" smtClean="0">
                <a:solidFill>
                  <a:schemeClr val="tx1"/>
                </a:solidFill>
              </a:rPr>
              <a:t>17</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endParaRPr kumimoji="1" lang="ja-JP" altLang="en-US" dirty="0">
              <a:solidFill>
                <a:schemeClr val="tx1"/>
              </a:solidFill>
            </a:endParaRPr>
          </a:p>
        </p:txBody>
      </p:sp>
    </p:spTree>
    <p:extLst>
      <p:ext uri="{BB962C8B-B14F-4D97-AF65-F5344CB8AC3E}">
        <p14:creationId xmlns:p14="http://schemas.microsoft.com/office/powerpoint/2010/main" val="2177878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lang="ja-JP" altLang="en-US" dirty="0" smtClean="0">
                <a:solidFill>
                  <a:schemeClr val="tx1"/>
                </a:solidFill>
              </a:rPr>
              <a:t>・共同著作物（著作</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12</a:t>
            </a:r>
            <a:r>
              <a:rPr lang="ja-JP" altLang="en-US" dirty="0" smtClean="0">
                <a:solidFill>
                  <a:schemeClr val="tx1"/>
                </a:solidFill>
              </a:rPr>
              <a:t>号）を理解する。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dirty="0" smtClean="0">
                <a:solidFill>
                  <a:schemeClr val="tx1"/>
                </a:solidFill>
              </a:rPr>
              <a:t>・共同著作物の例としては、複数人による即興アンサンブルで演奏しながら作曲したり、大きなキャンバスに複数人で</a:t>
            </a:r>
            <a:r>
              <a:rPr lang="en-US" altLang="ja-JP" dirty="0" smtClean="0">
                <a:solidFill>
                  <a:schemeClr val="tx1"/>
                </a:solidFill>
              </a:rPr>
              <a:t>1</a:t>
            </a:r>
            <a:r>
              <a:rPr lang="ja-JP" altLang="en-US" dirty="0" smtClean="0">
                <a:solidFill>
                  <a:schemeClr val="tx1"/>
                </a:solidFill>
              </a:rPr>
              <a:t>枚の絵を描いたりすることで作成された著作物が挙げられる。</a:t>
            </a:r>
            <a:endParaRPr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・分離利用不可能性の説明に当たっては、結合著作物（小説と挿絵や、楽曲と詩歌の関係のように、分離して可能な著作物）との区別の説明が必要である。</a:t>
            </a:r>
            <a:endParaRPr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・共同著作物を認めた裁判例としては、大阪地判平成</a:t>
            </a:r>
            <a:r>
              <a:rPr lang="en-US" altLang="ja-JP" dirty="0" smtClean="0">
                <a:solidFill>
                  <a:schemeClr val="tx1"/>
                </a:solidFill>
              </a:rPr>
              <a:t>4</a:t>
            </a:r>
            <a:r>
              <a:rPr lang="ja-JP" altLang="en-US" dirty="0" smtClean="0">
                <a:solidFill>
                  <a:schemeClr val="tx1"/>
                </a:solidFill>
              </a:rPr>
              <a:t>年</a:t>
            </a:r>
            <a:r>
              <a:rPr lang="en-US" altLang="ja-JP" dirty="0" smtClean="0">
                <a:solidFill>
                  <a:schemeClr val="tx1"/>
                </a:solidFill>
              </a:rPr>
              <a:t>8</a:t>
            </a:r>
            <a:r>
              <a:rPr lang="ja-JP" altLang="en-US" dirty="0" smtClean="0">
                <a:solidFill>
                  <a:schemeClr val="tx1"/>
                </a:solidFill>
              </a:rPr>
              <a:t>月</a:t>
            </a:r>
            <a:r>
              <a:rPr lang="en-US" altLang="ja-JP" dirty="0" smtClean="0">
                <a:solidFill>
                  <a:schemeClr val="tx1"/>
                </a:solidFill>
              </a:rPr>
              <a:t>27</a:t>
            </a:r>
            <a:r>
              <a:rPr lang="ja-JP" altLang="en-US" dirty="0" smtClean="0">
                <a:solidFill>
                  <a:schemeClr val="tx1"/>
                </a:solidFill>
              </a:rPr>
              <a:t>日判時</a:t>
            </a:r>
            <a:r>
              <a:rPr lang="en-US" altLang="ja-JP" dirty="0" smtClean="0">
                <a:solidFill>
                  <a:schemeClr val="tx1"/>
                </a:solidFill>
              </a:rPr>
              <a:t>1444</a:t>
            </a:r>
            <a:r>
              <a:rPr lang="ja-JP" altLang="en-US" dirty="0" smtClean="0">
                <a:solidFill>
                  <a:schemeClr val="tx1"/>
                </a:solidFill>
              </a:rPr>
              <a:t>号</a:t>
            </a:r>
            <a:r>
              <a:rPr lang="en-US" altLang="ja-JP" dirty="0" smtClean="0">
                <a:solidFill>
                  <a:schemeClr val="tx1"/>
                </a:solidFill>
              </a:rPr>
              <a:t>144</a:t>
            </a:r>
            <a:r>
              <a:rPr lang="ja-JP" altLang="en-US" dirty="0" smtClean="0">
                <a:solidFill>
                  <a:schemeClr val="tx1"/>
                </a:solidFill>
              </a:rPr>
              <a:t>頁（静かな焰事件）、東京地判平成</a:t>
            </a:r>
            <a:r>
              <a:rPr lang="en-US" altLang="ja-JP" dirty="0" smtClean="0">
                <a:solidFill>
                  <a:schemeClr val="tx1"/>
                </a:solidFill>
              </a:rPr>
              <a:t>9</a:t>
            </a:r>
            <a:r>
              <a:rPr lang="ja-JP" altLang="en-US" dirty="0" smtClean="0">
                <a:solidFill>
                  <a:schemeClr val="tx1"/>
                </a:solidFill>
              </a:rPr>
              <a:t>年</a:t>
            </a:r>
            <a:r>
              <a:rPr lang="en-US" altLang="ja-JP" dirty="0" smtClean="0">
                <a:solidFill>
                  <a:schemeClr val="tx1"/>
                </a:solidFill>
              </a:rPr>
              <a:t>3</a:t>
            </a:r>
            <a:r>
              <a:rPr lang="ja-JP" altLang="en-US" dirty="0" smtClean="0">
                <a:solidFill>
                  <a:schemeClr val="tx1"/>
                </a:solidFill>
              </a:rPr>
              <a:t>月</a:t>
            </a:r>
            <a:r>
              <a:rPr lang="en-US" altLang="ja-JP" dirty="0" smtClean="0">
                <a:solidFill>
                  <a:schemeClr val="tx1"/>
                </a:solidFill>
              </a:rPr>
              <a:t>31</a:t>
            </a:r>
            <a:r>
              <a:rPr lang="ja-JP" altLang="en-US" dirty="0" smtClean="0">
                <a:solidFill>
                  <a:schemeClr val="tx1"/>
                </a:solidFill>
              </a:rPr>
              <a:t>日判時</a:t>
            </a:r>
            <a:r>
              <a:rPr lang="en-US" altLang="ja-JP" dirty="0" smtClean="0">
                <a:solidFill>
                  <a:schemeClr val="tx1"/>
                </a:solidFill>
              </a:rPr>
              <a:t>1606</a:t>
            </a:r>
            <a:r>
              <a:rPr lang="ja-JP" altLang="en-US" dirty="0" smtClean="0">
                <a:solidFill>
                  <a:schemeClr val="tx1"/>
                </a:solidFill>
              </a:rPr>
              <a:t>号</a:t>
            </a:r>
            <a:r>
              <a:rPr lang="en-US" altLang="ja-JP" dirty="0" smtClean="0">
                <a:solidFill>
                  <a:schemeClr val="tx1"/>
                </a:solidFill>
              </a:rPr>
              <a:t>118</a:t>
            </a:r>
            <a:r>
              <a:rPr lang="ja-JP" altLang="en-US" dirty="0" smtClean="0">
                <a:solidFill>
                  <a:schemeClr val="tx1"/>
                </a:solidFill>
              </a:rPr>
              <a:t>頁（だれでもできる在宅介護事件）が存在する。</a:t>
            </a:r>
          </a:p>
          <a:p>
            <a:endParaRPr lang="en-US" altLang="ja-JP" dirty="0" smtClean="0">
              <a:solidFill>
                <a:schemeClr val="tx1"/>
              </a:solidFill>
            </a:endParaRPr>
          </a:p>
          <a:p>
            <a:r>
              <a:rPr kumimoji="1" lang="ja-JP" altLang="en-US" dirty="0" smtClean="0">
                <a:solidFill>
                  <a:schemeClr val="tx1"/>
                </a:solidFill>
              </a:rPr>
              <a:t>・共同制作等に関わる学生にとって、できあがったデザインに係る権利の帰趨を検討させるのもよい。</a:t>
            </a:r>
            <a:r>
              <a:rPr lang="ja-JP" altLang="en-US" dirty="0" smtClean="0">
                <a:solidFill>
                  <a:schemeClr val="tx1"/>
                </a:solidFill>
              </a:rPr>
              <a:t>共同著作物の利用態様の決定権として各人が著作者人格権</a:t>
            </a:r>
            <a:r>
              <a:rPr lang="en-US" altLang="ja-JP" dirty="0" smtClean="0">
                <a:solidFill>
                  <a:schemeClr val="tx1"/>
                </a:solidFill>
              </a:rPr>
              <a:t>(</a:t>
            </a:r>
            <a:r>
              <a:rPr lang="ja-JP" altLang="en-US" dirty="0" smtClean="0">
                <a:solidFill>
                  <a:schemeClr val="tx1"/>
                </a:solidFill>
              </a:rPr>
              <a:t>第</a:t>
            </a:r>
            <a:r>
              <a:rPr lang="en-US" altLang="ja-JP" dirty="0" smtClean="0">
                <a:solidFill>
                  <a:schemeClr val="tx1"/>
                </a:solidFill>
              </a:rPr>
              <a:t>12</a:t>
            </a:r>
            <a:r>
              <a:rPr lang="ja-JP" altLang="en-US" dirty="0" smtClean="0">
                <a:solidFill>
                  <a:schemeClr val="tx1"/>
                </a:solidFill>
              </a:rPr>
              <a:t>時限で取り扱う）を有することや（著作</a:t>
            </a:r>
            <a:r>
              <a:rPr lang="en-US" altLang="ja-JP" dirty="0" smtClean="0">
                <a:solidFill>
                  <a:schemeClr val="tx1"/>
                </a:solidFill>
              </a:rPr>
              <a:t>64</a:t>
            </a:r>
            <a:r>
              <a:rPr lang="ja-JP" altLang="en-US" dirty="0" smtClean="0">
                <a:solidFill>
                  <a:schemeClr val="tx1"/>
                </a:solidFill>
              </a:rPr>
              <a:t>条）、共同著作物の利用についての著作権は、共同著作者間の共有となることについて、具体的な例示を挙げるとよい。例えば、著作物</a:t>
            </a:r>
            <a:r>
              <a:rPr lang="ja-JP" altLang="en-US" dirty="0">
                <a:solidFill>
                  <a:schemeClr val="tx1"/>
                </a:solidFill>
              </a:rPr>
              <a:t>にあたるグラフィックデザインの著作者</a:t>
            </a:r>
            <a:r>
              <a:rPr lang="ja-JP" altLang="en-US" dirty="0" smtClean="0">
                <a:solidFill>
                  <a:schemeClr val="tx1"/>
                </a:solidFill>
              </a:rPr>
              <a:t>の</a:t>
            </a:r>
            <a:r>
              <a:rPr lang="en-US" altLang="ja-JP" dirty="0" smtClean="0">
                <a:solidFill>
                  <a:schemeClr val="tx1"/>
                </a:solidFill>
              </a:rPr>
              <a:t>1</a:t>
            </a:r>
            <a:r>
              <a:rPr lang="ja-JP" altLang="en-US" dirty="0" smtClean="0">
                <a:solidFill>
                  <a:schemeClr val="tx1"/>
                </a:solidFill>
              </a:rPr>
              <a:t>人が、他</a:t>
            </a:r>
            <a:r>
              <a:rPr lang="ja-JP" altLang="en-US" dirty="0">
                <a:solidFill>
                  <a:schemeClr val="tx1"/>
                </a:solidFill>
              </a:rPr>
              <a:t>の著作者の同意を得ず</a:t>
            </a:r>
            <a:r>
              <a:rPr lang="ja-JP" altLang="en-US" dirty="0" smtClean="0">
                <a:solidFill>
                  <a:schemeClr val="tx1"/>
                </a:solidFill>
              </a:rPr>
              <a:t>に、勝手</a:t>
            </a:r>
            <a:r>
              <a:rPr lang="ja-JP" altLang="en-US" dirty="0">
                <a:solidFill>
                  <a:schemeClr val="tx1"/>
                </a:solidFill>
              </a:rPr>
              <a:t>にインターネットにアップロードしたり（自己利用である公衆送信</a:t>
            </a:r>
            <a:r>
              <a:rPr lang="ja-JP" altLang="en-US" dirty="0" smtClean="0">
                <a:solidFill>
                  <a:schemeClr val="tx1"/>
                </a:solidFill>
              </a:rPr>
              <a:t>）、企業</a:t>
            </a:r>
            <a:r>
              <a:rPr lang="ja-JP" altLang="en-US" dirty="0">
                <a:solidFill>
                  <a:schemeClr val="tx1"/>
                </a:solidFill>
              </a:rPr>
              <a:t>にライセンスをしたり（利用許諾）することは</a:t>
            </a:r>
            <a:r>
              <a:rPr lang="ja-JP" altLang="en-US" dirty="0" smtClean="0">
                <a:solidFill>
                  <a:schemeClr val="tx1"/>
                </a:solidFill>
              </a:rPr>
              <a:t>許されない（著作</a:t>
            </a:r>
            <a:r>
              <a:rPr lang="en-US" altLang="ja-JP" dirty="0">
                <a:solidFill>
                  <a:schemeClr val="tx1"/>
                </a:solidFill>
              </a:rPr>
              <a:t>65</a:t>
            </a:r>
            <a:r>
              <a:rPr lang="ja-JP" altLang="en-US" dirty="0">
                <a:solidFill>
                  <a:schemeClr val="tx1"/>
                </a:solidFill>
              </a:rPr>
              <a:t>条</a:t>
            </a:r>
            <a:r>
              <a:rPr lang="ja-JP" altLang="en-US"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r>
              <a:rPr lang="ja-JP" altLang="en-US" dirty="0" smtClean="0">
                <a:solidFill>
                  <a:schemeClr val="tx1"/>
                </a:solidFill>
              </a:rPr>
              <a:t>（</a:t>
            </a:r>
            <a:r>
              <a:rPr kumimoji="1" lang="ja-JP" altLang="en-US" dirty="0" smtClean="0">
                <a:solidFill>
                  <a:schemeClr val="tx1"/>
                </a:solidFill>
              </a:rPr>
              <a:t>条文：著作</a:t>
            </a:r>
            <a:r>
              <a:rPr kumimoji="1" lang="en-US" altLang="ja-JP" dirty="0" smtClean="0">
                <a:solidFill>
                  <a:schemeClr val="tx1"/>
                </a:solidFill>
              </a:rPr>
              <a:t>2</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a:t>
            </a:r>
            <a:r>
              <a:rPr kumimoji="1" lang="en-US" altLang="ja-JP" dirty="0" smtClean="0">
                <a:solidFill>
                  <a:schemeClr val="tx1"/>
                </a:solidFill>
              </a:rPr>
              <a:t>12</a:t>
            </a:r>
            <a:r>
              <a:rPr kumimoji="1" lang="ja-JP" altLang="en-US" dirty="0" smtClean="0">
                <a:solidFill>
                  <a:schemeClr val="tx1"/>
                </a:solidFill>
              </a:rPr>
              <a:t>号）</a:t>
            </a:r>
            <a:endParaRPr lang="en-US" altLang="ja-JP" dirty="0">
              <a:solidFill>
                <a:schemeClr val="tx1"/>
              </a:solidFill>
            </a:endParaRPr>
          </a:p>
        </p:txBody>
      </p:sp>
    </p:spTree>
    <p:extLst>
      <p:ext uri="{BB962C8B-B14F-4D97-AF65-F5344CB8AC3E}">
        <p14:creationId xmlns:p14="http://schemas.microsoft.com/office/powerpoint/2010/main" val="2497249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108112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の考え方を理解する。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r>
              <a:rPr lang="ja-JP" altLang="en-US" dirty="0" smtClean="0"/>
              <a:t>・アイデアは保護されないことを確認する。</a:t>
            </a:r>
            <a:endParaRPr lang="en-US" altLang="ja-JP" dirty="0" smtClean="0"/>
          </a:p>
          <a:p>
            <a:r>
              <a:rPr kumimoji="1" lang="ja-JP" altLang="en-US" dirty="0" smtClean="0"/>
              <a:t>・</a:t>
            </a:r>
            <a:r>
              <a:rPr kumimoji="1" lang="en-US" altLang="ja-JP" dirty="0" smtClean="0"/>
              <a:t>A</a:t>
            </a:r>
            <a:r>
              <a:rPr kumimoji="1" lang="ja-JP" altLang="en-US" dirty="0" smtClean="0"/>
              <a:t>案から</a:t>
            </a:r>
            <a:r>
              <a:rPr kumimoji="1" lang="en-US" altLang="ja-JP" dirty="0" smtClean="0"/>
              <a:t>D</a:t>
            </a:r>
            <a:r>
              <a:rPr kumimoji="1" lang="ja-JP" altLang="en-US" dirty="0" smtClean="0"/>
              <a:t>案の著作者がそれぞれ誰となるか、検討させる。</a:t>
            </a:r>
            <a:endParaRPr kumimoji="1" lang="ja-JP" altLang="en-US" dirty="0"/>
          </a:p>
        </p:txBody>
      </p:sp>
    </p:spTree>
    <p:extLst>
      <p:ext uri="{BB962C8B-B14F-4D97-AF65-F5344CB8AC3E}">
        <p14:creationId xmlns:p14="http://schemas.microsoft.com/office/powerpoint/2010/main" val="37753801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a:t>
            </a:r>
            <a:r>
              <a:rPr kumimoji="1" lang="en-US" altLang="ja-JP" dirty="0" smtClean="0">
                <a:solidFill>
                  <a:schemeClr val="tx1"/>
                </a:solidFill>
              </a:rPr>
              <a:t>CASE</a:t>
            </a:r>
            <a:r>
              <a:rPr kumimoji="1" lang="ja-JP" altLang="en-US" dirty="0" smtClean="0">
                <a:solidFill>
                  <a:schemeClr val="tx1"/>
                </a:solidFill>
              </a:rPr>
              <a:t>の考え方を理解する。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・具体的な事情にもよるが、</a:t>
            </a:r>
            <a:r>
              <a:rPr kumimoji="1" lang="en-US" altLang="ja-JP" dirty="0" smtClean="0">
                <a:solidFill>
                  <a:schemeClr val="tx1"/>
                </a:solidFill>
              </a:rPr>
              <a:t>A</a:t>
            </a:r>
            <a:r>
              <a:rPr kumimoji="1" lang="ja-JP" altLang="en-US" dirty="0" smtClean="0">
                <a:solidFill>
                  <a:schemeClr val="tx1"/>
                </a:solidFill>
              </a:rPr>
              <a:t>案・</a:t>
            </a:r>
            <a:r>
              <a:rPr kumimoji="1" lang="en-US" altLang="ja-JP" dirty="0" smtClean="0">
                <a:solidFill>
                  <a:schemeClr val="tx1"/>
                </a:solidFill>
              </a:rPr>
              <a:t>B</a:t>
            </a:r>
            <a:r>
              <a:rPr kumimoji="1" lang="ja-JP" altLang="en-US" dirty="0" smtClean="0">
                <a:solidFill>
                  <a:schemeClr val="tx1"/>
                </a:solidFill>
              </a:rPr>
              <a:t>案・</a:t>
            </a:r>
            <a:r>
              <a:rPr kumimoji="1" lang="en-US" altLang="ja-JP" dirty="0" smtClean="0">
                <a:solidFill>
                  <a:schemeClr val="tx1"/>
                </a:solidFill>
              </a:rPr>
              <a:t>C</a:t>
            </a:r>
            <a:r>
              <a:rPr kumimoji="1" lang="ja-JP" altLang="en-US" dirty="0" smtClean="0">
                <a:solidFill>
                  <a:schemeClr val="tx1"/>
                </a:solidFill>
              </a:rPr>
              <a:t>案は、全員での議論（アイデア）をもとにした</a:t>
            </a:r>
            <a:r>
              <a:rPr kumimoji="1" lang="en-US" altLang="ja-JP" dirty="0" smtClean="0">
                <a:solidFill>
                  <a:schemeClr val="tx1"/>
                </a:solidFill>
              </a:rPr>
              <a:t>A</a:t>
            </a:r>
            <a:r>
              <a:rPr kumimoji="1" lang="ja-JP" altLang="en-US" dirty="0" smtClean="0">
                <a:solidFill>
                  <a:schemeClr val="tx1"/>
                </a:solidFill>
              </a:rPr>
              <a:t>さん・</a:t>
            </a:r>
            <a:r>
              <a:rPr kumimoji="1" lang="en-US" altLang="ja-JP" dirty="0" smtClean="0">
                <a:solidFill>
                  <a:schemeClr val="tx1"/>
                </a:solidFill>
              </a:rPr>
              <a:t>B</a:t>
            </a:r>
            <a:r>
              <a:rPr kumimoji="1" lang="ja-JP" altLang="en-US" dirty="0" smtClean="0">
                <a:solidFill>
                  <a:schemeClr val="tx1"/>
                </a:solidFill>
              </a:rPr>
              <a:t>さん・</a:t>
            </a:r>
            <a:r>
              <a:rPr kumimoji="1" lang="en-US" altLang="ja-JP" dirty="0" smtClean="0">
                <a:solidFill>
                  <a:schemeClr val="tx1"/>
                </a:solidFill>
              </a:rPr>
              <a:t>C</a:t>
            </a:r>
            <a:r>
              <a:rPr kumimoji="1" lang="ja-JP" altLang="en-US" dirty="0" err="1" smtClean="0">
                <a:solidFill>
                  <a:schemeClr val="tx1"/>
                </a:solidFill>
              </a:rPr>
              <a:t>さんの</a:t>
            </a:r>
            <a:r>
              <a:rPr kumimoji="1" lang="ja-JP" altLang="en-US" dirty="0" smtClean="0">
                <a:solidFill>
                  <a:schemeClr val="tx1"/>
                </a:solidFill>
              </a:rPr>
              <a:t>創作的表現であり、著作者は、</a:t>
            </a:r>
            <a:r>
              <a:rPr kumimoji="1" lang="en-US" altLang="ja-JP" dirty="0" smtClean="0">
                <a:solidFill>
                  <a:schemeClr val="tx1"/>
                </a:solidFill>
              </a:rPr>
              <a:t>A</a:t>
            </a:r>
            <a:r>
              <a:rPr kumimoji="1" lang="ja-JP" altLang="en-US" dirty="0" smtClean="0">
                <a:solidFill>
                  <a:schemeClr val="tx1"/>
                </a:solidFill>
              </a:rPr>
              <a:t>案については</a:t>
            </a:r>
            <a:r>
              <a:rPr kumimoji="1" lang="en-US" altLang="ja-JP" dirty="0" smtClean="0">
                <a:solidFill>
                  <a:schemeClr val="tx1"/>
                </a:solidFill>
              </a:rPr>
              <a:t>A</a:t>
            </a:r>
            <a:r>
              <a:rPr kumimoji="1" lang="ja-JP" altLang="en-US" dirty="0" smtClean="0">
                <a:solidFill>
                  <a:schemeClr val="tx1"/>
                </a:solidFill>
              </a:rPr>
              <a:t>さん、</a:t>
            </a:r>
            <a:r>
              <a:rPr kumimoji="1" lang="en-US" altLang="ja-JP" dirty="0" smtClean="0">
                <a:solidFill>
                  <a:schemeClr val="tx1"/>
                </a:solidFill>
              </a:rPr>
              <a:t>B</a:t>
            </a:r>
            <a:r>
              <a:rPr kumimoji="1" lang="ja-JP" altLang="en-US" dirty="0" smtClean="0">
                <a:solidFill>
                  <a:schemeClr val="tx1"/>
                </a:solidFill>
              </a:rPr>
              <a:t>案については</a:t>
            </a:r>
            <a:r>
              <a:rPr kumimoji="1" lang="en-US" altLang="ja-JP" dirty="0" smtClean="0">
                <a:solidFill>
                  <a:schemeClr val="tx1"/>
                </a:solidFill>
              </a:rPr>
              <a:t>B</a:t>
            </a:r>
            <a:r>
              <a:rPr kumimoji="1" lang="ja-JP" altLang="en-US" dirty="0" smtClean="0">
                <a:solidFill>
                  <a:schemeClr val="tx1"/>
                </a:solidFill>
              </a:rPr>
              <a:t>さん、</a:t>
            </a:r>
            <a:r>
              <a:rPr kumimoji="1" lang="en-US" altLang="ja-JP" dirty="0" smtClean="0">
                <a:solidFill>
                  <a:schemeClr val="tx1"/>
                </a:solidFill>
              </a:rPr>
              <a:t>C</a:t>
            </a:r>
            <a:r>
              <a:rPr kumimoji="1" lang="ja-JP" altLang="en-US" dirty="0" smtClean="0">
                <a:solidFill>
                  <a:schemeClr val="tx1"/>
                </a:solidFill>
              </a:rPr>
              <a:t>案については</a:t>
            </a:r>
            <a:r>
              <a:rPr kumimoji="1" lang="en-US" altLang="ja-JP" dirty="0" smtClean="0">
                <a:solidFill>
                  <a:schemeClr val="tx1"/>
                </a:solidFill>
              </a:rPr>
              <a:t>C</a:t>
            </a:r>
            <a:r>
              <a:rPr kumimoji="1" lang="ja-JP" altLang="en-US" dirty="0" err="1" smtClean="0">
                <a:solidFill>
                  <a:schemeClr val="tx1"/>
                </a:solidFill>
              </a:rPr>
              <a:t>さんと</a:t>
            </a:r>
            <a:r>
              <a:rPr kumimoji="1" lang="ja-JP" altLang="en-US" dirty="0" smtClean="0">
                <a:solidFill>
                  <a:schemeClr val="tx1"/>
                </a:solidFill>
              </a:rPr>
              <a:t>考えられる。</a:t>
            </a:r>
            <a:endParaRPr kumimoji="1" lang="en-US" altLang="ja-JP" dirty="0" smtClean="0">
              <a:solidFill>
                <a:schemeClr val="tx1"/>
              </a:solidFill>
            </a:endParaRPr>
          </a:p>
          <a:p>
            <a:r>
              <a:rPr kumimoji="1" lang="ja-JP" altLang="en-US" dirty="0" smtClean="0">
                <a:solidFill>
                  <a:schemeClr val="tx1"/>
                </a:solidFill>
              </a:rPr>
              <a:t>・</a:t>
            </a:r>
            <a:r>
              <a:rPr kumimoji="1" lang="en-US" altLang="ja-JP" dirty="0" smtClean="0">
                <a:solidFill>
                  <a:schemeClr val="tx1"/>
                </a:solidFill>
              </a:rPr>
              <a:t>D</a:t>
            </a:r>
            <a:r>
              <a:rPr kumimoji="1" lang="ja-JP" altLang="en-US" dirty="0" smtClean="0">
                <a:solidFill>
                  <a:schemeClr val="tx1"/>
                </a:solidFill>
              </a:rPr>
              <a:t>案については、全員で検討しており、キャラクターデザインの作成に関わった全員の共同著作物となると考えられる。なお、</a:t>
            </a:r>
            <a:r>
              <a:rPr kumimoji="1" lang="en-US" altLang="ja-JP" dirty="0" smtClean="0">
                <a:solidFill>
                  <a:schemeClr val="tx1"/>
                </a:solidFill>
              </a:rPr>
              <a:t>D</a:t>
            </a:r>
            <a:r>
              <a:rPr kumimoji="1" lang="ja-JP" altLang="en-US" dirty="0" smtClean="0">
                <a:solidFill>
                  <a:schemeClr val="tx1"/>
                </a:solidFill>
              </a:rPr>
              <a:t>案は</a:t>
            </a:r>
            <a:r>
              <a:rPr kumimoji="1" lang="en-US" altLang="ja-JP" dirty="0" smtClean="0">
                <a:solidFill>
                  <a:schemeClr val="tx1"/>
                </a:solidFill>
              </a:rPr>
              <a:t>A</a:t>
            </a:r>
            <a:r>
              <a:rPr kumimoji="1" lang="ja-JP" altLang="en-US" dirty="0" smtClean="0">
                <a:solidFill>
                  <a:schemeClr val="tx1"/>
                </a:solidFill>
              </a:rPr>
              <a:t>案と</a:t>
            </a:r>
            <a:r>
              <a:rPr kumimoji="1" lang="en-US" altLang="ja-JP" dirty="0" smtClean="0">
                <a:solidFill>
                  <a:schemeClr val="tx1"/>
                </a:solidFill>
              </a:rPr>
              <a:t>B</a:t>
            </a:r>
            <a:r>
              <a:rPr kumimoji="1" lang="ja-JP" altLang="en-US" dirty="0" smtClean="0">
                <a:solidFill>
                  <a:schemeClr val="tx1"/>
                </a:solidFill>
              </a:rPr>
              <a:t>案の特徴を生かしており、</a:t>
            </a:r>
            <a:r>
              <a:rPr kumimoji="1" lang="en-US" altLang="ja-JP" dirty="0" smtClean="0">
                <a:solidFill>
                  <a:schemeClr val="tx1"/>
                </a:solidFill>
              </a:rPr>
              <a:t>A</a:t>
            </a:r>
            <a:r>
              <a:rPr kumimoji="1" lang="ja-JP" altLang="en-US" dirty="0" smtClean="0">
                <a:solidFill>
                  <a:schemeClr val="tx1"/>
                </a:solidFill>
              </a:rPr>
              <a:t>案と</a:t>
            </a:r>
            <a:r>
              <a:rPr kumimoji="1" lang="en-US" altLang="ja-JP" dirty="0" smtClean="0">
                <a:solidFill>
                  <a:schemeClr val="tx1"/>
                </a:solidFill>
              </a:rPr>
              <a:t>B</a:t>
            </a:r>
            <a:r>
              <a:rPr kumimoji="1" lang="ja-JP" altLang="en-US" dirty="0" smtClean="0">
                <a:solidFill>
                  <a:schemeClr val="tx1"/>
                </a:solidFill>
              </a:rPr>
              <a:t>案の二次的著作物となる可能性がある。</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・また、具体的な表現から昇華したキャラクターのアイデアそのものは、著作物とはならない点に注意する（最判平成</a:t>
            </a:r>
            <a:r>
              <a:rPr kumimoji="1" lang="en-US" altLang="ja-JP" dirty="0" smtClean="0">
                <a:solidFill>
                  <a:schemeClr val="tx1"/>
                </a:solidFill>
              </a:rPr>
              <a:t>9</a:t>
            </a:r>
            <a:r>
              <a:rPr kumimoji="1" lang="ja-JP" altLang="en-US" dirty="0" smtClean="0">
                <a:solidFill>
                  <a:schemeClr val="tx1"/>
                </a:solidFill>
              </a:rPr>
              <a:t>年</a:t>
            </a:r>
            <a:r>
              <a:rPr kumimoji="1" lang="en-US" altLang="ja-JP" dirty="0" smtClean="0">
                <a:solidFill>
                  <a:schemeClr val="tx1"/>
                </a:solidFill>
              </a:rPr>
              <a:t>7</a:t>
            </a:r>
            <a:r>
              <a:rPr kumimoji="1" lang="ja-JP" altLang="en-US" dirty="0" smtClean="0">
                <a:solidFill>
                  <a:schemeClr val="tx1"/>
                </a:solidFill>
              </a:rPr>
              <a:t>月</a:t>
            </a:r>
            <a:r>
              <a:rPr kumimoji="1" lang="en-US" altLang="ja-JP" dirty="0" smtClean="0">
                <a:solidFill>
                  <a:schemeClr val="tx1"/>
                </a:solidFill>
              </a:rPr>
              <a:t>17</a:t>
            </a:r>
            <a:r>
              <a:rPr kumimoji="1" lang="ja-JP" altLang="en-US" dirty="0" smtClean="0">
                <a:solidFill>
                  <a:schemeClr val="tx1"/>
                </a:solidFill>
              </a:rPr>
              <a:t>日民集</a:t>
            </a:r>
            <a:r>
              <a:rPr kumimoji="1" lang="en-US" altLang="ja-JP" dirty="0" smtClean="0">
                <a:solidFill>
                  <a:schemeClr val="tx1"/>
                </a:solidFill>
              </a:rPr>
              <a:t>51</a:t>
            </a:r>
            <a:r>
              <a:rPr kumimoji="1" lang="ja-JP" altLang="en-US" dirty="0" smtClean="0">
                <a:solidFill>
                  <a:schemeClr val="tx1"/>
                </a:solidFill>
              </a:rPr>
              <a:t>巻</a:t>
            </a:r>
            <a:r>
              <a:rPr kumimoji="1" lang="en-US" altLang="ja-JP" dirty="0" smtClean="0">
                <a:solidFill>
                  <a:schemeClr val="tx1"/>
                </a:solidFill>
              </a:rPr>
              <a:t>6</a:t>
            </a:r>
            <a:r>
              <a:rPr kumimoji="1" lang="ja-JP" altLang="en-US" dirty="0" smtClean="0">
                <a:solidFill>
                  <a:schemeClr val="tx1"/>
                </a:solidFill>
              </a:rPr>
              <a:t>号</a:t>
            </a:r>
            <a:r>
              <a:rPr kumimoji="1" lang="en-US" altLang="ja-JP" dirty="0" smtClean="0">
                <a:solidFill>
                  <a:schemeClr val="tx1"/>
                </a:solidFill>
              </a:rPr>
              <a:t>2714</a:t>
            </a:r>
            <a:r>
              <a:rPr kumimoji="1" lang="ja-JP" altLang="en-US" dirty="0" smtClean="0">
                <a:solidFill>
                  <a:schemeClr val="tx1"/>
                </a:solidFill>
              </a:rPr>
              <a:t>頁（ポパイ・ネクタイ事件））。著作権法はあくまでも具体的な表現を保護するものである。</a:t>
            </a:r>
            <a:endParaRPr kumimoji="1" lang="en-US" altLang="ja-JP" dirty="0" smtClean="0">
              <a:solidFill>
                <a:schemeClr val="tx1"/>
              </a:solidFill>
            </a:endParaRPr>
          </a:p>
          <a:p>
            <a:endParaRPr lang="en-US" altLang="ja-JP" dirty="0" smtClean="0">
              <a:solidFill>
                <a:schemeClr val="tx1"/>
              </a:solidFill>
            </a:endParaRPr>
          </a:p>
          <a:p>
            <a:pPr defTabSz="913394">
              <a:defRPr/>
            </a:pPr>
            <a:r>
              <a:rPr lang="ja-JP" altLang="en-US" dirty="0" smtClean="0">
                <a:solidFill>
                  <a:schemeClr val="tx1"/>
                </a:solidFill>
              </a:rPr>
              <a:t>・一見すると、皆で創作したデザインであっても、その権利の帰属が様々となることを説明するとよい。また後々に権利の帰属について揉めることを心配するのであれば、事前に権利の帰属について合意しておくべきである。</a:t>
            </a:r>
            <a:endParaRPr kumimoji="1" lang="ja-JP" altLang="en-US" dirty="0">
              <a:solidFill>
                <a:schemeClr val="tx1"/>
              </a:solidFill>
            </a:endParaRPr>
          </a:p>
        </p:txBody>
      </p:sp>
    </p:spTree>
    <p:extLst>
      <p:ext uri="{BB962C8B-B14F-4D97-AF65-F5344CB8AC3E}">
        <p14:creationId xmlns:p14="http://schemas.microsoft.com/office/powerpoint/2010/main" val="2468464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93257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a:t>
            </a:r>
            <a:r>
              <a:rPr kumimoji="1" lang="en-US" altLang="ja-JP" dirty="0" smtClean="0">
                <a:solidFill>
                  <a:schemeClr val="tx1"/>
                </a:solidFill>
              </a:rPr>
              <a:t>CASE</a:t>
            </a:r>
            <a:r>
              <a:rPr kumimoji="1" lang="ja-JP" altLang="en-US" dirty="0" smtClean="0">
                <a:solidFill>
                  <a:schemeClr val="tx1"/>
                </a:solidFill>
              </a:rPr>
              <a:t>の派生事例の考え方を理解する。</a:t>
            </a:r>
            <a:endParaRPr kumimoji="1" lang="en-US" altLang="ja-JP" dirty="0" smtClean="0">
              <a:solidFill>
                <a:schemeClr val="tx1"/>
              </a:solidFill>
            </a:endParaRPr>
          </a:p>
          <a:p>
            <a:r>
              <a:rPr kumimoji="1" lang="ja-JP" altLang="en-US" dirty="0" smtClean="0">
                <a:solidFill>
                  <a:schemeClr val="tx1"/>
                </a:solidFill>
              </a:rPr>
              <a:t>・職務著作について理解する。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dirty="0" smtClean="0">
                <a:solidFill>
                  <a:schemeClr val="tx1"/>
                </a:solidFill>
              </a:rPr>
              <a:t>・企業等に勤務しデザインの仕事をする場合に、その権利は企業等に帰属することを理解させる。例えば転職後にそのデザインを使用しようとする場合等を検討させるとよい。</a:t>
            </a:r>
            <a:endParaRPr lang="en-US" altLang="ja-JP" dirty="0" smtClean="0">
              <a:solidFill>
                <a:schemeClr val="tx1"/>
              </a:solidFill>
            </a:endParaRPr>
          </a:p>
          <a:p>
            <a:endParaRPr lang="en-US" altLang="ja-JP" dirty="0" smtClean="0">
              <a:solidFill>
                <a:schemeClr val="tx1"/>
              </a:solidFill>
            </a:endParaRPr>
          </a:p>
          <a:p>
            <a:pPr>
              <a:lnSpc>
                <a:spcPts val="1180"/>
              </a:lnSpc>
            </a:pPr>
            <a:r>
              <a:rPr kumimoji="1" lang="ja-JP" altLang="en-US" dirty="0" smtClean="0">
                <a:solidFill>
                  <a:schemeClr val="tx1"/>
                </a:solidFill>
              </a:rPr>
              <a:t>・職務著作の成立要件を確認する。実際のインハウスのデザイナーが勤務時間中に創作したデザインは、通常これに該当することを説明しておく。</a:t>
            </a:r>
            <a:endParaRPr kumimoji="1" lang="en-US" altLang="ja-JP" dirty="0" smtClean="0">
              <a:solidFill>
                <a:schemeClr val="tx1"/>
              </a:solidFill>
            </a:endParaRPr>
          </a:p>
          <a:p>
            <a:pPr>
              <a:lnSpc>
                <a:spcPts val="1180"/>
              </a:lnSpc>
            </a:pPr>
            <a:r>
              <a:rPr lang="ja-JP" altLang="en-US" dirty="0" smtClean="0">
                <a:solidFill>
                  <a:schemeClr val="tx1"/>
                </a:solidFill>
              </a:rPr>
              <a:t>・一方で、著名なデザイナー等は、別段の定めとして、企業との間で約束をしている場合があることも説明しておく。</a:t>
            </a:r>
            <a:endParaRPr lang="en-US" altLang="ja-JP" dirty="0" smtClean="0">
              <a:solidFill>
                <a:schemeClr val="tx1"/>
              </a:solidFill>
            </a:endParaRPr>
          </a:p>
          <a:p>
            <a:pPr>
              <a:lnSpc>
                <a:spcPts val="1180"/>
              </a:lnSpc>
            </a:pPr>
            <a:endParaRPr kumimoji="1" lang="en-US" altLang="ja-JP" dirty="0" smtClean="0">
              <a:solidFill>
                <a:schemeClr val="tx1"/>
              </a:solidFill>
            </a:endParaRPr>
          </a:p>
          <a:p>
            <a:pPr>
              <a:lnSpc>
                <a:spcPts val="1180"/>
              </a:lnSpc>
            </a:pPr>
            <a:r>
              <a:rPr kumimoji="1" lang="ja-JP" altLang="en-US" dirty="0" smtClean="0">
                <a:solidFill>
                  <a:schemeClr val="tx1"/>
                </a:solidFill>
              </a:rPr>
              <a:t>・各要件については、以下のとおりであるが、学生の興味次第で省略してもよい。</a:t>
            </a:r>
            <a:endParaRPr lang="en-US" altLang="ja-JP" u="sng" dirty="0" smtClean="0">
              <a:solidFill>
                <a:schemeClr val="tx1"/>
              </a:solidFill>
            </a:endParaRPr>
          </a:p>
          <a:p>
            <a:pPr>
              <a:lnSpc>
                <a:spcPts val="1180"/>
              </a:lnSpc>
            </a:pPr>
            <a:r>
              <a:rPr lang="ja-JP" altLang="en-US" dirty="0" smtClean="0">
                <a:solidFill>
                  <a:schemeClr val="tx1"/>
                </a:solidFill>
              </a:rPr>
              <a:t>①法人等の発意</a:t>
            </a:r>
            <a:r>
              <a:rPr lang="en-US" altLang="ja-JP" dirty="0" smtClean="0">
                <a:solidFill>
                  <a:schemeClr val="tx1"/>
                </a:solidFill>
              </a:rPr>
              <a:t>…</a:t>
            </a:r>
            <a:r>
              <a:rPr lang="ja-JP" altLang="en-US" dirty="0" smtClean="0">
                <a:solidFill>
                  <a:schemeClr val="tx1"/>
                </a:solidFill>
              </a:rPr>
              <a:t>著作物を創作することについての意思決定が、直接又は間接に法人等の判断に</a:t>
            </a:r>
            <a:r>
              <a:rPr lang="ja-JP" altLang="en-US" dirty="0" err="1" smtClean="0">
                <a:solidFill>
                  <a:schemeClr val="tx1"/>
                </a:solidFill>
              </a:rPr>
              <a:t>か</a:t>
            </a:r>
            <a:r>
              <a:rPr lang="ja-JP" altLang="en-US" dirty="0" smtClean="0">
                <a:solidFill>
                  <a:schemeClr val="tx1"/>
                </a:solidFill>
              </a:rPr>
              <a:t>からしめられていること。法人等の具体的な指示あるいは承諾がなくとも、業務に従事する者の職務の遂行上、当該著作物の作成が予定又は予期される限り、認められる。法人等内で意見対立があり、著作物がその作成時において直ちに法人に利用されうる状況にあることを要しない。著作物が従業員の職務として作成されていれば、「発意」も通常は認められる（知財高判平成</a:t>
            </a:r>
            <a:r>
              <a:rPr lang="en-US" altLang="ja-JP" dirty="0" smtClean="0">
                <a:solidFill>
                  <a:schemeClr val="tx1"/>
                </a:solidFill>
              </a:rPr>
              <a:t>18</a:t>
            </a:r>
            <a:r>
              <a:rPr lang="ja-JP" altLang="en-US" dirty="0" smtClean="0">
                <a:solidFill>
                  <a:schemeClr val="tx1"/>
                </a:solidFill>
              </a:rPr>
              <a:t>年</a:t>
            </a:r>
            <a:r>
              <a:rPr lang="en-US" altLang="ja-JP" dirty="0" smtClean="0">
                <a:solidFill>
                  <a:schemeClr val="tx1"/>
                </a:solidFill>
              </a:rPr>
              <a:t>12</a:t>
            </a:r>
            <a:r>
              <a:rPr lang="ja-JP" altLang="en-US" dirty="0" smtClean="0">
                <a:solidFill>
                  <a:schemeClr val="tx1"/>
                </a:solidFill>
              </a:rPr>
              <a:t>月</a:t>
            </a:r>
            <a:r>
              <a:rPr lang="en-US" altLang="ja-JP" dirty="0" smtClean="0">
                <a:solidFill>
                  <a:schemeClr val="tx1"/>
                </a:solidFill>
              </a:rPr>
              <a:t>26</a:t>
            </a:r>
            <a:r>
              <a:rPr lang="ja-JP" altLang="en-US" dirty="0" smtClean="0">
                <a:solidFill>
                  <a:schemeClr val="tx1"/>
                </a:solidFill>
              </a:rPr>
              <a:t>日判時</a:t>
            </a:r>
            <a:r>
              <a:rPr lang="en-US" altLang="ja-JP" dirty="0" smtClean="0">
                <a:solidFill>
                  <a:schemeClr val="tx1"/>
                </a:solidFill>
              </a:rPr>
              <a:t>2019</a:t>
            </a:r>
            <a:r>
              <a:rPr lang="ja-JP" altLang="en-US" dirty="0" smtClean="0">
                <a:solidFill>
                  <a:schemeClr val="tx1"/>
                </a:solidFill>
              </a:rPr>
              <a:t>号</a:t>
            </a:r>
            <a:r>
              <a:rPr lang="en-US" altLang="ja-JP" dirty="0" smtClean="0">
                <a:solidFill>
                  <a:schemeClr val="tx1"/>
                </a:solidFill>
              </a:rPr>
              <a:t>92</a:t>
            </a:r>
            <a:r>
              <a:rPr lang="ja-JP" altLang="en-US" dirty="0" smtClean="0">
                <a:solidFill>
                  <a:schemeClr val="tx1"/>
                </a:solidFill>
              </a:rPr>
              <a:t>頁（宇宙開発事業団事件）参照）。</a:t>
            </a:r>
            <a:endParaRPr lang="en-US" altLang="ja-JP" dirty="0" smtClean="0">
              <a:solidFill>
                <a:schemeClr val="tx1"/>
              </a:solidFill>
            </a:endParaRPr>
          </a:p>
          <a:p>
            <a:pPr marL="0" indent="0">
              <a:lnSpc>
                <a:spcPts val="1180"/>
              </a:lnSpc>
              <a:buNone/>
            </a:pPr>
            <a:r>
              <a:rPr lang="ja-JP" altLang="en-US" dirty="0" smtClean="0">
                <a:solidFill>
                  <a:schemeClr val="tx1"/>
                </a:solidFill>
              </a:rPr>
              <a:t>②法人等の業務に従事する者</a:t>
            </a:r>
            <a:r>
              <a:rPr lang="en-US" altLang="ja-JP" dirty="0" smtClean="0">
                <a:solidFill>
                  <a:schemeClr val="tx1"/>
                </a:solidFill>
              </a:rPr>
              <a:t>…</a:t>
            </a:r>
            <a:r>
              <a:rPr lang="ja-JP" altLang="en-US" dirty="0" smtClean="0">
                <a:solidFill>
                  <a:schemeClr val="tx1"/>
                </a:solidFill>
              </a:rPr>
              <a:t>雇用関係にある者が含まれる。判例は、実質的に見て、①法人等の指揮監督下において労務を提供するという実態があるか否か、②法人等がその者に対して支払う金銭が労務提供の対価と評価できるかどうかを、業務態様、指揮監督の有無、対価の額及び支払方法等に関する具体的事情を総合的に考慮すべきものとしている（最判平成</a:t>
            </a:r>
            <a:r>
              <a:rPr lang="en-US" altLang="ja-JP" dirty="0" smtClean="0">
                <a:solidFill>
                  <a:schemeClr val="tx1"/>
                </a:solidFill>
              </a:rPr>
              <a:t>15</a:t>
            </a:r>
            <a:r>
              <a:rPr lang="ja-JP" altLang="en-US" dirty="0" smtClean="0">
                <a:solidFill>
                  <a:schemeClr val="tx1"/>
                </a:solidFill>
              </a:rPr>
              <a:t>年</a:t>
            </a:r>
            <a:r>
              <a:rPr lang="en-US" altLang="ja-JP" dirty="0" smtClean="0">
                <a:solidFill>
                  <a:schemeClr val="tx1"/>
                </a:solidFill>
              </a:rPr>
              <a:t>4</a:t>
            </a:r>
            <a:r>
              <a:rPr lang="ja-JP" altLang="en-US" dirty="0" smtClean="0">
                <a:solidFill>
                  <a:schemeClr val="tx1"/>
                </a:solidFill>
              </a:rPr>
              <a:t>月</a:t>
            </a:r>
            <a:r>
              <a:rPr lang="en-US" altLang="ja-JP" dirty="0" smtClean="0">
                <a:solidFill>
                  <a:schemeClr val="tx1"/>
                </a:solidFill>
              </a:rPr>
              <a:t>11</a:t>
            </a:r>
            <a:r>
              <a:rPr lang="ja-JP" altLang="en-US" dirty="0" smtClean="0">
                <a:solidFill>
                  <a:schemeClr val="tx1"/>
                </a:solidFill>
              </a:rPr>
              <a:t>日判時</a:t>
            </a:r>
            <a:r>
              <a:rPr lang="en-US" altLang="ja-JP" dirty="0" smtClean="0">
                <a:solidFill>
                  <a:schemeClr val="tx1"/>
                </a:solidFill>
              </a:rPr>
              <a:t>1822</a:t>
            </a:r>
            <a:r>
              <a:rPr lang="ja-JP" altLang="en-US" dirty="0" smtClean="0">
                <a:solidFill>
                  <a:schemeClr val="tx1"/>
                </a:solidFill>
              </a:rPr>
              <a:t>号</a:t>
            </a:r>
            <a:r>
              <a:rPr lang="en-US" altLang="ja-JP" dirty="0" smtClean="0">
                <a:solidFill>
                  <a:schemeClr val="tx1"/>
                </a:solidFill>
              </a:rPr>
              <a:t>133</a:t>
            </a:r>
            <a:r>
              <a:rPr lang="ja-JP" altLang="en-US" dirty="0" smtClean="0">
                <a:solidFill>
                  <a:schemeClr val="tx1"/>
                </a:solidFill>
              </a:rPr>
              <a:t>頁（</a:t>
            </a:r>
            <a:r>
              <a:rPr lang="en-US" altLang="ja-JP" dirty="0" smtClean="0">
                <a:solidFill>
                  <a:schemeClr val="tx1"/>
                </a:solidFill>
              </a:rPr>
              <a:t>RGB</a:t>
            </a:r>
            <a:r>
              <a:rPr lang="ja-JP" altLang="en-US" dirty="0" smtClean="0">
                <a:solidFill>
                  <a:schemeClr val="tx1"/>
                </a:solidFill>
              </a:rPr>
              <a:t>アドベンチャー事件））。</a:t>
            </a:r>
            <a:endParaRPr lang="en-US" altLang="ja-JP" dirty="0" smtClean="0">
              <a:solidFill>
                <a:schemeClr val="tx1"/>
              </a:solidFill>
            </a:endParaRPr>
          </a:p>
          <a:p>
            <a:pPr marL="0" indent="0">
              <a:lnSpc>
                <a:spcPts val="1180"/>
              </a:lnSpc>
              <a:buNone/>
            </a:pPr>
            <a:r>
              <a:rPr lang="ja-JP" altLang="en-US" dirty="0" smtClean="0">
                <a:solidFill>
                  <a:schemeClr val="tx1"/>
                </a:solidFill>
              </a:rPr>
              <a:t>③職務上されたものであること</a:t>
            </a:r>
            <a:r>
              <a:rPr lang="en-US" altLang="ja-JP" dirty="0" smtClean="0">
                <a:solidFill>
                  <a:schemeClr val="tx1"/>
                </a:solidFill>
              </a:rPr>
              <a:t>…</a:t>
            </a:r>
            <a:r>
              <a:rPr lang="ja-JP" altLang="en-US" dirty="0" smtClean="0">
                <a:solidFill>
                  <a:schemeClr val="tx1"/>
                </a:solidFill>
              </a:rPr>
              <a:t>具体的に命令された内容だけを指すものではなく、職務として期待されるものも含まれる。勤務時間の内外を問わず、自宅に持ち帰って作成したとしても「職務上」に該当する。</a:t>
            </a:r>
            <a:endParaRPr lang="en-US" altLang="ja-JP" dirty="0" smtClean="0">
              <a:solidFill>
                <a:schemeClr val="tx1"/>
              </a:solidFill>
            </a:endParaRPr>
          </a:p>
          <a:p>
            <a:pPr marL="0" indent="0">
              <a:lnSpc>
                <a:spcPts val="1180"/>
              </a:lnSpc>
              <a:buNone/>
            </a:pPr>
            <a:r>
              <a:rPr lang="ja-JP" altLang="en-US" dirty="0" smtClean="0">
                <a:solidFill>
                  <a:schemeClr val="tx1"/>
                </a:solidFill>
              </a:rPr>
              <a:t>④公表名義が法人等であること</a:t>
            </a:r>
            <a:r>
              <a:rPr lang="en-US" altLang="ja-JP" dirty="0" smtClean="0">
                <a:solidFill>
                  <a:schemeClr val="tx1"/>
                </a:solidFill>
              </a:rPr>
              <a:t>…</a:t>
            </a:r>
            <a:r>
              <a:rPr lang="ja-JP" altLang="en-US" dirty="0" smtClean="0">
                <a:solidFill>
                  <a:schemeClr val="tx1"/>
                </a:solidFill>
              </a:rPr>
              <a:t>公表を予定していない著作物であっても、仮に公表するとすれば法人等の名義で公表されるべきものを含む（プログラムの著作物には、この要件は要求されていない）。法人等の名前と従業者の名前が両方記載されている場合には、従業者が、法人内部の職務分担として執筆したものと認められる場合は法人等の名義で公表されたものとなる。</a:t>
            </a:r>
            <a:endParaRPr lang="en-US" altLang="ja-JP" dirty="0" smtClean="0">
              <a:solidFill>
                <a:schemeClr val="tx1"/>
              </a:solidFill>
            </a:endParaRPr>
          </a:p>
          <a:p>
            <a:pPr marL="0" indent="0">
              <a:lnSpc>
                <a:spcPts val="1180"/>
              </a:lnSpc>
              <a:buNone/>
            </a:pPr>
            <a:r>
              <a:rPr kumimoji="1" lang="en-US" altLang="ja-JP" dirty="0" smtClean="0">
                <a:solidFill>
                  <a:schemeClr val="tx1"/>
                </a:solidFill>
              </a:rPr>
              <a:t>⑤</a:t>
            </a:r>
            <a:r>
              <a:rPr kumimoji="1" lang="ja-JP" altLang="en-US" dirty="0" smtClean="0">
                <a:solidFill>
                  <a:schemeClr val="tx1"/>
                </a:solidFill>
              </a:rPr>
              <a:t>前述の要件を充足している場合でも契約や勤務規則等において別段の定めがある場合には、職務著作は成立しない。例えば、契約等で、実際の創作者に権利を帰属させる等の定めがある場合は、創作者個人が著作者となる。</a:t>
            </a:r>
            <a:endParaRPr kumimoji="1" lang="en-US" altLang="ja-JP" dirty="0" smtClean="0">
              <a:solidFill>
                <a:schemeClr val="tx1"/>
              </a:solidFill>
            </a:endParaRPr>
          </a:p>
          <a:p>
            <a:pPr marL="0" indent="0">
              <a:lnSpc>
                <a:spcPts val="1180"/>
              </a:lnSpc>
              <a:buNone/>
            </a:pPr>
            <a:endParaRPr lang="en-US" altLang="ja-JP" dirty="0" smtClean="0">
              <a:solidFill>
                <a:schemeClr val="tx1"/>
              </a:solidFill>
            </a:endParaRPr>
          </a:p>
          <a:p>
            <a:r>
              <a:rPr lang="ja-JP" altLang="en-US" dirty="0" smtClean="0">
                <a:solidFill>
                  <a:schemeClr val="tx1"/>
                </a:solidFill>
              </a:rPr>
              <a:t>（条文：著作</a:t>
            </a:r>
            <a:r>
              <a:rPr lang="en-US" altLang="ja-JP" dirty="0" smtClean="0">
                <a:solidFill>
                  <a:schemeClr val="tx1"/>
                </a:solidFill>
              </a:rPr>
              <a:t>15</a:t>
            </a:r>
            <a:r>
              <a:rPr lang="ja-JP" altLang="en-US" dirty="0" smtClean="0">
                <a:solidFill>
                  <a:schemeClr val="tx1"/>
                </a:solidFill>
              </a:rPr>
              <a:t>条）</a:t>
            </a:r>
            <a:endParaRPr lang="en-US" altLang="ja-JP" dirty="0" smtClean="0">
              <a:solidFill>
                <a:schemeClr val="tx1"/>
              </a:solidFill>
            </a:endParaRPr>
          </a:p>
        </p:txBody>
      </p:sp>
    </p:spTree>
    <p:extLst>
      <p:ext uri="{BB962C8B-B14F-4D97-AF65-F5344CB8AC3E}">
        <p14:creationId xmlns:p14="http://schemas.microsoft.com/office/powerpoint/2010/main" val="3199076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69058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a:t>
            </a:r>
            <a:r>
              <a:rPr kumimoji="1" lang="en-US" altLang="ja-JP" dirty="0" smtClean="0">
                <a:solidFill>
                  <a:schemeClr val="tx1"/>
                </a:solidFill>
              </a:rPr>
              <a:t>CASE</a:t>
            </a:r>
            <a:r>
              <a:rPr kumimoji="1" lang="ja-JP" altLang="en-US" dirty="0" smtClean="0">
                <a:solidFill>
                  <a:schemeClr val="tx1"/>
                </a:solidFill>
              </a:rPr>
              <a:t>の派生事例の考え方を理解する。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pPr marL="0" marR="0" lvl="0" indent="0" algn="l" defTabSz="913394"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学生は大学に勤めているわけではなく、請負契約となるため、職務著作の要件である「法人等の業務に従事する者であること」を満たさず、職務著作とならない。したがって、学生が著作者であり、著作権者となる。</a:t>
            </a:r>
            <a:endParaRPr lang="en-US" altLang="ja-JP" dirty="0" smtClean="0">
              <a:solidFill>
                <a:schemeClr val="tx1"/>
              </a:solidFill>
            </a:endParaRPr>
          </a:p>
          <a:p>
            <a:r>
              <a:rPr lang="ja-JP" altLang="en-US" dirty="0" smtClean="0">
                <a:solidFill>
                  <a:schemeClr val="tx1"/>
                </a:solidFill>
              </a:rPr>
              <a:t>・そこで、作成されたデザインについての著作権を大学が利用するには、著作権譲渡かライセンスが必要である。</a:t>
            </a:r>
            <a:endParaRPr lang="en-US" altLang="ja-JP" dirty="0" smtClean="0">
              <a:solidFill>
                <a:schemeClr val="tx1"/>
              </a:solidFill>
            </a:endParaRPr>
          </a:p>
          <a:p>
            <a:r>
              <a:rPr lang="ja-JP" altLang="en-US" dirty="0" smtClean="0">
                <a:solidFill>
                  <a:schemeClr val="tx1"/>
                </a:solidFill>
              </a:rPr>
              <a:t>・なお、譲渡に関し、著作権法</a:t>
            </a:r>
            <a:r>
              <a:rPr lang="en-US" altLang="ja-JP" dirty="0" smtClean="0">
                <a:solidFill>
                  <a:schemeClr val="tx1"/>
                </a:solidFill>
              </a:rPr>
              <a:t>61</a:t>
            </a:r>
            <a:r>
              <a:rPr lang="ja-JP" altLang="en-US" dirty="0" smtClean="0">
                <a:solidFill>
                  <a:schemeClr val="tx1"/>
                </a:solidFill>
              </a:rPr>
              <a:t>条</a:t>
            </a:r>
            <a:r>
              <a:rPr lang="en-US" altLang="ja-JP" dirty="0" smtClean="0">
                <a:solidFill>
                  <a:schemeClr val="tx1"/>
                </a:solidFill>
              </a:rPr>
              <a:t>2</a:t>
            </a:r>
            <a:r>
              <a:rPr lang="ja-JP" altLang="en-US" dirty="0" smtClean="0">
                <a:solidFill>
                  <a:schemeClr val="tx1"/>
                </a:solidFill>
              </a:rPr>
              <a:t>項「特掲」についてパート</a:t>
            </a:r>
            <a:r>
              <a:rPr lang="en-US" altLang="ja-JP" dirty="0" smtClean="0">
                <a:solidFill>
                  <a:schemeClr val="tx1"/>
                </a:solidFill>
              </a:rPr>
              <a:t>13</a:t>
            </a:r>
            <a:r>
              <a:rPr lang="ja-JP" altLang="en-US" smtClean="0">
                <a:solidFill>
                  <a:schemeClr val="tx1"/>
                </a:solidFill>
              </a:rPr>
              <a:t>で</a:t>
            </a:r>
            <a:r>
              <a:rPr lang="ja-JP" altLang="en-US" dirty="0" smtClean="0">
                <a:solidFill>
                  <a:schemeClr val="tx1"/>
                </a:solidFill>
              </a:rPr>
              <a:t>説明することに触れる。</a:t>
            </a:r>
            <a:endParaRPr kumimoji="1" lang="ja-JP" altLang="en-US" dirty="0">
              <a:solidFill>
                <a:schemeClr val="tx1"/>
              </a:solidFill>
            </a:endParaRPr>
          </a:p>
        </p:txBody>
      </p:sp>
    </p:spTree>
    <p:extLst>
      <p:ext uri="{BB962C8B-B14F-4D97-AF65-F5344CB8AC3E}">
        <p14:creationId xmlns:p14="http://schemas.microsoft.com/office/powerpoint/2010/main" val="1903039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28031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を用いて議論する。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p>
          <a:p>
            <a:r>
              <a:rPr kumimoji="1" lang="ja-JP" altLang="en-US" dirty="0" smtClean="0"/>
              <a:t>・まず学生に、出来上がった案が誰のものか（著作権の知識を前提とせずに）検討させてみる。また、それが勝手に使われた場合にどのような問題が生じ</a:t>
            </a:r>
            <a:r>
              <a:rPr lang="ja-JP" altLang="en-US" dirty="0" smtClean="0"/>
              <a:t>得るかを考えさせる。</a:t>
            </a:r>
            <a:endParaRPr kumimoji="1" lang="en-US" altLang="ja-JP" dirty="0" smtClean="0"/>
          </a:p>
          <a:p>
            <a:r>
              <a:rPr kumimoji="1" lang="ja-JP" altLang="en-US" dirty="0" smtClean="0"/>
              <a:t>・特に自校においてこのようなイベントを実施している場合には、学生に実際の事例で考えさせるのも有効である。</a:t>
            </a:r>
            <a:endParaRPr kumimoji="1" lang="en-US" altLang="ja-JP" dirty="0" smtClean="0"/>
          </a:p>
          <a:p>
            <a:r>
              <a:rPr kumimoji="1" lang="ja-JP" altLang="en-US" dirty="0" smtClean="0"/>
              <a:t>・検討の際には、それぞれが</a:t>
            </a:r>
            <a:r>
              <a:rPr kumimoji="1" lang="en-US" altLang="ja-JP" dirty="0" smtClean="0"/>
              <a:t>D</a:t>
            </a:r>
            <a:r>
              <a:rPr kumimoji="1" lang="ja-JP" altLang="en-US" dirty="0" smtClean="0"/>
              <a:t>案の作成にあたりどのような役割を果たしているかを考えさせる。</a:t>
            </a:r>
            <a:endParaRPr kumimoji="1" lang="ja-JP" altLang="en-US" dirty="0"/>
          </a:p>
        </p:txBody>
      </p:sp>
    </p:spTree>
    <p:extLst>
      <p:ext uri="{BB962C8B-B14F-4D97-AF65-F5344CB8AC3E}">
        <p14:creationId xmlns:p14="http://schemas.microsoft.com/office/powerpoint/2010/main" val="1010117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930231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a:t>
            </a:r>
            <a:r>
              <a:rPr lang="ja-JP" altLang="en-US" dirty="0" smtClean="0">
                <a:solidFill>
                  <a:schemeClr val="tx1"/>
                </a:solidFill>
              </a:rPr>
              <a:t>著作権制度の概要を理解する。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a:t>
            </a:r>
            <a:r>
              <a:rPr lang="ja-JP" altLang="en-US" dirty="0" smtClean="0">
                <a:solidFill>
                  <a:schemeClr val="tx1"/>
                </a:solidFill>
              </a:rPr>
              <a:t>あくまで仕組みであり、理解の一助とするものである。</a:t>
            </a:r>
            <a:endParaRPr lang="en-US" altLang="ja-JP" dirty="0" smtClean="0">
              <a:solidFill>
                <a:schemeClr val="tx1"/>
              </a:solidFill>
            </a:endParaRPr>
          </a:p>
          <a:p>
            <a:r>
              <a:rPr lang="ja-JP" altLang="en-US" dirty="0" smtClean="0">
                <a:solidFill>
                  <a:schemeClr val="tx1"/>
                </a:solidFill>
              </a:rPr>
              <a:t>・学生は産業財産権制度との混同を起こしやすい。パート</a:t>
            </a:r>
            <a:r>
              <a:rPr lang="en-US" altLang="ja-JP" dirty="0" smtClean="0">
                <a:solidFill>
                  <a:schemeClr val="tx1"/>
                </a:solidFill>
              </a:rPr>
              <a:t>1</a:t>
            </a:r>
            <a:r>
              <a:rPr lang="ja-JP" altLang="en-US" dirty="0" err="1" smtClean="0">
                <a:solidFill>
                  <a:schemeClr val="tx1"/>
                </a:solidFill>
              </a:rPr>
              <a:t>、</a:t>
            </a:r>
            <a:r>
              <a:rPr lang="en-US" altLang="ja-JP" dirty="0" smtClean="0">
                <a:solidFill>
                  <a:schemeClr val="tx1"/>
                </a:solidFill>
              </a:rPr>
              <a:t>2</a:t>
            </a:r>
            <a:r>
              <a:rPr lang="ja-JP" altLang="en-US" dirty="0" smtClean="0">
                <a:solidFill>
                  <a:schemeClr val="tx1"/>
                </a:solidFill>
              </a:rPr>
              <a:t>との重複を厭わず、著作権制度は産業財産権制度と異なる目的や内容を有していることを意識させるように教えることが望ましい。</a:t>
            </a:r>
            <a:endParaRPr kumimoji="1" lang="ja-JP" altLang="en-US" dirty="0">
              <a:solidFill>
                <a:schemeClr val="tx1"/>
              </a:solidFill>
            </a:endParaRPr>
          </a:p>
        </p:txBody>
      </p:sp>
    </p:spTree>
    <p:extLst>
      <p:ext uri="{BB962C8B-B14F-4D97-AF65-F5344CB8AC3E}">
        <p14:creationId xmlns:p14="http://schemas.microsoft.com/office/powerpoint/2010/main" val="639543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506835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rPr>
              <a:t>・著作権制度の中核となる著作物性（著作権法（以下「著作」という。）</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1</a:t>
            </a:r>
            <a:r>
              <a:rPr lang="ja-JP" altLang="en-US" dirty="0" smtClean="0">
                <a:solidFill>
                  <a:schemeClr val="tx1"/>
                </a:solidFill>
              </a:rPr>
              <a:t>号）について理解する。</a:t>
            </a:r>
            <a:endParaRPr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dirty="0" smtClean="0">
                <a:solidFill>
                  <a:schemeClr val="tx1"/>
                </a:solidFill>
              </a:rPr>
              <a:t>・「思想又は感情」とは、広く人間が持つ何らかの「かんがえ、きもち」といったものを指す。</a:t>
            </a:r>
            <a:endParaRPr lang="en-US" altLang="ja-JP" dirty="0" smtClean="0">
              <a:solidFill>
                <a:schemeClr val="tx1"/>
              </a:solidFill>
            </a:endParaRPr>
          </a:p>
          <a:p>
            <a:r>
              <a:rPr lang="ja-JP" altLang="en-US" dirty="0" smtClean="0">
                <a:solidFill>
                  <a:schemeClr val="tx1"/>
                </a:solidFill>
              </a:rPr>
              <a:t>・動物が描いたもの、砂浜の貝殻などの自然物、レストランのメニューや列車時刻表、料金表などの事実の羅列は保護されない。</a:t>
            </a:r>
            <a:endParaRPr lang="en-US" altLang="ja-JP" dirty="0" smtClean="0">
              <a:solidFill>
                <a:schemeClr val="tx1"/>
              </a:solidFill>
            </a:endParaRPr>
          </a:p>
          <a:p>
            <a:r>
              <a:rPr lang="ja-JP" altLang="en-US" dirty="0" smtClean="0">
                <a:solidFill>
                  <a:schemeClr val="tx1"/>
                </a:solidFill>
              </a:rPr>
              <a:t>・しかし、新聞の記事のように、事実を扱ったものでも執筆者が創意工夫を凝らして表現したものは、著作物として保護され得る。</a:t>
            </a:r>
            <a:endParaRPr lang="en-US" altLang="ja-JP" dirty="0" smtClean="0">
              <a:solidFill>
                <a:schemeClr val="tx1"/>
              </a:solidFill>
            </a:endParaRPr>
          </a:p>
          <a:p>
            <a:r>
              <a:rPr lang="ja-JP" altLang="en-US" dirty="0" smtClean="0">
                <a:solidFill>
                  <a:schemeClr val="tx1"/>
                </a:solidFill>
              </a:rPr>
              <a:t>・「単なるデータ」は思想又は感情から除かれるため、例えばいくら費用や労力をかけたとしても、計測データ自体は保護の対象とはならない。</a:t>
            </a:r>
            <a:endParaRPr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・創作性要件については、保護を受けるためのハードルは低いことを認識してもらうことが重要である。</a:t>
            </a:r>
            <a:endParaRPr kumimoji="1" lang="en-US" altLang="ja-JP" dirty="0" smtClean="0">
              <a:solidFill>
                <a:schemeClr val="tx1"/>
              </a:solidFill>
            </a:endParaRPr>
          </a:p>
          <a:p>
            <a:r>
              <a:rPr kumimoji="1" lang="ja-JP" altLang="en-US" dirty="0" smtClean="0">
                <a:solidFill>
                  <a:schemeClr val="tx1"/>
                </a:solidFill>
              </a:rPr>
              <a:t>・創作性が認められない場合としては、①既存の著作物をそのまま模倣した場合、②ある表現が「ありふれた表現」である場合、③あるアイデアを表現しようとすると一定の表現を採らざるを得ないような場合、が存在する。</a:t>
            </a:r>
            <a:endParaRPr kumimoji="1" lang="en-US" altLang="ja-JP" dirty="0" smtClean="0">
              <a:solidFill>
                <a:schemeClr val="tx1"/>
              </a:solidFill>
            </a:endParaRPr>
          </a:p>
          <a:p>
            <a:r>
              <a:rPr kumimoji="1" lang="ja-JP" altLang="en-US" dirty="0" smtClean="0">
                <a:solidFill>
                  <a:schemeClr val="tx1"/>
                </a:solidFill>
              </a:rPr>
              <a:t>・①の場合は、模倣者の個性が表れているとはいえないからである（日記の写筆など）。</a:t>
            </a:r>
            <a:endParaRPr kumimoji="1" lang="en-US" altLang="ja-JP" dirty="0" smtClean="0">
              <a:solidFill>
                <a:schemeClr val="tx1"/>
              </a:solidFill>
            </a:endParaRPr>
          </a:p>
          <a:p>
            <a:r>
              <a:rPr kumimoji="1" lang="ja-JP" altLang="en-US" dirty="0" smtClean="0">
                <a:solidFill>
                  <a:schemeClr val="tx1"/>
                </a:solidFill>
              </a:rPr>
              <a:t>・②の場合は、表現行為の目的・性質上、具体的な表現をしようとすればごく限られた範囲で行なわざるを得ず、誰が表現してもほぼ同じようなものになると考えられる場合である（廃刊が決まった雑誌の最終号における読者への挨拶文が問題となった東京地判平成</a:t>
            </a:r>
            <a:r>
              <a:rPr kumimoji="1" lang="en-US" altLang="ja-JP" dirty="0" smtClean="0">
                <a:solidFill>
                  <a:schemeClr val="tx1"/>
                </a:solidFill>
              </a:rPr>
              <a:t>7</a:t>
            </a:r>
            <a:r>
              <a:rPr kumimoji="1" lang="ja-JP" altLang="en-US" dirty="0" smtClean="0">
                <a:solidFill>
                  <a:schemeClr val="tx1"/>
                </a:solidFill>
              </a:rPr>
              <a:t>年</a:t>
            </a:r>
            <a:r>
              <a:rPr kumimoji="1" lang="en-US" altLang="ja-JP" dirty="0" smtClean="0">
                <a:solidFill>
                  <a:schemeClr val="tx1"/>
                </a:solidFill>
              </a:rPr>
              <a:t>12</a:t>
            </a:r>
            <a:r>
              <a:rPr kumimoji="1" lang="ja-JP" altLang="en-US" dirty="0" smtClean="0">
                <a:solidFill>
                  <a:schemeClr val="tx1"/>
                </a:solidFill>
              </a:rPr>
              <a:t>月</a:t>
            </a:r>
            <a:r>
              <a:rPr kumimoji="1" lang="en-US" altLang="ja-JP" dirty="0" smtClean="0">
                <a:solidFill>
                  <a:schemeClr val="tx1"/>
                </a:solidFill>
              </a:rPr>
              <a:t>18</a:t>
            </a:r>
            <a:r>
              <a:rPr kumimoji="1" lang="ja-JP" altLang="en-US" dirty="0" smtClean="0">
                <a:solidFill>
                  <a:schemeClr val="tx1"/>
                </a:solidFill>
              </a:rPr>
              <a:t>日知的裁集</a:t>
            </a:r>
            <a:r>
              <a:rPr kumimoji="1" lang="en-US" altLang="ja-JP" dirty="0" smtClean="0">
                <a:solidFill>
                  <a:schemeClr val="tx1"/>
                </a:solidFill>
              </a:rPr>
              <a:t>27</a:t>
            </a:r>
            <a:r>
              <a:rPr kumimoji="1" lang="ja-JP" altLang="en-US" dirty="0" smtClean="0">
                <a:solidFill>
                  <a:schemeClr val="tx1"/>
                </a:solidFill>
              </a:rPr>
              <a:t>巻</a:t>
            </a:r>
            <a:r>
              <a:rPr kumimoji="1" lang="en-US" altLang="ja-JP" dirty="0" smtClean="0">
                <a:solidFill>
                  <a:schemeClr val="tx1"/>
                </a:solidFill>
              </a:rPr>
              <a:t>4</a:t>
            </a:r>
            <a:r>
              <a:rPr kumimoji="1" lang="ja-JP" altLang="en-US" dirty="0" smtClean="0">
                <a:solidFill>
                  <a:schemeClr val="tx1"/>
                </a:solidFill>
              </a:rPr>
              <a:t>号</a:t>
            </a:r>
            <a:r>
              <a:rPr kumimoji="1" lang="en-US" altLang="ja-JP" dirty="0" smtClean="0">
                <a:solidFill>
                  <a:schemeClr val="tx1"/>
                </a:solidFill>
              </a:rPr>
              <a:t>787</a:t>
            </a:r>
            <a:r>
              <a:rPr kumimoji="1" lang="ja-JP" altLang="en-US" dirty="0" smtClean="0">
                <a:solidFill>
                  <a:schemeClr val="tx1"/>
                </a:solidFill>
              </a:rPr>
              <a:t>頁（ラストメッセージ事件）参照）。</a:t>
            </a:r>
            <a:endParaRPr kumimoji="1" lang="en-US" altLang="ja-JP" dirty="0" smtClean="0">
              <a:solidFill>
                <a:schemeClr val="tx1"/>
              </a:solidFill>
            </a:endParaRPr>
          </a:p>
          <a:p>
            <a:r>
              <a:rPr kumimoji="1" lang="ja-JP" altLang="en-US" dirty="0" smtClean="0">
                <a:solidFill>
                  <a:schemeClr val="tx1"/>
                </a:solidFill>
              </a:rPr>
              <a:t>・③の場合は、表現の選択の幅がないためである（城の定義が問題となった東京地判平成</a:t>
            </a:r>
            <a:r>
              <a:rPr kumimoji="1" lang="en-US" altLang="ja-JP" dirty="0" smtClean="0">
                <a:solidFill>
                  <a:schemeClr val="tx1"/>
                </a:solidFill>
              </a:rPr>
              <a:t>6</a:t>
            </a:r>
            <a:r>
              <a:rPr kumimoji="1" lang="ja-JP" altLang="en-US" dirty="0" smtClean="0">
                <a:solidFill>
                  <a:schemeClr val="tx1"/>
                </a:solidFill>
              </a:rPr>
              <a:t>年</a:t>
            </a:r>
            <a:r>
              <a:rPr kumimoji="1" lang="en-US" altLang="ja-JP" dirty="0" smtClean="0">
                <a:solidFill>
                  <a:schemeClr val="tx1"/>
                </a:solidFill>
              </a:rPr>
              <a:t>4</a:t>
            </a:r>
            <a:r>
              <a:rPr kumimoji="1" lang="ja-JP" altLang="en-US" dirty="0" smtClean="0">
                <a:solidFill>
                  <a:schemeClr val="tx1"/>
                </a:solidFill>
              </a:rPr>
              <a:t>月</a:t>
            </a:r>
            <a:r>
              <a:rPr kumimoji="1" lang="en-US" altLang="ja-JP" dirty="0" smtClean="0">
                <a:solidFill>
                  <a:schemeClr val="tx1"/>
                </a:solidFill>
              </a:rPr>
              <a:t>25</a:t>
            </a:r>
            <a:r>
              <a:rPr kumimoji="1" lang="ja-JP" altLang="en-US" dirty="0" smtClean="0">
                <a:solidFill>
                  <a:schemeClr val="tx1"/>
                </a:solidFill>
              </a:rPr>
              <a:t>日判時</a:t>
            </a:r>
            <a:r>
              <a:rPr kumimoji="1" lang="en-US" altLang="ja-JP" dirty="0" smtClean="0">
                <a:solidFill>
                  <a:schemeClr val="tx1"/>
                </a:solidFill>
              </a:rPr>
              <a:t>1509</a:t>
            </a:r>
            <a:r>
              <a:rPr kumimoji="1" lang="ja-JP" altLang="en-US" dirty="0" smtClean="0">
                <a:solidFill>
                  <a:schemeClr val="tx1"/>
                </a:solidFill>
              </a:rPr>
              <a:t>号</a:t>
            </a:r>
            <a:r>
              <a:rPr kumimoji="1" lang="en-US" altLang="ja-JP" dirty="0" smtClean="0">
                <a:solidFill>
                  <a:schemeClr val="tx1"/>
                </a:solidFill>
              </a:rPr>
              <a:t>130</a:t>
            </a:r>
            <a:r>
              <a:rPr kumimoji="1" lang="ja-JP" altLang="en-US" dirty="0" smtClean="0">
                <a:solidFill>
                  <a:schemeClr val="tx1"/>
                </a:solidFill>
              </a:rPr>
              <a:t>頁（城の定義事件）参照）。</a:t>
            </a:r>
            <a:endParaRPr kumimoji="1" lang="en-US" altLang="ja-JP" dirty="0" smtClean="0">
              <a:solidFill>
                <a:schemeClr val="tx1"/>
              </a:solidFill>
            </a:endParaRPr>
          </a:p>
          <a:p>
            <a:endParaRPr kumimoji="1" lang="en-US" altLang="ja-JP" dirty="0" smtClean="0">
              <a:solidFill>
                <a:schemeClr val="tx1"/>
              </a:solidFill>
            </a:endParaRPr>
          </a:p>
          <a:p>
            <a:r>
              <a:rPr lang="ja-JP" altLang="en-US" dirty="0" smtClean="0">
                <a:solidFill>
                  <a:schemeClr val="tx1"/>
                </a:solidFill>
              </a:rPr>
              <a:t>・アイデアが保護されない点は、デザインを勉強する学生にとって重要である。</a:t>
            </a:r>
            <a:endParaRPr lang="en-US" altLang="ja-JP" dirty="0" smtClean="0">
              <a:solidFill>
                <a:schemeClr val="tx1"/>
              </a:solidFill>
            </a:endParaRPr>
          </a:p>
          <a:p>
            <a:endParaRPr lang="en-US" altLang="ja-JP" dirty="0" smtClean="0">
              <a:solidFill>
                <a:schemeClr val="tx1"/>
              </a:solidFill>
            </a:endParaRPr>
          </a:p>
          <a:p>
            <a:r>
              <a:rPr lang="ja-JP" altLang="en-US" dirty="0" smtClean="0">
                <a:solidFill>
                  <a:schemeClr val="tx1"/>
                </a:solidFill>
              </a:rPr>
              <a:t>・「文芸、学術、美術又は音楽の範囲」とは、判例上、知的・文化的な精神活動の所産全般を指すものと解されており、範囲は広い。</a:t>
            </a:r>
            <a:endParaRPr lang="en-US" altLang="ja-JP" dirty="0" smtClean="0">
              <a:solidFill>
                <a:schemeClr val="tx1"/>
              </a:solidFill>
            </a:endParaRPr>
          </a:p>
          <a:p>
            <a:r>
              <a:rPr lang="ja-JP" altLang="en-US" dirty="0" smtClean="0">
                <a:solidFill>
                  <a:schemeClr val="tx1"/>
                </a:solidFill>
              </a:rPr>
              <a:t>・実用品のデザインについては、応用美術について議論する（後のスライドで詳細を示す）。</a:t>
            </a:r>
            <a:endParaRPr lang="en-US" altLang="ja-JP" dirty="0" smtClean="0">
              <a:solidFill>
                <a:schemeClr val="tx1"/>
              </a:solidFill>
            </a:endParaRPr>
          </a:p>
          <a:p>
            <a:endParaRPr lang="en-US" altLang="ja-JP" u="sng" dirty="0" smtClean="0">
              <a:solidFill>
                <a:schemeClr val="tx1"/>
              </a:solidFill>
              <a:effectLst>
                <a:outerShdw blurRad="38100" dist="38100" dir="2700000" algn="tl">
                  <a:srgbClr val="000000">
                    <a:alpha val="43137"/>
                  </a:srgbClr>
                </a:outerShdw>
              </a:effectLst>
            </a:endParaRPr>
          </a:p>
          <a:p>
            <a:r>
              <a:rPr lang="ja-JP" altLang="en-US" dirty="0" smtClean="0">
                <a:solidFill>
                  <a:schemeClr val="tx1"/>
                </a:solidFill>
              </a:rPr>
              <a:t>（条文：著作</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1</a:t>
            </a:r>
            <a:r>
              <a:rPr lang="ja-JP" altLang="en-US" dirty="0" smtClean="0">
                <a:solidFill>
                  <a:schemeClr val="tx1"/>
                </a:solidFill>
              </a:rPr>
              <a:t>号）</a:t>
            </a:r>
            <a:endParaRPr lang="en-US" altLang="ja-JP" dirty="0" smtClean="0">
              <a:solidFill>
                <a:schemeClr val="tx1"/>
              </a:solidFill>
            </a:endParaRPr>
          </a:p>
        </p:txBody>
      </p:sp>
    </p:spTree>
    <p:extLst>
      <p:ext uri="{BB962C8B-B14F-4D97-AF65-F5344CB8AC3E}">
        <p14:creationId xmlns:p14="http://schemas.microsoft.com/office/powerpoint/2010/main" val="3349291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rPr>
              <a:t>・著作物を具体的にイメージする（著作</a:t>
            </a:r>
            <a:r>
              <a:rPr lang="en-US" altLang="ja-JP" dirty="0" smtClean="0">
                <a:solidFill>
                  <a:schemeClr val="tx1"/>
                </a:solidFill>
              </a:rPr>
              <a:t>10</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・あくまで例であり、これらに限らないことも付け加えておく。</a:t>
            </a:r>
            <a:endParaRPr kumimoji="1" lang="en-US" altLang="ja-JP" dirty="0" smtClean="0">
              <a:solidFill>
                <a:schemeClr val="tx1"/>
              </a:solidFill>
            </a:endParaRPr>
          </a:p>
          <a:p>
            <a:r>
              <a:rPr lang="ja-JP" altLang="en-US" dirty="0" smtClean="0">
                <a:solidFill>
                  <a:schemeClr val="tx1"/>
                </a:solidFill>
              </a:rPr>
              <a:t>・受講生の興味によっては、</a:t>
            </a:r>
            <a:r>
              <a:rPr kumimoji="1" lang="ja-JP" altLang="en-US" dirty="0" smtClean="0">
                <a:solidFill>
                  <a:schemeClr val="tx1"/>
                </a:solidFill>
              </a:rPr>
              <a:t>ゲームソフト（映画の著作物＋プログラムの著作物）のような複合的なものや、料理の盛り付けやファッションコーディネート（いずれも著作物とは評価されにくい）等を検討させるのもよい。</a:t>
            </a:r>
            <a:endParaRPr kumimoji="1" lang="en-US" altLang="ja-JP" dirty="0" smtClean="0">
              <a:solidFill>
                <a:schemeClr val="tx1"/>
              </a:solidFill>
            </a:endParaRPr>
          </a:p>
          <a:p>
            <a:r>
              <a:rPr lang="ja-JP" altLang="en-US" dirty="0" smtClean="0">
                <a:solidFill>
                  <a:schemeClr val="tx1"/>
                </a:solidFill>
              </a:rPr>
              <a:t>・さらに、デザインを勉強する受講生にとっては、自分の専門のデザインが保護の対象かどうかが興味を引くと思われるので、著名なデザイン</a:t>
            </a:r>
            <a:r>
              <a:rPr lang="en-US" altLang="ja-JP" dirty="0" smtClean="0">
                <a:solidFill>
                  <a:schemeClr val="tx1"/>
                </a:solidFill>
              </a:rPr>
              <a:t>8</a:t>
            </a:r>
            <a:r>
              <a:rPr lang="ja-JP" altLang="en-US" dirty="0" smtClean="0">
                <a:solidFill>
                  <a:schemeClr val="tx1"/>
                </a:solidFill>
              </a:rPr>
              <a:t>団体</a:t>
            </a:r>
            <a:r>
              <a:rPr lang="en-US" altLang="ja-JP" baseline="30000" dirty="0" smtClean="0">
                <a:solidFill>
                  <a:schemeClr val="tx1"/>
                </a:solidFill>
              </a:rPr>
              <a:t>※</a:t>
            </a:r>
            <a:r>
              <a:rPr lang="ja-JP" altLang="en-US" dirty="0" smtClean="0">
                <a:solidFill>
                  <a:schemeClr val="tx1"/>
                </a:solidFill>
              </a:rPr>
              <a:t>の</a:t>
            </a:r>
            <a:r>
              <a:rPr lang="ja-JP" altLang="en-US" dirty="0">
                <a:solidFill>
                  <a:schemeClr val="tx1"/>
                </a:solidFill>
              </a:rPr>
              <a:t>関連</a:t>
            </a:r>
            <a:r>
              <a:rPr lang="ja-JP" altLang="en-US" dirty="0" smtClean="0">
                <a:solidFill>
                  <a:schemeClr val="tx1"/>
                </a:solidFill>
              </a:rPr>
              <a:t>する</a:t>
            </a:r>
            <a:r>
              <a:rPr lang="en-US" altLang="ja-JP" dirty="0" smtClean="0">
                <a:solidFill>
                  <a:schemeClr val="tx1"/>
                </a:solidFill>
              </a:rPr>
              <a:t>8</a:t>
            </a:r>
            <a:r>
              <a:rPr lang="ja-JP" altLang="en-US" dirty="0" err="1" smtClean="0">
                <a:solidFill>
                  <a:schemeClr val="tx1"/>
                </a:solidFill>
              </a:rPr>
              <a:t>つの</a:t>
            </a:r>
            <a:r>
              <a:rPr lang="ja-JP" altLang="en-US" dirty="0" smtClean="0">
                <a:solidFill>
                  <a:schemeClr val="tx1"/>
                </a:solidFill>
              </a:rPr>
              <a:t>領域のデザインが保護の対象となるか、といった議論も有効である。</a:t>
            </a:r>
            <a:endParaRPr lang="en-US" altLang="ja-JP" dirty="0">
              <a:solidFill>
                <a:schemeClr val="tx1"/>
              </a:solidFill>
            </a:endParaRPr>
          </a:p>
          <a:p>
            <a:r>
              <a:rPr lang="ja-JP" altLang="en-US" dirty="0" smtClean="0">
                <a:solidFill>
                  <a:schemeClr val="tx1"/>
                </a:solidFill>
              </a:rPr>
              <a:t>・必要に応じて、スライドに写真等を追加して利用するとよい。</a:t>
            </a:r>
            <a:endParaRPr lang="en-US" altLang="ja-JP" dirty="0" smtClean="0">
              <a:solidFill>
                <a:schemeClr val="tx1"/>
              </a:solidFill>
            </a:endParaRPr>
          </a:p>
          <a:p>
            <a:r>
              <a:rPr lang="en-US" altLang="ja-JP" dirty="0" smtClean="0">
                <a:solidFill>
                  <a:schemeClr val="tx1"/>
                </a:solidFill>
              </a:rPr>
              <a:t>※</a:t>
            </a:r>
            <a:r>
              <a:rPr lang="ja-JP" altLang="en-US" dirty="0" smtClean="0">
                <a:solidFill>
                  <a:schemeClr val="tx1"/>
                </a:solidFill>
              </a:rPr>
              <a:t>：日本デザイン団体協議会（</a:t>
            </a:r>
            <a:r>
              <a:rPr lang="en-US" altLang="ja-JP" dirty="0" smtClean="0">
                <a:solidFill>
                  <a:schemeClr val="tx1"/>
                </a:solidFill>
              </a:rPr>
              <a:t>D-8</a:t>
            </a:r>
            <a:r>
              <a:rPr lang="ja-JP" altLang="en-US" dirty="0" smtClean="0">
                <a:solidFill>
                  <a:schemeClr val="tx1"/>
                </a:solidFill>
              </a:rPr>
              <a:t>）（</a:t>
            </a:r>
            <a:r>
              <a:rPr kumimoji="1" lang="en-US" altLang="ja-JP" dirty="0" smtClean="0">
                <a:solidFill>
                  <a:schemeClr val="tx1"/>
                </a:solidFill>
              </a:rPr>
              <a:t>http://www.d-eight.jp</a:t>
            </a:r>
            <a:r>
              <a:rPr kumimoji="1" lang="ja-JP" altLang="en-US" dirty="0" smtClean="0">
                <a:solidFill>
                  <a:schemeClr val="tx1"/>
                </a:solidFill>
              </a:rPr>
              <a:t>）</a:t>
            </a:r>
            <a:endParaRPr lang="en-US" altLang="ja-JP" dirty="0" smtClean="0">
              <a:solidFill>
                <a:schemeClr val="tx1"/>
              </a:solidFill>
            </a:endParaRPr>
          </a:p>
          <a:p>
            <a:endParaRPr lang="en-US" altLang="ja-JP" dirty="0" smtClean="0">
              <a:solidFill>
                <a:schemeClr val="tx1"/>
              </a:solidFill>
            </a:endParaRPr>
          </a:p>
          <a:p>
            <a:r>
              <a:rPr lang="ja-JP" altLang="en-US" dirty="0" smtClean="0">
                <a:solidFill>
                  <a:schemeClr val="tx1"/>
                </a:solidFill>
              </a:rPr>
              <a:t>（条文：著作</a:t>
            </a:r>
            <a:r>
              <a:rPr lang="en-US" altLang="ja-JP" dirty="0" smtClean="0">
                <a:solidFill>
                  <a:schemeClr val="tx1"/>
                </a:solidFill>
              </a:rPr>
              <a:t>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r>
              <a:rPr lang="en-US" altLang="ja-JP" dirty="0" smtClean="0">
                <a:solidFill>
                  <a:schemeClr val="tx1"/>
                </a:solidFill>
              </a:rPr>
              <a:t>1</a:t>
            </a:r>
            <a:r>
              <a:rPr lang="ja-JP" altLang="en-US" dirty="0" smtClean="0">
                <a:solidFill>
                  <a:schemeClr val="tx1"/>
                </a:solidFill>
              </a:rPr>
              <a:t>号、</a:t>
            </a:r>
            <a:r>
              <a:rPr lang="en-US" altLang="ja-JP" dirty="0" smtClean="0">
                <a:solidFill>
                  <a:schemeClr val="tx1"/>
                </a:solidFill>
              </a:rPr>
              <a:t>10</a:t>
            </a:r>
            <a:r>
              <a:rPr lang="ja-JP" altLang="en-US" dirty="0" smtClean="0">
                <a:solidFill>
                  <a:schemeClr val="tx1"/>
                </a:solidFill>
              </a:rPr>
              <a:t>条）</a:t>
            </a:r>
            <a:endParaRPr lang="en-US" altLang="ja-JP" dirty="0" smtClean="0">
              <a:solidFill>
                <a:schemeClr val="tx1"/>
              </a:solidFill>
            </a:endParaRPr>
          </a:p>
        </p:txBody>
      </p:sp>
    </p:spTree>
    <p:extLst>
      <p:ext uri="{BB962C8B-B14F-4D97-AF65-F5344CB8AC3E}">
        <p14:creationId xmlns:p14="http://schemas.microsoft.com/office/powerpoint/2010/main" val="165670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smtClean="0"/>
              <a:t>マスター サブタイトルの書式設定</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64061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smtClean="0"/>
              <a:t>マスター テキストの書式設定</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smtClean="0"/>
              <a:t>マスター テキストの書式設定</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smtClean="0"/>
              <a:t>マスター タイトルの書式設定</a:t>
            </a:r>
            <a:endParaRPr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smtClean="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timing>
    <p:tnLst>
      <p:par>
        <p:cTn id="1" dur="indefinite" restart="never" nodeType="tmRoot"/>
      </p:par>
    </p:tnLst>
  </p:timing>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780173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10-02</a:t>
            </a:r>
            <a:r>
              <a:rPr kumimoji="1" lang="ja-JP" altLang="en-US" dirty="0" smtClean="0"/>
              <a:t>　著作物とは</a:t>
            </a:r>
            <a:endParaRPr kumimoji="1" lang="ja-JP" altLang="en-US" dirty="0"/>
          </a:p>
        </p:txBody>
      </p:sp>
      <p:sp>
        <p:nvSpPr>
          <p:cNvPr id="3" name="コンテンツ プレースホルダー 2"/>
          <p:cNvSpPr>
            <a:spLocks noGrp="1"/>
          </p:cNvSpPr>
          <p:nvPr>
            <p:ph idx="1"/>
          </p:nvPr>
        </p:nvSpPr>
        <p:spPr>
          <a:solidFill>
            <a:schemeClr val="accent6">
              <a:lumMod val="20000"/>
              <a:lumOff val="80000"/>
            </a:schemeClr>
          </a:solidFill>
        </p:spPr>
        <p:txBody>
          <a:bodyPr anchor="ctr"/>
          <a:lstStyle/>
          <a:p>
            <a:pPr marL="0" indent="0" algn="ctr">
              <a:buNone/>
            </a:pPr>
            <a:r>
              <a:rPr kumimoji="1" lang="ja-JP" altLang="en-US" sz="2400" dirty="0" smtClean="0"/>
              <a:t>劇場用映画</a:t>
            </a:r>
            <a:endParaRPr kumimoji="1" lang="en-US" altLang="ja-JP" sz="2400" dirty="0" smtClean="0"/>
          </a:p>
          <a:p>
            <a:pPr marL="0" indent="0" algn="ctr">
              <a:buNone/>
            </a:pPr>
            <a:r>
              <a:rPr kumimoji="1" lang="ja-JP" altLang="en-US" sz="2400" dirty="0" smtClean="0"/>
              <a:t>テレビゲームソフト</a:t>
            </a:r>
            <a:endParaRPr kumimoji="1" lang="en-US" altLang="ja-JP" sz="2400" dirty="0" smtClean="0"/>
          </a:p>
          <a:p>
            <a:pPr marL="0" indent="0" algn="ctr">
              <a:buNone/>
            </a:pPr>
            <a:r>
              <a:rPr kumimoji="1" lang="en-US" altLang="ja-JP" sz="2400" dirty="0" smtClean="0"/>
              <a:t>CM</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smtClean="0">
                <a:solidFill>
                  <a:schemeClr val="accent6">
                    <a:lumMod val="50000"/>
                  </a:schemeClr>
                </a:solidFill>
              </a:rPr>
              <a:t>著作物の例</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3"/>
          </p:nvPr>
        </p:nvSpPr>
        <p:spPr/>
        <p:txBody>
          <a:bodyPr/>
          <a:lstStyle/>
          <a:p>
            <a:fld id="{0B1296A0-BB5A-491C-8A3A-2721A8AE2E9D}" type="slidenum">
              <a:rPr lang="ja-JP" altLang="en-US" smtClean="0"/>
              <a:pPr/>
              <a:t>9</a:t>
            </a:fld>
            <a:endParaRPr lang="ja-JP" altLang="en-US" dirty="0"/>
          </a:p>
        </p:txBody>
      </p:sp>
      <p:sp>
        <p:nvSpPr>
          <p:cNvPr id="7" name="テキスト プレースホルダー 6"/>
          <p:cNvSpPr>
            <a:spLocks noGrp="1"/>
          </p:cNvSpPr>
          <p:nvPr>
            <p:ph type="body" sz="quarter" idx="14"/>
          </p:nvPr>
        </p:nvSpPr>
        <p:spPr>
          <a:solidFill>
            <a:schemeClr val="accent6">
              <a:lumMod val="40000"/>
              <a:lumOff val="60000"/>
            </a:schemeClr>
          </a:solidFill>
        </p:spPr>
        <p:txBody>
          <a:bodyPr/>
          <a:lstStyle/>
          <a:p>
            <a:pPr marL="0" indent="0" algn="ctr">
              <a:buNone/>
            </a:pPr>
            <a:r>
              <a:rPr kumimoji="1" lang="ja-JP" altLang="en-US" dirty="0" smtClean="0"/>
              <a:t>映画の著作物</a:t>
            </a:r>
            <a:endParaRPr kumimoji="1" lang="ja-JP" altLang="en-US" dirty="0"/>
          </a:p>
        </p:txBody>
      </p:sp>
      <p:sp>
        <p:nvSpPr>
          <p:cNvPr id="8" name="コンテンツ プレースホルダー 7"/>
          <p:cNvSpPr>
            <a:spLocks noGrp="1"/>
          </p:cNvSpPr>
          <p:nvPr>
            <p:ph idx="17"/>
          </p:nvPr>
        </p:nvSpPr>
        <p:spPr>
          <a:solidFill>
            <a:schemeClr val="accent6">
              <a:lumMod val="20000"/>
              <a:lumOff val="80000"/>
            </a:schemeClr>
          </a:solidFill>
        </p:spPr>
        <p:txBody>
          <a:bodyPr anchor="ctr"/>
          <a:lstStyle/>
          <a:p>
            <a:pPr marL="0" indent="0" algn="ctr">
              <a:buNone/>
            </a:pPr>
            <a:r>
              <a:rPr kumimoji="1" lang="ja-JP" altLang="en-US" sz="2400" dirty="0" smtClean="0"/>
              <a:t>フィルム写真</a:t>
            </a:r>
            <a:endParaRPr kumimoji="1" lang="en-US" altLang="ja-JP" sz="2400" dirty="0" smtClean="0"/>
          </a:p>
          <a:p>
            <a:pPr marL="0" indent="0" algn="ctr">
              <a:buNone/>
            </a:pPr>
            <a:r>
              <a:rPr kumimoji="1" lang="ja-JP" altLang="en-US" sz="2400" dirty="0" smtClean="0"/>
              <a:t>デジタル写真</a:t>
            </a:r>
            <a:endParaRPr kumimoji="1" lang="en-US" altLang="ja-JP" sz="2400" dirty="0" smtClean="0"/>
          </a:p>
        </p:txBody>
      </p:sp>
      <p:sp>
        <p:nvSpPr>
          <p:cNvPr id="9" name="テキスト プレースホルダー 8"/>
          <p:cNvSpPr>
            <a:spLocks noGrp="1"/>
          </p:cNvSpPr>
          <p:nvPr>
            <p:ph type="body" sz="quarter" idx="18"/>
          </p:nvPr>
        </p:nvSpPr>
        <p:spPr>
          <a:solidFill>
            <a:schemeClr val="accent6">
              <a:lumMod val="40000"/>
              <a:lumOff val="60000"/>
            </a:schemeClr>
          </a:solidFill>
        </p:spPr>
        <p:txBody>
          <a:bodyPr/>
          <a:lstStyle/>
          <a:p>
            <a:pPr marL="0" indent="0" algn="ctr">
              <a:buNone/>
            </a:pPr>
            <a:r>
              <a:rPr kumimoji="1" lang="ja-JP" altLang="en-US" dirty="0" smtClean="0"/>
              <a:t>写真の著作物</a:t>
            </a:r>
            <a:endParaRPr kumimoji="1" lang="ja-JP" altLang="en-US" dirty="0"/>
          </a:p>
        </p:txBody>
      </p:sp>
      <p:sp>
        <p:nvSpPr>
          <p:cNvPr id="10" name="コンテンツ プレースホルダー 9"/>
          <p:cNvSpPr>
            <a:spLocks noGrp="1"/>
          </p:cNvSpPr>
          <p:nvPr>
            <p:ph idx="21"/>
          </p:nvPr>
        </p:nvSpPr>
        <p:spPr>
          <a:solidFill>
            <a:schemeClr val="accent6">
              <a:lumMod val="20000"/>
              <a:lumOff val="80000"/>
            </a:schemeClr>
          </a:solidFill>
        </p:spPr>
        <p:txBody>
          <a:bodyPr anchor="ctr"/>
          <a:lstStyle/>
          <a:p>
            <a:pPr marL="0" indent="0" algn="ctr">
              <a:buNone/>
            </a:pPr>
            <a:r>
              <a:rPr kumimoji="1" lang="ja-JP" altLang="en-US" sz="2400" dirty="0" smtClean="0"/>
              <a:t>コンピュータゲームソフト</a:t>
            </a:r>
            <a:endParaRPr kumimoji="1" lang="en-US" altLang="ja-JP" sz="2400" dirty="0" smtClean="0"/>
          </a:p>
        </p:txBody>
      </p:sp>
      <p:sp>
        <p:nvSpPr>
          <p:cNvPr id="11" name="テキスト プレースホルダー 10"/>
          <p:cNvSpPr>
            <a:spLocks noGrp="1"/>
          </p:cNvSpPr>
          <p:nvPr>
            <p:ph type="body" sz="quarter" idx="22"/>
          </p:nvPr>
        </p:nvSpPr>
        <p:spPr>
          <a:solidFill>
            <a:schemeClr val="accent6">
              <a:lumMod val="40000"/>
              <a:lumOff val="60000"/>
            </a:schemeClr>
          </a:solidFill>
        </p:spPr>
        <p:txBody>
          <a:bodyPr/>
          <a:lstStyle/>
          <a:p>
            <a:pPr marL="0" indent="0" algn="ctr">
              <a:buNone/>
            </a:pPr>
            <a:r>
              <a:rPr kumimoji="1" lang="ja-JP" altLang="en-US" dirty="0" smtClean="0"/>
              <a:t>プログラムの著作物</a:t>
            </a:r>
            <a:endParaRPr kumimoji="1" lang="ja-JP" altLang="en-US" dirty="0"/>
          </a:p>
        </p:txBody>
      </p:sp>
      <p:sp>
        <p:nvSpPr>
          <p:cNvPr id="12" name="コンテンツ プレースホルダー 11"/>
          <p:cNvSpPr>
            <a:spLocks noGrp="1"/>
          </p:cNvSpPr>
          <p:nvPr>
            <p:ph idx="23"/>
          </p:nvPr>
        </p:nvSpPr>
        <p:spPr>
          <a:solidFill>
            <a:schemeClr val="accent6">
              <a:lumMod val="20000"/>
              <a:lumOff val="80000"/>
            </a:schemeClr>
          </a:solidFill>
        </p:spPr>
        <p:txBody>
          <a:bodyPr anchor="ctr"/>
          <a:lstStyle/>
          <a:p>
            <a:pPr marL="0" indent="0" algn="ctr">
              <a:buNone/>
            </a:pPr>
            <a:r>
              <a:rPr kumimoji="1" lang="ja-JP" altLang="en-US" sz="2400" dirty="0" smtClean="0"/>
              <a:t>小説の翻訳・</a:t>
            </a:r>
            <a:r>
              <a:rPr lang="en-US" altLang="ja-JP" sz="2400" dirty="0"/>
              <a:t/>
            </a:r>
            <a:br>
              <a:rPr lang="en-US" altLang="ja-JP" sz="2400" dirty="0"/>
            </a:br>
            <a:r>
              <a:rPr kumimoji="1" lang="ja-JP" altLang="en-US" sz="2400" dirty="0" smtClean="0"/>
              <a:t>漫画化・映画化</a:t>
            </a:r>
            <a:endParaRPr kumimoji="1" lang="en-US" altLang="ja-JP" sz="2400" dirty="0" smtClean="0"/>
          </a:p>
          <a:p>
            <a:pPr marL="0" indent="0" algn="ctr">
              <a:buNone/>
            </a:pPr>
            <a:r>
              <a:rPr kumimoji="1" lang="ja-JP" altLang="en-US" sz="2400" dirty="0" smtClean="0"/>
              <a:t>ポップスのジャズ風アレンジ</a:t>
            </a:r>
            <a:endParaRPr kumimoji="1" lang="ja-JP" altLang="en-US" sz="2400" dirty="0"/>
          </a:p>
        </p:txBody>
      </p:sp>
      <p:sp>
        <p:nvSpPr>
          <p:cNvPr id="13" name="テキスト プレースホルダー 12"/>
          <p:cNvSpPr>
            <a:spLocks noGrp="1"/>
          </p:cNvSpPr>
          <p:nvPr>
            <p:ph type="body" sz="quarter" idx="24"/>
          </p:nvPr>
        </p:nvSpPr>
        <p:spPr>
          <a:solidFill>
            <a:schemeClr val="accent6">
              <a:lumMod val="40000"/>
              <a:lumOff val="60000"/>
            </a:schemeClr>
          </a:solidFill>
        </p:spPr>
        <p:txBody>
          <a:bodyPr/>
          <a:lstStyle/>
          <a:p>
            <a:pPr marL="0" indent="0" algn="ctr">
              <a:buNone/>
            </a:pPr>
            <a:r>
              <a:rPr kumimoji="1" lang="ja-JP" altLang="en-US" dirty="0" smtClean="0"/>
              <a:t>二次的著作物</a:t>
            </a:r>
            <a:endParaRPr kumimoji="1" lang="ja-JP" altLang="en-US" dirty="0"/>
          </a:p>
        </p:txBody>
      </p:sp>
      <p:sp>
        <p:nvSpPr>
          <p:cNvPr id="14" name="コンテンツ プレースホルダー 13"/>
          <p:cNvSpPr>
            <a:spLocks noGrp="1"/>
          </p:cNvSpPr>
          <p:nvPr>
            <p:ph idx="25"/>
          </p:nvPr>
        </p:nvSpPr>
        <p:spPr>
          <a:solidFill>
            <a:schemeClr val="accent6">
              <a:lumMod val="20000"/>
              <a:lumOff val="80000"/>
            </a:schemeClr>
          </a:solidFill>
        </p:spPr>
        <p:txBody>
          <a:bodyPr anchor="ctr"/>
          <a:lstStyle/>
          <a:p>
            <a:pPr marL="0" indent="0" algn="ctr">
              <a:buNone/>
            </a:pPr>
            <a:r>
              <a:rPr kumimoji="1" lang="ja-JP" altLang="en-US" sz="2400" dirty="0" smtClean="0"/>
              <a:t>電話帳、画集</a:t>
            </a:r>
            <a:endParaRPr kumimoji="1" lang="ja-JP" altLang="en-US" sz="2400" dirty="0"/>
          </a:p>
        </p:txBody>
      </p:sp>
      <p:sp>
        <p:nvSpPr>
          <p:cNvPr id="15" name="テキスト プレースホルダー 14"/>
          <p:cNvSpPr>
            <a:spLocks noGrp="1"/>
          </p:cNvSpPr>
          <p:nvPr>
            <p:ph type="body" sz="quarter" idx="26"/>
          </p:nvPr>
        </p:nvSpPr>
        <p:spPr>
          <a:solidFill>
            <a:schemeClr val="accent6">
              <a:lumMod val="40000"/>
              <a:lumOff val="60000"/>
            </a:schemeClr>
          </a:solidFill>
        </p:spPr>
        <p:txBody>
          <a:bodyPr/>
          <a:lstStyle/>
          <a:p>
            <a:pPr marL="0" indent="0" algn="ctr">
              <a:buNone/>
            </a:pPr>
            <a:r>
              <a:rPr kumimoji="1" lang="ja-JP" altLang="en-US" dirty="0" smtClean="0"/>
              <a:t>編集著作物</a:t>
            </a:r>
            <a:endParaRPr kumimoji="1" lang="ja-JP" altLang="en-US" dirty="0"/>
          </a:p>
        </p:txBody>
      </p:sp>
      <p:sp>
        <p:nvSpPr>
          <p:cNvPr id="16" name="コンテンツ プレースホルダー 15"/>
          <p:cNvSpPr>
            <a:spLocks noGrp="1"/>
          </p:cNvSpPr>
          <p:nvPr>
            <p:ph idx="27"/>
          </p:nvPr>
        </p:nvSpPr>
        <p:spPr>
          <a:solidFill>
            <a:schemeClr val="accent6">
              <a:lumMod val="20000"/>
              <a:lumOff val="80000"/>
            </a:schemeClr>
          </a:solidFill>
        </p:spPr>
        <p:txBody>
          <a:bodyPr anchor="ctr"/>
          <a:lstStyle/>
          <a:p>
            <a:pPr marL="0" indent="0" algn="ctr">
              <a:buNone/>
            </a:pPr>
            <a:r>
              <a:rPr kumimoji="1" lang="ja-JP" altLang="en-US" sz="2400" dirty="0" smtClean="0"/>
              <a:t>学術論文を蓄積したデータベース</a:t>
            </a:r>
            <a:endParaRPr kumimoji="1" lang="ja-JP" altLang="en-US" sz="2400" dirty="0"/>
          </a:p>
        </p:txBody>
      </p:sp>
      <p:sp>
        <p:nvSpPr>
          <p:cNvPr id="17" name="テキスト プレースホルダー 16"/>
          <p:cNvSpPr>
            <a:spLocks noGrp="1"/>
          </p:cNvSpPr>
          <p:nvPr>
            <p:ph type="body" sz="quarter" idx="28"/>
          </p:nvPr>
        </p:nvSpPr>
        <p:spPr>
          <a:solidFill>
            <a:schemeClr val="accent6">
              <a:lumMod val="40000"/>
              <a:lumOff val="60000"/>
            </a:schemeClr>
          </a:solidFill>
        </p:spPr>
        <p:txBody>
          <a:bodyPr/>
          <a:lstStyle/>
          <a:p>
            <a:pPr marL="0" indent="0" algn="ctr">
              <a:buNone/>
            </a:pPr>
            <a:r>
              <a:rPr kumimoji="1" lang="ja-JP" altLang="en-US" dirty="0" smtClean="0"/>
              <a:t>データベースの著作物</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039841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10-02</a:t>
            </a:r>
            <a:r>
              <a:rPr kumimoji="1" lang="ja-JP" altLang="en-US" dirty="0" smtClean="0"/>
              <a:t>　著作物とは</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6">
              <a:lumMod val="20000"/>
              <a:lumOff val="80000"/>
            </a:schemeClr>
          </a:solidFill>
        </p:spPr>
        <p:txBody>
          <a:bodyPr/>
          <a:lstStyle/>
          <a:p>
            <a:r>
              <a:rPr kumimoji="1" lang="ja-JP" altLang="en-US" dirty="0" smtClean="0"/>
              <a:t>プロダクトデザインに著作物性が認められるかどうかは、様々な議論がある。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10</a:t>
            </a:fld>
            <a:endParaRPr lang="ja-JP" altLang="en-US" dirty="0"/>
          </a:p>
        </p:txBody>
      </p:sp>
      <p:sp>
        <p:nvSpPr>
          <p:cNvPr id="6" name="正方形/長方形 5"/>
          <p:cNvSpPr/>
          <p:nvPr/>
        </p:nvSpPr>
        <p:spPr>
          <a:xfrm>
            <a:off x="5097463" y="1411200"/>
            <a:ext cx="4679949" cy="64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ja-JP" altLang="en-US" dirty="0" smtClean="0">
                <a:solidFill>
                  <a:schemeClr val="tx1"/>
                </a:solidFill>
              </a:rPr>
              <a:t>裁判例：</a:t>
            </a:r>
            <a:r>
              <a:rPr lang="en-US" altLang="ja-JP" dirty="0" smtClean="0">
                <a:solidFill>
                  <a:schemeClr val="tx1"/>
                </a:solidFill>
              </a:rPr>
              <a:t>〔TRIPP TRAPP</a:t>
            </a:r>
            <a:r>
              <a:rPr lang="ja-JP" altLang="en-US" dirty="0" smtClean="0">
                <a:solidFill>
                  <a:schemeClr val="tx1"/>
                </a:solidFill>
              </a:rPr>
              <a:t>事件</a:t>
            </a:r>
            <a:r>
              <a:rPr lang="en-US" altLang="ja-JP" dirty="0" smtClean="0">
                <a:solidFill>
                  <a:schemeClr val="tx1"/>
                </a:solidFill>
              </a:rPr>
              <a:t>〕</a:t>
            </a:r>
            <a:r>
              <a:rPr lang="ja-JP" altLang="en-US" dirty="0" smtClean="0">
                <a:solidFill>
                  <a:schemeClr val="tx1"/>
                </a:solidFill>
              </a:rPr>
              <a:t>知財高判平成</a:t>
            </a:r>
            <a:r>
              <a:rPr lang="en-US" altLang="ja-JP" dirty="0" smtClean="0">
                <a:solidFill>
                  <a:schemeClr val="tx1"/>
                </a:solidFill>
              </a:rPr>
              <a:t>27</a:t>
            </a:r>
            <a:r>
              <a:rPr lang="ja-JP" altLang="en-US" dirty="0" smtClean="0">
                <a:solidFill>
                  <a:schemeClr val="tx1"/>
                </a:solidFill>
              </a:rPr>
              <a:t>年</a:t>
            </a:r>
            <a:r>
              <a:rPr lang="en-US" altLang="ja-JP" dirty="0" smtClean="0">
                <a:solidFill>
                  <a:schemeClr val="tx1"/>
                </a:solidFill>
              </a:rPr>
              <a:t>4</a:t>
            </a:r>
            <a:r>
              <a:rPr lang="ja-JP" altLang="en-US" dirty="0" smtClean="0">
                <a:solidFill>
                  <a:schemeClr val="tx1"/>
                </a:solidFill>
              </a:rPr>
              <a:t>月</a:t>
            </a:r>
            <a:r>
              <a:rPr lang="en-US" altLang="ja-JP" dirty="0" smtClean="0">
                <a:solidFill>
                  <a:schemeClr val="tx1"/>
                </a:solidFill>
              </a:rPr>
              <a:t>14</a:t>
            </a:r>
            <a:r>
              <a:rPr lang="ja-JP" altLang="en-US" dirty="0" smtClean="0">
                <a:solidFill>
                  <a:schemeClr val="tx1"/>
                </a:solidFill>
              </a:rPr>
              <a:t>日（平成</a:t>
            </a:r>
            <a:r>
              <a:rPr lang="en-US" altLang="ja-JP" dirty="0" smtClean="0">
                <a:solidFill>
                  <a:schemeClr val="tx1"/>
                </a:solidFill>
              </a:rPr>
              <a:t>26</a:t>
            </a:r>
            <a:r>
              <a:rPr lang="ja-JP" altLang="en-US" dirty="0" smtClean="0">
                <a:solidFill>
                  <a:schemeClr val="tx1"/>
                </a:solidFill>
              </a:rPr>
              <a:t>（ネ）</a:t>
            </a:r>
            <a:r>
              <a:rPr lang="en-US" altLang="ja-JP" dirty="0" smtClean="0">
                <a:solidFill>
                  <a:schemeClr val="tx1"/>
                </a:solidFill>
              </a:rPr>
              <a:t>10063</a:t>
            </a:r>
            <a:r>
              <a:rPr lang="ja-JP" altLang="en-US" dirty="0" smtClean="0">
                <a:solidFill>
                  <a:schemeClr val="tx1"/>
                </a:solidFill>
              </a:rPr>
              <a:t>号）</a:t>
            </a:r>
            <a:endParaRPr kumimoji="1" lang="ja-JP" altLang="en-US" dirty="0">
              <a:solidFill>
                <a:schemeClr val="tx1"/>
              </a:solidFill>
            </a:endParaRPr>
          </a:p>
        </p:txBody>
      </p:sp>
      <p:sp>
        <p:nvSpPr>
          <p:cNvPr id="11" name="正方形/長方形 10"/>
          <p:cNvSpPr/>
          <p:nvPr/>
        </p:nvSpPr>
        <p:spPr>
          <a:xfrm>
            <a:off x="5097463" y="6019200"/>
            <a:ext cx="4680000" cy="287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lnSpc>
                <a:spcPct val="110000"/>
              </a:lnSpc>
            </a:pPr>
            <a:r>
              <a:rPr kumimoji="1" lang="ja-JP" altLang="en-US" sz="800" dirty="0" smtClean="0">
                <a:solidFill>
                  <a:schemeClr val="tx1"/>
                </a:solidFill>
              </a:rPr>
              <a:t>出典：裁判所ウェブサイト</a:t>
            </a:r>
            <a:endParaRPr kumimoji="1" lang="ja-JP" altLang="en-US" sz="800" dirty="0">
              <a:solidFill>
                <a:schemeClr val="tx1"/>
              </a:solidFill>
            </a:endParaRPr>
          </a:p>
        </p:txBody>
      </p:sp>
      <p:pic>
        <p:nvPicPr>
          <p:cNvPr id="13" name="図 12"/>
          <p:cNvPicPr>
            <a:picLocks noChangeAspect="1"/>
          </p:cNvPicPr>
          <p:nvPr/>
        </p:nvPicPr>
        <p:blipFill>
          <a:blip r:embed="rId3"/>
          <a:stretch>
            <a:fillRect/>
          </a:stretch>
        </p:blipFill>
        <p:spPr>
          <a:xfrm>
            <a:off x="6489852" y="3043172"/>
            <a:ext cx="1895170" cy="2713240"/>
          </a:xfrm>
          <a:prstGeom prst="rect">
            <a:avLst/>
          </a:prstGeom>
        </p:spPr>
      </p:pic>
      <p:sp>
        <p:nvSpPr>
          <p:cNvPr id="15" name="正方形/長方形 14"/>
          <p:cNvSpPr/>
          <p:nvPr/>
        </p:nvSpPr>
        <p:spPr>
          <a:xfrm>
            <a:off x="5097464" y="2203792"/>
            <a:ext cx="4679949"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smtClean="0">
                <a:solidFill>
                  <a:schemeClr val="tx1"/>
                </a:solidFill>
              </a:rPr>
              <a:t>下記の椅子の著作物性が認められた。</a:t>
            </a:r>
            <a:endParaRPr kumimoji="1" lang="ja-JP" altLang="en-US" dirty="0">
              <a:solidFill>
                <a:schemeClr val="tx1"/>
              </a:solidFill>
            </a:endParaRPr>
          </a:p>
        </p:txBody>
      </p:sp>
      <p:sp>
        <p:nvSpPr>
          <p:cNvPr id="16" name="角丸四角形 15"/>
          <p:cNvSpPr/>
          <p:nvPr/>
        </p:nvSpPr>
        <p:spPr>
          <a:xfrm>
            <a:off x="128464" y="1411200"/>
            <a:ext cx="4680074" cy="4895408"/>
          </a:xfrm>
          <a:prstGeom prst="roundRect">
            <a:avLst>
              <a:gd name="adj" fmla="val 1606"/>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家電や家具などの</a:t>
            </a:r>
            <a:endParaRPr kumimoji="1" lang="en-US" altLang="ja-JP" sz="2400" dirty="0" smtClean="0">
              <a:solidFill>
                <a:schemeClr val="tx1"/>
              </a:solidFill>
            </a:endParaRPr>
          </a:p>
          <a:p>
            <a:pPr algn="ctr">
              <a:lnSpc>
                <a:spcPct val="110000"/>
              </a:lnSpc>
            </a:pPr>
            <a:r>
              <a:rPr kumimoji="1" lang="ja-JP" altLang="en-US" sz="2400" dirty="0" smtClean="0">
                <a:solidFill>
                  <a:schemeClr val="tx1"/>
                </a:solidFill>
              </a:rPr>
              <a:t>プロダクトデザイン</a:t>
            </a:r>
            <a:endParaRPr kumimoji="1" lang="en-US" altLang="ja-JP" sz="2400" dirty="0" smtClean="0">
              <a:solidFill>
                <a:schemeClr val="tx1"/>
              </a:solidFill>
            </a:endParaRPr>
          </a:p>
          <a:p>
            <a:pPr algn="ctr">
              <a:lnSpc>
                <a:spcPct val="110000"/>
              </a:lnSpc>
            </a:pPr>
            <a:r>
              <a:rPr kumimoji="1" lang="ja-JP" altLang="en-US" sz="2400" dirty="0" smtClean="0">
                <a:solidFill>
                  <a:schemeClr val="tx1"/>
                </a:solidFill>
              </a:rPr>
              <a:t>（応用美術）は、</a:t>
            </a:r>
            <a:endParaRPr kumimoji="1" lang="en-US" altLang="ja-JP" sz="2400" dirty="0" smtClean="0">
              <a:solidFill>
                <a:schemeClr val="tx1"/>
              </a:solidFill>
            </a:endParaRPr>
          </a:p>
          <a:p>
            <a:pPr algn="ctr"/>
            <a:r>
              <a:rPr kumimoji="1" lang="ja-JP" altLang="en-US" sz="2400" dirty="0" smtClean="0">
                <a:solidFill>
                  <a:schemeClr val="tx1"/>
                </a:solidFill>
              </a:rPr>
              <a:t>著作物と認められるだろうか？</a:t>
            </a:r>
            <a:endParaRPr kumimoji="1" lang="en-US" altLang="ja-JP" sz="2400" dirty="0" smtClean="0">
              <a:solidFill>
                <a:schemeClr val="tx1"/>
              </a:solidFill>
            </a:endParaRPr>
          </a:p>
          <a:p>
            <a:pPr algn="ctr"/>
            <a:endParaRPr lang="en-US" altLang="ja-JP" sz="2400" dirty="0">
              <a:solidFill>
                <a:schemeClr val="tx1"/>
              </a:solidFill>
            </a:endParaRPr>
          </a:p>
          <a:p>
            <a:pPr algn="ctr"/>
            <a:r>
              <a:rPr kumimoji="1" lang="ja-JP" altLang="en-US" sz="2400" dirty="0" smtClean="0">
                <a:solidFill>
                  <a:schemeClr val="tx1"/>
                </a:solidFill>
              </a:rPr>
              <a:t>著作物と認めて、著作権による保護を与えることにすると、</a:t>
            </a:r>
            <a:endParaRPr kumimoji="1" lang="en-US" altLang="ja-JP" sz="2400" dirty="0" smtClean="0">
              <a:solidFill>
                <a:schemeClr val="tx1"/>
              </a:solidFill>
            </a:endParaRPr>
          </a:p>
          <a:p>
            <a:pPr algn="ctr"/>
            <a:r>
              <a:rPr kumimoji="1" lang="ja-JP" altLang="en-US" sz="2400" dirty="0" smtClean="0">
                <a:solidFill>
                  <a:schemeClr val="tx1"/>
                </a:solidFill>
              </a:rPr>
              <a:t>どのような</a:t>
            </a:r>
            <a:endParaRPr kumimoji="1" lang="en-US" altLang="ja-JP" sz="2400" dirty="0" smtClean="0">
              <a:solidFill>
                <a:schemeClr val="tx1"/>
              </a:solidFill>
            </a:endParaRPr>
          </a:p>
          <a:p>
            <a:pPr algn="ctr"/>
            <a:r>
              <a:rPr kumimoji="1" lang="ja-JP" altLang="en-US" sz="2400" dirty="0" smtClean="0">
                <a:solidFill>
                  <a:schemeClr val="tx1"/>
                </a:solidFill>
              </a:rPr>
              <a:t>メリット・デメリットが</a:t>
            </a:r>
            <a:endParaRPr kumimoji="1" lang="en-US" altLang="ja-JP" sz="2400" dirty="0" smtClean="0">
              <a:solidFill>
                <a:schemeClr val="tx1"/>
              </a:solidFill>
            </a:endParaRPr>
          </a:p>
          <a:p>
            <a:pPr algn="ctr"/>
            <a:r>
              <a:rPr kumimoji="1" lang="ja-JP" altLang="en-US" sz="2400" dirty="0" smtClean="0">
                <a:solidFill>
                  <a:schemeClr val="tx1"/>
                </a:solidFill>
              </a:rPr>
              <a:t>生じるだろうか？</a:t>
            </a:r>
            <a:endParaRPr kumimoji="1" lang="ja-JP" altLang="en-US" sz="2400" dirty="0">
              <a:solidFill>
                <a:schemeClr val="tx1"/>
              </a:solidFill>
            </a:endParaRPr>
          </a:p>
        </p:txBody>
      </p:sp>
      <p:sp>
        <p:nvSpPr>
          <p:cNvPr id="12"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559032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10-03</a:t>
            </a:r>
            <a:br>
              <a:rPr kumimoji="1" lang="en-US" altLang="ja-JP" dirty="0" smtClean="0"/>
            </a:br>
            <a:r>
              <a:rPr kumimoji="1" lang="ja-JP" altLang="en-US" dirty="0" smtClean="0"/>
              <a:t>著作者とは</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11</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70964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10-03</a:t>
            </a:r>
            <a:r>
              <a:rPr kumimoji="1" lang="ja-JP" altLang="en-US" dirty="0" smtClean="0"/>
              <a:t>　著作者とは</a:t>
            </a:r>
            <a:endParaRPr kumimoji="1" lang="ja-JP" altLang="en-US" dirty="0"/>
          </a:p>
        </p:txBody>
      </p:sp>
      <p:sp>
        <p:nvSpPr>
          <p:cNvPr id="3" name="コンテンツ プレースホルダー 2"/>
          <p:cNvSpPr>
            <a:spLocks noGrp="1"/>
          </p:cNvSpPr>
          <p:nvPr>
            <p:ph idx="1"/>
          </p:nvPr>
        </p:nvSpPr>
        <p:spPr>
          <a:xfrm>
            <a:off x="128464" y="692696"/>
            <a:ext cx="9649072" cy="792000"/>
          </a:xfrm>
          <a:solidFill>
            <a:schemeClr val="accent6">
              <a:lumMod val="20000"/>
              <a:lumOff val="80000"/>
            </a:schemeClr>
          </a:solidFill>
        </p:spPr>
        <p:txBody>
          <a:bodyPr/>
          <a:lstStyle/>
          <a:p>
            <a:r>
              <a:rPr kumimoji="1" lang="ja-JP" altLang="en-US" dirty="0" smtClean="0"/>
              <a:t>著作者とは、著作物を創作した者。</a:t>
            </a:r>
            <a:endParaRPr kumimoji="1" lang="en-US" altLang="ja-JP" dirty="0" smtClean="0"/>
          </a:p>
          <a:p>
            <a:r>
              <a:rPr kumimoji="1" lang="ja-JP" altLang="en-US" dirty="0" smtClean="0"/>
              <a:t>著作者が著作者の権利（著作権と著作者人格権）を有する（＝創作者主義）。</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12</a:t>
            </a:fld>
            <a:endParaRPr lang="ja-JP" altLang="en-US" dirty="0"/>
          </a:p>
        </p:txBody>
      </p:sp>
      <p:sp>
        <p:nvSpPr>
          <p:cNvPr id="14" name="正方形/長方形 13"/>
          <p:cNvSpPr/>
          <p:nvPr/>
        </p:nvSpPr>
        <p:spPr>
          <a:xfrm>
            <a:off x="128588" y="5659200"/>
            <a:ext cx="9648825" cy="64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dirty="0" smtClean="0">
                <a:solidFill>
                  <a:schemeClr val="tx1"/>
                </a:solidFill>
              </a:rPr>
              <a:t>実務上、自分がいつ創作したかを明らかにするため、公証人による確定日付の付与制度が利用されることがある。</a:t>
            </a:r>
            <a:endParaRPr kumimoji="1" lang="ja-JP" altLang="en-US" dirty="0">
              <a:solidFill>
                <a:schemeClr val="tx1"/>
              </a:solidFill>
            </a:endParaRPr>
          </a:p>
        </p:txBody>
      </p:sp>
      <p:grpSp>
        <p:nvGrpSpPr>
          <p:cNvPr id="20" name="グループ化 19"/>
          <p:cNvGrpSpPr/>
          <p:nvPr/>
        </p:nvGrpSpPr>
        <p:grpSpPr>
          <a:xfrm>
            <a:off x="1353600" y="1627200"/>
            <a:ext cx="7199799" cy="3887814"/>
            <a:chOff x="1353600" y="1339200"/>
            <a:chExt cx="7199799" cy="3887814"/>
          </a:xfrm>
        </p:grpSpPr>
        <p:sp>
          <p:nvSpPr>
            <p:cNvPr id="6" name="角丸四角形 5"/>
            <p:cNvSpPr/>
            <p:nvPr/>
          </p:nvSpPr>
          <p:spPr>
            <a:xfrm>
              <a:off x="4953000" y="2706734"/>
              <a:ext cx="3600399" cy="2520280"/>
            </a:xfrm>
            <a:prstGeom prst="roundRect">
              <a:avLst>
                <a:gd name="adj" fmla="val 3062"/>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353600" y="3786734"/>
              <a:ext cx="1584000"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創作者</a:t>
              </a:r>
              <a:endParaRPr kumimoji="1" lang="ja-JP" altLang="en-US" dirty="0">
                <a:solidFill>
                  <a:schemeClr val="tx1"/>
                </a:solidFill>
              </a:endParaRPr>
            </a:p>
          </p:txBody>
        </p:sp>
        <p:sp>
          <p:nvSpPr>
            <p:cNvPr id="8" name="正方形/長方形 7"/>
            <p:cNvSpPr/>
            <p:nvPr/>
          </p:nvSpPr>
          <p:spPr>
            <a:xfrm>
              <a:off x="5529600" y="3354734"/>
              <a:ext cx="2448000" cy="7200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①著作権</a:t>
              </a:r>
              <a:endParaRPr kumimoji="1" lang="ja-JP" altLang="en-US" dirty="0">
                <a:solidFill>
                  <a:schemeClr val="tx1"/>
                </a:solidFill>
              </a:endParaRPr>
            </a:p>
          </p:txBody>
        </p:sp>
        <p:sp>
          <p:nvSpPr>
            <p:cNvPr id="9" name="正方形/長方形 8"/>
            <p:cNvSpPr/>
            <p:nvPr/>
          </p:nvSpPr>
          <p:spPr>
            <a:xfrm>
              <a:off x="5529600" y="4219240"/>
              <a:ext cx="2448000" cy="7200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②著作者人格権</a:t>
              </a:r>
              <a:endParaRPr kumimoji="1" lang="ja-JP" altLang="en-US" dirty="0">
                <a:solidFill>
                  <a:schemeClr val="tx1"/>
                </a:solidFill>
              </a:endParaRPr>
            </a:p>
          </p:txBody>
        </p:sp>
        <p:sp>
          <p:nvSpPr>
            <p:cNvPr id="10" name="正方形/長方形 9"/>
            <p:cNvSpPr/>
            <p:nvPr/>
          </p:nvSpPr>
          <p:spPr>
            <a:xfrm>
              <a:off x="5385048" y="2347200"/>
              <a:ext cx="2736304"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著作者の権利</a:t>
              </a:r>
              <a:endParaRPr kumimoji="1" lang="ja-JP" altLang="en-US" dirty="0">
                <a:solidFill>
                  <a:schemeClr val="tx1"/>
                </a:solidFill>
              </a:endParaRPr>
            </a:p>
          </p:txBody>
        </p:sp>
        <p:sp>
          <p:nvSpPr>
            <p:cNvPr id="15" name="正方形/長方形 14"/>
            <p:cNvSpPr/>
            <p:nvPr/>
          </p:nvSpPr>
          <p:spPr>
            <a:xfrm>
              <a:off x="2793600" y="1339200"/>
              <a:ext cx="2736304"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著作物の創作</a:t>
              </a:r>
              <a:endParaRPr kumimoji="1" lang="ja-JP" altLang="en-US" dirty="0">
                <a:solidFill>
                  <a:schemeClr val="tx1"/>
                </a:solidFill>
              </a:endParaRPr>
            </a:p>
          </p:txBody>
        </p:sp>
        <p:sp>
          <p:nvSpPr>
            <p:cNvPr id="16" name="下矢印 15"/>
            <p:cNvSpPr/>
            <p:nvPr/>
          </p:nvSpPr>
          <p:spPr>
            <a:xfrm>
              <a:off x="4089000" y="2203200"/>
              <a:ext cx="144000" cy="1800000"/>
            </a:xfrm>
            <a:prstGeom prst="downArrow">
              <a:avLst>
                <a:gd name="adj1" fmla="val 50000"/>
                <a:gd name="adj2" fmla="val 9960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矢印コネクタ 17"/>
            <p:cNvCxnSpPr>
              <a:stCxn id="7" idx="3"/>
            </p:cNvCxnSpPr>
            <p:nvPr/>
          </p:nvCxnSpPr>
          <p:spPr>
            <a:xfrm>
              <a:off x="2937600" y="4146774"/>
              <a:ext cx="2015400" cy="0"/>
            </a:xfrm>
            <a:prstGeom prst="straightConnector1">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08355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10-03</a:t>
            </a:r>
            <a:r>
              <a:rPr kumimoji="1" lang="ja-JP" altLang="en-US" dirty="0" smtClean="0"/>
              <a:t>　著作者とは</a:t>
            </a:r>
            <a:endParaRPr kumimoji="1" lang="ja-JP" altLang="en-US" dirty="0"/>
          </a:p>
        </p:txBody>
      </p:sp>
      <p:sp>
        <p:nvSpPr>
          <p:cNvPr id="3" name="コンテンツ プレースホルダー 2"/>
          <p:cNvSpPr>
            <a:spLocks noGrp="1"/>
          </p:cNvSpPr>
          <p:nvPr>
            <p:ph idx="1"/>
          </p:nvPr>
        </p:nvSpPr>
        <p:spPr>
          <a:xfrm>
            <a:off x="128464" y="692696"/>
            <a:ext cx="9649072" cy="720000"/>
          </a:xfrm>
          <a:solidFill>
            <a:schemeClr val="accent6">
              <a:lumMod val="20000"/>
              <a:lumOff val="80000"/>
            </a:schemeClr>
          </a:solidFill>
        </p:spPr>
        <p:txBody>
          <a:bodyPr/>
          <a:lstStyle/>
          <a:p>
            <a:r>
              <a:rPr lang="en-US" altLang="ja-JP" dirty="0" smtClean="0"/>
              <a:t>2</a:t>
            </a:r>
            <a:r>
              <a:rPr lang="ja-JP" altLang="en-US" dirty="0" smtClean="0"/>
              <a:t>人以上で共同して創作した場合は、共同著作物となり、各人が共同著作者（全員が著作者）となる。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13</a:t>
            </a:fld>
            <a:endParaRPr lang="ja-JP" altLang="en-US" dirty="0"/>
          </a:p>
        </p:txBody>
      </p:sp>
      <p:sp>
        <p:nvSpPr>
          <p:cNvPr id="6" name="正方形/長方形 5"/>
          <p:cNvSpPr/>
          <p:nvPr/>
        </p:nvSpPr>
        <p:spPr>
          <a:xfrm>
            <a:off x="128864" y="1699200"/>
            <a:ext cx="3383976" cy="43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200" dirty="0" smtClean="0">
                <a:solidFill>
                  <a:schemeClr val="tx1"/>
                </a:solidFill>
              </a:rPr>
              <a:t>共同著作物の</a:t>
            </a:r>
            <a:r>
              <a:rPr kumimoji="1" lang="en-US" altLang="ja-JP" sz="2200" dirty="0" smtClean="0">
                <a:solidFill>
                  <a:schemeClr val="tx1"/>
                </a:solidFill>
              </a:rPr>
              <a:t>3</a:t>
            </a:r>
            <a:r>
              <a:rPr kumimoji="1" lang="ja-JP" altLang="en-US" sz="2200" dirty="0" err="1" smtClean="0">
                <a:solidFill>
                  <a:schemeClr val="tx1"/>
                </a:solidFill>
              </a:rPr>
              <a:t>つの</a:t>
            </a:r>
            <a:r>
              <a:rPr kumimoji="1" lang="ja-JP" altLang="en-US" sz="2200" dirty="0" smtClean="0">
                <a:solidFill>
                  <a:schemeClr val="tx1"/>
                </a:solidFill>
              </a:rPr>
              <a:t>要件</a:t>
            </a:r>
            <a:endParaRPr kumimoji="1" lang="ja-JP" altLang="en-US" sz="2200" dirty="0">
              <a:solidFill>
                <a:schemeClr val="tx1"/>
              </a:solidFill>
            </a:endParaRPr>
          </a:p>
        </p:txBody>
      </p:sp>
      <p:sp>
        <p:nvSpPr>
          <p:cNvPr id="25" name="正方形/長方形 24"/>
          <p:cNvSpPr/>
          <p:nvPr/>
        </p:nvSpPr>
        <p:spPr>
          <a:xfrm>
            <a:off x="128588" y="2275200"/>
            <a:ext cx="9648949" cy="18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各人の創作</a:t>
            </a:r>
            <a:r>
              <a:rPr kumimoji="1" lang="en-US" altLang="ja-JP" dirty="0" smtClean="0">
                <a:solidFill>
                  <a:schemeClr val="tx1"/>
                </a:solidFill>
              </a:rPr>
              <a:t/>
            </a:r>
            <a:br>
              <a:rPr kumimoji="1" lang="en-US" altLang="ja-JP" dirty="0" smtClean="0">
                <a:solidFill>
                  <a:schemeClr val="tx1"/>
                </a:solidFill>
              </a:rPr>
            </a:br>
            <a:r>
              <a:rPr kumimoji="1" lang="en-US" altLang="ja-JP" dirty="0" smtClean="0">
                <a:solidFill>
                  <a:schemeClr val="tx1"/>
                </a:solidFill>
              </a:rPr>
              <a:t>2</a:t>
            </a:r>
            <a:r>
              <a:rPr kumimoji="1" lang="ja-JP" altLang="en-US" dirty="0" smtClean="0">
                <a:solidFill>
                  <a:schemeClr val="tx1"/>
                </a:solidFill>
              </a:rPr>
              <a:t>人以上の者の創作行為があること</a:t>
            </a:r>
            <a:endParaRPr lang="en-US" altLang="ja-JP" dirty="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共同性</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共同して創作されたものであること</a:t>
            </a:r>
            <a:endParaRPr kumimoji="1" lang="en-US" altLang="ja-JP" dirty="0" smtClean="0">
              <a:solidFill>
                <a:schemeClr val="tx1"/>
              </a:solidFill>
            </a:endParaRPr>
          </a:p>
          <a:p>
            <a:pPr marL="342900" indent="-342900">
              <a:lnSpc>
                <a:spcPct val="110000"/>
              </a:lnSpc>
              <a:buFont typeface="+mj-ea"/>
              <a:buAutoNum type="circleNumDbPlain"/>
            </a:pPr>
            <a:r>
              <a:rPr lang="ja-JP" altLang="en-US" b="1" dirty="0" smtClean="0">
                <a:solidFill>
                  <a:schemeClr val="tx1"/>
                </a:solidFill>
              </a:rPr>
              <a:t>分離利用不可能性</a:t>
            </a:r>
            <a:r>
              <a:rPr lang="en-US" altLang="ja-JP" b="1" dirty="0" smtClean="0">
                <a:solidFill>
                  <a:schemeClr val="tx1"/>
                </a:solidFill>
              </a:rPr>
              <a:t/>
            </a:r>
            <a:br>
              <a:rPr lang="en-US" altLang="ja-JP" b="1" dirty="0" smtClean="0">
                <a:solidFill>
                  <a:schemeClr val="tx1"/>
                </a:solidFill>
              </a:rPr>
            </a:br>
            <a:r>
              <a:rPr lang="ja-JP" altLang="en-US" dirty="0" smtClean="0">
                <a:solidFill>
                  <a:schemeClr val="tx1"/>
                </a:solidFill>
              </a:rPr>
              <a:t>各人の寄与を分離して利用することができないこと</a:t>
            </a:r>
            <a:endParaRPr kumimoji="1" lang="en-US" altLang="ja-JP" dirty="0" smtClean="0">
              <a:solidFill>
                <a:schemeClr val="tx1"/>
              </a:solidFill>
            </a:endParaRPr>
          </a:p>
        </p:txBody>
      </p:sp>
      <p:sp>
        <p:nvSpPr>
          <p:cNvPr id="8" name="正方形/長方形 7"/>
          <p:cNvSpPr/>
          <p:nvPr/>
        </p:nvSpPr>
        <p:spPr>
          <a:xfrm>
            <a:off x="128588" y="4291200"/>
            <a:ext cx="9648825" cy="144000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2400" dirty="0" smtClean="0">
                <a:solidFill>
                  <a:schemeClr val="tx1"/>
                </a:solidFill>
              </a:rPr>
              <a:t>作品をいつ公表するかを決めたり（著作者人格権の行使）、他人に著作物の利用を許諾したり</a:t>
            </a:r>
            <a:r>
              <a:rPr lang="ja-JP" altLang="en-US" sz="2400" dirty="0">
                <a:solidFill>
                  <a:schemeClr val="tx1"/>
                </a:solidFill>
              </a:rPr>
              <a:t>（共同著作物の著作権の行使）</a:t>
            </a:r>
            <a:r>
              <a:rPr kumimoji="1" lang="ja-JP" altLang="en-US" sz="2400" dirty="0" smtClean="0">
                <a:solidFill>
                  <a:schemeClr val="tx1"/>
                </a:solidFill>
              </a:rPr>
              <a:t>するためには、</a:t>
            </a:r>
            <a:r>
              <a:rPr kumimoji="1" lang="ja-JP" altLang="en-US" sz="2400" b="1" dirty="0" smtClean="0">
                <a:solidFill>
                  <a:schemeClr val="accent6"/>
                </a:solidFill>
              </a:rPr>
              <a:t>著作（権）者全員の合意</a:t>
            </a:r>
            <a:r>
              <a:rPr kumimoji="1" lang="ja-JP" altLang="en-US" sz="2400" dirty="0" smtClean="0">
                <a:solidFill>
                  <a:schemeClr val="tx1"/>
                </a:solidFill>
              </a:rPr>
              <a:t>が必要。</a:t>
            </a:r>
            <a:endParaRPr kumimoji="1" lang="ja-JP" altLang="en-US" sz="2400"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16511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10-04</a:t>
            </a:r>
            <a:br>
              <a:rPr kumimoji="1" lang="en-US" altLang="ja-JP" dirty="0" smtClean="0"/>
            </a:br>
            <a:r>
              <a:rPr lang="en-US" altLang="ja-JP" dirty="0" smtClean="0"/>
              <a:t>CASE</a:t>
            </a:r>
            <a:r>
              <a:rPr lang="ja-JP" altLang="en-US" dirty="0" smtClean="0"/>
              <a:t>の考え方</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14</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5037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10-04</a:t>
            </a:r>
            <a:r>
              <a:rPr kumimoji="1" lang="ja-JP" altLang="en-US" dirty="0" smtClean="0"/>
              <a:t>　</a:t>
            </a:r>
            <a:r>
              <a:rPr kumimoji="1" lang="en-US" altLang="ja-JP" dirty="0" smtClean="0"/>
              <a:t>CASE</a:t>
            </a:r>
            <a:r>
              <a:rPr kumimoji="1" lang="ja-JP" altLang="en-US" dirty="0" smtClean="0"/>
              <a:t>の考え方</a:t>
            </a:r>
            <a:endParaRPr kumimoji="1" lang="ja-JP" altLang="en-US" dirty="0"/>
          </a:p>
        </p:txBody>
      </p:sp>
      <p:sp>
        <p:nvSpPr>
          <p:cNvPr id="6" name="コンテンツ プレースホルダー 5"/>
          <p:cNvSpPr>
            <a:spLocks noGrp="1"/>
          </p:cNvSpPr>
          <p:nvPr>
            <p:ph idx="1"/>
          </p:nvPr>
        </p:nvSpPr>
        <p:spPr>
          <a:xfrm>
            <a:off x="128464" y="692696"/>
            <a:ext cx="9649072" cy="432000"/>
          </a:xfrm>
          <a:solidFill>
            <a:schemeClr val="accent6">
              <a:lumMod val="20000"/>
              <a:lumOff val="80000"/>
            </a:schemeClr>
          </a:solidFill>
        </p:spPr>
        <p:txBody>
          <a:bodyPr/>
          <a:lstStyle/>
          <a:p>
            <a:r>
              <a:rPr lang="ja-JP" altLang="en-US" dirty="0" smtClean="0"/>
              <a:t>「キャラクター</a:t>
            </a:r>
            <a:r>
              <a:rPr lang="ja-JP" altLang="en-US" dirty="0"/>
              <a:t>の背景的ストーリー、</a:t>
            </a:r>
            <a:r>
              <a:rPr lang="ja-JP" altLang="en-US" dirty="0" smtClean="0"/>
              <a:t>性格」、「キャラクターデザイン」について検討。</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15</a:t>
            </a:fld>
            <a:endParaRPr lang="ja-JP" altLang="en-US" dirty="0"/>
          </a:p>
        </p:txBody>
      </p:sp>
      <p:sp>
        <p:nvSpPr>
          <p:cNvPr id="7" name="角丸四角形 6"/>
          <p:cNvSpPr/>
          <p:nvPr/>
        </p:nvSpPr>
        <p:spPr>
          <a:xfrm>
            <a:off x="128464" y="1411200"/>
            <a:ext cx="4680074" cy="4895408"/>
          </a:xfrm>
          <a:prstGeom prst="roundRect">
            <a:avLst>
              <a:gd name="adj" fmla="val 1606"/>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a:solidFill>
                  <a:schemeClr val="tx1"/>
                </a:solidFill>
              </a:rPr>
              <a:t>「キャラクターの背景的ストーリー、性格</a:t>
            </a:r>
            <a:r>
              <a:rPr lang="ja-JP" altLang="en-US" sz="2400" dirty="0" smtClean="0">
                <a:solidFill>
                  <a:schemeClr val="tx1"/>
                </a:solidFill>
              </a:rPr>
              <a:t>」は著作物かどうか？</a:t>
            </a:r>
            <a:endParaRPr lang="en-US" altLang="ja-JP" sz="2400" dirty="0" smtClean="0">
              <a:solidFill>
                <a:schemeClr val="tx1"/>
              </a:solidFill>
            </a:endParaRPr>
          </a:p>
          <a:p>
            <a:pPr algn="ctr">
              <a:lnSpc>
                <a:spcPct val="110000"/>
              </a:lnSpc>
            </a:pPr>
            <a:r>
              <a:rPr lang="ja-JP" altLang="en-US" sz="2400" dirty="0" smtClean="0">
                <a:solidFill>
                  <a:schemeClr val="accent2"/>
                </a:solidFill>
              </a:rPr>
              <a:t>→アイデアであり、著作物としては保護されない。</a:t>
            </a:r>
            <a:endParaRPr lang="en-US" altLang="ja-JP" sz="2400" dirty="0" smtClean="0">
              <a:solidFill>
                <a:schemeClr val="accent2"/>
              </a:solidFill>
            </a:endParaRPr>
          </a:p>
          <a:p>
            <a:pPr algn="ctr">
              <a:lnSpc>
                <a:spcPct val="110000"/>
              </a:lnSpc>
            </a:pPr>
            <a:endParaRPr lang="en-US" altLang="ja-JP" sz="2400" dirty="0">
              <a:solidFill>
                <a:schemeClr val="tx1"/>
              </a:solidFill>
            </a:endParaRPr>
          </a:p>
          <a:p>
            <a:pPr algn="ctr">
              <a:lnSpc>
                <a:spcPct val="110000"/>
              </a:lnSpc>
            </a:pPr>
            <a:r>
              <a:rPr lang="ja-JP" altLang="en-US" sz="2400" dirty="0" smtClean="0">
                <a:solidFill>
                  <a:schemeClr val="tx1"/>
                </a:solidFill>
              </a:rPr>
              <a:t>「キャラクターデザイン」は著作物かどうか？</a:t>
            </a:r>
            <a:endParaRPr lang="en-US" altLang="ja-JP" sz="2400" dirty="0" smtClean="0">
              <a:solidFill>
                <a:schemeClr val="tx1"/>
              </a:solidFill>
            </a:endParaRPr>
          </a:p>
          <a:p>
            <a:pPr algn="ctr">
              <a:lnSpc>
                <a:spcPct val="110000"/>
              </a:lnSpc>
            </a:pPr>
            <a:r>
              <a:rPr lang="ja-JP" altLang="en-US" sz="2400" dirty="0" smtClean="0">
                <a:solidFill>
                  <a:schemeClr val="accent2"/>
                </a:solidFill>
              </a:rPr>
              <a:t>→著作物たり得る。</a:t>
            </a:r>
            <a:endParaRPr lang="en-US" altLang="ja-JP" sz="2400" dirty="0" smtClean="0">
              <a:solidFill>
                <a:schemeClr val="accent2"/>
              </a:solidFill>
            </a:endParaRPr>
          </a:p>
          <a:p>
            <a:pPr algn="ctr">
              <a:lnSpc>
                <a:spcPct val="110000"/>
              </a:lnSpc>
            </a:pPr>
            <a:endParaRPr lang="en-US" altLang="ja-JP" sz="2400" dirty="0">
              <a:solidFill>
                <a:schemeClr val="tx1"/>
              </a:solidFill>
            </a:endParaRPr>
          </a:p>
          <a:p>
            <a:pPr algn="ctr">
              <a:lnSpc>
                <a:spcPct val="110000"/>
              </a:lnSpc>
            </a:pPr>
            <a:r>
              <a:rPr lang="ja-JP" altLang="en-US" sz="2400" dirty="0" smtClean="0">
                <a:solidFill>
                  <a:schemeClr val="tx1"/>
                </a:solidFill>
              </a:rPr>
              <a:t>では、</a:t>
            </a:r>
            <a:r>
              <a:rPr lang="en-US" altLang="ja-JP" sz="2400" dirty="0" smtClean="0">
                <a:solidFill>
                  <a:schemeClr val="tx1"/>
                </a:solidFill>
              </a:rPr>
              <a:t>A</a:t>
            </a:r>
            <a:r>
              <a:rPr lang="ja-JP" altLang="en-US" sz="2400" dirty="0" smtClean="0">
                <a:solidFill>
                  <a:schemeClr val="tx1"/>
                </a:solidFill>
              </a:rPr>
              <a:t>案～</a:t>
            </a:r>
            <a:r>
              <a:rPr lang="en-US" altLang="ja-JP" sz="2400" dirty="0" smtClean="0">
                <a:solidFill>
                  <a:schemeClr val="tx1"/>
                </a:solidFill>
              </a:rPr>
              <a:t>D</a:t>
            </a:r>
            <a:r>
              <a:rPr lang="ja-JP" altLang="en-US" sz="2400" dirty="0" smtClean="0">
                <a:solidFill>
                  <a:schemeClr val="tx1"/>
                </a:solidFill>
              </a:rPr>
              <a:t>案それぞれのキャラクターデザインの著作者は？</a:t>
            </a:r>
            <a:endParaRPr lang="en-US" altLang="ja-JP" sz="2400" dirty="0" smtClean="0">
              <a:solidFill>
                <a:schemeClr val="tx1"/>
              </a:solidFill>
            </a:endParaRPr>
          </a:p>
        </p:txBody>
      </p:sp>
      <p:sp>
        <p:nvSpPr>
          <p:cNvPr id="20" name="円/楕円 19"/>
          <p:cNvSpPr/>
          <p:nvPr/>
        </p:nvSpPr>
        <p:spPr>
          <a:xfrm>
            <a:off x="5097600" y="1590875"/>
            <a:ext cx="4536057" cy="4536057"/>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10000"/>
              </a:lnSpc>
            </a:pPr>
            <a:r>
              <a:rPr kumimoji="1" lang="ja-JP" altLang="en-US" dirty="0" smtClean="0">
                <a:solidFill>
                  <a:schemeClr val="tx1"/>
                </a:solidFill>
              </a:rPr>
              <a:t>背景や性格等のアイデア</a:t>
            </a:r>
            <a:endParaRPr kumimoji="1" lang="ja-JP" altLang="en-US" dirty="0">
              <a:solidFill>
                <a:schemeClr val="tx1"/>
              </a:solidFill>
            </a:endParaRPr>
          </a:p>
        </p:txBody>
      </p:sp>
      <p:sp>
        <p:nvSpPr>
          <p:cNvPr id="21" name="円/楕円 20"/>
          <p:cNvSpPr/>
          <p:nvPr/>
        </p:nvSpPr>
        <p:spPr>
          <a:xfrm>
            <a:off x="5925628" y="2707200"/>
            <a:ext cx="2880000" cy="288000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10000"/>
              </a:lnSpc>
            </a:pPr>
            <a:r>
              <a:rPr kumimoji="1" lang="ja-JP" altLang="en-US" dirty="0" smtClean="0">
                <a:solidFill>
                  <a:schemeClr val="tx1"/>
                </a:solidFill>
              </a:rPr>
              <a:t>キャラクター</a:t>
            </a:r>
            <a:endParaRPr kumimoji="1" lang="en-US" altLang="ja-JP" dirty="0" smtClean="0">
              <a:solidFill>
                <a:schemeClr val="tx1"/>
              </a:solidFill>
            </a:endParaRPr>
          </a:p>
          <a:p>
            <a:pPr algn="ctr">
              <a:lnSpc>
                <a:spcPct val="110000"/>
              </a:lnSpc>
            </a:pPr>
            <a:r>
              <a:rPr kumimoji="1" lang="ja-JP" altLang="en-US" dirty="0" smtClean="0">
                <a:solidFill>
                  <a:schemeClr val="tx1"/>
                </a:solidFill>
              </a:rPr>
              <a:t>デザイン</a:t>
            </a:r>
            <a:endParaRPr kumimoji="1" lang="ja-JP" altLang="en-US" dirty="0">
              <a:solidFill>
                <a:schemeClr val="tx1"/>
              </a:solidFill>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0556" y="3753036"/>
            <a:ext cx="2030144" cy="1448535"/>
          </a:xfrm>
          <a:prstGeom prst="rect">
            <a:avLst/>
          </a:prstGeom>
        </p:spPr>
      </p:pic>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040604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10-04</a:t>
            </a:r>
            <a:r>
              <a:rPr kumimoji="1" lang="ja-JP" altLang="en-US" dirty="0" smtClean="0"/>
              <a:t>　</a:t>
            </a:r>
            <a:r>
              <a:rPr kumimoji="1" lang="en-US" altLang="ja-JP" dirty="0" smtClean="0"/>
              <a:t>CASE</a:t>
            </a:r>
            <a:r>
              <a:rPr kumimoji="1" lang="ja-JP" altLang="en-US" dirty="0" smtClean="0"/>
              <a:t>の考え方</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6">
              <a:lumMod val="20000"/>
              <a:lumOff val="80000"/>
            </a:schemeClr>
          </a:solidFill>
        </p:spPr>
        <p:txBody>
          <a:bodyPr/>
          <a:lstStyle/>
          <a:p>
            <a:r>
              <a:rPr kumimoji="1" lang="en-US" altLang="ja-JP" dirty="0" smtClean="0"/>
              <a:t>A</a:t>
            </a:r>
            <a:r>
              <a:rPr kumimoji="1" lang="ja-JP" altLang="en-US" dirty="0" smtClean="0"/>
              <a:t>案～</a:t>
            </a:r>
            <a:r>
              <a:rPr kumimoji="1" lang="en-US" altLang="ja-JP" dirty="0" smtClean="0"/>
              <a:t>D</a:t>
            </a:r>
            <a:r>
              <a:rPr kumimoji="1" lang="ja-JP" altLang="en-US" dirty="0" smtClean="0"/>
              <a:t>案の「キャラクターデザイン」について検討。</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16</a:t>
            </a:fld>
            <a:endParaRPr lang="ja-JP" altLang="en-US" dirty="0"/>
          </a:p>
        </p:txBody>
      </p:sp>
      <p:sp>
        <p:nvSpPr>
          <p:cNvPr id="6" name="角丸四角形 5"/>
          <p:cNvSpPr/>
          <p:nvPr/>
        </p:nvSpPr>
        <p:spPr>
          <a:xfrm>
            <a:off x="128464" y="2852936"/>
            <a:ext cx="9648000" cy="3453672"/>
          </a:xfrm>
          <a:prstGeom prst="roundRect">
            <a:avLst>
              <a:gd name="adj" fmla="val 1606"/>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altLang="ja-JP" sz="2400" dirty="0" smtClean="0">
                <a:solidFill>
                  <a:schemeClr val="tx1"/>
                </a:solidFill>
              </a:rPr>
              <a:t>A</a:t>
            </a:r>
            <a:r>
              <a:rPr lang="ja-JP" altLang="en-US" sz="2400" dirty="0" smtClean="0">
                <a:solidFill>
                  <a:schemeClr val="tx1"/>
                </a:solidFill>
              </a:rPr>
              <a:t>案～</a:t>
            </a:r>
            <a:r>
              <a:rPr lang="en-US" altLang="ja-JP" sz="2400" dirty="0" smtClean="0">
                <a:solidFill>
                  <a:schemeClr val="tx1"/>
                </a:solidFill>
              </a:rPr>
              <a:t>C</a:t>
            </a:r>
            <a:r>
              <a:rPr lang="ja-JP" altLang="en-US" sz="2400" dirty="0" smtClean="0">
                <a:solidFill>
                  <a:schemeClr val="tx1"/>
                </a:solidFill>
              </a:rPr>
              <a:t>案の「キャラクターデザイン」は共同著作物かどうか？</a:t>
            </a:r>
            <a:endParaRPr lang="en-US" altLang="ja-JP" sz="2400" dirty="0" smtClean="0">
              <a:solidFill>
                <a:schemeClr val="tx1"/>
              </a:solidFill>
            </a:endParaRPr>
          </a:p>
          <a:p>
            <a:pPr algn="ctr">
              <a:lnSpc>
                <a:spcPct val="110000"/>
              </a:lnSpc>
            </a:pPr>
            <a:r>
              <a:rPr lang="ja-JP" altLang="en-US" sz="2400" dirty="0" smtClean="0">
                <a:solidFill>
                  <a:schemeClr val="accent2"/>
                </a:solidFill>
              </a:rPr>
              <a:t>→共同著作物とはいえない。</a:t>
            </a:r>
            <a:r>
              <a:rPr lang="en-US" altLang="ja-JP" sz="2400" baseline="30000" dirty="0" smtClean="0">
                <a:solidFill>
                  <a:schemeClr val="tx1"/>
                </a:solidFill>
              </a:rPr>
              <a:t>※</a:t>
            </a:r>
          </a:p>
          <a:p>
            <a:pPr algn="ctr">
              <a:lnSpc>
                <a:spcPct val="110000"/>
              </a:lnSpc>
            </a:pPr>
            <a:r>
              <a:rPr lang="en-US" altLang="ja-JP" dirty="0" smtClean="0">
                <a:solidFill>
                  <a:schemeClr val="tx1"/>
                </a:solidFill>
              </a:rPr>
              <a:t>【</a:t>
            </a:r>
            <a:r>
              <a:rPr lang="ja-JP" altLang="en-US" dirty="0" smtClean="0">
                <a:solidFill>
                  <a:schemeClr val="tx1"/>
                </a:solidFill>
              </a:rPr>
              <a:t>理由</a:t>
            </a:r>
            <a:r>
              <a:rPr lang="en-US" altLang="ja-JP" dirty="0" smtClean="0">
                <a:solidFill>
                  <a:schemeClr val="tx1"/>
                </a:solidFill>
              </a:rPr>
              <a:t>】</a:t>
            </a:r>
            <a:r>
              <a:rPr lang="ja-JP" altLang="en-US" dirty="0" smtClean="0">
                <a:solidFill>
                  <a:schemeClr val="tx1"/>
                </a:solidFill>
              </a:rPr>
              <a:t>全員で議論したのは、背景や性格等のアイデアのみで、</a:t>
            </a:r>
            <a:endParaRPr lang="en-US" altLang="ja-JP" dirty="0" smtClean="0">
              <a:solidFill>
                <a:schemeClr val="tx1"/>
              </a:solidFill>
            </a:endParaRPr>
          </a:p>
          <a:p>
            <a:pPr algn="ctr">
              <a:lnSpc>
                <a:spcPct val="110000"/>
              </a:lnSpc>
            </a:pPr>
            <a:r>
              <a:rPr lang="ja-JP" altLang="en-US" dirty="0" smtClean="0">
                <a:solidFill>
                  <a:schemeClr val="tx1"/>
                </a:solidFill>
              </a:rPr>
              <a:t>キャラクターデザインの創作に実質的に関与しているとはいえない。</a:t>
            </a:r>
            <a:endParaRPr lang="en-US" altLang="ja-JP" dirty="0" smtClean="0">
              <a:solidFill>
                <a:srgbClr val="FF0000"/>
              </a:solidFill>
            </a:endParaRPr>
          </a:p>
          <a:p>
            <a:pPr algn="ctr">
              <a:lnSpc>
                <a:spcPct val="110000"/>
              </a:lnSpc>
            </a:pPr>
            <a:endParaRPr lang="en-US" altLang="ja-JP" sz="2400" dirty="0" smtClean="0">
              <a:solidFill>
                <a:schemeClr val="tx1"/>
              </a:solidFill>
            </a:endParaRPr>
          </a:p>
          <a:p>
            <a:pPr algn="ctr">
              <a:lnSpc>
                <a:spcPct val="110000"/>
              </a:lnSpc>
            </a:pPr>
            <a:r>
              <a:rPr lang="en-US" altLang="ja-JP" sz="2400" dirty="0" smtClean="0">
                <a:solidFill>
                  <a:schemeClr val="tx1"/>
                </a:solidFill>
              </a:rPr>
              <a:t>D</a:t>
            </a:r>
            <a:r>
              <a:rPr lang="ja-JP" altLang="en-US" sz="2400" dirty="0" smtClean="0">
                <a:solidFill>
                  <a:schemeClr val="tx1"/>
                </a:solidFill>
              </a:rPr>
              <a:t>案の「キャラクターデザイン」は</a:t>
            </a:r>
            <a:r>
              <a:rPr lang="ja-JP" altLang="en-US" sz="2400" dirty="0">
                <a:solidFill>
                  <a:schemeClr val="tx1"/>
                </a:solidFill>
              </a:rPr>
              <a:t>共同</a:t>
            </a:r>
            <a:r>
              <a:rPr lang="ja-JP" altLang="en-US" sz="2400" dirty="0" smtClean="0">
                <a:solidFill>
                  <a:schemeClr val="tx1"/>
                </a:solidFill>
              </a:rPr>
              <a:t>著作物かどうか？</a:t>
            </a:r>
            <a:endParaRPr lang="en-US" altLang="ja-JP" sz="2400" dirty="0" smtClean="0">
              <a:solidFill>
                <a:schemeClr val="tx1"/>
              </a:solidFill>
            </a:endParaRPr>
          </a:p>
          <a:p>
            <a:pPr algn="ctr">
              <a:lnSpc>
                <a:spcPct val="110000"/>
              </a:lnSpc>
            </a:pPr>
            <a:r>
              <a:rPr lang="ja-JP" altLang="en-US" sz="2400" dirty="0" smtClean="0">
                <a:solidFill>
                  <a:schemeClr val="accent2"/>
                </a:solidFill>
              </a:rPr>
              <a:t>→グループ全員の共同著作物といえる。</a:t>
            </a:r>
            <a:r>
              <a:rPr lang="en-US" altLang="ja-JP" sz="2400" baseline="30000" dirty="0" smtClean="0">
                <a:solidFill>
                  <a:schemeClr val="tx1"/>
                </a:solidFill>
              </a:rPr>
              <a:t>※</a:t>
            </a:r>
          </a:p>
        </p:txBody>
      </p:sp>
      <p:sp>
        <p:nvSpPr>
          <p:cNvPr id="7" name="正方形/長方形 6"/>
          <p:cNvSpPr/>
          <p:nvPr/>
        </p:nvSpPr>
        <p:spPr>
          <a:xfrm>
            <a:off x="128588" y="6019200"/>
            <a:ext cx="9648825" cy="287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10000"/>
              </a:lnSpc>
            </a:pPr>
            <a:r>
              <a:rPr kumimoji="1" lang="en-US" altLang="ja-JP" sz="800" dirty="0" smtClean="0">
                <a:solidFill>
                  <a:schemeClr val="tx1"/>
                </a:solidFill>
              </a:rPr>
              <a:t>※</a:t>
            </a:r>
            <a:r>
              <a:rPr kumimoji="1" lang="ja-JP" altLang="en-US" sz="800" dirty="0" smtClean="0">
                <a:solidFill>
                  <a:schemeClr val="tx1"/>
                </a:solidFill>
              </a:rPr>
              <a:t>：実際には個別の事例によって判断されるため、この限りでないことがある。</a:t>
            </a:r>
            <a:endParaRPr kumimoji="1" lang="ja-JP" altLang="en-US" sz="800" dirty="0">
              <a:solidFill>
                <a:schemeClr val="tx1"/>
              </a:solidFill>
            </a:endParaRPr>
          </a:p>
        </p:txBody>
      </p:sp>
      <p:sp>
        <p:nvSpPr>
          <p:cNvPr id="8" name="正方形/長方形 7"/>
          <p:cNvSpPr/>
          <p:nvPr/>
        </p:nvSpPr>
        <p:spPr>
          <a:xfrm>
            <a:off x="632520" y="1268760"/>
            <a:ext cx="2160240" cy="100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背景や性格等の</a:t>
            </a:r>
            <a:endParaRPr kumimoji="1" lang="en-US" altLang="ja-JP" b="1" dirty="0" smtClean="0">
              <a:solidFill>
                <a:schemeClr val="tx1"/>
              </a:solidFill>
            </a:endParaRPr>
          </a:p>
          <a:p>
            <a:pPr algn="ctr">
              <a:lnSpc>
                <a:spcPct val="110000"/>
              </a:lnSpc>
            </a:pPr>
            <a:r>
              <a:rPr kumimoji="1" lang="ja-JP" altLang="en-US" b="1" dirty="0" smtClean="0">
                <a:solidFill>
                  <a:schemeClr val="tx1"/>
                </a:solidFill>
              </a:rPr>
              <a:t>アイデア</a:t>
            </a:r>
            <a:endParaRPr kumimoji="1" lang="ja-JP" altLang="en-US" b="1" dirty="0">
              <a:solidFill>
                <a:schemeClr val="tx1"/>
              </a:solidFill>
            </a:endParaRPr>
          </a:p>
        </p:txBody>
      </p:sp>
      <p:sp>
        <p:nvSpPr>
          <p:cNvPr id="10" name="正方形/長方形 9"/>
          <p:cNvSpPr/>
          <p:nvPr/>
        </p:nvSpPr>
        <p:spPr>
          <a:xfrm>
            <a:off x="3872880" y="1268760"/>
            <a:ext cx="2160240" cy="100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A</a:t>
            </a:r>
            <a:r>
              <a:rPr kumimoji="1" lang="ja-JP" altLang="en-US" b="1" dirty="0" smtClean="0">
                <a:solidFill>
                  <a:schemeClr val="tx1"/>
                </a:solidFill>
              </a:rPr>
              <a:t>案～</a:t>
            </a:r>
            <a:r>
              <a:rPr kumimoji="1" lang="en-US" altLang="ja-JP" b="1" dirty="0" smtClean="0">
                <a:solidFill>
                  <a:schemeClr val="tx1"/>
                </a:solidFill>
              </a:rPr>
              <a:t>C</a:t>
            </a:r>
            <a:r>
              <a:rPr kumimoji="1" lang="ja-JP" altLang="en-US" b="1" dirty="0" smtClean="0">
                <a:solidFill>
                  <a:schemeClr val="tx1"/>
                </a:solidFill>
              </a:rPr>
              <a:t>案の</a:t>
            </a:r>
            <a:endParaRPr kumimoji="1" lang="en-US" altLang="ja-JP" b="1" dirty="0" smtClean="0">
              <a:solidFill>
                <a:schemeClr val="tx1"/>
              </a:solidFill>
            </a:endParaRPr>
          </a:p>
          <a:p>
            <a:pPr algn="ctr"/>
            <a:r>
              <a:rPr kumimoji="1" lang="ja-JP" altLang="en-US" b="1" dirty="0" smtClean="0">
                <a:solidFill>
                  <a:schemeClr val="tx1"/>
                </a:solidFill>
              </a:rPr>
              <a:t>キャラクター</a:t>
            </a:r>
            <a:endParaRPr kumimoji="1" lang="en-US" altLang="ja-JP" b="1" dirty="0" smtClean="0">
              <a:solidFill>
                <a:schemeClr val="tx1"/>
              </a:solidFill>
            </a:endParaRPr>
          </a:p>
          <a:p>
            <a:pPr algn="ctr">
              <a:lnSpc>
                <a:spcPct val="110000"/>
              </a:lnSpc>
            </a:pPr>
            <a:r>
              <a:rPr kumimoji="1" lang="ja-JP" altLang="en-US" b="1" dirty="0" smtClean="0">
                <a:solidFill>
                  <a:schemeClr val="tx1"/>
                </a:solidFill>
              </a:rPr>
              <a:t>デザイン作成</a:t>
            </a:r>
            <a:endParaRPr kumimoji="1" lang="ja-JP" altLang="en-US" b="1" dirty="0">
              <a:solidFill>
                <a:schemeClr val="tx1"/>
              </a:solidFill>
            </a:endParaRPr>
          </a:p>
        </p:txBody>
      </p:sp>
      <p:sp>
        <p:nvSpPr>
          <p:cNvPr id="11" name="正方形/長方形 10"/>
          <p:cNvSpPr/>
          <p:nvPr/>
        </p:nvSpPr>
        <p:spPr>
          <a:xfrm>
            <a:off x="7113240" y="1268760"/>
            <a:ext cx="2160240" cy="100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D</a:t>
            </a:r>
            <a:r>
              <a:rPr kumimoji="1" lang="ja-JP" altLang="en-US" b="1" dirty="0" smtClean="0">
                <a:solidFill>
                  <a:schemeClr val="tx1"/>
                </a:solidFill>
              </a:rPr>
              <a:t>案の</a:t>
            </a:r>
            <a:endParaRPr kumimoji="1" lang="en-US" altLang="ja-JP" b="1" dirty="0" smtClean="0">
              <a:solidFill>
                <a:schemeClr val="tx1"/>
              </a:solidFill>
            </a:endParaRPr>
          </a:p>
          <a:p>
            <a:pPr algn="ctr">
              <a:lnSpc>
                <a:spcPct val="110000"/>
              </a:lnSpc>
            </a:pPr>
            <a:r>
              <a:rPr kumimoji="1" lang="ja-JP" altLang="en-US" b="1" dirty="0" smtClean="0">
                <a:solidFill>
                  <a:schemeClr val="tx1"/>
                </a:solidFill>
              </a:rPr>
              <a:t>キャラクター</a:t>
            </a:r>
            <a:endParaRPr kumimoji="1" lang="en-US" altLang="ja-JP" b="1" dirty="0" smtClean="0">
              <a:solidFill>
                <a:schemeClr val="tx1"/>
              </a:solidFill>
            </a:endParaRPr>
          </a:p>
          <a:p>
            <a:pPr algn="ctr"/>
            <a:r>
              <a:rPr kumimoji="1" lang="ja-JP" altLang="en-US" b="1" dirty="0" smtClean="0">
                <a:solidFill>
                  <a:schemeClr val="tx1"/>
                </a:solidFill>
              </a:rPr>
              <a:t>デザイン作成</a:t>
            </a:r>
            <a:endParaRPr kumimoji="1" lang="ja-JP" altLang="en-US" b="1" dirty="0">
              <a:solidFill>
                <a:schemeClr val="tx1"/>
              </a:solidFill>
            </a:endParaRPr>
          </a:p>
        </p:txBody>
      </p:sp>
      <p:sp>
        <p:nvSpPr>
          <p:cNvPr id="12" name="右矢印 11"/>
          <p:cNvSpPr/>
          <p:nvPr/>
        </p:nvSpPr>
        <p:spPr>
          <a:xfrm>
            <a:off x="2865600" y="1556816"/>
            <a:ext cx="936000" cy="864000"/>
          </a:xfrm>
          <a:prstGeom prst="rightArrow">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32520" y="2276760"/>
            <a:ext cx="2160240" cy="432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t>全員で議論</a:t>
            </a:r>
            <a:endParaRPr kumimoji="1" lang="ja-JP" altLang="en-US" dirty="0"/>
          </a:p>
        </p:txBody>
      </p:sp>
      <p:sp>
        <p:nvSpPr>
          <p:cNvPr id="14" name="正方形/長方形 13"/>
          <p:cNvSpPr/>
          <p:nvPr/>
        </p:nvSpPr>
        <p:spPr>
          <a:xfrm>
            <a:off x="3872880" y="2276760"/>
            <a:ext cx="2160240" cy="432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t>個別に作成</a:t>
            </a:r>
            <a:endParaRPr kumimoji="1" lang="ja-JP" altLang="en-US" dirty="0"/>
          </a:p>
        </p:txBody>
      </p:sp>
      <p:sp>
        <p:nvSpPr>
          <p:cNvPr id="15" name="右矢印 14"/>
          <p:cNvSpPr/>
          <p:nvPr/>
        </p:nvSpPr>
        <p:spPr>
          <a:xfrm>
            <a:off x="6105600" y="1556816"/>
            <a:ext cx="936000" cy="864000"/>
          </a:xfrm>
          <a:prstGeom prst="rightArrow">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7113240" y="2276344"/>
            <a:ext cx="2160240" cy="432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t>全員で議論</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762630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10-05</a:t>
            </a:r>
            <a:br>
              <a:rPr kumimoji="1" lang="en-US" altLang="ja-JP" dirty="0" smtClean="0"/>
            </a:br>
            <a:r>
              <a:rPr lang="en-US" altLang="ja-JP" dirty="0" smtClean="0"/>
              <a:t>CASE</a:t>
            </a:r>
            <a:r>
              <a:rPr lang="ja-JP" altLang="en-US" dirty="0"/>
              <a:t> </a:t>
            </a:r>
            <a:r>
              <a:rPr lang="ja-JP" altLang="en-US" dirty="0" smtClean="0"/>
              <a:t>応用編</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17</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108665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6">
              <a:lumMod val="40000"/>
              <a:lumOff val="60000"/>
            </a:schemeClr>
          </a:solidFill>
        </p:spPr>
        <p:txBody>
          <a:bodyPr/>
          <a:lstStyle/>
          <a:p>
            <a:r>
              <a:rPr kumimoji="1" lang="en-US" altLang="ja-JP" dirty="0" smtClean="0"/>
              <a:t>10-05</a:t>
            </a:r>
            <a:r>
              <a:rPr kumimoji="1" lang="ja-JP" altLang="en-US" dirty="0" smtClean="0"/>
              <a:t>　</a:t>
            </a:r>
            <a:r>
              <a:rPr kumimoji="1" lang="en-US" altLang="ja-JP" dirty="0" smtClean="0"/>
              <a:t>CASE </a:t>
            </a:r>
            <a:r>
              <a:rPr kumimoji="1" lang="ja-JP" altLang="en-US" dirty="0" smtClean="0"/>
              <a:t>応用編</a:t>
            </a:r>
            <a:endParaRPr kumimoji="1" lang="ja-JP" altLang="en-US" dirty="0"/>
          </a:p>
        </p:txBody>
      </p:sp>
      <p:sp>
        <p:nvSpPr>
          <p:cNvPr id="7" name="コンテンツ プレースホルダー 6"/>
          <p:cNvSpPr>
            <a:spLocks noGrp="1"/>
          </p:cNvSpPr>
          <p:nvPr>
            <p:ph idx="1"/>
          </p:nvPr>
        </p:nvSpPr>
        <p:spPr>
          <a:xfrm>
            <a:off x="128464" y="1265720"/>
            <a:ext cx="9649072" cy="720000"/>
          </a:xfrm>
          <a:solidFill>
            <a:schemeClr val="accent6">
              <a:lumMod val="20000"/>
              <a:lumOff val="80000"/>
            </a:schemeClr>
          </a:solidFill>
        </p:spPr>
        <p:txBody>
          <a:bodyPr/>
          <a:lstStyle/>
          <a:p>
            <a:r>
              <a:rPr kumimoji="1" lang="ja-JP" altLang="en-US" dirty="0" smtClean="0"/>
              <a:t>会社などの組織で創作される著作物（例えば、デザイン画、設計図、カタログ、企業案内）の著作者は、会社などの組織になる。これを職務著作（法人著作）という。</a:t>
            </a:r>
            <a:endParaRPr kumimoji="1" lang="ja-JP" altLang="en-US" dirty="0"/>
          </a:p>
        </p:txBody>
      </p:sp>
      <p:sp>
        <p:nvSpPr>
          <p:cNvPr id="8" name="テキスト プレースホルダー 7"/>
          <p:cNvSpPr>
            <a:spLocks noGrp="1"/>
          </p:cNvSpPr>
          <p:nvPr>
            <p:ph type="body" sz="quarter" idx="10"/>
          </p:nvPr>
        </p:nvSpPr>
        <p:spPr/>
        <p:txBody>
          <a:bodyPr/>
          <a:lstStyle/>
          <a:p>
            <a:pPr marL="0" indent="0">
              <a:buNone/>
            </a:pPr>
            <a:r>
              <a:rPr kumimoji="1" lang="en-US" altLang="ja-JP" sz="2400" dirty="0" smtClean="0">
                <a:solidFill>
                  <a:schemeClr val="accent6">
                    <a:lumMod val="50000"/>
                  </a:schemeClr>
                </a:solidFill>
              </a:rPr>
              <a:t>CASE</a:t>
            </a:r>
            <a:r>
              <a:rPr kumimoji="1" lang="ja-JP" altLang="en-US" sz="2400" dirty="0" smtClean="0">
                <a:solidFill>
                  <a:schemeClr val="accent6">
                    <a:lumMod val="50000"/>
                  </a:schemeClr>
                </a:solidFill>
              </a:rPr>
              <a:t>からの派生事例①：企業内で作った場合</a:t>
            </a:r>
            <a:endParaRPr kumimoji="1" lang="ja-JP" altLang="en-US" sz="2400" dirty="0">
              <a:solidFill>
                <a:schemeClr val="accent6">
                  <a:lumMod val="50000"/>
                </a:schemeClr>
              </a:solidFill>
            </a:endParaRPr>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18</a:t>
            </a:fld>
            <a:endParaRPr lang="ja-JP" altLang="en-US" dirty="0"/>
          </a:p>
        </p:txBody>
      </p:sp>
      <p:sp>
        <p:nvSpPr>
          <p:cNvPr id="9" name="正方形/長方形 8"/>
          <p:cNvSpPr/>
          <p:nvPr/>
        </p:nvSpPr>
        <p:spPr>
          <a:xfrm>
            <a:off x="128464" y="2275200"/>
            <a:ext cx="5544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職務著作（法人著作）の</a:t>
            </a:r>
            <a:r>
              <a:rPr lang="en-US" altLang="ja-JP" sz="2400" dirty="0">
                <a:solidFill>
                  <a:schemeClr val="tx1"/>
                </a:solidFill>
              </a:rPr>
              <a:t>5</a:t>
            </a:r>
            <a:r>
              <a:rPr kumimoji="1" lang="ja-JP" altLang="en-US" sz="2400" dirty="0" err="1" smtClean="0">
                <a:solidFill>
                  <a:schemeClr val="tx1"/>
                </a:solidFill>
              </a:rPr>
              <a:t>つの</a:t>
            </a:r>
            <a:r>
              <a:rPr kumimoji="1" lang="ja-JP" altLang="en-US" sz="2400" dirty="0" smtClean="0">
                <a:solidFill>
                  <a:schemeClr val="tx1"/>
                </a:solidFill>
              </a:rPr>
              <a:t>要件</a:t>
            </a:r>
            <a:endParaRPr kumimoji="1" lang="ja-JP" altLang="en-US" sz="2400" dirty="0">
              <a:solidFill>
                <a:schemeClr val="tx1"/>
              </a:solidFill>
            </a:endParaRPr>
          </a:p>
        </p:txBody>
      </p:sp>
      <p:sp>
        <p:nvSpPr>
          <p:cNvPr id="10" name="正方形/長方形 9"/>
          <p:cNvSpPr/>
          <p:nvPr/>
        </p:nvSpPr>
        <p:spPr>
          <a:xfrm>
            <a:off x="128464" y="2851200"/>
            <a:ext cx="9648949" cy="30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著作物の作成についての法人等の発意</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法人等の業務に従事する者による作成</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職務上の作成（勤務時間外、所定の勤務場所の外でもあり得る）</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法人等の名義で公表</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別段の定めのないこと</a:t>
            </a:r>
            <a:endParaRPr kumimoji="1" lang="en-US" altLang="ja-JP" b="1" dirty="0" smtClean="0">
              <a:solidFill>
                <a:schemeClr val="tx1"/>
              </a:solidFill>
            </a:endParaRPr>
          </a:p>
        </p:txBody>
      </p:sp>
      <p:sp>
        <p:nvSpPr>
          <p:cNvPr id="11" name="正方形/長方形 10"/>
          <p:cNvSpPr/>
          <p:nvPr/>
        </p:nvSpPr>
        <p:spPr>
          <a:xfrm>
            <a:off x="128588" y="5875200"/>
            <a:ext cx="964882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10000"/>
              </a:lnSpc>
            </a:pPr>
            <a:r>
              <a:rPr kumimoji="1" lang="en-US" altLang="ja-JP" sz="800" dirty="0" smtClean="0">
                <a:solidFill>
                  <a:schemeClr val="tx1"/>
                </a:solidFill>
              </a:rPr>
              <a:t>※</a:t>
            </a:r>
            <a:r>
              <a:rPr kumimoji="1" lang="ja-JP" altLang="en-US" sz="800" dirty="0" smtClean="0">
                <a:solidFill>
                  <a:schemeClr val="tx1"/>
                </a:solidFill>
              </a:rPr>
              <a:t>：従業者が職務上作成する著作物については、法人等の使用者が著作者となる制度。しかがって、職務著作とされる場合、創作行為を行った従業員等には、著作権法上何の権利も帰属しないことになる。この点において、著作者に権利が帰属するという創作者主義の原則の例外と位置づけられている。</a:t>
            </a:r>
            <a:endParaRPr kumimoji="1" lang="ja-JP" altLang="en-US" sz="800" dirty="0">
              <a:solidFill>
                <a:schemeClr val="tx1"/>
              </a:solidFill>
            </a:endParaRPr>
          </a:p>
        </p:txBody>
      </p:sp>
      <p:sp>
        <p:nvSpPr>
          <p:cNvPr id="12"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027685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6">
              <a:lumMod val="40000"/>
              <a:lumOff val="60000"/>
            </a:schemeClr>
          </a:solidFill>
        </p:spPr>
        <p:txBody>
          <a:bodyPr/>
          <a:lstStyle/>
          <a:p>
            <a:r>
              <a:rPr kumimoji="1" lang="ja-JP" altLang="en-US" sz="2800" dirty="0" smtClean="0"/>
              <a:t>パート</a:t>
            </a:r>
            <a:r>
              <a:rPr kumimoji="1" lang="en-US" altLang="ja-JP" sz="2800" dirty="0" smtClean="0"/>
              <a:t>10</a:t>
            </a:r>
            <a:br>
              <a:rPr kumimoji="1" lang="en-US" altLang="ja-JP" sz="2800" dirty="0" smtClean="0"/>
            </a:br>
            <a:r>
              <a:rPr lang="en-US" altLang="ja-JP" sz="2800" dirty="0"/>
              <a:t/>
            </a:r>
            <a:br>
              <a:rPr lang="en-US" altLang="ja-JP" sz="2800" dirty="0"/>
            </a:br>
            <a:r>
              <a:rPr lang="ja-JP" altLang="en-US" sz="2800" dirty="0" smtClean="0"/>
              <a:t>表現を守る</a:t>
            </a:r>
            <a:r>
              <a:rPr lang="en-US" altLang="ja-JP" sz="2800" dirty="0" smtClean="0"/>
              <a:t/>
            </a:r>
            <a:br>
              <a:rPr lang="en-US" altLang="ja-JP" sz="2800" dirty="0" smtClean="0"/>
            </a:br>
            <a:r>
              <a:rPr lang="ja-JP" altLang="en-US" sz="2800" dirty="0" smtClean="0"/>
              <a:t>デザイン創作と著作物（</a:t>
            </a:r>
            <a:r>
              <a:rPr lang="en-US" altLang="ja-JP" sz="2800" dirty="0" smtClean="0"/>
              <a:t>1</a:t>
            </a:r>
            <a:r>
              <a:rPr lang="ja-JP" altLang="en-US" sz="2800" dirty="0" smtClean="0"/>
              <a:t>）</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38103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10-05</a:t>
            </a:r>
            <a:r>
              <a:rPr kumimoji="1" lang="ja-JP" altLang="en-US" dirty="0" smtClean="0"/>
              <a:t>　</a:t>
            </a:r>
            <a:r>
              <a:rPr kumimoji="1" lang="en-US" altLang="ja-JP" dirty="0" smtClean="0"/>
              <a:t>CASE</a:t>
            </a:r>
            <a:r>
              <a:rPr lang="ja-JP" altLang="en-US" dirty="0"/>
              <a:t> </a:t>
            </a:r>
            <a:r>
              <a:rPr lang="ja-JP" altLang="en-US" dirty="0" smtClean="0"/>
              <a:t>応用編</a:t>
            </a:r>
            <a:endParaRPr kumimoji="1" lang="ja-JP" altLang="en-US" dirty="0"/>
          </a:p>
        </p:txBody>
      </p:sp>
      <p:sp>
        <p:nvSpPr>
          <p:cNvPr id="6" name="テキスト プレースホルダー 5"/>
          <p:cNvSpPr>
            <a:spLocks noGrp="1"/>
          </p:cNvSpPr>
          <p:nvPr>
            <p:ph idx="1"/>
          </p:nvPr>
        </p:nvSpPr>
        <p:spPr>
          <a:xfrm>
            <a:off x="128464" y="692696"/>
            <a:ext cx="9649072" cy="432842"/>
          </a:xfrm>
        </p:spPr>
        <p:txBody>
          <a:bodyPr/>
          <a:lstStyle/>
          <a:p>
            <a:pPr marL="0" indent="0">
              <a:buNone/>
            </a:pPr>
            <a:r>
              <a:rPr kumimoji="1" lang="en-US" altLang="ja-JP" sz="2400" dirty="0" smtClean="0">
                <a:solidFill>
                  <a:schemeClr val="accent6">
                    <a:lumMod val="50000"/>
                  </a:schemeClr>
                </a:solidFill>
              </a:rPr>
              <a:t>CASE</a:t>
            </a:r>
            <a:r>
              <a:rPr kumimoji="1" lang="ja-JP" altLang="en-US" sz="2400" dirty="0" smtClean="0">
                <a:solidFill>
                  <a:schemeClr val="accent6">
                    <a:lumMod val="50000"/>
                  </a:schemeClr>
                </a:solidFill>
              </a:rPr>
              <a:t>からの派生事例②：大学から依頼されて作った場合（請負）</a:t>
            </a:r>
            <a:endParaRPr kumimoji="1" lang="ja-JP" altLang="en-US" sz="2400" dirty="0">
              <a:solidFill>
                <a:schemeClr val="accent6">
                  <a:lumMod val="50000"/>
                </a:schemeClr>
              </a:solidFill>
            </a:endParaRP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19</a:t>
            </a:fld>
            <a:endParaRPr lang="ja-JP" altLang="en-US" dirty="0"/>
          </a:p>
        </p:txBody>
      </p:sp>
      <p:sp>
        <p:nvSpPr>
          <p:cNvPr id="7" name="正方形/長方形 6"/>
          <p:cNvSpPr/>
          <p:nvPr/>
        </p:nvSpPr>
        <p:spPr>
          <a:xfrm>
            <a:off x="2324708" y="1268760"/>
            <a:ext cx="2160240" cy="1440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大学</a:t>
            </a:r>
            <a:endParaRPr kumimoji="1" lang="ja-JP" altLang="en-US" b="1" dirty="0">
              <a:solidFill>
                <a:schemeClr val="tx1"/>
              </a:solidFill>
            </a:endParaRPr>
          </a:p>
        </p:txBody>
      </p:sp>
      <p:sp>
        <p:nvSpPr>
          <p:cNvPr id="8" name="正方形/長方形 7"/>
          <p:cNvSpPr/>
          <p:nvPr/>
        </p:nvSpPr>
        <p:spPr>
          <a:xfrm>
            <a:off x="5565068" y="1268760"/>
            <a:ext cx="2160240" cy="100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D</a:t>
            </a:r>
            <a:r>
              <a:rPr kumimoji="1" lang="ja-JP" altLang="en-US" b="1" dirty="0" smtClean="0">
                <a:solidFill>
                  <a:schemeClr val="tx1"/>
                </a:solidFill>
              </a:rPr>
              <a:t>案の</a:t>
            </a:r>
            <a:endParaRPr kumimoji="1" lang="en-US" altLang="ja-JP" b="1" dirty="0" smtClean="0">
              <a:solidFill>
                <a:schemeClr val="tx1"/>
              </a:solidFill>
            </a:endParaRPr>
          </a:p>
          <a:p>
            <a:pPr algn="ctr">
              <a:lnSpc>
                <a:spcPct val="110000"/>
              </a:lnSpc>
            </a:pPr>
            <a:r>
              <a:rPr kumimoji="1" lang="ja-JP" altLang="en-US" b="1" dirty="0" smtClean="0">
                <a:solidFill>
                  <a:schemeClr val="tx1"/>
                </a:solidFill>
              </a:rPr>
              <a:t>キャラクター</a:t>
            </a:r>
            <a:endParaRPr kumimoji="1" lang="en-US" altLang="ja-JP" b="1" dirty="0" smtClean="0">
              <a:solidFill>
                <a:schemeClr val="tx1"/>
              </a:solidFill>
            </a:endParaRPr>
          </a:p>
          <a:p>
            <a:pPr algn="ctr"/>
            <a:r>
              <a:rPr kumimoji="1" lang="ja-JP" altLang="en-US" b="1" dirty="0" smtClean="0">
                <a:solidFill>
                  <a:schemeClr val="tx1"/>
                </a:solidFill>
              </a:rPr>
              <a:t>デザイン作成</a:t>
            </a:r>
            <a:endParaRPr kumimoji="1" lang="ja-JP" altLang="en-US" b="1" dirty="0">
              <a:solidFill>
                <a:schemeClr val="tx1"/>
              </a:solidFill>
            </a:endParaRPr>
          </a:p>
        </p:txBody>
      </p:sp>
      <p:sp>
        <p:nvSpPr>
          <p:cNvPr id="9" name="右矢印 8"/>
          <p:cNvSpPr/>
          <p:nvPr/>
        </p:nvSpPr>
        <p:spPr>
          <a:xfrm>
            <a:off x="4557788" y="1556816"/>
            <a:ext cx="936000" cy="864000"/>
          </a:xfrm>
          <a:prstGeom prst="rightArrow">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0000"/>
              </a:lnSpc>
            </a:pPr>
            <a:r>
              <a:rPr kumimoji="1" lang="ja-JP" altLang="en-US" dirty="0" smtClean="0">
                <a:solidFill>
                  <a:schemeClr val="tx1"/>
                </a:solidFill>
              </a:rPr>
              <a:t>請負</a:t>
            </a:r>
            <a:endParaRPr kumimoji="1" lang="ja-JP" altLang="en-US" dirty="0">
              <a:solidFill>
                <a:schemeClr val="tx1"/>
              </a:solidFill>
            </a:endParaRPr>
          </a:p>
        </p:txBody>
      </p:sp>
      <p:sp>
        <p:nvSpPr>
          <p:cNvPr id="11" name="正方形/長方形 10"/>
          <p:cNvSpPr/>
          <p:nvPr/>
        </p:nvSpPr>
        <p:spPr>
          <a:xfrm>
            <a:off x="5565068" y="2276760"/>
            <a:ext cx="2160240" cy="432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smtClean="0"/>
              <a:t>全員で議論</a:t>
            </a:r>
            <a:endParaRPr kumimoji="1" lang="ja-JP" altLang="en-US" dirty="0"/>
          </a:p>
        </p:txBody>
      </p:sp>
      <p:sp>
        <p:nvSpPr>
          <p:cNvPr id="12" name="角丸四角形 11"/>
          <p:cNvSpPr/>
          <p:nvPr/>
        </p:nvSpPr>
        <p:spPr>
          <a:xfrm>
            <a:off x="128464" y="2852936"/>
            <a:ext cx="9648000" cy="3453672"/>
          </a:xfrm>
          <a:prstGeom prst="roundRect">
            <a:avLst>
              <a:gd name="adj" fmla="val 1606"/>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en-US" altLang="ja-JP" sz="2400" dirty="0" smtClean="0">
                <a:solidFill>
                  <a:schemeClr val="tx1"/>
                </a:solidFill>
              </a:rPr>
              <a:t>D</a:t>
            </a:r>
            <a:r>
              <a:rPr lang="ja-JP" altLang="en-US" sz="2400" dirty="0" smtClean="0">
                <a:solidFill>
                  <a:schemeClr val="tx1"/>
                </a:solidFill>
              </a:rPr>
              <a:t>案の「キャラクターデザイン」の著作者は誰か？</a:t>
            </a:r>
            <a:endParaRPr lang="en-US" altLang="ja-JP" sz="2400" dirty="0" smtClean="0">
              <a:solidFill>
                <a:schemeClr val="tx1"/>
              </a:solidFill>
            </a:endParaRPr>
          </a:p>
          <a:p>
            <a:pPr algn="ctr">
              <a:lnSpc>
                <a:spcPct val="110000"/>
              </a:lnSpc>
            </a:pPr>
            <a:r>
              <a:rPr lang="ja-JP" altLang="en-US" sz="2400" dirty="0" smtClean="0">
                <a:solidFill>
                  <a:schemeClr val="accent2"/>
                </a:solidFill>
              </a:rPr>
              <a:t>→グループ全員。</a:t>
            </a:r>
            <a:endParaRPr lang="en-US" altLang="ja-JP" dirty="0" smtClean="0">
              <a:solidFill>
                <a:schemeClr val="accent2"/>
              </a:solidFill>
            </a:endParaRPr>
          </a:p>
          <a:p>
            <a:pPr algn="ctr">
              <a:lnSpc>
                <a:spcPct val="110000"/>
              </a:lnSpc>
            </a:pPr>
            <a:r>
              <a:rPr lang="ja-JP" altLang="en-US" dirty="0" smtClean="0">
                <a:solidFill>
                  <a:schemeClr val="tx1"/>
                </a:solidFill>
              </a:rPr>
              <a:t>請負契約の場合、請負人が著作者。</a:t>
            </a:r>
            <a:endParaRPr lang="en-US" altLang="ja-JP" dirty="0" smtClean="0">
              <a:solidFill>
                <a:schemeClr val="tx1"/>
              </a:solidFill>
            </a:endParaRPr>
          </a:p>
          <a:p>
            <a:pPr algn="ctr">
              <a:lnSpc>
                <a:spcPct val="110000"/>
              </a:lnSpc>
            </a:pPr>
            <a:r>
              <a:rPr lang="ja-JP" altLang="en-US" dirty="0" smtClean="0">
                <a:solidFill>
                  <a:schemeClr val="tx1"/>
                </a:solidFill>
              </a:rPr>
              <a:t>つまり、</a:t>
            </a:r>
            <a:r>
              <a:rPr lang="en-US" altLang="ja-JP" dirty="0" smtClean="0">
                <a:solidFill>
                  <a:schemeClr val="tx1"/>
                </a:solidFill>
              </a:rPr>
              <a:t>D</a:t>
            </a:r>
            <a:r>
              <a:rPr lang="ja-JP" altLang="en-US" dirty="0" smtClean="0">
                <a:solidFill>
                  <a:schemeClr val="tx1"/>
                </a:solidFill>
              </a:rPr>
              <a:t>案の著作者はあくまでグループ全員。</a:t>
            </a:r>
            <a:endParaRPr lang="en-US" altLang="ja-JP" dirty="0" smtClean="0">
              <a:solidFill>
                <a:schemeClr val="tx1"/>
              </a:solidFill>
            </a:endParaRPr>
          </a:p>
          <a:p>
            <a:pPr algn="ctr">
              <a:lnSpc>
                <a:spcPct val="110000"/>
              </a:lnSpc>
            </a:pPr>
            <a:r>
              <a:rPr lang="ja-JP" altLang="en-US" dirty="0" smtClean="0">
                <a:solidFill>
                  <a:schemeClr val="tx1"/>
                </a:solidFill>
              </a:rPr>
              <a:t>したがって、大学がそのキャラクターデザインを利用する場合には、</a:t>
            </a:r>
            <a:endParaRPr lang="en-US" altLang="ja-JP" dirty="0" smtClean="0">
              <a:solidFill>
                <a:schemeClr val="tx1"/>
              </a:solidFill>
            </a:endParaRPr>
          </a:p>
          <a:p>
            <a:pPr algn="ctr">
              <a:lnSpc>
                <a:spcPct val="110000"/>
              </a:lnSpc>
            </a:pPr>
            <a:r>
              <a:rPr lang="ja-JP" altLang="en-US" dirty="0" smtClean="0">
                <a:solidFill>
                  <a:schemeClr val="tx1"/>
                </a:solidFill>
              </a:rPr>
              <a:t>著作者たる学生から著作権の譲渡を受けるか、</a:t>
            </a:r>
            <a:endParaRPr lang="en-US" altLang="ja-JP" dirty="0" smtClean="0">
              <a:solidFill>
                <a:schemeClr val="tx1"/>
              </a:solidFill>
            </a:endParaRPr>
          </a:p>
          <a:p>
            <a:pPr algn="ctr">
              <a:lnSpc>
                <a:spcPct val="110000"/>
              </a:lnSpc>
            </a:pPr>
            <a:r>
              <a:rPr lang="ja-JP" altLang="en-US" dirty="0" smtClean="0">
                <a:solidFill>
                  <a:schemeClr val="tx1"/>
                </a:solidFill>
              </a:rPr>
              <a:t>利用について許諾（ライセンス）を受ける必要がある。</a:t>
            </a:r>
            <a:endParaRPr lang="en-US" altLang="ja-JP" dirty="0" smtClean="0">
              <a:solidFill>
                <a:schemeClr val="tx1"/>
              </a:solidFill>
            </a:endParaRPr>
          </a:p>
        </p:txBody>
      </p:sp>
      <p:sp>
        <p:nvSpPr>
          <p:cNvPr id="13"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940237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ja-JP" altLang="en-US" dirty="0" smtClean="0"/>
              <a:t>表現を守る　デザイン創作と著作物（</a:t>
            </a:r>
            <a:r>
              <a:rPr kumimoji="1" lang="en-US" altLang="ja-JP" dirty="0" smtClean="0"/>
              <a:t>1</a:t>
            </a:r>
            <a:r>
              <a:rPr kumimoji="1" lang="ja-JP" altLang="en-US" dirty="0" smtClean="0"/>
              <a:t>）　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10-01		</a:t>
            </a:r>
            <a:r>
              <a:rPr kumimoji="1" lang="ja-JP" altLang="en-US" dirty="0" smtClean="0"/>
              <a:t>著作権制度の仕組み</a:t>
            </a:r>
            <a:endParaRPr kumimoji="1" lang="en-US" altLang="ja-JP" dirty="0" smtClean="0"/>
          </a:p>
          <a:p>
            <a:pPr marL="0" indent="0">
              <a:buNone/>
            </a:pPr>
            <a:endParaRPr kumimoji="1" lang="en-US" altLang="ja-JP" dirty="0" smtClean="0"/>
          </a:p>
          <a:p>
            <a:pPr marL="0" indent="0">
              <a:buNone/>
            </a:pPr>
            <a:r>
              <a:rPr lang="en-US" altLang="ja-JP" dirty="0" smtClean="0"/>
              <a:t>10-02		</a:t>
            </a:r>
            <a:r>
              <a:rPr lang="ja-JP" altLang="en-US" dirty="0" smtClean="0"/>
              <a:t>著作物とは</a:t>
            </a:r>
            <a:endParaRPr lang="en-US" altLang="ja-JP" dirty="0" smtClean="0"/>
          </a:p>
          <a:p>
            <a:pPr marL="0" indent="0">
              <a:buNone/>
            </a:pPr>
            <a:endParaRPr lang="en-US" altLang="ja-JP" dirty="0" smtClean="0"/>
          </a:p>
          <a:p>
            <a:pPr marL="0" indent="0">
              <a:buNone/>
            </a:pPr>
            <a:r>
              <a:rPr kumimoji="1" lang="en-US" altLang="ja-JP" dirty="0" smtClean="0"/>
              <a:t>10-03		</a:t>
            </a:r>
            <a:r>
              <a:rPr kumimoji="1" lang="ja-JP" altLang="en-US" dirty="0" smtClean="0"/>
              <a:t>著作者とは</a:t>
            </a:r>
            <a:endParaRPr kumimoji="1" lang="en-US" altLang="ja-JP" dirty="0" smtClean="0"/>
          </a:p>
          <a:p>
            <a:pPr marL="0" indent="0">
              <a:buNone/>
            </a:pPr>
            <a:endParaRPr kumimoji="1" lang="en-US" altLang="ja-JP" dirty="0" smtClean="0"/>
          </a:p>
          <a:p>
            <a:pPr marL="0" indent="0">
              <a:buNone/>
            </a:pPr>
            <a:r>
              <a:rPr lang="en-US" altLang="ja-JP" dirty="0" smtClean="0"/>
              <a:t>10-04		CASE</a:t>
            </a:r>
            <a:r>
              <a:rPr lang="ja-JP" altLang="en-US" dirty="0" smtClean="0"/>
              <a:t>の考え方</a:t>
            </a:r>
            <a:endParaRPr lang="en-US" altLang="ja-JP" dirty="0" smtClean="0"/>
          </a:p>
          <a:p>
            <a:pPr marL="0" indent="0">
              <a:buNone/>
            </a:pPr>
            <a:endParaRPr lang="en-US" altLang="ja-JP" dirty="0" smtClean="0"/>
          </a:p>
          <a:p>
            <a:pPr marL="0" indent="0">
              <a:buNone/>
            </a:pPr>
            <a:r>
              <a:rPr kumimoji="1" lang="en-US" altLang="ja-JP" dirty="0" smtClean="0"/>
              <a:t>10-05		CASE</a:t>
            </a:r>
            <a:r>
              <a:rPr lang="ja-JP" altLang="en-US" dirty="0" smtClean="0"/>
              <a:t> </a:t>
            </a:r>
            <a:r>
              <a:rPr kumimoji="1" lang="ja-JP" altLang="en-US" dirty="0" smtClean="0"/>
              <a:t>応用編</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74430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CASE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学園祭に向けて、デザイン学科の仲間</a:t>
            </a:r>
            <a:r>
              <a:rPr kumimoji="1" lang="en-US" altLang="ja-JP" dirty="0" smtClean="0"/>
              <a:t>10</a:t>
            </a:r>
            <a:r>
              <a:rPr kumimoji="1" lang="ja-JP" altLang="en-US" dirty="0" smtClean="0"/>
              <a:t>人で、自分たちの学科のキャラクターを作ることになった。全員でキャラクターの背景的ストーリー、性格などを議論し、それぞれがこれらのイメージにふさわしいキャラクターデザインを作成し、持ち寄って議論することになった。後日、</a:t>
            </a:r>
            <a:r>
              <a:rPr kumimoji="1" lang="en-US" altLang="ja-JP" dirty="0" smtClean="0"/>
              <a:t>A</a:t>
            </a:r>
            <a:r>
              <a:rPr kumimoji="1" lang="ja-JP" altLang="en-US" dirty="0" err="1" smtClean="0"/>
              <a:t>さん</a:t>
            </a:r>
            <a:r>
              <a:rPr kumimoji="1" lang="ja-JP" altLang="en-US" dirty="0" smtClean="0"/>
              <a:t>が</a:t>
            </a:r>
            <a:r>
              <a:rPr kumimoji="1" lang="en-US" altLang="ja-JP" dirty="0" smtClean="0"/>
              <a:t>A</a:t>
            </a:r>
            <a:r>
              <a:rPr kumimoji="1" lang="ja-JP" altLang="en-US" dirty="0" smtClean="0"/>
              <a:t>案、</a:t>
            </a:r>
            <a:r>
              <a:rPr kumimoji="1" lang="en-US" altLang="ja-JP" dirty="0" smtClean="0"/>
              <a:t>B</a:t>
            </a:r>
            <a:r>
              <a:rPr kumimoji="1" lang="ja-JP" altLang="en-US" dirty="0" err="1" smtClean="0"/>
              <a:t>さん</a:t>
            </a:r>
            <a:r>
              <a:rPr kumimoji="1" lang="ja-JP" altLang="en-US" dirty="0" smtClean="0"/>
              <a:t>が</a:t>
            </a:r>
            <a:r>
              <a:rPr kumimoji="1" lang="en-US" altLang="ja-JP" dirty="0" smtClean="0"/>
              <a:t>B</a:t>
            </a:r>
            <a:r>
              <a:rPr kumimoji="1" lang="ja-JP" altLang="en-US" dirty="0" smtClean="0"/>
              <a:t>案、</a:t>
            </a:r>
            <a:r>
              <a:rPr kumimoji="1" lang="en-US" altLang="ja-JP" dirty="0" smtClean="0"/>
              <a:t>C</a:t>
            </a:r>
            <a:r>
              <a:rPr kumimoji="1" lang="ja-JP" altLang="en-US" dirty="0" err="1" smtClean="0"/>
              <a:t>さん</a:t>
            </a:r>
            <a:r>
              <a:rPr kumimoji="1" lang="ja-JP" altLang="en-US" dirty="0" smtClean="0"/>
              <a:t>が</a:t>
            </a:r>
            <a:r>
              <a:rPr kumimoji="1" lang="en-US" altLang="ja-JP" dirty="0" smtClean="0"/>
              <a:t>C</a:t>
            </a:r>
            <a:r>
              <a:rPr kumimoji="1" lang="ja-JP" altLang="en-US" dirty="0" smtClean="0"/>
              <a:t>案を持ってきた。これらのデザイン案について議論した結果、</a:t>
            </a:r>
            <a:r>
              <a:rPr kumimoji="1" lang="en-US" altLang="ja-JP" dirty="0" smtClean="0"/>
              <a:t>C</a:t>
            </a:r>
            <a:r>
              <a:rPr kumimoji="1" lang="ja-JP" altLang="en-US" dirty="0" smtClean="0"/>
              <a:t>案はイメージが異なるとして採用されなかった。全員で</a:t>
            </a:r>
            <a:r>
              <a:rPr kumimoji="1" lang="en-US" altLang="ja-JP" dirty="0" smtClean="0"/>
              <a:t>A</a:t>
            </a:r>
            <a:r>
              <a:rPr kumimoji="1" lang="ja-JP" altLang="en-US" dirty="0" smtClean="0"/>
              <a:t>案、</a:t>
            </a:r>
            <a:r>
              <a:rPr kumimoji="1" lang="en-US" altLang="ja-JP" dirty="0" smtClean="0"/>
              <a:t>B</a:t>
            </a:r>
            <a:r>
              <a:rPr kumimoji="1" lang="ja-JP" altLang="en-US" dirty="0" smtClean="0"/>
              <a:t>案を検討しているうち、</a:t>
            </a:r>
            <a:r>
              <a:rPr kumimoji="1" lang="en-US" altLang="ja-JP" dirty="0" smtClean="0"/>
              <a:t>A</a:t>
            </a:r>
            <a:r>
              <a:rPr kumimoji="1" lang="ja-JP" altLang="en-US" dirty="0" smtClean="0"/>
              <a:t>案と</a:t>
            </a:r>
            <a:r>
              <a:rPr kumimoji="1" lang="en-US" altLang="ja-JP" dirty="0" smtClean="0"/>
              <a:t>B</a:t>
            </a:r>
            <a:r>
              <a:rPr kumimoji="1" lang="ja-JP" altLang="en-US" dirty="0" smtClean="0"/>
              <a:t>案の両方の特徴を生かした</a:t>
            </a:r>
            <a:r>
              <a:rPr kumimoji="1" lang="en-US" altLang="ja-JP" dirty="0" smtClean="0"/>
              <a:t>D</a:t>
            </a:r>
            <a:r>
              <a:rPr kumimoji="1" lang="ja-JP" altLang="en-US" dirty="0" smtClean="0"/>
              <a:t>案が作成され、</a:t>
            </a:r>
            <a:r>
              <a:rPr kumimoji="1" lang="en-US" altLang="ja-JP" dirty="0" smtClean="0"/>
              <a:t>D</a:t>
            </a:r>
            <a:r>
              <a:rPr kumimoji="1" lang="ja-JP" altLang="en-US" dirty="0" smtClean="0"/>
              <a:t>案に決定した。</a:t>
            </a:r>
            <a:endParaRPr kumimoji="1" lang="en-US" altLang="ja-JP" dirty="0" smtClean="0"/>
          </a:p>
          <a:p>
            <a:endParaRPr lang="en-US" altLang="ja-JP" dirty="0"/>
          </a:p>
          <a:p>
            <a:endParaRPr kumimoji="1" lang="en-US" altLang="ja-JP" dirty="0" smtClean="0"/>
          </a:p>
          <a:p>
            <a:endParaRPr lang="en-US" altLang="ja-JP" dirty="0"/>
          </a:p>
          <a:p>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grpSp>
        <p:nvGrpSpPr>
          <p:cNvPr id="42" name="グループ化 41"/>
          <p:cNvGrpSpPr/>
          <p:nvPr/>
        </p:nvGrpSpPr>
        <p:grpSpPr>
          <a:xfrm>
            <a:off x="3800872" y="4147200"/>
            <a:ext cx="2233158" cy="1585513"/>
            <a:chOff x="2719842" y="1769687"/>
            <a:chExt cx="2233158" cy="1585513"/>
          </a:xfrm>
        </p:grpSpPr>
        <p:sp>
          <p:nvSpPr>
            <p:cNvPr id="43" name="角丸四角形 42"/>
            <p:cNvSpPr/>
            <p:nvPr/>
          </p:nvSpPr>
          <p:spPr>
            <a:xfrm>
              <a:off x="3911123" y="3211200"/>
              <a:ext cx="288950" cy="144000"/>
            </a:xfrm>
            <a:prstGeom prst="roundRect">
              <a:avLst>
                <a:gd name="adj" fmla="val 50000"/>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角丸四角形 43"/>
            <p:cNvSpPr/>
            <p:nvPr/>
          </p:nvSpPr>
          <p:spPr>
            <a:xfrm>
              <a:off x="3549600" y="2705707"/>
              <a:ext cx="648000" cy="504056"/>
            </a:xfrm>
            <a:prstGeom prst="roundRect">
              <a:avLst>
                <a:gd name="adj" fmla="val 28005"/>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2829600" y="2705826"/>
              <a:ext cx="648000" cy="504056"/>
            </a:xfrm>
            <a:prstGeom prst="roundRect">
              <a:avLst>
                <a:gd name="adj" fmla="val 280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4664968" y="1985687"/>
              <a:ext cx="288032" cy="288032"/>
            </a:xfrm>
            <a:prstGeom prst="ellips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a:off x="3224808" y="1987200"/>
              <a:ext cx="288032" cy="2880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a:off x="2792760" y="1988840"/>
              <a:ext cx="288032" cy="28803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2829600" y="2203200"/>
              <a:ext cx="648000" cy="504056"/>
            </a:xfrm>
            <a:prstGeom prst="roundRect">
              <a:avLst>
                <a:gd name="adj" fmla="val 280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p:nvPr/>
          </p:nvSpPr>
          <p:spPr>
            <a:xfrm rot="1800000">
              <a:off x="2937600" y="2347215"/>
              <a:ext cx="144016" cy="21602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rot="-1800000">
              <a:off x="3225220" y="2347215"/>
              <a:ext cx="144016" cy="21602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a:off x="3080792" y="2527200"/>
              <a:ext cx="144000"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3549600" y="2203200"/>
              <a:ext cx="648000" cy="504056"/>
            </a:xfrm>
            <a:prstGeom prst="roundRect">
              <a:avLst>
                <a:gd name="adj" fmla="val 28005"/>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3729600" y="2345671"/>
              <a:ext cx="72000" cy="144016"/>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3945600" y="2347200"/>
              <a:ext cx="72000" cy="144016"/>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3657600" y="1771200"/>
              <a:ext cx="144752" cy="432000"/>
            </a:xfrm>
            <a:prstGeom prst="roundRect">
              <a:avLst>
                <a:gd name="adj" fmla="val 50000"/>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3945600" y="1769687"/>
              <a:ext cx="144752" cy="432000"/>
            </a:xfrm>
            <a:prstGeom prst="roundRect">
              <a:avLst>
                <a:gd name="adj" fmla="val 50000"/>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アーチ 57"/>
            <p:cNvSpPr/>
            <p:nvPr/>
          </p:nvSpPr>
          <p:spPr>
            <a:xfrm rot="10800000">
              <a:off x="3801600" y="2489687"/>
              <a:ext cx="144000" cy="144000"/>
            </a:xfrm>
            <a:prstGeom prst="blockArc">
              <a:avLst>
                <a:gd name="adj1" fmla="val 10800000"/>
                <a:gd name="adj2" fmla="val 0"/>
                <a:gd name="adj3"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9" name="円/楕円 58"/>
            <p:cNvSpPr/>
            <p:nvPr/>
          </p:nvSpPr>
          <p:spPr>
            <a:xfrm>
              <a:off x="4233600" y="1987200"/>
              <a:ext cx="288032" cy="288032"/>
            </a:xfrm>
            <a:prstGeom prst="ellips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角丸四角形 59"/>
            <p:cNvSpPr/>
            <p:nvPr/>
          </p:nvSpPr>
          <p:spPr>
            <a:xfrm>
              <a:off x="4269876" y="2203164"/>
              <a:ext cx="648000" cy="504056"/>
            </a:xfrm>
            <a:prstGeom prst="roundRect">
              <a:avLst>
                <a:gd name="adj" fmla="val 28005"/>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二等辺三角形 60"/>
            <p:cNvSpPr/>
            <p:nvPr/>
          </p:nvSpPr>
          <p:spPr>
            <a:xfrm rot="16200000">
              <a:off x="2719842" y="2743200"/>
              <a:ext cx="72000" cy="720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二等辺三角形 61"/>
            <p:cNvSpPr/>
            <p:nvPr/>
          </p:nvSpPr>
          <p:spPr>
            <a:xfrm rot="16200000">
              <a:off x="2721600" y="2816732"/>
              <a:ext cx="72000" cy="720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二等辺三角形 62"/>
            <p:cNvSpPr/>
            <p:nvPr/>
          </p:nvSpPr>
          <p:spPr>
            <a:xfrm rot="16200000">
              <a:off x="2719842" y="2887200"/>
              <a:ext cx="72000" cy="720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2792760" y="2707220"/>
              <a:ext cx="2160239" cy="288000"/>
            </a:xfrm>
            <a:prstGeom prst="roundRect">
              <a:avLst>
                <a:gd name="adj" fmla="val 27416"/>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フローチャート: 手作業 64"/>
            <p:cNvSpPr/>
            <p:nvPr/>
          </p:nvSpPr>
          <p:spPr>
            <a:xfrm rot="10800000">
              <a:off x="4521632" y="2455200"/>
              <a:ext cx="144000" cy="144000"/>
            </a:xfrm>
            <a:prstGeom prst="flowChartManualOperation">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アーチ 65"/>
            <p:cNvSpPr/>
            <p:nvPr/>
          </p:nvSpPr>
          <p:spPr>
            <a:xfrm>
              <a:off x="4376570" y="2417258"/>
              <a:ext cx="108000" cy="144000"/>
            </a:xfrm>
            <a:prstGeom prst="blockArc">
              <a:avLst>
                <a:gd name="adj1" fmla="val 10800000"/>
                <a:gd name="adj2" fmla="val 0"/>
                <a:gd name="adj3"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7" name="アーチ 66"/>
            <p:cNvSpPr/>
            <p:nvPr/>
          </p:nvSpPr>
          <p:spPr>
            <a:xfrm>
              <a:off x="4701600" y="2419200"/>
              <a:ext cx="108000" cy="144000"/>
            </a:xfrm>
            <a:prstGeom prst="blockArc">
              <a:avLst>
                <a:gd name="adj1" fmla="val 10800000"/>
                <a:gd name="adj2" fmla="val 0"/>
                <a:gd name="adj3"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8" name="二等辺三角形 67"/>
            <p:cNvSpPr/>
            <p:nvPr/>
          </p:nvSpPr>
          <p:spPr>
            <a:xfrm rot="16200000">
              <a:off x="4089600" y="3175224"/>
              <a:ext cx="72000" cy="720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二等辺三角形 68"/>
            <p:cNvSpPr/>
            <p:nvPr/>
          </p:nvSpPr>
          <p:spPr>
            <a:xfrm rot="16200000">
              <a:off x="4089600" y="3103200"/>
              <a:ext cx="72000" cy="720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二等辺三角形 69"/>
            <p:cNvSpPr/>
            <p:nvPr/>
          </p:nvSpPr>
          <p:spPr>
            <a:xfrm rot="16200000">
              <a:off x="4089600" y="3030242"/>
              <a:ext cx="72000" cy="720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4161000" y="2707220"/>
              <a:ext cx="792000" cy="576000"/>
            </a:xfrm>
            <a:prstGeom prst="roundRect">
              <a:avLst>
                <a:gd name="adj" fmla="val 12946"/>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4089600" y="2721600"/>
              <a:ext cx="144000" cy="26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3" name="直線コネクタ 72"/>
            <p:cNvCxnSpPr>
              <a:stCxn id="71" idx="1"/>
            </p:cNvCxnSpPr>
            <p:nvPr/>
          </p:nvCxnSpPr>
          <p:spPr>
            <a:xfrm>
              <a:off x="4161000" y="2995220"/>
              <a:ext cx="504000"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4" name="角丸四角形 73"/>
            <p:cNvSpPr/>
            <p:nvPr/>
          </p:nvSpPr>
          <p:spPr>
            <a:xfrm>
              <a:off x="2829600" y="3209763"/>
              <a:ext cx="288950" cy="144000"/>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3189600" y="3209763"/>
              <a:ext cx="288950" cy="144000"/>
            </a:xfrm>
            <a:prstGeom prst="roundRect">
              <a:avLst>
                <a:gd name="adj"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角丸四角形 75"/>
            <p:cNvSpPr/>
            <p:nvPr/>
          </p:nvSpPr>
          <p:spPr>
            <a:xfrm>
              <a:off x="3548650" y="3209763"/>
              <a:ext cx="288950" cy="144000"/>
            </a:xfrm>
            <a:prstGeom prst="roundRect">
              <a:avLst>
                <a:gd name="adj" fmla="val 50000"/>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2522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10-01</a:t>
            </a:r>
            <a:br>
              <a:rPr kumimoji="1" lang="en-US" altLang="ja-JP" dirty="0" smtClean="0"/>
            </a:br>
            <a:r>
              <a:rPr kumimoji="1" lang="ja-JP" altLang="en-US" dirty="0" smtClean="0"/>
              <a:t>著作権制度の仕組み</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865674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10-01</a:t>
            </a:r>
            <a:r>
              <a:rPr kumimoji="1" lang="ja-JP" altLang="en-US" dirty="0" smtClean="0"/>
              <a:t>　著作権制度の仕組み</a:t>
            </a:r>
            <a:endParaRPr kumimoji="1" lang="ja-JP" altLang="en-US" dirty="0"/>
          </a:p>
        </p:txBody>
      </p:sp>
      <p:sp>
        <p:nvSpPr>
          <p:cNvPr id="3" name="コンテンツ プレースホルダー 2"/>
          <p:cNvSpPr>
            <a:spLocks noGrp="1"/>
          </p:cNvSpPr>
          <p:nvPr>
            <p:ph idx="1"/>
          </p:nvPr>
        </p:nvSpPr>
        <p:spPr>
          <a:xfrm>
            <a:off x="128464" y="692696"/>
            <a:ext cx="9649072" cy="432842"/>
          </a:xfrm>
          <a:solidFill>
            <a:schemeClr val="accent6">
              <a:lumMod val="20000"/>
              <a:lumOff val="80000"/>
            </a:schemeClr>
          </a:solidFill>
        </p:spPr>
        <p:txBody>
          <a:bodyPr/>
          <a:lstStyle/>
          <a:p>
            <a:r>
              <a:rPr kumimoji="1" lang="ja-JP" altLang="en-US" dirty="0" smtClean="0"/>
              <a:t>著作権制度は、創作した作品（著作物）を他人に無断で利用されないようにする制度。</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5</a:t>
            </a:fld>
            <a:endParaRPr lang="ja-JP" altLang="en-US" dirty="0"/>
          </a:p>
        </p:txBody>
      </p:sp>
      <p:sp>
        <p:nvSpPr>
          <p:cNvPr id="22" name="角丸四角形 21"/>
          <p:cNvSpPr/>
          <p:nvPr/>
        </p:nvSpPr>
        <p:spPr>
          <a:xfrm>
            <a:off x="4953000" y="2706734"/>
            <a:ext cx="3600399" cy="2520280"/>
          </a:xfrm>
          <a:prstGeom prst="roundRect">
            <a:avLst>
              <a:gd name="adj" fmla="val 3062"/>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353600" y="3786734"/>
            <a:ext cx="1584000"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創作者</a:t>
            </a:r>
            <a:endParaRPr kumimoji="1" lang="ja-JP" altLang="en-US" sz="2400" dirty="0">
              <a:solidFill>
                <a:schemeClr val="tx1"/>
              </a:solidFill>
            </a:endParaRPr>
          </a:p>
        </p:txBody>
      </p:sp>
      <p:sp>
        <p:nvSpPr>
          <p:cNvPr id="7" name="正方形/長方形 6"/>
          <p:cNvSpPr/>
          <p:nvPr/>
        </p:nvSpPr>
        <p:spPr>
          <a:xfrm>
            <a:off x="5529600" y="3354734"/>
            <a:ext cx="2448000" cy="7200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①著作権</a:t>
            </a:r>
            <a:endParaRPr kumimoji="1" lang="ja-JP" altLang="en-US" dirty="0">
              <a:solidFill>
                <a:schemeClr val="tx1"/>
              </a:solidFill>
            </a:endParaRPr>
          </a:p>
        </p:txBody>
      </p:sp>
      <p:sp>
        <p:nvSpPr>
          <p:cNvPr id="8" name="正方形/長方形 7"/>
          <p:cNvSpPr/>
          <p:nvPr/>
        </p:nvSpPr>
        <p:spPr>
          <a:xfrm>
            <a:off x="5529600" y="4219240"/>
            <a:ext cx="2448000" cy="7200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②著作者人格権</a:t>
            </a:r>
            <a:endParaRPr kumimoji="1" lang="ja-JP" altLang="en-US" dirty="0">
              <a:solidFill>
                <a:schemeClr val="tx1"/>
              </a:solidFill>
            </a:endParaRPr>
          </a:p>
        </p:txBody>
      </p:sp>
      <p:sp>
        <p:nvSpPr>
          <p:cNvPr id="9" name="正方形/長方形 8"/>
          <p:cNvSpPr/>
          <p:nvPr/>
        </p:nvSpPr>
        <p:spPr>
          <a:xfrm>
            <a:off x="5385048" y="2347200"/>
            <a:ext cx="2736304"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著作者の権利</a:t>
            </a:r>
            <a:endParaRPr kumimoji="1" lang="ja-JP" altLang="en-US" dirty="0">
              <a:solidFill>
                <a:schemeClr val="tx1"/>
              </a:solidFill>
            </a:endParaRPr>
          </a:p>
        </p:txBody>
      </p:sp>
      <p:sp>
        <p:nvSpPr>
          <p:cNvPr id="24" name="正方形/長方形 23"/>
          <p:cNvSpPr/>
          <p:nvPr/>
        </p:nvSpPr>
        <p:spPr>
          <a:xfrm>
            <a:off x="2793600" y="1339200"/>
            <a:ext cx="2736304"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著作物の創作</a:t>
            </a:r>
            <a:endParaRPr kumimoji="1" lang="ja-JP" altLang="en-US" dirty="0">
              <a:solidFill>
                <a:schemeClr val="tx1"/>
              </a:solidFill>
            </a:endParaRPr>
          </a:p>
        </p:txBody>
      </p:sp>
      <p:sp>
        <p:nvSpPr>
          <p:cNvPr id="26" name="正方形/長方形 25"/>
          <p:cNvSpPr/>
          <p:nvPr/>
        </p:nvSpPr>
        <p:spPr>
          <a:xfrm>
            <a:off x="4953600" y="5515200"/>
            <a:ext cx="3600000"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権利制限規定</a:t>
            </a:r>
            <a:endParaRPr lang="en-US" altLang="ja-JP" dirty="0">
              <a:solidFill>
                <a:schemeClr val="tx1"/>
              </a:solidFill>
            </a:endParaRPr>
          </a:p>
          <a:p>
            <a:pPr algn="ctr">
              <a:lnSpc>
                <a:spcPct val="110000"/>
              </a:lnSpc>
            </a:pPr>
            <a:r>
              <a:rPr lang="ja-JP" altLang="en-US" sz="1400" dirty="0" smtClean="0">
                <a:solidFill>
                  <a:schemeClr val="tx1"/>
                </a:solidFill>
              </a:rPr>
              <a:t>（権利者の許可なく利用できる）</a:t>
            </a:r>
            <a:endParaRPr lang="en-US" altLang="ja-JP" sz="1400" dirty="0" smtClean="0">
              <a:solidFill>
                <a:schemeClr val="tx1"/>
              </a:solidFill>
            </a:endParaRPr>
          </a:p>
        </p:txBody>
      </p:sp>
      <p:sp>
        <p:nvSpPr>
          <p:cNvPr id="33" name="下矢印 32"/>
          <p:cNvSpPr/>
          <p:nvPr/>
        </p:nvSpPr>
        <p:spPr>
          <a:xfrm>
            <a:off x="4089000" y="2203200"/>
            <a:ext cx="144000" cy="1800000"/>
          </a:xfrm>
          <a:prstGeom prst="downArrow">
            <a:avLst>
              <a:gd name="adj1" fmla="val 50000"/>
              <a:gd name="adj2" fmla="val 9960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矢印コネクタ 10"/>
          <p:cNvCxnSpPr>
            <a:stCxn id="6" idx="3"/>
          </p:cNvCxnSpPr>
          <p:nvPr/>
        </p:nvCxnSpPr>
        <p:spPr>
          <a:xfrm>
            <a:off x="2937600" y="4146774"/>
            <a:ext cx="2015400" cy="0"/>
          </a:xfrm>
          <a:prstGeom prst="straightConnector1">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994039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10-02</a:t>
            </a:r>
            <a:br>
              <a:rPr kumimoji="1" lang="en-US" altLang="ja-JP" dirty="0" smtClean="0"/>
            </a:br>
            <a:r>
              <a:rPr kumimoji="1" lang="ja-JP" altLang="en-US" dirty="0" smtClean="0"/>
              <a:t>著作物とは</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78390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10-02</a:t>
            </a:r>
            <a:r>
              <a:rPr kumimoji="1" lang="ja-JP" altLang="en-US" dirty="0" smtClean="0"/>
              <a:t>　著作物とは</a:t>
            </a:r>
            <a:endParaRPr kumimoji="1" lang="ja-JP" altLang="en-US" dirty="0"/>
          </a:p>
        </p:txBody>
      </p:sp>
      <p:sp>
        <p:nvSpPr>
          <p:cNvPr id="3" name="コンテンツ プレースホルダー 2"/>
          <p:cNvSpPr>
            <a:spLocks noGrp="1"/>
          </p:cNvSpPr>
          <p:nvPr>
            <p:ph idx="1"/>
          </p:nvPr>
        </p:nvSpPr>
        <p:spPr>
          <a:xfrm>
            <a:off x="128464" y="692696"/>
            <a:ext cx="9649072" cy="720000"/>
          </a:xfrm>
          <a:solidFill>
            <a:schemeClr val="accent6">
              <a:lumMod val="20000"/>
              <a:lumOff val="80000"/>
            </a:schemeClr>
          </a:solidFill>
        </p:spPr>
        <p:txBody>
          <a:bodyPr/>
          <a:lstStyle/>
          <a:p>
            <a:r>
              <a:rPr kumimoji="1" lang="ja-JP" altLang="en-US" dirty="0" smtClean="0"/>
              <a:t>著作物とは、①思想又は感情を、②創作的に、③表現したものであって、④文芸、学術、美術又は音楽の範囲に属するものをいう。</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7</a:t>
            </a:fld>
            <a:endParaRPr lang="ja-JP" altLang="en-US" dirty="0"/>
          </a:p>
        </p:txBody>
      </p:sp>
      <p:sp>
        <p:nvSpPr>
          <p:cNvPr id="6" name="正方形/長方形 5"/>
          <p:cNvSpPr/>
          <p:nvPr/>
        </p:nvSpPr>
        <p:spPr>
          <a:xfrm>
            <a:off x="128464" y="1700808"/>
            <a:ext cx="3384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著作物の</a:t>
            </a:r>
            <a:r>
              <a:rPr kumimoji="1" lang="en-US" altLang="ja-JP" sz="2400" dirty="0" smtClean="0">
                <a:solidFill>
                  <a:schemeClr val="tx1"/>
                </a:solidFill>
              </a:rPr>
              <a:t>4</a:t>
            </a:r>
            <a:r>
              <a:rPr kumimoji="1" lang="ja-JP" altLang="en-US" sz="2400" dirty="0" err="1" smtClean="0">
                <a:solidFill>
                  <a:schemeClr val="tx1"/>
                </a:solidFill>
              </a:rPr>
              <a:t>つの</a:t>
            </a:r>
            <a:r>
              <a:rPr kumimoji="1" lang="ja-JP" altLang="en-US" sz="2400" dirty="0" smtClean="0">
                <a:solidFill>
                  <a:schemeClr val="tx1"/>
                </a:solidFill>
              </a:rPr>
              <a:t>要件</a:t>
            </a:r>
            <a:endParaRPr kumimoji="1" lang="ja-JP" altLang="en-US" sz="2400" dirty="0">
              <a:solidFill>
                <a:schemeClr val="tx1"/>
              </a:solidFill>
            </a:endParaRPr>
          </a:p>
        </p:txBody>
      </p:sp>
      <p:sp>
        <p:nvSpPr>
          <p:cNvPr id="7" name="正方形/長方形 6"/>
          <p:cNvSpPr/>
          <p:nvPr/>
        </p:nvSpPr>
        <p:spPr>
          <a:xfrm>
            <a:off x="128464" y="2275200"/>
            <a:ext cx="9648949" cy="374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思想又は感情</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事実、単なるデータ、自然の公理、人為的なルールは除かれる。</a:t>
            </a:r>
            <a:endParaRPr lang="en-US" altLang="ja-JP" dirty="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創作的に</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創作性</a:t>
            </a:r>
            <a:r>
              <a:rPr kumimoji="1" lang="en-US" altLang="ja-JP" baseline="30000" dirty="0" smtClean="0">
                <a:solidFill>
                  <a:schemeClr val="tx1"/>
                </a:solidFill>
              </a:rPr>
              <a:t>※</a:t>
            </a:r>
            <a:r>
              <a:rPr kumimoji="1" lang="ja-JP" altLang="en-US" dirty="0" smtClean="0">
                <a:solidFill>
                  <a:schemeClr val="tx1"/>
                </a:solidFill>
              </a:rPr>
              <a:t>と新規性：既存の著作物に依拠せずに作成すれば、それは、既存の著作物と同一のものであっても、また新規性がない場合であっても、創作性を有し、別個の著作物として保護される。</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創作性と進歩性：幼児の作品でも創作性は認められ得る。</a:t>
            </a:r>
            <a:r>
              <a:rPr lang="en-US" altLang="ja-JP" dirty="0">
                <a:solidFill>
                  <a:schemeClr val="tx1"/>
                </a:solidFill>
              </a:rPr>
              <a:t/>
            </a:r>
            <a:br>
              <a:rPr lang="en-US" altLang="ja-JP" dirty="0">
                <a:solidFill>
                  <a:schemeClr val="tx1"/>
                </a:solidFill>
              </a:rPr>
            </a:br>
            <a:r>
              <a:rPr lang="ja-JP" altLang="en-US" dirty="0" smtClean="0">
                <a:solidFill>
                  <a:schemeClr val="tx1"/>
                </a:solidFill>
              </a:rPr>
              <a:t>創作性の高低　：素人の作品でもプロの作品であろうと変わらない。</a:t>
            </a:r>
            <a:endParaRPr kumimoji="1" lang="en-US" altLang="ja-JP" dirty="0">
              <a:solidFill>
                <a:schemeClr val="tx1"/>
              </a:solidFill>
            </a:endParaRPr>
          </a:p>
          <a:p>
            <a:pPr marL="342900" indent="-342900">
              <a:lnSpc>
                <a:spcPct val="110000"/>
              </a:lnSpc>
              <a:buFont typeface="+mj-ea"/>
              <a:buAutoNum type="circleNumDbPlain"/>
            </a:pPr>
            <a:r>
              <a:rPr lang="ja-JP" altLang="en-US" b="1" dirty="0" smtClean="0">
                <a:solidFill>
                  <a:schemeClr val="tx1"/>
                </a:solidFill>
              </a:rPr>
              <a:t>表現したもの</a:t>
            </a:r>
            <a:r>
              <a:rPr lang="en-US" altLang="ja-JP" b="1" dirty="0">
                <a:solidFill>
                  <a:schemeClr val="tx1"/>
                </a:solidFill>
              </a:rPr>
              <a:t/>
            </a:r>
            <a:br>
              <a:rPr lang="en-US" altLang="ja-JP" b="1" dirty="0">
                <a:solidFill>
                  <a:schemeClr val="tx1"/>
                </a:solidFill>
              </a:rPr>
            </a:br>
            <a:r>
              <a:rPr lang="ja-JP" altLang="en-US" dirty="0" smtClean="0">
                <a:solidFill>
                  <a:schemeClr val="tx1"/>
                </a:solidFill>
              </a:rPr>
              <a:t>著作権制度は、「表現」を保護するものであり、アイデア自体は保護されない</a:t>
            </a:r>
            <a:r>
              <a:rPr kumimoji="1" lang="ja-JP" altLang="en-US" dirty="0" smtClean="0">
                <a:solidFill>
                  <a:schemeClr val="tx1"/>
                </a:solidFill>
              </a:rPr>
              <a:t>。</a:t>
            </a:r>
            <a:endParaRPr kumimoji="1" lang="en-US" altLang="ja-JP"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文芸、学術、美術又は音楽の範囲</a:t>
            </a:r>
            <a:r>
              <a:rPr lang="en-US" altLang="ja-JP" b="1" dirty="0">
                <a:solidFill>
                  <a:schemeClr val="tx1"/>
                </a:solidFill>
              </a:rPr>
              <a:t/>
            </a:r>
            <a:br>
              <a:rPr lang="en-US" altLang="ja-JP" b="1" dirty="0">
                <a:solidFill>
                  <a:schemeClr val="tx1"/>
                </a:solidFill>
              </a:rPr>
            </a:br>
            <a:r>
              <a:rPr lang="ja-JP" altLang="en-US" dirty="0" smtClean="0">
                <a:solidFill>
                  <a:schemeClr val="tx1"/>
                </a:solidFill>
              </a:rPr>
              <a:t>文化的所産を保護。</a:t>
            </a:r>
            <a:endParaRPr kumimoji="1" lang="en-US" altLang="ja-JP" dirty="0" smtClean="0">
              <a:solidFill>
                <a:schemeClr val="tx1"/>
              </a:solidFill>
            </a:endParaRPr>
          </a:p>
        </p:txBody>
      </p:sp>
      <p:sp>
        <p:nvSpPr>
          <p:cNvPr id="8" name="正方形/長方形 7"/>
          <p:cNvSpPr/>
          <p:nvPr/>
        </p:nvSpPr>
        <p:spPr>
          <a:xfrm>
            <a:off x="128588" y="6019200"/>
            <a:ext cx="9648825" cy="287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10000"/>
              </a:lnSpc>
            </a:pPr>
            <a:r>
              <a:rPr kumimoji="1" lang="en-US" altLang="ja-JP" sz="800" dirty="0" smtClean="0">
                <a:solidFill>
                  <a:schemeClr val="tx1"/>
                </a:solidFill>
              </a:rPr>
              <a:t>※</a:t>
            </a:r>
            <a:r>
              <a:rPr kumimoji="1" lang="ja-JP" altLang="en-US" sz="800" dirty="0" smtClean="0">
                <a:solidFill>
                  <a:schemeClr val="tx1"/>
                </a:solidFill>
              </a:rPr>
              <a:t>：創作性とはいかなるものかは著作権法に定義されていないが、多くの学説・判例は、著作者の何らかの個性が現れていれば足りるとしている。</a:t>
            </a:r>
            <a:endParaRPr kumimoji="1" lang="ja-JP" altLang="en-US" sz="800"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073508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10-02</a:t>
            </a:r>
            <a:r>
              <a:rPr kumimoji="1" lang="ja-JP" altLang="en-US" dirty="0" smtClean="0"/>
              <a:t>　著作物とは</a:t>
            </a:r>
            <a:endParaRPr kumimoji="1" lang="ja-JP" altLang="en-US" dirty="0"/>
          </a:p>
        </p:txBody>
      </p:sp>
      <p:sp>
        <p:nvSpPr>
          <p:cNvPr id="3" name="コンテンツ プレースホルダー 2"/>
          <p:cNvSpPr>
            <a:spLocks noGrp="1"/>
          </p:cNvSpPr>
          <p:nvPr>
            <p:ph idx="1"/>
          </p:nvPr>
        </p:nvSpPr>
        <p:spPr>
          <a:solidFill>
            <a:schemeClr val="accent6">
              <a:lumMod val="20000"/>
              <a:lumOff val="80000"/>
            </a:schemeClr>
          </a:solidFill>
        </p:spPr>
        <p:txBody>
          <a:bodyPr anchor="ctr"/>
          <a:lstStyle/>
          <a:p>
            <a:pPr marL="0" indent="0" algn="ctr">
              <a:buNone/>
            </a:pPr>
            <a:r>
              <a:rPr kumimoji="1" lang="ja-JP" altLang="en-US" sz="2400" dirty="0" smtClean="0"/>
              <a:t>小説、論文、詩</a:t>
            </a:r>
            <a:endParaRPr kumimoji="1" lang="en-US" altLang="ja-JP" sz="2400" dirty="0" smtClean="0"/>
          </a:p>
          <a:p>
            <a:pPr marL="0" indent="0" algn="ctr">
              <a:buNone/>
            </a:pPr>
            <a:r>
              <a:rPr kumimoji="1" lang="ja-JP" altLang="en-US" sz="2400" dirty="0" smtClean="0"/>
              <a:t>俳句、講演</a:t>
            </a:r>
            <a:endParaRPr kumimoji="1" lang="ja-JP" altLang="en-US" sz="2400" dirty="0"/>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smtClean="0">
                <a:solidFill>
                  <a:schemeClr val="accent6">
                    <a:lumMod val="50000"/>
                  </a:schemeClr>
                </a:solidFill>
              </a:rPr>
              <a:t>著作物の例</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3"/>
          </p:nvPr>
        </p:nvSpPr>
        <p:spPr/>
        <p:txBody>
          <a:bodyPr/>
          <a:lstStyle/>
          <a:p>
            <a:fld id="{0B1296A0-BB5A-491C-8A3A-2721A8AE2E9D}" type="slidenum">
              <a:rPr lang="ja-JP" altLang="en-US" smtClean="0"/>
              <a:pPr/>
              <a:t>8</a:t>
            </a:fld>
            <a:endParaRPr lang="ja-JP" altLang="en-US" dirty="0"/>
          </a:p>
        </p:txBody>
      </p:sp>
      <p:sp>
        <p:nvSpPr>
          <p:cNvPr id="7" name="テキスト プレースホルダー 6"/>
          <p:cNvSpPr>
            <a:spLocks noGrp="1"/>
          </p:cNvSpPr>
          <p:nvPr>
            <p:ph type="body" sz="quarter" idx="14"/>
          </p:nvPr>
        </p:nvSpPr>
        <p:spPr>
          <a:solidFill>
            <a:schemeClr val="accent6">
              <a:lumMod val="40000"/>
              <a:lumOff val="60000"/>
            </a:schemeClr>
          </a:solidFill>
        </p:spPr>
        <p:txBody>
          <a:bodyPr/>
          <a:lstStyle/>
          <a:p>
            <a:pPr marL="0" indent="0" algn="ctr">
              <a:buNone/>
            </a:pPr>
            <a:r>
              <a:rPr kumimoji="1" lang="ja-JP" altLang="en-US" dirty="0" smtClean="0"/>
              <a:t>言語の著作物</a:t>
            </a:r>
            <a:endParaRPr kumimoji="1" lang="ja-JP" altLang="en-US" dirty="0"/>
          </a:p>
        </p:txBody>
      </p:sp>
      <p:sp>
        <p:nvSpPr>
          <p:cNvPr id="8" name="コンテンツ プレースホルダー 7"/>
          <p:cNvSpPr>
            <a:spLocks noGrp="1"/>
          </p:cNvSpPr>
          <p:nvPr>
            <p:ph idx="17"/>
          </p:nvPr>
        </p:nvSpPr>
        <p:spPr>
          <a:solidFill>
            <a:schemeClr val="accent6">
              <a:lumMod val="20000"/>
              <a:lumOff val="80000"/>
            </a:schemeClr>
          </a:solidFill>
        </p:spPr>
        <p:txBody>
          <a:bodyPr anchor="ctr"/>
          <a:lstStyle/>
          <a:p>
            <a:pPr marL="0" indent="0" algn="ctr">
              <a:buNone/>
            </a:pPr>
            <a:r>
              <a:rPr kumimoji="1" lang="ja-JP" altLang="en-US" sz="2400" dirty="0" smtClean="0"/>
              <a:t>交響曲、ジャズ</a:t>
            </a:r>
            <a:endParaRPr kumimoji="1" lang="en-US" altLang="ja-JP" sz="2400" dirty="0" smtClean="0"/>
          </a:p>
          <a:p>
            <a:pPr marL="0" indent="0" algn="ctr">
              <a:buNone/>
            </a:pPr>
            <a:r>
              <a:rPr kumimoji="1" lang="ja-JP" altLang="en-US" sz="2400" dirty="0" smtClean="0"/>
              <a:t>演歌</a:t>
            </a:r>
            <a:endParaRPr kumimoji="1" lang="ja-JP" altLang="en-US" sz="2400" dirty="0"/>
          </a:p>
        </p:txBody>
      </p:sp>
      <p:sp>
        <p:nvSpPr>
          <p:cNvPr id="9" name="テキスト プレースホルダー 8"/>
          <p:cNvSpPr>
            <a:spLocks noGrp="1"/>
          </p:cNvSpPr>
          <p:nvPr>
            <p:ph type="body" sz="quarter" idx="18"/>
          </p:nvPr>
        </p:nvSpPr>
        <p:spPr>
          <a:solidFill>
            <a:schemeClr val="accent6">
              <a:lumMod val="40000"/>
              <a:lumOff val="60000"/>
            </a:schemeClr>
          </a:solidFill>
        </p:spPr>
        <p:txBody>
          <a:bodyPr/>
          <a:lstStyle/>
          <a:p>
            <a:pPr marL="0" indent="0" algn="ctr">
              <a:buNone/>
            </a:pPr>
            <a:r>
              <a:rPr kumimoji="1" lang="ja-JP" altLang="en-US" dirty="0" smtClean="0"/>
              <a:t>音楽の著作物</a:t>
            </a:r>
            <a:endParaRPr kumimoji="1" lang="ja-JP" altLang="en-US" dirty="0"/>
          </a:p>
        </p:txBody>
      </p:sp>
      <p:sp>
        <p:nvSpPr>
          <p:cNvPr id="10" name="コンテンツ プレースホルダー 9"/>
          <p:cNvSpPr>
            <a:spLocks noGrp="1"/>
          </p:cNvSpPr>
          <p:nvPr>
            <p:ph idx="21"/>
          </p:nvPr>
        </p:nvSpPr>
        <p:spPr>
          <a:solidFill>
            <a:schemeClr val="accent6">
              <a:lumMod val="20000"/>
              <a:lumOff val="80000"/>
            </a:schemeClr>
          </a:solidFill>
        </p:spPr>
        <p:txBody>
          <a:bodyPr anchor="ctr"/>
          <a:lstStyle/>
          <a:p>
            <a:pPr marL="0" indent="0" algn="ctr">
              <a:buNone/>
            </a:pPr>
            <a:r>
              <a:rPr kumimoji="1" lang="ja-JP" altLang="en-US" sz="2400" dirty="0" smtClean="0"/>
              <a:t>ダンス</a:t>
            </a:r>
            <a:endParaRPr kumimoji="1" lang="en-US" altLang="ja-JP" sz="2400" dirty="0" smtClean="0"/>
          </a:p>
          <a:p>
            <a:pPr marL="0" indent="0" algn="ctr">
              <a:buNone/>
            </a:pPr>
            <a:r>
              <a:rPr kumimoji="1" lang="ja-JP" altLang="en-US" sz="2400" dirty="0" smtClean="0"/>
              <a:t>パントマイム</a:t>
            </a:r>
            <a:endParaRPr kumimoji="1" lang="ja-JP" altLang="en-US" sz="2400" dirty="0"/>
          </a:p>
        </p:txBody>
      </p:sp>
      <p:sp>
        <p:nvSpPr>
          <p:cNvPr id="11" name="テキスト プレースホルダー 10"/>
          <p:cNvSpPr>
            <a:spLocks noGrp="1"/>
          </p:cNvSpPr>
          <p:nvPr>
            <p:ph type="body" sz="quarter" idx="22"/>
          </p:nvPr>
        </p:nvSpPr>
        <p:spPr>
          <a:solidFill>
            <a:schemeClr val="accent6">
              <a:lumMod val="40000"/>
              <a:lumOff val="60000"/>
            </a:schemeClr>
          </a:solidFill>
        </p:spPr>
        <p:txBody>
          <a:bodyPr/>
          <a:lstStyle/>
          <a:p>
            <a:pPr marL="0" indent="0" algn="ctr">
              <a:buNone/>
            </a:pPr>
            <a:r>
              <a:rPr kumimoji="1" lang="ja-JP" altLang="en-US" dirty="0" smtClean="0"/>
              <a:t>舞踊又は無言劇の著作物</a:t>
            </a:r>
            <a:endParaRPr kumimoji="1" lang="ja-JP" altLang="en-US" dirty="0"/>
          </a:p>
        </p:txBody>
      </p:sp>
      <p:sp>
        <p:nvSpPr>
          <p:cNvPr id="12" name="コンテンツ プレースホルダー 11"/>
          <p:cNvSpPr>
            <a:spLocks noGrp="1"/>
          </p:cNvSpPr>
          <p:nvPr>
            <p:ph idx="23"/>
          </p:nvPr>
        </p:nvSpPr>
        <p:spPr>
          <a:solidFill>
            <a:schemeClr val="accent6">
              <a:lumMod val="20000"/>
              <a:lumOff val="80000"/>
            </a:schemeClr>
          </a:solidFill>
        </p:spPr>
        <p:txBody>
          <a:bodyPr anchor="ctr"/>
          <a:lstStyle/>
          <a:p>
            <a:pPr marL="0" indent="0" algn="ctr">
              <a:buNone/>
            </a:pPr>
            <a:r>
              <a:rPr kumimoji="1" lang="ja-JP" altLang="en-US" sz="2400" dirty="0" smtClean="0"/>
              <a:t>絵画、版画、彫刻</a:t>
            </a:r>
            <a:endParaRPr kumimoji="1" lang="en-US" altLang="ja-JP" sz="2400" dirty="0" smtClean="0"/>
          </a:p>
          <a:p>
            <a:pPr marL="0" indent="0" algn="ctr">
              <a:buNone/>
            </a:pPr>
            <a:r>
              <a:rPr kumimoji="1" lang="ja-JP" altLang="en-US" sz="2400" dirty="0" smtClean="0"/>
              <a:t>イラスト</a:t>
            </a:r>
            <a:endParaRPr kumimoji="1" lang="ja-JP" altLang="en-US" sz="2400" dirty="0"/>
          </a:p>
        </p:txBody>
      </p:sp>
      <p:sp>
        <p:nvSpPr>
          <p:cNvPr id="13" name="テキスト プレースホルダー 12"/>
          <p:cNvSpPr>
            <a:spLocks noGrp="1"/>
          </p:cNvSpPr>
          <p:nvPr>
            <p:ph type="body" sz="quarter" idx="24"/>
          </p:nvPr>
        </p:nvSpPr>
        <p:spPr>
          <a:solidFill>
            <a:schemeClr val="accent6">
              <a:lumMod val="40000"/>
              <a:lumOff val="60000"/>
            </a:schemeClr>
          </a:solidFill>
        </p:spPr>
        <p:txBody>
          <a:bodyPr/>
          <a:lstStyle/>
          <a:p>
            <a:pPr marL="0" indent="0" algn="ctr">
              <a:buNone/>
            </a:pPr>
            <a:r>
              <a:rPr kumimoji="1" lang="ja-JP" altLang="en-US" dirty="0" smtClean="0"/>
              <a:t>美術の著作物</a:t>
            </a:r>
            <a:endParaRPr kumimoji="1" lang="ja-JP" altLang="en-US" dirty="0"/>
          </a:p>
        </p:txBody>
      </p:sp>
      <p:sp>
        <p:nvSpPr>
          <p:cNvPr id="14" name="コンテンツ プレースホルダー 13"/>
          <p:cNvSpPr>
            <a:spLocks noGrp="1"/>
          </p:cNvSpPr>
          <p:nvPr>
            <p:ph idx="25"/>
          </p:nvPr>
        </p:nvSpPr>
        <p:spPr>
          <a:solidFill>
            <a:schemeClr val="accent6">
              <a:lumMod val="20000"/>
              <a:lumOff val="80000"/>
            </a:schemeClr>
          </a:solidFill>
        </p:spPr>
        <p:txBody>
          <a:bodyPr anchor="ctr"/>
          <a:lstStyle/>
          <a:p>
            <a:pPr marL="0" indent="0" algn="ctr">
              <a:buNone/>
            </a:pPr>
            <a:r>
              <a:rPr kumimoji="1" lang="ja-JP" altLang="en-US" sz="2400" dirty="0" smtClean="0"/>
              <a:t>宮殿、凱旋門、城</a:t>
            </a:r>
            <a:endParaRPr kumimoji="1" lang="ja-JP" altLang="en-US" sz="2400" dirty="0"/>
          </a:p>
        </p:txBody>
      </p:sp>
      <p:sp>
        <p:nvSpPr>
          <p:cNvPr id="15" name="テキスト プレースホルダー 14"/>
          <p:cNvSpPr>
            <a:spLocks noGrp="1"/>
          </p:cNvSpPr>
          <p:nvPr>
            <p:ph type="body" sz="quarter" idx="26"/>
          </p:nvPr>
        </p:nvSpPr>
        <p:spPr>
          <a:solidFill>
            <a:schemeClr val="accent6">
              <a:lumMod val="40000"/>
              <a:lumOff val="60000"/>
            </a:schemeClr>
          </a:solidFill>
        </p:spPr>
        <p:txBody>
          <a:bodyPr/>
          <a:lstStyle/>
          <a:p>
            <a:pPr marL="0" indent="0" algn="ctr">
              <a:buNone/>
            </a:pPr>
            <a:r>
              <a:rPr kumimoji="1" lang="ja-JP" altLang="en-US" dirty="0" smtClean="0"/>
              <a:t>建築の著作物</a:t>
            </a:r>
            <a:endParaRPr kumimoji="1" lang="ja-JP" altLang="en-US" dirty="0"/>
          </a:p>
        </p:txBody>
      </p:sp>
      <p:sp>
        <p:nvSpPr>
          <p:cNvPr id="16" name="コンテンツ プレースホルダー 15"/>
          <p:cNvSpPr>
            <a:spLocks noGrp="1"/>
          </p:cNvSpPr>
          <p:nvPr>
            <p:ph idx="27"/>
          </p:nvPr>
        </p:nvSpPr>
        <p:spPr>
          <a:solidFill>
            <a:schemeClr val="accent6">
              <a:lumMod val="20000"/>
              <a:lumOff val="80000"/>
            </a:schemeClr>
          </a:solidFill>
        </p:spPr>
        <p:txBody>
          <a:bodyPr anchor="ctr"/>
          <a:lstStyle/>
          <a:p>
            <a:pPr marL="0" indent="0" algn="ctr">
              <a:buNone/>
            </a:pPr>
            <a:r>
              <a:rPr kumimoji="1" lang="ja-JP" altLang="en-US" sz="2400" dirty="0" smtClean="0"/>
              <a:t>設計図、図表</a:t>
            </a:r>
            <a:endParaRPr kumimoji="1" lang="ja-JP" altLang="en-US" sz="2400" dirty="0"/>
          </a:p>
        </p:txBody>
      </p:sp>
      <p:sp>
        <p:nvSpPr>
          <p:cNvPr id="17" name="テキスト プレースホルダー 16"/>
          <p:cNvSpPr>
            <a:spLocks noGrp="1"/>
          </p:cNvSpPr>
          <p:nvPr>
            <p:ph type="body" sz="quarter" idx="28"/>
          </p:nvPr>
        </p:nvSpPr>
        <p:spPr>
          <a:solidFill>
            <a:schemeClr val="accent6">
              <a:lumMod val="40000"/>
              <a:lumOff val="60000"/>
            </a:schemeClr>
          </a:solidFill>
        </p:spPr>
        <p:txBody>
          <a:bodyPr/>
          <a:lstStyle/>
          <a:p>
            <a:pPr marL="0" indent="0" algn="ctr">
              <a:buNone/>
            </a:pPr>
            <a:r>
              <a:rPr kumimoji="1" lang="ja-JP" altLang="en-US" dirty="0" smtClean="0"/>
              <a:t>地図、図形の著作物</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737789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4943</Words>
  <Application>Microsoft Office PowerPoint</Application>
  <PresentationFormat>A4 210 x 297 mm</PresentationFormat>
  <Paragraphs>367</Paragraphs>
  <Slides>20</Slides>
  <Notes>20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ＭＳ Ｐゴシック</vt:lpstr>
      <vt:lpstr>メイリオ</vt:lpstr>
      <vt:lpstr>Arial</vt:lpstr>
      <vt:lpstr>Wingdings</vt:lpstr>
      <vt:lpstr>Blank</vt:lpstr>
      <vt:lpstr>本教材の利用について</vt:lpstr>
      <vt:lpstr>パート10  表現を守る デザイン創作と著作物（1）</vt:lpstr>
      <vt:lpstr>表現を守る　デザイン創作と著作物（1）　目次</vt:lpstr>
      <vt:lpstr>CASE</vt:lpstr>
      <vt:lpstr>10-01 著作権制度の仕組み</vt:lpstr>
      <vt:lpstr>10-01　著作権制度の仕組み</vt:lpstr>
      <vt:lpstr>10-02 著作物とは</vt:lpstr>
      <vt:lpstr>10-02　著作物とは</vt:lpstr>
      <vt:lpstr>10-02　著作物とは</vt:lpstr>
      <vt:lpstr>10-02　著作物とは</vt:lpstr>
      <vt:lpstr>10-02　著作物とは</vt:lpstr>
      <vt:lpstr>10-03 著作者とは</vt:lpstr>
      <vt:lpstr>10-03　著作者とは</vt:lpstr>
      <vt:lpstr>10-03　著作者とは</vt:lpstr>
      <vt:lpstr>10-04 CASEの考え方</vt:lpstr>
      <vt:lpstr>10-04　CASEの考え方</vt:lpstr>
      <vt:lpstr>10-04　CASEの考え方</vt:lpstr>
      <vt:lpstr>10-05 CASE 応用編</vt:lpstr>
      <vt:lpstr>10-05　CASE 応用編</vt:lpstr>
      <vt:lpstr>10-05　CASE 応用編</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2017-11-21T06:20:30Z</dcterms:created>
  <dcterms:modified xsi:type="dcterms:W3CDTF">2017-11-21T06:20:36Z</dcterms:modified>
</cp:coreProperties>
</file>