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21"/>
  </p:notesMasterIdLst>
  <p:handoutMasterIdLst>
    <p:handoutMasterId r:id="rId22"/>
  </p:handoutMasterIdLst>
  <p:sldIdLst>
    <p:sldId id="415" r:id="rId2"/>
    <p:sldId id="287" r:id="rId3"/>
    <p:sldId id="304" r:id="rId4"/>
    <p:sldId id="393" r:id="rId5"/>
    <p:sldId id="358" r:id="rId6"/>
    <p:sldId id="394" r:id="rId7"/>
    <p:sldId id="395" r:id="rId8"/>
    <p:sldId id="408" r:id="rId9"/>
    <p:sldId id="409" r:id="rId10"/>
    <p:sldId id="410" r:id="rId11"/>
    <p:sldId id="411" r:id="rId12"/>
    <p:sldId id="359" r:id="rId13"/>
    <p:sldId id="400" r:id="rId14"/>
    <p:sldId id="401" r:id="rId15"/>
    <p:sldId id="360" r:id="rId16"/>
    <p:sldId id="404" r:id="rId17"/>
    <p:sldId id="405" r:id="rId18"/>
    <p:sldId id="406" r:id="rId19"/>
    <p:sldId id="407" r:id="rId20"/>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pos="3211" userDrawn="1">
          <p15:clr>
            <a:srgbClr val="A4A3A4"/>
          </p15:clr>
        </p15:guide>
        <p15:guide id="4" pos="3029" userDrawn="1">
          <p15:clr>
            <a:srgbClr val="A4A3A4"/>
          </p15:clr>
        </p15:guide>
        <p15:guide id="5" orient="horz" pos="346" userDrawn="1">
          <p15:clr>
            <a:srgbClr val="A4A3A4"/>
          </p15:clr>
        </p15:guide>
        <p15:guide id="6" orient="horz" pos="4247" userDrawn="1">
          <p15:clr>
            <a:srgbClr val="A4A3A4"/>
          </p15:clr>
        </p15:guide>
        <p15:guide id="7" orient="horz" pos="436" userDrawn="1">
          <p15:clr>
            <a:srgbClr val="A4A3A4"/>
          </p15:clr>
        </p15:guide>
        <p15:guide id="8" pos="81" userDrawn="1">
          <p15:clr>
            <a:srgbClr val="A4A3A4"/>
          </p15:clr>
        </p15:guide>
        <p15:guide id="9" pos="6159" userDrawn="1">
          <p15:clr>
            <a:srgbClr val="A4A3A4"/>
          </p15:clr>
        </p15:guide>
        <p15:guide id="10" orient="horz" pos="709"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67105" autoAdjust="0"/>
  </p:normalViewPr>
  <p:slideViewPr>
    <p:cSldViewPr>
      <p:cViewPr varScale="1">
        <p:scale>
          <a:sx n="94" d="100"/>
          <a:sy n="94" d="100"/>
        </p:scale>
        <p:origin x="96" y="414"/>
      </p:cViewPr>
      <p:guideLst>
        <p:guide orient="horz" pos="2160"/>
        <p:guide pos="3120"/>
        <p:guide pos="3211"/>
        <p:guide pos="3029"/>
        <p:guide orient="horz" pos="346"/>
        <p:guide orient="horz" pos="4247"/>
        <p:guide orient="horz" pos="436"/>
        <p:guide pos="81"/>
        <p:guide pos="6159"/>
        <p:guide orient="horz" pos="709"/>
      </p:guideLst>
    </p:cSldViewPr>
  </p:slideViewPr>
  <p:outlineViewPr>
    <p:cViewPr>
      <p:scale>
        <a:sx n="33" d="100"/>
        <a:sy n="33" d="100"/>
      </p:scale>
      <p:origin x="0" y="-4224"/>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6" d="100"/>
          <a:sy n="76" d="100"/>
        </p:scale>
        <p:origin x="2184" y="108"/>
      </p:cViewPr>
      <p:guideLst>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15B4AD2-0971-486B-AE19-C453B0726B0F}" type="datetimeFigureOut">
              <a:rPr kumimoji="1" lang="ja-JP" altLang="en-US" smtClean="0"/>
              <a:t>2017/11/21</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A8C60B4F-9FDB-4280-BEA0-D171FEFE10DE}" type="slidenum">
              <a:rPr kumimoji="1" lang="ja-JP" altLang="en-US" smtClean="0"/>
              <a:t>‹#›</a:t>
            </a:fld>
            <a:endParaRPr kumimoji="1" lang="ja-JP" altLang="en-US"/>
          </a:p>
        </p:txBody>
      </p:sp>
    </p:spTree>
    <p:extLst>
      <p:ext uri="{BB962C8B-B14F-4D97-AF65-F5344CB8AC3E}">
        <p14:creationId xmlns:p14="http://schemas.microsoft.com/office/powerpoint/2010/main" val="749752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0720" y="4721186"/>
            <a:ext cx="5445760"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29163765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100" kern="1200">
        <a:solidFill>
          <a:schemeClr val="tx1"/>
        </a:solidFill>
        <a:latin typeface="+mn-ea"/>
        <a:ea typeface="+mn-ea"/>
        <a:cs typeface="+mn-cs"/>
      </a:defRPr>
    </a:lvl1pPr>
    <a:lvl2pPr marL="457200" algn="l" rtl="0" fontAlgn="base">
      <a:spcBef>
        <a:spcPct val="30000"/>
      </a:spcBef>
      <a:spcAft>
        <a:spcPct val="0"/>
      </a:spcAft>
      <a:defRPr kumimoji="1" sz="1100" kern="1200">
        <a:solidFill>
          <a:schemeClr val="tx1"/>
        </a:solidFill>
        <a:latin typeface="+mn-ea"/>
        <a:ea typeface="+mn-ea"/>
        <a:cs typeface="+mn-cs"/>
      </a:defRPr>
    </a:lvl2pPr>
    <a:lvl3pPr marL="914400" algn="l" rtl="0" fontAlgn="base">
      <a:spcBef>
        <a:spcPct val="30000"/>
      </a:spcBef>
      <a:spcAft>
        <a:spcPct val="0"/>
      </a:spcAft>
      <a:defRPr kumimoji="1" sz="1100" kern="1200">
        <a:solidFill>
          <a:schemeClr val="tx1"/>
        </a:solidFill>
        <a:latin typeface="+mn-ea"/>
        <a:ea typeface="+mn-ea"/>
        <a:cs typeface="+mn-cs"/>
      </a:defRPr>
    </a:lvl3pPr>
    <a:lvl4pPr marL="1371600" algn="l" rtl="0" fontAlgn="base">
      <a:spcBef>
        <a:spcPct val="30000"/>
      </a:spcBef>
      <a:spcAft>
        <a:spcPct val="0"/>
      </a:spcAft>
      <a:defRPr kumimoji="1" sz="1100" kern="1200">
        <a:solidFill>
          <a:schemeClr val="tx1"/>
        </a:solidFill>
        <a:latin typeface="+mn-ea"/>
        <a:ea typeface="+mn-ea"/>
        <a:cs typeface="+mn-cs"/>
      </a:defRPr>
    </a:lvl4pPr>
    <a:lvl5pPr marL="1828800" algn="l" rtl="0" fontAlgn="base">
      <a:spcBef>
        <a:spcPct val="30000"/>
      </a:spcBef>
      <a:spcAft>
        <a:spcPct val="0"/>
      </a:spcAft>
      <a:defRPr kumimoji="1" sz="11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77659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・コピーを提供</a:t>
            </a:r>
            <a:r>
              <a:rPr lang="ja-JP" altLang="en-US" dirty="0" smtClean="0">
                <a:solidFill>
                  <a:schemeClr val="tx1"/>
                </a:solidFill>
              </a:rPr>
              <a:t>することに関する権利のうち、</a:t>
            </a:r>
            <a:r>
              <a:rPr kumimoji="1" lang="ja-JP" altLang="en-US" dirty="0" smtClean="0">
                <a:solidFill>
                  <a:schemeClr val="tx1"/>
                </a:solidFill>
              </a:rPr>
              <a:t>譲渡権について理解する。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・コピーを提供</a:t>
            </a:r>
            <a:r>
              <a:rPr lang="ja-JP" altLang="en-US" dirty="0" smtClean="0">
                <a:solidFill>
                  <a:schemeClr val="tx1"/>
                </a:solidFill>
              </a:rPr>
              <a:t>することに関する権利には、頒布権（著作</a:t>
            </a:r>
            <a:r>
              <a:rPr lang="en-US" altLang="ja-JP" dirty="0" smtClean="0">
                <a:solidFill>
                  <a:schemeClr val="tx1"/>
                </a:solidFill>
              </a:rPr>
              <a:t>26</a:t>
            </a:r>
            <a:r>
              <a:rPr lang="ja-JP" altLang="en-US" dirty="0" smtClean="0">
                <a:solidFill>
                  <a:schemeClr val="tx1"/>
                </a:solidFill>
              </a:rPr>
              <a:t>条）、譲渡権（著作</a:t>
            </a:r>
            <a:r>
              <a:rPr lang="en-US" altLang="ja-JP" dirty="0" smtClean="0">
                <a:solidFill>
                  <a:schemeClr val="tx1"/>
                </a:solidFill>
              </a:rPr>
              <a:t>26</a:t>
            </a:r>
            <a:r>
              <a:rPr lang="ja-JP" altLang="en-US" dirty="0" smtClean="0">
                <a:solidFill>
                  <a:schemeClr val="tx1"/>
                </a:solidFill>
              </a:rPr>
              <a:t>条の</a:t>
            </a:r>
            <a:r>
              <a:rPr lang="en-US" altLang="ja-JP" dirty="0" smtClean="0">
                <a:solidFill>
                  <a:schemeClr val="tx1"/>
                </a:solidFill>
              </a:rPr>
              <a:t>2</a:t>
            </a:r>
            <a:r>
              <a:rPr lang="ja-JP" altLang="en-US" dirty="0" smtClean="0">
                <a:solidFill>
                  <a:schemeClr val="tx1"/>
                </a:solidFill>
              </a:rPr>
              <a:t>）、貸与権（著作</a:t>
            </a:r>
            <a:r>
              <a:rPr lang="en-US" altLang="ja-JP" dirty="0" smtClean="0">
                <a:solidFill>
                  <a:schemeClr val="tx1"/>
                </a:solidFill>
              </a:rPr>
              <a:t>26</a:t>
            </a:r>
            <a:r>
              <a:rPr lang="ja-JP" altLang="en-US" dirty="0" smtClean="0">
                <a:solidFill>
                  <a:schemeClr val="tx1"/>
                </a:solidFill>
              </a:rPr>
              <a:t>条の</a:t>
            </a:r>
            <a:r>
              <a:rPr lang="en-US" altLang="ja-JP" dirty="0" smtClean="0">
                <a:solidFill>
                  <a:schemeClr val="tx1"/>
                </a:solidFill>
              </a:rPr>
              <a:t>3</a:t>
            </a:r>
            <a:r>
              <a:rPr lang="ja-JP" altLang="en-US" dirty="0" smtClean="0">
                <a:solidFill>
                  <a:schemeClr val="tx1"/>
                </a:solidFill>
              </a:rPr>
              <a:t>）がある。ここでは著作物として保護されるデザイナーの作品を譲渡する場面における、譲渡権について説明する。</a:t>
            </a:r>
            <a:endParaRPr kumimoji="1" lang="en-US" altLang="ja-JP" dirty="0" smtClean="0">
              <a:solidFill>
                <a:schemeClr val="tx1"/>
              </a:solidFill>
            </a:endParaRPr>
          </a:p>
          <a:p>
            <a:r>
              <a:rPr lang="ja-JP" altLang="en-US" dirty="0" smtClean="0">
                <a:solidFill>
                  <a:schemeClr val="tx1"/>
                </a:solidFill>
              </a:rPr>
              <a:t>・譲渡権は、著作物（映画の著作物・映画の著作物において複製される著作物を除く）を、その原作品・複製物の譲渡により公衆に提供する権利であり、デザイナーにとっては、勝手に自分の作品が販売等されることを防ぐ権利である。</a:t>
            </a:r>
            <a:endParaRPr lang="en-US" altLang="ja-JP" dirty="0" smtClean="0">
              <a:solidFill>
                <a:schemeClr val="tx1"/>
              </a:solidFill>
            </a:endParaRPr>
          </a:p>
          <a:p>
            <a:r>
              <a:rPr lang="ja-JP" altLang="en-US" dirty="0" smtClean="0">
                <a:solidFill>
                  <a:schemeClr val="tx1"/>
                </a:solidFill>
              </a:rPr>
              <a:t>・ただし、譲渡権については、適法な譲渡がされた後は、その後の譲渡について権利が及ばない（著作</a:t>
            </a:r>
            <a:r>
              <a:rPr lang="en-US" altLang="ja-JP" dirty="0" smtClean="0">
                <a:solidFill>
                  <a:schemeClr val="tx1"/>
                </a:solidFill>
              </a:rPr>
              <a:t>26</a:t>
            </a:r>
            <a:r>
              <a:rPr lang="ja-JP" altLang="en-US" dirty="0" smtClean="0">
                <a:solidFill>
                  <a:schemeClr val="tx1"/>
                </a:solidFill>
              </a:rPr>
              <a:t>条の</a:t>
            </a:r>
            <a:r>
              <a:rPr lang="en-US" altLang="ja-JP" dirty="0" smtClean="0">
                <a:solidFill>
                  <a:schemeClr val="tx1"/>
                </a:solidFill>
              </a:rPr>
              <a:t>2</a:t>
            </a:r>
            <a:r>
              <a:rPr lang="ja-JP" altLang="en-US" dirty="0" smtClean="0">
                <a:solidFill>
                  <a:schemeClr val="tx1"/>
                </a:solidFill>
              </a:rPr>
              <a:t>第</a:t>
            </a:r>
            <a:r>
              <a:rPr lang="en-US" altLang="ja-JP" dirty="0" smtClean="0">
                <a:solidFill>
                  <a:schemeClr val="tx1"/>
                </a:solidFill>
              </a:rPr>
              <a:t>2</a:t>
            </a:r>
            <a:r>
              <a:rPr lang="ja-JP" altLang="en-US" dirty="0" smtClean="0">
                <a:solidFill>
                  <a:schemeClr val="tx1"/>
                </a:solidFill>
              </a:rPr>
              <a:t>項）。これは「消尽」と呼ばれる。</a:t>
            </a:r>
            <a:endParaRPr lang="en-US" altLang="ja-JP" dirty="0" smtClean="0">
              <a:solidFill>
                <a:schemeClr val="tx1"/>
              </a:solidFill>
            </a:endParaRPr>
          </a:p>
          <a:p>
            <a:endParaRPr lang="en-US" altLang="ja-JP" dirty="0" smtClean="0">
              <a:solidFill>
                <a:schemeClr val="tx1"/>
              </a:solidFill>
            </a:endParaRPr>
          </a:p>
          <a:p>
            <a:pPr defTabSz="915680">
              <a:defRPr/>
            </a:pPr>
            <a:r>
              <a:rPr kumimoji="1" lang="ja-JP" altLang="en-US" dirty="0" smtClean="0">
                <a:solidFill>
                  <a:schemeClr val="tx1"/>
                </a:solidFill>
              </a:rPr>
              <a:t>（条文：著作</a:t>
            </a:r>
            <a:r>
              <a:rPr kumimoji="1" lang="en-US" altLang="ja-JP" dirty="0" smtClean="0">
                <a:solidFill>
                  <a:schemeClr val="tx1"/>
                </a:solidFill>
              </a:rPr>
              <a:t>26</a:t>
            </a:r>
            <a:r>
              <a:rPr kumimoji="1" lang="ja-JP" altLang="en-US" dirty="0" smtClean="0">
                <a:solidFill>
                  <a:schemeClr val="tx1"/>
                </a:solidFill>
              </a:rPr>
              <a:t>条の</a:t>
            </a:r>
            <a:r>
              <a:rPr kumimoji="1" lang="en-US" altLang="ja-JP" dirty="0" smtClean="0">
                <a:solidFill>
                  <a:schemeClr val="tx1"/>
                </a:solidFill>
              </a:rPr>
              <a:t>2</a:t>
            </a:r>
            <a:r>
              <a:rPr kumimoji="1" lang="ja-JP" altLang="en-US" dirty="0" smtClean="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69686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67296" y="4609628"/>
            <a:ext cx="5445760" cy="5329709"/>
          </a:xfrm>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100" dirty="0" smtClean="0">
                <a:solidFill>
                  <a:schemeClr val="tx1"/>
                </a:solidFill>
              </a:rPr>
              <a:t>・二次的著作物の創作・利用に関する権利のうち、翻案権について理解する。</a:t>
            </a:r>
            <a:endParaRPr lang="en-US" altLang="ja-JP" sz="110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sz="1100" dirty="0" smtClean="0">
                <a:solidFill>
                  <a:schemeClr val="tx1"/>
                </a:solidFill>
              </a:rPr>
              <a:t>・実例を用いて、翻案権が及ぶかどうか検討する。</a:t>
            </a:r>
            <a:endParaRPr lang="en-US" altLang="ja-JP" sz="1100"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pPr>
              <a:lnSpc>
                <a:spcPts val="1160"/>
              </a:lnSpc>
            </a:pPr>
            <a:r>
              <a:rPr lang="ja-JP" altLang="en-US" sz="1100" dirty="0" smtClean="0">
                <a:solidFill>
                  <a:schemeClr val="tx1"/>
                </a:solidFill>
              </a:rPr>
              <a:t>・二次的著作物の創作・利用に関する権利には、翻案権（著作</a:t>
            </a:r>
            <a:r>
              <a:rPr lang="en-US" altLang="ja-JP" sz="1100" dirty="0" smtClean="0">
                <a:solidFill>
                  <a:schemeClr val="tx1"/>
                </a:solidFill>
              </a:rPr>
              <a:t>27</a:t>
            </a:r>
            <a:r>
              <a:rPr lang="ja-JP" altLang="en-US" sz="1100" dirty="0" smtClean="0">
                <a:solidFill>
                  <a:schemeClr val="tx1"/>
                </a:solidFill>
              </a:rPr>
              <a:t>条）と二次的著作物利用権（著作</a:t>
            </a:r>
            <a:r>
              <a:rPr lang="en-US" altLang="ja-JP" sz="1100" dirty="0" smtClean="0">
                <a:solidFill>
                  <a:schemeClr val="tx1"/>
                </a:solidFill>
              </a:rPr>
              <a:t>28</a:t>
            </a:r>
            <a:r>
              <a:rPr lang="ja-JP" altLang="en-US" sz="1100" dirty="0" smtClean="0">
                <a:solidFill>
                  <a:schemeClr val="tx1"/>
                </a:solidFill>
              </a:rPr>
              <a:t>条）がある。</a:t>
            </a:r>
            <a:endParaRPr lang="en-US" altLang="ja-JP" sz="1100" dirty="0" smtClean="0">
              <a:solidFill>
                <a:schemeClr val="tx1"/>
              </a:solidFill>
            </a:endParaRPr>
          </a:p>
          <a:p>
            <a:pPr>
              <a:lnSpc>
                <a:spcPts val="1160"/>
              </a:lnSpc>
            </a:pPr>
            <a:r>
              <a:rPr lang="ja-JP" altLang="en-US" sz="1100" dirty="0" smtClean="0">
                <a:solidFill>
                  <a:schemeClr val="tx1"/>
                </a:solidFill>
              </a:rPr>
              <a:t>・最高裁は、江差追分事件判決（最判平成</a:t>
            </a:r>
            <a:r>
              <a:rPr lang="en-US" altLang="ja-JP" sz="1100" dirty="0" smtClean="0">
                <a:solidFill>
                  <a:schemeClr val="tx1"/>
                </a:solidFill>
              </a:rPr>
              <a:t>11</a:t>
            </a:r>
            <a:r>
              <a:rPr lang="ja-JP" altLang="en-US" sz="1100" dirty="0" smtClean="0">
                <a:solidFill>
                  <a:schemeClr val="tx1"/>
                </a:solidFill>
              </a:rPr>
              <a:t>年</a:t>
            </a:r>
            <a:r>
              <a:rPr lang="en-US" altLang="ja-JP" sz="1100" dirty="0" smtClean="0">
                <a:solidFill>
                  <a:schemeClr val="tx1"/>
                </a:solidFill>
              </a:rPr>
              <a:t>3</a:t>
            </a:r>
            <a:r>
              <a:rPr lang="ja-JP" altLang="en-US" sz="1100" dirty="0" smtClean="0">
                <a:solidFill>
                  <a:schemeClr val="tx1"/>
                </a:solidFill>
              </a:rPr>
              <a:t>月</a:t>
            </a:r>
            <a:r>
              <a:rPr lang="en-US" altLang="ja-JP" sz="1100" dirty="0" smtClean="0">
                <a:solidFill>
                  <a:schemeClr val="tx1"/>
                </a:solidFill>
              </a:rPr>
              <a:t>30</a:t>
            </a:r>
            <a:r>
              <a:rPr lang="ja-JP" altLang="en-US" dirty="0">
                <a:solidFill>
                  <a:schemeClr val="tx1"/>
                </a:solidFill>
              </a:rPr>
              <a:t>日</a:t>
            </a:r>
            <a:r>
              <a:rPr lang="ja-JP" altLang="en-US" dirty="0" smtClean="0">
                <a:solidFill>
                  <a:schemeClr val="tx1"/>
                </a:solidFill>
              </a:rPr>
              <a:t>民集</a:t>
            </a:r>
            <a:r>
              <a:rPr lang="en-US" altLang="ja-JP" dirty="0" smtClean="0">
                <a:solidFill>
                  <a:schemeClr val="tx1"/>
                </a:solidFill>
              </a:rPr>
              <a:t>55</a:t>
            </a:r>
            <a:r>
              <a:rPr lang="ja-JP" altLang="en-US" dirty="0">
                <a:solidFill>
                  <a:schemeClr val="tx1"/>
                </a:solidFill>
              </a:rPr>
              <a:t>巻</a:t>
            </a:r>
            <a:r>
              <a:rPr lang="en-US" altLang="ja-JP" dirty="0">
                <a:solidFill>
                  <a:schemeClr val="tx1"/>
                </a:solidFill>
              </a:rPr>
              <a:t>4</a:t>
            </a:r>
            <a:r>
              <a:rPr lang="ja-JP" altLang="en-US" dirty="0">
                <a:solidFill>
                  <a:schemeClr val="tx1"/>
                </a:solidFill>
              </a:rPr>
              <a:t>号</a:t>
            </a:r>
            <a:r>
              <a:rPr lang="en-US" altLang="ja-JP" dirty="0">
                <a:solidFill>
                  <a:schemeClr val="tx1"/>
                </a:solidFill>
              </a:rPr>
              <a:t>837</a:t>
            </a:r>
            <a:r>
              <a:rPr lang="ja-JP" altLang="en-US" dirty="0">
                <a:solidFill>
                  <a:schemeClr val="tx1"/>
                </a:solidFill>
              </a:rPr>
              <a:t>頁）</a:t>
            </a:r>
            <a:r>
              <a:rPr lang="ja-JP" altLang="en-US" sz="1100" dirty="0" smtClean="0">
                <a:solidFill>
                  <a:schemeClr val="tx1"/>
                </a:solidFill>
              </a:rPr>
              <a:t>において、「言語の著作物の翻案（著作</a:t>
            </a:r>
            <a:r>
              <a:rPr lang="en-US" altLang="ja-JP" sz="1100" dirty="0" smtClean="0">
                <a:solidFill>
                  <a:schemeClr val="tx1"/>
                </a:solidFill>
              </a:rPr>
              <a:t>27</a:t>
            </a:r>
            <a:r>
              <a:rPr lang="ja-JP" altLang="en-US" sz="1100" dirty="0" smtClean="0">
                <a:solidFill>
                  <a:schemeClr val="tx1"/>
                </a:solidFill>
              </a:rPr>
              <a:t>条）とは、既存の著作物に依拠し、かつ、その表現上の本質的な特徴の同一性を維持しつつ、具体的表現に修正、増減、変更等を加えて、新たに思想又は感情を創作的に表現することにより、これに接する者が既存の著作物の表現上の本質的な特徴を直接感得することのできる別の著作物を創作する行為をいう」と述べている。この判断基準は、言語の著作物（著作</a:t>
            </a:r>
            <a:r>
              <a:rPr lang="en-US" altLang="ja-JP" sz="1100" dirty="0" smtClean="0">
                <a:solidFill>
                  <a:schemeClr val="tx1"/>
                </a:solidFill>
              </a:rPr>
              <a:t>10</a:t>
            </a:r>
            <a:r>
              <a:rPr lang="ja-JP" altLang="en-US" sz="1100" dirty="0" smtClean="0">
                <a:solidFill>
                  <a:schemeClr val="tx1"/>
                </a:solidFill>
              </a:rPr>
              <a:t>条</a:t>
            </a:r>
            <a:r>
              <a:rPr lang="en-US" altLang="ja-JP" sz="1100" dirty="0" smtClean="0">
                <a:solidFill>
                  <a:schemeClr val="tx1"/>
                </a:solidFill>
              </a:rPr>
              <a:t>1</a:t>
            </a:r>
            <a:r>
              <a:rPr lang="ja-JP" altLang="en-US" sz="1100" dirty="0" smtClean="0">
                <a:solidFill>
                  <a:schemeClr val="tx1"/>
                </a:solidFill>
              </a:rPr>
              <a:t>項</a:t>
            </a:r>
            <a:r>
              <a:rPr lang="en-US" altLang="ja-JP" sz="1100" dirty="0" smtClean="0">
                <a:solidFill>
                  <a:schemeClr val="tx1"/>
                </a:solidFill>
              </a:rPr>
              <a:t>1</a:t>
            </a:r>
            <a:r>
              <a:rPr lang="ja-JP" altLang="en-US" sz="1100" dirty="0" smtClean="0">
                <a:solidFill>
                  <a:schemeClr val="tx1"/>
                </a:solidFill>
              </a:rPr>
              <a:t>号）に限らず、他の著作物についても適用されている。</a:t>
            </a:r>
            <a:endParaRPr lang="en-US" altLang="ja-JP" sz="1100" dirty="0" smtClean="0">
              <a:solidFill>
                <a:schemeClr val="tx1"/>
              </a:solidFill>
            </a:endParaRPr>
          </a:p>
          <a:p>
            <a:pPr>
              <a:lnSpc>
                <a:spcPts val="1160"/>
              </a:lnSpc>
            </a:pPr>
            <a:endParaRPr lang="en-US" altLang="ja-JP" sz="1100" dirty="0" smtClean="0">
              <a:solidFill>
                <a:schemeClr val="tx1"/>
              </a:solidFill>
            </a:endParaRPr>
          </a:p>
          <a:p>
            <a:pPr>
              <a:lnSpc>
                <a:spcPts val="1160"/>
              </a:lnSpc>
            </a:pPr>
            <a:r>
              <a:rPr lang="ja-JP" altLang="en-US" sz="1100" dirty="0" smtClean="0">
                <a:solidFill>
                  <a:schemeClr val="tx1"/>
                </a:solidFill>
              </a:rPr>
              <a:t>・他人の著作物に勝手にアレンジを加えてはならないことを指摘しておく。</a:t>
            </a:r>
            <a:endParaRPr lang="en-US" altLang="ja-JP" sz="1100" dirty="0" smtClean="0">
              <a:solidFill>
                <a:schemeClr val="tx1"/>
              </a:solidFill>
            </a:endParaRPr>
          </a:p>
          <a:p>
            <a:pPr defTabSz="915680">
              <a:lnSpc>
                <a:spcPts val="1160"/>
              </a:lnSpc>
              <a:defRPr/>
            </a:pPr>
            <a:endParaRPr kumimoji="1" lang="en-US" altLang="ja-JP" sz="1100" dirty="0" smtClean="0">
              <a:solidFill>
                <a:schemeClr val="tx1"/>
              </a:solidFill>
            </a:endParaRPr>
          </a:p>
          <a:p>
            <a:r>
              <a:rPr kumimoji="1" lang="ja-JP" altLang="en-US" dirty="0" smtClean="0">
                <a:solidFill>
                  <a:schemeClr val="tx1"/>
                </a:solidFill>
              </a:rPr>
              <a:t>・事例では、グラフィックデザインを念頭に、近時事例の多いスマートフォン用ゲームアプリをめぐるものを紹介するが、学生の専門性に合わせて事例を交換してもよい。</a:t>
            </a:r>
            <a:endParaRPr kumimoji="1" lang="en-US" altLang="ja-JP" dirty="0" smtClean="0">
              <a:solidFill>
                <a:schemeClr val="tx1"/>
              </a:solidFill>
            </a:endParaRPr>
          </a:p>
          <a:p>
            <a:endParaRPr kumimoji="1" lang="en-US" altLang="ja-JP" dirty="0" smtClean="0">
              <a:solidFill>
                <a:schemeClr val="tx1"/>
              </a:solidFill>
            </a:endParaRPr>
          </a:p>
          <a:p>
            <a:r>
              <a:rPr lang="ja-JP" altLang="en-US" sz="1100" dirty="0" smtClean="0">
                <a:solidFill>
                  <a:schemeClr val="tx1"/>
                </a:solidFill>
              </a:rPr>
              <a:t>・</a:t>
            </a:r>
            <a:r>
              <a:rPr lang="en-US" altLang="ja-JP" sz="1100" dirty="0" smtClean="0">
                <a:solidFill>
                  <a:schemeClr val="tx1"/>
                </a:solidFill>
              </a:rPr>
              <a:t>〔</a:t>
            </a:r>
            <a:r>
              <a:rPr lang="ja-JP" altLang="en-US" sz="1100" dirty="0" smtClean="0">
                <a:solidFill>
                  <a:schemeClr val="tx1"/>
                </a:solidFill>
              </a:rPr>
              <a:t>魚釣りゲーム事件</a:t>
            </a:r>
            <a:r>
              <a:rPr lang="en-US" altLang="ja-JP" sz="1100" dirty="0" smtClean="0">
                <a:solidFill>
                  <a:schemeClr val="tx1"/>
                </a:solidFill>
              </a:rPr>
              <a:t>〕</a:t>
            </a:r>
            <a:r>
              <a:rPr lang="ja-JP" altLang="en-US" sz="1100" dirty="0" smtClean="0">
                <a:solidFill>
                  <a:schemeClr val="tx1"/>
                </a:solidFill>
              </a:rPr>
              <a:t>知財高判平成</a:t>
            </a:r>
            <a:r>
              <a:rPr lang="en-US" altLang="ja-JP" sz="1100" dirty="0" smtClean="0">
                <a:solidFill>
                  <a:schemeClr val="tx1"/>
                </a:solidFill>
              </a:rPr>
              <a:t>24</a:t>
            </a:r>
            <a:r>
              <a:rPr lang="ja-JP" altLang="en-US" sz="1100" dirty="0" smtClean="0">
                <a:solidFill>
                  <a:schemeClr val="tx1"/>
                </a:solidFill>
              </a:rPr>
              <a:t>年</a:t>
            </a:r>
            <a:r>
              <a:rPr lang="en-US" altLang="ja-JP" sz="1100" dirty="0" smtClean="0">
                <a:solidFill>
                  <a:schemeClr val="tx1"/>
                </a:solidFill>
              </a:rPr>
              <a:t>8</a:t>
            </a:r>
            <a:r>
              <a:rPr lang="ja-JP" altLang="en-US" sz="1100" dirty="0" smtClean="0">
                <a:solidFill>
                  <a:schemeClr val="tx1"/>
                </a:solidFill>
              </a:rPr>
              <a:t>月</a:t>
            </a:r>
            <a:r>
              <a:rPr lang="en-US" altLang="ja-JP" sz="1100" dirty="0" smtClean="0">
                <a:solidFill>
                  <a:schemeClr val="tx1"/>
                </a:solidFill>
              </a:rPr>
              <a:t>8</a:t>
            </a:r>
            <a:r>
              <a:rPr lang="ja-JP" altLang="en-US" sz="1100" dirty="0" smtClean="0">
                <a:solidFill>
                  <a:schemeClr val="tx1"/>
                </a:solidFill>
              </a:rPr>
              <a:t>日（平成</a:t>
            </a:r>
            <a:r>
              <a:rPr lang="en-US" altLang="ja-JP" sz="1100" dirty="0" smtClean="0">
                <a:solidFill>
                  <a:schemeClr val="tx1"/>
                </a:solidFill>
              </a:rPr>
              <a:t>24</a:t>
            </a:r>
            <a:r>
              <a:rPr lang="ja-JP" altLang="en-US" sz="1100" dirty="0" smtClean="0">
                <a:solidFill>
                  <a:schemeClr val="tx1"/>
                </a:solidFill>
              </a:rPr>
              <a:t>年（ネ）</a:t>
            </a:r>
            <a:r>
              <a:rPr lang="en-US" altLang="ja-JP" sz="1100" dirty="0" smtClean="0">
                <a:solidFill>
                  <a:schemeClr val="tx1"/>
                </a:solidFill>
              </a:rPr>
              <a:t>10027</a:t>
            </a:r>
            <a:r>
              <a:rPr lang="ja-JP" altLang="en-US" sz="1100" dirty="0" smtClean="0">
                <a:solidFill>
                  <a:schemeClr val="tx1"/>
                </a:solidFill>
              </a:rPr>
              <a:t>号）では、魚の引き寄せ画面について、抽象的には共通するものの、</a:t>
            </a:r>
            <a:r>
              <a:rPr kumimoji="1" lang="ja-JP" altLang="en-US" sz="1100" b="0" i="0" u="none" strike="noStrike" kern="1200" baseline="0" dirty="0" smtClean="0">
                <a:solidFill>
                  <a:schemeClr val="tx1"/>
                </a:solidFill>
                <a:latin typeface="+mn-ea"/>
                <a:ea typeface="+mn-ea"/>
                <a:cs typeface="+mn-cs"/>
              </a:rPr>
              <a:t>同心円が占める大きさや位置関係が異なることや、他の画面の位置関係が異なることなどを指摘して、本質的な特徴を直接感得できず、よって翻案ではないとされた。</a:t>
            </a:r>
            <a:endParaRPr kumimoji="1" lang="en-US" altLang="ja-JP" dirty="0" smtClean="0">
              <a:solidFill>
                <a:schemeClr val="tx1"/>
              </a:solidFill>
            </a:endParaRPr>
          </a:p>
          <a:p>
            <a:endParaRPr kumimoji="1" lang="en-US" altLang="ja-JP" dirty="0" smtClean="0">
              <a:solidFill>
                <a:schemeClr val="tx1"/>
              </a:solidFill>
            </a:endParaRPr>
          </a:p>
          <a:p>
            <a:r>
              <a:rPr kumimoji="1" lang="ja-JP" altLang="en-US" dirty="0" smtClean="0">
                <a:solidFill>
                  <a:schemeClr val="tx1"/>
                </a:solidFill>
              </a:rPr>
              <a:t>・</a:t>
            </a:r>
            <a:r>
              <a:rPr kumimoji="1" lang="en-US" altLang="ja-JP" dirty="0" smtClean="0">
                <a:solidFill>
                  <a:schemeClr val="tx1"/>
                </a:solidFill>
              </a:rPr>
              <a:t>〔</a:t>
            </a:r>
            <a:r>
              <a:rPr kumimoji="1" lang="ja-JP" altLang="en-US" dirty="0" smtClean="0">
                <a:solidFill>
                  <a:schemeClr val="tx1"/>
                </a:solidFill>
              </a:rPr>
              <a:t>プロ野球ドリームナイン事件</a:t>
            </a:r>
            <a:r>
              <a:rPr kumimoji="1" lang="en-US" altLang="ja-JP" dirty="0" smtClean="0">
                <a:solidFill>
                  <a:schemeClr val="tx1"/>
                </a:solidFill>
              </a:rPr>
              <a:t>〕</a:t>
            </a:r>
            <a:r>
              <a:rPr kumimoji="1" lang="ja-JP" altLang="en-US" dirty="0" smtClean="0">
                <a:solidFill>
                  <a:schemeClr val="tx1"/>
                </a:solidFill>
              </a:rPr>
              <a:t>知財高判平成</a:t>
            </a:r>
            <a:r>
              <a:rPr kumimoji="1" lang="en-US" altLang="ja-JP" dirty="0" smtClean="0">
                <a:solidFill>
                  <a:schemeClr val="tx1"/>
                </a:solidFill>
              </a:rPr>
              <a:t>27</a:t>
            </a:r>
            <a:r>
              <a:rPr kumimoji="1" lang="ja-JP" altLang="en-US" dirty="0" smtClean="0">
                <a:solidFill>
                  <a:schemeClr val="tx1"/>
                </a:solidFill>
              </a:rPr>
              <a:t>年</a:t>
            </a:r>
            <a:r>
              <a:rPr kumimoji="1" lang="en-US" altLang="ja-JP" dirty="0" smtClean="0">
                <a:solidFill>
                  <a:schemeClr val="tx1"/>
                </a:solidFill>
              </a:rPr>
              <a:t>6</a:t>
            </a:r>
            <a:r>
              <a:rPr kumimoji="1" lang="ja-JP" altLang="en-US" dirty="0" smtClean="0">
                <a:solidFill>
                  <a:schemeClr val="tx1"/>
                </a:solidFill>
              </a:rPr>
              <a:t>月</a:t>
            </a:r>
            <a:r>
              <a:rPr kumimoji="1" lang="en-US" altLang="ja-JP" dirty="0" smtClean="0">
                <a:solidFill>
                  <a:schemeClr val="tx1"/>
                </a:solidFill>
              </a:rPr>
              <a:t>24</a:t>
            </a:r>
            <a:r>
              <a:rPr kumimoji="1" lang="ja-JP" altLang="en-US" dirty="0" smtClean="0">
                <a:solidFill>
                  <a:schemeClr val="tx1"/>
                </a:solidFill>
              </a:rPr>
              <a:t>日（平成</a:t>
            </a:r>
            <a:r>
              <a:rPr kumimoji="1" lang="en-US" altLang="ja-JP" dirty="0" smtClean="0">
                <a:solidFill>
                  <a:schemeClr val="tx1"/>
                </a:solidFill>
              </a:rPr>
              <a:t>26</a:t>
            </a:r>
            <a:r>
              <a:rPr kumimoji="1" lang="ja-JP" altLang="en-US" dirty="0" smtClean="0">
                <a:solidFill>
                  <a:schemeClr val="tx1"/>
                </a:solidFill>
              </a:rPr>
              <a:t>年（ネ）</a:t>
            </a:r>
            <a:r>
              <a:rPr kumimoji="1" lang="en-US" altLang="ja-JP" dirty="0" smtClean="0">
                <a:solidFill>
                  <a:schemeClr val="tx1"/>
                </a:solidFill>
              </a:rPr>
              <a:t>10004</a:t>
            </a:r>
            <a:r>
              <a:rPr kumimoji="1" lang="ja-JP" altLang="en-US" dirty="0" smtClean="0">
                <a:solidFill>
                  <a:schemeClr val="tx1"/>
                </a:solidFill>
              </a:rPr>
              <a:t>号）では、カードについて「</a:t>
            </a:r>
            <a:r>
              <a:rPr kumimoji="1" lang="ja-JP" altLang="en-US" sz="1100" b="0" i="0" u="none" strike="noStrike" kern="1200" baseline="0" dirty="0" smtClean="0">
                <a:solidFill>
                  <a:schemeClr val="tx1"/>
                </a:solidFill>
                <a:latin typeface="+mn-ea"/>
                <a:ea typeface="+mn-ea"/>
                <a:cs typeface="+mn-cs"/>
              </a:rPr>
              <a:t>本体写真のポーズ及び配置、多色刷りで本体写真を拡大した二重表示部分の存在、部位や位置関係、背景の炎及び放射線状の閃光の描き方という具体的な表現が共通であり、これによってダルビッシュ選手の力強い投球動作による躍動感や迫力が伝わってくる</a:t>
            </a:r>
            <a:r>
              <a:rPr kumimoji="1" lang="ja-JP" altLang="en-US" dirty="0" smtClean="0">
                <a:solidFill>
                  <a:schemeClr val="tx1"/>
                </a:solidFill>
              </a:rPr>
              <a:t>」ことを根拠に、本質的特徴の同一性が認められた。</a:t>
            </a:r>
            <a:endParaRPr kumimoji="1" lang="en-US" altLang="ja-JP" dirty="0" smtClean="0">
              <a:solidFill>
                <a:schemeClr val="tx1"/>
              </a:solidFill>
            </a:endParaRPr>
          </a:p>
          <a:p>
            <a:endParaRPr kumimoji="1" lang="en-US" altLang="ja-JP" dirty="0" smtClean="0">
              <a:solidFill>
                <a:schemeClr val="tx1"/>
              </a:solidFill>
            </a:endParaRPr>
          </a:p>
          <a:p>
            <a:r>
              <a:rPr kumimoji="1" lang="ja-JP" altLang="en-US" dirty="0" smtClean="0">
                <a:solidFill>
                  <a:schemeClr val="tx1"/>
                </a:solidFill>
              </a:rPr>
              <a:t>・学生に実際に考えさせて、どの点がどの程度共通するかを指摘させることが考えられる。</a:t>
            </a:r>
            <a:endParaRPr kumimoji="1" lang="en-US" altLang="ja-JP" dirty="0" smtClean="0">
              <a:solidFill>
                <a:schemeClr val="tx1"/>
              </a:solidFill>
            </a:endParaRPr>
          </a:p>
          <a:p>
            <a:endParaRPr kumimoji="1" lang="en-US" altLang="ja-JP" dirty="0" smtClean="0">
              <a:solidFill>
                <a:schemeClr val="tx1"/>
              </a:solidFill>
            </a:endParaRPr>
          </a:p>
          <a:p>
            <a:pPr defTabSz="915680">
              <a:lnSpc>
                <a:spcPts val="1160"/>
              </a:lnSpc>
              <a:defRPr/>
            </a:pPr>
            <a:r>
              <a:rPr kumimoji="1" lang="ja-JP" altLang="en-US" sz="1100" dirty="0" smtClean="0">
                <a:solidFill>
                  <a:schemeClr val="tx1"/>
                </a:solidFill>
              </a:rPr>
              <a:t>（条文：著作</a:t>
            </a:r>
            <a:r>
              <a:rPr kumimoji="1" lang="en-US" altLang="ja-JP" sz="1100" dirty="0" smtClean="0">
                <a:solidFill>
                  <a:schemeClr val="tx1"/>
                </a:solidFill>
              </a:rPr>
              <a:t>27</a:t>
            </a:r>
            <a:r>
              <a:rPr kumimoji="1" lang="ja-JP" altLang="en-US" sz="1100" dirty="0" smtClean="0">
                <a:solidFill>
                  <a:schemeClr val="tx1"/>
                </a:solidFill>
              </a:rPr>
              <a:t>条、</a:t>
            </a:r>
            <a:r>
              <a:rPr kumimoji="1" lang="en-US" altLang="ja-JP" sz="1100" dirty="0" smtClean="0">
                <a:solidFill>
                  <a:schemeClr val="tx1"/>
                </a:solidFill>
              </a:rPr>
              <a:t>28</a:t>
            </a:r>
            <a:r>
              <a:rPr kumimoji="1" lang="ja-JP" altLang="en-US" sz="1100" dirty="0" smtClean="0">
                <a:solidFill>
                  <a:schemeClr val="tx1"/>
                </a:solidFill>
              </a:rPr>
              <a:t>条）</a:t>
            </a:r>
            <a:endParaRPr kumimoji="1" lang="ja-JP" altLang="en-US" dirty="0">
              <a:solidFill>
                <a:schemeClr val="tx1"/>
              </a:solidFill>
            </a:endParaRPr>
          </a:p>
        </p:txBody>
      </p:sp>
    </p:spTree>
    <p:extLst>
      <p:ext uri="{BB962C8B-B14F-4D97-AF65-F5344CB8AC3E}">
        <p14:creationId xmlns:p14="http://schemas.microsoft.com/office/powerpoint/2010/main" val="353145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9178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・著作物の保護期間について理解する。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・著作権は著作物の創作により発生するが、発生した著作権は永久に存続するわけではなく、一定期間経過後に消滅する（著作</a:t>
            </a:r>
            <a:r>
              <a:rPr kumimoji="1" lang="en-US" altLang="ja-JP" dirty="0" smtClean="0">
                <a:solidFill>
                  <a:schemeClr val="tx1"/>
                </a:solidFill>
              </a:rPr>
              <a:t>51</a:t>
            </a:r>
            <a:r>
              <a:rPr kumimoji="1" lang="ja-JP" altLang="en-US" dirty="0" smtClean="0">
                <a:solidFill>
                  <a:schemeClr val="tx1"/>
                </a:solidFill>
              </a:rPr>
              <a:t>条）。ただし、著作者の死後</a:t>
            </a:r>
            <a:r>
              <a:rPr kumimoji="1" lang="en-US" altLang="ja-JP" dirty="0" smtClean="0">
                <a:solidFill>
                  <a:schemeClr val="tx1"/>
                </a:solidFill>
              </a:rPr>
              <a:t>50</a:t>
            </a:r>
            <a:r>
              <a:rPr kumimoji="1" lang="ja-JP" altLang="en-US" dirty="0" smtClean="0">
                <a:solidFill>
                  <a:schemeClr val="tx1"/>
                </a:solidFill>
              </a:rPr>
              <a:t>年までという、非常に長い期間保護されることについて、留意させる必要がある。</a:t>
            </a:r>
            <a:endParaRPr kumimoji="1"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・共同著作物については、著作者が複数いるが、著作権の存否には一体性が求められるので、共同著作者のうち、最後に死亡した著作者の死亡時を終期の起算点と定めている（著作</a:t>
            </a:r>
            <a:r>
              <a:rPr lang="en-US" altLang="ja-JP" dirty="0" smtClean="0">
                <a:solidFill>
                  <a:schemeClr val="tx1"/>
                </a:solidFill>
              </a:rPr>
              <a:t>51</a:t>
            </a:r>
            <a:r>
              <a:rPr lang="ja-JP" altLang="en-US" dirty="0" smtClean="0">
                <a:solidFill>
                  <a:schemeClr val="tx1"/>
                </a:solidFill>
              </a:rPr>
              <a:t>条</a:t>
            </a:r>
            <a:r>
              <a:rPr lang="en-US" altLang="ja-JP" dirty="0" smtClean="0">
                <a:solidFill>
                  <a:schemeClr val="tx1"/>
                </a:solidFill>
              </a:rPr>
              <a:t>2</a:t>
            </a:r>
            <a:r>
              <a:rPr lang="ja-JP" altLang="en-US" dirty="0" smtClean="0">
                <a:solidFill>
                  <a:schemeClr val="tx1"/>
                </a:solidFill>
              </a:rPr>
              <a:t>項括弧書）。</a:t>
            </a:r>
            <a:endParaRPr lang="en-US" altLang="ja-JP" dirty="0" smtClean="0">
              <a:solidFill>
                <a:schemeClr val="tx1"/>
              </a:solidFill>
            </a:endParaRPr>
          </a:p>
          <a:p>
            <a:endParaRPr lang="en-US" altLang="ja-JP" u="none" dirty="0" smtClean="0">
              <a:solidFill>
                <a:schemeClr val="tx1"/>
              </a:solidFill>
            </a:endParaRPr>
          </a:p>
          <a:p>
            <a:r>
              <a:rPr lang="ja-JP" altLang="en-US" u="none" dirty="0" smtClean="0">
                <a:solidFill>
                  <a:schemeClr val="tx1"/>
                </a:solidFill>
              </a:rPr>
              <a:t>・</a:t>
            </a:r>
            <a:r>
              <a:rPr lang="en-US" altLang="ja-JP" u="none" dirty="0" smtClean="0">
                <a:solidFill>
                  <a:schemeClr val="tx1"/>
                </a:solidFill>
              </a:rPr>
              <a:t>TPP</a:t>
            </a:r>
            <a:r>
              <a:rPr lang="ja-JP" altLang="en-US" u="none" dirty="0" smtClean="0">
                <a:solidFill>
                  <a:schemeClr val="tx1"/>
                </a:solidFill>
              </a:rPr>
              <a:t>（環太平洋パートナーシップ協定）により、保護期間は著作者の死後</a:t>
            </a:r>
            <a:r>
              <a:rPr lang="en-US" altLang="ja-JP" u="none" dirty="0" smtClean="0">
                <a:solidFill>
                  <a:schemeClr val="tx1"/>
                </a:solidFill>
              </a:rPr>
              <a:t>70</a:t>
            </a:r>
            <a:r>
              <a:rPr lang="ja-JP" altLang="en-US" u="none" dirty="0" smtClean="0">
                <a:solidFill>
                  <a:schemeClr val="tx1"/>
                </a:solidFill>
              </a:rPr>
              <a:t>年に延長されたが、現実にこの延長が効力を発生するのは、</a:t>
            </a:r>
            <a:r>
              <a:rPr lang="en-US" altLang="ja-JP" u="none" dirty="0" smtClean="0">
                <a:solidFill>
                  <a:schemeClr val="tx1"/>
                </a:solidFill>
              </a:rPr>
              <a:t>TPP</a:t>
            </a:r>
            <a:r>
              <a:rPr lang="ja-JP" altLang="en-US" u="none" dirty="0" smtClean="0">
                <a:solidFill>
                  <a:schemeClr val="tx1"/>
                </a:solidFill>
              </a:rPr>
              <a:t>が発効した時となる。</a:t>
            </a:r>
            <a:endParaRPr lang="en-US" altLang="ja-JP" u="none" dirty="0" smtClean="0">
              <a:solidFill>
                <a:schemeClr val="tx1"/>
              </a:solidFill>
            </a:endParaRPr>
          </a:p>
          <a:p>
            <a:endParaRPr kumimoji="1" lang="en-US" altLang="ja-JP" dirty="0" smtClean="0">
              <a:solidFill>
                <a:schemeClr val="tx1"/>
              </a:solidFill>
            </a:endParaRPr>
          </a:p>
          <a:p>
            <a:r>
              <a:rPr lang="ja-JP" altLang="en-US" dirty="0" smtClean="0">
                <a:solidFill>
                  <a:schemeClr val="tx1"/>
                </a:solidFill>
              </a:rPr>
              <a:t>・無名の（著作者名</a:t>
            </a:r>
            <a:r>
              <a:rPr lang="ja-JP" altLang="en-US" dirty="0">
                <a:solidFill>
                  <a:schemeClr val="tx1"/>
                </a:solidFill>
              </a:rPr>
              <a:t>が表示されて</a:t>
            </a:r>
            <a:r>
              <a:rPr lang="ja-JP" altLang="en-US" dirty="0" smtClean="0">
                <a:solidFill>
                  <a:schemeClr val="tx1"/>
                </a:solidFill>
              </a:rPr>
              <a:t>いない）著作物や、変名の</a:t>
            </a:r>
            <a:r>
              <a:rPr lang="ja-JP" altLang="en-US" dirty="0">
                <a:solidFill>
                  <a:schemeClr val="tx1"/>
                </a:solidFill>
              </a:rPr>
              <a:t>（ペンネームや芸名、ハンドルネームが著作者名として表示されている）</a:t>
            </a:r>
            <a:r>
              <a:rPr lang="ja-JP" altLang="en-US" dirty="0" smtClean="0">
                <a:solidFill>
                  <a:schemeClr val="tx1"/>
                </a:solidFill>
              </a:rPr>
              <a:t>著作物については、いずれも著作者が誰でいつ亡くなったかわかりづらいので、公表時から起算することとされている。</a:t>
            </a:r>
            <a:endParaRPr kumimoji="1" lang="en-US" altLang="ja-JP" dirty="0">
              <a:solidFill>
                <a:schemeClr val="tx1"/>
              </a:solidFill>
            </a:endParaRPr>
          </a:p>
        </p:txBody>
      </p:sp>
    </p:spTree>
    <p:extLst>
      <p:ext uri="{BB962C8B-B14F-4D97-AF65-F5344CB8AC3E}">
        <p14:creationId xmlns:p14="http://schemas.microsoft.com/office/powerpoint/2010/main" val="1799457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・著作物の保護期間について理解する。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solidFill>
                  <a:schemeClr val="tx1"/>
                </a:solidFill>
              </a:rPr>
              <a:t>・計算の便宜から、年内に死亡した者の著作権については、翌年</a:t>
            </a:r>
            <a:r>
              <a:rPr kumimoji="1" lang="en-US" altLang="ja-JP" dirty="0" smtClean="0">
                <a:solidFill>
                  <a:schemeClr val="tx1"/>
                </a:solidFill>
              </a:rPr>
              <a:t>1</a:t>
            </a:r>
            <a:r>
              <a:rPr kumimoji="1" lang="ja-JP" altLang="en-US" dirty="0" smtClean="0">
                <a:solidFill>
                  <a:schemeClr val="tx1"/>
                </a:solidFill>
              </a:rPr>
              <a:t>月</a:t>
            </a:r>
            <a:r>
              <a:rPr kumimoji="1" lang="en-US" altLang="ja-JP" dirty="0" smtClean="0">
                <a:solidFill>
                  <a:schemeClr val="tx1"/>
                </a:solidFill>
              </a:rPr>
              <a:t>1</a:t>
            </a:r>
            <a:r>
              <a:rPr kumimoji="1" lang="ja-JP" altLang="en-US" dirty="0" smtClean="0">
                <a:solidFill>
                  <a:schemeClr val="tx1"/>
                </a:solidFill>
              </a:rPr>
              <a:t>日から</a:t>
            </a:r>
            <a:r>
              <a:rPr kumimoji="1" lang="en-US" altLang="ja-JP" dirty="0" smtClean="0">
                <a:solidFill>
                  <a:schemeClr val="tx1"/>
                </a:solidFill>
              </a:rPr>
              <a:t>50</a:t>
            </a:r>
            <a:r>
              <a:rPr kumimoji="1" lang="ja-JP" altLang="en-US" dirty="0" smtClean="0">
                <a:solidFill>
                  <a:schemeClr val="tx1"/>
                </a:solidFill>
              </a:rPr>
              <a:t>年間の（著作者死後の）保護期間を与えられる。年末に、膨大な量の著作権が一斉に消滅することをイメージさせるとよい。</a:t>
            </a:r>
            <a:endParaRPr kumimoji="1" lang="ja-JP" altLang="en-US" dirty="0">
              <a:solidFill>
                <a:schemeClr val="tx1"/>
              </a:solidFill>
            </a:endParaRPr>
          </a:p>
        </p:txBody>
      </p:sp>
    </p:spTree>
    <p:extLst>
      <p:ext uri="{BB962C8B-B14F-4D97-AF65-F5344CB8AC3E}">
        <p14:creationId xmlns:p14="http://schemas.microsoft.com/office/powerpoint/2010/main" val="3952013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24748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a:t>
            </a:r>
            <a:r>
              <a:rPr kumimoji="1" lang="en-US" altLang="ja-JP" dirty="0" smtClean="0">
                <a:solidFill>
                  <a:schemeClr val="tx1"/>
                </a:solidFill>
              </a:rPr>
              <a:t>CASE</a:t>
            </a:r>
            <a:r>
              <a:rPr kumimoji="1" lang="ja-JP" altLang="en-US" dirty="0" smtClean="0">
                <a:solidFill>
                  <a:schemeClr val="tx1"/>
                </a:solidFill>
              </a:rPr>
              <a:t>の考え方を理解する。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lang="ja-JP" altLang="en-US" dirty="0" smtClean="0">
                <a:solidFill>
                  <a:schemeClr val="tx1"/>
                </a:solidFill>
              </a:rPr>
              <a:t>・まずは、</a:t>
            </a:r>
            <a:r>
              <a:rPr lang="en-US" altLang="ja-JP" dirty="0" smtClean="0">
                <a:solidFill>
                  <a:schemeClr val="tx1"/>
                </a:solidFill>
              </a:rPr>
              <a:t>D</a:t>
            </a:r>
            <a:r>
              <a:rPr lang="ja-JP" altLang="en-US" dirty="0" smtClean="0">
                <a:solidFill>
                  <a:schemeClr val="tx1"/>
                </a:solidFill>
              </a:rPr>
              <a:t>君の行為の著作権法上の問題について説明する。</a:t>
            </a:r>
            <a:endParaRPr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・パンフレットの作成と</a:t>
            </a:r>
            <a:r>
              <a:rPr lang="en-US" altLang="ja-JP" dirty="0" smtClean="0">
                <a:solidFill>
                  <a:schemeClr val="tx1"/>
                </a:solidFill>
              </a:rPr>
              <a:t>T</a:t>
            </a:r>
            <a:r>
              <a:rPr lang="ja-JP" altLang="en-US" dirty="0" smtClean="0">
                <a:solidFill>
                  <a:schemeClr val="tx1"/>
                </a:solidFill>
              </a:rPr>
              <a:t>シャツの作成は、著作物であるキャラクター表現の複製に当たる。パンフレットの配布と</a:t>
            </a:r>
            <a:r>
              <a:rPr lang="en-US" altLang="ja-JP" dirty="0" smtClean="0">
                <a:solidFill>
                  <a:schemeClr val="tx1"/>
                </a:solidFill>
              </a:rPr>
              <a:t>T</a:t>
            </a:r>
            <a:r>
              <a:rPr lang="ja-JP" altLang="en-US" dirty="0" smtClean="0">
                <a:solidFill>
                  <a:schemeClr val="tx1"/>
                </a:solidFill>
              </a:rPr>
              <a:t>シャツの販売は、譲渡に当たる。</a:t>
            </a:r>
            <a:endParaRPr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a:t>
            </a:r>
            <a:r>
              <a:rPr lang="en-US" altLang="ja-JP" dirty="0" smtClean="0">
                <a:solidFill>
                  <a:schemeClr val="tx1"/>
                </a:solidFill>
              </a:rPr>
              <a:t>D</a:t>
            </a:r>
            <a:r>
              <a:rPr lang="ja-JP" altLang="en-US" dirty="0" smtClean="0">
                <a:solidFill>
                  <a:schemeClr val="tx1"/>
                </a:solidFill>
              </a:rPr>
              <a:t>君は著作権者であり自由にこれらの行為ができるのが原則だが、このキャラクターは</a:t>
            </a:r>
            <a:r>
              <a:rPr lang="en-US" altLang="ja-JP" dirty="0" smtClean="0">
                <a:solidFill>
                  <a:schemeClr val="tx1"/>
                </a:solidFill>
              </a:rPr>
              <a:t>D</a:t>
            </a:r>
            <a:r>
              <a:rPr lang="ja-JP" altLang="en-US" dirty="0" smtClean="0">
                <a:solidFill>
                  <a:schemeClr val="tx1"/>
                </a:solidFill>
              </a:rPr>
              <a:t>君以外にも著作者がいる共同著作物に当たるため、これらの行為を行うには、著作権者全員の合意が必要となる（著作</a:t>
            </a:r>
            <a:r>
              <a:rPr lang="en-US" altLang="ja-JP" dirty="0" smtClean="0">
                <a:solidFill>
                  <a:schemeClr val="tx1"/>
                </a:solidFill>
              </a:rPr>
              <a:t>65</a:t>
            </a:r>
            <a:r>
              <a:rPr lang="ja-JP" altLang="en-US" dirty="0" smtClean="0">
                <a:solidFill>
                  <a:schemeClr val="tx1"/>
                </a:solidFill>
              </a:rPr>
              <a:t>条）。</a:t>
            </a:r>
            <a:endParaRPr lang="en-US" altLang="ja-JP" dirty="0" smtClean="0">
              <a:solidFill>
                <a:schemeClr val="tx1"/>
              </a:solidFill>
            </a:endParaRPr>
          </a:p>
          <a:p>
            <a:endParaRPr lang="en-US" altLang="ja-JP" dirty="0" smtClean="0">
              <a:solidFill>
                <a:schemeClr val="tx1"/>
              </a:solidFill>
            </a:endParaRPr>
          </a:p>
          <a:p>
            <a:r>
              <a:rPr kumimoji="1" lang="ja-JP" altLang="en-US" dirty="0" smtClean="0">
                <a:solidFill>
                  <a:schemeClr val="tx1"/>
                </a:solidFill>
              </a:rPr>
              <a:t>・よって、もし</a:t>
            </a:r>
            <a:r>
              <a:rPr kumimoji="1" lang="en-US" altLang="ja-JP" dirty="0" smtClean="0">
                <a:solidFill>
                  <a:schemeClr val="tx1"/>
                </a:solidFill>
              </a:rPr>
              <a:t>D</a:t>
            </a:r>
            <a:r>
              <a:rPr kumimoji="1" lang="ja-JP" altLang="en-US" dirty="0" smtClean="0">
                <a:solidFill>
                  <a:schemeClr val="tx1"/>
                </a:solidFill>
              </a:rPr>
              <a:t>君が他の著作権者の合意なしに、自分一人でこれらの行為を行ったのであれば、他の著作権者の権利を侵害することとなる。</a:t>
            </a:r>
            <a:endParaRPr kumimoji="1" lang="ja-JP" altLang="en-US" dirty="0">
              <a:solidFill>
                <a:schemeClr val="tx1"/>
              </a:solidFill>
            </a:endParaRPr>
          </a:p>
        </p:txBody>
      </p:sp>
    </p:spTree>
    <p:extLst>
      <p:ext uri="{BB962C8B-B14F-4D97-AF65-F5344CB8AC3E}">
        <p14:creationId xmlns:p14="http://schemas.microsoft.com/office/powerpoint/2010/main" val="1445886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solidFill>
                  <a:schemeClr val="tx1"/>
                </a:solidFill>
              </a:rPr>
              <a:t>・</a:t>
            </a:r>
            <a:r>
              <a:rPr kumimoji="1" lang="en-US" altLang="ja-JP" dirty="0" smtClean="0">
                <a:solidFill>
                  <a:schemeClr val="tx1"/>
                </a:solidFill>
              </a:rPr>
              <a:t>CASE</a:t>
            </a:r>
            <a:r>
              <a:rPr kumimoji="1" lang="ja-JP" altLang="en-US" dirty="0" smtClean="0">
                <a:solidFill>
                  <a:schemeClr val="tx1"/>
                </a:solidFill>
              </a:rPr>
              <a:t>の考え方を理解する。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lang="ja-JP" altLang="en-US" dirty="0" smtClean="0">
                <a:solidFill>
                  <a:schemeClr val="tx1"/>
                </a:solidFill>
              </a:rPr>
              <a:t>・</a:t>
            </a:r>
            <a:r>
              <a:rPr lang="en-US" altLang="ja-JP" dirty="0" smtClean="0">
                <a:solidFill>
                  <a:schemeClr val="tx1"/>
                </a:solidFill>
              </a:rPr>
              <a:t>X</a:t>
            </a:r>
            <a:r>
              <a:rPr lang="ja-JP" altLang="en-US" dirty="0" smtClean="0">
                <a:solidFill>
                  <a:schemeClr val="tx1"/>
                </a:solidFill>
              </a:rPr>
              <a:t>君の行為の著作権法上の問題について説明する。</a:t>
            </a:r>
            <a:endParaRPr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・キャラクターの色々な表情をしたスタンプを作成する行為は、</a:t>
            </a:r>
            <a:r>
              <a:rPr lang="en-US" altLang="ja-JP" dirty="0" smtClean="0">
                <a:solidFill>
                  <a:schemeClr val="tx1"/>
                </a:solidFill>
              </a:rPr>
              <a:t>D</a:t>
            </a:r>
            <a:r>
              <a:rPr lang="ja-JP" altLang="en-US" dirty="0" smtClean="0">
                <a:solidFill>
                  <a:schemeClr val="tx1"/>
                </a:solidFill>
              </a:rPr>
              <a:t>君らの有するキャラクターに係る複製権侵害あるいは翻案権侵害に当たる。</a:t>
            </a:r>
            <a:endParaRPr lang="en-US" altLang="ja-JP" dirty="0" smtClean="0">
              <a:solidFill>
                <a:schemeClr val="tx1"/>
              </a:solidFill>
            </a:endParaRPr>
          </a:p>
          <a:p>
            <a:r>
              <a:rPr lang="ja-JP" altLang="en-US" dirty="0" smtClean="0">
                <a:solidFill>
                  <a:schemeClr val="tx1"/>
                </a:solidFill>
              </a:rPr>
              <a:t>・なお、パート</a:t>
            </a:r>
            <a:r>
              <a:rPr lang="en-US" altLang="ja-JP" dirty="0" smtClean="0">
                <a:solidFill>
                  <a:schemeClr val="tx1"/>
                </a:solidFill>
              </a:rPr>
              <a:t>12</a:t>
            </a:r>
            <a:r>
              <a:rPr lang="ja-JP" altLang="en-US" dirty="0" smtClean="0">
                <a:solidFill>
                  <a:schemeClr val="tx1"/>
                </a:solidFill>
              </a:rPr>
              <a:t>で学習する同一性保持権侵害の余地があることも、別途指摘してもよい。</a:t>
            </a:r>
            <a:endParaRPr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・スタンプをネット上で販売する行為は、公衆への送信であるから、公衆送信権侵害に当たる。</a:t>
            </a:r>
            <a:endParaRPr kumimoji="1" lang="ja-JP" altLang="en-US" dirty="0">
              <a:solidFill>
                <a:schemeClr val="tx1"/>
              </a:solidFill>
            </a:endParaRPr>
          </a:p>
        </p:txBody>
      </p:sp>
    </p:spTree>
    <p:extLst>
      <p:ext uri="{BB962C8B-B14F-4D97-AF65-F5344CB8AC3E}">
        <p14:creationId xmlns:p14="http://schemas.microsoft.com/office/powerpoint/2010/main" val="2823261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solidFill>
                  <a:schemeClr val="tx1"/>
                </a:solidFill>
              </a:rPr>
              <a:t>・</a:t>
            </a:r>
            <a:r>
              <a:rPr kumimoji="1" lang="en-US" altLang="ja-JP" dirty="0" smtClean="0">
                <a:solidFill>
                  <a:schemeClr val="tx1"/>
                </a:solidFill>
              </a:rPr>
              <a:t>CASE</a:t>
            </a:r>
            <a:r>
              <a:rPr kumimoji="1" lang="ja-JP" altLang="en-US" dirty="0" smtClean="0">
                <a:solidFill>
                  <a:schemeClr val="tx1"/>
                </a:solidFill>
              </a:rPr>
              <a:t>の考え方を理解する。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lang="ja-JP" altLang="en-US" dirty="0" smtClean="0">
                <a:solidFill>
                  <a:schemeClr val="tx1"/>
                </a:solidFill>
              </a:rPr>
              <a:t>・</a:t>
            </a:r>
            <a:r>
              <a:rPr lang="en-US" altLang="ja-JP" dirty="0" smtClean="0">
                <a:solidFill>
                  <a:schemeClr val="tx1"/>
                </a:solidFill>
              </a:rPr>
              <a:t>Y</a:t>
            </a:r>
            <a:r>
              <a:rPr lang="ja-JP" altLang="en-US" dirty="0" smtClean="0">
                <a:solidFill>
                  <a:schemeClr val="tx1"/>
                </a:solidFill>
              </a:rPr>
              <a:t>君の行為の著作権法上の問題について説明する。</a:t>
            </a:r>
            <a:endParaRPr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・キャラクターを</a:t>
            </a:r>
            <a:r>
              <a:rPr lang="en-US" altLang="ja-JP" dirty="0" smtClean="0">
                <a:solidFill>
                  <a:schemeClr val="tx1"/>
                </a:solidFill>
              </a:rPr>
              <a:t>Y</a:t>
            </a:r>
            <a:r>
              <a:rPr lang="ja-JP" altLang="en-US" dirty="0" smtClean="0">
                <a:solidFill>
                  <a:schemeClr val="tx1"/>
                </a:solidFill>
              </a:rPr>
              <a:t>君のホームページで取り上げる行為は、複製権侵害もしくは公衆送信権侵害が問題となる。</a:t>
            </a:r>
            <a:endParaRPr lang="en-US" altLang="ja-JP" dirty="0" smtClean="0">
              <a:solidFill>
                <a:schemeClr val="tx1"/>
              </a:solidFill>
            </a:endParaRPr>
          </a:p>
          <a:p>
            <a:r>
              <a:rPr lang="ja-JP" altLang="en-US" dirty="0" smtClean="0">
                <a:solidFill>
                  <a:schemeClr val="tx1"/>
                </a:solidFill>
              </a:rPr>
              <a:t>・もっとも、</a:t>
            </a:r>
            <a:r>
              <a:rPr lang="en-US" altLang="ja-JP" dirty="0" smtClean="0">
                <a:solidFill>
                  <a:schemeClr val="tx1"/>
                </a:solidFill>
              </a:rPr>
              <a:t>Y</a:t>
            </a:r>
            <a:r>
              <a:rPr lang="ja-JP" altLang="en-US" dirty="0" smtClean="0">
                <a:solidFill>
                  <a:schemeClr val="tx1"/>
                </a:solidFill>
              </a:rPr>
              <a:t>君のホームページは学園祭キャラクターの紹介するものであることから、引用として権利制限が認められる可能性もある。</a:t>
            </a:r>
            <a:endParaRPr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・批判的なコメントを付ける行為については、支分権に該当しないため、著作権法上の権利侵害はない。</a:t>
            </a:r>
            <a:endParaRPr lang="en-US" altLang="ja-JP" dirty="0" smtClean="0">
              <a:solidFill>
                <a:schemeClr val="tx1"/>
              </a:solidFill>
            </a:endParaRPr>
          </a:p>
          <a:p>
            <a:pPr defTabSz="915680">
              <a:defRPr/>
            </a:pPr>
            <a:r>
              <a:rPr lang="ja-JP" altLang="en-US" dirty="0" smtClean="0">
                <a:solidFill>
                  <a:schemeClr val="tx1"/>
                </a:solidFill>
              </a:rPr>
              <a:t>・なお、コメント内容が真実ではなかったり、人身攻撃におよぶような場合は、</a:t>
            </a:r>
            <a:r>
              <a:rPr lang="en-US" altLang="ja-JP" dirty="0" smtClean="0">
                <a:solidFill>
                  <a:schemeClr val="tx1"/>
                </a:solidFill>
              </a:rPr>
              <a:t>D</a:t>
            </a:r>
            <a:r>
              <a:rPr lang="ja-JP" altLang="en-US" dirty="0" smtClean="0">
                <a:solidFill>
                  <a:schemeClr val="tx1"/>
                </a:solidFill>
              </a:rPr>
              <a:t>君らに対する名誉毀損となり、差止めや損害賠償が認められる可能性があるが（</a:t>
            </a:r>
            <a:r>
              <a:rPr lang="ja-JP" altLang="ja-JP" dirty="0" smtClean="0">
                <a:solidFill>
                  <a:schemeClr val="tx1"/>
                </a:solidFill>
              </a:rPr>
              <a:t>最判平成</a:t>
            </a:r>
            <a:r>
              <a:rPr lang="en-US" altLang="ja-JP" dirty="0" smtClean="0">
                <a:solidFill>
                  <a:schemeClr val="tx1"/>
                </a:solidFill>
              </a:rPr>
              <a:t>9</a:t>
            </a:r>
            <a:r>
              <a:rPr lang="ja-JP" altLang="ja-JP" dirty="0" smtClean="0">
                <a:solidFill>
                  <a:schemeClr val="tx1"/>
                </a:solidFill>
              </a:rPr>
              <a:t>年</a:t>
            </a:r>
            <a:r>
              <a:rPr lang="en-US" altLang="ja-JP" dirty="0" smtClean="0">
                <a:solidFill>
                  <a:schemeClr val="tx1"/>
                </a:solidFill>
              </a:rPr>
              <a:t>9</a:t>
            </a:r>
            <a:r>
              <a:rPr lang="ja-JP" altLang="ja-JP" dirty="0" smtClean="0">
                <a:solidFill>
                  <a:schemeClr val="tx1"/>
                </a:solidFill>
              </a:rPr>
              <a:t>月</a:t>
            </a:r>
            <a:r>
              <a:rPr lang="en-US" altLang="ja-JP" dirty="0" smtClean="0">
                <a:solidFill>
                  <a:schemeClr val="tx1"/>
                </a:solidFill>
              </a:rPr>
              <a:t>9</a:t>
            </a:r>
            <a:r>
              <a:rPr lang="ja-JP" altLang="ja-JP" dirty="0" smtClean="0">
                <a:solidFill>
                  <a:schemeClr val="tx1"/>
                </a:solidFill>
              </a:rPr>
              <a:t>日民集</a:t>
            </a:r>
            <a:r>
              <a:rPr lang="en-US" altLang="ja-JP" dirty="0" smtClean="0">
                <a:solidFill>
                  <a:schemeClr val="tx1"/>
                </a:solidFill>
              </a:rPr>
              <a:t>51</a:t>
            </a:r>
            <a:r>
              <a:rPr lang="ja-JP" altLang="ja-JP" dirty="0" smtClean="0">
                <a:solidFill>
                  <a:schemeClr val="tx1"/>
                </a:solidFill>
              </a:rPr>
              <a:t>巻</a:t>
            </a:r>
            <a:r>
              <a:rPr lang="en-US" altLang="ja-JP" dirty="0" smtClean="0">
                <a:solidFill>
                  <a:schemeClr val="tx1"/>
                </a:solidFill>
              </a:rPr>
              <a:t>8</a:t>
            </a:r>
            <a:r>
              <a:rPr lang="ja-JP" altLang="ja-JP" dirty="0" smtClean="0">
                <a:solidFill>
                  <a:schemeClr val="tx1"/>
                </a:solidFill>
              </a:rPr>
              <a:t>号</a:t>
            </a:r>
            <a:r>
              <a:rPr lang="en-US" altLang="ja-JP" dirty="0" smtClean="0">
                <a:solidFill>
                  <a:schemeClr val="tx1"/>
                </a:solidFill>
              </a:rPr>
              <a:t>3804</a:t>
            </a:r>
            <a:r>
              <a:rPr lang="ja-JP" altLang="ja-JP" dirty="0" smtClean="0">
                <a:solidFill>
                  <a:schemeClr val="tx1"/>
                </a:solidFill>
              </a:rPr>
              <a:t>頁</a:t>
            </a:r>
            <a:r>
              <a:rPr lang="ja-JP" altLang="en-US" dirty="0" smtClean="0">
                <a:solidFill>
                  <a:schemeClr val="tx1"/>
                </a:solidFill>
              </a:rPr>
              <a:t>（ロス疑惑訴訟最高裁判決）</a:t>
            </a:r>
            <a:r>
              <a:rPr lang="ja-JP" altLang="ja-JP" dirty="0" smtClean="0">
                <a:solidFill>
                  <a:schemeClr val="tx1"/>
                </a:solidFill>
              </a:rPr>
              <a:t>参照</a:t>
            </a:r>
            <a:r>
              <a:rPr lang="ja-JP" altLang="en-US" dirty="0" smtClean="0">
                <a:solidFill>
                  <a:schemeClr val="tx1"/>
                </a:solidFill>
              </a:rPr>
              <a:t>）、表現の自由との関係で、意見・論評においては認められにくいものと考えられる。</a:t>
            </a:r>
            <a:endParaRPr kumimoji="1" lang="ja-JP" altLang="en-US" dirty="0">
              <a:solidFill>
                <a:schemeClr val="tx1"/>
              </a:solidFill>
            </a:endParaRPr>
          </a:p>
        </p:txBody>
      </p:sp>
    </p:spTree>
    <p:extLst>
      <p:ext uri="{BB962C8B-B14F-4D97-AF65-F5344CB8AC3E}">
        <p14:creationId xmlns:p14="http://schemas.microsoft.com/office/powerpoint/2010/main" val="584787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solidFill>
                  <a:schemeClr val="tx1"/>
                </a:solidFill>
              </a:rPr>
              <a:t>・</a:t>
            </a:r>
            <a:r>
              <a:rPr kumimoji="1" lang="en-US" altLang="ja-JP" dirty="0" smtClean="0">
                <a:solidFill>
                  <a:schemeClr val="tx1"/>
                </a:solidFill>
              </a:rPr>
              <a:t>CASE</a:t>
            </a:r>
            <a:r>
              <a:rPr kumimoji="1" lang="ja-JP" altLang="en-US" dirty="0" smtClean="0">
                <a:solidFill>
                  <a:schemeClr val="tx1"/>
                </a:solidFill>
              </a:rPr>
              <a:t>の考え方を理解する。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lang="ja-JP" altLang="en-US" dirty="0" smtClean="0">
                <a:solidFill>
                  <a:schemeClr val="tx1"/>
                </a:solidFill>
              </a:rPr>
              <a:t>・</a:t>
            </a:r>
            <a:r>
              <a:rPr lang="en-US" altLang="ja-JP" dirty="0" smtClean="0">
                <a:solidFill>
                  <a:schemeClr val="tx1"/>
                </a:solidFill>
              </a:rPr>
              <a:t>Z</a:t>
            </a:r>
            <a:r>
              <a:rPr lang="ja-JP" altLang="en-US" dirty="0" smtClean="0">
                <a:solidFill>
                  <a:schemeClr val="tx1"/>
                </a:solidFill>
              </a:rPr>
              <a:t>君の主張に対する対抗手段について説明する。</a:t>
            </a:r>
            <a:endParaRPr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a:t>
            </a:r>
            <a:r>
              <a:rPr lang="en-US" altLang="ja-JP" dirty="0" smtClean="0">
                <a:solidFill>
                  <a:schemeClr val="tx1"/>
                </a:solidFill>
              </a:rPr>
              <a:t>Z</a:t>
            </a:r>
            <a:r>
              <a:rPr lang="ja-JP" altLang="en-US" dirty="0" smtClean="0">
                <a:solidFill>
                  <a:schemeClr val="tx1"/>
                </a:solidFill>
              </a:rPr>
              <a:t>君の主張は、</a:t>
            </a:r>
            <a:r>
              <a:rPr lang="en-US" altLang="ja-JP" dirty="0" smtClean="0">
                <a:solidFill>
                  <a:schemeClr val="tx1"/>
                </a:solidFill>
              </a:rPr>
              <a:t>D</a:t>
            </a:r>
            <a:r>
              <a:rPr lang="ja-JP" altLang="en-US" dirty="0" smtClean="0">
                <a:solidFill>
                  <a:schemeClr val="tx1"/>
                </a:solidFill>
              </a:rPr>
              <a:t>君らのキャラクターが自分の作成したキャラクターと類似しており盗作であって、複製権または翻案権侵害であるとの主張である。</a:t>
            </a:r>
            <a:endParaRPr lang="en-US" altLang="ja-JP" dirty="0" smtClean="0">
              <a:solidFill>
                <a:schemeClr val="tx1"/>
              </a:solidFill>
            </a:endParaRPr>
          </a:p>
          <a:p>
            <a:r>
              <a:rPr lang="ja-JP" altLang="en-US" dirty="0" smtClean="0">
                <a:solidFill>
                  <a:schemeClr val="tx1"/>
                </a:solidFill>
              </a:rPr>
              <a:t>・したがって、類似性と依拠性が問題となる。</a:t>
            </a:r>
            <a:endParaRPr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・類似性については、</a:t>
            </a:r>
            <a:endParaRPr lang="en-US" altLang="ja-JP" dirty="0" smtClean="0">
              <a:solidFill>
                <a:schemeClr val="tx1"/>
              </a:solidFill>
            </a:endParaRPr>
          </a:p>
          <a:p>
            <a:r>
              <a:rPr lang="ja-JP" altLang="en-US" dirty="0" smtClean="0">
                <a:solidFill>
                  <a:schemeClr val="tx1"/>
                </a:solidFill>
              </a:rPr>
              <a:t>①同一性のある部分についての認定をしてどの程度同じであるかを判断し、</a:t>
            </a:r>
            <a:endParaRPr lang="en-US" altLang="ja-JP" dirty="0" smtClean="0">
              <a:solidFill>
                <a:schemeClr val="tx1"/>
              </a:solidFill>
            </a:endParaRPr>
          </a:p>
          <a:p>
            <a:r>
              <a:rPr lang="ja-JP" altLang="en-US" dirty="0" smtClean="0">
                <a:solidFill>
                  <a:schemeClr val="tx1"/>
                </a:solidFill>
              </a:rPr>
              <a:t>②その部分に創作性があるかを判断した上で、類似しているか（複製権侵害の場合）、または表現上の本質的部分が感得できるか（翻案権侵害の場合）</a:t>
            </a:r>
            <a:endParaRPr lang="en-US" altLang="ja-JP" dirty="0" smtClean="0">
              <a:solidFill>
                <a:schemeClr val="tx1"/>
              </a:solidFill>
            </a:endParaRPr>
          </a:p>
          <a:p>
            <a:r>
              <a:rPr lang="ja-JP" altLang="en-US" dirty="0" smtClean="0">
                <a:solidFill>
                  <a:schemeClr val="tx1"/>
                </a:solidFill>
              </a:rPr>
              <a:t>を検討する。</a:t>
            </a:r>
            <a:endParaRPr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・依拠性については、</a:t>
            </a:r>
            <a:r>
              <a:rPr lang="en-US" altLang="ja-JP" dirty="0" smtClean="0">
                <a:solidFill>
                  <a:schemeClr val="tx1"/>
                </a:solidFill>
              </a:rPr>
              <a:t>D</a:t>
            </a:r>
            <a:r>
              <a:rPr lang="ja-JP" altLang="en-US" dirty="0" smtClean="0">
                <a:solidFill>
                  <a:schemeClr val="tx1"/>
                </a:solidFill>
              </a:rPr>
              <a:t>君らとしては、独自に創作したものであることを立証する必要がある。例えば、相手が主張する作成日以前に自身のキャラクターが作成されていたことが証明できれば依拠していないことの立証となる。そのために、「確定日付」が利用されることがある。</a:t>
            </a:r>
            <a:endParaRPr lang="en-US" altLang="ja-JP" dirty="0" smtClean="0">
              <a:solidFill>
                <a:schemeClr val="tx1"/>
              </a:solidFill>
            </a:endParaRPr>
          </a:p>
          <a:p>
            <a:endParaRPr lang="en-US" altLang="ja-JP" dirty="0" smtClean="0">
              <a:solidFill>
                <a:schemeClr val="tx1"/>
              </a:solidFill>
            </a:endParaRPr>
          </a:p>
          <a:p>
            <a:pPr defTabSz="915680">
              <a:defRPr/>
            </a:pPr>
            <a:r>
              <a:rPr lang="ja-JP" altLang="en-US" dirty="0" smtClean="0">
                <a:solidFill>
                  <a:schemeClr val="tx1"/>
                </a:solidFill>
              </a:rPr>
              <a:t>・確定日付とは、証書の作成日について法律上完全な証拠力を認められた日付であり（民法施行法</a:t>
            </a:r>
            <a:r>
              <a:rPr lang="en-US" altLang="ja-JP" dirty="0" smtClean="0">
                <a:solidFill>
                  <a:schemeClr val="tx1"/>
                </a:solidFill>
              </a:rPr>
              <a:t>4</a:t>
            </a:r>
            <a:r>
              <a:rPr lang="ja-JP" altLang="en-US" dirty="0" smtClean="0">
                <a:solidFill>
                  <a:schemeClr val="tx1"/>
                </a:solidFill>
              </a:rPr>
              <a:t>条）、確定日付として認められるのは、民法施行法</a:t>
            </a:r>
            <a:r>
              <a:rPr lang="en-US" altLang="ja-JP" dirty="0" smtClean="0">
                <a:solidFill>
                  <a:schemeClr val="tx1"/>
                </a:solidFill>
              </a:rPr>
              <a:t>5</a:t>
            </a:r>
            <a:r>
              <a:rPr lang="ja-JP" altLang="en-US" dirty="0" smtClean="0">
                <a:solidFill>
                  <a:schemeClr val="tx1"/>
                </a:solidFill>
              </a:rPr>
              <a:t>条</a:t>
            </a:r>
            <a:r>
              <a:rPr lang="en-US" altLang="ja-JP" dirty="0" smtClean="0">
                <a:solidFill>
                  <a:schemeClr val="tx1"/>
                </a:solidFill>
              </a:rPr>
              <a:t>1</a:t>
            </a:r>
            <a:r>
              <a:rPr lang="ja-JP" altLang="en-US" dirty="0" smtClean="0">
                <a:solidFill>
                  <a:schemeClr val="tx1"/>
                </a:solidFill>
              </a:rPr>
              <a:t>項各号に挙げられた</a:t>
            </a:r>
            <a:r>
              <a:rPr lang="en-US" altLang="ja-JP" dirty="0" smtClean="0">
                <a:solidFill>
                  <a:schemeClr val="tx1"/>
                </a:solidFill>
              </a:rPr>
              <a:t>6</a:t>
            </a:r>
            <a:r>
              <a:rPr lang="ja-JP" altLang="en-US" dirty="0" err="1" smtClean="0">
                <a:solidFill>
                  <a:schemeClr val="tx1"/>
                </a:solidFill>
              </a:rPr>
              <a:t>つの</a:t>
            </a:r>
            <a:r>
              <a:rPr lang="ja-JP" altLang="en-US" dirty="0" smtClean="0">
                <a:solidFill>
                  <a:schemeClr val="tx1"/>
                </a:solidFill>
              </a:rPr>
              <a:t>場合である。私署証書に公証人により日付の押印をしてもらうことで、確定日付を得ることができる（民法施行法</a:t>
            </a:r>
            <a:r>
              <a:rPr lang="en-US" altLang="ja-JP" dirty="0" smtClean="0">
                <a:solidFill>
                  <a:schemeClr val="tx1"/>
                </a:solidFill>
              </a:rPr>
              <a:t>5</a:t>
            </a:r>
            <a:r>
              <a:rPr lang="ja-JP" altLang="en-US" dirty="0" smtClean="0">
                <a:solidFill>
                  <a:schemeClr val="tx1"/>
                </a:solidFill>
              </a:rPr>
              <a:t>条</a:t>
            </a:r>
            <a:r>
              <a:rPr lang="en-US" altLang="ja-JP" dirty="0" smtClean="0">
                <a:solidFill>
                  <a:schemeClr val="tx1"/>
                </a:solidFill>
              </a:rPr>
              <a:t>1</a:t>
            </a:r>
            <a:r>
              <a:rPr lang="ja-JP" altLang="en-US" dirty="0" smtClean="0">
                <a:solidFill>
                  <a:schemeClr val="tx1"/>
                </a:solidFill>
              </a:rPr>
              <a:t>項</a:t>
            </a:r>
            <a:r>
              <a:rPr lang="en-US" altLang="ja-JP" dirty="0" smtClean="0">
                <a:solidFill>
                  <a:schemeClr val="tx1"/>
                </a:solidFill>
              </a:rPr>
              <a:t>2</a:t>
            </a:r>
            <a:r>
              <a:rPr lang="ja-JP" altLang="en-US" dirty="0" smtClean="0">
                <a:solidFill>
                  <a:schemeClr val="tx1"/>
                </a:solidFill>
              </a:rPr>
              <a:t>号）。</a:t>
            </a:r>
            <a:endParaRPr kumimoji="1" lang="ja-JP" altLang="en-US" dirty="0">
              <a:solidFill>
                <a:schemeClr val="tx1"/>
              </a:solidFill>
            </a:endParaRPr>
          </a:p>
        </p:txBody>
      </p:sp>
    </p:spTree>
    <p:extLst>
      <p:ext uri="{BB962C8B-B14F-4D97-AF65-F5344CB8AC3E}">
        <p14:creationId xmlns:p14="http://schemas.microsoft.com/office/powerpoint/2010/main" val="383622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0446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340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a:t>
            </a:r>
            <a:r>
              <a:rPr kumimoji="1" lang="en-US" altLang="ja-JP" dirty="0" smtClean="0"/>
              <a:t>CASE</a:t>
            </a:r>
            <a:r>
              <a:rPr kumimoji="1" lang="ja-JP" altLang="en-US" dirty="0" smtClean="0"/>
              <a:t>を用いて議論する。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・作ったキャラクターが自身が望まない形で使用されている場合にどのような対応が取れるか、第三者から著作権侵害との主張がされた場合の対抗策にどのような方法があるのかを検討させる。</a:t>
            </a:r>
            <a:endParaRPr kumimoji="1" lang="ja-JP" altLang="en-US" dirty="0" smtClean="0"/>
          </a:p>
        </p:txBody>
      </p:sp>
    </p:spTree>
    <p:extLst>
      <p:ext uri="{BB962C8B-B14F-4D97-AF65-F5344CB8AC3E}">
        <p14:creationId xmlns:p14="http://schemas.microsoft.com/office/powerpoint/2010/main" val="72036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9228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・著作権の定義を理解する。</a:t>
            </a:r>
            <a:endParaRPr kumimoji="1" lang="en-US" altLang="ja-JP" dirty="0" smtClean="0"/>
          </a:p>
          <a:p>
            <a:endParaRPr lang="en-US" altLang="ja-JP" dirty="0" smtClean="0"/>
          </a:p>
          <a:p>
            <a:r>
              <a:rPr lang="en-US" altLang="ja-JP" dirty="0" smtClean="0">
                <a:solidFill>
                  <a:schemeClr val="tx1"/>
                </a:solidFill>
              </a:rPr>
              <a:t>〔</a:t>
            </a:r>
            <a:r>
              <a:rPr lang="ja-JP" altLang="en-US" dirty="0" smtClean="0">
                <a:solidFill>
                  <a:schemeClr val="tx1"/>
                </a:solidFill>
              </a:rPr>
              <a:t>説明</a:t>
            </a:r>
            <a:r>
              <a:rPr lang="en-US" altLang="ja-JP" dirty="0" smtClean="0">
                <a:solidFill>
                  <a:schemeClr val="tx1"/>
                </a:solidFill>
              </a:rPr>
              <a:t>〕</a:t>
            </a:r>
          </a:p>
          <a:p>
            <a:r>
              <a:rPr lang="ja-JP" altLang="en-US" dirty="0" smtClean="0">
                <a:solidFill>
                  <a:schemeClr val="tx1"/>
                </a:solidFill>
              </a:rPr>
              <a:t>・著作者は、著作物を創作することで、著作者の権利を有する。その権利は、特許権と異なり、何らの方式を要することなく、創作されればそれだけで発生する（著作権法（以下「著作」という。）</a:t>
            </a:r>
            <a:r>
              <a:rPr lang="en-US" altLang="ja-JP" dirty="0" smtClean="0">
                <a:solidFill>
                  <a:schemeClr val="tx1"/>
                </a:solidFill>
              </a:rPr>
              <a:t>17</a:t>
            </a:r>
            <a:r>
              <a:rPr lang="ja-JP" altLang="en-US" dirty="0" smtClean="0">
                <a:solidFill>
                  <a:schemeClr val="tx1"/>
                </a:solidFill>
              </a:rPr>
              <a:t>条</a:t>
            </a:r>
            <a:r>
              <a:rPr lang="en-US" altLang="ja-JP" dirty="0" smtClean="0">
                <a:solidFill>
                  <a:schemeClr val="tx1"/>
                </a:solidFill>
              </a:rPr>
              <a:t>2</a:t>
            </a:r>
            <a:r>
              <a:rPr lang="ja-JP" altLang="en-US" dirty="0" smtClean="0">
                <a:solidFill>
                  <a:schemeClr val="tx1"/>
                </a:solidFill>
              </a:rPr>
              <a:t>項）。</a:t>
            </a:r>
            <a:endParaRPr lang="en-US" altLang="ja-JP" dirty="0" smtClean="0">
              <a:solidFill>
                <a:schemeClr val="tx1"/>
              </a:solidFill>
            </a:endParaRPr>
          </a:p>
          <a:p>
            <a:endParaRPr kumimoji="1" lang="en-US" altLang="ja-JP" dirty="0" smtClean="0">
              <a:solidFill>
                <a:schemeClr val="tx1"/>
              </a:solidFill>
            </a:endParaRPr>
          </a:p>
          <a:p>
            <a:r>
              <a:rPr lang="ja-JP" altLang="en-US" dirty="0" smtClean="0">
                <a:solidFill>
                  <a:schemeClr val="tx1"/>
                </a:solidFill>
              </a:rPr>
              <a:t>・著作者の権利は、著作権と著作者人格権からなる。そして、著作権を有する者（著作権者）は、他人に著作権を譲渡したり（著作</a:t>
            </a:r>
            <a:r>
              <a:rPr lang="en-US" altLang="ja-JP" dirty="0" smtClean="0">
                <a:solidFill>
                  <a:schemeClr val="tx1"/>
                </a:solidFill>
              </a:rPr>
              <a:t>61</a:t>
            </a:r>
            <a:r>
              <a:rPr lang="ja-JP" altLang="en-US" dirty="0" smtClean="0">
                <a:solidFill>
                  <a:schemeClr val="tx1"/>
                </a:solidFill>
              </a:rPr>
              <a:t>条）著作物の利用を許諾したりすることも可能であり（著作</a:t>
            </a:r>
            <a:r>
              <a:rPr lang="en-US" altLang="ja-JP" dirty="0" smtClean="0">
                <a:solidFill>
                  <a:schemeClr val="tx1"/>
                </a:solidFill>
              </a:rPr>
              <a:t>63</a:t>
            </a:r>
            <a:r>
              <a:rPr lang="ja-JP" altLang="en-US" dirty="0" smtClean="0">
                <a:solidFill>
                  <a:schemeClr val="tx1"/>
                </a:solidFill>
              </a:rPr>
              <a:t>条）、それによって対価を得ることもできる。</a:t>
            </a:r>
            <a:endParaRPr lang="en-US" altLang="ja-JP" dirty="0" smtClean="0">
              <a:solidFill>
                <a:schemeClr val="tx1"/>
              </a:solidFill>
            </a:endParaRPr>
          </a:p>
          <a:p>
            <a:endParaRPr kumimoji="1" lang="en-US" altLang="ja-JP" dirty="0" smtClean="0">
              <a:solidFill>
                <a:schemeClr val="tx1"/>
              </a:solidFill>
            </a:endParaRPr>
          </a:p>
          <a:p>
            <a:r>
              <a:rPr kumimoji="1" lang="ja-JP" altLang="en-US" dirty="0" smtClean="0">
                <a:solidFill>
                  <a:schemeClr val="tx1"/>
                </a:solidFill>
              </a:rPr>
              <a:t>（条文：著作</a:t>
            </a:r>
            <a:r>
              <a:rPr kumimoji="1" lang="en-US" altLang="ja-JP" dirty="0" smtClean="0">
                <a:solidFill>
                  <a:schemeClr val="tx1"/>
                </a:solidFill>
              </a:rPr>
              <a:t>17</a:t>
            </a:r>
            <a:r>
              <a:rPr kumimoji="1" lang="ja-JP" altLang="en-US" dirty="0" smtClean="0">
                <a:solidFill>
                  <a:schemeClr val="tx1"/>
                </a:solidFill>
              </a:rPr>
              <a:t>条</a:t>
            </a:r>
            <a:r>
              <a:rPr kumimoji="1" lang="en-US" altLang="ja-JP" dirty="0" smtClean="0">
                <a:solidFill>
                  <a:schemeClr val="tx1"/>
                </a:solidFill>
              </a:rPr>
              <a:t>2</a:t>
            </a:r>
            <a:r>
              <a:rPr kumimoji="1" lang="ja-JP" altLang="en-US" dirty="0" smtClean="0">
                <a:solidFill>
                  <a:schemeClr val="tx1"/>
                </a:solidFill>
              </a:rPr>
              <a:t>項、</a:t>
            </a:r>
            <a:r>
              <a:rPr kumimoji="1" lang="en-US" altLang="ja-JP" dirty="0" smtClean="0">
                <a:solidFill>
                  <a:schemeClr val="tx1"/>
                </a:solidFill>
              </a:rPr>
              <a:t>61</a:t>
            </a:r>
            <a:r>
              <a:rPr kumimoji="1" lang="ja-JP" altLang="en-US" dirty="0" smtClean="0">
                <a:solidFill>
                  <a:schemeClr val="tx1"/>
                </a:solidFill>
              </a:rPr>
              <a:t>条、</a:t>
            </a:r>
            <a:r>
              <a:rPr kumimoji="1" lang="en-US" altLang="ja-JP" dirty="0" smtClean="0">
                <a:solidFill>
                  <a:schemeClr val="tx1"/>
                </a:solidFill>
              </a:rPr>
              <a:t>63</a:t>
            </a:r>
            <a:r>
              <a:rPr kumimoji="1" lang="ja-JP" altLang="en-US" dirty="0" smtClean="0">
                <a:solidFill>
                  <a:schemeClr val="tx1"/>
                </a:solidFill>
              </a:rPr>
              <a:t>条）</a:t>
            </a:r>
            <a:endParaRPr kumimoji="1" lang="ja-JP" altLang="en-US" dirty="0">
              <a:solidFill>
                <a:schemeClr val="tx1"/>
              </a:solidFill>
            </a:endParaRPr>
          </a:p>
        </p:txBody>
      </p:sp>
    </p:spTree>
    <p:extLst>
      <p:ext uri="{BB962C8B-B14F-4D97-AF65-F5344CB8AC3E}">
        <p14:creationId xmlns:p14="http://schemas.microsoft.com/office/powerpoint/2010/main" val="347836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・著作権と支分権との関係を理解する。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・著作権は、著作物の利用行為を対象とする個々の権利から構成される。この個々の権利を「支分権」といい、著作権は支分権の束として認識される（著作</a:t>
            </a:r>
            <a:r>
              <a:rPr kumimoji="1" lang="en-US" altLang="ja-JP" dirty="0" smtClean="0">
                <a:solidFill>
                  <a:schemeClr val="tx1"/>
                </a:solidFill>
              </a:rPr>
              <a:t>21</a:t>
            </a:r>
            <a:r>
              <a:rPr kumimoji="1" lang="ja-JP" altLang="en-US" dirty="0" smtClean="0">
                <a:solidFill>
                  <a:schemeClr val="tx1"/>
                </a:solidFill>
              </a:rPr>
              <a:t>条</a:t>
            </a:r>
            <a:r>
              <a:rPr kumimoji="1" lang="en-US" altLang="ja-JP" dirty="0" smtClean="0">
                <a:solidFill>
                  <a:schemeClr val="tx1"/>
                </a:solidFill>
              </a:rPr>
              <a:t>〜28</a:t>
            </a:r>
            <a:r>
              <a:rPr kumimoji="1" lang="ja-JP" altLang="en-US" dirty="0" smtClean="0">
                <a:solidFill>
                  <a:schemeClr val="tx1"/>
                </a:solidFill>
              </a:rPr>
              <a:t>条）。</a:t>
            </a:r>
            <a:endParaRPr kumimoji="1" lang="en-US" altLang="ja-JP" dirty="0" smtClean="0">
              <a:solidFill>
                <a:schemeClr val="tx1"/>
              </a:solidFill>
            </a:endParaRPr>
          </a:p>
          <a:p>
            <a:endParaRPr lang="en-US" altLang="ja-JP" dirty="0" smtClean="0">
              <a:solidFill>
                <a:schemeClr val="tx1"/>
              </a:solidFill>
            </a:endParaRPr>
          </a:p>
          <a:p>
            <a:r>
              <a:rPr lang="ja-JP" altLang="en-US" dirty="0" smtClean="0">
                <a:solidFill>
                  <a:schemeClr val="tx1"/>
                </a:solidFill>
              </a:rPr>
              <a:t>・著作権は、支分権が対象とする行為を他人が無断で行うことを排除できる権利であり、</a:t>
            </a:r>
            <a:r>
              <a:rPr kumimoji="1" lang="ja-JP" altLang="en-US" dirty="0" smtClean="0">
                <a:solidFill>
                  <a:schemeClr val="tx1"/>
                </a:solidFill>
              </a:rPr>
              <a:t>支分権が対象とする行為以外の行為には、著作権が及ばず、著作権侵害は成立しない。例えば本を読むことや音楽を聴くこと自体は、著作権の対象ではないことを確認させるとよい。</a:t>
            </a:r>
            <a:endParaRPr kumimoji="1" lang="en-US" altLang="ja-JP" dirty="0" smtClean="0">
              <a:solidFill>
                <a:schemeClr val="tx1"/>
              </a:solidFill>
            </a:endParaRPr>
          </a:p>
          <a:p>
            <a:endParaRPr lang="en-US" altLang="ja-JP" dirty="0" smtClean="0">
              <a:solidFill>
                <a:schemeClr val="tx1"/>
              </a:solidFill>
            </a:endParaRPr>
          </a:p>
          <a:p>
            <a:r>
              <a:rPr kumimoji="1" lang="ja-JP" altLang="en-US" dirty="0" smtClean="0">
                <a:solidFill>
                  <a:schemeClr val="tx1"/>
                </a:solidFill>
              </a:rPr>
              <a:t>・支分権は、大きく分けると、</a:t>
            </a:r>
            <a:endParaRPr kumimoji="1" lang="en-US" altLang="ja-JP" dirty="0" smtClean="0">
              <a:solidFill>
                <a:schemeClr val="tx1"/>
              </a:solidFill>
            </a:endParaRPr>
          </a:p>
          <a:p>
            <a:r>
              <a:rPr lang="en-US" altLang="ja-JP" dirty="0" smtClean="0">
                <a:solidFill>
                  <a:schemeClr val="tx1"/>
                </a:solidFill>
              </a:rPr>
              <a:t>①</a:t>
            </a:r>
            <a:r>
              <a:rPr lang="ja-JP" altLang="en-US" dirty="0" smtClean="0">
                <a:solidFill>
                  <a:schemeClr val="tx1"/>
                </a:solidFill>
              </a:rPr>
              <a:t>コピーを作ることに関する権利</a:t>
            </a:r>
            <a:endParaRPr lang="en-US" altLang="ja-JP" dirty="0" smtClean="0">
              <a:solidFill>
                <a:schemeClr val="tx1"/>
              </a:solidFill>
            </a:endParaRPr>
          </a:p>
          <a:p>
            <a:r>
              <a:rPr kumimoji="1" lang="en-US" altLang="ja-JP" dirty="0" smtClean="0">
                <a:solidFill>
                  <a:schemeClr val="tx1"/>
                </a:solidFill>
              </a:rPr>
              <a:t>②</a:t>
            </a:r>
            <a:r>
              <a:rPr kumimoji="1" lang="ja-JP" altLang="en-US" dirty="0" smtClean="0">
                <a:solidFill>
                  <a:schemeClr val="tx1"/>
                </a:solidFill>
              </a:rPr>
              <a:t>直接又はコピーを使って公衆に伝えることに関する権利</a:t>
            </a:r>
            <a:endParaRPr kumimoji="1" lang="en-US" altLang="ja-JP" dirty="0" smtClean="0">
              <a:solidFill>
                <a:schemeClr val="tx1"/>
              </a:solidFill>
            </a:endParaRPr>
          </a:p>
          <a:p>
            <a:r>
              <a:rPr lang="en-US" altLang="ja-JP" dirty="0" smtClean="0">
                <a:solidFill>
                  <a:schemeClr val="tx1"/>
                </a:solidFill>
              </a:rPr>
              <a:t>③</a:t>
            </a:r>
            <a:r>
              <a:rPr lang="ja-JP" altLang="en-US" dirty="0" smtClean="0">
                <a:solidFill>
                  <a:schemeClr val="tx1"/>
                </a:solidFill>
              </a:rPr>
              <a:t>コピーを公衆に渡して伝えることに関する権利</a:t>
            </a:r>
            <a:endParaRPr lang="en-US" altLang="ja-JP" dirty="0" smtClean="0">
              <a:solidFill>
                <a:schemeClr val="tx1"/>
              </a:solidFill>
            </a:endParaRPr>
          </a:p>
          <a:p>
            <a:r>
              <a:rPr kumimoji="1" lang="en-US" altLang="ja-JP" dirty="0" smtClean="0">
                <a:solidFill>
                  <a:schemeClr val="tx1"/>
                </a:solidFill>
              </a:rPr>
              <a:t>④</a:t>
            </a:r>
            <a:r>
              <a:rPr kumimoji="1" lang="ja-JP" altLang="en-US" dirty="0" smtClean="0">
                <a:solidFill>
                  <a:schemeClr val="tx1"/>
                </a:solidFill>
              </a:rPr>
              <a:t>二次的著作物の創作・利用に関する権利</a:t>
            </a:r>
            <a:endParaRPr kumimoji="1" lang="en-US" altLang="ja-JP" dirty="0" smtClean="0">
              <a:solidFill>
                <a:schemeClr val="tx1"/>
              </a:solidFill>
            </a:endParaRPr>
          </a:p>
          <a:p>
            <a:r>
              <a:rPr lang="ja-JP" altLang="en-US" dirty="0" smtClean="0">
                <a:solidFill>
                  <a:schemeClr val="tx1"/>
                </a:solidFill>
              </a:rPr>
              <a:t>に分類できる。</a:t>
            </a:r>
            <a:endParaRPr lang="en-US" altLang="ja-JP" dirty="0" smtClean="0">
              <a:solidFill>
                <a:schemeClr val="tx1"/>
              </a:solidFill>
            </a:endParaRPr>
          </a:p>
          <a:p>
            <a:endParaRPr kumimoji="1" lang="en-US" altLang="ja-JP" dirty="0" smtClean="0">
              <a:solidFill>
                <a:schemeClr val="tx1"/>
              </a:solidFill>
            </a:endParaRPr>
          </a:p>
          <a:p>
            <a:pPr defTabSz="915680">
              <a:defRPr/>
            </a:pPr>
            <a:r>
              <a:rPr kumimoji="1" lang="ja-JP" altLang="en-US" dirty="0" smtClean="0">
                <a:solidFill>
                  <a:schemeClr val="tx1"/>
                </a:solidFill>
              </a:rPr>
              <a:t>（条文：著作</a:t>
            </a:r>
            <a:r>
              <a:rPr kumimoji="1" lang="en-US" altLang="ja-JP" dirty="0" smtClean="0">
                <a:solidFill>
                  <a:schemeClr val="tx1"/>
                </a:solidFill>
              </a:rPr>
              <a:t>21</a:t>
            </a:r>
            <a:r>
              <a:rPr kumimoji="1" lang="ja-JP" altLang="en-US" dirty="0" smtClean="0">
                <a:solidFill>
                  <a:schemeClr val="tx1"/>
                </a:solidFill>
              </a:rPr>
              <a:t>条～</a:t>
            </a:r>
            <a:r>
              <a:rPr kumimoji="1" lang="en-US" altLang="ja-JP" dirty="0" smtClean="0">
                <a:solidFill>
                  <a:schemeClr val="tx1"/>
                </a:solidFill>
              </a:rPr>
              <a:t>28</a:t>
            </a:r>
            <a:r>
              <a:rPr kumimoji="1" lang="ja-JP" altLang="en-US" dirty="0" smtClean="0">
                <a:solidFill>
                  <a:schemeClr val="tx1"/>
                </a:solidFill>
              </a:rPr>
              <a:t>条）</a:t>
            </a:r>
            <a:endParaRPr kumimoji="1" lang="en-US" altLang="ja-JP" dirty="0" smtClean="0">
              <a:solidFill>
                <a:schemeClr val="tx1"/>
              </a:solidFill>
            </a:endParaRPr>
          </a:p>
        </p:txBody>
      </p:sp>
    </p:spTree>
    <p:extLst>
      <p:ext uri="{BB962C8B-B14F-4D97-AF65-F5344CB8AC3E}">
        <p14:creationId xmlns:p14="http://schemas.microsoft.com/office/powerpoint/2010/main" val="124033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・コピーを作ることに関する権利である複製権について理解する。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・複製権（著作</a:t>
            </a:r>
            <a:r>
              <a:rPr kumimoji="1" lang="en-US" altLang="ja-JP" dirty="0" smtClean="0">
                <a:solidFill>
                  <a:schemeClr val="tx1"/>
                </a:solidFill>
              </a:rPr>
              <a:t>21</a:t>
            </a:r>
            <a:r>
              <a:rPr kumimoji="1" lang="ja-JP" altLang="en-US" dirty="0" smtClean="0">
                <a:solidFill>
                  <a:schemeClr val="tx1"/>
                </a:solidFill>
              </a:rPr>
              <a:t>条）とは、著作物の複製に対する権利である。ここでいう複製とは「印刷、写真、複写、録音、録画その他の方法により有形的に再製すること」（著作</a:t>
            </a:r>
            <a:r>
              <a:rPr kumimoji="1" lang="en-US" altLang="ja-JP" dirty="0" smtClean="0">
                <a:solidFill>
                  <a:schemeClr val="tx1"/>
                </a:solidFill>
              </a:rPr>
              <a:t>2</a:t>
            </a:r>
            <a:r>
              <a:rPr kumimoji="1" lang="ja-JP" altLang="en-US" dirty="0" smtClean="0">
                <a:solidFill>
                  <a:schemeClr val="tx1"/>
                </a:solidFill>
              </a:rPr>
              <a:t>条</a:t>
            </a:r>
            <a:r>
              <a:rPr kumimoji="1" lang="en-US" altLang="ja-JP" dirty="0" smtClean="0">
                <a:solidFill>
                  <a:schemeClr val="tx1"/>
                </a:solidFill>
              </a:rPr>
              <a:t>1</a:t>
            </a:r>
            <a:r>
              <a:rPr kumimoji="1" lang="ja-JP" altLang="en-US" dirty="0" smtClean="0">
                <a:solidFill>
                  <a:schemeClr val="tx1"/>
                </a:solidFill>
              </a:rPr>
              <a:t>項</a:t>
            </a:r>
            <a:r>
              <a:rPr kumimoji="1" lang="en-US" altLang="ja-JP" dirty="0" smtClean="0">
                <a:solidFill>
                  <a:schemeClr val="tx1"/>
                </a:solidFill>
              </a:rPr>
              <a:t>15</a:t>
            </a:r>
            <a:r>
              <a:rPr kumimoji="1" lang="ja-JP" altLang="en-US" dirty="0" smtClean="0">
                <a:solidFill>
                  <a:schemeClr val="tx1"/>
                </a:solidFill>
              </a:rPr>
              <a:t>号）をいう。</a:t>
            </a:r>
            <a:endParaRPr kumimoji="1" lang="en-US" altLang="ja-JP" dirty="0" smtClean="0">
              <a:solidFill>
                <a:schemeClr val="tx1"/>
              </a:solidFill>
            </a:endParaRPr>
          </a:p>
          <a:p>
            <a:endParaRPr lang="en-US" altLang="ja-JP" dirty="0" smtClean="0">
              <a:solidFill>
                <a:schemeClr val="tx1"/>
              </a:solidFill>
            </a:endParaRPr>
          </a:p>
          <a:p>
            <a:r>
              <a:rPr kumimoji="1" lang="ja-JP" altLang="en-US" dirty="0" smtClean="0">
                <a:solidFill>
                  <a:schemeClr val="tx1"/>
                </a:solidFill>
              </a:rPr>
              <a:t>・例えば、コピー機を使って複写することや、パソコン内のハードディスク</a:t>
            </a:r>
            <a:r>
              <a:rPr lang="ja-JP" altLang="en-US" dirty="0" smtClean="0">
                <a:solidFill>
                  <a:schemeClr val="tx1"/>
                </a:solidFill>
              </a:rPr>
              <a:t>へ音楽ファイルをダウンロードすることも「複製」である。</a:t>
            </a:r>
            <a:endParaRPr lang="en-US" altLang="ja-JP" dirty="0" smtClean="0">
              <a:solidFill>
                <a:schemeClr val="tx1"/>
              </a:solidFill>
            </a:endParaRPr>
          </a:p>
          <a:p>
            <a:r>
              <a:rPr kumimoji="1" lang="ja-JP" altLang="en-US" dirty="0" smtClean="0">
                <a:solidFill>
                  <a:schemeClr val="tx1"/>
                </a:solidFill>
              </a:rPr>
              <a:t>・一方で、依拠していなければ、全く同じ表現の作成であっても、複製ではなく、複製権侵害には当たらない。</a:t>
            </a:r>
            <a:endParaRPr kumimoji="1" lang="en-US" altLang="ja-JP" dirty="0" smtClean="0">
              <a:solidFill>
                <a:schemeClr val="tx1"/>
              </a:solidFill>
            </a:endParaRPr>
          </a:p>
          <a:p>
            <a:endParaRPr kumimoji="1" lang="en-US" altLang="ja-JP" dirty="0" smtClean="0">
              <a:solidFill>
                <a:schemeClr val="tx1"/>
              </a:solidFill>
            </a:endParaRPr>
          </a:p>
          <a:p>
            <a:pPr defTabSz="915680">
              <a:defRPr/>
            </a:pPr>
            <a:r>
              <a:rPr kumimoji="1" lang="ja-JP" altLang="en-US" dirty="0" smtClean="0">
                <a:solidFill>
                  <a:schemeClr val="tx1"/>
                </a:solidFill>
              </a:rPr>
              <a:t>（条文：著作</a:t>
            </a:r>
            <a:r>
              <a:rPr kumimoji="1" lang="en-US" altLang="ja-JP" dirty="0" smtClean="0">
                <a:solidFill>
                  <a:schemeClr val="tx1"/>
                </a:solidFill>
              </a:rPr>
              <a:t>2</a:t>
            </a:r>
            <a:r>
              <a:rPr kumimoji="1" lang="ja-JP" altLang="en-US" dirty="0" smtClean="0">
                <a:solidFill>
                  <a:schemeClr val="tx1"/>
                </a:solidFill>
              </a:rPr>
              <a:t>条</a:t>
            </a:r>
            <a:r>
              <a:rPr kumimoji="1" lang="en-US" altLang="ja-JP" dirty="0" smtClean="0">
                <a:solidFill>
                  <a:schemeClr val="tx1"/>
                </a:solidFill>
              </a:rPr>
              <a:t>1</a:t>
            </a:r>
            <a:r>
              <a:rPr kumimoji="1" lang="ja-JP" altLang="en-US" dirty="0" smtClean="0">
                <a:solidFill>
                  <a:schemeClr val="tx1"/>
                </a:solidFill>
              </a:rPr>
              <a:t>項</a:t>
            </a:r>
            <a:r>
              <a:rPr kumimoji="1" lang="en-US" altLang="ja-JP" dirty="0" smtClean="0">
                <a:solidFill>
                  <a:schemeClr val="tx1"/>
                </a:solidFill>
              </a:rPr>
              <a:t>15</a:t>
            </a:r>
            <a:r>
              <a:rPr kumimoji="1" lang="ja-JP" altLang="en-US" dirty="0" smtClean="0">
                <a:solidFill>
                  <a:schemeClr val="tx1"/>
                </a:solidFill>
              </a:rPr>
              <a:t>号、</a:t>
            </a:r>
            <a:r>
              <a:rPr kumimoji="1" lang="en-US" altLang="ja-JP" dirty="0" smtClean="0">
                <a:solidFill>
                  <a:schemeClr val="tx1"/>
                </a:solidFill>
              </a:rPr>
              <a:t>21</a:t>
            </a:r>
            <a:r>
              <a:rPr kumimoji="1" lang="ja-JP" altLang="en-US" dirty="0" smtClean="0">
                <a:solidFill>
                  <a:schemeClr val="tx1"/>
                </a:solidFill>
              </a:rPr>
              <a:t>条）</a:t>
            </a:r>
            <a:endParaRPr lang="en-US" altLang="ja-JP" dirty="0">
              <a:solidFill>
                <a:schemeClr val="tx1"/>
              </a:solidFill>
            </a:endParaRPr>
          </a:p>
        </p:txBody>
      </p:sp>
    </p:spTree>
    <p:extLst>
      <p:ext uri="{BB962C8B-B14F-4D97-AF65-F5344CB8AC3E}">
        <p14:creationId xmlns:p14="http://schemas.microsoft.com/office/powerpoint/2010/main" val="69649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・直接又はコピーを使って伝達することに関する権利のうち、公衆送信権について理解する。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・直接又はコピーを使って伝達することに関する権利には、</a:t>
            </a:r>
            <a:r>
              <a:rPr lang="ja-JP" altLang="en-US" dirty="0" smtClean="0">
                <a:solidFill>
                  <a:schemeClr val="tx1"/>
                </a:solidFill>
              </a:rPr>
              <a:t>上演権・演奏権（著作</a:t>
            </a:r>
            <a:r>
              <a:rPr lang="en-US" altLang="ja-JP" dirty="0" smtClean="0">
                <a:solidFill>
                  <a:schemeClr val="tx1"/>
                </a:solidFill>
              </a:rPr>
              <a:t>22</a:t>
            </a:r>
            <a:r>
              <a:rPr lang="ja-JP" altLang="en-US" dirty="0" smtClean="0">
                <a:solidFill>
                  <a:schemeClr val="tx1"/>
                </a:solidFill>
              </a:rPr>
              <a:t>条）、上映権（著作</a:t>
            </a:r>
            <a:r>
              <a:rPr lang="en-US" altLang="ja-JP" dirty="0" smtClean="0">
                <a:solidFill>
                  <a:schemeClr val="tx1"/>
                </a:solidFill>
              </a:rPr>
              <a:t>22</a:t>
            </a:r>
            <a:r>
              <a:rPr lang="ja-JP" altLang="en-US" dirty="0" smtClean="0">
                <a:solidFill>
                  <a:schemeClr val="tx1"/>
                </a:solidFill>
              </a:rPr>
              <a:t>条の</a:t>
            </a:r>
            <a:r>
              <a:rPr lang="en-US" altLang="ja-JP" dirty="0" smtClean="0">
                <a:solidFill>
                  <a:schemeClr val="tx1"/>
                </a:solidFill>
              </a:rPr>
              <a:t>2</a:t>
            </a:r>
            <a:r>
              <a:rPr lang="ja-JP" altLang="en-US" dirty="0" smtClean="0">
                <a:solidFill>
                  <a:schemeClr val="tx1"/>
                </a:solidFill>
              </a:rPr>
              <a:t>）、公衆送信権（著作</a:t>
            </a:r>
            <a:r>
              <a:rPr lang="en-US" altLang="ja-JP" dirty="0" smtClean="0">
                <a:solidFill>
                  <a:schemeClr val="tx1"/>
                </a:solidFill>
              </a:rPr>
              <a:t>23</a:t>
            </a:r>
            <a:r>
              <a:rPr lang="ja-JP" altLang="en-US" dirty="0" smtClean="0">
                <a:solidFill>
                  <a:schemeClr val="tx1"/>
                </a:solidFill>
              </a:rPr>
              <a:t>条）、口述権（著作</a:t>
            </a:r>
            <a:r>
              <a:rPr lang="en-US" altLang="ja-JP" dirty="0" smtClean="0">
                <a:solidFill>
                  <a:schemeClr val="tx1"/>
                </a:solidFill>
              </a:rPr>
              <a:t>24</a:t>
            </a:r>
            <a:r>
              <a:rPr lang="ja-JP" altLang="en-US" dirty="0" smtClean="0">
                <a:solidFill>
                  <a:schemeClr val="tx1"/>
                </a:solidFill>
              </a:rPr>
              <a:t>条）、展示権（著作</a:t>
            </a:r>
            <a:r>
              <a:rPr lang="en-US" altLang="ja-JP" dirty="0" smtClean="0">
                <a:solidFill>
                  <a:schemeClr val="tx1"/>
                </a:solidFill>
              </a:rPr>
              <a:t>25</a:t>
            </a:r>
            <a:r>
              <a:rPr lang="ja-JP" altLang="en-US" dirty="0" smtClean="0">
                <a:solidFill>
                  <a:schemeClr val="tx1"/>
                </a:solidFill>
              </a:rPr>
              <a:t>条）がある。ここでは学生に身近なインターネットに関係する公衆送信権を取り上げる。</a:t>
            </a:r>
            <a:endParaRPr lang="en-US" altLang="ja-JP" dirty="0" smtClean="0">
              <a:solidFill>
                <a:schemeClr val="tx1"/>
              </a:solidFill>
            </a:endParaRPr>
          </a:p>
          <a:p>
            <a:r>
              <a:rPr lang="ja-JP" altLang="en-US" dirty="0" smtClean="0">
                <a:solidFill>
                  <a:schemeClr val="tx1"/>
                </a:solidFill>
              </a:rPr>
              <a:t>・著作権法は、公衆によって直接受信されることを目的としてなされる送信を「公衆送信」（著作</a:t>
            </a:r>
            <a:r>
              <a:rPr lang="en-US" altLang="ja-JP" dirty="0" smtClean="0">
                <a:solidFill>
                  <a:schemeClr val="tx1"/>
                </a:solidFill>
              </a:rPr>
              <a:t>2</a:t>
            </a:r>
            <a:r>
              <a:rPr lang="ja-JP" altLang="en-US" dirty="0" smtClean="0">
                <a:solidFill>
                  <a:schemeClr val="tx1"/>
                </a:solidFill>
              </a:rPr>
              <a:t>条</a:t>
            </a:r>
            <a:r>
              <a:rPr lang="en-US" altLang="ja-JP" dirty="0" smtClean="0">
                <a:solidFill>
                  <a:schemeClr val="tx1"/>
                </a:solidFill>
              </a:rPr>
              <a:t>1</a:t>
            </a:r>
            <a:r>
              <a:rPr lang="ja-JP" altLang="en-US" dirty="0" smtClean="0">
                <a:solidFill>
                  <a:schemeClr val="tx1"/>
                </a:solidFill>
              </a:rPr>
              <a:t>項</a:t>
            </a:r>
            <a:r>
              <a:rPr lang="en-US" altLang="ja-JP" dirty="0" smtClean="0">
                <a:solidFill>
                  <a:schemeClr val="tx1"/>
                </a:solidFill>
              </a:rPr>
              <a:t>7</a:t>
            </a:r>
            <a:r>
              <a:rPr lang="ja-JP" altLang="en-US" dirty="0" smtClean="0">
                <a:solidFill>
                  <a:schemeClr val="tx1"/>
                </a:solidFill>
              </a:rPr>
              <a:t>号の</a:t>
            </a:r>
            <a:r>
              <a:rPr lang="en-US" altLang="ja-JP" dirty="0" smtClean="0">
                <a:solidFill>
                  <a:schemeClr val="tx1"/>
                </a:solidFill>
              </a:rPr>
              <a:t>2</a:t>
            </a:r>
            <a:r>
              <a:rPr lang="ja-JP" altLang="en-US" dirty="0" smtClean="0">
                <a:solidFill>
                  <a:schemeClr val="tx1"/>
                </a:solidFill>
              </a:rPr>
              <a:t>）と定義し、著作者は公衆送信を行う権利を専有すると規定している（著作</a:t>
            </a:r>
            <a:r>
              <a:rPr lang="en-US" altLang="ja-JP" dirty="0" smtClean="0">
                <a:solidFill>
                  <a:schemeClr val="tx1"/>
                </a:solidFill>
              </a:rPr>
              <a:t>23</a:t>
            </a:r>
            <a:r>
              <a:rPr lang="ja-JP" altLang="en-US" dirty="0" smtClean="0">
                <a:solidFill>
                  <a:schemeClr val="tx1"/>
                </a:solidFill>
              </a:rPr>
              <a:t>条</a:t>
            </a:r>
            <a:r>
              <a:rPr lang="en-US" altLang="ja-JP" dirty="0" smtClean="0">
                <a:solidFill>
                  <a:schemeClr val="tx1"/>
                </a:solidFill>
              </a:rPr>
              <a:t>1</a:t>
            </a:r>
            <a:r>
              <a:rPr lang="ja-JP" altLang="en-US" dirty="0" smtClean="0">
                <a:solidFill>
                  <a:schemeClr val="tx1"/>
                </a:solidFill>
              </a:rPr>
              <a:t>項）。</a:t>
            </a:r>
            <a:endParaRPr lang="en-US" altLang="ja-JP" dirty="0" smtClean="0">
              <a:solidFill>
                <a:schemeClr val="tx1"/>
              </a:solidFill>
            </a:endParaRPr>
          </a:p>
          <a:p>
            <a:r>
              <a:rPr lang="ja-JP" altLang="en-US" dirty="0" smtClean="0">
                <a:solidFill>
                  <a:schemeClr val="tx1"/>
                </a:solidFill>
              </a:rPr>
              <a:t>・公衆送信には、「放送」（著作</a:t>
            </a:r>
            <a:r>
              <a:rPr lang="en-US" altLang="ja-JP" dirty="0" smtClean="0">
                <a:solidFill>
                  <a:schemeClr val="tx1"/>
                </a:solidFill>
              </a:rPr>
              <a:t>2</a:t>
            </a:r>
            <a:r>
              <a:rPr lang="ja-JP" altLang="en-US" dirty="0" smtClean="0">
                <a:solidFill>
                  <a:schemeClr val="tx1"/>
                </a:solidFill>
              </a:rPr>
              <a:t>条</a:t>
            </a:r>
            <a:r>
              <a:rPr lang="en-US" altLang="ja-JP" dirty="0" smtClean="0">
                <a:solidFill>
                  <a:schemeClr val="tx1"/>
                </a:solidFill>
              </a:rPr>
              <a:t>1</a:t>
            </a:r>
            <a:r>
              <a:rPr lang="ja-JP" altLang="en-US" dirty="0" smtClean="0">
                <a:solidFill>
                  <a:schemeClr val="tx1"/>
                </a:solidFill>
              </a:rPr>
              <a:t>項</a:t>
            </a:r>
            <a:r>
              <a:rPr lang="en-US" altLang="ja-JP" dirty="0" smtClean="0">
                <a:solidFill>
                  <a:schemeClr val="tx1"/>
                </a:solidFill>
              </a:rPr>
              <a:t>8</a:t>
            </a:r>
            <a:r>
              <a:rPr lang="ja-JP" altLang="en-US" dirty="0" smtClean="0">
                <a:solidFill>
                  <a:schemeClr val="tx1"/>
                </a:solidFill>
              </a:rPr>
              <a:t>号）、「有線放送」（著作</a:t>
            </a:r>
            <a:r>
              <a:rPr lang="en-US" altLang="ja-JP" dirty="0" smtClean="0">
                <a:solidFill>
                  <a:schemeClr val="tx1"/>
                </a:solidFill>
              </a:rPr>
              <a:t>2</a:t>
            </a:r>
            <a:r>
              <a:rPr lang="ja-JP" altLang="en-US" dirty="0" smtClean="0">
                <a:solidFill>
                  <a:schemeClr val="tx1"/>
                </a:solidFill>
              </a:rPr>
              <a:t>条</a:t>
            </a:r>
            <a:r>
              <a:rPr lang="en-US" altLang="ja-JP" dirty="0" smtClean="0">
                <a:solidFill>
                  <a:schemeClr val="tx1"/>
                </a:solidFill>
              </a:rPr>
              <a:t>1</a:t>
            </a:r>
            <a:r>
              <a:rPr lang="ja-JP" altLang="en-US" dirty="0" smtClean="0">
                <a:solidFill>
                  <a:schemeClr val="tx1"/>
                </a:solidFill>
              </a:rPr>
              <a:t>項</a:t>
            </a:r>
            <a:r>
              <a:rPr lang="en-US" altLang="ja-JP" dirty="0" smtClean="0">
                <a:solidFill>
                  <a:schemeClr val="tx1"/>
                </a:solidFill>
              </a:rPr>
              <a:t>9</a:t>
            </a:r>
            <a:r>
              <a:rPr lang="ja-JP" altLang="en-US" dirty="0" smtClean="0">
                <a:solidFill>
                  <a:schemeClr val="tx1"/>
                </a:solidFill>
              </a:rPr>
              <a:t>号の</a:t>
            </a:r>
            <a:r>
              <a:rPr lang="en-US" altLang="ja-JP" dirty="0" smtClean="0">
                <a:solidFill>
                  <a:schemeClr val="tx1"/>
                </a:solidFill>
              </a:rPr>
              <a:t>2</a:t>
            </a:r>
            <a:r>
              <a:rPr lang="ja-JP" altLang="en-US" dirty="0" smtClean="0">
                <a:solidFill>
                  <a:schemeClr val="tx1"/>
                </a:solidFill>
              </a:rPr>
              <a:t>）、「自動公衆送信」（著作</a:t>
            </a:r>
            <a:r>
              <a:rPr lang="en-US" altLang="ja-JP" dirty="0" smtClean="0">
                <a:solidFill>
                  <a:schemeClr val="tx1"/>
                </a:solidFill>
              </a:rPr>
              <a:t>2</a:t>
            </a:r>
            <a:r>
              <a:rPr lang="ja-JP" altLang="en-US" dirty="0" smtClean="0">
                <a:solidFill>
                  <a:schemeClr val="tx1"/>
                </a:solidFill>
              </a:rPr>
              <a:t>条</a:t>
            </a:r>
            <a:r>
              <a:rPr lang="en-US" altLang="ja-JP" dirty="0" smtClean="0">
                <a:solidFill>
                  <a:schemeClr val="tx1"/>
                </a:solidFill>
              </a:rPr>
              <a:t>1</a:t>
            </a:r>
            <a:r>
              <a:rPr lang="ja-JP" altLang="en-US" dirty="0" smtClean="0">
                <a:solidFill>
                  <a:schemeClr val="tx1"/>
                </a:solidFill>
              </a:rPr>
              <a:t>項</a:t>
            </a:r>
            <a:r>
              <a:rPr lang="en-US" altLang="ja-JP" dirty="0" smtClean="0">
                <a:solidFill>
                  <a:schemeClr val="tx1"/>
                </a:solidFill>
              </a:rPr>
              <a:t>9</a:t>
            </a:r>
            <a:r>
              <a:rPr lang="ja-JP" altLang="en-US" dirty="0" smtClean="0">
                <a:solidFill>
                  <a:schemeClr val="tx1"/>
                </a:solidFill>
              </a:rPr>
              <a:t>号の</a:t>
            </a:r>
            <a:r>
              <a:rPr lang="en-US" altLang="ja-JP" dirty="0" smtClean="0">
                <a:solidFill>
                  <a:schemeClr val="tx1"/>
                </a:solidFill>
              </a:rPr>
              <a:t>4</a:t>
            </a:r>
            <a:r>
              <a:rPr lang="ja-JP" altLang="en-US" dirty="0" smtClean="0">
                <a:solidFill>
                  <a:schemeClr val="tx1"/>
                </a:solidFill>
              </a:rPr>
              <a:t>）等がある。</a:t>
            </a:r>
            <a:endParaRPr lang="en-US" altLang="ja-JP" dirty="0" smtClean="0">
              <a:solidFill>
                <a:schemeClr val="tx1"/>
              </a:solidFill>
            </a:endParaRPr>
          </a:p>
          <a:p>
            <a:r>
              <a:rPr lang="ja-JP" altLang="en-US" dirty="0" smtClean="0">
                <a:solidFill>
                  <a:schemeClr val="tx1"/>
                </a:solidFill>
              </a:rPr>
              <a:t>・「公衆」は不特定又は多数の者とされているため、特定されていない人が一人でも受信することができたならば、公衆送信に当たる可能性があるということにも注意が必要である。</a:t>
            </a:r>
            <a:endParaRPr lang="en-US" altLang="ja-JP" dirty="0" smtClean="0">
              <a:solidFill>
                <a:schemeClr val="tx1"/>
              </a:solidFill>
            </a:endParaRPr>
          </a:p>
          <a:p>
            <a:endParaRPr lang="en-US" altLang="ja-JP" dirty="0" smtClean="0">
              <a:solidFill>
                <a:schemeClr val="tx1"/>
              </a:solidFill>
            </a:endParaRPr>
          </a:p>
          <a:p>
            <a:r>
              <a:rPr kumimoji="1" lang="ja-JP" altLang="en-US" dirty="0" smtClean="0">
                <a:solidFill>
                  <a:schemeClr val="tx1"/>
                </a:solidFill>
              </a:rPr>
              <a:t>・公衆送信権は、実際の公衆送信に及ぶだけでなく、自動公衆送信の場合には、送信可能化にも及ぶ（著作</a:t>
            </a:r>
            <a:r>
              <a:rPr kumimoji="1" lang="en-US" altLang="ja-JP" dirty="0" smtClean="0">
                <a:solidFill>
                  <a:schemeClr val="tx1"/>
                </a:solidFill>
              </a:rPr>
              <a:t>23</a:t>
            </a:r>
            <a:r>
              <a:rPr kumimoji="1" lang="ja-JP" altLang="en-US" dirty="0" smtClean="0">
                <a:solidFill>
                  <a:schemeClr val="tx1"/>
                </a:solidFill>
              </a:rPr>
              <a:t>条</a:t>
            </a:r>
            <a:r>
              <a:rPr kumimoji="1" lang="en-US" altLang="ja-JP" dirty="0" smtClean="0">
                <a:solidFill>
                  <a:schemeClr val="tx1"/>
                </a:solidFill>
              </a:rPr>
              <a:t>1</a:t>
            </a:r>
            <a:r>
              <a:rPr kumimoji="1" lang="ja-JP" altLang="en-US" dirty="0" smtClean="0">
                <a:solidFill>
                  <a:schemeClr val="tx1"/>
                </a:solidFill>
              </a:rPr>
              <a:t>項括弧書）。</a:t>
            </a:r>
            <a:endParaRPr kumimoji="1" lang="en-US" altLang="ja-JP" dirty="0" smtClean="0">
              <a:solidFill>
                <a:schemeClr val="tx1"/>
              </a:solidFill>
            </a:endParaRPr>
          </a:p>
          <a:p>
            <a:r>
              <a:rPr kumimoji="1" lang="ja-JP" altLang="en-US" dirty="0" smtClean="0">
                <a:solidFill>
                  <a:schemeClr val="tx1"/>
                </a:solidFill>
              </a:rPr>
              <a:t>・送信可能化とは、自動公衆送信し得ない状態にあるもの自動公衆送信し得るようにする行為である。</a:t>
            </a:r>
            <a:endParaRPr kumimoji="1" lang="en-US" altLang="ja-JP" dirty="0" smtClean="0">
              <a:solidFill>
                <a:schemeClr val="tx1"/>
              </a:solidFill>
            </a:endParaRPr>
          </a:p>
          <a:p>
            <a:r>
              <a:rPr lang="ja-JP" altLang="en-US" dirty="0" smtClean="0">
                <a:solidFill>
                  <a:schemeClr val="tx1"/>
                </a:solidFill>
              </a:rPr>
              <a:t>・典型例は、インターネットに接続されたサーバーへ著作物をアップロードすることである。</a:t>
            </a:r>
            <a:r>
              <a:rPr lang="en-US" altLang="ja-JP" dirty="0" smtClean="0">
                <a:solidFill>
                  <a:schemeClr val="tx1"/>
                </a:solidFill>
              </a:rPr>
              <a:t>SNS</a:t>
            </a:r>
            <a:r>
              <a:rPr lang="ja-JP" altLang="en-US" dirty="0" err="1" smtClean="0">
                <a:solidFill>
                  <a:schemeClr val="tx1"/>
                </a:solidFill>
              </a:rPr>
              <a:t>への</a:t>
            </a:r>
            <a:r>
              <a:rPr lang="ja-JP" altLang="en-US" dirty="0" smtClean="0">
                <a:solidFill>
                  <a:schemeClr val="tx1"/>
                </a:solidFill>
              </a:rPr>
              <a:t>アップロードなどを考えさせるとよい。</a:t>
            </a:r>
            <a:endParaRPr lang="en-US" altLang="ja-JP" dirty="0" smtClean="0">
              <a:solidFill>
                <a:schemeClr val="tx1"/>
              </a:solidFill>
            </a:endParaRPr>
          </a:p>
          <a:p>
            <a:endParaRPr lang="en-US" altLang="ja-JP" dirty="0" smtClean="0">
              <a:solidFill>
                <a:schemeClr val="tx1"/>
              </a:solidFill>
            </a:endParaRPr>
          </a:p>
          <a:p>
            <a:pPr defTabSz="915680">
              <a:defRPr/>
            </a:pPr>
            <a:r>
              <a:rPr kumimoji="1" lang="ja-JP" altLang="en-US" dirty="0" smtClean="0">
                <a:solidFill>
                  <a:schemeClr val="tx1"/>
                </a:solidFill>
              </a:rPr>
              <a:t>（条文：著作</a:t>
            </a:r>
            <a:r>
              <a:rPr kumimoji="1" lang="en-US" altLang="ja-JP" dirty="0" smtClean="0">
                <a:solidFill>
                  <a:schemeClr val="tx1"/>
                </a:solidFill>
              </a:rPr>
              <a:t>23</a:t>
            </a:r>
            <a:r>
              <a:rPr kumimoji="1" lang="ja-JP" altLang="en-US" dirty="0" smtClean="0">
                <a:solidFill>
                  <a:schemeClr val="tx1"/>
                </a:solidFill>
              </a:rPr>
              <a:t>条</a:t>
            </a:r>
            <a:r>
              <a:rPr kumimoji="1" lang="en-US" altLang="ja-JP" dirty="0" smtClean="0">
                <a:solidFill>
                  <a:schemeClr val="tx1"/>
                </a:solidFill>
              </a:rPr>
              <a:t>1</a:t>
            </a:r>
            <a:r>
              <a:rPr kumimoji="1" lang="ja-JP" altLang="en-US" dirty="0" smtClean="0">
                <a:solidFill>
                  <a:schemeClr val="tx1"/>
                </a:solidFill>
              </a:rPr>
              <a:t>項）</a:t>
            </a:r>
            <a:endParaRPr kumimoji="1" lang="ja-JP" altLang="en-US" dirty="0">
              <a:solidFill>
                <a:schemeClr val="tx1"/>
              </a:solidFill>
            </a:endParaRPr>
          </a:p>
        </p:txBody>
      </p:sp>
    </p:spTree>
    <p:extLst>
      <p:ext uri="{BB962C8B-B14F-4D97-AF65-F5344CB8AC3E}">
        <p14:creationId xmlns:p14="http://schemas.microsoft.com/office/powerpoint/2010/main" val="235371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52600" y="1627200"/>
            <a:ext cx="7200800" cy="2160240"/>
          </a:xfrm>
        </p:spPr>
        <p:txBody>
          <a:bodyPr/>
          <a:lstStyle>
            <a:lvl1pPr algn="ctr">
              <a:defRPr sz="2800"/>
            </a:lvl1p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52600" y="3787440"/>
            <a:ext cx="7200800" cy="1799760"/>
          </a:xfrm>
        </p:spPr>
        <p:txBody>
          <a:bodyPr anchor="ctr"/>
          <a:lstStyle>
            <a:lvl1pPr marL="0" indent="0" algn="ctr">
              <a:buNone/>
              <a:defRPr sz="2400"/>
            </a:lvl1pPr>
            <a:lvl2pPr marL="495285" indent="0" algn="ctr">
              <a:buNone/>
              <a:defRPr/>
            </a:lvl2pPr>
            <a:lvl3pPr marL="990570" indent="0" algn="ctr">
              <a:buNone/>
              <a:defRPr/>
            </a:lvl3pPr>
            <a:lvl4pPr marL="1485854" indent="0" algn="ctr">
              <a:buNone/>
              <a:defRPr/>
            </a:lvl4pPr>
            <a:lvl5pPr marL="1981139" indent="0" algn="ctr">
              <a:buNone/>
              <a:defRPr/>
            </a:lvl5pPr>
            <a:lvl6pPr marL="2476424" indent="0" algn="ctr">
              <a:buNone/>
              <a:defRPr/>
            </a:lvl6pPr>
            <a:lvl7pPr marL="2971709" indent="0" algn="ctr">
              <a:buNone/>
              <a:defRPr/>
            </a:lvl7pPr>
            <a:lvl8pPr marL="3466993" indent="0" algn="ctr">
              <a:buNone/>
              <a:defRPr/>
            </a:lvl8pPr>
            <a:lvl9pPr marL="3962278" indent="0" algn="ctr">
              <a:buNone/>
              <a:defRPr/>
            </a:lvl9pPr>
          </a:lstStyle>
          <a:p>
            <a:r>
              <a:rPr lang="ja-JP" altLang="en-US" dirty="0" smtClean="0"/>
              <a:t>マスター サブタイトルの書式設定</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8640611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_b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9649072"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349769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_b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4680000"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6" name="コンテンツ プレースホルダー 2"/>
          <p:cNvSpPr>
            <a:spLocks noGrp="1"/>
          </p:cNvSpPr>
          <p:nvPr>
            <p:ph idx="11"/>
          </p:nvPr>
        </p:nvSpPr>
        <p:spPr>
          <a:xfrm>
            <a:off x="5097016" y="1265720"/>
            <a:ext cx="4680584"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244925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_b4">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4680000"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6" name="コンテンツ プレースホルダー 2"/>
          <p:cNvSpPr>
            <a:spLocks noGrp="1"/>
          </p:cNvSpPr>
          <p:nvPr>
            <p:ph idx="11"/>
          </p:nvPr>
        </p:nvSpPr>
        <p:spPr>
          <a:xfrm>
            <a:off x="5097016" y="1265720"/>
            <a:ext cx="4680584"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コンテンツ プレースホルダー 2"/>
          <p:cNvSpPr>
            <a:spLocks noGrp="1"/>
          </p:cNvSpPr>
          <p:nvPr>
            <p:ph idx="14"/>
          </p:nvPr>
        </p:nvSpPr>
        <p:spPr>
          <a:xfrm>
            <a:off x="128464" y="3931256"/>
            <a:ext cx="4680000"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9" name="コンテンツ プレースホルダー 2"/>
          <p:cNvSpPr>
            <a:spLocks noGrp="1"/>
          </p:cNvSpPr>
          <p:nvPr>
            <p:ph idx="15"/>
          </p:nvPr>
        </p:nvSpPr>
        <p:spPr>
          <a:xfrm>
            <a:off x="5097016" y="3931256"/>
            <a:ext cx="4680584"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7144532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_b5">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786292"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786292" y="3821664"/>
            <a:ext cx="3024000"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5097463" y="4181664"/>
            <a:ext cx="3023934" cy="2124000"/>
          </a:xfrm>
        </p:spPr>
        <p:txBody>
          <a:bodyPr/>
          <a:lstStyle/>
          <a:p>
            <a:pPr lvl="0"/>
            <a:r>
              <a:rPr lang="ja-JP" altLang="en-US" dirty="0" smtClean="0"/>
              <a:t>マスター テキストの書式設定</a:t>
            </a:r>
          </a:p>
        </p:txBody>
      </p:sp>
      <p:sp>
        <p:nvSpPr>
          <p:cNvPr id="24" name="テキスト プレースホルダー 4"/>
          <p:cNvSpPr>
            <a:spLocks noGrp="1"/>
          </p:cNvSpPr>
          <p:nvPr>
            <p:ph type="body" sz="quarter" idx="28"/>
          </p:nvPr>
        </p:nvSpPr>
        <p:spPr>
          <a:xfrm>
            <a:off x="5097463" y="3821664"/>
            <a:ext cx="3024000" cy="361536"/>
          </a:xfrm>
        </p:spPr>
        <p:txBody>
          <a:bodyPr/>
          <a:lstStyle/>
          <a:p>
            <a:pPr lvl="0"/>
            <a:r>
              <a:rPr kumimoji="1" lang="ja-JP" altLang="en-US" dirty="0" smtClean="0"/>
              <a:t>マスター テキストの書式設定</a:t>
            </a:r>
            <a:endParaRPr kumimoji="1" lang="ja-JP" altLang="en-US" dirty="0"/>
          </a:p>
        </p:txBody>
      </p:sp>
      <p:sp>
        <p:nvSpPr>
          <p:cNvPr id="1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63221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コンテンツ_b6">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29600"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29600" y="3821664"/>
            <a:ext cx="3024000" cy="361536"/>
          </a:xfrm>
        </p:spPr>
        <p:txBody>
          <a:bodyPr/>
          <a:lstStyle/>
          <a:p>
            <a:pPr lvl="0"/>
            <a:r>
              <a:rPr kumimoji="1" lang="ja-JP" altLang="en-US" dirty="0" smtClean="0"/>
              <a:t>マスター テキストの書式設定</a:t>
            </a:r>
            <a:endParaRPr kumimoji="1" lang="ja-JP" altLang="en-US" dirty="0"/>
          </a:p>
        </p:txBody>
      </p:sp>
      <p:sp>
        <p:nvSpPr>
          <p:cNvPr id="21" name="コンテンツ プレースホルダー 2"/>
          <p:cNvSpPr>
            <a:spLocks noGrp="1"/>
          </p:cNvSpPr>
          <p:nvPr>
            <p:ph idx="25"/>
          </p:nvPr>
        </p:nvSpPr>
        <p:spPr>
          <a:xfrm>
            <a:off x="3441600" y="4183200"/>
            <a:ext cx="3024000" cy="2124000"/>
          </a:xfrm>
        </p:spPr>
        <p:txBody>
          <a:bodyPr/>
          <a:lstStyle/>
          <a:p>
            <a:pPr lvl="0"/>
            <a:r>
              <a:rPr lang="ja-JP" altLang="en-US" dirty="0" smtClean="0"/>
              <a:t>マスター テキストの書式設定</a:t>
            </a:r>
          </a:p>
        </p:txBody>
      </p:sp>
      <p:sp>
        <p:nvSpPr>
          <p:cNvPr id="22" name="テキスト プレースホルダー 4"/>
          <p:cNvSpPr>
            <a:spLocks noGrp="1"/>
          </p:cNvSpPr>
          <p:nvPr>
            <p:ph type="body" sz="quarter" idx="26"/>
          </p:nvPr>
        </p:nvSpPr>
        <p:spPr>
          <a:xfrm>
            <a:off x="3441600" y="3821664"/>
            <a:ext cx="3024000"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6753600" y="4181664"/>
            <a:ext cx="3023934" cy="2124000"/>
          </a:xfrm>
        </p:spPr>
        <p:txBody>
          <a:bodyPr/>
          <a:lstStyle/>
          <a:p>
            <a:pPr lvl="0"/>
            <a:r>
              <a:rPr lang="ja-JP" altLang="en-US" dirty="0" smtClean="0"/>
              <a:t>マスター テキストの書式設定</a:t>
            </a:r>
          </a:p>
        </p:txBody>
      </p:sp>
      <p:sp>
        <p:nvSpPr>
          <p:cNvPr id="24" name="テキスト プレースホルダー 4"/>
          <p:cNvSpPr>
            <a:spLocks noGrp="1"/>
          </p:cNvSpPr>
          <p:nvPr>
            <p:ph type="body" sz="quarter" idx="28"/>
          </p:nvPr>
        </p:nvSpPr>
        <p:spPr>
          <a:xfrm>
            <a:off x="6753600" y="3821664"/>
            <a:ext cx="3024000" cy="361536"/>
          </a:xfrm>
        </p:spPr>
        <p:txBody>
          <a:bodyPr/>
          <a:lstStyle/>
          <a:p>
            <a:pPr lvl="0"/>
            <a:r>
              <a:rPr kumimoji="1" lang="ja-JP" altLang="en-US" dirty="0" smtClean="0"/>
              <a:t>マスター テキストの書式設定</a:t>
            </a:r>
            <a:endParaRPr kumimoji="1" lang="ja-JP" altLang="en-US" dirty="0"/>
          </a:p>
        </p:txBody>
      </p:sp>
      <p:sp>
        <p:nvSpPr>
          <p:cNvPr id="1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26356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_b6-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29600"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29600" y="3821664"/>
            <a:ext cx="3024000" cy="361536"/>
          </a:xfrm>
        </p:spPr>
        <p:txBody>
          <a:bodyPr/>
          <a:lstStyle/>
          <a:p>
            <a:pPr lvl="0"/>
            <a:r>
              <a:rPr kumimoji="1" lang="ja-JP" altLang="en-US" dirty="0" smtClean="0"/>
              <a:t>マスター テキストの書式設定</a:t>
            </a:r>
            <a:endParaRPr kumimoji="1" lang="ja-JP" altLang="en-US" dirty="0"/>
          </a:p>
        </p:txBody>
      </p:sp>
      <p:sp>
        <p:nvSpPr>
          <p:cNvPr id="21" name="コンテンツ プレースホルダー 2"/>
          <p:cNvSpPr>
            <a:spLocks noGrp="1"/>
          </p:cNvSpPr>
          <p:nvPr>
            <p:ph idx="25"/>
          </p:nvPr>
        </p:nvSpPr>
        <p:spPr>
          <a:xfrm>
            <a:off x="3441600" y="4183200"/>
            <a:ext cx="3024000" cy="2124000"/>
          </a:xfrm>
        </p:spPr>
        <p:txBody>
          <a:bodyPr/>
          <a:lstStyle/>
          <a:p>
            <a:pPr lvl="0"/>
            <a:r>
              <a:rPr lang="ja-JP" altLang="en-US" dirty="0" smtClean="0"/>
              <a:t>マスター テキストの書式設定</a:t>
            </a:r>
          </a:p>
        </p:txBody>
      </p:sp>
      <p:sp>
        <p:nvSpPr>
          <p:cNvPr id="22" name="テキスト プレースホルダー 4"/>
          <p:cNvSpPr>
            <a:spLocks noGrp="1"/>
          </p:cNvSpPr>
          <p:nvPr>
            <p:ph type="body" sz="quarter" idx="26"/>
          </p:nvPr>
        </p:nvSpPr>
        <p:spPr>
          <a:xfrm>
            <a:off x="3441599" y="3821664"/>
            <a:ext cx="6335813"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6753600" y="4181664"/>
            <a:ext cx="3023934" cy="2124000"/>
          </a:xfrm>
        </p:spPr>
        <p:txBody>
          <a:bodyPr/>
          <a:lstStyle/>
          <a:p>
            <a:pPr lvl="0"/>
            <a:r>
              <a:rPr lang="ja-JP" altLang="en-US" dirty="0" smtClean="0"/>
              <a:t>マスター テキストの書式設定</a:t>
            </a:r>
          </a:p>
        </p:txBody>
      </p:sp>
      <p:sp>
        <p:nvSpPr>
          <p:cNvPr id="1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965003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440341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112990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目次">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632520" y="692696"/>
            <a:ext cx="8640960" cy="5616000"/>
          </a:xfrm>
        </p:spPr>
        <p:txBody>
          <a:bodyPr anchor="ct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701296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章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352600" y="2707200"/>
            <a:ext cx="7200800" cy="1440000"/>
          </a:xfrm>
        </p:spPr>
        <p:txBody>
          <a:bodyPr/>
          <a:lstStyle>
            <a:lvl1pPr algn="ctr">
              <a:defRPr sz="2800"/>
            </a:lvl1pPr>
          </a:lstStyle>
          <a:p>
            <a:r>
              <a:rPr lang="ja-JP" altLang="en-US" dirty="0" smtClean="0"/>
              <a:t>マスター タイトルの書式設定</a:t>
            </a:r>
            <a:endParaRPr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225154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solidFill>
            <a:schemeClr val="accent4">
              <a:lumMod val="20000"/>
              <a:lumOff val="80000"/>
            </a:schemeClr>
          </a:solidFill>
        </p:spPr>
        <p:txBody>
          <a:bodyPr anchor="ct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913493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_a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545386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_a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692696"/>
            <a:ext cx="4680520" cy="561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2"/>
          <p:cNvSpPr>
            <a:spLocks noGrp="1"/>
          </p:cNvSpPr>
          <p:nvPr>
            <p:ph idx="10"/>
          </p:nvPr>
        </p:nvSpPr>
        <p:spPr>
          <a:xfrm>
            <a:off x="5097016" y="692696"/>
            <a:ext cx="4680520" cy="561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5542469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_a4">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4680520" cy="2664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2"/>
          <p:cNvSpPr>
            <a:spLocks noGrp="1"/>
          </p:cNvSpPr>
          <p:nvPr>
            <p:ph idx="10"/>
          </p:nvPr>
        </p:nvSpPr>
        <p:spPr>
          <a:xfrm>
            <a:off x="5097016" y="692696"/>
            <a:ext cx="4680520" cy="266248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29600" y="3644696"/>
            <a:ext cx="4680520" cy="2664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8" name="コンテンツ プレースホルダー 2"/>
          <p:cNvSpPr>
            <a:spLocks noGrp="1"/>
          </p:cNvSpPr>
          <p:nvPr>
            <p:ph idx="14"/>
          </p:nvPr>
        </p:nvSpPr>
        <p:spPr>
          <a:xfrm>
            <a:off x="5097600" y="3643200"/>
            <a:ext cx="4680520" cy="266248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3843034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コンテンツ_a5">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3024000" cy="2664000"/>
          </a:xfrm>
        </p:spPr>
        <p:txBody>
          <a:bodyPr/>
          <a:lstStyle/>
          <a:p>
            <a:pPr lvl="0"/>
            <a:r>
              <a:rPr lang="ja-JP" altLang="en-US" dirty="0" smtClean="0"/>
              <a:t>マスター テキストの書式設定</a:t>
            </a:r>
          </a:p>
        </p:txBody>
      </p:sp>
      <p:sp>
        <p:nvSpPr>
          <p:cNvPr id="4" name="コンテンツ プレースホルダー 2"/>
          <p:cNvSpPr>
            <a:spLocks noGrp="1"/>
          </p:cNvSpPr>
          <p:nvPr>
            <p:ph idx="10"/>
          </p:nvPr>
        </p:nvSpPr>
        <p:spPr>
          <a:xfrm>
            <a:off x="6753413" y="692150"/>
            <a:ext cx="3024000" cy="2662488"/>
          </a:xfrm>
        </p:spPr>
        <p:txBody>
          <a:bodyPr/>
          <a:lstStyle/>
          <a:p>
            <a:pPr lvl="0"/>
            <a:r>
              <a:rPr lang="ja-JP" altLang="en-US" dirty="0" smtClean="0"/>
              <a:t>マスター テキストの書式設定</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771200" y="3644696"/>
            <a:ext cx="3024000" cy="2664000"/>
          </a:xfrm>
        </p:spPr>
        <p:txBody>
          <a:bodyPr/>
          <a:lstStyle/>
          <a:p>
            <a:pPr lvl="0"/>
            <a:r>
              <a:rPr lang="ja-JP" altLang="en-US" dirty="0" smtClean="0"/>
              <a:t>マスター テキストの書式設定</a:t>
            </a:r>
          </a:p>
        </p:txBody>
      </p:sp>
      <p:sp>
        <p:nvSpPr>
          <p:cNvPr id="8" name="コンテンツ プレースホルダー 2"/>
          <p:cNvSpPr>
            <a:spLocks noGrp="1"/>
          </p:cNvSpPr>
          <p:nvPr>
            <p:ph idx="14"/>
          </p:nvPr>
        </p:nvSpPr>
        <p:spPr>
          <a:xfrm>
            <a:off x="5097463" y="3643200"/>
            <a:ext cx="3024920" cy="2662488"/>
          </a:xfrm>
        </p:spPr>
        <p:txBody>
          <a:bodyPr/>
          <a:lstStyle/>
          <a:p>
            <a:pPr lvl="0"/>
            <a:r>
              <a:rPr lang="ja-JP" altLang="en-US" dirty="0" smtClean="0"/>
              <a:t>マスター テキストの書式設定</a:t>
            </a:r>
          </a:p>
        </p:txBody>
      </p:sp>
      <p:sp>
        <p:nvSpPr>
          <p:cNvPr id="9" name="コンテンツ プレースホルダー 2"/>
          <p:cNvSpPr>
            <a:spLocks noGrp="1"/>
          </p:cNvSpPr>
          <p:nvPr>
            <p:ph idx="15"/>
          </p:nvPr>
        </p:nvSpPr>
        <p:spPr>
          <a:xfrm>
            <a:off x="3441000" y="690662"/>
            <a:ext cx="3024000" cy="2664000"/>
          </a:xfrm>
        </p:spPr>
        <p:txBody>
          <a:bodyPr/>
          <a:lstStyle/>
          <a:p>
            <a:pPr lvl="0"/>
            <a:r>
              <a:rPr lang="ja-JP" altLang="en-US" dirty="0" smtClean="0"/>
              <a:t>マスター テキストの書式設定</a:t>
            </a:r>
          </a:p>
        </p:txBody>
      </p:sp>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6637838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_a6">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3024000" cy="2664000"/>
          </a:xfrm>
        </p:spPr>
        <p:txBody>
          <a:bodyPr/>
          <a:lstStyle/>
          <a:p>
            <a:pPr lvl="0"/>
            <a:r>
              <a:rPr lang="ja-JP" altLang="en-US" dirty="0" smtClean="0"/>
              <a:t>マスター テキストの書式設定</a:t>
            </a:r>
          </a:p>
        </p:txBody>
      </p:sp>
      <p:sp>
        <p:nvSpPr>
          <p:cNvPr id="4" name="コンテンツ プレースホルダー 2"/>
          <p:cNvSpPr>
            <a:spLocks noGrp="1"/>
          </p:cNvSpPr>
          <p:nvPr>
            <p:ph idx="10"/>
          </p:nvPr>
        </p:nvSpPr>
        <p:spPr>
          <a:xfrm>
            <a:off x="6753413" y="692150"/>
            <a:ext cx="3024000" cy="2662488"/>
          </a:xfrm>
        </p:spPr>
        <p:txBody>
          <a:bodyPr/>
          <a:lstStyle/>
          <a:p>
            <a:pPr lvl="0"/>
            <a:r>
              <a:rPr lang="ja-JP" altLang="en-US" dirty="0" smtClean="0"/>
              <a:t>マスター テキストの書式設定</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29600" y="3644696"/>
            <a:ext cx="3024000" cy="2664000"/>
          </a:xfrm>
        </p:spPr>
        <p:txBody>
          <a:bodyPr/>
          <a:lstStyle/>
          <a:p>
            <a:pPr lvl="0"/>
            <a:r>
              <a:rPr lang="ja-JP" altLang="en-US" dirty="0" smtClean="0"/>
              <a:t>マスター テキストの書式設定</a:t>
            </a:r>
          </a:p>
        </p:txBody>
      </p:sp>
      <p:sp>
        <p:nvSpPr>
          <p:cNvPr id="8" name="コンテンツ プレースホルダー 2"/>
          <p:cNvSpPr>
            <a:spLocks noGrp="1"/>
          </p:cNvSpPr>
          <p:nvPr>
            <p:ph idx="14"/>
          </p:nvPr>
        </p:nvSpPr>
        <p:spPr>
          <a:xfrm>
            <a:off x="6753200" y="3643200"/>
            <a:ext cx="3024920" cy="2662488"/>
          </a:xfrm>
        </p:spPr>
        <p:txBody>
          <a:bodyPr/>
          <a:lstStyle/>
          <a:p>
            <a:pPr lvl="0"/>
            <a:r>
              <a:rPr lang="ja-JP" altLang="en-US" dirty="0" smtClean="0"/>
              <a:t>マスター テキストの書式設定</a:t>
            </a:r>
          </a:p>
        </p:txBody>
      </p:sp>
      <p:sp>
        <p:nvSpPr>
          <p:cNvPr id="9" name="コンテンツ プレースホルダー 2"/>
          <p:cNvSpPr>
            <a:spLocks noGrp="1"/>
          </p:cNvSpPr>
          <p:nvPr>
            <p:ph idx="15"/>
          </p:nvPr>
        </p:nvSpPr>
        <p:spPr>
          <a:xfrm>
            <a:off x="3441000" y="690662"/>
            <a:ext cx="3024000" cy="2664000"/>
          </a:xfrm>
        </p:spPr>
        <p:txBody>
          <a:bodyPr/>
          <a:lstStyle/>
          <a:p>
            <a:pPr lvl="0"/>
            <a:r>
              <a:rPr lang="ja-JP" altLang="en-US" dirty="0" smtClean="0"/>
              <a:t>マスター テキストの書式設定</a:t>
            </a:r>
          </a:p>
        </p:txBody>
      </p:sp>
      <p:sp>
        <p:nvSpPr>
          <p:cNvPr id="10" name="コンテンツ プレースホルダー 2"/>
          <p:cNvSpPr>
            <a:spLocks noGrp="1"/>
          </p:cNvSpPr>
          <p:nvPr>
            <p:ph idx="16"/>
          </p:nvPr>
        </p:nvSpPr>
        <p:spPr>
          <a:xfrm>
            <a:off x="3441000" y="3643200"/>
            <a:ext cx="3024000" cy="2664000"/>
          </a:xfrm>
        </p:spPr>
        <p:txBody>
          <a:bodyPr/>
          <a:lstStyle/>
          <a:p>
            <a:pPr lvl="0"/>
            <a:r>
              <a:rPr lang="ja-JP" altLang="en-US" dirty="0" smtClean="0"/>
              <a:t>マスター テキストの書式設定</a:t>
            </a:r>
          </a:p>
        </p:txBody>
      </p:sp>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737968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906000" cy="54868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128464" y="692696"/>
            <a:ext cx="9649072" cy="56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3" name="スライド番号プレースホルダー 2"/>
          <p:cNvSpPr>
            <a:spLocks noGrp="1"/>
          </p:cNvSpPr>
          <p:nvPr>
            <p:ph type="sldNum" sz="quarter" idx="4"/>
          </p:nvPr>
        </p:nvSpPr>
        <p:spPr>
          <a:xfrm>
            <a:off x="8553399" y="6451200"/>
            <a:ext cx="1224135" cy="288000"/>
          </a:xfrm>
          <a:prstGeom prst="rect">
            <a:avLst/>
          </a:prstGeom>
        </p:spPr>
        <p:txBody>
          <a:bodyPr vert="horz" lIns="91440" tIns="45720" rIns="91440" bIns="45720" rtlCol="0" anchor="ctr"/>
          <a:lstStyle>
            <a:lvl1pPr algn="r">
              <a:lnSpc>
                <a:spcPct val="110000"/>
              </a:lnSpc>
              <a:defRPr sz="1800">
                <a:solidFill>
                  <a:schemeClr val="tx1">
                    <a:lumMod val="50000"/>
                    <a:lumOff val="50000"/>
                  </a:schemeClr>
                </a:solidFill>
                <a:latin typeface="+mn-ea"/>
                <a:ea typeface="+mn-ea"/>
              </a:defRPr>
            </a:lvl1p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61" r:id="rId4"/>
    <p:sldLayoutId id="2147483658" r:id="rId5"/>
    <p:sldLayoutId id="2147483659" r:id="rId6"/>
    <p:sldLayoutId id="2147483663" r:id="rId7"/>
    <p:sldLayoutId id="2147483668" r:id="rId8"/>
    <p:sldLayoutId id="2147483667" r:id="rId9"/>
    <p:sldLayoutId id="2147483650" r:id="rId10"/>
    <p:sldLayoutId id="2147483660" r:id="rId11"/>
    <p:sldLayoutId id="2147483665" r:id="rId12"/>
    <p:sldLayoutId id="2147483669" r:id="rId13"/>
    <p:sldLayoutId id="2147483662" r:id="rId14"/>
    <p:sldLayoutId id="2147483670" r:id="rId15"/>
    <p:sldLayoutId id="2147483654" r:id="rId16"/>
    <p:sldLayoutId id="2147483655" r:id="rId17"/>
  </p:sldLayoutIdLst>
  <p:timing>
    <p:tnLst>
      <p:par>
        <p:cTn id="1" dur="indefinite" restart="never" nodeType="tmRoot"/>
      </p:par>
    </p:tnLst>
  </p:timing>
  <p:hf hdr="0" dt="0"/>
  <p:txStyles>
    <p:titleStyle>
      <a:lvl1pPr algn="l" rtl="0" eaLnBrk="1" fontAlgn="base" hangingPunct="1">
        <a:lnSpc>
          <a:spcPct val="110000"/>
        </a:lnSpc>
        <a:spcBef>
          <a:spcPct val="0"/>
        </a:spcBef>
        <a:spcAft>
          <a:spcPct val="0"/>
        </a:spcAft>
        <a:defRPr kumimoji="1" sz="2400" b="0">
          <a:solidFill>
            <a:schemeClr val="tx1"/>
          </a:solidFill>
          <a:latin typeface="+mj-lt"/>
          <a:ea typeface="+mj-ea"/>
          <a:cs typeface="+mj-cs"/>
        </a:defRPr>
      </a:lvl1pPr>
      <a:lvl2pPr algn="ctr" rtl="0" eaLnBrk="1" fontAlgn="base" hangingPunct="1">
        <a:spcBef>
          <a:spcPct val="0"/>
        </a:spcBef>
        <a:spcAft>
          <a:spcPct val="0"/>
        </a:spcAft>
        <a:defRPr kumimoji="1" sz="4767">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767">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767">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767">
          <a:solidFill>
            <a:schemeClr val="tx2"/>
          </a:solidFill>
          <a:latin typeface="Arial" charset="0"/>
          <a:ea typeface="ＭＳ Ｐゴシック" pitchFamily="50" charset="-128"/>
        </a:defRPr>
      </a:lvl5pPr>
      <a:lvl6pPr marL="495285" algn="ctr" rtl="0" eaLnBrk="1" fontAlgn="base" hangingPunct="1">
        <a:spcBef>
          <a:spcPct val="0"/>
        </a:spcBef>
        <a:spcAft>
          <a:spcPct val="0"/>
        </a:spcAft>
        <a:defRPr kumimoji="1" sz="4767">
          <a:solidFill>
            <a:schemeClr val="tx2"/>
          </a:solidFill>
          <a:latin typeface="Arial" charset="0"/>
          <a:ea typeface="ＭＳ Ｐゴシック" pitchFamily="50" charset="-128"/>
        </a:defRPr>
      </a:lvl6pPr>
      <a:lvl7pPr marL="990570" algn="ctr" rtl="0" eaLnBrk="1" fontAlgn="base" hangingPunct="1">
        <a:spcBef>
          <a:spcPct val="0"/>
        </a:spcBef>
        <a:spcAft>
          <a:spcPct val="0"/>
        </a:spcAft>
        <a:defRPr kumimoji="1" sz="4767">
          <a:solidFill>
            <a:schemeClr val="tx2"/>
          </a:solidFill>
          <a:latin typeface="Arial" charset="0"/>
          <a:ea typeface="ＭＳ Ｐゴシック" pitchFamily="50" charset="-128"/>
        </a:defRPr>
      </a:lvl7pPr>
      <a:lvl8pPr marL="1485854" algn="ctr" rtl="0" eaLnBrk="1" fontAlgn="base" hangingPunct="1">
        <a:spcBef>
          <a:spcPct val="0"/>
        </a:spcBef>
        <a:spcAft>
          <a:spcPct val="0"/>
        </a:spcAft>
        <a:defRPr kumimoji="1" sz="4767">
          <a:solidFill>
            <a:schemeClr val="tx2"/>
          </a:solidFill>
          <a:latin typeface="Arial" charset="0"/>
          <a:ea typeface="ＭＳ Ｐゴシック" pitchFamily="50" charset="-128"/>
        </a:defRPr>
      </a:lvl8pPr>
      <a:lvl9pPr marL="1981139" algn="ctr" rtl="0" eaLnBrk="1" fontAlgn="base" hangingPunct="1">
        <a:spcBef>
          <a:spcPct val="0"/>
        </a:spcBef>
        <a:spcAft>
          <a:spcPct val="0"/>
        </a:spcAft>
        <a:defRPr kumimoji="1" sz="4767">
          <a:solidFill>
            <a:schemeClr val="tx2"/>
          </a:solidFill>
          <a:latin typeface="Arial" charset="0"/>
          <a:ea typeface="ＭＳ Ｐゴシック" pitchFamily="50" charset="-128"/>
        </a:defRPr>
      </a:lvl9pPr>
    </p:titleStyle>
    <p:body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4.0/deed.j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ja-JP" altLang="en-US" dirty="0" smtClean="0"/>
              <a:t>本教材の利用について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本教材は、平成</a:t>
            </a:r>
            <a:r>
              <a:rPr kumimoji="1" lang="en-US" altLang="ja-JP" dirty="0" smtClean="0"/>
              <a:t>28</a:t>
            </a:r>
            <a:r>
              <a:rPr kumimoji="1" lang="ja-JP" altLang="en-US" dirty="0" smtClean="0"/>
              <a:t>年度 特許庁産業財産権制度問題調査研究「デザインの創作活動の特性に応じた実践的な知的財産権制度の知識修得の在り方に関する調査研究」（請負先：国立大学法人大阪大学 知的財産センター）に基づき作成したものです。</a:t>
            </a:r>
            <a:endParaRPr kumimoji="1" lang="en-US" altLang="ja-JP" dirty="0" smtClean="0"/>
          </a:p>
          <a:p>
            <a:r>
              <a:rPr kumimoji="1" lang="ja-JP" altLang="en-US" dirty="0" smtClean="0"/>
              <a:t>本教材の著作権は、第三者に権利があることを表示している内容を除き、特許庁に帰属しています。また、本教材は、</a:t>
            </a:r>
            <a:r>
              <a:rPr lang="ja-JP" altLang="en-US" dirty="0" smtClean="0"/>
              <a:t>第三者</a:t>
            </a:r>
            <a:r>
              <a:rPr lang="ja-JP" altLang="en-US" dirty="0"/>
              <a:t>に権利があることを表示している</a:t>
            </a:r>
            <a:r>
              <a:rPr lang="ja-JP" altLang="en-US" dirty="0" smtClean="0"/>
              <a:t>内容を</a:t>
            </a:r>
            <a:r>
              <a:rPr lang="ja-JP" altLang="en-US" dirty="0"/>
              <a:t>除き</a:t>
            </a:r>
            <a:r>
              <a:rPr lang="ja-JP" altLang="en-US" dirty="0" smtClean="0"/>
              <a:t>、</a:t>
            </a:r>
            <a:r>
              <a:rPr kumimoji="1" lang="ja-JP" altLang="en-US" dirty="0" smtClean="0">
                <a:hlinkClick r:id="rId3"/>
              </a:rPr>
              <a:t>クリエイティブ・コモンズ 表示 </a:t>
            </a:r>
            <a:r>
              <a:rPr kumimoji="1" lang="en-US" altLang="ja-JP" dirty="0" smtClean="0">
                <a:hlinkClick r:id="rId3"/>
              </a:rPr>
              <a:t>- </a:t>
            </a:r>
            <a:r>
              <a:rPr kumimoji="1" lang="ja-JP" altLang="en-US" dirty="0" smtClean="0">
                <a:hlinkClick r:id="rId3"/>
              </a:rPr>
              <a:t>非営利 </a:t>
            </a:r>
            <a:r>
              <a:rPr kumimoji="1" lang="en-US" altLang="ja-JP" dirty="0" smtClean="0">
                <a:hlinkClick r:id="rId3"/>
              </a:rPr>
              <a:t>4.0 </a:t>
            </a:r>
            <a:r>
              <a:rPr kumimoji="1" lang="ja-JP" altLang="en-US" dirty="0" smtClean="0">
                <a:hlinkClick r:id="rId3"/>
              </a:rPr>
              <a:t>国際 ライセンス</a:t>
            </a:r>
            <a:r>
              <a:rPr kumimoji="1" lang="ja-JP" altLang="en-US" dirty="0" smtClean="0"/>
              <a:t>の下に提供されています。</a:t>
            </a:r>
            <a:endParaRPr kumimoji="1" lang="en-US" altLang="ja-JP" dirty="0" smtClean="0"/>
          </a:p>
          <a:p>
            <a:endParaRPr lang="en-US" altLang="ja-JP" dirty="0" smtClean="0"/>
          </a:p>
          <a:p>
            <a:endParaRPr lang="en-US" altLang="ja-JP" dirty="0" smtClean="0"/>
          </a:p>
          <a:p>
            <a:endParaRPr lang="en-US" altLang="ja-JP" dirty="0"/>
          </a:p>
          <a:p>
            <a:r>
              <a:rPr kumimoji="1" lang="ja-JP" altLang="en-US" dirty="0" smtClean="0"/>
              <a:t>本教材は、できる限り正確な情報の提供を期して作成したものですが、不正確な情報や古い情報を含んでいる可能性があります。本教材を利用したことにより損害・損失等を被る事態が生じたとしても、特許庁、国立大学法人大阪大学 知的財産センター及び執筆者は一切の責任を負いかねますので、ご了承ください。</a:t>
            </a:r>
            <a:endParaRPr kumimoji="1" lang="en-US" altLang="ja-JP" dirty="0" smtClean="0"/>
          </a:p>
          <a:p>
            <a:endParaRPr lang="en-US" altLang="ja-JP" dirty="0" smtClean="0"/>
          </a:p>
          <a:p>
            <a:pPr marL="0" indent="0">
              <a:buNone/>
            </a:pPr>
            <a:r>
              <a:rPr kumimoji="1" lang="ja-JP" altLang="en-US" sz="1400" dirty="0" smtClean="0"/>
              <a:t>　　　　　　　　　　　　　　　　　　　　　　　　　　　　　　　　　　［本教材の利用に関するお問い合わせ先］</a:t>
            </a:r>
            <a:endParaRPr kumimoji="1" lang="en-US" altLang="ja-JP" sz="1400" dirty="0" smtClean="0"/>
          </a:p>
          <a:p>
            <a:pPr marL="0" indent="0">
              <a:buNone/>
            </a:pPr>
            <a:r>
              <a:rPr kumimoji="1" lang="ja-JP" altLang="en-US" sz="1400" dirty="0" smtClean="0"/>
              <a:t>　　　　　　　　　　　　　　　　　　　　　　　　　　　　　　　　　　　特許庁 審査第一部 意匠課 企画調査班</a:t>
            </a:r>
            <a:endParaRPr kumimoji="1" lang="en-US" altLang="ja-JP" sz="1400" dirty="0" smtClean="0"/>
          </a:p>
          <a:p>
            <a:pPr marL="0" indent="0">
              <a:buNone/>
            </a:pPr>
            <a:r>
              <a:rPr lang="ja-JP" altLang="en-US" sz="1400" dirty="0" smtClean="0"/>
              <a:t>　　　　　　　　　　　　　　　　　　　　　　　　　　　　　　　　　　　</a:t>
            </a:r>
            <a:r>
              <a:rPr lang="en-US" altLang="ja-JP" sz="1400" dirty="0" smtClean="0"/>
              <a:t>TEL</a:t>
            </a:r>
            <a:r>
              <a:rPr lang="ja-JP" altLang="en-US" sz="1400" dirty="0" smtClean="0"/>
              <a:t>：</a:t>
            </a:r>
            <a:r>
              <a:rPr lang="en-US" altLang="ja-JP" sz="1400" dirty="0" smtClean="0"/>
              <a:t>03-3581-1101</a:t>
            </a:r>
            <a:r>
              <a:rPr lang="ja-JP" altLang="en-US" sz="1400" dirty="0" smtClean="0"/>
              <a:t>（内線</a:t>
            </a:r>
            <a:r>
              <a:rPr lang="en-US" altLang="ja-JP" sz="1400" dirty="0" smtClean="0"/>
              <a:t>2907</a:t>
            </a:r>
            <a:r>
              <a:rPr lang="ja-JP" altLang="en-US" sz="1400" dirty="0" smtClean="0"/>
              <a:t>）</a:t>
            </a:r>
            <a:endParaRPr kumimoji="1" lang="en-US" altLang="ja-JP" sz="1400"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0</a:t>
            </a:fld>
            <a:endParaRPr lang="ja-JP" altLang="en-US" dirty="0"/>
          </a:p>
        </p:txBody>
      </p:sp>
      <p:pic>
        <p:nvPicPr>
          <p:cNvPr id="6" name="図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624" y="2851200"/>
            <a:ext cx="1428750" cy="495300"/>
          </a:xfrm>
          <a:prstGeom prst="rect">
            <a:avLst/>
          </a:prstGeom>
        </p:spPr>
      </p:pic>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69763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solidFill>
            <a:schemeClr val="accent6">
              <a:lumMod val="40000"/>
              <a:lumOff val="60000"/>
            </a:schemeClr>
          </a:solidFill>
        </p:spPr>
        <p:txBody>
          <a:bodyPr/>
          <a:lstStyle/>
          <a:p>
            <a:r>
              <a:rPr kumimoji="1" lang="en-US" altLang="ja-JP" dirty="0" smtClean="0"/>
              <a:t>11-01</a:t>
            </a:r>
            <a:r>
              <a:rPr kumimoji="1" lang="ja-JP" altLang="en-US" dirty="0" smtClean="0"/>
              <a:t>　著作権とは</a:t>
            </a:r>
            <a:endParaRPr kumimoji="1" lang="ja-JP" altLang="en-US" dirty="0"/>
          </a:p>
        </p:txBody>
      </p:sp>
      <p:sp>
        <p:nvSpPr>
          <p:cNvPr id="7" name="コンテンツ プレースホルダー 6"/>
          <p:cNvSpPr>
            <a:spLocks noGrp="1"/>
          </p:cNvSpPr>
          <p:nvPr>
            <p:ph idx="1"/>
          </p:nvPr>
        </p:nvSpPr>
        <p:spPr>
          <a:xfrm>
            <a:off x="128464" y="1265720"/>
            <a:ext cx="9649072" cy="792000"/>
          </a:xfrm>
          <a:solidFill>
            <a:schemeClr val="accent6">
              <a:lumMod val="20000"/>
              <a:lumOff val="80000"/>
            </a:schemeClr>
          </a:solidFill>
        </p:spPr>
        <p:txBody>
          <a:bodyPr/>
          <a:lstStyle/>
          <a:p>
            <a:r>
              <a:rPr lang="ja-JP" altLang="en-US" dirty="0" smtClean="0"/>
              <a:t>譲渡権とは、著作物の原作品・複製物を公衆に販売等することに関する権利。</a:t>
            </a:r>
            <a:endParaRPr lang="en-US" altLang="ja-JP" dirty="0" smtClean="0"/>
          </a:p>
          <a:p>
            <a:r>
              <a:rPr lang="ja-JP" altLang="en-US" dirty="0" smtClean="0"/>
              <a:t>すなわち、他人に無断で著作物を公衆に譲渡されない権利といえる。</a:t>
            </a:r>
            <a:endParaRPr lang="en-US" altLang="ja-JP" dirty="0" smtClean="0"/>
          </a:p>
        </p:txBody>
      </p:sp>
      <p:sp>
        <p:nvSpPr>
          <p:cNvPr id="8" name="テキスト プレースホルダー 7"/>
          <p:cNvSpPr>
            <a:spLocks noGrp="1"/>
          </p:cNvSpPr>
          <p:nvPr>
            <p:ph type="body" sz="quarter" idx="10"/>
          </p:nvPr>
        </p:nvSpPr>
        <p:spPr/>
        <p:txBody>
          <a:bodyPr/>
          <a:lstStyle/>
          <a:p>
            <a:pPr marL="0" indent="0">
              <a:buNone/>
            </a:pPr>
            <a:r>
              <a:rPr kumimoji="1" lang="ja-JP" altLang="en-US" sz="2400" dirty="0" smtClean="0">
                <a:solidFill>
                  <a:schemeClr val="accent6">
                    <a:lumMod val="50000"/>
                  </a:schemeClr>
                </a:solidFill>
              </a:rPr>
              <a:t>譲渡権</a:t>
            </a:r>
            <a:endParaRPr kumimoji="1" lang="ja-JP" altLang="en-US" sz="2400" dirty="0">
              <a:solidFill>
                <a:schemeClr val="accent6">
                  <a:lumMod val="50000"/>
                </a:schemeClr>
              </a:solidFill>
            </a:endParaRP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9</a:t>
            </a:fld>
            <a:endParaRPr lang="ja-JP" altLang="en-US" dirty="0"/>
          </a:p>
        </p:txBody>
      </p:sp>
      <p:sp>
        <p:nvSpPr>
          <p:cNvPr id="9" name="正方形/長方形 8"/>
          <p:cNvSpPr/>
          <p:nvPr/>
        </p:nvSpPr>
        <p:spPr>
          <a:xfrm>
            <a:off x="128588" y="2347200"/>
            <a:ext cx="1008000" cy="432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消尽</a:t>
            </a:r>
            <a:endParaRPr kumimoji="1" lang="ja-JP" altLang="en-US" sz="2400" dirty="0">
              <a:solidFill>
                <a:schemeClr val="tx1"/>
              </a:solidFill>
            </a:endParaRPr>
          </a:p>
        </p:txBody>
      </p:sp>
      <p:sp>
        <p:nvSpPr>
          <p:cNvPr id="10" name="コンテンツ プレースホルダー 2"/>
          <p:cNvSpPr txBox="1">
            <a:spLocks/>
          </p:cNvSpPr>
          <p:nvPr/>
        </p:nvSpPr>
        <p:spPr bwMode="auto">
          <a:xfrm>
            <a:off x="128588" y="2923200"/>
            <a:ext cx="9648000" cy="3384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a:lnSpc>
                <a:spcPct val="110000"/>
              </a:lnSpc>
            </a:pPr>
            <a:r>
              <a:rPr lang="ja-JP" altLang="en-US" kern="0" dirty="0" smtClean="0"/>
              <a:t>消尽とは、いったん適法に譲渡されたものについては譲渡権が働かなくなること。</a:t>
            </a:r>
            <a:endParaRPr lang="en-US" altLang="ja-JP" kern="0" dirty="0" smtClean="0"/>
          </a:p>
          <a:p>
            <a:pPr>
              <a:lnSpc>
                <a:spcPct val="110000"/>
              </a:lnSpc>
            </a:pPr>
            <a:r>
              <a:rPr lang="ja-JP" altLang="en-US" kern="0" dirty="0" smtClean="0"/>
              <a:t>例えば、店頭で売られている書籍を買った場合、譲渡権は消滅するので、その書籍自体の転売は自由に行える。一方、その書籍を複製して、そのコピーを転売することはできない。</a:t>
            </a:r>
            <a:endParaRPr lang="en-US" altLang="ja-JP" kern="0" dirty="0" smtClean="0"/>
          </a:p>
        </p:txBody>
      </p:sp>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490164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solidFill>
            <a:schemeClr val="accent6">
              <a:lumMod val="40000"/>
              <a:lumOff val="60000"/>
            </a:schemeClr>
          </a:solidFill>
        </p:spPr>
        <p:txBody>
          <a:bodyPr/>
          <a:lstStyle/>
          <a:p>
            <a:r>
              <a:rPr kumimoji="1" lang="en-US" altLang="ja-JP" dirty="0" smtClean="0"/>
              <a:t>11-01</a:t>
            </a:r>
            <a:r>
              <a:rPr kumimoji="1" lang="ja-JP" altLang="en-US" dirty="0" smtClean="0"/>
              <a:t>　著作権とは</a:t>
            </a:r>
            <a:endParaRPr kumimoji="1" lang="ja-JP" altLang="en-US" dirty="0"/>
          </a:p>
        </p:txBody>
      </p:sp>
      <p:sp>
        <p:nvSpPr>
          <p:cNvPr id="7" name="コンテンツ プレースホルダー 6"/>
          <p:cNvSpPr>
            <a:spLocks noGrp="1"/>
          </p:cNvSpPr>
          <p:nvPr>
            <p:ph idx="1"/>
          </p:nvPr>
        </p:nvSpPr>
        <p:spPr>
          <a:xfrm>
            <a:off x="128464" y="1265720"/>
            <a:ext cx="9649072" cy="1728000"/>
          </a:xfrm>
          <a:solidFill>
            <a:schemeClr val="accent6">
              <a:lumMod val="20000"/>
              <a:lumOff val="80000"/>
            </a:schemeClr>
          </a:solidFill>
        </p:spPr>
        <p:txBody>
          <a:bodyPr/>
          <a:lstStyle/>
          <a:p>
            <a:r>
              <a:rPr lang="ja-JP" altLang="en-US" dirty="0"/>
              <a:t>翻案権とは、</a:t>
            </a:r>
            <a:r>
              <a:rPr lang="ja-JP" altLang="en-US" dirty="0" smtClean="0"/>
              <a:t>著作物に翻訳</a:t>
            </a:r>
            <a:r>
              <a:rPr lang="ja-JP" altLang="en-US" dirty="0"/>
              <a:t>、編曲、変形、脚色、映画化などに</a:t>
            </a:r>
            <a:r>
              <a:rPr lang="ja-JP" altLang="en-US" dirty="0" smtClean="0"/>
              <a:t>より創作性</a:t>
            </a:r>
            <a:r>
              <a:rPr lang="ja-JP" altLang="en-US" dirty="0"/>
              <a:t>のある修正、変更、増減</a:t>
            </a:r>
            <a:r>
              <a:rPr lang="ja-JP" altLang="en-US" dirty="0" smtClean="0"/>
              <a:t>等を加えて、</a:t>
            </a:r>
            <a:r>
              <a:rPr lang="ja-JP" altLang="en-US" dirty="0"/>
              <a:t>もとの著作物の表現の本質的な特徴を維持しつつ、新たな著作物を生み出す行為に関する権利</a:t>
            </a:r>
            <a:r>
              <a:rPr lang="ja-JP" altLang="en-US" dirty="0" smtClean="0"/>
              <a:t>。</a:t>
            </a:r>
            <a:endParaRPr lang="en-US" altLang="ja-JP" dirty="0" smtClean="0"/>
          </a:p>
          <a:p>
            <a:r>
              <a:rPr lang="ja-JP" altLang="en-US" dirty="0" smtClean="0"/>
              <a:t>すなわち、他人に無断で二次的著作物を創作されない権利といえる。</a:t>
            </a:r>
            <a:endParaRPr lang="en-US" altLang="ja-JP" dirty="0"/>
          </a:p>
          <a:p>
            <a:r>
              <a:rPr lang="ja-JP" altLang="en-US" dirty="0"/>
              <a:t>翻案権が及ぶかどうか、実際の判断は難しい。</a:t>
            </a:r>
          </a:p>
        </p:txBody>
      </p:sp>
      <p:sp>
        <p:nvSpPr>
          <p:cNvPr id="8" name="テキスト プレースホルダー 7"/>
          <p:cNvSpPr>
            <a:spLocks noGrp="1"/>
          </p:cNvSpPr>
          <p:nvPr>
            <p:ph type="body" sz="quarter" idx="10"/>
          </p:nvPr>
        </p:nvSpPr>
        <p:spPr/>
        <p:txBody>
          <a:bodyPr/>
          <a:lstStyle/>
          <a:p>
            <a:pPr marL="0" indent="0">
              <a:buNone/>
            </a:pPr>
            <a:r>
              <a:rPr kumimoji="1" lang="ja-JP" altLang="en-US" sz="2400" dirty="0" smtClean="0">
                <a:solidFill>
                  <a:schemeClr val="accent6">
                    <a:lumMod val="50000"/>
                  </a:schemeClr>
                </a:solidFill>
              </a:rPr>
              <a:t>翻案権</a:t>
            </a:r>
            <a:endParaRPr kumimoji="1" lang="ja-JP" altLang="en-US" sz="2400" dirty="0">
              <a:solidFill>
                <a:schemeClr val="accent6">
                  <a:lumMod val="50000"/>
                </a:schemeClr>
              </a:solidFill>
            </a:endParaRP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10</a:t>
            </a:fld>
            <a:endParaRPr lang="ja-JP" altLang="en-US" dirty="0"/>
          </a:p>
        </p:txBody>
      </p:sp>
      <p:sp>
        <p:nvSpPr>
          <p:cNvPr id="10" name="正方形/長方形 9"/>
          <p:cNvSpPr/>
          <p:nvPr/>
        </p:nvSpPr>
        <p:spPr>
          <a:xfrm>
            <a:off x="129600" y="3283200"/>
            <a:ext cx="4679949" cy="64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1400" dirty="0" smtClean="0">
                <a:solidFill>
                  <a:schemeClr val="tx1"/>
                </a:solidFill>
              </a:rPr>
              <a:t>裁判例：</a:t>
            </a:r>
            <a:r>
              <a:rPr lang="en-US" altLang="ja-JP" sz="1400" dirty="0" smtClean="0">
                <a:solidFill>
                  <a:schemeClr val="tx1"/>
                </a:solidFill>
              </a:rPr>
              <a:t>〔</a:t>
            </a:r>
            <a:r>
              <a:rPr lang="ja-JP" altLang="en-US" sz="1400" dirty="0" smtClean="0">
                <a:solidFill>
                  <a:schemeClr val="tx1"/>
                </a:solidFill>
              </a:rPr>
              <a:t>魚釣りゲーム事件</a:t>
            </a:r>
            <a:r>
              <a:rPr lang="en-US" altLang="ja-JP" sz="1400" dirty="0" smtClean="0">
                <a:solidFill>
                  <a:schemeClr val="tx1"/>
                </a:solidFill>
              </a:rPr>
              <a:t>〕</a:t>
            </a:r>
            <a:r>
              <a:rPr lang="ja-JP" altLang="en-US" sz="1400" dirty="0" smtClean="0">
                <a:solidFill>
                  <a:schemeClr val="tx1"/>
                </a:solidFill>
              </a:rPr>
              <a:t>知財高判平成</a:t>
            </a:r>
            <a:r>
              <a:rPr lang="en-US" altLang="ja-JP" sz="1400" dirty="0" smtClean="0">
                <a:solidFill>
                  <a:schemeClr val="tx1"/>
                </a:solidFill>
              </a:rPr>
              <a:t>24</a:t>
            </a:r>
            <a:r>
              <a:rPr lang="ja-JP" altLang="en-US" sz="1400" dirty="0" smtClean="0">
                <a:solidFill>
                  <a:schemeClr val="tx1"/>
                </a:solidFill>
              </a:rPr>
              <a:t>年</a:t>
            </a:r>
            <a:r>
              <a:rPr lang="en-US" altLang="ja-JP" sz="1400" dirty="0" smtClean="0">
                <a:solidFill>
                  <a:schemeClr val="tx1"/>
                </a:solidFill>
              </a:rPr>
              <a:t>8</a:t>
            </a:r>
            <a:r>
              <a:rPr lang="ja-JP" altLang="en-US" sz="1400" dirty="0" smtClean="0">
                <a:solidFill>
                  <a:schemeClr val="tx1"/>
                </a:solidFill>
              </a:rPr>
              <a:t>月</a:t>
            </a:r>
            <a:r>
              <a:rPr lang="en-US" altLang="ja-JP" sz="1400" dirty="0" smtClean="0">
                <a:solidFill>
                  <a:schemeClr val="tx1"/>
                </a:solidFill>
              </a:rPr>
              <a:t>8</a:t>
            </a:r>
            <a:r>
              <a:rPr lang="ja-JP" altLang="en-US" sz="1400" dirty="0" smtClean="0">
                <a:solidFill>
                  <a:schemeClr val="tx1"/>
                </a:solidFill>
              </a:rPr>
              <a:t>日（平成</a:t>
            </a:r>
            <a:r>
              <a:rPr lang="en-US" altLang="ja-JP" sz="1400" dirty="0" smtClean="0">
                <a:solidFill>
                  <a:schemeClr val="tx1"/>
                </a:solidFill>
              </a:rPr>
              <a:t>24</a:t>
            </a:r>
            <a:r>
              <a:rPr lang="ja-JP" altLang="en-US" sz="1400" dirty="0" smtClean="0">
                <a:solidFill>
                  <a:schemeClr val="tx1"/>
                </a:solidFill>
              </a:rPr>
              <a:t>年（ネ）</a:t>
            </a:r>
            <a:r>
              <a:rPr lang="en-US" altLang="ja-JP" sz="1400" dirty="0" smtClean="0">
                <a:solidFill>
                  <a:schemeClr val="tx1"/>
                </a:solidFill>
              </a:rPr>
              <a:t>10027</a:t>
            </a:r>
            <a:r>
              <a:rPr lang="ja-JP" altLang="en-US" sz="1400" dirty="0" smtClean="0">
                <a:solidFill>
                  <a:schemeClr val="tx1"/>
                </a:solidFill>
              </a:rPr>
              <a:t>号）</a:t>
            </a:r>
            <a:endParaRPr kumimoji="1" lang="ja-JP" altLang="en-US" sz="1400" dirty="0">
              <a:solidFill>
                <a:schemeClr val="tx1"/>
              </a:solidFill>
            </a:endParaRPr>
          </a:p>
        </p:txBody>
      </p:sp>
      <p:sp>
        <p:nvSpPr>
          <p:cNvPr id="11" name="正方形/長方形 10"/>
          <p:cNvSpPr/>
          <p:nvPr/>
        </p:nvSpPr>
        <p:spPr>
          <a:xfrm>
            <a:off x="5097463" y="3283200"/>
            <a:ext cx="4679949" cy="64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1400" dirty="0" smtClean="0">
                <a:solidFill>
                  <a:schemeClr val="tx1"/>
                </a:solidFill>
              </a:rPr>
              <a:t>裁判例：</a:t>
            </a:r>
            <a:r>
              <a:rPr lang="en-US" altLang="ja-JP" sz="1400" dirty="0" smtClean="0">
                <a:solidFill>
                  <a:schemeClr val="tx1"/>
                </a:solidFill>
              </a:rPr>
              <a:t>〔</a:t>
            </a:r>
            <a:r>
              <a:rPr lang="ja-JP" altLang="en-US" sz="1400" dirty="0" smtClean="0">
                <a:solidFill>
                  <a:schemeClr val="tx1"/>
                </a:solidFill>
              </a:rPr>
              <a:t>プロ野球ドリームナイン事件</a:t>
            </a:r>
            <a:r>
              <a:rPr lang="en-US" altLang="ja-JP" sz="1400" dirty="0" smtClean="0">
                <a:solidFill>
                  <a:schemeClr val="tx1"/>
                </a:solidFill>
              </a:rPr>
              <a:t>〕</a:t>
            </a:r>
            <a:r>
              <a:rPr lang="ja-JP" altLang="en-US" sz="1400" dirty="0" smtClean="0">
                <a:solidFill>
                  <a:schemeClr val="tx1"/>
                </a:solidFill>
              </a:rPr>
              <a:t>知財高判平成</a:t>
            </a:r>
            <a:r>
              <a:rPr lang="en-US" altLang="ja-JP" sz="1400" dirty="0" smtClean="0">
                <a:solidFill>
                  <a:schemeClr val="tx1"/>
                </a:solidFill>
              </a:rPr>
              <a:t>27</a:t>
            </a:r>
            <a:r>
              <a:rPr lang="ja-JP" altLang="en-US" sz="1400" dirty="0" smtClean="0">
                <a:solidFill>
                  <a:schemeClr val="tx1"/>
                </a:solidFill>
              </a:rPr>
              <a:t>年</a:t>
            </a:r>
            <a:r>
              <a:rPr lang="en-US" altLang="ja-JP" sz="1400" dirty="0" smtClean="0">
                <a:solidFill>
                  <a:schemeClr val="tx1"/>
                </a:solidFill>
              </a:rPr>
              <a:t>6</a:t>
            </a:r>
            <a:r>
              <a:rPr lang="ja-JP" altLang="en-US" sz="1400" dirty="0" smtClean="0">
                <a:solidFill>
                  <a:schemeClr val="tx1"/>
                </a:solidFill>
              </a:rPr>
              <a:t>月</a:t>
            </a:r>
            <a:r>
              <a:rPr lang="en-US" altLang="ja-JP" sz="1400" dirty="0" smtClean="0">
                <a:solidFill>
                  <a:schemeClr val="tx1"/>
                </a:solidFill>
              </a:rPr>
              <a:t>24</a:t>
            </a:r>
            <a:r>
              <a:rPr lang="ja-JP" altLang="en-US" sz="1400" dirty="0" smtClean="0">
                <a:solidFill>
                  <a:schemeClr val="tx1"/>
                </a:solidFill>
              </a:rPr>
              <a:t>日（平成</a:t>
            </a:r>
            <a:r>
              <a:rPr lang="en-US" altLang="ja-JP" sz="1400" dirty="0" smtClean="0">
                <a:solidFill>
                  <a:schemeClr val="tx1"/>
                </a:solidFill>
              </a:rPr>
              <a:t>26</a:t>
            </a:r>
            <a:r>
              <a:rPr lang="ja-JP" altLang="en-US" sz="1400" dirty="0" smtClean="0">
                <a:solidFill>
                  <a:schemeClr val="tx1"/>
                </a:solidFill>
              </a:rPr>
              <a:t>年（ネ）</a:t>
            </a:r>
            <a:r>
              <a:rPr lang="en-US" altLang="ja-JP" sz="1400" dirty="0" smtClean="0">
                <a:solidFill>
                  <a:schemeClr val="tx1"/>
                </a:solidFill>
              </a:rPr>
              <a:t>10004</a:t>
            </a:r>
            <a:r>
              <a:rPr lang="ja-JP" altLang="en-US" sz="1400" dirty="0" smtClean="0">
                <a:solidFill>
                  <a:schemeClr val="tx1"/>
                </a:solidFill>
              </a:rPr>
              <a:t>号）</a:t>
            </a:r>
            <a:endParaRPr kumimoji="1" lang="ja-JP" altLang="en-US" sz="1400" dirty="0">
              <a:solidFill>
                <a:schemeClr val="tx1"/>
              </a:solidFill>
            </a:endParaRPr>
          </a:p>
        </p:txBody>
      </p:sp>
      <p:sp>
        <p:nvSpPr>
          <p:cNvPr id="12" name="正方形/長方形 11"/>
          <p:cNvSpPr/>
          <p:nvPr/>
        </p:nvSpPr>
        <p:spPr>
          <a:xfrm>
            <a:off x="129600" y="4074460"/>
            <a:ext cx="4679949"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pPr>
            <a:r>
              <a:rPr kumimoji="1" lang="ja-JP" altLang="en-US" sz="1400" dirty="0" smtClean="0">
                <a:solidFill>
                  <a:schemeClr val="tx1"/>
                </a:solidFill>
              </a:rPr>
              <a:t>ゲーム画面（魚の引き寄せ画面）に翻案権が及ぶかどうかが問題となった。</a:t>
            </a:r>
            <a:endParaRPr kumimoji="1" lang="en-US" altLang="ja-JP" sz="1400" dirty="0" smtClean="0">
              <a:solidFill>
                <a:schemeClr val="tx1"/>
              </a:solidFill>
            </a:endParaRPr>
          </a:p>
        </p:txBody>
      </p:sp>
      <p:sp>
        <p:nvSpPr>
          <p:cNvPr id="13" name="正方形/長方形 12"/>
          <p:cNvSpPr/>
          <p:nvPr/>
        </p:nvSpPr>
        <p:spPr>
          <a:xfrm>
            <a:off x="5097462" y="4074460"/>
            <a:ext cx="4679949"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pPr>
            <a:r>
              <a:rPr kumimoji="1" lang="ja-JP" altLang="en-US" sz="1400" dirty="0" smtClean="0">
                <a:solidFill>
                  <a:schemeClr val="tx1"/>
                </a:solidFill>
              </a:rPr>
              <a:t>ソーシャルゲーム内のカードに翻案権が及ぶかどうかが問題となった。</a:t>
            </a:r>
            <a:endParaRPr kumimoji="1" lang="en-US" altLang="ja-JP" sz="1400" dirty="0" smtClean="0">
              <a:solidFill>
                <a:schemeClr val="tx1"/>
              </a:solidFill>
            </a:endParaRPr>
          </a:p>
        </p:txBody>
      </p:sp>
      <p:pic>
        <p:nvPicPr>
          <p:cNvPr id="14" name="図 13"/>
          <p:cNvPicPr>
            <a:picLocks noChangeAspect="1"/>
          </p:cNvPicPr>
          <p:nvPr/>
        </p:nvPicPr>
        <p:blipFill>
          <a:blip r:embed="rId3"/>
          <a:stretch>
            <a:fillRect/>
          </a:stretch>
        </p:blipFill>
        <p:spPr>
          <a:xfrm>
            <a:off x="865862" y="4650460"/>
            <a:ext cx="3207423" cy="1600790"/>
          </a:xfrm>
          <a:prstGeom prst="rect">
            <a:avLst/>
          </a:prstGeom>
        </p:spPr>
      </p:pic>
      <p:pic>
        <p:nvPicPr>
          <p:cNvPr id="15" name="図 14"/>
          <p:cNvPicPr>
            <a:picLocks noChangeAspect="1"/>
          </p:cNvPicPr>
          <p:nvPr/>
        </p:nvPicPr>
        <p:blipFill>
          <a:blip r:embed="rId4"/>
          <a:stretch>
            <a:fillRect/>
          </a:stretch>
        </p:blipFill>
        <p:spPr>
          <a:xfrm>
            <a:off x="6091865" y="4650460"/>
            <a:ext cx="2691141" cy="1674962"/>
          </a:xfrm>
          <a:prstGeom prst="rect">
            <a:avLst/>
          </a:prstGeom>
        </p:spPr>
      </p:pic>
      <p:sp>
        <p:nvSpPr>
          <p:cNvPr id="16" name="正方形/長方形 15"/>
          <p:cNvSpPr/>
          <p:nvPr/>
        </p:nvSpPr>
        <p:spPr>
          <a:xfrm>
            <a:off x="128587" y="6163200"/>
            <a:ext cx="4968000"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10000"/>
              </a:lnSpc>
            </a:pPr>
            <a:r>
              <a:rPr kumimoji="1" lang="ja-JP" altLang="en-US" sz="800" dirty="0" smtClean="0">
                <a:solidFill>
                  <a:schemeClr val="tx1"/>
                </a:solidFill>
              </a:rPr>
              <a:t>出典：裁判所ウェブサイト（原審である東京地判平成</a:t>
            </a:r>
            <a:r>
              <a:rPr kumimoji="1" lang="en-US" altLang="ja-JP" sz="800" dirty="0" smtClean="0">
                <a:solidFill>
                  <a:schemeClr val="tx1"/>
                </a:solidFill>
              </a:rPr>
              <a:t>24</a:t>
            </a:r>
            <a:r>
              <a:rPr kumimoji="1" lang="ja-JP" altLang="en-US" sz="800" dirty="0" smtClean="0">
                <a:solidFill>
                  <a:schemeClr val="tx1"/>
                </a:solidFill>
              </a:rPr>
              <a:t>年</a:t>
            </a:r>
            <a:r>
              <a:rPr kumimoji="1" lang="en-US" altLang="ja-JP" sz="800" dirty="0" smtClean="0">
                <a:solidFill>
                  <a:schemeClr val="tx1"/>
                </a:solidFill>
              </a:rPr>
              <a:t>2</a:t>
            </a:r>
            <a:r>
              <a:rPr kumimoji="1" lang="ja-JP" altLang="en-US" sz="800" dirty="0" smtClean="0">
                <a:solidFill>
                  <a:schemeClr val="tx1"/>
                </a:solidFill>
              </a:rPr>
              <a:t>月</a:t>
            </a:r>
            <a:r>
              <a:rPr kumimoji="1" lang="en-US" altLang="ja-JP" sz="800" dirty="0" smtClean="0">
                <a:solidFill>
                  <a:schemeClr val="tx1"/>
                </a:solidFill>
              </a:rPr>
              <a:t>23</a:t>
            </a:r>
            <a:r>
              <a:rPr kumimoji="1" lang="ja-JP" altLang="en-US" sz="800" dirty="0" smtClean="0">
                <a:solidFill>
                  <a:schemeClr val="tx1"/>
                </a:solidFill>
              </a:rPr>
              <a:t>日（平成</a:t>
            </a:r>
            <a:r>
              <a:rPr kumimoji="1" lang="en-US" altLang="ja-JP" sz="800" dirty="0" smtClean="0">
                <a:solidFill>
                  <a:schemeClr val="tx1"/>
                </a:solidFill>
              </a:rPr>
              <a:t>21</a:t>
            </a:r>
            <a:r>
              <a:rPr kumimoji="1" lang="ja-JP" altLang="en-US" sz="800" dirty="0" smtClean="0">
                <a:solidFill>
                  <a:schemeClr val="tx1"/>
                </a:solidFill>
              </a:rPr>
              <a:t>年（ワ）</a:t>
            </a:r>
            <a:r>
              <a:rPr kumimoji="1" lang="en-US" altLang="ja-JP" sz="800" dirty="0" smtClean="0">
                <a:solidFill>
                  <a:schemeClr val="tx1"/>
                </a:solidFill>
              </a:rPr>
              <a:t>34012</a:t>
            </a:r>
            <a:r>
              <a:rPr kumimoji="1" lang="ja-JP" altLang="en-US" sz="800" dirty="0" smtClean="0">
                <a:solidFill>
                  <a:schemeClr val="tx1"/>
                </a:solidFill>
              </a:rPr>
              <a:t>号）より）</a:t>
            </a:r>
            <a:endParaRPr kumimoji="1" lang="ja-JP" altLang="en-US" sz="800" dirty="0">
              <a:solidFill>
                <a:schemeClr val="tx1"/>
              </a:solidFill>
            </a:endParaRPr>
          </a:p>
        </p:txBody>
      </p:sp>
      <p:sp>
        <p:nvSpPr>
          <p:cNvPr id="17" name="正方形/長方形 16"/>
          <p:cNvSpPr/>
          <p:nvPr/>
        </p:nvSpPr>
        <p:spPr>
          <a:xfrm>
            <a:off x="5097461" y="6163792"/>
            <a:ext cx="4680073"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lnSpc>
                <a:spcPct val="110000"/>
              </a:lnSpc>
            </a:pPr>
            <a:r>
              <a:rPr kumimoji="1" lang="ja-JP" altLang="en-US" sz="800" dirty="0" smtClean="0">
                <a:solidFill>
                  <a:schemeClr val="tx1"/>
                </a:solidFill>
              </a:rPr>
              <a:t>出典：裁判所ウェブサイト</a:t>
            </a:r>
            <a:endParaRPr kumimoji="1" lang="ja-JP" altLang="en-US" sz="800" dirty="0">
              <a:solidFill>
                <a:schemeClr val="tx1"/>
              </a:solidFill>
            </a:endParaRPr>
          </a:p>
        </p:txBody>
      </p:sp>
      <p:sp>
        <p:nvSpPr>
          <p:cNvPr id="1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510983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en-US" altLang="ja-JP" dirty="0" smtClean="0"/>
              <a:t>11-02</a:t>
            </a:r>
            <a:br>
              <a:rPr kumimoji="1" lang="en-US" altLang="ja-JP" dirty="0" smtClean="0"/>
            </a:br>
            <a:r>
              <a:rPr kumimoji="1" lang="ja-JP" altLang="en-US" dirty="0" smtClean="0"/>
              <a:t>著作物の保護期間</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11</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729621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en-US" altLang="ja-JP" dirty="0" smtClean="0"/>
              <a:t>11-02</a:t>
            </a:r>
            <a:r>
              <a:rPr kumimoji="1" lang="ja-JP" altLang="en-US" dirty="0" smtClean="0"/>
              <a:t>　著作物の保護期間</a:t>
            </a:r>
            <a:endParaRPr kumimoji="1" lang="ja-JP" altLang="en-US" dirty="0"/>
          </a:p>
        </p:txBody>
      </p:sp>
      <p:sp>
        <p:nvSpPr>
          <p:cNvPr id="3" name="コンテンツ プレースホルダー 2"/>
          <p:cNvSpPr>
            <a:spLocks noGrp="1"/>
          </p:cNvSpPr>
          <p:nvPr>
            <p:ph idx="1"/>
          </p:nvPr>
        </p:nvSpPr>
        <p:spPr>
          <a:xfrm>
            <a:off x="128464" y="692696"/>
            <a:ext cx="9649072" cy="1368000"/>
          </a:xfrm>
          <a:solidFill>
            <a:schemeClr val="accent6">
              <a:lumMod val="20000"/>
              <a:lumOff val="80000"/>
            </a:schemeClr>
          </a:solidFill>
        </p:spPr>
        <p:txBody>
          <a:bodyPr/>
          <a:lstStyle/>
          <a:p>
            <a:r>
              <a:rPr kumimoji="1" lang="ja-JP" altLang="en-US" dirty="0" smtClean="0"/>
              <a:t>著作権法上の権利には一定の存続期間が定められており、この期間を著作物の保護期間（著作権の存続期間）という。</a:t>
            </a:r>
            <a:endParaRPr kumimoji="1" lang="en-US" altLang="ja-JP" dirty="0" smtClean="0"/>
          </a:p>
          <a:p>
            <a:r>
              <a:rPr kumimoji="1" lang="ja-JP" altLang="en-US" dirty="0" smtClean="0"/>
              <a:t>著作物の保護期間は、著作者が「著作物を創作したとき」から、「生存している期間」</a:t>
            </a:r>
            <a:r>
              <a:rPr kumimoji="1" lang="en-US" altLang="ja-JP" dirty="0" smtClean="0"/>
              <a:t>+</a:t>
            </a:r>
            <a:r>
              <a:rPr kumimoji="1" lang="ja-JP" altLang="en-US" dirty="0" smtClean="0"/>
              <a:t>「死後</a:t>
            </a:r>
            <a:r>
              <a:rPr kumimoji="1" lang="en-US" altLang="ja-JP" dirty="0" smtClean="0"/>
              <a:t>50</a:t>
            </a:r>
            <a:r>
              <a:rPr kumimoji="1" lang="ja-JP" altLang="en-US" dirty="0" smtClean="0"/>
              <a:t>年間」が原則である。例外は下図のとおり。</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12</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432013587"/>
              </p:ext>
            </p:extLst>
          </p:nvPr>
        </p:nvGraphicFramePr>
        <p:xfrm>
          <a:off x="633000" y="2347200"/>
          <a:ext cx="8640000" cy="3888000"/>
        </p:xfrm>
        <a:graphic>
          <a:graphicData uri="http://schemas.openxmlformats.org/drawingml/2006/table">
            <a:tbl>
              <a:tblPr>
                <a:tableStyleId>{5C22544A-7EE6-4342-B048-85BDC9FD1C3A}</a:tableStyleId>
              </a:tblPr>
              <a:tblGrid>
                <a:gridCol w="3456000">
                  <a:extLst>
                    <a:ext uri="{9D8B030D-6E8A-4147-A177-3AD203B41FA5}">
                      <a16:colId xmlns:a16="http://schemas.microsoft.com/office/drawing/2014/main" xmlns="" val="20000"/>
                    </a:ext>
                  </a:extLst>
                </a:gridCol>
                <a:gridCol w="5184000">
                  <a:extLst>
                    <a:ext uri="{9D8B030D-6E8A-4147-A177-3AD203B41FA5}">
                      <a16:colId xmlns:a16="http://schemas.microsoft.com/office/drawing/2014/main" xmlns="" val="20001"/>
                    </a:ext>
                  </a:extLst>
                </a:gridCol>
              </a:tblGrid>
              <a:tr h="432000">
                <a:tc>
                  <a:txBody>
                    <a:bodyPr/>
                    <a:lstStyle/>
                    <a:p>
                      <a:pPr algn="ctr">
                        <a:lnSpc>
                          <a:spcPct val="110000"/>
                        </a:lnSpc>
                      </a:pPr>
                      <a:r>
                        <a:rPr kumimoji="1" lang="ja-JP" altLang="en-US" sz="1800" b="1" dirty="0" smtClean="0"/>
                        <a:t>著作物の種類</a:t>
                      </a:r>
                      <a:endParaRPr kumimoji="1" lang="ja-JP" altLang="en-US" sz="1800" b="1" dirty="0"/>
                    </a:p>
                  </a:txBody>
                  <a:tcPr anchor="ctr">
                    <a:solidFill>
                      <a:schemeClr val="bg1">
                        <a:lumMod val="85000"/>
                      </a:schemeClr>
                    </a:solidFill>
                  </a:tcPr>
                </a:tc>
                <a:tc>
                  <a:txBody>
                    <a:bodyPr/>
                    <a:lstStyle/>
                    <a:p>
                      <a:pPr algn="ctr">
                        <a:lnSpc>
                          <a:spcPct val="110000"/>
                        </a:lnSpc>
                      </a:pPr>
                      <a:r>
                        <a:rPr kumimoji="1" lang="ja-JP" altLang="en-US" sz="1800" b="1" dirty="0" smtClean="0"/>
                        <a:t>保護期間</a:t>
                      </a:r>
                      <a:endParaRPr kumimoji="1" lang="ja-JP" altLang="en-US" sz="1800" b="1" dirty="0"/>
                    </a:p>
                  </a:txBody>
                  <a:tcPr anchor="ctr">
                    <a:solidFill>
                      <a:schemeClr val="bg1">
                        <a:lumMod val="85000"/>
                      </a:schemeClr>
                    </a:solidFill>
                  </a:tcPr>
                </a:tc>
                <a:extLst>
                  <a:ext uri="{0D108BD9-81ED-4DB2-BD59-A6C34878D82A}">
                    <a16:rowId xmlns:a16="http://schemas.microsoft.com/office/drawing/2014/main" xmlns="" val="10000"/>
                  </a:ext>
                </a:extLst>
              </a:tr>
              <a:tr h="1152000">
                <a:tc>
                  <a:txBody>
                    <a:bodyPr/>
                    <a:lstStyle/>
                    <a:p>
                      <a:pPr algn="ctr">
                        <a:lnSpc>
                          <a:spcPct val="110000"/>
                        </a:lnSpc>
                      </a:pPr>
                      <a:r>
                        <a:rPr kumimoji="1" lang="ja-JP" altLang="en-US" sz="1800" b="0" dirty="0" smtClean="0"/>
                        <a:t>無名・変名の著作物</a:t>
                      </a:r>
                      <a:endParaRPr kumimoji="1" lang="en-US" altLang="ja-JP" sz="1800" b="0" dirty="0" smtClean="0"/>
                    </a:p>
                    <a:p>
                      <a:pPr algn="ctr">
                        <a:lnSpc>
                          <a:spcPct val="110000"/>
                        </a:lnSpc>
                      </a:pPr>
                      <a:r>
                        <a:rPr kumimoji="1" lang="ja-JP" altLang="en-US" sz="1800" dirty="0" smtClean="0"/>
                        <a:t>（周知の変名は除く）</a:t>
                      </a:r>
                      <a:endParaRPr kumimoji="1" lang="ja-JP" altLang="en-US" sz="1800" dirty="0"/>
                    </a:p>
                  </a:txBody>
                  <a:tcPr anchor="ctr">
                    <a:solidFill>
                      <a:schemeClr val="bg1">
                        <a:lumMod val="95000"/>
                      </a:schemeClr>
                    </a:solidFill>
                  </a:tcPr>
                </a:tc>
                <a:tc>
                  <a:txBody>
                    <a:bodyPr/>
                    <a:lstStyle/>
                    <a:p>
                      <a:pPr>
                        <a:lnSpc>
                          <a:spcPct val="110000"/>
                        </a:lnSpc>
                      </a:pPr>
                      <a:r>
                        <a:rPr kumimoji="1" lang="ja-JP" altLang="en-US" sz="1800" dirty="0" smtClean="0"/>
                        <a:t>公表後</a:t>
                      </a:r>
                      <a:r>
                        <a:rPr kumimoji="1" lang="en-US" altLang="ja-JP" sz="1800" dirty="0" smtClean="0"/>
                        <a:t>50</a:t>
                      </a:r>
                      <a:r>
                        <a:rPr kumimoji="1" lang="ja-JP" altLang="en-US" sz="1800" dirty="0" smtClean="0"/>
                        <a:t>年</a:t>
                      </a:r>
                      <a:endParaRPr kumimoji="1" lang="en-US" altLang="ja-JP" sz="1800" dirty="0" smtClean="0"/>
                    </a:p>
                    <a:p>
                      <a:pPr>
                        <a:lnSpc>
                          <a:spcPct val="110000"/>
                        </a:lnSpc>
                      </a:pPr>
                      <a:r>
                        <a:rPr kumimoji="1" lang="ja-JP" altLang="en-US" sz="1800" dirty="0" smtClean="0"/>
                        <a:t>（死後</a:t>
                      </a:r>
                      <a:r>
                        <a:rPr kumimoji="1" lang="en-US" altLang="ja-JP" sz="1800" dirty="0" smtClean="0"/>
                        <a:t>50</a:t>
                      </a:r>
                      <a:r>
                        <a:rPr kumimoji="1" lang="ja-JP" altLang="en-US" sz="1800" dirty="0" smtClean="0"/>
                        <a:t>年経過が明らかであれば、その時点まで）</a:t>
                      </a:r>
                      <a:endParaRPr kumimoji="1" lang="en-US" altLang="ja-JP" sz="1800" dirty="0" smtClean="0"/>
                    </a:p>
                  </a:txBody>
                  <a:tcPr anchor="ctr">
                    <a:solidFill>
                      <a:schemeClr val="bg1">
                        <a:lumMod val="95000"/>
                      </a:schemeClr>
                    </a:solidFill>
                  </a:tcPr>
                </a:tc>
                <a:extLst>
                  <a:ext uri="{0D108BD9-81ED-4DB2-BD59-A6C34878D82A}">
                    <a16:rowId xmlns:a16="http://schemas.microsoft.com/office/drawing/2014/main" xmlns="" val="10001"/>
                  </a:ext>
                </a:extLst>
              </a:tr>
              <a:tr h="1152000">
                <a:tc>
                  <a:txBody>
                    <a:bodyPr/>
                    <a:lstStyle/>
                    <a:p>
                      <a:pPr algn="ctr">
                        <a:lnSpc>
                          <a:spcPct val="110000"/>
                        </a:lnSpc>
                      </a:pPr>
                      <a:r>
                        <a:rPr kumimoji="1" lang="ja-JP" altLang="en-US" sz="1800" dirty="0" smtClean="0"/>
                        <a:t>団体名義の著作物</a:t>
                      </a:r>
                      <a:endParaRPr kumimoji="1" lang="en-US" altLang="ja-JP" sz="1800" dirty="0" smtClean="0"/>
                    </a:p>
                    <a:p>
                      <a:pPr algn="ctr">
                        <a:lnSpc>
                          <a:spcPct val="110000"/>
                        </a:lnSpc>
                      </a:pPr>
                      <a:r>
                        <a:rPr kumimoji="1" lang="ja-JP" altLang="en-US" sz="1800" dirty="0" smtClean="0"/>
                        <a:t>（著作者が法人か個人かは問わない）</a:t>
                      </a:r>
                      <a:endParaRPr kumimoji="1" lang="ja-JP" altLang="en-US" sz="1800" dirty="0"/>
                    </a:p>
                  </a:txBody>
                  <a:tcPr anchor="ctr">
                    <a:solidFill>
                      <a:schemeClr val="bg1">
                        <a:lumMod val="95000"/>
                      </a:schemeClr>
                    </a:solidFill>
                  </a:tcPr>
                </a:tc>
                <a:tc>
                  <a:txBody>
                    <a:bodyPr/>
                    <a:lstStyle/>
                    <a:p>
                      <a:pPr marL="0" marR="0" indent="0" algn="l" defTabSz="990570" rtl="0" eaLnBrk="1" fontAlgn="auto" latinLnBrk="0" hangingPunct="1">
                        <a:lnSpc>
                          <a:spcPct val="110000"/>
                        </a:lnSpc>
                        <a:spcBef>
                          <a:spcPts val="0"/>
                        </a:spcBef>
                        <a:spcAft>
                          <a:spcPts val="0"/>
                        </a:spcAft>
                        <a:buClrTx/>
                        <a:buSzTx/>
                        <a:buFontTx/>
                        <a:buNone/>
                        <a:tabLst/>
                        <a:defRPr/>
                      </a:pPr>
                      <a:r>
                        <a:rPr kumimoji="1" lang="ja-JP" altLang="en-US" sz="1800" dirty="0" smtClean="0"/>
                        <a:t>公表後</a:t>
                      </a:r>
                      <a:r>
                        <a:rPr kumimoji="1" lang="en-US" altLang="ja-JP" sz="1800" dirty="0" smtClean="0"/>
                        <a:t>50</a:t>
                      </a:r>
                      <a:r>
                        <a:rPr kumimoji="1" lang="ja-JP" altLang="en-US" sz="1800" dirty="0" smtClean="0"/>
                        <a:t>年</a:t>
                      </a:r>
                      <a:endParaRPr kumimoji="1" lang="en-US" altLang="ja-JP" sz="1800" dirty="0" smtClean="0"/>
                    </a:p>
                    <a:p>
                      <a:pPr marL="0" marR="0" indent="0" algn="l" defTabSz="990570" rtl="0" eaLnBrk="1" fontAlgn="auto" latinLnBrk="0" hangingPunct="1">
                        <a:lnSpc>
                          <a:spcPct val="110000"/>
                        </a:lnSpc>
                        <a:spcBef>
                          <a:spcPts val="0"/>
                        </a:spcBef>
                        <a:spcAft>
                          <a:spcPts val="0"/>
                        </a:spcAft>
                        <a:buClrTx/>
                        <a:buSzTx/>
                        <a:buFontTx/>
                        <a:buNone/>
                        <a:tabLst/>
                        <a:defRPr/>
                      </a:pPr>
                      <a:r>
                        <a:rPr kumimoji="1" lang="ja-JP" altLang="en-US" sz="1800" dirty="0" smtClean="0"/>
                        <a:t>（創作後</a:t>
                      </a:r>
                      <a:r>
                        <a:rPr kumimoji="1" lang="en-US" altLang="ja-JP" sz="1800" dirty="0" smtClean="0"/>
                        <a:t>50</a:t>
                      </a:r>
                      <a:r>
                        <a:rPr kumimoji="1" lang="ja-JP" altLang="en-US" sz="1800" dirty="0" smtClean="0"/>
                        <a:t>年以内に公表されなかったときは、創作後</a:t>
                      </a:r>
                      <a:r>
                        <a:rPr kumimoji="1" lang="en-US" altLang="ja-JP" sz="1800" dirty="0" smtClean="0"/>
                        <a:t>50</a:t>
                      </a:r>
                      <a:r>
                        <a:rPr kumimoji="1" lang="ja-JP" altLang="en-US" sz="1800" dirty="0" smtClean="0"/>
                        <a:t>年）</a:t>
                      </a:r>
                      <a:endParaRPr kumimoji="1" lang="en-US" altLang="ja-JP" sz="1800" dirty="0" smtClean="0"/>
                    </a:p>
                  </a:txBody>
                  <a:tcPr anchor="ctr">
                    <a:solidFill>
                      <a:schemeClr val="bg1">
                        <a:lumMod val="95000"/>
                      </a:schemeClr>
                    </a:solidFill>
                  </a:tcPr>
                </a:tc>
                <a:extLst>
                  <a:ext uri="{0D108BD9-81ED-4DB2-BD59-A6C34878D82A}">
                    <a16:rowId xmlns:a16="http://schemas.microsoft.com/office/drawing/2014/main" xmlns="" val="10002"/>
                  </a:ext>
                </a:extLst>
              </a:tr>
              <a:tr h="1152000">
                <a:tc>
                  <a:txBody>
                    <a:bodyPr/>
                    <a:lstStyle/>
                    <a:p>
                      <a:pPr algn="ctr">
                        <a:lnSpc>
                          <a:spcPct val="110000"/>
                        </a:lnSpc>
                      </a:pPr>
                      <a:r>
                        <a:rPr kumimoji="1" lang="ja-JP" altLang="en-US" sz="1800" dirty="0" smtClean="0"/>
                        <a:t>映画の著作物</a:t>
                      </a:r>
                      <a:endParaRPr kumimoji="1" lang="ja-JP" altLang="en-US" sz="1800" dirty="0"/>
                    </a:p>
                  </a:txBody>
                  <a:tcPr anchor="ctr">
                    <a:solidFill>
                      <a:schemeClr val="bg1">
                        <a:lumMod val="95000"/>
                      </a:schemeClr>
                    </a:solidFill>
                  </a:tcPr>
                </a:tc>
                <a:tc>
                  <a:txBody>
                    <a:bodyPr/>
                    <a:lstStyle/>
                    <a:p>
                      <a:pPr marL="0" marR="0" indent="0" algn="l" defTabSz="990570" rtl="0" eaLnBrk="1" fontAlgn="auto" latinLnBrk="0" hangingPunct="1">
                        <a:lnSpc>
                          <a:spcPct val="110000"/>
                        </a:lnSpc>
                        <a:spcBef>
                          <a:spcPts val="0"/>
                        </a:spcBef>
                        <a:spcAft>
                          <a:spcPts val="0"/>
                        </a:spcAft>
                        <a:buClrTx/>
                        <a:buSzTx/>
                        <a:buFontTx/>
                        <a:buNone/>
                        <a:tabLst/>
                        <a:defRPr/>
                      </a:pPr>
                      <a:r>
                        <a:rPr kumimoji="1" lang="ja-JP" altLang="en-US" sz="1800" dirty="0" smtClean="0"/>
                        <a:t>公表後</a:t>
                      </a:r>
                      <a:r>
                        <a:rPr kumimoji="1" lang="en-US" altLang="ja-JP" sz="1800" dirty="0" smtClean="0"/>
                        <a:t>70</a:t>
                      </a:r>
                      <a:r>
                        <a:rPr kumimoji="1" lang="ja-JP" altLang="en-US" sz="1800" dirty="0" smtClean="0"/>
                        <a:t>年</a:t>
                      </a:r>
                      <a:endParaRPr kumimoji="1" lang="en-US" altLang="ja-JP" sz="1800" dirty="0" smtClean="0"/>
                    </a:p>
                    <a:p>
                      <a:pPr marL="0" marR="0" indent="0" algn="l" defTabSz="990570" rtl="0" eaLnBrk="1" fontAlgn="auto" latinLnBrk="0" hangingPunct="1">
                        <a:lnSpc>
                          <a:spcPct val="110000"/>
                        </a:lnSpc>
                        <a:spcBef>
                          <a:spcPts val="0"/>
                        </a:spcBef>
                        <a:spcAft>
                          <a:spcPts val="0"/>
                        </a:spcAft>
                        <a:buClrTx/>
                        <a:buSzTx/>
                        <a:buFontTx/>
                        <a:buNone/>
                        <a:tabLst/>
                        <a:defRPr/>
                      </a:pPr>
                      <a:r>
                        <a:rPr kumimoji="1" lang="ja-JP" altLang="en-US" sz="1800" dirty="0" smtClean="0"/>
                        <a:t>（創作後</a:t>
                      </a:r>
                      <a:r>
                        <a:rPr kumimoji="1" lang="en-US" altLang="ja-JP" sz="1800" dirty="0" smtClean="0"/>
                        <a:t>70</a:t>
                      </a:r>
                      <a:r>
                        <a:rPr kumimoji="1" lang="ja-JP" altLang="en-US" sz="1800" dirty="0" smtClean="0"/>
                        <a:t>年以内に公表されなかったときは、創作後</a:t>
                      </a:r>
                      <a:r>
                        <a:rPr kumimoji="1" lang="en-US" altLang="ja-JP" sz="1800" dirty="0" smtClean="0"/>
                        <a:t>70</a:t>
                      </a:r>
                      <a:r>
                        <a:rPr kumimoji="1" lang="ja-JP" altLang="en-US" sz="1800" dirty="0" smtClean="0"/>
                        <a:t>年）</a:t>
                      </a:r>
                      <a:endParaRPr kumimoji="1" lang="en-US" altLang="ja-JP" sz="1800" dirty="0" smtClean="0"/>
                    </a:p>
                  </a:txBody>
                  <a:tcPr anchor="c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33308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en-US" altLang="ja-JP" dirty="0" smtClean="0"/>
              <a:t>11-02</a:t>
            </a:r>
            <a:r>
              <a:rPr kumimoji="1" lang="ja-JP" altLang="en-US" dirty="0" smtClean="0"/>
              <a:t>　著作物の保護期間</a:t>
            </a:r>
            <a:endParaRPr kumimoji="1" lang="ja-JP" altLang="en-US" dirty="0"/>
          </a:p>
        </p:txBody>
      </p:sp>
      <p:sp>
        <p:nvSpPr>
          <p:cNvPr id="3" name="コンテンツ プレースホルダー 2"/>
          <p:cNvSpPr>
            <a:spLocks noGrp="1"/>
          </p:cNvSpPr>
          <p:nvPr>
            <p:ph idx="1"/>
          </p:nvPr>
        </p:nvSpPr>
        <p:spPr>
          <a:xfrm>
            <a:off x="128464" y="692696"/>
            <a:ext cx="9649072" cy="1008000"/>
          </a:xfrm>
          <a:solidFill>
            <a:schemeClr val="accent6">
              <a:lumMod val="20000"/>
              <a:lumOff val="80000"/>
            </a:schemeClr>
          </a:solidFill>
        </p:spPr>
        <p:txBody>
          <a:bodyPr/>
          <a:lstStyle/>
          <a:p>
            <a:r>
              <a:rPr kumimoji="1" lang="ja-JP" altLang="en-US" dirty="0" smtClean="0"/>
              <a:t>著作物の保護期間は、計算方法を簡単にするため、すべての期間は死亡、公表、創作した年の「翌年の</a:t>
            </a:r>
            <a:r>
              <a:rPr lang="en-US" altLang="ja-JP" dirty="0" smtClean="0"/>
              <a:t>1</a:t>
            </a:r>
            <a:r>
              <a:rPr lang="ja-JP" altLang="en-US" dirty="0" smtClean="0"/>
              <a:t>月</a:t>
            </a:r>
            <a:r>
              <a:rPr lang="en-US" altLang="ja-JP" dirty="0" smtClean="0"/>
              <a:t>1</a:t>
            </a:r>
            <a:r>
              <a:rPr lang="ja-JP" altLang="en-US" dirty="0" smtClean="0"/>
              <a:t>日」から起算する。例えば、創作者が</a:t>
            </a:r>
            <a:r>
              <a:rPr lang="en-US" altLang="ja-JP" dirty="0" smtClean="0"/>
              <a:t>2016</a:t>
            </a:r>
            <a:r>
              <a:rPr lang="ja-JP" altLang="en-US" dirty="0" smtClean="0"/>
              <a:t>年に亡くなった場合は、</a:t>
            </a:r>
            <a:r>
              <a:rPr lang="en-US" altLang="ja-JP" dirty="0" smtClean="0"/>
              <a:t>2017</a:t>
            </a:r>
            <a:r>
              <a:rPr lang="ja-JP" altLang="en-US" dirty="0" smtClean="0"/>
              <a:t>年</a:t>
            </a:r>
            <a:r>
              <a:rPr lang="en-US" altLang="ja-JP" dirty="0" smtClean="0"/>
              <a:t>1</a:t>
            </a:r>
            <a:r>
              <a:rPr lang="ja-JP" altLang="en-US" dirty="0" smtClean="0"/>
              <a:t>月</a:t>
            </a:r>
            <a:r>
              <a:rPr lang="en-US" altLang="ja-JP" dirty="0" smtClean="0"/>
              <a:t>1</a:t>
            </a:r>
            <a:r>
              <a:rPr lang="ja-JP" altLang="en-US" dirty="0" smtClean="0"/>
              <a:t>日から起算して、</a:t>
            </a:r>
            <a:r>
              <a:rPr lang="en-US" altLang="ja-JP" dirty="0" smtClean="0"/>
              <a:t>50</a:t>
            </a:r>
            <a:r>
              <a:rPr lang="ja-JP" altLang="en-US" dirty="0" smtClean="0"/>
              <a:t>年後の</a:t>
            </a:r>
            <a:r>
              <a:rPr lang="en-US" altLang="ja-JP" dirty="0" smtClean="0"/>
              <a:t>2066</a:t>
            </a:r>
            <a:r>
              <a:rPr lang="ja-JP" altLang="en-US" dirty="0" smtClean="0"/>
              <a:t>年</a:t>
            </a:r>
            <a:r>
              <a:rPr lang="en-US" altLang="ja-JP" dirty="0" smtClean="0"/>
              <a:t>12</a:t>
            </a:r>
            <a:r>
              <a:rPr lang="ja-JP" altLang="en-US" dirty="0" smtClean="0"/>
              <a:t>月</a:t>
            </a:r>
            <a:r>
              <a:rPr lang="en-US" altLang="ja-JP" dirty="0" smtClean="0"/>
              <a:t>31</a:t>
            </a:r>
            <a:r>
              <a:rPr lang="ja-JP" altLang="en-US" dirty="0" smtClean="0"/>
              <a:t>日まで保護される。</a:t>
            </a:r>
            <a:endParaRPr lang="en-US" altLang="ja-JP"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13</a:t>
            </a:fld>
            <a:endParaRPr lang="ja-JP" altLang="en-US" dirty="0"/>
          </a:p>
        </p:txBody>
      </p:sp>
      <p:cxnSp>
        <p:nvCxnSpPr>
          <p:cNvPr id="7" name="直線矢印コネクタ 6"/>
          <p:cNvCxnSpPr/>
          <p:nvPr/>
        </p:nvCxnSpPr>
        <p:spPr>
          <a:xfrm>
            <a:off x="632520" y="4149080"/>
            <a:ext cx="86409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1352600" y="2995200"/>
            <a:ext cx="2160240" cy="4320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dirty="0" smtClean="0">
                <a:solidFill>
                  <a:schemeClr val="tx1"/>
                </a:solidFill>
              </a:rPr>
              <a:t>2017</a:t>
            </a:r>
            <a:r>
              <a:rPr kumimoji="1" lang="ja-JP" altLang="en-US" dirty="0" smtClean="0">
                <a:solidFill>
                  <a:schemeClr val="tx1"/>
                </a:solidFill>
              </a:rPr>
              <a:t>年</a:t>
            </a:r>
            <a:r>
              <a:rPr kumimoji="1" lang="en-US" altLang="ja-JP" dirty="0" smtClean="0">
                <a:solidFill>
                  <a:schemeClr val="tx1"/>
                </a:solidFill>
              </a:rPr>
              <a:t>1</a:t>
            </a:r>
            <a:r>
              <a:rPr kumimoji="1" lang="ja-JP" altLang="en-US" dirty="0" smtClean="0">
                <a:solidFill>
                  <a:schemeClr val="tx1"/>
                </a:solidFill>
              </a:rPr>
              <a:t>月</a:t>
            </a:r>
            <a:r>
              <a:rPr kumimoji="1" lang="en-US" altLang="ja-JP" dirty="0" smtClean="0">
                <a:solidFill>
                  <a:schemeClr val="tx1"/>
                </a:solidFill>
              </a:rPr>
              <a:t>1</a:t>
            </a:r>
            <a:r>
              <a:rPr kumimoji="1" lang="ja-JP" altLang="en-US" dirty="0" smtClean="0">
                <a:solidFill>
                  <a:schemeClr val="tx1"/>
                </a:solidFill>
              </a:rPr>
              <a:t>日</a:t>
            </a:r>
            <a:endParaRPr kumimoji="1" lang="ja-JP" altLang="en-US" dirty="0">
              <a:solidFill>
                <a:schemeClr val="tx1"/>
              </a:solidFill>
            </a:endParaRPr>
          </a:p>
        </p:txBody>
      </p:sp>
      <p:sp>
        <p:nvSpPr>
          <p:cNvPr id="10" name="正方形/長方形 9"/>
          <p:cNvSpPr/>
          <p:nvPr/>
        </p:nvSpPr>
        <p:spPr>
          <a:xfrm>
            <a:off x="632520" y="4868092"/>
            <a:ext cx="2160240" cy="64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tx1"/>
                </a:solidFill>
              </a:rPr>
              <a:t>創作者死亡</a:t>
            </a:r>
            <a:endParaRPr kumimoji="1" lang="en-US" altLang="ja-JP" dirty="0" smtClean="0">
              <a:solidFill>
                <a:schemeClr val="tx1"/>
              </a:solidFill>
            </a:endParaRPr>
          </a:p>
          <a:p>
            <a:pPr algn="ctr">
              <a:lnSpc>
                <a:spcPct val="110000"/>
              </a:lnSpc>
            </a:pPr>
            <a:r>
              <a:rPr kumimoji="1" lang="en-US" altLang="ja-JP" dirty="0" smtClean="0">
                <a:solidFill>
                  <a:schemeClr val="tx1"/>
                </a:solidFill>
              </a:rPr>
              <a:t>2016</a:t>
            </a:r>
            <a:r>
              <a:rPr kumimoji="1" lang="ja-JP" altLang="en-US" dirty="0" smtClean="0">
                <a:solidFill>
                  <a:schemeClr val="tx1"/>
                </a:solidFill>
              </a:rPr>
              <a:t>年某月某日</a:t>
            </a:r>
            <a:endParaRPr kumimoji="1" lang="ja-JP" altLang="en-US" dirty="0">
              <a:solidFill>
                <a:schemeClr val="tx1"/>
              </a:solidFill>
            </a:endParaRPr>
          </a:p>
        </p:txBody>
      </p:sp>
      <p:cxnSp>
        <p:nvCxnSpPr>
          <p:cNvPr id="15" name="直線矢印コネクタ 14"/>
          <p:cNvCxnSpPr>
            <a:stCxn id="9" idx="2"/>
          </p:cNvCxnSpPr>
          <p:nvPr/>
        </p:nvCxnSpPr>
        <p:spPr>
          <a:xfrm>
            <a:off x="2432720" y="3427248"/>
            <a:ext cx="0" cy="719011"/>
          </a:xfrm>
          <a:prstGeom prst="straightConnector1">
            <a:avLst/>
          </a:prstGeom>
          <a:ln w="254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0" idx="0"/>
          </p:cNvCxnSpPr>
          <p:nvPr/>
        </p:nvCxnSpPr>
        <p:spPr>
          <a:xfrm flipV="1">
            <a:off x="1712640" y="4146259"/>
            <a:ext cx="0" cy="721833"/>
          </a:xfrm>
          <a:prstGeom prst="straightConnector1">
            <a:avLst/>
          </a:prstGeom>
          <a:ln w="254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7113240" y="2995200"/>
            <a:ext cx="2160240" cy="4320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dirty="0" smtClean="0">
                <a:solidFill>
                  <a:schemeClr val="tx1"/>
                </a:solidFill>
              </a:rPr>
              <a:t>2066</a:t>
            </a:r>
            <a:r>
              <a:rPr kumimoji="1" lang="ja-JP" altLang="en-US" dirty="0" smtClean="0">
                <a:solidFill>
                  <a:schemeClr val="tx1"/>
                </a:solidFill>
              </a:rPr>
              <a:t>年</a:t>
            </a:r>
            <a:r>
              <a:rPr kumimoji="1" lang="en-US" altLang="ja-JP" dirty="0" smtClean="0">
                <a:solidFill>
                  <a:schemeClr val="tx1"/>
                </a:solidFill>
              </a:rPr>
              <a:t>12</a:t>
            </a:r>
            <a:r>
              <a:rPr kumimoji="1" lang="ja-JP" altLang="en-US" dirty="0" smtClean="0">
                <a:solidFill>
                  <a:schemeClr val="tx1"/>
                </a:solidFill>
              </a:rPr>
              <a:t>月</a:t>
            </a:r>
            <a:r>
              <a:rPr kumimoji="1" lang="en-US" altLang="ja-JP" dirty="0" smtClean="0">
                <a:solidFill>
                  <a:schemeClr val="tx1"/>
                </a:solidFill>
              </a:rPr>
              <a:t>31</a:t>
            </a:r>
            <a:r>
              <a:rPr kumimoji="1" lang="ja-JP" altLang="en-US" dirty="0" smtClean="0">
                <a:solidFill>
                  <a:schemeClr val="tx1"/>
                </a:solidFill>
              </a:rPr>
              <a:t>日</a:t>
            </a:r>
            <a:endParaRPr kumimoji="1" lang="ja-JP" altLang="en-US" dirty="0">
              <a:solidFill>
                <a:schemeClr val="tx1"/>
              </a:solidFill>
            </a:endParaRPr>
          </a:p>
        </p:txBody>
      </p:sp>
      <p:cxnSp>
        <p:nvCxnSpPr>
          <p:cNvPr id="22" name="直線コネクタ 21"/>
          <p:cNvCxnSpPr/>
          <p:nvPr/>
        </p:nvCxnSpPr>
        <p:spPr>
          <a:xfrm>
            <a:off x="2432720" y="4146259"/>
            <a:ext cx="0" cy="576000"/>
          </a:xfrm>
          <a:prstGeom prst="line">
            <a:avLst/>
          </a:prstGeom>
          <a:ln w="254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20" idx="2"/>
          </p:cNvCxnSpPr>
          <p:nvPr/>
        </p:nvCxnSpPr>
        <p:spPr>
          <a:xfrm>
            <a:off x="8193360" y="3427248"/>
            <a:ext cx="0" cy="719011"/>
          </a:xfrm>
          <a:prstGeom prst="straightConnector1">
            <a:avLst/>
          </a:prstGeom>
          <a:ln w="254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193600" y="4146259"/>
            <a:ext cx="0" cy="576000"/>
          </a:xfrm>
          <a:prstGeom prst="line">
            <a:avLst/>
          </a:prstGeom>
          <a:ln w="2540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4232920" y="4292562"/>
            <a:ext cx="2160240" cy="43204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dirty="0" smtClean="0">
                <a:solidFill>
                  <a:schemeClr val="bg1"/>
                </a:solidFill>
              </a:rPr>
              <a:t>50</a:t>
            </a:r>
            <a:r>
              <a:rPr kumimoji="1" lang="ja-JP" altLang="en-US" dirty="0" smtClean="0">
                <a:solidFill>
                  <a:schemeClr val="bg1"/>
                </a:solidFill>
              </a:rPr>
              <a:t>年間</a:t>
            </a:r>
            <a:endParaRPr kumimoji="1" lang="ja-JP" altLang="en-US" dirty="0">
              <a:solidFill>
                <a:schemeClr val="bg1"/>
              </a:solidFill>
            </a:endParaRPr>
          </a:p>
        </p:txBody>
      </p:sp>
      <p:cxnSp>
        <p:nvCxnSpPr>
          <p:cNvPr id="30" name="直線矢印コネクタ 29"/>
          <p:cNvCxnSpPr>
            <a:stCxn id="28" idx="1"/>
          </p:cNvCxnSpPr>
          <p:nvPr/>
        </p:nvCxnSpPr>
        <p:spPr>
          <a:xfrm flipH="1" flipV="1">
            <a:off x="2432480" y="4507175"/>
            <a:ext cx="1800440" cy="1411"/>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8" idx="3"/>
          </p:cNvCxnSpPr>
          <p:nvPr/>
        </p:nvCxnSpPr>
        <p:spPr>
          <a:xfrm flipV="1">
            <a:off x="6393160" y="4507175"/>
            <a:ext cx="1800199" cy="1411"/>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938310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lang="en-US" altLang="ja-JP" dirty="0" smtClean="0"/>
              <a:t>11-03</a:t>
            </a:r>
            <a:r>
              <a:rPr kumimoji="1" lang="en-US" altLang="ja-JP" dirty="0" smtClean="0"/>
              <a:t/>
            </a:r>
            <a:br>
              <a:rPr kumimoji="1" lang="en-US" altLang="ja-JP" dirty="0" smtClean="0"/>
            </a:br>
            <a:r>
              <a:rPr lang="en-US" altLang="ja-JP" dirty="0" smtClean="0"/>
              <a:t>CASE</a:t>
            </a:r>
            <a:r>
              <a:rPr lang="ja-JP" altLang="en-US" dirty="0" smtClean="0"/>
              <a:t>の考え方</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14</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06030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en-US" altLang="ja-JP" dirty="0" smtClean="0"/>
              <a:t>11-03</a:t>
            </a:r>
            <a:r>
              <a:rPr kumimoji="1" lang="ja-JP" altLang="en-US" dirty="0" smtClean="0"/>
              <a:t>　</a:t>
            </a:r>
            <a:r>
              <a:rPr kumimoji="1" lang="en-US" altLang="ja-JP" dirty="0" smtClean="0"/>
              <a:t>CASE</a:t>
            </a:r>
            <a:r>
              <a:rPr kumimoji="1" lang="ja-JP" altLang="en-US" dirty="0" smtClean="0"/>
              <a:t>の考え方</a:t>
            </a:r>
            <a:endParaRPr kumimoji="1" lang="ja-JP" altLang="en-US" dirty="0"/>
          </a:p>
        </p:txBody>
      </p:sp>
      <p:sp>
        <p:nvSpPr>
          <p:cNvPr id="3" name="コンテンツ プレースホルダー 2"/>
          <p:cNvSpPr>
            <a:spLocks noGrp="1"/>
          </p:cNvSpPr>
          <p:nvPr>
            <p:ph idx="1"/>
          </p:nvPr>
        </p:nvSpPr>
        <p:spPr>
          <a:xfrm>
            <a:off x="128464" y="692696"/>
            <a:ext cx="9649072" cy="936000"/>
          </a:xfrm>
        </p:spPr>
        <p:txBody>
          <a:bodyPr anchor="t"/>
          <a:lstStyle/>
          <a:p>
            <a:r>
              <a:rPr lang="en-US" altLang="ja-JP" dirty="0"/>
              <a:t>D</a:t>
            </a:r>
            <a:r>
              <a:rPr lang="ja-JP" altLang="en-US" dirty="0"/>
              <a:t>君は、</a:t>
            </a:r>
            <a:r>
              <a:rPr lang="ja-JP" altLang="ja-JP" dirty="0"/>
              <a:t>デザイン学科</a:t>
            </a:r>
            <a:r>
              <a:rPr lang="ja-JP" altLang="en-US" dirty="0"/>
              <a:t>の仲間と一緒に</a:t>
            </a:r>
            <a:r>
              <a:rPr lang="ja-JP" altLang="ja-JP" dirty="0"/>
              <a:t>作ったキャラクターを</a:t>
            </a:r>
            <a:r>
              <a:rPr lang="ja-JP" altLang="en-US" dirty="0"/>
              <a:t>用いた</a:t>
            </a:r>
            <a:r>
              <a:rPr lang="ja-JP" altLang="ja-JP" dirty="0"/>
              <a:t>パンフレット</a:t>
            </a:r>
            <a:r>
              <a:rPr lang="ja-JP" altLang="en-US" dirty="0"/>
              <a:t>や</a:t>
            </a:r>
            <a:r>
              <a:rPr lang="en-US" altLang="ja-JP" dirty="0"/>
              <a:t>T</a:t>
            </a:r>
            <a:r>
              <a:rPr lang="ja-JP" altLang="en-US" dirty="0"/>
              <a:t>シャツ</a:t>
            </a:r>
            <a:r>
              <a:rPr lang="ja-JP" altLang="ja-JP" dirty="0"/>
              <a:t>を</a:t>
            </a:r>
            <a:r>
              <a:rPr lang="ja-JP" altLang="en-US" dirty="0"/>
              <a:t>作成して</a:t>
            </a:r>
            <a:r>
              <a:rPr lang="ja-JP" altLang="ja-JP" dirty="0"/>
              <a:t>配布</a:t>
            </a:r>
            <a:r>
              <a:rPr lang="ja-JP" altLang="en-US" dirty="0"/>
              <a:t>・</a:t>
            </a:r>
            <a:r>
              <a:rPr lang="ja-JP" altLang="ja-JP" dirty="0"/>
              <a:t>販売し</a:t>
            </a:r>
            <a:r>
              <a:rPr lang="ja-JP" altLang="en-US" dirty="0"/>
              <a:t>ている</a:t>
            </a:r>
            <a:r>
              <a:rPr lang="ja-JP" altLang="ja-JP" dirty="0" smtClean="0"/>
              <a:t>。</a:t>
            </a:r>
            <a:endParaRPr lang="en-US" altLang="ja-JP"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15</a:t>
            </a:fld>
            <a:endParaRPr lang="ja-JP" altLang="en-US" dirty="0"/>
          </a:p>
        </p:txBody>
      </p:sp>
      <p:sp>
        <p:nvSpPr>
          <p:cNvPr id="6" name="正方形/長方形 5"/>
          <p:cNvSpPr/>
          <p:nvPr/>
        </p:nvSpPr>
        <p:spPr>
          <a:xfrm>
            <a:off x="128588" y="1915200"/>
            <a:ext cx="1944092" cy="432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2400" dirty="0" smtClean="0">
                <a:solidFill>
                  <a:schemeClr val="tx1"/>
                </a:solidFill>
              </a:rPr>
              <a:t>D</a:t>
            </a:r>
            <a:r>
              <a:rPr kumimoji="1" lang="ja-JP" altLang="en-US" sz="2400" dirty="0" smtClean="0">
                <a:solidFill>
                  <a:schemeClr val="tx1"/>
                </a:solidFill>
              </a:rPr>
              <a:t>君の行為</a:t>
            </a:r>
            <a:endParaRPr kumimoji="1" lang="ja-JP" altLang="en-US" sz="2400" dirty="0">
              <a:solidFill>
                <a:schemeClr val="tx1"/>
              </a:solidFill>
            </a:endParaRPr>
          </a:p>
        </p:txBody>
      </p:sp>
      <p:sp>
        <p:nvSpPr>
          <p:cNvPr id="8" name="コンテンツ プレースホルダー 2"/>
          <p:cNvSpPr txBox="1">
            <a:spLocks/>
          </p:cNvSpPr>
          <p:nvPr/>
        </p:nvSpPr>
        <p:spPr bwMode="auto">
          <a:xfrm>
            <a:off x="128588" y="2491940"/>
            <a:ext cx="9649072" cy="792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a:lnSpc>
                <a:spcPct val="110000"/>
              </a:lnSpc>
            </a:pPr>
            <a:r>
              <a:rPr lang="ja-JP" altLang="en-US" kern="0" dirty="0" smtClean="0"/>
              <a:t>パンフレットや</a:t>
            </a:r>
            <a:r>
              <a:rPr lang="en-US" altLang="ja-JP" kern="0" dirty="0" smtClean="0"/>
              <a:t>T</a:t>
            </a:r>
            <a:r>
              <a:rPr lang="ja-JP" altLang="en-US" kern="0" dirty="0" smtClean="0"/>
              <a:t>シャツの作成　→　複製</a:t>
            </a:r>
            <a:endParaRPr lang="en-US" altLang="ja-JP" kern="0" dirty="0" smtClean="0"/>
          </a:p>
          <a:p>
            <a:pPr>
              <a:lnSpc>
                <a:spcPct val="110000"/>
              </a:lnSpc>
            </a:pPr>
            <a:r>
              <a:rPr lang="ja-JP" altLang="en-US" kern="0" dirty="0"/>
              <a:t>パンフレットや</a:t>
            </a:r>
            <a:r>
              <a:rPr lang="en-US" altLang="ja-JP" kern="0" dirty="0"/>
              <a:t>T</a:t>
            </a:r>
            <a:r>
              <a:rPr lang="ja-JP" altLang="en-US" kern="0" dirty="0"/>
              <a:t>シャツ</a:t>
            </a:r>
            <a:r>
              <a:rPr lang="ja-JP" altLang="en-US" kern="0" dirty="0" smtClean="0"/>
              <a:t>の販売　→　譲渡</a:t>
            </a:r>
            <a:endParaRPr lang="en-US" altLang="ja-JP" kern="0" dirty="0" smtClean="0"/>
          </a:p>
        </p:txBody>
      </p:sp>
      <p:sp>
        <p:nvSpPr>
          <p:cNvPr id="9" name="正方形/長方形 8"/>
          <p:cNvSpPr/>
          <p:nvPr/>
        </p:nvSpPr>
        <p:spPr>
          <a:xfrm>
            <a:off x="128588" y="3427200"/>
            <a:ext cx="9648946" cy="72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pPr>
            <a:r>
              <a:rPr kumimoji="1" lang="ja-JP" altLang="en-US" dirty="0" smtClean="0">
                <a:solidFill>
                  <a:schemeClr val="tx1"/>
                </a:solidFill>
              </a:rPr>
              <a:t>前提：このキャラクターは共同制作されたものであり、共同著作物に当たる。</a:t>
            </a:r>
            <a:endParaRPr kumimoji="1" lang="en-US" altLang="ja-JP" dirty="0" smtClean="0">
              <a:solidFill>
                <a:schemeClr val="tx1"/>
              </a:solidFill>
            </a:endParaRPr>
          </a:p>
          <a:p>
            <a:pPr>
              <a:lnSpc>
                <a:spcPct val="110000"/>
              </a:lnSpc>
            </a:pPr>
            <a:r>
              <a:rPr kumimoji="1" lang="ja-JP" altLang="en-US" dirty="0" smtClean="0">
                <a:solidFill>
                  <a:schemeClr val="tx1"/>
                </a:solidFill>
              </a:rPr>
              <a:t>　　　→　原則として、著作権者全員の合意がなければ著作権を行使することができない。</a:t>
            </a:r>
            <a:endParaRPr kumimoji="1" lang="ja-JP" altLang="en-US" dirty="0">
              <a:solidFill>
                <a:schemeClr val="tx1"/>
              </a:solidFill>
            </a:endParaRPr>
          </a:p>
        </p:txBody>
      </p:sp>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06094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en-US" altLang="ja-JP" dirty="0" smtClean="0"/>
              <a:t>11-03</a:t>
            </a:r>
            <a:r>
              <a:rPr kumimoji="1" lang="ja-JP" altLang="en-US" dirty="0" smtClean="0"/>
              <a:t>　</a:t>
            </a:r>
            <a:r>
              <a:rPr kumimoji="1" lang="en-US" altLang="ja-JP" dirty="0" smtClean="0"/>
              <a:t>CASE</a:t>
            </a:r>
            <a:r>
              <a:rPr kumimoji="1" lang="ja-JP" altLang="en-US" dirty="0" smtClean="0"/>
              <a:t>の考え方</a:t>
            </a:r>
            <a:endParaRPr kumimoji="1" lang="ja-JP" altLang="en-US" dirty="0"/>
          </a:p>
        </p:txBody>
      </p:sp>
      <p:sp>
        <p:nvSpPr>
          <p:cNvPr id="3" name="コンテンツ プレースホルダー 2"/>
          <p:cNvSpPr>
            <a:spLocks noGrp="1"/>
          </p:cNvSpPr>
          <p:nvPr>
            <p:ph idx="1"/>
          </p:nvPr>
        </p:nvSpPr>
        <p:spPr>
          <a:xfrm>
            <a:off x="128464" y="692696"/>
            <a:ext cx="9649072" cy="936000"/>
          </a:xfrm>
        </p:spPr>
        <p:txBody>
          <a:bodyPr anchor="t"/>
          <a:lstStyle/>
          <a:p>
            <a:r>
              <a:rPr lang="ja-JP" altLang="en-US" dirty="0"/>
              <a:t>しばらくすると、デザイン学科の仲間とは関係がない</a:t>
            </a:r>
            <a:r>
              <a:rPr lang="en-US" altLang="ja-JP" dirty="0"/>
              <a:t>X</a:t>
            </a:r>
            <a:r>
              <a:rPr lang="ja-JP" altLang="en-US" dirty="0"/>
              <a:t>君</a:t>
            </a:r>
            <a:r>
              <a:rPr lang="ja-JP" altLang="ja-JP" dirty="0"/>
              <a:t>が、この</a:t>
            </a:r>
            <a:r>
              <a:rPr lang="ja-JP" altLang="en-US" dirty="0"/>
              <a:t>キャラクターを用いた</a:t>
            </a:r>
            <a:r>
              <a:rPr lang="en-US" altLang="ja-JP" dirty="0"/>
              <a:t>SNS</a:t>
            </a:r>
            <a:r>
              <a:rPr lang="ja-JP" altLang="en-US" dirty="0"/>
              <a:t>上で利用可能な</a:t>
            </a:r>
            <a:r>
              <a:rPr lang="ja-JP" altLang="ja-JP" dirty="0"/>
              <a:t>スタンプを作成し</a:t>
            </a:r>
            <a:r>
              <a:rPr lang="ja-JP" altLang="ja-JP" dirty="0" smtClean="0"/>
              <a:t>、</a:t>
            </a:r>
            <a:r>
              <a:rPr lang="ja-JP" altLang="en-US" dirty="0" smtClean="0"/>
              <a:t>そのスタンプをネット上で</a:t>
            </a:r>
            <a:r>
              <a:rPr lang="ja-JP" altLang="ja-JP" dirty="0" smtClean="0"/>
              <a:t>販売</a:t>
            </a:r>
            <a:r>
              <a:rPr lang="ja-JP" altLang="ja-JP" dirty="0"/>
              <a:t>し</a:t>
            </a:r>
            <a:r>
              <a:rPr lang="ja-JP" altLang="en-US" dirty="0"/>
              <a:t>始めた</a:t>
            </a:r>
            <a:r>
              <a:rPr lang="ja-JP" altLang="ja-JP" dirty="0"/>
              <a:t>。</a:t>
            </a:r>
            <a:endParaRPr lang="en-US" altLang="ja-JP"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16</a:t>
            </a:fld>
            <a:endParaRPr lang="ja-JP" altLang="en-US" dirty="0"/>
          </a:p>
        </p:txBody>
      </p:sp>
      <p:sp>
        <p:nvSpPr>
          <p:cNvPr id="6" name="正方形/長方形 5"/>
          <p:cNvSpPr/>
          <p:nvPr/>
        </p:nvSpPr>
        <p:spPr>
          <a:xfrm>
            <a:off x="128588" y="1915200"/>
            <a:ext cx="1944092" cy="432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2400" dirty="0" smtClean="0">
                <a:solidFill>
                  <a:schemeClr val="tx1"/>
                </a:solidFill>
              </a:rPr>
              <a:t>X</a:t>
            </a:r>
            <a:r>
              <a:rPr kumimoji="1" lang="ja-JP" altLang="en-US" sz="2400" dirty="0" smtClean="0">
                <a:solidFill>
                  <a:schemeClr val="tx1"/>
                </a:solidFill>
              </a:rPr>
              <a:t>君の行為</a:t>
            </a:r>
            <a:endParaRPr kumimoji="1" lang="ja-JP" altLang="en-US" sz="2400" dirty="0">
              <a:solidFill>
                <a:schemeClr val="tx1"/>
              </a:solidFill>
            </a:endParaRPr>
          </a:p>
        </p:txBody>
      </p:sp>
      <p:sp>
        <p:nvSpPr>
          <p:cNvPr id="7" name="コンテンツ プレースホルダー 2"/>
          <p:cNvSpPr txBox="1">
            <a:spLocks/>
          </p:cNvSpPr>
          <p:nvPr/>
        </p:nvSpPr>
        <p:spPr bwMode="auto">
          <a:xfrm>
            <a:off x="128588" y="2491940"/>
            <a:ext cx="9649072" cy="381738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a:lnSpc>
                <a:spcPct val="110000"/>
              </a:lnSpc>
            </a:pPr>
            <a:r>
              <a:rPr lang="en-US" altLang="ja-JP" kern="0" dirty="0" smtClean="0"/>
              <a:t>SNS</a:t>
            </a:r>
            <a:r>
              <a:rPr lang="ja-JP" altLang="en-US" kern="0" dirty="0" smtClean="0"/>
              <a:t>上で利用可能なこのキャラクターを用いたスタンプを作成</a:t>
            </a:r>
            <a:r>
              <a:rPr lang="en-US" altLang="ja-JP" kern="0" dirty="0" smtClean="0"/>
              <a:t/>
            </a:r>
            <a:br>
              <a:rPr lang="en-US" altLang="ja-JP" kern="0" dirty="0" smtClean="0"/>
            </a:br>
            <a:r>
              <a:rPr lang="ja-JP" altLang="en-US" kern="0" dirty="0" smtClean="0"/>
              <a:t>→　複製権あるいは翻案権侵害</a:t>
            </a:r>
            <a:endParaRPr lang="en-US" altLang="ja-JP" kern="0" dirty="0" smtClean="0"/>
          </a:p>
          <a:p>
            <a:pPr>
              <a:lnSpc>
                <a:spcPct val="110000"/>
              </a:lnSpc>
            </a:pPr>
            <a:r>
              <a:rPr lang="ja-JP" altLang="en-US" kern="0" dirty="0" smtClean="0"/>
              <a:t>スタンプのネット上での販売</a:t>
            </a:r>
            <a:r>
              <a:rPr lang="en-US" altLang="ja-JP" kern="0" dirty="0" smtClean="0"/>
              <a:t/>
            </a:r>
            <a:br>
              <a:rPr lang="en-US" altLang="ja-JP" kern="0" dirty="0" smtClean="0"/>
            </a:br>
            <a:r>
              <a:rPr lang="ja-JP" altLang="en-US" kern="0" dirty="0" smtClean="0"/>
              <a:t>→　公衆送信権侵害</a:t>
            </a:r>
            <a:endParaRPr lang="en-US" altLang="ja-JP" kern="0" dirty="0" smtClean="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36904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en-US" altLang="ja-JP" dirty="0" smtClean="0"/>
              <a:t>11-03</a:t>
            </a:r>
            <a:r>
              <a:rPr kumimoji="1" lang="ja-JP" altLang="en-US" dirty="0" smtClean="0"/>
              <a:t>　</a:t>
            </a:r>
            <a:r>
              <a:rPr kumimoji="1" lang="en-US" altLang="ja-JP" dirty="0" smtClean="0"/>
              <a:t>CASE</a:t>
            </a:r>
            <a:r>
              <a:rPr kumimoji="1" lang="ja-JP" altLang="en-US" dirty="0" smtClean="0"/>
              <a:t>の考え方</a:t>
            </a:r>
            <a:endParaRPr kumimoji="1" lang="ja-JP" altLang="en-US" dirty="0"/>
          </a:p>
        </p:txBody>
      </p:sp>
      <p:sp>
        <p:nvSpPr>
          <p:cNvPr id="3" name="コンテンツ プレースホルダー 2"/>
          <p:cNvSpPr>
            <a:spLocks noGrp="1"/>
          </p:cNvSpPr>
          <p:nvPr>
            <p:ph idx="1"/>
          </p:nvPr>
        </p:nvSpPr>
        <p:spPr>
          <a:xfrm>
            <a:off x="128464" y="692696"/>
            <a:ext cx="9649072" cy="936000"/>
          </a:xfrm>
        </p:spPr>
        <p:txBody>
          <a:bodyPr anchor="t"/>
          <a:lstStyle/>
          <a:p>
            <a:r>
              <a:rPr lang="ja-JP" altLang="ja-JP" dirty="0"/>
              <a:t>また、</a:t>
            </a:r>
            <a:r>
              <a:rPr lang="ja-JP" altLang="en-US" dirty="0"/>
              <a:t>このキャラクターは、</a:t>
            </a:r>
            <a:r>
              <a:rPr lang="ja-JP" altLang="ja-JP" dirty="0"/>
              <a:t>学</a:t>
            </a:r>
            <a:r>
              <a:rPr lang="ja-JP" altLang="en-US" dirty="0"/>
              <a:t>園</a:t>
            </a:r>
            <a:r>
              <a:rPr lang="ja-JP" altLang="ja-JP" dirty="0"/>
              <a:t>祭キャラクターを紹介する</a:t>
            </a:r>
            <a:r>
              <a:rPr lang="en-US" altLang="ja-JP" dirty="0"/>
              <a:t>Y</a:t>
            </a:r>
            <a:r>
              <a:rPr lang="ja-JP" altLang="en-US" dirty="0"/>
              <a:t>君</a:t>
            </a:r>
            <a:r>
              <a:rPr lang="ja-JP" altLang="ja-JP" dirty="0" smtClean="0"/>
              <a:t>の</a:t>
            </a:r>
            <a:r>
              <a:rPr lang="ja-JP" altLang="en-US" dirty="0" smtClean="0"/>
              <a:t>ホームページ</a:t>
            </a:r>
            <a:r>
              <a:rPr lang="ja-JP" altLang="ja-JP" dirty="0" smtClean="0"/>
              <a:t>で</a:t>
            </a:r>
            <a:r>
              <a:rPr lang="ja-JP" altLang="ja-JP" dirty="0"/>
              <a:t>取り上げられたが</a:t>
            </a:r>
            <a:r>
              <a:rPr lang="ja-JP" altLang="ja-JP" dirty="0" smtClean="0"/>
              <a:t>、</a:t>
            </a:r>
            <a:r>
              <a:rPr lang="ja-JP" altLang="en-US" dirty="0" smtClean="0"/>
              <a:t>そのホームページにおいて評価</a:t>
            </a:r>
            <a:r>
              <a:rPr lang="ja-JP" altLang="en-US" dirty="0"/>
              <a:t>は</a:t>
            </a:r>
            <a:r>
              <a:rPr lang="ja-JP" altLang="ja-JP" dirty="0"/>
              <a:t>低</a:t>
            </a:r>
            <a:r>
              <a:rPr lang="ja-JP" altLang="en-US" dirty="0"/>
              <a:t>く</a:t>
            </a:r>
            <a:r>
              <a:rPr lang="ja-JP" altLang="ja-JP" dirty="0"/>
              <a:t>、批判的なコメントがなされている。</a:t>
            </a:r>
            <a:endParaRPr lang="en-US" altLang="ja-JP"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17</a:t>
            </a:fld>
            <a:endParaRPr lang="ja-JP" altLang="en-US" dirty="0"/>
          </a:p>
        </p:txBody>
      </p:sp>
      <p:sp>
        <p:nvSpPr>
          <p:cNvPr id="6" name="正方形/長方形 5"/>
          <p:cNvSpPr/>
          <p:nvPr/>
        </p:nvSpPr>
        <p:spPr>
          <a:xfrm>
            <a:off x="128588" y="1915200"/>
            <a:ext cx="1944092" cy="432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2400" dirty="0" smtClean="0">
                <a:solidFill>
                  <a:schemeClr val="tx1"/>
                </a:solidFill>
              </a:rPr>
              <a:t>Y</a:t>
            </a:r>
            <a:r>
              <a:rPr kumimoji="1" lang="ja-JP" altLang="en-US" sz="2400" dirty="0" smtClean="0">
                <a:solidFill>
                  <a:schemeClr val="tx1"/>
                </a:solidFill>
              </a:rPr>
              <a:t>君の行為</a:t>
            </a:r>
            <a:endParaRPr kumimoji="1" lang="ja-JP" altLang="en-US" sz="2400" dirty="0">
              <a:solidFill>
                <a:schemeClr val="tx1"/>
              </a:solidFill>
            </a:endParaRPr>
          </a:p>
        </p:txBody>
      </p:sp>
      <p:sp>
        <p:nvSpPr>
          <p:cNvPr id="7" name="コンテンツ プレースホルダー 2"/>
          <p:cNvSpPr txBox="1">
            <a:spLocks/>
          </p:cNvSpPr>
          <p:nvPr/>
        </p:nvSpPr>
        <p:spPr bwMode="auto">
          <a:xfrm>
            <a:off x="128588" y="2491940"/>
            <a:ext cx="9649072" cy="331126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a:lnSpc>
                <a:spcPct val="110000"/>
              </a:lnSpc>
            </a:pPr>
            <a:r>
              <a:rPr lang="en-US" altLang="ja-JP" kern="0" dirty="0" smtClean="0"/>
              <a:t>Y</a:t>
            </a:r>
            <a:r>
              <a:rPr lang="ja-JP" altLang="en-US" kern="0" dirty="0" smtClean="0"/>
              <a:t>君のホームページで取り上げる</a:t>
            </a:r>
            <a:r>
              <a:rPr lang="en-US" altLang="ja-JP" kern="0" dirty="0" smtClean="0"/>
              <a:t/>
            </a:r>
            <a:br>
              <a:rPr lang="en-US" altLang="ja-JP" kern="0" dirty="0" smtClean="0"/>
            </a:br>
            <a:r>
              <a:rPr lang="ja-JP" altLang="en-US" kern="0" dirty="0" smtClean="0"/>
              <a:t>→　複製権・公衆送信権侵害</a:t>
            </a:r>
            <a:r>
              <a:rPr lang="en-US" altLang="ja-JP" kern="0" dirty="0"/>
              <a:t/>
            </a:r>
            <a:br>
              <a:rPr lang="en-US" altLang="ja-JP" kern="0" dirty="0"/>
            </a:br>
            <a:r>
              <a:rPr lang="ja-JP" altLang="en-US" kern="0" dirty="0" smtClean="0"/>
              <a:t>　　ただし、引用として権利制限規定の適用</a:t>
            </a:r>
            <a:r>
              <a:rPr lang="en-US" altLang="ja-JP" kern="0" baseline="30000" dirty="0" smtClean="0"/>
              <a:t>※</a:t>
            </a:r>
            <a:r>
              <a:rPr lang="ja-JP" altLang="en-US" kern="0" dirty="0" smtClean="0"/>
              <a:t>があれば、著作権侵害には当たらない。</a:t>
            </a:r>
            <a:endParaRPr lang="en-US" altLang="ja-JP" kern="0" baseline="30000" dirty="0" smtClean="0"/>
          </a:p>
          <a:p>
            <a:pPr>
              <a:lnSpc>
                <a:spcPct val="110000"/>
              </a:lnSpc>
            </a:pPr>
            <a:r>
              <a:rPr lang="ja-JP" altLang="en-US" kern="0" dirty="0" smtClean="0"/>
              <a:t>批判的なコメントを付ける</a:t>
            </a:r>
            <a:r>
              <a:rPr lang="en-US" altLang="ja-JP" kern="0" dirty="0" smtClean="0"/>
              <a:t/>
            </a:r>
            <a:br>
              <a:rPr lang="en-US" altLang="ja-JP" kern="0" dirty="0" smtClean="0"/>
            </a:br>
            <a:r>
              <a:rPr lang="ja-JP" altLang="en-US" kern="0" dirty="0" smtClean="0"/>
              <a:t>→　支分権が対象とする行為ではないため、著作権侵害には当たらない。</a:t>
            </a:r>
            <a:r>
              <a:rPr lang="en-US" altLang="ja-JP" kern="0" dirty="0" smtClean="0"/>
              <a:t/>
            </a:r>
            <a:br>
              <a:rPr lang="en-US" altLang="ja-JP" kern="0" dirty="0" smtClean="0"/>
            </a:br>
            <a:r>
              <a:rPr lang="ja-JP" altLang="en-US" kern="0" dirty="0" smtClean="0"/>
              <a:t>　　なお、名誉毀損に該当する可能性もあるが、コメント内容が真実ではなかったり、</a:t>
            </a:r>
            <a:r>
              <a:rPr lang="en-US" altLang="ja-JP" kern="0" dirty="0" smtClean="0"/>
              <a:t/>
            </a:r>
            <a:br>
              <a:rPr lang="en-US" altLang="ja-JP" kern="0" dirty="0" smtClean="0"/>
            </a:br>
            <a:r>
              <a:rPr lang="ja-JP" altLang="en-US" kern="0" dirty="0" smtClean="0"/>
              <a:t>　　人身攻撃に及ぶような場合等に限られるだろう。</a:t>
            </a:r>
            <a:endParaRPr lang="en-US" altLang="ja-JP" kern="0" dirty="0" smtClean="0"/>
          </a:p>
        </p:txBody>
      </p:sp>
      <p:sp>
        <p:nvSpPr>
          <p:cNvPr id="8" name="正方形/長方形 7"/>
          <p:cNvSpPr/>
          <p:nvPr/>
        </p:nvSpPr>
        <p:spPr>
          <a:xfrm>
            <a:off x="128588" y="5803200"/>
            <a:ext cx="9648825"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10000"/>
              </a:lnSpc>
            </a:pPr>
            <a:r>
              <a:rPr kumimoji="1" lang="en-US" altLang="ja-JP" sz="1200" dirty="0" smtClean="0">
                <a:solidFill>
                  <a:schemeClr val="tx1"/>
                </a:solidFill>
              </a:rPr>
              <a:t>※</a:t>
            </a:r>
            <a:r>
              <a:rPr kumimoji="1" lang="ja-JP" altLang="en-US" sz="1200" dirty="0" smtClean="0">
                <a:solidFill>
                  <a:schemeClr val="tx1"/>
                </a:solidFill>
              </a:rPr>
              <a:t>：引用の目的上正当な範囲であれば、他人の著作物を著作権者の許諾なしに引用して利用することができる。社会的・文化的に有益な表現活動を支える趣旨である。</a:t>
            </a:r>
            <a:endParaRPr kumimoji="1" lang="ja-JP" altLang="en-US" sz="1200" dirty="0">
              <a:solidFill>
                <a:schemeClr val="tx1"/>
              </a:solidFill>
            </a:endParaRPr>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409919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en-US" altLang="ja-JP" dirty="0" smtClean="0"/>
              <a:t>11-03</a:t>
            </a:r>
            <a:r>
              <a:rPr kumimoji="1" lang="ja-JP" altLang="en-US" dirty="0" smtClean="0"/>
              <a:t>　</a:t>
            </a:r>
            <a:r>
              <a:rPr kumimoji="1" lang="en-US" altLang="ja-JP" dirty="0" smtClean="0"/>
              <a:t>CASE</a:t>
            </a:r>
            <a:r>
              <a:rPr kumimoji="1" lang="ja-JP" altLang="en-US" dirty="0" smtClean="0"/>
              <a:t>の考え方</a:t>
            </a:r>
            <a:endParaRPr kumimoji="1" lang="ja-JP" altLang="en-US" dirty="0"/>
          </a:p>
        </p:txBody>
      </p:sp>
      <p:sp>
        <p:nvSpPr>
          <p:cNvPr id="3" name="コンテンツ プレースホルダー 2"/>
          <p:cNvSpPr>
            <a:spLocks noGrp="1"/>
          </p:cNvSpPr>
          <p:nvPr>
            <p:ph idx="1"/>
          </p:nvPr>
        </p:nvSpPr>
        <p:spPr>
          <a:xfrm>
            <a:off x="128464" y="692696"/>
            <a:ext cx="9649072" cy="1368000"/>
          </a:xfrm>
        </p:spPr>
        <p:txBody>
          <a:bodyPr anchor="t"/>
          <a:lstStyle/>
          <a:p>
            <a:r>
              <a:rPr lang="ja-JP" altLang="en-US" dirty="0"/>
              <a:t>さらに、</a:t>
            </a:r>
            <a:r>
              <a:rPr lang="ja-JP" altLang="ja-JP" dirty="0" smtClean="0"/>
              <a:t>この</a:t>
            </a:r>
            <a:r>
              <a:rPr lang="ja-JP" altLang="en-US" dirty="0" smtClean="0"/>
              <a:t>ホームページ</a:t>
            </a:r>
            <a:r>
              <a:rPr lang="ja-JP" altLang="ja-JP" dirty="0" smtClean="0"/>
              <a:t>を</a:t>
            </a:r>
            <a:r>
              <a:rPr lang="ja-JP" altLang="en-US" dirty="0"/>
              <a:t>見</a:t>
            </a:r>
            <a:r>
              <a:rPr lang="ja-JP" altLang="ja-JP" dirty="0"/>
              <a:t>た</a:t>
            </a:r>
            <a:r>
              <a:rPr lang="en-US" altLang="ja-JP" dirty="0"/>
              <a:t>Z</a:t>
            </a:r>
            <a:r>
              <a:rPr lang="ja-JP" altLang="en-US" dirty="0"/>
              <a:t>君</a:t>
            </a:r>
            <a:r>
              <a:rPr lang="ja-JP" altLang="ja-JP" dirty="0"/>
              <a:t>から、</a:t>
            </a:r>
            <a:r>
              <a:rPr lang="ja-JP" altLang="en-US" dirty="0"/>
              <a:t>このキャラクターは</a:t>
            </a:r>
            <a:r>
              <a:rPr lang="ja-JP" altLang="ja-JP" dirty="0"/>
              <a:t>自分が作ったキャラクターと類似しており、著作権侵害</a:t>
            </a:r>
            <a:r>
              <a:rPr lang="ja-JP" altLang="en-US" dirty="0"/>
              <a:t>であるから、パンフレットや</a:t>
            </a:r>
            <a:r>
              <a:rPr lang="en-US" altLang="ja-JP" dirty="0"/>
              <a:t>T</a:t>
            </a:r>
            <a:r>
              <a:rPr lang="ja-JP" altLang="en-US" dirty="0"/>
              <a:t>シャツの販売を直ちに止めるように、との主張</a:t>
            </a:r>
            <a:r>
              <a:rPr lang="ja-JP" altLang="ja-JP" dirty="0"/>
              <a:t>を受け</a:t>
            </a:r>
            <a:r>
              <a:rPr lang="ja-JP" altLang="en-US" dirty="0"/>
              <a:t>た</a:t>
            </a:r>
            <a:r>
              <a:rPr lang="ja-JP" altLang="ja-JP" dirty="0"/>
              <a:t>。</a:t>
            </a:r>
            <a:endParaRPr lang="en-US" altLang="ja-JP"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18</a:t>
            </a:fld>
            <a:endParaRPr lang="ja-JP" altLang="en-US" dirty="0"/>
          </a:p>
        </p:txBody>
      </p:sp>
      <p:sp>
        <p:nvSpPr>
          <p:cNvPr id="6" name="正方形/長方形 5"/>
          <p:cNvSpPr/>
          <p:nvPr/>
        </p:nvSpPr>
        <p:spPr>
          <a:xfrm>
            <a:off x="128588" y="2347200"/>
            <a:ext cx="7704000" cy="432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2400" dirty="0" smtClean="0">
                <a:solidFill>
                  <a:schemeClr val="tx1"/>
                </a:solidFill>
              </a:rPr>
              <a:t>Z</a:t>
            </a:r>
            <a:r>
              <a:rPr kumimoji="1" lang="ja-JP" altLang="en-US" sz="2400" dirty="0" smtClean="0">
                <a:solidFill>
                  <a:schemeClr val="tx1"/>
                </a:solidFill>
              </a:rPr>
              <a:t>君の主張（複製権・翻案権侵害）に対する対抗手段</a:t>
            </a:r>
            <a:endParaRPr kumimoji="1" lang="ja-JP" altLang="en-US" sz="2400" dirty="0">
              <a:solidFill>
                <a:schemeClr val="tx1"/>
              </a:solidFill>
            </a:endParaRPr>
          </a:p>
        </p:txBody>
      </p:sp>
      <p:sp>
        <p:nvSpPr>
          <p:cNvPr id="7" name="コンテンツ プレースホルダー 2"/>
          <p:cNvSpPr txBox="1">
            <a:spLocks/>
          </p:cNvSpPr>
          <p:nvPr/>
        </p:nvSpPr>
        <p:spPr bwMode="auto">
          <a:xfrm>
            <a:off x="128588" y="2923200"/>
            <a:ext cx="9649072" cy="338437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5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a:lnSpc>
                <a:spcPct val="110000"/>
              </a:lnSpc>
            </a:pPr>
            <a:r>
              <a:rPr lang="ja-JP" altLang="en-US" kern="0" dirty="0" smtClean="0"/>
              <a:t>類似性</a:t>
            </a:r>
            <a:r>
              <a:rPr lang="en-US" altLang="ja-JP" kern="0" dirty="0" smtClean="0"/>
              <a:t/>
            </a:r>
            <a:br>
              <a:rPr lang="en-US" altLang="ja-JP" kern="0" dirty="0" smtClean="0"/>
            </a:br>
            <a:r>
              <a:rPr lang="ja-JP" altLang="en-US" kern="0" dirty="0" smtClean="0"/>
              <a:t>→　同一性のある部分の認定</a:t>
            </a:r>
            <a:r>
              <a:rPr lang="en-US" altLang="ja-JP" kern="0" dirty="0" smtClean="0"/>
              <a:t/>
            </a:r>
            <a:br>
              <a:rPr lang="en-US" altLang="ja-JP" kern="0" dirty="0" smtClean="0"/>
            </a:br>
            <a:r>
              <a:rPr lang="ja-JP" altLang="en-US" kern="0" dirty="0" smtClean="0"/>
              <a:t>　　同一性のある部分に創作性があるかどうかを判断</a:t>
            </a:r>
            <a:r>
              <a:rPr lang="en-US" altLang="ja-JP" kern="0" dirty="0" smtClean="0"/>
              <a:t/>
            </a:r>
            <a:br>
              <a:rPr lang="en-US" altLang="ja-JP" kern="0" dirty="0" smtClean="0"/>
            </a:br>
            <a:r>
              <a:rPr lang="ja-JP" altLang="en-US" kern="0" dirty="0" smtClean="0"/>
              <a:t>　　表現上の本質的特徴を感得できるかどうかを判断</a:t>
            </a:r>
            <a:endParaRPr lang="en-US" altLang="ja-JP" kern="0" dirty="0" smtClean="0"/>
          </a:p>
          <a:p>
            <a:pPr>
              <a:lnSpc>
                <a:spcPct val="110000"/>
              </a:lnSpc>
            </a:pPr>
            <a:r>
              <a:rPr lang="ja-JP" altLang="en-US" kern="0" dirty="0" smtClean="0"/>
              <a:t>依拠性</a:t>
            </a:r>
            <a:r>
              <a:rPr lang="en-US" altLang="ja-JP" kern="0" dirty="0" smtClean="0"/>
              <a:t/>
            </a:r>
            <a:br>
              <a:rPr lang="en-US" altLang="ja-JP" kern="0" dirty="0" smtClean="0"/>
            </a:br>
            <a:r>
              <a:rPr lang="ja-JP" altLang="en-US" kern="0" dirty="0" smtClean="0"/>
              <a:t>→　</a:t>
            </a:r>
            <a:r>
              <a:rPr lang="en-US" altLang="ja-JP" kern="0" dirty="0" smtClean="0"/>
              <a:t>D</a:t>
            </a:r>
            <a:r>
              <a:rPr lang="ja-JP" altLang="en-US" kern="0" dirty="0" smtClean="0"/>
              <a:t>君らとしては、独自に創作したものであることを立証する。</a:t>
            </a:r>
            <a:r>
              <a:rPr lang="en-US" altLang="ja-JP" kern="0" dirty="0" smtClean="0"/>
              <a:t/>
            </a:r>
            <a:br>
              <a:rPr lang="en-US" altLang="ja-JP" kern="0" dirty="0" smtClean="0"/>
            </a:br>
            <a:r>
              <a:rPr lang="ja-JP" altLang="en-US" kern="0" dirty="0" smtClean="0"/>
              <a:t>　　なお、実務上、創作時に、創作日を明らかにするため、</a:t>
            </a:r>
            <a:r>
              <a:rPr lang="en-US" altLang="ja-JP" kern="0" dirty="0" smtClean="0"/>
              <a:t/>
            </a:r>
            <a:br>
              <a:rPr lang="en-US" altLang="ja-JP" kern="0" dirty="0" smtClean="0"/>
            </a:br>
            <a:r>
              <a:rPr lang="ja-JP" altLang="en-US" kern="0" dirty="0" smtClean="0"/>
              <a:t>　　「確定日付」が利用されることがある。</a:t>
            </a:r>
            <a:endParaRPr lang="en-US" altLang="ja-JP" kern="0" dirty="0" smtClean="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985460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accent6">
              <a:lumMod val="40000"/>
              <a:lumOff val="60000"/>
            </a:schemeClr>
          </a:solidFill>
        </p:spPr>
        <p:txBody>
          <a:bodyPr/>
          <a:lstStyle/>
          <a:p>
            <a:r>
              <a:rPr kumimoji="1" lang="ja-JP" altLang="en-US" sz="2800" dirty="0" smtClean="0"/>
              <a:t>パート</a:t>
            </a:r>
            <a:r>
              <a:rPr kumimoji="1" lang="en-US" altLang="ja-JP" sz="2800" dirty="0" smtClean="0"/>
              <a:t>11</a:t>
            </a:r>
            <a:br>
              <a:rPr kumimoji="1" lang="en-US" altLang="ja-JP" sz="2800" dirty="0" smtClean="0"/>
            </a:br>
            <a:r>
              <a:rPr lang="en-US" altLang="ja-JP" sz="2800" dirty="0"/>
              <a:t/>
            </a:r>
            <a:br>
              <a:rPr lang="en-US" altLang="ja-JP" sz="2800" dirty="0"/>
            </a:br>
            <a:r>
              <a:rPr lang="ja-JP" altLang="en-US" sz="2800" dirty="0" smtClean="0"/>
              <a:t>表現を守る</a:t>
            </a:r>
            <a:r>
              <a:rPr lang="en-US" altLang="ja-JP" sz="2800" dirty="0" smtClean="0"/>
              <a:t/>
            </a:r>
            <a:br>
              <a:rPr lang="en-US" altLang="ja-JP" sz="2800" dirty="0" smtClean="0"/>
            </a:br>
            <a:r>
              <a:rPr lang="ja-JP" altLang="en-US" sz="2800" dirty="0" smtClean="0"/>
              <a:t>デザイン創作と著作物（</a:t>
            </a:r>
            <a:r>
              <a:rPr lang="en-US" altLang="ja-JP" sz="2800" dirty="0" smtClean="0"/>
              <a:t>2</a:t>
            </a:r>
            <a:r>
              <a:rPr lang="ja-JP" altLang="en-US" sz="2800" dirty="0" smtClean="0"/>
              <a:t>）</a:t>
            </a:r>
            <a:endParaRPr kumimoji="1" lang="ja-JP" altLang="en-US" sz="2800" dirty="0"/>
          </a:p>
        </p:txBody>
      </p:sp>
      <p:sp>
        <p:nvSpPr>
          <p:cNvPr id="3" name="サブタイトル 2"/>
          <p:cNvSpPr>
            <a:spLocks noGrp="1"/>
          </p:cNvSpPr>
          <p:nvPr>
            <p:ph type="subTitle" idx="1"/>
          </p:nvPr>
        </p:nvSpPr>
        <p:spPr/>
        <p:txBody>
          <a:bodyPr/>
          <a:lstStyle/>
          <a:p>
            <a:r>
              <a:rPr kumimoji="1" lang="ja-JP" altLang="en-US" dirty="0" smtClean="0"/>
              <a:t>「デザイナーが身につけておくべき知財の基本」</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094444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ja-JP" altLang="en-US" dirty="0" smtClean="0"/>
              <a:t>表現を守る　デザイン創作と著作物（</a:t>
            </a:r>
            <a:r>
              <a:rPr lang="en-US" altLang="ja-JP" dirty="0" smtClean="0"/>
              <a:t>2</a:t>
            </a:r>
            <a:r>
              <a:rPr lang="ja-JP" altLang="en-US" dirty="0" smtClean="0"/>
              <a:t>）</a:t>
            </a:r>
            <a:r>
              <a:rPr kumimoji="1" lang="ja-JP" altLang="en-US" dirty="0" smtClean="0"/>
              <a:t>　目次</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11-01</a:t>
            </a:r>
            <a:r>
              <a:rPr lang="en-US" altLang="ja-JP" dirty="0"/>
              <a:t>	</a:t>
            </a:r>
            <a:r>
              <a:rPr lang="en-US" altLang="ja-JP" dirty="0" smtClean="0"/>
              <a:t>	</a:t>
            </a:r>
            <a:r>
              <a:rPr kumimoji="1" lang="ja-JP" altLang="en-US" dirty="0" smtClean="0"/>
              <a:t>著作権とは</a:t>
            </a:r>
            <a:endParaRPr kumimoji="1" lang="en-US" altLang="ja-JP" dirty="0" smtClean="0"/>
          </a:p>
          <a:p>
            <a:pPr marL="0" indent="0">
              <a:buNone/>
            </a:pPr>
            <a:endParaRPr kumimoji="1" lang="en-US" altLang="ja-JP" dirty="0" smtClean="0"/>
          </a:p>
          <a:p>
            <a:pPr marL="0" indent="0">
              <a:buNone/>
            </a:pPr>
            <a:r>
              <a:rPr lang="en-US" altLang="ja-JP" dirty="0" smtClean="0"/>
              <a:t>11-02</a:t>
            </a:r>
            <a:r>
              <a:rPr lang="en-US" altLang="ja-JP" dirty="0"/>
              <a:t>	</a:t>
            </a:r>
            <a:r>
              <a:rPr lang="en-US" altLang="ja-JP" dirty="0" smtClean="0"/>
              <a:t>	</a:t>
            </a:r>
            <a:r>
              <a:rPr lang="ja-JP" altLang="en-US" dirty="0" smtClean="0"/>
              <a:t>著作物の保護期間</a:t>
            </a:r>
            <a:endParaRPr lang="en-US" altLang="ja-JP" dirty="0" smtClean="0"/>
          </a:p>
          <a:p>
            <a:pPr marL="0" indent="0">
              <a:buNone/>
            </a:pPr>
            <a:endParaRPr lang="en-US" altLang="ja-JP" dirty="0" smtClean="0"/>
          </a:p>
          <a:p>
            <a:pPr marL="0" indent="0">
              <a:buNone/>
            </a:pPr>
            <a:r>
              <a:rPr kumimoji="1" lang="en-US" altLang="ja-JP" dirty="0" smtClean="0"/>
              <a:t>11-03</a:t>
            </a:r>
            <a:r>
              <a:rPr lang="en-US" altLang="ja-JP" dirty="0"/>
              <a:t>	</a:t>
            </a:r>
            <a:r>
              <a:rPr lang="en-US" altLang="ja-JP" dirty="0" smtClean="0"/>
              <a:t>	</a:t>
            </a:r>
            <a:r>
              <a:rPr kumimoji="1" lang="en-US" altLang="ja-JP" dirty="0" smtClean="0"/>
              <a:t>CASE</a:t>
            </a:r>
            <a:r>
              <a:rPr kumimoji="1" lang="ja-JP" altLang="en-US" dirty="0" smtClean="0"/>
              <a:t>の考え方</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653001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en-US" altLang="ja-JP" dirty="0" smtClean="0"/>
              <a:t>CASE</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a:t>
            </a:r>
            <a:r>
              <a:rPr kumimoji="1" lang="ja-JP" altLang="en-US" dirty="0" smtClean="0"/>
              <a:t>君は、</a:t>
            </a:r>
            <a:r>
              <a:rPr lang="ja-JP" altLang="ja-JP" dirty="0"/>
              <a:t>デザイン学科</a:t>
            </a:r>
            <a:r>
              <a:rPr lang="ja-JP" altLang="en-US" dirty="0"/>
              <a:t>の仲間と一緒に</a:t>
            </a:r>
            <a:r>
              <a:rPr lang="ja-JP" altLang="ja-JP" dirty="0"/>
              <a:t>作ったキャラクターを</a:t>
            </a:r>
            <a:r>
              <a:rPr lang="ja-JP" altLang="en-US" dirty="0"/>
              <a:t>用いた</a:t>
            </a:r>
            <a:r>
              <a:rPr lang="ja-JP" altLang="ja-JP" dirty="0"/>
              <a:t>パンフレット</a:t>
            </a:r>
            <a:r>
              <a:rPr lang="ja-JP" altLang="en-US" dirty="0" smtClean="0"/>
              <a:t>や</a:t>
            </a:r>
            <a:r>
              <a:rPr lang="en-US" altLang="ja-JP" dirty="0" smtClean="0"/>
              <a:t>T</a:t>
            </a:r>
            <a:r>
              <a:rPr lang="ja-JP" altLang="en-US" dirty="0" smtClean="0"/>
              <a:t>シャツ</a:t>
            </a:r>
            <a:r>
              <a:rPr lang="ja-JP" altLang="ja-JP" dirty="0"/>
              <a:t>を</a:t>
            </a:r>
            <a:r>
              <a:rPr lang="ja-JP" altLang="en-US" dirty="0"/>
              <a:t>作成して</a:t>
            </a:r>
            <a:r>
              <a:rPr lang="ja-JP" altLang="ja-JP" dirty="0"/>
              <a:t>配布</a:t>
            </a:r>
            <a:r>
              <a:rPr lang="ja-JP" altLang="en-US" dirty="0"/>
              <a:t>・</a:t>
            </a:r>
            <a:r>
              <a:rPr lang="ja-JP" altLang="ja-JP" dirty="0"/>
              <a:t>販売し</a:t>
            </a:r>
            <a:r>
              <a:rPr lang="ja-JP" altLang="en-US" dirty="0"/>
              <a:t>ている</a:t>
            </a:r>
            <a:r>
              <a:rPr lang="ja-JP" altLang="ja-JP" dirty="0"/>
              <a:t>。</a:t>
            </a:r>
            <a:r>
              <a:rPr lang="ja-JP" altLang="en-US" dirty="0"/>
              <a:t>しばらくすると、デザイン学科の仲間とは関係がない</a:t>
            </a:r>
            <a:r>
              <a:rPr lang="en-US" altLang="ja-JP" dirty="0" smtClean="0"/>
              <a:t>X</a:t>
            </a:r>
            <a:r>
              <a:rPr lang="ja-JP" altLang="en-US" dirty="0" smtClean="0"/>
              <a:t>君</a:t>
            </a:r>
            <a:r>
              <a:rPr lang="ja-JP" altLang="ja-JP" dirty="0" smtClean="0"/>
              <a:t>が、この</a:t>
            </a:r>
            <a:r>
              <a:rPr lang="ja-JP" altLang="en-US" dirty="0"/>
              <a:t>キャラクターを</a:t>
            </a:r>
            <a:r>
              <a:rPr lang="ja-JP" altLang="en-US" dirty="0" smtClean="0"/>
              <a:t>用いた</a:t>
            </a:r>
            <a:r>
              <a:rPr lang="en-US" altLang="ja-JP" dirty="0" smtClean="0"/>
              <a:t>SNS</a:t>
            </a:r>
            <a:r>
              <a:rPr lang="ja-JP" altLang="en-US" dirty="0" smtClean="0"/>
              <a:t>上</a:t>
            </a:r>
            <a:r>
              <a:rPr lang="ja-JP" altLang="en-US" dirty="0"/>
              <a:t>で利用可能な</a:t>
            </a:r>
            <a:r>
              <a:rPr lang="ja-JP" altLang="ja-JP" dirty="0" smtClean="0"/>
              <a:t>スタンプ</a:t>
            </a:r>
            <a:r>
              <a:rPr lang="ja-JP" altLang="ja-JP" dirty="0"/>
              <a:t>を作成し</a:t>
            </a:r>
            <a:r>
              <a:rPr lang="ja-JP" altLang="ja-JP" dirty="0" smtClean="0"/>
              <a:t>、</a:t>
            </a:r>
            <a:r>
              <a:rPr lang="ja-JP" altLang="en-US" dirty="0" smtClean="0"/>
              <a:t>そのスタンプをネット上で</a:t>
            </a:r>
            <a:r>
              <a:rPr lang="ja-JP" altLang="ja-JP" dirty="0" smtClean="0"/>
              <a:t>販売</a:t>
            </a:r>
            <a:r>
              <a:rPr lang="ja-JP" altLang="ja-JP" dirty="0"/>
              <a:t>し</a:t>
            </a:r>
            <a:r>
              <a:rPr lang="ja-JP" altLang="en-US" dirty="0"/>
              <a:t>始めた</a:t>
            </a:r>
            <a:r>
              <a:rPr lang="ja-JP" altLang="ja-JP" dirty="0"/>
              <a:t>。また、</a:t>
            </a:r>
            <a:r>
              <a:rPr lang="ja-JP" altLang="en-US" dirty="0"/>
              <a:t>このキャラクターは、</a:t>
            </a:r>
            <a:r>
              <a:rPr lang="ja-JP" altLang="ja-JP" dirty="0"/>
              <a:t>学</a:t>
            </a:r>
            <a:r>
              <a:rPr lang="ja-JP" altLang="en-US" dirty="0"/>
              <a:t>園</a:t>
            </a:r>
            <a:r>
              <a:rPr lang="ja-JP" altLang="ja-JP" dirty="0"/>
              <a:t>祭キャラクターを紹介する</a:t>
            </a:r>
            <a:r>
              <a:rPr lang="en-US" altLang="ja-JP" dirty="0" smtClean="0"/>
              <a:t>Y</a:t>
            </a:r>
            <a:r>
              <a:rPr lang="ja-JP" altLang="en-US" dirty="0" smtClean="0"/>
              <a:t>君</a:t>
            </a:r>
            <a:r>
              <a:rPr lang="ja-JP" altLang="ja-JP" dirty="0" smtClean="0"/>
              <a:t>の</a:t>
            </a:r>
            <a:r>
              <a:rPr lang="ja-JP" altLang="en-US" dirty="0" smtClean="0"/>
              <a:t>ホームページ</a:t>
            </a:r>
            <a:r>
              <a:rPr lang="ja-JP" altLang="ja-JP" dirty="0" smtClean="0"/>
              <a:t>で</a:t>
            </a:r>
            <a:r>
              <a:rPr lang="ja-JP" altLang="ja-JP" dirty="0"/>
              <a:t>取り上げられたが</a:t>
            </a:r>
            <a:r>
              <a:rPr lang="ja-JP" altLang="ja-JP" dirty="0" smtClean="0"/>
              <a:t>、</a:t>
            </a:r>
            <a:r>
              <a:rPr lang="ja-JP" altLang="en-US" dirty="0" smtClean="0"/>
              <a:t>そのホームページにおいて評価</a:t>
            </a:r>
            <a:r>
              <a:rPr lang="ja-JP" altLang="en-US" dirty="0"/>
              <a:t>は</a:t>
            </a:r>
            <a:r>
              <a:rPr lang="ja-JP" altLang="ja-JP" dirty="0"/>
              <a:t>低</a:t>
            </a:r>
            <a:r>
              <a:rPr lang="ja-JP" altLang="en-US" dirty="0"/>
              <a:t>く</a:t>
            </a:r>
            <a:r>
              <a:rPr lang="ja-JP" altLang="ja-JP" dirty="0"/>
              <a:t>、批判的なコメントがなされている</a:t>
            </a:r>
            <a:r>
              <a:rPr lang="ja-JP" altLang="ja-JP" dirty="0" smtClean="0"/>
              <a:t>。</a:t>
            </a:r>
            <a:r>
              <a:rPr lang="ja-JP" altLang="en-US" dirty="0" smtClean="0"/>
              <a:t>さらに、</a:t>
            </a:r>
            <a:r>
              <a:rPr lang="en-US" altLang="ja-JP" dirty="0" smtClean="0"/>
              <a:t>D</a:t>
            </a:r>
            <a:r>
              <a:rPr lang="ja-JP" altLang="en-US" dirty="0" smtClean="0"/>
              <a:t>君は、</a:t>
            </a:r>
            <a:r>
              <a:rPr lang="ja-JP" altLang="ja-JP" dirty="0" smtClean="0"/>
              <a:t>この</a:t>
            </a:r>
            <a:r>
              <a:rPr lang="ja-JP" altLang="en-US" dirty="0" smtClean="0"/>
              <a:t>ホームページ</a:t>
            </a:r>
            <a:r>
              <a:rPr lang="ja-JP" altLang="ja-JP" dirty="0" smtClean="0"/>
              <a:t>を</a:t>
            </a:r>
            <a:r>
              <a:rPr lang="ja-JP" altLang="en-US" dirty="0"/>
              <a:t>見</a:t>
            </a:r>
            <a:r>
              <a:rPr lang="ja-JP" altLang="ja-JP" dirty="0"/>
              <a:t>た</a:t>
            </a:r>
            <a:r>
              <a:rPr lang="en-US" altLang="ja-JP" dirty="0" smtClean="0"/>
              <a:t>Z</a:t>
            </a:r>
            <a:r>
              <a:rPr lang="ja-JP" altLang="en-US" dirty="0" smtClean="0"/>
              <a:t>君</a:t>
            </a:r>
            <a:r>
              <a:rPr lang="ja-JP" altLang="ja-JP" dirty="0" smtClean="0"/>
              <a:t>から</a:t>
            </a:r>
            <a:r>
              <a:rPr lang="ja-JP" altLang="ja-JP" dirty="0"/>
              <a:t>、</a:t>
            </a:r>
            <a:r>
              <a:rPr lang="ja-JP" altLang="en-US" dirty="0"/>
              <a:t>このキャラクターは</a:t>
            </a:r>
            <a:r>
              <a:rPr lang="ja-JP" altLang="ja-JP" dirty="0"/>
              <a:t>自分が作ったキャラクターと類似しており、著作権侵害</a:t>
            </a:r>
            <a:r>
              <a:rPr lang="ja-JP" altLang="en-US" dirty="0"/>
              <a:t>である</a:t>
            </a:r>
            <a:r>
              <a:rPr lang="ja-JP" altLang="en-US" dirty="0" smtClean="0"/>
              <a:t>から、パンフレットや</a:t>
            </a:r>
            <a:r>
              <a:rPr lang="en-US" altLang="ja-JP" dirty="0" smtClean="0"/>
              <a:t>T</a:t>
            </a:r>
            <a:r>
              <a:rPr lang="ja-JP" altLang="en-US" dirty="0" smtClean="0"/>
              <a:t>シャツ</a:t>
            </a:r>
            <a:r>
              <a:rPr lang="ja-JP" altLang="en-US" dirty="0"/>
              <a:t>の販売</a:t>
            </a:r>
            <a:r>
              <a:rPr lang="ja-JP" altLang="en-US" dirty="0" smtClean="0"/>
              <a:t>を直ち</a:t>
            </a:r>
            <a:r>
              <a:rPr lang="ja-JP" altLang="en-US" dirty="0"/>
              <a:t>に止めるように、と</a:t>
            </a:r>
            <a:r>
              <a:rPr lang="ja-JP" altLang="en-US" dirty="0" smtClean="0"/>
              <a:t>の主張</a:t>
            </a:r>
            <a:r>
              <a:rPr lang="ja-JP" altLang="ja-JP" dirty="0"/>
              <a:t>を受け</a:t>
            </a:r>
            <a:r>
              <a:rPr lang="ja-JP" altLang="en-US" dirty="0"/>
              <a:t>た</a:t>
            </a:r>
            <a:r>
              <a:rPr lang="ja-JP" altLang="ja-JP" dirty="0"/>
              <a:t>。 </a:t>
            </a:r>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3</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468210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en-US" altLang="ja-JP" dirty="0" smtClean="0"/>
              <a:t>11-01</a:t>
            </a:r>
            <a:br>
              <a:rPr kumimoji="1" lang="en-US" altLang="ja-JP" dirty="0" smtClean="0"/>
            </a:br>
            <a:r>
              <a:rPr kumimoji="1" lang="ja-JP" altLang="en-US" dirty="0" smtClean="0"/>
              <a:t>著作権とは</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4</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344876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en-US" altLang="ja-JP" dirty="0" smtClean="0"/>
              <a:t>11-01</a:t>
            </a:r>
            <a:r>
              <a:rPr kumimoji="1" lang="ja-JP" altLang="en-US" dirty="0" smtClean="0"/>
              <a:t>　著作権とは</a:t>
            </a:r>
            <a:endParaRPr kumimoji="1" lang="ja-JP" altLang="en-US" dirty="0"/>
          </a:p>
        </p:txBody>
      </p:sp>
      <p:sp>
        <p:nvSpPr>
          <p:cNvPr id="3" name="コンテンツ プレースホルダー 2"/>
          <p:cNvSpPr>
            <a:spLocks noGrp="1"/>
          </p:cNvSpPr>
          <p:nvPr>
            <p:ph idx="1"/>
          </p:nvPr>
        </p:nvSpPr>
        <p:spPr>
          <a:xfrm>
            <a:off x="128464" y="692696"/>
            <a:ext cx="9649072" cy="1080000"/>
          </a:xfrm>
          <a:solidFill>
            <a:schemeClr val="accent6">
              <a:lumMod val="20000"/>
              <a:lumOff val="80000"/>
            </a:schemeClr>
          </a:solidFill>
        </p:spPr>
        <p:txBody>
          <a:bodyPr/>
          <a:lstStyle/>
          <a:p>
            <a:r>
              <a:rPr kumimoji="1" lang="ja-JP" altLang="en-US" dirty="0" smtClean="0"/>
              <a:t>著作権とは、自分の創作した著作物を無断で利用されないという権利。</a:t>
            </a:r>
            <a:endParaRPr kumimoji="1" lang="en-US" altLang="ja-JP" dirty="0" smtClean="0"/>
          </a:p>
          <a:p>
            <a:r>
              <a:rPr kumimoji="1" lang="ja-JP" altLang="en-US" dirty="0" smtClean="0"/>
              <a:t>他人の著作物を利用するためには、その他人から許諾を受ける必要があり、著作権者は、その著作物の利用を許諾して、対価を得ることも可能。</a:t>
            </a:r>
            <a:endParaRPr kumimoji="1" lang="en-US" altLang="ja-JP"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5</a:t>
            </a:fld>
            <a:endParaRPr lang="ja-JP" altLang="en-US" dirty="0"/>
          </a:p>
        </p:txBody>
      </p:sp>
      <p:sp>
        <p:nvSpPr>
          <p:cNvPr id="15" name="正方形/長方形 14"/>
          <p:cNvSpPr/>
          <p:nvPr/>
        </p:nvSpPr>
        <p:spPr>
          <a:xfrm>
            <a:off x="1209600" y="4508382"/>
            <a:ext cx="1584000" cy="720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創作者</a:t>
            </a:r>
            <a:endParaRPr kumimoji="1" lang="ja-JP" altLang="en-US" dirty="0">
              <a:solidFill>
                <a:schemeClr val="tx1"/>
              </a:solidFill>
            </a:endParaRPr>
          </a:p>
        </p:txBody>
      </p:sp>
      <p:sp>
        <p:nvSpPr>
          <p:cNvPr id="16" name="角丸四角形 15"/>
          <p:cNvSpPr/>
          <p:nvPr/>
        </p:nvSpPr>
        <p:spPr>
          <a:xfrm>
            <a:off x="5097600" y="3428382"/>
            <a:ext cx="3600399" cy="2520280"/>
          </a:xfrm>
          <a:prstGeom prst="roundRect">
            <a:avLst>
              <a:gd name="adj" fmla="val 306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673600" y="4076382"/>
            <a:ext cx="2448000"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400" b="1" dirty="0" smtClean="0">
                <a:solidFill>
                  <a:schemeClr val="bg1"/>
                </a:solidFill>
              </a:rPr>
              <a:t>①著作権</a:t>
            </a:r>
            <a:endParaRPr kumimoji="1" lang="ja-JP" altLang="en-US" b="1" dirty="0">
              <a:solidFill>
                <a:schemeClr val="bg1"/>
              </a:solidFill>
            </a:endParaRPr>
          </a:p>
        </p:txBody>
      </p:sp>
      <p:sp>
        <p:nvSpPr>
          <p:cNvPr id="18" name="正方形/長方形 17"/>
          <p:cNvSpPr/>
          <p:nvPr/>
        </p:nvSpPr>
        <p:spPr>
          <a:xfrm>
            <a:off x="5673600" y="4940888"/>
            <a:ext cx="2448000" cy="7200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400" dirty="0" smtClean="0">
                <a:solidFill>
                  <a:schemeClr val="tx1"/>
                </a:solidFill>
              </a:rPr>
              <a:t>②著作者人格権</a:t>
            </a:r>
            <a:endParaRPr kumimoji="1" lang="ja-JP" altLang="en-US" dirty="0">
              <a:solidFill>
                <a:schemeClr val="tx1"/>
              </a:solidFill>
            </a:endParaRPr>
          </a:p>
        </p:txBody>
      </p:sp>
      <p:sp>
        <p:nvSpPr>
          <p:cNvPr id="19" name="正方形/長方形 18"/>
          <p:cNvSpPr/>
          <p:nvPr/>
        </p:nvSpPr>
        <p:spPr>
          <a:xfrm>
            <a:off x="5529600" y="3067200"/>
            <a:ext cx="2736304" cy="720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400" dirty="0" smtClean="0">
                <a:solidFill>
                  <a:schemeClr val="tx1"/>
                </a:solidFill>
              </a:rPr>
              <a:t>著作者の権利</a:t>
            </a:r>
            <a:endParaRPr kumimoji="1" lang="ja-JP" altLang="en-US" dirty="0">
              <a:solidFill>
                <a:schemeClr val="tx1"/>
              </a:solidFill>
            </a:endParaRPr>
          </a:p>
        </p:txBody>
      </p:sp>
      <p:sp>
        <p:nvSpPr>
          <p:cNvPr id="20" name="正方形/長方形 19"/>
          <p:cNvSpPr/>
          <p:nvPr/>
        </p:nvSpPr>
        <p:spPr>
          <a:xfrm>
            <a:off x="2793600" y="2059200"/>
            <a:ext cx="2736304" cy="720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400" dirty="0" smtClean="0">
                <a:solidFill>
                  <a:schemeClr val="tx1"/>
                </a:solidFill>
              </a:rPr>
              <a:t>著作物の創作</a:t>
            </a:r>
            <a:endParaRPr kumimoji="1" lang="ja-JP" altLang="en-US" dirty="0">
              <a:solidFill>
                <a:schemeClr val="tx1"/>
              </a:solidFill>
            </a:endParaRPr>
          </a:p>
        </p:txBody>
      </p:sp>
      <p:sp>
        <p:nvSpPr>
          <p:cNvPr id="21" name="下矢印 20"/>
          <p:cNvSpPr/>
          <p:nvPr/>
        </p:nvSpPr>
        <p:spPr>
          <a:xfrm>
            <a:off x="4089600" y="2923200"/>
            <a:ext cx="144000" cy="1800000"/>
          </a:xfrm>
          <a:prstGeom prst="downArrow">
            <a:avLst>
              <a:gd name="adj1" fmla="val 50000"/>
              <a:gd name="adj2" fmla="val 9960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a:stCxn id="15" idx="3"/>
          </p:cNvCxnSpPr>
          <p:nvPr/>
        </p:nvCxnSpPr>
        <p:spPr>
          <a:xfrm>
            <a:off x="2793600" y="4868422"/>
            <a:ext cx="2304000" cy="0"/>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509872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p:spPr>
        <p:txBody>
          <a:bodyPr/>
          <a:lstStyle/>
          <a:p>
            <a:r>
              <a:rPr kumimoji="1" lang="en-US" altLang="ja-JP" dirty="0" smtClean="0"/>
              <a:t>11-01</a:t>
            </a:r>
            <a:r>
              <a:rPr kumimoji="1" lang="ja-JP" altLang="en-US" dirty="0" smtClean="0"/>
              <a:t>　著作権とは</a:t>
            </a:r>
            <a:endParaRPr kumimoji="1" lang="ja-JP" altLang="en-US" dirty="0"/>
          </a:p>
        </p:txBody>
      </p:sp>
      <p:sp>
        <p:nvSpPr>
          <p:cNvPr id="3" name="コンテンツ プレースホルダー 2"/>
          <p:cNvSpPr>
            <a:spLocks noGrp="1"/>
          </p:cNvSpPr>
          <p:nvPr>
            <p:ph idx="1"/>
          </p:nvPr>
        </p:nvSpPr>
        <p:spPr>
          <a:xfrm>
            <a:off x="128464" y="692696"/>
            <a:ext cx="9649072" cy="792000"/>
          </a:xfrm>
          <a:solidFill>
            <a:schemeClr val="accent6">
              <a:lumMod val="20000"/>
              <a:lumOff val="80000"/>
            </a:schemeClr>
          </a:solidFill>
        </p:spPr>
        <p:txBody>
          <a:bodyPr/>
          <a:lstStyle/>
          <a:p>
            <a:r>
              <a:rPr kumimoji="1" lang="ja-JP" altLang="en-US" dirty="0" smtClean="0"/>
              <a:t>著作権は、たくさんの権利（支分権という）の総称。</a:t>
            </a:r>
            <a:endParaRPr kumimoji="1" lang="en-US" altLang="ja-JP" dirty="0" smtClean="0"/>
          </a:p>
          <a:p>
            <a:r>
              <a:rPr kumimoji="1" lang="ja-JP" altLang="en-US" dirty="0" smtClean="0"/>
              <a:t>著作物に対する利用行為を全て規制できるわけではない点に注意。</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6</a:t>
            </a:fld>
            <a:endParaRPr lang="ja-JP" altLang="en-US" dirty="0"/>
          </a:p>
        </p:txBody>
      </p:sp>
      <p:sp>
        <p:nvSpPr>
          <p:cNvPr id="6" name="正方形/長方形 5"/>
          <p:cNvSpPr/>
          <p:nvPr/>
        </p:nvSpPr>
        <p:spPr>
          <a:xfrm>
            <a:off x="128588" y="1772816"/>
            <a:ext cx="4679950" cy="4320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コピーを作ることに関する権利</a:t>
            </a:r>
            <a:endParaRPr kumimoji="1" lang="ja-JP" altLang="en-US" b="1" dirty="0">
              <a:solidFill>
                <a:schemeClr val="tx1"/>
              </a:solidFill>
            </a:endParaRPr>
          </a:p>
        </p:txBody>
      </p:sp>
      <p:sp>
        <p:nvSpPr>
          <p:cNvPr id="7" name="正方形/長方形 6"/>
          <p:cNvSpPr/>
          <p:nvPr/>
        </p:nvSpPr>
        <p:spPr>
          <a:xfrm>
            <a:off x="128464" y="2203200"/>
            <a:ext cx="4680074" cy="172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dirty="0" smtClean="0">
                <a:solidFill>
                  <a:schemeClr val="tx1"/>
                </a:solidFill>
              </a:rPr>
              <a:t>★複製権</a:t>
            </a:r>
            <a:endParaRPr kumimoji="1" lang="ja-JP" altLang="en-US" dirty="0">
              <a:solidFill>
                <a:schemeClr val="tx1"/>
              </a:solidFill>
            </a:endParaRPr>
          </a:p>
        </p:txBody>
      </p:sp>
      <p:sp>
        <p:nvSpPr>
          <p:cNvPr id="10" name="正方形/長方形 9"/>
          <p:cNvSpPr/>
          <p:nvPr/>
        </p:nvSpPr>
        <p:spPr>
          <a:xfrm>
            <a:off x="129600" y="4145560"/>
            <a:ext cx="4679950" cy="4320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b="1" dirty="0" smtClean="0">
                <a:solidFill>
                  <a:schemeClr val="tx1"/>
                </a:solidFill>
              </a:rPr>
              <a:t>直接又はコピーを使って公衆に伝えることを関する権利</a:t>
            </a:r>
            <a:endParaRPr kumimoji="1" lang="ja-JP" altLang="en-US" sz="1400" b="1" dirty="0">
              <a:solidFill>
                <a:schemeClr val="tx1"/>
              </a:solidFill>
            </a:endParaRPr>
          </a:p>
        </p:txBody>
      </p:sp>
      <p:sp>
        <p:nvSpPr>
          <p:cNvPr id="11" name="正方形/長方形 10"/>
          <p:cNvSpPr/>
          <p:nvPr/>
        </p:nvSpPr>
        <p:spPr>
          <a:xfrm>
            <a:off x="128588" y="4577608"/>
            <a:ext cx="4680074" cy="172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dirty="0" smtClean="0">
                <a:solidFill>
                  <a:schemeClr val="tx1"/>
                </a:solidFill>
              </a:rPr>
              <a:t>　上演権・演奏権</a:t>
            </a:r>
            <a:endParaRPr kumimoji="1" lang="en-US" altLang="ja-JP" dirty="0" smtClean="0">
              <a:solidFill>
                <a:schemeClr val="tx1"/>
              </a:solidFill>
            </a:endParaRPr>
          </a:p>
          <a:p>
            <a:pPr>
              <a:lnSpc>
                <a:spcPct val="110000"/>
              </a:lnSpc>
            </a:pPr>
            <a:r>
              <a:rPr kumimoji="1" lang="ja-JP" altLang="en-US" dirty="0" smtClean="0">
                <a:solidFill>
                  <a:schemeClr val="tx1"/>
                </a:solidFill>
              </a:rPr>
              <a:t>　上映権</a:t>
            </a:r>
            <a:endParaRPr kumimoji="1" lang="en-US" altLang="ja-JP" dirty="0" smtClean="0">
              <a:solidFill>
                <a:schemeClr val="tx1"/>
              </a:solidFill>
            </a:endParaRPr>
          </a:p>
          <a:p>
            <a:pPr>
              <a:lnSpc>
                <a:spcPct val="110000"/>
              </a:lnSpc>
            </a:pPr>
            <a:r>
              <a:rPr kumimoji="1" lang="ja-JP" altLang="en-US" dirty="0" smtClean="0">
                <a:solidFill>
                  <a:schemeClr val="tx1"/>
                </a:solidFill>
              </a:rPr>
              <a:t>★公衆送信権</a:t>
            </a:r>
            <a:endParaRPr kumimoji="1" lang="en-US" altLang="ja-JP" dirty="0" smtClean="0">
              <a:solidFill>
                <a:schemeClr val="tx1"/>
              </a:solidFill>
            </a:endParaRPr>
          </a:p>
          <a:p>
            <a:pPr>
              <a:lnSpc>
                <a:spcPct val="110000"/>
              </a:lnSpc>
            </a:pPr>
            <a:r>
              <a:rPr kumimoji="1" lang="ja-JP" altLang="en-US" dirty="0" smtClean="0">
                <a:solidFill>
                  <a:schemeClr val="tx1"/>
                </a:solidFill>
              </a:rPr>
              <a:t>　口述権</a:t>
            </a:r>
            <a:endParaRPr kumimoji="1" lang="en-US" altLang="ja-JP" dirty="0" smtClean="0">
              <a:solidFill>
                <a:schemeClr val="tx1"/>
              </a:solidFill>
            </a:endParaRPr>
          </a:p>
          <a:p>
            <a:pPr>
              <a:lnSpc>
                <a:spcPct val="110000"/>
              </a:lnSpc>
            </a:pPr>
            <a:r>
              <a:rPr kumimoji="1" lang="ja-JP" altLang="en-US" dirty="0" smtClean="0">
                <a:solidFill>
                  <a:schemeClr val="tx1"/>
                </a:solidFill>
              </a:rPr>
              <a:t>　展示権</a:t>
            </a:r>
            <a:endParaRPr kumimoji="1" lang="ja-JP" altLang="en-US" dirty="0">
              <a:solidFill>
                <a:schemeClr val="tx1"/>
              </a:solidFill>
            </a:endParaRPr>
          </a:p>
        </p:txBody>
      </p:sp>
      <p:sp>
        <p:nvSpPr>
          <p:cNvPr id="12" name="正方形/長方形 11"/>
          <p:cNvSpPr/>
          <p:nvPr/>
        </p:nvSpPr>
        <p:spPr>
          <a:xfrm>
            <a:off x="5097463" y="1772816"/>
            <a:ext cx="4679950" cy="4320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600" b="1" dirty="0" smtClean="0">
                <a:solidFill>
                  <a:schemeClr val="tx1"/>
                </a:solidFill>
              </a:rPr>
              <a:t>コピーを公衆に渡して伝えることに関する権利</a:t>
            </a:r>
            <a:endParaRPr kumimoji="1" lang="ja-JP" altLang="en-US" sz="1600" b="1" dirty="0">
              <a:solidFill>
                <a:schemeClr val="tx1"/>
              </a:solidFill>
            </a:endParaRPr>
          </a:p>
        </p:txBody>
      </p:sp>
      <p:sp>
        <p:nvSpPr>
          <p:cNvPr id="13" name="正方形/長方形 12"/>
          <p:cNvSpPr/>
          <p:nvPr/>
        </p:nvSpPr>
        <p:spPr>
          <a:xfrm>
            <a:off x="5097339" y="2203200"/>
            <a:ext cx="4680074" cy="172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dirty="0" smtClean="0">
                <a:solidFill>
                  <a:schemeClr val="tx1"/>
                </a:solidFill>
              </a:rPr>
              <a:t>★譲渡権</a:t>
            </a:r>
            <a:endParaRPr kumimoji="1" lang="en-US" altLang="ja-JP" dirty="0" smtClean="0">
              <a:solidFill>
                <a:schemeClr val="tx1"/>
              </a:solidFill>
            </a:endParaRPr>
          </a:p>
          <a:p>
            <a:pPr>
              <a:lnSpc>
                <a:spcPct val="110000"/>
              </a:lnSpc>
            </a:pPr>
            <a:r>
              <a:rPr kumimoji="1" lang="ja-JP" altLang="en-US" dirty="0" smtClean="0">
                <a:solidFill>
                  <a:schemeClr val="tx1"/>
                </a:solidFill>
              </a:rPr>
              <a:t>　貸与権</a:t>
            </a:r>
            <a:endParaRPr kumimoji="1" lang="en-US" altLang="ja-JP" dirty="0" smtClean="0">
              <a:solidFill>
                <a:schemeClr val="tx1"/>
              </a:solidFill>
            </a:endParaRPr>
          </a:p>
          <a:p>
            <a:pPr>
              <a:lnSpc>
                <a:spcPct val="110000"/>
              </a:lnSpc>
            </a:pPr>
            <a:r>
              <a:rPr kumimoji="1" lang="ja-JP" altLang="en-US" dirty="0" smtClean="0">
                <a:solidFill>
                  <a:schemeClr val="tx1"/>
                </a:solidFill>
              </a:rPr>
              <a:t>　頒布権</a:t>
            </a:r>
            <a:endParaRPr kumimoji="1" lang="ja-JP" altLang="en-US" dirty="0">
              <a:solidFill>
                <a:schemeClr val="tx1"/>
              </a:solidFill>
            </a:endParaRPr>
          </a:p>
        </p:txBody>
      </p:sp>
      <p:sp>
        <p:nvSpPr>
          <p:cNvPr id="14" name="正方形/長方形 13"/>
          <p:cNvSpPr/>
          <p:nvPr/>
        </p:nvSpPr>
        <p:spPr>
          <a:xfrm>
            <a:off x="5098475" y="4145560"/>
            <a:ext cx="4679950" cy="4320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二次的著作物の創作・利用に関する権利</a:t>
            </a:r>
            <a:endParaRPr kumimoji="1" lang="ja-JP" altLang="en-US" b="1" dirty="0">
              <a:solidFill>
                <a:schemeClr val="tx1"/>
              </a:solidFill>
            </a:endParaRPr>
          </a:p>
        </p:txBody>
      </p:sp>
      <p:sp>
        <p:nvSpPr>
          <p:cNvPr id="15" name="正方形/長方形 14"/>
          <p:cNvSpPr/>
          <p:nvPr/>
        </p:nvSpPr>
        <p:spPr>
          <a:xfrm>
            <a:off x="5097463" y="4577608"/>
            <a:ext cx="4680074" cy="172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dirty="0" smtClean="0">
                <a:solidFill>
                  <a:schemeClr val="tx1"/>
                </a:solidFill>
              </a:rPr>
              <a:t>　翻訳権・★翻案権</a:t>
            </a:r>
            <a:endParaRPr kumimoji="1" lang="en-US" altLang="ja-JP" dirty="0" smtClean="0">
              <a:solidFill>
                <a:schemeClr val="tx1"/>
              </a:solidFill>
            </a:endParaRPr>
          </a:p>
          <a:p>
            <a:pPr>
              <a:lnSpc>
                <a:spcPct val="110000"/>
              </a:lnSpc>
            </a:pPr>
            <a:r>
              <a:rPr kumimoji="1" lang="ja-JP" altLang="en-US" dirty="0" smtClean="0">
                <a:solidFill>
                  <a:schemeClr val="tx1"/>
                </a:solidFill>
              </a:rPr>
              <a:t>　二次的著作物の利用権</a:t>
            </a:r>
            <a:endParaRPr kumimoji="1" lang="ja-JP" altLang="en-US" dirty="0">
              <a:solidFill>
                <a:schemeClr val="tx1"/>
              </a:solidFill>
            </a:endParaRPr>
          </a:p>
        </p:txBody>
      </p:sp>
      <p:sp>
        <p:nvSpPr>
          <p:cNvPr id="1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96806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072588" y="3211200"/>
            <a:ext cx="1944000" cy="12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err="1" smtClean="0">
                <a:solidFill>
                  <a:schemeClr val="tx1"/>
                </a:solidFill>
              </a:rPr>
              <a:t>には</a:t>
            </a:r>
            <a:r>
              <a:rPr kumimoji="1" lang="en-US" altLang="ja-JP" sz="2400" dirty="0" smtClean="0">
                <a:solidFill>
                  <a:schemeClr val="tx1"/>
                </a:solidFill>
              </a:rPr>
              <a:t>…</a:t>
            </a:r>
            <a:endParaRPr kumimoji="1" lang="ja-JP" altLang="en-US" sz="2400" dirty="0">
              <a:solidFill>
                <a:schemeClr val="tx1"/>
              </a:solidFill>
            </a:endParaRPr>
          </a:p>
        </p:txBody>
      </p:sp>
      <p:sp>
        <p:nvSpPr>
          <p:cNvPr id="6" name="タイトル 5"/>
          <p:cNvSpPr>
            <a:spLocks noGrp="1"/>
          </p:cNvSpPr>
          <p:nvPr>
            <p:ph type="title"/>
          </p:nvPr>
        </p:nvSpPr>
        <p:spPr>
          <a:solidFill>
            <a:schemeClr val="accent6">
              <a:lumMod val="40000"/>
              <a:lumOff val="60000"/>
            </a:schemeClr>
          </a:solidFill>
        </p:spPr>
        <p:txBody>
          <a:bodyPr/>
          <a:lstStyle/>
          <a:p>
            <a:r>
              <a:rPr kumimoji="1" lang="en-US" altLang="ja-JP" dirty="0" smtClean="0"/>
              <a:t>11-01</a:t>
            </a:r>
            <a:r>
              <a:rPr kumimoji="1" lang="ja-JP" altLang="en-US" dirty="0" smtClean="0"/>
              <a:t>　著作権とは</a:t>
            </a:r>
            <a:endParaRPr kumimoji="1" lang="ja-JP" altLang="en-US" dirty="0"/>
          </a:p>
        </p:txBody>
      </p:sp>
      <p:sp>
        <p:nvSpPr>
          <p:cNvPr id="7" name="コンテンツ プレースホルダー 6"/>
          <p:cNvSpPr>
            <a:spLocks noGrp="1"/>
          </p:cNvSpPr>
          <p:nvPr>
            <p:ph idx="1"/>
          </p:nvPr>
        </p:nvSpPr>
        <p:spPr>
          <a:xfrm>
            <a:off x="128464" y="1265720"/>
            <a:ext cx="9649072" cy="1080000"/>
          </a:xfrm>
          <a:solidFill>
            <a:schemeClr val="accent6">
              <a:lumMod val="20000"/>
              <a:lumOff val="80000"/>
            </a:schemeClr>
          </a:solidFill>
        </p:spPr>
        <p:txBody>
          <a:bodyPr/>
          <a:lstStyle/>
          <a:p>
            <a:r>
              <a:rPr lang="ja-JP" altLang="en-US" dirty="0"/>
              <a:t>複製権とは、手書き、印刷、写真撮影、複写、録音、録画など、どのような方法であれ著作物</a:t>
            </a:r>
            <a:r>
              <a:rPr lang="ja-JP" altLang="en-US" dirty="0" smtClean="0"/>
              <a:t>を、複製＝「</a:t>
            </a:r>
            <a:r>
              <a:rPr lang="ja-JP" altLang="en-US" dirty="0"/>
              <a:t>形にあるものに再製する」ことに関する権利。</a:t>
            </a:r>
            <a:endParaRPr lang="en-US" altLang="ja-JP" dirty="0"/>
          </a:p>
          <a:p>
            <a:r>
              <a:rPr lang="ja-JP" altLang="en-US" dirty="0"/>
              <a:t>すなわち、他人に無断で著作物をコピーされない</a:t>
            </a:r>
            <a:r>
              <a:rPr lang="ja-JP" altLang="en-US" dirty="0" smtClean="0"/>
              <a:t>権利といえる。</a:t>
            </a:r>
            <a:endParaRPr lang="ja-JP" altLang="en-US" dirty="0"/>
          </a:p>
        </p:txBody>
      </p:sp>
      <p:sp>
        <p:nvSpPr>
          <p:cNvPr id="8" name="テキスト プレースホルダー 7"/>
          <p:cNvSpPr>
            <a:spLocks noGrp="1"/>
          </p:cNvSpPr>
          <p:nvPr>
            <p:ph type="body" sz="quarter" idx="10"/>
          </p:nvPr>
        </p:nvSpPr>
        <p:spPr/>
        <p:txBody>
          <a:bodyPr/>
          <a:lstStyle/>
          <a:p>
            <a:pPr marL="0" indent="0">
              <a:buNone/>
            </a:pPr>
            <a:r>
              <a:rPr kumimoji="1" lang="ja-JP" altLang="en-US" sz="2400" dirty="0" smtClean="0">
                <a:solidFill>
                  <a:schemeClr val="accent6">
                    <a:lumMod val="50000"/>
                  </a:schemeClr>
                </a:solidFill>
              </a:rPr>
              <a:t>複製権</a:t>
            </a:r>
            <a:endParaRPr kumimoji="1" lang="ja-JP" altLang="en-US" sz="2400" dirty="0">
              <a:solidFill>
                <a:schemeClr val="accent6">
                  <a:lumMod val="50000"/>
                </a:schemeClr>
              </a:solidFill>
            </a:endParaRP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7</a:t>
            </a:fld>
            <a:endParaRPr lang="ja-JP" altLang="en-US" dirty="0"/>
          </a:p>
        </p:txBody>
      </p:sp>
      <p:sp>
        <p:nvSpPr>
          <p:cNvPr id="9" name="正方形/長方形 8"/>
          <p:cNvSpPr/>
          <p:nvPr/>
        </p:nvSpPr>
        <p:spPr>
          <a:xfrm>
            <a:off x="128588" y="2635200"/>
            <a:ext cx="1944000" cy="432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複製の判断</a:t>
            </a:r>
            <a:endParaRPr kumimoji="1" lang="ja-JP" altLang="en-US" sz="2400" dirty="0">
              <a:solidFill>
                <a:schemeClr val="tx1"/>
              </a:solidFill>
            </a:endParaRPr>
          </a:p>
        </p:txBody>
      </p:sp>
      <p:sp>
        <p:nvSpPr>
          <p:cNvPr id="11" name="正方形/長方形 10"/>
          <p:cNvSpPr/>
          <p:nvPr/>
        </p:nvSpPr>
        <p:spPr>
          <a:xfrm>
            <a:off x="129600" y="3211200"/>
            <a:ext cx="1944000" cy="129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b="1" dirty="0" smtClean="0">
                <a:solidFill>
                  <a:schemeClr val="tx1"/>
                </a:solidFill>
              </a:rPr>
              <a:t>複製</a:t>
            </a:r>
            <a:endParaRPr kumimoji="1" lang="ja-JP" altLang="en-US" sz="2400" b="1" dirty="0">
              <a:solidFill>
                <a:schemeClr val="tx1"/>
              </a:solidFill>
            </a:endParaRPr>
          </a:p>
        </p:txBody>
      </p:sp>
      <p:sp>
        <p:nvSpPr>
          <p:cNvPr id="13" name="正方形/長方形 12"/>
          <p:cNvSpPr/>
          <p:nvPr/>
        </p:nvSpPr>
        <p:spPr>
          <a:xfrm>
            <a:off x="4017600" y="3211200"/>
            <a:ext cx="1944000" cy="129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b="1" dirty="0" smtClean="0">
                <a:solidFill>
                  <a:schemeClr val="tx1"/>
                </a:solidFill>
              </a:rPr>
              <a:t>依拠性</a:t>
            </a:r>
            <a:endParaRPr kumimoji="1" lang="ja-JP" altLang="en-US" sz="2400" b="1" dirty="0">
              <a:solidFill>
                <a:schemeClr val="tx1"/>
              </a:solidFill>
            </a:endParaRPr>
          </a:p>
        </p:txBody>
      </p:sp>
      <p:sp>
        <p:nvSpPr>
          <p:cNvPr id="15" name="正方形/長方形 14"/>
          <p:cNvSpPr/>
          <p:nvPr/>
        </p:nvSpPr>
        <p:spPr>
          <a:xfrm>
            <a:off x="5961600" y="3211200"/>
            <a:ext cx="1944000" cy="12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が必要</a:t>
            </a:r>
            <a:endParaRPr kumimoji="1" lang="ja-JP" altLang="en-US" sz="2400" dirty="0">
              <a:solidFill>
                <a:schemeClr val="tx1"/>
              </a:solidFill>
            </a:endParaRPr>
          </a:p>
        </p:txBody>
      </p:sp>
      <p:sp>
        <p:nvSpPr>
          <p:cNvPr id="12" name="正方形/長方形 11"/>
          <p:cNvSpPr/>
          <p:nvPr/>
        </p:nvSpPr>
        <p:spPr>
          <a:xfrm>
            <a:off x="1641600" y="4867200"/>
            <a:ext cx="8136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dirty="0" smtClean="0">
                <a:solidFill>
                  <a:schemeClr val="tx1"/>
                </a:solidFill>
              </a:rPr>
              <a:t>独立した創作であれば、たとえ同じ表現となっても、複製には当たらない</a:t>
            </a:r>
            <a:endParaRPr kumimoji="1" lang="ja-JP" altLang="en-US" dirty="0">
              <a:solidFill>
                <a:schemeClr val="tx1"/>
              </a:solidFill>
            </a:endParaRPr>
          </a:p>
        </p:txBody>
      </p:sp>
      <p:sp>
        <p:nvSpPr>
          <p:cNvPr id="16" name="右矢印 15"/>
          <p:cNvSpPr/>
          <p:nvPr/>
        </p:nvSpPr>
        <p:spPr>
          <a:xfrm>
            <a:off x="417600" y="5011200"/>
            <a:ext cx="1080000" cy="432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272237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solidFill>
            <a:schemeClr val="accent6">
              <a:lumMod val="40000"/>
              <a:lumOff val="60000"/>
            </a:schemeClr>
          </a:solidFill>
        </p:spPr>
        <p:txBody>
          <a:bodyPr/>
          <a:lstStyle/>
          <a:p>
            <a:r>
              <a:rPr kumimoji="1" lang="en-US" altLang="ja-JP" dirty="0" smtClean="0"/>
              <a:t>11-01</a:t>
            </a:r>
            <a:r>
              <a:rPr kumimoji="1" lang="ja-JP" altLang="en-US" dirty="0" smtClean="0"/>
              <a:t>　著作権とは</a:t>
            </a:r>
            <a:endParaRPr kumimoji="1" lang="ja-JP" altLang="en-US" dirty="0"/>
          </a:p>
        </p:txBody>
      </p:sp>
      <p:sp>
        <p:nvSpPr>
          <p:cNvPr id="7" name="コンテンツ プレースホルダー 6"/>
          <p:cNvSpPr>
            <a:spLocks noGrp="1"/>
          </p:cNvSpPr>
          <p:nvPr>
            <p:ph idx="1"/>
          </p:nvPr>
        </p:nvSpPr>
        <p:spPr>
          <a:xfrm>
            <a:off x="128464" y="1265720"/>
            <a:ext cx="9649072" cy="2376000"/>
          </a:xfrm>
          <a:solidFill>
            <a:schemeClr val="accent6">
              <a:lumMod val="20000"/>
              <a:lumOff val="80000"/>
            </a:schemeClr>
          </a:solidFill>
        </p:spPr>
        <p:txBody>
          <a:bodyPr/>
          <a:lstStyle/>
          <a:p>
            <a:r>
              <a:rPr lang="ja-JP" altLang="en-US" dirty="0"/>
              <a:t>公衆送信権とは、著作物を公衆向けに「送信」することに関する権利であり、具体的には、①テレビ、ラジオなどの「放送」や「有線放送」、②インターネットなどを通じた「自動公衆送信」などを対象とする</a:t>
            </a:r>
            <a:r>
              <a:rPr lang="ja-JP" altLang="en-US" dirty="0" smtClean="0"/>
              <a:t>。</a:t>
            </a:r>
            <a:endParaRPr lang="en-US" altLang="ja-JP" dirty="0" smtClean="0"/>
          </a:p>
          <a:p>
            <a:r>
              <a:rPr lang="ja-JP" altLang="en-US" dirty="0" smtClean="0"/>
              <a:t>なお、公衆送信権は、サーバー等の「送信」だけでなく、その前段階行為である、サーバー等へのアップロード行為などにも及び、これを「送信可能化権」という。</a:t>
            </a:r>
            <a:endParaRPr lang="en-US" altLang="ja-JP" dirty="0"/>
          </a:p>
          <a:p>
            <a:r>
              <a:rPr lang="ja-JP" altLang="en-US" dirty="0"/>
              <a:t>すなわち、他人に無断で著作物をインターネット送信されたりホームページ掲載されたりしない</a:t>
            </a:r>
            <a:r>
              <a:rPr lang="ja-JP" altLang="en-US" dirty="0" smtClean="0"/>
              <a:t>権利といえる。</a:t>
            </a:r>
            <a:endParaRPr lang="en-US" altLang="ja-JP" dirty="0"/>
          </a:p>
        </p:txBody>
      </p:sp>
      <p:sp>
        <p:nvSpPr>
          <p:cNvPr id="8" name="テキスト プレースホルダー 7"/>
          <p:cNvSpPr>
            <a:spLocks noGrp="1"/>
          </p:cNvSpPr>
          <p:nvPr>
            <p:ph type="body" sz="quarter" idx="10"/>
          </p:nvPr>
        </p:nvSpPr>
        <p:spPr/>
        <p:txBody>
          <a:bodyPr/>
          <a:lstStyle/>
          <a:p>
            <a:pPr marL="0" indent="0">
              <a:buNone/>
            </a:pPr>
            <a:r>
              <a:rPr kumimoji="1" lang="ja-JP" altLang="en-US" sz="2400" dirty="0" smtClean="0">
                <a:solidFill>
                  <a:schemeClr val="accent6">
                    <a:lumMod val="50000"/>
                  </a:schemeClr>
                </a:solidFill>
              </a:rPr>
              <a:t>公衆送信権</a:t>
            </a:r>
            <a:endParaRPr kumimoji="1" lang="ja-JP" altLang="en-US" sz="2400" dirty="0">
              <a:solidFill>
                <a:schemeClr val="accent6">
                  <a:lumMod val="50000"/>
                </a:schemeClr>
              </a:solidFill>
            </a:endParaRP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8</a:t>
            </a:fld>
            <a:endParaRPr lang="ja-JP" altLang="en-US" dirty="0"/>
          </a:p>
        </p:txBody>
      </p:sp>
      <p:sp>
        <p:nvSpPr>
          <p:cNvPr id="2" name="直方体 1"/>
          <p:cNvSpPr/>
          <p:nvPr/>
        </p:nvSpPr>
        <p:spPr>
          <a:xfrm>
            <a:off x="4159796" y="4147200"/>
            <a:ext cx="1440160" cy="1440160"/>
          </a:xfrm>
          <a:prstGeom prst="cube">
            <a:avLst>
              <a:gd name="adj" fmla="val 19709"/>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tx1"/>
                </a:solidFill>
              </a:rPr>
              <a:t>インターネット</a:t>
            </a:r>
            <a:endParaRPr kumimoji="1" lang="en-US" altLang="ja-JP" dirty="0" smtClean="0">
              <a:solidFill>
                <a:schemeClr val="tx1"/>
              </a:solidFill>
            </a:endParaRPr>
          </a:p>
          <a:p>
            <a:pPr algn="ctr">
              <a:lnSpc>
                <a:spcPct val="110000"/>
              </a:lnSpc>
            </a:pPr>
            <a:r>
              <a:rPr kumimoji="1" lang="ja-JP" altLang="en-US" dirty="0" smtClean="0">
                <a:solidFill>
                  <a:schemeClr val="tx1"/>
                </a:solidFill>
              </a:rPr>
              <a:t>サーバー</a:t>
            </a:r>
            <a:endParaRPr kumimoji="1" lang="ja-JP" altLang="en-US" dirty="0">
              <a:solidFill>
                <a:schemeClr val="tx1"/>
              </a:solidFill>
            </a:endParaRPr>
          </a:p>
        </p:txBody>
      </p:sp>
      <p:sp>
        <p:nvSpPr>
          <p:cNvPr id="3" name="右矢印 2"/>
          <p:cNvSpPr/>
          <p:nvPr/>
        </p:nvSpPr>
        <p:spPr>
          <a:xfrm>
            <a:off x="2216696" y="4291200"/>
            <a:ext cx="1872000" cy="115200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smtClean="0">
                <a:solidFill>
                  <a:schemeClr val="tx1"/>
                </a:solidFill>
              </a:rPr>
              <a:t>アップロード</a:t>
            </a:r>
            <a:endParaRPr kumimoji="1" lang="en-US" altLang="ja-JP" sz="1400" dirty="0" smtClean="0">
              <a:solidFill>
                <a:schemeClr val="tx1"/>
              </a:solidFill>
            </a:endParaRPr>
          </a:p>
          <a:p>
            <a:pPr algn="ctr">
              <a:lnSpc>
                <a:spcPct val="110000"/>
              </a:lnSpc>
            </a:pPr>
            <a:r>
              <a:rPr kumimoji="1" lang="ja-JP" altLang="en-US" sz="1400" dirty="0" smtClean="0">
                <a:solidFill>
                  <a:schemeClr val="tx1"/>
                </a:solidFill>
              </a:rPr>
              <a:t>（送信可能化）</a:t>
            </a:r>
            <a:endParaRPr kumimoji="1" lang="ja-JP" altLang="en-US" sz="1400" dirty="0">
              <a:solidFill>
                <a:schemeClr val="tx1"/>
              </a:solidFill>
            </a:endParaRPr>
          </a:p>
        </p:txBody>
      </p:sp>
      <p:sp>
        <p:nvSpPr>
          <p:cNvPr id="18" name="右矢印 17"/>
          <p:cNvSpPr/>
          <p:nvPr/>
        </p:nvSpPr>
        <p:spPr>
          <a:xfrm>
            <a:off x="5671056" y="4292220"/>
            <a:ext cx="2018248" cy="1152000"/>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400" dirty="0" smtClean="0">
                <a:solidFill>
                  <a:schemeClr val="tx1"/>
                </a:solidFill>
              </a:rPr>
              <a:t>公衆への送信</a:t>
            </a:r>
            <a:endParaRPr kumimoji="1" lang="en-US" altLang="ja-JP" sz="1400" dirty="0" smtClean="0">
              <a:solidFill>
                <a:schemeClr val="tx1"/>
              </a:solidFill>
            </a:endParaRPr>
          </a:p>
          <a:p>
            <a:pPr algn="ctr">
              <a:lnSpc>
                <a:spcPct val="110000"/>
              </a:lnSpc>
            </a:pPr>
            <a:r>
              <a:rPr kumimoji="1" lang="ja-JP" altLang="en-US" sz="1400" dirty="0" smtClean="0">
                <a:solidFill>
                  <a:schemeClr val="tx1"/>
                </a:solidFill>
              </a:rPr>
              <a:t>（自動公衆送信）</a:t>
            </a:r>
            <a:endParaRPr kumimoji="1" lang="ja-JP" altLang="en-US" sz="1400" dirty="0">
              <a:solidFill>
                <a:schemeClr val="tx1"/>
              </a:solidFill>
            </a:endParaRPr>
          </a:p>
        </p:txBody>
      </p:sp>
      <p:sp>
        <p:nvSpPr>
          <p:cNvPr id="10" name="正方形/長方形 9"/>
          <p:cNvSpPr/>
          <p:nvPr/>
        </p:nvSpPr>
        <p:spPr>
          <a:xfrm>
            <a:off x="848544" y="4147200"/>
            <a:ext cx="1008112" cy="720000"/>
          </a:xfrm>
          <a:prstGeom prst="rect">
            <a:avLst/>
          </a:prstGeom>
          <a:gradFill flip="none" rotWithShape="1">
            <a:gsLst>
              <a:gs pos="0">
                <a:schemeClr val="bg1">
                  <a:lumMod val="85000"/>
                </a:schemeClr>
              </a:gs>
              <a:gs pos="100000">
                <a:schemeClr val="bg1">
                  <a:lumMod val="9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18"/>
          <p:cNvSpPr/>
          <p:nvPr/>
        </p:nvSpPr>
        <p:spPr>
          <a:xfrm>
            <a:off x="705600" y="4867200"/>
            <a:ext cx="1296000" cy="288000"/>
          </a:xfrm>
          <a:prstGeom prst="trapezoid">
            <a:avLst>
              <a:gd name="adj" fmla="val 49616"/>
            </a:avLst>
          </a:prstGeom>
          <a:gradFill flip="none" rotWithShape="1">
            <a:gsLst>
              <a:gs pos="80000">
                <a:schemeClr val="bg1">
                  <a:lumMod val="50000"/>
                </a:schemeClr>
              </a:gs>
              <a:gs pos="20000">
                <a:schemeClr val="bg1">
                  <a:lumMod val="50000"/>
                </a:schemeClr>
              </a:gs>
              <a:gs pos="0">
                <a:schemeClr val="bg1">
                  <a:lumMod val="95000"/>
                </a:schemeClr>
              </a:gs>
              <a:gs pos="100000">
                <a:schemeClr val="bg1">
                  <a:lumMod val="95000"/>
                </a:schemeClr>
              </a:gs>
            </a:gsLst>
            <a:lin ang="0" scaled="1"/>
            <a:tileRect/>
          </a:gradFill>
          <a:ln>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05600" y="5155200"/>
            <a:ext cx="1296000" cy="3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台形 20"/>
          <p:cNvSpPr/>
          <p:nvPr/>
        </p:nvSpPr>
        <p:spPr>
          <a:xfrm>
            <a:off x="812600" y="4901720"/>
            <a:ext cx="1080000" cy="108000"/>
          </a:xfrm>
          <a:prstGeom prst="trapezoid">
            <a:avLst>
              <a:gd name="adj" fmla="val 4649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台形 22"/>
          <p:cNvSpPr/>
          <p:nvPr/>
        </p:nvSpPr>
        <p:spPr>
          <a:xfrm>
            <a:off x="1209600" y="5036400"/>
            <a:ext cx="288032" cy="72000"/>
          </a:xfrm>
          <a:prstGeom prst="trapezoid">
            <a:avLst>
              <a:gd name="adj" fmla="val 15078"/>
            </a:avLst>
          </a:prstGeom>
          <a:solidFill>
            <a:schemeClr val="tx1">
              <a:lumMod val="50000"/>
              <a:lumOff val="5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a:grpSpLocks noChangeAspect="1"/>
          </p:cNvGrpSpPr>
          <p:nvPr/>
        </p:nvGrpSpPr>
        <p:grpSpPr>
          <a:xfrm>
            <a:off x="8229399" y="4075200"/>
            <a:ext cx="648000" cy="522000"/>
            <a:chOff x="705600" y="4147200"/>
            <a:chExt cx="1296000" cy="1044000"/>
          </a:xfrm>
        </p:grpSpPr>
        <p:sp>
          <p:nvSpPr>
            <p:cNvPr id="27" name="正方形/長方形 26"/>
            <p:cNvSpPr/>
            <p:nvPr/>
          </p:nvSpPr>
          <p:spPr>
            <a:xfrm>
              <a:off x="848544" y="4147200"/>
              <a:ext cx="1008112" cy="720000"/>
            </a:xfrm>
            <a:prstGeom prst="rect">
              <a:avLst/>
            </a:prstGeom>
            <a:gradFill flip="none" rotWithShape="1">
              <a:gsLst>
                <a:gs pos="0">
                  <a:schemeClr val="bg1">
                    <a:lumMod val="85000"/>
                  </a:schemeClr>
                </a:gs>
                <a:gs pos="100000">
                  <a:schemeClr val="bg1">
                    <a:lumMod val="9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台形 27"/>
            <p:cNvSpPr/>
            <p:nvPr/>
          </p:nvSpPr>
          <p:spPr>
            <a:xfrm>
              <a:off x="705600" y="4867200"/>
              <a:ext cx="1296000" cy="288000"/>
            </a:xfrm>
            <a:prstGeom prst="trapezoid">
              <a:avLst>
                <a:gd name="adj" fmla="val 49616"/>
              </a:avLst>
            </a:prstGeom>
            <a:gradFill flip="none" rotWithShape="1">
              <a:gsLst>
                <a:gs pos="80000">
                  <a:schemeClr val="bg1">
                    <a:lumMod val="50000"/>
                  </a:schemeClr>
                </a:gs>
                <a:gs pos="20000">
                  <a:schemeClr val="bg1">
                    <a:lumMod val="50000"/>
                  </a:schemeClr>
                </a:gs>
                <a:gs pos="0">
                  <a:schemeClr val="bg1">
                    <a:lumMod val="95000"/>
                  </a:schemeClr>
                </a:gs>
                <a:gs pos="100000">
                  <a:schemeClr val="bg1">
                    <a:lumMod val="95000"/>
                  </a:schemeClr>
                </a:gs>
              </a:gsLst>
              <a:lin ang="0" scaled="1"/>
              <a:tileRect/>
            </a:gradFill>
            <a:ln>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05600" y="5155200"/>
              <a:ext cx="1296000" cy="3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台形 29"/>
            <p:cNvSpPr/>
            <p:nvPr/>
          </p:nvSpPr>
          <p:spPr>
            <a:xfrm>
              <a:off x="812600" y="4901720"/>
              <a:ext cx="1080000" cy="108000"/>
            </a:xfrm>
            <a:prstGeom prst="trapezoid">
              <a:avLst>
                <a:gd name="adj" fmla="val 4649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台形 30"/>
            <p:cNvSpPr/>
            <p:nvPr/>
          </p:nvSpPr>
          <p:spPr>
            <a:xfrm>
              <a:off x="1209600" y="5036400"/>
              <a:ext cx="288032" cy="72000"/>
            </a:xfrm>
            <a:prstGeom prst="trapezoid">
              <a:avLst>
                <a:gd name="adj" fmla="val 15078"/>
              </a:avLst>
            </a:prstGeom>
            <a:solidFill>
              <a:schemeClr val="tx1">
                <a:lumMod val="50000"/>
                <a:lumOff val="5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p:cNvSpPr/>
          <p:nvPr/>
        </p:nvSpPr>
        <p:spPr>
          <a:xfrm>
            <a:off x="632520" y="5443200"/>
            <a:ext cx="1440160" cy="43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t>個人</a:t>
            </a:r>
            <a:endParaRPr kumimoji="1" lang="ja-JP" altLang="en-US" dirty="0"/>
          </a:p>
        </p:txBody>
      </p:sp>
      <p:grpSp>
        <p:nvGrpSpPr>
          <p:cNvPr id="33" name="グループ化 32"/>
          <p:cNvGrpSpPr>
            <a:grpSpLocks noChangeAspect="1"/>
          </p:cNvGrpSpPr>
          <p:nvPr/>
        </p:nvGrpSpPr>
        <p:grpSpPr>
          <a:xfrm>
            <a:off x="7833320" y="4723200"/>
            <a:ext cx="648000" cy="522000"/>
            <a:chOff x="705600" y="4147200"/>
            <a:chExt cx="1296000" cy="1044000"/>
          </a:xfrm>
        </p:grpSpPr>
        <p:sp>
          <p:nvSpPr>
            <p:cNvPr id="34" name="正方形/長方形 33"/>
            <p:cNvSpPr/>
            <p:nvPr/>
          </p:nvSpPr>
          <p:spPr>
            <a:xfrm>
              <a:off x="848544" y="4147200"/>
              <a:ext cx="1008112" cy="720000"/>
            </a:xfrm>
            <a:prstGeom prst="rect">
              <a:avLst/>
            </a:prstGeom>
            <a:gradFill flip="none" rotWithShape="1">
              <a:gsLst>
                <a:gs pos="0">
                  <a:schemeClr val="bg1">
                    <a:lumMod val="85000"/>
                  </a:schemeClr>
                </a:gs>
                <a:gs pos="100000">
                  <a:schemeClr val="bg1">
                    <a:lumMod val="9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台形 34"/>
            <p:cNvSpPr/>
            <p:nvPr/>
          </p:nvSpPr>
          <p:spPr>
            <a:xfrm>
              <a:off x="705600" y="4867200"/>
              <a:ext cx="1296000" cy="288000"/>
            </a:xfrm>
            <a:prstGeom prst="trapezoid">
              <a:avLst>
                <a:gd name="adj" fmla="val 49616"/>
              </a:avLst>
            </a:prstGeom>
            <a:gradFill flip="none" rotWithShape="1">
              <a:gsLst>
                <a:gs pos="80000">
                  <a:schemeClr val="bg1">
                    <a:lumMod val="50000"/>
                  </a:schemeClr>
                </a:gs>
                <a:gs pos="20000">
                  <a:schemeClr val="bg1">
                    <a:lumMod val="50000"/>
                  </a:schemeClr>
                </a:gs>
                <a:gs pos="0">
                  <a:schemeClr val="bg1">
                    <a:lumMod val="95000"/>
                  </a:schemeClr>
                </a:gs>
                <a:gs pos="100000">
                  <a:schemeClr val="bg1">
                    <a:lumMod val="95000"/>
                  </a:schemeClr>
                </a:gs>
              </a:gsLst>
              <a:lin ang="0" scaled="1"/>
              <a:tileRect/>
            </a:gradFill>
            <a:ln>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705600" y="5155200"/>
              <a:ext cx="1296000" cy="3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台形 36"/>
            <p:cNvSpPr/>
            <p:nvPr/>
          </p:nvSpPr>
          <p:spPr>
            <a:xfrm>
              <a:off x="812600" y="4901720"/>
              <a:ext cx="1080000" cy="108000"/>
            </a:xfrm>
            <a:prstGeom prst="trapezoid">
              <a:avLst>
                <a:gd name="adj" fmla="val 4649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台形 37"/>
            <p:cNvSpPr/>
            <p:nvPr/>
          </p:nvSpPr>
          <p:spPr>
            <a:xfrm>
              <a:off x="1209600" y="5036400"/>
              <a:ext cx="288032" cy="72000"/>
            </a:xfrm>
            <a:prstGeom prst="trapezoid">
              <a:avLst>
                <a:gd name="adj" fmla="val 15078"/>
              </a:avLst>
            </a:prstGeom>
            <a:solidFill>
              <a:schemeClr val="tx1">
                <a:lumMod val="50000"/>
                <a:lumOff val="5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a:grpSpLocks noChangeAspect="1"/>
          </p:cNvGrpSpPr>
          <p:nvPr/>
        </p:nvGrpSpPr>
        <p:grpSpPr>
          <a:xfrm>
            <a:off x="8625600" y="4723200"/>
            <a:ext cx="648000" cy="522000"/>
            <a:chOff x="705600" y="4147200"/>
            <a:chExt cx="1296000" cy="1044000"/>
          </a:xfrm>
        </p:grpSpPr>
        <p:sp>
          <p:nvSpPr>
            <p:cNvPr id="40" name="正方形/長方形 39"/>
            <p:cNvSpPr/>
            <p:nvPr/>
          </p:nvSpPr>
          <p:spPr>
            <a:xfrm>
              <a:off x="848544" y="4147200"/>
              <a:ext cx="1008112" cy="720000"/>
            </a:xfrm>
            <a:prstGeom prst="rect">
              <a:avLst/>
            </a:prstGeom>
            <a:gradFill flip="none" rotWithShape="1">
              <a:gsLst>
                <a:gs pos="0">
                  <a:schemeClr val="bg1">
                    <a:lumMod val="85000"/>
                  </a:schemeClr>
                </a:gs>
                <a:gs pos="100000">
                  <a:schemeClr val="bg1">
                    <a:lumMod val="9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台形 40"/>
            <p:cNvSpPr/>
            <p:nvPr/>
          </p:nvSpPr>
          <p:spPr>
            <a:xfrm>
              <a:off x="705600" y="4867200"/>
              <a:ext cx="1296000" cy="288000"/>
            </a:xfrm>
            <a:prstGeom prst="trapezoid">
              <a:avLst>
                <a:gd name="adj" fmla="val 49616"/>
              </a:avLst>
            </a:prstGeom>
            <a:gradFill flip="none" rotWithShape="1">
              <a:gsLst>
                <a:gs pos="80000">
                  <a:schemeClr val="bg1">
                    <a:lumMod val="50000"/>
                  </a:schemeClr>
                </a:gs>
                <a:gs pos="20000">
                  <a:schemeClr val="bg1">
                    <a:lumMod val="50000"/>
                  </a:schemeClr>
                </a:gs>
                <a:gs pos="0">
                  <a:schemeClr val="bg1">
                    <a:lumMod val="95000"/>
                  </a:schemeClr>
                </a:gs>
                <a:gs pos="100000">
                  <a:schemeClr val="bg1">
                    <a:lumMod val="95000"/>
                  </a:schemeClr>
                </a:gs>
              </a:gsLst>
              <a:lin ang="0" scaled="1"/>
              <a:tileRect/>
            </a:gradFill>
            <a:ln>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05600" y="5155200"/>
              <a:ext cx="1296000" cy="3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台形 42"/>
            <p:cNvSpPr/>
            <p:nvPr/>
          </p:nvSpPr>
          <p:spPr>
            <a:xfrm>
              <a:off x="812600" y="4901720"/>
              <a:ext cx="1080000" cy="108000"/>
            </a:xfrm>
            <a:prstGeom prst="trapezoid">
              <a:avLst>
                <a:gd name="adj" fmla="val 4649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台形 43"/>
            <p:cNvSpPr/>
            <p:nvPr/>
          </p:nvSpPr>
          <p:spPr>
            <a:xfrm>
              <a:off x="1209600" y="5036400"/>
              <a:ext cx="288032" cy="72000"/>
            </a:xfrm>
            <a:prstGeom prst="trapezoid">
              <a:avLst>
                <a:gd name="adj" fmla="val 15078"/>
              </a:avLst>
            </a:prstGeom>
            <a:solidFill>
              <a:schemeClr val="tx1">
                <a:lumMod val="50000"/>
                <a:lumOff val="5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p:nvPr/>
        </p:nvSpPr>
        <p:spPr>
          <a:xfrm>
            <a:off x="7833320" y="5443200"/>
            <a:ext cx="1440160" cy="43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t>公衆</a:t>
            </a:r>
            <a:endParaRPr kumimoji="1" lang="ja-JP" altLang="en-US" dirty="0"/>
          </a:p>
        </p:txBody>
      </p:sp>
      <p:sp>
        <p:nvSpPr>
          <p:cNvPr id="4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576576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ユーザー定義 1">
      <a:dk1>
        <a:srgbClr val="000000"/>
      </a:dk1>
      <a:lt1>
        <a:srgbClr val="FFFFFF"/>
      </a:lt1>
      <a:dk2>
        <a:srgbClr val="4B77BE"/>
      </a:dk2>
      <a:lt2>
        <a:srgbClr val="AA6BCD"/>
      </a:lt2>
      <a:accent1>
        <a:srgbClr val="22A8F0"/>
      </a:accent1>
      <a:accent2>
        <a:srgbClr val="04A86A"/>
      </a:accent2>
      <a:accent3>
        <a:srgbClr val="669C0E"/>
      </a:accent3>
      <a:accent4>
        <a:srgbClr val="DA9406"/>
      </a:accent4>
      <a:accent5>
        <a:srgbClr val="FF4C18"/>
      </a:accent5>
      <a:accent6>
        <a:srgbClr val="C91F37"/>
      </a:accent6>
      <a:hlink>
        <a:srgbClr val="000000"/>
      </a:hlink>
      <a:folHlink>
        <a:srgbClr val="0000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4935</Words>
  <Application>Microsoft Office PowerPoint</Application>
  <PresentationFormat>A4 210 x 297 mm</PresentationFormat>
  <Paragraphs>341</Paragraphs>
  <Slides>19</Slides>
  <Notes>19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ＭＳ Ｐゴシック</vt:lpstr>
      <vt:lpstr>メイリオ</vt:lpstr>
      <vt:lpstr>Arial</vt:lpstr>
      <vt:lpstr>Wingdings</vt:lpstr>
      <vt:lpstr>Blank</vt:lpstr>
      <vt:lpstr>本教材の利用について</vt:lpstr>
      <vt:lpstr>パート11  表現を守る デザイン創作と著作物（2）</vt:lpstr>
      <vt:lpstr>表現を守る　デザイン創作と著作物（2）　目次</vt:lpstr>
      <vt:lpstr>CASE</vt:lpstr>
      <vt:lpstr>11-01 著作権とは</vt:lpstr>
      <vt:lpstr>11-01　著作権とは</vt:lpstr>
      <vt:lpstr>11-01　著作権とは</vt:lpstr>
      <vt:lpstr>11-01　著作権とは</vt:lpstr>
      <vt:lpstr>11-01　著作権とは</vt:lpstr>
      <vt:lpstr>11-01　著作権とは</vt:lpstr>
      <vt:lpstr>11-01　著作権とは</vt:lpstr>
      <vt:lpstr>11-02 著作物の保護期間</vt:lpstr>
      <vt:lpstr>11-02　著作物の保護期間</vt:lpstr>
      <vt:lpstr>11-02　著作物の保護期間</vt:lpstr>
      <vt:lpstr>11-03 CASEの考え方</vt:lpstr>
      <vt:lpstr>11-03　CASEの考え方</vt:lpstr>
      <vt:lpstr>11-03　CASEの考え方</vt:lpstr>
      <vt:lpstr>11-03　CASEの考え方</vt:lpstr>
      <vt:lpstr>11-03　CASEの考え方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2017-11-21T06:21:05Z</dcterms:created>
  <dcterms:modified xsi:type="dcterms:W3CDTF">2017-11-21T06:21:12Z</dcterms:modified>
</cp:coreProperties>
</file>