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23"/>
  </p:notesMasterIdLst>
  <p:handoutMasterIdLst>
    <p:handoutMasterId r:id="rId24"/>
  </p:handoutMasterIdLst>
  <p:sldIdLst>
    <p:sldId id="477" r:id="rId2"/>
    <p:sldId id="288" r:id="rId3"/>
    <p:sldId id="460" r:id="rId4"/>
    <p:sldId id="305" r:id="rId5"/>
    <p:sldId id="361" r:id="rId6"/>
    <p:sldId id="459" r:id="rId7"/>
    <p:sldId id="471" r:id="rId8"/>
    <p:sldId id="362" r:id="rId9"/>
    <p:sldId id="461" r:id="rId10"/>
    <p:sldId id="462" r:id="rId11"/>
    <p:sldId id="463" r:id="rId12"/>
    <p:sldId id="464" r:id="rId13"/>
    <p:sldId id="465" r:id="rId14"/>
    <p:sldId id="466" r:id="rId15"/>
    <p:sldId id="467" r:id="rId16"/>
    <p:sldId id="363" r:id="rId17"/>
    <p:sldId id="469" r:id="rId18"/>
    <p:sldId id="473" r:id="rId19"/>
    <p:sldId id="470" r:id="rId20"/>
    <p:sldId id="364" r:id="rId21"/>
    <p:sldId id="468" r:id="rId22"/>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pos="3211" userDrawn="1">
          <p15:clr>
            <a:srgbClr val="A4A3A4"/>
          </p15:clr>
        </p15:guide>
        <p15:guide id="4" pos="3029" userDrawn="1">
          <p15:clr>
            <a:srgbClr val="A4A3A4"/>
          </p15:clr>
        </p15:guide>
        <p15:guide id="5" orient="horz" pos="346" userDrawn="1">
          <p15:clr>
            <a:srgbClr val="A4A3A4"/>
          </p15:clr>
        </p15:guide>
        <p15:guide id="6" orient="horz" pos="4247" userDrawn="1">
          <p15:clr>
            <a:srgbClr val="A4A3A4"/>
          </p15:clr>
        </p15:guide>
        <p15:guide id="7" orient="horz" pos="436" userDrawn="1">
          <p15:clr>
            <a:srgbClr val="A4A3A4"/>
          </p15:clr>
        </p15:guide>
        <p15:guide id="8" pos="81" userDrawn="1">
          <p15:clr>
            <a:srgbClr val="A4A3A4"/>
          </p15:clr>
        </p15:guide>
        <p15:guide id="9" pos="6159" userDrawn="1">
          <p15:clr>
            <a:srgbClr val="A4A3A4"/>
          </p15:clr>
        </p15:guide>
        <p15:guide id="10" orient="horz" pos="709" userDrawn="1">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60025" autoAdjust="0"/>
  </p:normalViewPr>
  <p:slideViewPr>
    <p:cSldViewPr>
      <p:cViewPr varScale="1">
        <p:scale>
          <a:sx n="73" d="100"/>
          <a:sy n="73" d="100"/>
        </p:scale>
        <p:origin x="942" y="66"/>
      </p:cViewPr>
      <p:guideLst>
        <p:guide orient="horz" pos="2160"/>
        <p:guide pos="3120"/>
        <p:guide pos="3211"/>
        <p:guide pos="3029"/>
        <p:guide orient="horz" pos="346"/>
        <p:guide orient="horz" pos="4247"/>
        <p:guide orient="horz" pos="436"/>
        <p:guide pos="81"/>
        <p:guide pos="6159"/>
        <p:guide orient="horz" pos="709"/>
      </p:guideLst>
    </p:cSldViewPr>
  </p:slideViewPr>
  <p:outlineViewPr>
    <p:cViewPr>
      <p:scale>
        <a:sx n="33" d="100"/>
        <a:sy n="33" d="100"/>
      </p:scale>
      <p:origin x="0" y="-12474"/>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76" d="100"/>
          <a:sy n="76" d="100"/>
        </p:scale>
        <p:origin x="2184" y="108"/>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B15B4AD2-0971-486B-AE19-C453B0726B0F}" type="datetimeFigureOut">
              <a:rPr kumimoji="1" lang="ja-JP" altLang="en-US" smtClean="0"/>
              <a:t>2019/5/9</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A8C60B4F-9FDB-4280-BEA0-D171FEFE10DE}" type="slidenum">
              <a:rPr kumimoji="1" lang="ja-JP" altLang="en-US" smtClean="0"/>
              <a:t>‹#›</a:t>
            </a:fld>
            <a:endParaRPr kumimoji="1" lang="ja-JP" altLang="en-US"/>
          </a:p>
        </p:txBody>
      </p:sp>
    </p:spTree>
    <p:extLst>
      <p:ext uri="{BB962C8B-B14F-4D97-AF65-F5344CB8AC3E}">
        <p14:creationId xmlns:p14="http://schemas.microsoft.com/office/powerpoint/2010/main" val="749752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Rot="1" noChangeAspect="1" noChangeArrowheads="1" noTextEdit="1"/>
          </p:cNvSpPr>
          <p:nvPr>
            <p:ph type="sldImg" idx="2"/>
          </p:nvPr>
        </p:nvSpPr>
        <p:spPr bwMode="auto">
          <a:xfrm>
            <a:off x="712788" y="746125"/>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0720" y="4721186"/>
            <a:ext cx="5445760" cy="4472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Tree>
    <p:extLst>
      <p:ext uri="{BB962C8B-B14F-4D97-AF65-F5344CB8AC3E}">
        <p14:creationId xmlns:p14="http://schemas.microsoft.com/office/powerpoint/2010/main" val="29163765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100" kern="1200">
        <a:solidFill>
          <a:schemeClr val="tx1"/>
        </a:solidFill>
        <a:latin typeface="+mn-ea"/>
        <a:ea typeface="+mn-ea"/>
        <a:cs typeface="+mn-cs"/>
      </a:defRPr>
    </a:lvl1pPr>
    <a:lvl2pPr marL="457200" algn="l" rtl="0" fontAlgn="base">
      <a:spcBef>
        <a:spcPct val="30000"/>
      </a:spcBef>
      <a:spcAft>
        <a:spcPct val="0"/>
      </a:spcAft>
      <a:defRPr kumimoji="1" sz="1100" kern="1200">
        <a:solidFill>
          <a:schemeClr val="tx1"/>
        </a:solidFill>
        <a:latin typeface="+mn-ea"/>
        <a:ea typeface="+mn-ea"/>
        <a:cs typeface="+mn-cs"/>
      </a:defRPr>
    </a:lvl2pPr>
    <a:lvl3pPr marL="914400" algn="l" rtl="0" fontAlgn="base">
      <a:spcBef>
        <a:spcPct val="30000"/>
      </a:spcBef>
      <a:spcAft>
        <a:spcPct val="0"/>
      </a:spcAft>
      <a:defRPr kumimoji="1" sz="1100" kern="1200">
        <a:solidFill>
          <a:schemeClr val="tx1"/>
        </a:solidFill>
        <a:latin typeface="+mn-ea"/>
        <a:ea typeface="+mn-ea"/>
        <a:cs typeface="+mn-cs"/>
      </a:defRPr>
    </a:lvl3pPr>
    <a:lvl4pPr marL="1371600" algn="l" rtl="0" fontAlgn="base">
      <a:spcBef>
        <a:spcPct val="30000"/>
      </a:spcBef>
      <a:spcAft>
        <a:spcPct val="0"/>
      </a:spcAft>
      <a:defRPr kumimoji="1" sz="1100" kern="1200">
        <a:solidFill>
          <a:schemeClr val="tx1"/>
        </a:solidFill>
        <a:latin typeface="+mn-ea"/>
        <a:ea typeface="+mn-ea"/>
        <a:cs typeface="+mn-cs"/>
      </a:defRPr>
    </a:lvl4pPr>
    <a:lvl5pPr marL="1828800" algn="l" rtl="0" fontAlgn="base">
      <a:spcBef>
        <a:spcPct val="30000"/>
      </a:spcBef>
      <a:spcAft>
        <a:spcPct val="0"/>
      </a:spcAft>
      <a:defRPr kumimoji="1" sz="110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68300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・例を</a:t>
            </a:r>
            <a:r>
              <a:rPr kumimoji="1" lang="ja-JP" altLang="en-US" dirty="0" smtClean="0">
                <a:solidFill>
                  <a:schemeClr val="tx1"/>
                </a:solidFill>
              </a:rPr>
              <a:t>通じて</a:t>
            </a:r>
            <a:r>
              <a:rPr lang="ja-JP" altLang="en-US" dirty="0" smtClean="0">
                <a:solidFill>
                  <a:schemeClr val="tx1"/>
                </a:solidFill>
              </a:rPr>
              <a:t>、私的使用のための複製（著作</a:t>
            </a:r>
            <a:r>
              <a:rPr lang="en-US" altLang="ja-JP" dirty="0" smtClean="0">
                <a:solidFill>
                  <a:schemeClr val="tx1"/>
                </a:solidFill>
              </a:rPr>
              <a:t>30</a:t>
            </a:r>
            <a:r>
              <a:rPr lang="ja-JP" altLang="en-US" dirty="0" smtClean="0">
                <a:solidFill>
                  <a:schemeClr val="tx1"/>
                </a:solidFill>
              </a:rPr>
              <a:t>条）について理解する。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rPr>
              <a:t>・私的使用のための複製は、著作権者に与える影響が軽微であり、また、私的領域内で行われるものであるから権利を及ぼそうとしても実際上不可能であること、そして、私的領域における個人の活動の自由を制約しないようにすることを理由として、権利制限規定の対象とされている。</a:t>
            </a:r>
            <a:endParaRPr lang="en-US" altLang="ja-JP" dirty="0" smtClean="0">
              <a:solidFill>
                <a:schemeClr val="tx1"/>
              </a:solidFill>
            </a:endParaRPr>
          </a:p>
          <a:p>
            <a:endParaRPr lang="en-US" altLang="ja-JP"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・例では、私的使用のために複製した後、それをインターネット上にアップロードする等といったことをしてはいけないことも説明するとよい。</a:t>
            </a:r>
            <a:endParaRPr lang="en-US" altLang="ja-JP" dirty="0" smtClean="0">
              <a:solidFill>
                <a:schemeClr val="tx1"/>
              </a:solidFill>
            </a:endParaRPr>
          </a:p>
          <a:p>
            <a:endParaRPr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（条文：著作</a:t>
            </a:r>
            <a:r>
              <a:rPr kumimoji="1" lang="en-US" altLang="ja-JP" dirty="0" smtClean="0">
                <a:solidFill>
                  <a:schemeClr val="tx1"/>
                </a:solidFill>
              </a:rPr>
              <a:t>30</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a:t>
            </a:r>
            <a:endParaRPr kumimoji="1" lang="ja-JP" altLang="en-US" dirty="0">
              <a:solidFill>
                <a:schemeClr val="tx1"/>
              </a:solidFill>
            </a:endParaRPr>
          </a:p>
        </p:txBody>
      </p:sp>
    </p:spTree>
    <p:extLst>
      <p:ext uri="{BB962C8B-B14F-4D97-AF65-F5344CB8AC3E}">
        <p14:creationId xmlns:p14="http://schemas.microsoft.com/office/powerpoint/2010/main" val="3104961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・例を通じて、写り込み（著作</a:t>
            </a:r>
            <a:r>
              <a:rPr kumimoji="1" lang="en-US" altLang="ja-JP" dirty="0" smtClean="0">
                <a:solidFill>
                  <a:schemeClr val="tx1"/>
                </a:solidFill>
              </a:rPr>
              <a:t>30</a:t>
            </a:r>
            <a:r>
              <a:rPr kumimoji="1" lang="ja-JP" altLang="en-US" dirty="0" smtClean="0">
                <a:solidFill>
                  <a:schemeClr val="tx1"/>
                </a:solidFill>
              </a:rPr>
              <a:t>条の</a:t>
            </a:r>
            <a:r>
              <a:rPr kumimoji="1" lang="en-US" altLang="ja-JP" dirty="0" smtClean="0">
                <a:solidFill>
                  <a:schemeClr val="tx1"/>
                </a:solidFill>
              </a:rPr>
              <a:t>2</a:t>
            </a:r>
            <a:r>
              <a:rPr kumimoji="1" lang="ja-JP" altLang="en-US" dirty="0" smtClean="0">
                <a:solidFill>
                  <a:schemeClr val="tx1"/>
                </a:solidFill>
              </a:rPr>
              <a:t>）について理解する。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・写り込みは、形式的には、絵画や音楽等の複製行為にあたるが、このような場合にまで権利行使を認めると、自由な表現活動への制約となることから、権利制限規定の対象とされている。</a:t>
            </a:r>
            <a:endParaRPr kumimoji="1" lang="en-US" altLang="ja-JP" dirty="0" smtClean="0">
              <a:solidFill>
                <a:schemeClr val="tx1"/>
              </a:solidFill>
            </a:endParaRPr>
          </a:p>
          <a:p>
            <a:endParaRPr kumimoji="1" lang="en-US" altLang="ja-JP"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・例では、「分離することが困難」といえるか、「軽微な構成部分」といえるかを説明する。</a:t>
            </a:r>
            <a:endParaRPr kumimoji="1" lang="en-US" altLang="ja-JP" dirty="0" smtClean="0">
              <a:solidFill>
                <a:schemeClr val="tx1"/>
              </a:solidFill>
            </a:endParaRPr>
          </a:p>
          <a:p>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（条文：著作</a:t>
            </a:r>
            <a:r>
              <a:rPr lang="en-US" altLang="ja-JP" dirty="0" smtClean="0">
                <a:solidFill>
                  <a:schemeClr val="tx1"/>
                </a:solidFill>
              </a:rPr>
              <a:t>30</a:t>
            </a:r>
            <a:r>
              <a:rPr lang="ja-JP" altLang="en-US" dirty="0" smtClean="0">
                <a:solidFill>
                  <a:schemeClr val="tx1"/>
                </a:solidFill>
              </a:rPr>
              <a:t>条の</a:t>
            </a:r>
            <a:r>
              <a:rPr lang="en-US" altLang="ja-JP" dirty="0" smtClean="0">
                <a:solidFill>
                  <a:schemeClr val="tx1"/>
                </a:solidFill>
              </a:rPr>
              <a:t>2</a:t>
            </a:r>
            <a:r>
              <a:rPr lang="ja-JP" altLang="en-US"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402202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・例を通じて、引用（著作</a:t>
            </a:r>
            <a:r>
              <a:rPr kumimoji="1" lang="en-US" altLang="ja-JP" dirty="0" smtClean="0">
                <a:solidFill>
                  <a:schemeClr val="tx1"/>
                </a:solidFill>
              </a:rPr>
              <a:t>32</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・公表された著作物は、公正な慣行に合致し、かつ、報道、批評、研究その他の引用の目的上正当な範囲内であれば、引用として利用することができる（著作</a:t>
            </a:r>
            <a:r>
              <a:rPr kumimoji="1" lang="en-US" altLang="ja-JP" dirty="0" smtClean="0">
                <a:solidFill>
                  <a:schemeClr val="tx1"/>
                </a:solidFill>
              </a:rPr>
              <a:t>32</a:t>
            </a:r>
            <a:r>
              <a:rPr kumimoji="1" lang="ja-JP" altLang="en-US" dirty="0" smtClean="0">
                <a:solidFill>
                  <a:schemeClr val="tx1"/>
                </a:solidFill>
              </a:rPr>
              <a:t>条）。学生が論文を書くときに、他人の著作物を引用する場面を想定させるとよい。</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・例では、以下の要件について説明を行う。</a:t>
            </a:r>
            <a:endParaRPr kumimoji="1" lang="en-US" altLang="ja-JP"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・引用の要件は、著作権法</a:t>
            </a:r>
            <a:r>
              <a:rPr kumimoji="1" lang="en-US" altLang="ja-JP" dirty="0" smtClean="0">
                <a:solidFill>
                  <a:schemeClr val="tx1"/>
                </a:solidFill>
              </a:rPr>
              <a:t>32</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項に規定されている。また「引用」該当性について、裁判例では、</a:t>
            </a:r>
            <a:r>
              <a:rPr kumimoji="1" lang="en-US" altLang="ja-JP" dirty="0" smtClean="0">
                <a:solidFill>
                  <a:schemeClr val="tx1"/>
                </a:solidFill>
              </a:rPr>
              <a:t>①</a:t>
            </a:r>
            <a:r>
              <a:rPr kumimoji="1" lang="ja-JP" altLang="en-US" dirty="0" smtClean="0">
                <a:solidFill>
                  <a:schemeClr val="tx1"/>
                </a:solidFill>
              </a:rPr>
              <a:t>明瞭区分性、</a:t>
            </a:r>
            <a:r>
              <a:rPr kumimoji="1" lang="en-US" altLang="ja-JP" dirty="0" smtClean="0">
                <a:solidFill>
                  <a:schemeClr val="tx1"/>
                </a:solidFill>
              </a:rPr>
              <a:t>②</a:t>
            </a:r>
            <a:r>
              <a:rPr kumimoji="1" lang="ja-JP" altLang="en-US" dirty="0" smtClean="0">
                <a:solidFill>
                  <a:schemeClr val="tx1"/>
                </a:solidFill>
              </a:rPr>
              <a:t>主従関係、</a:t>
            </a:r>
            <a:r>
              <a:rPr kumimoji="1" lang="en-US" altLang="ja-JP" dirty="0" smtClean="0">
                <a:solidFill>
                  <a:schemeClr val="tx1"/>
                </a:solidFill>
              </a:rPr>
              <a:t>③</a:t>
            </a:r>
            <a:r>
              <a:rPr kumimoji="1" lang="ja-JP" altLang="en-US" dirty="0" smtClean="0">
                <a:solidFill>
                  <a:schemeClr val="tx1"/>
                </a:solidFill>
              </a:rPr>
              <a:t>引用の目的・必要性、</a:t>
            </a:r>
            <a:r>
              <a:rPr kumimoji="1" lang="en-US" altLang="ja-JP" dirty="0" smtClean="0">
                <a:solidFill>
                  <a:schemeClr val="tx1"/>
                </a:solidFill>
              </a:rPr>
              <a:t>④</a:t>
            </a:r>
            <a:r>
              <a:rPr kumimoji="1" lang="ja-JP" altLang="en-US" dirty="0" smtClean="0">
                <a:solidFill>
                  <a:schemeClr val="tx1"/>
                </a:solidFill>
              </a:rPr>
              <a:t>公正な慣行といった考慮要素を総合して判断されている。また、出所の明示も要求される。</a:t>
            </a:r>
            <a:endParaRPr kumimoji="1" lang="en-US" altLang="ja-JP" dirty="0" smtClean="0">
              <a:solidFill>
                <a:schemeClr val="tx1"/>
              </a:solidFill>
            </a:endParaRPr>
          </a:p>
          <a:p>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（条文：著作</a:t>
            </a:r>
            <a:r>
              <a:rPr lang="en-US" altLang="ja-JP" dirty="0" smtClean="0">
                <a:solidFill>
                  <a:schemeClr val="tx1"/>
                </a:solidFill>
              </a:rPr>
              <a:t>32</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endParaRPr kumimoji="1" lang="ja-JP" altLang="en-US" dirty="0">
              <a:solidFill>
                <a:schemeClr val="tx1"/>
              </a:solidFill>
            </a:endParaRPr>
          </a:p>
        </p:txBody>
      </p:sp>
    </p:spTree>
    <p:extLst>
      <p:ext uri="{BB962C8B-B14F-4D97-AF65-F5344CB8AC3E}">
        <p14:creationId xmlns:p14="http://schemas.microsoft.com/office/powerpoint/2010/main" val="497688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・例を通じて、教育目的利用（著作</a:t>
            </a:r>
            <a:r>
              <a:rPr kumimoji="1" lang="en-US" altLang="ja-JP" dirty="0" smtClean="0">
                <a:solidFill>
                  <a:schemeClr val="tx1"/>
                </a:solidFill>
              </a:rPr>
              <a:t>35</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・非営利の学校等で授業に使用するために、教師やその授業を受ける者は、必要と認められる限度で、公表された著作物を複製することができる（著作</a:t>
            </a:r>
            <a:r>
              <a:rPr kumimoji="1" lang="en-US" altLang="ja-JP" dirty="0" smtClean="0">
                <a:solidFill>
                  <a:schemeClr val="tx1"/>
                </a:solidFill>
              </a:rPr>
              <a:t>35</a:t>
            </a:r>
            <a:r>
              <a:rPr kumimoji="1" lang="ja-JP" altLang="en-US" dirty="0" smtClean="0">
                <a:solidFill>
                  <a:schemeClr val="tx1"/>
                </a:solidFill>
              </a:rPr>
              <a:t>条）。</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・例では、以下の説明を行う。</a:t>
            </a:r>
            <a:endParaRPr kumimoji="1" lang="en-US" altLang="ja-JP" dirty="0" smtClean="0">
              <a:solidFill>
                <a:schemeClr val="tx1"/>
              </a:solidFill>
            </a:endParaRPr>
          </a:p>
          <a:p>
            <a:r>
              <a:rPr kumimoji="1" lang="ja-JP" altLang="en-US" dirty="0" smtClean="0">
                <a:solidFill>
                  <a:schemeClr val="tx1"/>
                </a:solidFill>
              </a:rPr>
              <a:t>・画集から作品を複製する行為のほか、サテライト教室への公衆送信行為も著作権法</a:t>
            </a:r>
            <a:r>
              <a:rPr kumimoji="1" lang="en-US" altLang="ja-JP" dirty="0" smtClean="0">
                <a:solidFill>
                  <a:schemeClr val="tx1"/>
                </a:solidFill>
              </a:rPr>
              <a:t>35</a:t>
            </a:r>
            <a:r>
              <a:rPr kumimoji="1" lang="ja-JP" altLang="en-US" dirty="0" smtClean="0">
                <a:solidFill>
                  <a:schemeClr val="tx1"/>
                </a:solidFill>
              </a:rPr>
              <a:t>条に該当すれば権利者の許諾なしに行うことができる。</a:t>
            </a:r>
            <a:endParaRPr kumimoji="1" lang="en-US" altLang="ja-JP" dirty="0" smtClean="0">
              <a:solidFill>
                <a:schemeClr val="tx1"/>
              </a:solidFill>
            </a:endParaRPr>
          </a:p>
          <a:p>
            <a:r>
              <a:rPr kumimoji="1" lang="ja-JP" altLang="en-US" dirty="0" smtClean="0">
                <a:solidFill>
                  <a:schemeClr val="tx1"/>
                </a:solidFill>
              </a:rPr>
              <a:t>・さらに、「授業を受ける者」もこの権利制限規定の適用があることから、授業を受ける学生が、授業で利用するために、レジュメとして著作物を複製、配布しても問題ない。</a:t>
            </a:r>
            <a:endParaRPr kumimoji="1" lang="en-US" altLang="ja-JP" dirty="0" smtClean="0">
              <a:solidFill>
                <a:schemeClr val="tx1"/>
              </a:solidFill>
            </a:endParaRPr>
          </a:p>
          <a:p>
            <a:r>
              <a:rPr lang="ja-JP" altLang="en-US" dirty="0" smtClean="0">
                <a:solidFill>
                  <a:schemeClr val="tx1"/>
                </a:solidFill>
              </a:rPr>
              <a:t>・ちなみに，授業中にプロジェクターを用いて著作物を上映しているが，この点については次のスライドの</a:t>
            </a:r>
            <a:r>
              <a:rPr kumimoji="1" lang="ja-JP" altLang="en-US" dirty="0" smtClean="0">
                <a:solidFill>
                  <a:schemeClr val="tx1"/>
                </a:solidFill>
              </a:rPr>
              <a:t>著作権法</a:t>
            </a:r>
            <a:r>
              <a:rPr lang="en-US" altLang="ja-JP" dirty="0" smtClean="0">
                <a:solidFill>
                  <a:schemeClr val="tx1"/>
                </a:solidFill>
              </a:rPr>
              <a:t>38</a:t>
            </a:r>
            <a:r>
              <a:rPr lang="ja-JP" altLang="en-US" dirty="0" smtClean="0">
                <a:solidFill>
                  <a:schemeClr val="tx1"/>
                </a:solidFill>
              </a:rPr>
              <a:t>条によってカバーされている。</a:t>
            </a:r>
            <a:endParaRPr kumimoji="1" lang="en-US" altLang="ja-JP" dirty="0" smtClean="0">
              <a:solidFill>
                <a:schemeClr val="tx1"/>
              </a:solidFill>
            </a:endParaRPr>
          </a:p>
          <a:p>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（条文：著作</a:t>
            </a:r>
            <a:r>
              <a:rPr lang="en-US" altLang="ja-JP" dirty="0" smtClean="0">
                <a:solidFill>
                  <a:schemeClr val="tx1"/>
                </a:solidFill>
              </a:rPr>
              <a:t>35</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endParaRPr kumimoji="1" lang="en-US" altLang="ja-JP" dirty="0" smtClean="0">
              <a:solidFill>
                <a:schemeClr val="tx1"/>
              </a:solidFill>
            </a:endParaRPr>
          </a:p>
        </p:txBody>
      </p:sp>
    </p:spTree>
    <p:extLst>
      <p:ext uri="{BB962C8B-B14F-4D97-AF65-F5344CB8AC3E}">
        <p14:creationId xmlns:p14="http://schemas.microsoft.com/office/powerpoint/2010/main" val="2903749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・例を通じて、営利を目的としない上演等（著作</a:t>
            </a:r>
            <a:r>
              <a:rPr kumimoji="1" lang="en-US" altLang="ja-JP" dirty="0" smtClean="0">
                <a:solidFill>
                  <a:schemeClr val="tx1"/>
                </a:solidFill>
              </a:rPr>
              <a:t>38</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・公表された著作物は、営利を目的とせず、聴衆・観衆から料金を受けず、かつ、実演家・口述者が無報酬である場合には、公に上演・演奏・上映・口述することができる（著作</a:t>
            </a:r>
            <a:r>
              <a:rPr kumimoji="1" lang="en-US" altLang="ja-JP" dirty="0" smtClean="0">
                <a:solidFill>
                  <a:schemeClr val="tx1"/>
                </a:solidFill>
              </a:rPr>
              <a:t>38</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a:t>
            </a:r>
            <a:endParaRPr kumimoji="1" lang="en-US" altLang="ja-JP" dirty="0" smtClean="0">
              <a:solidFill>
                <a:schemeClr val="tx1"/>
              </a:solidFill>
            </a:endParaRPr>
          </a:p>
          <a:p>
            <a:r>
              <a:rPr kumimoji="1" lang="ja-JP" altLang="en-US" dirty="0" smtClean="0">
                <a:solidFill>
                  <a:schemeClr val="tx1"/>
                </a:solidFill>
              </a:rPr>
              <a:t>・このような上演等については、翻案等は許されない点に留意する必要がある（著作</a:t>
            </a:r>
            <a:r>
              <a:rPr kumimoji="1" lang="en-US" altLang="ja-JP" dirty="0" smtClean="0">
                <a:solidFill>
                  <a:schemeClr val="tx1"/>
                </a:solidFill>
              </a:rPr>
              <a:t>43</a:t>
            </a:r>
            <a:r>
              <a:rPr kumimoji="1" lang="ja-JP" altLang="en-US" dirty="0" smtClean="0">
                <a:solidFill>
                  <a:schemeClr val="tx1"/>
                </a:solidFill>
              </a:rPr>
              <a:t>条参照）。著作権法</a:t>
            </a:r>
            <a:r>
              <a:rPr kumimoji="1" lang="en-US" altLang="ja-JP" dirty="0" smtClean="0">
                <a:solidFill>
                  <a:schemeClr val="tx1"/>
                </a:solidFill>
              </a:rPr>
              <a:t>38</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項の対象はあくまで、著作物をそのまま上演等する行為である。</a:t>
            </a:r>
            <a:endParaRPr kumimoji="1" lang="en-US" altLang="ja-JP" dirty="0" smtClean="0">
              <a:solidFill>
                <a:schemeClr val="tx1"/>
              </a:solidFill>
            </a:endParaRPr>
          </a:p>
          <a:p>
            <a:endParaRPr kumimoji="1" lang="en-US" altLang="ja-JP"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solidFill>
                  <a:schemeClr val="tx1"/>
                </a:solidFill>
              </a:rPr>
              <a:t>・例について、上演自体を鑑賞することに料金は取っていないとしても、会場や施設への入場料を取っている場合は、無料の上演といえないため、著作権法</a:t>
            </a:r>
            <a:r>
              <a:rPr kumimoji="1" lang="en-US" altLang="ja-JP" dirty="0" smtClean="0">
                <a:solidFill>
                  <a:schemeClr val="tx1"/>
                </a:solidFill>
              </a:rPr>
              <a:t>38</a:t>
            </a:r>
            <a:r>
              <a:rPr kumimoji="1" lang="ja-JP" altLang="en-US" dirty="0" smtClean="0">
                <a:solidFill>
                  <a:schemeClr val="tx1"/>
                </a:solidFill>
              </a:rPr>
              <a:t>条</a:t>
            </a:r>
            <a:r>
              <a:rPr kumimoji="1" lang="en-US" altLang="ja-JP" dirty="0" smtClean="0">
                <a:solidFill>
                  <a:schemeClr val="tx1"/>
                </a:solidFill>
              </a:rPr>
              <a:t>1</a:t>
            </a:r>
            <a:r>
              <a:rPr kumimoji="1" lang="ja-JP" altLang="en-US" dirty="0" smtClean="0">
                <a:solidFill>
                  <a:schemeClr val="tx1"/>
                </a:solidFill>
              </a:rPr>
              <a:t>項の適用は認められない点に注意が必要である。</a:t>
            </a:r>
            <a:endParaRPr kumimoji="1" lang="en-US" altLang="ja-JP" dirty="0" smtClean="0">
              <a:solidFill>
                <a:schemeClr val="tx1"/>
              </a:solidFill>
            </a:endParaRPr>
          </a:p>
          <a:p>
            <a:endParaRPr kumimoji="1" lang="en-US" altLang="ja-JP"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（条文：著作</a:t>
            </a:r>
            <a:r>
              <a:rPr lang="en-US" altLang="ja-JP" dirty="0" smtClean="0">
                <a:solidFill>
                  <a:schemeClr val="tx1"/>
                </a:solidFill>
              </a:rPr>
              <a:t>38</a:t>
            </a:r>
            <a:r>
              <a:rPr lang="ja-JP" altLang="en-US" dirty="0" smtClean="0">
                <a:solidFill>
                  <a:schemeClr val="tx1"/>
                </a:solidFill>
              </a:rPr>
              <a:t>条</a:t>
            </a:r>
            <a:r>
              <a:rPr lang="en-US" altLang="ja-JP" dirty="0" smtClean="0">
                <a:solidFill>
                  <a:schemeClr val="tx1"/>
                </a:solidFill>
              </a:rPr>
              <a:t>1</a:t>
            </a:r>
            <a:r>
              <a:rPr lang="ja-JP" altLang="en-US" dirty="0" smtClean="0">
                <a:solidFill>
                  <a:schemeClr val="tx1"/>
                </a:solidFill>
              </a:rPr>
              <a:t>項）</a:t>
            </a:r>
            <a:endParaRPr kumimoji="1" lang="en-US" altLang="ja-JP" dirty="0" smtClean="0">
              <a:solidFill>
                <a:schemeClr val="tx1"/>
              </a:solidFill>
            </a:endParaRPr>
          </a:p>
        </p:txBody>
      </p:sp>
    </p:spTree>
    <p:extLst>
      <p:ext uri="{BB962C8B-B14F-4D97-AF65-F5344CB8AC3E}">
        <p14:creationId xmlns:p14="http://schemas.microsoft.com/office/powerpoint/2010/main" val="256311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・例を通して、公開の美術の著作物等の利用（著作</a:t>
            </a:r>
            <a:r>
              <a:rPr kumimoji="1" lang="en-US" altLang="ja-JP" dirty="0" smtClean="0">
                <a:solidFill>
                  <a:schemeClr val="tx1"/>
                </a:solidFill>
              </a:rPr>
              <a:t>46</a:t>
            </a:r>
            <a:r>
              <a:rPr kumimoji="1" lang="ja-JP" altLang="en-US" dirty="0" smtClean="0">
                <a:solidFill>
                  <a:schemeClr val="tx1"/>
                </a:solidFill>
              </a:rPr>
              <a:t>条）について理解する。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lang="ja-JP" altLang="en-US" dirty="0" smtClean="0">
                <a:solidFill>
                  <a:schemeClr val="tx1"/>
                </a:solidFill>
              </a:rPr>
              <a:t>・屋外に設置され、公衆の目につく形で展示されている著作物は、日常的に写真等の対象となっているという実態から、そのような著作物の利用行為に対する権利行使は適切ではないとして権利制限規定が設けられている。</a:t>
            </a:r>
            <a:endParaRPr lang="en-US" altLang="ja-JP" dirty="0" smtClean="0">
              <a:solidFill>
                <a:schemeClr val="tx1"/>
              </a:solidFill>
            </a:endParaRPr>
          </a:p>
          <a:p>
            <a:r>
              <a:rPr lang="ja-JP" altLang="en-US" dirty="0" smtClean="0">
                <a:solidFill>
                  <a:schemeClr val="tx1"/>
                </a:solidFill>
              </a:rPr>
              <a:t>・一般公衆に開放されている屋外に恒常的に設置された美術の著作物や建築の著作物については、もっぱら美術の著作物の複製物の販売を目的として複製し、またはその複製物を販売する場合等の一定の場合を除き、これを利用することができるとされている（著作</a:t>
            </a:r>
            <a:r>
              <a:rPr lang="en-US" altLang="ja-JP" dirty="0" smtClean="0">
                <a:solidFill>
                  <a:schemeClr val="tx1"/>
                </a:solidFill>
              </a:rPr>
              <a:t>46</a:t>
            </a:r>
            <a:r>
              <a:rPr lang="ja-JP" altLang="en-US" dirty="0" smtClean="0">
                <a:solidFill>
                  <a:schemeClr val="tx1"/>
                </a:solidFill>
              </a:rPr>
              <a:t>条）。</a:t>
            </a:r>
            <a:endParaRPr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・例では、</a:t>
            </a:r>
            <a:r>
              <a:rPr kumimoji="1" lang="ja-JP" altLang="en-US" dirty="0" smtClean="0">
                <a:solidFill>
                  <a:schemeClr val="tx1"/>
                </a:solidFill>
              </a:rPr>
              <a:t>著作権法</a:t>
            </a:r>
            <a:r>
              <a:rPr kumimoji="1" lang="en-US" altLang="ja-JP" dirty="0" smtClean="0">
                <a:solidFill>
                  <a:schemeClr val="tx1"/>
                </a:solidFill>
              </a:rPr>
              <a:t>46</a:t>
            </a:r>
            <a:r>
              <a:rPr kumimoji="1" lang="ja-JP" altLang="en-US" dirty="0" smtClean="0">
                <a:solidFill>
                  <a:schemeClr val="tx1"/>
                </a:solidFill>
              </a:rPr>
              <a:t>条は</a:t>
            </a:r>
            <a:r>
              <a:rPr lang="ja-JP" altLang="en-US" dirty="0" smtClean="0">
                <a:solidFill>
                  <a:schemeClr val="tx1"/>
                </a:solidFill>
              </a:rPr>
              <a:t>複製権に限られず、上映権等にも及ぶことを説明する。</a:t>
            </a:r>
            <a:endParaRPr lang="en-US" altLang="ja-JP"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a:t>
            </a:r>
            <a:r>
              <a:rPr kumimoji="1" lang="ja-JP" altLang="en-US" dirty="0" smtClean="0">
                <a:solidFill>
                  <a:schemeClr val="tx1"/>
                </a:solidFill>
              </a:rPr>
              <a:t>もっとも、観光案内パンフレットが書店での有料販売を目的とした観光案内雑誌だった場合には、著作権法</a:t>
            </a:r>
            <a:r>
              <a:rPr kumimoji="1" lang="en-US" altLang="ja-JP" dirty="0" smtClean="0">
                <a:solidFill>
                  <a:schemeClr val="tx1"/>
                </a:solidFill>
              </a:rPr>
              <a:t>46</a:t>
            </a:r>
            <a:r>
              <a:rPr kumimoji="1" lang="ja-JP" altLang="en-US" dirty="0" smtClean="0">
                <a:solidFill>
                  <a:schemeClr val="tx1"/>
                </a:solidFill>
              </a:rPr>
              <a:t>条の適用を受けられない可能性がある（著作</a:t>
            </a:r>
            <a:r>
              <a:rPr kumimoji="1" lang="en-US" altLang="ja-JP" dirty="0" smtClean="0">
                <a:solidFill>
                  <a:schemeClr val="tx1"/>
                </a:solidFill>
              </a:rPr>
              <a:t>46</a:t>
            </a:r>
            <a:r>
              <a:rPr kumimoji="1" lang="ja-JP" altLang="en-US" dirty="0" smtClean="0">
                <a:solidFill>
                  <a:schemeClr val="tx1"/>
                </a:solidFill>
              </a:rPr>
              <a:t>条</a:t>
            </a:r>
            <a:r>
              <a:rPr kumimoji="1" lang="en-US" altLang="ja-JP" dirty="0" smtClean="0">
                <a:solidFill>
                  <a:schemeClr val="tx1"/>
                </a:solidFill>
              </a:rPr>
              <a:t>4</a:t>
            </a:r>
            <a:r>
              <a:rPr kumimoji="1" lang="ja-JP" altLang="en-US" dirty="0" smtClean="0">
                <a:solidFill>
                  <a:schemeClr val="tx1"/>
                </a:solidFill>
              </a:rPr>
              <a:t>号）。</a:t>
            </a:r>
            <a:endParaRPr kumimoji="1" lang="en-US" altLang="ja-JP" dirty="0" smtClean="0">
              <a:solidFill>
                <a:schemeClr val="tx1"/>
              </a:solidFill>
            </a:endParaRPr>
          </a:p>
          <a:p>
            <a:endParaRPr lang="en-US" altLang="ja-JP" dirty="0" smtClean="0">
              <a:solidFill>
                <a:schemeClr val="tx1"/>
              </a:solidFill>
            </a:endParaRPr>
          </a:p>
          <a:p>
            <a:r>
              <a:rPr lang="ja-JP" altLang="en-US" dirty="0" smtClean="0">
                <a:solidFill>
                  <a:schemeClr val="tx1"/>
                </a:solidFill>
              </a:rPr>
              <a:t>（条文：著作</a:t>
            </a:r>
            <a:r>
              <a:rPr lang="en-US" altLang="ja-JP" dirty="0" smtClean="0">
                <a:solidFill>
                  <a:schemeClr val="tx1"/>
                </a:solidFill>
              </a:rPr>
              <a:t>46</a:t>
            </a:r>
            <a:r>
              <a:rPr lang="ja-JP" altLang="en-US" dirty="0" smtClean="0">
                <a:solidFill>
                  <a:schemeClr val="tx1"/>
                </a:solidFill>
              </a:rPr>
              <a:t>条）</a:t>
            </a:r>
            <a:endParaRPr kumimoji="1" lang="ja-JP" altLang="en-US" dirty="0">
              <a:solidFill>
                <a:schemeClr val="tx1"/>
              </a:solidFill>
            </a:endParaRPr>
          </a:p>
        </p:txBody>
      </p:sp>
    </p:spTree>
    <p:extLst>
      <p:ext uri="{BB962C8B-B14F-4D97-AF65-F5344CB8AC3E}">
        <p14:creationId xmlns:p14="http://schemas.microsoft.com/office/powerpoint/2010/main" val="3598154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44118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・パロディ等に関する概要を理解する。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パロディ等は、著作権法上権利制限規定が存在せず、形式的には著作権法違反に該当しうる行為である。しかし、実務上は必ずしも権利者による権利行使がなされている訳ではなく、公認・黙認されているようなものも存在する（コミックマーケット等の同人誌即売会を想定するとよい）。</a:t>
            </a:r>
            <a:endParaRPr kumimoji="1" lang="en-US" altLang="ja-JP" dirty="0" smtClean="0">
              <a:solidFill>
                <a:schemeClr val="tx1"/>
              </a:solidFill>
            </a:endParaRPr>
          </a:p>
          <a:p>
            <a:r>
              <a:rPr kumimoji="1" lang="ja-JP" altLang="en-US" dirty="0" smtClean="0">
                <a:solidFill>
                  <a:schemeClr val="tx1"/>
                </a:solidFill>
              </a:rPr>
              <a:t>・受講生の思いつくパロディ等について、著作権法上の問題が生じ得るか、考えてみるのもよい。</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・なお、外国においては、パロディ目的等での著作物の利用は、権利侵害とならない取扱いをしている国も多い（米国ではフェアユース、フランスではパロディのための権利制限等）。</a:t>
            </a:r>
            <a:endParaRPr kumimoji="1" lang="ja-JP" altLang="en-US" dirty="0">
              <a:solidFill>
                <a:schemeClr val="tx1"/>
              </a:solidFill>
            </a:endParaRPr>
          </a:p>
        </p:txBody>
      </p:sp>
    </p:spTree>
    <p:extLst>
      <p:ext uri="{BB962C8B-B14F-4D97-AF65-F5344CB8AC3E}">
        <p14:creationId xmlns:p14="http://schemas.microsoft.com/office/powerpoint/2010/main" val="593067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・裁判例を通じて、</a:t>
            </a:r>
            <a:r>
              <a:rPr lang="ja-JP" altLang="en-US" dirty="0" smtClean="0">
                <a:solidFill>
                  <a:schemeClr val="tx1"/>
                </a:solidFill>
              </a:rPr>
              <a:t>パロディ等に関する概要を理解する。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sz="1100" dirty="0" smtClean="0">
                <a:solidFill>
                  <a:schemeClr val="tx1"/>
                </a:solidFill>
              </a:rPr>
              <a:t>・最判昭和</a:t>
            </a:r>
            <a:r>
              <a:rPr lang="en-US" altLang="ja-JP" sz="1100" dirty="0" smtClean="0">
                <a:solidFill>
                  <a:schemeClr val="tx1"/>
                </a:solidFill>
              </a:rPr>
              <a:t>55</a:t>
            </a:r>
            <a:r>
              <a:rPr lang="ja-JP" altLang="en-US" sz="1100" dirty="0" smtClean="0">
                <a:solidFill>
                  <a:schemeClr val="tx1"/>
                </a:solidFill>
              </a:rPr>
              <a:t>年</a:t>
            </a:r>
            <a:r>
              <a:rPr lang="en-US" altLang="ja-JP" sz="1100" dirty="0" smtClean="0">
                <a:solidFill>
                  <a:schemeClr val="tx1"/>
                </a:solidFill>
              </a:rPr>
              <a:t>3</a:t>
            </a:r>
            <a:r>
              <a:rPr lang="ja-JP" altLang="en-US" sz="1100" dirty="0" smtClean="0">
                <a:solidFill>
                  <a:schemeClr val="tx1"/>
                </a:solidFill>
              </a:rPr>
              <a:t>月</a:t>
            </a:r>
            <a:r>
              <a:rPr lang="en-US" altLang="ja-JP" sz="1100" dirty="0" smtClean="0">
                <a:solidFill>
                  <a:schemeClr val="tx1"/>
                </a:solidFill>
              </a:rPr>
              <a:t>28</a:t>
            </a:r>
            <a:r>
              <a:rPr lang="ja-JP" altLang="en-US" sz="1100" dirty="0" smtClean="0">
                <a:solidFill>
                  <a:schemeClr val="tx1"/>
                </a:solidFill>
              </a:rPr>
              <a:t>日（昭和</a:t>
            </a:r>
            <a:r>
              <a:rPr lang="en-US" altLang="ja-JP" sz="1100" dirty="0" smtClean="0">
                <a:solidFill>
                  <a:schemeClr val="tx1"/>
                </a:solidFill>
              </a:rPr>
              <a:t>51</a:t>
            </a:r>
            <a:r>
              <a:rPr lang="ja-JP" altLang="en-US" sz="1100" dirty="0" smtClean="0">
                <a:solidFill>
                  <a:schemeClr val="tx1"/>
                </a:solidFill>
              </a:rPr>
              <a:t>年（オ）</a:t>
            </a:r>
            <a:r>
              <a:rPr lang="en-US" altLang="ja-JP" sz="1100" dirty="0" smtClean="0">
                <a:solidFill>
                  <a:schemeClr val="tx1"/>
                </a:solidFill>
              </a:rPr>
              <a:t>923</a:t>
            </a:r>
            <a:r>
              <a:rPr lang="ja-JP" altLang="en-US" sz="1100" dirty="0" smtClean="0">
                <a:solidFill>
                  <a:schemeClr val="tx1"/>
                </a:solidFill>
              </a:rPr>
              <a:t>号）（パロディ・モンタージュ写真事件）では、原著作物である写真の著作者の同一性保持権侵害が認められた。</a:t>
            </a:r>
            <a:endParaRPr kumimoji="1" lang="ja-JP" altLang="en-US" dirty="0">
              <a:solidFill>
                <a:schemeClr val="tx1"/>
              </a:solidFill>
            </a:endParaRPr>
          </a:p>
        </p:txBody>
      </p:sp>
    </p:spTree>
    <p:extLst>
      <p:ext uri="{BB962C8B-B14F-4D97-AF65-F5344CB8AC3E}">
        <p14:creationId xmlns:p14="http://schemas.microsoft.com/office/powerpoint/2010/main" val="263949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kumimoji="1" lang="ja-JP" altLang="en-US" dirty="0" smtClean="0">
                <a:solidFill>
                  <a:schemeClr val="tx1"/>
                </a:solidFill>
              </a:rPr>
              <a:t>・著作権法と刑事罰等をめぐる問題意識を理解する。</a:t>
            </a:r>
            <a:endParaRPr kumimoji="1"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r>
              <a:rPr kumimoji="1" lang="ja-JP" altLang="en-US" dirty="0" smtClean="0">
                <a:solidFill>
                  <a:schemeClr val="tx1"/>
                </a:solidFill>
              </a:rPr>
              <a:t>・「ハイスコアガール」事件は、最終的に、ゲーム会社と出版社との間で和解が成立し、ゲーム会社は刑事告訴を取り下げ、双方が民事訴訟を取り下げ、漫画の出版・販売が継続、連載は再開されることになった。</a:t>
            </a:r>
            <a:endParaRPr kumimoji="1" lang="en-US" altLang="ja-JP" dirty="0" smtClean="0">
              <a:solidFill>
                <a:schemeClr val="tx1"/>
              </a:solidFill>
            </a:endParaRPr>
          </a:p>
          <a:p>
            <a:r>
              <a:rPr kumimoji="1" lang="ja-JP" altLang="en-US" dirty="0" smtClean="0">
                <a:solidFill>
                  <a:schemeClr val="tx1"/>
                </a:solidFill>
              </a:rPr>
              <a:t>・デザイン創作にあたって、他人の著作権を侵害してしまった場合、民事・刑事両面にわたる強い制裁があり得ることを示すとともに、著作権法が、自分が他人の権利を侵害してしまった場合のペナルティとして、また他人に自分の権利が侵害されてしまった場合の救済手段として、双方の場面に及ぶ規律であることを確認する。その上で、お互いの作品を尊重する意識は大事にしつつ、デザインの創作・活用の場面で、どのような制度の在り方が望ましいかを考えさせるのもよい。</a:t>
            </a:r>
            <a:endParaRPr kumimoji="1"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（条文：著作</a:t>
            </a:r>
            <a:r>
              <a:rPr kumimoji="1" lang="en-US" altLang="ja-JP" dirty="0" smtClean="0">
                <a:solidFill>
                  <a:schemeClr val="tx1"/>
                </a:solidFill>
              </a:rPr>
              <a:t>119</a:t>
            </a:r>
            <a:r>
              <a:rPr kumimoji="1" lang="ja-JP" altLang="en-US" dirty="0" smtClean="0">
                <a:solidFill>
                  <a:schemeClr val="tx1"/>
                </a:solidFill>
              </a:rPr>
              <a:t>条等）</a:t>
            </a:r>
            <a:endParaRPr kumimoji="1" lang="ja-JP" altLang="en-US" dirty="0">
              <a:solidFill>
                <a:schemeClr val="tx1"/>
              </a:solidFill>
            </a:endParaRPr>
          </a:p>
        </p:txBody>
      </p:sp>
    </p:spTree>
    <p:extLst>
      <p:ext uri="{BB962C8B-B14F-4D97-AF65-F5344CB8AC3E}">
        <p14:creationId xmlns:p14="http://schemas.microsoft.com/office/powerpoint/2010/main" val="88284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562459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18275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の考え方を理解する。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r>
              <a:rPr kumimoji="1" lang="ja-JP" altLang="en-US" dirty="0" smtClean="0"/>
              <a:t>・ここまで勉強した権利制限規定の何に該当するかをピックアップして説明する。</a:t>
            </a:r>
            <a:endParaRPr kumimoji="1" lang="en-US" altLang="ja-JP" dirty="0" smtClean="0"/>
          </a:p>
          <a:p>
            <a:r>
              <a:rPr kumimoji="1" lang="ja-JP" altLang="en-US" dirty="0" smtClean="0"/>
              <a:t>・なお、コラージュに関しては、元の著作物の本質的特徴（創作的表現）が残らない形での利用であれば、</a:t>
            </a:r>
            <a:r>
              <a:rPr kumimoji="1" lang="ja-JP" altLang="en-US" smtClean="0"/>
              <a:t>それはもはや元</a:t>
            </a:r>
            <a:r>
              <a:rPr kumimoji="1" lang="ja-JP" altLang="en-US" dirty="0" smtClean="0"/>
              <a:t>の著作物を利用（複製・翻案）しているとはいえず、著作権侵害にはならないことも指摘できる。</a:t>
            </a:r>
            <a:endParaRPr lang="en-US" altLang="ja-JP" dirty="0" smtClean="0"/>
          </a:p>
        </p:txBody>
      </p:sp>
    </p:spTree>
    <p:extLst>
      <p:ext uri="{BB962C8B-B14F-4D97-AF65-F5344CB8AC3E}">
        <p14:creationId xmlns:p14="http://schemas.microsoft.com/office/powerpoint/2010/main" val="205513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a:t>
            </a:r>
            <a:r>
              <a:rPr kumimoji="1" lang="en-US" altLang="ja-JP" dirty="0" smtClean="0"/>
              <a:t>CASE</a:t>
            </a:r>
            <a:r>
              <a:rPr kumimoji="1" lang="ja-JP" altLang="en-US" dirty="0" smtClean="0"/>
              <a:t>を用いて議論する。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smtClean="0"/>
              <a:t>・学生でも身近に起こりうる展開から、著作権人格権や権利制限について検討させる。またコラージュなどを行う際の留意点についても検討させる。</a:t>
            </a:r>
            <a:endParaRPr kumimoji="1" lang="en-US" altLang="ja-JP" dirty="0" smtClean="0"/>
          </a:p>
        </p:txBody>
      </p:sp>
    </p:spTree>
    <p:extLst>
      <p:ext uri="{BB962C8B-B14F-4D97-AF65-F5344CB8AC3E}">
        <p14:creationId xmlns:p14="http://schemas.microsoft.com/office/powerpoint/2010/main" val="3738877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794457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84953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solidFill>
                  <a:schemeClr val="tx1"/>
                </a:solidFill>
              </a:rPr>
              <a:t>・著作権人格権（著作権法（以下「著作」という。）</a:t>
            </a:r>
            <a:r>
              <a:rPr lang="en-US" altLang="ja-JP" dirty="0" smtClean="0">
                <a:solidFill>
                  <a:schemeClr val="tx1"/>
                </a:solidFill>
              </a:rPr>
              <a:t>18</a:t>
            </a:r>
            <a:r>
              <a:rPr lang="ja-JP" altLang="en-US" dirty="0" smtClean="0">
                <a:solidFill>
                  <a:schemeClr val="tx1"/>
                </a:solidFill>
              </a:rPr>
              <a:t>条以下）の概要を理解する。</a:t>
            </a:r>
            <a:endParaRPr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endParaRPr kumimoji="1" lang="ja-JP" altLang="en-US"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・著作者として特に注意すべき著作者人格権について説明する。</a:t>
            </a:r>
            <a:endParaRPr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・著作権は、著作者人格権と対置される経済的な権利であることに鑑みて、著作財産権と呼ばれることもある。</a:t>
            </a:r>
            <a:endParaRPr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chemeClr val="tx1"/>
                </a:solidFill>
              </a:rPr>
              <a:t>・著作権と著作者人格権は基本的には関係がなく、両者は別個独立の権利として存在する。そのため、デザインした作品の著作権を他者に譲渡した後でも、著作者人格権はデザイナー自身に残ることを説明する。ただし、そういう場合には、残った著作者人格権の行使を封じる契約が結ばれることを示して、パート</a:t>
            </a:r>
            <a:r>
              <a:rPr lang="en-US" altLang="ja-JP" dirty="0" smtClean="0">
                <a:solidFill>
                  <a:schemeClr val="tx1"/>
                </a:solidFill>
              </a:rPr>
              <a:t>13</a:t>
            </a:r>
            <a:r>
              <a:rPr lang="ja-JP" altLang="en-US" dirty="0" smtClean="0">
                <a:solidFill>
                  <a:schemeClr val="tx1"/>
                </a:solidFill>
              </a:rPr>
              <a:t>に繋げることができる。</a:t>
            </a:r>
            <a:endParaRPr lang="en-US" altLang="ja-JP" dirty="0" smtClean="0">
              <a:solidFill>
                <a:schemeClr val="tx1"/>
              </a:solidFill>
            </a:endParaRPr>
          </a:p>
          <a:p>
            <a:endParaRPr kumimoji="1" lang="en-US" altLang="ja-JP" dirty="0" smtClean="0">
              <a:solidFill>
                <a:schemeClr val="tx1"/>
              </a:solidFill>
            </a:endParaRPr>
          </a:p>
          <a:p>
            <a:r>
              <a:rPr kumimoji="1" lang="ja-JP" altLang="en-US" dirty="0" smtClean="0">
                <a:solidFill>
                  <a:schemeClr val="tx1"/>
                </a:solidFill>
              </a:rPr>
              <a:t>（条文：著作</a:t>
            </a:r>
            <a:r>
              <a:rPr kumimoji="1" lang="en-US" altLang="ja-JP" dirty="0" smtClean="0">
                <a:solidFill>
                  <a:schemeClr val="tx1"/>
                </a:solidFill>
              </a:rPr>
              <a:t>17</a:t>
            </a:r>
            <a:r>
              <a:rPr kumimoji="1" lang="ja-JP" altLang="en-US" dirty="0" smtClean="0">
                <a:solidFill>
                  <a:schemeClr val="tx1"/>
                </a:solidFill>
              </a:rPr>
              <a:t>条、</a:t>
            </a:r>
            <a:r>
              <a:rPr kumimoji="1" lang="en-US" altLang="ja-JP" dirty="0" smtClean="0">
                <a:solidFill>
                  <a:schemeClr val="tx1"/>
                </a:solidFill>
              </a:rPr>
              <a:t>18</a:t>
            </a:r>
            <a:r>
              <a:rPr kumimoji="1" lang="ja-JP" altLang="en-US" dirty="0" smtClean="0">
                <a:solidFill>
                  <a:schemeClr val="tx1"/>
                </a:solidFill>
              </a:rPr>
              <a:t>条、</a:t>
            </a:r>
            <a:r>
              <a:rPr kumimoji="1" lang="en-US" altLang="ja-JP" dirty="0" smtClean="0">
                <a:solidFill>
                  <a:schemeClr val="tx1"/>
                </a:solidFill>
              </a:rPr>
              <a:t>19</a:t>
            </a:r>
            <a:r>
              <a:rPr kumimoji="1" lang="ja-JP" altLang="en-US" dirty="0" smtClean="0">
                <a:solidFill>
                  <a:schemeClr val="tx1"/>
                </a:solidFill>
              </a:rPr>
              <a:t>条、</a:t>
            </a:r>
            <a:r>
              <a:rPr kumimoji="1" lang="en-US" altLang="ja-JP" dirty="0" smtClean="0">
                <a:solidFill>
                  <a:schemeClr val="tx1"/>
                </a:solidFill>
              </a:rPr>
              <a:t>20</a:t>
            </a:r>
            <a:r>
              <a:rPr kumimoji="1" lang="ja-JP" altLang="en-US" dirty="0" smtClean="0">
                <a:solidFill>
                  <a:schemeClr val="tx1"/>
                </a:solidFill>
              </a:rPr>
              <a:t>条）</a:t>
            </a:r>
            <a:endParaRPr kumimoji="1" lang="ja-JP" altLang="en-US" dirty="0">
              <a:solidFill>
                <a:schemeClr val="tx1"/>
              </a:solidFill>
            </a:endParaRPr>
          </a:p>
        </p:txBody>
      </p:sp>
    </p:spTree>
    <p:extLst>
      <p:ext uri="{BB962C8B-B14F-4D97-AF65-F5344CB8AC3E}">
        <p14:creationId xmlns:p14="http://schemas.microsoft.com/office/powerpoint/2010/main" val="2913246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狙い</a:t>
            </a:r>
            <a:r>
              <a:rPr kumimoji="1" lang="en-US" altLang="ja-JP" dirty="0" smtClean="0"/>
              <a:t>〕</a:t>
            </a:r>
          </a:p>
          <a:p>
            <a:r>
              <a:rPr kumimoji="1" lang="ja-JP" altLang="en-US" dirty="0" smtClean="0"/>
              <a:t>・著作者人格権について理解する。</a:t>
            </a:r>
            <a:endParaRPr kumimoji="1" lang="en-US" altLang="ja-JP" dirty="0" smtClean="0"/>
          </a:p>
          <a:p>
            <a:endParaRPr kumimoji="1" lang="en-US" altLang="ja-JP" dirty="0" smtClean="0"/>
          </a:p>
          <a:p>
            <a:r>
              <a:rPr kumimoji="1" lang="en-US" altLang="ja-JP" dirty="0" smtClean="0"/>
              <a:t>〔</a:t>
            </a:r>
            <a:r>
              <a:rPr kumimoji="1" lang="ja-JP" altLang="en-US" dirty="0" smtClean="0"/>
              <a:t>説明</a:t>
            </a:r>
            <a:r>
              <a:rPr kumimoji="1" lang="en-US" altLang="ja-JP" dirty="0" smtClean="0"/>
              <a:t>〕</a:t>
            </a:r>
            <a:endParaRPr kumimoji="1" lang="ja-JP" altLang="en-US" dirty="0" smtClean="0"/>
          </a:p>
          <a:p>
            <a:r>
              <a:rPr lang="ja-JP" altLang="en-US" dirty="0" smtClean="0"/>
              <a:t>・著作者人格権には、公表権（著作</a:t>
            </a:r>
            <a:r>
              <a:rPr lang="en-US" altLang="ja-JP" dirty="0" smtClean="0"/>
              <a:t>18</a:t>
            </a:r>
            <a:r>
              <a:rPr lang="ja-JP" altLang="en-US" dirty="0" smtClean="0"/>
              <a:t>条）、氏名表示権（著作</a:t>
            </a:r>
            <a:r>
              <a:rPr lang="en-US" altLang="ja-JP" dirty="0" smtClean="0"/>
              <a:t>19</a:t>
            </a:r>
            <a:r>
              <a:rPr lang="ja-JP" altLang="en-US" dirty="0" smtClean="0"/>
              <a:t>条）、同一性保持権（著作</a:t>
            </a:r>
            <a:r>
              <a:rPr lang="en-US" altLang="ja-JP" dirty="0" smtClean="0"/>
              <a:t>20</a:t>
            </a:r>
            <a:r>
              <a:rPr lang="ja-JP" altLang="en-US" dirty="0" smtClean="0"/>
              <a:t>条）がある。</a:t>
            </a:r>
            <a:endParaRPr lang="en-US" altLang="ja-JP" dirty="0" smtClean="0"/>
          </a:p>
          <a:p>
            <a:r>
              <a:rPr lang="ja-JP" altLang="en-US" dirty="0" smtClean="0"/>
              <a:t>・著作者人格権は、著作者固有の人格的利益を保護するものであるから、移転することはできず（著作</a:t>
            </a:r>
            <a:r>
              <a:rPr lang="en-US" altLang="ja-JP" dirty="0" smtClean="0"/>
              <a:t>59</a:t>
            </a:r>
            <a:r>
              <a:rPr lang="ja-JP" altLang="en-US" dirty="0" smtClean="0"/>
              <a:t>条）、著作者が亡くなれば著作者人格権も消滅する。もっとも、死亡後も一定の限度で保護が認められている（著作</a:t>
            </a:r>
            <a:r>
              <a:rPr lang="en-US" altLang="ja-JP" dirty="0" smtClean="0"/>
              <a:t>60</a:t>
            </a:r>
            <a:r>
              <a:rPr lang="ja-JP" altLang="en-US" dirty="0" smtClean="0"/>
              <a:t>条）。特に、デザイナーとして自分の氏名を作品に表示できるか、あるいは自分の作品をそのままで利用してもらえるか、といった点で、氏名表示権や同一性保持権が問題となる場面が多いことに留意する必要がある。</a:t>
            </a:r>
            <a:endParaRPr lang="en-US" altLang="ja-JP" dirty="0" smtClean="0"/>
          </a:p>
          <a:p>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（条文：著作</a:t>
            </a:r>
            <a:r>
              <a:rPr kumimoji="1" lang="en-US" altLang="ja-JP" dirty="0" smtClean="0"/>
              <a:t>17</a:t>
            </a:r>
            <a:r>
              <a:rPr kumimoji="1" lang="ja-JP" altLang="en-US" dirty="0" smtClean="0"/>
              <a:t>条、</a:t>
            </a:r>
            <a:r>
              <a:rPr kumimoji="1" lang="en-US" altLang="ja-JP" dirty="0" smtClean="0"/>
              <a:t>18</a:t>
            </a:r>
            <a:r>
              <a:rPr kumimoji="1" lang="ja-JP" altLang="en-US" dirty="0" smtClean="0"/>
              <a:t>条、</a:t>
            </a:r>
            <a:r>
              <a:rPr kumimoji="1" lang="en-US" altLang="ja-JP" dirty="0" smtClean="0"/>
              <a:t>19</a:t>
            </a:r>
            <a:r>
              <a:rPr kumimoji="1" lang="ja-JP" altLang="en-US" dirty="0" smtClean="0"/>
              <a:t>条、</a:t>
            </a:r>
            <a:r>
              <a:rPr kumimoji="1" lang="en-US" altLang="ja-JP" dirty="0" smtClean="0"/>
              <a:t>20</a:t>
            </a:r>
            <a:r>
              <a:rPr kumimoji="1" lang="ja-JP" altLang="en-US" dirty="0" smtClean="0"/>
              <a:t>条、</a:t>
            </a:r>
            <a:r>
              <a:rPr kumimoji="1" lang="en-US" altLang="ja-JP" dirty="0" smtClean="0"/>
              <a:t>59</a:t>
            </a:r>
            <a:r>
              <a:rPr kumimoji="1" lang="ja-JP" altLang="en-US" dirty="0" smtClean="0"/>
              <a:t>条、</a:t>
            </a:r>
            <a:r>
              <a:rPr kumimoji="1" lang="en-US" altLang="ja-JP" dirty="0" smtClean="0"/>
              <a:t>60</a:t>
            </a:r>
            <a:r>
              <a:rPr kumimoji="1" lang="ja-JP" altLang="en-US" dirty="0" smtClean="0"/>
              <a:t>条）</a:t>
            </a:r>
            <a:endParaRPr kumimoji="1" lang="en-US" altLang="ja-JP" dirty="0" smtClean="0"/>
          </a:p>
        </p:txBody>
      </p:sp>
    </p:spTree>
    <p:extLst>
      <p:ext uri="{BB962C8B-B14F-4D97-AF65-F5344CB8AC3E}">
        <p14:creationId xmlns:p14="http://schemas.microsoft.com/office/powerpoint/2010/main" val="2111763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34303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solidFill>
                  <a:schemeClr val="tx1"/>
                </a:solidFill>
              </a:rPr>
              <a:t>〔</a:t>
            </a:r>
            <a:r>
              <a:rPr kumimoji="1" lang="ja-JP" altLang="en-US" dirty="0" smtClean="0">
                <a:solidFill>
                  <a:schemeClr val="tx1"/>
                </a:solidFill>
              </a:rPr>
              <a:t>狙い</a:t>
            </a:r>
            <a:r>
              <a:rPr kumimoji="1" lang="en-US" altLang="ja-JP" dirty="0" smtClean="0">
                <a:solidFill>
                  <a:schemeClr val="tx1"/>
                </a:solidFill>
              </a:rPr>
              <a:t>〕</a:t>
            </a:r>
          </a:p>
          <a:p>
            <a:r>
              <a:rPr lang="ja-JP" altLang="en-US" dirty="0" smtClean="0">
                <a:solidFill>
                  <a:schemeClr val="tx1"/>
                </a:solidFill>
              </a:rPr>
              <a:t>・著作権制限規定（著作</a:t>
            </a:r>
            <a:r>
              <a:rPr lang="en-US" altLang="ja-JP" dirty="0" smtClean="0">
                <a:solidFill>
                  <a:schemeClr val="tx1"/>
                </a:solidFill>
              </a:rPr>
              <a:t>30</a:t>
            </a:r>
            <a:r>
              <a:rPr lang="ja-JP" altLang="en-US" dirty="0" smtClean="0">
                <a:solidFill>
                  <a:schemeClr val="tx1"/>
                </a:solidFill>
              </a:rPr>
              <a:t>条以下）の概要を理解する。</a:t>
            </a:r>
            <a:endParaRPr lang="en-US" altLang="ja-JP" dirty="0" smtClean="0">
              <a:solidFill>
                <a:schemeClr val="tx1"/>
              </a:solidFill>
            </a:endParaRPr>
          </a:p>
          <a:p>
            <a:endParaRPr kumimoji="1" lang="en-US" altLang="ja-JP" dirty="0" smtClean="0">
              <a:solidFill>
                <a:schemeClr val="tx1"/>
              </a:solidFill>
            </a:endParaRPr>
          </a:p>
          <a:p>
            <a:r>
              <a:rPr kumimoji="1" lang="en-US" altLang="ja-JP" dirty="0" smtClean="0">
                <a:solidFill>
                  <a:schemeClr val="tx1"/>
                </a:solidFill>
              </a:rPr>
              <a:t>〔</a:t>
            </a:r>
            <a:r>
              <a:rPr kumimoji="1" lang="ja-JP" altLang="en-US" dirty="0" smtClean="0">
                <a:solidFill>
                  <a:schemeClr val="tx1"/>
                </a:solidFill>
              </a:rPr>
              <a:t>説明</a:t>
            </a:r>
            <a:r>
              <a:rPr kumimoji="1" lang="en-US" altLang="ja-JP" dirty="0" smtClean="0">
                <a:solidFill>
                  <a:schemeClr val="tx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著作権法は、著作権者の権利行使を認めることが実態に合わず、かえって新たな創作へのインセンティブとして機能しない場合や、創作を促すことを上回る別の利益がある場合には、著作権の行使が制限される場合が認められるべきとの考えから、権利制限規定を設けている。ただし、著作者人格権の制限ではないことに注意する必要がある（著作</a:t>
            </a:r>
            <a:r>
              <a:rPr kumimoji="1" lang="en-US" altLang="ja-JP" dirty="0" smtClean="0">
                <a:solidFill>
                  <a:schemeClr val="tx1"/>
                </a:solidFill>
              </a:rPr>
              <a:t>50</a:t>
            </a:r>
            <a:r>
              <a:rPr kumimoji="1" lang="ja-JP" altLang="en-US" dirty="0" smtClean="0">
                <a:solidFill>
                  <a:schemeClr val="tx1"/>
                </a:solidFill>
              </a:rPr>
              <a:t>条）。</a:t>
            </a: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・なお、権利制限規定は多数存在するが、すべてを学習することは難しく、以下学生の関係しそうなものに限って説明を加える。</a:t>
            </a: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（条文：著作権</a:t>
            </a:r>
            <a:r>
              <a:rPr kumimoji="1" lang="en-US" altLang="ja-JP" dirty="0" smtClean="0">
                <a:solidFill>
                  <a:schemeClr val="tx1"/>
                </a:solidFill>
              </a:rPr>
              <a:t>30</a:t>
            </a:r>
            <a:r>
              <a:rPr kumimoji="1" lang="ja-JP" altLang="en-US" dirty="0" smtClean="0">
                <a:solidFill>
                  <a:schemeClr val="tx1"/>
                </a:solidFill>
              </a:rPr>
              <a:t>条～</a:t>
            </a:r>
            <a:r>
              <a:rPr kumimoji="1" lang="en-US" altLang="ja-JP" dirty="0" smtClean="0">
                <a:solidFill>
                  <a:schemeClr val="tx1"/>
                </a:solidFill>
              </a:rPr>
              <a:t>50</a:t>
            </a:r>
            <a:r>
              <a:rPr kumimoji="1" lang="ja-JP" altLang="en-US" dirty="0" smtClean="0">
                <a:solidFill>
                  <a:schemeClr val="tx1"/>
                </a:solidFill>
              </a:rPr>
              <a:t>条）</a:t>
            </a:r>
            <a:endParaRPr kumimoji="1" lang="ja-JP" altLang="en-US" dirty="0">
              <a:solidFill>
                <a:schemeClr val="tx1"/>
              </a:solidFill>
            </a:endParaRPr>
          </a:p>
        </p:txBody>
      </p:sp>
    </p:spTree>
    <p:extLst>
      <p:ext uri="{BB962C8B-B14F-4D97-AF65-F5344CB8AC3E}">
        <p14:creationId xmlns:p14="http://schemas.microsoft.com/office/powerpoint/2010/main" val="3970646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600" y="1627200"/>
            <a:ext cx="7200800" cy="2160240"/>
          </a:xfrm>
        </p:spPr>
        <p:txBody>
          <a:bodyPr/>
          <a:lstStyle>
            <a:lvl1pPr algn="ctr">
              <a:defRPr sz="2800"/>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52600" y="3787440"/>
            <a:ext cx="7200800" cy="1799760"/>
          </a:xfrm>
        </p:spPr>
        <p:txBody>
          <a:bodyPr anchor="ctr"/>
          <a:lstStyle>
            <a:lvl1pPr marL="0" indent="0" algn="ctr">
              <a:buNone/>
              <a:defRPr sz="2400"/>
            </a:lvl1pPr>
            <a:lvl2pPr marL="495285" indent="0" algn="ctr">
              <a:buNone/>
              <a:defRPr/>
            </a:lvl2pPr>
            <a:lvl3pPr marL="990570" indent="0" algn="ctr">
              <a:buNone/>
              <a:defRPr/>
            </a:lvl3pPr>
            <a:lvl4pPr marL="1485854" indent="0" algn="ctr">
              <a:buNone/>
              <a:defRPr/>
            </a:lvl4pPr>
            <a:lvl5pPr marL="1981139" indent="0" algn="ctr">
              <a:buNone/>
              <a:defRPr/>
            </a:lvl5pPr>
            <a:lvl6pPr marL="2476424" indent="0" algn="ctr">
              <a:buNone/>
              <a:defRPr/>
            </a:lvl6pPr>
            <a:lvl7pPr marL="2971709" indent="0" algn="ctr">
              <a:buNone/>
              <a:defRPr/>
            </a:lvl7pPr>
            <a:lvl8pPr marL="3466993" indent="0" algn="ctr">
              <a:buNone/>
              <a:defRPr/>
            </a:lvl8pPr>
            <a:lvl9pPr marL="3962278" indent="0" algn="ctr">
              <a:buNone/>
              <a:defRPr/>
            </a:lvl9pPr>
          </a:lstStyle>
          <a:p>
            <a:r>
              <a:rPr lang="ja-JP" altLang="en-US" dirty="0" smtClean="0"/>
              <a:t>マスター サブタイトルの書式設定</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864061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コンテンツ_b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9649072"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349769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_b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5041536"/>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244925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コンテンツ_b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265720"/>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6" name="コンテンツ プレースホルダー 2"/>
          <p:cNvSpPr>
            <a:spLocks noGrp="1"/>
          </p:cNvSpPr>
          <p:nvPr>
            <p:ph idx="11"/>
          </p:nvPr>
        </p:nvSpPr>
        <p:spPr>
          <a:xfrm>
            <a:off x="5097016" y="1265720"/>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コンテンツ プレースホルダー 2"/>
          <p:cNvSpPr>
            <a:spLocks noGrp="1"/>
          </p:cNvSpPr>
          <p:nvPr>
            <p:ph idx="14"/>
          </p:nvPr>
        </p:nvSpPr>
        <p:spPr>
          <a:xfrm>
            <a:off x="128464" y="3931256"/>
            <a:ext cx="4680000"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コンテンツ プレースホルダー 2"/>
          <p:cNvSpPr>
            <a:spLocks noGrp="1"/>
          </p:cNvSpPr>
          <p:nvPr>
            <p:ph idx="15"/>
          </p:nvPr>
        </p:nvSpPr>
        <p:spPr>
          <a:xfrm>
            <a:off x="5097016" y="3931256"/>
            <a:ext cx="4680584" cy="237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144532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_b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786292"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786292"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5097463"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5097463" y="3821664"/>
            <a:ext cx="3024000" cy="361536"/>
          </a:xfrm>
        </p:spPr>
        <p:txBody>
          <a:bodyPr/>
          <a:lstStyle/>
          <a:p>
            <a:pPr lvl="0"/>
            <a:r>
              <a:rPr kumimoji="1" lang="ja-JP" altLang="en-US" dirty="0" smtClean="0"/>
              <a:t>マスター テキストの書式設定</a:t>
            </a:r>
            <a:endParaRPr kumimoji="1" lang="ja-JP" altLang="en-US" dirty="0"/>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6322111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タイトルとコンテンツ_b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600" y="3821664"/>
            <a:ext cx="3024000"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24" name="テキスト プレースホルダー 4"/>
          <p:cNvSpPr>
            <a:spLocks noGrp="1"/>
          </p:cNvSpPr>
          <p:nvPr>
            <p:ph type="body" sz="quarter" idx="28"/>
          </p:nvPr>
        </p:nvSpPr>
        <p:spPr>
          <a:xfrm>
            <a:off x="6753600" y="3821664"/>
            <a:ext cx="3024000" cy="361536"/>
          </a:xfrm>
        </p:spPr>
        <p:txBody>
          <a:bodyPr/>
          <a:lstStyle/>
          <a:p>
            <a:pPr lvl="0"/>
            <a:r>
              <a:rPr kumimoji="1" lang="ja-JP" altLang="en-US" dirty="0" smtClean="0"/>
              <a:t>マスター テキストの書式設定</a:t>
            </a:r>
            <a:endParaRPr kumimoji="1" lang="ja-JP" altLang="en-US" dirty="0"/>
          </a:p>
        </p:txBody>
      </p:sp>
      <p:sp>
        <p:nvSpPr>
          <p:cNvPr id="1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263560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_b6-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1556736"/>
            <a:ext cx="3025136" cy="2124000"/>
          </a:xfrm>
        </p:spPr>
        <p:txBody>
          <a:bodyPr/>
          <a:lstStyle/>
          <a:p>
            <a:pPr lvl="0"/>
            <a:r>
              <a:rPr lang="ja-JP" altLang="en-US" dirty="0" smtClean="0"/>
              <a:t>マスター テキストの書式設定</a:t>
            </a:r>
          </a:p>
        </p:txBody>
      </p:sp>
      <p:sp>
        <p:nvSpPr>
          <p:cNvPr id="5" name="テキスト プレースホルダー 4"/>
          <p:cNvSpPr>
            <a:spLocks noGrp="1"/>
          </p:cNvSpPr>
          <p:nvPr>
            <p:ph type="body" sz="quarter" idx="10"/>
          </p:nvPr>
        </p:nvSpPr>
        <p:spPr>
          <a:xfrm>
            <a:off x="129600" y="691200"/>
            <a:ext cx="9648000" cy="432000"/>
          </a:xfrm>
        </p:spPr>
        <p:txBody>
          <a:bodyPr/>
          <a:lstStyle/>
          <a:p>
            <a:pPr lvl="0"/>
            <a:r>
              <a:rPr kumimoji="1" lang="ja-JP" altLang="en-US" dirty="0" smtClean="0"/>
              <a:t>マスター テキストの書式設定</a:t>
            </a:r>
            <a:endParaRPr kumimoji="1" lang="ja-JP" altLang="en-US" dirty="0"/>
          </a:p>
        </p:txBody>
      </p:sp>
      <p:sp>
        <p:nvSpPr>
          <p:cNvPr id="7" name="スライド番号プレースホルダー 6"/>
          <p:cNvSpPr>
            <a:spLocks noGrp="1"/>
          </p:cNvSpPr>
          <p:nvPr>
            <p:ph type="sldNum" sz="quarter" idx="13"/>
          </p:nvPr>
        </p:nvSpPr>
        <p:spPr/>
        <p:txBody>
          <a:bodyPr/>
          <a:lstStyle/>
          <a:p>
            <a:fld id="{0B1296A0-BB5A-491C-8A3A-2721A8AE2E9D}" type="slidenum">
              <a:rPr lang="ja-JP" altLang="en-US" smtClean="0"/>
              <a:pPr/>
              <a:t>‹#›</a:t>
            </a:fld>
            <a:endParaRPr lang="ja-JP" altLang="en-US" dirty="0"/>
          </a:p>
        </p:txBody>
      </p:sp>
      <p:sp>
        <p:nvSpPr>
          <p:cNvPr id="8" name="テキスト プレースホルダー 4"/>
          <p:cNvSpPr>
            <a:spLocks noGrp="1"/>
          </p:cNvSpPr>
          <p:nvPr>
            <p:ph type="body" sz="quarter" idx="14"/>
          </p:nvPr>
        </p:nvSpPr>
        <p:spPr>
          <a:xfrm>
            <a:off x="129600" y="1195200"/>
            <a:ext cx="3024000" cy="361536"/>
          </a:xfrm>
        </p:spPr>
        <p:txBody>
          <a:bodyPr/>
          <a:lstStyle/>
          <a:p>
            <a:pPr lvl="0"/>
            <a:r>
              <a:rPr kumimoji="1" lang="ja-JP" altLang="en-US" dirty="0" smtClean="0"/>
              <a:t>マスター テキストの書式設定</a:t>
            </a:r>
            <a:endParaRPr kumimoji="1" lang="ja-JP" altLang="en-US" dirty="0"/>
          </a:p>
        </p:txBody>
      </p:sp>
      <p:sp>
        <p:nvSpPr>
          <p:cNvPr id="11" name="コンテンツ プレースホルダー 2"/>
          <p:cNvSpPr>
            <a:spLocks noGrp="1"/>
          </p:cNvSpPr>
          <p:nvPr>
            <p:ph idx="17"/>
          </p:nvPr>
        </p:nvSpPr>
        <p:spPr>
          <a:xfrm>
            <a:off x="3441600" y="1556736"/>
            <a:ext cx="3024000" cy="2124000"/>
          </a:xfrm>
        </p:spPr>
        <p:txBody>
          <a:bodyPr/>
          <a:lstStyle/>
          <a:p>
            <a:pPr lvl="0"/>
            <a:r>
              <a:rPr lang="ja-JP" altLang="en-US" dirty="0" smtClean="0"/>
              <a:t>マスター テキストの書式設定</a:t>
            </a:r>
          </a:p>
        </p:txBody>
      </p:sp>
      <p:sp>
        <p:nvSpPr>
          <p:cNvPr id="12" name="テキスト プレースホルダー 4"/>
          <p:cNvSpPr>
            <a:spLocks noGrp="1"/>
          </p:cNvSpPr>
          <p:nvPr>
            <p:ph type="body" sz="quarter" idx="18"/>
          </p:nvPr>
        </p:nvSpPr>
        <p:spPr>
          <a:xfrm>
            <a:off x="3441600" y="1195200"/>
            <a:ext cx="3024000" cy="361536"/>
          </a:xfrm>
        </p:spPr>
        <p:txBody>
          <a:bodyPr/>
          <a:lstStyle/>
          <a:p>
            <a:pPr lvl="0"/>
            <a:r>
              <a:rPr kumimoji="1" lang="ja-JP" altLang="en-US" dirty="0" smtClean="0"/>
              <a:t>マスター テキストの書式設定</a:t>
            </a:r>
            <a:endParaRPr kumimoji="1" lang="ja-JP" altLang="en-US" dirty="0"/>
          </a:p>
        </p:txBody>
      </p:sp>
      <p:sp>
        <p:nvSpPr>
          <p:cNvPr id="15" name="コンテンツ プレースホルダー 2"/>
          <p:cNvSpPr>
            <a:spLocks noGrp="1"/>
          </p:cNvSpPr>
          <p:nvPr>
            <p:ph idx="21"/>
          </p:nvPr>
        </p:nvSpPr>
        <p:spPr>
          <a:xfrm>
            <a:off x="6753600" y="1555200"/>
            <a:ext cx="3023934" cy="2124000"/>
          </a:xfrm>
        </p:spPr>
        <p:txBody>
          <a:bodyPr/>
          <a:lstStyle/>
          <a:p>
            <a:pPr lvl="0"/>
            <a:r>
              <a:rPr lang="ja-JP" altLang="en-US" dirty="0" smtClean="0"/>
              <a:t>マスター テキストの書式設定</a:t>
            </a:r>
          </a:p>
        </p:txBody>
      </p:sp>
      <p:sp>
        <p:nvSpPr>
          <p:cNvPr id="16" name="テキスト プレースホルダー 4"/>
          <p:cNvSpPr>
            <a:spLocks noGrp="1"/>
          </p:cNvSpPr>
          <p:nvPr>
            <p:ph type="body" sz="quarter" idx="22"/>
          </p:nvPr>
        </p:nvSpPr>
        <p:spPr>
          <a:xfrm>
            <a:off x="6753600" y="1195200"/>
            <a:ext cx="3024000" cy="361536"/>
          </a:xfrm>
        </p:spPr>
        <p:txBody>
          <a:bodyPr/>
          <a:lstStyle/>
          <a:p>
            <a:pPr lvl="0"/>
            <a:r>
              <a:rPr kumimoji="1" lang="ja-JP" altLang="en-US" dirty="0" smtClean="0"/>
              <a:t>マスター テキストの書式設定</a:t>
            </a:r>
            <a:endParaRPr kumimoji="1" lang="ja-JP" altLang="en-US" dirty="0"/>
          </a:p>
        </p:txBody>
      </p:sp>
      <p:sp>
        <p:nvSpPr>
          <p:cNvPr id="19" name="コンテンツ プレースホルダー 2"/>
          <p:cNvSpPr>
            <a:spLocks noGrp="1"/>
          </p:cNvSpPr>
          <p:nvPr>
            <p:ph idx="23"/>
          </p:nvPr>
        </p:nvSpPr>
        <p:spPr>
          <a:xfrm>
            <a:off x="129600" y="4183200"/>
            <a:ext cx="3025136" cy="2124000"/>
          </a:xfrm>
        </p:spPr>
        <p:txBody>
          <a:bodyPr/>
          <a:lstStyle/>
          <a:p>
            <a:pPr lvl="0"/>
            <a:r>
              <a:rPr lang="ja-JP" altLang="en-US" dirty="0" smtClean="0"/>
              <a:t>マスター テキストの書式設定</a:t>
            </a:r>
          </a:p>
        </p:txBody>
      </p:sp>
      <p:sp>
        <p:nvSpPr>
          <p:cNvPr id="20" name="テキスト プレースホルダー 4"/>
          <p:cNvSpPr>
            <a:spLocks noGrp="1"/>
          </p:cNvSpPr>
          <p:nvPr>
            <p:ph type="body" sz="quarter" idx="24"/>
          </p:nvPr>
        </p:nvSpPr>
        <p:spPr>
          <a:xfrm>
            <a:off x="129600" y="3821664"/>
            <a:ext cx="3024000" cy="361536"/>
          </a:xfrm>
        </p:spPr>
        <p:txBody>
          <a:bodyPr/>
          <a:lstStyle/>
          <a:p>
            <a:pPr lvl="0"/>
            <a:r>
              <a:rPr kumimoji="1" lang="ja-JP" altLang="en-US" dirty="0" smtClean="0"/>
              <a:t>マスター テキストの書式設定</a:t>
            </a:r>
            <a:endParaRPr kumimoji="1" lang="ja-JP" altLang="en-US" dirty="0"/>
          </a:p>
        </p:txBody>
      </p:sp>
      <p:sp>
        <p:nvSpPr>
          <p:cNvPr id="21" name="コンテンツ プレースホルダー 2"/>
          <p:cNvSpPr>
            <a:spLocks noGrp="1"/>
          </p:cNvSpPr>
          <p:nvPr>
            <p:ph idx="25"/>
          </p:nvPr>
        </p:nvSpPr>
        <p:spPr>
          <a:xfrm>
            <a:off x="3441600" y="4183200"/>
            <a:ext cx="3024000" cy="2124000"/>
          </a:xfrm>
        </p:spPr>
        <p:txBody>
          <a:bodyPr/>
          <a:lstStyle/>
          <a:p>
            <a:pPr lvl="0"/>
            <a:r>
              <a:rPr lang="ja-JP" altLang="en-US" dirty="0" smtClean="0"/>
              <a:t>マスター テキストの書式設定</a:t>
            </a:r>
          </a:p>
        </p:txBody>
      </p:sp>
      <p:sp>
        <p:nvSpPr>
          <p:cNvPr id="22" name="テキスト プレースホルダー 4"/>
          <p:cNvSpPr>
            <a:spLocks noGrp="1"/>
          </p:cNvSpPr>
          <p:nvPr>
            <p:ph type="body" sz="quarter" idx="26"/>
          </p:nvPr>
        </p:nvSpPr>
        <p:spPr>
          <a:xfrm>
            <a:off x="3441599" y="3821664"/>
            <a:ext cx="6335813" cy="361536"/>
          </a:xfrm>
        </p:spPr>
        <p:txBody>
          <a:bodyPr/>
          <a:lstStyle/>
          <a:p>
            <a:pPr lvl="0"/>
            <a:r>
              <a:rPr kumimoji="1" lang="ja-JP" altLang="en-US" dirty="0" smtClean="0"/>
              <a:t>マスター テキストの書式設定</a:t>
            </a:r>
            <a:endParaRPr kumimoji="1" lang="ja-JP" altLang="en-US" dirty="0"/>
          </a:p>
        </p:txBody>
      </p:sp>
      <p:sp>
        <p:nvSpPr>
          <p:cNvPr id="23" name="コンテンツ プレースホルダー 2"/>
          <p:cNvSpPr>
            <a:spLocks noGrp="1"/>
          </p:cNvSpPr>
          <p:nvPr>
            <p:ph idx="27"/>
          </p:nvPr>
        </p:nvSpPr>
        <p:spPr>
          <a:xfrm>
            <a:off x="6753600" y="4181664"/>
            <a:ext cx="3023934" cy="2124000"/>
          </a:xfrm>
        </p:spPr>
        <p:txBody>
          <a:bodyPr/>
          <a:lstStyle/>
          <a:p>
            <a:pPr lvl="0"/>
            <a:r>
              <a:rPr lang="ja-JP" altLang="en-US" dirty="0" smtClean="0"/>
              <a:t>マスター テキストの書式設定</a:t>
            </a:r>
          </a:p>
        </p:txBody>
      </p:sp>
      <p:sp>
        <p:nvSpPr>
          <p:cNvPr id="1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965003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8440341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4"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1129902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632520" y="692696"/>
            <a:ext cx="8640960" cy="5616000"/>
          </a:xfrm>
        </p:spPr>
        <p:txBody>
          <a:bodyPr anchor="ctr"/>
          <a:lstStyle>
            <a:lvl1pPr>
              <a:lnSpc>
                <a:spcPct val="110000"/>
              </a:lnSpc>
              <a:defRPr sz="2400"/>
            </a:lvl1pPr>
            <a:lvl2pPr>
              <a:lnSpc>
                <a:spcPct val="110000"/>
              </a:lnSpc>
              <a:defRPr sz="2400"/>
            </a:lvl2pPr>
            <a:lvl3pPr>
              <a:lnSpc>
                <a:spcPct val="110000"/>
              </a:lnSpc>
              <a:defRPr sz="2400"/>
            </a:lvl3pPr>
            <a:lvl4pPr>
              <a:lnSpc>
                <a:spcPct val="110000"/>
              </a:lnSpc>
              <a:defRPr sz="2400"/>
            </a:lvl4pPr>
            <a:lvl5pPr>
              <a:lnSpc>
                <a:spcPct val="110000"/>
              </a:lnSpc>
              <a:defRPr sz="24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701296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章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52600" y="2707200"/>
            <a:ext cx="7200800" cy="1440000"/>
          </a:xfrm>
        </p:spPr>
        <p:txBody>
          <a:bodyPr/>
          <a:lstStyle>
            <a:lvl1pPr algn="ctr">
              <a:defRPr sz="2800"/>
            </a:lvl1pPr>
          </a:lstStyle>
          <a:p>
            <a:r>
              <a:rPr lang="ja-JP" altLang="en-US" dirty="0" smtClean="0"/>
              <a:t>マスター タイトルの書式設定</a:t>
            </a:r>
            <a:endParaRPr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2251548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4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solidFill>
            <a:schemeClr val="accent4">
              <a:lumMod val="20000"/>
              <a:lumOff val="80000"/>
            </a:schemeClr>
          </a:solidFill>
        </p:spPr>
        <p:txBody>
          <a:bodyPr anchor="ct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9134932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_a1">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5453868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_a2">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8464"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5616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5542469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とコンテンツ_a4">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2"/>
          <p:cNvSpPr>
            <a:spLocks noGrp="1"/>
          </p:cNvSpPr>
          <p:nvPr>
            <p:ph idx="10"/>
          </p:nvPr>
        </p:nvSpPr>
        <p:spPr>
          <a:xfrm>
            <a:off x="5097016" y="692696"/>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4680520" cy="26640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8" name="コンテンツ プレースホルダー 2"/>
          <p:cNvSpPr>
            <a:spLocks noGrp="1"/>
          </p:cNvSpPr>
          <p:nvPr>
            <p:ph idx="14"/>
          </p:nvPr>
        </p:nvSpPr>
        <p:spPr>
          <a:xfrm>
            <a:off x="5097600" y="3643200"/>
            <a:ext cx="4680520" cy="2662488"/>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3843034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とコンテンツ_a5">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7712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5097463"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637838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コンテンツ_a6">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129600" y="691184"/>
            <a:ext cx="3024000" cy="2664000"/>
          </a:xfrm>
        </p:spPr>
        <p:txBody>
          <a:bodyPr/>
          <a:lstStyle/>
          <a:p>
            <a:pPr lvl="0"/>
            <a:r>
              <a:rPr lang="ja-JP" altLang="en-US" dirty="0" smtClean="0"/>
              <a:t>マスター テキストの書式設定</a:t>
            </a:r>
          </a:p>
        </p:txBody>
      </p:sp>
      <p:sp>
        <p:nvSpPr>
          <p:cNvPr id="4" name="コンテンツ プレースホルダー 2"/>
          <p:cNvSpPr>
            <a:spLocks noGrp="1"/>
          </p:cNvSpPr>
          <p:nvPr>
            <p:ph idx="10"/>
          </p:nvPr>
        </p:nvSpPr>
        <p:spPr>
          <a:xfrm>
            <a:off x="6753413" y="692150"/>
            <a:ext cx="3024000" cy="2662488"/>
          </a:xfrm>
        </p:spPr>
        <p:txBody>
          <a:bodyPr/>
          <a:lstStyle/>
          <a:p>
            <a:pPr lvl="0"/>
            <a:r>
              <a:rPr lang="ja-JP" altLang="en-US" dirty="0" smtClean="0"/>
              <a:t>マスター テキストの書式設定</a:t>
            </a: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a:t>
            </a:fld>
            <a:endParaRPr lang="ja-JP" altLang="en-US" dirty="0"/>
          </a:p>
        </p:txBody>
      </p:sp>
      <p:sp>
        <p:nvSpPr>
          <p:cNvPr id="7" name="コンテンツ プレースホルダー 2"/>
          <p:cNvSpPr>
            <a:spLocks noGrp="1"/>
          </p:cNvSpPr>
          <p:nvPr>
            <p:ph idx="13"/>
          </p:nvPr>
        </p:nvSpPr>
        <p:spPr>
          <a:xfrm>
            <a:off x="129600" y="3644696"/>
            <a:ext cx="3024000" cy="2664000"/>
          </a:xfrm>
        </p:spPr>
        <p:txBody>
          <a:bodyPr/>
          <a:lstStyle/>
          <a:p>
            <a:pPr lvl="0"/>
            <a:r>
              <a:rPr lang="ja-JP" altLang="en-US" dirty="0" smtClean="0"/>
              <a:t>マスター テキストの書式設定</a:t>
            </a:r>
          </a:p>
        </p:txBody>
      </p:sp>
      <p:sp>
        <p:nvSpPr>
          <p:cNvPr id="8" name="コンテンツ プレースホルダー 2"/>
          <p:cNvSpPr>
            <a:spLocks noGrp="1"/>
          </p:cNvSpPr>
          <p:nvPr>
            <p:ph idx="14"/>
          </p:nvPr>
        </p:nvSpPr>
        <p:spPr>
          <a:xfrm>
            <a:off x="6753200" y="3643200"/>
            <a:ext cx="3024920" cy="2662488"/>
          </a:xfrm>
        </p:spPr>
        <p:txBody>
          <a:bodyPr/>
          <a:lstStyle/>
          <a:p>
            <a:pPr lvl="0"/>
            <a:r>
              <a:rPr lang="ja-JP" altLang="en-US" dirty="0" smtClean="0"/>
              <a:t>マスター テキストの書式設定</a:t>
            </a:r>
          </a:p>
        </p:txBody>
      </p:sp>
      <p:sp>
        <p:nvSpPr>
          <p:cNvPr id="9" name="コンテンツ プレースホルダー 2"/>
          <p:cNvSpPr>
            <a:spLocks noGrp="1"/>
          </p:cNvSpPr>
          <p:nvPr>
            <p:ph idx="15"/>
          </p:nvPr>
        </p:nvSpPr>
        <p:spPr>
          <a:xfrm>
            <a:off x="3441000" y="690662"/>
            <a:ext cx="3024000" cy="2664000"/>
          </a:xfrm>
        </p:spPr>
        <p:txBody>
          <a:bodyPr/>
          <a:lstStyle/>
          <a:p>
            <a:pPr lvl="0"/>
            <a:r>
              <a:rPr lang="ja-JP" altLang="en-US" dirty="0" smtClean="0"/>
              <a:t>マスター テキストの書式設定</a:t>
            </a:r>
          </a:p>
        </p:txBody>
      </p:sp>
      <p:sp>
        <p:nvSpPr>
          <p:cNvPr id="10" name="コンテンツ プレースホルダー 2"/>
          <p:cNvSpPr>
            <a:spLocks noGrp="1"/>
          </p:cNvSpPr>
          <p:nvPr>
            <p:ph idx="16"/>
          </p:nvPr>
        </p:nvSpPr>
        <p:spPr>
          <a:xfrm>
            <a:off x="3441000" y="3643200"/>
            <a:ext cx="3024000" cy="2664000"/>
          </a:xfrm>
        </p:spPr>
        <p:txBody>
          <a:bodyPr/>
          <a:lstStyle/>
          <a:p>
            <a:pPr lvl="0"/>
            <a:r>
              <a:rPr lang="ja-JP" altLang="en-US" dirty="0" smtClean="0"/>
              <a:t>マスター テキストの書式設定</a:t>
            </a:r>
          </a:p>
        </p:txBody>
      </p:sp>
      <p:sp>
        <p:nvSpPr>
          <p:cNvPr id="11"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37968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906000" cy="54868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
        <p:nvSpPr>
          <p:cNvPr id="1027" name="Rectangle 3"/>
          <p:cNvSpPr>
            <a:spLocks noGrp="1" noChangeArrowheads="1"/>
          </p:cNvSpPr>
          <p:nvPr>
            <p:ph type="body" idx="1"/>
          </p:nvPr>
        </p:nvSpPr>
        <p:spPr bwMode="auto">
          <a:xfrm>
            <a:off x="128464" y="692696"/>
            <a:ext cx="9649072" cy="56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3" name="スライド番号プレースホルダー 2"/>
          <p:cNvSpPr>
            <a:spLocks noGrp="1"/>
          </p:cNvSpPr>
          <p:nvPr>
            <p:ph type="sldNum" sz="quarter" idx="4"/>
          </p:nvPr>
        </p:nvSpPr>
        <p:spPr>
          <a:xfrm>
            <a:off x="8553399" y="6451200"/>
            <a:ext cx="1224135" cy="288000"/>
          </a:xfrm>
          <a:prstGeom prst="rect">
            <a:avLst/>
          </a:prstGeom>
        </p:spPr>
        <p:txBody>
          <a:bodyPr vert="horz" lIns="91440" tIns="45720" rIns="91440" bIns="45720" rtlCol="0" anchor="ctr"/>
          <a:lstStyle>
            <a:lvl1pPr algn="r">
              <a:lnSpc>
                <a:spcPct val="110000"/>
              </a:lnSpc>
              <a:defRPr sz="1800">
                <a:solidFill>
                  <a:schemeClr val="tx1">
                    <a:lumMod val="50000"/>
                    <a:lumOff val="50000"/>
                  </a:schemeClr>
                </a:solidFill>
                <a:latin typeface="+mn-ea"/>
                <a:ea typeface="+mn-ea"/>
              </a:defRPr>
            </a:lvl1pPr>
          </a:lstStyle>
          <a:p>
            <a:fld id="{0B1296A0-BB5A-491C-8A3A-2721A8AE2E9D}" type="slidenum">
              <a:rPr lang="ja-JP" altLang="en-US" smtClean="0"/>
              <a:pPr/>
              <a:t>‹#›</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61" r:id="rId4"/>
    <p:sldLayoutId id="2147483658" r:id="rId5"/>
    <p:sldLayoutId id="2147483659" r:id="rId6"/>
    <p:sldLayoutId id="2147483663" r:id="rId7"/>
    <p:sldLayoutId id="2147483668" r:id="rId8"/>
    <p:sldLayoutId id="2147483667" r:id="rId9"/>
    <p:sldLayoutId id="2147483650" r:id="rId10"/>
    <p:sldLayoutId id="2147483660" r:id="rId11"/>
    <p:sldLayoutId id="2147483665" r:id="rId12"/>
    <p:sldLayoutId id="2147483669" r:id="rId13"/>
    <p:sldLayoutId id="2147483662" r:id="rId14"/>
    <p:sldLayoutId id="2147483670" r:id="rId15"/>
    <p:sldLayoutId id="2147483654" r:id="rId16"/>
    <p:sldLayoutId id="2147483655" r:id="rId17"/>
  </p:sldLayoutIdLst>
  <p:timing>
    <p:tnLst>
      <p:par>
        <p:cTn id="1" dur="indefinite" restart="never" nodeType="tmRoot"/>
      </p:par>
    </p:tnLst>
  </p:timing>
  <p:hf hdr="0" dt="0"/>
  <p:txStyles>
    <p:titleStyle>
      <a:lvl1pPr algn="l" rtl="0" eaLnBrk="1" fontAlgn="base" hangingPunct="1">
        <a:lnSpc>
          <a:spcPct val="110000"/>
        </a:lnSpc>
        <a:spcBef>
          <a:spcPct val="0"/>
        </a:spcBef>
        <a:spcAft>
          <a:spcPct val="0"/>
        </a:spcAft>
        <a:defRPr kumimoji="1" sz="2400" b="0">
          <a:solidFill>
            <a:schemeClr val="tx1"/>
          </a:solidFill>
          <a:latin typeface="+mj-lt"/>
          <a:ea typeface="+mj-ea"/>
          <a:cs typeface="+mj-cs"/>
        </a:defRPr>
      </a:lvl1pPr>
      <a:lvl2pPr algn="ctr" rtl="0" eaLnBrk="1" fontAlgn="base" hangingPunct="1">
        <a:spcBef>
          <a:spcPct val="0"/>
        </a:spcBef>
        <a:spcAft>
          <a:spcPct val="0"/>
        </a:spcAft>
        <a:defRPr kumimoji="1" sz="4767">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4767">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4767">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4767">
          <a:solidFill>
            <a:schemeClr val="tx2"/>
          </a:solidFill>
          <a:latin typeface="Arial" charset="0"/>
          <a:ea typeface="ＭＳ Ｐゴシック" pitchFamily="50" charset="-128"/>
        </a:defRPr>
      </a:lvl5pPr>
      <a:lvl6pPr marL="495285" algn="ctr" rtl="0" eaLnBrk="1" fontAlgn="base" hangingPunct="1">
        <a:spcBef>
          <a:spcPct val="0"/>
        </a:spcBef>
        <a:spcAft>
          <a:spcPct val="0"/>
        </a:spcAft>
        <a:defRPr kumimoji="1" sz="4767">
          <a:solidFill>
            <a:schemeClr val="tx2"/>
          </a:solidFill>
          <a:latin typeface="Arial" charset="0"/>
          <a:ea typeface="ＭＳ Ｐゴシック" pitchFamily="50" charset="-128"/>
        </a:defRPr>
      </a:lvl6pPr>
      <a:lvl7pPr marL="990570" algn="ctr" rtl="0" eaLnBrk="1" fontAlgn="base" hangingPunct="1">
        <a:spcBef>
          <a:spcPct val="0"/>
        </a:spcBef>
        <a:spcAft>
          <a:spcPct val="0"/>
        </a:spcAft>
        <a:defRPr kumimoji="1" sz="4767">
          <a:solidFill>
            <a:schemeClr val="tx2"/>
          </a:solidFill>
          <a:latin typeface="Arial" charset="0"/>
          <a:ea typeface="ＭＳ Ｐゴシック" pitchFamily="50" charset="-128"/>
        </a:defRPr>
      </a:lvl7pPr>
      <a:lvl8pPr marL="1485854" algn="ctr" rtl="0" eaLnBrk="1" fontAlgn="base" hangingPunct="1">
        <a:spcBef>
          <a:spcPct val="0"/>
        </a:spcBef>
        <a:spcAft>
          <a:spcPct val="0"/>
        </a:spcAft>
        <a:defRPr kumimoji="1" sz="4767">
          <a:solidFill>
            <a:schemeClr val="tx2"/>
          </a:solidFill>
          <a:latin typeface="Arial" charset="0"/>
          <a:ea typeface="ＭＳ Ｐゴシック" pitchFamily="50" charset="-128"/>
        </a:defRPr>
      </a:lvl8pPr>
      <a:lvl9pPr marL="1981139" algn="ctr" rtl="0" eaLnBrk="1" fontAlgn="base" hangingPunct="1">
        <a:spcBef>
          <a:spcPct val="0"/>
        </a:spcBef>
        <a:spcAft>
          <a:spcPct val="0"/>
        </a:spcAft>
        <a:defRPr kumimoji="1" sz="4767">
          <a:solidFill>
            <a:schemeClr val="tx2"/>
          </a:solidFill>
          <a:latin typeface="Arial" charset="0"/>
          <a:ea typeface="ＭＳ Ｐゴシック" pitchFamily="50" charset="-128"/>
        </a:defRPr>
      </a:lvl9pPr>
    </p:titleStyle>
    <p:bodyStyle>
      <a:lvl1pPr marL="371464" indent="-371464"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cs typeface="+mn-cs"/>
        </a:defRPr>
      </a:lvl1pPr>
      <a:lvl2pPr marL="804838" indent="-309553"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2pPr>
      <a:lvl3pPr marL="1238212"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3pPr>
      <a:lvl4pPr marL="1733497"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4pPr>
      <a:lvl5pPr marL="2228781" indent="-247642" algn="l" rtl="0" eaLnBrk="1" fontAlgn="base" hangingPunct="1">
        <a:lnSpc>
          <a:spcPct val="110000"/>
        </a:lnSpc>
        <a:spcBef>
          <a:spcPct val="20000"/>
        </a:spcBef>
        <a:spcAft>
          <a:spcPct val="0"/>
        </a:spcAft>
        <a:buFont typeface="Wingdings" panose="05000000000000000000" pitchFamily="2" charset="2"/>
        <a:buChar char="l"/>
        <a:defRPr kumimoji="1" sz="1800">
          <a:solidFill>
            <a:schemeClr val="tx1"/>
          </a:solidFill>
          <a:latin typeface="+mn-lt"/>
          <a:ea typeface="+mn-ea"/>
        </a:defRPr>
      </a:lvl5pPr>
      <a:lvl6pPr marL="2724066" indent="-247642" algn="l" rtl="0" eaLnBrk="1" fontAlgn="base" hangingPunct="1">
        <a:spcBef>
          <a:spcPct val="20000"/>
        </a:spcBef>
        <a:spcAft>
          <a:spcPct val="0"/>
        </a:spcAft>
        <a:buChar char="»"/>
        <a:defRPr kumimoji="1" sz="2167">
          <a:solidFill>
            <a:schemeClr val="tx1"/>
          </a:solidFill>
          <a:latin typeface="+mn-lt"/>
          <a:ea typeface="+mn-ea"/>
        </a:defRPr>
      </a:lvl6pPr>
      <a:lvl7pPr marL="3219351" indent="-247642" algn="l" rtl="0" eaLnBrk="1" fontAlgn="base" hangingPunct="1">
        <a:spcBef>
          <a:spcPct val="20000"/>
        </a:spcBef>
        <a:spcAft>
          <a:spcPct val="0"/>
        </a:spcAft>
        <a:buChar char="»"/>
        <a:defRPr kumimoji="1" sz="2167">
          <a:solidFill>
            <a:schemeClr val="tx1"/>
          </a:solidFill>
          <a:latin typeface="+mn-lt"/>
          <a:ea typeface="+mn-ea"/>
        </a:defRPr>
      </a:lvl7pPr>
      <a:lvl8pPr marL="3714636" indent="-247642" algn="l" rtl="0" eaLnBrk="1" fontAlgn="base" hangingPunct="1">
        <a:spcBef>
          <a:spcPct val="20000"/>
        </a:spcBef>
        <a:spcAft>
          <a:spcPct val="0"/>
        </a:spcAft>
        <a:buChar char="»"/>
        <a:defRPr kumimoji="1" sz="2167">
          <a:solidFill>
            <a:schemeClr val="tx1"/>
          </a:solidFill>
          <a:latin typeface="+mn-lt"/>
          <a:ea typeface="+mn-ea"/>
        </a:defRPr>
      </a:lvl8pPr>
      <a:lvl9pPr marL="4209920" indent="-247642" algn="l" rtl="0" eaLnBrk="1" fontAlgn="base" hangingPunct="1">
        <a:spcBef>
          <a:spcPct val="20000"/>
        </a:spcBef>
        <a:spcAft>
          <a:spcPct val="0"/>
        </a:spcAft>
        <a:buChar char="»"/>
        <a:defRPr kumimoji="1" sz="2167">
          <a:solidFill>
            <a:schemeClr val="tx1"/>
          </a:solidFill>
          <a:latin typeface="+mn-lt"/>
          <a:ea typeface="+mn-ea"/>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deed.j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0.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ja-JP" altLang="en-US" dirty="0" smtClean="0"/>
              <a:t>本教材の利用について</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本教材は、平成</a:t>
            </a:r>
            <a:r>
              <a:rPr kumimoji="1" lang="en-US" altLang="ja-JP" dirty="0" smtClean="0"/>
              <a:t>28</a:t>
            </a:r>
            <a:r>
              <a:rPr kumimoji="1" lang="ja-JP" altLang="en-US" dirty="0" smtClean="0"/>
              <a:t>年度 特許庁産業財産権制度問題調査研究「デザインの創作活動の特性に応じた実践的な知的財産権制度の知識修得の在り方に関する調査研究」（請負先：国立大学法人大阪大学 知的財産センター）に基づき作成したものです。</a:t>
            </a:r>
            <a:endParaRPr kumimoji="1" lang="en-US" altLang="ja-JP" dirty="0" smtClean="0"/>
          </a:p>
          <a:p>
            <a:r>
              <a:rPr kumimoji="1" lang="ja-JP" altLang="en-US" dirty="0" smtClean="0"/>
              <a:t>本教材の著作権は、第三者に権利があることを表示している内容を除き、特許庁に帰属しています。また、本教材は、</a:t>
            </a:r>
            <a:r>
              <a:rPr lang="ja-JP" altLang="en-US" dirty="0" smtClean="0"/>
              <a:t>第三者</a:t>
            </a:r>
            <a:r>
              <a:rPr lang="ja-JP" altLang="en-US" dirty="0"/>
              <a:t>に権利があることを表示している</a:t>
            </a:r>
            <a:r>
              <a:rPr lang="ja-JP" altLang="en-US" dirty="0" smtClean="0"/>
              <a:t>内容を</a:t>
            </a:r>
            <a:r>
              <a:rPr lang="ja-JP" altLang="en-US" dirty="0"/>
              <a:t>除き</a:t>
            </a:r>
            <a:r>
              <a:rPr lang="ja-JP" altLang="en-US" dirty="0" smtClean="0"/>
              <a:t>、</a:t>
            </a:r>
            <a:r>
              <a:rPr kumimoji="1" lang="ja-JP" altLang="en-US" dirty="0" smtClean="0">
                <a:hlinkClick r:id="rId3"/>
              </a:rPr>
              <a:t>クリエイティブ・コモンズ 表示 </a:t>
            </a:r>
            <a:r>
              <a:rPr kumimoji="1" lang="en-US" altLang="ja-JP" dirty="0" smtClean="0">
                <a:hlinkClick r:id="rId3"/>
              </a:rPr>
              <a:t>- </a:t>
            </a:r>
            <a:r>
              <a:rPr kumimoji="1" lang="ja-JP" altLang="en-US" dirty="0" smtClean="0">
                <a:hlinkClick r:id="rId3"/>
              </a:rPr>
              <a:t>非営利 </a:t>
            </a:r>
            <a:r>
              <a:rPr kumimoji="1" lang="en-US" altLang="ja-JP" dirty="0" smtClean="0">
                <a:hlinkClick r:id="rId3"/>
              </a:rPr>
              <a:t>4.0 </a:t>
            </a:r>
            <a:r>
              <a:rPr kumimoji="1" lang="ja-JP" altLang="en-US" dirty="0" smtClean="0">
                <a:hlinkClick r:id="rId3"/>
              </a:rPr>
              <a:t>国際 ライセンス</a:t>
            </a:r>
            <a:r>
              <a:rPr kumimoji="1" lang="ja-JP" altLang="en-US" dirty="0" smtClean="0"/>
              <a:t>の下に提供されています。</a:t>
            </a:r>
            <a:endParaRPr kumimoji="1" lang="en-US" altLang="ja-JP" dirty="0" smtClean="0"/>
          </a:p>
          <a:p>
            <a:endParaRPr lang="en-US" altLang="ja-JP" dirty="0" smtClean="0"/>
          </a:p>
          <a:p>
            <a:endParaRPr lang="en-US" altLang="ja-JP" dirty="0" smtClean="0"/>
          </a:p>
          <a:p>
            <a:endParaRPr lang="en-US" altLang="ja-JP" dirty="0"/>
          </a:p>
          <a:p>
            <a:r>
              <a:rPr kumimoji="1" lang="ja-JP" altLang="en-US" dirty="0" smtClean="0"/>
              <a:t>本教材は、できる限り正確な情報の提供を期して作成したものですが、不正確な情報や古い情報を含んでいる可能性があります。本教材を利用したことにより損害・損失等を被る事態が生じたとしても、特許庁、国立大学法人大阪大学 知的財産センター及び執筆者は一切の責任を負いかねますので、ご了承ください。</a:t>
            </a:r>
            <a:endParaRPr kumimoji="1" lang="en-US" altLang="ja-JP" dirty="0" smtClean="0"/>
          </a:p>
          <a:p>
            <a:endParaRPr lang="en-US" altLang="ja-JP" dirty="0" smtClean="0"/>
          </a:p>
          <a:p>
            <a:pPr marL="0" indent="0">
              <a:buNone/>
            </a:pPr>
            <a:r>
              <a:rPr kumimoji="1" lang="ja-JP" altLang="en-US" sz="1400" dirty="0" smtClean="0"/>
              <a:t>　　　　　　　　　　　　　　　　　　　　　　　　　　　　　　　　　　［本教材の利用に関するお問い合わせ先］</a:t>
            </a:r>
            <a:endParaRPr kumimoji="1" lang="en-US" altLang="ja-JP" sz="1400" dirty="0" smtClean="0"/>
          </a:p>
          <a:p>
            <a:pPr marL="0" indent="0">
              <a:buNone/>
            </a:pPr>
            <a:r>
              <a:rPr kumimoji="1" lang="ja-JP" altLang="en-US" sz="1400" dirty="0" smtClean="0"/>
              <a:t>　　　　　　　　　　　　　　　　　　　　　　　　　　　　　　　　　　　特許庁 審査第一部 意匠課 企画調査班</a:t>
            </a:r>
            <a:endParaRPr kumimoji="1" lang="en-US" altLang="ja-JP" sz="1400" dirty="0" smtClean="0"/>
          </a:p>
          <a:p>
            <a:pPr marL="0" indent="0">
              <a:buNone/>
            </a:pPr>
            <a:r>
              <a:rPr lang="ja-JP" altLang="en-US" sz="1400" dirty="0" smtClean="0"/>
              <a:t>　　　　　　　　　　　　　　　　　　　　　　　　　　　　　　　　　　　</a:t>
            </a:r>
            <a:r>
              <a:rPr lang="en-US" altLang="ja-JP" sz="1400" dirty="0" smtClean="0"/>
              <a:t>TEL</a:t>
            </a:r>
            <a:r>
              <a:rPr lang="ja-JP" altLang="en-US" sz="1400" dirty="0" smtClean="0"/>
              <a:t>：</a:t>
            </a:r>
            <a:r>
              <a:rPr lang="en-US" altLang="ja-JP" sz="1400" dirty="0" smtClean="0"/>
              <a:t>03-3581-1101</a:t>
            </a:r>
            <a:r>
              <a:rPr lang="ja-JP" altLang="en-US" sz="1400" dirty="0" smtClean="0"/>
              <a:t>（内線</a:t>
            </a:r>
            <a:r>
              <a:rPr lang="en-US" altLang="ja-JP" sz="1400" dirty="0" smtClean="0"/>
              <a:t>2907</a:t>
            </a:r>
            <a:r>
              <a:rPr lang="ja-JP" altLang="en-US" sz="1400" dirty="0" smtClean="0"/>
              <a:t>）</a:t>
            </a:r>
            <a:endParaRPr kumimoji="1" lang="en-US" altLang="ja-JP" sz="1400"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0</a:t>
            </a:fld>
            <a:endParaRPr lang="ja-JP" altLang="en-US" dirty="0"/>
          </a:p>
        </p:txBody>
      </p:sp>
      <p:pic>
        <p:nvPicPr>
          <p:cNvPr id="6" name="図 5">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8624" y="2851200"/>
            <a:ext cx="1428750" cy="495300"/>
          </a:xfrm>
          <a:prstGeom prst="rect">
            <a:avLst/>
          </a:prstGeom>
        </p:spPr>
      </p:pic>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7468925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a:t>12-02</a:t>
            </a:r>
            <a:r>
              <a:rPr lang="ja-JP" altLang="en-US" dirty="0"/>
              <a:t>　</a:t>
            </a:r>
            <a:r>
              <a:rPr lang="ja-JP" altLang="en-US" dirty="0" smtClean="0"/>
              <a:t>例外的に著作権者</a:t>
            </a:r>
            <a:r>
              <a:rPr lang="ja-JP" altLang="en-US" dirty="0"/>
              <a:t>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1265720"/>
            <a:ext cx="9649072" cy="2016000"/>
          </a:xfrm>
          <a:solidFill>
            <a:schemeClr val="accent6">
              <a:lumMod val="20000"/>
              <a:lumOff val="80000"/>
            </a:schemeClr>
          </a:solidFill>
        </p:spPr>
        <p:txBody>
          <a:bodyPr/>
          <a:lstStyle/>
          <a:p>
            <a:r>
              <a:rPr kumimoji="1" lang="ja-JP" altLang="en-US" dirty="0" smtClean="0"/>
              <a:t>自分自身や家族など限られた範囲内で使用するために他人の著作物を複製することができる。ただし、会社や組織内での複製はこれに含まれないと考えられている。</a:t>
            </a:r>
            <a:endParaRPr kumimoji="1" lang="en-US" altLang="ja-JP" dirty="0" smtClean="0"/>
          </a:p>
          <a:p>
            <a:r>
              <a:rPr kumimoji="1" lang="ja-JP" altLang="en-US" dirty="0" smtClean="0"/>
              <a:t>複製したものをインターネット上で閲覧可能な状態にするなど私的使用目的外で使用する場合は、複製権侵害や公衆送信権侵害となる。</a:t>
            </a:r>
            <a:endParaRPr kumimoji="1" lang="en-US" altLang="ja-JP" dirty="0" smtClean="0"/>
          </a:p>
          <a:p>
            <a:r>
              <a:rPr kumimoji="1" lang="ja-JP" altLang="en-US" dirty="0" smtClean="0"/>
              <a:t>私的使用目的であっても、インターネット上で違法に公開されたもの（海賊版）を違法であることを知りながらダウンロードすることは、複製権侵害となる。</a:t>
            </a:r>
            <a:endParaRPr kumimoji="1" lang="ja-JP" altLang="en-US" dirty="0"/>
          </a:p>
        </p:txBody>
      </p:sp>
      <p:sp>
        <p:nvSpPr>
          <p:cNvPr id="4" name="テキスト プレースホルダー 3"/>
          <p:cNvSpPr>
            <a:spLocks noGrp="1"/>
          </p:cNvSpPr>
          <p:nvPr>
            <p:ph type="body" sz="quarter" idx="10"/>
          </p:nvPr>
        </p:nvSpPr>
        <p:spPr/>
        <p:txBody>
          <a:bodyPr/>
          <a:lstStyle/>
          <a:p>
            <a:pPr marL="342900" indent="-342900">
              <a:buFont typeface="+mj-ea"/>
              <a:buAutoNum type="circleNumDbPlain"/>
            </a:pPr>
            <a:r>
              <a:rPr kumimoji="1" lang="ja-JP" altLang="en-US" sz="2400" dirty="0" smtClean="0">
                <a:solidFill>
                  <a:schemeClr val="accent6">
                    <a:lumMod val="50000"/>
                  </a:schemeClr>
                </a:solidFill>
              </a:rPr>
              <a:t>私的使用のための複製</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9</a:t>
            </a:fld>
            <a:endParaRPr lang="ja-JP" altLang="en-US" dirty="0"/>
          </a:p>
        </p:txBody>
      </p:sp>
      <p:sp>
        <p:nvSpPr>
          <p:cNvPr id="7" name="正方形/長方形 6"/>
          <p:cNvSpPr/>
          <p:nvPr/>
        </p:nvSpPr>
        <p:spPr>
          <a:xfrm>
            <a:off x="128464" y="3571200"/>
            <a:ext cx="576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8" name="正方形/長方形 7"/>
          <p:cNvSpPr/>
          <p:nvPr/>
        </p:nvSpPr>
        <p:spPr>
          <a:xfrm>
            <a:off x="128464" y="4147200"/>
            <a:ext cx="9648949"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dirty="0" smtClean="0">
                <a:solidFill>
                  <a:schemeClr val="tx1"/>
                </a:solidFill>
              </a:rPr>
              <a:t>絵画の公募展の作品課題が「四季」であった。そこで、作品のイメージを固めるため、図書館で日本の風景を題材にした写真集を数点借り、その中で参考になりそうなページをコピーした。</a:t>
            </a:r>
            <a:endParaRPr kumimoji="1" lang="en-US" altLang="ja-JP" dirty="0" smtClean="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092193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a:t>12-02</a:t>
            </a:r>
            <a:r>
              <a:rPr lang="ja-JP" altLang="en-US" dirty="0"/>
              <a:t>　</a:t>
            </a:r>
            <a:r>
              <a:rPr lang="ja-JP" altLang="en-US" dirty="0" smtClean="0"/>
              <a:t>例外的に著作権者</a:t>
            </a:r>
            <a:r>
              <a:rPr lang="ja-JP" altLang="en-US" dirty="0"/>
              <a:t>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1265720"/>
            <a:ext cx="9649072" cy="1368000"/>
          </a:xfrm>
          <a:solidFill>
            <a:schemeClr val="accent6">
              <a:lumMod val="20000"/>
              <a:lumOff val="80000"/>
            </a:schemeClr>
          </a:solidFill>
        </p:spPr>
        <p:txBody>
          <a:bodyPr/>
          <a:lstStyle/>
          <a:p>
            <a:r>
              <a:rPr lang="ja-JP" altLang="en-US" dirty="0"/>
              <a:t>写真の撮影、録音、録画にあたって、撮影等の対象とする事物から分離することが困難なため、いわゆる「写り込み」の対象となる他の著作物（付随対象</a:t>
            </a:r>
            <a:r>
              <a:rPr lang="ja-JP" altLang="en-US" dirty="0" smtClean="0"/>
              <a:t>著作物。軽微な構成部分となるものに限る）</a:t>
            </a:r>
            <a:r>
              <a:rPr lang="ja-JP" altLang="en-US" dirty="0"/>
              <a:t>は、当該撮影等に伴って複製または翻案することができる。ただし、著作権者の利益を不当に害することとなる場合を除く</a:t>
            </a:r>
            <a:r>
              <a:rPr lang="ja-JP" altLang="en-US" dirty="0" smtClean="0"/>
              <a:t>。</a:t>
            </a:r>
            <a:endParaRPr lang="ja-JP" altLang="en-US" dirty="0"/>
          </a:p>
        </p:txBody>
      </p:sp>
      <p:sp>
        <p:nvSpPr>
          <p:cNvPr id="4" name="テキスト プレースホルダー 3"/>
          <p:cNvSpPr>
            <a:spLocks noGrp="1"/>
          </p:cNvSpPr>
          <p:nvPr>
            <p:ph type="body" sz="quarter" idx="10"/>
          </p:nvPr>
        </p:nvSpPr>
        <p:spPr/>
        <p:txBody>
          <a:bodyPr/>
          <a:lstStyle/>
          <a:p>
            <a:pPr marL="342900" indent="-342900">
              <a:buFont typeface="+mj-ea"/>
              <a:buAutoNum type="circleNumDbPlain" startAt="2"/>
            </a:pPr>
            <a:r>
              <a:rPr kumimoji="1" lang="ja-JP" altLang="en-US" sz="2400" dirty="0" smtClean="0">
                <a:solidFill>
                  <a:schemeClr val="accent6">
                    <a:lumMod val="50000"/>
                  </a:schemeClr>
                </a:solidFill>
              </a:rPr>
              <a:t>写り込み</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10</a:t>
            </a:fld>
            <a:endParaRPr lang="ja-JP" altLang="en-US" dirty="0"/>
          </a:p>
        </p:txBody>
      </p:sp>
      <p:sp>
        <p:nvSpPr>
          <p:cNvPr id="7" name="正方形/長方形 6"/>
          <p:cNvSpPr/>
          <p:nvPr/>
        </p:nvSpPr>
        <p:spPr>
          <a:xfrm>
            <a:off x="128464" y="2923200"/>
            <a:ext cx="576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8" name="正方形/長方形 7"/>
          <p:cNvSpPr/>
          <p:nvPr/>
        </p:nvSpPr>
        <p:spPr>
          <a:xfrm>
            <a:off x="128464" y="3499200"/>
            <a:ext cx="9648949" cy="2806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a:solidFill>
                  <a:schemeClr val="tx1"/>
                </a:solidFill>
              </a:rPr>
              <a:t>「子どもの笑顔」をテーマに、写真を連続的に流すコマーシャルを制作する予定である。そこで、子どもの笑顔の写真を撮影したところ、ある写真の子どもが着ている</a:t>
            </a:r>
            <a:r>
              <a:rPr lang="en-US" altLang="ja-JP" dirty="0">
                <a:solidFill>
                  <a:schemeClr val="tx1"/>
                </a:solidFill>
              </a:rPr>
              <a:t>T</a:t>
            </a:r>
            <a:r>
              <a:rPr lang="ja-JP" altLang="en-US" dirty="0">
                <a:solidFill>
                  <a:schemeClr val="tx1"/>
                </a:solidFill>
              </a:rPr>
              <a:t>シャツに、有名なキャラクターがそれほど大きくはないがはっきりと分かるかたち</a:t>
            </a:r>
            <a:r>
              <a:rPr lang="ja-JP" altLang="en-US" dirty="0" smtClean="0">
                <a:solidFill>
                  <a:schemeClr val="tx1"/>
                </a:solidFill>
              </a:rPr>
              <a:t>でプリントされていた。</a:t>
            </a:r>
            <a:endParaRPr lang="ja-JP" altLang="en-US"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561123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a:t>12-02</a:t>
            </a:r>
            <a:r>
              <a:rPr lang="ja-JP" altLang="en-US" dirty="0"/>
              <a:t>　例外的に著作権者の許諾なしに著作物を利用できる場合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1265720"/>
            <a:ext cx="9649072" cy="1368000"/>
          </a:xfrm>
          <a:solidFill>
            <a:schemeClr val="accent6">
              <a:lumMod val="20000"/>
              <a:lumOff val="80000"/>
            </a:schemeClr>
          </a:solidFill>
        </p:spPr>
        <p:txBody>
          <a:bodyPr/>
          <a:lstStyle/>
          <a:p>
            <a:r>
              <a:rPr lang="ja-JP" altLang="en-US" dirty="0"/>
              <a:t>自分の著作物に、引用の目的上、正当な範囲内で他人の著作物を引用して利用することができる</a:t>
            </a:r>
            <a:r>
              <a:rPr lang="ja-JP" altLang="en-US" dirty="0" smtClean="0"/>
              <a:t>。</a:t>
            </a:r>
            <a:endParaRPr lang="en-US" altLang="ja-JP" dirty="0" smtClean="0"/>
          </a:p>
          <a:p>
            <a:r>
              <a:rPr lang="ja-JP" altLang="en-US" dirty="0" smtClean="0"/>
              <a:t>適法な引用かどうかは、引用の目的・必要性、公正な慣行などといった考慮要素を総合して判断される。</a:t>
            </a:r>
            <a:endParaRPr lang="ja-JP" altLang="en-US" dirty="0"/>
          </a:p>
        </p:txBody>
      </p:sp>
      <p:sp>
        <p:nvSpPr>
          <p:cNvPr id="4" name="テキスト プレースホルダー 3"/>
          <p:cNvSpPr>
            <a:spLocks noGrp="1"/>
          </p:cNvSpPr>
          <p:nvPr>
            <p:ph type="body" sz="quarter" idx="10"/>
          </p:nvPr>
        </p:nvSpPr>
        <p:spPr/>
        <p:txBody>
          <a:bodyPr/>
          <a:lstStyle/>
          <a:p>
            <a:pPr marL="342900" indent="-342900">
              <a:buFont typeface="+mj-ea"/>
              <a:buAutoNum type="circleNumDbPlain" startAt="3"/>
            </a:pPr>
            <a:r>
              <a:rPr kumimoji="1" lang="ja-JP" altLang="en-US" sz="2400" dirty="0" smtClean="0">
                <a:solidFill>
                  <a:schemeClr val="accent6">
                    <a:lumMod val="50000"/>
                  </a:schemeClr>
                </a:solidFill>
              </a:rPr>
              <a:t>引用</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11</a:t>
            </a:fld>
            <a:endParaRPr lang="ja-JP" altLang="en-US" dirty="0"/>
          </a:p>
        </p:txBody>
      </p:sp>
      <p:sp>
        <p:nvSpPr>
          <p:cNvPr id="7" name="正方形/長方形 6"/>
          <p:cNvSpPr/>
          <p:nvPr/>
        </p:nvSpPr>
        <p:spPr>
          <a:xfrm>
            <a:off x="128464" y="2923200"/>
            <a:ext cx="576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8" name="正方形/長方形 7"/>
          <p:cNvSpPr/>
          <p:nvPr/>
        </p:nvSpPr>
        <p:spPr>
          <a:xfrm>
            <a:off x="128464" y="3499200"/>
            <a:ext cx="9648949" cy="280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a:solidFill>
                  <a:schemeClr val="tx1"/>
                </a:solidFill>
              </a:rPr>
              <a:t>自身の絵画研究の成果をまとめた論文を書籍として出版しようと考えた。その書籍の中で、読者の理解を深めるために、研究題材とした絵画をページの</a:t>
            </a:r>
            <a:r>
              <a:rPr lang="en-US" altLang="ja-JP" dirty="0">
                <a:solidFill>
                  <a:schemeClr val="tx1"/>
                </a:solidFill>
              </a:rPr>
              <a:t>6</a:t>
            </a:r>
            <a:r>
              <a:rPr lang="ja-JP" altLang="en-US" dirty="0">
                <a:solidFill>
                  <a:schemeClr val="tx1"/>
                </a:solidFill>
              </a:rPr>
              <a:t>分の</a:t>
            </a:r>
            <a:r>
              <a:rPr lang="en-US" altLang="ja-JP" dirty="0">
                <a:solidFill>
                  <a:schemeClr val="tx1"/>
                </a:solidFill>
              </a:rPr>
              <a:t>1</a:t>
            </a:r>
            <a:r>
              <a:rPr lang="ja-JP" altLang="en-US" dirty="0">
                <a:solidFill>
                  <a:schemeClr val="tx1"/>
                </a:solidFill>
              </a:rPr>
              <a:t>くらいの大きさで挿入した</a:t>
            </a:r>
            <a:r>
              <a:rPr lang="ja-JP" altLang="en-US" dirty="0" smtClean="0">
                <a:solidFill>
                  <a:schemeClr val="tx1"/>
                </a:solidFill>
              </a:rPr>
              <a:t>。</a:t>
            </a:r>
            <a:endParaRPr lang="ja-JP" altLang="en-US"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936465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a:t>12-02</a:t>
            </a:r>
            <a:r>
              <a:rPr lang="ja-JP" altLang="en-US" dirty="0"/>
              <a:t>　例外的に著作権者の許諾なしに著作物を利用できる場合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1265720"/>
            <a:ext cx="9649072" cy="1368000"/>
          </a:xfrm>
          <a:solidFill>
            <a:schemeClr val="accent6">
              <a:lumMod val="20000"/>
              <a:lumOff val="80000"/>
            </a:schemeClr>
          </a:solidFill>
        </p:spPr>
        <p:txBody>
          <a:bodyPr/>
          <a:lstStyle/>
          <a:p>
            <a:r>
              <a:rPr lang="ja-JP" altLang="en-US" dirty="0"/>
              <a:t>教育を担当する者及び授業を受ける者は、授業の過程で利用するために著作物を複製することができる。また、当該授業が行われる場所以外の場所で同時に授業を受ける者に対して公衆送信を行うことができる。ただし、著作権者の利益を不当に害することとなる場合を除く</a:t>
            </a:r>
            <a:r>
              <a:rPr lang="ja-JP" altLang="en-US" dirty="0" smtClean="0"/>
              <a:t>。</a:t>
            </a:r>
            <a:endParaRPr lang="ja-JP" altLang="en-US" dirty="0"/>
          </a:p>
        </p:txBody>
      </p:sp>
      <p:sp>
        <p:nvSpPr>
          <p:cNvPr id="4" name="テキスト プレースホルダー 3"/>
          <p:cNvSpPr>
            <a:spLocks noGrp="1"/>
          </p:cNvSpPr>
          <p:nvPr>
            <p:ph type="body" sz="quarter" idx="10"/>
          </p:nvPr>
        </p:nvSpPr>
        <p:spPr/>
        <p:txBody>
          <a:bodyPr/>
          <a:lstStyle/>
          <a:p>
            <a:pPr marL="342900" indent="-342900">
              <a:buFont typeface="+mj-ea"/>
              <a:buAutoNum type="circleNumDbPlain" startAt="4"/>
            </a:pPr>
            <a:r>
              <a:rPr kumimoji="1" lang="ja-JP" altLang="en-US" sz="2400" dirty="0" smtClean="0">
                <a:solidFill>
                  <a:schemeClr val="accent6">
                    <a:lumMod val="50000"/>
                  </a:schemeClr>
                </a:solidFill>
              </a:rPr>
              <a:t>学校における複製</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12</a:t>
            </a:fld>
            <a:endParaRPr lang="ja-JP" altLang="en-US" dirty="0"/>
          </a:p>
        </p:txBody>
      </p:sp>
      <p:sp>
        <p:nvSpPr>
          <p:cNvPr id="7" name="正方形/長方形 6"/>
          <p:cNvSpPr/>
          <p:nvPr/>
        </p:nvSpPr>
        <p:spPr>
          <a:xfrm>
            <a:off x="128464" y="2923200"/>
            <a:ext cx="576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8" name="正方形/長方形 7"/>
          <p:cNvSpPr/>
          <p:nvPr/>
        </p:nvSpPr>
        <p:spPr>
          <a:xfrm>
            <a:off x="128464" y="3499200"/>
            <a:ext cx="9648949" cy="2806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a:solidFill>
                  <a:schemeClr val="tx1"/>
                </a:solidFill>
              </a:rPr>
              <a:t>芸術大学の</a:t>
            </a:r>
            <a:r>
              <a:rPr lang="ja-JP" altLang="en-US" dirty="0" smtClean="0">
                <a:solidFill>
                  <a:schemeClr val="tx1"/>
                </a:solidFill>
              </a:rPr>
              <a:t>講師であるデザイナー</a:t>
            </a:r>
            <a:r>
              <a:rPr lang="en-US" altLang="ja-JP" dirty="0" smtClean="0">
                <a:solidFill>
                  <a:schemeClr val="tx1"/>
                </a:solidFill>
              </a:rPr>
              <a:t>D</a:t>
            </a:r>
            <a:r>
              <a:rPr lang="ja-JP" altLang="en-US" dirty="0" smtClean="0">
                <a:solidFill>
                  <a:schemeClr val="tx1"/>
                </a:solidFill>
              </a:rPr>
              <a:t>は</a:t>
            </a:r>
            <a:r>
              <a:rPr lang="ja-JP" altLang="en-US" dirty="0">
                <a:solidFill>
                  <a:schemeClr val="tx1"/>
                </a:solidFill>
              </a:rPr>
              <a:t>、講義で現代アートの潮流を説明するために、画集から有名作品</a:t>
            </a:r>
            <a:r>
              <a:rPr lang="ja-JP" altLang="en-US" dirty="0" smtClean="0">
                <a:solidFill>
                  <a:schemeClr val="tx1"/>
                </a:solidFill>
              </a:rPr>
              <a:t>を</a:t>
            </a:r>
            <a:r>
              <a:rPr lang="ja-JP" altLang="en-US" dirty="0">
                <a:solidFill>
                  <a:schemeClr val="tx1"/>
                </a:solidFill>
              </a:rPr>
              <a:t>複</a:t>
            </a:r>
            <a:r>
              <a:rPr lang="ja-JP" altLang="en-US" dirty="0" smtClean="0">
                <a:solidFill>
                  <a:schemeClr val="tx1"/>
                </a:solidFill>
              </a:rPr>
              <a:t>製し、それを受講生分コピーして受講生に</a:t>
            </a:r>
            <a:r>
              <a:rPr lang="ja-JP" altLang="en-US" dirty="0">
                <a:solidFill>
                  <a:schemeClr val="tx1"/>
                </a:solidFill>
              </a:rPr>
              <a:t>配布した。また、学生の理解をより深めるため</a:t>
            </a:r>
            <a:r>
              <a:rPr lang="ja-JP" altLang="en-US" dirty="0" smtClean="0">
                <a:solidFill>
                  <a:schemeClr val="tx1"/>
                </a:solidFill>
              </a:rPr>
              <a:t>、このコピーを</a:t>
            </a:r>
            <a:r>
              <a:rPr lang="ja-JP" altLang="en-US" dirty="0">
                <a:solidFill>
                  <a:schemeClr val="tx1"/>
                </a:solidFill>
              </a:rPr>
              <a:t>プロジェクターに投影しながら説明を行った。さらに、その講義は別キャンパスのサテライト教室に同時中継された</a:t>
            </a:r>
            <a:r>
              <a:rPr lang="ja-JP" altLang="en-US" dirty="0" smtClean="0">
                <a:solidFill>
                  <a:schemeClr val="tx1"/>
                </a:solidFill>
              </a:rPr>
              <a:t>。</a:t>
            </a:r>
            <a:endParaRPr lang="ja-JP" altLang="en-US"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002620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a:t>12-02</a:t>
            </a:r>
            <a:r>
              <a:rPr lang="ja-JP" altLang="en-US" dirty="0"/>
              <a:t>　例外的に著作権者の許諾なしに著作物を利用できる場合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1265720"/>
            <a:ext cx="9649072" cy="720000"/>
          </a:xfrm>
          <a:solidFill>
            <a:schemeClr val="accent6">
              <a:lumMod val="20000"/>
              <a:lumOff val="80000"/>
            </a:schemeClr>
          </a:solidFill>
        </p:spPr>
        <p:txBody>
          <a:bodyPr/>
          <a:lstStyle/>
          <a:p>
            <a:r>
              <a:rPr lang="ja-JP" altLang="en-US" dirty="0"/>
              <a:t>営利を目的とせず、観客から料金を取らない場合には、他人の著作物の上演・演奏・上映・口述（朗読）などができる。ただし</a:t>
            </a:r>
            <a:r>
              <a:rPr lang="ja-JP" altLang="en-US" dirty="0" smtClean="0"/>
              <a:t>、出演者など</a:t>
            </a:r>
            <a:r>
              <a:rPr lang="ja-JP" altLang="en-US" dirty="0"/>
              <a:t>は無報酬である必要がある</a:t>
            </a:r>
            <a:r>
              <a:rPr lang="ja-JP" altLang="en-US" dirty="0" smtClean="0"/>
              <a:t>。</a:t>
            </a:r>
            <a:endParaRPr lang="ja-JP" altLang="en-US" dirty="0"/>
          </a:p>
        </p:txBody>
      </p:sp>
      <p:sp>
        <p:nvSpPr>
          <p:cNvPr id="4" name="テキスト プレースホルダー 3"/>
          <p:cNvSpPr>
            <a:spLocks noGrp="1"/>
          </p:cNvSpPr>
          <p:nvPr>
            <p:ph type="body" sz="quarter" idx="10"/>
          </p:nvPr>
        </p:nvSpPr>
        <p:spPr/>
        <p:txBody>
          <a:bodyPr/>
          <a:lstStyle/>
          <a:p>
            <a:pPr marL="342900" indent="-342900">
              <a:buFont typeface="+mj-ea"/>
              <a:buAutoNum type="circleNumDbPlain" startAt="5"/>
            </a:pPr>
            <a:r>
              <a:rPr kumimoji="1" lang="ja-JP" altLang="en-US" sz="2400" dirty="0" smtClean="0">
                <a:solidFill>
                  <a:schemeClr val="accent6">
                    <a:lumMod val="50000"/>
                  </a:schemeClr>
                </a:solidFill>
              </a:rPr>
              <a:t>営利を目的としない上演</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13</a:t>
            </a:fld>
            <a:endParaRPr lang="ja-JP" altLang="en-US" dirty="0"/>
          </a:p>
        </p:txBody>
      </p:sp>
      <p:sp>
        <p:nvSpPr>
          <p:cNvPr id="7" name="正方形/長方形 6"/>
          <p:cNvSpPr/>
          <p:nvPr/>
        </p:nvSpPr>
        <p:spPr>
          <a:xfrm>
            <a:off x="128464" y="2275200"/>
            <a:ext cx="576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8" name="正方形/長方形 7"/>
          <p:cNvSpPr/>
          <p:nvPr/>
        </p:nvSpPr>
        <p:spPr>
          <a:xfrm>
            <a:off x="128464" y="2851200"/>
            <a:ext cx="9648949" cy="345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a:solidFill>
                  <a:schemeClr val="tx1"/>
                </a:solidFill>
              </a:rPr>
              <a:t>学園祭において、「戦争と音楽」をテーマとし</a:t>
            </a:r>
            <a:r>
              <a:rPr lang="ja-JP" altLang="en-US" dirty="0" smtClean="0">
                <a:solidFill>
                  <a:schemeClr val="tx1"/>
                </a:solidFill>
              </a:rPr>
              <a:t>、午前</a:t>
            </a:r>
            <a:r>
              <a:rPr lang="ja-JP" altLang="en-US" dirty="0">
                <a:solidFill>
                  <a:schemeClr val="tx1"/>
                </a:solidFill>
              </a:rPr>
              <a:t>の部は戦争映画を無料上映して来場者に鑑賞してもらい、午後の部はその映画内で使用されている楽曲をオーケストラサークルが無料演奏して来場者に鑑賞してもらうという企画を催した</a:t>
            </a:r>
            <a:r>
              <a:rPr lang="ja-JP" altLang="en-US" dirty="0" smtClean="0">
                <a:solidFill>
                  <a:schemeClr val="tx1"/>
                </a:solidFill>
              </a:rPr>
              <a:t>。</a:t>
            </a:r>
            <a:endParaRPr lang="ja-JP" altLang="en-US"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631224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a:t>12-02</a:t>
            </a:r>
            <a:r>
              <a:rPr lang="ja-JP" altLang="en-US" dirty="0"/>
              <a:t>　例外的に著作権者の許諾なしに著作物を利用できる場合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1265720"/>
            <a:ext cx="9649072" cy="720000"/>
          </a:xfrm>
          <a:solidFill>
            <a:schemeClr val="accent6">
              <a:lumMod val="20000"/>
              <a:lumOff val="80000"/>
            </a:schemeClr>
          </a:solidFill>
        </p:spPr>
        <p:txBody>
          <a:bodyPr/>
          <a:lstStyle/>
          <a:p>
            <a:r>
              <a:rPr lang="ja-JP" altLang="en-US" dirty="0"/>
              <a:t>建築物や、公園にある銅像などは、写真撮影したり、テレビ放送したりすることができる</a:t>
            </a:r>
            <a:r>
              <a:rPr lang="ja-JP" altLang="en-US" dirty="0" smtClean="0"/>
              <a:t>。</a:t>
            </a:r>
            <a:endParaRPr lang="ja-JP" altLang="en-US" dirty="0"/>
          </a:p>
        </p:txBody>
      </p:sp>
      <p:sp>
        <p:nvSpPr>
          <p:cNvPr id="4" name="テキスト プレースホルダー 3"/>
          <p:cNvSpPr>
            <a:spLocks noGrp="1"/>
          </p:cNvSpPr>
          <p:nvPr>
            <p:ph type="body" sz="quarter" idx="10"/>
          </p:nvPr>
        </p:nvSpPr>
        <p:spPr/>
        <p:txBody>
          <a:bodyPr/>
          <a:lstStyle/>
          <a:p>
            <a:pPr marL="342900" indent="-342900">
              <a:buFont typeface="+mj-ea"/>
              <a:buAutoNum type="circleNumDbPlain" startAt="6"/>
            </a:pPr>
            <a:r>
              <a:rPr kumimoji="1" lang="ja-JP" altLang="en-US" sz="2400" dirty="0" smtClean="0">
                <a:solidFill>
                  <a:schemeClr val="accent6">
                    <a:lumMod val="50000"/>
                  </a:schemeClr>
                </a:solidFill>
              </a:rPr>
              <a:t>公開の美術の著作物等の利用</a:t>
            </a:r>
            <a:endParaRPr kumimoji="1" lang="ja-JP" altLang="en-US" sz="2400" dirty="0">
              <a:solidFill>
                <a:schemeClr val="accent6">
                  <a:lumMod val="50000"/>
                </a:schemeClr>
              </a:solidFill>
            </a:endParaRPr>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14</a:t>
            </a:fld>
            <a:endParaRPr lang="ja-JP" altLang="en-US" dirty="0"/>
          </a:p>
        </p:txBody>
      </p:sp>
      <p:sp>
        <p:nvSpPr>
          <p:cNvPr id="7" name="正方形/長方形 6"/>
          <p:cNvSpPr/>
          <p:nvPr/>
        </p:nvSpPr>
        <p:spPr>
          <a:xfrm>
            <a:off x="128464" y="2275200"/>
            <a:ext cx="576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例</a:t>
            </a:r>
            <a:endParaRPr kumimoji="1" lang="ja-JP" altLang="en-US" sz="2400" dirty="0">
              <a:solidFill>
                <a:schemeClr val="tx1"/>
              </a:solidFill>
            </a:endParaRPr>
          </a:p>
        </p:txBody>
      </p:sp>
      <p:sp>
        <p:nvSpPr>
          <p:cNvPr id="8" name="正方形/長方形 7"/>
          <p:cNvSpPr/>
          <p:nvPr/>
        </p:nvSpPr>
        <p:spPr>
          <a:xfrm>
            <a:off x="128464" y="2851200"/>
            <a:ext cx="9648949" cy="345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dirty="0" smtClean="0">
                <a:solidFill>
                  <a:schemeClr val="tx1"/>
                </a:solidFill>
              </a:rPr>
              <a:t>流政之氏が制作した彫刻「</a:t>
            </a:r>
            <a:r>
              <a:rPr lang="ja-JP" altLang="en-US" dirty="0">
                <a:solidFill>
                  <a:schemeClr val="tx1"/>
                </a:solidFill>
              </a:rPr>
              <a:t>叡智の</a:t>
            </a:r>
            <a:r>
              <a:rPr lang="ja-JP" altLang="en-US" dirty="0" smtClean="0">
                <a:solidFill>
                  <a:schemeClr val="tx1"/>
                </a:solidFill>
              </a:rPr>
              <a:t>微笑」</a:t>
            </a:r>
            <a:r>
              <a:rPr lang="ja-JP" altLang="en-US" dirty="0">
                <a:solidFill>
                  <a:schemeClr val="tx1"/>
                </a:solidFill>
              </a:rPr>
              <a:t>を撮影し</a:t>
            </a:r>
            <a:r>
              <a:rPr lang="ja-JP" altLang="en-US" dirty="0" smtClean="0">
                <a:solidFill>
                  <a:schemeClr val="tx1"/>
                </a:solidFill>
              </a:rPr>
              <a:t>、官公庁が集まる霞が関を</a:t>
            </a:r>
            <a:r>
              <a:rPr lang="ja-JP" altLang="en-US" dirty="0">
                <a:solidFill>
                  <a:schemeClr val="tx1"/>
                </a:solidFill>
              </a:rPr>
              <a:t>紹介する観光案内</a:t>
            </a:r>
            <a:r>
              <a:rPr lang="ja-JP" altLang="en-US" dirty="0" smtClean="0">
                <a:solidFill>
                  <a:schemeClr val="tx1"/>
                </a:solidFill>
              </a:rPr>
              <a:t>の無料パンフレットの</a:t>
            </a:r>
            <a:r>
              <a:rPr lang="ja-JP" altLang="en-US" dirty="0">
                <a:solidFill>
                  <a:schemeClr val="tx1"/>
                </a:solidFill>
              </a:rPr>
              <a:t>表紙に使用した。また、</a:t>
            </a:r>
            <a:r>
              <a:rPr lang="ja-JP" altLang="en-US" dirty="0" smtClean="0">
                <a:solidFill>
                  <a:schemeClr val="tx1"/>
                </a:solidFill>
              </a:rPr>
              <a:t>「叡智の微笑」が登場する観光</a:t>
            </a:r>
            <a:r>
              <a:rPr lang="ja-JP" altLang="en-US" dirty="0">
                <a:solidFill>
                  <a:schemeClr val="tx1"/>
                </a:solidFill>
              </a:rPr>
              <a:t>案内</a:t>
            </a:r>
            <a:r>
              <a:rPr lang="ja-JP" altLang="en-US" dirty="0" smtClean="0">
                <a:solidFill>
                  <a:schemeClr val="tx1"/>
                </a:solidFill>
              </a:rPr>
              <a:t>の無料動画</a:t>
            </a:r>
            <a:r>
              <a:rPr lang="ja-JP" altLang="en-US" dirty="0">
                <a:solidFill>
                  <a:schemeClr val="tx1"/>
                </a:solidFill>
              </a:rPr>
              <a:t>も製作した</a:t>
            </a:r>
            <a:r>
              <a:rPr lang="ja-JP" altLang="en-US" dirty="0" smtClean="0">
                <a:solidFill>
                  <a:schemeClr val="tx1"/>
                </a:solidFill>
              </a:rPr>
              <a:t>。</a:t>
            </a:r>
            <a:endParaRPr lang="ja-JP" altLang="en-US" dirty="0">
              <a:solidFill>
                <a:schemeClr val="tx1"/>
              </a:solidFill>
            </a:endParaRPr>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65633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12-03</a:t>
            </a:r>
            <a:br>
              <a:rPr kumimoji="1" lang="en-US" altLang="ja-JP" dirty="0" smtClean="0"/>
            </a:br>
            <a:r>
              <a:rPr kumimoji="1" lang="ja-JP" altLang="en-US" dirty="0" smtClean="0"/>
              <a:t>パロディ等と著作権制度</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15</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778229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12-03</a:t>
            </a:r>
            <a:r>
              <a:rPr kumimoji="1" lang="ja-JP" altLang="en-US" dirty="0" smtClean="0"/>
              <a:t>　パロディ等と著作権制度</a:t>
            </a:r>
            <a:endParaRPr kumimoji="1" lang="ja-JP" altLang="en-US" dirty="0"/>
          </a:p>
        </p:txBody>
      </p:sp>
      <p:sp>
        <p:nvSpPr>
          <p:cNvPr id="3" name="コンテンツ プレースホルダー 2"/>
          <p:cNvSpPr>
            <a:spLocks noGrp="1"/>
          </p:cNvSpPr>
          <p:nvPr>
            <p:ph idx="1"/>
          </p:nvPr>
        </p:nvSpPr>
        <p:spPr>
          <a:xfrm>
            <a:off x="128464" y="692696"/>
            <a:ext cx="9649072" cy="3096000"/>
          </a:xfrm>
          <a:solidFill>
            <a:schemeClr val="accent6">
              <a:lumMod val="20000"/>
              <a:lumOff val="80000"/>
            </a:schemeClr>
          </a:solidFill>
        </p:spPr>
        <p:txBody>
          <a:bodyPr/>
          <a:lstStyle/>
          <a:p>
            <a:r>
              <a:rPr lang="ja-JP" altLang="en-US" dirty="0"/>
              <a:t>パロディ</a:t>
            </a:r>
            <a:r>
              <a:rPr lang="en-US" altLang="ja-JP" baseline="30000" dirty="0"/>
              <a:t>※1</a:t>
            </a:r>
            <a:r>
              <a:rPr lang="ja-JP" altLang="en-US" dirty="0" err="1"/>
              <a:t>、</a:t>
            </a:r>
            <a:r>
              <a:rPr lang="ja-JP" altLang="en-US" dirty="0"/>
              <a:t>オマージュ</a:t>
            </a:r>
            <a:r>
              <a:rPr lang="en-US" altLang="ja-JP" baseline="30000" dirty="0"/>
              <a:t>※2</a:t>
            </a:r>
            <a:r>
              <a:rPr lang="ja-JP" altLang="en-US" dirty="0" err="1"/>
              <a:t>、</a:t>
            </a:r>
            <a:r>
              <a:rPr lang="ja-JP" altLang="en-US" dirty="0"/>
              <a:t>コラージュ</a:t>
            </a:r>
            <a:r>
              <a:rPr lang="en-US" altLang="ja-JP" baseline="30000" dirty="0"/>
              <a:t>※</a:t>
            </a:r>
            <a:r>
              <a:rPr lang="en-US" altLang="ja-JP" baseline="30000" dirty="0" smtClean="0"/>
              <a:t>3</a:t>
            </a:r>
            <a:r>
              <a:rPr lang="ja-JP" altLang="en-US" dirty="0" err="1" smtClean="0"/>
              <a:t>、</a:t>
            </a:r>
            <a:r>
              <a:rPr lang="ja-JP" altLang="en-US" dirty="0" smtClean="0"/>
              <a:t>リミックス</a:t>
            </a:r>
            <a:r>
              <a:rPr lang="en-US" altLang="ja-JP" baseline="30000" dirty="0" smtClean="0"/>
              <a:t>※4</a:t>
            </a:r>
            <a:r>
              <a:rPr lang="ja-JP" altLang="en-US" dirty="0" smtClean="0"/>
              <a:t>は、</a:t>
            </a:r>
            <a:r>
              <a:rPr lang="ja-JP" altLang="en-US" dirty="0"/>
              <a:t>既存の著作物をもとにした</a:t>
            </a:r>
            <a:r>
              <a:rPr lang="ja-JP" altLang="en-US" dirty="0" smtClean="0"/>
              <a:t>創作物であり、いわゆる二次創作と言われる。</a:t>
            </a:r>
            <a:endParaRPr lang="en-US" altLang="ja-JP" dirty="0"/>
          </a:p>
          <a:p>
            <a:r>
              <a:rPr lang="ja-JP" altLang="en-US" dirty="0"/>
              <a:t>著作権法には、パロディ等の二次創作を許容する規定は存在しない。そのため、パロディ等は、既存の著作物の利用として翻案権や同一性保持権が問題となり得る。</a:t>
            </a:r>
            <a:endParaRPr lang="en-US" altLang="ja-JP" dirty="0"/>
          </a:p>
          <a:p>
            <a:r>
              <a:rPr lang="ja-JP" altLang="en-US" dirty="0"/>
              <a:t>しかし、パロディ等が文化の発展に寄与したり既存の著作物の認知度を向上させたりする点で一概に否定できないため、黙認されている場合も多い</a:t>
            </a:r>
            <a:r>
              <a:rPr lang="ja-JP" altLang="en-US" dirty="0" smtClean="0"/>
              <a:t>。</a:t>
            </a:r>
            <a:endParaRPr lang="en-US" altLang="ja-JP" dirty="0" smtClean="0"/>
          </a:p>
          <a:p>
            <a:r>
              <a:rPr lang="ja-JP" altLang="en-US" dirty="0" smtClean="0"/>
              <a:t>外国においては、パロディ目的等での著作物の利用は、権利侵害とならない取扱いをしている国も多い（米国ではフェアユース、フランスではパロディのための権利制限等）。</a:t>
            </a:r>
            <a:endParaRPr lang="en-US" altLang="ja-JP" dirty="0" smtClean="0"/>
          </a:p>
          <a:p>
            <a:r>
              <a:rPr lang="ja-JP" altLang="en-US" dirty="0" smtClean="0"/>
              <a:t>新しい作品を創り出すためのパロディ等は意義あること。</a:t>
            </a:r>
            <a:endParaRPr lang="en-US" altLang="ja-JP"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16</a:t>
            </a:fld>
            <a:endParaRPr lang="ja-JP" altLang="en-US" dirty="0"/>
          </a:p>
        </p:txBody>
      </p:sp>
      <p:sp>
        <p:nvSpPr>
          <p:cNvPr id="6" name="正方形/長方形 5"/>
          <p:cNvSpPr/>
          <p:nvPr/>
        </p:nvSpPr>
        <p:spPr>
          <a:xfrm>
            <a:off x="128587" y="5409220"/>
            <a:ext cx="9648000" cy="8979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indent="0">
              <a:lnSpc>
                <a:spcPct val="110000"/>
              </a:lnSpc>
              <a:buNone/>
            </a:pPr>
            <a:r>
              <a:rPr lang="en-US" altLang="ja-JP" sz="800" dirty="0" smtClean="0">
                <a:solidFill>
                  <a:schemeClr val="tx1"/>
                </a:solidFill>
              </a:rPr>
              <a:t>※</a:t>
            </a:r>
            <a:r>
              <a:rPr lang="en-US" altLang="ja-JP" sz="800" dirty="0">
                <a:solidFill>
                  <a:schemeClr val="tx1"/>
                </a:solidFill>
              </a:rPr>
              <a:t>1</a:t>
            </a:r>
            <a:r>
              <a:rPr lang="ja-JP" altLang="en-US" sz="800" dirty="0">
                <a:solidFill>
                  <a:schemeClr val="tx1"/>
                </a:solidFill>
              </a:rPr>
              <a:t>：原作品を改変し、風刺などを交えて創作したもの。</a:t>
            </a:r>
            <a:endParaRPr lang="en-US" altLang="ja-JP" sz="800" dirty="0">
              <a:solidFill>
                <a:schemeClr val="tx1"/>
              </a:solidFill>
            </a:endParaRPr>
          </a:p>
          <a:p>
            <a:pPr marL="0" indent="0">
              <a:lnSpc>
                <a:spcPct val="110000"/>
              </a:lnSpc>
              <a:buNone/>
            </a:pPr>
            <a:r>
              <a:rPr lang="en-US" altLang="ja-JP" sz="800" dirty="0">
                <a:solidFill>
                  <a:schemeClr val="tx1"/>
                </a:solidFill>
              </a:rPr>
              <a:t>※2</a:t>
            </a:r>
            <a:r>
              <a:rPr lang="ja-JP" altLang="en-US" sz="800" dirty="0">
                <a:solidFill>
                  <a:schemeClr val="tx1"/>
                </a:solidFill>
              </a:rPr>
              <a:t>：尊敬するデザイナーの作品や作風に対して、敬意をもって自分の作品に取り入れたり、似た作品を創作したりすること。</a:t>
            </a:r>
            <a:endParaRPr lang="en-US" altLang="ja-JP" sz="800" dirty="0">
              <a:solidFill>
                <a:schemeClr val="tx1"/>
              </a:solidFill>
            </a:endParaRPr>
          </a:p>
          <a:p>
            <a:pPr marL="0" indent="0">
              <a:lnSpc>
                <a:spcPct val="110000"/>
              </a:lnSpc>
              <a:buNone/>
            </a:pPr>
            <a:r>
              <a:rPr lang="en-US" altLang="ja-JP" sz="800" dirty="0">
                <a:solidFill>
                  <a:schemeClr val="tx1"/>
                </a:solidFill>
              </a:rPr>
              <a:t>※3</a:t>
            </a:r>
            <a:r>
              <a:rPr lang="ja-JP" altLang="en-US" sz="800" dirty="0">
                <a:solidFill>
                  <a:schemeClr val="tx1"/>
                </a:solidFill>
              </a:rPr>
              <a:t>：絵や写真といった素材を、切り貼りして創作する手法。</a:t>
            </a:r>
            <a:endParaRPr lang="en-US" altLang="ja-JP" sz="800" dirty="0">
              <a:solidFill>
                <a:schemeClr val="tx1"/>
              </a:solidFill>
            </a:endParaRPr>
          </a:p>
          <a:p>
            <a:pPr marL="0" indent="0">
              <a:lnSpc>
                <a:spcPct val="110000"/>
              </a:lnSpc>
              <a:buNone/>
            </a:pPr>
            <a:r>
              <a:rPr lang="en-US" altLang="ja-JP" sz="800" dirty="0">
                <a:solidFill>
                  <a:schemeClr val="tx1"/>
                </a:solidFill>
              </a:rPr>
              <a:t>※4</a:t>
            </a:r>
            <a:r>
              <a:rPr lang="ja-JP" altLang="en-US" sz="800" dirty="0">
                <a:solidFill>
                  <a:schemeClr val="tx1"/>
                </a:solidFill>
              </a:rPr>
              <a:t>：原曲を編集して新しい楽曲を創作する手法</a:t>
            </a:r>
            <a:r>
              <a:rPr lang="ja-JP" altLang="en-US" sz="800" dirty="0" smtClean="0">
                <a:solidFill>
                  <a:schemeClr val="tx1"/>
                </a:solidFill>
              </a:rPr>
              <a:t>。</a:t>
            </a:r>
            <a:endParaRPr kumimoji="1" lang="ja-JP" altLang="en-US" sz="800" dirty="0">
              <a:solidFill>
                <a:schemeClr val="tx1"/>
              </a:solidFill>
            </a:endParaRPr>
          </a:p>
        </p:txBody>
      </p:sp>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46198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12-03</a:t>
            </a:r>
            <a:r>
              <a:rPr kumimoji="1" lang="ja-JP" altLang="en-US" dirty="0" smtClean="0"/>
              <a:t>　パロディ等と著作権制度</a:t>
            </a:r>
            <a:endParaRPr kumimoji="1" lang="ja-JP" altLang="en-US" dirty="0"/>
          </a:p>
        </p:txBody>
      </p:sp>
      <p:sp>
        <p:nvSpPr>
          <p:cNvPr id="3" name="コンテンツ プレースホルダー 2"/>
          <p:cNvSpPr>
            <a:spLocks noGrp="1"/>
          </p:cNvSpPr>
          <p:nvPr>
            <p:ph idx="1"/>
          </p:nvPr>
        </p:nvSpPr>
        <p:spPr>
          <a:xfrm>
            <a:off x="128464" y="1265720"/>
            <a:ext cx="9649072" cy="720000"/>
          </a:xfrm>
        </p:spPr>
        <p:txBody>
          <a:bodyPr/>
          <a:lstStyle/>
          <a:p>
            <a:pPr marL="0" indent="0">
              <a:buNone/>
            </a:pPr>
            <a:r>
              <a:rPr kumimoji="1" lang="ja-JP" altLang="en-US" dirty="0" smtClean="0"/>
              <a:t>モンタージュ写真の作成・頒布が、元になった写真を撮影した写真家の同一性保持権を侵害するかが争われた。</a:t>
            </a:r>
            <a:endParaRPr kumimoji="1" lang="ja-JP" altLang="en-US" dirty="0"/>
          </a:p>
        </p:txBody>
      </p:sp>
      <p:sp>
        <p:nvSpPr>
          <p:cNvPr id="4" name="テキスト プレースホルダー 3"/>
          <p:cNvSpPr>
            <a:spLocks noGrp="1"/>
          </p:cNvSpPr>
          <p:nvPr>
            <p:ph type="body" sz="quarter" idx="10"/>
          </p:nvPr>
        </p:nvSpPr>
        <p:spPr>
          <a:solidFill>
            <a:schemeClr val="accent6">
              <a:lumMod val="40000"/>
              <a:lumOff val="60000"/>
            </a:schemeClr>
          </a:solidFill>
        </p:spPr>
        <p:txBody>
          <a:bodyPr/>
          <a:lstStyle/>
          <a:p>
            <a:pPr marL="0" indent="0">
              <a:buNone/>
            </a:pPr>
            <a:r>
              <a:rPr lang="ja-JP" altLang="en-US" sz="1600" dirty="0"/>
              <a:t>裁判例：</a:t>
            </a:r>
            <a:r>
              <a:rPr lang="en-US" altLang="ja-JP" sz="1600" dirty="0"/>
              <a:t>〔</a:t>
            </a:r>
            <a:r>
              <a:rPr lang="ja-JP" altLang="en-US" sz="1600" dirty="0"/>
              <a:t>パロディ・モンタージュ写真事件</a:t>
            </a:r>
            <a:r>
              <a:rPr lang="en-US" altLang="ja-JP" sz="1600" dirty="0"/>
              <a:t>〕</a:t>
            </a:r>
            <a:r>
              <a:rPr lang="ja-JP" altLang="en-US" sz="1600" dirty="0"/>
              <a:t>最判昭和</a:t>
            </a:r>
            <a:r>
              <a:rPr lang="en-US" altLang="ja-JP" sz="1600" dirty="0"/>
              <a:t>55</a:t>
            </a:r>
            <a:r>
              <a:rPr lang="ja-JP" altLang="en-US" sz="1600" dirty="0"/>
              <a:t>年</a:t>
            </a:r>
            <a:r>
              <a:rPr lang="en-US" altLang="ja-JP" sz="1600" dirty="0"/>
              <a:t>3</a:t>
            </a:r>
            <a:r>
              <a:rPr lang="ja-JP" altLang="en-US" sz="1600" dirty="0"/>
              <a:t>月</a:t>
            </a:r>
            <a:r>
              <a:rPr lang="en-US" altLang="ja-JP" sz="1600" dirty="0"/>
              <a:t>28</a:t>
            </a:r>
            <a:r>
              <a:rPr lang="ja-JP" altLang="en-US" sz="1600" dirty="0"/>
              <a:t>日（昭和</a:t>
            </a:r>
            <a:r>
              <a:rPr lang="en-US" altLang="ja-JP" sz="1600" dirty="0" smtClean="0"/>
              <a:t>51</a:t>
            </a:r>
            <a:r>
              <a:rPr lang="ja-JP" altLang="en-US" sz="1600" dirty="0" smtClean="0"/>
              <a:t>年（</a:t>
            </a:r>
            <a:r>
              <a:rPr lang="ja-JP" altLang="en-US" sz="1600" dirty="0"/>
              <a:t>オ）</a:t>
            </a:r>
            <a:r>
              <a:rPr lang="en-US" altLang="ja-JP" sz="1600" dirty="0"/>
              <a:t>923</a:t>
            </a:r>
            <a:r>
              <a:rPr lang="ja-JP" altLang="en-US" sz="1600" dirty="0"/>
              <a:t>号</a:t>
            </a:r>
            <a:r>
              <a:rPr lang="ja-JP" altLang="en-US" sz="1600" dirty="0" smtClean="0"/>
              <a:t>）</a:t>
            </a:r>
            <a:endParaRPr lang="ja-JP" altLang="en-US" sz="1600" dirty="0"/>
          </a:p>
        </p:txBody>
      </p:sp>
      <p:sp>
        <p:nvSpPr>
          <p:cNvPr id="6" name="スライド番号プレースホルダー 5"/>
          <p:cNvSpPr>
            <a:spLocks noGrp="1"/>
          </p:cNvSpPr>
          <p:nvPr>
            <p:ph type="sldNum" sz="quarter" idx="12"/>
          </p:nvPr>
        </p:nvSpPr>
        <p:spPr/>
        <p:txBody>
          <a:bodyPr/>
          <a:lstStyle/>
          <a:p>
            <a:fld id="{0B1296A0-BB5A-491C-8A3A-2721A8AE2E9D}" type="slidenum">
              <a:rPr lang="ja-JP" altLang="en-US" smtClean="0"/>
              <a:pPr/>
              <a:t>17</a:t>
            </a:fld>
            <a:endParaRPr lang="ja-JP" altLang="en-US" dirty="0"/>
          </a:p>
        </p:txBody>
      </p:sp>
      <p:pic>
        <p:nvPicPr>
          <p:cNvPr id="7" name="図 6"/>
          <p:cNvPicPr>
            <a:picLocks noChangeAspect="1"/>
          </p:cNvPicPr>
          <p:nvPr/>
        </p:nvPicPr>
        <p:blipFill>
          <a:blip r:embed="rId3"/>
          <a:stretch>
            <a:fillRect/>
          </a:stretch>
        </p:blipFill>
        <p:spPr>
          <a:xfrm>
            <a:off x="797073" y="2401581"/>
            <a:ext cx="3342979" cy="2768278"/>
          </a:xfrm>
          <a:prstGeom prst="rect">
            <a:avLst/>
          </a:prstGeom>
        </p:spPr>
      </p:pic>
      <p:pic>
        <p:nvPicPr>
          <p:cNvPr id="8" name="図 7"/>
          <p:cNvPicPr>
            <a:picLocks noChangeAspect="1"/>
          </p:cNvPicPr>
          <p:nvPr/>
        </p:nvPicPr>
        <p:blipFill>
          <a:blip r:embed="rId4"/>
          <a:stretch>
            <a:fillRect/>
          </a:stretch>
        </p:blipFill>
        <p:spPr>
          <a:xfrm>
            <a:off x="6531082" y="2234711"/>
            <a:ext cx="1811059" cy="3102018"/>
          </a:xfrm>
          <a:prstGeom prst="rect">
            <a:avLst/>
          </a:prstGeom>
        </p:spPr>
      </p:pic>
      <p:sp>
        <p:nvSpPr>
          <p:cNvPr id="9" name="正方形/長方形 8"/>
          <p:cNvSpPr/>
          <p:nvPr/>
        </p:nvSpPr>
        <p:spPr>
          <a:xfrm>
            <a:off x="128587" y="6019200"/>
            <a:ext cx="9648000" cy="287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lnSpc>
                <a:spcPct val="110000"/>
              </a:lnSpc>
            </a:pPr>
            <a:r>
              <a:rPr kumimoji="1" lang="ja-JP" altLang="en-US" sz="800" dirty="0" smtClean="0">
                <a:solidFill>
                  <a:schemeClr val="tx1"/>
                </a:solidFill>
              </a:rPr>
              <a:t>出典：民集</a:t>
            </a:r>
            <a:r>
              <a:rPr kumimoji="1" lang="en-US" altLang="ja-JP" sz="800" dirty="0" smtClean="0">
                <a:solidFill>
                  <a:schemeClr val="tx1"/>
                </a:solidFill>
              </a:rPr>
              <a:t>34</a:t>
            </a:r>
            <a:r>
              <a:rPr kumimoji="1" lang="ja-JP" altLang="en-US" sz="800" dirty="0" smtClean="0">
                <a:solidFill>
                  <a:schemeClr val="tx1"/>
                </a:solidFill>
              </a:rPr>
              <a:t>巻</a:t>
            </a:r>
            <a:r>
              <a:rPr kumimoji="1" lang="en-US" altLang="ja-JP" sz="800" dirty="0" smtClean="0">
                <a:solidFill>
                  <a:schemeClr val="tx1"/>
                </a:solidFill>
              </a:rPr>
              <a:t>3</a:t>
            </a:r>
            <a:r>
              <a:rPr kumimoji="1" lang="ja-JP" altLang="en-US" sz="800" dirty="0" smtClean="0">
                <a:solidFill>
                  <a:schemeClr val="tx1"/>
                </a:solidFill>
              </a:rPr>
              <a:t>号</a:t>
            </a:r>
            <a:r>
              <a:rPr kumimoji="1" lang="en-US" altLang="ja-JP" sz="800" dirty="0" smtClean="0">
                <a:solidFill>
                  <a:schemeClr val="tx1"/>
                </a:solidFill>
              </a:rPr>
              <a:t>244</a:t>
            </a:r>
            <a:r>
              <a:rPr kumimoji="1" lang="ja-JP" altLang="en-US" sz="800" dirty="0" smtClean="0">
                <a:solidFill>
                  <a:schemeClr val="tx1"/>
                </a:solidFill>
              </a:rPr>
              <a:t>頁以下</a:t>
            </a:r>
            <a:endParaRPr kumimoji="1" lang="ja-JP" altLang="en-US" sz="800" dirty="0">
              <a:solidFill>
                <a:schemeClr val="tx1"/>
              </a:solidFill>
            </a:endParaRPr>
          </a:p>
        </p:txBody>
      </p:sp>
      <p:sp>
        <p:nvSpPr>
          <p:cNvPr id="10"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67509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12-03</a:t>
            </a:r>
            <a:r>
              <a:rPr kumimoji="1" lang="ja-JP" altLang="en-US" dirty="0" smtClean="0"/>
              <a:t>　パロディ等と著作権制度</a:t>
            </a:r>
            <a:endParaRPr kumimoji="1" lang="ja-JP" altLang="en-US" dirty="0"/>
          </a:p>
        </p:txBody>
      </p:sp>
      <p:sp>
        <p:nvSpPr>
          <p:cNvPr id="7" name="コンテンツ プレースホルダー 6"/>
          <p:cNvSpPr>
            <a:spLocks noGrp="1"/>
          </p:cNvSpPr>
          <p:nvPr>
            <p:ph idx="1"/>
          </p:nvPr>
        </p:nvSpPr>
        <p:spPr/>
        <p:txBody>
          <a:bodyPr/>
          <a:lstStyle/>
          <a:p>
            <a:pPr marL="0" indent="0">
              <a:buNone/>
            </a:pPr>
            <a:r>
              <a:rPr kumimoji="1" lang="ja-JP" altLang="en-US" dirty="0" smtClean="0"/>
              <a:t>ゲームキャラクター等が漫画内で無断使用されているとして、ゲーム会社により、漫画家や出版社の関係者が、著作権侵害で刑事告訴された事件。後に民事事件でも、ゲームに関わるキャラクター、画像、ロゴ等の無断使用が著作物の利用に当たるか、また、当たるとして「引用」として許容されるかが問題となった。</a:t>
            </a:r>
            <a:endParaRPr kumimoji="1" lang="en-US" altLang="ja-JP" dirty="0" smtClean="0"/>
          </a:p>
          <a:p>
            <a:pPr marL="0" indent="0">
              <a:buNone/>
            </a:pPr>
            <a:r>
              <a:rPr kumimoji="1" lang="ja-JP" altLang="en-US" dirty="0" smtClean="0"/>
              <a:t>後に和解に至り、刑事告訴も取り下げられた。</a:t>
            </a:r>
            <a:endParaRPr kumimoji="1" lang="ja-JP" altLang="en-US" dirty="0"/>
          </a:p>
        </p:txBody>
      </p:sp>
      <p:sp>
        <p:nvSpPr>
          <p:cNvPr id="8" name="テキスト プレースホルダー 7"/>
          <p:cNvSpPr>
            <a:spLocks noGrp="1"/>
          </p:cNvSpPr>
          <p:nvPr>
            <p:ph type="body" sz="quarter" idx="10"/>
          </p:nvPr>
        </p:nvSpPr>
        <p:spPr>
          <a:solidFill>
            <a:schemeClr val="accent6">
              <a:lumMod val="40000"/>
              <a:lumOff val="60000"/>
            </a:schemeClr>
          </a:solidFill>
        </p:spPr>
        <p:txBody>
          <a:bodyPr/>
          <a:lstStyle/>
          <a:p>
            <a:pPr marL="0" indent="0">
              <a:buNone/>
            </a:pPr>
            <a:r>
              <a:rPr kumimoji="1" lang="en-US" altLang="ja-JP" dirty="0" smtClean="0"/>
              <a:t>〔</a:t>
            </a:r>
            <a:r>
              <a:rPr kumimoji="1" lang="ja-JP" altLang="en-US" dirty="0" smtClean="0"/>
              <a:t>ハイスコア・ガール事件</a:t>
            </a:r>
            <a:r>
              <a:rPr kumimoji="1" lang="en-US" altLang="ja-JP" dirty="0" smtClean="0"/>
              <a:t>〕</a:t>
            </a:r>
            <a:endParaRPr kumimoji="1" lang="ja-JP" altLang="en-US" dirty="0"/>
          </a:p>
        </p:txBody>
      </p:sp>
      <p:sp>
        <p:nvSpPr>
          <p:cNvPr id="5" name="スライド番号プレースホルダー 4"/>
          <p:cNvSpPr>
            <a:spLocks noGrp="1"/>
          </p:cNvSpPr>
          <p:nvPr>
            <p:ph type="sldNum" sz="quarter" idx="12"/>
          </p:nvPr>
        </p:nvSpPr>
        <p:spPr/>
        <p:txBody>
          <a:bodyPr/>
          <a:lstStyle/>
          <a:p>
            <a:fld id="{0B1296A0-BB5A-491C-8A3A-2721A8AE2E9D}" type="slidenum">
              <a:rPr lang="ja-JP" altLang="en-US" smtClean="0"/>
              <a:pPr/>
              <a:t>18</a:t>
            </a:fld>
            <a:endParaRPr lang="ja-JP" altLang="en-US" dirty="0"/>
          </a:p>
        </p:txBody>
      </p:sp>
      <p:sp>
        <p:nvSpPr>
          <p:cNvPr id="9"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907489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6">
              <a:lumMod val="40000"/>
              <a:lumOff val="60000"/>
            </a:schemeClr>
          </a:solidFill>
        </p:spPr>
        <p:txBody>
          <a:bodyPr/>
          <a:lstStyle/>
          <a:p>
            <a:r>
              <a:rPr kumimoji="1" lang="ja-JP" altLang="en-US" sz="2800" dirty="0" smtClean="0"/>
              <a:t>第</a:t>
            </a:r>
            <a:r>
              <a:rPr kumimoji="1" lang="en-US" altLang="ja-JP" sz="2800" dirty="0" smtClean="0"/>
              <a:t>12</a:t>
            </a:r>
            <a:r>
              <a:rPr kumimoji="1" lang="ja-JP" altLang="en-US" sz="2800" dirty="0" smtClean="0"/>
              <a:t>時限</a:t>
            </a:r>
            <a:r>
              <a:rPr kumimoji="1" lang="en-US" altLang="ja-JP" sz="2800" dirty="0" smtClean="0"/>
              <a:t/>
            </a:r>
            <a:br>
              <a:rPr kumimoji="1" lang="en-US" altLang="ja-JP" sz="2800" dirty="0" smtClean="0"/>
            </a:br>
            <a:r>
              <a:rPr lang="en-US" altLang="ja-JP" sz="2800" dirty="0"/>
              <a:t/>
            </a:r>
            <a:br>
              <a:rPr lang="en-US" altLang="ja-JP" sz="2800" dirty="0"/>
            </a:br>
            <a:r>
              <a:rPr lang="ja-JP" altLang="en-US" sz="2800" dirty="0" smtClean="0"/>
              <a:t>表現を守る</a:t>
            </a:r>
            <a:r>
              <a:rPr lang="en-US" altLang="ja-JP" sz="2800" dirty="0" smtClean="0"/>
              <a:t/>
            </a:r>
            <a:br>
              <a:rPr lang="en-US" altLang="ja-JP" sz="2800" dirty="0" smtClean="0"/>
            </a:br>
            <a:r>
              <a:rPr lang="ja-JP" altLang="en-US" sz="2800" dirty="0" smtClean="0"/>
              <a:t>デザイン創作と著作物（</a:t>
            </a:r>
            <a:r>
              <a:rPr lang="en-US" altLang="ja-JP" sz="2800" dirty="0" smtClean="0"/>
              <a:t>3</a:t>
            </a:r>
            <a:r>
              <a:rPr lang="ja-JP" altLang="en-US" sz="2800" dirty="0" smtClean="0"/>
              <a:t>）</a:t>
            </a:r>
            <a:endParaRPr kumimoji="1" lang="ja-JP" altLang="en-US" sz="2800" dirty="0"/>
          </a:p>
        </p:txBody>
      </p:sp>
      <p:sp>
        <p:nvSpPr>
          <p:cNvPr id="3" name="サブタイトル 2"/>
          <p:cNvSpPr>
            <a:spLocks noGrp="1"/>
          </p:cNvSpPr>
          <p:nvPr>
            <p:ph type="subTitle" idx="1"/>
          </p:nvPr>
        </p:nvSpPr>
        <p:spPr/>
        <p:txBody>
          <a:bodyPr/>
          <a:lstStyle/>
          <a:p>
            <a:r>
              <a:rPr kumimoji="1" lang="ja-JP" altLang="en-US" dirty="0" smtClean="0"/>
              <a:t>「デザイナーが身につけておくべき知財の基本」</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1</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253261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12-04</a:t>
            </a:r>
            <a:br>
              <a:rPr kumimoji="1" lang="en-US" altLang="ja-JP" dirty="0" smtClean="0"/>
            </a:br>
            <a:r>
              <a:rPr lang="en-US" altLang="ja-JP" dirty="0" smtClean="0"/>
              <a:t>CASE</a:t>
            </a:r>
            <a:r>
              <a:rPr lang="ja-JP" altLang="en-US" dirty="0" smtClean="0"/>
              <a:t>の考え方</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19</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517579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a:solidFill>
            <a:schemeClr val="accent6">
              <a:lumMod val="40000"/>
              <a:lumOff val="60000"/>
            </a:schemeClr>
          </a:solidFill>
        </p:spPr>
        <p:txBody>
          <a:bodyPr/>
          <a:lstStyle/>
          <a:p>
            <a:r>
              <a:rPr kumimoji="1" lang="en-US" altLang="ja-JP" dirty="0" smtClean="0"/>
              <a:t>12-04</a:t>
            </a:r>
            <a:r>
              <a:rPr kumimoji="1" lang="ja-JP" altLang="en-US" dirty="0" smtClean="0"/>
              <a:t>　</a:t>
            </a:r>
            <a:r>
              <a:rPr kumimoji="1" lang="en-US" altLang="ja-JP" dirty="0" smtClean="0"/>
              <a:t>CASE</a:t>
            </a:r>
            <a:r>
              <a:rPr kumimoji="1" lang="ja-JP" altLang="en-US" dirty="0" smtClean="0"/>
              <a:t>の考え方</a:t>
            </a:r>
            <a:endParaRPr kumimoji="1" lang="ja-JP" altLang="en-US" dirty="0"/>
          </a:p>
        </p:txBody>
      </p:sp>
      <p:sp>
        <p:nvSpPr>
          <p:cNvPr id="7" name="コンテンツ プレースホルダー 6"/>
          <p:cNvSpPr>
            <a:spLocks noGrp="1"/>
          </p:cNvSpPr>
          <p:nvPr>
            <p:ph idx="1"/>
          </p:nvPr>
        </p:nvSpPr>
        <p:spPr/>
        <p:txBody>
          <a:bodyPr/>
          <a:lstStyle/>
          <a:p>
            <a:r>
              <a:rPr kumimoji="1" lang="en-US" altLang="ja-JP" dirty="0" smtClean="0"/>
              <a:t>D</a:t>
            </a:r>
            <a:r>
              <a:rPr kumimoji="1" lang="ja-JP" altLang="en-US" dirty="0" smtClean="0"/>
              <a:t>が図書館でコピーした行為</a:t>
            </a:r>
            <a:r>
              <a:rPr kumimoji="1" lang="en-US" altLang="ja-JP" dirty="0" smtClean="0"/>
              <a:t/>
            </a:r>
            <a:br>
              <a:rPr kumimoji="1" lang="en-US" altLang="ja-JP" dirty="0" smtClean="0"/>
            </a:br>
            <a:r>
              <a:rPr kumimoji="1" lang="ja-JP" altLang="en-US" dirty="0" smtClean="0"/>
              <a:t>→　複製（図書館内の複写サービスについて規定した著作権法第</a:t>
            </a:r>
            <a:r>
              <a:rPr kumimoji="1" lang="en-US" altLang="ja-JP" dirty="0" smtClean="0"/>
              <a:t>31</a:t>
            </a:r>
            <a:r>
              <a:rPr kumimoji="1" lang="ja-JP" altLang="en-US" dirty="0" smtClean="0"/>
              <a:t>条も関連する）</a:t>
            </a:r>
            <a:r>
              <a:rPr lang="en-US" altLang="ja-JP" dirty="0" smtClean="0"/>
              <a:t/>
            </a:r>
            <a:br>
              <a:rPr lang="en-US" altLang="ja-JP" dirty="0" smtClean="0"/>
            </a:br>
            <a:r>
              <a:rPr lang="ja-JP" altLang="en-US" dirty="0" smtClean="0"/>
              <a:t>→　私的使用のための複製に該当しうる。</a:t>
            </a:r>
            <a:endParaRPr lang="en-US" altLang="ja-JP" dirty="0" smtClean="0"/>
          </a:p>
          <a:p>
            <a:endParaRPr kumimoji="1" lang="en-US" altLang="ja-JP" dirty="0"/>
          </a:p>
          <a:p>
            <a:r>
              <a:rPr lang="en-US" altLang="ja-JP" dirty="0" smtClean="0"/>
              <a:t>D</a:t>
            </a:r>
            <a:r>
              <a:rPr lang="ja-JP" altLang="en-US" dirty="0" smtClean="0"/>
              <a:t>が美術館で作品を写真に収めた行為</a:t>
            </a:r>
            <a:r>
              <a:rPr lang="en-US" altLang="ja-JP" dirty="0"/>
              <a:t/>
            </a:r>
            <a:br>
              <a:rPr lang="en-US" altLang="ja-JP" dirty="0"/>
            </a:br>
            <a:r>
              <a:rPr lang="ja-JP" altLang="en-US" dirty="0" smtClean="0"/>
              <a:t>→　複製</a:t>
            </a:r>
            <a:r>
              <a:rPr lang="en-US" altLang="ja-JP" dirty="0" smtClean="0"/>
              <a:t/>
            </a:r>
            <a:br>
              <a:rPr lang="en-US" altLang="ja-JP" dirty="0" smtClean="0"/>
            </a:br>
            <a:r>
              <a:rPr lang="ja-JP" altLang="en-US" dirty="0" smtClean="0"/>
              <a:t>→　私的使用のための複製に該当しうる。</a:t>
            </a:r>
            <a:endParaRPr lang="en-US" altLang="ja-JP" dirty="0" smtClean="0"/>
          </a:p>
          <a:p>
            <a:endParaRPr lang="en-US" altLang="ja-JP" dirty="0"/>
          </a:p>
          <a:p>
            <a:r>
              <a:rPr lang="en-US" altLang="ja-JP" dirty="0" smtClean="0"/>
              <a:t>D</a:t>
            </a:r>
            <a:r>
              <a:rPr lang="ja-JP" altLang="en-US" dirty="0" smtClean="0"/>
              <a:t>が既存の写真作品をコラージュした行為</a:t>
            </a:r>
            <a:r>
              <a:rPr lang="en-US" altLang="ja-JP" dirty="0" smtClean="0"/>
              <a:t/>
            </a:r>
            <a:br>
              <a:rPr lang="en-US" altLang="ja-JP" dirty="0" smtClean="0"/>
            </a:br>
            <a:r>
              <a:rPr lang="ja-JP" altLang="en-US" dirty="0" smtClean="0"/>
              <a:t>→　複製＋翻案</a:t>
            </a:r>
            <a:r>
              <a:rPr lang="en-US" altLang="ja-JP" dirty="0" smtClean="0"/>
              <a:t/>
            </a:r>
            <a:br>
              <a:rPr lang="en-US" altLang="ja-JP" dirty="0" smtClean="0"/>
            </a:br>
            <a:r>
              <a:rPr lang="ja-JP" altLang="en-US" dirty="0" smtClean="0"/>
              <a:t>→　権利制限規定に該当するものはない。</a:t>
            </a:r>
            <a:endParaRPr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20</a:t>
            </a:fld>
            <a:endParaRPr lang="ja-JP" altLang="en-US" dirty="0"/>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303548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CASE</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グラフィックデザイナーの</a:t>
            </a:r>
            <a:r>
              <a:rPr lang="en-US" altLang="ja-JP" dirty="0" smtClean="0"/>
              <a:t>D</a:t>
            </a:r>
            <a:r>
              <a:rPr lang="ja-JP" altLang="en-US" dirty="0" smtClean="0"/>
              <a:t>は、次の作品展に出展する作品の草案で悩んでいた。そこで、きっかけを掴むため図書館で他人の作品集を見ていたところ、何点か草案作りに使えそうな作品が収録された作品集があったので、図書館内で使えそうな作品をコピーしてアイデアを膨らませたり、自ら美術館に足を運び、展示物を写真に収めて事務所で検討したりしていた。その折、偶然インターネットで見つけた既存の写真作品が、これまで考えていたアイデアにマッチするものだったので、この写真作品をコラージュして、新しいビジュアル作品を作成した。</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2</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4219635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ja-JP" altLang="en-US" dirty="0" smtClean="0"/>
              <a:t>表現を守る　デザイン創作と著作物（</a:t>
            </a:r>
            <a:r>
              <a:rPr kumimoji="1" lang="en-US" altLang="ja-JP" dirty="0" smtClean="0"/>
              <a:t>3</a:t>
            </a:r>
            <a:r>
              <a:rPr kumimoji="1" lang="ja-JP" altLang="en-US" dirty="0" smtClean="0"/>
              <a:t>）　目次</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12-01</a:t>
            </a:r>
            <a:r>
              <a:rPr lang="en-US" altLang="ja-JP" dirty="0"/>
              <a:t>	</a:t>
            </a:r>
            <a:r>
              <a:rPr lang="en-US" altLang="ja-JP" dirty="0" smtClean="0"/>
              <a:t>	</a:t>
            </a:r>
            <a:r>
              <a:rPr kumimoji="1" lang="ja-JP" altLang="en-US" dirty="0" smtClean="0"/>
              <a:t>著作者人格権とは</a:t>
            </a:r>
            <a:endParaRPr kumimoji="1" lang="en-US" altLang="ja-JP" dirty="0" smtClean="0"/>
          </a:p>
          <a:p>
            <a:pPr marL="0" indent="0">
              <a:buNone/>
            </a:pPr>
            <a:endParaRPr kumimoji="1" lang="en-US" altLang="ja-JP" dirty="0" smtClean="0"/>
          </a:p>
          <a:p>
            <a:pPr marL="0" indent="0">
              <a:buNone/>
            </a:pPr>
            <a:r>
              <a:rPr lang="en-US" altLang="ja-JP" dirty="0" smtClean="0"/>
              <a:t>12-02</a:t>
            </a:r>
            <a:r>
              <a:rPr lang="en-US" altLang="ja-JP" dirty="0"/>
              <a:t>	</a:t>
            </a:r>
            <a:r>
              <a:rPr lang="en-US" altLang="ja-JP" dirty="0" smtClean="0"/>
              <a:t>	</a:t>
            </a:r>
            <a:r>
              <a:rPr lang="ja-JP" altLang="en-US" dirty="0" smtClean="0"/>
              <a:t>例外的に著作権者の許諾なしに</a:t>
            </a:r>
            <a:r>
              <a:rPr lang="en-US" altLang="ja-JP" dirty="0" smtClean="0"/>
              <a:t/>
            </a:r>
            <a:br>
              <a:rPr lang="en-US" altLang="ja-JP" dirty="0" smtClean="0"/>
            </a:br>
            <a:r>
              <a:rPr lang="en-US" altLang="ja-JP" dirty="0" smtClean="0"/>
              <a:t>		</a:t>
            </a:r>
            <a:r>
              <a:rPr lang="ja-JP" altLang="en-US" dirty="0" smtClean="0"/>
              <a:t>著作物を利用できる場合</a:t>
            </a:r>
            <a:endParaRPr lang="en-US" altLang="ja-JP" dirty="0" smtClean="0"/>
          </a:p>
          <a:p>
            <a:pPr marL="0" indent="0">
              <a:buNone/>
            </a:pPr>
            <a:endParaRPr lang="en-US" altLang="ja-JP" dirty="0" smtClean="0"/>
          </a:p>
          <a:p>
            <a:pPr marL="0" indent="0">
              <a:buNone/>
            </a:pPr>
            <a:r>
              <a:rPr kumimoji="1" lang="en-US" altLang="ja-JP" dirty="0" smtClean="0"/>
              <a:t>12-03</a:t>
            </a:r>
            <a:r>
              <a:rPr lang="en-US" altLang="ja-JP" dirty="0"/>
              <a:t>	</a:t>
            </a:r>
            <a:r>
              <a:rPr lang="en-US" altLang="ja-JP" dirty="0" smtClean="0"/>
              <a:t>	</a:t>
            </a:r>
            <a:r>
              <a:rPr kumimoji="1" lang="ja-JP" altLang="en-US" dirty="0" smtClean="0"/>
              <a:t>パロディ等と著作権制度</a:t>
            </a:r>
            <a:endParaRPr kumimoji="1" lang="en-US" altLang="ja-JP" dirty="0" smtClean="0"/>
          </a:p>
          <a:p>
            <a:pPr marL="0" indent="0">
              <a:buNone/>
            </a:pPr>
            <a:endParaRPr kumimoji="1" lang="en-US" altLang="ja-JP" dirty="0" smtClean="0"/>
          </a:p>
          <a:p>
            <a:pPr marL="0" indent="0">
              <a:buNone/>
            </a:pPr>
            <a:r>
              <a:rPr lang="en-US" altLang="ja-JP" dirty="0" smtClean="0"/>
              <a:t>12-04</a:t>
            </a:r>
            <a:r>
              <a:rPr lang="en-US" altLang="ja-JP" dirty="0"/>
              <a:t>	</a:t>
            </a:r>
            <a:r>
              <a:rPr lang="en-US" altLang="ja-JP" dirty="0" smtClean="0"/>
              <a:t>	CASE</a:t>
            </a:r>
            <a:r>
              <a:rPr lang="ja-JP" altLang="en-US" dirty="0" smtClean="0"/>
              <a:t>の考え方</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3</a:t>
            </a:fld>
            <a:endParaRPr lang="ja-JP" altLang="en-US" dirty="0"/>
          </a:p>
        </p:txBody>
      </p:sp>
      <p:sp>
        <p:nvSpPr>
          <p:cNvPr id="6"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886007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smtClean="0"/>
              <a:t>12-01</a:t>
            </a:r>
            <a:r>
              <a:rPr kumimoji="1" lang="en-US" altLang="ja-JP" dirty="0" smtClean="0"/>
              <a:t/>
            </a:r>
            <a:br>
              <a:rPr kumimoji="1" lang="en-US" altLang="ja-JP" dirty="0" smtClean="0"/>
            </a:br>
            <a:r>
              <a:rPr kumimoji="1" lang="ja-JP" altLang="en-US" dirty="0" smtClean="0"/>
              <a:t>著作者人格権とは</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4</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3429134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12-01</a:t>
            </a:r>
            <a:r>
              <a:rPr kumimoji="1" lang="ja-JP" altLang="en-US" dirty="0" smtClean="0"/>
              <a:t>　著作者人格権とは</a:t>
            </a:r>
            <a:endParaRPr kumimoji="1" lang="ja-JP" altLang="en-US" dirty="0"/>
          </a:p>
        </p:txBody>
      </p:sp>
      <p:sp>
        <p:nvSpPr>
          <p:cNvPr id="3" name="コンテンツ プレースホルダー 2"/>
          <p:cNvSpPr>
            <a:spLocks noGrp="1"/>
          </p:cNvSpPr>
          <p:nvPr>
            <p:ph idx="1"/>
          </p:nvPr>
        </p:nvSpPr>
        <p:spPr>
          <a:xfrm>
            <a:off x="128464" y="692696"/>
            <a:ext cx="9649072" cy="1080000"/>
          </a:xfrm>
          <a:solidFill>
            <a:schemeClr val="accent6">
              <a:lumMod val="20000"/>
              <a:lumOff val="80000"/>
            </a:schemeClr>
          </a:solidFill>
        </p:spPr>
        <p:txBody>
          <a:bodyPr/>
          <a:lstStyle/>
          <a:p>
            <a:r>
              <a:rPr kumimoji="1" lang="ja-JP" altLang="en-US" dirty="0" smtClean="0"/>
              <a:t>著作者人格権は、著作者の思い入れや名誉を守るもの。</a:t>
            </a:r>
            <a:endParaRPr kumimoji="1" lang="en-US" altLang="ja-JP" dirty="0" smtClean="0"/>
          </a:p>
          <a:p>
            <a:r>
              <a:rPr kumimoji="1" lang="ja-JP" altLang="en-US" dirty="0" smtClean="0"/>
              <a:t>著作権を他人に譲渡しても、著作者人格権は著作者に残る（著作者人格権は譲渡も放棄もできないと考えられている）。</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5</a:t>
            </a:fld>
            <a:endParaRPr lang="ja-JP" altLang="en-US" dirty="0"/>
          </a:p>
        </p:txBody>
      </p:sp>
      <p:sp>
        <p:nvSpPr>
          <p:cNvPr id="7" name="正方形/長方形 6"/>
          <p:cNvSpPr/>
          <p:nvPr/>
        </p:nvSpPr>
        <p:spPr>
          <a:xfrm>
            <a:off x="1209600" y="4508382"/>
            <a:ext cx="1584000"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創作者</a:t>
            </a:r>
            <a:endParaRPr kumimoji="1" lang="ja-JP" altLang="en-US" dirty="0">
              <a:solidFill>
                <a:schemeClr val="tx1"/>
              </a:solidFill>
            </a:endParaRPr>
          </a:p>
        </p:txBody>
      </p:sp>
      <p:sp>
        <p:nvSpPr>
          <p:cNvPr id="6" name="角丸四角形 5"/>
          <p:cNvSpPr/>
          <p:nvPr/>
        </p:nvSpPr>
        <p:spPr>
          <a:xfrm>
            <a:off x="5097600" y="3428382"/>
            <a:ext cx="3600399" cy="2520280"/>
          </a:xfrm>
          <a:prstGeom prst="roundRect">
            <a:avLst>
              <a:gd name="adj" fmla="val 3062"/>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673600" y="4076382"/>
            <a:ext cx="2448000" cy="72008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①著作権</a:t>
            </a:r>
            <a:endParaRPr kumimoji="1" lang="ja-JP" altLang="en-US" dirty="0">
              <a:solidFill>
                <a:schemeClr val="tx1"/>
              </a:solidFill>
            </a:endParaRPr>
          </a:p>
        </p:txBody>
      </p:sp>
      <p:sp>
        <p:nvSpPr>
          <p:cNvPr id="9" name="正方形/長方形 8"/>
          <p:cNvSpPr/>
          <p:nvPr/>
        </p:nvSpPr>
        <p:spPr>
          <a:xfrm>
            <a:off x="5673600" y="4940888"/>
            <a:ext cx="2448000" cy="7200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b="1" dirty="0" smtClean="0">
                <a:solidFill>
                  <a:schemeClr val="bg1"/>
                </a:solidFill>
              </a:rPr>
              <a:t>②著作者人格権</a:t>
            </a:r>
            <a:endParaRPr kumimoji="1" lang="ja-JP" altLang="en-US" b="1" dirty="0">
              <a:solidFill>
                <a:schemeClr val="bg1"/>
              </a:solidFill>
            </a:endParaRPr>
          </a:p>
        </p:txBody>
      </p:sp>
      <p:sp>
        <p:nvSpPr>
          <p:cNvPr id="10" name="正方形/長方形 9"/>
          <p:cNvSpPr/>
          <p:nvPr/>
        </p:nvSpPr>
        <p:spPr>
          <a:xfrm>
            <a:off x="5529600" y="3067200"/>
            <a:ext cx="2736304"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著作者の権利</a:t>
            </a:r>
            <a:endParaRPr kumimoji="1" lang="ja-JP" altLang="en-US" dirty="0">
              <a:solidFill>
                <a:schemeClr val="tx1"/>
              </a:solidFill>
            </a:endParaRPr>
          </a:p>
        </p:txBody>
      </p:sp>
      <p:sp>
        <p:nvSpPr>
          <p:cNvPr id="13" name="正方形/長方形 12"/>
          <p:cNvSpPr/>
          <p:nvPr/>
        </p:nvSpPr>
        <p:spPr>
          <a:xfrm>
            <a:off x="2793600" y="2059200"/>
            <a:ext cx="2736304"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lang="ja-JP" altLang="en-US" sz="2400" dirty="0" smtClean="0">
                <a:solidFill>
                  <a:schemeClr val="tx1"/>
                </a:solidFill>
              </a:rPr>
              <a:t>著作物の創作</a:t>
            </a:r>
            <a:endParaRPr kumimoji="1" lang="ja-JP" altLang="en-US" dirty="0">
              <a:solidFill>
                <a:schemeClr val="tx1"/>
              </a:solidFill>
            </a:endParaRPr>
          </a:p>
        </p:txBody>
      </p:sp>
      <p:sp>
        <p:nvSpPr>
          <p:cNvPr id="14" name="下矢印 13"/>
          <p:cNvSpPr/>
          <p:nvPr/>
        </p:nvSpPr>
        <p:spPr>
          <a:xfrm>
            <a:off x="4089600" y="2923200"/>
            <a:ext cx="144000" cy="1800000"/>
          </a:xfrm>
          <a:prstGeom prst="downArrow">
            <a:avLst>
              <a:gd name="adj1" fmla="val 50000"/>
              <a:gd name="adj2" fmla="val 9960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矢印コネクタ 19"/>
          <p:cNvCxnSpPr>
            <a:stCxn id="7" idx="3"/>
          </p:cNvCxnSpPr>
          <p:nvPr/>
        </p:nvCxnSpPr>
        <p:spPr>
          <a:xfrm>
            <a:off x="2793600" y="4868422"/>
            <a:ext cx="2304000" cy="0"/>
          </a:xfrm>
          <a:prstGeom prst="straightConnector1">
            <a:avLst/>
          </a:prstGeom>
          <a:ln w="25400">
            <a:solidFill>
              <a:schemeClr val="accent6"/>
            </a:solidFill>
            <a:tailEnd type="triangle" w="lg" len="lg"/>
          </a:ln>
        </p:spPr>
        <p:style>
          <a:lnRef idx="1">
            <a:schemeClr val="accent1"/>
          </a:lnRef>
          <a:fillRef idx="0">
            <a:schemeClr val="accent1"/>
          </a:fillRef>
          <a:effectRef idx="0">
            <a:schemeClr val="accent1"/>
          </a:effectRef>
          <a:fontRef idx="minor">
            <a:schemeClr val="tx1"/>
          </a:fontRef>
        </p:style>
      </p:cxnSp>
      <p:sp>
        <p:nvSpPr>
          <p:cNvPr id="1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154588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12-01</a:t>
            </a:r>
            <a:r>
              <a:rPr kumimoji="1" lang="ja-JP" altLang="en-US" dirty="0" smtClean="0"/>
              <a:t>　著作者人格権とは</a:t>
            </a:r>
            <a:endParaRPr kumimoji="1" lang="ja-JP" altLang="en-US" dirty="0"/>
          </a:p>
        </p:txBody>
      </p:sp>
      <p:sp>
        <p:nvSpPr>
          <p:cNvPr id="3" name="コンテンツ プレースホルダー 2"/>
          <p:cNvSpPr>
            <a:spLocks noGrp="1"/>
          </p:cNvSpPr>
          <p:nvPr>
            <p:ph idx="1"/>
          </p:nvPr>
        </p:nvSpPr>
        <p:spPr>
          <a:xfrm>
            <a:off x="128464" y="692696"/>
            <a:ext cx="9649072" cy="792000"/>
          </a:xfrm>
          <a:solidFill>
            <a:schemeClr val="accent6">
              <a:lumMod val="20000"/>
              <a:lumOff val="80000"/>
            </a:schemeClr>
          </a:solidFill>
        </p:spPr>
        <p:txBody>
          <a:bodyPr/>
          <a:lstStyle/>
          <a:p>
            <a:r>
              <a:rPr kumimoji="1" lang="ja-JP" altLang="en-US" dirty="0" smtClean="0"/>
              <a:t>著作者人格権には、公表権、氏名表示権、同一性保持権の</a:t>
            </a:r>
            <a:r>
              <a:rPr kumimoji="1" lang="en-US" altLang="ja-JP" dirty="0" smtClean="0"/>
              <a:t>3</a:t>
            </a:r>
            <a:r>
              <a:rPr kumimoji="1" lang="ja-JP" altLang="en-US" dirty="0" smtClean="0"/>
              <a:t>つがある。</a:t>
            </a:r>
            <a:endParaRPr kumimoji="1" lang="en-US" altLang="ja-JP" dirty="0" smtClean="0"/>
          </a:p>
          <a:p>
            <a:r>
              <a:rPr lang="ja-JP" altLang="en-US" dirty="0"/>
              <a:t>著作物の</a:t>
            </a:r>
            <a:r>
              <a:rPr kumimoji="1" lang="ja-JP" altLang="en-US" dirty="0" smtClean="0"/>
              <a:t>タイトルの改変は、内容の改変と同様に許されない。</a:t>
            </a:r>
            <a:endParaRPr kumimoji="1" lang="ja-JP" altLang="en-US" dirty="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6</a:t>
            </a:fld>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65313429"/>
              </p:ext>
            </p:extLst>
          </p:nvPr>
        </p:nvGraphicFramePr>
        <p:xfrm>
          <a:off x="633000" y="2347200"/>
          <a:ext cx="8640000" cy="3456000"/>
        </p:xfrm>
        <a:graphic>
          <a:graphicData uri="http://schemas.openxmlformats.org/drawingml/2006/table">
            <a:tbl>
              <a:tblPr>
                <a:tableStyleId>{5C22544A-7EE6-4342-B048-85BDC9FD1C3A}</a:tableStyleId>
              </a:tblPr>
              <a:tblGrid>
                <a:gridCol w="3456000">
                  <a:extLst>
                    <a:ext uri="{9D8B030D-6E8A-4147-A177-3AD203B41FA5}">
                      <a16:colId xmlns:a16="http://schemas.microsoft.com/office/drawing/2014/main" val="20000"/>
                    </a:ext>
                  </a:extLst>
                </a:gridCol>
                <a:gridCol w="5184000">
                  <a:extLst>
                    <a:ext uri="{9D8B030D-6E8A-4147-A177-3AD203B41FA5}">
                      <a16:colId xmlns:a16="http://schemas.microsoft.com/office/drawing/2014/main" val="20001"/>
                    </a:ext>
                  </a:extLst>
                </a:gridCol>
              </a:tblGrid>
              <a:tr h="1152000">
                <a:tc>
                  <a:txBody>
                    <a:bodyPr/>
                    <a:lstStyle/>
                    <a:p>
                      <a:pPr algn="ctr">
                        <a:lnSpc>
                          <a:spcPct val="110000"/>
                        </a:lnSpc>
                      </a:pPr>
                      <a:r>
                        <a:rPr kumimoji="1" lang="ja-JP" altLang="en-US" sz="2400" dirty="0" smtClean="0"/>
                        <a:t>公表権</a:t>
                      </a:r>
                      <a:endParaRPr kumimoji="1" lang="ja-JP" altLang="en-US" sz="2400" dirty="0"/>
                    </a:p>
                  </a:txBody>
                  <a:tcPr anchor="ctr">
                    <a:solidFill>
                      <a:schemeClr val="accent6">
                        <a:lumMod val="40000"/>
                        <a:lumOff val="60000"/>
                      </a:schemeClr>
                    </a:solidFill>
                  </a:tcPr>
                </a:tc>
                <a:tc>
                  <a:txBody>
                    <a:bodyPr/>
                    <a:lstStyle/>
                    <a:p>
                      <a:pPr>
                        <a:lnSpc>
                          <a:spcPct val="110000"/>
                        </a:lnSpc>
                      </a:pPr>
                      <a:r>
                        <a:rPr kumimoji="1" lang="ja-JP" altLang="en-US" sz="1800" dirty="0" smtClean="0"/>
                        <a:t>未公表の著作物を公表するかしないか、また、いつ、どのような形で公表するかは、著作者が自由に決定できる。</a:t>
                      </a:r>
                      <a:endParaRPr kumimoji="1" lang="en-US" altLang="ja-JP" sz="1800" dirty="0" smtClean="0"/>
                    </a:p>
                  </a:txBody>
                  <a:tcPr anchor="ctr">
                    <a:solidFill>
                      <a:schemeClr val="bg1">
                        <a:lumMod val="95000"/>
                      </a:schemeClr>
                    </a:solidFill>
                  </a:tcPr>
                </a:tc>
                <a:extLst>
                  <a:ext uri="{0D108BD9-81ED-4DB2-BD59-A6C34878D82A}">
                    <a16:rowId xmlns:a16="http://schemas.microsoft.com/office/drawing/2014/main" val="10000"/>
                  </a:ext>
                </a:extLst>
              </a:tr>
              <a:tr h="1152000">
                <a:tc>
                  <a:txBody>
                    <a:bodyPr/>
                    <a:lstStyle/>
                    <a:p>
                      <a:pPr algn="ctr">
                        <a:lnSpc>
                          <a:spcPct val="110000"/>
                        </a:lnSpc>
                      </a:pPr>
                      <a:r>
                        <a:rPr kumimoji="1" lang="ja-JP" altLang="en-US" sz="2400" dirty="0" smtClean="0"/>
                        <a:t>氏名表示権</a:t>
                      </a:r>
                      <a:endParaRPr kumimoji="1" lang="ja-JP" altLang="en-US" sz="2400" dirty="0"/>
                    </a:p>
                  </a:txBody>
                  <a:tcPr anchor="ctr">
                    <a:solidFill>
                      <a:schemeClr val="accent6">
                        <a:lumMod val="40000"/>
                        <a:lumOff val="60000"/>
                      </a:schemeClr>
                    </a:solidFill>
                  </a:tcPr>
                </a:tc>
                <a:tc>
                  <a:txBody>
                    <a:bodyPr/>
                    <a:lstStyle/>
                    <a:p>
                      <a:pPr marL="0" marR="0" indent="0" algn="l"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著作者は、自分の著作物を公表する際、（匿名を含めて）クレジット表記を求めることができる。</a:t>
                      </a:r>
                      <a:endParaRPr kumimoji="1" lang="en-US" altLang="ja-JP" sz="1800" dirty="0" smtClean="0"/>
                    </a:p>
                  </a:txBody>
                  <a:tcPr anchor="ctr">
                    <a:solidFill>
                      <a:schemeClr val="bg1">
                        <a:lumMod val="95000"/>
                      </a:schemeClr>
                    </a:solidFill>
                  </a:tcPr>
                </a:tc>
                <a:extLst>
                  <a:ext uri="{0D108BD9-81ED-4DB2-BD59-A6C34878D82A}">
                    <a16:rowId xmlns:a16="http://schemas.microsoft.com/office/drawing/2014/main" val="10001"/>
                  </a:ext>
                </a:extLst>
              </a:tr>
              <a:tr h="1152000">
                <a:tc>
                  <a:txBody>
                    <a:bodyPr/>
                    <a:lstStyle/>
                    <a:p>
                      <a:pPr algn="ctr">
                        <a:lnSpc>
                          <a:spcPct val="110000"/>
                        </a:lnSpc>
                      </a:pPr>
                      <a:r>
                        <a:rPr kumimoji="1" lang="ja-JP" altLang="en-US" sz="2400" dirty="0" smtClean="0"/>
                        <a:t>同一性保持権</a:t>
                      </a:r>
                      <a:endParaRPr kumimoji="1" lang="ja-JP" altLang="en-US" sz="2400" dirty="0"/>
                    </a:p>
                  </a:txBody>
                  <a:tcPr anchor="ctr">
                    <a:solidFill>
                      <a:schemeClr val="accent6">
                        <a:lumMod val="40000"/>
                        <a:lumOff val="60000"/>
                      </a:schemeClr>
                    </a:solidFill>
                  </a:tcPr>
                </a:tc>
                <a:tc>
                  <a:txBody>
                    <a:bodyPr/>
                    <a:lstStyle/>
                    <a:p>
                      <a:pPr marL="0" marR="0" indent="0" algn="l" defTabSz="990570" rtl="0" eaLnBrk="1" fontAlgn="auto" latinLnBrk="0" hangingPunct="1">
                        <a:lnSpc>
                          <a:spcPct val="110000"/>
                        </a:lnSpc>
                        <a:spcBef>
                          <a:spcPts val="0"/>
                        </a:spcBef>
                        <a:spcAft>
                          <a:spcPts val="0"/>
                        </a:spcAft>
                        <a:buClrTx/>
                        <a:buSzTx/>
                        <a:buFontTx/>
                        <a:buNone/>
                        <a:tabLst/>
                        <a:defRPr/>
                      </a:pPr>
                      <a:r>
                        <a:rPr kumimoji="1" lang="ja-JP" altLang="en-US" sz="1800" dirty="0" smtClean="0"/>
                        <a:t>著作者は、自分の著作物の内容や題名を、意に反して勝手に改変されないようにすることを求めることができる。</a:t>
                      </a:r>
                      <a:endParaRPr kumimoji="1" lang="en-US" altLang="ja-JP" sz="1800" dirty="0" smtClean="0"/>
                    </a:p>
                  </a:txBody>
                  <a:tcPr anchor="c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7"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686392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lang="en-US" altLang="ja-JP" dirty="0" smtClean="0"/>
              <a:t>12-02</a:t>
            </a:r>
            <a:r>
              <a:rPr kumimoji="1" lang="en-US" altLang="ja-JP" dirty="0" smtClean="0"/>
              <a:t/>
            </a:r>
            <a:br>
              <a:rPr kumimoji="1" lang="en-US" altLang="ja-JP" dirty="0" smtClean="0"/>
            </a:br>
            <a:r>
              <a:rPr kumimoji="1" lang="ja-JP" altLang="en-US" dirty="0" smtClean="0"/>
              <a:t>例外的に著作権者の許諾なしに</a:t>
            </a:r>
            <a:r>
              <a:rPr kumimoji="1" lang="en-US" altLang="ja-JP" dirty="0" smtClean="0"/>
              <a:t/>
            </a:r>
            <a:br>
              <a:rPr kumimoji="1" lang="en-US" altLang="ja-JP" dirty="0" smtClean="0"/>
            </a:br>
            <a:r>
              <a:rPr kumimoji="1" lang="ja-JP" altLang="en-US" dirty="0" smtClean="0"/>
              <a:t>著作物を利用できる場合</a:t>
            </a:r>
            <a:endParaRPr kumimoji="1" lang="ja-JP" altLang="en-US" dirty="0"/>
          </a:p>
        </p:txBody>
      </p:sp>
      <p:sp>
        <p:nvSpPr>
          <p:cNvPr id="4" name="スライド番号プレースホルダー 3"/>
          <p:cNvSpPr>
            <a:spLocks noGrp="1"/>
          </p:cNvSpPr>
          <p:nvPr>
            <p:ph type="sldNum" sz="quarter" idx="11"/>
          </p:nvPr>
        </p:nvSpPr>
        <p:spPr/>
        <p:txBody>
          <a:bodyPr/>
          <a:lstStyle/>
          <a:p>
            <a:fld id="{0B1296A0-BB5A-491C-8A3A-2721A8AE2E9D}" type="slidenum">
              <a:rPr lang="ja-JP" altLang="en-US" smtClean="0"/>
              <a:pPr/>
              <a:t>7</a:t>
            </a:fld>
            <a:endParaRPr lang="ja-JP" altLang="en-US" dirty="0"/>
          </a:p>
        </p:txBody>
      </p:sp>
      <p:sp>
        <p:nvSpPr>
          <p:cNvPr id="5"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1634113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40000"/>
              <a:lumOff val="60000"/>
            </a:schemeClr>
          </a:solidFill>
        </p:spPr>
        <p:txBody>
          <a:bodyPr/>
          <a:lstStyle/>
          <a:p>
            <a:r>
              <a:rPr kumimoji="1" lang="en-US" altLang="ja-JP" dirty="0" smtClean="0"/>
              <a:t>12-02</a:t>
            </a:r>
            <a:r>
              <a:rPr kumimoji="1" lang="ja-JP" altLang="en-US" dirty="0" smtClean="0"/>
              <a:t>　例外的に著作権者の許諾なしに著作物を利用できる場合</a:t>
            </a:r>
            <a:endParaRPr kumimoji="1" lang="ja-JP" altLang="en-US" dirty="0"/>
          </a:p>
        </p:txBody>
      </p:sp>
      <p:sp>
        <p:nvSpPr>
          <p:cNvPr id="3" name="コンテンツ プレースホルダー 2"/>
          <p:cNvSpPr>
            <a:spLocks noGrp="1"/>
          </p:cNvSpPr>
          <p:nvPr>
            <p:ph idx="1"/>
          </p:nvPr>
        </p:nvSpPr>
        <p:spPr>
          <a:xfrm>
            <a:off x="128464" y="692696"/>
            <a:ext cx="9649072" cy="1368000"/>
          </a:xfrm>
          <a:solidFill>
            <a:schemeClr val="accent6">
              <a:lumMod val="20000"/>
              <a:lumOff val="80000"/>
            </a:schemeClr>
          </a:solidFill>
        </p:spPr>
        <p:txBody>
          <a:bodyPr/>
          <a:lstStyle/>
          <a:p>
            <a:r>
              <a:rPr kumimoji="1" lang="ja-JP" altLang="en-US" dirty="0" smtClean="0"/>
              <a:t>著作権法では、例外的に著作権者の許諾なしに著作物を利用できる場合を定める規定（権利制限規定）が設けられている。</a:t>
            </a:r>
            <a:endParaRPr kumimoji="1" lang="en-US" altLang="ja-JP" dirty="0" smtClean="0"/>
          </a:p>
          <a:p>
            <a:r>
              <a:rPr kumimoji="1" lang="ja-JP" altLang="en-US" dirty="0" smtClean="0"/>
              <a:t>権利制限規定は、著作権に対するものであり、著作者人格権については及ばない。その適用により著作権侵害は回避できても、著作者人格権侵害になることもあり得る。</a:t>
            </a:r>
            <a:endParaRPr kumimoji="1" lang="en-US" altLang="ja-JP" dirty="0" smtClean="0"/>
          </a:p>
        </p:txBody>
      </p:sp>
      <p:sp>
        <p:nvSpPr>
          <p:cNvPr id="5" name="スライド番号プレースホルダー 4"/>
          <p:cNvSpPr>
            <a:spLocks noGrp="1"/>
          </p:cNvSpPr>
          <p:nvPr>
            <p:ph type="sldNum" sz="quarter" idx="11"/>
          </p:nvPr>
        </p:nvSpPr>
        <p:spPr/>
        <p:txBody>
          <a:bodyPr/>
          <a:lstStyle/>
          <a:p>
            <a:fld id="{0B1296A0-BB5A-491C-8A3A-2721A8AE2E9D}" type="slidenum">
              <a:rPr lang="ja-JP" altLang="en-US" smtClean="0"/>
              <a:pPr/>
              <a:t>8</a:t>
            </a:fld>
            <a:endParaRPr lang="ja-JP" altLang="en-US" dirty="0"/>
          </a:p>
        </p:txBody>
      </p:sp>
      <p:sp>
        <p:nvSpPr>
          <p:cNvPr id="6" name="正方形/長方形 5"/>
          <p:cNvSpPr/>
          <p:nvPr/>
        </p:nvSpPr>
        <p:spPr>
          <a:xfrm>
            <a:off x="128464" y="2347200"/>
            <a:ext cx="8424000" cy="43204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0000"/>
              </a:lnSpc>
            </a:pPr>
            <a:r>
              <a:rPr kumimoji="1" lang="ja-JP" altLang="en-US" sz="2400" dirty="0" smtClean="0">
                <a:solidFill>
                  <a:schemeClr val="tx1"/>
                </a:solidFill>
              </a:rPr>
              <a:t>著作権者の許諾なく著作物を利用できる場合の代表的な例</a:t>
            </a:r>
            <a:endParaRPr kumimoji="1" lang="ja-JP" altLang="en-US" sz="2400" dirty="0">
              <a:solidFill>
                <a:schemeClr val="tx1"/>
              </a:solidFill>
            </a:endParaRPr>
          </a:p>
        </p:txBody>
      </p:sp>
      <p:sp>
        <p:nvSpPr>
          <p:cNvPr id="7" name="正方形/長方形 6"/>
          <p:cNvSpPr/>
          <p:nvPr/>
        </p:nvSpPr>
        <p:spPr>
          <a:xfrm>
            <a:off x="128464" y="2923200"/>
            <a:ext cx="9648949" cy="338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nSpc>
                <a:spcPct val="110000"/>
              </a:lnSpc>
              <a:buFont typeface="+mj-ea"/>
              <a:buAutoNum type="circleNumDbPlain"/>
            </a:pPr>
            <a:r>
              <a:rPr kumimoji="1" lang="ja-JP" altLang="en-US" b="1" dirty="0" smtClean="0">
                <a:solidFill>
                  <a:schemeClr val="tx1"/>
                </a:solidFill>
              </a:rPr>
              <a:t>私的使用のための複製</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写り込み</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引用</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学校における複製</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営利を目的としない上演</a:t>
            </a:r>
            <a:endParaRPr kumimoji="1" lang="en-US" altLang="ja-JP" b="1" dirty="0" smtClean="0">
              <a:solidFill>
                <a:schemeClr val="tx1"/>
              </a:solidFill>
            </a:endParaRPr>
          </a:p>
          <a:p>
            <a:pPr marL="342900" indent="-342900">
              <a:lnSpc>
                <a:spcPct val="110000"/>
              </a:lnSpc>
              <a:buFont typeface="+mj-ea"/>
              <a:buAutoNum type="circleNumDbPlain"/>
            </a:pPr>
            <a:r>
              <a:rPr kumimoji="1" lang="ja-JP" altLang="en-US" b="1" dirty="0" smtClean="0">
                <a:solidFill>
                  <a:schemeClr val="tx1"/>
                </a:solidFill>
              </a:rPr>
              <a:t>公開の美術の著作物等の利用　</a:t>
            </a:r>
            <a:r>
              <a:rPr kumimoji="1" lang="ja-JP" altLang="en-US" dirty="0" smtClean="0">
                <a:solidFill>
                  <a:schemeClr val="tx1"/>
                </a:solidFill>
              </a:rPr>
              <a:t>など</a:t>
            </a:r>
            <a:endParaRPr kumimoji="1" lang="en-US" altLang="ja-JP" dirty="0" smtClean="0">
              <a:solidFill>
                <a:schemeClr val="tx1"/>
              </a:solidFill>
            </a:endParaRPr>
          </a:p>
        </p:txBody>
      </p:sp>
      <p:sp>
        <p:nvSpPr>
          <p:cNvPr id="8" name="フッター プレースホルダー 1"/>
          <p:cNvSpPr>
            <a:spLocks noGrp="1"/>
          </p:cNvSpPr>
          <p:nvPr>
            <p:ph type="ftr" sz="quarter" idx="3"/>
          </p:nvPr>
        </p:nvSpPr>
        <p:spPr>
          <a:xfrm>
            <a:off x="128464" y="6451200"/>
            <a:ext cx="9649071" cy="288000"/>
          </a:xfrm>
          <a:prstGeom prst="rect">
            <a:avLst/>
          </a:prstGeom>
        </p:spPr>
        <p:txBody>
          <a:bodyPr vert="horz" lIns="91440" tIns="45720" rIns="91440" bIns="45720" rtlCol="0" anchor="ctr"/>
          <a:lstStyle>
            <a:lvl1pPr algn="ctr">
              <a:lnSpc>
                <a:spcPct val="110000"/>
              </a:lnSpc>
              <a:defRPr sz="800">
                <a:solidFill>
                  <a:schemeClr val="tx1">
                    <a:lumMod val="50000"/>
                    <a:lumOff val="50000"/>
                  </a:schemeClr>
                </a:solidFill>
                <a:latin typeface="+mn-ea"/>
                <a:ea typeface="+mn-ea"/>
              </a:defRPr>
            </a:lvl1pPr>
          </a:lstStyle>
          <a:p>
            <a:r>
              <a:rPr lang="ja-JP" altLang="en-US" dirty="0" smtClean="0"/>
              <a:t>デザインの創作活動の特性に応じた実践的な知的財産権制度の知識修得の在り方に関する調査研究</a:t>
            </a:r>
            <a:endParaRPr lang="en-US" altLang="ja-JP" dirty="0" smtClean="0"/>
          </a:p>
          <a:p>
            <a:r>
              <a:rPr lang="ja-JP" altLang="en-US" dirty="0" smtClean="0"/>
              <a:t>（平成</a:t>
            </a:r>
            <a:r>
              <a:rPr lang="en-US" altLang="ja-JP" dirty="0" smtClean="0"/>
              <a:t>28</a:t>
            </a:r>
            <a:r>
              <a:rPr lang="ja-JP" altLang="en-US" dirty="0" smtClean="0"/>
              <a:t>年度 特許庁産業財産権制度問題調査研究）</a:t>
            </a:r>
            <a:endParaRPr lang="ja-JP" altLang="en-US" dirty="0"/>
          </a:p>
        </p:txBody>
      </p:sp>
    </p:spTree>
    <p:extLst>
      <p:ext uri="{BB962C8B-B14F-4D97-AF65-F5344CB8AC3E}">
        <p14:creationId xmlns:p14="http://schemas.microsoft.com/office/powerpoint/2010/main" val="2941600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ユーザー定義 1">
      <a:dk1>
        <a:srgbClr val="000000"/>
      </a:dk1>
      <a:lt1>
        <a:srgbClr val="FFFFFF"/>
      </a:lt1>
      <a:dk2>
        <a:srgbClr val="4B77BE"/>
      </a:dk2>
      <a:lt2>
        <a:srgbClr val="AA6BCD"/>
      </a:lt2>
      <a:accent1>
        <a:srgbClr val="22A8F0"/>
      </a:accent1>
      <a:accent2>
        <a:srgbClr val="04A86A"/>
      </a:accent2>
      <a:accent3>
        <a:srgbClr val="669C0E"/>
      </a:accent3>
      <a:accent4>
        <a:srgbClr val="DA9406"/>
      </a:accent4>
      <a:accent5>
        <a:srgbClr val="FF4C18"/>
      </a:accent5>
      <a:accent6>
        <a:srgbClr val="C91F37"/>
      </a:accent6>
      <a:hlink>
        <a:srgbClr val="000000"/>
      </a:hlink>
      <a:folHlink>
        <a:srgbClr val="0000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4659</Words>
  <Application>Microsoft Office PowerPoint</Application>
  <PresentationFormat>A4 210 x 297 mm</PresentationFormat>
  <Paragraphs>292</Paragraphs>
  <Slides>21</Slides>
  <Notes>21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Ｐゴシック</vt:lpstr>
      <vt:lpstr>メイリオ</vt:lpstr>
      <vt:lpstr>Arial</vt:lpstr>
      <vt:lpstr>Wingdings</vt:lpstr>
      <vt:lpstr>Blank</vt:lpstr>
      <vt:lpstr>本教材の利用について</vt:lpstr>
      <vt:lpstr>第12時限  表現を守る デザイン創作と著作物（3）</vt:lpstr>
      <vt:lpstr>CASE</vt:lpstr>
      <vt:lpstr>表現を守る　デザイン創作と著作物（3）　目次</vt:lpstr>
      <vt:lpstr>12-01 著作者人格権とは</vt:lpstr>
      <vt:lpstr>12-01　著作者人格権とは</vt:lpstr>
      <vt:lpstr>12-01　著作者人格権とは</vt:lpstr>
      <vt:lpstr>12-02 例外的に著作権者の許諾なしに 著作物を利用できる場合</vt:lpstr>
      <vt:lpstr>12-02　例外的に著作権者の許諾なしに著作物を利用できる場合</vt:lpstr>
      <vt:lpstr>12-02　例外的に著作権者の許諾なしに著作物を利用できる場合</vt:lpstr>
      <vt:lpstr>12-02　例外的に著作権者の許諾なしに著作物を利用できる場合</vt:lpstr>
      <vt:lpstr>12-02　例外的に著作権者の許諾なしに著作物を利用できる場合</vt:lpstr>
      <vt:lpstr>12-02　例外的に著作権者の許諾なしに著作物を利用できる場合</vt:lpstr>
      <vt:lpstr>12-02　例外的に著作権者の許諾なしに著作物を利用できる場合</vt:lpstr>
      <vt:lpstr>12-02　例外的に著作権者の許諾なしに著作物を利用できる場合</vt:lpstr>
      <vt:lpstr>12-03 パロディ等と著作権制度</vt:lpstr>
      <vt:lpstr>12-03　パロディ等と著作権制度</vt:lpstr>
      <vt:lpstr>12-03　パロディ等と著作権制度</vt:lpstr>
      <vt:lpstr>12-03　パロディ等と著作権制度</vt:lpstr>
      <vt:lpstr>12-04 CASEの考え方</vt:lpstr>
      <vt:lpstr>12-04　CASEの考え方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2017-11-21T06:21:45Z</dcterms:created>
  <dcterms:modified xsi:type="dcterms:W3CDTF">2019-05-09T11:30:30Z</dcterms:modified>
</cp:coreProperties>
</file>