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21"/>
  </p:notesMasterIdLst>
  <p:handoutMasterIdLst>
    <p:handoutMasterId r:id="rId22"/>
  </p:handoutMasterIdLst>
  <p:sldIdLst>
    <p:sldId id="395" r:id="rId2"/>
    <p:sldId id="392" r:id="rId3"/>
    <p:sldId id="308" r:id="rId4"/>
    <p:sldId id="365" r:id="rId5"/>
    <p:sldId id="386" r:id="rId6"/>
    <p:sldId id="387" r:id="rId7"/>
    <p:sldId id="393" r:id="rId8"/>
    <p:sldId id="389" r:id="rId9"/>
    <p:sldId id="394" r:id="rId10"/>
    <p:sldId id="390" r:id="rId11"/>
    <p:sldId id="366" r:id="rId12"/>
    <p:sldId id="369" r:id="rId13"/>
    <p:sldId id="375" r:id="rId14"/>
    <p:sldId id="367" r:id="rId15"/>
    <p:sldId id="370" r:id="rId16"/>
    <p:sldId id="371" r:id="rId17"/>
    <p:sldId id="372" r:id="rId18"/>
    <p:sldId id="368" r:id="rId19"/>
    <p:sldId id="374" r:id="rId20"/>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pos="3211" userDrawn="1">
          <p15:clr>
            <a:srgbClr val="A4A3A4"/>
          </p15:clr>
        </p15:guide>
        <p15:guide id="4" pos="3029" userDrawn="1">
          <p15:clr>
            <a:srgbClr val="A4A3A4"/>
          </p15:clr>
        </p15:guide>
        <p15:guide id="5" orient="horz" pos="346" userDrawn="1">
          <p15:clr>
            <a:srgbClr val="A4A3A4"/>
          </p15:clr>
        </p15:guide>
        <p15:guide id="6" orient="horz" pos="4247" userDrawn="1">
          <p15:clr>
            <a:srgbClr val="A4A3A4"/>
          </p15:clr>
        </p15:guide>
        <p15:guide id="7" orient="horz" pos="436" userDrawn="1">
          <p15:clr>
            <a:srgbClr val="A4A3A4"/>
          </p15:clr>
        </p15:guide>
        <p15:guide id="8" pos="81" userDrawn="1">
          <p15:clr>
            <a:srgbClr val="A4A3A4"/>
          </p15:clr>
        </p15:guide>
        <p15:guide id="9" pos="6159" userDrawn="1">
          <p15:clr>
            <a:srgbClr val="A4A3A4"/>
          </p15:clr>
        </p15:guide>
        <p15:guide id="10" orient="horz" pos="709"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57020" autoAdjust="0"/>
  </p:normalViewPr>
  <p:slideViewPr>
    <p:cSldViewPr>
      <p:cViewPr varScale="1">
        <p:scale>
          <a:sx n="94" d="100"/>
          <a:sy n="94" d="100"/>
        </p:scale>
        <p:origin x="96" y="414"/>
      </p:cViewPr>
      <p:guideLst>
        <p:guide orient="horz" pos="2160"/>
        <p:guide pos="3120"/>
        <p:guide pos="3211"/>
        <p:guide pos="3029"/>
        <p:guide orient="horz" pos="346"/>
        <p:guide orient="horz" pos="4247"/>
        <p:guide orient="horz" pos="436"/>
        <p:guide pos="81"/>
        <p:guide pos="6159"/>
        <p:guide orient="horz" pos="709"/>
      </p:guideLst>
    </p:cSldViewPr>
  </p:slideViewPr>
  <p:outlineViewPr>
    <p:cViewPr>
      <p:scale>
        <a:sx n="33" d="100"/>
        <a:sy n="33" d="100"/>
      </p:scale>
      <p:origin x="0" y="-384"/>
    </p:cViewPr>
  </p:outlineViewPr>
  <p:notesTextViewPr>
    <p:cViewPr>
      <p:scale>
        <a:sx n="3" d="2"/>
        <a:sy n="3" d="2"/>
      </p:scale>
      <p:origin x="0" y="0"/>
    </p:cViewPr>
  </p:notesTextViewPr>
  <p:sorterViewPr>
    <p:cViewPr varScale="1">
      <p:scale>
        <a:sx n="100" d="100"/>
        <a:sy n="100" d="100"/>
      </p:scale>
      <p:origin x="0" y="-2208"/>
    </p:cViewPr>
  </p:sorterViewPr>
  <p:notesViewPr>
    <p:cSldViewPr showGuides="1">
      <p:cViewPr varScale="1">
        <p:scale>
          <a:sx n="76" d="100"/>
          <a:sy n="76" d="100"/>
        </p:scale>
        <p:origin x="2184" y="108"/>
      </p:cViewPr>
      <p:guideLst>
        <p:guide orient="horz" pos="3130"/>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15B4AD2-0971-486B-AE19-C453B0726B0F}" type="datetimeFigureOut">
              <a:rPr kumimoji="1" lang="ja-JP" altLang="en-US" smtClean="0"/>
              <a:t>2017/11/21</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A8C60B4F-9FDB-4280-BEA0-D171FEFE10DE}" type="slidenum">
              <a:rPr kumimoji="1" lang="ja-JP" altLang="en-US" smtClean="0"/>
              <a:t>‹#›</a:t>
            </a:fld>
            <a:endParaRPr kumimoji="1" lang="ja-JP" altLang="en-US"/>
          </a:p>
        </p:txBody>
      </p:sp>
    </p:spTree>
    <p:extLst>
      <p:ext uri="{BB962C8B-B14F-4D97-AF65-F5344CB8AC3E}">
        <p14:creationId xmlns:p14="http://schemas.microsoft.com/office/powerpoint/2010/main" val="749752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0720" y="4721186"/>
            <a:ext cx="5445760"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Tree>
    <p:extLst>
      <p:ext uri="{BB962C8B-B14F-4D97-AF65-F5344CB8AC3E}">
        <p14:creationId xmlns:p14="http://schemas.microsoft.com/office/powerpoint/2010/main" val="29163765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100" kern="1200">
        <a:solidFill>
          <a:schemeClr val="tx1"/>
        </a:solidFill>
        <a:latin typeface="+mn-ea"/>
        <a:ea typeface="+mn-ea"/>
        <a:cs typeface="+mn-cs"/>
      </a:defRPr>
    </a:lvl1pPr>
    <a:lvl2pPr marL="457200" algn="l" rtl="0" fontAlgn="base">
      <a:spcBef>
        <a:spcPct val="30000"/>
      </a:spcBef>
      <a:spcAft>
        <a:spcPct val="0"/>
      </a:spcAft>
      <a:defRPr kumimoji="1" sz="1100" kern="1200">
        <a:solidFill>
          <a:schemeClr val="tx1"/>
        </a:solidFill>
        <a:latin typeface="+mn-ea"/>
        <a:ea typeface="+mn-ea"/>
        <a:cs typeface="+mn-cs"/>
      </a:defRPr>
    </a:lvl2pPr>
    <a:lvl3pPr marL="914400" algn="l" rtl="0" fontAlgn="base">
      <a:spcBef>
        <a:spcPct val="30000"/>
      </a:spcBef>
      <a:spcAft>
        <a:spcPct val="0"/>
      </a:spcAft>
      <a:defRPr kumimoji="1" sz="1100" kern="1200">
        <a:solidFill>
          <a:schemeClr val="tx1"/>
        </a:solidFill>
        <a:latin typeface="+mn-ea"/>
        <a:ea typeface="+mn-ea"/>
        <a:cs typeface="+mn-cs"/>
      </a:defRPr>
    </a:lvl3pPr>
    <a:lvl4pPr marL="1371600" algn="l" rtl="0" fontAlgn="base">
      <a:spcBef>
        <a:spcPct val="30000"/>
      </a:spcBef>
      <a:spcAft>
        <a:spcPct val="0"/>
      </a:spcAft>
      <a:defRPr kumimoji="1" sz="1100" kern="1200">
        <a:solidFill>
          <a:schemeClr val="tx1"/>
        </a:solidFill>
        <a:latin typeface="+mn-ea"/>
        <a:ea typeface="+mn-ea"/>
        <a:cs typeface="+mn-cs"/>
      </a:defRPr>
    </a:lvl4pPr>
    <a:lvl5pPr marL="1828800" algn="l" rtl="0" fontAlgn="base">
      <a:spcBef>
        <a:spcPct val="30000"/>
      </a:spcBef>
      <a:spcAft>
        <a:spcPct val="0"/>
      </a:spcAft>
      <a:defRPr kumimoji="1" sz="11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1110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・意匠法と著作権法の違いを理解する。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pPr>
              <a:defRPr/>
            </a:pPr>
            <a:r>
              <a:rPr lang="ja-JP" altLang="en-US" sz="1100" dirty="0" smtClean="0">
                <a:latin typeface="+mn-ea"/>
                <a:ea typeface="+mn-ea"/>
                <a:cs typeface="メイリオ"/>
              </a:rPr>
              <a:t>・制度の目的が違う点をここでも強調しておく。</a:t>
            </a:r>
            <a:endParaRPr lang="en-US" altLang="ja-JP" sz="1100" dirty="0" smtClean="0">
              <a:latin typeface="+mn-ea"/>
              <a:ea typeface="+mn-ea"/>
              <a:cs typeface="メイリオ"/>
            </a:endParaRPr>
          </a:p>
          <a:p>
            <a:pPr>
              <a:defRPr/>
            </a:pPr>
            <a:r>
              <a:rPr lang="ja-JP" altLang="en-US" sz="1100" dirty="0" smtClean="0">
                <a:latin typeface="+mn-ea"/>
                <a:ea typeface="+mn-ea"/>
                <a:cs typeface="メイリオ"/>
              </a:rPr>
              <a:t>・意匠法は、工業上利用されるデザインを保護して産業の発達に寄与することを目的とするのに対して、著作権法は、文化の発展に寄与することを目的としている。ここでいう「文化の発展」は、芸術的・学術的表現を社会にもたらすことを意味する。</a:t>
            </a:r>
            <a:endParaRPr kumimoji="1" lang="ja-JP" altLang="en-US" dirty="0"/>
          </a:p>
        </p:txBody>
      </p:sp>
    </p:spTree>
    <p:extLst>
      <p:ext uri="{BB962C8B-B14F-4D97-AF65-F5344CB8AC3E}">
        <p14:creationId xmlns:p14="http://schemas.microsoft.com/office/powerpoint/2010/main" val="2445767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57173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sz="1100" kern="1200" dirty="0" smtClean="0">
                <a:solidFill>
                  <a:schemeClr val="tx1"/>
                </a:solidFill>
                <a:latin typeface="+mn-ea"/>
                <a:ea typeface="+mn-ea"/>
                <a:cs typeface="+mn-cs"/>
              </a:rPr>
              <a:t>・オープンデザインの例として、企業、デザイナー参加型事業提案コンペティションについて理解する。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100" kern="1200" dirty="0" smtClean="0">
                <a:solidFill>
                  <a:schemeClr val="tx1"/>
                </a:solidFill>
                <a:latin typeface="+mn-ea"/>
                <a:ea typeface="+mn-ea"/>
                <a:cs typeface="+mn-cs"/>
              </a:rPr>
              <a:t>・東京都内のものづくり中小企業と優れた課題解決力・提案力を併せ持つデザイナーとが協働することを目的とした、企業参加型のデザイン ・事業提案コンペティションであり、中小企業が持つ技術や固有の素材など、オリジナリティの高い要素を、ビジネスのシーズとしてコンペティションの「テーマ」に選定。選定されたテーマに対して、新たな用途開発を軸とした事業全体のデザインを「提案」 としてデザイナーから募集して審査を実施、優れた事業提案の実現化を支援している。</a:t>
            </a:r>
            <a:endParaRPr kumimoji="1" lang="en-US" altLang="ja-JP" sz="1100" kern="1200" dirty="0" smtClean="0">
              <a:solidFill>
                <a:schemeClr val="tx1"/>
              </a:solidFill>
              <a:latin typeface="+mn-ea"/>
              <a:ea typeface="+mn-ea"/>
              <a:cs typeface="+mn-cs"/>
            </a:endParaRPr>
          </a:p>
          <a:p>
            <a:endParaRPr kumimoji="1" lang="ja-JP" altLang="en-US" dirty="0" smtClean="0"/>
          </a:p>
          <a:p>
            <a:endParaRPr kumimoji="1" lang="ja-JP" altLang="en-US" dirty="0"/>
          </a:p>
        </p:txBody>
      </p:sp>
    </p:spTree>
    <p:extLst>
      <p:ext uri="{BB962C8B-B14F-4D97-AF65-F5344CB8AC3E}">
        <p14:creationId xmlns:p14="http://schemas.microsoft.com/office/powerpoint/2010/main" val="1285456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・事例を通じて、意匠のオープン化について理解する。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p>
          <a:p>
            <a:r>
              <a:rPr lang="ja-JP" altLang="en-US" dirty="0" smtClean="0">
                <a:latin typeface="+mn-ea"/>
                <a:ea typeface="+mn-ea"/>
                <a:cs typeface="メイリオ"/>
              </a:rPr>
              <a:t>・意匠のオープン化についての事例を挙げる。</a:t>
            </a:r>
            <a:endParaRPr lang="en-US" altLang="ja-JP" dirty="0" smtClean="0">
              <a:latin typeface="+mn-ea"/>
              <a:ea typeface="+mn-ea"/>
              <a:cs typeface="メイリオ"/>
            </a:endParaRPr>
          </a:p>
          <a:p>
            <a:r>
              <a:rPr lang="ja-JP" altLang="en-US" dirty="0" smtClean="0">
                <a:latin typeface="+mn-ea"/>
                <a:ea typeface="+mn-ea"/>
                <a:cs typeface="メイリオ"/>
              </a:rPr>
              <a:t>・例えば、</a:t>
            </a:r>
            <a:r>
              <a:rPr lang="en-US" altLang="ja-JP" dirty="0" smtClean="0">
                <a:latin typeface="+mn-ea"/>
                <a:ea typeface="+mn-ea"/>
                <a:cs typeface="メイリオ"/>
              </a:rPr>
              <a:t>Apple</a:t>
            </a:r>
            <a:r>
              <a:rPr lang="ja-JP" altLang="en-US" dirty="0" smtClean="0">
                <a:latin typeface="+mn-ea"/>
                <a:ea typeface="+mn-ea"/>
                <a:cs typeface="メイリオ"/>
              </a:rPr>
              <a:t>社では、製品発表後の製品のアクセサリーについては、同社ホームページにデザインガイドラインを掲載して、</a:t>
            </a:r>
            <a:r>
              <a:rPr kumimoji="1" lang="ja-JP" altLang="en-US" sz="1100" kern="1200" dirty="0" smtClean="0">
                <a:solidFill>
                  <a:schemeClr val="tx1"/>
                </a:solidFill>
                <a:latin typeface="+mn-ea"/>
                <a:ea typeface="+mn-ea"/>
                <a:cs typeface="メイリオ"/>
              </a:rPr>
              <a:t>ケース、カバー、画面プロテクター、カメラ用アタッチメント等の製作を奨励している。これにより社内開発ではフォローできない周辺機器の展開が想定され、ひいては、自社ブランドの価値を高めることにつながることが考えられる。</a:t>
            </a:r>
            <a:endParaRPr kumimoji="1" lang="en-US" altLang="ja-JP" sz="1100" kern="1200" dirty="0" smtClean="0">
              <a:solidFill>
                <a:schemeClr val="tx1"/>
              </a:solidFill>
              <a:latin typeface="+mn-ea"/>
              <a:ea typeface="+mn-ea"/>
              <a:cs typeface="メイリオ"/>
            </a:endParaRPr>
          </a:p>
          <a:p>
            <a:r>
              <a:rPr lang="en-US" altLang="ja-JP" dirty="0" smtClean="0">
                <a:latin typeface="+mn-ea"/>
                <a:ea typeface="+mn-ea"/>
                <a:cs typeface="メイリオ"/>
              </a:rPr>
              <a:t>https://developer.apple.com/jp/accessories/</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100" kern="1200" dirty="0" smtClean="0">
                <a:solidFill>
                  <a:schemeClr val="tx1"/>
                </a:solidFill>
                <a:latin typeface="+mn-ea"/>
                <a:ea typeface="+mn-ea"/>
                <a:cs typeface="メイリオ"/>
              </a:rPr>
              <a:t>・意匠権で権利を守るだけでなく、場合によってはオープン化によっても製品展開を行える分野があることを説明する。</a:t>
            </a:r>
            <a:endParaRPr kumimoji="1" lang="en-US" altLang="ja-JP" sz="1100" kern="1200" dirty="0" smtClean="0">
              <a:solidFill>
                <a:schemeClr val="tx1"/>
              </a:solidFill>
              <a:latin typeface="+mn-ea"/>
              <a:ea typeface="+mn-ea"/>
              <a:cs typeface="メイリオ"/>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dirty="0">
              <a:cs typeface="メイリオ"/>
            </a:endParaRPr>
          </a:p>
        </p:txBody>
      </p:sp>
    </p:spTree>
    <p:extLst>
      <p:ext uri="{BB962C8B-B14F-4D97-AF65-F5344CB8AC3E}">
        <p14:creationId xmlns:p14="http://schemas.microsoft.com/office/powerpoint/2010/main" val="211362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92395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a:t>
            </a:r>
            <a:r>
              <a:rPr kumimoji="1" lang="en-US" altLang="ja-JP" dirty="0" smtClean="0"/>
              <a:t>CASE</a:t>
            </a:r>
            <a:r>
              <a:rPr kumimoji="1" lang="ja-JP" altLang="en-US" dirty="0" smtClean="0"/>
              <a:t>を通じて、</a:t>
            </a:r>
            <a:r>
              <a:rPr kumimoji="1" lang="en-US" altLang="ja-JP" dirty="0" smtClean="0"/>
              <a:t>CC</a:t>
            </a:r>
            <a:r>
              <a:rPr kumimoji="1" lang="ja-JP" altLang="en-US" dirty="0" smtClean="0"/>
              <a:t>を見たことがあるかどうか振り返る。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p>
          <a:p>
            <a:r>
              <a:rPr kumimoji="1" lang="ja-JP" altLang="en-US" dirty="0" smtClean="0"/>
              <a:t>・学生に</a:t>
            </a:r>
            <a:r>
              <a:rPr kumimoji="1" lang="en-US" altLang="ja-JP" dirty="0" smtClean="0"/>
              <a:t>CC</a:t>
            </a:r>
            <a:r>
              <a:rPr lang="ja-JP" altLang="en-US" dirty="0" smtClean="0"/>
              <a:t>を見たことがあるか尋ねてみるとよい。見たことがない学生が多い場合は、例えば、ウィキペディアの一番下に</a:t>
            </a:r>
            <a:r>
              <a:rPr lang="en-US" altLang="ja-JP" dirty="0" smtClean="0"/>
              <a:t>CC</a:t>
            </a:r>
            <a:r>
              <a:rPr lang="ja-JP" altLang="en-US" dirty="0" smtClean="0"/>
              <a:t>があることを紹介する。</a:t>
            </a:r>
            <a:endParaRPr lang="en-US" altLang="ja-JP" dirty="0" smtClean="0"/>
          </a:p>
          <a:p>
            <a:r>
              <a:rPr kumimoji="1" lang="ja-JP" altLang="en-US" dirty="0" smtClean="0"/>
              <a:t>・次のスライドで、クリエイティブ・コモンズの概要をふまえて</a:t>
            </a:r>
            <a:r>
              <a:rPr kumimoji="1" lang="en-US" altLang="ja-JP" dirty="0" smtClean="0"/>
              <a:t>CASE</a:t>
            </a:r>
            <a:r>
              <a:rPr kumimoji="1" lang="ja-JP" altLang="en-US" dirty="0" smtClean="0"/>
              <a:t>の考え方を説明していく。</a:t>
            </a:r>
          </a:p>
        </p:txBody>
      </p:sp>
    </p:spTree>
    <p:extLst>
      <p:ext uri="{BB962C8B-B14F-4D97-AF65-F5344CB8AC3E}">
        <p14:creationId xmlns:p14="http://schemas.microsoft.com/office/powerpoint/2010/main" val="1056398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・クリエイティブ・コモンズ・ライセンスの概要を理解する。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p>
          <a:p>
            <a:r>
              <a:rPr kumimoji="1" lang="ja-JP" altLang="en-US" dirty="0" smtClean="0"/>
              <a:t>・著作権法（パート</a:t>
            </a:r>
            <a:r>
              <a:rPr kumimoji="1" lang="en-US" altLang="ja-JP" dirty="0" smtClean="0"/>
              <a:t>10</a:t>
            </a:r>
            <a:r>
              <a:rPr kumimoji="1" lang="ja-JP" altLang="en-US" dirty="0" smtClean="0"/>
              <a:t>～</a:t>
            </a:r>
            <a:r>
              <a:rPr kumimoji="1" lang="en-US" altLang="ja-JP" dirty="0" smtClean="0"/>
              <a:t>12</a:t>
            </a:r>
            <a:r>
              <a:rPr kumimoji="1" lang="ja-JP" altLang="en-US" dirty="0" smtClean="0"/>
              <a:t>）で学んだとおり、著作物を創作すると、原則として自動的に著作権が発生し、その利用には著作権者の許諾が必要となる。</a:t>
            </a:r>
            <a:endParaRPr kumimoji="1" lang="en-US" altLang="ja-JP" dirty="0" smtClean="0"/>
          </a:p>
          <a:p>
            <a:r>
              <a:rPr kumimoji="1" lang="ja-JP" altLang="en-US" dirty="0" smtClean="0"/>
              <a:t>・</a:t>
            </a:r>
            <a:r>
              <a:rPr lang="ja-JP" altLang="en-US" dirty="0" smtClean="0"/>
              <a:t>これに対して、クリエイティブ・コモンズ・ライセンスは、作品を公開する際に、その利用の条件をあらかじめ明らかにし、その条件を守る限り自由に利用して良いという意思表示をするためのものである。</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200" dirty="0" smtClean="0">
                <a:solidFill>
                  <a:schemeClr val="tx1"/>
                </a:solidFill>
                <a:effectLst/>
                <a:latin typeface="+mn-ea"/>
                <a:ea typeface="+mn-ea"/>
                <a:cs typeface="+mn-cs"/>
              </a:rPr>
              <a:t>・具体的なライセンスの類型について説明する。</a:t>
            </a:r>
            <a:r>
              <a:rPr kumimoji="1" lang="ja-JP" altLang="ja-JP" sz="1100" u="none" strike="noStrike" kern="1200" dirty="0" smtClean="0">
                <a:solidFill>
                  <a:schemeClr val="tx1"/>
                </a:solidFill>
                <a:effectLst/>
                <a:latin typeface="+mn-ea"/>
                <a:ea typeface="+mn-ea"/>
                <a:cs typeface="+mn-cs"/>
              </a:rPr>
              <a:t>パブリック・ライセンスのうち世界中でもっとも普及しているクリエイティブ・コモンズ</a:t>
            </a:r>
            <a:r>
              <a:rPr kumimoji="1" lang="ja-JP" altLang="en-US" sz="1100" u="none" strike="noStrike" kern="1200" dirty="0" smtClean="0">
                <a:solidFill>
                  <a:schemeClr val="tx1"/>
                </a:solidFill>
                <a:effectLst/>
                <a:latin typeface="+mn-ea"/>
                <a:ea typeface="+mn-ea"/>
                <a:cs typeface="+mn-cs"/>
              </a:rPr>
              <a:t>・</a:t>
            </a:r>
            <a:r>
              <a:rPr kumimoji="1" lang="ja-JP" altLang="ja-JP" sz="1100" u="none" strike="noStrike" kern="1200" dirty="0" smtClean="0">
                <a:solidFill>
                  <a:schemeClr val="tx1"/>
                </a:solidFill>
                <a:effectLst/>
                <a:latin typeface="+mn-ea"/>
                <a:ea typeface="+mn-ea"/>
                <a:cs typeface="+mn-cs"/>
              </a:rPr>
              <a:t>ライセンスは、「表示」</a:t>
            </a:r>
            <a:r>
              <a:rPr kumimoji="1" lang="en-US" altLang="ja-JP" sz="1100" u="none" strike="noStrike" kern="1200" dirty="0" smtClean="0">
                <a:solidFill>
                  <a:schemeClr val="tx1"/>
                </a:solidFill>
                <a:effectLst/>
                <a:latin typeface="+mn-ea"/>
                <a:ea typeface="+mn-ea"/>
                <a:cs typeface="+mn-cs"/>
              </a:rPr>
              <a:t> (BY) </a:t>
            </a:r>
            <a:r>
              <a:rPr kumimoji="1" lang="ja-JP" altLang="ja-JP" sz="1100" u="none" strike="noStrike" kern="1200" dirty="0" smtClean="0">
                <a:solidFill>
                  <a:schemeClr val="tx1"/>
                </a:solidFill>
                <a:effectLst/>
                <a:latin typeface="+mn-ea"/>
                <a:ea typeface="+mn-ea"/>
                <a:cs typeface="+mn-cs"/>
              </a:rPr>
              <a:t>「非営利」</a:t>
            </a:r>
            <a:r>
              <a:rPr kumimoji="1" lang="en-US" altLang="ja-JP" sz="1100" u="none" strike="noStrike" kern="1200" dirty="0" smtClean="0">
                <a:solidFill>
                  <a:schemeClr val="tx1"/>
                </a:solidFill>
                <a:effectLst/>
                <a:latin typeface="+mn-ea"/>
                <a:ea typeface="+mn-ea"/>
                <a:cs typeface="+mn-cs"/>
              </a:rPr>
              <a:t> (NC) </a:t>
            </a:r>
            <a:r>
              <a:rPr kumimoji="1" lang="ja-JP" altLang="ja-JP" sz="1100" u="none" strike="noStrike" kern="1200" dirty="0" smtClean="0">
                <a:solidFill>
                  <a:schemeClr val="tx1"/>
                </a:solidFill>
                <a:effectLst/>
                <a:latin typeface="+mn-ea"/>
                <a:ea typeface="+mn-ea"/>
                <a:cs typeface="+mn-cs"/>
              </a:rPr>
              <a:t>「改変禁止」</a:t>
            </a:r>
            <a:r>
              <a:rPr kumimoji="1" lang="en-US" altLang="ja-JP" sz="1100" u="none" strike="noStrike" kern="1200" dirty="0" smtClean="0">
                <a:solidFill>
                  <a:schemeClr val="tx1"/>
                </a:solidFill>
                <a:effectLst/>
                <a:latin typeface="+mn-ea"/>
                <a:ea typeface="+mn-ea"/>
                <a:cs typeface="+mn-cs"/>
              </a:rPr>
              <a:t> (ND) </a:t>
            </a:r>
            <a:r>
              <a:rPr kumimoji="1" lang="ja-JP" altLang="ja-JP" sz="1100" u="none" strike="noStrike" kern="1200" dirty="0" smtClean="0">
                <a:solidFill>
                  <a:schemeClr val="tx1"/>
                </a:solidFill>
                <a:effectLst/>
                <a:latin typeface="+mn-ea"/>
                <a:ea typeface="+mn-ea"/>
                <a:cs typeface="+mn-cs"/>
              </a:rPr>
              <a:t>「継承」</a:t>
            </a:r>
            <a:r>
              <a:rPr kumimoji="1" lang="en-US" altLang="ja-JP" sz="1100" u="none" strike="noStrike" kern="1200" dirty="0" smtClean="0">
                <a:solidFill>
                  <a:schemeClr val="tx1"/>
                </a:solidFill>
                <a:effectLst/>
                <a:latin typeface="+mn-ea"/>
                <a:ea typeface="+mn-ea"/>
                <a:cs typeface="+mn-cs"/>
              </a:rPr>
              <a:t> (SA) </a:t>
            </a:r>
            <a:r>
              <a:rPr kumimoji="1" lang="ja-JP" altLang="ja-JP" sz="1100" u="none" strike="noStrike" kern="1200" dirty="0" smtClean="0">
                <a:solidFill>
                  <a:schemeClr val="tx1"/>
                </a:solidFill>
                <a:effectLst/>
                <a:latin typeface="+mn-ea"/>
                <a:ea typeface="+mn-ea"/>
                <a:cs typeface="+mn-cs"/>
              </a:rPr>
              <a:t>の</a:t>
            </a:r>
            <a:r>
              <a:rPr kumimoji="1" lang="en-US" altLang="ja-JP" sz="1100" u="none" strike="noStrike" kern="1200" dirty="0" smtClean="0">
                <a:solidFill>
                  <a:schemeClr val="tx1"/>
                </a:solidFill>
                <a:effectLst/>
                <a:latin typeface="+mn-ea"/>
                <a:ea typeface="+mn-ea"/>
                <a:cs typeface="+mn-cs"/>
              </a:rPr>
              <a:t>4</a:t>
            </a:r>
            <a:r>
              <a:rPr kumimoji="1" lang="ja-JP" altLang="ja-JP" sz="1100" u="none" strike="noStrike" kern="1200" dirty="0" err="1" smtClean="0">
                <a:solidFill>
                  <a:schemeClr val="tx1"/>
                </a:solidFill>
                <a:effectLst/>
                <a:latin typeface="+mn-ea"/>
                <a:ea typeface="+mn-ea"/>
                <a:cs typeface="+mn-cs"/>
              </a:rPr>
              <a:t>つの</a:t>
            </a:r>
            <a:r>
              <a:rPr kumimoji="1" lang="ja-JP" altLang="ja-JP" sz="1100" u="none" strike="noStrike" kern="1200" dirty="0" smtClean="0">
                <a:solidFill>
                  <a:schemeClr val="tx1"/>
                </a:solidFill>
                <a:effectLst/>
                <a:latin typeface="+mn-ea"/>
                <a:ea typeface="+mn-ea"/>
                <a:cs typeface="+mn-cs"/>
              </a:rPr>
              <a:t>条件</a:t>
            </a:r>
            <a:r>
              <a:rPr kumimoji="1" lang="ja-JP" altLang="en-US" sz="1100" u="none" strike="noStrike" kern="1200" dirty="0" smtClean="0">
                <a:solidFill>
                  <a:schemeClr val="tx1"/>
                </a:solidFill>
                <a:effectLst/>
                <a:latin typeface="+mn-ea"/>
                <a:ea typeface="+mn-ea"/>
                <a:cs typeface="+mn-cs"/>
              </a:rPr>
              <a:t>の</a:t>
            </a:r>
            <a:r>
              <a:rPr kumimoji="1" lang="ja-JP" altLang="ja-JP" sz="1100" u="none" strike="noStrike" kern="1200" dirty="0" smtClean="0">
                <a:solidFill>
                  <a:schemeClr val="tx1"/>
                </a:solidFill>
                <a:effectLst/>
                <a:latin typeface="+mn-ea"/>
                <a:ea typeface="+mn-ea"/>
                <a:cs typeface="+mn-cs"/>
              </a:rPr>
              <a:t>組み合わせ</a:t>
            </a:r>
            <a:r>
              <a:rPr kumimoji="1" lang="ja-JP" altLang="en-US" sz="1100" u="none" strike="noStrike" kern="1200" dirty="0" smtClean="0">
                <a:solidFill>
                  <a:schemeClr val="tx1"/>
                </a:solidFill>
                <a:effectLst/>
                <a:latin typeface="+mn-ea"/>
                <a:ea typeface="+mn-ea"/>
                <a:cs typeface="+mn-cs"/>
              </a:rPr>
              <a:t>（合計で</a:t>
            </a:r>
            <a:r>
              <a:rPr kumimoji="1" lang="en-US" altLang="ja-JP" sz="1100" u="none" strike="noStrike" kern="1200" dirty="0" smtClean="0">
                <a:solidFill>
                  <a:schemeClr val="tx1"/>
                </a:solidFill>
                <a:effectLst/>
                <a:latin typeface="+mn-ea"/>
                <a:ea typeface="+mn-ea"/>
                <a:cs typeface="+mn-cs"/>
              </a:rPr>
              <a:t>6</a:t>
            </a:r>
            <a:r>
              <a:rPr kumimoji="1" lang="ja-JP" altLang="ja-JP" sz="1100" u="none" strike="noStrike" kern="1200" dirty="0" smtClean="0">
                <a:solidFill>
                  <a:schemeClr val="tx1"/>
                </a:solidFill>
                <a:effectLst/>
                <a:latin typeface="+mn-ea"/>
                <a:ea typeface="+mn-ea"/>
                <a:cs typeface="+mn-cs"/>
              </a:rPr>
              <a:t>つ</a:t>
            </a:r>
            <a:r>
              <a:rPr kumimoji="1" lang="ja-JP" altLang="en-US" sz="1100" u="none" strike="noStrike" kern="1200" dirty="0" smtClean="0">
                <a:solidFill>
                  <a:schemeClr val="tx1"/>
                </a:solidFill>
                <a:effectLst/>
                <a:latin typeface="+mn-ea"/>
                <a:ea typeface="+mn-ea"/>
                <a:cs typeface="+mn-cs"/>
              </a:rPr>
              <a:t>）で成り立つ。</a:t>
            </a:r>
            <a:endParaRPr kumimoji="1" lang="en-US" altLang="ja-JP" sz="1100" u="none" strike="noStrike" kern="1200" dirty="0" smtClean="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・詳細は</a:t>
            </a:r>
            <a:r>
              <a:rPr lang="en-US" altLang="ja-JP" dirty="0" smtClean="0"/>
              <a:t>https://creativecommons.jp/</a:t>
            </a:r>
            <a:r>
              <a:rPr lang="ja-JP" altLang="en-US" dirty="0" smtClean="0"/>
              <a:t>を参照。</a:t>
            </a:r>
            <a:endParaRPr lang="en-US" altLang="ja-JP" dirty="0" smtClean="0"/>
          </a:p>
        </p:txBody>
      </p:sp>
    </p:spTree>
    <p:extLst>
      <p:ext uri="{BB962C8B-B14F-4D97-AF65-F5344CB8AC3E}">
        <p14:creationId xmlns:p14="http://schemas.microsoft.com/office/powerpoint/2010/main" val="1988519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・クリエイティブ・コモンズ・ライセンスの仕組みを理解する。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smtClean="0"/>
              <a:t>〕</a:t>
            </a:r>
          </a:p>
          <a:p>
            <a:r>
              <a:rPr kumimoji="1" lang="ja-JP" altLang="en-US" sz="1100" u="none" strike="noStrike" kern="1200" smtClean="0">
                <a:solidFill>
                  <a:schemeClr val="tx1"/>
                </a:solidFill>
                <a:effectLst/>
                <a:latin typeface="+mn-ea"/>
                <a:ea typeface="+mn-ea"/>
                <a:cs typeface="+mn-cs"/>
              </a:rPr>
              <a:t>・</a:t>
            </a:r>
            <a:r>
              <a:rPr kumimoji="1" lang="ja-JP" altLang="en-US" sz="1100" u="none" strike="noStrike" kern="1200" dirty="0" smtClean="0">
                <a:solidFill>
                  <a:schemeClr val="tx1"/>
                </a:solidFill>
                <a:effectLst/>
                <a:latin typeface="+mn-ea"/>
                <a:ea typeface="+mn-ea"/>
                <a:cs typeface="+mn-cs"/>
              </a:rPr>
              <a:t>前述のとおり、</a:t>
            </a:r>
            <a:r>
              <a:rPr kumimoji="1" lang="en-US" altLang="ja-JP" sz="1100" u="none" strike="noStrike" kern="1200" dirty="0" smtClean="0">
                <a:solidFill>
                  <a:schemeClr val="tx1"/>
                </a:solidFill>
                <a:effectLst/>
                <a:latin typeface="+mn-ea"/>
                <a:ea typeface="+mn-ea"/>
                <a:cs typeface="+mn-cs"/>
              </a:rPr>
              <a:t>6</a:t>
            </a:r>
            <a:r>
              <a:rPr kumimoji="1" lang="ja-JP" altLang="en-US" sz="1100" u="none" strike="noStrike" kern="1200" dirty="0" err="1" smtClean="0">
                <a:solidFill>
                  <a:schemeClr val="tx1"/>
                </a:solidFill>
                <a:effectLst/>
                <a:latin typeface="+mn-ea"/>
                <a:ea typeface="+mn-ea"/>
                <a:cs typeface="+mn-cs"/>
              </a:rPr>
              <a:t>つの</a:t>
            </a:r>
            <a:r>
              <a:rPr kumimoji="1" lang="ja-JP" altLang="en-US" sz="1100" u="none" strike="noStrike" kern="1200" dirty="0" smtClean="0">
                <a:solidFill>
                  <a:schemeClr val="tx1"/>
                </a:solidFill>
                <a:effectLst/>
                <a:latin typeface="+mn-ea"/>
                <a:ea typeface="+mn-ea"/>
                <a:cs typeface="+mn-cs"/>
              </a:rPr>
              <a:t>パターンに対応する</a:t>
            </a:r>
            <a:r>
              <a:rPr kumimoji="1" lang="ja-JP" altLang="ja-JP" sz="1100" u="none" strike="noStrike" kern="1200" dirty="0" smtClean="0">
                <a:solidFill>
                  <a:schemeClr val="tx1"/>
                </a:solidFill>
                <a:effectLst/>
                <a:latin typeface="+mn-ea"/>
                <a:ea typeface="+mn-ea"/>
                <a:cs typeface="+mn-cs"/>
              </a:rPr>
              <a:t>マークがあり、</a:t>
            </a:r>
            <a:r>
              <a:rPr lang="ja-JP" altLang="en-US" dirty="0" smtClean="0"/>
              <a:t>事例として</a:t>
            </a:r>
            <a:r>
              <a:rPr lang="ja-JP" altLang="ja-JP" dirty="0" smtClean="0"/>
              <a:t>ウィキペディアや初音ミクなどに採用されてい</a:t>
            </a:r>
            <a:r>
              <a:rPr lang="ja-JP" altLang="en-US" dirty="0" smtClean="0"/>
              <a:t>る。学生にその場で検索</a:t>
            </a:r>
            <a:r>
              <a:rPr kumimoji="1" lang="ja-JP" altLang="en-US" sz="1100" u="none" strike="noStrike" kern="1200" dirty="0" smtClean="0">
                <a:solidFill>
                  <a:schemeClr val="tx1"/>
                </a:solidFill>
                <a:effectLst/>
                <a:latin typeface="+mn-ea"/>
                <a:ea typeface="+mn-ea"/>
                <a:cs typeface="+mn-cs"/>
              </a:rPr>
              <a:t>させ、クリエイティブ・コモンズ・ライセンスの表示について、説明させるのもよい。</a:t>
            </a:r>
            <a:endParaRPr kumimoji="1" lang="ja-JP" altLang="ja-JP" sz="1100" u="none" strike="noStrike" kern="1200" dirty="0" smtClean="0">
              <a:solidFill>
                <a:schemeClr val="tx1"/>
              </a:solidFill>
              <a:effectLst/>
              <a:latin typeface="+mn-ea"/>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・詳細は</a:t>
            </a:r>
            <a:r>
              <a:rPr lang="en-US" altLang="ja-JP" dirty="0" smtClean="0"/>
              <a:t>https://creativecommons.jp/</a:t>
            </a:r>
            <a:r>
              <a:rPr lang="ja-JP" altLang="en-US" dirty="0" smtClean="0"/>
              <a:t>を参照。</a:t>
            </a:r>
            <a:endParaRPr lang="en-US" altLang="ja-JP"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p>
          <a:p>
            <a:r>
              <a:rPr lang="ja-JP" altLang="en-US" dirty="0" smtClean="0"/>
              <a:t>・その他のパブリックドメインライセンスとしては、自由利用マーク（文化庁）がある。</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t>http://www.bunka.go.jp/jiyuriyo/</a:t>
            </a:r>
            <a:endParaRPr kumimoji="1" lang="ja-JP" altLang="en-US" dirty="0" smtClean="0"/>
          </a:p>
        </p:txBody>
      </p:sp>
    </p:spTree>
    <p:extLst>
      <p:ext uri="{BB962C8B-B14F-4D97-AF65-F5344CB8AC3E}">
        <p14:creationId xmlns:p14="http://schemas.microsoft.com/office/powerpoint/2010/main" val="232628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98571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・デザイナーとしての価値を高めるため、知的財産を上手に活用するという意識をもつ。</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p>
          <a:p>
            <a:r>
              <a:rPr lang="ja-JP" altLang="en-US" dirty="0" smtClean="0"/>
              <a:t>・デザイナーが知的財産との関係で必要とされることについて、これ</a:t>
            </a:r>
            <a:r>
              <a:rPr lang="ja-JP" altLang="en-US" smtClean="0"/>
              <a:t>までの授業を</a:t>
            </a:r>
            <a:r>
              <a:rPr lang="ja-JP" altLang="en-US" dirty="0" smtClean="0"/>
              <a:t>振り返ってまとめを行う。</a:t>
            </a:r>
            <a:endParaRPr lang="en-US" altLang="ja-JP" dirty="0" smtClean="0"/>
          </a:p>
          <a:p>
            <a:r>
              <a:rPr lang="ja-JP" altLang="en-US" dirty="0" smtClean="0"/>
              <a:t>・デザイナーの視点で考えると、デザイン創作活動と知的財産について必要なことは、オリジナリティのある作品であること、他人の著作物を無断で利用していないこと、これらを説明できることの</a:t>
            </a:r>
            <a:r>
              <a:rPr lang="en-US" altLang="ja-JP" dirty="0" smtClean="0"/>
              <a:t>3</a:t>
            </a:r>
            <a:r>
              <a:rPr lang="ja-JP" altLang="en-US" dirty="0" smtClean="0"/>
              <a:t>点であるといえる。</a:t>
            </a:r>
            <a:endParaRPr lang="en-US" altLang="ja-JP" dirty="0" smtClean="0"/>
          </a:p>
          <a:p>
            <a:r>
              <a:rPr lang="ja-JP" altLang="en-US" dirty="0" smtClean="0"/>
              <a:t>・デザイナーは、自身でデザインビジネスを展開できる可能性を秘めている。そのため、デザイナー自身の価値の向上を見据え、自分やクライアントなどが不当な不利益を受けないための知識を備えておくことが必要である。</a:t>
            </a:r>
            <a:endParaRPr lang="en-US" altLang="ja-JP" dirty="0" smtClean="0"/>
          </a:p>
          <a:p>
            <a:r>
              <a:rPr lang="ja-JP" altLang="en-US" dirty="0" smtClean="0"/>
              <a:t>・これらの基本知識によって、インハウスデザイナーであれば知財部や法務部、フリーランスデザイナーであれば弁理士や弁護士などとの円滑なコミュニケーションを行うことが可能となり、適切に創作物を保護することができることとなる。</a:t>
            </a:r>
            <a:endParaRPr kumimoji="1" lang="ja-JP" altLang="en-US" dirty="0"/>
          </a:p>
        </p:txBody>
      </p:sp>
    </p:spTree>
    <p:extLst>
      <p:ext uri="{BB962C8B-B14F-4D97-AF65-F5344CB8AC3E}">
        <p14:creationId xmlns:p14="http://schemas.microsoft.com/office/powerpoint/2010/main" val="121563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9066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0106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4550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・デザインの役割について考える。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p>
          <a:p>
            <a:r>
              <a:rPr kumimoji="1" lang="ja-JP" altLang="en-US" dirty="0" smtClean="0">
                <a:solidFill>
                  <a:schemeClr val="tx1"/>
                </a:solidFill>
              </a:rPr>
              <a:t>・社会環境・経済環境・市場・技術の変化に伴い、デザインの概念は変化している。</a:t>
            </a: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・現代は技術革新・最適化が進んだ高度情報化時代だからこそ、柔軟な発想をもって社会の課題を解決することがデザイナーに期待されるようになってきている。</a:t>
            </a:r>
            <a:endParaRPr kumimoji="1" lang="en-US" altLang="ja-JP" dirty="0" smtClean="0">
              <a:solidFill>
                <a:schemeClr val="tx1"/>
              </a:solidFill>
            </a:endParaRPr>
          </a:p>
          <a:p>
            <a:pPr fontAlgn="auto">
              <a:spcBef>
                <a:spcPts val="0"/>
              </a:spcBef>
              <a:spcAft>
                <a:spcPts val="0"/>
              </a:spcAft>
              <a:defRPr/>
            </a:pPr>
            <a:r>
              <a:rPr lang="ja-JP" altLang="en-US" dirty="0">
                <a:solidFill>
                  <a:schemeClr val="tx1"/>
                </a:solidFill>
              </a:rPr>
              <a:t>・社会が複雑化している現代においては、社会の問題に対して必ずしも専門家による解決だけではなく、横断的視野をもち、全体を俯瞰できる立場から柔軟な発想により課題を解決することができるデザイナーに対する期待が高まってきている</a:t>
            </a:r>
            <a:r>
              <a:rPr lang="ja-JP" altLang="en-US" dirty="0" smtClean="0">
                <a:solidFill>
                  <a:schemeClr val="tx1"/>
                </a:solidFill>
              </a:rPr>
              <a:t>。</a:t>
            </a:r>
            <a:endParaRPr kumimoji="1" lang="en-US" altLang="ja-JP"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・デザイナーとして社会に貢献するためには、社会で起きていること、社会が求めていることを知ることから始まる。</a:t>
            </a:r>
            <a:endParaRPr kumimoji="1" lang="en-US" altLang="ja-JP" dirty="0" smtClean="0">
              <a:solidFill>
                <a:schemeClr val="tx1"/>
              </a:solidFill>
            </a:endParaRPr>
          </a:p>
        </p:txBody>
      </p:sp>
    </p:spTree>
    <p:extLst>
      <p:ext uri="{BB962C8B-B14F-4D97-AF65-F5344CB8AC3E}">
        <p14:creationId xmlns:p14="http://schemas.microsoft.com/office/powerpoint/2010/main" val="335178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・企業におけるデザインプロセスを、インハウスデザイナーの場合とフリーランスデザイナーの場合に分けて理解する。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p>
          <a:p>
            <a:r>
              <a:rPr kumimoji="1" lang="ja-JP" altLang="en-US" dirty="0" smtClean="0"/>
              <a:t>・企業において、社内のインハウスデザイナーだけでなく、フリーランスデザイナーを活用する場合がある。企業がフリーランスデザイナーを活用する場合には、フリーランスデザイナーとの契約のフェーズが発生する。</a:t>
            </a:r>
            <a:endParaRPr kumimoji="1" lang="en-US" altLang="ja-JP" dirty="0" smtClean="0"/>
          </a:p>
          <a:p>
            <a:r>
              <a:rPr kumimoji="1" lang="ja-JP" altLang="en-US" dirty="0" smtClean="0"/>
              <a:t>・契約では、企業側とフリーランスデザイナー側の双方が納得できる知的財産に関する取決めを行いたい。</a:t>
            </a:r>
            <a:endParaRPr kumimoji="1" lang="ja-JP" altLang="en-US" dirty="0"/>
          </a:p>
        </p:txBody>
      </p:sp>
    </p:spTree>
    <p:extLst>
      <p:ext uri="{BB962C8B-B14F-4D97-AF65-F5344CB8AC3E}">
        <p14:creationId xmlns:p14="http://schemas.microsoft.com/office/powerpoint/2010/main" val="926594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・デザイナーが、デザインプロセスの中で知っておくべき知的財産に関する事柄と関連する法律を理解する。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p>
          <a:p>
            <a:r>
              <a:rPr kumimoji="1" lang="ja-JP" altLang="en-US" dirty="0" smtClean="0">
                <a:solidFill>
                  <a:schemeClr val="tx1"/>
                </a:solidFill>
              </a:rPr>
              <a:t>・デザインプロセスの各フェーズにおいて、知的財産権等の法律と関わりがある。</a:t>
            </a:r>
            <a:endParaRPr kumimoji="1" lang="en-US" altLang="ja-JP" dirty="0" smtClean="0">
              <a:solidFill>
                <a:schemeClr val="tx1"/>
              </a:solidFill>
            </a:endParaRPr>
          </a:p>
          <a:p>
            <a:r>
              <a:rPr kumimoji="1" lang="ja-JP" altLang="en-US" dirty="0" smtClean="0">
                <a:solidFill>
                  <a:schemeClr val="tx1"/>
                </a:solidFill>
              </a:rPr>
              <a:t>・これを知っておくと、エンジニアや法務担当者、営業担当者等とのコミュニケーションが図りやすくなる。</a:t>
            </a:r>
            <a:endParaRPr kumimoji="1" lang="en-US" altLang="ja-JP" dirty="0" smtClean="0">
              <a:solidFill>
                <a:schemeClr val="tx1"/>
              </a:solidFill>
            </a:endParaRPr>
          </a:p>
          <a:p>
            <a:r>
              <a:rPr kumimoji="1" lang="ja-JP" altLang="en-US" dirty="0" smtClean="0">
                <a:solidFill>
                  <a:schemeClr val="tx1"/>
                </a:solidFill>
              </a:rPr>
              <a:t>・産業財産権（特許権、実用新案権、意匠権、商標権）を適切なタイミングで取得しておくことは、模倣品・類似品発生の抑制、企業間取引における信頼性の向上、消費者へのオリジナリティの証明につながる等、企業のデザイン戦略上重要といえる。</a:t>
            </a:r>
          </a:p>
          <a:p>
            <a:r>
              <a:rPr kumimoji="1" lang="ja-JP" altLang="en-US" dirty="0" smtClean="0">
                <a:solidFill>
                  <a:schemeClr val="tx1"/>
                </a:solidFill>
              </a:rPr>
              <a:t>・フリーランスデザイナーは、クライアントとなる企業と契約する際には、知的財産権に関する事項をよく確認することが重要である。</a:t>
            </a:r>
            <a:endParaRPr kumimoji="1" lang="en-US" altLang="ja-JP" dirty="0" smtClean="0">
              <a:solidFill>
                <a:schemeClr val="tx1"/>
              </a:solidFill>
            </a:endParaRPr>
          </a:p>
          <a:p>
            <a:r>
              <a:rPr kumimoji="1" lang="ja-JP" altLang="en-US" dirty="0" smtClean="0">
                <a:solidFill>
                  <a:schemeClr val="tx1"/>
                </a:solidFill>
              </a:rPr>
              <a:t>・デザイン創作を行うにあたり、知的財産権に関するトラブルに巻き込まれないためにも、他者の創作を尊重する視点をもつことが重要である。</a:t>
            </a:r>
            <a:endParaRPr kumimoji="1" lang="en-US" altLang="ja-JP" dirty="0" smtClean="0">
              <a:solidFill>
                <a:schemeClr val="tx1"/>
              </a:solidFill>
            </a:endParaRPr>
          </a:p>
          <a:p>
            <a:r>
              <a:rPr kumimoji="1" lang="ja-JP" altLang="en-US" dirty="0" smtClean="0">
                <a:solidFill>
                  <a:schemeClr val="tx1"/>
                </a:solidFill>
              </a:rPr>
              <a:t>・学生の専攻に応じて、プロダクト、グラフィック、クラフト、空間、アートなど多方面から例を挙げてもよい。</a:t>
            </a:r>
            <a:endParaRPr kumimoji="1" lang="en-US" altLang="ja-JP" dirty="0" smtClean="0">
              <a:solidFill>
                <a:schemeClr val="tx1"/>
              </a:solidFill>
            </a:endParaRPr>
          </a:p>
          <a:p>
            <a:endParaRPr kumimoji="1" lang="ja-JP" altLang="en-US" dirty="0"/>
          </a:p>
        </p:txBody>
      </p:sp>
    </p:spTree>
    <p:extLst>
      <p:ext uri="{BB962C8B-B14F-4D97-AF65-F5344CB8AC3E}">
        <p14:creationId xmlns:p14="http://schemas.microsoft.com/office/powerpoint/2010/main" val="3462496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・それぞれの知的財産権法の特徴を理解する。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p>
          <a:p>
            <a:r>
              <a:rPr lang="ja-JP" altLang="en-US" sz="1100" dirty="0" smtClean="0">
                <a:solidFill>
                  <a:schemeClr val="tx1"/>
                </a:solidFill>
                <a:latin typeface="+mn-ea"/>
                <a:ea typeface="+mn-ea"/>
                <a:cs typeface="メイリオ"/>
              </a:rPr>
              <a:t>・知的財産法として大きく分けると、特許庁所管の「産業財産権法」、文化庁所管の「著作権法」及び経済産業省所管の「不正競争防止法」からなる。</a:t>
            </a:r>
            <a:endParaRPr lang="en-US" altLang="ja-JP" sz="1100" dirty="0" smtClean="0">
              <a:solidFill>
                <a:schemeClr val="tx1"/>
              </a:solidFill>
              <a:latin typeface="+mn-ea"/>
              <a:ea typeface="+mn-ea"/>
              <a:cs typeface="メイリオ"/>
            </a:endParaRPr>
          </a:p>
          <a:p>
            <a:r>
              <a:rPr lang="ja-JP" altLang="en-US" sz="1100" dirty="0" smtClean="0">
                <a:solidFill>
                  <a:schemeClr val="tx1"/>
                </a:solidFill>
                <a:latin typeface="+mn-ea"/>
                <a:ea typeface="+mn-ea"/>
                <a:cs typeface="メイリオ"/>
              </a:rPr>
              <a:t>・創作を保護するものとして、特許法・実用新案法、意匠法があり、これらの法律は、創作を奨励することによって、産業の発達を図ることを目的とするものである。この点で、業務上の信用維持を目的とする商標法や競業秩序の維持を目的とする不正競争防止法、文化の発展を目的とする著作権法と異なる。</a:t>
            </a:r>
            <a:endParaRPr lang="en-US" altLang="ja-JP" sz="1100" dirty="0" smtClean="0">
              <a:solidFill>
                <a:schemeClr val="tx1"/>
              </a:solidFill>
              <a:latin typeface="+mn-ea"/>
              <a:ea typeface="+mn-ea"/>
              <a:cs typeface="メイリオ"/>
            </a:endParaRPr>
          </a:p>
          <a:p>
            <a:r>
              <a:rPr lang="ja-JP" altLang="en-US" sz="1100" dirty="0" smtClean="0">
                <a:solidFill>
                  <a:schemeClr val="tx1"/>
                </a:solidFill>
                <a:latin typeface="+mn-ea"/>
                <a:ea typeface="+mn-ea"/>
                <a:cs typeface="メイリオ"/>
              </a:rPr>
              <a:t>・また、創作を奨励するものであっても、特許法・実用新案法は技術的思想を保護するものであり、意匠法は工業製品のデザインを保護する。意匠法は、意匠（デザイン）の創作に価値を認め、その価値を工業製品として流通の中で保護していこうとするものである。</a:t>
            </a:r>
            <a:endParaRPr lang="en-US" altLang="ja-JP" sz="1100" dirty="0" smtClean="0">
              <a:solidFill>
                <a:schemeClr val="tx1"/>
              </a:solidFill>
              <a:latin typeface="+mn-ea"/>
              <a:ea typeface="+mn-ea"/>
              <a:cs typeface="メイリオ"/>
            </a:endParaRPr>
          </a:p>
          <a:p>
            <a:r>
              <a:rPr lang="ja-JP" altLang="en-US" sz="1100" dirty="0" smtClean="0">
                <a:solidFill>
                  <a:schemeClr val="tx1"/>
                </a:solidFill>
                <a:latin typeface="+mn-ea"/>
                <a:ea typeface="+mn-ea"/>
                <a:cs typeface="メイリオ"/>
              </a:rPr>
              <a:t>・経済産業省関係法令</a:t>
            </a:r>
            <a:endParaRPr lang="en-US" altLang="ja-JP" sz="1100" dirty="0" smtClean="0">
              <a:solidFill>
                <a:schemeClr val="tx1"/>
              </a:solidFill>
              <a:latin typeface="+mn-ea"/>
              <a:ea typeface="+mn-ea"/>
              <a:cs typeface="メイリオ"/>
            </a:endParaRPr>
          </a:p>
          <a:p>
            <a:r>
              <a:rPr lang="en-US" altLang="ja-JP" sz="1100" dirty="0" smtClean="0">
                <a:solidFill>
                  <a:schemeClr val="tx1"/>
                </a:solidFill>
                <a:latin typeface="+mn-ea"/>
                <a:ea typeface="+mn-ea"/>
                <a:cs typeface="メイリオ"/>
              </a:rPr>
              <a:t>http://www.meti.go.jp/intro/law/index.html</a:t>
            </a:r>
            <a:endParaRPr kumimoji="1" lang="ja-JP" altLang="en-US" dirty="0" smtClean="0">
              <a:solidFill>
                <a:schemeClr val="tx1"/>
              </a:solidFill>
            </a:endParaRPr>
          </a:p>
        </p:txBody>
      </p:sp>
    </p:spTree>
    <p:extLst>
      <p:ext uri="{BB962C8B-B14F-4D97-AF65-F5344CB8AC3E}">
        <p14:creationId xmlns:p14="http://schemas.microsoft.com/office/powerpoint/2010/main" val="332175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・それぞれの知的財産権法の目的に違いがあることを理解する。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・知的財産権には、創作意欲の喚起を目的とした「知的創造物についての権利等」と、信用の維持を目的とした「営業上の標識についての権利等」に分類することができる。</a:t>
            </a:r>
            <a:endParaRPr kumimoji="1" lang="en-US" altLang="ja-JP" dirty="0" smtClean="0">
              <a:solidFill>
                <a:schemeClr val="tx1"/>
              </a:solidFill>
            </a:endParaRPr>
          </a:p>
          <a:p>
            <a:r>
              <a:rPr lang="ja-JP" altLang="en-US" dirty="0">
                <a:solidFill>
                  <a:schemeClr val="tx1"/>
                </a:solidFill>
                <a:cs typeface="メイリオ"/>
              </a:rPr>
              <a:t>・さらに</a:t>
            </a:r>
            <a:r>
              <a:rPr lang="ja-JP" altLang="en-US" dirty="0" smtClean="0">
                <a:solidFill>
                  <a:schemeClr val="tx1"/>
                </a:solidFill>
                <a:cs typeface="メイリオ"/>
              </a:rPr>
              <a:t>、知的財産を</a:t>
            </a:r>
            <a:r>
              <a:rPr lang="ja-JP" altLang="en-US" dirty="0">
                <a:solidFill>
                  <a:schemeClr val="tx1"/>
                </a:solidFill>
                <a:cs typeface="メイリオ"/>
              </a:rPr>
              <a:t>守る以外に消費者との関係がある法規としてデザイナーが知っておくべき法律として、製造物責任法（</a:t>
            </a:r>
            <a:r>
              <a:rPr lang="en-US" altLang="ja-JP" dirty="0">
                <a:solidFill>
                  <a:schemeClr val="tx1"/>
                </a:solidFill>
                <a:cs typeface="メイリオ"/>
              </a:rPr>
              <a:t>PL</a:t>
            </a:r>
            <a:r>
              <a:rPr lang="ja-JP" altLang="en-US" dirty="0">
                <a:solidFill>
                  <a:schemeClr val="tx1"/>
                </a:solidFill>
                <a:cs typeface="メイリオ"/>
              </a:rPr>
              <a:t>法：製品に欠陥があった場合の製造業者等に対する賠償を定める法律）、景品表示法</a:t>
            </a:r>
            <a:r>
              <a:rPr lang="ja-JP" altLang="en-US" dirty="0" smtClean="0">
                <a:solidFill>
                  <a:schemeClr val="tx1"/>
                </a:solidFill>
                <a:cs typeface="メイリオ"/>
              </a:rPr>
              <a:t>（不当</a:t>
            </a:r>
            <a:r>
              <a:rPr lang="ja-JP" altLang="en-US" dirty="0">
                <a:solidFill>
                  <a:schemeClr val="tx1"/>
                </a:solidFill>
                <a:cs typeface="メイリオ"/>
              </a:rPr>
              <a:t>表示や過大な景品類から一般消費者の利益を保護する法律）があることも説明しておく</a:t>
            </a:r>
            <a:r>
              <a:rPr lang="ja-JP" altLang="en-US" dirty="0" smtClean="0">
                <a:solidFill>
                  <a:schemeClr val="tx1"/>
                </a:solidFill>
                <a:cs typeface="メイリオ"/>
              </a:rPr>
              <a:t>。</a:t>
            </a:r>
            <a:endParaRPr lang="en-US" altLang="ja-JP" dirty="0">
              <a:solidFill>
                <a:schemeClr val="tx1"/>
              </a:solidFill>
              <a:cs typeface="メイリオ"/>
            </a:endParaRPr>
          </a:p>
          <a:p>
            <a:r>
              <a:rPr lang="ja-JP" altLang="en-US" dirty="0" smtClean="0">
                <a:solidFill>
                  <a:schemeClr val="tx1"/>
                </a:solidFill>
                <a:cs typeface="メイリオ"/>
              </a:rPr>
              <a:t>・その他、知的財産に関係する法律（主にデザイン契約等に関する「民法」、農林水産省の所管する「種苗法」、公正取引委員会の所管する「独占禁止法」等）は必要に応じて口頭で説明する程度でよい。ただ、特に以降のスライドにおいて、デザイン創作活動に係る契約が話題となる。それに関係する契約法や、</a:t>
            </a:r>
            <a:r>
              <a:rPr lang="zh-TW" altLang="en-US" dirty="0" smtClean="0">
                <a:solidFill>
                  <a:schemeClr val="tx1"/>
                </a:solidFill>
                <a:cs typeface="メイリオ"/>
              </a:rPr>
              <a:t>下請</a:t>
            </a:r>
            <a:r>
              <a:rPr lang="zh-TW" altLang="en-US" dirty="0">
                <a:solidFill>
                  <a:schemeClr val="tx1"/>
                </a:solidFill>
                <a:cs typeface="メイリオ"/>
              </a:rPr>
              <a:t>代金支払遅延等</a:t>
            </a:r>
            <a:r>
              <a:rPr lang="zh-TW" altLang="en-US" dirty="0" smtClean="0">
                <a:solidFill>
                  <a:schemeClr val="tx1"/>
                </a:solidFill>
                <a:cs typeface="メイリオ"/>
              </a:rPr>
              <a:t>防止法</a:t>
            </a:r>
            <a:r>
              <a:rPr lang="ja-JP" altLang="en-US" dirty="0" smtClean="0">
                <a:solidFill>
                  <a:schemeClr val="tx1"/>
                </a:solidFill>
                <a:cs typeface="メイリオ"/>
              </a:rPr>
              <a:t>（下請法：強い立場の親事業者と、弱い立場の下請事業者間での不公正な取引を防止し、下請事業者の利益を保護するための法律）についても、必要に応じて説明するとよい。</a:t>
            </a:r>
            <a:endParaRPr lang="en-US" altLang="ja-JP" dirty="0" smtClean="0">
              <a:solidFill>
                <a:schemeClr val="tx1"/>
              </a:solidFill>
              <a:cs typeface="メイリオ"/>
            </a:endParaRPr>
          </a:p>
        </p:txBody>
      </p:sp>
    </p:spTree>
    <p:extLst>
      <p:ext uri="{BB962C8B-B14F-4D97-AF65-F5344CB8AC3E}">
        <p14:creationId xmlns:p14="http://schemas.microsoft.com/office/powerpoint/2010/main" val="2180402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52600" y="1627200"/>
            <a:ext cx="7200800" cy="2160240"/>
          </a:xfrm>
        </p:spPr>
        <p:txBody>
          <a:bodyPr/>
          <a:lstStyle>
            <a:lvl1pPr algn="ctr">
              <a:defRPr sz="2800"/>
            </a:lvl1pPr>
          </a:lstStyle>
          <a:p>
            <a:r>
              <a:rPr lang="ja-JP" altLang="en-US" dirty="0" smtClean="0"/>
              <a:t>マスター タイトルの書式設定</a:t>
            </a:r>
            <a:endParaRPr lang="ja-JP" altLang="en-US" dirty="0"/>
          </a:p>
        </p:txBody>
      </p:sp>
      <p:sp>
        <p:nvSpPr>
          <p:cNvPr id="3" name="サブタイトル 2"/>
          <p:cNvSpPr>
            <a:spLocks noGrp="1"/>
          </p:cNvSpPr>
          <p:nvPr>
            <p:ph type="subTitle" idx="1"/>
          </p:nvPr>
        </p:nvSpPr>
        <p:spPr>
          <a:xfrm>
            <a:off x="1352600" y="3787440"/>
            <a:ext cx="7200800" cy="1799760"/>
          </a:xfrm>
        </p:spPr>
        <p:txBody>
          <a:bodyPr anchor="ctr"/>
          <a:lstStyle>
            <a:lvl1pPr marL="0" indent="0" algn="ctr">
              <a:buNone/>
              <a:defRPr sz="2400"/>
            </a:lvl1pPr>
            <a:lvl2pPr marL="495285" indent="0" algn="ctr">
              <a:buNone/>
              <a:defRPr/>
            </a:lvl2pPr>
            <a:lvl3pPr marL="990570" indent="0" algn="ctr">
              <a:buNone/>
              <a:defRPr/>
            </a:lvl3pPr>
            <a:lvl4pPr marL="1485854" indent="0" algn="ctr">
              <a:buNone/>
              <a:defRPr/>
            </a:lvl4pPr>
            <a:lvl5pPr marL="1981139" indent="0" algn="ctr">
              <a:buNone/>
              <a:defRPr/>
            </a:lvl5pPr>
            <a:lvl6pPr marL="2476424" indent="0" algn="ctr">
              <a:buNone/>
              <a:defRPr/>
            </a:lvl6pPr>
            <a:lvl7pPr marL="2971709" indent="0" algn="ctr">
              <a:buNone/>
              <a:defRPr/>
            </a:lvl7pPr>
            <a:lvl8pPr marL="3466993" indent="0" algn="ctr">
              <a:buNone/>
              <a:defRPr/>
            </a:lvl8pPr>
            <a:lvl9pPr marL="3962278" indent="0" algn="ctr">
              <a:buNone/>
              <a:defRPr/>
            </a:lvl9pPr>
          </a:lstStyle>
          <a:p>
            <a:r>
              <a:rPr lang="ja-JP" altLang="en-US" dirty="0" smtClean="0"/>
              <a:t>マスター サブタイトルの書式設定</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8640611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_b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9649072"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349769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_b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4680000"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6" name="コンテンツ プレースホルダー 2"/>
          <p:cNvSpPr>
            <a:spLocks noGrp="1"/>
          </p:cNvSpPr>
          <p:nvPr>
            <p:ph idx="11"/>
          </p:nvPr>
        </p:nvSpPr>
        <p:spPr>
          <a:xfrm>
            <a:off x="5097016" y="1265720"/>
            <a:ext cx="4680584"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244925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_b4">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4680000"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6" name="コンテンツ プレースホルダー 2"/>
          <p:cNvSpPr>
            <a:spLocks noGrp="1"/>
          </p:cNvSpPr>
          <p:nvPr>
            <p:ph idx="11"/>
          </p:nvPr>
        </p:nvSpPr>
        <p:spPr>
          <a:xfrm>
            <a:off x="5097016" y="1265720"/>
            <a:ext cx="4680584"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コンテンツ プレースホルダー 2"/>
          <p:cNvSpPr>
            <a:spLocks noGrp="1"/>
          </p:cNvSpPr>
          <p:nvPr>
            <p:ph idx="14"/>
          </p:nvPr>
        </p:nvSpPr>
        <p:spPr>
          <a:xfrm>
            <a:off x="128464" y="3931256"/>
            <a:ext cx="4680000"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9" name="コンテンツ プレースホルダー 2"/>
          <p:cNvSpPr>
            <a:spLocks noGrp="1"/>
          </p:cNvSpPr>
          <p:nvPr>
            <p:ph idx="15"/>
          </p:nvPr>
        </p:nvSpPr>
        <p:spPr>
          <a:xfrm>
            <a:off x="5097016" y="3931256"/>
            <a:ext cx="4680584"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1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7144532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_b5">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786292"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786292" y="3821664"/>
            <a:ext cx="3024000"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5097463" y="4181664"/>
            <a:ext cx="3023934" cy="2124000"/>
          </a:xfrm>
        </p:spPr>
        <p:txBody>
          <a:bodyPr/>
          <a:lstStyle/>
          <a:p>
            <a:pPr lvl="0"/>
            <a:r>
              <a:rPr lang="ja-JP" altLang="en-US" dirty="0" smtClean="0"/>
              <a:t>マスター テキストの書式設定</a:t>
            </a:r>
          </a:p>
        </p:txBody>
      </p:sp>
      <p:sp>
        <p:nvSpPr>
          <p:cNvPr id="24" name="テキスト プレースホルダー 4"/>
          <p:cNvSpPr>
            <a:spLocks noGrp="1"/>
          </p:cNvSpPr>
          <p:nvPr>
            <p:ph type="body" sz="quarter" idx="28"/>
          </p:nvPr>
        </p:nvSpPr>
        <p:spPr>
          <a:xfrm>
            <a:off x="5097463" y="3821664"/>
            <a:ext cx="3024000" cy="361536"/>
          </a:xfrm>
        </p:spPr>
        <p:txBody>
          <a:bodyPr/>
          <a:lstStyle/>
          <a:p>
            <a:pPr lvl="0"/>
            <a:r>
              <a:rPr kumimoji="1" lang="ja-JP" altLang="en-US" dirty="0" smtClean="0"/>
              <a:t>マスター テキストの書式設定</a:t>
            </a:r>
            <a:endParaRPr kumimoji="1" lang="ja-JP" altLang="en-US" dirty="0"/>
          </a:p>
        </p:txBody>
      </p:sp>
      <p:sp>
        <p:nvSpPr>
          <p:cNvPr id="1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632211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とコンテンツ_b6">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29600"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29600" y="3821664"/>
            <a:ext cx="3024000" cy="361536"/>
          </a:xfrm>
        </p:spPr>
        <p:txBody>
          <a:bodyPr/>
          <a:lstStyle/>
          <a:p>
            <a:pPr lvl="0"/>
            <a:r>
              <a:rPr kumimoji="1" lang="ja-JP" altLang="en-US" dirty="0" smtClean="0"/>
              <a:t>マスター テキストの書式設定</a:t>
            </a:r>
            <a:endParaRPr kumimoji="1" lang="ja-JP" altLang="en-US" dirty="0"/>
          </a:p>
        </p:txBody>
      </p:sp>
      <p:sp>
        <p:nvSpPr>
          <p:cNvPr id="21" name="コンテンツ プレースホルダー 2"/>
          <p:cNvSpPr>
            <a:spLocks noGrp="1"/>
          </p:cNvSpPr>
          <p:nvPr>
            <p:ph idx="25"/>
          </p:nvPr>
        </p:nvSpPr>
        <p:spPr>
          <a:xfrm>
            <a:off x="3441600" y="4183200"/>
            <a:ext cx="3024000" cy="2124000"/>
          </a:xfrm>
        </p:spPr>
        <p:txBody>
          <a:bodyPr/>
          <a:lstStyle/>
          <a:p>
            <a:pPr lvl="0"/>
            <a:r>
              <a:rPr lang="ja-JP" altLang="en-US" dirty="0" smtClean="0"/>
              <a:t>マスター テキストの書式設定</a:t>
            </a:r>
          </a:p>
        </p:txBody>
      </p:sp>
      <p:sp>
        <p:nvSpPr>
          <p:cNvPr id="22" name="テキスト プレースホルダー 4"/>
          <p:cNvSpPr>
            <a:spLocks noGrp="1"/>
          </p:cNvSpPr>
          <p:nvPr>
            <p:ph type="body" sz="quarter" idx="26"/>
          </p:nvPr>
        </p:nvSpPr>
        <p:spPr>
          <a:xfrm>
            <a:off x="3441600" y="3821664"/>
            <a:ext cx="3024000"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6753600" y="4181664"/>
            <a:ext cx="3023934" cy="2124000"/>
          </a:xfrm>
        </p:spPr>
        <p:txBody>
          <a:bodyPr/>
          <a:lstStyle/>
          <a:p>
            <a:pPr lvl="0"/>
            <a:r>
              <a:rPr lang="ja-JP" altLang="en-US" dirty="0" smtClean="0"/>
              <a:t>マスター テキストの書式設定</a:t>
            </a:r>
          </a:p>
        </p:txBody>
      </p:sp>
      <p:sp>
        <p:nvSpPr>
          <p:cNvPr id="24" name="テキスト プレースホルダー 4"/>
          <p:cNvSpPr>
            <a:spLocks noGrp="1"/>
          </p:cNvSpPr>
          <p:nvPr>
            <p:ph type="body" sz="quarter" idx="28"/>
          </p:nvPr>
        </p:nvSpPr>
        <p:spPr>
          <a:xfrm>
            <a:off x="6753600" y="3821664"/>
            <a:ext cx="3024000" cy="361536"/>
          </a:xfrm>
        </p:spPr>
        <p:txBody>
          <a:bodyPr/>
          <a:lstStyle/>
          <a:p>
            <a:pPr lvl="0"/>
            <a:r>
              <a:rPr kumimoji="1" lang="ja-JP" altLang="en-US" dirty="0" smtClean="0"/>
              <a:t>マスター テキストの書式設定</a:t>
            </a:r>
            <a:endParaRPr kumimoji="1" lang="ja-JP" altLang="en-US" dirty="0"/>
          </a:p>
        </p:txBody>
      </p:sp>
      <p:sp>
        <p:nvSpPr>
          <p:cNvPr id="1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26356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_b6-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29600"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29600" y="3821664"/>
            <a:ext cx="3024000" cy="361536"/>
          </a:xfrm>
        </p:spPr>
        <p:txBody>
          <a:bodyPr/>
          <a:lstStyle/>
          <a:p>
            <a:pPr lvl="0"/>
            <a:r>
              <a:rPr kumimoji="1" lang="ja-JP" altLang="en-US" dirty="0" smtClean="0"/>
              <a:t>マスター テキストの書式設定</a:t>
            </a:r>
            <a:endParaRPr kumimoji="1" lang="ja-JP" altLang="en-US" dirty="0"/>
          </a:p>
        </p:txBody>
      </p:sp>
      <p:sp>
        <p:nvSpPr>
          <p:cNvPr id="21" name="コンテンツ プレースホルダー 2"/>
          <p:cNvSpPr>
            <a:spLocks noGrp="1"/>
          </p:cNvSpPr>
          <p:nvPr>
            <p:ph idx="25"/>
          </p:nvPr>
        </p:nvSpPr>
        <p:spPr>
          <a:xfrm>
            <a:off x="3441600" y="4183200"/>
            <a:ext cx="3024000" cy="2124000"/>
          </a:xfrm>
        </p:spPr>
        <p:txBody>
          <a:bodyPr/>
          <a:lstStyle/>
          <a:p>
            <a:pPr lvl="0"/>
            <a:r>
              <a:rPr lang="ja-JP" altLang="en-US" dirty="0" smtClean="0"/>
              <a:t>マスター テキストの書式設定</a:t>
            </a:r>
          </a:p>
        </p:txBody>
      </p:sp>
      <p:sp>
        <p:nvSpPr>
          <p:cNvPr id="22" name="テキスト プレースホルダー 4"/>
          <p:cNvSpPr>
            <a:spLocks noGrp="1"/>
          </p:cNvSpPr>
          <p:nvPr>
            <p:ph type="body" sz="quarter" idx="26"/>
          </p:nvPr>
        </p:nvSpPr>
        <p:spPr>
          <a:xfrm>
            <a:off x="3441599" y="3821664"/>
            <a:ext cx="6335813"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6753600" y="4181664"/>
            <a:ext cx="3023934" cy="2124000"/>
          </a:xfrm>
        </p:spPr>
        <p:txBody>
          <a:bodyPr/>
          <a:lstStyle/>
          <a:p>
            <a:pPr lvl="0"/>
            <a:r>
              <a:rPr lang="ja-JP" altLang="en-US" dirty="0" smtClean="0"/>
              <a:t>マスター テキストの書式設定</a:t>
            </a:r>
          </a:p>
        </p:txBody>
      </p:sp>
      <p:sp>
        <p:nvSpPr>
          <p:cNvPr id="1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3965003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440341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4"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112990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目次">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632520" y="692696"/>
            <a:ext cx="8640960" cy="5616000"/>
          </a:xfrm>
        </p:spPr>
        <p:txBody>
          <a:bodyPr anchor="ct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701296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章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352600" y="2707200"/>
            <a:ext cx="7200800" cy="1440000"/>
          </a:xfrm>
        </p:spPr>
        <p:txBody>
          <a:bodyPr/>
          <a:lstStyle>
            <a:lvl1pPr algn="ctr">
              <a:defRPr sz="2800"/>
            </a:lvl1pPr>
          </a:lstStyle>
          <a:p>
            <a:r>
              <a:rPr lang="ja-JP" altLang="en-US" dirty="0" smtClean="0"/>
              <a:t>マスター タイトルの書式設定</a:t>
            </a:r>
            <a:endParaRPr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2251548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solidFill>
            <a:schemeClr val="accent4">
              <a:lumMod val="20000"/>
              <a:lumOff val="80000"/>
            </a:schemeClr>
          </a:solidFill>
        </p:spPr>
        <p:txBody>
          <a:bodyPr anchor="ct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9134932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_a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545386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_a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692696"/>
            <a:ext cx="4680520" cy="561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2"/>
          <p:cNvSpPr>
            <a:spLocks noGrp="1"/>
          </p:cNvSpPr>
          <p:nvPr>
            <p:ph idx="10"/>
          </p:nvPr>
        </p:nvSpPr>
        <p:spPr>
          <a:xfrm>
            <a:off x="5097016" y="692696"/>
            <a:ext cx="4680520" cy="561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5542469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_a4">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4680520" cy="2664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2"/>
          <p:cNvSpPr>
            <a:spLocks noGrp="1"/>
          </p:cNvSpPr>
          <p:nvPr>
            <p:ph idx="10"/>
          </p:nvPr>
        </p:nvSpPr>
        <p:spPr>
          <a:xfrm>
            <a:off x="5097016" y="692696"/>
            <a:ext cx="4680520" cy="2662488"/>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29600" y="3644696"/>
            <a:ext cx="4680520" cy="2664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8" name="コンテンツ プレースホルダー 2"/>
          <p:cNvSpPr>
            <a:spLocks noGrp="1"/>
          </p:cNvSpPr>
          <p:nvPr>
            <p:ph idx="14"/>
          </p:nvPr>
        </p:nvSpPr>
        <p:spPr>
          <a:xfrm>
            <a:off x="5097600" y="3643200"/>
            <a:ext cx="4680520" cy="2662488"/>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3843034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コンテンツ_a5">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3024000" cy="2664000"/>
          </a:xfrm>
        </p:spPr>
        <p:txBody>
          <a:bodyPr/>
          <a:lstStyle/>
          <a:p>
            <a:pPr lvl="0"/>
            <a:r>
              <a:rPr lang="ja-JP" altLang="en-US" dirty="0" smtClean="0"/>
              <a:t>マスター テキストの書式設定</a:t>
            </a:r>
          </a:p>
        </p:txBody>
      </p:sp>
      <p:sp>
        <p:nvSpPr>
          <p:cNvPr id="4" name="コンテンツ プレースホルダー 2"/>
          <p:cNvSpPr>
            <a:spLocks noGrp="1"/>
          </p:cNvSpPr>
          <p:nvPr>
            <p:ph idx="10"/>
          </p:nvPr>
        </p:nvSpPr>
        <p:spPr>
          <a:xfrm>
            <a:off x="6753413" y="692150"/>
            <a:ext cx="3024000" cy="2662488"/>
          </a:xfrm>
        </p:spPr>
        <p:txBody>
          <a:bodyPr/>
          <a:lstStyle/>
          <a:p>
            <a:pPr lvl="0"/>
            <a:r>
              <a:rPr lang="ja-JP" altLang="en-US" dirty="0" smtClean="0"/>
              <a:t>マスター テキストの書式設定</a:t>
            </a: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771200" y="3644696"/>
            <a:ext cx="3024000" cy="2664000"/>
          </a:xfrm>
        </p:spPr>
        <p:txBody>
          <a:bodyPr/>
          <a:lstStyle/>
          <a:p>
            <a:pPr lvl="0"/>
            <a:r>
              <a:rPr lang="ja-JP" altLang="en-US" dirty="0" smtClean="0"/>
              <a:t>マスター テキストの書式設定</a:t>
            </a:r>
          </a:p>
        </p:txBody>
      </p:sp>
      <p:sp>
        <p:nvSpPr>
          <p:cNvPr id="8" name="コンテンツ プレースホルダー 2"/>
          <p:cNvSpPr>
            <a:spLocks noGrp="1"/>
          </p:cNvSpPr>
          <p:nvPr>
            <p:ph idx="14"/>
          </p:nvPr>
        </p:nvSpPr>
        <p:spPr>
          <a:xfrm>
            <a:off x="5097463" y="3643200"/>
            <a:ext cx="3024920" cy="2662488"/>
          </a:xfrm>
        </p:spPr>
        <p:txBody>
          <a:bodyPr/>
          <a:lstStyle/>
          <a:p>
            <a:pPr lvl="0"/>
            <a:r>
              <a:rPr lang="ja-JP" altLang="en-US" dirty="0" smtClean="0"/>
              <a:t>マスター テキストの書式設定</a:t>
            </a:r>
          </a:p>
        </p:txBody>
      </p:sp>
      <p:sp>
        <p:nvSpPr>
          <p:cNvPr id="9" name="コンテンツ プレースホルダー 2"/>
          <p:cNvSpPr>
            <a:spLocks noGrp="1"/>
          </p:cNvSpPr>
          <p:nvPr>
            <p:ph idx="15"/>
          </p:nvPr>
        </p:nvSpPr>
        <p:spPr>
          <a:xfrm>
            <a:off x="3441000" y="690662"/>
            <a:ext cx="3024000" cy="2664000"/>
          </a:xfrm>
        </p:spPr>
        <p:txBody>
          <a:bodyPr/>
          <a:lstStyle/>
          <a:p>
            <a:pPr lvl="0"/>
            <a:r>
              <a:rPr lang="ja-JP" altLang="en-US" dirty="0" smtClean="0"/>
              <a:t>マスター テキストの書式設定</a:t>
            </a:r>
          </a:p>
        </p:txBody>
      </p:sp>
      <p:sp>
        <p:nvSpPr>
          <p:cNvPr id="1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6637838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コンテンツ_a6">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3024000" cy="2664000"/>
          </a:xfrm>
        </p:spPr>
        <p:txBody>
          <a:bodyPr/>
          <a:lstStyle/>
          <a:p>
            <a:pPr lvl="0"/>
            <a:r>
              <a:rPr lang="ja-JP" altLang="en-US" dirty="0" smtClean="0"/>
              <a:t>マスター テキストの書式設定</a:t>
            </a:r>
          </a:p>
        </p:txBody>
      </p:sp>
      <p:sp>
        <p:nvSpPr>
          <p:cNvPr id="4" name="コンテンツ プレースホルダー 2"/>
          <p:cNvSpPr>
            <a:spLocks noGrp="1"/>
          </p:cNvSpPr>
          <p:nvPr>
            <p:ph idx="10"/>
          </p:nvPr>
        </p:nvSpPr>
        <p:spPr>
          <a:xfrm>
            <a:off x="6753413" y="692150"/>
            <a:ext cx="3024000" cy="2662488"/>
          </a:xfrm>
        </p:spPr>
        <p:txBody>
          <a:bodyPr/>
          <a:lstStyle/>
          <a:p>
            <a:pPr lvl="0"/>
            <a:r>
              <a:rPr lang="ja-JP" altLang="en-US" dirty="0" smtClean="0"/>
              <a:t>マスター テキストの書式設定</a:t>
            </a: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29600" y="3644696"/>
            <a:ext cx="3024000" cy="2664000"/>
          </a:xfrm>
        </p:spPr>
        <p:txBody>
          <a:bodyPr/>
          <a:lstStyle/>
          <a:p>
            <a:pPr lvl="0"/>
            <a:r>
              <a:rPr lang="ja-JP" altLang="en-US" dirty="0" smtClean="0"/>
              <a:t>マスター テキストの書式設定</a:t>
            </a:r>
          </a:p>
        </p:txBody>
      </p:sp>
      <p:sp>
        <p:nvSpPr>
          <p:cNvPr id="8" name="コンテンツ プレースホルダー 2"/>
          <p:cNvSpPr>
            <a:spLocks noGrp="1"/>
          </p:cNvSpPr>
          <p:nvPr>
            <p:ph idx="14"/>
          </p:nvPr>
        </p:nvSpPr>
        <p:spPr>
          <a:xfrm>
            <a:off x="6753200" y="3643200"/>
            <a:ext cx="3024920" cy="2662488"/>
          </a:xfrm>
        </p:spPr>
        <p:txBody>
          <a:bodyPr/>
          <a:lstStyle/>
          <a:p>
            <a:pPr lvl="0"/>
            <a:r>
              <a:rPr lang="ja-JP" altLang="en-US" dirty="0" smtClean="0"/>
              <a:t>マスター テキストの書式設定</a:t>
            </a:r>
          </a:p>
        </p:txBody>
      </p:sp>
      <p:sp>
        <p:nvSpPr>
          <p:cNvPr id="9" name="コンテンツ プレースホルダー 2"/>
          <p:cNvSpPr>
            <a:spLocks noGrp="1"/>
          </p:cNvSpPr>
          <p:nvPr>
            <p:ph idx="15"/>
          </p:nvPr>
        </p:nvSpPr>
        <p:spPr>
          <a:xfrm>
            <a:off x="3441000" y="690662"/>
            <a:ext cx="3024000" cy="2664000"/>
          </a:xfrm>
        </p:spPr>
        <p:txBody>
          <a:bodyPr/>
          <a:lstStyle/>
          <a:p>
            <a:pPr lvl="0"/>
            <a:r>
              <a:rPr lang="ja-JP" altLang="en-US" dirty="0" smtClean="0"/>
              <a:t>マスター テキストの書式設定</a:t>
            </a:r>
          </a:p>
        </p:txBody>
      </p:sp>
      <p:sp>
        <p:nvSpPr>
          <p:cNvPr id="10" name="コンテンツ プレースホルダー 2"/>
          <p:cNvSpPr>
            <a:spLocks noGrp="1"/>
          </p:cNvSpPr>
          <p:nvPr>
            <p:ph idx="16"/>
          </p:nvPr>
        </p:nvSpPr>
        <p:spPr>
          <a:xfrm>
            <a:off x="3441000" y="3643200"/>
            <a:ext cx="3024000" cy="2664000"/>
          </a:xfrm>
        </p:spPr>
        <p:txBody>
          <a:bodyPr/>
          <a:lstStyle/>
          <a:p>
            <a:pPr lvl="0"/>
            <a:r>
              <a:rPr lang="ja-JP" altLang="en-US" dirty="0" smtClean="0"/>
              <a:t>マスター テキストの書式設定</a:t>
            </a:r>
          </a:p>
        </p:txBody>
      </p:sp>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737968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906000" cy="54868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Rectangle 3"/>
          <p:cNvSpPr>
            <a:spLocks noGrp="1" noChangeArrowheads="1"/>
          </p:cNvSpPr>
          <p:nvPr>
            <p:ph type="body" idx="1"/>
          </p:nvPr>
        </p:nvSpPr>
        <p:spPr bwMode="auto">
          <a:xfrm>
            <a:off x="128464" y="692696"/>
            <a:ext cx="9649072" cy="56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3" name="スライド番号プレースホルダー 2"/>
          <p:cNvSpPr>
            <a:spLocks noGrp="1"/>
          </p:cNvSpPr>
          <p:nvPr>
            <p:ph type="sldNum" sz="quarter" idx="4"/>
          </p:nvPr>
        </p:nvSpPr>
        <p:spPr>
          <a:xfrm>
            <a:off x="8553399" y="6451200"/>
            <a:ext cx="1224135" cy="288000"/>
          </a:xfrm>
          <a:prstGeom prst="rect">
            <a:avLst/>
          </a:prstGeom>
        </p:spPr>
        <p:txBody>
          <a:bodyPr vert="horz" lIns="91440" tIns="45720" rIns="91440" bIns="45720" rtlCol="0" anchor="ctr"/>
          <a:lstStyle>
            <a:lvl1pPr algn="r">
              <a:lnSpc>
                <a:spcPct val="110000"/>
              </a:lnSpc>
              <a:defRPr sz="1800">
                <a:solidFill>
                  <a:schemeClr val="tx1">
                    <a:lumMod val="50000"/>
                    <a:lumOff val="50000"/>
                  </a:schemeClr>
                </a:solidFill>
                <a:latin typeface="+mn-ea"/>
                <a:ea typeface="+mn-ea"/>
              </a:defRPr>
            </a:lvl1p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61" r:id="rId4"/>
    <p:sldLayoutId id="2147483658" r:id="rId5"/>
    <p:sldLayoutId id="2147483659" r:id="rId6"/>
    <p:sldLayoutId id="2147483663" r:id="rId7"/>
    <p:sldLayoutId id="2147483668" r:id="rId8"/>
    <p:sldLayoutId id="2147483667" r:id="rId9"/>
    <p:sldLayoutId id="2147483650" r:id="rId10"/>
    <p:sldLayoutId id="2147483660" r:id="rId11"/>
    <p:sldLayoutId id="2147483665" r:id="rId12"/>
    <p:sldLayoutId id="2147483669" r:id="rId13"/>
    <p:sldLayoutId id="2147483662" r:id="rId14"/>
    <p:sldLayoutId id="2147483670" r:id="rId15"/>
    <p:sldLayoutId id="2147483654" r:id="rId16"/>
    <p:sldLayoutId id="2147483655" r:id="rId17"/>
  </p:sldLayoutIdLst>
  <p:timing>
    <p:tnLst>
      <p:par>
        <p:cTn id="1" dur="indefinite" restart="never" nodeType="tmRoot"/>
      </p:par>
    </p:tnLst>
  </p:timing>
  <p:hf hdr="0" dt="0"/>
  <p:txStyles>
    <p:titleStyle>
      <a:lvl1pPr algn="l" rtl="0" eaLnBrk="1" fontAlgn="base" hangingPunct="1">
        <a:lnSpc>
          <a:spcPct val="110000"/>
        </a:lnSpc>
        <a:spcBef>
          <a:spcPct val="0"/>
        </a:spcBef>
        <a:spcAft>
          <a:spcPct val="0"/>
        </a:spcAft>
        <a:defRPr kumimoji="1" sz="2400" b="0">
          <a:solidFill>
            <a:schemeClr val="tx1"/>
          </a:solidFill>
          <a:latin typeface="+mj-lt"/>
          <a:ea typeface="+mj-ea"/>
          <a:cs typeface="+mj-cs"/>
        </a:defRPr>
      </a:lvl1pPr>
      <a:lvl2pPr algn="ctr" rtl="0" eaLnBrk="1" fontAlgn="base" hangingPunct="1">
        <a:spcBef>
          <a:spcPct val="0"/>
        </a:spcBef>
        <a:spcAft>
          <a:spcPct val="0"/>
        </a:spcAft>
        <a:defRPr kumimoji="1" sz="4767">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767">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767">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767">
          <a:solidFill>
            <a:schemeClr val="tx2"/>
          </a:solidFill>
          <a:latin typeface="Arial" charset="0"/>
          <a:ea typeface="ＭＳ Ｐゴシック" pitchFamily="50" charset="-128"/>
        </a:defRPr>
      </a:lvl5pPr>
      <a:lvl6pPr marL="495285" algn="ctr" rtl="0" eaLnBrk="1" fontAlgn="base" hangingPunct="1">
        <a:spcBef>
          <a:spcPct val="0"/>
        </a:spcBef>
        <a:spcAft>
          <a:spcPct val="0"/>
        </a:spcAft>
        <a:defRPr kumimoji="1" sz="4767">
          <a:solidFill>
            <a:schemeClr val="tx2"/>
          </a:solidFill>
          <a:latin typeface="Arial" charset="0"/>
          <a:ea typeface="ＭＳ Ｐゴシック" pitchFamily="50" charset="-128"/>
        </a:defRPr>
      </a:lvl6pPr>
      <a:lvl7pPr marL="990570" algn="ctr" rtl="0" eaLnBrk="1" fontAlgn="base" hangingPunct="1">
        <a:spcBef>
          <a:spcPct val="0"/>
        </a:spcBef>
        <a:spcAft>
          <a:spcPct val="0"/>
        </a:spcAft>
        <a:defRPr kumimoji="1" sz="4767">
          <a:solidFill>
            <a:schemeClr val="tx2"/>
          </a:solidFill>
          <a:latin typeface="Arial" charset="0"/>
          <a:ea typeface="ＭＳ Ｐゴシック" pitchFamily="50" charset="-128"/>
        </a:defRPr>
      </a:lvl7pPr>
      <a:lvl8pPr marL="1485854" algn="ctr" rtl="0" eaLnBrk="1" fontAlgn="base" hangingPunct="1">
        <a:spcBef>
          <a:spcPct val="0"/>
        </a:spcBef>
        <a:spcAft>
          <a:spcPct val="0"/>
        </a:spcAft>
        <a:defRPr kumimoji="1" sz="4767">
          <a:solidFill>
            <a:schemeClr val="tx2"/>
          </a:solidFill>
          <a:latin typeface="Arial" charset="0"/>
          <a:ea typeface="ＭＳ Ｐゴシック" pitchFamily="50" charset="-128"/>
        </a:defRPr>
      </a:lvl8pPr>
      <a:lvl9pPr marL="1981139" algn="ctr" rtl="0" eaLnBrk="1" fontAlgn="base" hangingPunct="1">
        <a:spcBef>
          <a:spcPct val="0"/>
        </a:spcBef>
        <a:spcAft>
          <a:spcPct val="0"/>
        </a:spcAft>
        <a:defRPr kumimoji="1" sz="4767">
          <a:solidFill>
            <a:schemeClr val="tx2"/>
          </a:solidFill>
          <a:latin typeface="Arial" charset="0"/>
          <a:ea typeface="ＭＳ Ｐゴシック" pitchFamily="50" charset="-128"/>
        </a:defRPr>
      </a:lvl9pPr>
    </p:titleStyle>
    <p:body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4.0/deed.ja"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kumimoji="1" lang="ja-JP" altLang="en-US" dirty="0" smtClean="0"/>
              <a:t>本教材の利用について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本教材は、平成</a:t>
            </a:r>
            <a:r>
              <a:rPr kumimoji="1" lang="en-US" altLang="ja-JP" dirty="0" smtClean="0"/>
              <a:t>28</a:t>
            </a:r>
            <a:r>
              <a:rPr kumimoji="1" lang="ja-JP" altLang="en-US" dirty="0" smtClean="0"/>
              <a:t>年度 特許庁産業財産権制度問題調査研究「デザインの創作活動の特性に応じた実践的な知的財産権制度の知識修得の在り方に関する調査研究」（請負先：国立大学法人大阪大学 知的財産センター）に基づき作成したものです。</a:t>
            </a:r>
            <a:endParaRPr kumimoji="1" lang="en-US" altLang="ja-JP" dirty="0" smtClean="0"/>
          </a:p>
          <a:p>
            <a:r>
              <a:rPr kumimoji="1" lang="ja-JP" altLang="en-US" dirty="0" smtClean="0"/>
              <a:t>本教材の著作権は、第三者に権利があることを表示している内容を除き、特許庁に帰属しています。また、本教材は、</a:t>
            </a:r>
            <a:r>
              <a:rPr lang="ja-JP" altLang="en-US" dirty="0" smtClean="0"/>
              <a:t>第三者</a:t>
            </a:r>
            <a:r>
              <a:rPr lang="ja-JP" altLang="en-US" dirty="0"/>
              <a:t>に権利があることを表示している</a:t>
            </a:r>
            <a:r>
              <a:rPr lang="ja-JP" altLang="en-US" dirty="0" smtClean="0"/>
              <a:t>内容を</a:t>
            </a:r>
            <a:r>
              <a:rPr lang="ja-JP" altLang="en-US" dirty="0"/>
              <a:t>除き</a:t>
            </a:r>
            <a:r>
              <a:rPr lang="ja-JP" altLang="en-US" dirty="0" smtClean="0"/>
              <a:t>、</a:t>
            </a:r>
            <a:r>
              <a:rPr kumimoji="1" lang="ja-JP" altLang="en-US" dirty="0" smtClean="0">
                <a:hlinkClick r:id="rId3"/>
              </a:rPr>
              <a:t>クリエイティブ・コモンズ 表示 </a:t>
            </a:r>
            <a:r>
              <a:rPr kumimoji="1" lang="en-US" altLang="ja-JP" dirty="0" smtClean="0">
                <a:hlinkClick r:id="rId3"/>
              </a:rPr>
              <a:t>- </a:t>
            </a:r>
            <a:r>
              <a:rPr kumimoji="1" lang="ja-JP" altLang="en-US" dirty="0" smtClean="0">
                <a:hlinkClick r:id="rId3"/>
              </a:rPr>
              <a:t>非営利 </a:t>
            </a:r>
            <a:r>
              <a:rPr kumimoji="1" lang="en-US" altLang="ja-JP" dirty="0" smtClean="0">
                <a:hlinkClick r:id="rId3"/>
              </a:rPr>
              <a:t>4.0 </a:t>
            </a:r>
            <a:r>
              <a:rPr kumimoji="1" lang="ja-JP" altLang="en-US" dirty="0" smtClean="0">
                <a:hlinkClick r:id="rId3"/>
              </a:rPr>
              <a:t>国際 ライセンス</a:t>
            </a:r>
            <a:r>
              <a:rPr kumimoji="1" lang="ja-JP" altLang="en-US" dirty="0" smtClean="0"/>
              <a:t>の下に提供されています。</a:t>
            </a:r>
            <a:endParaRPr kumimoji="1" lang="en-US" altLang="ja-JP" dirty="0" smtClean="0"/>
          </a:p>
          <a:p>
            <a:endParaRPr lang="en-US" altLang="ja-JP" dirty="0" smtClean="0"/>
          </a:p>
          <a:p>
            <a:endParaRPr lang="en-US" altLang="ja-JP" dirty="0" smtClean="0"/>
          </a:p>
          <a:p>
            <a:endParaRPr lang="en-US" altLang="ja-JP" dirty="0"/>
          </a:p>
          <a:p>
            <a:r>
              <a:rPr kumimoji="1" lang="ja-JP" altLang="en-US" dirty="0" smtClean="0"/>
              <a:t>本教材は、できる限り正確な情報の提供を期して作成したものですが、不正確な情報や古い情報を含んでいる可能性があります。本教材を利用したことにより損害・損失等を被る事態が生じたとしても、特許庁、国立大学法人大阪大学 知的財産センター及び執筆者は一切の責任を負いかねますので、ご了承ください。</a:t>
            </a:r>
            <a:endParaRPr kumimoji="1" lang="en-US" altLang="ja-JP" dirty="0" smtClean="0"/>
          </a:p>
          <a:p>
            <a:endParaRPr lang="en-US" altLang="ja-JP" dirty="0" smtClean="0"/>
          </a:p>
          <a:p>
            <a:pPr marL="0" indent="0">
              <a:buNone/>
            </a:pPr>
            <a:r>
              <a:rPr kumimoji="1" lang="ja-JP" altLang="en-US" sz="1400" dirty="0" smtClean="0"/>
              <a:t>　　　　　　　　　　　　　　　　　　　　　　　　　　　　　　　　　　［本教材の利用に関するお問い合わせ先］</a:t>
            </a:r>
            <a:endParaRPr kumimoji="1" lang="en-US" altLang="ja-JP" sz="1400" dirty="0" smtClean="0"/>
          </a:p>
          <a:p>
            <a:pPr marL="0" indent="0">
              <a:buNone/>
            </a:pPr>
            <a:r>
              <a:rPr kumimoji="1" lang="ja-JP" altLang="en-US" sz="1400" dirty="0" smtClean="0"/>
              <a:t>　　　　　　　　　　　　　　　　　　　　　　　　　　　　　　　　　　　特許庁 審査第一部 意匠課 企画調査班</a:t>
            </a:r>
            <a:endParaRPr kumimoji="1" lang="en-US" altLang="ja-JP" sz="1400" dirty="0" smtClean="0"/>
          </a:p>
          <a:p>
            <a:pPr marL="0" indent="0">
              <a:buNone/>
            </a:pPr>
            <a:r>
              <a:rPr lang="ja-JP" altLang="en-US" sz="1400" dirty="0" smtClean="0"/>
              <a:t>　　　　　　　　　　　　　　　　　　　　　　　　　　　　　　　　　　　</a:t>
            </a:r>
            <a:r>
              <a:rPr lang="en-US" altLang="ja-JP" sz="1400" dirty="0" smtClean="0"/>
              <a:t>TEL</a:t>
            </a:r>
            <a:r>
              <a:rPr lang="ja-JP" altLang="en-US" sz="1400" dirty="0" smtClean="0"/>
              <a:t>：</a:t>
            </a:r>
            <a:r>
              <a:rPr lang="en-US" altLang="ja-JP" sz="1400" dirty="0" smtClean="0"/>
              <a:t>03-3581-1101</a:t>
            </a:r>
            <a:r>
              <a:rPr lang="ja-JP" altLang="en-US" sz="1400" dirty="0" smtClean="0"/>
              <a:t>（内線</a:t>
            </a:r>
            <a:r>
              <a:rPr lang="en-US" altLang="ja-JP" sz="1400" dirty="0" smtClean="0"/>
              <a:t>2907</a:t>
            </a:r>
            <a:r>
              <a:rPr lang="ja-JP" altLang="en-US" sz="1400" dirty="0" smtClean="0"/>
              <a:t>）</a:t>
            </a:r>
            <a:endParaRPr kumimoji="1" lang="en-US" altLang="ja-JP" sz="1400"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0</a:t>
            </a:fld>
            <a:endParaRPr lang="ja-JP" altLang="en-US" dirty="0"/>
          </a:p>
        </p:txBody>
      </p:sp>
      <p:pic>
        <p:nvPicPr>
          <p:cNvPr id="6" name="図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624" y="2851200"/>
            <a:ext cx="1428750" cy="495300"/>
          </a:xfrm>
          <a:prstGeom prst="rect">
            <a:avLst/>
          </a:prstGeom>
        </p:spPr>
      </p:pic>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47443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lang="en-US" altLang="ja-JP" dirty="0"/>
              <a:t>15-01</a:t>
            </a:r>
            <a:r>
              <a:rPr lang="ja-JP" altLang="en-US" dirty="0"/>
              <a:t>　デザイン創作と知的財産（復習）</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378273885"/>
              </p:ext>
            </p:extLst>
          </p:nvPr>
        </p:nvGraphicFramePr>
        <p:xfrm>
          <a:off x="128588" y="1265238"/>
          <a:ext cx="9648000" cy="3744000"/>
        </p:xfrm>
        <a:graphic>
          <a:graphicData uri="http://schemas.openxmlformats.org/drawingml/2006/table">
            <a:tbl>
              <a:tblPr>
                <a:tableStyleId>{5C22544A-7EE6-4342-B048-85BDC9FD1C3A}</a:tableStyleId>
              </a:tblPr>
              <a:tblGrid>
                <a:gridCol w="2880000"/>
                <a:gridCol w="3384000"/>
                <a:gridCol w="3384000"/>
              </a:tblGrid>
              <a:tr h="432000">
                <a:tc>
                  <a:txBody>
                    <a:bodyPr/>
                    <a:lstStyle/>
                    <a:p>
                      <a:pPr>
                        <a:lnSpc>
                          <a:spcPct val="110000"/>
                        </a:lnSpc>
                      </a:pPr>
                      <a:endParaRPr kumimoji="1" lang="ja-JP" altLang="en-US" sz="1800" b="1" dirty="0"/>
                    </a:p>
                  </a:txBody>
                  <a:tcPr anchor="ctr">
                    <a:solidFill>
                      <a:schemeClr val="bg1">
                        <a:lumMod val="85000"/>
                      </a:schemeClr>
                    </a:solidFill>
                  </a:tcPr>
                </a:tc>
                <a:tc>
                  <a:txBody>
                    <a:bodyPr/>
                    <a:lstStyle/>
                    <a:p>
                      <a:pPr algn="ctr">
                        <a:lnSpc>
                          <a:spcPct val="110000"/>
                        </a:lnSpc>
                      </a:pPr>
                      <a:r>
                        <a:rPr kumimoji="1" lang="ja-JP" altLang="en-US" sz="1800" b="1" dirty="0" smtClean="0"/>
                        <a:t>意匠法</a:t>
                      </a:r>
                      <a:endParaRPr kumimoji="1" lang="ja-JP" altLang="en-US" sz="1800" b="1" dirty="0"/>
                    </a:p>
                  </a:txBody>
                  <a:tcPr anchor="ctr">
                    <a:solidFill>
                      <a:schemeClr val="accent3">
                        <a:lumMod val="40000"/>
                        <a:lumOff val="60000"/>
                      </a:schemeClr>
                    </a:solidFill>
                  </a:tcPr>
                </a:tc>
                <a:tc>
                  <a:txBody>
                    <a:bodyPr/>
                    <a:lstStyle/>
                    <a:p>
                      <a:pPr algn="ctr">
                        <a:lnSpc>
                          <a:spcPct val="110000"/>
                        </a:lnSpc>
                      </a:pPr>
                      <a:r>
                        <a:rPr kumimoji="1" lang="ja-JP" altLang="en-US" sz="1800" b="1" dirty="0" smtClean="0"/>
                        <a:t>著作権法</a:t>
                      </a:r>
                      <a:endParaRPr kumimoji="1" lang="ja-JP" altLang="en-US" sz="1800" b="1" dirty="0"/>
                    </a:p>
                  </a:txBody>
                  <a:tcPr anchor="ctr">
                    <a:solidFill>
                      <a:schemeClr val="accent6">
                        <a:lumMod val="40000"/>
                        <a:lumOff val="60000"/>
                      </a:schemeClr>
                    </a:solidFill>
                  </a:tcPr>
                </a:tc>
              </a:tr>
              <a:tr h="432000">
                <a:tc>
                  <a:txBody>
                    <a:bodyPr/>
                    <a:lstStyle/>
                    <a:p>
                      <a:pPr>
                        <a:lnSpc>
                          <a:spcPct val="110000"/>
                        </a:lnSpc>
                      </a:pPr>
                      <a:r>
                        <a:rPr kumimoji="1" lang="ja-JP" altLang="en-US" sz="1800" b="1" dirty="0" smtClean="0">
                          <a:solidFill>
                            <a:schemeClr val="tx1"/>
                          </a:solidFill>
                        </a:rPr>
                        <a:t>①目的</a:t>
                      </a:r>
                      <a:endParaRPr kumimoji="1" lang="ja-JP" altLang="en-US" sz="1800" b="1" dirty="0">
                        <a:solidFill>
                          <a:schemeClr val="tx1"/>
                        </a:solidFill>
                      </a:endParaRPr>
                    </a:p>
                  </a:txBody>
                  <a:tcPr anchor="ctr">
                    <a:solidFill>
                      <a:schemeClr val="bg1">
                        <a:lumMod val="95000"/>
                      </a:schemeClr>
                    </a:solidFill>
                  </a:tcPr>
                </a:tc>
                <a:tc>
                  <a:txBody>
                    <a:bodyPr/>
                    <a:lstStyle/>
                    <a:p>
                      <a:pPr algn="ctr">
                        <a:lnSpc>
                          <a:spcPct val="110000"/>
                        </a:lnSpc>
                      </a:pPr>
                      <a:r>
                        <a:rPr kumimoji="1" lang="ja-JP" altLang="en-US" sz="1800" dirty="0" smtClean="0">
                          <a:solidFill>
                            <a:schemeClr val="tx1"/>
                          </a:solidFill>
                        </a:rPr>
                        <a:t>産業の発達に寄与</a:t>
                      </a:r>
                      <a:endParaRPr kumimoji="1" lang="ja-JP" altLang="en-US" sz="1800" dirty="0">
                        <a:solidFill>
                          <a:schemeClr val="tx1"/>
                        </a:solidFill>
                      </a:endParaRPr>
                    </a:p>
                  </a:txBody>
                  <a:tcPr anchor="ctr">
                    <a:solidFill>
                      <a:schemeClr val="accent3">
                        <a:lumMod val="20000"/>
                        <a:lumOff val="80000"/>
                      </a:schemeClr>
                    </a:solidFill>
                  </a:tcPr>
                </a:tc>
                <a:tc>
                  <a:txBody>
                    <a:bodyPr/>
                    <a:lstStyle/>
                    <a:p>
                      <a:pPr algn="ctr">
                        <a:lnSpc>
                          <a:spcPct val="110000"/>
                        </a:lnSpc>
                      </a:pPr>
                      <a:r>
                        <a:rPr kumimoji="1" lang="ja-JP" altLang="en-US" sz="1800" dirty="0" smtClean="0">
                          <a:solidFill>
                            <a:schemeClr val="tx1"/>
                          </a:solidFill>
                        </a:rPr>
                        <a:t>文化の発展に寄与</a:t>
                      </a:r>
                      <a:endParaRPr kumimoji="1" lang="ja-JP" altLang="en-US" sz="1800" dirty="0">
                        <a:solidFill>
                          <a:schemeClr val="tx1"/>
                        </a:solidFill>
                      </a:endParaRPr>
                    </a:p>
                  </a:txBody>
                  <a:tcPr anchor="ctr">
                    <a:solidFill>
                      <a:schemeClr val="accent6">
                        <a:lumMod val="20000"/>
                        <a:lumOff val="80000"/>
                      </a:schemeClr>
                    </a:solidFill>
                  </a:tcPr>
                </a:tc>
              </a:tr>
              <a:tr h="432000">
                <a:tc>
                  <a:txBody>
                    <a:bodyPr/>
                    <a:lstStyle/>
                    <a:p>
                      <a:pPr>
                        <a:lnSpc>
                          <a:spcPct val="110000"/>
                        </a:lnSpc>
                      </a:pPr>
                      <a:r>
                        <a:rPr kumimoji="1" lang="ja-JP" altLang="en-US" sz="1800" b="1" dirty="0" smtClean="0">
                          <a:solidFill>
                            <a:schemeClr val="tx1"/>
                          </a:solidFill>
                        </a:rPr>
                        <a:t>②保護対象</a:t>
                      </a:r>
                      <a:endParaRPr kumimoji="1" lang="ja-JP" altLang="en-US" sz="1800" b="1" dirty="0">
                        <a:solidFill>
                          <a:schemeClr val="tx1"/>
                        </a:solidFill>
                      </a:endParaRPr>
                    </a:p>
                  </a:txBody>
                  <a:tcPr anchor="ctr">
                    <a:solidFill>
                      <a:schemeClr val="bg1">
                        <a:lumMod val="95000"/>
                      </a:schemeClr>
                    </a:solidFill>
                  </a:tcPr>
                </a:tc>
                <a:tc>
                  <a:txBody>
                    <a:bodyPr/>
                    <a:lstStyle/>
                    <a:p>
                      <a:pPr algn="ctr">
                        <a:lnSpc>
                          <a:spcPct val="110000"/>
                        </a:lnSpc>
                      </a:pPr>
                      <a:r>
                        <a:rPr kumimoji="1" lang="ja-JP" altLang="en-US" sz="1800" dirty="0" smtClean="0">
                          <a:solidFill>
                            <a:schemeClr val="tx1"/>
                          </a:solidFill>
                        </a:rPr>
                        <a:t>工業製品のデザイン</a:t>
                      </a:r>
                      <a:endParaRPr kumimoji="1" lang="ja-JP" altLang="en-US" sz="1800" dirty="0">
                        <a:solidFill>
                          <a:schemeClr val="tx1"/>
                        </a:solidFill>
                      </a:endParaRPr>
                    </a:p>
                  </a:txBody>
                  <a:tcPr anchor="ctr">
                    <a:solidFill>
                      <a:schemeClr val="accent3">
                        <a:lumMod val="20000"/>
                        <a:lumOff val="80000"/>
                      </a:schemeClr>
                    </a:solidFill>
                  </a:tcPr>
                </a:tc>
                <a:tc>
                  <a:txBody>
                    <a:bodyPr/>
                    <a:lstStyle/>
                    <a:p>
                      <a:pPr algn="ctr">
                        <a:lnSpc>
                          <a:spcPct val="110000"/>
                        </a:lnSpc>
                      </a:pPr>
                      <a:r>
                        <a:rPr kumimoji="1" lang="ja-JP" altLang="en-US" sz="1800" dirty="0" smtClean="0">
                          <a:solidFill>
                            <a:schemeClr val="tx1"/>
                          </a:solidFill>
                        </a:rPr>
                        <a:t>思想・感情の創作的な表現</a:t>
                      </a:r>
                      <a:endParaRPr kumimoji="1" lang="ja-JP" altLang="en-US" sz="1800" dirty="0">
                        <a:solidFill>
                          <a:schemeClr val="tx1"/>
                        </a:solidFill>
                      </a:endParaRPr>
                    </a:p>
                  </a:txBody>
                  <a:tcPr anchor="ctr">
                    <a:solidFill>
                      <a:schemeClr val="accent6">
                        <a:lumMod val="20000"/>
                        <a:lumOff val="80000"/>
                      </a:schemeClr>
                    </a:solidFill>
                  </a:tcPr>
                </a:tc>
              </a:tr>
              <a:tr h="432000">
                <a:tc>
                  <a:txBody>
                    <a:bodyPr/>
                    <a:lstStyle/>
                    <a:p>
                      <a:pPr>
                        <a:lnSpc>
                          <a:spcPct val="110000"/>
                        </a:lnSpc>
                      </a:pPr>
                      <a:r>
                        <a:rPr kumimoji="1" lang="ja-JP" altLang="en-US" sz="1800" b="1" dirty="0" smtClean="0">
                          <a:solidFill>
                            <a:schemeClr val="tx1"/>
                          </a:solidFill>
                        </a:rPr>
                        <a:t>③出願</a:t>
                      </a:r>
                      <a:endParaRPr kumimoji="1" lang="ja-JP" altLang="en-US" sz="1800" b="1" dirty="0">
                        <a:solidFill>
                          <a:schemeClr val="tx1"/>
                        </a:solidFill>
                      </a:endParaRPr>
                    </a:p>
                  </a:txBody>
                  <a:tcPr anchor="ctr">
                    <a:solidFill>
                      <a:schemeClr val="bg1">
                        <a:lumMod val="95000"/>
                      </a:schemeClr>
                    </a:solidFill>
                  </a:tcPr>
                </a:tc>
                <a:tc>
                  <a:txBody>
                    <a:bodyPr/>
                    <a:lstStyle/>
                    <a:p>
                      <a:pPr algn="ctr">
                        <a:lnSpc>
                          <a:spcPct val="110000"/>
                        </a:lnSpc>
                      </a:pPr>
                      <a:r>
                        <a:rPr kumimoji="1" lang="ja-JP" altLang="en-US" sz="1800" dirty="0" smtClean="0">
                          <a:solidFill>
                            <a:schemeClr val="tx1"/>
                          </a:solidFill>
                        </a:rPr>
                        <a:t>必要</a:t>
                      </a:r>
                      <a:endParaRPr kumimoji="1" lang="ja-JP" altLang="en-US" sz="1800" dirty="0">
                        <a:solidFill>
                          <a:schemeClr val="tx1"/>
                        </a:solidFill>
                      </a:endParaRPr>
                    </a:p>
                  </a:txBody>
                  <a:tcPr anchor="ctr">
                    <a:solidFill>
                      <a:schemeClr val="accent3">
                        <a:lumMod val="20000"/>
                        <a:lumOff val="80000"/>
                      </a:schemeClr>
                    </a:solidFill>
                  </a:tcPr>
                </a:tc>
                <a:tc>
                  <a:txBody>
                    <a:bodyPr/>
                    <a:lstStyle/>
                    <a:p>
                      <a:pPr algn="ctr">
                        <a:lnSpc>
                          <a:spcPct val="110000"/>
                        </a:lnSpc>
                      </a:pPr>
                      <a:r>
                        <a:rPr kumimoji="1" lang="ja-JP" altLang="en-US" sz="1800" dirty="0" smtClean="0">
                          <a:solidFill>
                            <a:schemeClr val="tx1"/>
                          </a:solidFill>
                        </a:rPr>
                        <a:t>不要</a:t>
                      </a:r>
                      <a:endParaRPr kumimoji="1" lang="ja-JP" altLang="en-US" sz="1800" dirty="0">
                        <a:solidFill>
                          <a:schemeClr val="tx1"/>
                        </a:solidFill>
                      </a:endParaRPr>
                    </a:p>
                  </a:txBody>
                  <a:tcPr anchor="ctr">
                    <a:solidFill>
                      <a:schemeClr val="accent6">
                        <a:lumMod val="20000"/>
                        <a:lumOff val="80000"/>
                      </a:schemeClr>
                    </a:solidFill>
                  </a:tcPr>
                </a:tc>
              </a:tr>
              <a:tr h="432000">
                <a:tc>
                  <a:txBody>
                    <a:bodyPr/>
                    <a:lstStyle/>
                    <a:p>
                      <a:pPr>
                        <a:lnSpc>
                          <a:spcPct val="110000"/>
                        </a:lnSpc>
                      </a:pPr>
                      <a:r>
                        <a:rPr kumimoji="1" lang="ja-JP" altLang="en-US" sz="1800" b="1" dirty="0" smtClean="0">
                          <a:solidFill>
                            <a:schemeClr val="tx1"/>
                          </a:solidFill>
                        </a:rPr>
                        <a:t>④主な保護要件</a:t>
                      </a:r>
                      <a:endParaRPr kumimoji="1" lang="ja-JP" altLang="en-US" sz="1800" b="1" dirty="0">
                        <a:solidFill>
                          <a:schemeClr val="tx1"/>
                        </a:solidFill>
                      </a:endParaRPr>
                    </a:p>
                  </a:txBody>
                  <a:tcPr anchor="ctr">
                    <a:solidFill>
                      <a:schemeClr val="bg1">
                        <a:lumMod val="95000"/>
                      </a:schemeClr>
                    </a:solidFill>
                  </a:tcPr>
                </a:tc>
                <a:tc>
                  <a:txBody>
                    <a:bodyPr/>
                    <a:lstStyle/>
                    <a:p>
                      <a:pPr algn="ctr">
                        <a:lnSpc>
                          <a:spcPct val="110000"/>
                        </a:lnSpc>
                      </a:pPr>
                      <a:r>
                        <a:rPr kumimoji="1" lang="ja-JP" altLang="en-US" sz="1800" dirty="0" smtClean="0">
                          <a:solidFill>
                            <a:schemeClr val="tx1"/>
                          </a:solidFill>
                        </a:rPr>
                        <a:t>新規性</a:t>
                      </a:r>
                      <a:r>
                        <a:rPr kumimoji="1" lang="ja-JP" altLang="en-US" sz="1800" baseline="0" dirty="0" smtClean="0">
                          <a:solidFill>
                            <a:schemeClr val="tx1"/>
                          </a:solidFill>
                        </a:rPr>
                        <a:t> </a:t>
                      </a:r>
                      <a:r>
                        <a:rPr kumimoji="1" lang="en-US" altLang="ja-JP" sz="1800" baseline="0" dirty="0" smtClean="0">
                          <a:solidFill>
                            <a:schemeClr val="tx1"/>
                          </a:solidFill>
                        </a:rPr>
                        <a:t>/ </a:t>
                      </a:r>
                      <a:r>
                        <a:rPr kumimoji="1" lang="ja-JP" altLang="en-US" sz="1800" dirty="0" smtClean="0">
                          <a:solidFill>
                            <a:schemeClr val="tx1"/>
                          </a:solidFill>
                        </a:rPr>
                        <a:t>創作非容易性</a:t>
                      </a:r>
                      <a:endParaRPr kumimoji="1" lang="en-US" altLang="ja-JP" sz="1800" dirty="0" smtClean="0">
                        <a:solidFill>
                          <a:schemeClr val="tx1"/>
                        </a:solidFill>
                      </a:endParaRPr>
                    </a:p>
                  </a:txBody>
                  <a:tcPr anchor="ctr">
                    <a:solidFill>
                      <a:schemeClr val="accent3">
                        <a:lumMod val="20000"/>
                        <a:lumOff val="80000"/>
                      </a:schemeClr>
                    </a:solidFill>
                  </a:tcPr>
                </a:tc>
                <a:tc>
                  <a:txBody>
                    <a:bodyPr/>
                    <a:lstStyle/>
                    <a:p>
                      <a:pPr algn="ctr">
                        <a:lnSpc>
                          <a:spcPct val="110000"/>
                        </a:lnSpc>
                      </a:pPr>
                      <a:r>
                        <a:rPr kumimoji="1" lang="ja-JP" altLang="en-US" sz="1800" dirty="0" smtClean="0">
                          <a:solidFill>
                            <a:schemeClr val="tx1"/>
                          </a:solidFill>
                        </a:rPr>
                        <a:t>創作性</a:t>
                      </a:r>
                      <a:endParaRPr kumimoji="1" lang="en-US" altLang="ja-JP" sz="1800" dirty="0" smtClean="0">
                        <a:solidFill>
                          <a:schemeClr val="tx1"/>
                        </a:solidFill>
                      </a:endParaRPr>
                    </a:p>
                  </a:txBody>
                  <a:tcPr anchor="ctr">
                    <a:solidFill>
                      <a:schemeClr val="accent6">
                        <a:lumMod val="20000"/>
                        <a:lumOff val="80000"/>
                      </a:schemeClr>
                    </a:solidFill>
                  </a:tcPr>
                </a:tc>
              </a:tr>
              <a:tr h="432000">
                <a:tc>
                  <a:txBody>
                    <a:bodyPr/>
                    <a:lstStyle/>
                    <a:p>
                      <a:pPr>
                        <a:lnSpc>
                          <a:spcPct val="110000"/>
                        </a:lnSpc>
                      </a:pPr>
                      <a:r>
                        <a:rPr kumimoji="1" lang="ja-JP" altLang="en-US" sz="1800" b="1" dirty="0" smtClean="0">
                          <a:solidFill>
                            <a:schemeClr val="tx1"/>
                          </a:solidFill>
                        </a:rPr>
                        <a:t>⑤権利発生日</a:t>
                      </a:r>
                      <a:endParaRPr kumimoji="1" lang="ja-JP" altLang="en-US" sz="1800" b="1" dirty="0">
                        <a:solidFill>
                          <a:schemeClr val="tx1"/>
                        </a:solidFill>
                      </a:endParaRPr>
                    </a:p>
                  </a:txBody>
                  <a:tcPr anchor="ctr">
                    <a:solidFill>
                      <a:schemeClr val="bg1">
                        <a:lumMod val="95000"/>
                      </a:schemeClr>
                    </a:solidFill>
                  </a:tcPr>
                </a:tc>
                <a:tc>
                  <a:txBody>
                    <a:bodyPr/>
                    <a:lstStyle/>
                    <a:p>
                      <a:pPr algn="ctr">
                        <a:lnSpc>
                          <a:spcPct val="110000"/>
                        </a:lnSpc>
                      </a:pPr>
                      <a:r>
                        <a:rPr kumimoji="1" lang="ja-JP" altLang="en-US" sz="1800" dirty="0" smtClean="0">
                          <a:solidFill>
                            <a:schemeClr val="tx1"/>
                          </a:solidFill>
                        </a:rPr>
                        <a:t>登録日</a:t>
                      </a:r>
                      <a:endParaRPr kumimoji="1" lang="ja-JP" altLang="en-US" sz="1800" dirty="0">
                        <a:solidFill>
                          <a:schemeClr val="tx1"/>
                        </a:solidFill>
                      </a:endParaRPr>
                    </a:p>
                  </a:txBody>
                  <a:tcPr anchor="ctr">
                    <a:solidFill>
                      <a:schemeClr val="accent3">
                        <a:lumMod val="20000"/>
                        <a:lumOff val="80000"/>
                      </a:schemeClr>
                    </a:solidFill>
                  </a:tcPr>
                </a:tc>
                <a:tc>
                  <a:txBody>
                    <a:bodyPr/>
                    <a:lstStyle/>
                    <a:p>
                      <a:pPr algn="ctr">
                        <a:lnSpc>
                          <a:spcPct val="110000"/>
                        </a:lnSpc>
                      </a:pPr>
                      <a:r>
                        <a:rPr kumimoji="1" lang="ja-JP" altLang="en-US" sz="1800" dirty="0" smtClean="0">
                          <a:solidFill>
                            <a:schemeClr val="tx1"/>
                          </a:solidFill>
                        </a:rPr>
                        <a:t>創作日</a:t>
                      </a:r>
                      <a:endParaRPr kumimoji="1" lang="ja-JP" altLang="en-US" sz="1800" dirty="0">
                        <a:solidFill>
                          <a:schemeClr val="tx1"/>
                        </a:solidFill>
                      </a:endParaRPr>
                    </a:p>
                  </a:txBody>
                  <a:tcPr anchor="ctr">
                    <a:solidFill>
                      <a:schemeClr val="accent6">
                        <a:lumMod val="20000"/>
                        <a:lumOff val="80000"/>
                      </a:schemeClr>
                    </a:solidFill>
                  </a:tcPr>
                </a:tc>
              </a:tr>
              <a:tr h="720000">
                <a:tc>
                  <a:txBody>
                    <a:bodyPr/>
                    <a:lstStyle/>
                    <a:p>
                      <a:pPr>
                        <a:lnSpc>
                          <a:spcPct val="110000"/>
                        </a:lnSpc>
                      </a:pPr>
                      <a:r>
                        <a:rPr kumimoji="1" lang="ja-JP" altLang="en-US" sz="1800" b="1" dirty="0" smtClean="0">
                          <a:solidFill>
                            <a:schemeClr val="tx1"/>
                          </a:solidFill>
                        </a:rPr>
                        <a:t>⑥権利期間</a:t>
                      </a:r>
                      <a:endParaRPr kumimoji="1" lang="ja-JP" altLang="en-US" sz="1800" b="1" dirty="0">
                        <a:solidFill>
                          <a:schemeClr val="tx1"/>
                        </a:solidFill>
                      </a:endParaRPr>
                    </a:p>
                  </a:txBody>
                  <a:tcPr anchor="ctr">
                    <a:solidFill>
                      <a:schemeClr val="bg1">
                        <a:lumMod val="95000"/>
                      </a:schemeClr>
                    </a:solidFill>
                  </a:tcPr>
                </a:tc>
                <a:tc>
                  <a:txBody>
                    <a:bodyPr/>
                    <a:lstStyle/>
                    <a:p>
                      <a:pPr algn="ctr">
                        <a:lnSpc>
                          <a:spcPct val="110000"/>
                        </a:lnSpc>
                      </a:pPr>
                      <a:r>
                        <a:rPr kumimoji="1" lang="ja-JP" altLang="en-US" sz="1800" dirty="0" smtClean="0">
                          <a:solidFill>
                            <a:schemeClr val="tx1"/>
                          </a:solidFill>
                        </a:rPr>
                        <a:t>最長</a:t>
                      </a:r>
                      <a:r>
                        <a:rPr kumimoji="1" lang="en-US" altLang="ja-JP" sz="1800" dirty="0" smtClean="0">
                          <a:solidFill>
                            <a:schemeClr val="tx1"/>
                          </a:solidFill>
                        </a:rPr>
                        <a:t>20</a:t>
                      </a:r>
                      <a:r>
                        <a:rPr kumimoji="1" lang="ja-JP" altLang="en-US" sz="1800" dirty="0" smtClean="0">
                          <a:solidFill>
                            <a:schemeClr val="tx1"/>
                          </a:solidFill>
                        </a:rPr>
                        <a:t>年</a:t>
                      </a:r>
                      <a:endParaRPr kumimoji="1" lang="ja-JP" altLang="en-US" sz="1800" dirty="0">
                        <a:solidFill>
                          <a:schemeClr val="tx1"/>
                        </a:solidFill>
                      </a:endParaRPr>
                    </a:p>
                  </a:txBody>
                  <a:tcPr anchor="ctr">
                    <a:solidFill>
                      <a:schemeClr val="accent3">
                        <a:lumMod val="20000"/>
                        <a:lumOff val="80000"/>
                      </a:schemeClr>
                    </a:solidFill>
                  </a:tcPr>
                </a:tc>
                <a:tc>
                  <a:txBody>
                    <a:bodyPr/>
                    <a:lstStyle/>
                    <a:p>
                      <a:pPr algn="ctr">
                        <a:lnSpc>
                          <a:spcPct val="110000"/>
                        </a:lnSpc>
                      </a:pPr>
                      <a:r>
                        <a:rPr kumimoji="1" lang="ja-JP" altLang="en-US" sz="1800" dirty="0" smtClean="0">
                          <a:solidFill>
                            <a:schemeClr val="tx1"/>
                          </a:solidFill>
                        </a:rPr>
                        <a:t>著作者の死後</a:t>
                      </a:r>
                      <a:r>
                        <a:rPr kumimoji="1" lang="en-US" altLang="ja-JP" sz="1800" dirty="0" smtClean="0">
                          <a:solidFill>
                            <a:schemeClr val="tx1"/>
                          </a:solidFill>
                        </a:rPr>
                        <a:t>50</a:t>
                      </a:r>
                      <a:r>
                        <a:rPr kumimoji="1" lang="ja-JP" altLang="en-US" sz="1800" dirty="0" smtClean="0">
                          <a:solidFill>
                            <a:schemeClr val="tx1"/>
                          </a:solidFill>
                        </a:rPr>
                        <a:t>年</a:t>
                      </a:r>
                      <a:endParaRPr kumimoji="1" lang="en-US" altLang="ja-JP" sz="1800" dirty="0" smtClean="0">
                        <a:solidFill>
                          <a:schemeClr val="tx1"/>
                        </a:solidFill>
                      </a:endParaRPr>
                    </a:p>
                    <a:p>
                      <a:pPr algn="ctr">
                        <a:lnSpc>
                          <a:spcPct val="110000"/>
                        </a:lnSpc>
                      </a:pPr>
                      <a:r>
                        <a:rPr kumimoji="1" lang="ja-JP" altLang="en-US" sz="1800" dirty="0" smtClean="0">
                          <a:solidFill>
                            <a:schemeClr val="tx1"/>
                          </a:solidFill>
                        </a:rPr>
                        <a:t>公表後</a:t>
                      </a:r>
                      <a:r>
                        <a:rPr kumimoji="1" lang="en-US" altLang="ja-JP" sz="1800" dirty="0" smtClean="0">
                          <a:solidFill>
                            <a:schemeClr val="tx1"/>
                          </a:solidFill>
                        </a:rPr>
                        <a:t>50</a:t>
                      </a:r>
                      <a:r>
                        <a:rPr kumimoji="1" lang="ja-JP" altLang="en-US" sz="1800" dirty="0" smtClean="0">
                          <a:solidFill>
                            <a:schemeClr val="tx1"/>
                          </a:solidFill>
                        </a:rPr>
                        <a:t>年（法人）</a:t>
                      </a:r>
                      <a:endParaRPr kumimoji="1" lang="ja-JP" altLang="en-US" sz="1800" dirty="0">
                        <a:solidFill>
                          <a:schemeClr val="tx1"/>
                        </a:solidFill>
                      </a:endParaRPr>
                    </a:p>
                  </a:txBody>
                  <a:tcPr anchor="ctr">
                    <a:solidFill>
                      <a:schemeClr val="accent6">
                        <a:lumMod val="20000"/>
                        <a:lumOff val="80000"/>
                      </a:schemeClr>
                    </a:solidFill>
                  </a:tcPr>
                </a:tc>
              </a:tr>
              <a:tr h="432000">
                <a:tc>
                  <a:txBody>
                    <a:bodyPr/>
                    <a:lstStyle/>
                    <a:p>
                      <a:pPr>
                        <a:lnSpc>
                          <a:spcPct val="110000"/>
                        </a:lnSpc>
                      </a:pPr>
                      <a:r>
                        <a:rPr kumimoji="1" lang="ja-JP" altLang="en-US" sz="1800" b="1" dirty="0" smtClean="0">
                          <a:solidFill>
                            <a:schemeClr val="tx1"/>
                          </a:solidFill>
                        </a:rPr>
                        <a:t>⑦権利の性格</a:t>
                      </a:r>
                      <a:endParaRPr kumimoji="1" lang="ja-JP" altLang="en-US" sz="1800" b="1" dirty="0">
                        <a:solidFill>
                          <a:schemeClr val="tx1"/>
                        </a:solidFill>
                      </a:endParaRPr>
                    </a:p>
                  </a:txBody>
                  <a:tcPr anchor="ctr">
                    <a:solidFill>
                      <a:schemeClr val="bg1">
                        <a:lumMod val="95000"/>
                      </a:schemeClr>
                    </a:solidFill>
                  </a:tcPr>
                </a:tc>
                <a:tc>
                  <a:txBody>
                    <a:bodyPr/>
                    <a:lstStyle/>
                    <a:p>
                      <a:pPr algn="ctr">
                        <a:lnSpc>
                          <a:spcPct val="110000"/>
                        </a:lnSpc>
                      </a:pPr>
                      <a:r>
                        <a:rPr kumimoji="1" lang="ja-JP" altLang="en-US" sz="1800" dirty="0" smtClean="0">
                          <a:solidFill>
                            <a:schemeClr val="tx1"/>
                          </a:solidFill>
                        </a:rPr>
                        <a:t>絶対的独占権</a:t>
                      </a:r>
                      <a:endParaRPr kumimoji="1" lang="ja-JP" altLang="en-US" sz="1800" dirty="0">
                        <a:solidFill>
                          <a:schemeClr val="tx1"/>
                        </a:solidFill>
                      </a:endParaRPr>
                    </a:p>
                  </a:txBody>
                  <a:tcPr anchor="ctr">
                    <a:solidFill>
                      <a:schemeClr val="accent3">
                        <a:lumMod val="20000"/>
                        <a:lumOff val="80000"/>
                      </a:schemeClr>
                    </a:solidFill>
                  </a:tcPr>
                </a:tc>
                <a:tc>
                  <a:txBody>
                    <a:bodyPr/>
                    <a:lstStyle/>
                    <a:p>
                      <a:pPr algn="ctr">
                        <a:lnSpc>
                          <a:spcPct val="110000"/>
                        </a:lnSpc>
                      </a:pPr>
                      <a:r>
                        <a:rPr kumimoji="1" lang="ja-JP" altLang="en-US" sz="1800" dirty="0" smtClean="0">
                          <a:solidFill>
                            <a:schemeClr val="tx1"/>
                          </a:solidFill>
                        </a:rPr>
                        <a:t>相対的独占権</a:t>
                      </a:r>
                      <a:endParaRPr kumimoji="1" lang="ja-JP" altLang="en-US" sz="1800" dirty="0">
                        <a:solidFill>
                          <a:schemeClr val="tx1"/>
                        </a:solidFill>
                      </a:endParaRPr>
                    </a:p>
                  </a:txBody>
                  <a:tcPr anchor="ctr">
                    <a:solidFill>
                      <a:schemeClr val="accent6">
                        <a:lumMod val="20000"/>
                        <a:lumOff val="80000"/>
                      </a:schemeClr>
                    </a:solidFill>
                  </a:tcPr>
                </a:tc>
              </a:tr>
            </a:tbl>
          </a:graphicData>
        </a:graphic>
      </p:graphicFrame>
      <p:sp>
        <p:nvSpPr>
          <p:cNvPr id="4" name="テキスト プレースホルダー 3"/>
          <p:cNvSpPr>
            <a:spLocks noGrp="1"/>
          </p:cNvSpPr>
          <p:nvPr>
            <p:ph type="body" sz="quarter" idx="10"/>
          </p:nvPr>
        </p:nvSpPr>
        <p:spPr/>
        <p:txBody>
          <a:bodyPr/>
          <a:lstStyle/>
          <a:p>
            <a:pPr marL="0" indent="0">
              <a:buNone/>
            </a:pPr>
            <a:r>
              <a:rPr kumimoji="1" lang="ja-JP" altLang="en-US" sz="2400" dirty="0" smtClean="0">
                <a:solidFill>
                  <a:schemeClr val="bg2">
                    <a:lumMod val="50000"/>
                  </a:schemeClr>
                </a:solidFill>
              </a:rPr>
              <a:t>意匠法と著作権法の概要の比較</a:t>
            </a:r>
            <a:endParaRPr kumimoji="1" lang="ja-JP" altLang="en-US" sz="2400" dirty="0">
              <a:solidFill>
                <a:schemeClr val="bg2">
                  <a:lumMod val="50000"/>
                </a:schemeClr>
              </a:solidFill>
            </a:endParaRP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9</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597807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solidFill>
            <a:schemeClr val="bg2">
              <a:lumMod val="40000"/>
              <a:lumOff val="60000"/>
            </a:schemeClr>
          </a:solidFill>
        </p:spPr>
        <p:txBody>
          <a:bodyPr/>
          <a:lstStyle/>
          <a:p>
            <a:r>
              <a:rPr kumimoji="1" lang="en-US" altLang="ja-JP" dirty="0" smtClean="0"/>
              <a:t>15-02</a:t>
            </a:r>
            <a:br>
              <a:rPr kumimoji="1" lang="en-US" altLang="ja-JP" dirty="0" smtClean="0"/>
            </a:br>
            <a:r>
              <a:rPr kumimoji="1" lang="ja-JP" altLang="en-US" dirty="0" smtClean="0"/>
              <a:t>知的財産を巡る新しい流れ（</a:t>
            </a:r>
            <a:r>
              <a:rPr kumimoji="1" lang="en-US" altLang="ja-JP" dirty="0" smtClean="0"/>
              <a:t>1</a:t>
            </a:r>
            <a:r>
              <a:rPr kumimoji="1" lang="ja-JP" altLang="en-US" dirty="0" smtClean="0"/>
              <a:t>）</a:t>
            </a:r>
            <a:r>
              <a:rPr kumimoji="1" lang="en-US" altLang="ja-JP" dirty="0" smtClean="0"/>
              <a:t/>
            </a:r>
            <a:br>
              <a:rPr kumimoji="1" lang="en-US" altLang="ja-JP" dirty="0" smtClean="0"/>
            </a:br>
            <a:r>
              <a:rPr kumimoji="1" lang="ja-JP" altLang="en-US" dirty="0" smtClean="0"/>
              <a:t>オープンデザイン</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10</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959893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kumimoji="1" lang="en-US" altLang="ja-JP" dirty="0" smtClean="0"/>
              <a:t>15-02</a:t>
            </a:r>
            <a:r>
              <a:rPr kumimoji="1" lang="ja-JP" altLang="en-US" dirty="0" smtClean="0"/>
              <a:t>　知的財産を巡る新しい流れ（</a:t>
            </a:r>
            <a:r>
              <a:rPr kumimoji="1" lang="en-US" altLang="ja-JP" dirty="0" smtClean="0"/>
              <a:t>1</a:t>
            </a:r>
            <a:r>
              <a:rPr kumimoji="1" lang="ja-JP" altLang="en-US" dirty="0" smtClean="0"/>
              <a:t>）　オープンデザイン</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11</a:t>
            </a:fld>
            <a:endParaRPr lang="ja-JP" altLang="en-US" dirty="0"/>
          </a:p>
        </p:txBody>
      </p:sp>
      <p:pic>
        <p:nvPicPr>
          <p:cNvPr id="6" name="コンテンツ プレースホルダー 5"/>
          <p:cNvPicPr>
            <a:picLocks noGrp="1" noChangeAspect="1"/>
          </p:cNvPicPr>
          <p:nvPr>
            <p:ph idx="1"/>
          </p:nvPr>
        </p:nvPicPr>
        <p:blipFill>
          <a:blip r:embed="rId3"/>
          <a:stretch>
            <a:fillRect/>
          </a:stretch>
        </p:blipFill>
        <p:spPr>
          <a:xfrm>
            <a:off x="1386839" y="692151"/>
            <a:ext cx="7132320" cy="5349240"/>
          </a:xfrm>
          <a:prstGeom prst="rect">
            <a:avLst/>
          </a:prstGeom>
        </p:spPr>
      </p:pic>
      <p:sp>
        <p:nvSpPr>
          <p:cNvPr id="7" name="正方形/長方形 6"/>
          <p:cNvSpPr/>
          <p:nvPr/>
        </p:nvSpPr>
        <p:spPr>
          <a:xfrm>
            <a:off x="128588" y="6019200"/>
            <a:ext cx="9648825"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lnSpc>
                <a:spcPct val="110000"/>
              </a:lnSpc>
            </a:pPr>
            <a:r>
              <a:rPr lang="en-US" altLang="ja-JP" sz="800" dirty="0">
                <a:solidFill>
                  <a:schemeClr val="tx1"/>
                </a:solidFill>
              </a:rPr>
              <a:t>https://www.tokyo-design.ne.jp/award.html</a:t>
            </a:r>
            <a:endParaRPr kumimoji="1" lang="ja-JP" altLang="en-US" sz="800" dirty="0">
              <a:solidFill>
                <a:schemeClr val="tx1"/>
              </a:solidFill>
            </a:endParaRPr>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38113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lang="en-US" altLang="ja-JP" dirty="0"/>
              <a:t>15-02</a:t>
            </a:r>
            <a:r>
              <a:rPr lang="ja-JP" altLang="en-US" dirty="0"/>
              <a:t>　知的財産を巡る新しい</a:t>
            </a:r>
            <a:r>
              <a:rPr lang="ja-JP" altLang="en-US" dirty="0" smtClean="0"/>
              <a:t>流れ</a:t>
            </a:r>
            <a:r>
              <a:rPr lang="ja-JP" altLang="en-US" dirty="0"/>
              <a:t>（</a:t>
            </a:r>
            <a:r>
              <a:rPr lang="en-US" altLang="ja-JP" dirty="0"/>
              <a:t>1</a:t>
            </a:r>
            <a:r>
              <a:rPr lang="ja-JP" altLang="en-US" dirty="0" smtClean="0"/>
              <a:t>）</a:t>
            </a:r>
            <a:r>
              <a:rPr lang="ja-JP" altLang="en-US" dirty="0"/>
              <a:t>　オープンデザイン</a:t>
            </a:r>
            <a:endParaRPr kumimoji="1" lang="ja-JP" altLang="en-US" dirty="0"/>
          </a:p>
        </p:txBody>
      </p:sp>
      <p:sp>
        <p:nvSpPr>
          <p:cNvPr id="3" name="コンテンツ プレースホルダー 2"/>
          <p:cNvSpPr>
            <a:spLocks noGrp="1"/>
          </p:cNvSpPr>
          <p:nvPr>
            <p:ph idx="1"/>
          </p:nvPr>
        </p:nvSpPr>
        <p:spPr>
          <a:xfrm>
            <a:off x="128464" y="692696"/>
            <a:ext cx="9649072" cy="1008000"/>
          </a:xfrm>
          <a:solidFill>
            <a:schemeClr val="bg2">
              <a:lumMod val="20000"/>
              <a:lumOff val="80000"/>
            </a:schemeClr>
          </a:solidFill>
        </p:spPr>
        <p:txBody>
          <a:bodyPr/>
          <a:lstStyle/>
          <a:p>
            <a:r>
              <a:rPr kumimoji="1" lang="ja-JP" altLang="en-US" dirty="0" smtClean="0"/>
              <a:t>オープンデザインとは、インターネットによるデータの共有や</a:t>
            </a:r>
            <a:r>
              <a:rPr kumimoji="1" lang="en-US" altLang="ja-JP" dirty="0" smtClean="0"/>
              <a:t>3D</a:t>
            </a:r>
            <a:r>
              <a:rPr kumimoji="1" lang="ja-JP" altLang="en-US" dirty="0" smtClean="0"/>
              <a:t>プリンタ等の技術環境が整ったなかで、デザインをオープンにし、共有、改良することでより良いものを創ろうとする取組み。</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12</a:t>
            </a:fld>
            <a:endParaRPr lang="ja-JP" altLang="en-US" dirty="0"/>
          </a:p>
        </p:txBody>
      </p:sp>
      <p:sp>
        <p:nvSpPr>
          <p:cNvPr id="6" name="正方形/長方形 5"/>
          <p:cNvSpPr/>
          <p:nvPr/>
        </p:nvSpPr>
        <p:spPr>
          <a:xfrm>
            <a:off x="128464" y="1987200"/>
            <a:ext cx="9648949" cy="9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sz="2400" dirty="0">
                <a:solidFill>
                  <a:schemeClr val="tx1"/>
                </a:solidFill>
              </a:rPr>
              <a:t>技術開発の分野では、例えば、スマートフォンのソフトウェアは、既に</a:t>
            </a:r>
            <a:r>
              <a:rPr lang="ja-JP" altLang="en-US" sz="2400" dirty="0" smtClean="0">
                <a:solidFill>
                  <a:schemeClr val="tx1"/>
                </a:solidFill>
              </a:rPr>
              <a:t>オープンソース化</a:t>
            </a:r>
            <a:r>
              <a:rPr lang="en-US" altLang="ja-JP" sz="2400" baseline="30000" dirty="0" smtClean="0">
                <a:solidFill>
                  <a:schemeClr val="tx1"/>
                </a:solidFill>
              </a:rPr>
              <a:t>※</a:t>
            </a:r>
            <a:r>
              <a:rPr lang="ja-JP" altLang="en-US" sz="2400" dirty="0" err="1" smtClean="0">
                <a:solidFill>
                  <a:schemeClr val="tx1"/>
                </a:solidFill>
              </a:rPr>
              <a:t>が</a:t>
            </a:r>
            <a:r>
              <a:rPr lang="ja-JP" altLang="en-US" sz="2400" dirty="0" err="1">
                <a:solidFill>
                  <a:schemeClr val="tx1"/>
                </a:solidFill>
              </a:rPr>
              <a:t>普</a:t>
            </a:r>
            <a:r>
              <a:rPr lang="ja-JP" altLang="en-US" sz="2400" dirty="0">
                <a:solidFill>
                  <a:schemeClr val="tx1"/>
                </a:solidFill>
              </a:rPr>
              <a:t>及している</a:t>
            </a:r>
            <a:r>
              <a:rPr lang="ja-JP" altLang="en-US" sz="2400" dirty="0" smtClean="0">
                <a:solidFill>
                  <a:schemeClr val="tx1"/>
                </a:solidFill>
              </a:rPr>
              <a:t>。</a:t>
            </a:r>
            <a:endParaRPr lang="en-US" altLang="ja-JP" sz="2400" dirty="0">
              <a:solidFill>
                <a:schemeClr val="tx1"/>
              </a:solidFill>
            </a:endParaRPr>
          </a:p>
        </p:txBody>
      </p:sp>
      <p:sp>
        <p:nvSpPr>
          <p:cNvPr id="7" name="コンテンツ プレースホルダー 2"/>
          <p:cNvSpPr txBox="1">
            <a:spLocks/>
          </p:cNvSpPr>
          <p:nvPr/>
        </p:nvSpPr>
        <p:spPr bwMode="auto">
          <a:xfrm>
            <a:off x="128341" y="3211200"/>
            <a:ext cx="9649072" cy="504000"/>
          </a:xfrm>
          <a:prstGeom prst="rect">
            <a:avLst/>
          </a:prstGeom>
          <a:solidFill>
            <a:schemeClr val="bg2">
              <a:lumMod val="20000"/>
              <a:lumOff val="80000"/>
            </a:schemeClr>
          </a:solid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lgn="ctr">
              <a:buFont typeface="Wingdings" panose="05000000000000000000" pitchFamily="2" charset="2"/>
              <a:buNone/>
            </a:pPr>
            <a:r>
              <a:rPr lang="ja-JP" altLang="en-US" sz="2200" kern="0" dirty="0" smtClean="0"/>
              <a:t>デザイナーが研究開発に参加する可能性のあるハードウェアではどうか。</a:t>
            </a:r>
            <a:endParaRPr lang="en-US" altLang="ja-JP" sz="2200" kern="0" dirty="0" smtClean="0"/>
          </a:p>
        </p:txBody>
      </p:sp>
      <p:sp>
        <p:nvSpPr>
          <p:cNvPr id="8" name="コンテンツ プレースホルダー 2"/>
          <p:cNvSpPr txBox="1">
            <a:spLocks/>
          </p:cNvSpPr>
          <p:nvPr/>
        </p:nvSpPr>
        <p:spPr bwMode="auto">
          <a:xfrm>
            <a:off x="129600" y="4003200"/>
            <a:ext cx="9649072" cy="1656000"/>
          </a:xfrm>
          <a:prstGeom prst="rect">
            <a:avLst/>
          </a:prstGeom>
          <a:noFill/>
          <a:ln w="19050">
            <a:solidFill>
              <a:schemeClr val="bg2"/>
            </a:solid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buFont typeface="Wingdings" panose="05000000000000000000" pitchFamily="2" charset="2"/>
              <a:buNone/>
            </a:pPr>
            <a:r>
              <a:rPr lang="ja-JP" altLang="en-US" sz="2400" kern="0" dirty="0" smtClean="0"/>
              <a:t>製品のアクセサリーについてのデザインガイドラインが公開され、ガイドライン基準を満たせば自由にケース、カバー、画面プロテクター、カメラ用アタッチメント等の製作に参入できる取り組みが始まっている。</a:t>
            </a:r>
            <a:endParaRPr lang="en-US" altLang="ja-JP" sz="2400" kern="0" dirty="0" smtClean="0"/>
          </a:p>
        </p:txBody>
      </p:sp>
      <p:sp>
        <p:nvSpPr>
          <p:cNvPr id="9" name="正方形/長方形 8"/>
          <p:cNvSpPr/>
          <p:nvPr/>
        </p:nvSpPr>
        <p:spPr>
          <a:xfrm>
            <a:off x="128588" y="6019200"/>
            <a:ext cx="9648825"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10000"/>
              </a:lnSpc>
            </a:pPr>
            <a:r>
              <a:rPr kumimoji="1" lang="en-US" altLang="ja-JP" sz="1200" dirty="0" smtClean="0">
                <a:solidFill>
                  <a:schemeClr val="tx1"/>
                </a:solidFill>
              </a:rPr>
              <a:t>※</a:t>
            </a:r>
            <a:r>
              <a:rPr kumimoji="1" lang="ja-JP" altLang="en-US" sz="1200" dirty="0" smtClean="0">
                <a:solidFill>
                  <a:schemeClr val="tx1"/>
                </a:solidFill>
              </a:rPr>
              <a:t>：コンピュータプログラムが一般公開され、自由に開発することができる。</a:t>
            </a:r>
            <a:endParaRPr kumimoji="1" lang="ja-JP" altLang="en-US" sz="1200" dirty="0">
              <a:solidFill>
                <a:schemeClr val="tx1"/>
              </a:solidFill>
            </a:endParaRPr>
          </a:p>
        </p:txBody>
      </p:sp>
      <p:sp>
        <p:nvSpPr>
          <p:cNvPr id="1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273505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kumimoji="1" lang="en-US" altLang="ja-JP" dirty="0" smtClean="0"/>
              <a:t>15-03</a:t>
            </a:r>
            <a:br>
              <a:rPr kumimoji="1" lang="en-US" altLang="ja-JP" dirty="0" smtClean="0"/>
            </a:br>
            <a:r>
              <a:rPr kumimoji="1" lang="ja-JP" altLang="en-US" dirty="0" smtClean="0"/>
              <a:t>知的財産を巡る新しい流れ（</a:t>
            </a:r>
            <a:r>
              <a:rPr lang="en-US" altLang="ja-JP" dirty="0" smtClean="0"/>
              <a:t>2</a:t>
            </a:r>
            <a:r>
              <a:rPr lang="ja-JP" altLang="en-US" dirty="0" smtClean="0"/>
              <a:t>）</a:t>
            </a:r>
            <a:r>
              <a:rPr lang="en-US" altLang="ja-JP" dirty="0" smtClean="0"/>
              <a:t/>
            </a:r>
            <a:br>
              <a:rPr lang="en-US" altLang="ja-JP" dirty="0" smtClean="0"/>
            </a:br>
            <a:r>
              <a:rPr kumimoji="1" lang="ja-JP" altLang="en-US" dirty="0" smtClean="0"/>
              <a:t>クリエイティブ・コモンズ</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13</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948896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kumimoji="1" lang="en-US" altLang="ja-JP" dirty="0" smtClean="0"/>
              <a:t>CASE</a:t>
            </a:r>
            <a:endParaRPr kumimoji="1" lang="ja-JP" altLang="en-US" dirty="0"/>
          </a:p>
        </p:txBody>
      </p:sp>
      <p:sp>
        <p:nvSpPr>
          <p:cNvPr id="3" name="コンテンツ プレースホルダー 2"/>
          <p:cNvSpPr>
            <a:spLocks noGrp="1"/>
          </p:cNvSpPr>
          <p:nvPr>
            <p:ph idx="1"/>
          </p:nvPr>
        </p:nvSpPr>
        <p:spPr/>
        <p:txBody>
          <a:bodyPr/>
          <a:lstStyle/>
          <a:p>
            <a:pPr>
              <a:buFont typeface="+mj-lt"/>
              <a:buAutoNum type="arabicPeriod"/>
            </a:pPr>
            <a:r>
              <a:rPr kumimoji="1" lang="ja-JP" altLang="en-US" dirty="0" smtClean="0"/>
              <a:t>デザイナーが、世界中のユーザーに使ってもらうために、自分が作成したグラフィックを、クリエイティブ・コモンズ（</a:t>
            </a:r>
            <a:r>
              <a:rPr kumimoji="1" lang="en-US" altLang="ja-JP" dirty="0" smtClean="0"/>
              <a:t>CC</a:t>
            </a:r>
            <a:r>
              <a:rPr kumimoji="1" lang="ja-JP" altLang="en-US" dirty="0" smtClean="0"/>
              <a:t>）「表示」ライセンスで発表する。</a:t>
            </a:r>
            <a:endParaRPr kumimoji="1" lang="en-US" altLang="ja-JP" dirty="0" smtClean="0"/>
          </a:p>
          <a:p>
            <a:pPr>
              <a:buFont typeface="+mj-lt"/>
              <a:buAutoNum type="arabicPeriod"/>
            </a:pPr>
            <a:endParaRPr lang="en-US" altLang="ja-JP" dirty="0"/>
          </a:p>
          <a:p>
            <a:pPr>
              <a:buFont typeface="+mj-lt"/>
              <a:buAutoNum type="arabicPeriod"/>
            </a:pPr>
            <a:r>
              <a:rPr kumimoji="1" lang="ja-JP" altLang="en-US" dirty="0" smtClean="0"/>
              <a:t>デザイナーが、</a:t>
            </a:r>
            <a:r>
              <a:rPr kumimoji="1" lang="en-US" altLang="ja-JP" dirty="0" smtClean="0"/>
              <a:t>CC</a:t>
            </a:r>
            <a:r>
              <a:rPr kumimoji="1" lang="ja-JP" altLang="en-US" dirty="0" smtClean="0"/>
              <a:t>ライセンスを採用している経済産業省の「</a:t>
            </a:r>
            <a:r>
              <a:rPr kumimoji="1" lang="en-US" altLang="ja-JP" dirty="0" smtClean="0"/>
              <a:t>FIND/47</a:t>
            </a:r>
            <a:r>
              <a:rPr kumimoji="1" lang="ja-JP" altLang="en-US" dirty="0" smtClean="0"/>
              <a:t>」（</a:t>
            </a:r>
            <a:r>
              <a:rPr lang="en-US" altLang="ja-JP" dirty="0"/>
              <a:t>https://find47.jp/ja/</a:t>
            </a:r>
            <a:r>
              <a:rPr kumimoji="1" lang="ja-JP" altLang="en-US" dirty="0" smtClean="0"/>
              <a:t>）で公開されている写真を利用して、ポスターを作成する。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14</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172509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kumimoji="1" lang="en-US" altLang="ja-JP" dirty="0" smtClean="0"/>
              <a:t>15-03</a:t>
            </a:r>
            <a:r>
              <a:rPr kumimoji="1" lang="ja-JP" altLang="en-US" dirty="0" smtClean="0"/>
              <a:t>　知的財産を巡る新しい流れ（</a:t>
            </a:r>
            <a:r>
              <a:rPr kumimoji="1" lang="en-US" altLang="ja-JP" dirty="0" smtClean="0"/>
              <a:t>2</a:t>
            </a:r>
            <a:r>
              <a:rPr kumimoji="1" lang="ja-JP" altLang="en-US" dirty="0" smtClean="0"/>
              <a:t>）　クリエイティブ・コモンズ</a:t>
            </a:r>
            <a:endParaRPr kumimoji="1" lang="ja-JP" altLang="en-US" dirty="0"/>
          </a:p>
        </p:txBody>
      </p:sp>
      <p:sp>
        <p:nvSpPr>
          <p:cNvPr id="3" name="コンテンツ プレースホルダー 2"/>
          <p:cNvSpPr>
            <a:spLocks noGrp="1"/>
          </p:cNvSpPr>
          <p:nvPr>
            <p:ph idx="1"/>
          </p:nvPr>
        </p:nvSpPr>
        <p:spPr>
          <a:xfrm>
            <a:off x="128464" y="692696"/>
            <a:ext cx="9649072" cy="1656000"/>
          </a:xfrm>
          <a:solidFill>
            <a:schemeClr val="bg2">
              <a:lumMod val="20000"/>
              <a:lumOff val="80000"/>
            </a:schemeClr>
          </a:solidFill>
        </p:spPr>
        <p:txBody>
          <a:bodyPr/>
          <a:lstStyle/>
          <a:p>
            <a:r>
              <a:rPr kumimoji="1" lang="ja-JP" altLang="en-US" dirty="0" smtClean="0"/>
              <a:t>クリエイティブ・コモンズ・ライセンス（</a:t>
            </a:r>
            <a:r>
              <a:rPr kumimoji="1" lang="en-US" altLang="ja-JP" dirty="0" smtClean="0"/>
              <a:t>CC</a:t>
            </a:r>
            <a:r>
              <a:rPr kumimoji="1" lang="ja-JP" altLang="en-US" dirty="0" smtClean="0"/>
              <a:t>ライセンス）とは、「表示」「非営利」「改変禁止」「継承」の</a:t>
            </a:r>
            <a:r>
              <a:rPr kumimoji="1" lang="en-US" altLang="ja-JP" dirty="0" smtClean="0"/>
              <a:t>4</a:t>
            </a:r>
            <a:r>
              <a:rPr kumimoji="1" lang="ja-JP" altLang="en-US" dirty="0" err="1" smtClean="0"/>
              <a:t>つの</a:t>
            </a:r>
            <a:r>
              <a:rPr kumimoji="1" lang="ja-JP" altLang="en-US" dirty="0" smtClean="0"/>
              <a:t>条件を組み合わせた</a:t>
            </a:r>
            <a:r>
              <a:rPr kumimoji="1" lang="en-US" altLang="ja-JP" dirty="0" smtClean="0"/>
              <a:t>6</a:t>
            </a:r>
            <a:r>
              <a:rPr kumimoji="1" lang="ja-JP" altLang="en-US" dirty="0" err="1" smtClean="0"/>
              <a:t>つの</a:t>
            </a:r>
            <a:r>
              <a:rPr kumimoji="1" lang="ja-JP" altLang="en-US" dirty="0" smtClean="0"/>
              <a:t>ライセンス。非営利団体クリエイティブ・コモンズが策定し、普及を図っている。</a:t>
            </a:r>
            <a:endParaRPr kumimoji="1" lang="en-US" altLang="ja-JP" dirty="0" smtClean="0"/>
          </a:p>
          <a:p>
            <a:r>
              <a:rPr lang="ja-JP" altLang="en-US" dirty="0"/>
              <a:t>クリエイティブ・</a:t>
            </a:r>
            <a:r>
              <a:rPr lang="ja-JP" altLang="en-US" dirty="0" smtClean="0"/>
              <a:t>コモンズ・ライセンスは、分かりやすい</a:t>
            </a:r>
            <a:r>
              <a:rPr kumimoji="1" lang="ja-JP" altLang="en-US" dirty="0" smtClean="0"/>
              <a:t>ように以下の</a:t>
            </a:r>
            <a:r>
              <a:rPr kumimoji="1" lang="en-US" altLang="ja-JP" dirty="0" smtClean="0"/>
              <a:t>6</a:t>
            </a:r>
            <a:r>
              <a:rPr kumimoji="1" lang="ja-JP" altLang="en-US" dirty="0" err="1" smtClean="0"/>
              <a:t>つの</a:t>
            </a:r>
            <a:r>
              <a:rPr kumimoji="1" lang="ja-JP" altLang="en-US" dirty="0" smtClean="0"/>
              <a:t>マークで表示される。</a:t>
            </a:r>
            <a:endParaRPr kumimoji="1" lang="en-US" altLang="ja-JP"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15</a:t>
            </a:fld>
            <a:endParaRPr lang="ja-JP" altLang="en-US" dirty="0"/>
          </a:p>
        </p:txBody>
      </p:sp>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70" y="2750400"/>
            <a:ext cx="2655987" cy="920742"/>
          </a:xfrm>
          <a:prstGeom prst="rect">
            <a:avLst/>
          </a:prstGeom>
        </p:spPr>
      </p:pic>
      <p:pic>
        <p:nvPicPr>
          <p:cNvPr id="35" name="図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5006" y="2750400"/>
            <a:ext cx="2655987" cy="920742"/>
          </a:xfrm>
          <a:prstGeom prst="rect">
            <a:avLst/>
          </a:prstGeom>
        </p:spPr>
      </p:pic>
      <p:pic>
        <p:nvPicPr>
          <p:cNvPr id="36" name="図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7540" y="2750400"/>
            <a:ext cx="2655987" cy="920742"/>
          </a:xfrm>
          <a:prstGeom prst="rect">
            <a:avLst/>
          </a:prstGeom>
        </p:spPr>
      </p:pic>
      <p:pic>
        <p:nvPicPr>
          <p:cNvPr id="37" name="図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69" y="4622400"/>
            <a:ext cx="2655987" cy="920742"/>
          </a:xfrm>
          <a:prstGeom prst="rect">
            <a:avLst/>
          </a:prstGeom>
        </p:spPr>
      </p:pic>
      <p:pic>
        <p:nvPicPr>
          <p:cNvPr id="38" name="図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5005" y="4622400"/>
            <a:ext cx="2655987" cy="920742"/>
          </a:xfrm>
          <a:prstGeom prst="rect">
            <a:avLst/>
          </a:prstGeom>
        </p:spPr>
      </p:pic>
      <p:pic>
        <p:nvPicPr>
          <p:cNvPr id="39" name="図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7539" y="4622400"/>
            <a:ext cx="2655987" cy="920742"/>
          </a:xfrm>
          <a:prstGeom prst="rect">
            <a:avLst/>
          </a:prstGeom>
        </p:spPr>
      </p:pic>
      <p:sp>
        <p:nvSpPr>
          <p:cNvPr id="40" name="正方形/長方形 39"/>
          <p:cNvSpPr/>
          <p:nvPr/>
        </p:nvSpPr>
        <p:spPr>
          <a:xfrm>
            <a:off x="128588" y="5947200"/>
            <a:ext cx="964882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dirty="0">
                <a:solidFill>
                  <a:schemeClr val="tx1"/>
                </a:solidFill>
              </a:rPr>
              <a:t>https://creativecommons.jp/</a:t>
            </a:r>
            <a:endParaRPr kumimoji="1" lang="ja-JP" altLang="en-US" dirty="0">
              <a:solidFill>
                <a:schemeClr val="tx1"/>
              </a:solidFill>
            </a:endParaRPr>
          </a:p>
        </p:txBody>
      </p:sp>
      <p:sp>
        <p:nvSpPr>
          <p:cNvPr id="13"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474643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kumimoji="1" lang="en-US" altLang="ja-JP" dirty="0" smtClean="0"/>
              <a:t>15-03</a:t>
            </a:r>
            <a:r>
              <a:rPr kumimoji="1" lang="ja-JP" altLang="en-US" dirty="0" smtClean="0"/>
              <a:t>　知的財産を巡る新しい</a:t>
            </a:r>
            <a:r>
              <a:rPr lang="ja-JP" altLang="en-US" dirty="0"/>
              <a:t>流れ（</a:t>
            </a:r>
            <a:r>
              <a:rPr lang="en-US" altLang="ja-JP" dirty="0"/>
              <a:t>2</a:t>
            </a:r>
            <a:r>
              <a:rPr lang="ja-JP" altLang="en-US" dirty="0" smtClean="0"/>
              <a:t>）</a:t>
            </a:r>
            <a:r>
              <a:rPr kumimoji="1" lang="ja-JP" altLang="en-US" dirty="0" smtClean="0"/>
              <a:t>　クリエイティブ・コモンズ</a:t>
            </a:r>
            <a:endParaRPr kumimoji="1" lang="ja-JP" altLang="en-US" dirty="0"/>
          </a:p>
        </p:txBody>
      </p:sp>
      <p:sp>
        <p:nvSpPr>
          <p:cNvPr id="3" name="コンテンツ プレースホルダー 2"/>
          <p:cNvSpPr>
            <a:spLocks noGrp="1"/>
          </p:cNvSpPr>
          <p:nvPr>
            <p:ph idx="1"/>
          </p:nvPr>
        </p:nvSpPr>
        <p:spPr>
          <a:xfrm>
            <a:off x="128464" y="692696"/>
            <a:ext cx="9649072" cy="936000"/>
          </a:xfrm>
        </p:spPr>
        <p:txBody>
          <a:bodyPr/>
          <a:lstStyle/>
          <a:p>
            <a:pPr marL="0" indent="0">
              <a:buNone/>
            </a:pPr>
            <a:r>
              <a:rPr kumimoji="1" lang="ja-JP" altLang="en-US" sz="2400" dirty="0" smtClean="0"/>
              <a:t>クリエイティブ・コモンズ・ライセンスは、著作権を放棄するわけではなく、保持したまま、一部を開放するライセンス方法。</a:t>
            </a:r>
            <a:endParaRPr kumimoji="1" lang="ja-JP" altLang="en-US" sz="2400"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16</a:t>
            </a:fld>
            <a:endParaRPr lang="ja-JP" altLang="en-US" dirty="0"/>
          </a:p>
        </p:txBody>
      </p:sp>
      <p:sp>
        <p:nvSpPr>
          <p:cNvPr id="6" name="コンテンツ プレースホルダー 2"/>
          <p:cNvSpPr txBox="1">
            <a:spLocks/>
          </p:cNvSpPr>
          <p:nvPr/>
        </p:nvSpPr>
        <p:spPr bwMode="auto">
          <a:xfrm>
            <a:off x="129600" y="1915200"/>
            <a:ext cx="9649072" cy="936000"/>
          </a:xfrm>
          <a:prstGeom prst="rect">
            <a:avLst/>
          </a:prstGeom>
          <a:solidFill>
            <a:schemeClr val="bg2">
              <a:lumMod val="20000"/>
              <a:lumOff val="80000"/>
            </a:schemeClr>
          </a:solid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lgn="ctr">
              <a:buFont typeface="Wingdings" panose="05000000000000000000" pitchFamily="2" charset="2"/>
              <a:buNone/>
            </a:pPr>
            <a:r>
              <a:rPr lang="ja-JP" altLang="en-US" sz="2400" kern="0" dirty="0" smtClean="0"/>
              <a:t>クリエイティブ・コモンズ・ライセンスは、</a:t>
            </a:r>
            <a:endParaRPr lang="en-US" altLang="ja-JP" sz="2400" kern="0" dirty="0" smtClean="0"/>
          </a:p>
          <a:p>
            <a:pPr marL="0" indent="0" algn="ctr">
              <a:buFont typeface="Wingdings" panose="05000000000000000000" pitchFamily="2" charset="2"/>
              <a:buNone/>
            </a:pPr>
            <a:r>
              <a:rPr lang="ja-JP" altLang="en-US" sz="2400" kern="0" dirty="0" smtClean="0"/>
              <a:t>デザイナーに選択肢を増やす仕組み。</a:t>
            </a:r>
            <a:endParaRPr lang="ja-JP" altLang="en-US" sz="2400" kern="0" dirty="0"/>
          </a:p>
        </p:txBody>
      </p:sp>
      <p:sp>
        <p:nvSpPr>
          <p:cNvPr id="7" name="コンテンツ プレースホルダー 2"/>
          <p:cNvSpPr txBox="1">
            <a:spLocks/>
          </p:cNvSpPr>
          <p:nvPr/>
        </p:nvSpPr>
        <p:spPr bwMode="auto">
          <a:xfrm>
            <a:off x="129600" y="3139200"/>
            <a:ext cx="9649072" cy="936000"/>
          </a:xfrm>
          <a:prstGeom prst="rect">
            <a:avLst/>
          </a:prstGeom>
          <a:noFill/>
          <a:ln w="19050">
            <a:solidFill>
              <a:schemeClr val="bg2"/>
            </a:solid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buFont typeface="Wingdings" panose="05000000000000000000" pitchFamily="2" charset="2"/>
              <a:buNone/>
            </a:pPr>
            <a:r>
              <a:rPr lang="ja-JP" altLang="en-US" sz="2400" kern="0" dirty="0" smtClean="0"/>
              <a:t>デザイナーが作品を発表する際、ユーザーが利用できる条件をカスタマイズできるパブリック・ライセンスの普及が進んでいる。</a:t>
            </a:r>
            <a:endParaRPr lang="ja-JP" altLang="en-US" sz="2400" kern="0"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493251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kumimoji="1" lang="en-US" altLang="ja-JP" dirty="0" smtClean="0"/>
              <a:t>15-04</a:t>
            </a:r>
            <a:br>
              <a:rPr kumimoji="1" lang="en-US" altLang="ja-JP" dirty="0" smtClean="0"/>
            </a:br>
            <a:r>
              <a:rPr kumimoji="1" lang="ja-JP" altLang="en-US" dirty="0" smtClean="0"/>
              <a:t>デザイン創作と知的財産の今後</a:t>
            </a:r>
            <a:endParaRPr kumimoji="1" lang="ja-JP" altLang="en-US" sz="2000"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17</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991292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kumimoji="1" lang="en-US" altLang="ja-JP" dirty="0" smtClean="0"/>
              <a:t>15-04</a:t>
            </a:r>
            <a:r>
              <a:rPr kumimoji="1" lang="ja-JP" altLang="en-US" dirty="0" smtClean="0"/>
              <a:t>　デザイン創作と知的財産の今後</a:t>
            </a:r>
            <a:endParaRPr kumimoji="1" lang="ja-JP" altLang="en-US" dirty="0"/>
          </a:p>
        </p:txBody>
      </p:sp>
      <p:sp>
        <p:nvSpPr>
          <p:cNvPr id="3" name="コンテンツ プレースホルダー 2"/>
          <p:cNvSpPr>
            <a:spLocks noGrp="1"/>
          </p:cNvSpPr>
          <p:nvPr>
            <p:ph idx="1"/>
          </p:nvPr>
        </p:nvSpPr>
        <p:spPr>
          <a:xfrm>
            <a:off x="128464" y="692696"/>
            <a:ext cx="9649072" cy="504000"/>
          </a:xfrm>
        </p:spPr>
        <p:txBody>
          <a:bodyPr/>
          <a:lstStyle/>
          <a:p>
            <a:pPr marL="0" indent="0" algn="ctr">
              <a:buNone/>
            </a:pPr>
            <a:r>
              <a:rPr kumimoji="1" lang="ja-JP" altLang="en-US" sz="2400" dirty="0" smtClean="0"/>
              <a:t>デザインビジネスの可能性を自らで開く時代へ。</a:t>
            </a:r>
            <a:endParaRPr kumimoji="1" lang="ja-JP" altLang="en-US" sz="2400"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18</a:t>
            </a:fld>
            <a:endParaRPr lang="ja-JP" altLang="en-US" dirty="0"/>
          </a:p>
        </p:txBody>
      </p:sp>
      <p:sp>
        <p:nvSpPr>
          <p:cNvPr id="6" name="コンテンツ プレースホルダー 2"/>
          <p:cNvSpPr txBox="1">
            <a:spLocks/>
          </p:cNvSpPr>
          <p:nvPr/>
        </p:nvSpPr>
        <p:spPr bwMode="auto">
          <a:xfrm>
            <a:off x="128588" y="1483200"/>
            <a:ext cx="4679950" cy="504000"/>
          </a:xfrm>
          <a:prstGeom prst="rect">
            <a:avLst/>
          </a:prstGeom>
          <a:solidFill>
            <a:schemeClr val="bg2">
              <a:lumMod val="20000"/>
              <a:lumOff val="80000"/>
            </a:schemeClr>
          </a:solid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lgn="ctr">
              <a:buFont typeface="Wingdings" panose="05000000000000000000" pitchFamily="2" charset="2"/>
              <a:buNone/>
            </a:pPr>
            <a:r>
              <a:rPr lang="ja-JP" altLang="en-US" sz="2400" kern="0" dirty="0" smtClean="0"/>
              <a:t>クライアントとの共同出願</a:t>
            </a:r>
            <a:endParaRPr lang="ja-JP" altLang="en-US" sz="2400" kern="0" dirty="0"/>
          </a:p>
        </p:txBody>
      </p:sp>
      <p:sp>
        <p:nvSpPr>
          <p:cNvPr id="7" name="コンテンツ プレースホルダー 2"/>
          <p:cNvSpPr txBox="1">
            <a:spLocks/>
          </p:cNvSpPr>
          <p:nvPr/>
        </p:nvSpPr>
        <p:spPr bwMode="auto">
          <a:xfrm>
            <a:off x="5097463" y="1483200"/>
            <a:ext cx="4679950" cy="504000"/>
          </a:xfrm>
          <a:prstGeom prst="rect">
            <a:avLst/>
          </a:prstGeom>
          <a:solidFill>
            <a:schemeClr val="bg2">
              <a:lumMod val="20000"/>
              <a:lumOff val="80000"/>
            </a:schemeClr>
          </a:solid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lgn="ctr">
              <a:buFont typeface="Wingdings" panose="05000000000000000000" pitchFamily="2" charset="2"/>
              <a:buNone/>
            </a:pPr>
            <a:r>
              <a:rPr lang="ja-JP" altLang="en-US" sz="2400" kern="0" dirty="0" smtClean="0"/>
              <a:t>自ら意匠や商標を出願</a:t>
            </a:r>
            <a:endParaRPr lang="ja-JP" altLang="en-US" sz="2400" kern="0" dirty="0"/>
          </a:p>
        </p:txBody>
      </p:sp>
      <p:sp>
        <p:nvSpPr>
          <p:cNvPr id="8" name="コンテンツ プレースホルダー 2"/>
          <p:cNvSpPr txBox="1">
            <a:spLocks/>
          </p:cNvSpPr>
          <p:nvPr/>
        </p:nvSpPr>
        <p:spPr bwMode="auto">
          <a:xfrm>
            <a:off x="128464" y="2131200"/>
            <a:ext cx="4679950" cy="792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lgn="ctr">
              <a:buFont typeface="Wingdings" panose="05000000000000000000" pitchFamily="2" charset="2"/>
              <a:buNone/>
            </a:pPr>
            <a:r>
              <a:rPr lang="ja-JP" altLang="en-US" kern="0" dirty="0" smtClean="0"/>
              <a:t>クライアントの意識を高める。</a:t>
            </a:r>
            <a:endParaRPr lang="en-US" altLang="ja-JP" kern="0" dirty="0" smtClean="0"/>
          </a:p>
          <a:p>
            <a:pPr marL="0" indent="0" algn="ctr">
              <a:buFont typeface="Wingdings" panose="05000000000000000000" pitchFamily="2" charset="2"/>
              <a:buNone/>
            </a:pPr>
            <a:r>
              <a:rPr lang="ja-JP" altLang="en-US" kern="0" dirty="0" smtClean="0"/>
              <a:t>権利を費用の配分を考える。</a:t>
            </a:r>
            <a:endParaRPr lang="en-US" altLang="ja-JP" kern="0" dirty="0" smtClean="0"/>
          </a:p>
        </p:txBody>
      </p:sp>
      <p:sp>
        <p:nvSpPr>
          <p:cNvPr id="9" name="コンテンツ プレースホルダー 2"/>
          <p:cNvSpPr txBox="1">
            <a:spLocks/>
          </p:cNvSpPr>
          <p:nvPr/>
        </p:nvSpPr>
        <p:spPr bwMode="auto">
          <a:xfrm>
            <a:off x="5097463" y="2131200"/>
            <a:ext cx="4679950" cy="792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lgn="ctr">
              <a:buFont typeface="Wingdings" panose="05000000000000000000" pitchFamily="2" charset="2"/>
              <a:buNone/>
            </a:pPr>
            <a:r>
              <a:rPr lang="ja-JP" altLang="en-US" kern="0" dirty="0" smtClean="0"/>
              <a:t>デザイナーは図面が描ける。</a:t>
            </a:r>
            <a:endParaRPr lang="en-US" altLang="ja-JP" kern="0" dirty="0" smtClean="0"/>
          </a:p>
          <a:p>
            <a:pPr marL="0" indent="0" algn="ctr">
              <a:buFont typeface="Wingdings" panose="05000000000000000000" pitchFamily="2" charset="2"/>
              <a:buNone/>
            </a:pPr>
            <a:r>
              <a:rPr lang="ja-JP" altLang="en-US" kern="0" dirty="0" smtClean="0"/>
              <a:t>電子出願はスピーディー。</a:t>
            </a:r>
            <a:endParaRPr lang="en-US" altLang="ja-JP" kern="0" dirty="0" smtClean="0"/>
          </a:p>
        </p:txBody>
      </p:sp>
      <p:sp>
        <p:nvSpPr>
          <p:cNvPr id="10" name="正方形/長方形 9"/>
          <p:cNvSpPr/>
          <p:nvPr/>
        </p:nvSpPr>
        <p:spPr>
          <a:xfrm>
            <a:off x="128588" y="5371200"/>
            <a:ext cx="9648825"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lnSpc>
                <a:spcPct val="110000"/>
              </a:lnSpc>
            </a:pPr>
            <a:r>
              <a:rPr kumimoji="1" lang="ja-JP" altLang="en-US" sz="800" dirty="0" smtClean="0">
                <a:solidFill>
                  <a:schemeClr val="tx1"/>
                </a:solidFill>
              </a:rPr>
              <a:t>写真提供：有限会社</a:t>
            </a:r>
            <a:r>
              <a:rPr kumimoji="1" lang="en-US" altLang="ja-JP" sz="800" dirty="0" err="1" smtClean="0">
                <a:solidFill>
                  <a:schemeClr val="tx1"/>
                </a:solidFill>
              </a:rPr>
              <a:t>znug</a:t>
            </a:r>
            <a:r>
              <a:rPr kumimoji="1" lang="en-US" altLang="ja-JP" sz="800" dirty="0" smtClean="0">
                <a:solidFill>
                  <a:schemeClr val="tx1"/>
                </a:solidFill>
              </a:rPr>
              <a:t> design</a:t>
            </a:r>
            <a:r>
              <a:rPr kumimoji="1" lang="ja-JP" altLang="en-US" sz="800" dirty="0" smtClean="0">
                <a:solidFill>
                  <a:schemeClr val="tx1"/>
                </a:solidFill>
              </a:rPr>
              <a:t>　根津孝太氏</a:t>
            </a:r>
            <a:endParaRPr kumimoji="1" lang="ja-JP" altLang="en-US" sz="800" dirty="0">
              <a:solidFill>
                <a:schemeClr val="tx1"/>
              </a:solidFill>
            </a:endParaRPr>
          </a:p>
        </p:txBody>
      </p:sp>
      <p:sp>
        <p:nvSpPr>
          <p:cNvPr id="11" name="コンテンツ プレースホルダー 2"/>
          <p:cNvSpPr txBox="1">
            <a:spLocks/>
          </p:cNvSpPr>
          <p:nvPr/>
        </p:nvSpPr>
        <p:spPr bwMode="auto">
          <a:xfrm>
            <a:off x="129600" y="5803184"/>
            <a:ext cx="9649072" cy="504000"/>
          </a:xfrm>
          <a:prstGeom prst="rect">
            <a:avLst/>
          </a:prstGeom>
          <a:noFill/>
          <a:ln w="1905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lgn="ctr">
              <a:buFont typeface="Wingdings" panose="05000000000000000000" pitchFamily="2" charset="2"/>
              <a:buNone/>
            </a:pPr>
            <a:r>
              <a:rPr lang="ja-JP" altLang="en-US" sz="2400" kern="0" dirty="0" smtClean="0"/>
              <a:t>デザイナーとしての価値を高めるため、知的財産を上手に活用する。</a:t>
            </a:r>
            <a:endParaRPr lang="ja-JP" altLang="en-US" sz="2400" kern="0" dirty="0"/>
          </a:p>
        </p:txBody>
      </p:sp>
      <p:pic>
        <p:nvPicPr>
          <p:cNvPr id="14" name="図 13" descr="sketch_03i.jpg"/>
          <p:cNvPicPr>
            <a:picLocks noChangeAspect="1"/>
          </p:cNvPicPr>
          <p:nvPr/>
        </p:nvPicPr>
        <p:blipFill>
          <a:blip r:embed="rId3" cstate="print"/>
          <a:stretch>
            <a:fillRect/>
          </a:stretch>
        </p:blipFill>
        <p:spPr>
          <a:xfrm>
            <a:off x="128464" y="2923200"/>
            <a:ext cx="2130670" cy="1649080"/>
          </a:xfrm>
          <a:prstGeom prst="rect">
            <a:avLst/>
          </a:prstGeom>
        </p:spPr>
      </p:pic>
      <p:pic>
        <p:nvPicPr>
          <p:cNvPr id="15" name="図 14" descr="zmp_robocar-z_f01"/>
          <p:cNvPicPr>
            <a:picLocks noGrp="1" noChangeAspect="1"/>
          </p:cNvPicPr>
          <p:nvPr isPhoto="1"/>
        </p:nvPicPr>
        <p:blipFill rotWithShape="1">
          <a:blip r:embed="rId4" cstate="print">
            <a:lum/>
            <a:extLst>
              <a:ext uri="{28A0092B-C50C-407E-A947-70E740481C1C}">
                <a14:useLocalDpi xmlns:a14="http://schemas.microsoft.com/office/drawing/2010/main" val="0"/>
              </a:ext>
            </a:extLst>
          </a:blip>
          <a:srcRect b="-2322"/>
          <a:stretch/>
        </p:blipFill>
        <p:spPr>
          <a:xfrm>
            <a:off x="2314484" y="2921704"/>
            <a:ext cx="2506683" cy="2522024"/>
          </a:xfrm>
          <a:prstGeom prst="rect">
            <a:avLst/>
          </a:prstGeom>
          <a:noFill/>
          <a:ln>
            <a:noFill/>
          </a:ln>
        </p:spPr>
      </p:pic>
      <p:pic>
        <p:nvPicPr>
          <p:cNvPr id="16" name="図 15" descr="robocar_z_logo_c.jpg"/>
          <p:cNvPicPr>
            <a:picLocks noChangeAspect="1"/>
          </p:cNvPicPr>
          <p:nvPr/>
        </p:nvPicPr>
        <p:blipFill>
          <a:blip r:embed="rId5" cstate="print"/>
          <a:stretch>
            <a:fillRect/>
          </a:stretch>
        </p:blipFill>
        <p:spPr>
          <a:xfrm>
            <a:off x="128464" y="4987453"/>
            <a:ext cx="2148334" cy="399327"/>
          </a:xfrm>
          <a:prstGeom prst="rect">
            <a:avLst/>
          </a:prstGeom>
        </p:spPr>
      </p:pic>
      <p:pic>
        <p:nvPicPr>
          <p:cNvPr id="17" name="図 16" descr="znugdesign_zecoo_03_photo_by_takashi_akamatsu"/>
          <p:cNvPicPr>
            <a:picLocks noGrp="1" noChangeAspect="1"/>
          </p:cNvPicPr>
          <p:nvPr isPhoto="1"/>
        </p:nvPicPr>
        <p:blipFill>
          <a:blip r:embed="rId6" cstate="print">
            <a:lum/>
            <a:extLst>
              <a:ext uri="{28A0092B-C50C-407E-A947-70E740481C1C}">
                <a14:useLocalDpi xmlns:a14="http://schemas.microsoft.com/office/drawing/2010/main" val="0"/>
              </a:ext>
            </a:extLst>
          </a:blip>
          <a:stretch>
            <a:fillRect/>
          </a:stretch>
        </p:blipFill>
        <p:spPr>
          <a:xfrm>
            <a:off x="5097600" y="2923200"/>
            <a:ext cx="3003900" cy="2448000"/>
          </a:xfrm>
          <a:prstGeom prst="rect">
            <a:avLst/>
          </a:prstGeom>
          <a:noFill/>
          <a:ln>
            <a:noFill/>
          </a:ln>
        </p:spPr>
      </p:pic>
      <p:pic>
        <p:nvPicPr>
          <p:cNvPr id="18" name="図 17" descr="zecoo_logo_ip"/>
          <p:cNvPicPr>
            <a:picLocks noGrp="1" noChangeAspect="1"/>
          </p:cNvPicPr>
          <p:nvPr isPhoto="1"/>
        </p:nvPicPr>
        <p:blipFill>
          <a:blip r:embed="rId7" cstate="print">
            <a:lum/>
            <a:extLst>
              <a:ext uri="{28A0092B-C50C-407E-A947-70E740481C1C}">
                <a14:useLocalDpi xmlns:a14="http://schemas.microsoft.com/office/drawing/2010/main" val="0"/>
              </a:ext>
            </a:extLst>
          </a:blip>
          <a:stretch>
            <a:fillRect/>
          </a:stretch>
        </p:blipFill>
        <p:spPr>
          <a:xfrm>
            <a:off x="8110874" y="3311339"/>
            <a:ext cx="1676114" cy="1676114"/>
          </a:xfrm>
          <a:prstGeom prst="rect">
            <a:avLst/>
          </a:prstGeom>
          <a:noFill/>
          <a:ln>
            <a:noFill/>
          </a:ln>
        </p:spPr>
      </p:pic>
      <p:sp>
        <p:nvSpPr>
          <p:cNvPr id="1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70906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chemeClr val="bg2">
              <a:lumMod val="40000"/>
              <a:lumOff val="60000"/>
            </a:schemeClr>
          </a:solidFill>
        </p:spPr>
        <p:txBody>
          <a:bodyPr/>
          <a:lstStyle/>
          <a:p>
            <a:r>
              <a:rPr kumimoji="1" lang="ja-JP" altLang="en-US" sz="2800" dirty="0" smtClean="0"/>
              <a:t>パート</a:t>
            </a:r>
            <a:r>
              <a:rPr kumimoji="1" lang="en-US" altLang="ja-JP" sz="2800" dirty="0" smtClean="0"/>
              <a:t>15</a:t>
            </a:r>
            <a:br>
              <a:rPr kumimoji="1" lang="en-US" altLang="ja-JP" sz="2800" dirty="0" smtClean="0"/>
            </a:br>
            <a:r>
              <a:rPr kumimoji="1" lang="en-US" altLang="ja-JP" sz="2800" dirty="0" smtClean="0"/>
              <a:t/>
            </a:r>
            <a:br>
              <a:rPr kumimoji="1" lang="en-US" altLang="ja-JP" sz="2800" dirty="0" smtClean="0"/>
            </a:br>
            <a:r>
              <a:rPr kumimoji="1" lang="ja-JP" altLang="en-US" sz="2800" dirty="0" smtClean="0"/>
              <a:t>デザイン創作と知的財産の今後</a:t>
            </a:r>
            <a:endParaRPr kumimoji="1" lang="ja-JP" altLang="en-US" sz="2800" dirty="0"/>
          </a:p>
        </p:txBody>
      </p:sp>
      <p:sp>
        <p:nvSpPr>
          <p:cNvPr id="5" name="サブタイトル 4"/>
          <p:cNvSpPr>
            <a:spLocks noGrp="1"/>
          </p:cNvSpPr>
          <p:nvPr>
            <p:ph type="subTitle" idx="1"/>
          </p:nvPr>
        </p:nvSpPr>
        <p:spPr/>
        <p:txBody>
          <a:bodyPr/>
          <a:lstStyle/>
          <a:p>
            <a:r>
              <a:rPr kumimoji="1" lang="ja-JP" altLang="en-US" dirty="0" smtClean="0"/>
              <a:t>「デザイナーが身につけておくべき知財の基本」</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240100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kumimoji="1" lang="ja-JP" altLang="en-US" dirty="0" smtClean="0"/>
              <a:t>デザイン創作と知的財産の今後　目次</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15-01</a:t>
            </a:r>
            <a:r>
              <a:rPr lang="en-US" altLang="ja-JP" dirty="0"/>
              <a:t>	</a:t>
            </a:r>
            <a:r>
              <a:rPr lang="en-US" altLang="ja-JP" dirty="0" smtClean="0"/>
              <a:t>	</a:t>
            </a:r>
            <a:r>
              <a:rPr kumimoji="1" lang="ja-JP" altLang="en-US" dirty="0" smtClean="0"/>
              <a:t>デザイン創作と知的財産（復習）</a:t>
            </a:r>
            <a:endParaRPr kumimoji="1" lang="en-US" altLang="ja-JP" dirty="0" smtClean="0"/>
          </a:p>
          <a:p>
            <a:pPr marL="0" indent="0">
              <a:buNone/>
            </a:pPr>
            <a:endParaRPr kumimoji="1" lang="en-US" altLang="ja-JP" dirty="0" smtClean="0"/>
          </a:p>
          <a:p>
            <a:pPr marL="0" indent="0">
              <a:buNone/>
            </a:pPr>
            <a:r>
              <a:rPr lang="en-US" altLang="ja-JP" dirty="0" smtClean="0"/>
              <a:t>15-02</a:t>
            </a:r>
            <a:r>
              <a:rPr lang="en-US" altLang="ja-JP" dirty="0"/>
              <a:t>	</a:t>
            </a:r>
            <a:r>
              <a:rPr lang="en-US" altLang="ja-JP" dirty="0" smtClean="0"/>
              <a:t>	</a:t>
            </a:r>
            <a:r>
              <a:rPr lang="ja-JP" altLang="en-US" dirty="0" smtClean="0"/>
              <a:t>知的財産を巡る新しい流れ（</a:t>
            </a:r>
            <a:r>
              <a:rPr lang="en-US" altLang="ja-JP" dirty="0" smtClean="0"/>
              <a:t>1</a:t>
            </a:r>
            <a:r>
              <a:rPr lang="ja-JP" altLang="en-US" dirty="0" smtClean="0"/>
              <a:t>）</a:t>
            </a:r>
            <a:r>
              <a:rPr lang="en-US" altLang="ja-JP" dirty="0"/>
              <a:t/>
            </a:r>
            <a:br>
              <a:rPr lang="en-US" altLang="ja-JP" dirty="0"/>
            </a:br>
            <a:r>
              <a:rPr lang="en-US" altLang="ja-JP" dirty="0" smtClean="0"/>
              <a:t>		</a:t>
            </a:r>
            <a:r>
              <a:rPr lang="ja-JP" altLang="en-US" dirty="0" smtClean="0"/>
              <a:t>オープンデザイン</a:t>
            </a:r>
            <a:endParaRPr lang="en-US" altLang="ja-JP" dirty="0" smtClean="0"/>
          </a:p>
          <a:p>
            <a:pPr marL="0" indent="0">
              <a:buNone/>
            </a:pPr>
            <a:endParaRPr lang="en-US" altLang="ja-JP" dirty="0" smtClean="0"/>
          </a:p>
          <a:p>
            <a:pPr marL="0" indent="0">
              <a:buNone/>
            </a:pPr>
            <a:r>
              <a:rPr kumimoji="1" lang="en-US" altLang="ja-JP" dirty="0" smtClean="0"/>
              <a:t>15-03</a:t>
            </a:r>
            <a:r>
              <a:rPr lang="en-US" altLang="ja-JP" dirty="0"/>
              <a:t>	</a:t>
            </a:r>
            <a:r>
              <a:rPr lang="en-US" altLang="ja-JP" dirty="0" smtClean="0"/>
              <a:t>	</a:t>
            </a:r>
            <a:r>
              <a:rPr kumimoji="1" lang="ja-JP" altLang="en-US" dirty="0" smtClean="0"/>
              <a:t>知的財産を巡る新しい流れ（</a:t>
            </a:r>
            <a:r>
              <a:rPr kumimoji="1" lang="en-US" altLang="ja-JP" dirty="0" smtClean="0"/>
              <a:t>2</a:t>
            </a:r>
            <a:r>
              <a:rPr kumimoji="1" lang="ja-JP" altLang="en-US" dirty="0" smtClean="0"/>
              <a:t>）</a:t>
            </a:r>
            <a:r>
              <a:rPr kumimoji="1" lang="en-US" altLang="ja-JP" dirty="0" smtClean="0"/>
              <a:t/>
            </a:r>
            <a:br>
              <a:rPr kumimoji="1" lang="en-US" altLang="ja-JP" dirty="0" smtClean="0"/>
            </a:br>
            <a:r>
              <a:rPr kumimoji="1" lang="en-US" altLang="ja-JP" dirty="0" smtClean="0"/>
              <a:t>		</a:t>
            </a:r>
            <a:r>
              <a:rPr kumimoji="1" lang="ja-JP" altLang="en-US" dirty="0" smtClean="0"/>
              <a:t>クリエイティブ・コモンズ</a:t>
            </a:r>
            <a:endParaRPr kumimoji="1" lang="en-US" altLang="ja-JP" dirty="0" smtClean="0"/>
          </a:p>
          <a:p>
            <a:pPr marL="0" indent="0">
              <a:buNone/>
            </a:pPr>
            <a:endParaRPr kumimoji="1" lang="en-US" altLang="ja-JP" dirty="0" smtClean="0"/>
          </a:p>
          <a:p>
            <a:pPr marL="0" indent="0">
              <a:buNone/>
            </a:pPr>
            <a:r>
              <a:rPr lang="en-US" altLang="ja-JP" dirty="0" smtClean="0"/>
              <a:t>15-04</a:t>
            </a:r>
            <a:r>
              <a:rPr lang="en-US" altLang="ja-JP" dirty="0"/>
              <a:t>	</a:t>
            </a:r>
            <a:r>
              <a:rPr lang="en-US" altLang="ja-JP" dirty="0" smtClean="0"/>
              <a:t>	</a:t>
            </a:r>
            <a:r>
              <a:rPr lang="ja-JP" altLang="en-US" dirty="0" smtClean="0"/>
              <a:t>デザイン創作と知的財産の今後</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912299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kumimoji="1" lang="en-US" altLang="ja-JP" dirty="0" smtClean="0"/>
              <a:t>15-01</a:t>
            </a:r>
            <a:br>
              <a:rPr kumimoji="1" lang="en-US" altLang="ja-JP" dirty="0" smtClean="0"/>
            </a:br>
            <a:r>
              <a:rPr kumimoji="1" lang="ja-JP" altLang="en-US" dirty="0" smtClean="0"/>
              <a:t>デザイン創作と知的財産（復習）</a:t>
            </a:r>
            <a:endParaRPr kumimoji="1" lang="ja-JP" altLang="en-US" sz="2000"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3</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460783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lang="en-US" altLang="ja-JP" dirty="0" smtClean="0"/>
              <a:t>15-01</a:t>
            </a:r>
            <a:r>
              <a:rPr kumimoji="1" lang="ja-JP" altLang="en-US" dirty="0" smtClean="0"/>
              <a:t>　デザイン創作と知的財産（復習）</a:t>
            </a:r>
            <a:endParaRPr kumimoji="1" lang="ja-JP" altLang="en-US" dirty="0"/>
          </a:p>
        </p:txBody>
      </p:sp>
      <p:sp>
        <p:nvSpPr>
          <p:cNvPr id="6" name="スライド番号プレースホルダー 5"/>
          <p:cNvSpPr>
            <a:spLocks noGrp="1"/>
          </p:cNvSpPr>
          <p:nvPr>
            <p:ph type="sldNum" sz="quarter" idx="11"/>
          </p:nvPr>
        </p:nvSpPr>
        <p:spPr/>
        <p:txBody>
          <a:bodyPr/>
          <a:lstStyle/>
          <a:p>
            <a:fld id="{0B1296A0-BB5A-491C-8A3A-2721A8AE2E9D}" type="slidenum">
              <a:rPr lang="ja-JP" altLang="en-US" smtClean="0"/>
              <a:pPr/>
              <a:t>4</a:t>
            </a:fld>
            <a:endParaRPr lang="ja-JP" altLang="en-US" dirty="0"/>
          </a:p>
        </p:txBody>
      </p:sp>
      <p:sp>
        <p:nvSpPr>
          <p:cNvPr id="7" name="正方形/長方形 6"/>
          <p:cNvSpPr/>
          <p:nvPr/>
        </p:nvSpPr>
        <p:spPr>
          <a:xfrm>
            <a:off x="632520" y="836712"/>
            <a:ext cx="3600400" cy="21602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社会環境</a:t>
            </a:r>
            <a:endParaRPr kumimoji="1" lang="en-US" altLang="ja-JP" sz="2400" dirty="0" smtClean="0">
              <a:solidFill>
                <a:schemeClr val="tx1"/>
              </a:solidFill>
            </a:endParaRPr>
          </a:p>
          <a:p>
            <a:pPr algn="ctr">
              <a:lnSpc>
                <a:spcPct val="110000"/>
              </a:lnSpc>
            </a:pPr>
            <a:r>
              <a:rPr kumimoji="1" lang="ja-JP" altLang="en-US" sz="2400" dirty="0" smtClean="0">
                <a:solidFill>
                  <a:schemeClr val="tx1"/>
                </a:solidFill>
              </a:rPr>
              <a:t>経済環境</a:t>
            </a:r>
            <a:endParaRPr kumimoji="1" lang="en-US" altLang="ja-JP" sz="2400" dirty="0" smtClean="0">
              <a:solidFill>
                <a:schemeClr val="tx1"/>
              </a:solidFill>
            </a:endParaRPr>
          </a:p>
          <a:p>
            <a:pPr algn="ctr">
              <a:lnSpc>
                <a:spcPct val="110000"/>
              </a:lnSpc>
            </a:pPr>
            <a:r>
              <a:rPr kumimoji="1" lang="ja-JP" altLang="en-US" sz="2400" dirty="0" smtClean="0">
                <a:solidFill>
                  <a:schemeClr val="tx1"/>
                </a:solidFill>
              </a:rPr>
              <a:t>市場・技術</a:t>
            </a:r>
            <a:endParaRPr kumimoji="1" lang="en-US" altLang="ja-JP" sz="2400" dirty="0" smtClean="0">
              <a:solidFill>
                <a:schemeClr val="tx1"/>
              </a:solidFill>
            </a:endParaRPr>
          </a:p>
          <a:p>
            <a:pPr algn="ctr">
              <a:lnSpc>
                <a:spcPct val="110000"/>
              </a:lnSpc>
            </a:pPr>
            <a:r>
              <a:rPr kumimoji="1" lang="ja-JP" altLang="en-US" sz="2400" dirty="0" smtClean="0">
                <a:solidFill>
                  <a:schemeClr val="tx1"/>
                </a:solidFill>
              </a:rPr>
              <a:t>の変化</a:t>
            </a:r>
            <a:endParaRPr kumimoji="1" lang="ja-JP" altLang="en-US" sz="2400" dirty="0">
              <a:solidFill>
                <a:schemeClr val="tx1"/>
              </a:solidFill>
            </a:endParaRPr>
          </a:p>
        </p:txBody>
      </p:sp>
      <p:sp>
        <p:nvSpPr>
          <p:cNvPr id="8" name="正方形/長方形 7"/>
          <p:cNvSpPr/>
          <p:nvPr/>
        </p:nvSpPr>
        <p:spPr>
          <a:xfrm>
            <a:off x="5673080" y="835200"/>
            <a:ext cx="3600400" cy="21602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デザインの概念</a:t>
            </a:r>
            <a:endParaRPr kumimoji="1" lang="en-US" altLang="ja-JP" sz="2400" dirty="0" smtClean="0">
              <a:solidFill>
                <a:schemeClr val="tx1"/>
              </a:solidFill>
            </a:endParaRPr>
          </a:p>
          <a:p>
            <a:pPr algn="ctr">
              <a:lnSpc>
                <a:spcPct val="110000"/>
              </a:lnSpc>
            </a:pPr>
            <a:r>
              <a:rPr kumimoji="1" lang="ja-JP" altLang="en-US" sz="2400" dirty="0" smtClean="0">
                <a:solidFill>
                  <a:schemeClr val="tx1"/>
                </a:solidFill>
              </a:rPr>
              <a:t>の変化</a:t>
            </a:r>
            <a:endParaRPr kumimoji="1" lang="ja-JP" altLang="en-US" sz="2400" dirty="0">
              <a:solidFill>
                <a:schemeClr val="tx1"/>
              </a:solidFill>
            </a:endParaRPr>
          </a:p>
        </p:txBody>
      </p:sp>
      <p:sp>
        <p:nvSpPr>
          <p:cNvPr id="9" name="右矢印 8"/>
          <p:cNvSpPr/>
          <p:nvPr/>
        </p:nvSpPr>
        <p:spPr>
          <a:xfrm>
            <a:off x="4412999" y="1268760"/>
            <a:ext cx="1080000" cy="1440000"/>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32520" y="3283200"/>
            <a:ext cx="8640960" cy="1440000"/>
          </a:xfrm>
          <a:prstGeom prst="roundRect">
            <a:avLst>
              <a:gd name="adj" fmla="val 4942"/>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10000"/>
              </a:lnSpc>
              <a:buFont typeface="Wingdings" panose="05000000000000000000" pitchFamily="2" charset="2"/>
              <a:buChar char="l"/>
            </a:pPr>
            <a:r>
              <a:rPr kumimoji="1" lang="ja-JP" altLang="en-US" dirty="0" smtClean="0">
                <a:solidFill>
                  <a:schemeClr val="tx1"/>
                </a:solidFill>
              </a:rPr>
              <a:t>ソーシャルデザイン</a:t>
            </a:r>
            <a:r>
              <a:rPr kumimoji="1" lang="en-US" altLang="ja-JP" baseline="30000" dirty="0" smtClean="0">
                <a:solidFill>
                  <a:schemeClr val="tx1"/>
                </a:solidFill>
              </a:rPr>
              <a:t>※</a:t>
            </a:r>
            <a:r>
              <a:rPr kumimoji="1" lang="ja-JP" altLang="en-US" dirty="0" smtClean="0">
                <a:solidFill>
                  <a:schemeClr val="tx1"/>
                </a:solidFill>
              </a:rPr>
              <a:t>などデザイン領域の拡大</a:t>
            </a:r>
            <a:endParaRPr kumimoji="1" lang="en-US" altLang="ja-JP" dirty="0" smtClean="0">
              <a:solidFill>
                <a:schemeClr val="tx1"/>
              </a:solidFill>
            </a:endParaRPr>
          </a:p>
          <a:p>
            <a:pPr marL="285750" indent="-285750">
              <a:lnSpc>
                <a:spcPct val="110000"/>
              </a:lnSpc>
              <a:buFont typeface="Wingdings" panose="05000000000000000000" pitchFamily="2" charset="2"/>
              <a:buChar char="l"/>
            </a:pPr>
            <a:r>
              <a:rPr kumimoji="1" lang="ja-JP" altLang="en-US" dirty="0" smtClean="0">
                <a:solidFill>
                  <a:schemeClr val="tx1"/>
                </a:solidFill>
              </a:rPr>
              <a:t>モノとコトのデザインの需要拡大</a:t>
            </a:r>
            <a:endParaRPr kumimoji="1" lang="en-US" altLang="ja-JP" dirty="0" smtClean="0">
              <a:solidFill>
                <a:schemeClr val="tx1"/>
              </a:solidFill>
            </a:endParaRPr>
          </a:p>
          <a:p>
            <a:pPr marL="285750" indent="-285750">
              <a:lnSpc>
                <a:spcPct val="110000"/>
              </a:lnSpc>
              <a:buFont typeface="Wingdings" panose="05000000000000000000" pitchFamily="2" charset="2"/>
              <a:buChar char="l"/>
            </a:pPr>
            <a:r>
              <a:rPr kumimoji="1" lang="ja-JP" altLang="en-US" dirty="0" smtClean="0">
                <a:solidFill>
                  <a:schemeClr val="tx1"/>
                </a:solidFill>
              </a:rPr>
              <a:t>経営戦略と同期したデザイン企画・マネジメントの必要性</a:t>
            </a:r>
            <a:endParaRPr kumimoji="1" lang="ja-JP" altLang="en-US" dirty="0">
              <a:solidFill>
                <a:schemeClr val="tx1"/>
              </a:solidFill>
            </a:endParaRPr>
          </a:p>
        </p:txBody>
      </p:sp>
      <p:sp>
        <p:nvSpPr>
          <p:cNvPr id="11" name="二等辺三角形 10"/>
          <p:cNvSpPr/>
          <p:nvPr/>
        </p:nvSpPr>
        <p:spPr>
          <a:xfrm>
            <a:off x="7329280" y="2995440"/>
            <a:ext cx="288000" cy="28954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28464" y="6019200"/>
            <a:ext cx="964812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10000"/>
              </a:lnSpc>
            </a:pPr>
            <a:r>
              <a:rPr kumimoji="1" lang="en-US" altLang="ja-JP" sz="1200" dirty="0" smtClean="0">
                <a:solidFill>
                  <a:schemeClr val="tx1"/>
                </a:solidFill>
              </a:rPr>
              <a:t>※</a:t>
            </a:r>
            <a:r>
              <a:rPr kumimoji="1" lang="ja-JP" altLang="en-US" sz="1200" dirty="0" smtClean="0">
                <a:solidFill>
                  <a:schemeClr val="tx1"/>
                </a:solidFill>
              </a:rPr>
              <a:t>：社会における課題に対する解決への取組。</a:t>
            </a:r>
            <a:endParaRPr kumimoji="1" lang="ja-JP" altLang="en-US" sz="1200" dirty="0">
              <a:solidFill>
                <a:schemeClr val="tx1"/>
              </a:solidFill>
            </a:endParaRPr>
          </a:p>
        </p:txBody>
      </p:sp>
      <p:sp>
        <p:nvSpPr>
          <p:cNvPr id="13" name="コンテンツ プレースホルダー 2"/>
          <p:cNvSpPr txBox="1">
            <a:spLocks/>
          </p:cNvSpPr>
          <p:nvPr/>
        </p:nvSpPr>
        <p:spPr bwMode="auto">
          <a:xfrm>
            <a:off x="128341" y="5011200"/>
            <a:ext cx="9649072" cy="1008000"/>
          </a:xfrm>
          <a:prstGeom prst="rect">
            <a:avLst/>
          </a:prstGeom>
          <a:solidFill>
            <a:schemeClr val="bg2">
              <a:lumMod val="20000"/>
              <a:lumOff val="80000"/>
            </a:schemeClr>
          </a:solid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lgn="ctr">
              <a:buFont typeface="Wingdings" panose="05000000000000000000" pitchFamily="2" charset="2"/>
              <a:buNone/>
            </a:pPr>
            <a:r>
              <a:rPr lang="ja-JP" altLang="en-US" sz="2400" kern="0" dirty="0" smtClean="0"/>
              <a:t>クリエイティブな活動をするためには</a:t>
            </a:r>
            <a:endParaRPr lang="en-US" altLang="ja-JP" sz="2400" kern="0" dirty="0" smtClean="0"/>
          </a:p>
          <a:p>
            <a:pPr marL="0" indent="0" algn="ctr">
              <a:buFont typeface="Wingdings" panose="05000000000000000000" pitchFamily="2" charset="2"/>
              <a:buNone/>
            </a:pPr>
            <a:r>
              <a:rPr lang="ja-JP" altLang="en-US" sz="2400" kern="0" dirty="0" smtClean="0"/>
              <a:t>社会で何が起きているかを知ることが重要</a:t>
            </a:r>
            <a:endParaRPr lang="en-US" altLang="ja-JP" sz="2400" kern="0" dirty="0" smtClean="0"/>
          </a:p>
        </p:txBody>
      </p:sp>
      <p:sp>
        <p:nvSpPr>
          <p:cNvPr id="14"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183128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lang="en-US" altLang="ja-JP" dirty="0" smtClean="0"/>
              <a:t>15-01</a:t>
            </a:r>
            <a:r>
              <a:rPr lang="ja-JP" altLang="en-US" dirty="0" smtClean="0"/>
              <a:t>　デザイン創作と知的財産（復習）</a:t>
            </a:r>
            <a:endParaRPr kumimoji="1" lang="ja-JP" altLang="en-US" dirty="0"/>
          </a:p>
        </p:txBody>
      </p:sp>
      <p:sp>
        <p:nvSpPr>
          <p:cNvPr id="3" name="コンテンツ プレースホルダー 2"/>
          <p:cNvSpPr>
            <a:spLocks noGrp="1"/>
          </p:cNvSpPr>
          <p:nvPr>
            <p:ph idx="1"/>
          </p:nvPr>
        </p:nvSpPr>
        <p:spPr>
          <a:xfrm>
            <a:off x="128464" y="1265720"/>
            <a:ext cx="9649072" cy="432000"/>
          </a:xfrm>
        </p:spPr>
        <p:txBody>
          <a:bodyPr/>
          <a:lstStyle/>
          <a:p>
            <a:pPr>
              <a:buFont typeface="+mj-ea"/>
              <a:buAutoNum type="circleNumDbPlain"/>
            </a:pPr>
            <a:r>
              <a:rPr kumimoji="1" lang="ja-JP" altLang="en-US" dirty="0" smtClean="0"/>
              <a:t>インハウスデザイナーの場合</a:t>
            </a:r>
            <a:endParaRPr kumimoji="1" lang="ja-JP" altLang="en-US" dirty="0"/>
          </a:p>
        </p:txBody>
      </p:sp>
      <p:sp>
        <p:nvSpPr>
          <p:cNvPr id="4" name="テキスト プレースホルダー 3"/>
          <p:cNvSpPr>
            <a:spLocks noGrp="1"/>
          </p:cNvSpPr>
          <p:nvPr>
            <p:ph type="body" sz="quarter" idx="10"/>
          </p:nvPr>
        </p:nvSpPr>
        <p:spPr/>
        <p:txBody>
          <a:bodyPr/>
          <a:lstStyle/>
          <a:p>
            <a:pPr marL="0" indent="0">
              <a:buNone/>
            </a:pPr>
            <a:r>
              <a:rPr kumimoji="1" lang="ja-JP" altLang="en-US" sz="2400" dirty="0" smtClean="0">
                <a:solidFill>
                  <a:schemeClr val="bg2">
                    <a:lumMod val="50000"/>
                  </a:schemeClr>
                </a:solidFill>
              </a:rPr>
              <a:t>企業におけるデザインプロセスの例（プロダクトデザインの場合）</a:t>
            </a:r>
            <a:endParaRPr kumimoji="1" lang="ja-JP" altLang="en-US" sz="2400" dirty="0">
              <a:solidFill>
                <a:schemeClr val="bg2">
                  <a:lumMod val="50000"/>
                </a:schemeClr>
              </a:solidFill>
            </a:endParaRP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5</a:t>
            </a:fld>
            <a:endParaRPr lang="ja-JP" altLang="en-US" dirty="0"/>
          </a:p>
        </p:txBody>
      </p:sp>
      <p:sp>
        <p:nvSpPr>
          <p:cNvPr id="20" name="コンテンツ プレースホルダー 2"/>
          <p:cNvSpPr txBox="1">
            <a:spLocks/>
          </p:cNvSpPr>
          <p:nvPr/>
        </p:nvSpPr>
        <p:spPr bwMode="auto">
          <a:xfrm>
            <a:off x="128341" y="3859200"/>
            <a:ext cx="9649072"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a:buFont typeface="+mj-ea"/>
              <a:buAutoNum type="circleNumDbPlain" startAt="2"/>
            </a:pPr>
            <a:r>
              <a:rPr lang="ja-JP" altLang="en-US" kern="0" dirty="0" smtClean="0"/>
              <a:t>フリーランスデザイナーの場合</a:t>
            </a:r>
            <a:endParaRPr lang="ja-JP" altLang="en-US" kern="0" dirty="0"/>
          </a:p>
        </p:txBody>
      </p:sp>
      <p:sp>
        <p:nvSpPr>
          <p:cNvPr id="7" name="ホームベース 6"/>
          <p:cNvSpPr/>
          <p:nvPr/>
        </p:nvSpPr>
        <p:spPr>
          <a:xfrm>
            <a:off x="201600" y="1843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企画</a:t>
            </a:r>
            <a:endParaRPr kumimoji="1" lang="ja-JP" altLang="en-US" b="1" dirty="0">
              <a:solidFill>
                <a:schemeClr val="tx1"/>
              </a:solidFill>
            </a:endParaRPr>
          </a:p>
        </p:txBody>
      </p:sp>
      <p:sp>
        <p:nvSpPr>
          <p:cNvPr id="15" name="ホームベース 14"/>
          <p:cNvSpPr/>
          <p:nvPr/>
        </p:nvSpPr>
        <p:spPr>
          <a:xfrm>
            <a:off x="2937600" y="1843200"/>
            <a:ext cx="1368000" cy="1152128"/>
          </a:xfrm>
          <a:prstGeom prst="homePlate">
            <a:avLst>
              <a:gd name="adj" fmla="val 25611"/>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デザイン</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設計</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試作</a:t>
            </a:r>
            <a:endParaRPr kumimoji="1" lang="ja-JP" altLang="en-US" b="1" dirty="0">
              <a:solidFill>
                <a:schemeClr val="tx1"/>
              </a:solidFill>
            </a:endParaRPr>
          </a:p>
        </p:txBody>
      </p:sp>
      <p:sp>
        <p:nvSpPr>
          <p:cNvPr id="16" name="ホームベース 15"/>
          <p:cNvSpPr/>
          <p:nvPr/>
        </p:nvSpPr>
        <p:spPr>
          <a:xfrm>
            <a:off x="4305600" y="1843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展示</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営業</a:t>
            </a:r>
            <a:endParaRPr kumimoji="1" lang="ja-JP" altLang="en-US" b="1" dirty="0">
              <a:solidFill>
                <a:schemeClr val="tx1"/>
              </a:solidFill>
            </a:endParaRPr>
          </a:p>
        </p:txBody>
      </p:sp>
      <p:sp>
        <p:nvSpPr>
          <p:cNvPr id="17" name="ホームベース 16"/>
          <p:cNvSpPr/>
          <p:nvPr/>
        </p:nvSpPr>
        <p:spPr>
          <a:xfrm>
            <a:off x="5673600" y="1843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商品化</a:t>
            </a:r>
            <a:endParaRPr kumimoji="1" lang="ja-JP" altLang="en-US" b="1" dirty="0">
              <a:solidFill>
                <a:schemeClr val="tx1"/>
              </a:solidFill>
            </a:endParaRPr>
          </a:p>
        </p:txBody>
      </p:sp>
      <p:sp>
        <p:nvSpPr>
          <p:cNvPr id="18" name="ホームベース 17"/>
          <p:cNvSpPr/>
          <p:nvPr/>
        </p:nvSpPr>
        <p:spPr>
          <a:xfrm>
            <a:off x="7041600" y="1843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製造</a:t>
            </a:r>
            <a:endParaRPr kumimoji="1" lang="ja-JP" altLang="en-US" b="1" dirty="0">
              <a:solidFill>
                <a:schemeClr val="tx1"/>
              </a:solidFill>
            </a:endParaRPr>
          </a:p>
        </p:txBody>
      </p:sp>
      <p:sp>
        <p:nvSpPr>
          <p:cNvPr id="19" name="ホームベース 18"/>
          <p:cNvSpPr/>
          <p:nvPr/>
        </p:nvSpPr>
        <p:spPr>
          <a:xfrm>
            <a:off x="8409413" y="1843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展示</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営業</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販売</a:t>
            </a:r>
            <a:endParaRPr kumimoji="1" lang="ja-JP" altLang="en-US" b="1" dirty="0">
              <a:solidFill>
                <a:schemeClr val="tx1"/>
              </a:solidFill>
            </a:endParaRPr>
          </a:p>
        </p:txBody>
      </p:sp>
      <p:sp>
        <p:nvSpPr>
          <p:cNvPr id="29" name="正方形/長方形 28"/>
          <p:cNvSpPr/>
          <p:nvPr/>
        </p:nvSpPr>
        <p:spPr>
          <a:xfrm>
            <a:off x="201600" y="2995328"/>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マーケティングリサーチ</a:t>
            </a:r>
            <a:endParaRPr kumimoji="1" lang="en-US" altLang="ja-JP" sz="900" dirty="0" smtClean="0">
              <a:solidFill>
                <a:schemeClr val="tx1"/>
              </a:solidFill>
            </a:endParaRPr>
          </a:p>
        </p:txBody>
      </p:sp>
      <p:sp>
        <p:nvSpPr>
          <p:cNvPr id="30" name="正方形/長方形 29"/>
          <p:cNvSpPr/>
          <p:nvPr/>
        </p:nvSpPr>
        <p:spPr>
          <a:xfrm>
            <a:off x="2937600" y="2995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コンセプトメイキング</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アイデア展開</a:t>
            </a:r>
            <a:endParaRPr kumimoji="1" lang="en-US" altLang="ja-JP" sz="900" dirty="0" smtClean="0">
              <a:solidFill>
                <a:schemeClr val="tx1"/>
              </a:solidFill>
            </a:endParaRPr>
          </a:p>
        </p:txBody>
      </p:sp>
      <p:sp>
        <p:nvSpPr>
          <p:cNvPr id="31" name="正方形/長方形 30"/>
          <p:cNvSpPr/>
          <p:nvPr/>
        </p:nvSpPr>
        <p:spPr>
          <a:xfrm>
            <a:off x="4305413" y="2995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展示会出展</a:t>
            </a:r>
            <a:endParaRPr kumimoji="1" lang="en-US" altLang="ja-JP" sz="900" dirty="0" smtClean="0">
              <a:solidFill>
                <a:schemeClr val="tx1"/>
              </a:solidFill>
            </a:endParaRPr>
          </a:p>
        </p:txBody>
      </p:sp>
      <p:sp>
        <p:nvSpPr>
          <p:cNvPr id="32" name="正方形/長方形 31"/>
          <p:cNvSpPr/>
          <p:nvPr/>
        </p:nvSpPr>
        <p:spPr>
          <a:xfrm>
            <a:off x="5673413" y="2995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ネーミング</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パッケージデザイン</a:t>
            </a:r>
            <a:endParaRPr kumimoji="1" lang="en-US" altLang="ja-JP" sz="900" dirty="0" smtClean="0">
              <a:solidFill>
                <a:schemeClr val="tx1"/>
              </a:solidFill>
            </a:endParaRPr>
          </a:p>
        </p:txBody>
      </p:sp>
      <p:sp>
        <p:nvSpPr>
          <p:cNvPr id="33" name="正方形/長方形 32"/>
          <p:cNvSpPr/>
          <p:nvPr/>
        </p:nvSpPr>
        <p:spPr>
          <a:xfrm>
            <a:off x="7041226" y="2995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デザイン監理</a:t>
            </a:r>
            <a:endParaRPr kumimoji="1" lang="en-US" altLang="ja-JP" sz="900" dirty="0" smtClean="0">
              <a:solidFill>
                <a:schemeClr val="tx1"/>
              </a:solidFill>
            </a:endParaRPr>
          </a:p>
        </p:txBody>
      </p:sp>
      <p:sp>
        <p:nvSpPr>
          <p:cNvPr id="34" name="正方形/長方形 33"/>
          <p:cNvSpPr/>
          <p:nvPr/>
        </p:nvSpPr>
        <p:spPr>
          <a:xfrm>
            <a:off x="8409413" y="2995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販促ツール制作</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展示会出展</a:t>
            </a:r>
            <a:endParaRPr kumimoji="1" lang="en-US" altLang="ja-JP" sz="900" dirty="0" smtClean="0">
              <a:solidFill>
                <a:schemeClr val="tx1"/>
              </a:solidFill>
            </a:endParaRPr>
          </a:p>
        </p:txBody>
      </p:sp>
      <p:sp>
        <p:nvSpPr>
          <p:cNvPr id="37" name="ホームベース 36"/>
          <p:cNvSpPr/>
          <p:nvPr/>
        </p:nvSpPr>
        <p:spPr>
          <a:xfrm>
            <a:off x="201600" y="443372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企画</a:t>
            </a:r>
            <a:endParaRPr kumimoji="1" lang="ja-JP" altLang="en-US" b="1" dirty="0">
              <a:solidFill>
                <a:schemeClr val="tx1"/>
              </a:solidFill>
            </a:endParaRPr>
          </a:p>
        </p:txBody>
      </p:sp>
      <p:sp>
        <p:nvSpPr>
          <p:cNvPr id="38" name="ホームベース 37"/>
          <p:cNvSpPr/>
          <p:nvPr/>
        </p:nvSpPr>
        <p:spPr>
          <a:xfrm>
            <a:off x="1569600" y="4433720"/>
            <a:ext cx="1368000" cy="1152128"/>
          </a:xfrm>
          <a:prstGeom prst="homePlate">
            <a:avLst>
              <a:gd name="adj" fmla="val 2561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契約</a:t>
            </a:r>
            <a:endParaRPr kumimoji="1" lang="ja-JP" altLang="en-US" b="1" dirty="0">
              <a:solidFill>
                <a:schemeClr val="tx1"/>
              </a:solidFill>
            </a:endParaRPr>
          </a:p>
        </p:txBody>
      </p:sp>
      <p:sp>
        <p:nvSpPr>
          <p:cNvPr id="39" name="ホームベース 38"/>
          <p:cNvSpPr/>
          <p:nvPr/>
        </p:nvSpPr>
        <p:spPr>
          <a:xfrm>
            <a:off x="2937600" y="4433720"/>
            <a:ext cx="1368000" cy="1152128"/>
          </a:xfrm>
          <a:prstGeom prst="homePlate">
            <a:avLst>
              <a:gd name="adj" fmla="val 25611"/>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デザイン</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設計</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試作</a:t>
            </a:r>
            <a:endParaRPr kumimoji="1" lang="ja-JP" altLang="en-US" b="1" dirty="0">
              <a:solidFill>
                <a:schemeClr val="tx1"/>
              </a:solidFill>
            </a:endParaRPr>
          </a:p>
        </p:txBody>
      </p:sp>
      <p:sp>
        <p:nvSpPr>
          <p:cNvPr id="40" name="ホームベース 39"/>
          <p:cNvSpPr/>
          <p:nvPr/>
        </p:nvSpPr>
        <p:spPr>
          <a:xfrm>
            <a:off x="4305600" y="443372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展示</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営業</a:t>
            </a:r>
            <a:endParaRPr kumimoji="1" lang="ja-JP" altLang="en-US" b="1" dirty="0">
              <a:solidFill>
                <a:schemeClr val="tx1"/>
              </a:solidFill>
            </a:endParaRPr>
          </a:p>
        </p:txBody>
      </p:sp>
      <p:sp>
        <p:nvSpPr>
          <p:cNvPr id="41" name="ホームベース 40"/>
          <p:cNvSpPr/>
          <p:nvPr/>
        </p:nvSpPr>
        <p:spPr>
          <a:xfrm>
            <a:off x="5673600" y="443372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商品化</a:t>
            </a:r>
            <a:endParaRPr kumimoji="1" lang="ja-JP" altLang="en-US" b="1" dirty="0">
              <a:solidFill>
                <a:schemeClr val="tx1"/>
              </a:solidFill>
            </a:endParaRPr>
          </a:p>
        </p:txBody>
      </p:sp>
      <p:sp>
        <p:nvSpPr>
          <p:cNvPr id="42" name="ホームベース 41"/>
          <p:cNvSpPr/>
          <p:nvPr/>
        </p:nvSpPr>
        <p:spPr>
          <a:xfrm>
            <a:off x="7041600" y="443372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製造</a:t>
            </a:r>
            <a:endParaRPr kumimoji="1" lang="ja-JP" altLang="en-US" b="1" dirty="0">
              <a:solidFill>
                <a:schemeClr val="tx1"/>
              </a:solidFill>
            </a:endParaRPr>
          </a:p>
        </p:txBody>
      </p:sp>
      <p:sp>
        <p:nvSpPr>
          <p:cNvPr id="43" name="ホームベース 42"/>
          <p:cNvSpPr/>
          <p:nvPr/>
        </p:nvSpPr>
        <p:spPr>
          <a:xfrm>
            <a:off x="8409413" y="443372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展示</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営業</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販売</a:t>
            </a:r>
            <a:endParaRPr kumimoji="1" lang="ja-JP" altLang="en-US" b="1" dirty="0">
              <a:solidFill>
                <a:schemeClr val="tx1"/>
              </a:solidFill>
            </a:endParaRPr>
          </a:p>
        </p:txBody>
      </p:sp>
      <p:sp>
        <p:nvSpPr>
          <p:cNvPr id="44" name="正方形/長方形 43"/>
          <p:cNvSpPr/>
          <p:nvPr/>
        </p:nvSpPr>
        <p:spPr>
          <a:xfrm>
            <a:off x="201600" y="5585848"/>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マーケティングリサーチ</a:t>
            </a:r>
            <a:endParaRPr kumimoji="1" lang="en-US" altLang="ja-JP" sz="900" dirty="0" smtClean="0">
              <a:solidFill>
                <a:schemeClr val="tx1"/>
              </a:solidFill>
            </a:endParaRPr>
          </a:p>
        </p:txBody>
      </p:sp>
      <p:sp>
        <p:nvSpPr>
          <p:cNvPr id="45" name="正方形/長方形 44"/>
          <p:cNvSpPr/>
          <p:nvPr/>
        </p:nvSpPr>
        <p:spPr>
          <a:xfrm>
            <a:off x="2937600" y="558572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コンセプトメイキング</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アイデア展開</a:t>
            </a:r>
            <a:endParaRPr kumimoji="1" lang="en-US" altLang="ja-JP" sz="900" dirty="0" smtClean="0">
              <a:solidFill>
                <a:schemeClr val="tx1"/>
              </a:solidFill>
            </a:endParaRPr>
          </a:p>
        </p:txBody>
      </p:sp>
      <p:sp>
        <p:nvSpPr>
          <p:cNvPr id="46" name="正方形/長方形 45"/>
          <p:cNvSpPr/>
          <p:nvPr/>
        </p:nvSpPr>
        <p:spPr>
          <a:xfrm>
            <a:off x="4305413" y="558572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展示会出展</a:t>
            </a:r>
            <a:endParaRPr kumimoji="1" lang="en-US" altLang="ja-JP" sz="900" dirty="0" smtClean="0">
              <a:solidFill>
                <a:schemeClr val="tx1"/>
              </a:solidFill>
            </a:endParaRPr>
          </a:p>
        </p:txBody>
      </p:sp>
      <p:sp>
        <p:nvSpPr>
          <p:cNvPr id="47" name="正方形/長方形 46"/>
          <p:cNvSpPr/>
          <p:nvPr/>
        </p:nvSpPr>
        <p:spPr>
          <a:xfrm>
            <a:off x="5673413" y="558572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ネーミング</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パッケージデザイン</a:t>
            </a:r>
            <a:endParaRPr kumimoji="1" lang="en-US" altLang="ja-JP" sz="900" dirty="0" smtClean="0">
              <a:solidFill>
                <a:schemeClr val="tx1"/>
              </a:solidFill>
            </a:endParaRPr>
          </a:p>
        </p:txBody>
      </p:sp>
      <p:sp>
        <p:nvSpPr>
          <p:cNvPr id="48" name="正方形/長方形 47"/>
          <p:cNvSpPr/>
          <p:nvPr/>
        </p:nvSpPr>
        <p:spPr>
          <a:xfrm>
            <a:off x="7041226" y="558572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デザイン監理</a:t>
            </a:r>
            <a:endParaRPr kumimoji="1" lang="en-US" altLang="ja-JP" sz="900" dirty="0" smtClean="0">
              <a:solidFill>
                <a:schemeClr val="tx1"/>
              </a:solidFill>
            </a:endParaRPr>
          </a:p>
        </p:txBody>
      </p:sp>
      <p:sp>
        <p:nvSpPr>
          <p:cNvPr id="49" name="正方形/長方形 48"/>
          <p:cNvSpPr/>
          <p:nvPr/>
        </p:nvSpPr>
        <p:spPr>
          <a:xfrm>
            <a:off x="8409413" y="558572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販促ツール制作</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展示会出展</a:t>
            </a:r>
            <a:endParaRPr kumimoji="1" lang="en-US" altLang="ja-JP" sz="900" dirty="0" smtClean="0">
              <a:solidFill>
                <a:schemeClr val="tx1"/>
              </a:solidFill>
            </a:endParaRPr>
          </a:p>
        </p:txBody>
      </p:sp>
      <p:sp>
        <p:nvSpPr>
          <p:cNvPr id="50" name="正方形/長方形 49"/>
          <p:cNvSpPr/>
          <p:nvPr/>
        </p:nvSpPr>
        <p:spPr>
          <a:xfrm>
            <a:off x="1569226" y="558572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スポット契約</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製品シリーズ契約</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プロジェクト契約</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顧問契約</a:t>
            </a:r>
            <a:endParaRPr kumimoji="1" lang="en-US" altLang="ja-JP" sz="900" dirty="0" smtClean="0">
              <a:solidFill>
                <a:schemeClr val="tx1"/>
              </a:solidFill>
            </a:endParaRPr>
          </a:p>
        </p:txBody>
      </p:sp>
      <p:sp>
        <p:nvSpPr>
          <p:cNvPr id="3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813666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二等辺三角形 34"/>
          <p:cNvSpPr/>
          <p:nvPr/>
        </p:nvSpPr>
        <p:spPr>
          <a:xfrm>
            <a:off x="8949132" y="4147200"/>
            <a:ext cx="288000" cy="720000"/>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a:off x="6213039" y="4147200"/>
            <a:ext cx="288000" cy="720000"/>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a:off x="3477787" y="4147200"/>
            <a:ext cx="288000" cy="720000"/>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solidFill>
            <a:schemeClr val="bg2">
              <a:lumMod val="40000"/>
              <a:lumOff val="60000"/>
            </a:schemeClr>
          </a:solidFill>
        </p:spPr>
        <p:txBody>
          <a:bodyPr/>
          <a:lstStyle/>
          <a:p>
            <a:r>
              <a:rPr lang="en-US" altLang="ja-JP" dirty="0" smtClean="0"/>
              <a:t>15-01</a:t>
            </a:r>
            <a:r>
              <a:rPr lang="ja-JP" altLang="en-US" dirty="0" smtClean="0"/>
              <a:t>　デザイン創作と知的財産（復習）</a:t>
            </a:r>
            <a:endParaRPr kumimoji="1" lang="ja-JP" altLang="en-US" dirty="0"/>
          </a:p>
        </p:txBody>
      </p:sp>
      <p:sp>
        <p:nvSpPr>
          <p:cNvPr id="4" name="テキスト プレースホルダー 3"/>
          <p:cNvSpPr>
            <a:spLocks noGrp="1"/>
          </p:cNvSpPr>
          <p:nvPr>
            <p:ph idx="1"/>
          </p:nvPr>
        </p:nvSpPr>
        <p:spPr>
          <a:xfrm>
            <a:off x="128464" y="692696"/>
            <a:ext cx="9649072" cy="432842"/>
          </a:xfrm>
        </p:spPr>
        <p:txBody>
          <a:bodyPr/>
          <a:lstStyle/>
          <a:p>
            <a:pPr marL="0" indent="0">
              <a:buNone/>
            </a:pPr>
            <a:r>
              <a:rPr kumimoji="1" lang="ja-JP" altLang="en-US" sz="2400" dirty="0" smtClean="0">
                <a:solidFill>
                  <a:schemeClr val="bg2">
                    <a:lumMod val="50000"/>
                  </a:schemeClr>
                </a:solidFill>
              </a:rPr>
              <a:t>デザイナーが知っておくべき知的財産に関する事柄</a:t>
            </a:r>
            <a:endParaRPr kumimoji="1" lang="ja-JP" altLang="en-US" sz="2400" dirty="0">
              <a:solidFill>
                <a:schemeClr val="bg2">
                  <a:lumMod val="50000"/>
                </a:schemeClr>
              </a:solidFill>
            </a:endParaRPr>
          </a:p>
        </p:txBody>
      </p:sp>
      <p:sp>
        <p:nvSpPr>
          <p:cNvPr id="6" name="スライド番号プレースホルダー 5"/>
          <p:cNvSpPr>
            <a:spLocks noGrp="1"/>
          </p:cNvSpPr>
          <p:nvPr>
            <p:ph type="sldNum" sz="quarter" idx="11"/>
          </p:nvPr>
        </p:nvSpPr>
        <p:spPr/>
        <p:txBody>
          <a:bodyPr/>
          <a:lstStyle/>
          <a:p>
            <a:fld id="{0B1296A0-BB5A-491C-8A3A-2721A8AE2E9D}" type="slidenum">
              <a:rPr lang="ja-JP" altLang="en-US" smtClean="0"/>
              <a:pPr/>
              <a:t>6</a:t>
            </a:fld>
            <a:endParaRPr lang="ja-JP" altLang="en-US" dirty="0"/>
          </a:p>
        </p:txBody>
      </p:sp>
      <p:sp>
        <p:nvSpPr>
          <p:cNvPr id="7" name="ホームベース 6"/>
          <p:cNvSpPr/>
          <p:nvPr/>
        </p:nvSpPr>
        <p:spPr>
          <a:xfrm>
            <a:off x="201600" y="2995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企画</a:t>
            </a:r>
            <a:endParaRPr kumimoji="1" lang="ja-JP" altLang="en-US" b="1" dirty="0">
              <a:solidFill>
                <a:schemeClr val="tx1"/>
              </a:solidFill>
            </a:endParaRPr>
          </a:p>
        </p:txBody>
      </p:sp>
      <p:sp>
        <p:nvSpPr>
          <p:cNvPr id="8" name="ホームベース 7"/>
          <p:cNvSpPr/>
          <p:nvPr/>
        </p:nvSpPr>
        <p:spPr>
          <a:xfrm>
            <a:off x="1569600" y="2995200"/>
            <a:ext cx="1368000" cy="1152128"/>
          </a:xfrm>
          <a:prstGeom prst="homePlate">
            <a:avLst>
              <a:gd name="adj" fmla="val 2561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契約</a:t>
            </a:r>
            <a:endParaRPr kumimoji="1" lang="ja-JP" altLang="en-US" b="1" dirty="0">
              <a:solidFill>
                <a:schemeClr val="tx1"/>
              </a:solidFill>
            </a:endParaRPr>
          </a:p>
        </p:txBody>
      </p:sp>
      <p:sp>
        <p:nvSpPr>
          <p:cNvPr id="9" name="ホームベース 8"/>
          <p:cNvSpPr/>
          <p:nvPr/>
        </p:nvSpPr>
        <p:spPr>
          <a:xfrm>
            <a:off x="2937600" y="2995200"/>
            <a:ext cx="1368000" cy="1152128"/>
          </a:xfrm>
          <a:prstGeom prst="homePlate">
            <a:avLst>
              <a:gd name="adj" fmla="val 25611"/>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デザイン</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設計</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試作</a:t>
            </a:r>
            <a:endParaRPr kumimoji="1" lang="ja-JP" altLang="en-US" b="1" dirty="0">
              <a:solidFill>
                <a:schemeClr val="tx1"/>
              </a:solidFill>
            </a:endParaRPr>
          </a:p>
        </p:txBody>
      </p:sp>
      <p:sp>
        <p:nvSpPr>
          <p:cNvPr id="10" name="ホームベース 9"/>
          <p:cNvSpPr/>
          <p:nvPr/>
        </p:nvSpPr>
        <p:spPr>
          <a:xfrm>
            <a:off x="4305600" y="2995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展示</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営業</a:t>
            </a:r>
            <a:endParaRPr kumimoji="1" lang="ja-JP" altLang="en-US" b="1" dirty="0">
              <a:solidFill>
                <a:schemeClr val="tx1"/>
              </a:solidFill>
            </a:endParaRPr>
          </a:p>
        </p:txBody>
      </p:sp>
      <p:sp>
        <p:nvSpPr>
          <p:cNvPr id="11" name="ホームベース 10"/>
          <p:cNvSpPr/>
          <p:nvPr/>
        </p:nvSpPr>
        <p:spPr>
          <a:xfrm>
            <a:off x="5673600" y="2995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商品化</a:t>
            </a:r>
            <a:endParaRPr kumimoji="1" lang="ja-JP" altLang="en-US" b="1" dirty="0">
              <a:solidFill>
                <a:schemeClr val="tx1"/>
              </a:solidFill>
            </a:endParaRPr>
          </a:p>
        </p:txBody>
      </p:sp>
      <p:sp>
        <p:nvSpPr>
          <p:cNvPr id="12" name="ホームベース 11"/>
          <p:cNvSpPr/>
          <p:nvPr/>
        </p:nvSpPr>
        <p:spPr>
          <a:xfrm>
            <a:off x="7041600" y="2995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製造</a:t>
            </a:r>
            <a:endParaRPr kumimoji="1" lang="ja-JP" altLang="en-US" b="1" dirty="0">
              <a:solidFill>
                <a:schemeClr val="tx1"/>
              </a:solidFill>
            </a:endParaRPr>
          </a:p>
        </p:txBody>
      </p:sp>
      <p:sp>
        <p:nvSpPr>
          <p:cNvPr id="13" name="ホームベース 12"/>
          <p:cNvSpPr/>
          <p:nvPr/>
        </p:nvSpPr>
        <p:spPr>
          <a:xfrm>
            <a:off x="8409413" y="2995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展示</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営業</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販売</a:t>
            </a:r>
            <a:endParaRPr kumimoji="1" lang="ja-JP" altLang="en-US" b="1" dirty="0">
              <a:solidFill>
                <a:schemeClr val="tx1"/>
              </a:solidFill>
            </a:endParaRPr>
          </a:p>
        </p:txBody>
      </p:sp>
      <p:sp>
        <p:nvSpPr>
          <p:cNvPr id="14" name="正方形/長方形 13"/>
          <p:cNvSpPr/>
          <p:nvPr/>
        </p:nvSpPr>
        <p:spPr>
          <a:xfrm>
            <a:off x="201600" y="4147328"/>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マーケティングリサーチ</a:t>
            </a:r>
            <a:endParaRPr kumimoji="1" lang="en-US" altLang="ja-JP" sz="900" dirty="0" smtClean="0">
              <a:solidFill>
                <a:schemeClr val="tx1"/>
              </a:solidFill>
            </a:endParaRPr>
          </a:p>
        </p:txBody>
      </p:sp>
      <p:sp>
        <p:nvSpPr>
          <p:cNvPr id="15" name="正方形/長方形 14"/>
          <p:cNvSpPr/>
          <p:nvPr/>
        </p:nvSpPr>
        <p:spPr>
          <a:xfrm>
            <a:off x="2937600" y="4147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コンセプトメイキング</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アイデア展開</a:t>
            </a:r>
            <a:endParaRPr kumimoji="1" lang="en-US" altLang="ja-JP" sz="900" dirty="0" smtClean="0">
              <a:solidFill>
                <a:schemeClr val="tx1"/>
              </a:solidFill>
            </a:endParaRPr>
          </a:p>
        </p:txBody>
      </p:sp>
      <p:sp>
        <p:nvSpPr>
          <p:cNvPr id="16" name="正方形/長方形 15"/>
          <p:cNvSpPr/>
          <p:nvPr/>
        </p:nvSpPr>
        <p:spPr>
          <a:xfrm>
            <a:off x="4305413" y="4147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展示会出展</a:t>
            </a:r>
            <a:endParaRPr kumimoji="1" lang="en-US" altLang="ja-JP" sz="900" dirty="0" smtClean="0">
              <a:solidFill>
                <a:schemeClr val="tx1"/>
              </a:solidFill>
            </a:endParaRPr>
          </a:p>
        </p:txBody>
      </p:sp>
      <p:sp>
        <p:nvSpPr>
          <p:cNvPr id="17" name="正方形/長方形 16"/>
          <p:cNvSpPr/>
          <p:nvPr/>
        </p:nvSpPr>
        <p:spPr>
          <a:xfrm>
            <a:off x="5673413" y="4147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ネーミング</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パッケージデザイン</a:t>
            </a:r>
            <a:endParaRPr kumimoji="1" lang="en-US" altLang="ja-JP" sz="900" dirty="0" smtClean="0">
              <a:solidFill>
                <a:schemeClr val="tx1"/>
              </a:solidFill>
            </a:endParaRPr>
          </a:p>
        </p:txBody>
      </p:sp>
      <p:sp>
        <p:nvSpPr>
          <p:cNvPr id="18" name="正方形/長方形 17"/>
          <p:cNvSpPr/>
          <p:nvPr/>
        </p:nvSpPr>
        <p:spPr>
          <a:xfrm>
            <a:off x="7041226" y="4147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デザイン監理</a:t>
            </a:r>
            <a:endParaRPr kumimoji="1" lang="en-US" altLang="ja-JP" sz="900" dirty="0" smtClean="0">
              <a:solidFill>
                <a:schemeClr val="tx1"/>
              </a:solidFill>
            </a:endParaRPr>
          </a:p>
        </p:txBody>
      </p:sp>
      <p:sp>
        <p:nvSpPr>
          <p:cNvPr id="19" name="正方形/長方形 18"/>
          <p:cNvSpPr/>
          <p:nvPr/>
        </p:nvSpPr>
        <p:spPr>
          <a:xfrm>
            <a:off x="8409413" y="4147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販促ツール制作</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展示会出展</a:t>
            </a:r>
            <a:endParaRPr kumimoji="1" lang="en-US" altLang="ja-JP" sz="900" dirty="0" smtClean="0">
              <a:solidFill>
                <a:schemeClr val="tx1"/>
              </a:solidFill>
            </a:endParaRPr>
          </a:p>
        </p:txBody>
      </p:sp>
      <p:sp>
        <p:nvSpPr>
          <p:cNvPr id="20" name="正方形/長方形 19"/>
          <p:cNvSpPr/>
          <p:nvPr/>
        </p:nvSpPr>
        <p:spPr>
          <a:xfrm>
            <a:off x="1569226" y="4147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スポット契約</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製品シリーズ契約</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プロジェクト契約</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顧問契約</a:t>
            </a:r>
            <a:endParaRPr kumimoji="1" lang="en-US" altLang="ja-JP" sz="900" dirty="0" smtClean="0">
              <a:solidFill>
                <a:schemeClr val="tx1"/>
              </a:solidFill>
            </a:endParaRPr>
          </a:p>
        </p:txBody>
      </p:sp>
      <p:sp>
        <p:nvSpPr>
          <p:cNvPr id="24" name="角丸四角形 23"/>
          <p:cNvSpPr/>
          <p:nvPr/>
        </p:nvSpPr>
        <p:spPr>
          <a:xfrm>
            <a:off x="1424608" y="1268760"/>
            <a:ext cx="1656184" cy="1440160"/>
          </a:xfrm>
          <a:prstGeom prst="roundRect">
            <a:avLst>
              <a:gd name="adj" fmla="val 5423"/>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契約の種類</a:t>
            </a:r>
            <a:endParaRPr kumimoji="1" lang="en-US" altLang="ja-JP" sz="1200" dirty="0" smtClean="0">
              <a:solidFill>
                <a:schemeClr val="tx1"/>
              </a:solidFill>
            </a:endParaRPr>
          </a:p>
          <a:p>
            <a:pPr algn="ctr"/>
            <a:r>
              <a:rPr kumimoji="1" lang="ja-JP" altLang="en-US" sz="1200" dirty="0" smtClean="0">
                <a:solidFill>
                  <a:schemeClr val="tx1"/>
                </a:solidFill>
              </a:rPr>
              <a:t>権利の帰属</a:t>
            </a:r>
            <a:endParaRPr kumimoji="1" lang="en-US" altLang="ja-JP" sz="1200" dirty="0" smtClean="0">
              <a:solidFill>
                <a:schemeClr val="tx1"/>
              </a:solidFill>
            </a:endParaRPr>
          </a:p>
          <a:p>
            <a:pPr algn="ctr"/>
            <a:endParaRPr lang="en-US" altLang="ja-JP" sz="1200" dirty="0">
              <a:solidFill>
                <a:schemeClr val="tx1"/>
              </a:solidFill>
            </a:endParaRPr>
          </a:p>
          <a:p>
            <a:pPr algn="ctr"/>
            <a:r>
              <a:rPr kumimoji="1" lang="ja-JP" altLang="en-US" b="1" dirty="0" smtClean="0">
                <a:solidFill>
                  <a:schemeClr val="tx1"/>
                </a:solidFill>
              </a:rPr>
              <a:t>契約法</a:t>
            </a:r>
            <a:endParaRPr kumimoji="1" lang="en-US" altLang="ja-JP" b="1" dirty="0" smtClean="0">
              <a:solidFill>
                <a:schemeClr val="tx1"/>
              </a:solidFill>
            </a:endParaRPr>
          </a:p>
          <a:p>
            <a:pPr algn="ctr"/>
            <a:r>
              <a:rPr kumimoji="1" lang="ja-JP" altLang="en-US" b="1" dirty="0" smtClean="0">
                <a:solidFill>
                  <a:schemeClr val="tx1"/>
                </a:solidFill>
              </a:rPr>
              <a:t>下請法</a:t>
            </a:r>
            <a:endParaRPr kumimoji="1" lang="en-US" altLang="ja-JP" b="1" dirty="0" smtClean="0">
              <a:solidFill>
                <a:schemeClr val="tx1"/>
              </a:solidFill>
            </a:endParaRPr>
          </a:p>
        </p:txBody>
      </p:sp>
      <p:sp>
        <p:nvSpPr>
          <p:cNvPr id="25" name="角丸四角形 24"/>
          <p:cNvSpPr/>
          <p:nvPr/>
        </p:nvSpPr>
        <p:spPr>
          <a:xfrm>
            <a:off x="3512840" y="1267200"/>
            <a:ext cx="2880000" cy="1440160"/>
          </a:xfrm>
          <a:prstGeom prst="roundRect">
            <a:avLst>
              <a:gd name="adj" fmla="val 4762"/>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技術・デザインの公表</a:t>
            </a:r>
            <a:endParaRPr kumimoji="1" lang="en-US" altLang="ja-JP" sz="1200" dirty="0" smtClean="0">
              <a:solidFill>
                <a:schemeClr val="tx1"/>
              </a:solidFill>
            </a:endParaRPr>
          </a:p>
          <a:p>
            <a:pPr algn="ctr"/>
            <a:r>
              <a:rPr kumimoji="1" lang="ja-JP" altLang="en-US" sz="1200" dirty="0" smtClean="0">
                <a:solidFill>
                  <a:schemeClr val="tx1"/>
                </a:solidFill>
              </a:rPr>
              <a:t>権利のアピール</a:t>
            </a:r>
            <a:endParaRPr kumimoji="1" lang="en-US" altLang="ja-JP" sz="1200" dirty="0" smtClean="0">
              <a:solidFill>
                <a:schemeClr val="tx1"/>
              </a:solidFill>
            </a:endParaRPr>
          </a:p>
          <a:p>
            <a:pPr algn="ctr"/>
            <a:endParaRPr lang="en-US" altLang="ja-JP" sz="1200" dirty="0">
              <a:solidFill>
                <a:schemeClr val="tx1"/>
              </a:solidFill>
            </a:endParaRPr>
          </a:p>
          <a:p>
            <a:pPr algn="ctr"/>
            <a:r>
              <a:rPr kumimoji="1" lang="ja-JP" altLang="en-US" b="1" dirty="0" smtClean="0">
                <a:solidFill>
                  <a:schemeClr val="tx1"/>
                </a:solidFill>
              </a:rPr>
              <a:t>特許法・実用新案法</a:t>
            </a:r>
            <a:endParaRPr kumimoji="1" lang="en-US" altLang="ja-JP" b="1" dirty="0" smtClean="0">
              <a:solidFill>
                <a:schemeClr val="tx1"/>
              </a:solidFill>
            </a:endParaRPr>
          </a:p>
          <a:p>
            <a:pPr algn="ctr"/>
            <a:r>
              <a:rPr kumimoji="1" lang="ja-JP" altLang="en-US" b="1" dirty="0" smtClean="0">
                <a:solidFill>
                  <a:schemeClr val="tx1"/>
                </a:solidFill>
              </a:rPr>
              <a:t>意匠法・商標法</a:t>
            </a:r>
            <a:endParaRPr kumimoji="1" lang="en-US" altLang="ja-JP" b="1" dirty="0" smtClean="0">
              <a:solidFill>
                <a:schemeClr val="tx1"/>
              </a:solidFill>
            </a:endParaRPr>
          </a:p>
        </p:txBody>
      </p:sp>
      <p:sp>
        <p:nvSpPr>
          <p:cNvPr id="26" name="角丸四角形 25"/>
          <p:cNvSpPr/>
          <p:nvPr/>
        </p:nvSpPr>
        <p:spPr>
          <a:xfrm>
            <a:off x="6825208" y="1267200"/>
            <a:ext cx="1656184" cy="1440160"/>
          </a:xfrm>
          <a:prstGeom prst="roundRect">
            <a:avLst>
              <a:gd name="adj" fmla="val 5423"/>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製造物の欠陥</a:t>
            </a:r>
            <a:endParaRPr kumimoji="1" lang="en-US" altLang="ja-JP" sz="1200" dirty="0" smtClean="0">
              <a:solidFill>
                <a:schemeClr val="tx1"/>
              </a:solidFill>
            </a:endParaRPr>
          </a:p>
          <a:p>
            <a:pPr algn="ctr"/>
            <a:endParaRPr lang="en-US" altLang="ja-JP" sz="1200" dirty="0">
              <a:solidFill>
                <a:schemeClr val="tx1"/>
              </a:solidFill>
            </a:endParaRPr>
          </a:p>
          <a:p>
            <a:pPr algn="ctr"/>
            <a:r>
              <a:rPr kumimoji="1" lang="ja-JP" altLang="en-US" b="1" dirty="0" smtClean="0">
                <a:solidFill>
                  <a:schemeClr val="tx1"/>
                </a:solidFill>
              </a:rPr>
              <a:t>製造物責任法</a:t>
            </a:r>
            <a:endParaRPr kumimoji="1" lang="en-US" altLang="ja-JP" b="1" dirty="0" smtClean="0">
              <a:solidFill>
                <a:schemeClr val="tx1"/>
              </a:solidFill>
            </a:endParaRPr>
          </a:p>
        </p:txBody>
      </p:sp>
      <p:sp>
        <p:nvSpPr>
          <p:cNvPr id="27" name="二等辺三角形 26"/>
          <p:cNvSpPr/>
          <p:nvPr/>
        </p:nvSpPr>
        <p:spPr>
          <a:xfrm rot="10800000">
            <a:off x="4809463" y="2707200"/>
            <a:ext cx="288000" cy="28954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10800000">
            <a:off x="2108700" y="2705656"/>
            <a:ext cx="288000" cy="289544"/>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10800000">
            <a:off x="7510759" y="2705656"/>
            <a:ext cx="288000" cy="28954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201600" y="4867200"/>
            <a:ext cx="4103626" cy="1440160"/>
          </a:xfrm>
          <a:prstGeom prst="roundRect">
            <a:avLst>
              <a:gd name="adj" fmla="val 3439"/>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技術・デザインの漏えい</a:t>
            </a:r>
            <a:endParaRPr kumimoji="1" lang="en-US" altLang="ja-JP" sz="1200" dirty="0" smtClean="0">
              <a:solidFill>
                <a:schemeClr val="tx1"/>
              </a:solidFill>
            </a:endParaRPr>
          </a:p>
          <a:p>
            <a:pPr algn="ctr"/>
            <a:r>
              <a:rPr lang="ja-JP" altLang="en-US" sz="1200" dirty="0" smtClean="0">
                <a:solidFill>
                  <a:schemeClr val="tx1"/>
                </a:solidFill>
              </a:rPr>
              <a:t>先行する技術・デザイン・ネーミングの存在</a:t>
            </a:r>
            <a:endParaRPr lang="en-US" altLang="ja-JP" sz="1200" dirty="0" smtClean="0">
              <a:solidFill>
                <a:schemeClr val="tx1"/>
              </a:solidFill>
            </a:endParaRPr>
          </a:p>
          <a:p>
            <a:pPr algn="ctr"/>
            <a:endParaRPr lang="en-US" altLang="ja-JP" sz="1200" dirty="0">
              <a:solidFill>
                <a:schemeClr val="tx1"/>
              </a:solidFill>
            </a:endParaRPr>
          </a:p>
          <a:p>
            <a:pPr algn="ctr"/>
            <a:r>
              <a:rPr kumimoji="1" lang="ja-JP" altLang="en-US" b="1" dirty="0" smtClean="0">
                <a:solidFill>
                  <a:schemeClr val="tx1"/>
                </a:solidFill>
              </a:rPr>
              <a:t>特許法・実用新案法・意匠法</a:t>
            </a:r>
            <a:endParaRPr kumimoji="1" lang="en-US" altLang="ja-JP" b="1" dirty="0" smtClean="0">
              <a:solidFill>
                <a:schemeClr val="tx1"/>
              </a:solidFill>
            </a:endParaRPr>
          </a:p>
          <a:p>
            <a:pPr algn="ctr"/>
            <a:r>
              <a:rPr kumimoji="1" lang="ja-JP" altLang="en-US" b="1" dirty="0" smtClean="0">
                <a:solidFill>
                  <a:schemeClr val="tx1"/>
                </a:solidFill>
              </a:rPr>
              <a:t>商標法・著作権法・不正競争防止法</a:t>
            </a:r>
            <a:endParaRPr kumimoji="1" lang="en-US" altLang="ja-JP" b="1" dirty="0" smtClean="0">
              <a:solidFill>
                <a:schemeClr val="tx1"/>
              </a:solidFill>
            </a:endParaRPr>
          </a:p>
        </p:txBody>
      </p:sp>
      <p:sp>
        <p:nvSpPr>
          <p:cNvPr id="32" name="角丸四角形 31"/>
          <p:cNvSpPr/>
          <p:nvPr/>
        </p:nvSpPr>
        <p:spPr>
          <a:xfrm>
            <a:off x="4809600" y="4867200"/>
            <a:ext cx="1944000" cy="1440160"/>
          </a:xfrm>
          <a:prstGeom prst="roundRect">
            <a:avLst>
              <a:gd name="adj" fmla="val 5423"/>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商品・サービスの表示</a:t>
            </a:r>
            <a:endParaRPr kumimoji="1" lang="en-US" altLang="ja-JP" sz="1200" dirty="0" smtClean="0">
              <a:solidFill>
                <a:schemeClr val="tx1"/>
              </a:solidFill>
            </a:endParaRPr>
          </a:p>
          <a:p>
            <a:pPr algn="ctr"/>
            <a:endParaRPr lang="en-US" altLang="ja-JP" sz="1200" dirty="0">
              <a:solidFill>
                <a:schemeClr val="tx1"/>
              </a:solidFill>
            </a:endParaRPr>
          </a:p>
          <a:p>
            <a:pPr algn="ctr"/>
            <a:r>
              <a:rPr kumimoji="1" lang="ja-JP" altLang="en-US" b="1" dirty="0" smtClean="0">
                <a:solidFill>
                  <a:schemeClr val="tx1"/>
                </a:solidFill>
              </a:rPr>
              <a:t>商標法</a:t>
            </a:r>
            <a:endParaRPr kumimoji="1" lang="en-US" altLang="ja-JP" b="1" dirty="0" smtClean="0">
              <a:solidFill>
                <a:schemeClr val="tx1"/>
              </a:solidFill>
            </a:endParaRPr>
          </a:p>
          <a:p>
            <a:pPr algn="ctr"/>
            <a:r>
              <a:rPr kumimoji="1" lang="ja-JP" altLang="en-US" b="1" dirty="0" smtClean="0">
                <a:solidFill>
                  <a:schemeClr val="tx1"/>
                </a:solidFill>
              </a:rPr>
              <a:t>不正競争防止法</a:t>
            </a:r>
            <a:endParaRPr kumimoji="1" lang="en-US" altLang="ja-JP" b="1" dirty="0" smtClean="0">
              <a:solidFill>
                <a:schemeClr val="tx1"/>
              </a:solidFill>
            </a:endParaRPr>
          </a:p>
        </p:txBody>
      </p:sp>
      <p:sp>
        <p:nvSpPr>
          <p:cNvPr id="34" name="角丸四角形 33"/>
          <p:cNvSpPr/>
          <p:nvPr/>
        </p:nvSpPr>
        <p:spPr>
          <a:xfrm>
            <a:off x="6897600" y="4867200"/>
            <a:ext cx="2880000" cy="1440160"/>
          </a:xfrm>
          <a:prstGeom prst="roundRect">
            <a:avLst>
              <a:gd name="adj" fmla="val 4762"/>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技術・デザインの公表</a:t>
            </a:r>
            <a:endParaRPr kumimoji="1" lang="en-US" altLang="ja-JP" sz="1200" dirty="0" smtClean="0">
              <a:solidFill>
                <a:schemeClr val="tx1"/>
              </a:solidFill>
            </a:endParaRPr>
          </a:p>
          <a:p>
            <a:pPr algn="ctr"/>
            <a:r>
              <a:rPr kumimoji="1" lang="ja-JP" altLang="en-US" sz="1200" dirty="0" smtClean="0">
                <a:solidFill>
                  <a:schemeClr val="tx1"/>
                </a:solidFill>
              </a:rPr>
              <a:t>権利のアピール</a:t>
            </a:r>
            <a:endParaRPr kumimoji="1" lang="en-US" altLang="ja-JP" sz="1200" dirty="0" smtClean="0">
              <a:solidFill>
                <a:schemeClr val="tx1"/>
              </a:solidFill>
            </a:endParaRPr>
          </a:p>
          <a:p>
            <a:pPr algn="ctr"/>
            <a:endParaRPr lang="en-US" altLang="ja-JP" sz="1200" dirty="0">
              <a:solidFill>
                <a:schemeClr val="tx1"/>
              </a:solidFill>
            </a:endParaRPr>
          </a:p>
          <a:p>
            <a:pPr algn="ctr"/>
            <a:r>
              <a:rPr kumimoji="1" lang="ja-JP" altLang="en-US" b="1" dirty="0" smtClean="0">
                <a:solidFill>
                  <a:schemeClr val="tx1"/>
                </a:solidFill>
              </a:rPr>
              <a:t>特許法・実用新案法</a:t>
            </a:r>
            <a:endParaRPr kumimoji="1" lang="en-US" altLang="ja-JP" b="1" dirty="0" smtClean="0">
              <a:solidFill>
                <a:schemeClr val="tx1"/>
              </a:solidFill>
            </a:endParaRPr>
          </a:p>
          <a:p>
            <a:pPr algn="ctr"/>
            <a:r>
              <a:rPr kumimoji="1" lang="ja-JP" altLang="en-US" b="1" dirty="0" smtClean="0">
                <a:solidFill>
                  <a:schemeClr val="tx1"/>
                </a:solidFill>
              </a:rPr>
              <a:t>意匠法・商標法</a:t>
            </a:r>
            <a:endParaRPr kumimoji="1" lang="en-US" altLang="ja-JP" b="1" dirty="0" smtClean="0">
              <a:solidFill>
                <a:schemeClr val="tx1"/>
              </a:solidFill>
            </a:endParaRPr>
          </a:p>
        </p:txBody>
      </p:sp>
      <p:sp>
        <p:nvSpPr>
          <p:cNvPr id="3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246425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lang="en-US" altLang="ja-JP" dirty="0"/>
              <a:t>15-01</a:t>
            </a:r>
            <a:r>
              <a:rPr lang="ja-JP" altLang="en-US" dirty="0"/>
              <a:t>　デザイン創作と知的財産（復習）</a:t>
            </a:r>
            <a:endParaRPr kumimoji="1" lang="ja-JP" altLang="en-US" dirty="0"/>
          </a:p>
        </p:txBody>
      </p:sp>
      <p:graphicFrame>
        <p:nvGraphicFramePr>
          <p:cNvPr id="7" name="コンテンツ プレースホルダー 6"/>
          <p:cNvGraphicFramePr>
            <a:graphicFrameLocks noGrp="1"/>
          </p:cNvGraphicFramePr>
          <p:nvPr>
            <p:ph idx="1"/>
            <p:extLst/>
          </p:nvPr>
        </p:nvGraphicFramePr>
        <p:xfrm>
          <a:off x="128588" y="1265238"/>
          <a:ext cx="9647908" cy="4536000"/>
        </p:xfrm>
        <a:graphic>
          <a:graphicData uri="http://schemas.openxmlformats.org/drawingml/2006/table">
            <a:tbl>
              <a:tblPr>
                <a:tableStyleId>{5C22544A-7EE6-4342-B048-85BDC9FD1C3A}</a:tableStyleId>
              </a:tblPr>
              <a:tblGrid>
                <a:gridCol w="287908"/>
                <a:gridCol w="1440000"/>
                <a:gridCol w="1296000"/>
                <a:gridCol w="1152000"/>
                <a:gridCol w="1152000"/>
                <a:gridCol w="1152000"/>
                <a:gridCol w="1152000"/>
                <a:gridCol w="2016000"/>
              </a:tblGrid>
              <a:tr h="648000">
                <a:tc gridSpan="2">
                  <a:txBody>
                    <a:bodyPr/>
                    <a:lstStyle/>
                    <a:p>
                      <a:pPr algn="ctr">
                        <a:lnSpc>
                          <a:spcPct val="110000"/>
                        </a:lnSpc>
                      </a:pPr>
                      <a:r>
                        <a:rPr kumimoji="1" lang="ja-JP" altLang="en-US" sz="1400" b="1" dirty="0" smtClean="0"/>
                        <a:t>法律と権利の</a:t>
                      </a:r>
                      <a:endParaRPr kumimoji="1" lang="en-US" altLang="ja-JP" sz="1400" b="1" dirty="0" smtClean="0"/>
                    </a:p>
                    <a:p>
                      <a:pPr algn="ctr">
                        <a:lnSpc>
                          <a:spcPct val="110000"/>
                        </a:lnSpc>
                      </a:pPr>
                      <a:r>
                        <a:rPr kumimoji="1" lang="ja-JP" altLang="en-US" sz="1400" b="1" dirty="0" smtClean="0"/>
                        <a:t>名称</a:t>
                      </a:r>
                      <a:endParaRPr kumimoji="1" lang="ja-JP" altLang="en-US" sz="1400" b="1" dirty="0"/>
                    </a:p>
                  </a:txBody>
                  <a:tcPr anchor="ctr">
                    <a:solidFill>
                      <a:schemeClr val="bg1">
                        <a:lumMod val="85000"/>
                      </a:schemeClr>
                    </a:solidFill>
                  </a:tcPr>
                </a:tc>
                <a:tc hMerge="1">
                  <a:txBody>
                    <a:bodyPr/>
                    <a:lstStyle/>
                    <a:p>
                      <a:endParaRPr kumimoji="1" lang="ja-JP" altLang="en-US"/>
                    </a:p>
                  </a:txBody>
                  <a:tcPr/>
                </a:tc>
                <a:tc>
                  <a:txBody>
                    <a:bodyPr/>
                    <a:lstStyle/>
                    <a:p>
                      <a:pPr algn="ctr">
                        <a:lnSpc>
                          <a:spcPct val="110000"/>
                        </a:lnSpc>
                      </a:pPr>
                      <a:r>
                        <a:rPr kumimoji="1" lang="ja-JP" altLang="en-US" sz="1400" b="1" dirty="0" smtClean="0"/>
                        <a:t>保護対象</a:t>
                      </a:r>
                      <a:endParaRPr kumimoji="1" lang="ja-JP" altLang="en-US" sz="1400" b="1" dirty="0"/>
                    </a:p>
                  </a:txBody>
                  <a:tcPr anchor="ctr">
                    <a:solidFill>
                      <a:schemeClr val="bg1">
                        <a:lumMod val="85000"/>
                      </a:schemeClr>
                    </a:solidFill>
                  </a:tcPr>
                </a:tc>
                <a:tc>
                  <a:txBody>
                    <a:bodyPr/>
                    <a:lstStyle/>
                    <a:p>
                      <a:pPr algn="ctr">
                        <a:lnSpc>
                          <a:spcPct val="110000"/>
                        </a:lnSpc>
                      </a:pPr>
                      <a:r>
                        <a:rPr kumimoji="1" lang="ja-JP" altLang="en-US" sz="1400" b="1" dirty="0" smtClean="0"/>
                        <a:t>保護の趣旨</a:t>
                      </a:r>
                      <a:endParaRPr kumimoji="1" lang="ja-JP" altLang="en-US" sz="1400" b="1" dirty="0"/>
                    </a:p>
                  </a:txBody>
                  <a:tcPr anchor="ctr">
                    <a:solidFill>
                      <a:schemeClr val="bg1">
                        <a:lumMod val="85000"/>
                      </a:schemeClr>
                    </a:solidFill>
                  </a:tcPr>
                </a:tc>
                <a:tc>
                  <a:txBody>
                    <a:bodyPr/>
                    <a:lstStyle/>
                    <a:p>
                      <a:pPr algn="ctr">
                        <a:lnSpc>
                          <a:spcPct val="110000"/>
                        </a:lnSpc>
                      </a:pPr>
                      <a:r>
                        <a:rPr kumimoji="1" lang="ja-JP" altLang="en-US" sz="1400" b="1" dirty="0" smtClean="0"/>
                        <a:t>目的</a:t>
                      </a:r>
                      <a:endParaRPr kumimoji="1" lang="ja-JP" altLang="en-US" sz="1400" b="1" dirty="0"/>
                    </a:p>
                  </a:txBody>
                  <a:tcPr anchor="ctr">
                    <a:solidFill>
                      <a:schemeClr val="bg1">
                        <a:lumMod val="85000"/>
                      </a:schemeClr>
                    </a:solidFill>
                  </a:tcPr>
                </a:tc>
                <a:tc>
                  <a:txBody>
                    <a:bodyPr/>
                    <a:lstStyle/>
                    <a:p>
                      <a:pPr algn="ctr">
                        <a:lnSpc>
                          <a:spcPct val="110000"/>
                        </a:lnSpc>
                      </a:pPr>
                      <a:r>
                        <a:rPr kumimoji="1" lang="ja-JP" altLang="en-US" sz="1400" b="1" dirty="0" smtClean="0"/>
                        <a:t>権利取得のための審査</a:t>
                      </a:r>
                      <a:endParaRPr kumimoji="1" lang="ja-JP" altLang="en-US" sz="1400" b="1" dirty="0"/>
                    </a:p>
                  </a:txBody>
                  <a:tcPr anchor="ctr">
                    <a:solidFill>
                      <a:schemeClr val="bg1">
                        <a:lumMod val="85000"/>
                      </a:schemeClr>
                    </a:solidFill>
                  </a:tcPr>
                </a:tc>
                <a:tc>
                  <a:txBody>
                    <a:bodyPr/>
                    <a:lstStyle/>
                    <a:p>
                      <a:pPr algn="ctr">
                        <a:lnSpc>
                          <a:spcPct val="110000"/>
                        </a:lnSpc>
                      </a:pPr>
                      <a:r>
                        <a:rPr kumimoji="1" lang="ja-JP" altLang="en-US" sz="1400" b="1" dirty="0" smtClean="0"/>
                        <a:t>権利期間</a:t>
                      </a:r>
                      <a:endParaRPr kumimoji="1" lang="ja-JP" altLang="en-US" sz="1400" b="1" dirty="0"/>
                    </a:p>
                  </a:txBody>
                  <a:tcPr anchor="ctr">
                    <a:solidFill>
                      <a:schemeClr val="bg1">
                        <a:lumMod val="85000"/>
                      </a:schemeClr>
                    </a:solidFill>
                  </a:tcPr>
                </a:tc>
                <a:tc>
                  <a:txBody>
                    <a:bodyPr/>
                    <a:lstStyle/>
                    <a:p>
                      <a:pPr algn="ctr">
                        <a:lnSpc>
                          <a:spcPct val="110000"/>
                        </a:lnSpc>
                      </a:pPr>
                      <a:r>
                        <a:rPr kumimoji="1" lang="ja-JP" altLang="en-US" sz="1400" b="1" dirty="0" smtClean="0"/>
                        <a:t>権利の性格</a:t>
                      </a:r>
                      <a:endParaRPr kumimoji="1" lang="ja-JP" altLang="en-US" sz="1400" b="1" dirty="0"/>
                    </a:p>
                  </a:txBody>
                  <a:tcPr anchor="ctr">
                    <a:solidFill>
                      <a:schemeClr val="bg1">
                        <a:lumMod val="85000"/>
                      </a:schemeClr>
                    </a:solidFill>
                  </a:tcPr>
                </a:tc>
              </a:tr>
              <a:tr h="648000">
                <a:tc rowSpan="4">
                  <a:txBody>
                    <a:bodyPr/>
                    <a:lstStyle/>
                    <a:p>
                      <a:pPr algn="ctr">
                        <a:lnSpc>
                          <a:spcPct val="110000"/>
                        </a:lnSpc>
                      </a:pPr>
                      <a:r>
                        <a:rPr kumimoji="1" lang="ja-JP" altLang="en-US" sz="1400" b="1" dirty="0" smtClean="0">
                          <a:solidFill>
                            <a:schemeClr val="bg1"/>
                          </a:solidFill>
                        </a:rPr>
                        <a:t>産業財産権法</a:t>
                      </a:r>
                      <a:endParaRPr kumimoji="1" lang="ja-JP" altLang="en-US" sz="1400" b="1" dirty="0">
                        <a:solidFill>
                          <a:schemeClr val="bg1"/>
                        </a:solidFill>
                      </a:endParaRPr>
                    </a:p>
                  </a:txBody>
                  <a:tcPr vert="eaVert" anchor="ctr">
                    <a:solidFill>
                      <a:schemeClr val="tx1"/>
                    </a:solidFill>
                  </a:tcPr>
                </a:tc>
                <a:tc>
                  <a:txBody>
                    <a:bodyPr/>
                    <a:lstStyle/>
                    <a:p>
                      <a:pPr algn="ctr">
                        <a:lnSpc>
                          <a:spcPct val="110000"/>
                        </a:lnSpc>
                      </a:pPr>
                      <a:r>
                        <a:rPr kumimoji="1" lang="ja-JP" altLang="en-US" sz="1400" b="1" dirty="0" smtClean="0"/>
                        <a:t>特許法</a:t>
                      </a:r>
                      <a:endParaRPr kumimoji="1" lang="en-US" altLang="ja-JP" sz="1400" b="1" dirty="0" smtClean="0"/>
                    </a:p>
                    <a:p>
                      <a:pPr algn="ctr">
                        <a:lnSpc>
                          <a:spcPct val="110000"/>
                        </a:lnSpc>
                      </a:pPr>
                      <a:r>
                        <a:rPr kumimoji="1" lang="ja-JP" altLang="en-US" sz="1400" b="1" dirty="0" smtClean="0"/>
                        <a:t>（特許権）</a:t>
                      </a:r>
                    </a:p>
                  </a:txBody>
                  <a:tcPr anchor="ctr">
                    <a:solidFill>
                      <a:schemeClr val="accent1">
                        <a:lumMod val="40000"/>
                        <a:lumOff val="60000"/>
                      </a:schemeClr>
                    </a:solidFill>
                  </a:tcPr>
                </a:tc>
                <a:tc>
                  <a:txBody>
                    <a:bodyPr/>
                    <a:lstStyle/>
                    <a:p>
                      <a:pPr algn="ctr">
                        <a:lnSpc>
                          <a:spcPct val="110000"/>
                        </a:lnSpc>
                      </a:pPr>
                      <a:r>
                        <a:rPr kumimoji="1" lang="ja-JP" altLang="en-US" sz="1400" dirty="0" smtClean="0"/>
                        <a:t>発明</a:t>
                      </a:r>
                      <a:endParaRPr kumimoji="1" lang="ja-JP" altLang="en-US" sz="1400" dirty="0"/>
                    </a:p>
                  </a:txBody>
                  <a:tcPr anchor="ctr">
                    <a:solidFill>
                      <a:schemeClr val="accent1">
                        <a:lumMod val="20000"/>
                        <a:lumOff val="80000"/>
                      </a:schemeClr>
                    </a:solidFill>
                  </a:tcPr>
                </a:tc>
                <a:tc>
                  <a:txBody>
                    <a:bodyPr/>
                    <a:lstStyle/>
                    <a:p>
                      <a:pPr algn="ctr">
                        <a:lnSpc>
                          <a:spcPct val="110000"/>
                        </a:lnSpc>
                      </a:pPr>
                      <a:r>
                        <a:rPr kumimoji="1" lang="ja-JP" altLang="en-US" sz="1400" dirty="0" smtClean="0"/>
                        <a:t>創作の奨励</a:t>
                      </a:r>
                      <a:endParaRPr kumimoji="1" lang="ja-JP" altLang="en-US" sz="1400" dirty="0"/>
                    </a:p>
                  </a:txBody>
                  <a:tcPr anchor="ctr">
                    <a:solidFill>
                      <a:schemeClr val="accent1">
                        <a:lumMod val="20000"/>
                        <a:lumOff val="80000"/>
                      </a:schemeClr>
                    </a:solidFill>
                  </a:tcPr>
                </a:tc>
                <a:tc>
                  <a:txBody>
                    <a:bodyPr/>
                    <a:lstStyle/>
                    <a:p>
                      <a:pPr algn="ctr">
                        <a:lnSpc>
                          <a:spcPct val="110000"/>
                        </a:lnSpc>
                      </a:pPr>
                      <a:r>
                        <a:rPr kumimoji="1" lang="ja-JP" altLang="en-US" sz="1400" dirty="0" smtClean="0"/>
                        <a:t>産業の発達</a:t>
                      </a:r>
                      <a:endParaRPr kumimoji="1" lang="ja-JP" altLang="en-US" sz="1400" dirty="0"/>
                    </a:p>
                  </a:txBody>
                  <a:tcPr anchor="ctr">
                    <a:solidFill>
                      <a:schemeClr val="accent1">
                        <a:lumMod val="20000"/>
                        <a:lumOff val="80000"/>
                      </a:schemeClr>
                    </a:solidFill>
                  </a:tcPr>
                </a:tc>
                <a:tc>
                  <a:txBody>
                    <a:bodyPr/>
                    <a:lstStyle/>
                    <a:p>
                      <a:pPr algn="ctr">
                        <a:lnSpc>
                          <a:spcPct val="110000"/>
                        </a:lnSpc>
                      </a:pPr>
                      <a:r>
                        <a:rPr kumimoji="1" lang="ja-JP" altLang="en-US" sz="1400" dirty="0" smtClean="0"/>
                        <a:t>有り</a:t>
                      </a:r>
                      <a:endParaRPr kumimoji="1" lang="ja-JP" altLang="en-US" sz="1400" dirty="0"/>
                    </a:p>
                  </a:txBody>
                  <a:tcPr anchor="ctr">
                    <a:solidFill>
                      <a:schemeClr val="accent1">
                        <a:lumMod val="20000"/>
                        <a:lumOff val="80000"/>
                      </a:schemeClr>
                    </a:solidFill>
                  </a:tcPr>
                </a:tc>
                <a:tc>
                  <a:txBody>
                    <a:bodyPr/>
                    <a:lstStyle/>
                    <a:p>
                      <a:pPr algn="ctr">
                        <a:lnSpc>
                          <a:spcPct val="110000"/>
                        </a:lnSpc>
                      </a:pPr>
                      <a:r>
                        <a:rPr kumimoji="1" lang="ja-JP" altLang="en-US" sz="1400" dirty="0" smtClean="0"/>
                        <a:t>出願から</a:t>
                      </a:r>
                      <a:endParaRPr kumimoji="1" lang="en-US" altLang="ja-JP" sz="1400" dirty="0" smtClean="0"/>
                    </a:p>
                    <a:p>
                      <a:pPr algn="ctr">
                        <a:lnSpc>
                          <a:spcPct val="110000"/>
                        </a:lnSpc>
                      </a:pPr>
                      <a:r>
                        <a:rPr kumimoji="1" lang="ja-JP" altLang="en-US" sz="1400" dirty="0" smtClean="0"/>
                        <a:t>最長</a:t>
                      </a:r>
                      <a:r>
                        <a:rPr kumimoji="1" lang="en-US" altLang="ja-JP" sz="1400" dirty="0" smtClean="0"/>
                        <a:t>20</a:t>
                      </a:r>
                      <a:r>
                        <a:rPr kumimoji="1" lang="ja-JP" altLang="en-US" sz="1400" dirty="0" smtClean="0"/>
                        <a:t>年</a:t>
                      </a:r>
                      <a:endParaRPr kumimoji="1" lang="ja-JP" altLang="en-US" sz="1400" dirty="0"/>
                    </a:p>
                  </a:txBody>
                  <a:tcPr anchor="ctr">
                    <a:solidFill>
                      <a:schemeClr val="accent1">
                        <a:lumMod val="20000"/>
                        <a:lumOff val="80000"/>
                      </a:schemeClr>
                    </a:solidFill>
                  </a:tcPr>
                </a:tc>
                <a:tc rowSpan="4">
                  <a:txBody>
                    <a:bodyPr/>
                    <a:lstStyle/>
                    <a:p>
                      <a:pPr algn="ctr">
                        <a:lnSpc>
                          <a:spcPct val="110000"/>
                        </a:lnSpc>
                      </a:pPr>
                      <a:r>
                        <a:rPr kumimoji="1" lang="ja-JP" altLang="en-US" sz="1400" dirty="0" smtClean="0"/>
                        <a:t>絶対的独占権</a:t>
                      </a:r>
                      <a:endParaRPr kumimoji="1" lang="en-US" altLang="ja-JP" sz="1400" dirty="0" smtClean="0"/>
                    </a:p>
                    <a:p>
                      <a:pPr algn="ctr">
                        <a:lnSpc>
                          <a:spcPct val="110000"/>
                        </a:lnSpc>
                      </a:pPr>
                      <a:r>
                        <a:rPr kumimoji="1" lang="ja-JP" altLang="en-US" sz="1400" dirty="0" smtClean="0"/>
                        <a:t>（客観的内容を同じくするものに対して排他的に支配できる）</a:t>
                      </a:r>
                      <a:endParaRPr kumimoji="1" lang="ja-JP" altLang="en-US" sz="1400" dirty="0"/>
                    </a:p>
                  </a:txBody>
                  <a:tcPr anchor="ctr">
                    <a:solidFill>
                      <a:schemeClr val="accent1">
                        <a:lumMod val="20000"/>
                        <a:lumOff val="80000"/>
                      </a:schemeClr>
                    </a:solidFill>
                  </a:tcPr>
                </a:tc>
              </a:tr>
              <a:tr h="648000">
                <a:tc vMerge="1">
                  <a:txBody>
                    <a:bodyPr/>
                    <a:lstStyle/>
                    <a:p>
                      <a:pPr algn="ctr">
                        <a:lnSpc>
                          <a:spcPct val="110000"/>
                        </a:lnSpc>
                      </a:pPr>
                      <a:endParaRPr kumimoji="1" lang="ja-JP" altLang="en-US" sz="1400" b="1" dirty="0"/>
                    </a:p>
                  </a:txBody>
                  <a:tcPr anchor="ctr">
                    <a:solidFill>
                      <a:schemeClr val="accent1">
                        <a:lumMod val="40000"/>
                        <a:lumOff val="60000"/>
                      </a:schemeClr>
                    </a:solidFill>
                  </a:tcPr>
                </a:tc>
                <a:tc>
                  <a:txBody>
                    <a:bodyPr/>
                    <a:lstStyle/>
                    <a:p>
                      <a:pPr algn="ctr">
                        <a:lnSpc>
                          <a:spcPct val="110000"/>
                        </a:lnSpc>
                      </a:pPr>
                      <a:r>
                        <a:rPr kumimoji="1" lang="ja-JP" altLang="en-US" sz="1400" b="1" dirty="0" smtClean="0"/>
                        <a:t>実用新案法</a:t>
                      </a:r>
                      <a:endParaRPr kumimoji="1" lang="en-US" altLang="ja-JP" sz="1400" b="1" dirty="0" smtClean="0"/>
                    </a:p>
                    <a:p>
                      <a:pPr algn="ctr">
                        <a:lnSpc>
                          <a:spcPct val="110000"/>
                        </a:lnSpc>
                      </a:pPr>
                      <a:r>
                        <a:rPr kumimoji="1" lang="ja-JP" altLang="en-US" sz="1400" b="1" dirty="0" smtClean="0"/>
                        <a:t>（実用新案権）</a:t>
                      </a:r>
                    </a:p>
                  </a:txBody>
                  <a:tcPr anchor="ctr">
                    <a:solidFill>
                      <a:schemeClr val="accent1">
                        <a:lumMod val="40000"/>
                        <a:lumOff val="60000"/>
                      </a:schemeClr>
                    </a:solidFill>
                  </a:tcPr>
                </a:tc>
                <a:tc>
                  <a:txBody>
                    <a:bodyPr/>
                    <a:lstStyle/>
                    <a:p>
                      <a:pPr algn="ctr">
                        <a:lnSpc>
                          <a:spcPct val="110000"/>
                        </a:lnSpc>
                      </a:pPr>
                      <a:r>
                        <a:rPr kumimoji="1" lang="ja-JP" altLang="en-US" sz="1400" dirty="0" smtClean="0"/>
                        <a:t>物品の構造・形状の考案</a:t>
                      </a:r>
                      <a:endParaRPr kumimoji="1" lang="ja-JP" altLang="en-US" sz="1400" dirty="0"/>
                    </a:p>
                  </a:txBody>
                  <a:tcPr anchor="ctr">
                    <a:solidFill>
                      <a:schemeClr val="accent1">
                        <a:lumMod val="20000"/>
                        <a:lumOff val="80000"/>
                      </a:schemeClr>
                    </a:solidFill>
                  </a:tcPr>
                </a:tc>
                <a:tc>
                  <a:txBody>
                    <a:bodyPr/>
                    <a:lstStyle/>
                    <a:p>
                      <a:pPr marL="0" marR="0" indent="0" algn="ctr" defTabSz="990570" rtl="0" eaLnBrk="1" fontAlgn="auto" latinLnBrk="0" hangingPunct="1">
                        <a:lnSpc>
                          <a:spcPct val="110000"/>
                        </a:lnSpc>
                        <a:spcBef>
                          <a:spcPts val="0"/>
                        </a:spcBef>
                        <a:spcAft>
                          <a:spcPts val="0"/>
                        </a:spcAft>
                        <a:buClrTx/>
                        <a:buSzTx/>
                        <a:buFontTx/>
                        <a:buNone/>
                        <a:tabLst/>
                        <a:defRPr/>
                      </a:pPr>
                      <a:r>
                        <a:rPr kumimoji="1" lang="ja-JP" altLang="en-US" sz="1400" dirty="0" smtClean="0"/>
                        <a:t>創作の奨励</a:t>
                      </a:r>
                    </a:p>
                  </a:txBody>
                  <a:tcPr anchor="ctr">
                    <a:solidFill>
                      <a:schemeClr val="accent1">
                        <a:lumMod val="20000"/>
                        <a:lumOff val="80000"/>
                      </a:schemeClr>
                    </a:solidFill>
                  </a:tcPr>
                </a:tc>
                <a:tc>
                  <a:txBody>
                    <a:bodyPr/>
                    <a:lstStyle/>
                    <a:p>
                      <a:pPr marL="0" marR="0" indent="0" algn="ctr" defTabSz="990570" rtl="0" eaLnBrk="1" fontAlgn="auto" latinLnBrk="0" hangingPunct="1">
                        <a:lnSpc>
                          <a:spcPct val="110000"/>
                        </a:lnSpc>
                        <a:spcBef>
                          <a:spcPts val="0"/>
                        </a:spcBef>
                        <a:spcAft>
                          <a:spcPts val="0"/>
                        </a:spcAft>
                        <a:buClrTx/>
                        <a:buSzTx/>
                        <a:buFontTx/>
                        <a:buNone/>
                        <a:tabLst/>
                        <a:defRPr/>
                      </a:pPr>
                      <a:r>
                        <a:rPr kumimoji="1" lang="ja-JP" altLang="en-US" sz="1400" dirty="0" smtClean="0"/>
                        <a:t>産業の発達</a:t>
                      </a:r>
                    </a:p>
                  </a:txBody>
                  <a:tcPr anchor="ctr">
                    <a:solidFill>
                      <a:schemeClr val="accent1">
                        <a:lumMod val="20000"/>
                        <a:lumOff val="80000"/>
                      </a:schemeClr>
                    </a:solidFill>
                  </a:tcPr>
                </a:tc>
                <a:tc>
                  <a:txBody>
                    <a:bodyPr/>
                    <a:lstStyle/>
                    <a:p>
                      <a:pPr algn="ctr">
                        <a:lnSpc>
                          <a:spcPct val="110000"/>
                        </a:lnSpc>
                      </a:pPr>
                      <a:r>
                        <a:rPr kumimoji="1" lang="ja-JP" altLang="en-US" sz="1400" dirty="0" smtClean="0"/>
                        <a:t>無し</a:t>
                      </a:r>
                      <a:endParaRPr kumimoji="1" lang="ja-JP" altLang="en-US" sz="1400" dirty="0"/>
                    </a:p>
                  </a:txBody>
                  <a:tcPr anchor="ctr">
                    <a:solidFill>
                      <a:schemeClr val="accent1">
                        <a:lumMod val="20000"/>
                        <a:lumOff val="80000"/>
                      </a:schemeClr>
                    </a:solidFill>
                  </a:tcPr>
                </a:tc>
                <a:tc>
                  <a:txBody>
                    <a:bodyPr/>
                    <a:lstStyle/>
                    <a:p>
                      <a:pPr algn="ctr">
                        <a:lnSpc>
                          <a:spcPct val="110000"/>
                        </a:lnSpc>
                      </a:pPr>
                      <a:r>
                        <a:rPr kumimoji="1" lang="ja-JP" altLang="en-US" sz="1400" dirty="0" smtClean="0"/>
                        <a:t>出願から</a:t>
                      </a:r>
                      <a:endParaRPr kumimoji="1" lang="en-US" altLang="ja-JP" sz="1400" dirty="0" smtClean="0"/>
                    </a:p>
                    <a:p>
                      <a:pPr algn="ctr">
                        <a:lnSpc>
                          <a:spcPct val="110000"/>
                        </a:lnSpc>
                      </a:pPr>
                      <a:r>
                        <a:rPr kumimoji="1" lang="ja-JP" altLang="en-US" sz="1400" dirty="0" smtClean="0"/>
                        <a:t>最長</a:t>
                      </a:r>
                      <a:r>
                        <a:rPr kumimoji="1" lang="en-US" altLang="ja-JP" sz="1400" dirty="0" smtClean="0"/>
                        <a:t>10</a:t>
                      </a:r>
                      <a:r>
                        <a:rPr kumimoji="1" lang="ja-JP" altLang="en-US" sz="1400" dirty="0" smtClean="0"/>
                        <a:t>年</a:t>
                      </a:r>
                      <a:endParaRPr kumimoji="1" lang="ja-JP" altLang="en-US" sz="1400" dirty="0"/>
                    </a:p>
                  </a:txBody>
                  <a:tcPr anchor="ctr">
                    <a:solidFill>
                      <a:schemeClr val="accent1">
                        <a:lumMod val="20000"/>
                        <a:lumOff val="80000"/>
                      </a:schemeClr>
                    </a:solidFill>
                  </a:tcPr>
                </a:tc>
                <a:tc vMerge="1">
                  <a:txBody>
                    <a:bodyPr/>
                    <a:lstStyle/>
                    <a:p>
                      <a:pPr marL="0" marR="0" indent="0" algn="ctr" defTabSz="990570" rtl="0" eaLnBrk="1" fontAlgn="auto" latinLnBrk="0" hangingPunct="1">
                        <a:lnSpc>
                          <a:spcPct val="110000"/>
                        </a:lnSpc>
                        <a:spcBef>
                          <a:spcPts val="0"/>
                        </a:spcBef>
                        <a:spcAft>
                          <a:spcPts val="0"/>
                        </a:spcAft>
                        <a:buClrTx/>
                        <a:buSzTx/>
                        <a:buFontTx/>
                        <a:buNone/>
                        <a:tabLst/>
                        <a:defRPr/>
                      </a:pPr>
                      <a:endParaRPr kumimoji="1" lang="ja-JP" altLang="en-US" sz="1400" dirty="0"/>
                    </a:p>
                  </a:txBody>
                  <a:tcPr anchor="ctr">
                    <a:solidFill>
                      <a:schemeClr val="bg1">
                        <a:lumMod val="75000"/>
                      </a:schemeClr>
                    </a:solidFill>
                  </a:tcPr>
                </a:tc>
              </a:tr>
              <a:tr h="648000">
                <a:tc vMerge="1">
                  <a:txBody>
                    <a:bodyPr/>
                    <a:lstStyle/>
                    <a:p>
                      <a:pPr algn="ctr">
                        <a:lnSpc>
                          <a:spcPct val="110000"/>
                        </a:lnSpc>
                      </a:pPr>
                      <a:endParaRPr kumimoji="1" lang="ja-JP" altLang="en-US" sz="1400" b="1" dirty="0"/>
                    </a:p>
                  </a:txBody>
                  <a:tcPr anchor="ctr">
                    <a:solidFill>
                      <a:schemeClr val="accent3">
                        <a:lumMod val="40000"/>
                        <a:lumOff val="60000"/>
                      </a:schemeClr>
                    </a:solidFill>
                  </a:tcPr>
                </a:tc>
                <a:tc>
                  <a:txBody>
                    <a:bodyPr/>
                    <a:lstStyle/>
                    <a:p>
                      <a:pPr algn="ctr">
                        <a:lnSpc>
                          <a:spcPct val="110000"/>
                        </a:lnSpc>
                      </a:pPr>
                      <a:r>
                        <a:rPr kumimoji="1" lang="ja-JP" altLang="en-US" sz="1400" b="1" dirty="0" smtClean="0"/>
                        <a:t>意匠法</a:t>
                      </a:r>
                      <a:endParaRPr kumimoji="1" lang="en-US" altLang="ja-JP" sz="1400" b="1" dirty="0" smtClean="0"/>
                    </a:p>
                    <a:p>
                      <a:pPr algn="ctr">
                        <a:lnSpc>
                          <a:spcPct val="110000"/>
                        </a:lnSpc>
                      </a:pPr>
                      <a:r>
                        <a:rPr kumimoji="1" lang="ja-JP" altLang="en-US" sz="1400" b="1" dirty="0" smtClean="0"/>
                        <a:t>（意匠権）</a:t>
                      </a:r>
                    </a:p>
                  </a:txBody>
                  <a:tcPr anchor="ctr">
                    <a:solidFill>
                      <a:schemeClr val="accent3">
                        <a:lumMod val="40000"/>
                        <a:lumOff val="60000"/>
                      </a:schemeClr>
                    </a:solidFill>
                  </a:tcPr>
                </a:tc>
                <a:tc>
                  <a:txBody>
                    <a:bodyPr/>
                    <a:lstStyle/>
                    <a:p>
                      <a:pPr algn="ctr">
                        <a:lnSpc>
                          <a:spcPct val="110000"/>
                        </a:lnSpc>
                      </a:pPr>
                      <a:r>
                        <a:rPr kumimoji="1" lang="ja-JP" altLang="en-US" sz="1400" dirty="0" smtClean="0"/>
                        <a:t>物品の</a:t>
                      </a:r>
                      <a:endParaRPr kumimoji="1" lang="en-US" altLang="ja-JP" sz="1400" dirty="0" smtClean="0"/>
                    </a:p>
                    <a:p>
                      <a:pPr algn="ctr">
                        <a:lnSpc>
                          <a:spcPct val="110000"/>
                        </a:lnSpc>
                      </a:pPr>
                      <a:r>
                        <a:rPr kumimoji="1" lang="ja-JP" altLang="en-US" sz="1400" dirty="0" smtClean="0"/>
                        <a:t>デザイン</a:t>
                      </a:r>
                      <a:endParaRPr kumimoji="1" lang="ja-JP" altLang="en-US" sz="1400" dirty="0"/>
                    </a:p>
                  </a:txBody>
                  <a:tcPr anchor="ctr">
                    <a:solidFill>
                      <a:schemeClr val="accent3">
                        <a:lumMod val="20000"/>
                        <a:lumOff val="80000"/>
                      </a:schemeClr>
                    </a:solidFill>
                  </a:tcPr>
                </a:tc>
                <a:tc>
                  <a:txBody>
                    <a:bodyPr/>
                    <a:lstStyle/>
                    <a:p>
                      <a:pPr marL="0" marR="0" indent="0" algn="ctr" defTabSz="990570" rtl="0" eaLnBrk="1" fontAlgn="auto" latinLnBrk="0" hangingPunct="1">
                        <a:lnSpc>
                          <a:spcPct val="110000"/>
                        </a:lnSpc>
                        <a:spcBef>
                          <a:spcPts val="0"/>
                        </a:spcBef>
                        <a:spcAft>
                          <a:spcPts val="0"/>
                        </a:spcAft>
                        <a:buClrTx/>
                        <a:buSzTx/>
                        <a:buFontTx/>
                        <a:buNone/>
                        <a:tabLst/>
                        <a:defRPr/>
                      </a:pPr>
                      <a:r>
                        <a:rPr kumimoji="1" lang="ja-JP" altLang="en-US" sz="1400" dirty="0" smtClean="0"/>
                        <a:t>創作の奨励</a:t>
                      </a:r>
                    </a:p>
                  </a:txBody>
                  <a:tcPr anchor="ctr">
                    <a:solidFill>
                      <a:schemeClr val="accent3">
                        <a:lumMod val="20000"/>
                        <a:lumOff val="80000"/>
                      </a:schemeClr>
                    </a:solidFill>
                  </a:tcPr>
                </a:tc>
                <a:tc>
                  <a:txBody>
                    <a:bodyPr/>
                    <a:lstStyle/>
                    <a:p>
                      <a:pPr marL="0" marR="0" indent="0" algn="ctr" defTabSz="990570" rtl="0" eaLnBrk="1" fontAlgn="auto" latinLnBrk="0" hangingPunct="1">
                        <a:lnSpc>
                          <a:spcPct val="110000"/>
                        </a:lnSpc>
                        <a:spcBef>
                          <a:spcPts val="0"/>
                        </a:spcBef>
                        <a:spcAft>
                          <a:spcPts val="0"/>
                        </a:spcAft>
                        <a:buClrTx/>
                        <a:buSzTx/>
                        <a:buFontTx/>
                        <a:buNone/>
                        <a:tabLst/>
                        <a:defRPr/>
                      </a:pPr>
                      <a:r>
                        <a:rPr kumimoji="1" lang="ja-JP" altLang="en-US" sz="1400" dirty="0" smtClean="0"/>
                        <a:t>産業の発達</a:t>
                      </a:r>
                    </a:p>
                  </a:txBody>
                  <a:tcPr anchor="ctr">
                    <a:solidFill>
                      <a:schemeClr val="accent3">
                        <a:lumMod val="20000"/>
                        <a:lumOff val="80000"/>
                      </a:schemeClr>
                    </a:solidFill>
                  </a:tcPr>
                </a:tc>
                <a:tc>
                  <a:txBody>
                    <a:bodyPr/>
                    <a:lstStyle/>
                    <a:p>
                      <a:pPr algn="ctr">
                        <a:lnSpc>
                          <a:spcPct val="110000"/>
                        </a:lnSpc>
                      </a:pPr>
                      <a:r>
                        <a:rPr kumimoji="1" lang="ja-JP" altLang="en-US" sz="1400" dirty="0" smtClean="0"/>
                        <a:t>有り</a:t>
                      </a:r>
                      <a:endParaRPr kumimoji="1" lang="ja-JP" altLang="en-US" sz="1400" dirty="0"/>
                    </a:p>
                  </a:txBody>
                  <a:tcPr anchor="ctr">
                    <a:solidFill>
                      <a:schemeClr val="accent3">
                        <a:lumMod val="20000"/>
                        <a:lumOff val="80000"/>
                      </a:schemeClr>
                    </a:solidFill>
                  </a:tcPr>
                </a:tc>
                <a:tc>
                  <a:txBody>
                    <a:bodyPr/>
                    <a:lstStyle/>
                    <a:p>
                      <a:pPr algn="ctr">
                        <a:lnSpc>
                          <a:spcPct val="110000"/>
                        </a:lnSpc>
                      </a:pPr>
                      <a:r>
                        <a:rPr kumimoji="1" lang="ja-JP" altLang="en-US" sz="1400" dirty="0" smtClean="0"/>
                        <a:t>登録から</a:t>
                      </a:r>
                      <a:endParaRPr kumimoji="1" lang="en-US" altLang="ja-JP" sz="1400" dirty="0" smtClean="0"/>
                    </a:p>
                    <a:p>
                      <a:pPr algn="ctr">
                        <a:lnSpc>
                          <a:spcPct val="110000"/>
                        </a:lnSpc>
                      </a:pPr>
                      <a:r>
                        <a:rPr kumimoji="1" lang="ja-JP" altLang="en-US" sz="1400" dirty="0" smtClean="0"/>
                        <a:t>最長</a:t>
                      </a:r>
                      <a:r>
                        <a:rPr kumimoji="1" lang="en-US" altLang="ja-JP" sz="1400" dirty="0" smtClean="0"/>
                        <a:t>20</a:t>
                      </a:r>
                      <a:r>
                        <a:rPr kumimoji="1" lang="ja-JP" altLang="en-US" sz="1400" dirty="0" smtClean="0"/>
                        <a:t>年</a:t>
                      </a:r>
                      <a:endParaRPr kumimoji="1" lang="ja-JP" altLang="en-US" sz="1400" dirty="0"/>
                    </a:p>
                  </a:txBody>
                  <a:tcPr anchor="ctr">
                    <a:solidFill>
                      <a:schemeClr val="accent3">
                        <a:lumMod val="20000"/>
                        <a:lumOff val="80000"/>
                      </a:schemeClr>
                    </a:solidFill>
                  </a:tcPr>
                </a:tc>
                <a:tc vMerge="1">
                  <a:txBody>
                    <a:bodyPr/>
                    <a:lstStyle/>
                    <a:p>
                      <a:pPr marL="0" marR="0" indent="0" algn="ctr" defTabSz="990570" rtl="0" eaLnBrk="1" fontAlgn="auto" latinLnBrk="0" hangingPunct="1">
                        <a:lnSpc>
                          <a:spcPct val="110000"/>
                        </a:lnSpc>
                        <a:spcBef>
                          <a:spcPts val="0"/>
                        </a:spcBef>
                        <a:spcAft>
                          <a:spcPts val="0"/>
                        </a:spcAft>
                        <a:buClrTx/>
                        <a:buSzTx/>
                        <a:buFontTx/>
                        <a:buNone/>
                        <a:tabLst/>
                        <a:defRPr/>
                      </a:pPr>
                      <a:endParaRPr kumimoji="1" lang="ja-JP" altLang="en-US" sz="1400" dirty="0"/>
                    </a:p>
                  </a:txBody>
                  <a:tcPr anchor="ctr">
                    <a:solidFill>
                      <a:schemeClr val="bg1">
                        <a:lumMod val="75000"/>
                      </a:schemeClr>
                    </a:solidFill>
                  </a:tcPr>
                </a:tc>
              </a:tr>
              <a:tr h="864000">
                <a:tc vMerge="1">
                  <a:txBody>
                    <a:bodyPr/>
                    <a:lstStyle/>
                    <a:p>
                      <a:pPr algn="ctr">
                        <a:lnSpc>
                          <a:spcPct val="110000"/>
                        </a:lnSpc>
                      </a:pPr>
                      <a:endParaRPr kumimoji="1" lang="ja-JP" altLang="en-US" sz="1400" b="1" dirty="0"/>
                    </a:p>
                  </a:txBody>
                  <a:tcPr anchor="ctr">
                    <a:solidFill>
                      <a:schemeClr val="accent4">
                        <a:lumMod val="40000"/>
                        <a:lumOff val="60000"/>
                      </a:schemeClr>
                    </a:solidFill>
                  </a:tcPr>
                </a:tc>
                <a:tc>
                  <a:txBody>
                    <a:bodyPr/>
                    <a:lstStyle/>
                    <a:p>
                      <a:pPr algn="ctr">
                        <a:lnSpc>
                          <a:spcPct val="110000"/>
                        </a:lnSpc>
                      </a:pPr>
                      <a:r>
                        <a:rPr kumimoji="1" lang="ja-JP" altLang="en-US" sz="1400" b="1" dirty="0" smtClean="0"/>
                        <a:t>商標法</a:t>
                      </a:r>
                      <a:endParaRPr kumimoji="1" lang="en-US" altLang="ja-JP" sz="1400" b="1" dirty="0" smtClean="0"/>
                    </a:p>
                    <a:p>
                      <a:pPr algn="ctr">
                        <a:lnSpc>
                          <a:spcPct val="110000"/>
                        </a:lnSpc>
                      </a:pPr>
                      <a:r>
                        <a:rPr kumimoji="1" lang="ja-JP" altLang="en-US" sz="1400" b="1" dirty="0" smtClean="0"/>
                        <a:t>（商標権）</a:t>
                      </a:r>
                    </a:p>
                  </a:txBody>
                  <a:tcPr anchor="ctr">
                    <a:solidFill>
                      <a:schemeClr val="accent4">
                        <a:lumMod val="40000"/>
                        <a:lumOff val="60000"/>
                      </a:schemeClr>
                    </a:solidFill>
                  </a:tcPr>
                </a:tc>
                <a:tc>
                  <a:txBody>
                    <a:bodyPr/>
                    <a:lstStyle/>
                    <a:p>
                      <a:pPr algn="ctr">
                        <a:lnSpc>
                          <a:spcPct val="110000"/>
                        </a:lnSpc>
                      </a:pPr>
                      <a:r>
                        <a:rPr kumimoji="1" lang="ja-JP" altLang="en-US" sz="1400" dirty="0" smtClean="0"/>
                        <a:t>商品やサービスに使用するマーク</a:t>
                      </a:r>
                      <a:endParaRPr kumimoji="1" lang="ja-JP" altLang="en-US" sz="1400" dirty="0"/>
                    </a:p>
                  </a:txBody>
                  <a:tcPr anchor="ctr">
                    <a:solidFill>
                      <a:schemeClr val="accent4">
                        <a:lumMod val="20000"/>
                        <a:lumOff val="80000"/>
                      </a:schemeClr>
                    </a:solidFill>
                  </a:tcPr>
                </a:tc>
                <a:tc>
                  <a:txBody>
                    <a:bodyPr/>
                    <a:lstStyle/>
                    <a:p>
                      <a:pPr algn="ctr">
                        <a:lnSpc>
                          <a:spcPct val="110000"/>
                        </a:lnSpc>
                      </a:pPr>
                      <a:r>
                        <a:rPr kumimoji="1" lang="ja-JP" altLang="en-US" sz="1400" dirty="0" smtClean="0"/>
                        <a:t>業務上の</a:t>
                      </a:r>
                      <a:endParaRPr kumimoji="1" lang="en-US" altLang="ja-JP" sz="1400" dirty="0" smtClean="0"/>
                    </a:p>
                    <a:p>
                      <a:pPr algn="ctr">
                        <a:lnSpc>
                          <a:spcPct val="110000"/>
                        </a:lnSpc>
                      </a:pPr>
                      <a:r>
                        <a:rPr kumimoji="1" lang="ja-JP" altLang="en-US" sz="1400" dirty="0" smtClean="0"/>
                        <a:t>信用の維持</a:t>
                      </a:r>
                      <a:endParaRPr kumimoji="1" lang="ja-JP" altLang="en-US" sz="1400" dirty="0"/>
                    </a:p>
                  </a:txBody>
                  <a:tcPr anchor="ctr">
                    <a:solidFill>
                      <a:schemeClr val="accent4">
                        <a:lumMod val="20000"/>
                        <a:lumOff val="80000"/>
                      </a:schemeClr>
                    </a:solidFill>
                  </a:tcPr>
                </a:tc>
                <a:tc>
                  <a:txBody>
                    <a:bodyPr/>
                    <a:lstStyle/>
                    <a:p>
                      <a:pPr marL="0" marR="0" indent="0" algn="ctr" defTabSz="990570" rtl="0" eaLnBrk="1" fontAlgn="auto" latinLnBrk="0" hangingPunct="1">
                        <a:lnSpc>
                          <a:spcPct val="110000"/>
                        </a:lnSpc>
                        <a:spcBef>
                          <a:spcPts val="0"/>
                        </a:spcBef>
                        <a:spcAft>
                          <a:spcPts val="0"/>
                        </a:spcAft>
                        <a:buClrTx/>
                        <a:buSzTx/>
                        <a:buFontTx/>
                        <a:buNone/>
                        <a:tabLst/>
                        <a:defRPr/>
                      </a:pPr>
                      <a:r>
                        <a:rPr kumimoji="1" lang="ja-JP" altLang="en-US" sz="1400" dirty="0" smtClean="0"/>
                        <a:t>産業の発達</a:t>
                      </a:r>
                    </a:p>
                  </a:txBody>
                  <a:tcPr anchor="ctr">
                    <a:solidFill>
                      <a:schemeClr val="accent4">
                        <a:lumMod val="20000"/>
                        <a:lumOff val="80000"/>
                      </a:schemeClr>
                    </a:solidFill>
                  </a:tcPr>
                </a:tc>
                <a:tc>
                  <a:txBody>
                    <a:bodyPr/>
                    <a:lstStyle/>
                    <a:p>
                      <a:pPr algn="ctr">
                        <a:lnSpc>
                          <a:spcPct val="110000"/>
                        </a:lnSpc>
                      </a:pPr>
                      <a:r>
                        <a:rPr kumimoji="1" lang="ja-JP" altLang="en-US" sz="1400" dirty="0" smtClean="0"/>
                        <a:t>有り</a:t>
                      </a:r>
                      <a:endParaRPr kumimoji="1" lang="ja-JP" altLang="en-US" sz="1400" dirty="0"/>
                    </a:p>
                  </a:txBody>
                  <a:tcPr anchor="ctr">
                    <a:solidFill>
                      <a:schemeClr val="accent4">
                        <a:lumMod val="20000"/>
                        <a:lumOff val="80000"/>
                      </a:schemeClr>
                    </a:solidFill>
                  </a:tcPr>
                </a:tc>
                <a:tc>
                  <a:txBody>
                    <a:bodyPr/>
                    <a:lstStyle/>
                    <a:p>
                      <a:pPr algn="ctr">
                        <a:lnSpc>
                          <a:spcPct val="110000"/>
                        </a:lnSpc>
                      </a:pPr>
                      <a:r>
                        <a:rPr kumimoji="1" lang="ja-JP" altLang="en-US" sz="1400" dirty="0" smtClean="0"/>
                        <a:t>登録から</a:t>
                      </a:r>
                      <a:endParaRPr kumimoji="1" lang="en-US" altLang="ja-JP" sz="1400" dirty="0" smtClean="0"/>
                    </a:p>
                    <a:p>
                      <a:pPr algn="ctr">
                        <a:lnSpc>
                          <a:spcPct val="110000"/>
                        </a:lnSpc>
                      </a:pPr>
                      <a:r>
                        <a:rPr kumimoji="1" lang="ja-JP" altLang="en-US" sz="1400" dirty="0" smtClean="0"/>
                        <a:t>最長</a:t>
                      </a:r>
                      <a:r>
                        <a:rPr kumimoji="1" lang="en-US" altLang="ja-JP" sz="1400" dirty="0" smtClean="0"/>
                        <a:t>10</a:t>
                      </a:r>
                      <a:r>
                        <a:rPr kumimoji="1" lang="ja-JP" altLang="en-US" sz="1400" dirty="0" smtClean="0"/>
                        <a:t>年</a:t>
                      </a:r>
                      <a:endParaRPr kumimoji="1" lang="en-US" altLang="ja-JP" sz="1400" dirty="0" smtClean="0"/>
                    </a:p>
                    <a:p>
                      <a:pPr algn="ctr">
                        <a:lnSpc>
                          <a:spcPct val="110000"/>
                        </a:lnSpc>
                      </a:pPr>
                      <a:r>
                        <a:rPr kumimoji="1" lang="ja-JP" altLang="en-US" sz="1400" dirty="0" smtClean="0"/>
                        <a:t>（更新可）</a:t>
                      </a:r>
                      <a:endParaRPr kumimoji="1" lang="ja-JP" altLang="en-US" sz="1400" dirty="0"/>
                    </a:p>
                  </a:txBody>
                  <a:tcPr anchor="ctr">
                    <a:solidFill>
                      <a:schemeClr val="accent4">
                        <a:lumMod val="20000"/>
                        <a:lumOff val="80000"/>
                      </a:schemeClr>
                    </a:solidFill>
                  </a:tcPr>
                </a:tc>
                <a:tc vMerge="1">
                  <a:txBody>
                    <a:bodyPr/>
                    <a:lstStyle/>
                    <a:p>
                      <a:pPr marL="0" marR="0" indent="0" algn="ctr" defTabSz="990570" rtl="0" eaLnBrk="1" fontAlgn="auto" latinLnBrk="0" hangingPunct="1">
                        <a:lnSpc>
                          <a:spcPct val="110000"/>
                        </a:lnSpc>
                        <a:spcBef>
                          <a:spcPts val="0"/>
                        </a:spcBef>
                        <a:spcAft>
                          <a:spcPts val="0"/>
                        </a:spcAft>
                        <a:buClrTx/>
                        <a:buSzTx/>
                        <a:buFontTx/>
                        <a:buNone/>
                        <a:tabLst/>
                        <a:defRPr/>
                      </a:pPr>
                      <a:endParaRPr kumimoji="1" lang="ja-JP" altLang="en-US" sz="1400" dirty="0"/>
                    </a:p>
                  </a:txBody>
                  <a:tcPr anchor="ctr">
                    <a:solidFill>
                      <a:schemeClr val="bg1">
                        <a:lumMod val="75000"/>
                      </a:schemeClr>
                    </a:solidFill>
                  </a:tcPr>
                </a:tc>
              </a:tr>
              <a:tr h="1080000">
                <a:tc gridSpan="2">
                  <a:txBody>
                    <a:bodyPr/>
                    <a:lstStyle/>
                    <a:p>
                      <a:pPr algn="ctr">
                        <a:lnSpc>
                          <a:spcPct val="110000"/>
                        </a:lnSpc>
                      </a:pPr>
                      <a:r>
                        <a:rPr kumimoji="1" lang="ja-JP" altLang="en-US" sz="1400" b="1" dirty="0" smtClean="0"/>
                        <a:t>著作権法</a:t>
                      </a:r>
                      <a:endParaRPr kumimoji="1" lang="en-US" altLang="ja-JP" sz="1400" b="1" dirty="0" smtClean="0"/>
                    </a:p>
                    <a:p>
                      <a:pPr algn="ctr">
                        <a:lnSpc>
                          <a:spcPct val="110000"/>
                        </a:lnSpc>
                      </a:pPr>
                      <a:r>
                        <a:rPr kumimoji="1" lang="ja-JP" altLang="en-US" sz="1400" b="1" dirty="0" smtClean="0"/>
                        <a:t>（著作権）</a:t>
                      </a:r>
                      <a:endParaRPr kumimoji="1" lang="ja-JP" altLang="en-US" sz="1400" b="1" dirty="0"/>
                    </a:p>
                  </a:txBody>
                  <a:tcPr anchor="ctr">
                    <a:solidFill>
                      <a:schemeClr val="accent6">
                        <a:lumMod val="40000"/>
                        <a:lumOff val="60000"/>
                      </a:schemeClr>
                    </a:solidFill>
                  </a:tcPr>
                </a:tc>
                <a:tc hMerge="1">
                  <a:txBody>
                    <a:bodyPr/>
                    <a:lstStyle/>
                    <a:p>
                      <a:endParaRPr kumimoji="1" lang="ja-JP" altLang="en-US"/>
                    </a:p>
                  </a:txBody>
                  <a:tcPr/>
                </a:tc>
                <a:tc>
                  <a:txBody>
                    <a:bodyPr/>
                    <a:lstStyle/>
                    <a:p>
                      <a:pPr algn="ctr">
                        <a:lnSpc>
                          <a:spcPct val="110000"/>
                        </a:lnSpc>
                      </a:pPr>
                      <a:r>
                        <a:rPr kumimoji="1" lang="ja-JP" altLang="en-US" sz="1400" dirty="0" smtClean="0"/>
                        <a:t>思想・感情の創作的な表現</a:t>
                      </a:r>
                      <a:endParaRPr kumimoji="1" lang="ja-JP" altLang="en-US" sz="1400" dirty="0"/>
                    </a:p>
                  </a:txBody>
                  <a:tcPr anchor="ctr">
                    <a:solidFill>
                      <a:schemeClr val="accent6">
                        <a:lumMod val="20000"/>
                        <a:lumOff val="80000"/>
                      </a:schemeClr>
                    </a:solidFill>
                  </a:tcPr>
                </a:tc>
                <a:tc>
                  <a:txBody>
                    <a:bodyPr/>
                    <a:lstStyle/>
                    <a:p>
                      <a:pPr algn="ctr">
                        <a:lnSpc>
                          <a:spcPct val="110000"/>
                        </a:lnSpc>
                      </a:pPr>
                      <a:r>
                        <a:rPr kumimoji="1" lang="ja-JP" altLang="en-US" sz="1400" dirty="0" smtClean="0"/>
                        <a:t>創作の奨励</a:t>
                      </a:r>
                      <a:endParaRPr kumimoji="1" lang="ja-JP" altLang="en-US" sz="1400" dirty="0"/>
                    </a:p>
                  </a:txBody>
                  <a:tcPr anchor="ctr">
                    <a:solidFill>
                      <a:schemeClr val="accent6">
                        <a:lumMod val="20000"/>
                        <a:lumOff val="80000"/>
                      </a:schemeClr>
                    </a:solidFill>
                  </a:tcPr>
                </a:tc>
                <a:tc>
                  <a:txBody>
                    <a:bodyPr/>
                    <a:lstStyle/>
                    <a:p>
                      <a:pPr algn="ctr">
                        <a:lnSpc>
                          <a:spcPct val="110000"/>
                        </a:lnSpc>
                      </a:pPr>
                      <a:r>
                        <a:rPr kumimoji="1" lang="ja-JP" altLang="en-US" sz="1400" dirty="0" smtClean="0"/>
                        <a:t>文化の発展</a:t>
                      </a:r>
                      <a:endParaRPr kumimoji="1" lang="ja-JP" altLang="en-US" sz="1400" dirty="0"/>
                    </a:p>
                  </a:txBody>
                  <a:tcPr anchor="ctr">
                    <a:solidFill>
                      <a:schemeClr val="accent6">
                        <a:lumMod val="20000"/>
                        <a:lumOff val="80000"/>
                      </a:schemeClr>
                    </a:solidFill>
                  </a:tcPr>
                </a:tc>
                <a:tc>
                  <a:txBody>
                    <a:bodyPr/>
                    <a:lstStyle/>
                    <a:p>
                      <a:pPr algn="ctr">
                        <a:lnSpc>
                          <a:spcPct val="110000"/>
                        </a:lnSpc>
                      </a:pPr>
                      <a:r>
                        <a:rPr kumimoji="1" lang="ja-JP" altLang="en-US" sz="1400" dirty="0" smtClean="0"/>
                        <a:t>無し</a:t>
                      </a:r>
                      <a:endParaRPr kumimoji="1" lang="en-US" altLang="ja-JP" sz="1400" dirty="0" smtClean="0"/>
                    </a:p>
                    <a:p>
                      <a:pPr algn="ctr">
                        <a:lnSpc>
                          <a:spcPct val="110000"/>
                        </a:lnSpc>
                      </a:pPr>
                      <a:r>
                        <a:rPr kumimoji="1" lang="ja-JP" altLang="en-US" sz="1400" dirty="0" smtClean="0"/>
                        <a:t>（自動的に発生）</a:t>
                      </a:r>
                      <a:endParaRPr kumimoji="1" lang="ja-JP" altLang="en-US" sz="1400" dirty="0"/>
                    </a:p>
                  </a:txBody>
                  <a:tcPr anchor="ctr">
                    <a:solidFill>
                      <a:schemeClr val="accent6">
                        <a:lumMod val="20000"/>
                        <a:lumOff val="80000"/>
                      </a:schemeClr>
                    </a:solidFill>
                  </a:tcPr>
                </a:tc>
                <a:tc>
                  <a:txBody>
                    <a:bodyPr/>
                    <a:lstStyle/>
                    <a:p>
                      <a:pPr algn="ctr">
                        <a:lnSpc>
                          <a:spcPct val="110000"/>
                        </a:lnSpc>
                      </a:pPr>
                      <a:r>
                        <a:rPr kumimoji="1" lang="ja-JP" altLang="en-US" sz="1400" dirty="0" smtClean="0"/>
                        <a:t>創作から</a:t>
                      </a:r>
                      <a:endParaRPr kumimoji="1" lang="en-US" altLang="ja-JP" sz="1400" dirty="0" smtClean="0"/>
                    </a:p>
                    <a:p>
                      <a:pPr algn="ctr">
                        <a:lnSpc>
                          <a:spcPct val="110000"/>
                        </a:lnSpc>
                      </a:pPr>
                      <a:r>
                        <a:rPr kumimoji="1" lang="ja-JP" altLang="en-US" sz="1400" dirty="0" smtClean="0"/>
                        <a:t>創作者の</a:t>
                      </a:r>
                      <a:endParaRPr kumimoji="1" lang="en-US" altLang="ja-JP" sz="1400" dirty="0" smtClean="0"/>
                    </a:p>
                    <a:p>
                      <a:pPr algn="ctr">
                        <a:lnSpc>
                          <a:spcPct val="110000"/>
                        </a:lnSpc>
                      </a:pPr>
                      <a:r>
                        <a:rPr kumimoji="1" lang="ja-JP" altLang="en-US" sz="1400" dirty="0" smtClean="0"/>
                        <a:t>死後</a:t>
                      </a:r>
                      <a:r>
                        <a:rPr kumimoji="1" lang="en-US" altLang="ja-JP" sz="1400" dirty="0" smtClean="0"/>
                        <a:t>50</a:t>
                      </a:r>
                      <a:r>
                        <a:rPr kumimoji="1" lang="ja-JP" altLang="en-US" sz="1400" dirty="0" smtClean="0"/>
                        <a:t>年</a:t>
                      </a:r>
                      <a:endParaRPr kumimoji="1" lang="en-US" altLang="ja-JP" sz="1400" dirty="0" smtClean="0"/>
                    </a:p>
                  </a:txBody>
                  <a:tcPr anchor="ctr">
                    <a:solidFill>
                      <a:schemeClr val="accent6">
                        <a:lumMod val="20000"/>
                        <a:lumOff val="80000"/>
                      </a:schemeClr>
                    </a:solidFill>
                  </a:tcPr>
                </a:tc>
                <a:tc>
                  <a:txBody>
                    <a:bodyPr/>
                    <a:lstStyle/>
                    <a:p>
                      <a:pPr marL="0" marR="0" indent="0" algn="ctr" defTabSz="990570" rtl="0" eaLnBrk="1" fontAlgn="auto" latinLnBrk="0" hangingPunct="1">
                        <a:lnSpc>
                          <a:spcPct val="110000"/>
                        </a:lnSpc>
                        <a:spcBef>
                          <a:spcPts val="0"/>
                        </a:spcBef>
                        <a:spcAft>
                          <a:spcPts val="0"/>
                        </a:spcAft>
                        <a:buClrTx/>
                        <a:buSzTx/>
                        <a:buFontTx/>
                        <a:buNone/>
                        <a:tabLst/>
                        <a:defRPr/>
                      </a:pPr>
                      <a:r>
                        <a:rPr kumimoji="1" lang="ja-JP" altLang="en-US" sz="1400" dirty="0" smtClean="0"/>
                        <a:t>相対的独占権</a:t>
                      </a:r>
                      <a:endParaRPr kumimoji="1" lang="en-US" altLang="ja-JP" sz="1400" dirty="0" smtClean="0"/>
                    </a:p>
                    <a:p>
                      <a:pPr marL="0" marR="0" indent="0" algn="ctr" defTabSz="990570" rtl="0" eaLnBrk="1" fontAlgn="auto" latinLnBrk="0" hangingPunct="1">
                        <a:lnSpc>
                          <a:spcPct val="110000"/>
                        </a:lnSpc>
                        <a:spcBef>
                          <a:spcPts val="0"/>
                        </a:spcBef>
                        <a:spcAft>
                          <a:spcPts val="0"/>
                        </a:spcAft>
                        <a:buClrTx/>
                        <a:buSzTx/>
                        <a:buFontTx/>
                        <a:buNone/>
                        <a:tabLst/>
                        <a:defRPr/>
                      </a:pPr>
                      <a:r>
                        <a:rPr kumimoji="1" lang="ja-JP" altLang="en-US" sz="1400" dirty="0" smtClean="0"/>
                        <a:t>（他人が独自に創作したものには自分の権利は及ばない）</a:t>
                      </a:r>
                      <a:endParaRPr kumimoji="1" lang="ja-JP" altLang="en-US" sz="1400" dirty="0"/>
                    </a:p>
                  </a:txBody>
                  <a:tcPr anchor="ctr">
                    <a:solidFill>
                      <a:schemeClr val="accent6">
                        <a:lumMod val="20000"/>
                        <a:lumOff val="80000"/>
                      </a:schemeClr>
                    </a:solidFill>
                  </a:tcPr>
                </a:tc>
              </a:tr>
            </a:tbl>
          </a:graphicData>
        </a:graphic>
      </p:graphicFrame>
      <p:sp>
        <p:nvSpPr>
          <p:cNvPr id="4" name="テキスト プレースホルダー 3"/>
          <p:cNvSpPr>
            <a:spLocks noGrp="1"/>
          </p:cNvSpPr>
          <p:nvPr>
            <p:ph type="body" sz="quarter" idx="10"/>
          </p:nvPr>
        </p:nvSpPr>
        <p:spPr/>
        <p:txBody>
          <a:bodyPr/>
          <a:lstStyle/>
          <a:p>
            <a:pPr marL="0" indent="0">
              <a:buNone/>
            </a:pPr>
            <a:r>
              <a:rPr kumimoji="1" lang="ja-JP" altLang="en-US" sz="2400" dirty="0" smtClean="0">
                <a:solidFill>
                  <a:schemeClr val="bg2">
                    <a:lumMod val="50000"/>
                  </a:schemeClr>
                </a:solidFill>
              </a:rPr>
              <a:t>主な知的財産権法</a:t>
            </a:r>
            <a:endParaRPr kumimoji="1" lang="ja-JP" altLang="en-US" sz="2400" dirty="0">
              <a:solidFill>
                <a:schemeClr val="bg2">
                  <a:lumMod val="50000"/>
                </a:schemeClr>
              </a:solidFill>
            </a:endParaRP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7</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658719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lumMod val="40000"/>
              <a:lumOff val="60000"/>
            </a:schemeClr>
          </a:solidFill>
        </p:spPr>
        <p:txBody>
          <a:bodyPr/>
          <a:lstStyle/>
          <a:p>
            <a:r>
              <a:rPr lang="en-US" altLang="ja-JP" dirty="0"/>
              <a:t>15-01</a:t>
            </a:r>
            <a:r>
              <a:rPr lang="ja-JP" altLang="en-US" dirty="0"/>
              <a:t>　デザイン創作と知的財産（復習）</a:t>
            </a:r>
            <a:endParaRPr kumimoji="1" lang="ja-JP" altLang="en-US" dirty="0"/>
          </a:p>
        </p:txBody>
      </p:sp>
      <p:sp>
        <p:nvSpPr>
          <p:cNvPr id="6" name="コンテンツ プレースホルダー 5"/>
          <p:cNvSpPr>
            <a:spLocks noGrp="1"/>
          </p:cNvSpPr>
          <p:nvPr>
            <p:ph idx="1"/>
          </p:nvPr>
        </p:nvSpPr>
        <p:spPr>
          <a:xfrm>
            <a:off x="128464" y="692696"/>
            <a:ext cx="4680520" cy="432000"/>
          </a:xfrm>
        </p:spPr>
        <p:txBody>
          <a:bodyPr/>
          <a:lstStyle/>
          <a:p>
            <a:pPr marL="0" indent="0">
              <a:buNone/>
            </a:pPr>
            <a:r>
              <a:rPr kumimoji="1" lang="ja-JP" altLang="en-US" sz="2400" dirty="0" smtClean="0">
                <a:solidFill>
                  <a:schemeClr val="bg2">
                    <a:lumMod val="50000"/>
                  </a:schemeClr>
                </a:solidFill>
              </a:rPr>
              <a:t>創作意欲を喚起</a:t>
            </a:r>
            <a:endParaRPr kumimoji="1" lang="ja-JP" altLang="en-US" sz="2400" dirty="0">
              <a:solidFill>
                <a:schemeClr val="bg2">
                  <a:lumMod val="50000"/>
                </a:schemeClr>
              </a:solidFill>
            </a:endParaRPr>
          </a:p>
        </p:txBody>
      </p:sp>
      <p:sp>
        <p:nvSpPr>
          <p:cNvPr id="7" name="コンテンツ プレースホルダー 6"/>
          <p:cNvSpPr>
            <a:spLocks noGrp="1"/>
          </p:cNvSpPr>
          <p:nvPr>
            <p:ph idx="10"/>
          </p:nvPr>
        </p:nvSpPr>
        <p:spPr>
          <a:xfrm>
            <a:off x="5097016" y="692696"/>
            <a:ext cx="4680520" cy="432000"/>
          </a:xfrm>
        </p:spPr>
        <p:txBody>
          <a:bodyPr/>
          <a:lstStyle/>
          <a:p>
            <a:pPr marL="0" indent="0">
              <a:buNone/>
            </a:pPr>
            <a:r>
              <a:rPr kumimoji="1" lang="ja-JP" altLang="en-US" sz="2400" dirty="0" smtClean="0">
                <a:solidFill>
                  <a:schemeClr val="bg2">
                    <a:lumMod val="50000"/>
                  </a:schemeClr>
                </a:solidFill>
              </a:rPr>
              <a:t>信用の維持</a:t>
            </a:r>
            <a:endParaRPr kumimoji="1" lang="ja-JP" altLang="en-US" sz="2400" dirty="0">
              <a:solidFill>
                <a:schemeClr val="bg2">
                  <a:lumMod val="50000"/>
                </a:schemeClr>
              </a:solidFill>
            </a:endParaRPr>
          </a:p>
        </p:txBody>
      </p:sp>
      <p:sp>
        <p:nvSpPr>
          <p:cNvPr id="5" name="スライド番号プレースホルダー 4"/>
          <p:cNvSpPr>
            <a:spLocks noGrp="1"/>
          </p:cNvSpPr>
          <p:nvPr>
            <p:ph type="sldNum" sz="quarter" idx="12"/>
          </p:nvPr>
        </p:nvSpPr>
        <p:spPr/>
        <p:txBody>
          <a:bodyPr/>
          <a:lstStyle/>
          <a:p>
            <a:fld id="{0B1296A0-BB5A-491C-8A3A-2721A8AE2E9D}" type="slidenum">
              <a:rPr lang="ja-JP" altLang="en-US" smtClean="0"/>
              <a:pPr/>
              <a:t>8</a:t>
            </a:fld>
            <a:endParaRPr lang="ja-JP" altLang="en-US" dirty="0"/>
          </a:p>
        </p:txBody>
      </p:sp>
      <p:sp>
        <p:nvSpPr>
          <p:cNvPr id="8" name="コンテンツ プレースホルダー 5"/>
          <p:cNvSpPr txBox="1">
            <a:spLocks/>
          </p:cNvSpPr>
          <p:nvPr/>
        </p:nvSpPr>
        <p:spPr bwMode="auto">
          <a:xfrm>
            <a:off x="128588" y="1268712"/>
            <a:ext cx="4680520" cy="360000"/>
          </a:xfrm>
          <a:prstGeom prst="rect">
            <a:avLst/>
          </a:prstGeom>
          <a:solidFill>
            <a:schemeClr val="bg2">
              <a:lumMod val="20000"/>
              <a:lumOff val="80000"/>
            </a:schemeClr>
          </a:solid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lgn="ctr">
              <a:buFont typeface="Wingdings" panose="05000000000000000000" pitchFamily="2" charset="2"/>
              <a:buNone/>
            </a:pPr>
            <a:r>
              <a:rPr lang="ja-JP" altLang="en-US" kern="0" dirty="0" smtClean="0"/>
              <a:t>知的創造物についての権利等</a:t>
            </a:r>
            <a:endParaRPr lang="ja-JP" altLang="en-US" kern="0" dirty="0"/>
          </a:p>
        </p:txBody>
      </p:sp>
      <p:sp>
        <p:nvSpPr>
          <p:cNvPr id="9" name="コンテンツ プレースホルダー 5"/>
          <p:cNvSpPr txBox="1">
            <a:spLocks/>
          </p:cNvSpPr>
          <p:nvPr/>
        </p:nvSpPr>
        <p:spPr bwMode="auto">
          <a:xfrm>
            <a:off x="5096893" y="1268712"/>
            <a:ext cx="4680520" cy="360000"/>
          </a:xfrm>
          <a:prstGeom prst="rect">
            <a:avLst/>
          </a:prstGeom>
          <a:solidFill>
            <a:schemeClr val="bg2">
              <a:lumMod val="20000"/>
              <a:lumOff val="80000"/>
            </a:schemeClr>
          </a:solid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lgn="ctr">
              <a:buFont typeface="Wingdings" panose="05000000000000000000" pitchFamily="2" charset="2"/>
              <a:buNone/>
            </a:pPr>
            <a:r>
              <a:rPr lang="ja-JP" altLang="en-US" kern="0" dirty="0" smtClean="0"/>
              <a:t>営業上の標識についての権利等</a:t>
            </a:r>
            <a:endParaRPr lang="ja-JP" altLang="en-US" kern="0" dirty="0"/>
          </a:p>
        </p:txBody>
      </p:sp>
      <p:sp>
        <p:nvSpPr>
          <p:cNvPr id="10" name="正方形/長方形 9"/>
          <p:cNvSpPr/>
          <p:nvPr/>
        </p:nvSpPr>
        <p:spPr>
          <a:xfrm>
            <a:off x="416496" y="1772816"/>
            <a:ext cx="1944000" cy="57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b="1" dirty="0" smtClean="0">
                <a:solidFill>
                  <a:schemeClr val="tx1"/>
                </a:solidFill>
              </a:rPr>
              <a:t>特許権</a:t>
            </a:r>
            <a:endParaRPr lang="en-US" altLang="ja-JP" b="1" dirty="0" smtClean="0">
              <a:solidFill>
                <a:schemeClr val="tx1"/>
              </a:solidFill>
            </a:endParaRPr>
          </a:p>
          <a:p>
            <a:pPr algn="ctr">
              <a:lnSpc>
                <a:spcPct val="110000"/>
              </a:lnSpc>
            </a:pPr>
            <a:r>
              <a:rPr kumimoji="1" lang="ja-JP" altLang="en-US" sz="1400" dirty="0" smtClean="0">
                <a:solidFill>
                  <a:schemeClr val="tx1"/>
                </a:solidFill>
              </a:rPr>
              <a:t>（特許法）</a:t>
            </a:r>
            <a:endParaRPr kumimoji="1" lang="ja-JP" altLang="en-US" sz="1400" dirty="0">
              <a:solidFill>
                <a:schemeClr val="tx1"/>
              </a:solidFill>
            </a:endParaRPr>
          </a:p>
        </p:txBody>
      </p:sp>
      <p:sp>
        <p:nvSpPr>
          <p:cNvPr id="11" name="正方形/長方形 10"/>
          <p:cNvSpPr/>
          <p:nvPr/>
        </p:nvSpPr>
        <p:spPr>
          <a:xfrm>
            <a:off x="416496" y="2419200"/>
            <a:ext cx="1944000" cy="57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b="1" dirty="0" smtClean="0">
                <a:solidFill>
                  <a:schemeClr val="tx1"/>
                </a:solidFill>
              </a:rPr>
              <a:t>実用新案権</a:t>
            </a:r>
            <a:endParaRPr lang="en-US" altLang="ja-JP" b="1" dirty="0" smtClean="0">
              <a:solidFill>
                <a:schemeClr val="tx1"/>
              </a:solidFill>
            </a:endParaRPr>
          </a:p>
          <a:p>
            <a:pPr algn="ctr">
              <a:lnSpc>
                <a:spcPct val="110000"/>
              </a:lnSpc>
            </a:pPr>
            <a:r>
              <a:rPr kumimoji="1" lang="ja-JP" altLang="en-US" sz="1400" dirty="0" smtClean="0">
                <a:solidFill>
                  <a:schemeClr val="tx1"/>
                </a:solidFill>
              </a:rPr>
              <a:t>（実用新案法）</a:t>
            </a:r>
            <a:endParaRPr kumimoji="1" lang="ja-JP" altLang="en-US" sz="1400" dirty="0">
              <a:solidFill>
                <a:schemeClr val="tx1"/>
              </a:solidFill>
            </a:endParaRPr>
          </a:p>
        </p:txBody>
      </p:sp>
      <p:sp>
        <p:nvSpPr>
          <p:cNvPr id="12" name="正方形/長方形 11"/>
          <p:cNvSpPr/>
          <p:nvPr/>
        </p:nvSpPr>
        <p:spPr>
          <a:xfrm>
            <a:off x="416496" y="3067200"/>
            <a:ext cx="1944000" cy="576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b="1" dirty="0" smtClean="0">
                <a:solidFill>
                  <a:schemeClr val="tx1"/>
                </a:solidFill>
              </a:rPr>
              <a:t>意匠権</a:t>
            </a:r>
            <a:endParaRPr lang="en-US" altLang="ja-JP" b="1" dirty="0" smtClean="0">
              <a:solidFill>
                <a:schemeClr val="tx1"/>
              </a:solidFill>
            </a:endParaRPr>
          </a:p>
          <a:p>
            <a:pPr algn="ctr">
              <a:lnSpc>
                <a:spcPct val="110000"/>
              </a:lnSpc>
            </a:pPr>
            <a:r>
              <a:rPr kumimoji="1" lang="ja-JP" altLang="en-US" sz="1400" dirty="0" smtClean="0">
                <a:solidFill>
                  <a:schemeClr val="tx1"/>
                </a:solidFill>
              </a:rPr>
              <a:t>（意匠法）</a:t>
            </a:r>
            <a:endParaRPr kumimoji="1" lang="ja-JP" altLang="en-US" sz="1400" dirty="0">
              <a:solidFill>
                <a:schemeClr val="tx1"/>
              </a:solidFill>
            </a:endParaRPr>
          </a:p>
        </p:txBody>
      </p:sp>
      <p:sp>
        <p:nvSpPr>
          <p:cNvPr id="13" name="正方形/長方形 12"/>
          <p:cNvSpPr/>
          <p:nvPr/>
        </p:nvSpPr>
        <p:spPr>
          <a:xfrm>
            <a:off x="416496" y="3715200"/>
            <a:ext cx="1944000" cy="10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b="1" dirty="0" smtClean="0">
                <a:solidFill>
                  <a:schemeClr val="tx1"/>
                </a:solidFill>
              </a:rPr>
              <a:t>著作権</a:t>
            </a:r>
            <a:endParaRPr lang="en-US" altLang="ja-JP" b="1" dirty="0" smtClean="0">
              <a:solidFill>
                <a:schemeClr val="tx1"/>
              </a:solidFill>
            </a:endParaRPr>
          </a:p>
          <a:p>
            <a:pPr algn="ctr">
              <a:lnSpc>
                <a:spcPct val="110000"/>
              </a:lnSpc>
            </a:pPr>
            <a:r>
              <a:rPr kumimoji="1" lang="ja-JP" altLang="en-US" sz="1400" dirty="0" smtClean="0">
                <a:solidFill>
                  <a:schemeClr val="tx1"/>
                </a:solidFill>
              </a:rPr>
              <a:t>（著作権法）</a:t>
            </a:r>
            <a:endParaRPr kumimoji="1" lang="ja-JP" altLang="en-US" sz="1400" dirty="0">
              <a:solidFill>
                <a:schemeClr val="tx1"/>
              </a:solidFill>
            </a:endParaRPr>
          </a:p>
        </p:txBody>
      </p:sp>
      <p:sp>
        <p:nvSpPr>
          <p:cNvPr id="14" name="正方形/長方形 13"/>
          <p:cNvSpPr/>
          <p:nvPr/>
        </p:nvSpPr>
        <p:spPr>
          <a:xfrm>
            <a:off x="416496" y="4795200"/>
            <a:ext cx="1944000" cy="576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営業秘密の保護</a:t>
            </a:r>
            <a:endParaRPr kumimoji="1" lang="en-US" altLang="ja-JP" b="1" dirty="0" smtClean="0">
              <a:solidFill>
                <a:schemeClr val="tx1"/>
              </a:solidFill>
            </a:endParaRPr>
          </a:p>
          <a:p>
            <a:pPr algn="ctr">
              <a:lnSpc>
                <a:spcPct val="110000"/>
              </a:lnSpc>
            </a:pPr>
            <a:r>
              <a:rPr kumimoji="1" lang="ja-JP" altLang="en-US" sz="1400" dirty="0" smtClean="0">
                <a:solidFill>
                  <a:schemeClr val="tx1"/>
                </a:solidFill>
              </a:rPr>
              <a:t>（不正競争防止法）</a:t>
            </a:r>
            <a:endParaRPr kumimoji="1" lang="ja-JP" altLang="en-US" sz="1400" dirty="0">
              <a:solidFill>
                <a:schemeClr val="tx1"/>
              </a:solidFill>
            </a:endParaRPr>
          </a:p>
        </p:txBody>
      </p:sp>
      <p:sp>
        <p:nvSpPr>
          <p:cNvPr id="17" name="正方形/長方形 16"/>
          <p:cNvSpPr/>
          <p:nvPr/>
        </p:nvSpPr>
        <p:spPr>
          <a:xfrm>
            <a:off x="5385048" y="1772744"/>
            <a:ext cx="1944000" cy="57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b="1" dirty="0" smtClean="0">
                <a:solidFill>
                  <a:schemeClr val="tx1"/>
                </a:solidFill>
              </a:rPr>
              <a:t>商標権</a:t>
            </a:r>
            <a:endParaRPr lang="en-US" altLang="ja-JP" b="1" dirty="0" smtClean="0">
              <a:solidFill>
                <a:schemeClr val="tx1"/>
              </a:solidFill>
            </a:endParaRPr>
          </a:p>
          <a:p>
            <a:pPr algn="ctr">
              <a:lnSpc>
                <a:spcPct val="110000"/>
              </a:lnSpc>
            </a:pPr>
            <a:r>
              <a:rPr kumimoji="1" lang="ja-JP" altLang="en-US" sz="1400" dirty="0" smtClean="0">
                <a:solidFill>
                  <a:schemeClr val="tx1"/>
                </a:solidFill>
              </a:rPr>
              <a:t>（商標法）</a:t>
            </a:r>
            <a:endParaRPr kumimoji="1" lang="ja-JP" altLang="en-US" sz="1400" dirty="0">
              <a:solidFill>
                <a:schemeClr val="tx1"/>
              </a:solidFill>
            </a:endParaRPr>
          </a:p>
        </p:txBody>
      </p:sp>
      <p:sp>
        <p:nvSpPr>
          <p:cNvPr id="18" name="正方形/長方形 17"/>
          <p:cNvSpPr/>
          <p:nvPr/>
        </p:nvSpPr>
        <p:spPr>
          <a:xfrm>
            <a:off x="5385048" y="2419200"/>
            <a:ext cx="1944000" cy="576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1600" b="1" dirty="0" smtClean="0">
                <a:solidFill>
                  <a:schemeClr val="tx1"/>
                </a:solidFill>
              </a:rPr>
              <a:t>商品等表示の保護</a:t>
            </a:r>
            <a:endParaRPr lang="en-US" altLang="ja-JP" sz="1600" b="1" dirty="0" smtClean="0">
              <a:solidFill>
                <a:schemeClr val="tx1"/>
              </a:solidFill>
            </a:endParaRPr>
          </a:p>
          <a:p>
            <a:pPr algn="ctr">
              <a:lnSpc>
                <a:spcPct val="110000"/>
              </a:lnSpc>
            </a:pPr>
            <a:r>
              <a:rPr kumimoji="1" lang="ja-JP" altLang="en-US" sz="1400" dirty="0" smtClean="0">
                <a:solidFill>
                  <a:schemeClr val="tx1"/>
                </a:solidFill>
              </a:rPr>
              <a:t>（不正競争防止法）</a:t>
            </a:r>
            <a:endParaRPr kumimoji="1" lang="ja-JP" altLang="en-US" sz="1400" dirty="0">
              <a:solidFill>
                <a:schemeClr val="tx1"/>
              </a:solidFill>
            </a:endParaRPr>
          </a:p>
        </p:txBody>
      </p:sp>
      <p:cxnSp>
        <p:nvCxnSpPr>
          <p:cNvPr id="21" name="カギ線コネクタ 20"/>
          <p:cNvCxnSpPr>
            <a:endCxn id="10" idx="1"/>
          </p:cNvCxnSpPr>
          <p:nvPr/>
        </p:nvCxnSpPr>
        <p:spPr>
          <a:xfrm rot="16200000" flipH="1">
            <a:off x="128436" y="1772756"/>
            <a:ext cx="432104" cy="144016"/>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a:endCxn id="11" idx="1"/>
          </p:cNvCxnSpPr>
          <p:nvPr/>
        </p:nvCxnSpPr>
        <p:spPr>
          <a:xfrm rot="16200000" flipH="1">
            <a:off x="-194756" y="2095948"/>
            <a:ext cx="1078488" cy="144016"/>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endCxn id="12" idx="1"/>
          </p:cNvCxnSpPr>
          <p:nvPr/>
        </p:nvCxnSpPr>
        <p:spPr>
          <a:xfrm rot="16200000" flipH="1">
            <a:off x="-518757" y="2419947"/>
            <a:ext cx="1726488" cy="144017"/>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カギ線コネクタ 34"/>
          <p:cNvCxnSpPr>
            <a:endCxn id="13" idx="1"/>
          </p:cNvCxnSpPr>
          <p:nvPr/>
        </p:nvCxnSpPr>
        <p:spPr>
          <a:xfrm rot="16200000" flipH="1">
            <a:off x="-950758" y="2851946"/>
            <a:ext cx="2590490" cy="14401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コンテンツ プレースホルダー 6"/>
          <p:cNvSpPr txBox="1">
            <a:spLocks/>
          </p:cNvSpPr>
          <p:nvPr/>
        </p:nvSpPr>
        <p:spPr bwMode="auto">
          <a:xfrm>
            <a:off x="5097463" y="3787200"/>
            <a:ext cx="4680520"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buFont typeface="Wingdings" panose="05000000000000000000" pitchFamily="2" charset="2"/>
              <a:buNone/>
            </a:pPr>
            <a:r>
              <a:rPr lang="ja-JP" altLang="en-US" sz="2400" kern="0" dirty="0" smtClean="0">
                <a:solidFill>
                  <a:schemeClr val="tx2">
                    <a:lumMod val="50000"/>
                  </a:schemeClr>
                </a:solidFill>
              </a:rPr>
              <a:t>その他関係する法令</a:t>
            </a:r>
            <a:endParaRPr lang="ja-JP" altLang="en-US" sz="2400" kern="0" dirty="0">
              <a:solidFill>
                <a:schemeClr val="tx2">
                  <a:lumMod val="50000"/>
                </a:schemeClr>
              </a:solidFill>
            </a:endParaRPr>
          </a:p>
        </p:txBody>
      </p:sp>
      <p:sp>
        <p:nvSpPr>
          <p:cNvPr id="50" name="正方形/長方形 49"/>
          <p:cNvSpPr/>
          <p:nvPr/>
        </p:nvSpPr>
        <p:spPr>
          <a:xfrm>
            <a:off x="5385600" y="4363200"/>
            <a:ext cx="1944000" cy="57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製造物責任法</a:t>
            </a:r>
            <a:endParaRPr kumimoji="1" lang="ja-JP" altLang="en-US" b="1" dirty="0">
              <a:solidFill>
                <a:schemeClr val="tx1"/>
              </a:solidFill>
            </a:endParaRPr>
          </a:p>
        </p:txBody>
      </p:sp>
      <p:sp>
        <p:nvSpPr>
          <p:cNvPr id="51" name="正方形/長方形 50"/>
          <p:cNvSpPr/>
          <p:nvPr/>
        </p:nvSpPr>
        <p:spPr>
          <a:xfrm>
            <a:off x="5387119" y="5011200"/>
            <a:ext cx="1944000" cy="57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景品表示法</a:t>
            </a:r>
            <a:endParaRPr kumimoji="1" lang="ja-JP" altLang="en-US" b="1" dirty="0">
              <a:solidFill>
                <a:schemeClr val="tx1"/>
              </a:solidFill>
            </a:endParaRPr>
          </a:p>
        </p:txBody>
      </p:sp>
      <p:sp>
        <p:nvSpPr>
          <p:cNvPr id="52" name="正方形/長方形 51"/>
          <p:cNvSpPr/>
          <p:nvPr/>
        </p:nvSpPr>
        <p:spPr>
          <a:xfrm>
            <a:off x="2360496" y="1772744"/>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「発明」を保護</a:t>
            </a:r>
            <a:endParaRPr kumimoji="1" lang="en-US" altLang="ja-JP" sz="1200" dirty="0" smtClean="0">
              <a:solidFill>
                <a:schemeClr val="tx1"/>
              </a:solidFill>
            </a:endParaRPr>
          </a:p>
          <a:p>
            <a:pPr marL="216000" indent="-216000">
              <a:lnSpc>
                <a:spcPct val="110000"/>
              </a:lnSpc>
              <a:buFont typeface="メイリオ" panose="020B0604030504040204" pitchFamily="50" charset="-128"/>
              <a:buChar char="○"/>
            </a:pPr>
            <a:r>
              <a:rPr kumimoji="1" lang="ja-JP" altLang="en-US" sz="1200" dirty="0" smtClean="0">
                <a:solidFill>
                  <a:schemeClr val="tx1"/>
                </a:solidFill>
              </a:rPr>
              <a:t>出願から</a:t>
            </a:r>
            <a:r>
              <a:rPr kumimoji="1" lang="en-US" altLang="ja-JP" sz="1200" dirty="0" smtClean="0">
                <a:solidFill>
                  <a:schemeClr val="tx1"/>
                </a:solidFill>
              </a:rPr>
              <a:t>20</a:t>
            </a:r>
            <a:r>
              <a:rPr kumimoji="1" lang="ja-JP" altLang="en-US" sz="1200" dirty="0" smtClean="0">
                <a:solidFill>
                  <a:schemeClr val="tx1"/>
                </a:solidFill>
              </a:rPr>
              <a:t>年</a:t>
            </a:r>
            <a:r>
              <a:rPr kumimoji="1" lang="en-US" altLang="ja-JP" sz="1200" dirty="0" smtClean="0">
                <a:solidFill>
                  <a:schemeClr val="tx1"/>
                </a:solidFill>
              </a:rPr>
              <a:t/>
            </a:r>
            <a:br>
              <a:rPr kumimoji="1" lang="en-US" altLang="ja-JP" sz="1200" dirty="0" smtClean="0">
                <a:solidFill>
                  <a:schemeClr val="tx1"/>
                </a:solidFill>
              </a:rPr>
            </a:br>
            <a:r>
              <a:rPr kumimoji="1" lang="ja-JP" altLang="en-US" sz="1200" dirty="0" smtClean="0">
                <a:solidFill>
                  <a:schemeClr val="tx1"/>
                </a:solidFill>
              </a:rPr>
              <a:t>（一部最大</a:t>
            </a:r>
            <a:r>
              <a:rPr kumimoji="1" lang="en-US" altLang="ja-JP" sz="1200" dirty="0" smtClean="0">
                <a:solidFill>
                  <a:schemeClr val="tx1"/>
                </a:solidFill>
              </a:rPr>
              <a:t>5</a:t>
            </a:r>
            <a:r>
              <a:rPr kumimoji="1" lang="ja-JP" altLang="en-US" sz="1200" dirty="0" smtClean="0">
                <a:solidFill>
                  <a:schemeClr val="tx1"/>
                </a:solidFill>
              </a:rPr>
              <a:t>年延長）</a:t>
            </a:r>
            <a:endParaRPr kumimoji="1" lang="ja-JP" altLang="en-US" sz="1200" dirty="0">
              <a:solidFill>
                <a:schemeClr val="tx1"/>
              </a:solidFill>
            </a:endParaRPr>
          </a:p>
        </p:txBody>
      </p:sp>
      <p:sp>
        <p:nvSpPr>
          <p:cNvPr id="53" name="正方形/長方形 52"/>
          <p:cNvSpPr/>
          <p:nvPr/>
        </p:nvSpPr>
        <p:spPr>
          <a:xfrm>
            <a:off x="2362034" y="2419128"/>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物品の形状等の考案を保護</a:t>
            </a:r>
            <a:endParaRPr kumimoji="1" lang="en-US" altLang="ja-JP" sz="1200" dirty="0" smtClean="0">
              <a:solidFill>
                <a:schemeClr val="tx1"/>
              </a:solidFill>
            </a:endParaRPr>
          </a:p>
          <a:p>
            <a:pPr marL="216000" indent="-216000">
              <a:lnSpc>
                <a:spcPct val="110000"/>
              </a:lnSpc>
              <a:buFont typeface="メイリオ" panose="020B0604030504040204" pitchFamily="50" charset="-128"/>
              <a:buChar char="○"/>
            </a:pPr>
            <a:r>
              <a:rPr kumimoji="1" lang="ja-JP" altLang="en-US" sz="1200" dirty="0" smtClean="0">
                <a:solidFill>
                  <a:schemeClr val="tx1"/>
                </a:solidFill>
              </a:rPr>
              <a:t>出願から</a:t>
            </a:r>
            <a:r>
              <a:rPr kumimoji="1" lang="en-US" altLang="ja-JP" sz="1200" dirty="0" smtClean="0">
                <a:solidFill>
                  <a:schemeClr val="tx1"/>
                </a:solidFill>
              </a:rPr>
              <a:t>10</a:t>
            </a:r>
            <a:r>
              <a:rPr kumimoji="1" lang="ja-JP" altLang="en-US" sz="1200" dirty="0" smtClean="0">
                <a:solidFill>
                  <a:schemeClr val="tx1"/>
                </a:solidFill>
              </a:rPr>
              <a:t>年</a:t>
            </a:r>
            <a:endParaRPr kumimoji="1" lang="en-US" altLang="ja-JP" sz="1200" dirty="0" smtClean="0">
              <a:solidFill>
                <a:schemeClr val="tx1"/>
              </a:solidFill>
            </a:endParaRPr>
          </a:p>
        </p:txBody>
      </p:sp>
      <p:sp>
        <p:nvSpPr>
          <p:cNvPr id="54" name="正方形/長方形 53"/>
          <p:cNvSpPr/>
          <p:nvPr/>
        </p:nvSpPr>
        <p:spPr>
          <a:xfrm>
            <a:off x="128464" y="6019200"/>
            <a:ext cx="964812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800" dirty="0" smtClean="0">
                <a:solidFill>
                  <a:schemeClr val="tx1"/>
                </a:solidFill>
              </a:rPr>
              <a:t>知的財産権制度説明会（初心者向け）テキスト「知的財産権制度入門」を基に作成</a:t>
            </a:r>
            <a:endParaRPr lang="en-US" altLang="ja-JP" sz="800" dirty="0" smtClean="0">
              <a:solidFill>
                <a:schemeClr val="tx1"/>
              </a:solidFill>
            </a:endParaRPr>
          </a:p>
        </p:txBody>
      </p:sp>
      <p:sp>
        <p:nvSpPr>
          <p:cNvPr id="55" name="正方形/長方形 54"/>
          <p:cNvSpPr/>
          <p:nvPr/>
        </p:nvSpPr>
        <p:spPr>
          <a:xfrm>
            <a:off x="2360496" y="3067128"/>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物品のデザインを保護</a:t>
            </a:r>
            <a:endParaRPr kumimoji="1" lang="en-US" altLang="ja-JP" sz="1200" dirty="0" smtClean="0">
              <a:solidFill>
                <a:schemeClr val="tx1"/>
              </a:solidFill>
            </a:endParaRPr>
          </a:p>
          <a:p>
            <a:pPr marL="216000" indent="-216000">
              <a:lnSpc>
                <a:spcPct val="110000"/>
              </a:lnSpc>
              <a:buFont typeface="メイリオ" panose="020B0604030504040204" pitchFamily="50" charset="-128"/>
              <a:buChar char="○"/>
            </a:pPr>
            <a:r>
              <a:rPr kumimoji="1" lang="ja-JP" altLang="en-US" sz="1200" dirty="0" smtClean="0">
                <a:solidFill>
                  <a:schemeClr val="tx1"/>
                </a:solidFill>
              </a:rPr>
              <a:t>登録から</a:t>
            </a:r>
            <a:r>
              <a:rPr kumimoji="1" lang="en-US" altLang="ja-JP" sz="1200" dirty="0" smtClean="0">
                <a:solidFill>
                  <a:schemeClr val="tx1"/>
                </a:solidFill>
              </a:rPr>
              <a:t>20</a:t>
            </a:r>
            <a:r>
              <a:rPr kumimoji="1" lang="ja-JP" altLang="en-US" sz="1200" dirty="0" smtClean="0">
                <a:solidFill>
                  <a:schemeClr val="tx1"/>
                </a:solidFill>
              </a:rPr>
              <a:t>年</a:t>
            </a:r>
            <a:endParaRPr kumimoji="1" lang="en-US" altLang="ja-JP" sz="1200" dirty="0" smtClean="0">
              <a:solidFill>
                <a:schemeClr val="tx1"/>
              </a:solidFill>
            </a:endParaRPr>
          </a:p>
        </p:txBody>
      </p:sp>
      <p:sp>
        <p:nvSpPr>
          <p:cNvPr id="56" name="正方形/長方形 55"/>
          <p:cNvSpPr/>
          <p:nvPr/>
        </p:nvSpPr>
        <p:spPr>
          <a:xfrm>
            <a:off x="2360496" y="3713440"/>
            <a:ext cx="2448042" cy="10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文芸、学術、美術、音楽、プログラム等の精神的作品を保護</a:t>
            </a:r>
            <a:endParaRPr kumimoji="1" lang="en-US" altLang="ja-JP" sz="1200" dirty="0" smtClean="0">
              <a:solidFill>
                <a:schemeClr val="tx1"/>
              </a:solidFill>
            </a:endParaRPr>
          </a:p>
          <a:p>
            <a:pPr marL="216000" indent="-216000">
              <a:lnSpc>
                <a:spcPct val="110000"/>
              </a:lnSpc>
              <a:buFont typeface="メイリオ" panose="020B0604030504040204" pitchFamily="50" charset="-128"/>
              <a:buChar char="○"/>
            </a:pPr>
            <a:r>
              <a:rPr kumimoji="1" lang="ja-JP" altLang="en-US" sz="1200" dirty="0" smtClean="0">
                <a:solidFill>
                  <a:schemeClr val="tx1"/>
                </a:solidFill>
              </a:rPr>
              <a:t>死後</a:t>
            </a:r>
            <a:r>
              <a:rPr kumimoji="1" lang="en-US" altLang="ja-JP" sz="1200" dirty="0" smtClean="0">
                <a:solidFill>
                  <a:schemeClr val="tx1"/>
                </a:solidFill>
              </a:rPr>
              <a:t>50</a:t>
            </a:r>
            <a:r>
              <a:rPr kumimoji="1" lang="ja-JP" altLang="en-US" sz="1200" dirty="0" smtClean="0">
                <a:solidFill>
                  <a:schemeClr val="tx1"/>
                </a:solidFill>
              </a:rPr>
              <a:t>年（法人は公表後</a:t>
            </a:r>
            <a:r>
              <a:rPr kumimoji="1" lang="en-US" altLang="ja-JP" sz="1200" dirty="0" smtClean="0">
                <a:solidFill>
                  <a:schemeClr val="tx1"/>
                </a:solidFill>
              </a:rPr>
              <a:t>50</a:t>
            </a:r>
            <a:r>
              <a:rPr kumimoji="1" lang="ja-JP" altLang="en-US" sz="1200" dirty="0" smtClean="0">
                <a:solidFill>
                  <a:schemeClr val="tx1"/>
                </a:solidFill>
              </a:rPr>
              <a:t>年、映画は公表後</a:t>
            </a:r>
            <a:r>
              <a:rPr kumimoji="1" lang="en-US" altLang="ja-JP" sz="1200" dirty="0" smtClean="0">
                <a:solidFill>
                  <a:schemeClr val="tx1"/>
                </a:solidFill>
              </a:rPr>
              <a:t>70</a:t>
            </a:r>
            <a:r>
              <a:rPr kumimoji="1" lang="ja-JP" altLang="en-US" sz="1200" dirty="0" smtClean="0">
                <a:solidFill>
                  <a:schemeClr val="tx1"/>
                </a:solidFill>
              </a:rPr>
              <a:t>年）</a:t>
            </a:r>
            <a:endParaRPr kumimoji="1" lang="en-US" altLang="ja-JP" sz="1200" dirty="0" smtClean="0">
              <a:solidFill>
                <a:schemeClr val="tx1"/>
              </a:solidFill>
            </a:endParaRPr>
          </a:p>
        </p:txBody>
      </p:sp>
      <p:sp>
        <p:nvSpPr>
          <p:cNvPr id="57" name="正方形/長方形 56"/>
          <p:cNvSpPr/>
          <p:nvPr/>
        </p:nvSpPr>
        <p:spPr>
          <a:xfrm>
            <a:off x="2360496" y="4795200"/>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ノウハウや顧客リストの盗用など不正競争行為を規制</a:t>
            </a:r>
            <a:endParaRPr kumimoji="1" lang="en-US" altLang="ja-JP" sz="1200" dirty="0" smtClean="0">
              <a:solidFill>
                <a:schemeClr val="tx1"/>
              </a:solidFill>
            </a:endParaRPr>
          </a:p>
        </p:txBody>
      </p:sp>
      <p:sp>
        <p:nvSpPr>
          <p:cNvPr id="60" name="正方形/長方形 59"/>
          <p:cNvSpPr/>
          <p:nvPr/>
        </p:nvSpPr>
        <p:spPr>
          <a:xfrm>
            <a:off x="7328546" y="1770820"/>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商品・サービスに使用するマークを保護</a:t>
            </a:r>
            <a:endParaRPr kumimoji="1" lang="en-US" altLang="ja-JP" sz="1200" dirty="0" smtClean="0">
              <a:solidFill>
                <a:schemeClr val="tx1"/>
              </a:solidFill>
            </a:endParaRPr>
          </a:p>
          <a:p>
            <a:pPr marL="216000" indent="-216000">
              <a:lnSpc>
                <a:spcPct val="110000"/>
              </a:lnSpc>
              <a:buFont typeface="メイリオ" panose="020B0604030504040204" pitchFamily="50" charset="-128"/>
              <a:buChar char="○"/>
            </a:pPr>
            <a:r>
              <a:rPr kumimoji="1" lang="ja-JP" altLang="en-US" sz="1200" dirty="0" smtClean="0">
                <a:solidFill>
                  <a:schemeClr val="tx1"/>
                </a:solidFill>
              </a:rPr>
              <a:t>登録から</a:t>
            </a:r>
            <a:r>
              <a:rPr kumimoji="1" lang="en-US" altLang="ja-JP" sz="1200" dirty="0" smtClean="0">
                <a:solidFill>
                  <a:schemeClr val="tx1"/>
                </a:solidFill>
              </a:rPr>
              <a:t>10</a:t>
            </a:r>
            <a:r>
              <a:rPr kumimoji="1" lang="ja-JP" altLang="en-US" sz="1200" dirty="0" smtClean="0">
                <a:solidFill>
                  <a:schemeClr val="tx1"/>
                </a:solidFill>
              </a:rPr>
              <a:t>年（更新あり）</a:t>
            </a:r>
            <a:endParaRPr kumimoji="1" lang="en-US" altLang="ja-JP" sz="1200" dirty="0" smtClean="0">
              <a:solidFill>
                <a:schemeClr val="tx1"/>
              </a:solidFill>
            </a:endParaRPr>
          </a:p>
        </p:txBody>
      </p:sp>
      <p:sp>
        <p:nvSpPr>
          <p:cNvPr id="61" name="正方形/長方形 60"/>
          <p:cNvSpPr/>
          <p:nvPr/>
        </p:nvSpPr>
        <p:spPr>
          <a:xfrm>
            <a:off x="7329371" y="2418267"/>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周知・著名な商標等の不正使用を規制</a:t>
            </a:r>
            <a:endParaRPr kumimoji="1" lang="en-US" altLang="ja-JP" sz="1200" dirty="0" smtClean="0">
              <a:solidFill>
                <a:schemeClr val="tx1"/>
              </a:solidFill>
            </a:endParaRPr>
          </a:p>
        </p:txBody>
      </p:sp>
      <p:sp>
        <p:nvSpPr>
          <p:cNvPr id="64" name="正方形/長方形 63"/>
          <p:cNvSpPr/>
          <p:nvPr/>
        </p:nvSpPr>
        <p:spPr>
          <a:xfrm>
            <a:off x="7329904" y="4361440"/>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製品に欠陥があった場合の製造業者等に対する賠償を定める</a:t>
            </a:r>
            <a:endParaRPr kumimoji="1" lang="en-US" altLang="ja-JP" sz="1200" dirty="0" smtClean="0">
              <a:solidFill>
                <a:schemeClr val="tx1"/>
              </a:solidFill>
            </a:endParaRPr>
          </a:p>
        </p:txBody>
      </p:sp>
      <p:sp>
        <p:nvSpPr>
          <p:cNvPr id="65" name="正方形/長方形 64"/>
          <p:cNvSpPr/>
          <p:nvPr/>
        </p:nvSpPr>
        <p:spPr>
          <a:xfrm>
            <a:off x="7329371" y="5009440"/>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不当表示や過大な景品類から一般消費者の利益を保護</a:t>
            </a:r>
            <a:endParaRPr kumimoji="1" lang="en-US" altLang="ja-JP" sz="1200" dirty="0" smtClean="0">
              <a:solidFill>
                <a:schemeClr val="tx1"/>
              </a:solidFill>
            </a:endParaRPr>
          </a:p>
        </p:txBody>
      </p:sp>
      <p:cxnSp>
        <p:nvCxnSpPr>
          <p:cNvPr id="67" name="カギ線コネクタ 66"/>
          <p:cNvCxnSpPr>
            <a:endCxn id="17" idx="1"/>
          </p:cNvCxnSpPr>
          <p:nvPr/>
        </p:nvCxnSpPr>
        <p:spPr>
          <a:xfrm rot="16200000" flipH="1">
            <a:off x="5097023" y="1772719"/>
            <a:ext cx="432034" cy="144016"/>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カギ線コネクタ 69"/>
          <p:cNvCxnSpPr>
            <a:endCxn id="18" idx="1"/>
          </p:cNvCxnSpPr>
          <p:nvPr/>
        </p:nvCxnSpPr>
        <p:spPr>
          <a:xfrm rot="16200000" flipH="1">
            <a:off x="4773795" y="2095947"/>
            <a:ext cx="1078490" cy="144016"/>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416496" y="5443200"/>
            <a:ext cx="1944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en-US" altLang="ja-JP" b="1" dirty="0" smtClean="0">
                <a:solidFill>
                  <a:schemeClr val="tx1"/>
                </a:solidFill>
              </a:rPr>
              <a:t>…</a:t>
            </a:r>
            <a:endParaRPr kumimoji="1" lang="ja-JP" altLang="en-US" b="1" dirty="0">
              <a:solidFill>
                <a:schemeClr val="tx1"/>
              </a:solidFill>
            </a:endParaRPr>
          </a:p>
        </p:txBody>
      </p:sp>
      <p:sp>
        <p:nvSpPr>
          <p:cNvPr id="71" name="正方形/長方形 70"/>
          <p:cNvSpPr/>
          <p:nvPr/>
        </p:nvSpPr>
        <p:spPr>
          <a:xfrm>
            <a:off x="5384546" y="3068495"/>
            <a:ext cx="1944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en-US" altLang="ja-JP" b="1" dirty="0" smtClean="0">
                <a:solidFill>
                  <a:schemeClr val="tx1"/>
                </a:solidFill>
              </a:rPr>
              <a:t>…</a:t>
            </a:r>
            <a:endParaRPr kumimoji="1" lang="ja-JP" altLang="en-US" b="1" dirty="0">
              <a:solidFill>
                <a:schemeClr val="tx1"/>
              </a:solidFill>
            </a:endParaRPr>
          </a:p>
        </p:txBody>
      </p:sp>
      <p:cxnSp>
        <p:nvCxnSpPr>
          <p:cNvPr id="22" name="直線コネクタ 21"/>
          <p:cNvCxnSpPr/>
          <p:nvPr/>
        </p:nvCxnSpPr>
        <p:spPr>
          <a:xfrm flipH="1">
            <a:off x="273600" y="1628710"/>
            <a:ext cx="1537" cy="410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241032" y="1628710"/>
            <a:ext cx="0" cy="1726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カギ線コネクタ 14"/>
          <p:cNvCxnSpPr>
            <a:endCxn id="14" idx="1"/>
          </p:cNvCxnSpPr>
          <p:nvPr/>
        </p:nvCxnSpPr>
        <p:spPr>
          <a:xfrm rot="16200000" flipH="1">
            <a:off x="-1382759" y="3283945"/>
            <a:ext cx="3454490" cy="144019"/>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654748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ユーザー定義 1">
      <a:dk1>
        <a:srgbClr val="000000"/>
      </a:dk1>
      <a:lt1>
        <a:srgbClr val="FFFFFF"/>
      </a:lt1>
      <a:dk2>
        <a:srgbClr val="4B77BE"/>
      </a:dk2>
      <a:lt2>
        <a:srgbClr val="AA6BCD"/>
      </a:lt2>
      <a:accent1>
        <a:srgbClr val="22A8F0"/>
      </a:accent1>
      <a:accent2>
        <a:srgbClr val="04A86A"/>
      </a:accent2>
      <a:accent3>
        <a:srgbClr val="669C0E"/>
      </a:accent3>
      <a:accent4>
        <a:srgbClr val="DA9406"/>
      </a:accent4>
      <a:accent5>
        <a:srgbClr val="FF4C18"/>
      </a:accent5>
      <a:accent6>
        <a:srgbClr val="C91F37"/>
      </a:accent6>
      <a:hlink>
        <a:srgbClr val="000000"/>
      </a:hlink>
      <a:folHlink>
        <a:srgbClr val="00000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3985</Words>
  <Application>Microsoft Office PowerPoint</Application>
  <PresentationFormat>A4 210 x 297 mm</PresentationFormat>
  <Paragraphs>444</Paragraphs>
  <Slides>19</Slides>
  <Notes>19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ＭＳ Ｐゴシック</vt:lpstr>
      <vt:lpstr>メイリオ</vt:lpstr>
      <vt:lpstr>Arial</vt:lpstr>
      <vt:lpstr>Wingdings</vt:lpstr>
      <vt:lpstr>Blank</vt:lpstr>
      <vt:lpstr>本教材の利用について</vt:lpstr>
      <vt:lpstr>パート15  デザイン創作と知的財産の今後</vt:lpstr>
      <vt:lpstr>デザイン創作と知的財産の今後　目次</vt:lpstr>
      <vt:lpstr>15-01 デザイン創作と知的財産（復習）</vt:lpstr>
      <vt:lpstr>15-01　デザイン創作と知的財産（復習）</vt:lpstr>
      <vt:lpstr>15-01　デザイン創作と知的財産（復習）</vt:lpstr>
      <vt:lpstr>15-01　デザイン創作と知的財産（復習）</vt:lpstr>
      <vt:lpstr>15-01　デザイン創作と知的財産（復習）</vt:lpstr>
      <vt:lpstr>15-01　デザイン創作と知的財産（復習）</vt:lpstr>
      <vt:lpstr>15-01　デザイン創作と知的財産（復習）</vt:lpstr>
      <vt:lpstr>15-02 知的財産を巡る新しい流れ（1） オープンデザイン</vt:lpstr>
      <vt:lpstr>15-02　知的財産を巡る新しい流れ（1）　オープンデザイン</vt:lpstr>
      <vt:lpstr>15-02　知的財産を巡る新しい流れ（1）　オープンデザイン</vt:lpstr>
      <vt:lpstr>15-03 知的財産を巡る新しい流れ（2） クリエイティブ・コモンズ</vt:lpstr>
      <vt:lpstr>CASE</vt:lpstr>
      <vt:lpstr>15-03　知的財産を巡る新しい流れ（2）　クリエイティブ・コモンズ</vt:lpstr>
      <vt:lpstr>15-03　知的財産を巡る新しい流れ（2）　クリエイティブ・コモンズ</vt:lpstr>
      <vt:lpstr>15-04 デザイン創作と知的財産の今後</vt:lpstr>
      <vt:lpstr>15-04　デザイン創作と知的財産の今後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2017-11-21T06:23:54Z</dcterms:created>
  <dcterms:modified xsi:type="dcterms:W3CDTF">2017-11-21T06:24:00Z</dcterms:modified>
</cp:coreProperties>
</file>