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26"/>
  </p:notesMasterIdLst>
  <p:sldIdLst>
    <p:sldId id="256" r:id="rId2"/>
    <p:sldId id="258" r:id="rId3"/>
    <p:sldId id="274" r:id="rId4"/>
    <p:sldId id="290" r:id="rId5"/>
    <p:sldId id="272" r:id="rId6"/>
    <p:sldId id="273" r:id="rId7"/>
    <p:sldId id="288" r:id="rId8"/>
    <p:sldId id="291" r:id="rId9"/>
    <p:sldId id="287" r:id="rId10"/>
    <p:sldId id="259" r:id="rId11"/>
    <p:sldId id="289" r:id="rId12"/>
    <p:sldId id="275" r:id="rId13"/>
    <p:sldId id="292" r:id="rId14"/>
    <p:sldId id="281" r:id="rId15"/>
    <p:sldId id="297" r:id="rId16"/>
    <p:sldId id="267" r:id="rId17"/>
    <p:sldId id="294" r:id="rId18"/>
    <p:sldId id="295" r:id="rId19"/>
    <p:sldId id="296" r:id="rId20"/>
    <p:sldId id="285" r:id="rId21"/>
    <p:sldId id="280" r:id="rId22"/>
    <p:sldId id="293" r:id="rId23"/>
    <p:sldId id="283" r:id="rId24"/>
    <p:sldId id="282"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F8F"/>
    <a:srgbClr val="FFC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0151D-8345-4645-B404-28B44B0885C1}" v="2" dt="2025-02-25T10:09:39.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88" autoAdjust="0"/>
  </p:normalViewPr>
  <p:slideViewPr>
    <p:cSldViewPr snapToGrid="0">
      <p:cViewPr varScale="1">
        <p:scale>
          <a:sx n="87" d="100"/>
          <a:sy n="87" d="100"/>
        </p:scale>
        <p:origin x="21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FB2BB-64DD-472B-BAAF-20F25A3BAB39}" type="datetimeFigureOut">
              <a:rPr kumimoji="1" lang="ja-JP" altLang="en-US" smtClean="0"/>
              <a:t>2025/4/18</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EC866-F872-4BA0-817A-A16ACC16FCDE}" type="slidenum">
              <a:rPr kumimoji="1" lang="ja-JP" altLang="en-US" smtClean="0"/>
              <a:t>‹#›</a:t>
            </a:fld>
            <a:endParaRPr kumimoji="1" lang="ja-JP" altLang="en-US"/>
          </a:p>
        </p:txBody>
      </p:sp>
    </p:spTree>
    <p:extLst>
      <p:ext uri="{BB962C8B-B14F-4D97-AF65-F5344CB8AC3E}">
        <p14:creationId xmlns:p14="http://schemas.microsoft.com/office/powerpoint/2010/main" val="24161263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DEEC866-F872-4BA0-817A-A16ACC16FCDE}" type="slidenum">
              <a:rPr kumimoji="1" lang="ja-JP" altLang="en-US" smtClean="0"/>
              <a:t>8</a:t>
            </a:fld>
            <a:endParaRPr kumimoji="1" lang="ja-JP" altLang="en-US"/>
          </a:p>
        </p:txBody>
      </p:sp>
    </p:spTree>
    <p:extLst>
      <p:ext uri="{BB962C8B-B14F-4D97-AF65-F5344CB8AC3E}">
        <p14:creationId xmlns:p14="http://schemas.microsoft.com/office/powerpoint/2010/main" val="230919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EEC866-F872-4BA0-817A-A16ACC16FCDE}" type="slidenum">
              <a:rPr kumimoji="1" lang="ja-JP" altLang="en-US" smtClean="0"/>
              <a:t>10</a:t>
            </a:fld>
            <a:endParaRPr kumimoji="1" lang="ja-JP" altLang="en-US"/>
          </a:p>
        </p:txBody>
      </p:sp>
    </p:spTree>
    <p:extLst>
      <p:ext uri="{BB962C8B-B14F-4D97-AF65-F5344CB8AC3E}">
        <p14:creationId xmlns:p14="http://schemas.microsoft.com/office/powerpoint/2010/main" val="1583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EEC866-F872-4BA0-817A-A16ACC16FCDE}" type="slidenum">
              <a:rPr kumimoji="1" lang="ja-JP" altLang="en-US" smtClean="0"/>
              <a:t>11</a:t>
            </a:fld>
            <a:endParaRPr kumimoji="1" lang="ja-JP" altLang="en-US"/>
          </a:p>
        </p:txBody>
      </p:sp>
    </p:spTree>
    <p:extLst>
      <p:ext uri="{BB962C8B-B14F-4D97-AF65-F5344CB8AC3E}">
        <p14:creationId xmlns:p14="http://schemas.microsoft.com/office/powerpoint/2010/main" val="328959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68C4E61E-3D5C-439D-A106-132F64F014F8}"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26915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3CFEA31-3084-401E-BAFB-74E514D7C5E2}"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205446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4E0D71D-B017-41BF-B33E-6E4665FD9E01}"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236423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EE981F6-E739-43C5-8730-7BC4A221AE56}"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410156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FDC8A0-452F-46FC-9D69-78DFAE9CE788}"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231751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C66826CB-34C3-419C-A7ED-27398EDD8C46}" type="datetime1">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79065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0B09BC4-F3A2-4FDC-B5D4-0C4C5C26E81B}" type="datetime1">
              <a:rPr kumimoji="1" lang="ja-JP" altLang="en-US" smtClean="0"/>
              <a:t>2025/4/18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237085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A1AC9A5-B983-49FC-BBE1-1A3DF65AC037}" type="datetime1">
              <a:rPr kumimoji="1" lang="ja-JP" altLang="en-US" smtClean="0"/>
              <a:t>2025/4/18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107341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91C66-114C-47D7-BC3C-D9ACCFB9B4E5}" type="datetime1">
              <a:rPr kumimoji="1" lang="ja-JP" altLang="en-US" smtClean="0"/>
              <a:t>2025/4/18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184628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7DC57B-9160-409A-97DE-0EFF4C08C682}" type="datetime1">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314922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4F8F4A-7114-4265-994D-6FF25A69E211}" type="datetime1">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55712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1DC34-6B15-4D48-8C1D-E7C27ADF8690}" type="datetime1">
              <a:rPr kumimoji="1" lang="ja-JP" altLang="en-US" smtClean="0"/>
              <a:t>2025/4/18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A376D-3D31-4752-9B5F-27A2FDB429F3}" type="slidenum">
              <a:rPr kumimoji="1" lang="ja-JP" altLang="en-US" smtClean="0"/>
              <a:t>‹#›</a:t>
            </a:fld>
            <a:endParaRPr kumimoji="1" lang="ja-JP" altLang="en-US"/>
          </a:p>
        </p:txBody>
      </p:sp>
    </p:spTree>
    <p:extLst>
      <p:ext uri="{BB962C8B-B14F-4D97-AF65-F5344CB8AC3E}">
        <p14:creationId xmlns:p14="http://schemas.microsoft.com/office/powerpoint/2010/main" val="2407063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j-platpat.inpit.go.jp/"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3D9D87-863C-AC73-A5DB-DFA77EE493C7}"/>
              </a:ext>
            </a:extLst>
          </p:cNvPr>
          <p:cNvSpPr txBox="1"/>
          <p:nvPr/>
        </p:nvSpPr>
        <p:spPr>
          <a:xfrm>
            <a:off x="281354" y="356746"/>
            <a:ext cx="9412715" cy="1446550"/>
          </a:xfrm>
          <a:prstGeom prst="rect">
            <a:avLst/>
          </a:prstGeom>
          <a:noFill/>
        </p:spPr>
        <p:txBody>
          <a:bodyPr wrap="square" rtlCol="0">
            <a:spAutoFit/>
          </a:bodyPr>
          <a:lstStyle/>
          <a:p>
            <a:r>
              <a:rPr kumimoji="1" lang="ja-JP" altLang="en-US" sz="8800">
                <a:solidFill>
                  <a:srgbClr val="C00000"/>
                </a:solidFill>
                <a:latin typeface="Meiryo UI" panose="020B0604030504040204" pitchFamily="50" charset="-128"/>
                <a:ea typeface="Meiryo UI" panose="020B0604030504040204" pitchFamily="50" charset="-128"/>
              </a:rPr>
              <a:t>新</a:t>
            </a:r>
            <a:r>
              <a:rPr kumimoji="1" lang="ja-JP" altLang="en-US" sz="6000">
                <a:latin typeface="Meiryo UI" panose="020B0604030504040204" pitchFamily="50" charset="-128"/>
                <a:ea typeface="Meiryo UI" panose="020B0604030504040204" pitchFamily="50" charset="-128"/>
              </a:rPr>
              <a:t>たな価値創造の考え方</a:t>
            </a:r>
          </a:p>
        </p:txBody>
      </p:sp>
      <p:sp>
        <p:nvSpPr>
          <p:cNvPr id="12" name="楕円 11">
            <a:extLst>
              <a:ext uri="{FF2B5EF4-FFF2-40B4-BE49-F238E27FC236}">
                <a16:creationId xmlns:a16="http://schemas.microsoft.com/office/drawing/2014/main" id="{87BCFA56-4B76-C473-9435-982D3DC88535}"/>
              </a:ext>
            </a:extLst>
          </p:cNvPr>
          <p:cNvSpPr/>
          <p:nvPr/>
        </p:nvSpPr>
        <p:spPr>
          <a:xfrm>
            <a:off x="607256" y="3476152"/>
            <a:ext cx="1813560" cy="1813560"/>
          </a:xfrm>
          <a:prstGeom prst="ellipse">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4000" b="0"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初級</a:t>
            </a:r>
          </a:p>
        </p:txBody>
      </p:sp>
      <p:sp>
        <p:nvSpPr>
          <p:cNvPr id="2" name="正方形/長方形 1">
            <a:extLst>
              <a:ext uri="{FF2B5EF4-FFF2-40B4-BE49-F238E27FC236}">
                <a16:creationId xmlns:a16="http://schemas.microsoft.com/office/drawing/2014/main" id="{D6E88286-7F7D-0824-07AC-47F8389E4DC9}"/>
              </a:ext>
            </a:extLst>
          </p:cNvPr>
          <p:cNvSpPr/>
          <p:nvPr/>
        </p:nvSpPr>
        <p:spPr>
          <a:xfrm>
            <a:off x="1" y="1694993"/>
            <a:ext cx="9906000" cy="442912"/>
          </a:xfrm>
          <a:prstGeom prst="rect">
            <a:avLst/>
          </a:prstGeom>
          <a:solidFill>
            <a:srgbClr val="C00000"/>
          </a:solidFill>
          <a:ln w="9525" cap="flat" cmpd="sng" algn="ctr">
            <a:noFill/>
            <a:prstDash val="solid"/>
          </a:ln>
          <a:effectLst/>
        </p:spPr>
        <p:txBody>
          <a:bodyPr lIns="0" tIns="0" rIns="288000" bIns="0" rtlCol="0" anchor="ctr" anchorCtr="0"/>
          <a:lstStyle/>
          <a:p>
            <a:pPr marL="0" marR="0" indent="0" algn="r" defTabSz="914400" eaLnBrk="1" fontAlgn="auto" latinLnBrk="0" hangingPunct="1">
              <a:lnSpc>
                <a:spcPct val="100000"/>
              </a:lnSpc>
              <a:spcBef>
                <a:spcPts val="0"/>
              </a:spcBef>
              <a:spcAft>
                <a:spcPts val="0"/>
              </a:spcAft>
              <a:buClrTx/>
              <a:buSzTx/>
              <a:buFontTx/>
              <a:buNone/>
              <a:tabLst/>
            </a:pPr>
            <a:r>
              <a:rPr kumimoji="1" lang="ja-JP" altLang="en-US"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新規事業の創出プロセスと知的財産の関係を学ぶ</a:t>
            </a:r>
          </a:p>
        </p:txBody>
      </p:sp>
      <p:pic>
        <p:nvPicPr>
          <p:cNvPr id="7" name="図 6" descr="夜に光っている月&#10;&#10;自動的に生成された説明">
            <a:extLst>
              <a:ext uri="{FF2B5EF4-FFF2-40B4-BE49-F238E27FC236}">
                <a16:creationId xmlns:a16="http://schemas.microsoft.com/office/drawing/2014/main" id="{228C70FE-F1F1-2BF6-70B1-7586551CB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062" y="2582381"/>
            <a:ext cx="6775938" cy="3695966"/>
          </a:xfrm>
          <a:prstGeom prst="rect">
            <a:avLst/>
          </a:prstGeom>
        </p:spPr>
      </p:pic>
    </p:spTree>
    <p:extLst>
      <p:ext uri="{BB962C8B-B14F-4D97-AF65-F5344CB8AC3E}">
        <p14:creationId xmlns:p14="http://schemas.microsoft.com/office/powerpoint/2010/main" val="37122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２．インプット①・新規事業　－</a:t>
            </a:r>
            <a:r>
              <a:rPr kumimoji="1" lang="ja-JP" altLang="en-US" sz="2400" b="1">
                <a:solidFill>
                  <a:srgbClr val="C00000"/>
                </a:solidFill>
                <a:latin typeface="Meiryo UI" panose="020B0604030504040204" pitchFamily="50" charset="-128"/>
                <a:ea typeface="Meiryo UI" panose="020B0604030504040204" pitchFamily="50" charset="-128"/>
              </a:rPr>
              <a:t>参考：ステージゲート法</a:t>
            </a:r>
          </a:p>
        </p:txBody>
      </p:sp>
      <p:sp>
        <p:nvSpPr>
          <p:cNvPr id="21" name="テキスト ボックス 20">
            <a:extLst>
              <a:ext uri="{FF2B5EF4-FFF2-40B4-BE49-F238E27FC236}">
                <a16:creationId xmlns:a16="http://schemas.microsoft.com/office/drawing/2014/main" id="{CF53AA92-BD67-EA4D-2565-79E851B16B54}"/>
              </a:ext>
            </a:extLst>
          </p:cNvPr>
          <p:cNvSpPr txBox="1"/>
          <p:nvPr/>
        </p:nvSpPr>
        <p:spPr>
          <a:xfrm>
            <a:off x="356839" y="773151"/>
            <a:ext cx="9132761" cy="527825"/>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新規事業開発プロセスをモデル化したものとして、例えば“ステージゲート法”が知られている</a:t>
            </a:r>
            <a:endPar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各プロセスの中に、それぞれ準備しなければならない事項が複数存在している</a:t>
            </a:r>
            <a:endPar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a:extLst>
              <a:ext uri="{FF2B5EF4-FFF2-40B4-BE49-F238E27FC236}">
                <a16:creationId xmlns:a16="http://schemas.microsoft.com/office/drawing/2014/main" id="{E5BF82C8-1DBC-952E-9AE1-5D249B0A549F}"/>
              </a:ext>
            </a:extLst>
          </p:cNvPr>
          <p:cNvSpPr txBox="1"/>
          <p:nvPr/>
        </p:nvSpPr>
        <p:spPr>
          <a:xfrm>
            <a:off x="59475" y="2660907"/>
            <a:ext cx="9794482" cy="316522"/>
          </a:xfrm>
          <a:prstGeom prst="rect">
            <a:avLst/>
          </a:prstGeom>
          <a:noFill/>
          <a:ln w="12700">
            <a:noFill/>
          </a:ln>
        </p:spPr>
        <p:txBody>
          <a:bodyPr wrap="square" lIns="54000" tIns="54000" rIns="54000" bIns="54000" rtlCol="0" anchor="t" anchorCtr="0">
            <a:noAutofit/>
          </a:bodyPr>
          <a:lstStyle/>
          <a:p>
            <a:pPr marL="0" marR="0" lvl="0" indent="0" algn="l" defTabSz="495330" rtl="0" eaLnBrk="1" fontAlgn="auto" latinLnBrk="0" hangingPunct="1">
              <a:lnSpc>
                <a:spcPct val="100000"/>
              </a:lnSpc>
              <a:spcBef>
                <a:spcPts val="528"/>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mn-cs"/>
              </a:rPr>
              <a:t>ステージゲート法で定義される新規事業開発のプロセス</a:t>
            </a:r>
          </a:p>
        </p:txBody>
      </p:sp>
      <p:cxnSp>
        <p:nvCxnSpPr>
          <p:cNvPr id="23" name="直線コネクタ 22">
            <a:extLst>
              <a:ext uri="{FF2B5EF4-FFF2-40B4-BE49-F238E27FC236}">
                <a16:creationId xmlns:a16="http://schemas.microsoft.com/office/drawing/2014/main" id="{8033B7DB-7FD6-3B8F-3B2F-95899D7717BC}"/>
              </a:ext>
            </a:extLst>
          </p:cNvPr>
          <p:cNvCxnSpPr>
            <a:cxnSpLocks/>
          </p:cNvCxnSpPr>
          <p:nvPr/>
        </p:nvCxnSpPr>
        <p:spPr>
          <a:xfrm>
            <a:off x="59474" y="2977428"/>
            <a:ext cx="9794482" cy="0"/>
          </a:xfrm>
          <a:prstGeom prst="line">
            <a:avLst/>
          </a:prstGeom>
          <a:noFill/>
          <a:ln w="9525" cap="flat" cmpd="sng" algn="ctr">
            <a:solidFill>
              <a:sysClr val="windowText" lastClr="000000"/>
            </a:solidFill>
            <a:prstDash val="solid"/>
          </a:ln>
          <a:effectLst/>
        </p:spPr>
      </p:cxnSp>
      <p:sp>
        <p:nvSpPr>
          <p:cNvPr id="24" name="正方形/長方形 23">
            <a:extLst>
              <a:ext uri="{FF2B5EF4-FFF2-40B4-BE49-F238E27FC236}">
                <a16:creationId xmlns:a16="http://schemas.microsoft.com/office/drawing/2014/main" id="{1C40F3D8-B1D3-9532-9FEB-92A75B7E177E}"/>
              </a:ext>
            </a:extLst>
          </p:cNvPr>
          <p:cNvSpPr/>
          <p:nvPr/>
        </p:nvSpPr>
        <p:spPr>
          <a:xfrm>
            <a:off x="170987" y="3293951"/>
            <a:ext cx="178419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アイデア創出</a:t>
            </a:r>
          </a:p>
        </p:txBody>
      </p:sp>
      <p:sp>
        <p:nvSpPr>
          <p:cNvPr id="25" name="正方形/長方形 24">
            <a:extLst>
              <a:ext uri="{FF2B5EF4-FFF2-40B4-BE49-F238E27FC236}">
                <a16:creationId xmlns:a16="http://schemas.microsoft.com/office/drawing/2014/main" id="{C13D8D58-4F09-CE71-481D-9C834DD617FE}"/>
              </a:ext>
            </a:extLst>
          </p:cNvPr>
          <p:cNvSpPr/>
          <p:nvPr/>
        </p:nvSpPr>
        <p:spPr>
          <a:xfrm>
            <a:off x="2040674" y="3293950"/>
            <a:ext cx="178419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初期調査</a:t>
            </a:r>
          </a:p>
        </p:txBody>
      </p:sp>
      <p:sp>
        <p:nvSpPr>
          <p:cNvPr id="26" name="正方形/長方形 25">
            <a:extLst>
              <a:ext uri="{FF2B5EF4-FFF2-40B4-BE49-F238E27FC236}">
                <a16:creationId xmlns:a16="http://schemas.microsoft.com/office/drawing/2014/main" id="{902076EF-52E9-5F73-D2C9-5A9F9FCDEFE4}"/>
              </a:ext>
            </a:extLst>
          </p:cNvPr>
          <p:cNvSpPr/>
          <p:nvPr/>
        </p:nvSpPr>
        <p:spPr>
          <a:xfrm>
            <a:off x="3910361" y="3293950"/>
            <a:ext cx="178419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ビジネスプラン策定</a:t>
            </a:r>
          </a:p>
        </p:txBody>
      </p:sp>
      <p:sp>
        <p:nvSpPr>
          <p:cNvPr id="27" name="正方形/長方形 26">
            <a:extLst>
              <a:ext uri="{FF2B5EF4-FFF2-40B4-BE49-F238E27FC236}">
                <a16:creationId xmlns:a16="http://schemas.microsoft.com/office/drawing/2014/main" id="{648C2B49-2098-5519-0D3F-5201519E125B}"/>
              </a:ext>
            </a:extLst>
          </p:cNvPr>
          <p:cNvSpPr/>
          <p:nvPr/>
        </p:nvSpPr>
        <p:spPr>
          <a:xfrm>
            <a:off x="5780048" y="3293949"/>
            <a:ext cx="130097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開発</a:t>
            </a:r>
          </a:p>
        </p:txBody>
      </p:sp>
      <p:sp>
        <p:nvSpPr>
          <p:cNvPr id="28" name="正方形/長方形 27">
            <a:extLst>
              <a:ext uri="{FF2B5EF4-FFF2-40B4-BE49-F238E27FC236}">
                <a16:creationId xmlns:a16="http://schemas.microsoft.com/office/drawing/2014/main" id="{435CC010-3A6B-5375-DEFF-1335115EB989}"/>
              </a:ext>
            </a:extLst>
          </p:cNvPr>
          <p:cNvSpPr/>
          <p:nvPr/>
        </p:nvSpPr>
        <p:spPr>
          <a:xfrm>
            <a:off x="7166515" y="3293948"/>
            <a:ext cx="130097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テスト</a:t>
            </a:r>
          </a:p>
        </p:txBody>
      </p:sp>
      <p:sp>
        <p:nvSpPr>
          <p:cNvPr id="29" name="正方形/長方形 28">
            <a:extLst>
              <a:ext uri="{FF2B5EF4-FFF2-40B4-BE49-F238E27FC236}">
                <a16:creationId xmlns:a16="http://schemas.microsoft.com/office/drawing/2014/main" id="{69514E3E-0F20-79F1-0F11-530C3AA9A0DB}"/>
              </a:ext>
            </a:extLst>
          </p:cNvPr>
          <p:cNvSpPr/>
          <p:nvPr/>
        </p:nvSpPr>
        <p:spPr>
          <a:xfrm>
            <a:off x="8552982" y="3293948"/>
            <a:ext cx="130097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市場投入</a:t>
            </a:r>
          </a:p>
        </p:txBody>
      </p:sp>
      <p:sp>
        <p:nvSpPr>
          <p:cNvPr id="30" name="テキスト ボックス 29">
            <a:extLst>
              <a:ext uri="{FF2B5EF4-FFF2-40B4-BE49-F238E27FC236}">
                <a16:creationId xmlns:a16="http://schemas.microsoft.com/office/drawing/2014/main" id="{F4C22238-8722-9CA2-8A1B-C327117C8B62}"/>
              </a:ext>
            </a:extLst>
          </p:cNvPr>
          <p:cNvSpPr txBox="1"/>
          <p:nvPr/>
        </p:nvSpPr>
        <p:spPr>
          <a:xfrm>
            <a:off x="200724" y="3784609"/>
            <a:ext cx="1709852"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チーム内でのブレスト（アイディエーション）</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スクリーニング</a:t>
            </a:r>
            <a:endParaRPr kumimoji="1" lang="en-US" altLang="ja-JP" sz="140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顧客提供価値検討</a:t>
            </a:r>
          </a:p>
        </p:txBody>
      </p:sp>
      <p:sp>
        <p:nvSpPr>
          <p:cNvPr id="31" name="テキスト ボックス 30">
            <a:extLst>
              <a:ext uri="{FF2B5EF4-FFF2-40B4-BE49-F238E27FC236}">
                <a16:creationId xmlns:a16="http://schemas.microsoft.com/office/drawing/2014/main" id="{4599305F-399A-8860-12F9-100A9C661B9E}"/>
              </a:ext>
            </a:extLst>
          </p:cNvPr>
          <p:cNvSpPr txBox="1"/>
          <p:nvPr/>
        </p:nvSpPr>
        <p:spPr>
          <a:xfrm>
            <a:off x="2077845" y="3784609"/>
            <a:ext cx="1709852"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ユーザーヒアリング</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市場・競合調査</a:t>
            </a:r>
            <a:endParaRPr kumimoji="1" lang="en-US" altLang="ja-JP" sz="140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初期プロト設計</a:t>
            </a:r>
          </a:p>
        </p:txBody>
      </p:sp>
      <p:sp>
        <p:nvSpPr>
          <p:cNvPr id="32" name="テキスト ボックス 31">
            <a:extLst>
              <a:ext uri="{FF2B5EF4-FFF2-40B4-BE49-F238E27FC236}">
                <a16:creationId xmlns:a16="http://schemas.microsoft.com/office/drawing/2014/main" id="{8BB66BD0-A7B0-2F84-CF98-457E17872EA4}"/>
              </a:ext>
            </a:extLst>
          </p:cNvPr>
          <p:cNvSpPr txBox="1"/>
          <p:nvPr/>
        </p:nvSpPr>
        <p:spPr>
          <a:xfrm>
            <a:off x="4018158" y="3784609"/>
            <a:ext cx="1709852"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ビジネスモデル開発（想定顧客および提供価値ならびにマネタイズの仕組み整理）</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事業計画策定（中期的な新事業展開シナリオ）</a:t>
            </a:r>
            <a:endParaRPr kumimoji="1" lang="ja-JP" altLang="en-US" sz="1400" baseline="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8C4FE7A8-927D-B0E2-FD23-7DDCD2E15723}"/>
              </a:ext>
            </a:extLst>
          </p:cNvPr>
          <p:cNvSpPr txBox="1"/>
          <p:nvPr/>
        </p:nvSpPr>
        <p:spPr>
          <a:xfrm>
            <a:off x="5835807" y="3758575"/>
            <a:ext cx="1144857"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サービスメニューの本格開発</a:t>
            </a:r>
          </a:p>
        </p:txBody>
      </p:sp>
      <p:sp>
        <p:nvSpPr>
          <p:cNvPr id="34" name="テキスト ボックス 33">
            <a:extLst>
              <a:ext uri="{FF2B5EF4-FFF2-40B4-BE49-F238E27FC236}">
                <a16:creationId xmlns:a16="http://schemas.microsoft.com/office/drawing/2014/main" id="{8CCB8E6E-9244-5182-ED05-602E98786596}"/>
              </a:ext>
            </a:extLst>
          </p:cNvPr>
          <p:cNvSpPr txBox="1"/>
          <p:nvPr/>
        </p:nvSpPr>
        <p:spPr>
          <a:xfrm>
            <a:off x="7244573" y="3758575"/>
            <a:ext cx="1144857"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トライアル実施</a:t>
            </a:r>
          </a:p>
        </p:txBody>
      </p:sp>
      <p:sp>
        <p:nvSpPr>
          <p:cNvPr id="35" name="楕円 34">
            <a:extLst>
              <a:ext uri="{FF2B5EF4-FFF2-40B4-BE49-F238E27FC236}">
                <a16:creationId xmlns:a16="http://schemas.microsoft.com/office/drawing/2014/main" id="{BBF1BF1F-A083-5778-4E44-F783961E76A1}"/>
              </a:ext>
            </a:extLst>
          </p:cNvPr>
          <p:cNvSpPr/>
          <p:nvPr/>
        </p:nvSpPr>
        <p:spPr>
          <a:xfrm>
            <a:off x="59474" y="3204744"/>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１</a:t>
            </a:r>
          </a:p>
        </p:txBody>
      </p:sp>
      <p:sp>
        <p:nvSpPr>
          <p:cNvPr id="36" name="楕円 35">
            <a:extLst>
              <a:ext uri="{FF2B5EF4-FFF2-40B4-BE49-F238E27FC236}">
                <a16:creationId xmlns:a16="http://schemas.microsoft.com/office/drawing/2014/main" id="{3B104D58-FBB0-C5C6-463B-C3D3CA85FF41}"/>
              </a:ext>
            </a:extLst>
          </p:cNvPr>
          <p:cNvSpPr/>
          <p:nvPr/>
        </p:nvSpPr>
        <p:spPr>
          <a:xfrm>
            <a:off x="1971906" y="3208454"/>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２</a:t>
            </a:r>
          </a:p>
        </p:txBody>
      </p:sp>
      <p:sp>
        <p:nvSpPr>
          <p:cNvPr id="37" name="楕円 36">
            <a:extLst>
              <a:ext uri="{FF2B5EF4-FFF2-40B4-BE49-F238E27FC236}">
                <a16:creationId xmlns:a16="http://schemas.microsoft.com/office/drawing/2014/main" id="{6918908E-F1BD-2ACA-CA54-53CB1FC7CBF2}"/>
              </a:ext>
            </a:extLst>
          </p:cNvPr>
          <p:cNvSpPr/>
          <p:nvPr/>
        </p:nvSpPr>
        <p:spPr>
          <a:xfrm>
            <a:off x="3783321" y="3197307"/>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３</a:t>
            </a:r>
          </a:p>
        </p:txBody>
      </p:sp>
      <p:sp>
        <p:nvSpPr>
          <p:cNvPr id="38" name="楕円 37">
            <a:extLst>
              <a:ext uri="{FF2B5EF4-FFF2-40B4-BE49-F238E27FC236}">
                <a16:creationId xmlns:a16="http://schemas.microsoft.com/office/drawing/2014/main" id="{DFADD960-5382-5B3B-BB91-50A036F8E09E}"/>
              </a:ext>
            </a:extLst>
          </p:cNvPr>
          <p:cNvSpPr/>
          <p:nvPr/>
        </p:nvSpPr>
        <p:spPr>
          <a:xfrm>
            <a:off x="5675313" y="3201028"/>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４</a:t>
            </a:r>
          </a:p>
        </p:txBody>
      </p:sp>
      <p:sp>
        <p:nvSpPr>
          <p:cNvPr id="39" name="楕円 38">
            <a:extLst>
              <a:ext uri="{FF2B5EF4-FFF2-40B4-BE49-F238E27FC236}">
                <a16:creationId xmlns:a16="http://schemas.microsoft.com/office/drawing/2014/main" id="{B1D8A8B5-41A5-AC98-9A27-2EC3A3EDE052}"/>
              </a:ext>
            </a:extLst>
          </p:cNvPr>
          <p:cNvSpPr/>
          <p:nvPr/>
        </p:nvSpPr>
        <p:spPr>
          <a:xfrm>
            <a:off x="7081023" y="3203430"/>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５</a:t>
            </a:r>
          </a:p>
        </p:txBody>
      </p:sp>
      <p:sp>
        <p:nvSpPr>
          <p:cNvPr id="40" name="楕円 39">
            <a:extLst>
              <a:ext uri="{FF2B5EF4-FFF2-40B4-BE49-F238E27FC236}">
                <a16:creationId xmlns:a16="http://schemas.microsoft.com/office/drawing/2014/main" id="{E2BD774F-93C8-AE86-6A22-1F897755D09C}"/>
              </a:ext>
            </a:extLst>
          </p:cNvPr>
          <p:cNvSpPr/>
          <p:nvPr/>
        </p:nvSpPr>
        <p:spPr>
          <a:xfrm>
            <a:off x="8467865" y="3200350"/>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６</a:t>
            </a:r>
          </a:p>
        </p:txBody>
      </p:sp>
      <p:sp>
        <p:nvSpPr>
          <p:cNvPr id="41" name="正方形/長方形 40">
            <a:extLst>
              <a:ext uri="{FF2B5EF4-FFF2-40B4-BE49-F238E27FC236}">
                <a16:creationId xmlns:a16="http://schemas.microsoft.com/office/drawing/2014/main" id="{666FCC7C-C102-8A61-A72A-F39F212DB10B}"/>
              </a:ext>
            </a:extLst>
          </p:cNvPr>
          <p:cNvSpPr/>
          <p:nvPr/>
        </p:nvSpPr>
        <p:spPr>
          <a:xfrm>
            <a:off x="356839" y="1379928"/>
            <a:ext cx="9222058" cy="892088"/>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r>
              <a:rPr kumimoji="1" lang="ja-JP" altLang="en-US" sz="1400">
                <a:solidFill>
                  <a:srgbClr val="000000"/>
                </a:solidFill>
                <a:latin typeface="Meiryo UI" panose="020B0604030504040204" pitchFamily="50" charset="-128"/>
                <a:ea typeface="Meiryo UI" panose="020B0604030504040204" pitchFamily="50" charset="-128"/>
              </a:rPr>
              <a:t>参考：ステージゲート法とは</a:t>
            </a:r>
            <a:endParaRPr kumimoji="1" lang="en-US" altLang="ja-JP" sz="1400">
              <a:solidFill>
                <a:srgbClr val="000000"/>
              </a:solidFill>
              <a:latin typeface="Meiryo UI" panose="020B0604030504040204" pitchFamily="50" charset="-128"/>
              <a:ea typeface="Meiryo UI" panose="020B0604030504040204" pitchFamily="50" charset="-128"/>
            </a:endParaRPr>
          </a:p>
          <a:p>
            <a:r>
              <a:rPr kumimoji="1" lang="ja-JP" altLang="en-US" sz="1400">
                <a:solidFill>
                  <a:srgbClr val="000000"/>
                </a:solidFill>
                <a:latin typeface="Meiryo UI" panose="020B0604030504040204" pitchFamily="50" charset="-128"/>
                <a:ea typeface="Meiryo UI" panose="020B0604030504040204" pitchFamily="50" charset="-128"/>
              </a:rPr>
              <a:t>ステージゲート法とは、新製品をアイデアから市場投入、そしてさらにその先まで展開するまでのモデルであり、その活動を効果的、効率的にマネジメントすることを目的にした新製品の開発プロセス／システム</a:t>
            </a:r>
            <a:endParaRPr kumimoji="1" lang="en-US" altLang="ja-JP" sz="1400">
              <a:solidFill>
                <a:srgbClr val="000000"/>
              </a:solidFill>
              <a:latin typeface="Meiryo UI" panose="020B0604030504040204" pitchFamily="50" charset="-128"/>
              <a:ea typeface="Meiryo UI" panose="020B0604030504040204" pitchFamily="50" charset="-128"/>
            </a:endParaRPr>
          </a:p>
          <a:p>
            <a:pPr algn="r"/>
            <a:r>
              <a:rPr kumimoji="1" lang="ja-JP" altLang="en-US" sz="1100">
                <a:solidFill>
                  <a:srgbClr val="000000"/>
                </a:solidFill>
                <a:latin typeface="Meiryo UI" panose="020B0604030504040204" pitchFamily="50" charset="-128"/>
                <a:ea typeface="Meiryo UI" panose="020B0604030504040204" pitchFamily="50" charset="-128"/>
              </a:rPr>
              <a:t>（出典）ロバート・</a:t>
            </a:r>
            <a:r>
              <a:rPr kumimoji="1" lang="en-US" altLang="ja-JP" sz="1100">
                <a:solidFill>
                  <a:srgbClr val="000000"/>
                </a:solidFill>
                <a:latin typeface="Meiryo UI" panose="020B0604030504040204" pitchFamily="50" charset="-128"/>
                <a:ea typeface="Meiryo UI" panose="020B0604030504040204" pitchFamily="50" charset="-128"/>
              </a:rPr>
              <a:t>G</a:t>
            </a:r>
            <a:r>
              <a:rPr kumimoji="1" lang="ja-JP" altLang="en-US" sz="1100">
                <a:solidFill>
                  <a:srgbClr val="000000"/>
                </a:solidFill>
                <a:latin typeface="Meiryo UI" panose="020B0604030504040204" pitchFamily="50" charset="-128"/>
                <a:ea typeface="Meiryo UI" panose="020B0604030504040204" pitchFamily="50" charset="-128"/>
              </a:rPr>
              <a:t>・クーパー著、浪江一公訳「ステージゲート法　製造業のためのイノベーション・マネジメント」英知出版（</a:t>
            </a:r>
            <a:r>
              <a:rPr kumimoji="1" lang="en-US" altLang="ja-JP" sz="1100">
                <a:solidFill>
                  <a:srgbClr val="000000"/>
                </a:solidFill>
                <a:latin typeface="Meiryo UI" panose="020B0604030504040204" pitchFamily="50" charset="-128"/>
                <a:ea typeface="Meiryo UI" panose="020B0604030504040204" pitchFamily="50" charset="-128"/>
              </a:rPr>
              <a:t>2012</a:t>
            </a:r>
            <a:r>
              <a:rPr kumimoji="1" lang="ja-JP" altLang="en-US" sz="1100">
                <a:solidFill>
                  <a:srgbClr val="000000"/>
                </a:solidFill>
                <a:latin typeface="Meiryo UI" panose="020B0604030504040204" pitchFamily="50" charset="-128"/>
                <a:ea typeface="Meiryo UI" panose="020B0604030504040204" pitchFamily="50" charset="-128"/>
              </a:rPr>
              <a:t>）</a:t>
            </a:r>
          </a:p>
        </p:txBody>
      </p:sp>
      <p:sp>
        <p:nvSpPr>
          <p:cNvPr id="3" name="テキスト ボックス 2">
            <a:extLst>
              <a:ext uri="{FF2B5EF4-FFF2-40B4-BE49-F238E27FC236}">
                <a16:creationId xmlns:a16="http://schemas.microsoft.com/office/drawing/2014/main" id="{95F01FC9-7AE9-2846-AD06-00F633AA76D0}"/>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9</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513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２．インプット①・新規事業　－ビジネスモデル</a:t>
            </a:r>
          </a:p>
        </p:txBody>
      </p:sp>
      <p:sp>
        <p:nvSpPr>
          <p:cNvPr id="21" name="テキスト ボックス 20">
            <a:extLst>
              <a:ext uri="{FF2B5EF4-FFF2-40B4-BE49-F238E27FC236}">
                <a16:creationId xmlns:a16="http://schemas.microsoft.com/office/drawing/2014/main" id="{CF53AA92-BD67-EA4D-2565-79E851B16B54}"/>
              </a:ext>
            </a:extLst>
          </p:cNvPr>
          <p:cNvSpPr txBox="1"/>
          <p:nvPr/>
        </p:nvSpPr>
        <p:spPr>
          <a:xfrm>
            <a:off x="356839" y="773151"/>
            <a:ext cx="9132761" cy="527825"/>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a:solidFill>
                  <a:srgbClr val="C00000"/>
                </a:solidFill>
                <a:latin typeface="Meiryo UI" panose="020B0604030504040204" pitchFamily="50" charset="-128"/>
                <a:ea typeface="Meiryo UI" panose="020B0604030504040204" pitchFamily="50" charset="-128"/>
              </a:rPr>
              <a:t>ビジネスモデルは、顧客に価値を提供して収益を得る仕組みのこと</a:t>
            </a:r>
            <a:endParaRPr kumimoji="1" lang="en-US" altLang="ja-JP" sz="1600" b="1">
              <a:solidFill>
                <a:srgbClr val="C0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誰に（</a:t>
            </a:r>
            <a:r>
              <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WHO</a:t>
            </a: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）、何を（</a:t>
            </a:r>
            <a:r>
              <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WHAT</a:t>
            </a: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）、どのようにして（</a:t>
            </a:r>
            <a:r>
              <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HOW</a:t>
            </a: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）提供するのか？を考える</a:t>
            </a:r>
            <a:endPar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3" name="楕円 2">
            <a:extLst>
              <a:ext uri="{FF2B5EF4-FFF2-40B4-BE49-F238E27FC236}">
                <a16:creationId xmlns:a16="http://schemas.microsoft.com/office/drawing/2014/main" id="{2AF8D223-4896-1785-FF2B-B8A394B94379}"/>
              </a:ext>
            </a:extLst>
          </p:cNvPr>
          <p:cNvSpPr/>
          <p:nvPr/>
        </p:nvSpPr>
        <p:spPr>
          <a:xfrm>
            <a:off x="6943357" y="2249655"/>
            <a:ext cx="2222244" cy="2183755"/>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顧客</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5" name="楕円 4">
            <a:extLst>
              <a:ext uri="{FF2B5EF4-FFF2-40B4-BE49-F238E27FC236}">
                <a16:creationId xmlns:a16="http://schemas.microsoft.com/office/drawing/2014/main" id="{EE4A3E7B-35D8-FF86-A308-794DC0B4100C}"/>
              </a:ext>
            </a:extLst>
          </p:cNvPr>
          <p:cNvSpPr/>
          <p:nvPr/>
        </p:nvSpPr>
        <p:spPr>
          <a:xfrm>
            <a:off x="588046" y="2249658"/>
            <a:ext cx="2222244" cy="2183755"/>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自社</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6" name="矢印: 右 5">
            <a:extLst>
              <a:ext uri="{FF2B5EF4-FFF2-40B4-BE49-F238E27FC236}">
                <a16:creationId xmlns:a16="http://schemas.microsoft.com/office/drawing/2014/main" id="{EEC83C25-CBE8-0781-58EB-E97CA14265A2}"/>
              </a:ext>
            </a:extLst>
          </p:cNvPr>
          <p:cNvSpPr/>
          <p:nvPr/>
        </p:nvSpPr>
        <p:spPr>
          <a:xfrm>
            <a:off x="2435605" y="3049630"/>
            <a:ext cx="808892" cy="583809"/>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1BAD2A23-9A6F-8393-43DF-CF9CD07F1293}"/>
              </a:ext>
            </a:extLst>
          </p:cNvPr>
          <p:cNvSpPr/>
          <p:nvPr/>
        </p:nvSpPr>
        <p:spPr>
          <a:xfrm>
            <a:off x="3319976" y="3002228"/>
            <a:ext cx="1233038" cy="67861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4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価値</a:t>
            </a:r>
          </a:p>
        </p:txBody>
      </p:sp>
      <p:sp>
        <p:nvSpPr>
          <p:cNvPr id="23" name="矢印: 右 22">
            <a:extLst>
              <a:ext uri="{FF2B5EF4-FFF2-40B4-BE49-F238E27FC236}">
                <a16:creationId xmlns:a16="http://schemas.microsoft.com/office/drawing/2014/main" id="{6AAF4E20-E40D-E93D-8F0A-A93A3D0105A6}"/>
              </a:ext>
            </a:extLst>
          </p:cNvPr>
          <p:cNvSpPr/>
          <p:nvPr/>
        </p:nvSpPr>
        <p:spPr>
          <a:xfrm>
            <a:off x="4687609" y="3049629"/>
            <a:ext cx="2121153" cy="583809"/>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4" name="矢印: 右 33">
            <a:extLst>
              <a:ext uri="{FF2B5EF4-FFF2-40B4-BE49-F238E27FC236}">
                <a16:creationId xmlns:a16="http://schemas.microsoft.com/office/drawing/2014/main" id="{91DFE387-BEC3-0707-421F-36CA134CAD0B}"/>
              </a:ext>
            </a:extLst>
          </p:cNvPr>
          <p:cNvSpPr/>
          <p:nvPr/>
        </p:nvSpPr>
        <p:spPr>
          <a:xfrm rot="16200000">
            <a:off x="1294723" y="4685744"/>
            <a:ext cx="808892" cy="583809"/>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92A740BA-0F18-4E9B-812F-45ECD5BE05DC}"/>
              </a:ext>
            </a:extLst>
          </p:cNvPr>
          <p:cNvSpPr/>
          <p:nvPr/>
        </p:nvSpPr>
        <p:spPr>
          <a:xfrm>
            <a:off x="1554480" y="5219114"/>
            <a:ext cx="6632917" cy="162975"/>
          </a:xfrm>
          <a:prstGeom prst="rect">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6" name="正方形/長方形 35">
            <a:extLst>
              <a:ext uri="{FF2B5EF4-FFF2-40B4-BE49-F238E27FC236}">
                <a16:creationId xmlns:a16="http://schemas.microsoft.com/office/drawing/2014/main" id="{2A16A356-C7CF-55F7-C540-5AAAFAFE406F}"/>
              </a:ext>
            </a:extLst>
          </p:cNvPr>
          <p:cNvSpPr/>
          <p:nvPr/>
        </p:nvSpPr>
        <p:spPr>
          <a:xfrm>
            <a:off x="7941186" y="4573202"/>
            <a:ext cx="288388" cy="808887"/>
          </a:xfrm>
          <a:prstGeom prst="rect">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38" name="図 37" descr="賭博場, 部屋, テーブル が含まれている画像&#10;&#10;自動的に生成された説明">
            <a:extLst>
              <a:ext uri="{FF2B5EF4-FFF2-40B4-BE49-F238E27FC236}">
                <a16:creationId xmlns:a16="http://schemas.microsoft.com/office/drawing/2014/main" id="{11A87A32-9B5A-C07D-B6CA-B8C05A71A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427" y="4605175"/>
            <a:ext cx="587808" cy="613933"/>
          </a:xfrm>
          <a:prstGeom prst="rect">
            <a:avLst/>
          </a:prstGeom>
        </p:spPr>
      </p:pic>
      <p:sp>
        <p:nvSpPr>
          <p:cNvPr id="39" name="正方形/長方形 38">
            <a:extLst>
              <a:ext uri="{FF2B5EF4-FFF2-40B4-BE49-F238E27FC236}">
                <a16:creationId xmlns:a16="http://schemas.microsoft.com/office/drawing/2014/main" id="{67D696D9-47A0-FB15-F638-CAB670666CA4}"/>
              </a:ext>
            </a:extLst>
          </p:cNvPr>
          <p:cNvSpPr/>
          <p:nvPr/>
        </p:nvSpPr>
        <p:spPr>
          <a:xfrm>
            <a:off x="7437960" y="1828799"/>
            <a:ext cx="1233038" cy="313763"/>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WHO</a:t>
            </a:r>
            <a:endParaRPr kumimoji="1" lang="ja-JP" altLang="en-US"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881D52AC-95B0-BBD4-6936-C902F3AA4CF2}"/>
              </a:ext>
            </a:extLst>
          </p:cNvPr>
          <p:cNvSpPr/>
          <p:nvPr/>
        </p:nvSpPr>
        <p:spPr>
          <a:xfrm>
            <a:off x="1315329" y="1824251"/>
            <a:ext cx="2904979" cy="313763"/>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WHAT</a:t>
            </a:r>
            <a:endParaRPr kumimoji="1" lang="ja-JP" altLang="en-US"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a:extLst>
              <a:ext uri="{FF2B5EF4-FFF2-40B4-BE49-F238E27FC236}">
                <a16:creationId xmlns:a16="http://schemas.microsoft.com/office/drawing/2014/main" id="{70EA5621-5A89-D6B6-B556-A998BCDE4D0B}"/>
              </a:ext>
            </a:extLst>
          </p:cNvPr>
          <p:cNvSpPr/>
          <p:nvPr/>
        </p:nvSpPr>
        <p:spPr>
          <a:xfrm>
            <a:off x="4933068" y="1824250"/>
            <a:ext cx="1648263" cy="313763"/>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HOW</a:t>
            </a:r>
            <a:endParaRPr kumimoji="1" lang="ja-JP" altLang="en-US"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41AC7932-FB83-7A20-9256-D4B53B88B59A}"/>
              </a:ext>
            </a:extLst>
          </p:cNvPr>
          <p:cNvSpPr txBox="1"/>
          <p:nvPr/>
        </p:nvSpPr>
        <p:spPr>
          <a:xfrm>
            <a:off x="4775982" y="3530991"/>
            <a:ext cx="1744393"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価値の提供方法</a:t>
            </a:r>
          </a:p>
        </p:txBody>
      </p:sp>
      <p:sp>
        <p:nvSpPr>
          <p:cNvPr id="7" name="テキスト ボックス 6">
            <a:extLst>
              <a:ext uri="{FF2B5EF4-FFF2-40B4-BE49-F238E27FC236}">
                <a16:creationId xmlns:a16="http://schemas.microsoft.com/office/drawing/2014/main" id="{F1CC8AF5-02F7-6286-4D2D-A805AA90F785}"/>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10</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215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２．インプット①・新規事業　－</a:t>
            </a:r>
            <a:r>
              <a:rPr kumimoji="1" lang="ja-JP" altLang="en-US" sz="2400" b="1">
                <a:solidFill>
                  <a:srgbClr val="C00000"/>
                </a:solidFill>
                <a:latin typeface="Meiryo UI" panose="020B0604030504040204" pitchFamily="50" charset="-128"/>
                <a:ea typeface="Meiryo UI" panose="020B0604030504040204" pitchFamily="50" charset="-128"/>
              </a:rPr>
              <a:t>参考：ビジネスモデルキャンバス</a:t>
            </a:r>
          </a:p>
        </p:txBody>
      </p:sp>
      <p:sp>
        <p:nvSpPr>
          <p:cNvPr id="21" name="テキスト ボックス 20">
            <a:extLst>
              <a:ext uri="{FF2B5EF4-FFF2-40B4-BE49-F238E27FC236}">
                <a16:creationId xmlns:a16="http://schemas.microsoft.com/office/drawing/2014/main" id="{CF53AA92-BD67-EA4D-2565-79E851B16B54}"/>
              </a:ext>
            </a:extLst>
          </p:cNvPr>
          <p:cNvSpPr txBox="1"/>
          <p:nvPr/>
        </p:nvSpPr>
        <p:spPr>
          <a:xfrm>
            <a:off x="356839" y="773151"/>
            <a:ext cx="9132761" cy="527825"/>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a:solidFill>
                  <a:srgbClr val="C00000"/>
                </a:solidFill>
                <a:latin typeface="Meiryo UI" panose="020B0604030504040204" pitchFamily="50" charset="-128"/>
                <a:ea typeface="Meiryo UI" panose="020B0604030504040204" pitchFamily="50" charset="-128"/>
              </a:rPr>
              <a:t>ビジネスモデルについて、まずは俯瞰的に整理するためのツールとして、ビジネスモデルキャンバスが知られている</a:t>
            </a:r>
            <a:endPar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33646827-6463-1703-1498-34C9C9A4C023}"/>
              </a:ext>
            </a:extLst>
          </p:cNvPr>
          <p:cNvSpPr/>
          <p:nvPr/>
        </p:nvSpPr>
        <p:spPr>
          <a:xfrm>
            <a:off x="753195" y="1431332"/>
            <a:ext cx="1671492" cy="362296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E167DDB-F9A3-80E7-38B7-B411D3DE199F}"/>
              </a:ext>
            </a:extLst>
          </p:cNvPr>
          <p:cNvSpPr/>
          <p:nvPr/>
        </p:nvSpPr>
        <p:spPr>
          <a:xfrm>
            <a:off x="2424301" y="1431332"/>
            <a:ext cx="1671492" cy="1821873"/>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E1E0E431-B206-32CD-C1B4-57472B4A7D08}"/>
              </a:ext>
            </a:extLst>
          </p:cNvPr>
          <p:cNvSpPr/>
          <p:nvPr/>
        </p:nvSpPr>
        <p:spPr>
          <a:xfrm>
            <a:off x="2424301" y="3253205"/>
            <a:ext cx="1671492" cy="1801091"/>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D8CE0D7-F47F-EEEB-0D3D-74F898D145CD}"/>
              </a:ext>
            </a:extLst>
          </p:cNvPr>
          <p:cNvSpPr/>
          <p:nvPr/>
        </p:nvSpPr>
        <p:spPr>
          <a:xfrm>
            <a:off x="4095411" y="1431332"/>
            <a:ext cx="1671492" cy="362296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3C8EBD1-7F9F-D97D-975E-949DBCBE8AEB}"/>
              </a:ext>
            </a:extLst>
          </p:cNvPr>
          <p:cNvSpPr/>
          <p:nvPr/>
        </p:nvSpPr>
        <p:spPr>
          <a:xfrm>
            <a:off x="5773446" y="1431332"/>
            <a:ext cx="1671492" cy="1821873"/>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B7216CF2-29F7-7797-936C-BE45293781B3}"/>
              </a:ext>
            </a:extLst>
          </p:cNvPr>
          <p:cNvSpPr/>
          <p:nvPr/>
        </p:nvSpPr>
        <p:spPr>
          <a:xfrm>
            <a:off x="5773446" y="3253205"/>
            <a:ext cx="1671492" cy="1801091"/>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328AD7-A2CB-7FB7-0FCA-45A9EE620DD4}"/>
              </a:ext>
            </a:extLst>
          </p:cNvPr>
          <p:cNvSpPr/>
          <p:nvPr/>
        </p:nvSpPr>
        <p:spPr>
          <a:xfrm>
            <a:off x="7443792" y="1431332"/>
            <a:ext cx="1671492" cy="362296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1B1A7D0D-AF46-8ED9-3E8A-A813A01D97FB}"/>
              </a:ext>
            </a:extLst>
          </p:cNvPr>
          <p:cNvSpPr/>
          <p:nvPr/>
        </p:nvSpPr>
        <p:spPr>
          <a:xfrm>
            <a:off x="753195" y="5054296"/>
            <a:ext cx="4178780" cy="1541318"/>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6AFBD6A-EFCF-1B19-BDDA-ED60F2D8DBB3}"/>
              </a:ext>
            </a:extLst>
          </p:cNvPr>
          <p:cNvSpPr/>
          <p:nvPr/>
        </p:nvSpPr>
        <p:spPr>
          <a:xfrm>
            <a:off x="4938084" y="5054296"/>
            <a:ext cx="4178780" cy="1541318"/>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indent="-171450" algn="l">
              <a:buFont typeface="Arial" panose="020B0604020202020204" pitchFamily="34" charset="0"/>
              <a:buChar char="•"/>
            </a:pPr>
            <a:endParaRPr kumimoji="1" lang="ja-JP" altLang="en-US" sz="110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9C3A99BC-15AD-1C09-829E-9FE6D8ABA6ED}"/>
              </a:ext>
            </a:extLst>
          </p:cNvPr>
          <p:cNvSpPr txBox="1"/>
          <p:nvPr/>
        </p:nvSpPr>
        <p:spPr>
          <a:xfrm>
            <a:off x="753195" y="1431332"/>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パートナー</a:t>
            </a:r>
          </a:p>
        </p:txBody>
      </p:sp>
      <p:sp>
        <p:nvSpPr>
          <p:cNvPr id="17" name="テキスト ボックス 16">
            <a:extLst>
              <a:ext uri="{FF2B5EF4-FFF2-40B4-BE49-F238E27FC236}">
                <a16:creationId xmlns:a16="http://schemas.microsoft.com/office/drawing/2014/main" id="{354F619A-BD10-C9AB-D082-D4D6E390300D}"/>
              </a:ext>
            </a:extLst>
          </p:cNvPr>
          <p:cNvSpPr txBox="1"/>
          <p:nvPr/>
        </p:nvSpPr>
        <p:spPr>
          <a:xfrm>
            <a:off x="2431230" y="1443599"/>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主要活動</a:t>
            </a:r>
          </a:p>
        </p:txBody>
      </p:sp>
      <p:sp>
        <p:nvSpPr>
          <p:cNvPr id="18" name="テキスト ボックス 17">
            <a:extLst>
              <a:ext uri="{FF2B5EF4-FFF2-40B4-BE49-F238E27FC236}">
                <a16:creationId xmlns:a16="http://schemas.microsoft.com/office/drawing/2014/main" id="{4C7D534B-2E28-613B-F999-E75A97786406}"/>
              </a:ext>
            </a:extLst>
          </p:cNvPr>
          <p:cNvSpPr txBox="1"/>
          <p:nvPr/>
        </p:nvSpPr>
        <p:spPr>
          <a:xfrm>
            <a:off x="2459540" y="3265472"/>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リソース</a:t>
            </a:r>
          </a:p>
        </p:txBody>
      </p:sp>
      <p:sp>
        <p:nvSpPr>
          <p:cNvPr id="19" name="テキスト ボックス 18">
            <a:extLst>
              <a:ext uri="{FF2B5EF4-FFF2-40B4-BE49-F238E27FC236}">
                <a16:creationId xmlns:a16="http://schemas.microsoft.com/office/drawing/2014/main" id="{7F7B0C7F-DA4F-9AA1-4BE1-801C010494EB}"/>
              </a:ext>
            </a:extLst>
          </p:cNvPr>
          <p:cNvSpPr txBox="1"/>
          <p:nvPr/>
        </p:nvSpPr>
        <p:spPr>
          <a:xfrm>
            <a:off x="4163649" y="1431331"/>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価値提案</a:t>
            </a:r>
          </a:p>
        </p:txBody>
      </p:sp>
      <p:sp>
        <p:nvSpPr>
          <p:cNvPr id="20" name="テキスト ボックス 19">
            <a:extLst>
              <a:ext uri="{FF2B5EF4-FFF2-40B4-BE49-F238E27FC236}">
                <a16:creationId xmlns:a16="http://schemas.microsoft.com/office/drawing/2014/main" id="{69706077-F9BD-0879-65AB-1151A0C1E16F}"/>
              </a:ext>
            </a:extLst>
          </p:cNvPr>
          <p:cNvSpPr txBox="1"/>
          <p:nvPr/>
        </p:nvSpPr>
        <p:spPr>
          <a:xfrm>
            <a:off x="5833995" y="1440134"/>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顧客との関係</a:t>
            </a:r>
          </a:p>
        </p:txBody>
      </p:sp>
      <p:sp>
        <p:nvSpPr>
          <p:cNvPr id="42" name="テキスト ボックス 41">
            <a:extLst>
              <a:ext uri="{FF2B5EF4-FFF2-40B4-BE49-F238E27FC236}">
                <a16:creationId xmlns:a16="http://schemas.microsoft.com/office/drawing/2014/main" id="{F7407924-1634-6711-2E27-87F66EF3E106}"/>
              </a:ext>
            </a:extLst>
          </p:cNvPr>
          <p:cNvSpPr txBox="1"/>
          <p:nvPr/>
        </p:nvSpPr>
        <p:spPr>
          <a:xfrm>
            <a:off x="5890585" y="3265472"/>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チャネル</a:t>
            </a:r>
          </a:p>
        </p:txBody>
      </p:sp>
      <p:sp>
        <p:nvSpPr>
          <p:cNvPr id="43" name="テキスト ボックス 42">
            <a:extLst>
              <a:ext uri="{FF2B5EF4-FFF2-40B4-BE49-F238E27FC236}">
                <a16:creationId xmlns:a16="http://schemas.microsoft.com/office/drawing/2014/main" id="{2597955C-F0C7-4595-B84B-4B62BACBC89D}"/>
              </a:ext>
            </a:extLst>
          </p:cNvPr>
          <p:cNvSpPr txBox="1"/>
          <p:nvPr/>
        </p:nvSpPr>
        <p:spPr>
          <a:xfrm>
            <a:off x="7472023" y="1457957"/>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顧客</a:t>
            </a:r>
          </a:p>
        </p:txBody>
      </p:sp>
      <p:sp>
        <p:nvSpPr>
          <p:cNvPr id="44" name="テキスト ボックス 43">
            <a:extLst>
              <a:ext uri="{FF2B5EF4-FFF2-40B4-BE49-F238E27FC236}">
                <a16:creationId xmlns:a16="http://schemas.microsoft.com/office/drawing/2014/main" id="{4BA24D0B-82B2-356A-B0D1-E2E892C89F7B}"/>
              </a:ext>
            </a:extLst>
          </p:cNvPr>
          <p:cNvSpPr txBox="1"/>
          <p:nvPr/>
        </p:nvSpPr>
        <p:spPr>
          <a:xfrm>
            <a:off x="828768" y="5062015"/>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コスト</a:t>
            </a:r>
          </a:p>
        </p:txBody>
      </p:sp>
      <p:sp>
        <p:nvSpPr>
          <p:cNvPr id="45" name="テキスト ボックス 44">
            <a:extLst>
              <a:ext uri="{FF2B5EF4-FFF2-40B4-BE49-F238E27FC236}">
                <a16:creationId xmlns:a16="http://schemas.microsoft.com/office/drawing/2014/main" id="{2C8B70DC-71E5-7284-4095-1A62CD6B1F3E}"/>
              </a:ext>
            </a:extLst>
          </p:cNvPr>
          <p:cNvSpPr txBox="1"/>
          <p:nvPr/>
        </p:nvSpPr>
        <p:spPr>
          <a:xfrm>
            <a:off x="5007548" y="5062015"/>
            <a:ext cx="1136889" cy="379413"/>
          </a:xfrm>
          <a:prstGeom prst="rect">
            <a:avLst/>
          </a:prstGeom>
          <a:noFill/>
          <a:ln w="12700">
            <a:noFill/>
          </a:ln>
        </p:spPr>
        <p:txBody>
          <a:bodyPr wrap="square" lIns="54000" tIns="54000" rIns="54000" bIns="54000" rtlCol="0" anchor="t" anchorCtr="0">
            <a:noAutofit/>
          </a:bodyPr>
          <a:lstStyle/>
          <a:p>
            <a:pPr defTabSz="495330">
              <a:spcBef>
                <a:spcPts val="528"/>
              </a:spcBef>
              <a:spcAft>
                <a:spcPct val="0"/>
              </a:spcAft>
            </a:pPr>
            <a:r>
              <a:rPr kumimoji="1" lang="ja-JP" altLang="en-US" sz="1200">
                <a:solidFill>
                  <a:prstClr val="black"/>
                </a:solidFill>
                <a:latin typeface="Meiryo UI" panose="020B0604030504040204" pitchFamily="50" charset="-128"/>
                <a:ea typeface="Meiryo UI" panose="020B0604030504040204" pitchFamily="50" charset="-128"/>
              </a:rPr>
              <a:t>収益</a:t>
            </a:r>
          </a:p>
        </p:txBody>
      </p:sp>
      <p:sp>
        <p:nvSpPr>
          <p:cNvPr id="3" name="テキスト ボックス 2">
            <a:extLst>
              <a:ext uri="{FF2B5EF4-FFF2-40B4-BE49-F238E27FC236}">
                <a16:creationId xmlns:a16="http://schemas.microsoft.com/office/drawing/2014/main" id="{990E84E8-5501-8BC4-A17E-112C28B1AC57}"/>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11</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943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C09486C-92DA-BAD1-42EA-5F71794F0370}"/>
              </a:ext>
            </a:extLst>
          </p:cNvPr>
          <p:cNvSpPr txBox="1"/>
          <p:nvPr/>
        </p:nvSpPr>
        <p:spPr>
          <a:xfrm>
            <a:off x="2860888" y="2919848"/>
            <a:ext cx="4268575"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a:t>
            </a:r>
          </a:p>
        </p:txBody>
      </p:sp>
      <p:sp>
        <p:nvSpPr>
          <p:cNvPr id="2" name="テキスト ボックス 1">
            <a:extLst>
              <a:ext uri="{FF2B5EF4-FFF2-40B4-BE49-F238E27FC236}">
                <a16:creationId xmlns:a16="http://schemas.microsoft.com/office/drawing/2014/main" id="{D6CC1564-B9DD-3035-8BD9-71AEA50C7047}"/>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12</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573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D4EC9764-49EA-56D6-1DAB-D8BE0007188F}"/>
              </a:ext>
            </a:extLst>
          </p:cNvPr>
          <p:cNvSpPr txBox="1"/>
          <p:nvPr/>
        </p:nvSpPr>
        <p:spPr>
          <a:xfrm>
            <a:off x="356839" y="773151"/>
            <a:ext cx="9132761" cy="527825"/>
          </a:xfrm>
          <a:prstGeom prst="rect">
            <a:avLst/>
          </a:prstGeom>
          <a:noFill/>
        </p:spPr>
        <p:txBody>
          <a:bodyPr wrap="square" lIns="0" tIns="0" rIns="0" bIns="0" rtlCol="0">
            <a:noAutofit/>
          </a:bodyPr>
          <a:lstStyle/>
          <a:p>
            <a:pPr algn="l"/>
            <a:r>
              <a:rPr kumimoji="1" lang="ja-JP" altLang="en-US" sz="1600" b="1">
                <a:solidFill>
                  <a:srgbClr val="C00000"/>
                </a:solidFill>
                <a:latin typeface="Meiryo UI" panose="020B0604030504040204" pitchFamily="50" charset="-128"/>
                <a:ea typeface="Meiryo UI" panose="020B0604030504040204" pitchFamily="50" charset="-128"/>
              </a:rPr>
              <a:t>新規事業を進めていくうえで、“知的財産”は欠かせないツール</a:t>
            </a:r>
            <a:endParaRPr kumimoji="1" lang="en-US" altLang="ja-JP" sz="1600" b="1">
              <a:solidFill>
                <a:srgbClr val="C0000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571D310-0D87-CA43-8249-114D7D5C71BD}"/>
              </a:ext>
            </a:extLst>
          </p:cNvPr>
          <p:cNvSpPr txBox="1"/>
          <p:nvPr/>
        </p:nvSpPr>
        <p:spPr>
          <a:xfrm>
            <a:off x="356839" y="1117064"/>
            <a:ext cx="9218341" cy="609600"/>
          </a:xfrm>
          <a:prstGeom prst="rect">
            <a:avLst/>
          </a:prstGeom>
          <a:noFill/>
        </p:spPr>
        <p:txBody>
          <a:bodyPr wrap="square" lIns="0" tIns="0" rIns="0" bIns="0" rtlCol="0">
            <a:noAutofit/>
          </a:bodyPr>
          <a:lstStyle/>
          <a:p>
            <a:pPr marL="285750" indent="-285750" algn="l">
              <a:buFont typeface="Wingdings" panose="05000000000000000000" pitchFamily="2" charset="2"/>
              <a:buChar char="n"/>
            </a:pPr>
            <a:r>
              <a:rPr kumimoji="1" lang="ja-JP" altLang="en-US" sz="1400">
                <a:latin typeface="Meiryo UI" panose="020B0604030504040204" pitchFamily="50" charset="-128"/>
                <a:ea typeface="Meiryo UI" panose="020B0604030504040204" pitchFamily="50" charset="-128"/>
              </a:rPr>
              <a:t>新規事業の創出過程では、様々な種類のアイデアが生まれてくる。</a:t>
            </a:r>
            <a:endParaRPr kumimoji="1" lang="en-US" altLang="ja-JP" sz="140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n"/>
            </a:pPr>
            <a:r>
              <a:rPr kumimoji="1" lang="ja-JP" altLang="en-US" sz="1400">
                <a:latin typeface="Meiryo UI" panose="020B0604030504040204" pitchFamily="50" charset="-128"/>
                <a:ea typeface="Meiryo UI" panose="020B0604030504040204" pitchFamily="50" charset="-128"/>
              </a:rPr>
              <a:t>それらのアイデアはすべて「知的財産」として認識すべきものであり、どのようにしてそのアイデアを保護し、活用できるかという策を講じられるか否かによって、新規事業の成否が左右され得る。</a:t>
            </a:r>
            <a:endParaRPr kumimoji="1" lang="en-US" altLang="ja-JP" sz="140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n"/>
            </a:pPr>
            <a:r>
              <a:rPr kumimoji="1" lang="ja-JP" altLang="en-US" sz="1400">
                <a:latin typeface="Meiryo UI" panose="020B0604030504040204" pitchFamily="50" charset="-128"/>
                <a:ea typeface="Meiryo UI" panose="020B0604030504040204" pitchFamily="50" charset="-128"/>
              </a:rPr>
              <a:t>新規事業創出の場面では、例えば参入障壁の構築という観点で、これが重要な役割を果たす。</a:t>
            </a: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a:t>
            </a:r>
          </a:p>
        </p:txBody>
      </p:sp>
      <p:sp>
        <p:nvSpPr>
          <p:cNvPr id="6" name="楕円 5">
            <a:extLst>
              <a:ext uri="{FF2B5EF4-FFF2-40B4-BE49-F238E27FC236}">
                <a16:creationId xmlns:a16="http://schemas.microsoft.com/office/drawing/2014/main" id="{2CB2FBA4-B531-7A35-476C-6106B5FB3F60}"/>
              </a:ext>
            </a:extLst>
          </p:cNvPr>
          <p:cNvSpPr/>
          <p:nvPr/>
        </p:nvSpPr>
        <p:spPr>
          <a:xfrm>
            <a:off x="4098116" y="3076223"/>
            <a:ext cx="1650206" cy="1650206"/>
          </a:xfrm>
          <a:prstGeom prst="ellipse">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0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アイデア</a:t>
            </a:r>
          </a:p>
        </p:txBody>
      </p:sp>
      <p:sp>
        <p:nvSpPr>
          <p:cNvPr id="7" name="楕円 6">
            <a:extLst>
              <a:ext uri="{FF2B5EF4-FFF2-40B4-BE49-F238E27FC236}">
                <a16:creationId xmlns:a16="http://schemas.microsoft.com/office/drawing/2014/main" id="{B7CB259E-0194-1F75-0DD6-88050A9C64B2}"/>
              </a:ext>
            </a:extLst>
          </p:cNvPr>
          <p:cNvSpPr/>
          <p:nvPr/>
        </p:nvSpPr>
        <p:spPr>
          <a:xfrm>
            <a:off x="6372225" y="2487792"/>
            <a:ext cx="1071563" cy="1071563"/>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技術</a:t>
            </a:r>
            <a:endParaRPr kumimoji="1" lang="en-US" altLang="ja-JP"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kern="0">
                <a:solidFill>
                  <a:srgbClr val="000000"/>
                </a:solidFill>
                <a:latin typeface="Meiryo UI" panose="020B0604030504040204" pitchFamily="50" charset="-128"/>
                <a:ea typeface="Meiryo UI" panose="020B0604030504040204" pitchFamily="50" charset="-128"/>
              </a:rPr>
              <a:t>ノウハウ</a:t>
            </a:r>
            <a:endPar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9" name="コネクタ: 曲線 8">
            <a:extLst>
              <a:ext uri="{FF2B5EF4-FFF2-40B4-BE49-F238E27FC236}">
                <a16:creationId xmlns:a16="http://schemas.microsoft.com/office/drawing/2014/main" id="{F4F05518-9B72-CFDB-806C-30832638A833}"/>
              </a:ext>
            </a:extLst>
          </p:cNvPr>
          <p:cNvCxnSpPr>
            <a:cxnSpLocks/>
            <a:stCxn id="6" idx="7"/>
            <a:endCxn id="7" idx="2"/>
          </p:cNvCxnSpPr>
          <p:nvPr/>
        </p:nvCxnSpPr>
        <p:spPr>
          <a:xfrm rot="5400000" flipH="1" flipV="1">
            <a:off x="5792282" y="2737947"/>
            <a:ext cx="294316" cy="865570"/>
          </a:xfrm>
          <a:prstGeom prst="curvedConnector2">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858B336C-9C05-8090-5730-5C468DDE6CA2}"/>
              </a:ext>
            </a:extLst>
          </p:cNvPr>
          <p:cNvSpPr/>
          <p:nvPr/>
        </p:nvSpPr>
        <p:spPr>
          <a:xfrm>
            <a:off x="8067691" y="1775244"/>
            <a:ext cx="1071563" cy="1071563"/>
          </a:xfrm>
          <a:prstGeom prst="ellipse">
            <a:avLst/>
          </a:prstGeom>
          <a:solidFill>
            <a:schemeClr val="bg1"/>
          </a:solidFill>
          <a:ln w="28575"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特許</a:t>
            </a:r>
          </a:p>
        </p:txBody>
      </p:sp>
      <p:cxnSp>
        <p:nvCxnSpPr>
          <p:cNvPr id="12" name="コネクタ: 曲線 11">
            <a:extLst>
              <a:ext uri="{FF2B5EF4-FFF2-40B4-BE49-F238E27FC236}">
                <a16:creationId xmlns:a16="http://schemas.microsoft.com/office/drawing/2014/main" id="{B036172D-4EB2-F472-9BAC-E3ADE457986F}"/>
              </a:ext>
            </a:extLst>
          </p:cNvPr>
          <p:cNvCxnSpPr>
            <a:cxnSpLocks/>
            <a:stCxn id="7" idx="6"/>
            <a:endCxn id="11" idx="2"/>
          </p:cNvCxnSpPr>
          <p:nvPr/>
        </p:nvCxnSpPr>
        <p:spPr>
          <a:xfrm flipV="1">
            <a:off x="7443788" y="2311026"/>
            <a:ext cx="623903" cy="712548"/>
          </a:xfrm>
          <a:prstGeom prst="curved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FD6C9284-62C5-0AF6-7888-84DEDA59B936}"/>
              </a:ext>
            </a:extLst>
          </p:cNvPr>
          <p:cNvSpPr/>
          <p:nvPr/>
        </p:nvSpPr>
        <p:spPr>
          <a:xfrm>
            <a:off x="6188869" y="4686998"/>
            <a:ext cx="1071563" cy="1071563"/>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デザイン</a:t>
            </a:r>
          </a:p>
        </p:txBody>
      </p:sp>
      <p:cxnSp>
        <p:nvCxnSpPr>
          <p:cNvPr id="16" name="コネクタ: 曲線 15">
            <a:extLst>
              <a:ext uri="{FF2B5EF4-FFF2-40B4-BE49-F238E27FC236}">
                <a16:creationId xmlns:a16="http://schemas.microsoft.com/office/drawing/2014/main" id="{B13D39C2-67A3-AFD1-363C-885FA86F8DB1}"/>
              </a:ext>
            </a:extLst>
          </p:cNvPr>
          <p:cNvCxnSpPr>
            <a:cxnSpLocks/>
            <a:stCxn id="6" idx="5"/>
            <a:endCxn id="15" idx="2"/>
          </p:cNvCxnSpPr>
          <p:nvPr/>
        </p:nvCxnSpPr>
        <p:spPr>
          <a:xfrm rot="16200000" flipH="1">
            <a:off x="5478753" y="4512664"/>
            <a:ext cx="738018" cy="682214"/>
          </a:xfrm>
          <a:prstGeom prst="curvedConnector2">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5B4DFFEC-A36C-63B2-7738-14511FFD19DF}"/>
              </a:ext>
            </a:extLst>
          </p:cNvPr>
          <p:cNvSpPr/>
          <p:nvPr/>
        </p:nvSpPr>
        <p:spPr>
          <a:xfrm>
            <a:off x="8153718" y="5222779"/>
            <a:ext cx="1071563" cy="1071563"/>
          </a:xfrm>
          <a:prstGeom prst="ellipse">
            <a:avLst/>
          </a:prstGeom>
          <a:solidFill>
            <a:schemeClr val="bg1"/>
          </a:solidFill>
          <a:ln w="28575"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意匠</a:t>
            </a:r>
          </a:p>
        </p:txBody>
      </p:sp>
      <p:cxnSp>
        <p:nvCxnSpPr>
          <p:cNvPr id="20" name="コネクタ: 曲線 19">
            <a:extLst>
              <a:ext uri="{FF2B5EF4-FFF2-40B4-BE49-F238E27FC236}">
                <a16:creationId xmlns:a16="http://schemas.microsoft.com/office/drawing/2014/main" id="{0157FB7C-919A-3C24-B7B5-B5784BF01E08}"/>
              </a:ext>
            </a:extLst>
          </p:cNvPr>
          <p:cNvCxnSpPr>
            <a:cxnSpLocks/>
            <a:stCxn id="15" idx="6"/>
            <a:endCxn id="19" idx="2"/>
          </p:cNvCxnSpPr>
          <p:nvPr/>
        </p:nvCxnSpPr>
        <p:spPr>
          <a:xfrm>
            <a:off x="7260432" y="5222780"/>
            <a:ext cx="893286" cy="535781"/>
          </a:xfrm>
          <a:prstGeom prst="curved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楕円 24">
            <a:extLst>
              <a:ext uri="{FF2B5EF4-FFF2-40B4-BE49-F238E27FC236}">
                <a16:creationId xmlns:a16="http://schemas.microsoft.com/office/drawing/2014/main" id="{8B609145-6097-D47C-D83D-16150F11A4A1}"/>
              </a:ext>
            </a:extLst>
          </p:cNvPr>
          <p:cNvSpPr/>
          <p:nvPr/>
        </p:nvSpPr>
        <p:spPr>
          <a:xfrm>
            <a:off x="8309358" y="3076223"/>
            <a:ext cx="1071563" cy="1071563"/>
          </a:xfrm>
          <a:prstGeom prst="ellipse">
            <a:avLst/>
          </a:prstGeom>
          <a:solidFill>
            <a:schemeClr val="bg1"/>
          </a:solidFill>
          <a:ln w="28575"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営業</a:t>
            </a:r>
            <a:endParaRPr kumimoji="1" lang="en-US" altLang="ja-JP"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秘密</a:t>
            </a:r>
          </a:p>
        </p:txBody>
      </p:sp>
      <p:cxnSp>
        <p:nvCxnSpPr>
          <p:cNvPr id="26" name="コネクタ: 曲線 25">
            <a:extLst>
              <a:ext uri="{FF2B5EF4-FFF2-40B4-BE49-F238E27FC236}">
                <a16:creationId xmlns:a16="http://schemas.microsoft.com/office/drawing/2014/main" id="{3E0BF6B1-5A7D-F82E-40EC-5AD1671604CC}"/>
              </a:ext>
            </a:extLst>
          </p:cNvPr>
          <p:cNvCxnSpPr>
            <a:cxnSpLocks/>
            <a:stCxn id="7" idx="6"/>
            <a:endCxn id="25" idx="2"/>
          </p:cNvCxnSpPr>
          <p:nvPr/>
        </p:nvCxnSpPr>
        <p:spPr>
          <a:xfrm>
            <a:off x="7443788" y="3023574"/>
            <a:ext cx="865570" cy="588431"/>
          </a:xfrm>
          <a:prstGeom prst="curved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AEA68274-9AD5-BE2C-D0FB-F52CC212E4DC}"/>
              </a:ext>
            </a:extLst>
          </p:cNvPr>
          <p:cNvSpPr/>
          <p:nvPr/>
        </p:nvSpPr>
        <p:spPr>
          <a:xfrm>
            <a:off x="2374090" y="2892390"/>
            <a:ext cx="1071563" cy="1071563"/>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ネーミング・ロゴ</a:t>
            </a:r>
          </a:p>
        </p:txBody>
      </p:sp>
      <p:cxnSp>
        <p:nvCxnSpPr>
          <p:cNvPr id="30" name="コネクタ: 曲線 29">
            <a:extLst>
              <a:ext uri="{FF2B5EF4-FFF2-40B4-BE49-F238E27FC236}">
                <a16:creationId xmlns:a16="http://schemas.microsoft.com/office/drawing/2014/main" id="{0057BAE2-5A2D-4F8E-8DDB-7DFB449E396E}"/>
              </a:ext>
            </a:extLst>
          </p:cNvPr>
          <p:cNvCxnSpPr>
            <a:cxnSpLocks/>
            <a:stCxn id="6" idx="2"/>
            <a:endCxn id="29" idx="6"/>
          </p:cNvCxnSpPr>
          <p:nvPr/>
        </p:nvCxnSpPr>
        <p:spPr>
          <a:xfrm rot="10800000">
            <a:off x="3445654" y="3428172"/>
            <a:ext cx="652463" cy="473154"/>
          </a:xfrm>
          <a:prstGeom prst="curved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楕円 32">
            <a:extLst>
              <a:ext uri="{FF2B5EF4-FFF2-40B4-BE49-F238E27FC236}">
                <a16:creationId xmlns:a16="http://schemas.microsoft.com/office/drawing/2014/main" id="{F7CB653B-60B6-9CD0-DA44-34E2717B9699}"/>
              </a:ext>
            </a:extLst>
          </p:cNvPr>
          <p:cNvSpPr/>
          <p:nvPr/>
        </p:nvSpPr>
        <p:spPr>
          <a:xfrm>
            <a:off x="766746" y="2356609"/>
            <a:ext cx="1071563" cy="1071563"/>
          </a:xfrm>
          <a:prstGeom prst="ellipse">
            <a:avLst/>
          </a:prstGeom>
          <a:solidFill>
            <a:schemeClr val="bg1"/>
          </a:solidFill>
          <a:ln w="28575"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商標</a:t>
            </a:r>
          </a:p>
        </p:txBody>
      </p:sp>
      <p:cxnSp>
        <p:nvCxnSpPr>
          <p:cNvPr id="34" name="コネクタ: 曲線 33">
            <a:extLst>
              <a:ext uri="{FF2B5EF4-FFF2-40B4-BE49-F238E27FC236}">
                <a16:creationId xmlns:a16="http://schemas.microsoft.com/office/drawing/2014/main" id="{6FF3974C-96F0-51CE-0193-420D391E4FF2}"/>
              </a:ext>
            </a:extLst>
          </p:cNvPr>
          <p:cNvCxnSpPr>
            <a:cxnSpLocks/>
            <a:stCxn id="29" idx="2"/>
            <a:endCxn id="33" idx="6"/>
          </p:cNvCxnSpPr>
          <p:nvPr/>
        </p:nvCxnSpPr>
        <p:spPr>
          <a:xfrm rot="10800000">
            <a:off x="1838310" y="2892392"/>
            <a:ext cx="535781" cy="535781"/>
          </a:xfrm>
          <a:prstGeom prst="curved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楕円 39">
            <a:extLst>
              <a:ext uri="{FF2B5EF4-FFF2-40B4-BE49-F238E27FC236}">
                <a16:creationId xmlns:a16="http://schemas.microsoft.com/office/drawing/2014/main" id="{AC7DCCDF-1876-84C2-3F1A-9727462BB3C1}"/>
              </a:ext>
            </a:extLst>
          </p:cNvPr>
          <p:cNvSpPr/>
          <p:nvPr/>
        </p:nvSpPr>
        <p:spPr>
          <a:xfrm>
            <a:off x="2476484" y="4853770"/>
            <a:ext cx="1071563" cy="1071563"/>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思想・感情の表現</a:t>
            </a:r>
          </a:p>
        </p:txBody>
      </p:sp>
      <p:cxnSp>
        <p:nvCxnSpPr>
          <p:cNvPr id="41" name="コネクタ: 曲線 40">
            <a:extLst>
              <a:ext uri="{FF2B5EF4-FFF2-40B4-BE49-F238E27FC236}">
                <a16:creationId xmlns:a16="http://schemas.microsoft.com/office/drawing/2014/main" id="{487BF403-182D-91B0-FDD4-15C163F3AB2E}"/>
              </a:ext>
            </a:extLst>
          </p:cNvPr>
          <p:cNvCxnSpPr>
            <a:cxnSpLocks/>
            <a:stCxn id="6" idx="3"/>
            <a:endCxn id="40" idx="6"/>
          </p:cNvCxnSpPr>
          <p:nvPr/>
        </p:nvCxnSpPr>
        <p:spPr>
          <a:xfrm rot="5400000">
            <a:off x="3491520" y="4541289"/>
            <a:ext cx="904790" cy="791736"/>
          </a:xfrm>
          <a:prstGeom prst="curvedConnector2">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楕円 43">
            <a:extLst>
              <a:ext uri="{FF2B5EF4-FFF2-40B4-BE49-F238E27FC236}">
                <a16:creationId xmlns:a16="http://schemas.microsoft.com/office/drawing/2014/main" id="{26C1E3E4-144C-5867-76C8-AAA5DCEE5AD7}"/>
              </a:ext>
            </a:extLst>
          </p:cNvPr>
          <p:cNvSpPr/>
          <p:nvPr/>
        </p:nvSpPr>
        <p:spPr>
          <a:xfrm>
            <a:off x="709430" y="5335509"/>
            <a:ext cx="1071563" cy="1071563"/>
          </a:xfrm>
          <a:prstGeom prst="ellipse">
            <a:avLst/>
          </a:prstGeom>
          <a:solidFill>
            <a:schemeClr val="bg1"/>
          </a:solidFill>
          <a:ln w="28575"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著作権</a:t>
            </a:r>
          </a:p>
        </p:txBody>
      </p:sp>
      <p:cxnSp>
        <p:nvCxnSpPr>
          <p:cNvPr id="45" name="コネクタ: 曲線 44">
            <a:extLst>
              <a:ext uri="{FF2B5EF4-FFF2-40B4-BE49-F238E27FC236}">
                <a16:creationId xmlns:a16="http://schemas.microsoft.com/office/drawing/2014/main" id="{AF5275C6-C3C5-87E1-5E0D-F5FEA094D224}"/>
              </a:ext>
            </a:extLst>
          </p:cNvPr>
          <p:cNvCxnSpPr>
            <a:cxnSpLocks/>
            <a:stCxn id="40" idx="2"/>
            <a:endCxn id="44" idx="6"/>
          </p:cNvCxnSpPr>
          <p:nvPr/>
        </p:nvCxnSpPr>
        <p:spPr>
          <a:xfrm rot="10800000" flipV="1">
            <a:off x="1780994" y="5389551"/>
            <a:ext cx="695491" cy="481739"/>
          </a:xfrm>
          <a:prstGeom prst="curved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11C86C7E-CA61-E07F-4E08-C1B4E5DF57FD}"/>
              </a:ext>
            </a:extLst>
          </p:cNvPr>
          <p:cNvSpPr txBox="1"/>
          <p:nvPr/>
        </p:nvSpPr>
        <p:spPr>
          <a:xfrm>
            <a:off x="492919" y="3559355"/>
            <a:ext cx="1793081" cy="553998"/>
          </a:xfrm>
          <a:prstGeom prst="rect">
            <a:avLst/>
          </a:prstGeom>
          <a:noFill/>
        </p:spPr>
        <p:txBody>
          <a:bodyPr wrap="square" rtlCol="0">
            <a:spAutoFit/>
          </a:bodyPr>
          <a:lstStyle/>
          <a:p>
            <a:pPr algn="just"/>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商標は、アイデアを守るというよりは、その商標に化体した信頼を保護するという趣旨である</a:t>
            </a:r>
          </a:p>
        </p:txBody>
      </p:sp>
      <p:sp>
        <p:nvSpPr>
          <p:cNvPr id="8" name="テキスト ボックス 7">
            <a:extLst>
              <a:ext uri="{FF2B5EF4-FFF2-40B4-BE49-F238E27FC236}">
                <a16:creationId xmlns:a16="http://schemas.microsoft.com/office/drawing/2014/main" id="{B7EE110F-4538-BC60-D4DB-1C68D487B41E}"/>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13</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1115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D4EC9764-49EA-56D6-1DAB-D8BE0007188F}"/>
              </a:ext>
            </a:extLst>
          </p:cNvPr>
          <p:cNvSpPr txBox="1"/>
          <p:nvPr/>
        </p:nvSpPr>
        <p:spPr>
          <a:xfrm>
            <a:off x="356839" y="773151"/>
            <a:ext cx="9132761" cy="527825"/>
          </a:xfrm>
          <a:prstGeom prst="rect">
            <a:avLst/>
          </a:prstGeom>
          <a:noFill/>
        </p:spPr>
        <p:txBody>
          <a:bodyPr wrap="square" lIns="0" tIns="0" rIns="0" bIns="0" rtlCol="0">
            <a:noAutofit/>
          </a:bodyPr>
          <a:lstStyle/>
          <a:p>
            <a:pPr algn="l"/>
            <a:r>
              <a:rPr kumimoji="1" lang="ja-JP" altLang="en-US" sz="1600" b="1">
                <a:solidFill>
                  <a:srgbClr val="C00000"/>
                </a:solidFill>
                <a:latin typeface="Meiryo UI" panose="020B0604030504040204" pitchFamily="50" charset="-128"/>
                <a:ea typeface="Meiryo UI" panose="020B0604030504040204" pitchFamily="50" charset="-128"/>
              </a:rPr>
              <a:t>身の回りに知的財産は存在している</a:t>
            </a:r>
            <a:endParaRPr kumimoji="1" lang="en-US" altLang="ja-JP" sz="1600" b="1">
              <a:solidFill>
                <a:srgbClr val="C0000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571D310-0D87-CA43-8249-114D7D5C71BD}"/>
              </a:ext>
            </a:extLst>
          </p:cNvPr>
          <p:cNvSpPr txBox="1"/>
          <p:nvPr/>
        </p:nvSpPr>
        <p:spPr>
          <a:xfrm>
            <a:off x="356839" y="1117064"/>
            <a:ext cx="9218341" cy="609600"/>
          </a:xfrm>
          <a:prstGeom prst="rect">
            <a:avLst/>
          </a:prstGeom>
          <a:noFill/>
        </p:spPr>
        <p:txBody>
          <a:bodyPr wrap="square" lIns="0" tIns="0" rIns="0" bIns="0" rtlCol="0">
            <a:noAutofit/>
          </a:bodyPr>
          <a:lstStyle/>
          <a:p>
            <a:pPr marL="285750" indent="-285750" algn="l">
              <a:buFont typeface="Wingdings" panose="05000000000000000000" pitchFamily="2" charset="2"/>
              <a:buChar char="n"/>
            </a:pPr>
            <a:r>
              <a:rPr kumimoji="1" lang="ja-JP" altLang="en-US" sz="1400">
                <a:latin typeface="Meiryo UI" panose="020B0604030504040204" pitchFamily="50" charset="-128"/>
                <a:ea typeface="Meiryo UI" panose="020B0604030504040204" pitchFamily="50" charset="-128"/>
              </a:rPr>
              <a:t>私たちの身の回りにある物にも様々な知的財産が含まれている。</a:t>
            </a:r>
            <a:endParaRPr kumimoji="1" lang="en-US" altLang="ja-JP" sz="140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n"/>
            </a:pPr>
            <a:r>
              <a:rPr kumimoji="1" lang="ja-JP" altLang="en-US" sz="1400">
                <a:latin typeface="Meiryo UI" panose="020B0604030504040204" pitchFamily="50" charset="-128"/>
                <a:ea typeface="Meiryo UI" panose="020B0604030504040204" pitchFamily="50" charset="-128"/>
              </a:rPr>
              <a:t>新規事業に資するアイデアを、このような知財的側面から見てみることによって、的確な保護・活用につながる可能性がる。</a:t>
            </a: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a:t>
            </a:r>
          </a:p>
        </p:txBody>
      </p:sp>
      <p:sp>
        <p:nvSpPr>
          <p:cNvPr id="8" name="テキスト ボックス 7">
            <a:extLst>
              <a:ext uri="{FF2B5EF4-FFF2-40B4-BE49-F238E27FC236}">
                <a16:creationId xmlns:a16="http://schemas.microsoft.com/office/drawing/2014/main" id="{B7EE110F-4538-BC60-D4DB-1C68D487B41E}"/>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14</a:t>
            </a:r>
            <a:endParaRPr kumimoji="1" lang="ja-JP" altLang="en-US" sz="1200">
              <a:solidFill>
                <a:srgbClr val="C00000"/>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1FB06B12-B917-F02B-91FE-D5F54B1E69A8}"/>
              </a:ext>
            </a:extLst>
          </p:cNvPr>
          <p:cNvPicPr>
            <a:picLocks noChangeAspect="1"/>
          </p:cNvPicPr>
          <p:nvPr/>
        </p:nvPicPr>
        <p:blipFill>
          <a:blip r:embed="rId2"/>
          <a:stretch>
            <a:fillRect/>
          </a:stretch>
        </p:blipFill>
        <p:spPr>
          <a:xfrm>
            <a:off x="1027055" y="1644889"/>
            <a:ext cx="7877908" cy="4656151"/>
          </a:xfrm>
          <a:prstGeom prst="rect">
            <a:avLst/>
          </a:prstGeom>
        </p:spPr>
      </p:pic>
      <p:sp>
        <p:nvSpPr>
          <p:cNvPr id="13" name="テキスト ボックス 12">
            <a:extLst>
              <a:ext uri="{FF2B5EF4-FFF2-40B4-BE49-F238E27FC236}">
                <a16:creationId xmlns:a16="http://schemas.microsoft.com/office/drawing/2014/main" id="{E721944A-4D33-0AE3-8D75-AF297C22AAAB}"/>
              </a:ext>
            </a:extLst>
          </p:cNvPr>
          <p:cNvSpPr txBox="1"/>
          <p:nvPr/>
        </p:nvSpPr>
        <p:spPr>
          <a:xfrm>
            <a:off x="2089052" y="6301040"/>
            <a:ext cx="7596554" cy="246221"/>
          </a:xfrm>
          <a:prstGeom prst="rect">
            <a:avLst/>
          </a:prstGeom>
          <a:noFill/>
        </p:spPr>
        <p:txBody>
          <a:bodyPr wrap="square" rtlCol="0">
            <a:spAutoFit/>
          </a:bodyPr>
          <a:lstStyle/>
          <a:p>
            <a:pPr algn="r"/>
            <a:r>
              <a:rPr kumimoji="1" lang="ja-JP" altLang="en-US" sz="1000">
                <a:latin typeface="Meiryo UI" panose="020B0604030504040204" pitchFamily="50" charset="-128"/>
                <a:ea typeface="Meiryo UI" panose="020B0604030504040204" pitchFamily="50" charset="-128"/>
              </a:rPr>
              <a:t>出典）独立行政法人工業所有権情報・研修館「知的創造活動と知的財産～私たちの暮らしを支えるために～」</a:t>
            </a:r>
          </a:p>
        </p:txBody>
      </p:sp>
    </p:spTree>
    <p:extLst>
      <p:ext uri="{BB962C8B-B14F-4D97-AF65-F5344CB8AC3E}">
        <p14:creationId xmlns:p14="http://schemas.microsoft.com/office/powerpoint/2010/main" val="22969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A60E50A-D767-854F-113B-88D1B1645E0A}"/>
              </a:ext>
            </a:extLst>
          </p:cNvPr>
          <p:cNvSpPr/>
          <p:nvPr/>
        </p:nvSpPr>
        <p:spPr>
          <a:xfrm>
            <a:off x="3640030" y="1523446"/>
            <a:ext cx="2329841" cy="1378039"/>
          </a:xfrm>
          <a:prstGeom prst="rect">
            <a:avLst/>
          </a:prstGeom>
          <a:noFill/>
          <a:ln w="12700" cap="flat" cmpd="sng" algn="ctr">
            <a:solidFill>
              <a:schemeClr val="bg2">
                <a:lumMod val="75000"/>
              </a:schemeClr>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t" anchorCtr="0" forceAA="0" compatLnSpc="1">
            <a:prstTxWarp prst="textNoShape">
              <a:avLst/>
            </a:prstTxWarp>
            <a:noAutofit/>
          </a:bodyPr>
          <a:lstStyle/>
          <a:p>
            <a:pPr algn="l"/>
            <a:r>
              <a:rPr kumimoji="1" lang="ja-JP" altLang="en-US" sz="1800" b="1">
                <a:solidFill>
                  <a:schemeClr val="tx1">
                    <a:lumMod val="50000"/>
                    <a:lumOff val="50000"/>
                  </a:schemeClr>
                </a:solidFill>
                <a:latin typeface="Meiryo UI" panose="020B0604030504040204" pitchFamily="50" charset="-128"/>
                <a:ea typeface="Meiryo UI" panose="020B0604030504040204" pitchFamily="50" charset="-128"/>
              </a:rPr>
              <a:t>法的保護なし</a:t>
            </a:r>
          </a:p>
        </p:txBody>
      </p:sp>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D4EC9764-49EA-56D6-1DAB-D8BE0007188F}"/>
              </a:ext>
            </a:extLst>
          </p:cNvPr>
          <p:cNvSpPr txBox="1"/>
          <p:nvPr/>
        </p:nvSpPr>
        <p:spPr>
          <a:xfrm>
            <a:off x="356839" y="773151"/>
            <a:ext cx="9132761" cy="527825"/>
          </a:xfrm>
          <a:prstGeom prst="rect">
            <a:avLst/>
          </a:prstGeom>
          <a:noFill/>
        </p:spPr>
        <p:txBody>
          <a:bodyPr wrap="square" lIns="0" tIns="0" rIns="0" bIns="0" rtlCol="0">
            <a:noAutofit/>
          </a:bodyPr>
          <a:lstStyle/>
          <a:p>
            <a:pPr algn="l"/>
            <a:r>
              <a:rPr kumimoji="1" lang="ja-JP" altLang="en-US" sz="1600" b="1">
                <a:solidFill>
                  <a:srgbClr val="C00000"/>
                </a:solidFill>
                <a:latin typeface="Meiryo UI" panose="020B0604030504040204" pitchFamily="50" charset="-128"/>
                <a:ea typeface="Meiryo UI" panose="020B0604030504040204" pitchFamily="50" charset="-128"/>
              </a:rPr>
              <a:t>知的財産を使うか否かで、ビジネスの強さも変わってくる</a:t>
            </a:r>
            <a:endParaRPr kumimoji="1" lang="en-US" altLang="ja-JP" sz="1600" b="1">
              <a:solidFill>
                <a:srgbClr val="C00000"/>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a:t>
            </a:r>
          </a:p>
        </p:txBody>
      </p:sp>
      <p:graphicFrame>
        <p:nvGraphicFramePr>
          <p:cNvPr id="6" name="表 5">
            <a:extLst>
              <a:ext uri="{FF2B5EF4-FFF2-40B4-BE49-F238E27FC236}">
                <a16:creationId xmlns:a16="http://schemas.microsoft.com/office/drawing/2014/main" id="{35AB75F6-D869-F5A8-E9D2-3B448ECF5C86}"/>
              </a:ext>
            </a:extLst>
          </p:cNvPr>
          <p:cNvGraphicFramePr>
            <a:graphicFrameLocks noGrp="1"/>
          </p:cNvGraphicFramePr>
          <p:nvPr>
            <p:extLst>
              <p:ext uri="{D42A27DB-BD31-4B8C-83A1-F6EECF244321}">
                <p14:modId xmlns:p14="http://schemas.microsoft.com/office/powerpoint/2010/main" val="781452350"/>
              </p:ext>
            </p:extLst>
          </p:nvPr>
        </p:nvGraphicFramePr>
        <p:xfrm>
          <a:off x="513915" y="1414244"/>
          <a:ext cx="8878170" cy="4556924"/>
        </p:xfrm>
        <a:graphic>
          <a:graphicData uri="http://schemas.openxmlformats.org/drawingml/2006/table">
            <a:tbl>
              <a:tblPr firstRow="1" bandRow="1">
                <a:tableStyleId>{5C22544A-7EE6-4342-B048-85BDC9FD1C3A}</a:tableStyleId>
              </a:tblPr>
              <a:tblGrid>
                <a:gridCol w="2959390">
                  <a:extLst>
                    <a:ext uri="{9D8B030D-6E8A-4147-A177-3AD203B41FA5}">
                      <a16:colId xmlns:a16="http://schemas.microsoft.com/office/drawing/2014/main" val="1668536874"/>
                    </a:ext>
                  </a:extLst>
                </a:gridCol>
                <a:gridCol w="2653175">
                  <a:extLst>
                    <a:ext uri="{9D8B030D-6E8A-4147-A177-3AD203B41FA5}">
                      <a16:colId xmlns:a16="http://schemas.microsoft.com/office/drawing/2014/main" val="2594971232"/>
                    </a:ext>
                  </a:extLst>
                </a:gridCol>
                <a:gridCol w="3265605">
                  <a:extLst>
                    <a:ext uri="{9D8B030D-6E8A-4147-A177-3AD203B41FA5}">
                      <a16:colId xmlns:a16="http://schemas.microsoft.com/office/drawing/2014/main" val="1205142457"/>
                    </a:ext>
                  </a:extLst>
                </a:gridCol>
              </a:tblGrid>
              <a:tr h="1584010">
                <a:tc>
                  <a:txBody>
                    <a:bodyPr/>
                    <a:lstStyle/>
                    <a:p>
                      <a:endParaRPr kumimoji="1" lang="ja-JP" altLang="en-US" b="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7440090"/>
                  </a:ext>
                </a:extLst>
              </a:tr>
              <a:tr h="1834744">
                <a:tc>
                  <a:txBody>
                    <a:bodyPr/>
                    <a:lstStyle/>
                    <a:p>
                      <a:pPr algn="ctr"/>
                      <a:r>
                        <a:rPr kumimoji="1" lang="ja-JP" altLang="en-US" b="0">
                          <a:solidFill>
                            <a:schemeClr val="tx1"/>
                          </a:solidFill>
                          <a:latin typeface="Meiryo UI" panose="020B0604030504040204" pitchFamily="50" charset="-128"/>
                          <a:ea typeface="Meiryo UI" panose="020B0604030504040204" pitchFamily="50" charset="-128"/>
                        </a:rPr>
                        <a:t>ビジネスで使いたい！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a:solidFill>
                            <a:schemeClr val="tx1"/>
                          </a:solidFill>
                          <a:latin typeface="Meiryo UI" panose="020B0604030504040204" pitchFamily="50" charset="-128"/>
                          <a:ea typeface="Meiryo UI" panose="020B0604030504040204" pitchFamily="50" charset="-128"/>
                        </a:rPr>
                        <a:t>他社も使える</a:t>
                      </a:r>
                      <a:endParaRPr kumimoji="1" lang="en-US" altLang="ja-JP" b="0">
                        <a:solidFill>
                          <a:schemeClr val="tx1"/>
                        </a:solidFill>
                        <a:latin typeface="Meiryo UI" panose="020B0604030504040204" pitchFamily="50" charset="-128"/>
                        <a:ea typeface="Meiryo UI" panose="020B0604030504040204" pitchFamily="50" charset="-128"/>
                      </a:endParaRPr>
                    </a:p>
                    <a:p>
                      <a:pPr algn="ctr"/>
                      <a:r>
                        <a:rPr kumimoji="1" lang="ja-JP" altLang="en-US" b="0">
                          <a:solidFill>
                            <a:schemeClr val="tx1"/>
                          </a:solidFill>
                          <a:latin typeface="Meiryo UI" panose="020B0604030504040204" pitchFamily="50" charset="-128"/>
                          <a:ea typeface="Meiryo UI" panose="020B0604030504040204" pitchFamily="50" charset="-128"/>
                        </a:rPr>
                        <a:t>（独占できない）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Wingdings" panose="05000000000000000000" pitchFamily="2" charset="2"/>
                        <a:buChar char="ü"/>
                      </a:pPr>
                      <a:r>
                        <a:rPr kumimoji="1" lang="ja-JP" altLang="en-US" b="0">
                          <a:solidFill>
                            <a:schemeClr val="tx1"/>
                          </a:solidFill>
                          <a:latin typeface="Meiryo UI" panose="020B0604030504040204" pitchFamily="50" charset="-128"/>
                          <a:ea typeface="Meiryo UI" panose="020B0604030504040204" pitchFamily="50" charset="-128"/>
                        </a:rPr>
                        <a:t>自社だけが使える（独占できる）</a:t>
                      </a:r>
                      <a:endParaRPr kumimoji="1" lang="en-US" altLang="ja-JP" b="0">
                        <a:solidFill>
                          <a:schemeClr val="tx1"/>
                        </a:solidFill>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kumimoji="1" lang="ja-JP" altLang="en-US" b="0">
                          <a:solidFill>
                            <a:schemeClr val="tx1"/>
                          </a:solidFill>
                          <a:latin typeface="Meiryo UI" panose="020B0604030504040204" pitchFamily="50" charset="-128"/>
                          <a:ea typeface="Meiryo UI" panose="020B0604030504040204" pitchFamily="50" charset="-128"/>
                        </a:rPr>
                        <a:t>ライセンスしてビジネスを広げることができる</a:t>
                      </a:r>
                      <a:endParaRPr kumimoji="1" lang="en-US" altLang="ja-JP" b="0">
                        <a:solidFill>
                          <a:schemeClr val="tx1"/>
                        </a:solidFill>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kumimoji="1" lang="ja-JP" altLang="en-US" b="0">
                          <a:solidFill>
                            <a:schemeClr val="tx1"/>
                          </a:solidFill>
                          <a:latin typeface="Meiryo UI" panose="020B0604030504040204" pitchFamily="50" charset="-128"/>
                          <a:ea typeface="Meiryo UI" panose="020B0604030504040204" pitchFamily="50" charset="-128"/>
                        </a:rPr>
                        <a:t>対外的に</a:t>
                      </a:r>
                      <a:r>
                        <a:rPr kumimoji="1" lang="en-US" altLang="ja-JP" b="0">
                          <a:solidFill>
                            <a:schemeClr val="tx1"/>
                          </a:solidFill>
                          <a:latin typeface="Meiryo UI" panose="020B0604030504040204" pitchFamily="50" charset="-128"/>
                          <a:ea typeface="Meiryo UI" panose="020B0604030504040204" pitchFamily="50" charset="-128"/>
                        </a:rPr>
                        <a:t>PR</a:t>
                      </a:r>
                      <a:r>
                        <a:rPr kumimoji="1" lang="ja-JP" altLang="en-US" b="0">
                          <a:solidFill>
                            <a:schemeClr val="tx1"/>
                          </a:solidFill>
                          <a:latin typeface="Meiryo UI" panose="020B0604030504040204" pitchFamily="50" charset="-128"/>
                          <a:ea typeface="Meiryo UI" panose="020B0604030504040204" pitchFamily="50" charset="-128"/>
                        </a:rPr>
                        <a:t>しやすくなる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035015"/>
                  </a:ext>
                </a:extLst>
              </a:tr>
              <a:tr h="1138170">
                <a:tc>
                  <a:txBody>
                    <a:bodyPr/>
                    <a:lstStyle/>
                    <a:p>
                      <a:pPr algn="ctr"/>
                      <a:r>
                        <a:rPr kumimoji="1" lang="ja-JP" altLang="en-US" b="0">
                          <a:solidFill>
                            <a:schemeClr val="tx1"/>
                          </a:solidFill>
                          <a:latin typeface="Meiryo UI" panose="020B0604030504040204" pitchFamily="50" charset="-128"/>
                          <a:ea typeface="Meiryo UI" panose="020B0604030504040204" pitchFamily="50" charset="-128"/>
                        </a:rPr>
                        <a:t>他社にまねされた・・・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a:solidFill>
                            <a:schemeClr val="tx1"/>
                          </a:solidFill>
                          <a:latin typeface="Meiryo UI" panose="020B0604030504040204" pitchFamily="50" charset="-128"/>
                          <a:ea typeface="Meiryo UI" panose="020B0604030504040204" pitchFamily="50" charset="-128"/>
                        </a:rPr>
                        <a:t>泣き寝入り</a:t>
                      </a:r>
                      <a:endParaRPr kumimoji="1" lang="en-US" altLang="ja-JP" b="0">
                        <a:solidFill>
                          <a:schemeClr val="tx1"/>
                        </a:solidFill>
                        <a:latin typeface="Meiryo UI" panose="020B0604030504040204" pitchFamily="50" charset="-128"/>
                        <a:ea typeface="Meiryo UI" panose="020B0604030504040204" pitchFamily="50" charset="-128"/>
                      </a:endParaRPr>
                    </a:p>
                    <a:p>
                      <a:pPr algn="ctr"/>
                      <a:r>
                        <a:rPr kumimoji="1" lang="ja-JP" altLang="en-US" b="0">
                          <a:solidFill>
                            <a:schemeClr val="tx1"/>
                          </a:solidFill>
                          <a:latin typeface="Meiryo UI" panose="020B0604030504040204" pitchFamily="50" charset="-128"/>
                          <a:ea typeface="Meiryo UI" panose="020B0604030504040204" pitchFamily="50" charset="-128"/>
                        </a:rPr>
                        <a:t>「売りたい価格」を維持できなくなる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Wingdings" panose="05000000000000000000" pitchFamily="2" charset="2"/>
                        <a:buChar char="ü"/>
                      </a:pPr>
                      <a:r>
                        <a:rPr kumimoji="1" lang="ja-JP" altLang="en-US" b="0" dirty="0">
                          <a:solidFill>
                            <a:schemeClr val="tx1"/>
                          </a:solidFill>
                          <a:latin typeface="Meiryo UI" panose="020B0604030504040204" pitchFamily="50" charset="-128"/>
                          <a:ea typeface="Meiryo UI" panose="020B0604030504040204" pitchFamily="50" charset="-128"/>
                        </a:rPr>
                        <a:t>「やめて」と堂々と言える</a:t>
                      </a:r>
                      <a:endParaRPr kumimoji="1" lang="en-US" altLang="ja-JP" b="0" dirty="0">
                        <a:solidFill>
                          <a:schemeClr val="tx1"/>
                        </a:solidFill>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kumimoji="1" lang="ja-JP" altLang="en-US" b="0" dirty="0">
                          <a:solidFill>
                            <a:schemeClr val="tx1"/>
                          </a:solidFill>
                          <a:latin typeface="Meiryo UI" panose="020B0604030504040204" pitchFamily="50" charset="-128"/>
                          <a:ea typeface="Meiryo UI" panose="020B0604030504040204" pitchFamily="50" charset="-128"/>
                        </a:rPr>
                        <a:t>「廃棄して」と言える</a:t>
                      </a:r>
                      <a:endParaRPr kumimoji="1" lang="en-US" altLang="ja-JP" b="0" dirty="0">
                        <a:solidFill>
                          <a:schemeClr val="tx1"/>
                        </a:solidFill>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kumimoji="1" lang="ja-JP" altLang="en-US" b="0" dirty="0">
                          <a:solidFill>
                            <a:schemeClr val="tx1"/>
                          </a:solidFill>
                          <a:latin typeface="Meiryo UI" panose="020B0604030504040204" pitchFamily="50" charset="-128"/>
                          <a:ea typeface="Meiryo UI" panose="020B0604030504040204" pitchFamily="50" charset="-128"/>
                        </a:rPr>
                        <a:t>損害賠償請求もできる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1414107"/>
                  </a:ext>
                </a:extLst>
              </a:tr>
            </a:tbl>
          </a:graphicData>
        </a:graphic>
      </p:graphicFrame>
      <p:sp>
        <p:nvSpPr>
          <p:cNvPr id="7" name="楕円 6">
            <a:extLst>
              <a:ext uri="{FF2B5EF4-FFF2-40B4-BE49-F238E27FC236}">
                <a16:creationId xmlns:a16="http://schemas.microsoft.com/office/drawing/2014/main" id="{CA5AF8A0-744E-2F1D-78EE-A60407FCD1DE}"/>
              </a:ext>
            </a:extLst>
          </p:cNvPr>
          <p:cNvSpPr/>
          <p:nvPr/>
        </p:nvSpPr>
        <p:spPr>
          <a:xfrm>
            <a:off x="4003285" y="1833333"/>
            <a:ext cx="1603332" cy="839244"/>
          </a:xfrm>
          <a:prstGeom prst="ellipse">
            <a:avLst/>
          </a:prstGeom>
          <a:solidFill>
            <a:schemeClr val="bg1">
              <a:lumMod val="95000"/>
            </a:schemeClr>
          </a:solidFill>
          <a:ln w="12700" cap="flat" cmpd="sng" algn="ctr">
            <a:solidFill>
              <a:schemeClr val="tx1">
                <a:lumMod val="50000"/>
                <a:lumOff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algn="ctr"/>
            <a:r>
              <a:rPr kumimoji="1" lang="ja-JP" altLang="en-US" sz="1600" b="1">
                <a:solidFill>
                  <a:srgbClr val="000000"/>
                </a:solidFill>
                <a:latin typeface="Meiryo UI" panose="020B0604030504040204" pitchFamily="50" charset="-128"/>
                <a:ea typeface="Meiryo UI" panose="020B0604030504040204" pitchFamily="50" charset="-128"/>
              </a:rPr>
              <a:t>知的財産</a:t>
            </a:r>
            <a:endParaRPr kumimoji="1" lang="en-US" altLang="ja-JP" sz="1600" b="1">
              <a:solidFill>
                <a:srgbClr val="000000"/>
              </a:solidFill>
              <a:latin typeface="Meiryo UI" panose="020B0604030504040204" pitchFamily="50" charset="-128"/>
              <a:ea typeface="Meiryo UI" panose="020B0604030504040204" pitchFamily="50" charset="-128"/>
            </a:endParaRPr>
          </a:p>
          <a:p>
            <a:pPr algn="ctr"/>
            <a:r>
              <a:rPr kumimoji="1" lang="ja-JP" altLang="en-US" sz="1400" b="1">
                <a:solidFill>
                  <a:srgbClr val="000000"/>
                </a:solidFill>
                <a:latin typeface="Meiryo UI" panose="020B0604030504040204" pitchFamily="50" charset="-128"/>
                <a:ea typeface="Meiryo UI" panose="020B0604030504040204" pitchFamily="50" charset="-128"/>
              </a:rPr>
              <a:t>（アイデア）</a:t>
            </a:r>
          </a:p>
        </p:txBody>
      </p:sp>
      <p:sp>
        <p:nvSpPr>
          <p:cNvPr id="8" name="正方形/長方形 7">
            <a:extLst>
              <a:ext uri="{FF2B5EF4-FFF2-40B4-BE49-F238E27FC236}">
                <a16:creationId xmlns:a16="http://schemas.microsoft.com/office/drawing/2014/main" id="{6FFF7236-F7E4-30EE-F171-A80EBAC50D10}"/>
              </a:ext>
            </a:extLst>
          </p:cNvPr>
          <p:cNvSpPr/>
          <p:nvPr/>
        </p:nvSpPr>
        <p:spPr>
          <a:xfrm>
            <a:off x="6654630" y="1523447"/>
            <a:ext cx="2329841" cy="1378039"/>
          </a:xfrm>
          <a:prstGeom prst="rect">
            <a:avLst/>
          </a:prstGeom>
          <a:solidFill>
            <a:schemeClr val="tx1">
              <a:lumMod val="50000"/>
              <a:lumOff val="50000"/>
            </a:schemeClr>
          </a:solidFill>
          <a:ln w="12700" cap="flat" cmpd="sng" algn="ctr">
            <a:solidFill>
              <a:schemeClr val="tx1">
                <a:lumMod val="50000"/>
                <a:lumOff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t" anchorCtr="0" forceAA="0" compatLnSpc="1">
            <a:prstTxWarp prst="textNoShape">
              <a:avLst/>
            </a:prstTxWarp>
            <a:noAutofit/>
          </a:bodyPr>
          <a:lstStyle/>
          <a:p>
            <a:pPr algn="l"/>
            <a:r>
              <a:rPr kumimoji="1" lang="ja-JP" altLang="en-US" sz="1800" b="1">
                <a:solidFill>
                  <a:schemeClr val="bg1"/>
                </a:solidFill>
                <a:latin typeface="Meiryo UI" panose="020B0604030504040204" pitchFamily="50" charset="-128"/>
                <a:ea typeface="Meiryo UI" panose="020B0604030504040204" pitchFamily="50" charset="-128"/>
              </a:rPr>
              <a:t>法的保護あり</a:t>
            </a:r>
          </a:p>
        </p:txBody>
      </p:sp>
      <p:sp>
        <p:nvSpPr>
          <p:cNvPr id="9" name="楕円 8">
            <a:extLst>
              <a:ext uri="{FF2B5EF4-FFF2-40B4-BE49-F238E27FC236}">
                <a16:creationId xmlns:a16="http://schemas.microsoft.com/office/drawing/2014/main" id="{C39781E8-94EE-2A35-F179-CA01A82C9BA5}"/>
              </a:ext>
            </a:extLst>
          </p:cNvPr>
          <p:cNvSpPr/>
          <p:nvPr/>
        </p:nvSpPr>
        <p:spPr>
          <a:xfrm>
            <a:off x="7032499" y="1833333"/>
            <a:ext cx="1603332" cy="839244"/>
          </a:xfrm>
          <a:prstGeom prst="ellipse">
            <a:avLst/>
          </a:prstGeom>
          <a:solidFill>
            <a:schemeClr val="bg1">
              <a:lumMod val="95000"/>
            </a:schemeClr>
          </a:solidFill>
          <a:ln w="12700" cap="flat" cmpd="sng" algn="ctr">
            <a:solidFill>
              <a:schemeClr val="tx1">
                <a:lumMod val="50000"/>
                <a:lumOff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algn="ctr"/>
            <a:r>
              <a:rPr kumimoji="1" lang="ja-JP" altLang="en-US" sz="1600" b="1">
                <a:solidFill>
                  <a:srgbClr val="000000"/>
                </a:solidFill>
                <a:latin typeface="Meiryo UI" panose="020B0604030504040204" pitchFamily="50" charset="-128"/>
                <a:ea typeface="Meiryo UI" panose="020B0604030504040204" pitchFamily="50" charset="-128"/>
              </a:rPr>
              <a:t>知的財産</a:t>
            </a:r>
            <a:endParaRPr kumimoji="1" lang="en-US" altLang="ja-JP" sz="1600" b="1">
              <a:solidFill>
                <a:srgbClr val="000000"/>
              </a:solidFill>
              <a:latin typeface="Meiryo UI" panose="020B0604030504040204" pitchFamily="50" charset="-128"/>
              <a:ea typeface="Meiryo UI" panose="020B0604030504040204" pitchFamily="50" charset="-128"/>
            </a:endParaRPr>
          </a:p>
          <a:p>
            <a:pPr algn="ctr"/>
            <a:r>
              <a:rPr kumimoji="1" lang="ja-JP" altLang="en-US" sz="1400" b="1">
                <a:solidFill>
                  <a:srgbClr val="000000"/>
                </a:solidFill>
                <a:latin typeface="Meiryo UI" panose="020B0604030504040204" pitchFamily="50" charset="-128"/>
                <a:ea typeface="Meiryo UI" panose="020B0604030504040204" pitchFamily="50" charset="-128"/>
              </a:rPr>
              <a:t>（アイデア）</a:t>
            </a:r>
          </a:p>
        </p:txBody>
      </p:sp>
      <p:sp>
        <p:nvSpPr>
          <p:cNvPr id="5" name="テキスト ボックス 4">
            <a:extLst>
              <a:ext uri="{FF2B5EF4-FFF2-40B4-BE49-F238E27FC236}">
                <a16:creationId xmlns:a16="http://schemas.microsoft.com/office/drawing/2014/main" id="{A593C544-CDBE-DC91-F344-27728F0222F4}"/>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15</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918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　－</a:t>
            </a:r>
            <a:r>
              <a:rPr kumimoji="1" lang="ja-JP" altLang="en-US" sz="2400" b="1">
                <a:solidFill>
                  <a:srgbClr val="C00000"/>
                </a:solidFill>
                <a:latin typeface="Meiryo UI" panose="020B0604030504040204" pitchFamily="50" charset="-128"/>
                <a:ea typeface="Meiryo UI" panose="020B0604030504040204" pitchFamily="50" charset="-128"/>
              </a:rPr>
              <a:t>ミニゲーム～知財をはめ込む～</a:t>
            </a:r>
          </a:p>
        </p:txBody>
      </p:sp>
      <p:sp>
        <p:nvSpPr>
          <p:cNvPr id="5" name="正方形/長方形 4">
            <a:extLst>
              <a:ext uri="{FF2B5EF4-FFF2-40B4-BE49-F238E27FC236}">
                <a16:creationId xmlns:a16="http://schemas.microsoft.com/office/drawing/2014/main" id="{EB493EA2-9EA5-71E6-8D0E-3E626F91712D}"/>
              </a:ext>
            </a:extLst>
          </p:cNvPr>
          <p:cNvSpPr/>
          <p:nvPr/>
        </p:nvSpPr>
        <p:spPr>
          <a:xfrm>
            <a:off x="416400" y="871546"/>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このページか次のページのどちらかを選び、関係しそうな知財を付箋に書いて、はめ込んでみよう</a:t>
            </a:r>
          </a:p>
        </p:txBody>
      </p:sp>
      <p:sp>
        <p:nvSpPr>
          <p:cNvPr id="10" name="矢印: 右 9">
            <a:extLst>
              <a:ext uri="{FF2B5EF4-FFF2-40B4-BE49-F238E27FC236}">
                <a16:creationId xmlns:a16="http://schemas.microsoft.com/office/drawing/2014/main" id="{AB2A8E7F-E1E0-0851-6D6B-F9EB36E8A15E}"/>
              </a:ext>
            </a:extLst>
          </p:cNvPr>
          <p:cNvSpPr/>
          <p:nvPr/>
        </p:nvSpPr>
        <p:spPr>
          <a:xfrm rot="20233510">
            <a:off x="-33996" y="3756232"/>
            <a:ext cx="9362050" cy="384721"/>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楕円 10">
            <a:extLst>
              <a:ext uri="{FF2B5EF4-FFF2-40B4-BE49-F238E27FC236}">
                <a16:creationId xmlns:a16="http://schemas.microsoft.com/office/drawing/2014/main" id="{5150E615-6C31-ABBF-00F3-8EED715A42F8}"/>
              </a:ext>
            </a:extLst>
          </p:cNvPr>
          <p:cNvSpPr/>
          <p:nvPr/>
        </p:nvSpPr>
        <p:spPr>
          <a:xfrm>
            <a:off x="478302" y="4332848"/>
            <a:ext cx="1828800" cy="1828800"/>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アイデア</a:t>
            </a:r>
          </a:p>
        </p:txBody>
      </p:sp>
      <p:sp>
        <p:nvSpPr>
          <p:cNvPr id="12" name="楕円 11">
            <a:extLst>
              <a:ext uri="{FF2B5EF4-FFF2-40B4-BE49-F238E27FC236}">
                <a16:creationId xmlns:a16="http://schemas.microsoft.com/office/drawing/2014/main" id="{C3A0C01B-4050-02A2-8F62-51598F956E94}"/>
              </a:ext>
            </a:extLst>
          </p:cNvPr>
          <p:cNvSpPr/>
          <p:nvPr/>
        </p:nvSpPr>
        <p:spPr>
          <a:xfrm>
            <a:off x="2473570" y="2937802"/>
            <a:ext cx="2597833" cy="2597833"/>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ビジネス</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プラン</a:t>
            </a:r>
          </a:p>
        </p:txBody>
      </p:sp>
      <p:sp>
        <p:nvSpPr>
          <p:cNvPr id="13" name="楕円 12">
            <a:extLst>
              <a:ext uri="{FF2B5EF4-FFF2-40B4-BE49-F238E27FC236}">
                <a16:creationId xmlns:a16="http://schemas.microsoft.com/office/drawing/2014/main" id="{3ECAF9A9-8C70-9312-89E6-7B11DD43BA96}"/>
              </a:ext>
            </a:extLst>
          </p:cNvPr>
          <p:cNvSpPr/>
          <p:nvPr/>
        </p:nvSpPr>
        <p:spPr>
          <a:xfrm>
            <a:off x="5121091" y="1594338"/>
            <a:ext cx="3087408" cy="3033934"/>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開発</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12BD3F24-7940-2DB3-F6E5-B9D6DCC25281}"/>
              </a:ext>
            </a:extLst>
          </p:cNvPr>
          <p:cNvSpPr txBox="1"/>
          <p:nvPr/>
        </p:nvSpPr>
        <p:spPr>
          <a:xfrm>
            <a:off x="2423882" y="2868369"/>
            <a:ext cx="1448972"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顧客は誰？</a:t>
            </a:r>
          </a:p>
        </p:txBody>
      </p:sp>
      <p:sp>
        <p:nvSpPr>
          <p:cNvPr id="15" name="テキスト ボックス 14">
            <a:extLst>
              <a:ext uri="{FF2B5EF4-FFF2-40B4-BE49-F238E27FC236}">
                <a16:creationId xmlns:a16="http://schemas.microsoft.com/office/drawing/2014/main" id="{ED12D767-E3B5-EE56-7C06-299306BA45A2}"/>
              </a:ext>
            </a:extLst>
          </p:cNvPr>
          <p:cNvSpPr txBox="1"/>
          <p:nvPr/>
        </p:nvSpPr>
        <p:spPr>
          <a:xfrm>
            <a:off x="3922542" y="3237701"/>
            <a:ext cx="1448972"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競合は？</a:t>
            </a:r>
          </a:p>
        </p:txBody>
      </p:sp>
      <p:sp>
        <p:nvSpPr>
          <p:cNvPr id="16" name="テキスト ボックス 15">
            <a:extLst>
              <a:ext uri="{FF2B5EF4-FFF2-40B4-BE49-F238E27FC236}">
                <a16:creationId xmlns:a16="http://schemas.microsoft.com/office/drawing/2014/main" id="{2F289F12-BB62-5888-5303-D729DF55FF0E}"/>
              </a:ext>
            </a:extLst>
          </p:cNvPr>
          <p:cNvSpPr txBox="1"/>
          <p:nvPr/>
        </p:nvSpPr>
        <p:spPr>
          <a:xfrm>
            <a:off x="3872854" y="5036650"/>
            <a:ext cx="1828799"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収支計画は？</a:t>
            </a:r>
          </a:p>
        </p:txBody>
      </p:sp>
      <p:sp>
        <p:nvSpPr>
          <p:cNvPr id="17" name="テキスト ボックス 16">
            <a:extLst>
              <a:ext uri="{FF2B5EF4-FFF2-40B4-BE49-F238E27FC236}">
                <a16:creationId xmlns:a16="http://schemas.microsoft.com/office/drawing/2014/main" id="{457E05E9-E1E8-9209-C41C-68348A09F403}"/>
              </a:ext>
            </a:extLst>
          </p:cNvPr>
          <p:cNvSpPr txBox="1"/>
          <p:nvPr/>
        </p:nvSpPr>
        <p:spPr>
          <a:xfrm>
            <a:off x="5071403" y="1965335"/>
            <a:ext cx="1448972"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試作</a:t>
            </a:r>
          </a:p>
        </p:txBody>
      </p:sp>
      <p:sp>
        <p:nvSpPr>
          <p:cNvPr id="18" name="テキスト ボックス 17">
            <a:extLst>
              <a:ext uri="{FF2B5EF4-FFF2-40B4-BE49-F238E27FC236}">
                <a16:creationId xmlns:a16="http://schemas.microsoft.com/office/drawing/2014/main" id="{93777378-7EB8-2C62-9C24-703D004226CC}"/>
              </a:ext>
            </a:extLst>
          </p:cNvPr>
          <p:cNvSpPr txBox="1"/>
          <p:nvPr/>
        </p:nvSpPr>
        <p:spPr>
          <a:xfrm>
            <a:off x="7129038" y="2753136"/>
            <a:ext cx="2074985"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テストマーケティング</a:t>
            </a:r>
          </a:p>
        </p:txBody>
      </p:sp>
      <p:sp>
        <p:nvSpPr>
          <p:cNvPr id="19" name="テキスト ボックス 18">
            <a:extLst>
              <a:ext uri="{FF2B5EF4-FFF2-40B4-BE49-F238E27FC236}">
                <a16:creationId xmlns:a16="http://schemas.microsoft.com/office/drawing/2014/main" id="{515E9C7A-2B9C-7789-724B-5DB24696786B}"/>
              </a:ext>
            </a:extLst>
          </p:cNvPr>
          <p:cNvSpPr txBox="1"/>
          <p:nvPr/>
        </p:nvSpPr>
        <p:spPr>
          <a:xfrm>
            <a:off x="5479366" y="4148182"/>
            <a:ext cx="2074985"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改良</a:t>
            </a:r>
          </a:p>
        </p:txBody>
      </p:sp>
      <p:sp>
        <p:nvSpPr>
          <p:cNvPr id="20" name="正方形/長方形 19">
            <a:extLst>
              <a:ext uri="{FF2B5EF4-FFF2-40B4-BE49-F238E27FC236}">
                <a16:creationId xmlns:a16="http://schemas.microsoft.com/office/drawing/2014/main" id="{E2A1B459-536B-1051-1644-7558982BA0C3}"/>
              </a:ext>
            </a:extLst>
          </p:cNvPr>
          <p:cNvSpPr/>
          <p:nvPr/>
        </p:nvSpPr>
        <p:spPr>
          <a:xfrm>
            <a:off x="8342142" y="1300976"/>
            <a:ext cx="1233038" cy="67861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4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上市</a:t>
            </a:r>
          </a:p>
        </p:txBody>
      </p:sp>
      <p:sp>
        <p:nvSpPr>
          <p:cNvPr id="21" name="テキスト ボックス 20">
            <a:extLst>
              <a:ext uri="{FF2B5EF4-FFF2-40B4-BE49-F238E27FC236}">
                <a16:creationId xmlns:a16="http://schemas.microsoft.com/office/drawing/2014/main" id="{F3FD58CF-F652-05BC-8927-044C8A61F63B}"/>
              </a:ext>
            </a:extLst>
          </p:cNvPr>
          <p:cNvSpPr txBox="1"/>
          <p:nvPr/>
        </p:nvSpPr>
        <p:spPr>
          <a:xfrm>
            <a:off x="200466" y="4236718"/>
            <a:ext cx="1448972"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どんな課題を解決する？</a:t>
            </a:r>
          </a:p>
        </p:txBody>
      </p:sp>
      <p:sp>
        <p:nvSpPr>
          <p:cNvPr id="22" name="テキスト ボックス 21">
            <a:extLst>
              <a:ext uri="{FF2B5EF4-FFF2-40B4-BE49-F238E27FC236}">
                <a16:creationId xmlns:a16="http://schemas.microsoft.com/office/drawing/2014/main" id="{1149945D-5111-9D36-5DF4-8DEDB1B8D303}"/>
              </a:ext>
            </a:extLst>
          </p:cNvPr>
          <p:cNvSpPr txBox="1"/>
          <p:nvPr/>
        </p:nvSpPr>
        <p:spPr>
          <a:xfrm>
            <a:off x="1749084" y="5359358"/>
            <a:ext cx="1448972"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事業のコンセプトは？</a:t>
            </a:r>
          </a:p>
        </p:txBody>
      </p:sp>
      <p:sp>
        <p:nvSpPr>
          <p:cNvPr id="23" name="テキスト ボックス 22">
            <a:extLst>
              <a:ext uri="{FF2B5EF4-FFF2-40B4-BE49-F238E27FC236}">
                <a16:creationId xmlns:a16="http://schemas.microsoft.com/office/drawing/2014/main" id="{37BDCF91-4F3E-D634-C283-5D696ED2749B}"/>
              </a:ext>
            </a:extLst>
          </p:cNvPr>
          <p:cNvSpPr txBox="1"/>
          <p:nvPr/>
        </p:nvSpPr>
        <p:spPr>
          <a:xfrm>
            <a:off x="83956" y="5515317"/>
            <a:ext cx="1448972" cy="923330"/>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アイデアをどのような視点で絞り込む？</a:t>
            </a:r>
          </a:p>
        </p:txBody>
      </p:sp>
      <p:sp>
        <p:nvSpPr>
          <p:cNvPr id="24" name="テキスト ボックス 23">
            <a:extLst>
              <a:ext uri="{FF2B5EF4-FFF2-40B4-BE49-F238E27FC236}">
                <a16:creationId xmlns:a16="http://schemas.microsoft.com/office/drawing/2014/main" id="{3075BB04-0B8B-FF72-15C7-241ED9A0F64D}"/>
              </a:ext>
            </a:extLst>
          </p:cNvPr>
          <p:cNvSpPr txBox="1"/>
          <p:nvPr/>
        </p:nvSpPr>
        <p:spPr>
          <a:xfrm>
            <a:off x="1843320" y="3900440"/>
            <a:ext cx="1448972"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パートナーは必要？</a:t>
            </a:r>
          </a:p>
        </p:txBody>
      </p:sp>
      <p:sp>
        <p:nvSpPr>
          <p:cNvPr id="25" name="テキスト ボックス 24">
            <a:extLst>
              <a:ext uri="{FF2B5EF4-FFF2-40B4-BE49-F238E27FC236}">
                <a16:creationId xmlns:a16="http://schemas.microsoft.com/office/drawing/2014/main" id="{26EAE5F8-CED7-D8B8-C28A-2EA096E43ABE}"/>
              </a:ext>
            </a:extLst>
          </p:cNvPr>
          <p:cNvSpPr txBox="1"/>
          <p:nvPr/>
        </p:nvSpPr>
        <p:spPr>
          <a:xfrm>
            <a:off x="2498414" y="4713027"/>
            <a:ext cx="1448973"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競争優位性の構築</a:t>
            </a:r>
          </a:p>
        </p:txBody>
      </p:sp>
      <p:sp>
        <p:nvSpPr>
          <p:cNvPr id="26" name="四角形: メモ 25">
            <a:extLst>
              <a:ext uri="{FF2B5EF4-FFF2-40B4-BE49-F238E27FC236}">
                <a16:creationId xmlns:a16="http://schemas.microsoft.com/office/drawing/2014/main" id="{A0DFF71B-F54B-1DBD-B42C-A520C5CEE920}"/>
              </a:ext>
            </a:extLst>
          </p:cNvPr>
          <p:cNvSpPr/>
          <p:nvPr/>
        </p:nvSpPr>
        <p:spPr>
          <a:xfrm>
            <a:off x="6787428" y="5365959"/>
            <a:ext cx="1111347" cy="369332"/>
          </a:xfrm>
          <a:prstGeom prst="foldedCorner">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kern="0">
                <a:solidFill>
                  <a:srgbClr val="000000"/>
                </a:solidFill>
                <a:latin typeface="Meiryo UI" panose="020B0604030504040204" pitchFamily="50" charset="-128"/>
                <a:ea typeface="Meiryo UI" panose="020B0604030504040204" pitchFamily="50" charset="-128"/>
              </a:rPr>
              <a:t>例）自社特許</a:t>
            </a: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9A6FE5D8-2A1D-9560-97B0-2FA3FBE482EF}"/>
              </a:ext>
            </a:extLst>
          </p:cNvPr>
          <p:cNvSpPr txBox="1"/>
          <p:nvPr/>
        </p:nvSpPr>
        <p:spPr>
          <a:xfrm>
            <a:off x="7990449" y="5326191"/>
            <a:ext cx="1584731" cy="461665"/>
          </a:xfrm>
          <a:prstGeom prst="rect">
            <a:avLst/>
          </a:prstGeom>
          <a:noFill/>
        </p:spPr>
        <p:txBody>
          <a:bodyPr wrap="square" rtlCol="0">
            <a:spAutoFit/>
          </a:bodyPr>
          <a:lstStyle/>
          <a:p>
            <a:pPr algn="l"/>
            <a:r>
              <a:rPr kumimoji="1" lang="ja-JP" altLang="en-US" sz="1200" b="1" u="sng">
                <a:latin typeface="Meiryo UI" panose="020B0604030504040204" pitchFamily="50" charset="-128"/>
                <a:ea typeface="Meiryo UI" panose="020B0604030504040204" pitchFamily="50" charset="-128"/>
              </a:rPr>
              <a:t>自分の知財</a:t>
            </a:r>
            <a:r>
              <a:rPr kumimoji="1" lang="ja-JP" altLang="en-US" sz="1200">
                <a:latin typeface="Meiryo UI" panose="020B0604030504040204" pitchFamily="50" charset="-128"/>
                <a:ea typeface="Meiryo UI" panose="020B0604030504040204" pitchFamily="50" charset="-128"/>
              </a:rPr>
              <a:t>が関係しそうなもの</a:t>
            </a:r>
          </a:p>
        </p:txBody>
      </p:sp>
      <p:sp>
        <p:nvSpPr>
          <p:cNvPr id="28" name="四角形: メモ 27">
            <a:extLst>
              <a:ext uri="{FF2B5EF4-FFF2-40B4-BE49-F238E27FC236}">
                <a16:creationId xmlns:a16="http://schemas.microsoft.com/office/drawing/2014/main" id="{009C34AF-E2C6-576C-5C01-802C25FF4A5D}"/>
              </a:ext>
            </a:extLst>
          </p:cNvPr>
          <p:cNvSpPr/>
          <p:nvPr/>
        </p:nvSpPr>
        <p:spPr>
          <a:xfrm>
            <a:off x="6787428" y="5850722"/>
            <a:ext cx="1111347" cy="369332"/>
          </a:xfrm>
          <a:prstGeom prst="foldedCorner">
            <a:avLst/>
          </a:prstGeom>
          <a:solidFill>
            <a:schemeClr val="accent1">
              <a:lumMod val="20000"/>
              <a:lumOff val="80000"/>
            </a:scheme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kern="0">
                <a:solidFill>
                  <a:srgbClr val="000000"/>
                </a:solidFill>
                <a:latin typeface="Meiryo UI" panose="020B0604030504040204" pitchFamily="50" charset="-128"/>
                <a:ea typeface="Meiryo UI" panose="020B0604030504040204" pitchFamily="50" charset="-128"/>
              </a:rPr>
              <a:t>例）他社商標</a:t>
            </a: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BE8C5636-D775-5CC7-9339-417DBC30F089}"/>
              </a:ext>
            </a:extLst>
          </p:cNvPr>
          <p:cNvSpPr txBox="1"/>
          <p:nvPr/>
        </p:nvSpPr>
        <p:spPr>
          <a:xfrm>
            <a:off x="7990449" y="5810954"/>
            <a:ext cx="1584731" cy="461665"/>
          </a:xfrm>
          <a:prstGeom prst="rect">
            <a:avLst/>
          </a:prstGeom>
          <a:noFill/>
        </p:spPr>
        <p:txBody>
          <a:bodyPr wrap="square" rtlCol="0">
            <a:spAutoFit/>
          </a:bodyPr>
          <a:lstStyle/>
          <a:p>
            <a:pPr algn="l"/>
            <a:r>
              <a:rPr kumimoji="1" lang="ja-JP" altLang="en-US" sz="1200" b="1" u="sng">
                <a:latin typeface="Meiryo UI" panose="020B0604030504040204" pitchFamily="50" charset="-128"/>
                <a:ea typeface="Meiryo UI" panose="020B0604030504040204" pitchFamily="50" charset="-128"/>
              </a:rPr>
              <a:t>他社の知財</a:t>
            </a:r>
            <a:r>
              <a:rPr kumimoji="1" lang="ja-JP" altLang="en-US" sz="1200">
                <a:latin typeface="Meiryo UI" panose="020B0604030504040204" pitchFamily="50" charset="-128"/>
                <a:ea typeface="Meiryo UI" panose="020B0604030504040204" pitchFamily="50" charset="-128"/>
              </a:rPr>
              <a:t>が関係しそうなもの</a:t>
            </a:r>
          </a:p>
        </p:txBody>
      </p:sp>
      <p:sp>
        <p:nvSpPr>
          <p:cNvPr id="30" name="正方形/長方形 29">
            <a:extLst>
              <a:ext uri="{FF2B5EF4-FFF2-40B4-BE49-F238E27FC236}">
                <a16:creationId xmlns:a16="http://schemas.microsoft.com/office/drawing/2014/main" id="{6F18BC65-3994-0071-7E67-10725ADFF093}"/>
              </a:ext>
            </a:extLst>
          </p:cNvPr>
          <p:cNvSpPr/>
          <p:nvPr/>
        </p:nvSpPr>
        <p:spPr>
          <a:xfrm>
            <a:off x="6646985" y="5247249"/>
            <a:ext cx="2928195" cy="1083780"/>
          </a:xfrm>
          <a:prstGeom prst="rect">
            <a:avLst/>
          </a:prstGeom>
          <a:noFill/>
          <a:ln w="9525" cap="flat" cmpd="sng" algn="ctr">
            <a:solidFill>
              <a:schemeClr val="tx1">
                <a:lumMod val="50000"/>
                <a:lumOff val="50000"/>
              </a:schemeClr>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FB00B047-AD43-9030-BD89-2AD671793555}"/>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16</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083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　－</a:t>
            </a:r>
            <a:r>
              <a:rPr kumimoji="1" lang="ja-JP" altLang="en-US" sz="2400" b="1">
                <a:solidFill>
                  <a:srgbClr val="C00000"/>
                </a:solidFill>
                <a:latin typeface="Meiryo UI" panose="020B0604030504040204" pitchFamily="50" charset="-128"/>
                <a:ea typeface="Meiryo UI" panose="020B0604030504040204" pitchFamily="50" charset="-128"/>
              </a:rPr>
              <a:t>ミニゲーム～知財をはめ込む～</a:t>
            </a:r>
          </a:p>
        </p:txBody>
      </p:sp>
      <p:sp>
        <p:nvSpPr>
          <p:cNvPr id="3" name="楕円 2">
            <a:extLst>
              <a:ext uri="{FF2B5EF4-FFF2-40B4-BE49-F238E27FC236}">
                <a16:creationId xmlns:a16="http://schemas.microsoft.com/office/drawing/2014/main" id="{0363C525-4304-D467-6038-BDBCD3A46BB5}"/>
              </a:ext>
            </a:extLst>
          </p:cNvPr>
          <p:cNvSpPr/>
          <p:nvPr/>
        </p:nvSpPr>
        <p:spPr>
          <a:xfrm>
            <a:off x="6943357" y="2249655"/>
            <a:ext cx="2222244" cy="2183755"/>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顧客</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6" name="楕円 5">
            <a:extLst>
              <a:ext uri="{FF2B5EF4-FFF2-40B4-BE49-F238E27FC236}">
                <a16:creationId xmlns:a16="http://schemas.microsoft.com/office/drawing/2014/main" id="{9C50B380-0589-EF94-51DD-4C76B68D64C1}"/>
              </a:ext>
            </a:extLst>
          </p:cNvPr>
          <p:cNvSpPr/>
          <p:nvPr/>
        </p:nvSpPr>
        <p:spPr>
          <a:xfrm>
            <a:off x="588046" y="2249658"/>
            <a:ext cx="2222244" cy="2183755"/>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自社</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7" name="矢印: 右 6">
            <a:extLst>
              <a:ext uri="{FF2B5EF4-FFF2-40B4-BE49-F238E27FC236}">
                <a16:creationId xmlns:a16="http://schemas.microsoft.com/office/drawing/2014/main" id="{40CAAE62-5287-5E16-BCD3-5DCFB48B97DB}"/>
              </a:ext>
            </a:extLst>
          </p:cNvPr>
          <p:cNvSpPr/>
          <p:nvPr/>
        </p:nvSpPr>
        <p:spPr>
          <a:xfrm>
            <a:off x="2435605" y="3049630"/>
            <a:ext cx="808892" cy="583809"/>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79D48CFC-36F1-78F0-188A-F1F438A8018C}"/>
              </a:ext>
            </a:extLst>
          </p:cNvPr>
          <p:cNvSpPr/>
          <p:nvPr/>
        </p:nvSpPr>
        <p:spPr>
          <a:xfrm>
            <a:off x="3319976" y="3002228"/>
            <a:ext cx="1233038" cy="67861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4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価値</a:t>
            </a:r>
          </a:p>
        </p:txBody>
      </p:sp>
      <p:sp>
        <p:nvSpPr>
          <p:cNvPr id="9" name="矢印: 右 8">
            <a:extLst>
              <a:ext uri="{FF2B5EF4-FFF2-40B4-BE49-F238E27FC236}">
                <a16:creationId xmlns:a16="http://schemas.microsoft.com/office/drawing/2014/main" id="{B226D82F-4E50-910F-E255-E1E15689786E}"/>
              </a:ext>
            </a:extLst>
          </p:cNvPr>
          <p:cNvSpPr/>
          <p:nvPr/>
        </p:nvSpPr>
        <p:spPr>
          <a:xfrm>
            <a:off x="4687609" y="3049629"/>
            <a:ext cx="2121153" cy="583809"/>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6" name="矢印: 右 25">
            <a:extLst>
              <a:ext uri="{FF2B5EF4-FFF2-40B4-BE49-F238E27FC236}">
                <a16:creationId xmlns:a16="http://schemas.microsoft.com/office/drawing/2014/main" id="{40A8EEBD-AD59-D2F5-A7D6-72E4DF6232CA}"/>
              </a:ext>
            </a:extLst>
          </p:cNvPr>
          <p:cNvSpPr/>
          <p:nvPr/>
        </p:nvSpPr>
        <p:spPr>
          <a:xfrm rot="16200000">
            <a:off x="1294723" y="4685744"/>
            <a:ext cx="808892" cy="583809"/>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A7741021-63C0-1F52-04B2-29D90036949B}"/>
              </a:ext>
            </a:extLst>
          </p:cNvPr>
          <p:cNvSpPr/>
          <p:nvPr/>
        </p:nvSpPr>
        <p:spPr>
          <a:xfrm>
            <a:off x="1554480" y="5219114"/>
            <a:ext cx="6632917" cy="162975"/>
          </a:xfrm>
          <a:prstGeom prst="rect">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a:extLst>
              <a:ext uri="{FF2B5EF4-FFF2-40B4-BE49-F238E27FC236}">
                <a16:creationId xmlns:a16="http://schemas.microsoft.com/office/drawing/2014/main" id="{FF275D5A-66AF-CD48-CE5E-BEB69EF96232}"/>
              </a:ext>
            </a:extLst>
          </p:cNvPr>
          <p:cNvSpPr/>
          <p:nvPr/>
        </p:nvSpPr>
        <p:spPr>
          <a:xfrm>
            <a:off x="7941186" y="4573202"/>
            <a:ext cx="288388" cy="808887"/>
          </a:xfrm>
          <a:prstGeom prst="rect">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29" name="図 28" descr="賭博場, 部屋, テーブル が含まれている画像&#10;&#10;自動的に生成された説明">
            <a:extLst>
              <a:ext uri="{FF2B5EF4-FFF2-40B4-BE49-F238E27FC236}">
                <a16:creationId xmlns:a16="http://schemas.microsoft.com/office/drawing/2014/main" id="{090E0E77-A828-5DE0-D2E3-47B9F77CC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427" y="4605175"/>
            <a:ext cx="587808" cy="613933"/>
          </a:xfrm>
          <a:prstGeom prst="rect">
            <a:avLst/>
          </a:prstGeom>
        </p:spPr>
      </p:pic>
      <p:sp>
        <p:nvSpPr>
          <p:cNvPr id="30" name="正方形/長方形 29">
            <a:extLst>
              <a:ext uri="{FF2B5EF4-FFF2-40B4-BE49-F238E27FC236}">
                <a16:creationId xmlns:a16="http://schemas.microsoft.com/office/drawing/2014/main" id="{68C0C6D1-6551-32F4-CEE4-CACCE822102F}"/>
              </a:ext>
            </a:extLst>
          </p:cNvPr>
          <p:cNvSpPr/>
          <p:nvPr/>
        </p:nvSpPr>
        <p:spPr>
          <a:xfrm>
            <a:off x="7437960" y="1828799"/>
            <a:ext cx="1233038" cy="313763"/>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WHO</a:t>
            </a:r>
            <a:endParaRPr kumimoji="1" lang="ja-JP" altLang="en-US"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a:extLst>
              <a:ext uri="{FF2B5EF4-FFF2-40B4-BE49-F238E27FC236}">
                <a16:creationId xmlns:a16="http://schemas.microsoft.com/office/drawing/2014/main" id="{64793D76-DF78-C12A-534A-3C761807D1EE}"/>
              </a:ext>
            </a:extLst>
          </p:cNvPr>
          <p:cNvSpPr/>
          <p:nvPr/>
        </p:nvSpPr>
        <p:spPr>
          <a:xfrm>
            <a:off x="1315329" y="1824251"/>
            <a:ext cx="2904979" cy="313763"/>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WHAT</a:t>
            </a:r>
            <a:endParaRPr kumimoji="1" lang="ja-JP" altLang="en-US"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a:extLst>
              <a:ext uri="{FF2B5EF4-FFF2-40B4-BE49-F238E27FC236}">
                <a16:creationId xmlns:a16="http://schemas.microsoft.com/office/drawing/2014/main" id="{66C240CE-E6B3-ABAB-CA74-F0B54E9E72F7}"/>
              </a:ext>
            </a:extLst>
          </p:cNvPr>
          <p:cNvSpPr/>
          <p:nvPr/>
        </p:nvSpPr>
        <p:spPr>
          <a:xfrm>
            <a:off x="4933068" y="1824250"/>
            <a:ext cx="1648263" cy="313763"/>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en-US" altLang="ja-JP"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HOW</a:t>
            </a:r>
            <a:endParaRPr kumimoji="1" lang="ja-JP" altLang="en-US" sz="16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a:extLst>
              <a:ext uri="{FF2B5EF4-FFF2-40B4-BE49-F238E27FC236}">
                <a16:creationId xmlns:a16="http://schemas.microsoft.com/office/drawing/2014/main" id="{E55944A2-E2EC-8F02-288A-AD80644365EF}"/>
              </a:ext>
            </a:extLst>
          </p:cNvPr>
          <p:cNvSpPr txBox="1"/>
          <p:nvPr/>
        </p:nvSpPr>
        <p:spPr>
          <a:xfrm>
            <a:off x="4775982" y="3530991"/>
            <a:ext cx="1744393"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価値の提供方法</a:t>
            </a:r>
          </a:p>
        </p:txBody>
      </p:sp>
      <p:sp>
        <p:nvSpPr>
          <p:cNvPr id="34" name="正方形/長方形 33">
            <a:extLst>
              <a:ext uri="{FF2B5EF4-FFF2-40B4-BE49-F238E27FC236}">
                <a16:creationId xmlns:a16="http://schemas.microsoft.com/office/drawing/2014/main" id="{274F66EC-9BC5-2B16-E68C-B6B5DE4C3411}"/>
              </a:ext>
            </a:extLst>
          </p:cNvPr>
          <p:cNvSpPr/>
          <p:nvPr/>
        </p:nvSpPr>
        <p:spPr>
          <a:xfrm>
            <a:off x="416400" y="871546"/>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このページか前のページのどちらかを選び、関係しそうな知財を付箋に書いて、はめ込んでみよう</a:t>
            </a:r>
          </a:p>
        </p:txBody>
      </p:sp>
      <p:sp>
        <p:nvSpPr>
          <p:cNvPr id="14" name="テキスト ボックス 13">
            <a:extLst>
              <a:ext uri="{FF2B5EF4-FFF2-40B4-BE49-F238E27FC236}">
                <a16:creationId xmlns:a16="http://schemas.microsoft.com/office/drawing/2014/main" id="{1CE02F0C-0232-E974-9E91-B22ACAE4A65D}"/>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17</a:t>
            </a:r>
            <a:endParaRPr kumimoji="1" lang="ja-JP" altLang="en-US" sz="1200">
              <a:solidFill>
                <a:srgbClr val="C00000"/>
              </a:solidFill>
              <a:latin typeface="Meiryo UI" panose="020B0604030504040204" pitchFamily="50" charset="-128"/>
              <a:ea typeface="Meiryo UI" panose="020B0604030504040204" pitchFamily="50" charset="-128"/>
            </a:endParaRPr>
          </a:p>
        </p:txBody>
      </p:sp>
      <p:sp>
        <p:nvSpPr>
          <p:cNvPr id="15" name="四角形: メモ 14">
            <a:extLst>
              <a:ext uri="{FF2B5EF4-FFF2-40B4-BE49-F238E27FC236}">
                <a16:creationId xmlns:a16="http://schemas.microsoft.com/office/drawing/2014/main" id="{EFE9B1A6-2F62-C99B-2B87-F49A5DCBF38D}"/>
              </a:ext>
            </a:extLst>
          </p:cNvPr>
          <p:cNvSpPr/>
          <p:nvPr/>
        </p:nvSpPr>
        <p:spPr>
          <a:xfrm>
            <a:off x="6787428" y="5619181"/>
            <a:ext cx="1111347" cy="369332"/>
          </a:xfrm>
          <a:prstGeom prst="foldedCorner">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kern="0">
                <a:solidFill>
                  <a:srgbClr val="000000"/>
                </a:solidFill>
                <a:latin typeface="Meiryo UI" panose="020B0604030504040204" pitchFamily="50" charset="-128"/>
                <a:ea typeface="Meiryo UI" panose="020B0604030504040204" pitchFamily="50" charset="-128"/>
              </a:rPr>
              <a:t>例）自社特許</a:t>
            </a: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53084304-5FFC-B564-9AEA-8BC0E020D83B}"/>
              </a:ext>
            </a:extLst>
          </p:cNvPr>
          <p:cNvSpPr txBox="1"/>
          <p:nvPr/>
        </p:nvSpPr>
        <p:spPr>
          <a:xfrm>
            <a:off x="7990449" y="5579413"/>
            <a:ext cx="1584731" cy="461665"/>
          </a:xfrm>
          <a:prstGeom prst="rect">
            <a:avLst/>
          </a:prstGeom>
          <a:noFill/>
        </p:spPr>
        <p:txBody>
          <a:bodyPr wrap="square" rtlCol="0">
            <a:spAutoFit/>
          </a:bodyPr>
          <a:lstStyle/>
          <a:p>
            <a:pPr algn="l"/>
            <a:r>
              <a:rPr kumimoji="1" lang="ja-JP" altLang="en-US" sz="1200" b="1" u="sng">
                <a:latin typeface="Meiryo UI" panose="020B0604030504040204" pitchFamily="50" charset="-128"/>
                <a:ea typeface="Meiryo UI" panose="020B0604030504040204" pitchFamily="50" charset="-128"/>
              </a:rPr>
              <a:t>自分の知財</a:t>
            </a:r>
            <a:r>
              <a:rPr kumimoji="1" lang="ja-JP" altLang="en-US" sz="1200">
                <a:latin typeface="Meiryo UI" panose="020B0604030504040204" pitchFamily="50" charset="-128"/>
                <a:ea typeface="Meiryo UI" panose="020B0604030504040204" pitchFamily="50" charset="-128"/>
              </a:rPr>
              <a:t>が関係しそうなもの</a:t>
            </a:r>
          </a:p>
        </p:txBody>
      </p:sp>
      <p:sp>
        <p:nvSpPr>
          <p:cNvPr id="17" name="四角形: メモ 16">
            <a:extLst>
              <a:ext uri="{FF2B5EF4-FFF2-40B4-BE49-F238E27FC236}">
                <a16:creationId xmlns:a16="http://schemas.microsoft.com/office/drawing/2014/main" id="{947D9DA0-9B40-F3D4-D4E4-4C922063A418}"/>
              </a:ext>
            </a:extLst>
          </p:cNvPr>
          <p:cNvSpPr/>
          <p:nvPr/>
        </p:nvSpPr>
        <p:spPr>
          <a:xfrm>
            <a:off x="6787428" y="6103944"/>
            <a:ext cx="1111347" cy="369332"/>
          </a:xfrm>
          <a:prstGeom prst="foldedCorner">
            <a:avLst/>
          </a:prstGeom>
          <a:solidFill>
            <a:schemeClr val="accent1">
              <a:lumMod val="20000"/>
              <a:lumOff val="80000"/>
            </a:scheme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kern="0">
                <a:solidFill>
                  <a:srgbClr val="000000"/>
                </a:solidFill>
                <a:latin typeface="Meiryo UI" panose="020B0604030504040204" pitchFamily="50" charset="-128"/>
                <a:ea typeface="Meiryo UI" panose="020B0604030504040204" pitchFamily="50" charset="-128"/>
              </a:rPr>
              <a:t>例）他社商標</a:t>
            </a: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D4879A6F-C498-E6B1-2D07-F21DA314CE8F}"/>
              </a:ext>
            </a:extLst>
          </p:cNvPr>
          <p:cNvSpPr txBox="1"/>
          <p:nvPr/>
        </p:nvSpPr>
        <p:spPr>
          <a:xfrm>
            <a:off x="7990449" y="6064176"/>
            <a:ext cx="1584731" cy="461665"/>
          </a:xfrm>
          <a:prstGeom prst="rect">
            <a:avLst/>
          </a:prstGeom>
          <a:noFill/>
        </p:spPr>
        <p:txBody>
          <a:bodyPr wrap="square" rtlCol="0">
            <a:spAutoFit/>
          </a:bodyPr>
          <a:lstStyle/>
          <a:p>
            <a:pPr algn="l"/>
            <a:r>
              <a:rPr kumimoji="1" lang="ja-JP" altLang="en-US" sz="1200" b="1" u="sng">
                <a:latin typeface="Meiryo UI" panose="020B0604030504040204" pitchFamily="50" charset="-128"/>
                <a:ea typeface="Meiryo UI" panose="020B0604030504040204" pitchFamily="50" charset="-128"/>
              </a:rPr>
              <a:t>他社の知財</a:t>
            </a:r>
            <a:r>
              <a:rPr kumimoji="1" lang="ja-JP" altLang="en-US" sz="1200">
                <a:latin typeface="Meiryo UI" panose="020B0604030504040204" pitchFamily="50" charset="-128"/>
                <a:ea typeface="Meiryo UI" panose="020B0604030504040204" pitchFamily="50" charset="-128"/>
              </a:rPr>
              <a:t>が関係しそうなもの</a:t>
            </a:r>
          </a:p>
        </p:txBody>
      </p:sp>
      <p:sp>
        <p:nvSpPr>
          <p:cNvPr id="19" name="正方形/長方形 18">
            <a:extLst>
              <a:ext uri="{FF2B5EF4-FFF2-40B4-BE49-F238E27FC236}">
                <a16:creationId xmlns:a16="http://schemas.microsoft.com/office/drawing/2014/main" id="{BCD914D8-55E9-0B52-3A4A-48B3EA29CA75}"/>
              </a:ext>
            </a:extLst>
          </p:cNvPr>
          <p:cNvSpPr/>
          <p:nvPr/>
        </p:nvSpPr>
        <p:spPr>
          <a:xfrm>
            <a:off x="6646985" y="5500471"/>
            <a:ext cx="2928195" cy="1083780"/>
          </a:xfrm>
          <a:prstGeom prst="rect">
            <a:avLst/>
          </a:prstGeom>
          <a:noFill/>
          <a:ln w="9525" cap="flat" cmpd="sng" algn="ctr">
            <a:solidFill>
              <a:schemeClr val="tx1">
                <a:lumMod val="50000"/>
                <a:lumOff val="50000"/>
              </a:schemeClr>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1110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　－</a:t>
            </a:r>
            <a:r>
              <a:rPr kumimoji="1" lang="ja-JP" altLang="en-US" sz="2400" b="1">
                <a:solidFill>
                  <a:srgbClr val="C00000"/>
                </a:solidFill>
                <a:latin typeface="Meiryo UI" panose="020B0604030504040204" pitchFamily="50" charset="-128"/>
                <a:ea typeface="Meiryo UI" panose="020B0604030504040204" pitchFamily="50" charset="-128"/>
              </a:rPr>
              <a:t>ミニゲーム～知財をはめ込む～</a:t>
            </a:r>
          </a:p>
        </p:txBody>
      </p:sp>
      <p:sp>
        <p:nvSpPr>
          <p:cNvPr id="5" name="正方形/長方形 4">
            <a:extLst>
              <a:ext uri="{FF2B5EF4-FFF2-40B4-BE49-F238E27FC236}">
                <a16:creationId xmlns:a16="http://schemas.microsoft.com/office/drawing/2014/main" id="{EB493EA2-9EA5-71E6-8D0E-3E626F91712D}"/>
              </a:ext>
            </a:extLst>
          </p:cNvPr>
          <p:cNvSpPr/>
          <p:nvPr/>
        </p:nvSpPr>
        <p:spPr>
          <a:xfrm>
            <a:off x="416400" y="871546"/>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他者の考えを聞いて、得られた気づきをメモしよう</a:t>
            </a:r>
          </a:p>
        </p:txBody>
      </p:sp>
      <p:sp>
        <p:nvSpPr>
          <p:cNvPr id="10" name="正方形/長方形 9">
            <a:extLst>
              <a:ext uri="{FF2B5EF4-FFF2-40B4-BE49-F238E27FC236}">
                <a16:creationId xmlns:a16="http://schemas.microsoft.com/office/drawing/2014/main" id="{30C5DE11-B7D9-C78B-874A-4544905F8C53}"/>
              </a:ext>
            </a:extLst>
          </p:cNvPr>
          <p:cNvSpPr/>
          <p:nvPr/>
        </p:nvSpPr>
        <p:spPr>
          <a:xfrm>
            <a:off x="428624" y="1324703"/>
            <a:ext cx="9060975" cy="4858047"/>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863EA652-3C20-A03D-EBE6-EB4E27C6164F}"/>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18</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282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本教材の内容</a:t>
            </a:r>
          </a:p>
        </p:txBody>
      </p:sp>
      <p:sp>
        <p:nvSpPr>
          <p:cNvPr id="6" name="テキスト ボックス 5">
            <a:extLst>
              <a:ext uri="{FF2B5EF4-FFF2-40B4-BE49-F238E27FC236}">
                <a16:creationId xmlns:a16="http://schemas.microsoft.com/office/drawing/2014/main" id="{5D75B53B-52CF-4363-DD84-2FACBA1C3A7E}"/>
              </a:ext>
            </a:extLst>
          </p:cNvPr>
          <p:cNvSpPr txBox="1"/>
          <p:nvPr/>
        </p:nvSpPr>
        <p:spPr>
          <a:xfrm>
            <a:off x="260252" y="921434"/>
            <a:ext cx="9314928" cy="2554545"/>
          </a:xfrm>
          <a:prstGeom prst="rect">
            <a:avLst/>
          </a:prstGeom>
          <a:noFill/>
        </p:spPr>
        <p:txBody>
          <a:bodyPr wrap="square" rtlCol="0">
            <a:spAutoFit/>
          </a:bodyPr>
          <a:lstStyle/>
          <a:p>
            <a:pPr algn="l"/>
            <a:r>
              <a:rPr kumimoji="1" lang="ja-JP" altLang="en-US" sz="4000">
                <a:latin typeface="Meiryo UI" panose="020B0604030504040204" pitchFamily="50" charset="-128"/>
                <a:ea typeface="Meiryo UI" panose="020B0604030504040204" pitchFamily="50" charset="-128"/>
              </a:rPr>
              <a:t>１．ワークショップ・導入編</a:t>
            </a:r>
            <a:endParaRPr kumimoji="1" lang="en-US" altLang="ja-JP" sz="4000">
              <a:latin typeface="Meiryo UI" panose="020B0604030504040204" pitchFamily="50" charset="-128"/>
              <a:ea typeface="Meiryo UI" panose="020B0604030504040204" pitchFamily="50" charset="-128"/>
            </a:endParaRPr>
          </a:p>
          <a:p>
            <a:pPr algn="l"/>
            <a:r>
              <a:rPr kumimoji="1" lang="ja-JP" altLang="en-US" sz="4000">
                <a:latin typeface="Meiryo UI" panose="020B0604030504040204" pitchFamily="50" charset="-128"/>
                <a:ea typeface="Meiryo UI" panose="020B0604030504040204" pitchFamily="50" charset="-128"/>
              </a:rPr>
              <a:t>２．インプット①・新規事業</a:t>
            </a:r>
            <a:endParaRPr kumimoji="1" lang="en-US" altLang="ja-JP" sz="4000">
              <a:latin typeface="Meiryo UI" panose="020B0604030504040204" pitchFamily="50" charset="-128"/>
              <a:ea typeface="Meiryo UI" panose="020B0604030504040204" pitchFamily="50" charset="-128"/>
            </a:endParaRPr>
          </a:p>
          <a:p>
            <a:pPr algn="l"/>
            <a:r>
              <a:rPr kumimoji="1" lang="ja-JP" altLang="en-US" sz="4000">
                <a:latin typeface="Meiryo UI" panose="020B0604030504040204" pitchFamily="50" charset="-128"/>
                <a:ea typeface="Meiryo UI" panose="020B0604030504040204" pitchFamily="50" charset="-128"/>
              </a:rPr>
              <a:t>３．インプット②・知的財産</a:t>
            </a:r>
            <a:endParaRPr kumimoji="1" lang="en-US" altLang="ja-JP" sz="4000">
              <a:latin typeface="Meiryo UI" panose="020B0604030504040204" pitchFamily="50" charset="-128"/>
              <a:ea typeface="Meiryo UI" panose="020B0604030504040204" pitchFamily="50" charset="-128"/>
            </a:endParaRPr>
          </a:p>
          <a:p>
            <a:pPr algn="l"/>
            <a:r>
              <a:rPr kumimoji="1" lang="ja-JP" altLang="en-US" sz="4000">
                <a:latin typeface="Meiryo UI" panose="020B0604030504040204" pitchFamily="50" charset="-128"/>
                <a:ea typeface="Meiryo UI" panose="020B0604030504040204" pitchFamily="50" charset="-128"/>
              </a:rPr>
              <a:t>４．ワークショップ・ブラッシュアップ編</a:t>
            </a:r>
            <a:endParaRPr kumimoji="1" lang="en-US" altLang="ja-JP" sz="400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8CF90C2-3C7C-99A8-D648-D4BF3209ECFC}"/>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1180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テキスト ボックス 52">
            <a:extLst>
              <a:ext uri="{FF2B5EF4-FFF2-40B4-BE49-F238E27FC236}">
                <a16:creationId xmlns:a16="http://schemas.microsoft.com/office/drawing/2014/main" id="{E395B634-30DD-2052-E365-951BC77387BE}"/>
              </a:ext>
            </a:extLst>
          </p:cNvPr>
          <p:cNvSpPr txBox="1"/>
          <p:nvPr/>
        </p:nvSpPr>
        <p:spPr>
          <a:xfrm>
            <a:off x="59474" y="4269546"/>
            <a:ext cx="2459505" cy="1938992"/>
          </a:xfrm>
          <a:prstGeom prst="rect">
            <a:avLst/>
          </a:prstGeom>
          <a:noFill/>
        </p:spPr>
        <p:txBody>
          <a:bodyPr wrap="square" rtlCol="0">
            <a:spAutoFit/>
          </a:bodyPr>
          <a:lstStyle/>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アイデアに技術的な特徴がある</a:t>
            </a:r>
            <a:endParaRPr kumimoji="1" lang="en-US" altLang="ja-JP" sz="1200">
              <a:latin typeface="Meiryo UI" panose="020B0604030504040204" pitchFamily="50" charset="-128"/>
              <a:ea typeface="Meiryo UI" panose="020B0604030504040204" pitchFamily="50" charset="-128"/>
            </a:endParaRPr>
          </a:p>
          <a:p>
            <a:pPr algn="just"/>
            <a:endParaRPr kumimoji="1" lang="en-US" altLang="ja-JP" sz="1200">
              <a:latin typeface="Meiryo UI" panose="020B0604030504040204" pitchFamily="50" charset="-128"/>
              <a:ea typeface="Meiryo UI" panose="020B0604030504040204" pitchFamily="50" charset="-128"/>
            </a:endParaRPr>
          </a:p>
          <a:p>
            <a:pPr algn="just"/>
            <a:endParaRPr kumimoji="1" lang="en-US" altLang="ja-JP" sz="1200">
              <a:latin typeface="Meiryo UI" panose="020B0604030504040204" pitchFamily="50" charset="-128"/>
              <a:ea typeface="Meiryo UI" panose="020B0604030504040204" pitchFamily="50" charset="-128"/>
            </a:endParaRPr>
          </a:p>
          <a:p>
            <a:pPr algn="just"/>
            <a:endParaRPr kumimoji="1" lang="en-US" altLang="ja-JP" sz="12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アイデアにデザイン・形状的な特徴がある</a:t>
            </a:r>
            <a:endParaRPr kumimoji="1" lang="en-US" altLang="ja-JP" sz="12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ü"/>
            </a:pPr>
            <a:endParaRPr kumimoji="1" lang="en-US" altLang="ja-JP" sz="1200">
              <a:latin typeface="Meiryo UI" panose="020B0604030504040204" pitchFamily="50" charset="-128"/>
              <a:ea typeface="Meiryo UI" panose="020B0604030504040204" pitchFamily="50" charset="-128"/>
            </a:endParaRPr>
          </a:p>
          <a:p>
            <a:pPr algn="just"/>
            <a:endParaRPr kumimoji="1" lang="en-US" altLang="ja-JP" sz="12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ネーミングやマークについてもあわせて考えてある</a:t>
            </a:r>
          </a:p>
        </p:txBody>
      </p:sp>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a:t>
            </a:r>
          </a:p>
        </p:txBody>
      </p:sp>
      <p:sp>
        <p:nvSpPr>
          <p:cNvPr id="6" name="テキスト ボックス 5">
            <a:extLst>
              <a:ext uri="{FF2B5EF4-FFF2-40B4-BE49-F238E27FC236}">
                <a16:creationId xmlns:a16="http://schemas.microsoft.com/office/drawing/2014/main" id="{C0A7EBCF-14BD-A781-AC4F-3B8975A5E8EB}"/>
              </a:ext>
            </a:extLst>
          </p:cNvPr>
          <p:cNvSpPr txBox="1"/>
          <p:nvPr/>
        </p:nvSpPr>
        <p:spPr>
          <a:xfrm>
            <a:off x="59475" y="1317876"/>
            <a:ext cx="9794482" cy="316522"/>
          </a:xfrm>
          <a:prstGeom prst="rect">
            <a:avLst/>
          </a:prstGeom>
          <a:noFill/>
          <a:ln w="12700">
            <a:noFill/>
          </a:ln>
        </p:spPr>
        <p:txBody>
          <a:bodyPr wrap="square" lIns="54000" tIns="54000" rIns="54000" bIns="54000" rtlCol="0" anchor="t" anchorCtr="0">
            <a:noAutofit/>
          </a:bodyPr>
          <a:lstStyle/>
          <a:p>
            <a:pPr marL="0" marR="0" lvl="0" indent="0" algn="l" defTabSz="495330" rtl="0" eaLnBrk="1" fontAlgn="auto" latinLnBrk="0" hangingPunct="1">
              <a:lnSpc>
                <a:spcPct val="100000"/>
              </a:lnSpc>
              <a:spcBef>
                <a:spcPts val="528"/>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mn-cs"/>
              </a:rPr>
              <a:t>新規事業開発プロセスと知的財産の関係の例</a:t>
            </a:r>
          </a:p>
        </p:txBody>
      </p:sp>
      <p:cxnSp>
        <p:nvCxnSpPr>
          <p:cNvPr id="7" name="直線コネクタ 6">
            <a:extLst>
              <a:ext uri="{FF2B5EF4-FFF2-40B4-BE49-F238E27FC236}">
                <a16:creationId xmlns:a16="http://schemas.microsoft.com/office/drawing/2014/main" id="{0F3D24CE-4DD6-F806-E619-3F1B1C755FD3}"/>
              </a:ext>
            </a:extLst>
          </p:cNvPr>
          <p:cNvCxnSpPr>
            <a:cxnSpLocks/>
          </p:cNvCxnSpPr>
          <p:nvPr/>
        </p:nvCxnSpPr>
        <p:spPr>
          <a:xfrm>
            <a:off x="59474" y="1634397"/>
            <a:ext cx="9794482" cy="0"/>
          </a:xfrm>
          <a:prstGeom prst="line">
            <a:avLst/>
          </a:prstGeom>
          <a:noFill/>
          <a:ln w="9525" cap="flat" cmpd="sng" algn="ctr">
            <a:solidFill>
              <a:sysClr val="windowText" lastClr="000000"/>
            </a:solidFill>
            <a:prstDash val="solid"/>
          </a:ln>
          <a:effectLst/>
        </p:spPr>
      </p:cxnSp>
      <p:sp>
        <p:nvSpPr>
          <p:cNvPr id="8" name="正方形/長方形 7">
            <a:extLst>
              <a:ext uri="{FF2B5EF4-FFF2-40B4-BE49-F238E27FC236}">
                <a16:creationId xmlns:a16="http://schemas.microsoft.com/office/drawing/2014/main" id="{99BFB2A3-2D8F-7EE2-BB80-A74188C2BA79}"/>
              </a:ext>
            </a:extLst>
          </p:cNvPr>
          <p:cNvSpPr/>
          <p:nvPr/>
        </p:nvSpPr>
        <p:spPr>
          <a:xfrm>
            <a:off x="170987" y="1950920"/>
            <a:ext cx="178419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アイデア創出</a:t>
            </a:r>
          </a:p>
        </p:txBody>
      </p:sp>
      <p:sp>
        <p:nvSpPr>
          <p:cNvPr id="9" name="正方形/長方形 8">
            <a:extLst>
              <a:ext uri="{FF2B5EF4-FFF2-40B4-BE49-F238E27FC236}">
                <a16:creationId xmlns:a16="http://schemas.microsoft.com/office/drawing/2014/main" id="{BB9023FA-F22B-3D70-8B21-2FA428621CE0}"/>
              </a:ext>
            </a:extLst>
          </p:cNvPr>
          <p:cNvSpPr/>
          <p:nvPr/>
        </p:nvSpPr>
        <p:spPr>
          <a:xfrm>
            <a:off x="2040674" y="1950919"/>
            <a:ext cx="178419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初期調査</a:t>
            </a:r>
          </a:p>
        </p:txBody>
      </p:sp>
      <p:sp>
        <p:nvSpPr>
          <p:cNvPr id="10" name="正方形/長方形 9">
            <a:extLst>
              <a:ext uri="{FF2B5EF4-FFF2-40B4-BE49-F238E27FC236}">
                <a16:creationId xmlns:a16="http://schemas.microsoft.com/office/drawing/2014/main" id="{EB6DFE2A-1D49-1F87-AF5F-9A4CBA2B5E32}"/>
              </a:ext>
            </a:extLst>
          </p:cNvPr>
          <p:cNvSpPr/>
          <p:nvPr/>
        </p:nvSpPr>
        <p:spPr>
          <a:xfrm>
            <a:off x="3910361" y="1950919"/>
            <a:ext cx="178419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ビジネスプラン策定</a:t>
            </a:r>
          </a:p>
        </p:txBody>
      </p:sp>
      <p:sp>
        <p:nvSpPr>
          <p:cNvPr id="11" name="正方形/長方形 10">
            <a:extLst>
              <a:ext uri="{FF2B5EF4-FFF2-40B4-BE49-F238E27FC236}">
                <a16:creationId xmlns:a16="http://schemas.microsoft.com/office/drawing/2014/main" id="{001808A3-427D-CB1B-3085-AD681AC1D70C}"/>
              </a:ext>
            </a:extLst>
          </p:cNvPr>
          <p:cNvSpPr/>
          <p:nvPr/>
        </p:nvSpPr>
        <p:spPr>
          <a:xfrm>
            <a:off x="5780048" y="1950918"/>
            <a:ext cx="130097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開発</a:t>
            </a:r>
          </a:p>
        </p:txBody>
      </p:sp>
      <p:sp>
        <p:nvSpPr>
          <p:cNvPr id="12" name="正方形/長方形 11">
            <a:extLst>
              <a:ext uri="{FF2B5EF4-FFF2-40B4-BE49-F238E27FC236}">
                <a16:creationId xmlns:a16="http://schemas.microsoft.com/office/drawing/2014/main" id="{946FEBED-8371-A775-0975-53745683E293}"/>
              </a:ext>
            </a:extLst>
          </p:cNvPr>
          <p:cNvSpPr/>
          <p:nvPr/>
        </p:nvSpPr>
        <p:spPr>
          <a:xfrm>
            <a:off x="7166515" y="1950917"/>
            <a:ext cx="130097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テスト</a:t>
            </a:r>
          </a:p>
        </p:txBody>
      </p:sp>
      <p:sp>
        <p:nvSpPr>
          <p:cNvPr id="13" name="正方形/長方形 12">
            <a:extLst>
              <a:ext uri="{FF2B5EF4-FFF2-40B4-BE49-F238E27FC236}">
                <a16:creationId xmlns:a16="http://schemas.microsoft.com/office/drawing/2014/main" id="{D5A8EEE8-4C0E-0218-D725-9F860A03006E}"/>
              </a:ext>
            </a:extLst>
          </p:cNvPr>
          <p:cNvSpPr/>
          <p:nvPr/>
        </p:nvSpPr>
        <p:spPr>
          <a:xfrm>
            <a:off x="8552982" y="1950917"/>
            <a:ext cx="1300975" cy="371707"/>
          </a:xfrm>
          <a:prstGeom prst="rect">
            <a:avLst/>
          </a:prstGeom>
          <a:solidFill>
            <a:srgbClr val="FFC7C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a:solidFill>
                  <a:srgbClr val="000000"/>
                </a:solidFill>
                <a:latin typeface="Meiryo UI" panose="020B0604030504040204" pitchFamily="50" charset="-128"/>
                <a:ea typeface="Meiryo UI" panose="020B0604030504040204" pitchFamily="50" charset="-128"/>
              </a:rPr>
              <a:t>市場投入</a:t>
            </a:r>
          </a:p>
        </p:txBody>
      </p:sp>
      <p:sp>
        <p:nvSpPr>
          <p:cNvPr id="14" name="テキスト ボックス 13">
            <a:extLst>
              <a:ext uri="{FF2B5EF4-FFF2-40B4-BE49-F238E27FC236}">
                <a16:creationId xmlns:a16="http://schemas.microsoft.com/office/drawing/2014/main" id="{2A1E2E1E-BB45-E4F5-7692-11C11F334BD7}"/>
              </a:ext>
            </a:extLst>
          </p:cNvPr>
          <p:cNvSpPr txBox="1"/>
          <p:nvPr/>
        </p:nvSpPr>
        <p:spPr>
          <a:xfrm>
            <a:off x="200724" y="2441578"/>
            <a:ext cx="1709852"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チーム内でのブレスト（アイディエーション）</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スクリーニング</a:t>
            </a:r>
            <a:endParaRPr kumimoji="1" lang="en-US" altLang="ja-JP" sz="140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顧客提供価値検討</a:t>
            </a:r>
          </a:p>
        </p:txBody>
      </p:sp>
      <p:sp>
        <p:nvSpPr>
          <p:cNvPr id="15" name="テキスト ボックス 14">
            <a:extLst>
              <a:ext uri="{FF2B5EF4-FFF2-40B4-BE49-F238E27FC236}">
                <a16:creationId xmlns:a16="http://schemas.microsoft.com/office/drawing/2014/main" id="{95F77F39-C87D-5855-EE74-70C61551A243}"/>
              </a:ext>
            </a:extLst>
          </p:cNvPr>
          <p:cNvSpPr txBox="1"/>
          <p:nvPr/>
        </p:nvSpPr>
        <p:spPr>
          <a:xfrm>
            <a:off x="2077845" y="2441578"/>
            <a:ext cx="1709852"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ユーザーヒアリング</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市場・競合調査</a:t>
            </a:r>
            <a:endParaRPr kumimoji="1" lang="en-US" altLang="ja-JP" sz="140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初期プロト設計</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データ分析</a:t>
            </a:r>
            <a:endParaRPr kumimoji="1" lang="ja-JP" altLang="en-US" sz="1400" baseline="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32EB36B-362D-CD0C-C9DD-AA40E93F53A2}"/>
              </a:ext>
            </a:extLst>
          </p:cNvPr>
          <p:cNvSpPr txBox="1"/>
          <p:nvPr/>
        </p:nvSpPr>
        <p:spPr>
          <a:xfrm>
            <a:off x="4018158" y="2441578"/>
            <a:ext cx="1709852"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ビジネスモデル開発（想定顧客および提供価値ならびにマネタイズの仕組み整理）</a:t>
            </a:r>
            <a:endParaRPr kumimoji="1" lang="en-US" altLang="ja-JP" sz="1400" baseline="0">
              <a:latin typeface="Meiryo UI" panose="020B0604030504040204" pitchFamily="50" charset="-128"/>
              <a:ea typeface="Meiryo UI" panose="020B0604030504040204" pitchFamily="50" charset="-128"/>
            </a:endParaRPr>
          </a:p>
          <a:p>
            <a:pPr marL="177800" indent="-17780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事業計画策定（中期的な新事業展開シナリオ）</a:t>
            </a:r>
            <a:endParaRPr kumimoji="1" lang="ja-JP" altLang="en-US" sz="1400" baseline="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7D5A6CD7-D323-F95F-8563-747723A03419}"/>
              </a:ext>
            </a:extLst>
          </p:cNvPr>
          <p:cNvSpPr txBox="1"/>
          <p:nvPr/>
        </p:nvSpPr>
        <p:spPr>
          <a:xfrm>
            <a:off x="5835807" y="2415544"/>
            <a:ext cx="1144857"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サービスメニューの本格開発</a:t>
            </a:r>
          </a:p>
        </p:txBody>
      </p:sp>
      <p:sp>
        <p:nvSpPr>
          <p:cNvPr id="18" name="テキスト ボックス 17">
            <a:extLst>
              <a:ext uri="{FF2B5EF4-FFF2-40B4-BE49-F238E27FC236}">
                <a16:creationId xmlns:a16="http://schemas.microsoft.com/office/drawing/2014/main" id="{3DB42DD8-D6DE-C687-D334-A54648F0852C}"/>
              </a:ext>
            </a:extLst>
          </p:cNvPr>
          <p:cNvSpPr txBox="1"/>
          <p:nvPr/>
        </p:nvSpPr>
        <p:spPr>
          <a:xfrm>
            <a:off x="7244573" y="2415544"/>
            <a:ext cx="1144857" cy="1330712"/>
          </a:xfrm>
          <a:prstGeom prst="rect">
            <a:avLst/>
          </a:prstGeom>
          <a:noFill/>
        </p:spPr>
        <p:txBody>
          <a:bodyPr wrap="square" lIns="0" tIns="0" rIns="0" bIns="0" rtlCol="0">
            <a:noAutofit/>
          </a:bodyPr>
          <a:lstStyle/>
          <a:p>
            <a:pPr marL="177800" indent="-177800" algn="just">
              <a:buFont typeface="Arial" panose="020B0604020202020204" pitchFamily="34" charset="0"/>
              <a:buChar char="•"/>
            </a:pPr>
            <a:r>
              <a:rPr kumimoji="1" lang="ja-JP" altLang="en-US" sz="1400" baseline="0">
                <a:latin typeface="Meiryo UI" panose="020B0604030504040204" pitchFamily="50" charset="-128"/>
                <a:ea typeface="Meiryo UI" panose="020B0604030504040204" pitchFamily="50" charset="-128"/>
              </a:rPr>
              <a:t>トライアル実施</a:t>
            </a:r>
          </a:p>
        </p:txBody>
      </p:sp>
      <p:sp>
        <p:nvSpPr>
          <p:cNvPr id="19" name="楕円 18">
            <a:extLst>
              <a:ext uri="{FF2B5EF4-FFF2-40B4-BE49-F238E27FC236}">
                <a16:creationId xmlns:a16="http://schemas.microsoft.com/office/drawing/2014/main" id="{54D7BACC-99EA-C20C-7237-BA2A740E39E9}"/>
              </a:ext>
            </a:extLst>
          </p:cNvPr>
          <p:cNvSpPr/>
          <p:nvPr/>
        </p:nvSpPr>
        <p:spPr>
          <a:xfrm>
            <a:off x="59474" y="1861713"/>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１</a:t>
            </a:r>
          </a:p>
        </p:txBody>
      </p:sp>
      <p:sp>
        <p:nvSpPr>
          <p:cNvPr id="20" name="楕円 19">
            <a:extLst>
              <a:ext uri="{FF2B5EF4-FFF2-40B4-BE49-F238E27FC236}">
                <a16:creationId xmlns:a16="http://schemas.microsoft.com/office/drawing/2014/main" id="{5E524984-284C-7C69-920A-86B618A23445}"/>
              </a:ext>
            </a:extLst>
          </p:cNvPr>
          <p:cNvSpPr/>
          <p:nvPr/>
        </p:nvSpPr>
        <p:spPr>
          <a:xfrm>
            <a:off x="1971906" y="1865423"/>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２</a:t>
            </a:r>
          </a:p>
        </p:txBody>
      </p:sp>
      <p:sp>
        <p:nvSpPr>
          <p:cNvPr id="21" name="楕円 20">
            <a:extLst>
              <a:ext uri="{FF2B5EF4-FFF2-40B4-BE49-F238E27FC236}">
                <a16:creationId xmlns:a16="http://schemas.microsoft.com/office/drawing/2014/main" id="{5775D587-66E6-29CF-4955-1CC809AD50A5}"/>
              </a:ext>
            </a:extLst>
          </p:cNvPr>
          <p:cNvSpPr/>
          <p:nvPr/>
        </p:nvSpPr>
        <p:spPr>
          <a:xfrm>
            <a:off x="3783321" y="1854276"/>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３</a:t>
            </a:r>
          </a:p>
        </p:txBody>
      </p:sp>
      <p:sp>
        <p:nvSpPr>
          <p:cNvPr id="22" name="楕円 21">
            <a:extLst>
              <a:ext uri="{FF2B5EF4-FFF2-40B4-BE49-F238E27FC236}">
                <a16:creationId xmlns:a16="http://schemas.microsoft.com/office/drawing/2014/main" id="{FA1E42D6-4738-4F10-7D47-D8A24E0A5A5B}"/>
              </a:ext>
            </a:extLst>
          </p:cNvPr>
          <p:cNvSpPr/>
          <p:nvPr/>
        </p:nvSpPr>
        <p:spPr>
          <a:xfrm>
            <a:off x="5675313" y="1857997"/>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４</a:t>
            </a:r>
          </a:p>
        </p:txBody>
      </p:sp>
      <p:sp>
        <p:nvSpPr>
          <p:cNvPr id="23" name="楕円 22">
            <a:extLst>
              <a:ext uri="{FF2B5EF4-FFF2-40B4-BE49-F238E27FC236}">
                <a16:creationId xmlns:a16="http://schemas.microsoft.com/office/drawing/2014/main" id="{CA52ECDC-60AF-F1A9-8E78-219D15F830EE}"/>
              </a:ext>
            </a:extLst>
          </p:cNvPr>
          <p:cNvSpPr/>
          <p:nvPr/>
        </p:nvSpPr>
        <p:spPr>
          <a:xfrm>
            <a:off x="7081023" y="1860399"/>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５</a:t>
            </a:r>
          </a:p>
        </p:txBody>
      </p:sp>
      <p:sp>
        <p:nvSpPr>
          <p:cNvPr id="24" name="楕円 23">
            <a:extLst>
              <a:ext uri="{FF2B5EF4-FFF2-40B4-BE49-F238E27FC236}">
                <a16:creationId xmlns:a16="http://schemas.microsoft.com/office/drawing/2014/main" id="{B6304A1D-A074-1E15-EA4B-C630CFDDDCAE}"/>
              </a:ext>
            </a:extLst>
          </p:cNvPr>
          <p:cNvSpPr/>
          <p:nvPr/>
        </p:nvSpPr>
        <p:spPr>
          <a:xfrm>
            <a:off x="8467865" y="1857319"/>
            <a:ext cx="275723" cy="275723"/>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kumimoji="1" lang="ja-JP" altLang="en-US" sz="1200" b="1">
                <a:solidFill>
                  <a:schemeClr val="bg1"/>
                </a:solidFill>
                <a:latin typeface="Meiryo UI" panose="020B0604030504040204" pitchFamily="50" charset="-128"/>
                <a:ea typeface="Meiryo UI" panose="020B0604030504040204" pitchFamily="50" charset="-128"/>
              </a:rPr>
              <a:t>６</a:t>
            </a:r>
          </a:p>
        </p:txBody>
      </p:sp>
      <p:sp>
        <p:nvSpPr>
          <p:cNvPr id="31" name="テキスト ボックス 30">
            <a:extLst>
              <a:ext uri="{FF2B5EF4-FFF2-40B4-BE49-F238E27FC236}">
                <a16:creationId xmlns:a16="http://schemas.microsoft.com/office/drawing/2014/main" id="{7B8142FE-F9FB-791A-1143-E6A2C6D7D424}"/>
              </a:ext>
            </a:extLst>
          </p:cNvPr>
          <p:cNvSpPr txBox="1"/>
          <p:nvPr/>
        </p:nvSpPr>
        <p:spPr>
          <a:xfrm>
            <a:off x="356839" y="773151"/>
            <a:ext cx="9132761" cy="527825"/>
          </a:xfrm>
          <a:prstGeom prst="rect">
            <a:avLst/>
          </a:prstGeom>
          <a:noFill/>
        </p:spPr>
        <p:txBody>
          <a:bodyPr wrap="square" lIns="0" tIns="0" rIns="0" bIns="0" rtlCol="0">
            <a:noAutofit/>
          </a:bodyPr>
          <a:lstStyle/>
          <a:p>
            <a:pPr algn="l"/>
            <a:r>
              <a:rPr kumimoji="1" lang="ja-JP" altLang="en-US" sz="1600" b="1">
                <a:solidFill>
                  <a:srgbClr val="C00000"/>
                </a:solidFill>
                <a:latin typeface="Meiryo UI" panose="020B0604030504040204" pitchFamily="50" charset="-128"/>
                <a:ea typeface="Meiryo UI" panose="020B0604030504040204" pitchFamily="50" charset="-128"/>
              </a:rPr>
              <a:t>新規事業のプロセスの中で、知的財産の観点から考えるべき要素は多くある</a:t>
            </a:r>
            <a:endParaRPr kumimoji="1" lang="en-US" altLang="ja-JP" sz="1600" b="1">
              <a:solidFill>
                <a:srgbClr val="C00000"/>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E9A5C075-7C9A-81C2-CF39-BFA9864A8E4E}"/>
              </a:ext>
            </a:extLst>
          </p:cNvPr>
          <p:cNvSpPr/>
          <p:nvPr/>
        </p:nvSpPr>
        <p:spPr>
          <a:xfrm>
            <a:off x="367705" y="4554905"/>
            <a:ext cx="1953093" cy="385772"/>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特許</a:t>
            </a:r>
            <a:r>
              <a:rPr kumimoji="1" lang="ja-JP" altLang="en-US" sz="12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や</a:t>
            </a: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営業秘密</a:t>
            </a:r>
            <a:r>
              <a:rPr kumimoji="1" lang="ja-JP" altLang="en-US" sz="12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のことも考えておく</a:t>
            </a:r>
          </a:p>
        </p:txBody>
      </p:sp>
      <p:sp>
        <p:nvSpPr>
          <p:cNvPr id="47" name="正方形/長方形 46">
            <a:extLst>
              <a:ext uri="{FF2B5EF4-FFF2-40B4-BE49-F238E27FC236}">
                <a16:creationId xmlns:a16="http://schemas.microsoft.com/office/drawing/2014/main" id="{64B0A477-7E48-029B-397F-DAA65267501F}"/>
              </a:ext>
            </a:extLst>
          </p:cNvPr>
          <p:cNvSpPr/>
          <p:nvPr/>
        </p:nvSpPr>
        <p:spPr>
          <a:xfrm>
            <a:off x="159681" y="4087504"/>
            <a:ext cx="2359298" cy="182040"/>
          </a:xfrm>
          <a:prstGeom prst="rect">
            <a:avLst/>
          </a:prstGeom>
          <a:solidFill>
            <a:srgbClr val="E60000">
              <a:lumMod val="60000"/>
              <a:lumOff val="40000"/>
            </a:srgbClr>
          </a:solidFill>
          <a:ln w="9525" cap="flat" cmpd="sng" algn="ctr">
            <a:noFill/>
            <a:prstDash val="solid"/>
          </a:ln>
          <a:effectLst/>
        </p:spPr>
        <p:txBody>
          <a:bodyPr vert="horz"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自分のアイデア</a:t>
            </a:r>
          </a:p>
        </p:txBody>
      </p:sp>
      <p:sp>
        <p:nvSpPr>
          <p:cNvPr id="55" name="正方形/長方形 54">
            <a:extLst>
              <a:ext uri="{FF2B5EF4-FFF2-40B4-BE49-F238E27FC236}">
                <a16:creationId xmlns:a16="http://schemas.microsoft.com/office/drawing/2014/main" id="{31241D27-32D4-8521-FF04-A664C310A83A}"/>
              </a:ext>
            </a:extLst>
          </p:cNvPr>
          <p:cNvSpPr/>
          <p:nvPr/>
        </p:nvSpPr>
        <p:spPr>
          <a:xfrm>
            <a:off x="374512" y="5479510"/>
            <a:ext cx="1953093" cy="223024"/>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意匠</a:t>
            </a:r>
            <a:r>
              <a:rPr kumimoji="1" lang="ja-JP" altLang="en-US" sz="12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のことも考えておく</a:t>
            </a:r>
          </a:p>
        </p:txBody>
      </p:sp>
      <p:sp>
        <p:nvSpPr>
          <p:cNvPr id="56" name="正方形/長方形 55">
            <a:extLst>
              <a:ext uri="{FF2B5EF4-FFF2-40B4-BE49-F238E27FC236}">
                <a16:creationId xmlns:a16="http://schemas.microsoft.com/office/drawing/2014/main" id="{344C9AA1-23CF-71AA-BDED-4B6D171DB098}"/>
              </a:ext>
            </a:extLst>
          </p:cNvPr>
          <p:cNvSpPr/>
          <p:nvPr/>
        </p:nvSpPr>
        <p:spPr>
          <a:xfrm>
            <a:off x="378893" y="6201504"/>
            <a:ext cx="1953093" cy="223024"/>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商標</a:t>
            </a:r>
            <a:r>
              <a:rPr kumimoji="1" lang="ja-JP" altLang="en-US" sz="12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のことも考えておく</a:t>
            </a:r>
          </a:p>
        </p:txBody>
      </p:sp>
      <p:cxnSp>
        <p:nvCxnSpPr>
          <p:cNvPr id="58" name="直線コネクタ 57">
            <a:extLst>
              <a:ext uri="{FF2B5EF4-FFF2-40B4-BE49-F238E27FC236}">
                <a16:creationId xmlns:a16="http://schemas.microsoft.com/office/drawing/2014/main" id="{593812E7-F5D8-5993-F53E-10316C6B6B34}"/>
              </a:ext>
            </a:extLst>
          </p:cNvPr>
          <p:cNvCxnSpPr>
            <a:cxnSpLocks/>
          </p:cNvCxnSpPr>
          <p:nvPr/>
        </p:nvCxnSpPr>
        <p:spPr>
          <a:xfrm>
            <a:off x="119575" y="3995223"/>
            <a:ext cx="5570809" cy="0"/>
          </a:xfrm>
          <a:prstGeom prst="line">
            <a:avLst/>
          </a:prstGeom>
          <a:ln w="28575">
            <a:solidFill>
              <a:srgbClr val="FF8F8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A194ADF0-5428-8C6B-41BA-FE84573B9F42}"/>
              </a:ext>
            </a:extLst>
          </p:cNvPr>
          <p:cNvSpPr/>
          <p:nvPr/>
        </p:nvSpPr>
        <p:spPr>
          <a:xfrm>
            <a:off x="2701533" y="4085683"/>
            <a:ext cx="2608702" cy="182040"/>
          </a:xfrm>
          <a:prstGeom prst="rect">
            <a:avLst/>
          </a:prstGeom>
          <a:solidFill>
            <a:srgbClr val="E60000">
              <a:lumMod val="60000"/>
              <a:lumOff val="40000"/>
            </a:srgbClr>
          </a:solidFill>
          <a:ln w="9525" cap="flat" cmpd="sng" algn="ctr">
            <a:noFill/>
            <a:prstDash val="solid"/>
          </a:ln>
          <a:effectLst/>
        </p:spPr>
        <p:txBody>
          <a:bodyPr vert="horz"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競合調査</a:t>
            </a:r>
          </a:p>
        </p:txBody>
      </p:sp>
      <p:sp>
        <p:nvSpPr>
          <p:cNvPr id="60" name="テキスト ボックス 59">
            <a:extLst>
              <a:ext uri="{FF2B5EF4-FFF2-40B4-BE49-F238E27FC236}">
                <a16:creationId xmlns:a16="http://schemas.microsoft.com/office/drawing/2014/main" id="{503B9E24-86D5-8E42-6D6D-839D5FB400AD}"/>
              </a:ext>
            </a:extLst>
          </p:cNvPr>
          <p:cNvSpPr txBox="1"/>
          <p:nvPr/>
        </p:nvSpPr>
        <p:spPr>
          <a:xfrm>
            <a:off x="2619187" y="4274233"/>
            <a:ext cx="2719502" cy="461665"/>
          </a:xfrm>
          <a:prstGeom prst="rect">
            <a:avLst/>
          </a:prstGeom>
          <a:noFill/>
        </p:spPr>
        <p:txBody>
          <a:bodyPr wrap="square" rtlCol="0">
            <a:spAutoFit/>
          </a:bodyPr>
          <a:lstStyle/>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同じようなアイデアで事業を考えている／実施している者がいるかもしれない</a:t>
            </a:r>
          </a:p>
        </p:txBody>
      </p:sp>
      <p:sp>
        <p:nvSpPr>
          <p:cNvPr id="61" name="正方形/長方形 60">
            <a:extLst>
              <a:ext uri="{FF2B5EF4-FFF2-40B4-BE49-F238E27FC236}">
                <a16:creationId xmlns:a16="http://schemas.microsoft.com/office/drawing/2014/main" id="{FCC521C2-21C2-0D61-391A-9F3E6B4C83D5}"/>
              </a:ext>
            </a:extLst>
          </p:cNvPr>
          <p:cNvSpPr/>
          <p:nvPr/>
        </p:nvSpPr>
        <p:spPr>
          <a:xfrm>
            <a:off x="2899159" y="4758793"/>
            <a:ext cx="2411076" cy="279207"/>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他者の権利</a:t>
            </a:r>
            <a:r>
              <a:rPr kumimoji="1"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を調べておく</a:t>
            </a:r>
          </a:p>
        </p:txBody>
      </p:sp>
      <p:sp>
        <p:nvSpPr>
          <p:cNvPr id="62" name="正方形/長方形 61">
            <a:extLst>
              <a:ext uri="{FF2B5EF4-FFF2-40B4-BE49-F238E27FC236}">
                <a16:creationId xmlns:a16="http://schemas.microsoft.com/office/drawing/2014/main" id="{11ADEA77-CA69-772F-C0C0-A1D4E4E50C45}"/>
              </a:ext>
            </a:extLst>
          </p:cNvPr>
          <p:cNvSpPr/>
          <p:nvPr/>
        </p:nvSpPr>
        <p:spPr>
          <a:xfrm>
            <a:off x="2710866" y="5262981"/>
            <a:ext cx="2608702" cy="182040"/>
          </a:xfrm>
          <a:prstGeom prst="rect">
            <a:avLst/>
          </a:prstGeom>
          <a:solidFill>
            <a:srgbClr val="E60000">
              <a:lumMod val="60000"/>
              <a:lumOff val="40000"/>
            </a:srgbClr>
          </a:solidFill>
          <a:ln w="9525" cap="flat" cmpd="sng" algn="ctr">
            <a:noFill/>
            <a:prstDash val="solid"/>
          </a:ln>
          <a:effectLst/>
        </p:spPr>
        <p:txBody>
          <a:bodyPr vert="horz"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パートナー探し</a:t>
            </a:r>
          </a:p>
        </p:txBody>
      </p:sp>
      <p:sp>
        <p:nvSpPr>
          <p:cNvPr id="63" name="テキスト ボックス 62">
            <a:extLst>
              <a:ext uri="{FF2B5EF4-FFF2-40B4-BE49-F238E27FC236}">
                <a16:creationId xmlns:a16="http://schemas.microsoft.com/office/drawing/2014/main" id="{27FD0F8D-490A-28F8-A7BF-B0D7FD20B7CE}"/>
              </a:ext>
            </a:extLst>
          </p:cNvPr>
          <p:cNvSpPr txBox="1"/>
          <p:nvPr/>
        </p:nvSpPr>
        <p:spPr>
          <a:xfrm>
            <a:off x="2628520" y="5451531"/>
            <a:ext cx="2719502" cy="461665"/>
          </a:xfrm>
          <a:prstGeom prst="rect">
            <a:avLst/>
          </a:prstGeom>
          <a:noFill/>
        </p:spPr>
        <p:txBody>
          <a:bodyPr wrap="square" rtlCol="0">
            <a:spAutoFit/>
          </a:bodyPr>
          <a:lstStyle/>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互いに協力してこの事業を一緒に進められる者がいるかもしれない</a:t>
            </a:r>
          </a:p>
        </p:txBody>
      </p:sp>
      <p:sp>
        <p:nvSpPr>
          <p:cNvPr id="64" name="正方形/長方形 63">
            <a:extLst>
              <a:ext uri="{FF2B5EF4-FFF2-40B4-BE49-F238E27FC236}">
                <a16:creationId xmlns:a16="http://schemas.microsoft.com/office/drawing/2014/main" id="{C5047CB7-F3F6-7E38-E8D4-0328B3B8F05E}"/>
              </a:ext>
            </a:extLst>
          </p:cNvPr>
          <p:cNvSpPr/>
          <p:nvPr/>
        </p:nvSpPr>
        <p:spPr>
          <a:xfrm>
            <a:off x="2899159" y="5899128"/>
            <a:ext cx="2411076" cy="359051"/>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知財情報</a:t>
            </a:r>
            <a:r>
              <a:rPr kumimoji="1"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からもパートナー候補を探してみる</a:t>
            </a:r>
          </a:p>
        </p:txBody>
      </p:sp>
      <p:cxnSp>
        <p:nvCxnSpPr>
          <p:cNvPr id="66" name="直線コネクタ 65">
            <a:extLst>
              <a:ext uri="{FF2B5EF4-FFF2-40B4-BE49-F238E27FC236}">
                <a16:creationId xmlns:a16="http://schemas.microsoft.com/office/drawing/2014/main" id="{94AD8A44-669C-CFE8-4AE6-244EBE2A917B}"/>
              </a:ext>
            </a:extLst>
          </p:cNvPr>
          <p:cNvCxnSpPr>
            <a:cxnSpLocks/>
          </p:cNvCxnSpPr>
          <p:nvPr/>
        </p:nvCxnSpPr>
        <p:spPr>
          <a:xfrm>
            <a:off x="5835807" y="3995223"/>
            <a:ext cx="3930261" cy="0"/>
          </a:xfrm>
          <a:prstGeom prst="line">
            <a:avLst/>
          </a:prstGeom>
          <a:ln w="28575">
            <a:solidFill>
              <a:srgbClr val="FF8F8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FAB36CEF-A5EF-D5DD-4B67-00679971D1B6}"/>
              </a:ext>
            </a:extLst>
          </p:cNvPr>
          <p:cNvSpPr/>
          <p:nvPr/>
        </p:nvSpPr>
        <p:spPr>
          <a:xfrm>
            <a:off x="5986865" y="4093785"/>
            <a:ext cx="3380435" cy="182040"/>
          </a:xfrm>
          <a:prstGeom prst="rect">
            <a:avLst/>
          </a:prstGeom>
          <a:solidFill>
            <a:srgbClr val="E60000">
              <a:lumMod val="60000"/>
              <a:lumOff val="40000"/>
            </a:srgbClr>
          </a:solidFill>
          <a:ln w="9525" cap="flat" cmpd="sng" algn="ctr">
            <a:noFill/>
            <a:prstDash val="solid"/>
          </a:ln>
          <a:effectLst/>
        </p:spPr>
        <p:txBody>
          <a:bodyPr vert="horz"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改良したアイデア</a:t>
            </a:r>
          </a:p>
        </p:txBody>
      </p:sp>
      <p:sp>
        <p:nvSpPr>
          <p:cNvPr id="69" name="テキスト ボックス 68">
            <a:extLst>
              <a:ext uri="{FF2B5EF4-FFF2-40B4-BE49-F238E27FC236}">
                <a16:creationId xmlns:a16="http://schemas.microsoft.com/office/drawing/2014/main" id="{B8928110-2A86-1016-3F16-C0B598A8CD43}"/>
              </a:ext>
            </a:extLst>
          </p:cNvPr>
          <p:cNvSpPr txBox="1"/>
          <p:nvPr/>
        </p:nvSpPr>
        <p:spPr>
          <a:xfrm>
            <a:off x="6023613" y="4297128"/>
            <a:ext cx="3275132" cy="461665"/>
          </a:xfrm>
          <a:prstGeom prst="rect">
            <a:avLst/>
          </a:prstGeom>
          <a:noFill/>
        </p:spPr>
        <p:txBody>
          <a:bodyPr wrap="square" rtlCol="0">
            <a:spAutoFit/>
          </a:bodyPr>
          <a:lstStyle/>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改良やテストを通じてアイデアがブラッシュアップされた</a:t>
            </a:r>
          </a:p>
        </p:txBody>
      </p:sp>
      <p:sp>
        <p:nvSpPr>
          <p:cNvPr id="70" name="正方形/長方形 69">
            <a:extLst>
              <a:ext uri="{FF2B5EF4-FFF2-40B4-BE49-F238E27FC236}">
                <a16:creationId xmlns:a16="http://schemas.microsoft.com/office/drawing/2014/main" id="{7B5B7471-B24C-CA66-9CD8-33FF82EADF85}"/>
              </a:ext>
            </a:extLst>
          </p:cNvPr>
          <p:cNvSpPr/>
          <p:nvPr/>
        </p:nvSpPr>
        <p:spPr>
          <a:xfrm>
            <a:off x="6268026" y="4758793"/>
            <a:ext cx="2798419" cy="385772"/>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kern="0">
                <a:solidFill>
                  <a:srgbClr val="C00000"/>
                </a:solidFill>
                <a:latin typeface="Meiryo UI" panose="020B0604030504040204" pitchFamily="50" charset="-128"/>
                <a:ea typeface="Meiryo UI" panose="020B0604030504040204" pitchFamily="50" charset="-128"/>
              </a:rPr>
              <a:t>追加で知財</a:t>
            </a:r>
            <a:r>
              <a:rPr kumimoji="1" lang="ja-JP" altLang="en-US" sz="1200" kern="0">
                <a:latin typeface="Meiryo UI" panose="020B0604030504040204" pitchFamily="50" charset="-128"/>
                <a:ea typeface="Meiryo UI" panose="020B0604030504040204" pitchFamily="50" charset="-128"/>
              </a:rPr>
              <a:t>の対象になるものがないかを確認しておく</a:t>
            </a:r>
            <a:endParaRPr kumimoji="1"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71" name="正方形/長方形 70">
            <a:extLst>
              <a:ext uri="{FF2B5EF4-FFF2-40B4-BE49-F238E27FC236}">
                <a16:creationId xmlns:a16="http://schemas.microsoft.com/office/drawing/2014/main" id="{3B1864CA-983B-1E1D-9B6D-C3DD0A75BF98}"/>
              </a:ext>
            </a:extLst>
          </p:cNvPr>
          <p:cNvSpPr/>
          <p:nvPr/>
        </p:nvSpPr>
        <p:spPr>
          <a:xfrm>
            <a:off x="5986865" y="5262981"/>
            <a:ext cx="3380435" cy="182040"/>
          </a:xfrm>
          <a:prstGeom prst="rect">
            <a:avLst/>
          </a:prstGeom>
          <a:solidFill>
            <a:srgbClr val="E60000">
              <a:lumMod val="60000"/>
              <a:lumOff val="40000"/>
            </a:srgbClr>
          </a:solidFill>
          <a:ln w="9525" cap="flat" cmpd="sng" algn="ctr">
            <a:noFill/>
            <a:prstDash val="solid"/>
          </a:ln>
          <a:effectLst/>
        </p:spPr>
        <p:txBody>
          <a:bodyPr vert="horz"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契約</a:t>
            </a:r>
          </a:p>
        </p:txBody>
      </p:sp>
      <p:sp>
        <p:nvSpPr>
          <p:cNvPr id="72" name="テキスト ボックス 71">
            <a:extLst>
              <a:ext uri="{FF2B5EF4-FFF2-40B4-BE49-F238E27FC236}">
                <a16:creationId xmlns:a16="http://schemas.microsoft.com/office/drawing/2014/main" id="{CD673CD8-5657-ED7E-AB5D-9573C66EB92A}"/>
              </a:ext>
            </a:extLst>
          </p:cNvPr>
          <p:cNvSpPr txBox="1"/>
          <p:nvPr/>
        </p:nvSpPr>
        <p:spPr>
          <a:xfrm>
            <a:off x="6023613" y="5479510"/>
            <a:ext cx="3275132" cy="276999"/>
          </a:xfrm>
          <a:prstGeom prst="rect">
            <a:avLst/>
          </a:prstGeom>
          <a:noFill/>
        </p:spPr>
        <p:txBody>
          <a:bodyPr wrap="square" rtlCol="0">
            <a:spAutoFit/>
          </a:bodyPr>
          <a:lstStyle/>
          <a:p>
            <a:pPr marL="171450" indent="-171450" algn="just">
              <a:buFont typeface="Wingdings" panose="05000000000000000000" pitchFamily="2" charset="2"/>
              <a:buChar char="ü"/>
            </a:pPr>
            <a:r>
              <a:rPr kumimoji="1" lang="ja-JP" altLang="en-US" sz="1200">
                <a:latin typeface="Meiryo UI" panose="020B0604030504040204" pitchFamily="50" charset="-128"/>
                <a:ea typeface="Meiryo UI" panose="020B0604030504040204" pitchFamily="50" charset="-128"/>
              </a:rPr>
              <a:t>他者と協力しながら進める部分がある</a:t>
            </a:r>
          </a:p>
        </p:txBody>
      </p:sp>
      <p:sp>
        <p:nvSpPr>
          <p:cNvPr id="74" name="正方形/長方形 73">
            <a:extLst>
              <a:ext uri="{FF2B5EF4-FFF2-40B4-BE49-F238E27FC236}">
                <a16:creationId xmlns:a16="http://schemas.microsoft.com/office/drawing/2014/main" id="{5A2E1FC6-140A-8806-01F2-8F765AE4EED8}"/>
              </a:ext>
            </a:extLst>
          </p:cNvPr>
          <p:cNvSpPr/>
          <p:nvPr/>
        </p:nvSpPr>
        <p:spPr>
          <a:xfrm>
            <a:off x="6268026" y="5907035"/>
            <a:ext cx="2798419" cy="385772"/>
          </a:xfrm>
          <a:prstGeom prst="rect">
            <a:avLst/>
          </a:prstGeom>
          <a:solidFill>
            <a:srgbClr val="FFC7C7"/>
          </a:solidFill>
          <a:ln w="9525" cap="flat" cmpd="sng" algn="ctr">
            <a:noFill/>
            <a:prstDash val="solid"/>
          </a:ln>
          <a:effectLst/>
        </p:spPr>
        <p:txBody>
          <a:bodyPr vert="horz" lIns="0" tIns="0" rIns="0" bIns="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知財的に自分が不利になる</a:t>
            </a:r>
            <a:r>
              <a:rPr kumimoji="1" lang="ja-JP" altLang="en-US" sz="12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契約</a:t>
            </a:r>
            <a:r>
              <a:rPr kumimoji="1" lang="ja-JP" altLang="en-US" sz="120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n-cs"/>
              </a:rPr>
              <a:t>にならないように注意する</a:t>
            </a:r>
          </a:p>
        </p:txBody>
      </p:sp>
      <p:sp>
        <p:nvSpPr>
          <p:cNvPr id="3" name="テキスト ボックス 2">
            <a:extLst>
              <a:ext uri="{FF2B5EF4-FFF2-40B4-BE49-F238E27FC236}">
                <a16:creationId xmlns:a16="http://schemas.microsoft.com/office/drawing/2014/main" id="{2B84A460-FA98-3831-EF06-342D4CFBB0F7}"/>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19</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3202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３．インプット②・知的財産　－調べ方</a:t>
            </a:r>
          </a:p>
        </p:txBody>
      </p:sp>
      <p:sp>
        <p:nvSpPr>
          <p:cNvPr id="3" name="テキスト ボックス 2">
            <a:extLst>
              <a:ext uri="{FF2B5EF4-FFF2-40B4-BE49-F238E27FC236}">
                <a16:creationId xmlns:a16="http://schemas.microsoft.com/office/drawing/2014/main" id="{D066BF09-5E01-9523-DCCF-44CDC939F2BC}"/>
              </a:ext>
            </a:extLst>
          </p:cNvPr>
          <p:cNvSpPr txBox="1"/>
          <p:nvPr/>
        </p:nvSpPr>
        <p:spPr>
          <a:xfrm>
            <a:off x="356839" y="773151"/>
            <a:ext cx="9132761" cy="527825"/>
          </a:xfrm>
          <a:prstGeom prst="rect">
            <a:avLst/>
          </a:prstGeom>
          <a:noFill/>
        </p:spPr>
        <p:txBody>
          <a:bodyPr wrap="square" lIns="0" tIns="0" rIns="0" bIns="0" rtlCol="0">
            <a:noAutofit/>
          </a:bodyPr>
          <a:lstStyle/>
          <a:p>
            <a:pPr algn="l"/>
            <a:r>
              <a:rPr kumimoji="1" lang="ja-JP" altLang="en-US" sz="1600" b="1">
                <a:solidFill>
                  <a:srgbClr val="C00000"/>
                </a:solidFill>
                <a:latin typeface="Meiryo UI" panose="020B0604030504040204" pitchFamily="50" charset="-128"/>
                <a:ea typeface="Meiryo UI" panose="020B0604030504040204" pitchFamily="50" charset="-128"/>
              </a:rPr>
              <a:t>特許や意匠、商標の情報については、データベースを使って調べることができる</a:t>
            </a:r>
            <a:endParaRPr kumimoji="1" lang="en-US" altLang="ja-JP" sz="1600" b="1">
              <a:solidFill>
                <a:srgbClr val="C00000"/>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5A673AD3-4D0B-CB61-1DB0-7E6FFA5BD66B}"/>
              </a:ext>
            </a:extLst>
          </p:cNvPr>
          <p:cNvSpPr/>
          <p:nvPr/>
        </p:nvSpPr>
        <p:spPr>
          <a:xfrm>
            <a:off x="520270" y="1431331"/>
            <a:ext cx="8883982" cy="527825"/>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特許情報プラットフォーム（</a:t>
            </a:r>
            <a:r>
              <a:rPr kumimoji="1" lang="en-US" altLang="ja-JP"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J-PlatPat</a:t>
            </a:r>
            <a:r>
              <a:rPr kumimoji="1" lang="ja-JP" altLang="en-US"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7" name="テキスト ボックス 6">
            <a:extLst>
              <a:ext uri="{FF2B5EF4-FFF2-40B4-BE49-F238E27FC236}">
                <a16:creationId xmlns:a16="http://schemas.microsoft.com/office/drawing/2014/main" id="{EA8DF607-FB18-1169-799A-74F707C132F9}"/>
              </a:ext>
            </a:extLst>
          </p:cNvPr>
          <p:cNvSpPr txBox="1"/>
          <p:nvPr/>
        </p:nvSpPr>
        <p:spPr>
          <a:xfrm>
            <a:off x="5359790" y="2222696"/>
            <a:ext cx="4044461" cy="369332"/>
          </a:xfrm>
          <a:prstGeom prst="rect">
            <a:avLst/>
          </a:prstGeom>
          <a:noFill/>
        </p:spPr>
        <p:txBody>
          <a:bodyPr wrap="square" rtlCol="0">
            <a:spAutoFit/>
          </a:bodyPr>
          <a:lstStyle/>
          <a:p>
            <a:pPr algn="r"/>
            <a:r>
              <a:rPr kumimoji="1" lang="en-US" altLang="ja-JP">
                <a:latin typeface="Meiryo UI" panose="020B0604030504040204" pitchFamily="50" charset="-128"/>
                <a:ea typeface="Meiryo UI" panose="020B0604030504040204" pitchFamily="50" charset="-128"/>
                <a:hlinkClick r:id="rId2"/>
              </a:rPr>
              <a:t>https://www.j-platpat.inpit.go.jp/</a:t>
            </a:r>
            <a:endParaRPr kumimoji="1" lang="ja-JP" altLang="en-US">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0DD67FC-0A22-60A0-6713-866780E36429}"/>
              </a:ext>
            </a:extLst>
          </p:cNvPr>
          <p:cNvSpPr txBox="1"/>
          <p:nvPr/>
        </p:nvSpPr>
        <p:spPr>
          <a:xfrm>
            <a:off x="520270" y="2229732"/>
            <a:ext cx="4776216" cy="369332"/>
          </a:xfrm>
          <a:prstGeom prst="rect">
            <a:avLst/>
          </a:prstGeom>
          <a:noFill/>
        </p:spPr>
        <p:txBody>
          <a:bodyPr wrap="square" rtlCol="0">
            <a:spAutoFit/>
          </a:bodyPr>
          <a:lstStyle/>
          <a:p>
            <a:pPr algn="l"/>
            <a:r>
              <a:rPr kumimoji="1" lang="ja-JP" altLang="en-US" b="1">
                <a:latin typeface="Meiryo UI" panose="020B0604030504040204" pitchFamily="50" charset="-128"/>
                <a:ea typeface="Meiryo UI" panose="020B0604030504040204" pitchFamily="50" charset="-128"/>
              </a:rPr>
              <a:t>アクセスして触ってみよう</a:t>
            </a:r>
          </a:p>
        </p:txBody>
      </p:sp>
      <p:sp>
        <p:nvSpPr>
          <p:cNvPr id="8" name="矢印: 右 7">
            <a:extLst>
              <a:ext uri="{FF2B5EF4-FFF2-40B4-BE49-F238E27FC236}">
                <a16:creationId xmlns:a16="http://schemas.microsoft.com/office/drawing/2014/main" id="{E36003E5-EC25-7BAC-881C-D62D77BF26A5}"/>
              </a:ext>
            </a:extLst>
          </p:cNvPr>
          <p:cNvSpPr/>
          <p:nvPr/>
        </p:nvSpPr>
        <p:spPr>
          <a:xfrm>
            <a:off x="4086665" y="2229732"/>
            <a:ext cx="429064" cy="362296"/>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8B2DB649-6745-E794-FBB3-40ECB724FEF9}"/>
              </a:ext>
            </a:extLst>
          </p:cNvPr>
          <p:cNvSpPr/>
          <p:nvPr/>
        </p:nvSpPr>
        <p:spPr>
          <a:xfrm>
            <a:off x="1504770" y="3218041"/>
            <a:ext cx="6836897" cy="2208628"/>
          </a:xfrm>
          <a:prstGeom prst="rect">
            <a:avLst/>
          </a:prstGeom>
          <a:noFill/>
          <a:ln w="19050" cap="flat" cmpd="sng" algn="ctr">
            <a:solidFill>
              <a:srgbClr val="FF8F8F"/>
            </a:solidFill>
            <a:prstDash val="sysDash"/>
          </a:ln>
          <a:effectLst/>
        </p:spPr>
        <p:txBody>
          <a:bodyPr lIns="72000" tIns="72000" rIns="72000" bIns="72000" rtlCol="0" anchor="ctr" anchorCtr="0"/>
          <a:lstStyle/>
          <a:p>
            <a:pPr marL="0" marR="0" indent="0" algn="just" defTabSz="914400" eaLnBrk="1" fontAlgn="auto" latinLnBrk="0" hangingPunct="1">
              <a:lnSpc>
                <a:spcPct val="100000"/>
              </a:lnSpc>
              <a:spcBef>
                <a:spcPts val="0"/>
              </a:spcBef>
              <a:spcAft>
                <a:spcPts val="0"/>
              </a:spcAft>
              <a:buClrTx/>
              <a:buSzTx/>
              <a:buFontTx/>
              <a:buNone/>
              <a:tabLst/>
            </a:pPr>
            <a:r>
              <a:rPr kumimoji="1" lang="ja-JP" altLang="en-US" sz="1600" b="1" kern="0">
                <a:solidFill>
                  <a:srgbClr val="C00000"/>
                </a:solidFill>
                <a:latin typeface="Meiryo UI" panose="020B0604030504040204" pitchFamily="50" charset="-128"/>
                <a:ea typeface="Meiryo UI" panose="020B0604030504040204" pitchFamily="50" charset="-128"/>
              </a:rPr>
              <a:t>自習用題材例</a:t>
            </a:r>
            <a:endParaRPr kumimoji="1" lang="en-US" altLang="ja-JP" sz="1600" b="1" kern="0">
              <a:solidFill>
                <a:srgbClr val="C00000"/>
              </a:solidFill>
              <a:latin typeface="Meiryo UI" panose="020B0604030504040204" pitchFamily="50" charset="-128"/>
              <a:ea typeface="Meiryo UI" panose="020B0604030504040204" pitchFamily="50" charset="-128"/>
            </a:endParaRPr>
          </a:p>
          <a:p>
            <a:pPr marL="0" marR="0" indent="0" algn="just" defTabSz="914400" eaLnBrk="1" fontAlgn="auto" latinLnBrk="0" hangingPunct="1">
              <a:lnSpc>
                <a:spcPct val="100000"/>
              </a:lnSpc>
              <a:spcBef>
                <a:spcPts val="0"/>
              </a:spcBef>
              <a:spcAft>
                <a:spcPts val="0"/>
              </a:spcAft>
              <a:buClrTx/>
              <a:buSzTx/>
              <a:buFontTx/>
              <a:buNone/>
              <a:tabLst/>
            </a:pP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自分の大学は、どのような出願をしている？</a:t>
            </a:r>
            <a:endParaRPr kumimoji="1" lang="en-US" altLang="ja-JP"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sz="1600" kern="0">
                <a:solidFill>
                  <a:srgbClr val="000000"/>
                </a:solidFill>
                <a:latin typeface="Meiryo UI" panose="020B0604030504040204" pitchFamily="50" charset="-128"/>
                <a:ea typeface="Meiryo UI" panose="020B0604030504040204" pitchFamily="50" charset="-128"/>
              </a:rPr>
              <a:t>気になる企業は、どのような出願をしている？</a:t>
            </a:r>
            <a:endParaRPr kumimoji="1" lang="en-US" altLang="ja-JP" sz="1600" kern="0">
              <a:solidFill>
                <a:srgbClr val="000000"/>
              </a:solidFill>
              <a:latin typeface="Meiryo UI" panose="020B0604030504040204" pitchFamily="50" charset="-128"/>
              <a:ea typeface="Meiryo UI" panose="020B0604030504040204" pitchFamily="50" charset="-128"/>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sz="1600" kern="0">
                <a:solidFill>
                  <a:srgbClr val="000000"/>
                </a:solidFill>
                <a:latin typeface="Meiryo UI" panose="020B0604030504040204" pitchFamily="50" charset="-128"/>
                <a:ea typeface="Meiryo UI" panose="020B0604030504040204" pitchFamily="50" charset="-128"/>
              </a:rPr>
              <a:t>今まさに目の前にある物について、特許や意匠、商標は関係しているか？</a:t>
            </a:r>
            <a:endParaRPr kumimoji="1" lang="en-US" altLang="ja-JP" sz="1600" kern="0">
              <a:solidFill>
                <a:srgbClr val="000000"/>
              </a:solidFill>
              <a:latin typeface="Meiryo UI" panose="020B0604030504040204" pitchFamily="50" charset="-128"/>
              <a:ea typeface="Meiryo UI" panose="020B0604030504040204" pitchFamily="50" charset="-128"/>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自分だったら、今回の仮想事例で出てくる商品に、どのような名前を付ける？その名前は、商標として既に他者が登録していないか？</a:t>
            </a:r>
          </a:p>
        </p:txBody>
      </p:sp>
      <p:sp>
        <p:nvSpPr>
          <p:cNvPr id="10" name="テキスト ボックス 9">
            <a:extLst>
              <a:ext uri="{FF2B5EF4-FFF2-40B4-BE49-F238E27FC236}">
                <a16:creationId xmlns:a16="http://schemas.microsoft.com/office/drawing/2014/main" id="{9EFE7394-FC39-674C-F7E8-A5C3D1468A4D}"/>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20</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355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C09486C-92DA-BAD1-42EA-5F71794F0370}"/>
              </a:ext>
            </a:extLst>
          </p:cNvPr>
          <p:cNvSpPr txBox="1"/>
          <p:nvPr/>
        </p:nvSpPr>
        <p:spPr>
          <a:xfrm>
            <a:off x="2032782" y="2919848"/>
            <a:ext cx="5760720"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４．ワークショップ・ブラッシュアップ編</a:t>
            </a:r>
          </a:p>
        </p:txBody>
      </p:sp>
      <p:sp>
        <p:nvSpPr>
          <p:cNvPr id="2" name="テキスト ボックス 1">
            <a:extLst>
              <a:ext uri="{FF2B5EF4-FFF2-40B4-BE49-F238E27FC236}">
                <a16:creationId xmlns:a16="http://schemas.microsoft.com/office/drawing/2014/main" id="{8B7F6B35-0E73-D470-5FD1-2CD97E60F6A7}"/>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21</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296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４．ワークショップ・ブラッシュアップ編</a:t>
            </a:r>
          </a:p>
        </p:txBody>
      </p:sp>
      <p:sp>
        <p:nvSpPr>
          <p:cNvPr id="21" name="テキスト ボックス 20">
            <a:extLst>
              <a:ext uri="{FF2B5EF4-FFF2-40B4-BE49-F238E27FC236}">
                <a16:creationId xmlns:a16="http://schemas.microsoft.com/office/drawing/2014/main" id="{15697F10-7320-5C55-AACD-804AE2A3CB87}"/>
              </a:ext>
            </a:extLst>
          </p:cNvPr>
          <p:cNvSpPr txBox="1"/>
          <p:nvPr/>
        </p:nvSpPr>
        <p:spPr>
          <a:xfrm>
            <a:off x="356839" y="1543050"/>
            <a:ext cx="9132761" cy="369332"/>
          </a:xfrm>
          <a:prstGeom prst="rect">
            <a:avLst/>
          </a:prstGeom>
          <a:noFill/>
        </p:spPr>
        <p:txBody>
          <a:bodyPr wrap="square" rtlCol="0">
            <a:spAutoFit/>
          </a:bodyPr>
          <a:lstStyle/>
          <a:p>
            <a:pPr marL="285750" indent="-285750" algn="just">
              <a:buFont typeface="Wingdings" panose="05000000000000000000" pitchFamily="2" charset="2"/>
              <a:buChar char="l"/>
            </a:pPr>
            <a:r>
              <a:rPr kumimoji="1" lang="ja-JP" altLang="en-US">
                <a:latin typeface="Meiryo UI" panose="020B0604030504040204" pitchFamily="50" charset="-128"/>
                <a:ea typeface="Meiryo UI" panose="020B0604030504040204" pitchFamily="50" charset="-128"/>
              </a:rPr>
              <a:t>ここまでの中で手に入れた考え方を使って、最初に考えた内容を見直してみよう。</a:t>
            </a:r>
          </a:p>
        </p:txBody>
      </p:sp>
      <p:sp>
        <p:nvSpPr>
          <p:cNvPr id="5" name="テキスト ボックス 4">
            <a:extLst>
              <a:ext uri="{FF2B5EF4-FFF2-40B4-BE49-F238E27FC236}">
                <a16:creationId xmlns:a16="http://schemas.microsoft.com/office/drawing/2014/main" id="{FB960B16-4CC2-7799-1C25-3843EC3C248F}"/>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22</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785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４．ワークショップ・ブラッシュアップ編</a:t>
            </a:r>
          </a:p>
        </p:txBody>
      </p:sp>
      <p:sp>
        <p:nvSpPr>
          <p:cNvPr id="3" name="正方形/長方形 2">
            <a:extLst>
              <a:ext uri="{FF2B5EF4-FFF2-40B4-BE49-F238E27FC236}">
                <a16:creationId xmlns:a16="http://schemas.microsoft.com/office/drawing/2014/main" id="{3B7AD3FE-93F1-F0AF-0EAC-FD96F7A8ABA9}"/>
              </a:ext>
            </a:extLst>
          </p:cNvPr>
          <p:cNvSpPr/>
          <p:nvPr/>
        </p:nvSpPr>
        <p:spPr>
          <a:xfrm>
            <a:off x="416400" y="871546"/>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どのようなステップで今回の新規事業を進めていったと思いますか？</a:t>
            </a:r>
          </a:p>
        </p:txBody>
      </p:sp>
      <p:sp>
        <p:nvSpPr>
          <p:cNvPr id="7" name="正方形/長方形 6">
            <a:extLst>
              <a:ext uri="{FF2B5EF4-FFF2-40B4-BE49-F238E27FC236}">
                <a16:creationId xmlns:a16="http://schemas.microsoft.com/office/drawing/2014/main" id="{EEEDC02C-20B7-7DD1-972C-4BD62C999F9F}"/>
              </a:ext>
            </a:extLst>
          </p:cNvPr>
          <p:cNvSpPr/>
          <p:nvPr/>
        </p:nvSpPr>
        <p:spPr>
          <a:xfrm>
            <a:off x="416400" y="4379094"/>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その中で「知的財産」が関係すると思う部分はありますか？</a:t>
            </a:r>
          </a:p>
        </p:txBody>
      </p:sp>
      <p:sp>
        <p:nvSpPr>
          <p:cNvPr id="8" name="正方形/長方形 7">
            <a:extLst>
              <a:ext uri="{FF2B5EF4-FFF2-40B4-BE49-F238E27FC236}">
                <a16:creationId xmlns:a16="http://schemas.microsoft.com/office/drawing/2014/main" id="{0EAD4F13-D358-032C-D0BD-3861BAAC1ACA}"/>
              </a:ext>
            </a:extLst>
          </p:cNvPr>
          <p:cNvSpPr/>
          <p:nvPr/>
        </p:nvSpPr>
        <p:spPr>
          <a:xfrm>
            <a:off x="416400" y="4832252"/>
            <a:ext cx="9060975" cy="1652955"/>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37C2E4CB-FFCD-98CE-83CF-D5702DDBA9E3}"/>
              </a:ext>
            </a:extLst>
          </p:cNvPr>
          <p:cNvSpPr/>
          <p:nvPr/>
        </p:nvSpPr>
        <p:spPr>
          <a:xfrm>
            <a:off x="428624" y="1324704"/>
            <a:ext cx="9060975" cy="2874502"/>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3E6A9DCA-11D8-37EE-8B8F-151ADDEA0EB9}"/>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23</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635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この教材について</a:t>
            </a:r>
          </a:p>
        </p:txBody>
      </p:sp>
      <p:sp>
        <p:nvSpPr>
          <p:cNvPr id="3" name="正方形/長方形 2">
            <a:extLst>
              <a:ext uri="{FF2B5EF4-FFF2-40B4-BE49-F238E27FC236}">
                <a16:creationId xmlns:a16="http://schemas.microsoft.com/office/drawing/2014/main" id="{5B7AE814-7A38-E2CA-BCD1-36167196B8F4}"/>
              </a:ext>
            </a:extLst>
          </p:cNvPr>
          <p:cNvSpPr/>
          <p:nvPr/>
        </p:nvSpPr>
        <p:spPr>
          <a:xfrm>
            <a:off x="515453" y="935831"/>
            <a:ext cx="8901112" cy="5350668"/>
          </a:xfrm>
          <a:prstGeom prst="rect">
            <a:avLst/>
          </a:prstGeom>
          <a:solidFill>
            <a:srgbClr val="FFC7C7">
              <a:alpha val="50000"/>
            </a:srgbClr>
          </a:solidFill>
          <a:ln w="9525" cap="flat" cmpd="sng" algn="ctr">
            <a:noFill/>
            <a:prstDash val="solid"/>
          </a:ln>
          <a:effectLst/>
        </p:spPr>
        <p:txBody>
          <a:bodyPr lIns="72000" tIns="0" rIns="72000" bIns="0" rtlCol="0" anchor="ctr" anchorCtr="0"/>
          <a:lstStyle/>
          <a:p>
            <a:pPr marR="0" algn="just" defTabSz="914400" eaLnBrk="1" fontAlgn="auto" latinLnBrk="0" hangingPunct="1">
              <a:lnSpc>
                <a:spcPct val="100000"/>
              </a:lnSpc>
              <a:spcBef>
                <a:spcPts val="0"/>
              </a:spcBef>
              <a:spcAft>
                <a:spcPts val="0"/>
              </a:spcAft>
              <a:buClrTx/>
              <a:buSzTx/>
              <a:tabLst/>
            </a:pPr>
            <a:r>
              <a:rPr kumimoji="1" lang="ja-JP" altLang="en-US"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本教材の趣旨</a:t>
            </a:r>
            <a:endParaRPr kumimoji="1" lang="en-US" altLang="ja-JP"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本教材は、大学におけるアントレプレナーシップ教育等で扱われる「新規事業創造」「事業開発」等のテーマで活用されることを念頭に開発されたものです。</a:t>
            </a:r>
            <a:endParaRPr kumimoji="1" lang="en-US" altLang="ja-JP"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kern="0">
                <a:solidFill>
                  <a:srgbClr val="000000"/>
                </a:solidFill>
                <a:latin typeface="Meiryo UI" panose="020B0604030504040204" pitchFamily="50" charset="-128"/>
                <a:ea typeface="Meiryo UI" panose="020B0604030504040204" pitchFamily="50" charset="-128"/>
              </a:rPr>
              <a:t>同時に、大学で実施されている「知財教育」の中で、新規事業創造等のエッセンスを加えることを考えておられる場合にも活用できるものとして設計されています。</a:t>
            </a:r>
            <a:endParaRPr kumimoji="1" lang="en-US" altLang="ja-JP" kern="0">
              <a:solidFill>
                <a:srgbClr val="000000"/>
              </a:solidFill>
              <a:latin typeface="Meiryo UI" panose="020B0604030504040204" pitchFamily="50" charset="-128"/>
              <a:ea typeface="Meiryo UI" panose="020B0604030504040204" pitchFamily="50" charset="-128"/>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kern="0">
                <a:solidFill>
                  <a:srgbClr val="000000"/>
                </a:solidFill>
                <a:latin typeface="Meiryo UI" panose="020B0604030504040204" pitchFamily="50" charset="-128"/>
                <a:ea typeface="Meiryo UI" panose="020B0604030504040204" pitchFamily="50" charset="-128"/>
              </a:rPr>
              <a:t>主に、学士課程を念頭に開発されたものですが、修士課程等においてアレンジしてご活用いただくことも歓迎します。</a:t>
            </a:r>
            <a:endParaRPr kumimoji="1" lang="en-US" altLang="ja-JP" kern="0">
              <a:solidFill>
                <a:srgbClr val="000000"/>
              </a:solidFill>
              <a:latin typeface="Meiryo UI" panose="020B0604030504040204" pitchFamily="50" charset="-128"/>
              <a:ea typeface="Meiryo UI" panose="020B0604030504040204" pitchFamily="50" charset="-128"/>
            </a:endParaRPr>
          </a:p>
          <a:p>
            <a:pPr marR="0" algn="just" defTabSz="914400" eaLnBrk="1" fontAlgn="auto" latinLnBrk="0" hangingPunct="1">
              <a:lnSpc>
                <a:spcPct val="100000"/>
              </a:lnSpc>
              <a:spcBef>
                <a:spcPts val="0"/>
              </a:spcBef>
              <a:spcAft>
                <a:spcPts val="0"/>
              </a:spcAft>
              <a:buClrTx/>
              <a:buSzTx/>
              <a:tabLst/>
            </a:pPr>
            <a:endParaRPr kumimoji="1" lang="en-US" altLang="ja-JP" kern="0">
              <a:solidFill>
                <a:srgbClr val="000000"/>
              </a:solidFill>
              <a:latin typeface="Meiryo UI" panose="020B0604030504040204" pitchFamily="50" charset="-128"/>
              <a:ea typeface="Meiryo UI" panose="020B0604030504040204" pitchFamily="50" charset="-128"/>
            </a:endParaRPr>
          </a:p>
          <a:p>
            <a:pPr marR="0" algn="just" defTabSz="914400" eaLnBrk="1" fontAlgn="auto" latinLnBrk="0" hangingPunct="1">
              <a:lnSpc>
                <a:spcPct val="100000"/>
              </a:lnSpc>
              <a:spcBef>
                <a:spcPts val="0"/>
              </a:spcBef>
              <a:spcAft>
                <a:spcPts val="0"/>
              </a:spcAft>
              <a:buClrTx/>
              <a:buSzTx/>
              <a:tabLst/>
            </a:pPr>
            <a:r>
              <a:rPr kumimoji="1" lang="ja-JP" altLang="en-US" b="1" kern="0">
                <a:solidFill>
                  <a:srgbClr val="C00000"/>
                </a:solidFill>
                <a:latin typeface="Meiryo UI" panose="020B0604030504040204" pitchFamily="50" charset="-128"/>
                <a:ea typeface="Meiryo UI" panose="020B0604030504040204" pitchFamily="50" charset="-128"/>
              </a:rPr>
              <a:t>留意点</a:t>
            </a:r>
            <a:endParaRPr kumimoji="1" lang="en-US" altLang="ja-JP"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kern="0">
                <a:solidFill>
                  <a:srgbClr val="000000"/>
                </a:solidFill>
                <a:latin typeface="Meiryo UI" panose="020B0604030504040204" pitchFamily="50" charset="-128"/>
                <a:ea typeface="Meiryo UI" panose="020B0604030504040204" pitchFamily="50" charset="-128"/>
              </a:rPr>
              <a:t>新たな価値を創造し、社会へ届けていく過程の中で、知的財産のことを気にした方がよい、という感覚（知的財産に対するアンテナ）を少しでもつかんでいただくことを目的に設計されています。</a:t>
            </a:r>
            <a:endParaRPr kumimoji="1" lang="en-US" altLang="ja-JP" kern="0">
              <a:solidFill>
                <a:srgbClr val="000000"/>
              </a:solidFill>
              <a:latin typeface="Meiryo UI" panose="020B0604030504040204" pitchFamily="50" charset="-128"/>
              <a:ea typeface="Meiryo UI" panose="020B0604030504040204" pitchFamily="50" charset="-128"/>
            </a:endParaRPr>
          </a:p>
          <a:p>
            <a:pPr marL="285750" marR="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pPr>
            <a:r>
              <a:rPr kumimoji="1" lang="ja-JP" altLang="en-US" kern="0">
                <a:solidFill>
                  <a:srgbClr val="000000"/>
                </a:solidFill>
                <a:latin typeface="Meiryo UI" panose="020B0604030504040204" pitchFamily="50" charset="-128"/>
                <a:ea typeface="Meiryo UI" panose="020B0604030504040204" pitchFamily="50" charset="-128"/>
              </a:rPr>
              <a:t>したがって、本教材に取り組めば知的財産の全てを理解できるというわけではありません。</a:t>
            </a:r>
            <a:endParaRPr kumimoji="1" lang="en-US" altLang="ja-JP" kern="0">
              <a:solidFill>
                <a:srgbClr val="00000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0D53C84-AD19-FC37-35E0-B353D68C9B08}"/>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2</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018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C09486C-92DA-BAD1-42EA-5F71794F0370}"/>
              </a:ext>
            </a:extLst>
          </p:cNvPr>
          <p:cNvSpPr txBox="1"/>
          <p:nvPr/>
        </p:nvSpPr>
        <p:spPr>
          <a:xfrm>
            <a:off x="2860888" y="2919848"/>
            <a:ext cx="4268575"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１．ワークショップ・導入編</a:t>
            </a:r>
          </a:p>
        </p:txBody>
      </p:sp>
      <p:sp>
        <p:nvSpPr>
          <p:cNvPr id="2" name="テキスト ボックス 1">
            <a:extLst>
              <a:ext uri="{FF2B5EF4-FFF2-40B4-BE49-F238E27FC236}">
                <a16:creationId xmlns:a16="http://schemas.microsoft.com/office/drawing/2014/main" id="{54393A83-E79C-9080-46BC-76EED7E48055}"/>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3</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534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１．ワークショップ・導入編</a:t>
            </a:r>
          </a:p>
        </p:txBody>
      </p:sp>
      <p:sp>
        <p:nvSpPr>
          <p:cNvPr id="3" name="正方形/長方形 2">
            <a:extLst>
              <a:ext uri="{FF2B5EF4-FFF2-40B4-BE49-F238E27FC236}">
                <a16:creationId xmlns:a16="http://schemas.microsoft.com/office/drawing/2014/main" id="{4A7F24E5-C5F6-AD94-0AEE-8F6986C85210}"/>
              </a:ext>
            </a:extLst>
          </p:cNvPr>
          <p:cNvSpPr/>
          <p:nvPr/>
        </p:nvSpPr>
        <p:spPr>
          <a:xfrm>
            <a:off x="260251" y="887612"/>
            <a:ext cx="9288909" cy="47830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仮想事例～飲料メーカーによる化粧品事業の立ち上げ～</a:t>
            </a:r>
          </a:p>
        </p:txBody>
      </p:sp>
      <p:sp>
        <p:nvSpPr>
          <p:cNvPr id="12" name="テキスト ボックス 11">
            <a:extLst>
              <a:ext uri="{FF2B5EF4-FFF2-40B4-BE49-F238E27FC236}">
                <a16:creationId xmlns:a16="http://schemas.microsoft.com/office/drawing/2014/main" id="{1C180883-BFD1-269F-474F-B423F18BA449}"/>
              </a:ext>
            </a:extLst>
          </p:cNvPr>
          <p:cNvSpPr txBox="1"/>
          <p:nvPr/>
        </p:nvSpPr>
        <p:spPr>
          <a:xfrm>
            <a:off x="260252" y="1463040"/>
            <a:ext cx="7997484" cy="1169551"/>
          </a:xfrm>
          <a:prstGeom prst="rect">
            <a:avLst/>
          </a:prstGeom>
          <a:noFill/>
        </p:spPr>
        <p:txBody>
          <a:bodyPr wrap="square" rtlCol="0">
            <a:spAutoFit/>
          </a:bodyPr>
          <a:lstStyle/>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飲料メーカー</a:t>
            </a:r>
            <a:r>
              <a:rPr kumimoji="1" lang="en-US" altLang="ja-JP" sz="1400">
                <a:latin typeface="Meiryo UI" panose="020B0604030504040204" pitchFamily="50" charset="-128"/>
                <a:ea typeface="Meiryo UI" panose="020B0604030504040204" pitchFamily="50" charset="-128"/>
              </a:rPr>
              <a:t>A</a:t>
            </a:r>
            <a:r>
              <a:rPr kumimoji="1" lang="ja-JP" altLang="en-US" sz="1400">
                <a:latin typeface="Meiryo UI" panose="020B0604030504040204" pitchFamily="50" charset="-128"/>
                <a:ea typeface="Meiryo UI" panose="020B0604030504040204" pitchFamily="50" charset="-128"/>
              </a:rPr>
              <a:t>社は、清涼飲料水だけでなく、酒類や健康食品も扱う大企業です。</a:t>
            </a:r>
            <a:endParaRPr kumimoji="1" lang="en-US" altLang="ja-JP" sz="140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今後、自社が成長を続けるためには、飲料だけでは期待をできず、新規事業を立ち上げて新たな収益源としていくことが必要な状況でした。</a:t>
            </a:r>
            <a:endParaRPr kumimoji="1" lang="en-US" altLang="ja-JP" sz="140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全く専門外である飛び地の分野へ参入するよりも、自社がこれまで蓄積してきたノウハウ等を活かすことのできる別分野へ参入することを考えていました。</a:t>
            </a:r>
            <a:endParaRPr kumimoji="1" lang="en-US" altLang="ja-JP" sz="140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D988AED7-2FC1-3A70-0889-2E84C95B9A6B}"/>
              </a:ext>
            </a:extLst>
          </p:cNvPr>
          <p:cNvSpPr txBox="1"/>
          <p:nvPr/>
        </p:nvSpPr>
        <p:spPr>
          <a:xfrm>
            <a:off x="2433711" y="3058961"/>
            <a:ext cx="7025713" cy="1169551"/>
          </a:xfrm>
          <a:prstGeom prst="rect">
            <a:avLst/>
          </a:prstGeom>
          <a:noFill/>
        </p:spPr>
        <p:txBody>
          <a:bodyPr wrap="square" rtlCol="0">
            <a:spAutoFit/>
          </a:bodyPr>
          <a:lstStyle/>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そこで出てきたアイデアが、自社の主力製品でもあるウイスキーの成分を他の分野へ転用する、というアイデアです。</a:t>
            </a:r>
            <a:endParaRPr kumimoji="1" lang="en-US" altLang="ja-JP" sz="140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具体的には、ミドル・シニア世代の男性向けのスキンケア商品の開発でした。</a:t>
            </a:r>
            <a:r>
              <a:rPr kumimoji="1" lang="en-US" altLang="ja-JP" sz="1400">
                <a:latin typeface="Meiryo UI" panose="020B0604030504040204" pitchFamily="50" charset="-128"/>
                <a:ea typeface="Meiryo UI" panose="020B0604030504040204" pitchFamily="50" charset="-128"/>
              </a:rPr>
              <a:t>A</a:t>
            </a:r>
            <a:r>
              <a:rPr kumimoji="1" lang="ja-JP" altLang="en-US" sz="1400">
                <a:latin typeface="Meiryo UI" panose="020B0604030504040204" pitchFamily="50" charset="-128"/>
                <a:ea typeface="Meiryo UI" panose="020B0604030504040204" pitchFamily="50" charset="-128"/>
              </a:rPr>
              <a:t>社は、健康食品事業における活動の中で、この世代の男性が外見に悩みを持つことが多い、という情報をつかんでいたのです。</a:t>
            </a:r>
          </a:p>
        </p:txBody>
      </p:sp>
      <p:sp>
        <p:nvSpPr>
          <p:cNvPr id="20" name="テキスト ボックス 19">
            <a:extLst>
              <a:ext uri="{FF2B5EF4-FFF2-40B4-BE49-F238E27FC236}">
                <a16:creationId xmlns:a16="http://schemas.microsoft.com/office/drawing/2014/main" id="{168036AD-3C88-73BC-3931-361D9FD803AD}"/>
              </a:ext>
            </a:extLst>
          </p:cNvPr>
          <p:cNvSpPr txBox="1"/>
          <p:nvPr/>
        </p:nvSpPr>
        <p:spPr>
          <a:xfrm>
            <a:off x="260251" y="4857110"/>
            <a:ext cx="7104186" cy="954107"/>
          </a:xfrm>
          <a:prstGeom prst="rect">
            <a:avLst/>
          </a:prstGeom>
          <a:noFill/>
        </p:spPr>
        <p:txBody>
          <a:bodyPr wrap="square" rtlCol="0">
            <a:spAutoFit/>
          </a:bodyPr>
          <a:lstStyle/>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現在、この商品は</a:t>
            </a:r>
            <a:r>
              <a:rPr kumimoji="1" lang="en-US" altLang="ja-JP" sz="1400">
                <a:latin typeface="Meiryo UI" panose="020B0604030504040204" pitchFamily="50" charset="-128"/>
                <a:ea typeface="Meiryo UI" panose="020B0604030504040204" pitchFamily="50" charset="-128"/>
              </a:rPr>
              <a:t>MIDLER</a:t>
            </a:r>
            <a:r>
              <a:rPr kumimoji="1" lang="ja-JP" altLang="en-US" sz="1400">
                <a:latin typeface="Meiryo UI" panose="020B0604030504040204" pitchFamily="50" charset="-128"/>
                <a:ea typeface="Meiryo UI" panose="020B0604030504040204" pitchFamily="50" charset="-128"/>
              </a:rPr>
              <a:t>という名称で販売されており、ミドル・シニア層の男性を対象としたスキンケア商品としてヒットしています。</a:t>
            </a:r>
            <a:endParaRPr kumimoji="1" lang="en-US" altLang="ja-JP" sz="140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当然、開発に際しては、飲料事業で培ったノウハウをさらに改良していますし、それだけではなくボトルのデザインもこの層の男性が手に取りやすいものにしました。</a:t>
            </a:r>
            <a:endParaRPr kumimoji="1" lang="en-US" altLang="ja-JP" sz="140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9C93760-7613-692B-1129-7EE7723155B4}"/>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4</a:t>
            </a:r>
            <a:endParaRPr kumimoji="1" lang="ja-JP" altLang="en-US" sz="1200">
              <a:solidFill>
                <a:srgbClr val="C00000"/>
              </a:solidFill>
              <a:latin typeface="Meiryo UI" panose="020B0604030504040204" pitchFamily="50" charset="-128"/>
              <a:ea typeface="Meiryo UI" panose="020B0604030504040204" pitchFamily="50" charset="-128"/>
            </a:endParaRPr>
          </a:p>
        </p:txBody>
      </p:sp>
      <p:pic>
        <p:nvPicPr>
          <p:cNvPr id="1026" name="Picture 2" descr="満タンのペットボトルのイラスト">
            <a:extLst>
              <a:ext uri="{FF2B5EF4-FFF2-40B4-BE49-F238E27FC236}">
                <a16:creationId xmlns:a16="http://schemas.microsoft.com/office/drawing/2014/main" id="{21915239-692E-A4F1-F2EB-FBFC05178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788" y="1525605"/>
            <a:ext cx="817023" cy="11387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研究に成功した人のイラスト（女性）">
            <a:extLst>
              <a:ext uri="{FF2B5EF4-FFF2-40B4-BE49-F238E27FC236}">
                <a16:creationId xmlns:a16="http://schemas.microsoft.com/office/drawing/2014/main" id="{E0B7CCE3-8A67-0340-D331-17E42C5E0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1" y="2779659"/>
            <a:ext cx="1608406" cy="16084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乳液のイラスト">
            <a:extLst>
              <a:ext uri="{FF2B5EF4-FFF2-40B4-BE49-F238E27FC236}">
                <a16:creationId xmlns:a16="http://schemas.microsoft.com/office/drawing/2014/main" id="{B1FD177D-B7B0-DE8F-97C8-45A604931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667" y="4644315"/>
            <a:ext cx="807121" cy="13796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美容クリームのイラスト">
            <a:extLst>
              <a:ext uri="{FF2B5EF4-FFF2-40B4-BE49-F238E27FC236}">
                <a16:creationId xmlns:a16="http://schemas.microsoft.com/office/drawing/2014/main" id="{EE040C11-548A-F4AD-B47F-DD88653E68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8050" y="4857110"/>
            <a:ext cx="971110" cy="103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45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１．ワークショップ・導入編</a:t>
            </a:r>
          </a:p>
        </p:txBody>
      </p:sp>
      <p:sp>
        <p:nvSpPr>
          <p:cNvPr id="5" name="正方形/長方形 4">
            <a:extLst>
              <a:ext uri="{FF2B5EF4-FFF2-40B4-BE49-F238E27FC236}">
                <a16:creationId xmlns:a16="http://schemas.microsoft.com/office/drawing/2014/main" id="{DAFA46B7-AAD7-6CDB-FD53-F230FD58E3BC}"/>
              </a:ext>
            </a:extLst>
          </p:cNvPr>
          <p:cNvSpPr/>
          <p:nvPr/>
        </p:nvSpPr>
        <p:spPr>
          <a:xfrm>
            <a:off x="7624689" y="98474"/>
            <a:ext cx="1864911" cy="429064"/>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kern="0">
                <a:solidFill>
                  <a:srgbClr val="000000"/>
                </a:solidFill>
                <a:latin typeface="Meiryo UI" panose="020B0604030504040204" pitchFamily="50" charset="-128"/>
                <a:ea typeface="Meiryo UI" panose="020B0604030504040204" pitchFamily="50" charset="-128"/>
              </a:rPr>
              <a:t>まず個人で考えてみよう</a:t>
            </a:r>
            <a:endPar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10BC5B7C-7D85-E8C1-5B00-2F41A9454E76}"/>
              </a:ext>
            </a:extLst>
          </p:cNvPr>
          <p:cNvSpPr/>
          <p:nvPr/>
        </p:nvSpPr>
        <p:spPr>
          <a:xfrm>
            <a:off x="416400" y="871546"/>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どのようなステップで今回の新規事業を進めていったと思いますか？</a:t>
            </a:r>
          </a:p>
        </p:txBody>
      </p:sp>
      <p:sp>
        <p:nvSpPr>
          <p:cNvPr id="7" name="正方形/長方形 6">
            <a:extLst>
              <a:ext uri="{FF2B5EF4-FFF2-40B4-BE49-F238E27FC236}">
                <a16:creationId xmlns:a16="http://schemas.microsoft.com/office/drawing/2014/main" id="{8547B621-8260-10E8-B4A1-184EAFC26102}"/>
              </a:ext>
            </a:extLst>
          </p:cNvPr>
          <p:cNvSpPr/>
          <p:nvPr/>
        </p:nvSpPr>
        <p:spPr>
          <a:xfrm>
            <a:off x="416400" y="4379094"/>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その中で「知的財産」が関係すると思う部分はありますか？（思いつく範囲でかまいません）</a:t>
            </a:r>
          </a:p>
        </p:txBody>
      </p:sp>
      <p:sp>
        <p:nvSpPr>
          <p:cNvPr id="8" name="正方形/長方形 7">
            <a:extLst>
              <a:ext uri="{FF2B5EF4-FFF2-40B4-BE49-F238E27FC236}">
                <a16:creationId xmlns:a16="http://schemas.microsoft.com/office/drawing/2014/main" id="{70931814-D0EF-8CF0-1FD2-92582F7C33CB}"/>
              </a:ext>
            </a:extLst>
          </p:cNvPr>
          <p:cNvSpPr/>
          <p:nvPr/>
        </p:nvSpPr>
        <p:spPr>
          <a:xfrm>
            <a:off x="416400" y="4832252"/>
            <a:ext cx="9060975" cy="1652955"/>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0EEC10B8-82E4-C7D5-D904-3240F0178F9C}"/>
              </a:ext>
            </a:extLst>
          </p:cNvPr>
          <p:cNvSpPr/>
          <p:nvPr/>
        </p:nvSpPr>
        <p:spPr>
          <a:xfrm>
            <a:off x="428624" y="1324704"/>
            <a:ext cx="9060975" cy="2874502"/>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DB821D0F-1C30-CE57-288B-6200120B2FF7}"/>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5</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463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１．ワークショップ・導入編</a:t>
            </a:r>
          </a:p>
        </p:txBody>
      </p:sp>
      <p:sp>
        <p:nvSpPr>
          <p:cNvPr id="5" name="正方形/長方形 4">
            <a:extLst>
              <a:ext uri="{FF2B5EF4-FFF2-40B4-BE49-F238E27FC236}">
                <a16:creationId xmlns:a16="http://schemas.microsoft.com/office/drawing/2014/main" id="{DAFA46B7-AAD7-6CDB-FD53-F230FD58E3BC}"/>
              </a:ext>
            </a:extLst>
          </p:cNvPr>
          <p:cNvSpPr/>
          <p:nvPr/>
        </p:nvSpPr>
        <p:spPr>
          <a:xfrm>
            <a:off x="6358597" y="98474"/>
            <a:ext cx="3131004" cy="429064"/>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kern="0">
                <a:solidFill>
                  <a:srgbClr val="000000"/>
                </a:solidFill>
                <a:latin typeface="Meiryo UI" panose="020B0604030504040204" pitchFamily="50" charset="-128"/>
                <a:ea typeface="Meiryo UI" panose="020B0604030504040204" pitchFamily="50" charset="-128"/>
              </a:rPr>
              <a:t>グループの中で話をして、</a:t>
            </a:r>
            <a:endParaRPr kumimoji="1" lang="en-US" altLang="ja-JP" sz="1400" b="1" kern="0">
              <a:solidFill>
                <a:srgbClr val="000000"/>
              </a:solidFill>
              <a:latin typeface="Meiryo UI" panose="020B0604030504040204" pitchFamily="50" charset="-128"/>
              <a:ea typeface="Meiryo UI" panose="020B0604030504040204" pitchFamily="50" charset="-128"/>
            </a:endParaRPr>
          </a:p>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kern="0">
                <a:solidFill>
                  <a:srgbClr val="000000"/>
                </a:solidFill>
                <a:latin typeface="Meiryo UI" panose="020B0604030504040204" pitchFamily="50" charset="-128"/>
                <a:ea typeface="Meiryo UI" panose="020B0604030504040204" pitchFamily="50" charset="-128"/>
              </a:rPr>
              <a:t>他者の考えから得た気づきをメモしよう</a:t>
            </a:r>
            <a:endPar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10BC5B7C-7D85-E8C1-5B00-2F41A9454E76}"/>
              </a:ext>
            </a:extLst>
          </p:cNvPr>
          <p:cNvSpPr/>
          <p:nvPr/>
        </p:nvSpPr>
        <p:spPr>
          <a:xfrm>
            <a:off x="416400" y="871546"/>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新規事業の進め方という観点で得られた気づき</a:t>
            </a:r>
          </a:p>
        </p:txBody>
      </p:sp>
      <p:sp>
        <p:nvSpPr>
          <p:cNvPr id="7" name="正方形/長方形 6">
            <a:extLst>
              <a:ext uri="{FF2B5EF4-FFF2-40B4-BE49-F238E27FC236}">
                <a16:creationId xmlns:a16="http://schemas.microsoft.com/office/drawing/2014/main" id="{8547B621-8260-10E8-B4A1-184EAFC26102}"/>
              </a:ext>
            </a:extLst>
          </p:cNvPr>
          <p:cNvSpPr/>
          <p:nvPr/>
        </p:nvSpPr>
        <p:spPr>
          <a:xfrm>
            <a:off x="416400" y="4379094"/>
            <a:ext cx="9073199" cy="36933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知的財産という観点で得られた気づき</a:t>
            </a:r>
          </a:p>
        </p:txBody>
      </p:sp>
      <p:sp>
        <p:nvSpPr>
          <p:cNvPr id="8" name="正方形/長方形 7">
            <a:extLst>
              <a:ext uri="{FF2B5EF4-FFF2-40B4-BE49-F238E27FC236}">
                <a16:creationId xmlns:a16="http://schemas.microsoft.com/office/drawing/2014/main" id="{70931814-D0EF-8CF0-1FD2-92582F7C33CB}"/>
              </a:ext>
            </a:extLst>
          </p:cNvPr>
          <p:cNvSpPr/>
          <p:nvPr/>
        </p:nvSpPr>
        <p:spPr>
          <a:xfrm>
            <a:off x="416400" y="4832252"/>
            <a:ext cx="9060975" cy="1652955"/>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0EEC10B8-82E4-C7D5-D904-3240F0178F9C}"/>
              </a:ext>
            </a:extLst>
          </p:cNvPr>
          <p:cNvSpPr/>
          <p:nvPr/>
        </p:nvSpPr>
        <p:spPr>
          <a:xfrm>
            <a:off x="428624" y="1324704"/>
            <a:ext cx="9060975" cy="2874502"/>
          </a:xfrm>
          <a:prstGeom prst="rect">
            <a:avLst/>
          </a:prstGeom>
          <a:noFill/>
          <a:ln w="19050" cap="flat" cmpd="sng" algn="ctr">
            <a:solidFill>
              <a:srgbClr val="FF8F8F"/>
            </a:solid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9E34A43C-BCD3-E516-DDD9-62F3C1471491}"/>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6</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505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C09486C-92DA-BAD1-42EA-5F71794F0370}"/>
              </a:ext>
            </a:extLst>
          </p:cNvPr>
          <p:cNvSpPr txBox="1"/>
          <p:nvPr/>
        </p:nvSpPr>
        <p:spPr>
          <a:xfrm>
            <a:off x="2860888" y="2919848"/>
            <a:ext cx="4268575"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２．インプット①・新規事業</a:t>
            </a:r>
          </a:p>
        </p:txBody>
      </p:sp>
      <p:sp>
        <p:nvSpPr>
          <p:cNvPr id="2" name="テキスト ボックス 1">
            <a:extLst>
              <a:ext uri="{FF2B5EF4-FFF2-40B4-BE49-F238E27FC236}">
                <a16:creationId xmlns:a16="http://schemas.microsoft.com/office/drawing/2014/main" id="{8BF2D967-61BF-4B80-7693-787EDB269E1D}"/>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7</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810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矢印: 右 55">
            <a:extLst>
              <a:ext uri="{FF2B5EF4-FFF2-40B4-BE49-F238E27FC236}">
                <a16:creationId xmlns:a16="http://schemas.microsoft.com/office/drawing/2014/main" id="{2FF0148B-6F1B-740F-8250-5BB6352182EB}"/>
              </a:ext>
            </a:extLst>
          </p:cNvPr>
          <p:cNvSpPr/>
          <p:nvPr/>
        </p:nvSpPr>
        <p:spPr>
          <a:xfrm rot="20233510">
            <a:off x="-33996" y="3756232"/>
            <a:ext cx="9362050" cy="384721"/>
          </a:xfrm>
          <a:prstGeom prst="rightArrow">
            <a:avLst/>
          </a:prstGeom>
          <a:solidFill>
            <a:srgbClr val="FF8F8F"/>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5B27E26F-C20F-69D2-1B99-C00ACF663B2E}"/>
              </a:ext>
            </a:extLst>
          </p:cNvPr>
          <p:cNvSpPr/>
          <p:nvPr/>
        </p:nvSpPr>
        <p:spPr>
          <a:xfrm>
            <a:off x="119575" y="98474"/>
            <a:ext cx="140677" cy="583809"/>
          </a:xfrm>
          <a:prstGeom prst="rect">
            <a:avLst/>
          </a:prstGeom>
          <a:solidFill>
            <a:srgbClr val="C00000"/>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endPar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9486C-92DA-BAD1-42EA-5F71794F0370}"/>
              </a:ext>
            </a:extLst>
          </p:cNvPr>
          <p:cNvSpPr txBox="1"/>
          <p:nvPr/>
        </p:nvSpPr>
        <p:spPr>
          <a:xfrm>
            <a:off x="356839" y="119576"/>
            <a:ext cx="9218341" cy="523220"/>
          </a:xfrm>
          <a:prstGeom prst="rect">
            <a:avLst/>
          </a:prstGeom>
          <a:noFill/>
        </p:spPr>
        <p:txBody>
          <a:bodyPr wrap="square" rtlCol="0">
            <a:spAutoFit/>
          </a:bodyPr>
          <a:lstStyle/>
          <a:p>
            <a:pPr algn="l"/>
            <a:r>
              <a:rPr kumimoji="1" lang="ja-JP" altLang="en-US" sz="2800" b="1">
                <a:solidFill>
                  <a:srgbClr val="C00000"/>
                </a:solidFill>
                <a:latin typeface="Meiryo UI" panose="020B0604030504040204" pitchFamily="50" charset="-128"/>
                <a:ea typeface="Meiryo UI" panose="020B0604030504040204" pitchFamily="50" charset="-128"/>
              </a:rPr>
              <a:t>２．インプット①・新規事業　－進め方の例</a:t>
            </a:r>
          </a:p>
        </p:txBody>
      </p:sp>
      <p:sp>
        <p:nvSpPr>
          <p:cNvPr id="21" name="テキスト ボックス 20">
            <a:extLst>
              <a:ext uri="{FF2B5EF4-FFF2-40B4-BE49-F238E27FC236}">
                <a16:creationId xmlns:a16="http://schemas.microsoft.com/office/drawing/2014/main" id="{CF53AA92-BD67-EA4D-2565-79E851B16B54}"/>
              </a:ext>
            </a:extLst>
          </p:cNvPr>
          <p:cNvSpPr txBox="1"/>
          <p:nvPr/>
        </p:nvSpPr>
        <p:spPr>
          <a:xfrm>
            <a:off x="356839" y="773151"/>
            <a:ext cx="9132761" cy="527825"/>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新規事業を進めるステップの例として、アイデアのコンセプトを具体化したうえで、ビジネスプランを練り、さらにその方針に基づいて開発を進めて上市する、という流れがある。</a:t>
            </a:r>
            <a:endParaRPr kumimoji="1" lang="en-US" altLang="ja-JP" sz="16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3" name="楕円 2">
            <a:extLst>
              <a:ext uri="{FF2B5EF4-FFF2-40B4-BE49-F238E27FC236}">
                <a16:creationId xmlns:a16="http://schemas.microsoft.com/office/drawing/2014/main" id="{19397E40-0F5D-B612-C1B3-326C8FA11FE4}"/>
              </a:ext>
            </a:extLst>
          </p:cNvPr>
          <p:cNvSpPr/>
          <p:nvPr/>
        </p:nvSpPr>
        <p:spPr>
          <a:xfrm>
            <a:off x="478302" y="4332848"/>
            <a:ext cx="1828800" cy="1828800"/>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アイデア</a:t>
            </a:r>
          </a:p>
        </p:txBody>
      </p:sp>
      <p:sp>
        <p:nvSpPr>
          <p:cNvPr id="5" name="楕円 4">
            <a:extLst>
              <a:ext uri="{FF2B5EF4-FFF2-40B4-BE49-F238E27FC236}">
                <a16:creationId xmlns:a16="http://schemas.microsoft.com/office/drawing/2014/main" id="{BD48B532-6E65-77ED-E8A2-7126593FCDDE}"/>
              </a:ext>
            </a:extLst>
          </p:cNvPr>
          <p:cNvSpPr/>
          <p:nvPr/>
        </p:nvSpPr>
        <p:spPr>
          <a:xfrm>
            <a:off x="2473570" y="2937802"/>
            <a:ext cx="2597833" cy="2597833"/>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ビジネス</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プラン</a:t>
            </a:r>
          </a:p>
        </p:txBody>
      </p:sp>
      <p:sp>
        <p:nvSpPr>
          <p:cNvPr id="6" name="楕円 5">
            <a:extLst>
              <a:ext uri="{FF2B5EF4-FFF2-40B4-BE49-F238E27FC236}">
                <a16:creationId xmlns:a16="http://schemas.microsoft.com/office/drawing/2014/main" id="{19A74169-5ECB-F82D-D5B6-E5D58E20CECA}"/>
              </a:ext>
            </a:extLst>
          </p:cNvPr>
          <p:cNvSpPr/>
          <p:nvPr/>
        </p:nvSpPr>
        <p:spPr>
          <a:xfrm>
            <a:off x="5121091" y="1594338"/>
            <a:ext cx="3087408" cy="3033934"/>
          </a:xfrm>
          <a:prstGeom prst="ellipse">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開発</a:t>
            </a:r>
            <a:endParaRPr kumimoji="1" lang="en-US" altLang="ja-JP" sz="28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a:extLst>
              <a:ext uri="{FF2B5EF4-FFF2-40B4-BE49-F238E27FC236}">
                <a16:creationId xmlns:a16="http://schemas.microsoft.com/office/drawing/2014/main" id="{B6EAFFA8-C953-52B6-049C-376C643A47A3}"/>
              </a:ext>
            </a:extLst>
          </p:cNvPr>
          <p:cNvSpPr txBox="1"/>
          <p:nvPr/>
        </p:nvSpPr>
        <p:spPr>
          <a:xfrm>
            <a:off x="2423882" y="2868369"/>
            <a:ext cx="1448972"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顧客は誰？</a:t>
            </a:r>
          </a:p>
        </p:txBody>
      </p:sp>
      <p:sp>
        <p:nvSpPr>
          <p:cNvPr id="46" name="テキスト ボックス 45">
            <a:extLst>
              <a:ext uri="{FF2B5EF4-FFF2-40B4-BE49-F238E27FC236}">
                <a16:creationId xmlns:a16="http://schemas.microsoft.com/office/drawing/2014/main" id="{E51C402F-948B-0DBF-92DD-F1CC9FD0FC17}"/>
              </a:ext>
            </a:extLst>
          </p:cNvPr>
          <p:cNvSpPr txBox="1"/>
          <p:nvPr/>
        </p:nvSpPr>
        <p:spPr>
          <a:xfrm>
            <a:off x="3922542" y="3237701"/>
            <a:ext cx="1448972"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競合は？</a:t>
            </a:r>
          </a:p>
        </p:txBody>
      </p:sp>
      <p:sp>
        <p:nvSpPr>
          <p:cNvPr id="47" name="テキスト ボックス 46">
            <a:extLst>
              <a:ext uri="{FF2B5EF4-FFF2-40B4-BE49-F238E27FC236}">
                <a16:creationId xmlns:a16="http://schemas.microsoft.com/office/drawing/2014/main" id="{88FF9845-A6E1-7F36-6A9F-427D45B9DDF2}"/>
              </a:ext>
            </a:extLst>
          </p:cNvPr>
          <p:cNvSpPr txBox="1"/>
          <p:nvPr/>
        </p:nvSpPr>
        <p:spPr>
          <a:xfrm>
            <a:off x="3872854" y="5036650"/>
            <a:ext cx="1828799"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収支計画は？</a:t>
            </a:r>
          </a:p>
        </p:txBody>
      </p:sp>
      <p:sp>
        <p:nvSpPr>
          <p:cNvPr id="48" name="テキスト ボックス 47">
            <a:extLst>
              <a:ext uri="{FF2B5EF4-FFF2-40B4-BE49-F238E27FC236}">
                <a16:creationId xmlns:a16="http://schemas.microsoft.com/office/drawing/2014/main" id="{63640A0C-F62C-3C6B-8193-757B1A60348F}"/>
              </a:ext>
            </a:extLst>
          </p:cNvPr>
          <p:cNvSpPr txBox="1"/>
          <p:nvPr/>
        </p:nvSpPr>
        <p:spPr>
          <a:xfrm>
            <a:off x="5071403" y="1965335"/>
            <a:ext cx="1448972"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試作</a:t>
            </a:r>
          </a:p>
        </p:txBody>
      </p:sp>
      <p:sp>
        <p:nvSpPr>
          <p:cNvPr id="49" name="テキスト ボックス 48">
            <a:extLst>
              <a:ext uri="{FF2B5EF4-FFF2-40B4-BE49-F238E27FC236}">
                <a16:creationId xmlns:a16="http://schemas.microsoft.com/office/drawing/2014/main" id="{9E564FC3-0311-AFD4-D9BE-ABBC024EE6D4}"/>
              </a:ext>
            </a:extLst>
          </p:cNvPr>
          <p:cNvSpPr txBox="1"/>
          <p:nvPr/>
        </p:nvSpPr>
        <p:spPr>
          <a:xfrm>
            <a:off x="7129038" y="2753136"/>
            <a:ext cx="2074985"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テストマーケティング</a:t>
            </a:r>
          </a:p>
        </p:txBody>
      </p:sp>
      <p:sp>
        <p:nvSpPr>
          <p:cNvPr id="50" name="テキスト ボックス 49">
            <a:extLst>
              <a:ext uri="{FF2B5EF4-FFF2-40B4-BE49-F238E27FC236}">
                <a16:creationId xmlns:a16="http://schemas.microsoft.com/office/drawing/2014/main" id="{44B41B05-F578-0BD6-5215-9E4F19B08B89}"/>
              </a:ext>
            </a:extLst>
          </p:cNvPr>
          <p:cNvSpPr txBox="1"/>
          <p:nvPr/>
        </p:nvSpPr>
        <p:spPr>
          <a:xfrm>
            <a:off x="5479366" y="4148182"/>
            <a:ext cx="2074985" cy="369332"/>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改良</a:t>
            </a:r>
          </a:p>
        </p:txBody>
      </p:sp>
      <p:sp>
        <p:nvSpPr>
          <p:cNvPr id="51" name="正方形/長方形 50">
            <a:extLst>
              <a:ext uri="{FF2B5EF4-FFF2-40B4-BE49-F238E27FC236}">
                <a16:creationId xmlns:a16="http://schemas.microsoft.com/office/drawing/2014/main" id="{1CAE4027-10AB-EBB0-C07E-98591BB96255}"/>
              </a:ext>
            </a:extLst>
          </p:cNvPr>
          <p:cNvSpPr/>
          <p:nvPr/>
        </p:nvSpPr>
        <p:spPr>
          <a:xfrm>
            <a:off x="8342142" y="1300976"/>
            <a:ext cx="1233038" cy="678612"/>
          </a:xfrm>
          <a:prstGeom prst="rect">
            <a:avLst/>
          </a:prstGeom>
          <a:solidFill>
            <a:srgbClr val="E60000">
              <a:lumMod val="20000"/>
              <a:lumOff val="80000"/>
            </a:srgbClr>
          </a:solidFill>
          <a:ln w="9525" cap="flat" cmpd="sng" algn="ctr">
            <a:noFill/>
            <a:prstDash val="solid"/>
          </a:ln>
          <a:effectLst/>
        </p:spPr>
        <p:txBody>
          <a:bodyPr lIns="0" tIns="0" rIns="0" bIns="0" rtlCol="0" anchor="ctr" anchorCtr="0"/>
          <a:lstStyle/>
          <a:p>
            <a:pPr marL="0" marR="0" indent="0" algn="ctr" defTabSz="914400" eaLnBrk="1" fontAlgn="auto" latinLnBrk="0" hangingPunct="1">
              <a:lnSpc>
                <a:spcPct val="100000"/>
              </a:lnSpc>
              <a:spcBef>
                <a:spcPts val="0"/>
              </a:spcBef>
              <a:spcAft>
                <a:spcPts val="0"/>
              </a:spcAft>
              <a:buClrTx/>
              <a:buSzTx/>
              <a:buFontTx/>
              <a:buNone/>
              <a:tabLst/>
            </a:pPr>
            <a:r>
              <a:rPr kumimoji="1" lang="ja-JP" altLang="en-US" sz="2400" b="1" i="0" u="none" strike="noStrike" kern="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上市</a:t>
            </a:r>
          </a:p>
        </p:txBody>
      </p:sp>
      <p:sp>
        <p:nvSpPr>
          <p:cNvPr id="52" name="テキスト ボックス 51">
            <a:extLst>
              <a:ext uri="{FF2B5EF4-FFF2-40B4-BE49-F238E27FC236}">
                <a16:creationId xmlns:a16="http://schemas.microsoft.com/office/drawing/2014/main" id="{52EDE868-22BC-5594-9890-E707B08374A6}"/>
              </a:ext>
            </a:extLst>
          </p:cNvPr>
          <p:cNvSpPr txBox="1"/>
          <p:nvPr/>
        </p:nvSpPr>
        <p:spPr>
          <a:xfrm>
            <a:off x="200466" y="4236718"/>
            <a:ext cx="1448972"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どんな課題を解決する？</a:t>
            </a:r>
          </a:p>
        </p:txBody>
      </p:sp>
      <p:sp>
        <p:nvSpPr>
          <p:cNvPr id="53" name="テキスト ボックス 52">
            <a:extLst>
              <a:ext uri="{FF2B5EF4-FFF2-40B4-BE49-F238E27FC236}">
                <a16:creationId xmlns:a16="http://schemas.microsoft.com/office/drawing/2014/main" id="{7BF38300-39BC-6058-A306-D6469C6FBEC0}"/>
              </a:ext>
            </a:extLst>
          </p:cNvPr>
          <p:cNvSpPr txBox="1"/>
          <p:nvPr/>
        </p:nvSpPr>
        <p:spPr>
          <a:xfrm>
            <a:off x="1749084" y="5359358"/>
            <a:ext cx="1448972"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事業のコンセプトは？</a:t>
            </a:r>
          </a:p>
        </p:txBody>
      </p:sp>
      <p:sp>
        <p:nvSpPr>
          <p:cNvPr id="54" name="テキスト ボックス 53">
            <a:extLst>
              <a:ext uri="{FF2B5EF4-FFF2-40B4-BE49-F238E27FC236}">
                <a16:creationId xmlns:a16="http://schemas.microsoft.com/office/drawing/2014/main" id="{EA83B767-B309-A6BA-7ED8-DBCD6EC18235}"/>
              </a:ext>
            </a:extLst>
          </p:cNvPr>
          <p:cNvSpPr txBox="1"/>
          <p:nvPr/>
        </p:nvSpPr>
        <p:spPr>
          <a:xfrm>
            <a:off x="83956" y="5515317"/>
            <a:ext cx="1448972" cy="923330"/>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アイデアをどのような視点で絞り込む？</a:t>
            </a:r>
          </a:p>
        </p:txBody>
      </p:sp>
      <p:sp>
        <p:nvSpPr>
          <p:cNvPr id="55" name="テキスト ボックス 54">
            <a:extLst>
              <a:ext uri="{FF2B5EF4-FFF2-40B4-BE49-F238E27FC236}">
                <a16:creationId xmlns:a16="http://schemas.microsoft.com/office/drawing/2014/main" id="{0E31969F-A5BB-1CF1-9072-1C4310A665BC}"/>
              </a:ext>
            </a:extLst>
          </p:cNvPr>
          <p:cNvSpPr txBox="1"/>
          <p:nvPr/>
        </p:nvSpPr>
        <p:spPr>
          <a:xfrm>
            <a:off x="1843320" y="3900440"/>
            <a:ext cx="1448972"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パートナーは必要？</a:t>
            </a:r>
          </a:p>
        </p:txBody>
      </p:sp>
      <p:sp>
        <p:nvSpPr>
          <p:cNvPr id="57" name="テキスト ボックス 56">
            <a:extLst>
              <a:ext uri="{FF2B5EF4-FFF2-40B4-BE49-F238E27FC236}">
                <a16:creationId xmlns:a16="http://schemas.microsoft.com/office/drawing/2014/main" id="{B377A4C4-782C-43BE-DA83-8379ACD2FF10}"/>
              </a:ext>
            </a:extLst>
          </p:cNvPr>
          <p:cNvSpPr txBox="1"/>
          <p:nvPr/>
        </p:nvSpPr>
        <p:spPr>
          <a:xfrm>
            <a:off x="2498414" y="4713027"/>
            <a:ext cx="1448973" cy="646331"/>
          </a:xfrm>
          <a:prstGeom prst="rect">
            <a:avLst/>
          </a:prstGeom>
          <a:noFill/>
        </p:spPr>
        <p:txBody>
          <a:bodyPr wrap="square" rtlCol="0">
            <a:spAutoFit/>
          </a:bodyPr>
          <a:lstStyle/>
          <a:p>
            <a:pPr algn="l"/>
            <a:r>
              <a:rPr kumimoji="1" lang="ja-JP" altLang="en-US">
                <a:latin typeface="Meiryo UI" panose="020B0604030504040204" pitchFamily="50" charset="-128"/>
                <a:ea typeface="Meiryo UI" panose="020B0604030504040204" pitchFamily="50" charset="-128"/>
              </a:rPr>
              <a:t>競争優位性の構築</a:t>
            </a:r>
          </a:p>
        </p:txBody>
      </p:sp>
      <p:sp>
        <p:nvSpPr>
          <p:cNvPr id="7" name="テキスト ボックス 6">
            <a:extLst>
              <a:ext uri="{FF2B5EF4-FFF2-40B4-BE49-F238E27FC236}">
                <a16:creationId xmlns:a16="http://schemas.microsoft.com/office/drawing/2014/main" id="{A0F0DE80-CBEA-2D9A-5139-825456BC90B1}"/>
              </a:ext>
            </a:extLst>
          </p:cNvPr>
          <p:cNvSpPr txBox="1"/>
          <p:nvPr/>
        </p:nvSpPr>
        <p:spPr>
          <a:xfrm>
            <a:off x="9460523" y="6576648"/>
            <a:ext cx="445477" cy="276999"/>
          </a:xfrm>
          <a:prstGeom prst="rect">
            <a:avLst/>
          </a:prstGeom>
          <a:noFill/>
        </p:spPr>
        <p:txBody>
          <a:bodyPr wrap="square" rtlCol="0">
            <a:spAutoFit/>
          </a:bodyPr>
          <a:lstStyle/>
          <a:p>
            <a:pPr algn="r"/>
            <a:r>
              <a:rPr kumimoji="1" lang="en-US" altLang="ja-JP" sz="1200">
                <a:solidFill>
                  <a:srgbClr val="C00000"/>
                </a:solidFill>
                <a:latin typeface="Meiryo UI" panose="020B0604030504040204" pitchFamily="50" charset="-128"/>
                <a:ea typeface="Meiryo UI" panose="020B0604030504040204" pitchFamily="50" charset="-128"/>
              </a:rPr>
              <a:t>8</a:t>
            </a:r>
            <a:endParaRPr kumimoji="1" lang="ja-JP" altLang="en-US" sz="120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87037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0000">
            <a:lumMod val="20000"/>
            <a:lumOff val="80000"/>
          </a:srgbClr>
        </a:solidFill>
        <a:ln w="9525" cap="flat" cmpd="sng" algn="ctr">
          <a:noFill/>
          <a:prstDash val="solid"/>
        </a:ln>
        <a:effectLst/>
      </a:spPr>
      <a:bodyPr lIns="0" tIns="0" rIns="0" bIns="0" rtlCol="0" anchor="ctr" anchorCtr="0"/>
      <a:lstStyle>
        <a:defPPr marL="0" marR="0" indent="0" algn="ctr" defTabSz="914400" eaLnBrk="1" fontAlgn="auto" latinLnBrk="0" hangingPunct="1">
          <a:lnSpc>
            <a:spcPct val="100000"/>
          </a:lnSpc>
          <a:spcBef>
            <a:spcPts val="0"/>
          </a:spcBef>
          <a:spcAft>
            <a:spcPts val="0"/>
          </a:spcAft>
          <a:buClrTx/>
          <a:buSzTx/>
          <a:buFontTx/>
          <a:buNone/>
          <a:tabLst/>
          <a:defRPr kumimoji="1"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defRPr>
        </a:defPPr>
      </a:lstStyle>
    </a:spDef>
    <a:txDef>
      <a:spPr>
        <a:noFill/>
      </a:spPr>
      <a:bodyPr wrap="square" rtlCol="0">
        <a:spAutoFit/>
      </a:bodyPr>
      <a:lstStyle>
        <a:defPPr algn="l">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2056</Words>
  <Application>Microsoft Office PowerPoint</Application>
  <PresentationFormat>A4 210 x 297 mm</PresentationFormat>
  <Paragraphs>279</Paragraphs>
  <Slides>24</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Meiryo UI</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2025-04-18T00:41:36Z</dcterms:created>
  <dcterms:modified xsi:type="dcterms:W3CDTF">2025-04-18T00:41:46Z</dcterms:modified>
</cp:coreProperties>
</file>