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FF513D-84B3-47C1-BBB0-E230E75C951E}" v="3" dt="2026-03-16T10:23:20.5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0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996cd218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996cd218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dc2c1f42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dc2c1f42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3125" y="226625"/>
            <a:ext cx="687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>
                <a:solidFill>
                  <a:schemeClr val="dk2"/>
                </a:solidFill>
              </a:rPr>
              <a:t>自分らしい価値創造を描いてみよう　ワークシート</a:t>
            </a:r>
            <a:endParaRPr sz="1800" b="1">
              <a:solidFill>
                <a:schemeClr val="dk2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832277" y="238536"/>
            <a:ext cx="3196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</a:rPr>
              <a:t>氏名：</a:t>
            </a:r>
            <a:r>
              <a:rPr lang="ja" sz="1800" u="sng">
                <a:solidFill>
                  <a:schemeClr val="dk2"/>
                </a:solidFill>
              </a:rPr>
              <a:t>　　　　　　　　　</a:t>
            </a:r>
            <a:endParaRPr sz="1800" u="sng">
              <a:solidFill>
                <a:schemeClr val="dk2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74321" y="918363"/>
            <a:ext cx="4169400" cy="7632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①情熱：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時間を忘れて没頭できること、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純粋に「好き」なことは何ですか？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74325" y="1750622"/>
            <a:ext cx="4169400" cy="159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4656509" y="918363"/>
            <a:ext cx="4169400" cy="7632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③あなたらしい「価値創造のテーマ」を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言葉や絵にしてみよう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656500" y="1750625"/>
            <a:ext cx="4169400" cy="1071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私は、</a:t>
            </a:r>
            <a:r>
              <a:rPr lang="ja" u="sng"/>
              <a:t>　　　　　　　　</a:t>
            </a:r>
            <a:r>
              <a:rPr lang="ja" sz="1000"/>
              <a:t>（情熱・好きなこと）</a:t>
            </a:r>
            <a:r>
              <a:rPr lang="ja"/>
              <a:t>を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活かして、</a:t>
            </a:r>
            <a:r>
              <a:rPr lang="ja" u="sng"/>
              <a:t>　　　　　　</a:t>
            </a:r>
            <a:r>
              <a:rPr lang="ja" sz="1000"/>
              <a:t>（課題）</a:t>
            </a:r>
            <a:r>
              <a:rPr lang="ja"/>
              <a:t>を解決し、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　</a:t>
            </a:r>
            <a:r>
              <a:rPr lang="ja" u="sng"/>
              <a:t>　　　　　　　</a:t>
            </a:r>
            <a:r>
              <a:rPr lang="ja"/>
              <a:t>な状態を創りたい</a:t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274334" y="3415663"/>
            <a:ext cx="4169400" cy="7632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②課題：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「もっとこうだったら良いのに」と感じる社会や身の回りの課題・不満・不安は何ですか？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74331" y="4247922"/>
            <a:ext cx="4169400" cy="159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4656500" y="2899625"/>
            <a:ext cx="4169400" cy="2944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274325" y="5942400"/>
            <a:ext cx="8551500" cy="763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274325" y="5942400"/>
            <a:ext cx="7251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 u="sng">
                <a:solidFill>
                  <a:srgbClr val="4445D0"/>
                </a:solidFill>
                <a:latin typeface="Noto Sans JP"/>
                <a:ea typeface="Noto Sans JP"/>
                <a:cs typeface="Noto Sans JP"/>
                <a:sym typeface="Noto Sans JP"/>
              </a:rPr>
              <a:t>ペアワークでの気づきメモ</a:t>
            </a:r>
            <a:endParaRPr b="1" u="sng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4656500" y="1750625"/>
            <a:ext cx="1381800" cy="2028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一言でいうと</a:t>
            </a:r>
            <a:endParaRPr sz="1100"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4656500" y="2899625"/>
            <a:ext cx="1757700" cy="2640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絵や図にしてみよう</a:t>
            </a:r>
            <a:endParaRPr sz="1100"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/>
          <p:nvPr/>
        </p:nvSpPr>
        <p:spPr>
          <a:xfrm>
            <a:off x="143125" y="226625"/>
            <a:ext cx="6870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b="1">
                <a:solidFill>
                  <a:schemeClr val="dk2"/>
                </a:solidFill>
              </a:rPr>
              <a:t>自分らしい価値創造を描いてみよう　ワークシート</a:t>
            </a:r>
            <a:endParaRPr sz="1800" b="1">
              <a:solidFill>
                <a:schemeClr val="dk2"/>
              </a:solidFill>
            </a:endParaRPr>
          </a:p>
        </p:txBody>
      </p:sp>
      <p:sp>
        <p:nvSpPr>
          <p:cNvPr id="72" name="Google Shape;72;p14"/>
          <p:cNvSpPr txBox="1"/>
          <p:nvPr/>
        </p:nvSpPr>
        <p:spPr>
          <a:xfrm>
            <a:off x="5832277" y="238536"/>
            <a:ext cx="3196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dk2"/>
                </a:solidFill>
              </a:rPr>
              <a:t>氏名：</a:t>
            </a:r>
            <a:r>
              <a:rPr lang="ja" sz="1800" u="sng">
                <a:solidFill>
                  <a:schemeClr val="dk2"/>
                </a:solidFill>
              </a:rPr>
              <a:t>　　　　　　　　　</a:t>
            </a:r>
            <a:endParaRPr sz="1800" u="sng">
              <a:solidFill>
                <a:schemeClr val="dk2"/>
              </a:solidFill>
            </a:endParaRPr>
          </a:p>
        </p:txBody>
      </p:sp>
      <p:sp>
        <p:nvSpPr>
          <p:cNvPr id="73" name="Google Shape;73;p14"/>
          <p:cNvSpPr/>
          <p:nvPr/>
        </p:nvSpPr>
        <p:spPr>
          <a:xfrm>
            <a:off x="274321" y="918363"/>
            <a:ext cx="4169400" cy="7632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①情熱：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時間を忘れて没頭できること、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純粋に「好き」なことは何ですか？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74" name="Google Shape;74;p14"/>
          <p:cNvSpPr/>
          <p:nvPr/>
        </p:nvSpPr>
        <p:spPr>
          <a:xfrm>
            <a:off x="274325" y="1750622"/>
            <a:ext cx="4169400" cy="159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200"/>
              <a:buChar char="●"/>
            </a:pPr>
            <a:r>
              <a:rPr lang="ja" sz="1200">
                <a:solidFill>
                  <a:srgbClr val="38761D"/>
                </a:solidFill>
              </a:rPr>
              <a:t>スマホで美味しそうな食べ物の写真を撮ったり、思い出写真で動画を作成すること</a:t>
            </a:r>
            <a:endParaRPr sz="1200">
              <a:solidFill>
                <a:srgbClr val="38761D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200"/>
              <a:buChar char="●"/>
            </a:pPr>
            <a:r>
              <a:rPr lang="ja" sz="1200">
                <a:solidFill>
                  <a:srgbClr val="38761D"/>
                </a:solidFill>
              </a:rPr>
              <a:t>SNSで投稿して、フォロワーからコメントのやりとりをすること</a:t>
            </a:r>
            <a:endParaRPr sz="1200">
              <a:solidFill>
                <a:srgbClr val="38761D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200"/>
              <a:buChar char="●"/>
            </a:pPr>
            <a:r>
              <a:rPr lang="ja" sz="1200">
                <a:solidFill>
                  <a:srgbClr val="38761D"/>
                </a:solidFill>
              </a:rPr>
              <a:t>「もったいない」をなくす工夫を考えるのが好き。</a:t>
            </a:r>
            <a:endParaRPr sz="1200">
              <a:solidFill>
                <a:srgbClr val="38761D"/>
              </a:solidFill>
            </a:endParaRPr>
          </a:p>
        </p:txBody>
      </p:sp>
      <p:sp>
        <p:nvSpPr>
          <p:cNvPr id="75" name="Google Shape;75;p14"/>
          <p:cNvSpPr/>
          <p:nvPr/>
        </p:nvSpPr>
        <p:spPr>
          <a:xfrm>
            <a:off x="4656509" y="918363"/>
            <a:ext cx="4169400" cy="7632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③あなたらしい「価値創造のテーマ」を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言葉や絵にしてみよう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76" name="Google Shape;76;p14"/>
          <p:cNvSpPr/>
          <p:nvPr/>
        </p:nvSpPr>
        <p:spPr>
          <a:xfrm>
            <a:off x="4656500" y="1750625"/>
            <a:ext cx="4169400" cy="1071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ja">
                <a:solidFill>
                  <a:schemeClr val="dk1"/>
                </a:solidFill>
              </a:rPr>
              <a:t>私は、</a:t>
            </a:r>
            <a:r>
              <a:rPr lang="ja" sz="1100" u="sng">
                <a:solidFill>
                  <a:srgbClr val="38761D"/>
                </a:solidFill>
              </a:rPr>
              <a:t>SNSでの発信力や写真・動画編集スキル</a:t>
            </a:r>
            <a:r>
              <a:rPr lang="ja">
                <a:solidFill>
                  <a:schemeClr val="dk1"/>
                </a:solidFill>
              </a:rPr>
              <a:t>を活かして、</a:t>
            </a:r>
            <a:r>
              <a:rPr lang="ja" sz="1100" u="sng">
                <a:solidFill>
                  <a:srgbClr val="38761D"/>
                </a:solidFill>
              </a:rPr>
              <a:t>学食のフードロスという課題</a:t>
            </a:r>
            <a:r>
              <a:rPr lang="ja">
                <a:solidFill>
                  <a:schemeClr val="dk1"/>
                </a:solidFill>
              </a:rPr>
              <a:t>を解決し、　</a:t>
            </a:r>
            <a:endParaRPr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u="sng">
                <a:solidFill>
                  <a:srgbClr val="38761D"/>
                </a:solidFill>
              </a:rPr>
              <a:t>お腹を空かせた学生と、美味しい食事を届けたいお店の両方がハッピーになる</a:t>
            </a:r>
            <a:r>
              <a:rPr lang="ja">
                <a:solidFill>
                  <a:schemeClr val="dk1"/>
                </a:solidFill>
              </a:rPr>
              <a:t>な状態を創りたい</a:t>
            </a:r>
            <a:endParaRPr/>
          </a:p>
        </p:txBody>
      </p:sp>
      <p:sp>
        <p:nvSpPr>
          <p:cNvPr id="77" name="Google Shape;77;p14"/>
          <p:cNvSpPr/>
          <p:nvPr/>
        </p:nvSpPr>
        <p:spPr>
          <a:xfrm>
            <a:off x="274334" y="3415663"/>
            <a:ext cx="4169400" cy="7632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②課題：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「もっとこうだったら良いのに」と感じる社会や身の回りの課題・不満・不安は何ですか？</a:t>
            </a:r>
            <a:endParaRPr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78" name="Google Shape;78;p14"/>
          <p:cNvSpPr/>
          <p:nvPr/>
        </p:nvSpPr>
        <p:spPr>
          <a:xfrm>
            <a:off x="274331" y="4247922"/>
            <a:ext cx="4169400" cy="1596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200"/>
              <a:buChar char="●"/>
            </a:pPr>
            <a:r>
              <a:rPr lang="ja" sz="1200">
                <a:solidFill>
                  <a:srgbClr val="38761D"/>
                </a:solidFill>
              </a:rPr>
              <a:t>大学の学食で、閉店間際にたくさんの食事がまだ残っているのに、捨てられてしまうこと（フードロス）。</a:t>
            </a:r>
            <a:endParaRPr sz="1200">
              <a:solidFill>
                <a:srgbClr val="38761D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200"/>
              <a:buChar char="●"/>
            </a:pPr>
            <a:r>
              <a:rPr lang="ja" sz="1200">
                <a:solidFill>
                  <a:srgbClr val="38761D"/>
                </a:solidFill>
              </a:rPr>
              <a:t>夕方にお腹が空いている学生は多いはずなのに、その情報がうまく伝わっていない。</a:t>
            </a:r>
            <a:endParaRPr sz="1200">
              <a:solidFill>
                <a:srgbClr val="38761D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38761D"/>
              </a:buClr>
              <a:buSzPts val="1200"/>
              <a:buChar char="●"/>
            </a:pPr>
            <a:r>
              <a:rPr lang="ja" sz="1200">
                <a:solidFill>
                  <a:srgbClr val="38761D"/>
                </a:solidFill>
              </a:rPr>
              <a:t>安くて美味しいものを食べたいけど、いつ何が残っているか分からないので、結局コンビニに行ってしまう。</a:t>
            </a:r>
            <a:endParaRPr sz="1200">
              <a:solidFill>
                <a:srgbClr val="38761D"/>
              </a:solidFill>
            </a:endParaRPr>
          </a:p>
        </p:txBody>
      </p:sp>
      <p:sp>
        <p:nvSpPr>
          <p:cNvPr id="79" name="Google Shape;79;p14"/>
          <p:cNvSpPr/>
          <p:nvPr/>
        </p:nvSpPr>
        <p:spPr>
          <a:xfrm>
            <a:off x="4656500" y="2899625"/>
            <a:ext cx="4169400" cy="2944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274325" y="5942400"/>
            <a:ext cx="8551500" cy="763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4445D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4"/>
          <p:cNvSpPr txBox="1"/>
          <p:nvPr/>
        </p:nvSpPr>
        <p:spPr>
          <a:xfrm>
            <a:off x="274325" y="5942400"/>
            <a:ext cx="7251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b="1" u="sng">
                <a:solidFill>
                  <a:srgbClr val="4445D0"/>
                </a:solidFill>
                <a:latin typeface="Noto Sans JP"/>
                <a:ea typeface="Noto Sans JP"/>
                <a:cs typeface="Noto Sans JP"/>
                <a:sym typeface="Noto Sans JP"/>
              </a:rPr>
              <a:t>ペアワークでの気づきメモ</a:t>
            </a:r>
            <a:endParaRPr b="1" u="sng">
              <a:solidFill>
                <a:srgbClr val="4445D0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82" name="Google Shape;82;p14"/>
          <p:cNvSpPr/>
          <p:nvPr/>
        </p:nvSpPr>
        <p:spPr>
          <a:xfrm>
            <a:off x="4656500" y="1750625"/>
            <a:ext cx="1381800" cy="2028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一言でいうと</a:t>
            </a:r>
            <a:endParaRPr sz="1100"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4656500" y="2899625"/>
            <a:ext cx="1757700" cy="264000"/>
          </a:xfrm>
          <a:prstGeom prst="rect">
            <a:avLst/>
          </a:prstGeom>
          <a:solidFill>
            <a:srgbClr val="4445D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100" b="1">
                <a:solidFill>
                  <a:schemeClr val="lt1"/>
                </a:solidFill>
                <a:latin typeface="Noto Sans JP"/>
                <a:ea typeface="Noto Sans JP"/>
                <a:cs typeface="Noto Sans JP"/>
                <a:sym typeface="Noto Sans JP"/>
              </a:rPr>
              <a:t>絵や図にしてみよう</a:t>
            </a:r>
            <a:endParaRPr sz="1100" b="1">
              <a:solidFill>
                <a:schemeClr val="lt1"/>
              </a:solidFill>
              <a:latin typeface="Noto Sans JP"/>
              <a:ea typeface="Noto Sans JP"/>
              <a:cs typeface="Noto Sans JP"/>
              <a:sym typeface="Noto Sans JP"/>
            </a:endParaRPr>
          </a:p>
        </p:txBody>
      </p:sp>
      <p:pic>
        <p:nvPicPr>
          <p:cNvPr id="84" name="Google Shape;84;p14" title="ic06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54925" y="2511350"/>
            <a:ext cx="3831249" cy="3831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4" title="1719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40721" y="4315022"/>
            <a:ext cx="1715349" cy="1715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4" title="1076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94250" y="2681318"/>
            <a:ext cx="1808301" cy="1808301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4"/>
          <p:cNvSpPr/>
          <p:nvPr/>
        </p:nvSpPr>
        <p:spPr>
          <a:xfrm>
            <a:off x="7021900" y="2896571"/>
            <a:ext cx="1353000" cy="1459800"/>
          </a:xfrm>
          <a:prstGeom prst="wedgeRectCallout">
            <a:avLst>
              <a:gd name="adj1" fmla="val -128442"/>
              <a:gd name="adj2" fmla="val 41756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4"/>
          <p:cNvSpPr/>
          <p:nvPr/>
        </p:nvSpPr>
        <p:spPr>
          <a:xfrm>
            <a:off x="6887250" y="4410050"/>
            <a:ext cx="1715400" cy="1459800"/>
          </a:xfrm>
          <a:prstGeom prst="wedgeRectCallout">
            <a:avLst>
              <a:gd name="adj1" fmla="val -114172"/>
              <a:gd name="adj2" fmla="val -43799"/>
            </a:avLst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9" name="Google Shape;89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95738" y="3941008"/>
            <a:ext cx="646500" cy="6465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4"/>
          <p:cNvSpPr txBox="1"/>
          <p:nvPr/>
        </p:nvSpPr>
        <p:spPr>
          <a:xfrm>
            <a:off x="274325" y="6157161"/>
            <a:ext cx="8508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rgbClr val="38761D"/>
                </a:solidFill>
              </a:rPr>
              <a:t>✔️ペアの人も、夕食前にお腹が空いている時に「何か安く食べられたらな」と思っていた。（共感）</a:t>
            </a:r>
            <a:endParaRPr sz="1000">
              <a:solidFill>
                <a:srgbClr val="38761D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rgbClr val="38761D"/>
                </a:solidFill>
              </a:rPr>
              <a:t>✔️「閉店間際って、具体的に何時ごろから安くなるんだろう？」と聞かれて、自分も詳しく知らないことに気づいた。（新たな視点）</a:t>
            </a:r>
            <a:endParaRPr sz="1000">
              <a:solidFill>
                <a:srgbClr val="38761D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rgbClr val="38761D"/>
                </a:solidFill>
              </a:rPr>
              <a:t>✔️相手は「アプリがあったら便利じゃない？」と言っていた。自分はSNSしか考えていなかったけど、それも面白いかも。（アイデアの広がり）</a:t>
            </a:r>
            <a:endParaRPr sz="1000">
              <a:solidFill>
                <a:srgbClr val="38761D"/>
              </a:solidFill>
            </a:endParaRPr>
          </a:p>
        </p:txBody>
      </p:sp>
      <p:sp>
        <p:nvSpPr>
          <p:cNvPr id="91" name="Google Shape;91;p14"/>
          <p:cNvSpPr/>
          <p:nvPr/>
        </p:nvSpPr>
        <p:spPr>
          <a:xfrm>
            <a:off x="107350" y="47700"/>
            <a:ext cx="1240500" cy="238500"/>
          </a:xfrm>
          <a:prstGeom prst="rect">
            <a:avLst/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記入例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画面に合わせる (4:3)</PresentationFormat>
  <Paragraphs>41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Noto Sans JP</vt:lpstr>
      <vt:lpstr>Arial</vt:lpstr>
      <vt:lpstr>Simple Light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2026-03-18T01:21:05Z</dcterms:modified>
</cp:coreProperties>
</file>