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C4F186-1282-4AC2-9796-48A09EE3FE22}" v="3" dt="2026-03-16T10:18:10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8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d0b444c9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d0b444c9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94ae8153e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94ae8153e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43125" y="226625"/>
            <a:ext cx="687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b="1">
                <a:solidFill>
                  <a:schemeClr val="dk2"/>
                </a:solidFill>
                <a:latin typeface="Noto Sans JP"/>
                <a:ea typeface="Noto Sans JP"/>
                <a:cs typeface="Noto Sans JP"/>
                <a:sym typeface="Noto Sans JP"/>
              </a:rPr>
              <a:t>アイデア創出/深化ワークシート</a:t>
            </a:r>
            <a:endParaRPr sz="1800" b="1">
              <a:solidFill>
                <a:schemeClr val="dk2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832277" y="238536"/>
            <a:ext cx="3196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dk2"/>
                </a:solidFill>
                <a:latin typeface="Noto Sans JP"/>
                <a:ea typeface="Noto Sans JP"/>
                <a:cs typeface="Noto Sans JP"/>
                <a:sym typeface="Noto Sans JP"/>
              </a:rPr>
              <a:t>氏名：</a:t>
            </a:r>
            <a:r>
              <a:rPr lang="ja" sz="1800" u="sng">
                <a:solidFill>
                  <a:schemeClr val="dk2"/>
                </a:solidFill>
                <a:latin typeface="Noto Sans JP"/>
                <a:ea typeface="Noto Sans JP"/>
                <a:cs typeface="Noto Sans JP"/>
                <a:sym typeface="Noto Sans JP"/>
              </a:rPr>
              <a:t>　　　　　　　　　</a:t>
            </a:r>
            <a:endParaRPr sz="1800" u="sng">
              <a:solidFill>
                <a:schemeClr val="dk2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74321" y="918363"/>
            <a:ext cx="4169400" cy="763200"/>
          </a:xfrm>
          <a:prstGeom prst="rect">
            <a:avLst/>
          </a:prstGeom>
          <a:solidFill>
            <a:srgbClr val="4445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STEP 1</a:t>
            </a:r>
            <a:endParaRPr b="1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身の回りの不便・課題は？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74325" y="1750620"/>
            <a:ext cx="4169400" cy="1300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4656509" y="918363"/>
            <a:ext cx="4169400" cy="763200"/>
          </a:xfrm>
          <a:prstGeom prst="rect">
            <a:avLst/>
          </a:prstGeom>
          <a:solidFill>
            <a:srgbClr val="4445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STEP 2</a:t>
            </a:r>
            <a:endParaRPr b="1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解決するためのアイデアを書こう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4656500" y="1750620"/>
            <a:ext cx="4169400" cy="1316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274334" y="3132333"/>
            <a:ext cx="8551500" cy="543300"/>
          </a:xfrm>
          <a:prstGeom prst="rect">
            <a:avLst/>
          </a:prstGeom>
          <a:solidFill>
            <a:srgbClr val="4445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STEP 3</a:t>
            </a:r>
            <a:endParaRPr b="1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グループで話し合い、ユニークな点（守り＝盾）・広げられる可能性（攻め＝矛）をまとめよう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74325" y="3724675"/>
            <a:ext cx="4169400" cy="1200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u="sng">
                <a:solidFill>
                  <a:srgbClr val="4445D0"/>
                </a:solidFill>
                <a:latin typeface="Noto Sans JP"/>
                <a:ea typeface="Noto Sans JP"/>
                <a:cs typeface="Noto Sans JP"/>
                <a:sym typeface="Noto Sans JP"/>
              </a:rPr>
              <a:t>ユニークな点</a:t>
            </a:r>
            <a:endParaRPr sz="1100" u="sng">
              <a:solidFill>
                <a:srgbClr val="4445D0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274334" y="4988842"/>
            <a:ext cx="8551500" cy="543300"/>
          </a:xfrm>
          <a:prstGeom prst="rect">
            <a:avLst/>
          </a:prstGeom>
          <a:solidFill>
            <a:srgbClr val="4445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STEP 4</a:t>
            </a:r>
            <a:endParaRPr b="1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AIに聞いたこと・得られた気づきを記入しよう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281252" y="5581178"/>
            <a:ext cx="8551500" cy="1200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4656500" y="3731950"/>
            <a:ext cx="4169400" cy="1200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u="sng">
                <a:solidFill>
                  <a:srgbClr val="4445D0"/>
                </a:solidFill>
                <a:latin typeface="Noto Sans JP"/>
                <a:ea typeface="Noto Sans JP"/>
                <a:cs typeface="Noto Sans JP"/>
                <a:sym typeface="Noto Sans JP"/>
              </a:rPr>
              <a:t>広げられる可能性</a:t>
            </a:r>
            <a:endParaRPr sz="1100" u="sng">
              <a:solidFill>
                <a:srgbClr val="4445D0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/>
        </p:nvSpPr>
        <p:spPr>
          <a:xfrm>
            <a:off x="143125" y="226625"/>
            <a:ext cx="687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b="1">
                <a:solidFill>
                  <a:schemeClr val="dk2"/>
                </a:solidFill>
                <a:latin typeface="Noto Sans JP"/>
                <a:ea typeface="Noto Sans JP"/>
                <a:cs typeface="Noto Sans JP"/>
                <a:sym typeface="Noto Sans JP"/>
              </a:rPr>
              <a:t>アイデア創出/深化ワークシート</a:t>
            </a:r>
            <a:endParaRPr sz="1800" b="1">
              <a:solidFill>
                <a:schemeClr val="dk2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5832277" y="238536"/>
            <a:ext cx="3196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dk2"/>
                </a:solidFill>
                <a:latin typeface="Noto Sans JP"/>
                <a:ea typeface="Noto Sans JP"/>
                <a:cs typeface="Noto Sans JP"/>
                <a:sym typeface="Noto Sans JP"/>
              </a:rPr>
              <a:t>氏名：</a:t>
            </a:r>
            <a:r>
              <a:rPr lang="ja" sz="1800" u="sng">
                <a:solidFill>
                  <a:schemeClr val="dk2"/>
                </a:solidFill>
                <a:latin typeface="Noto Sans JP"/>
                <a:ea typeface="Noto Sans JP"/>
                <a:cs typeface="Noto Sans JP"/>
                <a:sym typeface="Noto Sans JP"/>
              </a:rPr>
              <a:t>　　　　　　　　　</a:t>
            </a:r>
            <a:endParaRPr sz="1800" u="sng">
              <a:solidFill>
                <a:schemeClr val="dk2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274321" y="918363"/>
            <a:ext cx="4169400" cy="763200"/>
          </a:xfrm>
          <a:prstGeom prst="rect">
            <a:avLst/>
          </a:prstGeom>
          <a:solidFill>
            <a:srgbClr val="4445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STEP 1</a:t>
            </a:r>
            <a:endParaRPr b="1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身の回りの不便・課題は？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274325" y="1750620"/>
            <a:ext cx="4169400" cy="1300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 dirty="0"/>
              <a:t>レポートの締切が重なって、管理が大変。提出を忘れそうになる。</a:t>
            </a:r>
            <a:endParaRPr sz="1300" dirty="0"/>
          </a:p>
        </p:txBody>
      </p:sp>
      <p:sp>
        <p:nvSpPr>
          <p:cNvPr id="73" name="Google Shape;73;p14"/>
          <p:cNvSpPr/>
          <p:nvPr/>
        </p:nvSpPr>
        <p:spPr>
          <a:xfrm>
            <a:off x="4656509" y="918363"/>
            <a:ext cx="4169400" cy="763200"/>
          </a:xfrm>
          <a:prstGeom prst="rect">
            <a:avLst/>
          </a:prstGeom>
          <a:solidFill>
            <a:srgbClr val="4445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STEP 2</a:t>
            </a:r>
            <a:endParaRPr b="1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解決するためのアイデアを書こう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4656500" y="1750620"/>
            <a:ext cx="4169400" cy="1316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11150" algn="ctr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ja" sz="1300" dirty="0"/>
              <a:t>提出締切を自動でカレンダーに反映するアプリ</a:t>
            </a:r>
            <a:endParaRPr sz="1300" dirty="0"/>
          </a:p>
          <a:p>
            <a:pPr marL="457200" lvl="0" indent="-311150" algn="ctr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ja" sz="1300" dirty="0"/>
              <a:t>進捗状況をチェックリストで可視化する仕組み</a:t>
            </a:r>
            <a:endParaRPr sz="1300" dirty="0"/>
          </a:p>
        </p:txBody>
      </p:sp>
      <p:sp>
        <p:nvSpPr>
          <p:cNvPr id="75" name="Google Shape;75;p14"/>
          <p:cNvSpPr/>
          <p:nvPr/>
        </p:nvSpPr>
        <p:spPr>
          <a:xfrm>
            <a:off x="274334" y="3132333"/>
            <a:ext cx="8551500" cy="543300"/>
          </a:xfrm>
          <a:prstGeom prst="rect">
            <a:avLst/>
          </a:prstGeom>
          <a:solidFill>
            <a:srgbClr val="4445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 dirty="0">
                <a:solidFill>
                  <a:schemeClr val="lt1"/>
                </a:solidFill>
              </a:rPr>
              <a:t>STEP 3</a:t>
            </a:r>
            <a:endParaRPr b="1" dirty="0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 dirty="0">
                <a:solidFill>
                  <a:schemeClr val="lt1"/>
                </a:solidFill>
              </a:rPr>
              <a:t>グループで話し合い、ユニークな点（守り＝盾）・広げられる可能性（攻め＝矛）をまとめよう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274325" y="3724675"/>
            <a:ext cx="4169400" cy="1200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u="sng" dirty="0">
                <a:solidFill>
                  <a:srgbClr val="4445D0"/>
                </a:solidFill>
                <a:latin typeface="Noto Sans JP"/>
                <a:ea typeface="Noto Sans JP"/>
                <a:cs typeface="Noto Sans JP"/>
                <a:sym typeface="Noto Sans JP"/>
              </a:rPr>
              <a:t>ユニークな点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 dirty="0"/>
              <a:t>盾：自動でシラバスから課題を取り込む機能は特に独自</a:t>
            </a:r>
            <a:r>
              <a:rPr lang="ja-JP" altLang="en-US" sz="1300" dirty="0"/>
              <a:t>性がある</a:t>
            </a:r>
            <a:endParaRPr sz="1300" dirty="0"/>
          </a:p>
        </p:txBody>
      </p:sp>
      <p:sp>
        <p:nvSpPr>
          <p:cNvPr id="77" name="Google Shape;77;p14"/>
          <p:cNvSpPr/>
          <p:nvPr/>
        </p:nvSpPr>
        <p:spPr>
          <a:xfrm>
            <a:off x="274334" y="4988842"/>
            <a:ext cx="8551500" cy="543300"/>
          </a:xfrm>
          <a:prstGeom prst="rect">
            <a:avLst/>
          </a:prstGeom>
          <a:solidFill>
            <a:srgbClr val="4445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STEP 4</a:t>
            </a:r>
            <a:endParaRPr b="1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</a:rPr>
              <a:t>AIに聞いたこと・得られた気づきを記入しよう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281252" y="5581178"/>
            <a:ext cx="8551500" cy="1200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質問：「大学生向け課題管理アプリに独自性を出すには？」</a:t>
            </a:r>
            <a:endParaRPr sz="1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　AIの答え：既存アプリは多いが「大学公式システムと連携できる」部分は差別化ポイント</a:t>
            </a:r>
            <a:endParaRPr sz="1300"/>
          </a:p>
        </p:txBody>
      </p:sp>
      <p:sp>
        <p:nvSpPr>
          <p:cNvPr id="79" name="Google Shape;79;p14"/>
          <p:cNvSpPr/>
          <p:nvPr/>
        </p:nvSpPr>
        <p:spPr>
          <a:xfrm>
            <a:off x="4656500" y="3731950"/>
            <a:ext cx="4169400" cy="1200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u="sng" dirty="0">
                <a:solidFill>
                  <a:srgbClr val="4445D0"/>
                </a:solidFill>
                <a:latin typeface="Noto Sans JP"/>
                <a:ea typeface="Noto Sans JP"/>
                <a:cs typeface="Noto Sans JP"/>
                <a:sym typeface="Noto Sans JP"/>
              </a:rPr>
              <a:t>広げられる可能性</a:t>
            </a:r>
            <a:endParaRPr sz="1100" u="sng" dirty="0">
              <a:solidFill>
                <a:srgbClr val="4445D0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u="sng" dirty="0">
              <a:solidFill>
                <a:srgbClr val="4445D0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300"/>
              <a:t>矛：学生の課題管理を効率化し、ストレスを軽減できる</a:t>
            </a:r>
            <a:endParaRPr sz="1000" u="sng" dirty="0">
              <a:solidFill>
                <a:srgbClr val="4445D0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107350" y="47700"/>
            <a:ext cx="1240500" cy="2385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記入例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画面に合わせる (4:3)</PresentationFormat>
  <Paragraphs>34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Noto Sans JP</vt:lpstr>
      <vt:lpstr>Arial</vt:lpstr>
      <vt:lpstr>Simple Light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2026-03-18T01:41:13Z</dcterms:modified>
</cp:coreProperties>
</file>