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4" r:id="rId2"/>
    <p:sldId id="266" r:id="rId3"/>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627" autoAdjust="0"/>
    <p:restoredTop sz="96610" autoAdjust="0"/>
  </p:normalViewPr>
  <p:slideViewPr>
    <p:cSldViewPr>
      <p:cViewPr>
        <p:scale>
          <a:sx n="100" d="100"/>
          <a:sy n="100" d="100"/>
        </p:scale>
        <p:origin x="-276" y="4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bwMode="auto">
          <a:xfrm>
            <a:off x="0" y="0"/>
            <a:ext cx="2919413" cy="493713"/>
          </a:xfrm>
          <a:prstGeom prst="rect">
            <a:avLst/>
          </a:prstGeom>
          <a:noFill/>
          <a:ln w="9525">
            <a:noFill/>
            <a:miter lim="800000"/>
            <a:headEnd/>
            <a:tailEnd/>
          </a:ln>
        </p:spPr>
        <p:txBody>
          <a:bodyPr vert="horz" wrap="square" lIns="90654" tIns="45327" rIns="90654" bIns="45327" numCol="1" anchor="t" anchorCtr="0" compatLnSpc="1">
            <a:prstTxWarp prst="textNoShape">
              <a:avLst/>
            </a:prstTxWarp>
          </a:bodyPr>
          <a:lstStyle>
            <a:lvl1pPr defTabSz="906463">
              <a:defRPr sz="1200">
                <a:latin typeface="Calibri" pitchFamily="34" charset="0"/>
              </a:defRPr>
            </a:lvl1pPr>
          </a:lstStyle>
          <a:p>
            <a:pPr>
              <a:defRPr/>
            </a:pPr>
            <a:endParaRPr lang="ja-JP" altLang="en-US"/>
          </a:p>
        </p:txBody>
      </p:sp>
      <p:sp>
        <p:nvSpPr>
          <p:cNvPr id="3" name="日付プレースホルダー 2"/>
          <p:cNvSpPr>
            <a:spLocks noGrp="1"/>
          </p:cNvSpPr>
          <p:nvPr>
            <p:ph type="dt" idx="1"/>
          </p:nvPr>
        </p:nvSpPr>
        <p:spPr bwMode="auto">
          <a:xfrm>
            <a:off x="3814763" y="0"/>
            <a:ext cx="2919412" cy="493713"/>
          </a:xfrm>
          <a:prstGeom prst="rect">
            <a:avLst/>
          </a:prstGeom>
          <a:noFill/>
          <a:ln w="9525">
            <a:noFill/>
            <a:miter lim="800000"/>
            <a:headEnd/>
            <a:tailEnd/>
          </a:ln>
        </p:spPr>
        <p:txBody>
          <a:bodyPr vert="horz" wrap="square" lIns="90654" tIns="45327" rIns="90654" bIns="45327" numCol="1" anchor="t" anchorCtr="0" compatLnSpc="1">
            <a:prstTxWarp prst="textNoShape">
              <a:avLst/>
            </a:prstTxWarp>
          </a:bodyPr>
          <a:lstStyle>
            <a:lvl1pPr algn="r" defTabSz="906463">
              <a:defRPr sz="1200">
                <a:latin typeface="Calibri" pitchFamily="34" charset="0"/>
              </a:defRPr>
            </a:lvl1pPr>
          </a:lstStyle>
          <a:p>
            <a:pPr>
              <a:defRPr/>
            </a:pPr>
            <a:fld id="{BD852EF9-B9A1-4D88-831D-AA9311FAE308}" type="datetimeFigureOut">
              <a:rPr lang="ja-JP" altLang="en-US"/>
              <a:pPr>
                <a:defRPr/>
              </a:pPr>
              <a:t>2013/4/9</a:t>
            </a:fld>
            <a:endParaRPr lang="en-US" altLang="ja-JP"/>
          </a:p>
        </p:txBody>
      </p:sp>
      <p:sp>
        <p:nvSpPr>
          <p:cNvPr id="4" name="スライド イメージ プレースホルダー 3"/>
          <p:cNvSpPr>
            <a:spLocks noGrp="1" noRot="1" noChangeAspect="1"/>
          </p:cNvSpPr>
          <p:nvPr>
            <p:ph type="sldImg" idx="2"/>
          </p:nvPr>
        </p:nvSpPr>
        <p:spPr>
          <a:xfrm>
            <a:off x="904875" y="741363"/>
            <a:ext cx="4929188" cy="3697287"/>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bwMode="auto">
          <a:xfrm>
            <a:off x="674688" y="4686300"/>
            <a:ext cx="5386387" cy="4438650"/>
          </a:xfrm>
          <a:prstGeom prst="rect">
            <a:avLst/>
          </a:prstGeom>
          <a:noFill/>
          <a:ln w="9525">
            <a:noFill/>
            <a:miter lim="800000"/>
            <a:headEnd/>
            <a:tailEnd/>
          </a:ln>
        </p:spPr>
        <p:txBody>
          <a:bodyPr vert="horz" wrap="square" lIns="90654" tIns="45327" rIns="90654" bIns="45327" numCol="1" anchor="t" anchorCtr="0" compatLnSpc="1">
            <a:prstTxWarp prst="textNoShape">
              <a:avLst/>
            </a:prstTxWarp>
          </a:body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bwMode="auto">
          <a:xfrm>
            <a:off x="0" y="9371013"/>
            <a:ext cx="2919413" cy="493712"/>
          </a:xfrm>
          <a:prstGeom prst="rect">
            <a:avLst/>
          </a:prstGeom>
          <a:noFill/>
          <a:ln w="9525">
            <a:noFill/>
            <a:miter lim="800000"/>
            <a:headEnd/>
            <a:tailEnd/>
          </a:ln>
        </p:spPr>
        <p:txBody>
          <a:bodyPr vert="horz" wrap="square" lIns="90654" tIns="45327" rIns="90654" bIns="45327" numCol="1" anchor="b" anchorCtr="0" compatLnSpc="1">
            <a:prstTxWarp prst="textNoShape">
              <a:avLst/>
            </a:prstTxWarp>
          </a:bodyPr>
          <a:lstStyle>
            <a:lvl1pPr defTabSz="906463">
              <a:defRPr sz="1200">
                <a:latin typeface="Calibri" pitchFamily="34" charset="0"/>
              </a:defRPr>
            </a:lvl1pPr>
          </a:lstStyle>
          <a:p>
            <a:pPr>
              <a:defRPr/>
            </a:pPr>
            <a:endParaRPr lang="ja-JP" altLang="en-US"/>
          </a:p>
        </p:txBody>
      </p:sp>
      <p:sp>
        <p:nvSpPr>
          <p:cNvPr id="7" name="スライド番号プレースホルダー 6"/>
          <p:cNvSpPr>
            <a:spLocks noGrp="1"/>
          </p:cNvSpPr>
          <p:nvPr>
            <p:ph type="sldNum" sz="quarter" idx="5"/>
          </p:nvPr>
        </p:nvSpPr>
        <p:spPr bwMode="auto">
          <a:xfrm>
            <a:off x="3814763" y="9371013"/>
            <a:ext cx="2919412" cy="493712"/>
          </a:xfrm>
          <a:prstGeom prst="rect">
            <a:avLst/>
          </a:prstGeom>
          <a:noFill/>
          <a:ln w="9525">
            <a:noFill/>
            <a:miter lim="800000"/>
            <a:headEnd/>
            <a:tailEnd/>
          </a:ln>
        </p:spPr>
        <p:txBody>
          <a:bodyPr vert="horz" wrap="square" lIns="90654" tIns="45327" rIns="90654" bIns="45327" numCol="1" anchor="b" anchorCtr="0" compatLnSpc="1">
            <a:prstTxWarp prst="textNoShape">
              <a:avLst/>
            </a:prstTxWarp>
          </a:bodyPr>
          <a:lstStyle>
            <a:lvl1pPr algn="r" defTabSz="906463">
              <a:defRPr sz="1200">
                <a:latin typeface="Calibri" pitchFamily="34" charset="0"/>
              </a:defRPr>
            </a:lvl1pPr>
          </a:lstStyle>
          <a:p>
            <a:pPr>
              <a:defRPr/>
            </a:pPr>
            <a:fld id="{CB74C873-45E9-4B1B-91EB-446123EB62AE}" type="slidenum">
              <a:rPr lang="ja-JP" altLang="en-US"/>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8D8480FF-4822-4253-B830-BDF00993C23C}" type="datetime1">
              <a:rPr lang="ja-JP" altLang="en-US"/>
              <a:pPr>
                <a:defRPr/>
              </a:pPr>
              <a:t>2013/4/9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a:xfrm>
            <a:off x="6948488" y="6381750"/>
            <a:ext cx="2133600" cy="365125"/>
          </a:xfrm>
        </p:spPr>
        <p:txBody>
          <a:bodyPr/>
          <a:lstStyle>
            <a:lvl1pPr>
              <a:defRPr>
                <a:solidFill>
                  <a:schemeClr val="tx1"/>
                </a:solidFill>
              </a:defRPr>
            </a:lvl1pPr>
          </a:lstStyle>
          <a:p>
            <a:pPr>
              <a:defRPr/>
            </a:pPr>
            <a:fld id="{DB864DC7-5A9B-465E-929A-A540ACF4F1F9}" type="slidenum">
              <a:rPr lang="ja-JP" altLang="en-US"/>
              <a:pPr>
                <a:defRPr/>
              </a:pPr>
              <a:t>&lt;#&gt;</a:t>
            </a:fld>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D4C5DD93-70C3-40DF-8C90-782735F781BD}" type="datetime1">
              <a:rPr lang="ja-JP" altLang="en-US"/>
              <a:pPr>
                <a:defRPr/>
              </a:pPr>
              <a:t>2013/4/9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05D10A2B-1AD4-4ACF-BC07-8E94E7E6D819}" type="slidenum">
              <a:rPr lang="ja-JP" altLang="en-US"/>
              <a:pPr>
                <a:defRPr/>
              </a:pPr>
              <a:t>&lt;#&gt;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BCD371FC-02F8-457F-87BC-6AB033FEE652}" type="datetime1">
              <a:rPr lang="ja-JP" altLang="en-US"/>
              <a:pPr>
                <a:defRPr/>
              </a:pPr>
              <a:t>2013/4/9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2FA0876-733A-4FDF-AA47-F75173405A92}" type="slidenum">
              <a:rPr lang="ja-JP" altLang="en-US"/>
              <a:pPr>
                <a:defRPr/>
              </a:pPr>
              <a:t>&lt;#&gt;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E5CE4BB6-872C-4F16-A120-EADE15716A6F}" type="datetime1">
              <a:rPr lang="ja-JP" altLang="en-US"/>
              <a:pPr>
                <a:defRPr/>
              </a:pPr>
              <a:t>2013/4/9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04EB5EDF-9852-484B-8D4D-9C13A6A7F04E}" type="slidenum">
              <a:rPr lang="ja-JP" altLang="en-US"/>
              <a:pPr>
                <a:defRPr/>
              </a:pPr>
              <a:t>&lt;#&gt;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3FBCEDD6-03A4-401B-8B0C-EEECE7924569}" type="datetime1">
              <a:rPr lang="ja-JP" altLang="en-US"/>
              <a:pPr>
                <a:defRPr/>
              </a:pPr>
              <a:t>2013/4/9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12FBBD3E-2F9F-469D-A3B6-3641125F53C1}" type="slidenum">
              <a:rPr lang="ja-JP" altLang="en-US"/>
              <a:pPr>
                <a:defRPr/>
              </a:pPr>
              <a:t>&lt;#&gt;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3C5B751B-59E2-4E9C-9FC8-FBA1B0D0FF57}" type="datetime1">
              <a:rPr lang="ja-JP" altLang="en-US"/>
              <a:pPr>
                <a:defRPr/>
              </a:pPr>
              <a:t>2013/4/9</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A42F050E-356E-4A3E-991A-5C6768C275BD}" type="slidenum">
              <a:rPr lang="ja-JP" altLang="en-US"/>
              <a:pPr>
                <a:defRPr/>
              </a:pPr>
              <a:t>&lt;#&gt;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57BBB0A7-BDB9-4E0C-A765-05823DB8135B}" type="datetime1">
              <a:rPr lang="ja-JP" altLang="en-US"/>
              <a:pPr>
                <a:defRPr/>
              </a:pPr>
              <a:t>2013/4/9</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B08492C3-A646-4A47-93B2-07F8E295CABF}" type="slidenum">
              <a:rPr lang="ja-JP" altLang="en-US"/>
              <a:pPr>
                <a:defRPr/>
              </a:pPr>
              <a:t>&lt;#&gt;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6AA88DC8-3728-442F-B5B6-1464DC5E33A0}" type="datetime1">
              <a:rPr lang="ja-JP" altLang="en-US"/>
              <a:pPr>
                <a:defRPr/>
              </a:pPr>
              <a:t>2013/4/9</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659E1D58-751B-4C5A-9700-54D44D91A93E}" type="slidenum">
              <a:rPr lang="ja-JP" altLang="en-US"/>
              <a:pPr>
                <a:defRPr/>
              </a:pPr>
              <a:t>&lt;#&gt;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364F2515-FA60-433B-B28B-29E1B57FCE12}" type="datetime1">
              <a:rPr lang="ja-JP" altLang="en-US"/>
              <a:pPr>
                <a:defRPr/>
              </a:pPr>
              <a:t>2013/4/9</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271CD1B5-9F98-44FB-918B-6EFD90774C38}" type="slidenum">
              <a:rPr lang="ja-JP" altLang="en-US"/>
              <a:pPr>
                <a:defRPr/>
              </a:pPr>
              <a:t>&lt;#&gt;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DCF8E1B0-F4F6-4E30-A837-63D2608AEFCD}" type="datetime1">
              <a:rPr lang="ja-JP" altLang="en-US"/>
              <a:pPr>
                <a:defRPr/>
              </a:pPr>
              <a:t>2013/4/9</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D01C1037-E689-4A46-AC73-38E3EFE1142D}" type="slidenum">
              <a:rPr lang="ja-JP" altLang="en-US"/>
              <a:pPr>
                <a:defRPr/>
              </a:pPr>
              <a:t>&lt;#&gt;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DDC006FA-BA33-49B7-B77C-D38CAC255D9F}" type="datetime1">
              <a:rPr lang="ja-JP" altLang="en-US"/>
              <a:pPr>
                <a:defRPr/>
              </a:pPr>
              <a:t>2013/4/9</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8D4E0300-A982-4461-8000-639E7292C789}" type="slidenum">
              <a:rPr lang="ja-JP" altLang="en-US"/>
              <a:pPr>
                <a:defRPr/>
              </a:pPr>
              <a:t>&lt;#&gt;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B6E6A519-63C0-4302-949D-CD5DFE3BD561}" type="datetime1">
              <a:rPr lang="ja-JP" altLang="en-US"/>
              <a:pPr>
                <a:defRPr/>
              </a:pPr>
              <a:t>2013/4/9</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01D2A8D2-FBAF-4A3E-83BD-2D3FD9776A4B}"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80" name="Group 44"/>
          <p:cNvGraphicFramePr>
            <a:graphicFrameLocks noGrp="1"/>
          </p:cNvGraphicFramePr>
          <p:nvPr>
            <p:ph idx="4294967295"/>
          </p:nvPr>
        </p:nvGraphicFramePr>
        <p:xfrm>
          <a:off x="457200" y="620713"/>
          <a:ext cx="8229600" cy="6019800"/>
        </p:xfrm>
        <a:graphic>
          <a:graphicData uri="http://schemas.openxmlformats.org/drawingml/2006/table">
            <a:tbl>
              <a:tblPr/>
              <a:tblGrid>
                <a:gridCol w="977900"/>
                <a:gridCol w="3857625"/>
                <a:gridCol w="3394075"/>
              </a:tblGrid>
              <a:tr h="169863">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時　限</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Century" pitchFamily="18" charset="0"/>
                          <a:ea typeface="ＭＳ 明朝" pitchFamily="17" charset="-128"/>
                          <a:cs typeface="Arial" charset="0"/>
                        </a:rPr>
                        <a:t>講義内容</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Century" pitchFamily="18" charset="0"/>
                          <a:ea typeface="ＭＳ 明朝" pitchFamily="17" charset="-128"/>
                          <a:cs typeface="Arial" charset="0"/>
                        </a:rPr>
                        <a:t>ポイント</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09625">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第</a:t>
                      </a:r>
                      <a:r>
                        <a:rPr kumimoji="1" lang="en-US" altLang="ja-JP" sz="900" b="0" i="0" u="none" strike="noStrike" cap="none" normalizeH="0" baseline="0" smtClean="0">
                          <a:ln>
                            <a:noFill/>
                          </a:ln>
                          <a:solidFill>
                            <a:srgbClr val="000000"/>
                          </a:solidFill>
                          <a:effectLst/>
                          <a:latin typeface="Century" pitchFamily="18" charset="0"/>
                          <a:ea typeface="ＭＳ 明朝" pitchFamily="17" charset="-128"/>
                          <a:cs typeface="Arial" charset="0"/>
                        </a:rPr>
                        <a:t>1</a:t>
                      </a: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時限</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特許制度概要（１）</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１－０　導入</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１－１　特許制度とは</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１－２　「発明」ってなんだろう</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１－３　「特許」になる発明とは</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１－４　特許を受けることができる者、職務発明</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１－５　特許の申請（「出願」）をするには</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１－６　特許権の効力（存続期間）、利用</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Century" pitchFamily="18" charset="0"/>
                          <a:ea typeface="ＭＳ 明朝" pitchFamily="17" charset="-128"/>
                          <a:cs typeface="Arial" charset="0"/>
                        </a:rPr>
                        <a:t>理工系の学生にとって重要である実体面の事項を中心に説明し、手続面の事項は可能な限り省略する。知的財産に関わる制度の外観の紹介と特に関わりが深い特許制度を中心に行う。自分が権利を取得する場合に加え、他人の権利を侵害しないことについても留意する。</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38225">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第</a:t>
                      </a:r>
                      <a:r>
                        <a:rPr kumimoji="1" lang="en-US" altLang="ja-JP" sz="900" b="0" i="0" u="none" strike="noStrike" cap="none" normalizeH="0" baseline="0" smtClean="0">
                          <a:ln>
                            <a:noFill/>
                          </a:ln>
                          <a:solidFill>
                            <a:srgbClr val="000000"/>
                          </a:solidFill>
                          <a:effectLst/>
                          <a:latin typeface="Century" pitchFamily="18" charset="0"/>
                          <a:ea typeface="ＭＳ 明朝" pitchFamily="17" charset="-128"/>
                          <a:cs typeface="Arial" charset="0"/>
                        </a:rPr>
                        <a:t>2</a:t>
                      </a: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時限</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Calibri" pitchFamily="34" charset="0"/>
                          <a:ea typeface="ＭＳ 明朝" pitchFamily="17" charset="-128"/>
                        </a:rPr>
                        <a:t>特許制度概要（２）</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Calibri" pitchFamily="34" charset="0"/>
                          <a:ea typeface="ＭＳ 明朝" pitchFamily="17" charset="-128"/>
                        </a:rPr>
                        <a:t>２－１　特許制度と研究・開発者</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Calibri" pitchFamily="34" charset="0"/>
                          <a:ea typeface="ＭＳ 明朝" pitchFamily="17" charset="-128"/>
                        </a:rPr>
                        <a:t>２－２　特許を受けることができる発明</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Calibri" pitchFamily="34" charset="0"/>
                          <a:ea typeface="ＭＳ 明朝" pitchFamily="17" charset="-128"/>
                        </a:rPr>
                        <a:t>２－３　新規性について</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Calibri" pitchFamily="34" charset="0"/>
                          <a:ea typeface="ＭＳ 明朝" pitchFamily="17" charset="-128"/>
                        </a:rPr>
                        <a:t>２－４　進歩性について</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Calibri" pitchFamily="34" charset="0"/>
                          <a:ea typeface="ＭＳ 明朝" pitchFamily="17" charset="-128"/>
                        </a:rPr>
                        <a:t>２－５　特許権の効力について</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Calibri" pitchFamily="34" charset="0"/>
                          <a:ea typeface="ＭＳ 明朝" pitchFamily="17" charset="-128"/>
                        </a:rPr>
                        <a:t>２－６　外国での特許権の取得について</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Century" pitchFamily="18" charset="0"/>
                          <a:ea typeface="ＭＳ 明朝" pitchFamily="17" charset="-128"/>
                          <a:cs typeface="Arial" charset="0"/>
                        </a:rPr>
                        <a:t>日常的な研究活動に焦点を当て、学生の主体的な学習を促す。自身の行為の意味や重要性を理解し、適切な処理をすることができるよう、注意する。研究成果の公開は、新規性喪失の例外等、これらを両立する方法等も紹介する。</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39800">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第</a:t>
                      </a:r>
                      <a:r>
                        <a:rPr kumimoji="1" lang="en-US" altLang="ja-JP" sz="900" b="0" i="0" u="none" strike="noStrike" cap="none" normalizeH="0" baseline="0" smtClean="0">
                          <a:ln>
                            <a:noFill/>
                          </a:ln>
                          <a:solidFill>
                            <a:srgbClr val="000000"/>
                          </a:solidFill>
                          <a:effectLst/>
                          <a:latin typeface="Century" pitchFamily="18" charset="0"/>
                          <a:ea typeface="ＭＳ 明朝" pitchFamily="17" charset="-128"/>
                          <a:cs typeface="Arial" charset="0"/>
                        </a:rPr>
                        <a:t>3</a:t>
                      </a: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時限</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ＭＳ 明朝" pitchFamily="17" charset="-128"/>
                          <a:ea typeface="ＭＳ 明朝" pitchFamily="17" charset="-128"/>
                        </a:rPr>
                        <a:t>研究活動と知的財産（１）</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ＭＳ 明朝" pitchFamily="17" charset="-128"/>
                          <a:ea typeface="ＭＳ 明朝" pitchFamily="17" charset="-128"/>
                        </a:rPr>
                        <a:t>３－１　研究ノート</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ＭＳ 明朝" pitchFamily="17" charset="-128"/>
                          <a:ea typeface="ＭＳ 明朝" pitchFamily="17" charset="-128"/>
                        </a:rPr>
                        <a:t>３－２　先行技術文献調査</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ＭＳ 明朝" pitchFamily="17" charset="-128"/>
                          <a:ea typeface="ＭＳ 明朝" pitchFamily="17" charset="-128"/>
                        </a:rPr>
                        <a:t>３－３　先行技術文献調査の具体例</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ＭＳ 明朝" pitchFamily="17" charset="-128"/>
                          <a:ea typeface="ＭＳ 明朝" pitchFamily="17" charset="-128"/>
                        </a:rPr>
                        <a:t>３－４　先行技術文献調査用サイトへのアクセス</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Century" pitchFamily="18" charset="0"/>
                          <a:ea typeface="ＭＳ 明朝" pitchFamily="17" charset="-128"/>
                          <a:cs typeface="Arial" charset="0"/>
                        </a:rPr>
                        <a:t>特許についてどのような方法で先行技術を調査するのかを紹介する。先行技術調査により研究テーマの現状を把握することにより、研究の方向性への理解を深める。</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73300">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第</a:t>
                      </a:r>
                      <a:r>
                        <a:rPr kumimoji="1" lang="en-US" altLang="ja-JP" sz="900" b="0" i="0" u="none" strike="noStrike" cap="none" normalizeH="0" baseline="0" smtClean="0">
                          <a:ln>
                            <a:noFill/>
                          </a:ln>
                          <a:solidFill>
                            <a:srgbClr val="000000"/>
                          </a:solidFill>
                          <a:effectLst/>
                          <a:latin typeface="Century" pitchFamily="18" charset="0"/>
                          <a:ea typeface="ＭＳ 明朝" pitchFamily="17" charset="-128"/>
                          <a:cs typeface="Arial" charset="0"/>
                        </a:rPr>
                        <a:t>4</a:t>
                      </a: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時限</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ＭＳ 明朝" pitchFamily="17" charset="-128"/>
                          <a:ea typeface="ＭＳ 明朝" pitchFamily="17" charset="-128"/>
                        </a:rPr>
                        <a:t>第４時限.研究活動と知的財産（２）</a:t>
                      </a:r>
                      <a:endParaRPr kumimoji="1" lang="ja-JP" altLang="en-US" sz="900" b="0" i="0" u="none" strike="noStrike" cap="none" normalizeH="0" baseline="0" smtClean="0">
                        <a:ln>
                          <a:noFill/>
                        </a:ln>
                        <a:solidFill>
                          <a:schemeClr val="tx1"/>
                        </a:solidFill>
                        <a:effectLst/>
                        <a:latin typeface="ＭＳ 明朝" pitchFamily="17" charset="-128"/>
                        <a:ea typeface="ＭＳ 明朝" pitchFamily="17" charset="-128"/>
                      </a:endParaRP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ＭＳ 明朝" pitchFamily="17" charset="-128"/>
                          <a:ea typeface="ＭＳ 明朝" pitchFamily="17" charset="-128"/>
                        </a:rPr>
                        <a:t>４－１　発明は誰のものか</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ＭＳ 明朝" pitchFamily="17" charset="-128"/>
                          <a:ea typeface="ＭＳ 明朝" pitchFamily="17" charset="-128"/>
                        </a:rPr>
                        <a:t>　４－１－１　概要</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ＭＳ 明朝" pitchFamily="17" charset="-128"/>
                          <a:ea typeface="ＭＳ 明朝" pitchFamily="17" charset="-128"/>
                        </a:rPr>
                        <a:t>　４－１－２　特許を受けることができる者（職務発明）） </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ＭＳ 明朝" pitchFamily="17" charset="-128"/>
                          <a:ea typeface="ＭＳ 明朝" pitchFamily="17" charset="-128"/>
                        </a:rPr>
                        <a:t>　４－１－３　（補論）職務著作</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ＭＳ 明朝" pitchFamily="17" charset="-128"/>
                          <a:ea typeface="ＭＳ 明朝" pitchFamily="17" charset="-128"/>
                        </a:rPr>
                        <a:t>４－２　秘密情報管理</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ＭＳ 明朝" pitchFamily="17" charset="-128"/>
                          <a:ea typeface="ＭＳ 明朝" pitchFamily="17" charset="-128"/>
                        </a:rPr>
                        <a:t>　４－２－１　秘密情報管理</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ＭＳ 明朝" pitchFamily="17" charset="-128"/>
                          <a:ea typeface="ＭＳ 明朝" pitchFamily="17" charset="-128"/>
                        </a:rPr>
                        <a:t>　４－２－２　研究発表と秘密情報</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ＭＳ 明朝" pitchFamily="17" charset="-128"/>
                          <a:ea typeface="ＭＳ 明朝" pitchFamily="17" charset="-128"/>
                        </a:rPr>
                        <a:t>４－３　共同・受託研究において留意すべきこと</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ＭＳ 明朝" pitchFamily="17" charset="-128"/>
                          <a:ea typeface="ＭＳ 明朝" pitchFamily="17" charset="-128"/>
                        </a:rPr>
                        <a:t>　４－３－１　共同・受託研究において留意すべきこと</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ＭＳ 明朝" pitchFamily="17" charset="-128"/>
                          <a:ea typeface="ＭＳ 明朝" pitchFamily="17" charset="-128"/>
                        </a:rPr>
                        <a:t>　４－３－２　秘密保持契約を結ぶ理由</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ＭＳ 明朝" pitchFamily="17" charset="-128"/>
                          <a:ea typeface="ＭＳ 明朝" pitchFamily="17" charset="-128"/>
                        </a:rPr>
                        <a:t>　４－３－３　秘密保持契約の中身</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ＭＳ 明朝" pitchFamily="17" charset="-128"/>
                          <a:ea typeface="ＭＳ 明朝" pitchFamily="17" charset="-128"/>
                        </a:rPr>
                        <a:t>　４－３－４　ＭＴＡ（研究材料提供協約）について</a:t>
                      </a:r>
                      <a:endParaRPr kumimoji="1" lang="ja-JP" altLang="en-US" sz="900" b="0" i="0" u="none" strike="noStrike" cap="none" normalizeH="0" baseline="0" smtClean="0">
                        <a:ln>
                          <a:noFill/>
                        </a:ln>
                        <a:solidFill>
                          <a:schemeClr val="tx1"/>
                        </a:solidFill>
                        <a:effectLst/>
                        <a:latin typeface="ＭＳ 明朝" pitchFamily="17" charset="-128"/>
                        <a:ea typeface="ＭＳ 明朝" pitchFamily="17"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Century" pitchFamily="18" charset="0"/>
                          <a:ea typeface="ＭＳ 明朝" pitchFamily="17" charset="-128"/>
                          <a:cs typeface="Arial" charset="0"/>
                        </a:rPr>
                        <a:t>実際に権利化される研究成果であっても、その権利が誰に帰属するかは別問題であり、そもそも誰が発明者であるか、また職務発明等で権利が移転していないか、といった検討順序を明らかにする。また取得した権利の活用方法として権利化の重要性を認識させる。</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4371" name="テキスト ボックス 10"/>
          <p:cNvSpPr txBox="1">
            <a:spLocks noChangeArrowheads="1"/>
          </p:cNvSpPr>
          <p:nvPr/>
        </p:nvSpPr>
        <p:spPr bwMode="auto">
          <a:xfrm>
            <a:off x="227013" y="188913"/>
            <a:ext cx="6127750" cy="274637"/>
          </a:xfrm>
          <a:prstGeom prst="rect">
            <a:avLst/>
          </a:prstGeom>
          <a:noFill/>
          <a:ln w="9525">
            <a:noFill/>
            <a:miter lim="800000"/>
            <a:headEnd/>
            <a:tailEnd/>
          </a:ln>
        </p:spPr>
        <p:txBody>
          <a:bodyPr wrap="none">
            <a:spAutoFit/>
          </a:bodyPr>
          <a:lstStyle/>
          <a:p>
            <a:r>
              <a:rPr lang="ja-JP" altLang="ja-JP" sz="1200">
                <a:solidFill>
                  <a:srgbClr val="000000"/>
                </a:solidFill>
                <a:latin typeface="ＭＳ 明朝" pitchFamily="17" charset="-128"/>
                <a:ea typeface="ＭＳ 明朝" pitchFamily="17" charset="-128"/>
              </a:rPr>
              <a:t> ■</a:t>
            </a:r>
            <a:r>
              <a:rPr lang="ja-JP" altLang="en-US" sz="1200">
                <a:solidFill>
                  <a:srgbClr val="000000"/>
                </a:solidFill>
                <a:latin typeface="ＭＳ 明朝" pitchFamily="17" charset="-128"/>
                <a:ea typeface="ＭＳ 明朝" pitchFamily="17" charset="-128"/>
              </a:rPr>
              <a:t>「理工系学生向けの知的財産権制度講座」集中講義用カリキュラム（</a:t>
            </a:r>
            <a:r>
              <a:rPr lang="en-US" altLang="ja-JP" sz="1200">
                <a:solidFill>
                  <a:srgbClr val="000000"/>
                </a:solidFill>
                <a:latin typeface="ＭＳ 明朝" pitchFamily="17" charset="-128"/>
                <a:ea typeface="ＭＳ 明朝" pitchFamily="17" charset="-128"/>
              </a:rPr>
              <a:t>90</a:t>
            </a:r>
            <a:r>
              <a:rPr lang="ja-JP" altLang="en-US" sz="1200">
                <a:solidFill>
                  <a:srgbClr val="000000"/>
                </a:solidFill>
                <a:latin typeface="ＭＳ 明朝" pitchFamily="17" charset="-128"/>
                <a:ea typeface="ＭＳ 明朝" pitchFamily="17" charset="-128"/>
              </a:rPr>
              <a:t>分</a:t>
            </a:r>
            <a:r>
              <a:rPr lang="en-US" altLang="ja-JP" sz="1200">
                <a:solidFill>
                  <a:srgbClr val="000000"/>
                </a:solidFill>
                <a:latin typeface="ＭＳ 明朝" pitchFamily="17" charset="-128"/>
                <a:ea typeface="ＭＳ 明朝" pitchFamily="17" charset="-128"/>
              </a:rPr>
              <a:t>×6</a:t>
            </a:r>
            <a:r>
              <a:rPr lang="ja-JP" altLang="en-US" sz="1200">
                <a:solidFill>
                  <a:srgbClr val="000000"/>
                </a:solidFill>
                <a:latin typeface="ＭＳ 明朝" pitchFamily="17" charset="-128"/>
                <a:ea typeface="ＭＳ 明朝" pitchFamily="17" charset="-128"/>
              </a:rPr>
              <a:t>コマ）</a:t>
            </a:r>
            <a:endParaRPr lang="ja-JP" altLang="ja-JP" sz="1200">
              <a:solidFill>
                <a:srgbClr val="000000"/>
              </a:solidFill>
              <a:latin typeface="ＭＳ 明朝" pitchFamily="17" charset="-128"/>
              <a:ea typeface="ＭＳ 明朝" pitchFamily="17"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642" name="Group 66"/>
          <p:cNvGraphicFramePr>
            <a:graphicFrameLocks noGrp="1"/>
          </p:cNvGraphicFramePr>
          <p:nvPr>
            <p:ph idx="4294967295"/>
          </p:nvPr>
        </p:nvGraphicFramePr>
        <p:xfrm>
          <a:off x="457200" y="333375"/>
          <a:ext cx="8229600" cy="4538663"/>
        </p:xfrm>
        <a:graphic>
          <a:graphicData uri="http://schemas.openxmlformats.org/drawingml/2006/table">
            <a:tbl>
              <a:tblPr/>
              <a:tblGrid>
                <a:gridCol w="977900"/>
                <a:gridCol w="3857625"/>
                <a:gridCol w="3394075"/>
              </a:tblGrid>
              <a:tr h="169863">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時　限</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Century" pitchFamily="18" charset="0"/>
                          <a:ea typeface="ＭＳ 明朝" pitchFamily="17" charset="-128"/>
                          <a:cs typeface="Arial" charset="0"/>
                        </a:rPr>
                        <a:t>講義内容</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Century" pitchFamily="18" charset="0"/>
                          <a:ea typeface="ＭＳ 明朝" pitchFamily="17" charset="-128"/>
                          <a:cs typeface="Arial" charset="0"/>
                        </a:rPr>
                        <a:t>ポイント</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93938">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第</a:t>
                      </a:r>
                      <a:r>
                        <a:rPr kumimoji="1" lang="en-US" altLang="ja-JP" sz="900" b="0" i="0" u="none" strike="noStrike" cap="none" normalizeH="0" baseline="0" smtClean="0">
                          <a:ln>
                            <a:noFill/>
                          </a:ln>
                          <a:solidFill>
                            <a:srgbClr val="000000"/>
                          </a:solidFill>
                          <a:effectLst/>
                          <a:latin typeface="Century" pitchFamily="18" charset="0"/>
                          <a:ea typeface="ＭＳ 明朝" pitchFamily="17" charset="-128"/>
                          <a:cs typeface="Arial" charset="0"/>
                        </a:rPr>
                        <a:t>5</a:t>
                      </a: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時限</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ＭＳ 明朝" pitchFamily="17" charset="-128"/>
                          <a:ea typeface="ＭＳ 明朝" pitchFamily="17" charset="-128"/>
                        </a:rPr>
                        <a:t>研究活動と知的財産（３）</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ＭＳ 明朝" pitchFamily="17" charset="-128"/>
                          <a:ea typeface="ＭＳ 明朝" pitchFamily="17" charset="-128"/>
                        </a:rPr>
                        <a:t>５－１　特定技術分野と知財</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ＭＳ 明朝" pitchFamily="17" charset="-128"/>
                          <a:ea typeface="ＭＳ 明朝" pitchFamily="17" charset="-128"/>
                        </a:rPr>
                        <a:t>　　５－１－１　ライフサイエンス関連分野</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ＭＳ 明朝" pitchFamily="17" charset="-128"/>
                          <a:ea typeface="ＭＳ 明朝" pitchFamily="17" charset="-128"/>
                        </a:rPr>
                        <a:t>　　５－１－２　ソフトウェア関連発明</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ＭＳ 明朝" pitchFamily="17" charset="-128"/>
                          <a:ea typeface="ＭＳ 明朝" pitchFamily="17" charset="-128"/>
                        </a:rPr>
                        <a:t>５－２　知財の利と活用</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ＭＳ 明朝" pitchFamily="17" charset="-128"/>
                          <a:ea typeface="ＭＳ 明朝" pitchFamily="17" charset="-128"/>
                        </a:rPr>
                        <a:t>　　５－２－１　知的財産の利用、知的財産活動の意義</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ＭＳ 明朝" pitchFamily="17" charset="-128"/>
                          <a:ea typeface="ＭＳ 明朝" pitchFamily="17" charset="-128"/>
                        </a:rPr>
                        <a:t>　　５－２－２　標準化知的財産</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ＭＳ 明朝" pitchFamily="17" charset="-128"/>
                          <a:ea typeface="ＭＳ 明朝" pitchFamily="17" charset="-128"/>
                        </a:rPr>
                        <a:t>　　５－２－３　知財の活用、特許の活用</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ＭＳ 明朝" pitchFamily="17" charset="-128"/>
                          <a:ea typeface="ＭＳ 明朝" pitchFamily="17" charset="-128"/>
                        </a:rPr>
                        <a:t>５－３　その他の知的財産制度（１）</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ＭＳ 明朝" pitchFamily="17" charset="-128"/>
                          <a:ea typeface="ＭＳ 明朝" pitchFamily="17" charset="-128"/>
                        </a:rPr>
                        <a:t>　　５－３－１　他の知的財産制度</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ＭＳ 明朝" pitchFamily="17" charset="-128"/>
                          <a:ea typeface="ＭＳ 明朝" pitchFamily="17" charset="-128"/>
                        </a:rPr>
                        <a:t>　　５－３－２　実用新案制度</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ＭＳ 明朝" pitchFamily="17" charset="-128"/>
                          <a:ea typeface="ＭＳ 明朝" pitchFamily="17" charset="-128"/>
                        </a:rPr>
                        <a:t>　　５－３－３　意匠制度</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ＭＳ 明朝" pitchFamily="17" charset="-128"/>
                          <a:ea typeface="ＭＳ 明朝" pitchFamily="17" charset="-128"/>
                        </a:rPr>
                        <a:t>　　５－３－４　商標制度</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Century" pitchFamily="18" charset="0"/>
                          <a:ea typeface="ＭＳ 明朝" pitchFamily="17" charset="-128"/>
                          <a:cs typeface="Arial" charset="0"/>
                        </a:rPr>
                        <a:t>特徴的な性質をもつ分野の知的財産について取り扱い、知的財産としてどのように保護されるかについて分野別に理解を深める。さらに学んできた知的財産について、適切な利用と活用について、事例を用いて解説する。また特許以外の知的財産制度についても基本的な制度の理解を促す。</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16125">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第</a:t>
                      </a:r>
                      <a:r>
                        <a:rPr kumimoji="1" lang="en-US" altLang="ja-JP" sz="900" b="0" i="0" u="none" strike="noStrike" cap="none" normalizeH="0" baseline="0" smtClean="0">
                          <a:ln>
                            <a:noFill/>
                          </a:ln>
                          <a:solidFill>
                            <a:srgbClr val="000000"/>
                          </a:solidFill>
                          <a:effectLst/>
                          <a:latin typeface="Century" pitchFamily="18" charset="0"/>
                          <a:ea typeface="ＭＳ 明朝" pitchFamily="17" charset="-128"/>
                          <a:cs typeface="Arial" charset="0"/>
                        </a:rPr>
                        <a:t>6</a:t>
                      </a: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時限</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ＭＳ 明朝" pitchFamily="17" charset="-128"/>
                          <a:ea typeface="ＭＳ 明朝" pitchFamily="17" charset="-128"/>
                        </a:rPr>
                        <a:t>その他の知的財産制度（２）</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ＭＳ 明朝" pitchFamily="17" charset="-128"/>
                          <a:ea typeface="ＭＳ 明朝" pitchFamily="17" charset="-128"/>
                        </a:rPr>
                        <a:t>６－１　その他の知的財産制度</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ＭＳ 明朝" pitchFamily="17" charset="-128"/>
                          <a:ea typeface="ＭＳ 明朝" pitchFamily="17" charset="-128"/>
                        </a:rPr>
                        <a:t>　　６－１－１　他の知的財産制度</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ＭＳ 明朝" pitchFamily="17" charset="-128"/>
                          <a:ea typeface="ＭＳ 明朝" pitchFamily="17" charset="-128"/>
                        </a:rPr>
                        <a:t>　　６－１－２　著作権制度</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ＭＳ 明朝" pitchFamily="17" charset="-128"/>
                          <a:ea typeface="ＭＳ 明朝" pitchFamily="17" charset="-128"/>
                        </a:rPr>
                        <a:t>　　６－１－３　不正競争防止法</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ＭＳ 明朝" pitchFamily="17" charset="-128"/>
                          <a:ea typeface="ＭＳ 明朝" pitchFamily="17" charset="-128"/>
                        </a:rPr>
                        <a:t>　　６－１－４　種苗法</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ＭＳ 明朝" pitchFamily="17" charset="-128"/>
                          <a:ea typeface="ＭＳ 明朝" pitchFamily="17" charset="-128"/>
                        </a:rPr>
                        <a:t>　　６－１－５　半導体集積回路配置法</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ＭＳ 明朝" pitchFamily="17" charset="-128"/>
                          <a:ea typeface="ＭＳ 明朝" pitchFamily="17" charset="-128"/>
                        </a:rPr>
                        <a:t>６－２　その他の知的財産に関係する諸制度</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ＭＳ 明朝" pitchFamily="17" charset="-128"/>
                          <a:ea typeface="ＭＳ 明朝" pitchFamily="17" charset="-128"/>
                        </a:rPr>
                        <a:t>　　６－２－１　水際措置と知的財産</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ＭＳ 明朝" pitchFamily="17" charset="-128"/>
                          <a:ea typeface="ＭＳ 明朝" pitchFamily="17" charset="-128"/>
                        </a:rPr>
                        <a:t>　　６－２－２　</a:t>
                      </a:r>
                      <a:r>
                        <a:rPr kumimoji="1" lang="en-US" altLang="ja-JP" sz="900" b="0" i="0" u="none" strike="noStrike" cap="none" normalizeH="0" baseline="0" smtClean="0">
                          <a:ln>
                            <a:noFill/>
                          </a:ln>
                          <a:solidFill>
                            <a:schemeClr val="tx1"/>
                          </a:solidFill>
                          <a:effectLst/>
                          <a:latin typeface="ＭＳ 明朝" pitchFamily="17" charset="-128"/>
                          <a:ea typeface="ＭＳ 明朝" pitchFamily="17" charset="-128"/>
                        </a:rPr>
                        <a:t>PL</a:t>
                      </a:r>
                      <a:r>
                        <a:rPr kumimoji="1" lang="ja-JP" altLang="en-US" sz="900" b="0" i="0" u="none" strike="noStrike" cap="none" normalizeH="0" baseline="0" smtClean="0">
                          <a:ln>
                            <a:noFill/>
                          </a:ln>
                          <a:solidFill>
                            <a:schemeClr val="tx1"/>
                          </a:solidFill>
                          <a:effectLst/>
                          <a:latin typeface="ＭＳ 明朝" pitchFamily="17" charset="-128"/>
                          <a:ea typeface="ＭＳ 明朝" pitchFamily="17" charset="-128"/>
                        </a:rPr>
                        <a:t>法</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ＭＳ 明朝" pitchFamily="17" charset="-128"/>
                          <a:ea typeface="ＭＳ 明朝" pitchFamily="17" charset="-128"/>
                        </a:rPr>
                        <a:t>　　６－２－３　安全保障貿易管理</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Century" pitchFamily="18" charset="0"/>
                          <a:ea typeface="ＭＳ 明朝" pitchFamily="17" charset="-128"/>
                          <a:cs typeface="Arial" charset="0"/>
                        </a:rPr>
                        <a:t>特許以外の知的財産制度の解説に加え、グローバルな研究活動をするにあたって必要な諸制度についても事例などを含めて紹介し、適切な研究活動の方針を示す。</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2189</TotalTime>
  <Words>1250</Words>
  <Application>Microsoft Office PowerPoint</Application>
  <PresentationFormat>画面に合わせる (4:3)</PresentationFormat>
  <Paragraphs>76</Paragraphs>
  <Slides>2</Slides>
  <Notes>0</Notes>
  <HiddenSlides>0</HiddenSlides>
  <MMClips>0</MMClips>
  <ScaleCrop>false</ScaleCrop>
  <HeadingPairs>
    <vt:vector size="6" baseType="variant">
      <vt:variant>
        <vt:lpstr>使用されているフォント</vt:lpstr>
      </vt:variant>
      <vt:variant>
        <vt:i4>5</vt:i4>
      </vt:variant>
      <vt:variant>
        <vt:lpstr>デザイン テンプレート</vt:lpstr>
      </vt:variant>
      <vt:variant>
        <vt:i4>2</vt:i4>
      </vt:variant>
      <vt:variant>
        <vt:lpstr>スライド タイトル</vt:lpstr>
      </vt:variant>
      <vt:variant>
        <vt:i4>2</vt:i4>
      </vt:variant>
    </vt:vector>
  </HeadingPairs>
  <TitlesOfParts>
    <vt:vector size="9" baseType="lpstr">
      <vt:lpstr>Arial</vt:lpstr>
      <vt:lpstr>ＭＳ Ｐゴシック</vt:lpstr>
      <vt:lpstr>Calibri</vt:lpstr>
      <vt:lpstr>Century</vt:lpstr>
      <vt:lpstr>ＭＳ 明朝</vt:lpstr>
      <vt:lpstr>Office ​​テーマ</vt:lpstr>
      <vt:lpstr>Office ​​テーマ</vt:lpstr>
      <vt:lpstr>スライド 1</vt:lpstr>
      <vt:lpstr>スライド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yoshida</dc:creator>
  <cp:lastModifiedBy>5620</cp:lastModifiedBy>
  <cp:revision>80</cp:revision>
  <cp:lastPrinted>2012-12-18T12:49:21Z</cp:lastPrinted>
  <dcterms:created xsi:type="dcterms:W3CDTF">2012-05-24T03:38:32Z</dcterms:created>
  <dcterms:modified xsi:type="dcterms:W3CDTF">2013-04-09T05:55:06Z</dcterms:modified>
</cp:coreProperties>
</file>