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1"/>
    <p:sldMasterId id="2147483731" r:id="rId2"/>
    <p:sldMasterId id="2147484351" r:id="rId3"/>
    <p:sldMasterId id="2147484363" r:id="rId4"/>
    <p:sldMasterId id="2147484470" r:id="rId5"/>
    <p:sldMasterId id="2147484482" r:id="rId6"/>
    <p:sldMasterId id="2147484494" r:id="rId7"/>
  </p:sldMasterIdLst>
  <p:notesMasterIdLst>
    <p:notesMasterId r:id="rId73"/>
  </p:notesMasterIdLst>
  <p:handoutMasterIdLst>
    <p:handoutMasterId r:id="rId74"/>
  </p:handoutMasterIdLst>
  <p:sldIdLst>
    <p:sldId id="362" r:id="rId8"/>
    <p:sldId id="256" r:id="rId9"/>
    <p:sldId id="272" r:id="rId10"/>
    <p:sldId id="326" r:id="rId11"/>
    <p:sldId id="270" r:id="rId12"/>
    <p:sldId id="345" r:id="rId13"/>
    <p:sldId id="336" r:id="rId14"/>
    <p:sldId id="275" r:id="rId15"/>
    <p:sldId id="314" r:id="rId16"/>
    <p:sldId id="277" r:id="rId17"/>
    <p:sldId id="278" r:id="rId18"/>
    <p:sldId id="279" r:id="rId19"/>
    <p:sldId id="280" r:id="rId20"/>
    <p:sldId id="281" r:id="rId21"/>
    <p:sldId id="324" r:id="rId22"/>
    <p:sldId id="347" r:id="rId23"/>
    <p:sldId id="348" r:id="rId24"/>
    <p:sldId id="316" r:id="rId25"/>
    <p:sldId id="317" r:id="rId26"/>
    <p:sldId id="318" r:id="rId27"/>
    <p:sldId id="319" r:id="rId28"/>
    <p:sldId id="320" r:id="rId29"/>
    <p:sldId id="325" r:id="rId30"/>
    <p:sldId id="344" r:id="rId31"/>
    <p:sldId id="286" r:id="rId32"/>
    <p:sldId id="349" r:id="rId33"/>
    <p:sldId id="350" r:id="rId34"/>
    <p:sldId id="351" r:id="rId35"/>
    <p:sldId id="352" r:id="rId36"/>
    <p:sldId id="353" r:id="rId37"/>
    <p:sldId id="354" r:id="rId38"/>
    <p:sldId id="355" r:id="rId39"/>
    <p:sldId id="356" r:id="rId40"/>
    <p:sldId id="357" r:id="rId41"/>
    <p:sldId id="287" r:id="rId42"/>
    <p:sldId id="288" r:id="rId43"/>
    <p:sldId id="289" r:id="rId44"/>
    <p:sldId id="290" r:id="rId45"/>
    <p:sldId id="291" r:id="rId46"/>
    <p:sldId id="292" r:id="rId47"/>
    <p:sldId id="295" r:id="rId48"/>
    <p:sldId id="358" r:id="rId49"/>
    <p:sldId id="359" r:id="rId50"/>
    <p:sldId id="360" r:id="rId51"/>
    <p:sldId id="361" r:id="rId52"/>
    <p:sldId id="296" r:id="rId53"/>
    <p:sldId id="297" r:id="rId54"/>
    <p:sldId id="298" r:id="rId55"/>
    <p:sldId id="299" r:id="rId56"/>
    <p:sldId id="300" r:id="rId57"/>
    <p:sldId id="301" r:id="rId58"/>
    <p:sldId id="327" r:id="rId59"/>
    <p:sldId id="328" r:id="rId60"/>
    <p:sldId id="329" r:id="rId61"/>
    <p:sldId id="330" r:id="rId62"/>
    <p:sldId id="331" r:id="rId63"/>
    <p:sldId id="332" r:id="rId64"/>
    <p:sldId id="333" r:id="rId65"/>
    <p:sldId id="334" r:id="rId66"/>
    <p:sldId id="335" r:id="rId67"/>
    <p:sldId id="346" r:id="rId68"/>
    <p:sldId id="339" r:id="rId69"/>
    <p:sldId id="340" r:id="rId70"/>
    <p:sldId id="341" r:id="rId71"/>
    <p:sldId id="342" r:id="rId72"/>
  </p:sldIdLst>
  <p:sldSz cx="9906000" cy="6858000" type="A4"/>
  <p:notesSz cx="6805613" cy="9939338"/>
  <p:defaultTextStyle>
    <a:defPPr>
      <a:defRPr lang="en-US"/>
    </a:defPPr>
    <a:lvl1pPr algn="l" rtl="0" fontAlgn="base">
      <a:spcBef>
        <a:spcPct val="0"/>
      </a:spcBef>
      <a:spcAft>
        <a:spcPct val="0"/>
      </a:spcAft>
      <a:defRPr kumimoji="1" kern="1200">
        <a:solidFill>
          <a:schemeClr val="tx1"/>
        </a:solidFill>
        <a:latin typeface="Tw Cen MT" pitchFamily="34" charset="0"/>
        <a:ea typeface="SimSun" pitchFamily="2" charset="-122"/>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CC"/>
    <a:srgbClr val="83DFF5"/>
    <a:srgbClr val="BEF785"/>
    <a:srgbClr val="F39FF3"/>
    <a:srgbClr val="000099"/>
    <a:srgbClr val="6699FF"/>
    <a:srgbClr val="FF0000"/>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124" autoAdjust="0"/>
    <p:restoredTop sz="84946" autoAdjust="0"/>
  </p:normalViewPr>
  <p:slideViewPr>
    <p:cSldViewPr>
      <p:cViewPr varScale="1">
        <p:scale>
          <a:sx n="84" d="100"/>
          <a:sy n="84" d="100"/>
        </p:scale>
        <p:origin x="-546" y="-78"/>
      </p:cViewPr>
      <p:guideLst>
        <p:guide orient="horz" pos="2160"/>
        <p:guide pos="3120"/>
      </p:guideLst>
    </p:cSldViewPr>
  </p:slideViewPr>
  <p:notesTextViewPr>
    <p:cViewPr>
      <p:scale>
        <a:sx n="100" d="100"/>
        <a:sy n="100" d="100"/>
      </p:scale>
      <p:origin x="0" y="0"/>
    </p:cViewPr>
  </p:notesTextViewPr>
  <p:notesViewPr>
    <p:cSldViewPr>
      <p:cViewPr>
        <p:scale>
          <a:sx n="136" d="100"/>
          <a:sy n="136" d="100"/>
        </p:scale>
        <p:origin x="-1128" y="1146"/>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E2383-28B1-4B3C-BEE7-2662DEE4EA83}" type="doc">
      <dgm:prSet loTypeId="urn:microsoft.com/office/officeart/2005/8/layout/process5" loCatId="process" qsTypeId="urn:microsoft.com/office/officeart/2005/8/quickstyle/simple1#8" qsCatId="simple" csTypeId="urn:microsoft.com/office/officeart/2005/8/colors/accent1_1" csCatId="accent1" phldr="1"/>
      <dgm:spPr/>
      <dgm:t>
        <a:bodyPr/>
        <a:lstStyle/>
        <a:p>
          <a:endParaRPr kumimoji="1" lang="ja-JP" altLang="en-US"/>
        </a:p>
      </dgm:t>
    </dgm:pt>
    <dgm:pt modelId="{5580DDF6-DD24-4EB5-8E6A-E438B64288D9}">
      <dgm:prSet phldrT="[テキスト]" custT="1"/>
      <dgm:spPr>
        <a:solidFill>
          <a:schemeClr val="accent1">
            <a:lumMod val="20000"/>
            <a:lumOff val="80000"/>
          </a:schemeClr>
        </a:solidFill>
      </dgm:spPr>
      <dgm:t>
        <a:bodyPr/>
        <a:lstStyle/>
        <a:p>
          <a:r>
            <a:rPr kumimoji="1" lang="ja-JP" altLang="en-US" sz="1800" dirty="0" smtClean="0">
              <a:latin typeface="ＭＳ Ｐゴシック" pitchFamily="50" charset="-128"/>
              <a:ea typeface="ＭＳ Ｐゴシック" pitchFamily="50" charset="-128"/>
            </a:rPr>
            <a:t>１．目的の明確化</a:t>
          </a:r>
          <a:endParaRPr kumimoji="1" lang="ja-JP" altLang="en-US" sz="1800" dirty="0">
            <a:latin typeface="ＭＳ Ｐゴシック" pitchFamily="50" charset="-128"/>
            <a:ea typeface="ＭＳ Ｐゴシック" pitchFamily="50" charset="-128"/>
          </a:endParaRPr>
        </a:p>
      </dgm:t>
    </dgm:pt>
    <dgm:pt modelId="{327A164A-4156-4482-B814-F3F0CB773172}" type="parTrans" cxnId="{7EDD7547-5895-430D-928E-75FF3F1E6253}">
      <dgm:prSet/>
      <dgm:spPr/>
      <dgm:t>
        <a:bodyPr/>
        <a:lstStyle/>
        <a:p>
          <a:endParaRPr kumimoji="1" lang="ja-JP" altLang="en-US"/>
        </a:p>
      </dgm:t>
    </dgm:pt>
    <dgm:pt modelId="{D1A4ABDD-1875-4613-9A3A-A34AE6BA9B0A}" type="sibTrans" cxnId="{7EDD7547-5895-430D-928E-75FF3F1E6253}">
      <dgm:prSet/>
      <dgm:spPr/>
      <dgm:t>
        <a:bodyPr/>
        <a:lstStyle/>
        <a:p>
          <a:endParaRPr kumimoji="1" lang="ja-JP" altLang="en-US"/>
        </a:p>
      </dgm:t>
    </dgm:pt>
    <dgm:pt modelId="{E5B84A66-43F8-4043-8AFE-59476267BE6A}">
      <dgm:prSet phldrT="[テキスト]" custT="1"/>
      <dgm:spPr>
        <a:solidFill>
          <a:schemeClr val="accent2">
            <a:lumMod val="20000"/>
            <a:lumOff val="80000"/>
          </a:schemeClr>
        </a:solidFill>
      </dgm:spPr>
      <dgm:t>
        <a:bodyPr/>
        <a:lstStyle/>
        <a:p>
          <a:r>
            <a:rPr kumimoji="1" lang="ja-JP" altLang="en-US" sz="1800" smtClean="0">
              <a:latin typeface="ＭＳ Ｐゴシック" pitchFamily="50" charset="-128"/>
              <a:ea typeface="ＭＳ Ｐゴシック" pitchFamily="50" charset="-128"/>
            </a:rPr>
            <a:t>２．調査設計、分析項目の設定</a:t>
          </a:r>
          <a:endParaRPr kumimoji="1" lang="ja-JP" altLang="en-US" sz="1800" dirty="0">
            <a:latin typeface="ＭＳ Ｐゴシック" pitchFamily="50" charset="-128"/>
            <a:ea typeface="ＭＳ Ｐゴシック" pitchFamily="50" charset="-128"/>
          </a:endParaRPr>
        </a:p>
      </dgm:t>
    </dgm:pt>
    <dgm:pt modelId="{74F5D641-3860-46E3-901E-221E3B4D03DA}" type="parTrans" cxnId="{93998612-9D81-4443-BF14-DD4CA5D4EFB8}">
      <dgm:prSet/>
      <dgm:spPr/>
      <dgm:t>
        <a:bodyPr/>
        <a:lstStyle/>
        <a:p>
          <a:endParaRPr kumimoji="1" lang="ja-JP" altLang="en-US"/>
        </a:p>
      </dgm:t>
    </dgm:pt>
    <dgm:pt modelId="{132D8F9E-CFC8-42AE-96D2-BD44FB02E128}" type="sibTrans" cxnId="{93998612-9D81-4443-BF14-DD4CA5D4EFB8}">
      <dgm:prSet/>
      <dgm:spPr/>
      <dgm:t>
        <a:bodyPr/>
        <a:lstStyle/>
        <a:p>
          <a:endParaRPr kumimoji="1" lang="ja-JP" altLang="en-US"/>
        </a:p>
      </dgm:t>
    </dgm:pt>
    <dgm:pt modelId="{A139F199-19BE-4B37-AFA5-6DDB3FC4A044}">
      <dgm:prSet phldrT="[テキスト]" custT="1"/>
      <dgm:spPr>
        <a:solidFill>
          <a:schemeClr val="accent3">
            <a:lumMod val="20000"/>
            <a:lumOff val="80000"/>
          </a:schemeClr>
        </a:solidFill>
      </dgm:spPr>
      <dgm:t>
        <a:bodyPr/>
        <a:lstStyle/>
        <a:p>
          <a:r>
            <a:rPr kumimoji="1" lang="ja-JP" altLang="en-US" sz="1800" smtClean="0">
              <a:latin typeface="ＭＳ Ｐゴシック" pitchFamily="50" charset="-128"/>
              <a:ea typeface="ＭＳ Ｐゴシック" pitchFamily="50" charset="-128"/>
            </a:rPr>
            <a:t>３．特許情報の収集、基礎データの作成</a:t>
          </a:r>
          <a:endParaRPr kumimoji="1" lang="ja-JP" altLang="en-US" sz="1800" dirty="0">
            <a:latin typeface="ＭＳ Ｐゴシック" pitchFamily="50" charset="-128"/>
            <a:ea typeface="ＭＳ Ｐゴシック" pitchFamily="50" charset="-128"/>
          </a:endParaRPr>
        </a:p>
      </dgm:t>
    </dgm:pt>
    <dgm:pt modelId="{15847A1F-03FD-434B-82C4-0B276CA1C712}" type="parTrans" cxnId="{2FBEFE35-821F-4840-9E11-4C937AC38C43}">
      <dgm:prSet/>
      <dgm:spPr/>
      <dgm:t>
        <a:bodyPr/>
        <a:lstStyle/>
        <a:p>
          <a:endParaRPr kumimoji="1" lang="ja-JP" altLang="en-US"/>
        </a:p>
      </dgm:t>
    </dgm:pt>
    <dgm:pt modelId="{C7F8E4B1-87FA-4F60-A611-47EB452A6E21}" type="sibTrans" cxnId="{2FBEFE35-821F-4840-9E11-4C937AC38C43}">
      <dgm:prSet/>
      <dgm:spPr/>
      <dgm:t>
        <a:bodyPr/>
        <a:lstStyle/>
        <a:p>
          <a:endParaRPr kumimoji="1" lang="ja-JP" altLang="en-US"/>
        </a:p>
      </dgm:t>
    </dgm:pt>
    <dgm:pt modelId="{87C64BEF-570A-4F50-83DE-39C43C138DD3}">
      <dgm:prSet phldrT="[テキスト]" custT="1"/>
      <dgm:spPr>
        <a:solidFill>
          <a:schemeClr val="accent1">
            <a:lumMod val="20000"/>
            <a:lumOff val="80000"/>
          </a:schemeClr>
        </a:solidFill>
      </dgm:spPr>
      <dgm:t>
        <a:bodyPr/>
        <a:lstStyle/>
        <a:p>
          <a:r>
            <a:rPr kumimoji="1" lang="ja-JP" altLang="en-US" sz="1800" smtClean="0">
              <a:latin typeface="ＭＳ Ｐゴシック" pitchFamily="50" charset="-128"/>
              <a:ea typeface="ＭＳ Ｐゴシック" pitchFamily="50" charset="-128"/>
            </a:rPr>
            <a:t>４．自身での作成の必要性検討</a:t>
          </a:r>
          <a:endParaRPr kumimoji="1" lang="ja-JP" altLang="en-US" sz="1800" dirty="0">
            <a:latin typeface="ＭＳ Ｐゴシック" pitchFamily="50" charset="-128"/>
            <a:ea typeface="ＭＳ Ｐゴシック" pitchFamily="50" charset="-128"/>
          </a:endParaRPr>
        </a:p>
      </dgm:t>
    </dgm:pt>
    <dgm:pt modelId="{9B31B276-75FA-4C5D-9EFC-EE7773685EA1}" type="parTrans" cxnId="{F41DB9F1-534B-4E8E-A3A2-C8C1F3554AAA}">
      <dgm:prSet/>
      <dgm:spPr/>
      <dgm:t>
        <a:bodyPr/>
        <a:lstStyle/>
        <a:p>
          <a:endParaRPr kumimoji="1" lang="ja-JP" altLang="en-US"/>
        </a:p>
      </dgm:t>
    </dgm:pt>
    <dgm:pt modelId="{AE0381A3-1562-4492-B4DE-5C451A904DBB}" type="sibTrans" cxnId="{F41DB9F1-534B-4E8E-A3A2-C8C1F3554AAA}">
      <dgm:prSet/>
      <dgm:spPr/>
      <dgm:t>
        <a:bodyPr/>
        <a:lstStyle/>
        <a:p>
          <a:endParaRPr kumimoji="1" lang="ja-JP" altLang="en-US"/>
        </a:p>
      </dgm:t>
    </dgm:pt>
    <dgm:pt modelId="{27028BB6-B017-4518-958C-FE79B9DCFB45}">
      <dgm:prSet phldrT="[テキスト]" custT="1"/>
      <dgm:spPr>
        <a:solidFill>
          <a:schemeClr val="accent2">
            <a:lumMod val="20000"/>
            <a:lumOff val="80000"/>
          </a:schemeClr>
        </a:solidFill>
      </dgm:spPr>
      <dgm:t>
        <a:bodyPr/>
        <a:lstStyle/>
        <a:p>
          <a:r>
            <a:rPr kumimoji="1" lang="ja-JP" altLang="en-US" sz="1800" smtClean="0">
              <a:latin typeface="ＭＳ Ｐゴシック" pitchFamily="50" charset="-128"/>
              <a:ea typeface="ＭＳ Ｐゴシック" pitchFamily="50" charset="-128"/>
            </a:rPr>
            <a:t>５．特許マップ・出願動向作成</a:t>
          </a:r>
          <a:endParaRPr kumimoji="1" lang="ja-JP" altLang="en-US" sz="1800" dirty="0">
            <a:latin typeface="ＭＳ Ｐゴシック" pitchFamily="50" charset="-128"/>
            <a:ea typeface="ＭＳ Ｐゴシック" pitchFamily="50" charset="-128"/>
          </a:endParaRPr>
        </a:p>
      </dgm:t>
    </dgm:pt>
    <dgm:pt modelId="{4B715612-A52A-46A2-B55D-D946A13C77AD}" type="parTrans" cxnId="{C62AFD57-5A6B-461C-BC04-07EE1ED21820}">
      <dgm:prSet/>
      <dgm:spPr/>
      <dgm:t>
        <a:bodyPr/>
        <a:lstStyle/>
        <a:p>
          <a:endParaRPr kumimoji="1" lang="ja-JP" altLang="en-US"/>
        </a:p>
      </dgm:t>
    </dgm:pt>
    <dgm:pt modelId="{60D89A37-E685-47B8-9F39-CAACAF71E61E}" type="sibTrans" cxnId="{C62AFD57-5A6B-461C-BC04-07EE1ED21820}">
      <dgm:prSet/>
      <dgm:spPr/>
      <dgm:t>
        <a:bodyPr/>
        <a:lstStyle/>
        <a:p>
          <a:endParaRPr kumimoji="1" lang="ja-JP" altLang="en-US"/>
        </a:p>
      </dgm:t>
    </dgm:pt>
    <dgm:pt modelId="{6F20FB79-ACFF-4FFC-AA4F-A06FFF71B351}">
      <dgm:prSet phldrT="[テキスト]" custT="1"/>
      <dgm:spPr>
        <a:solidFill>
          <a:schemeClr val="accent3">
            <a:lumMod val="20000"/>
            <a:lumOff val="80000"/>
          </a:schemeClr>
        </a:solidFill>
      </dgm:spPr>
      <dgm:t>
        <a:bodyPr/>
        <a:lstStyle/>
        <a:p>
          <a:r>
            <a:rPr kumimoji="1" lang="ja-JP" altLang="en-US" sz="1800" smtClean="0">
              <a:latin typeface="ＭＳ Ｐゴシック" pitchFamily="50" charset="-128"/>
              <a:ea typeface="ＭＳ Ｐゴシック" pitchFamily="50" charset="-128"/>
            </a:rPr>
            <a:t>６．特許マップ・出願動向分析</a:t>
          </a:r>
          <a:endParaRPr kumimoji="1" lang="ja-JP" altLang="en-US" sz="1800" dirty="0">
            <a:latin typeface="ＭＳ Ｐゴシック" pitchFamily="50" charset="-128"/>
            <a:ea typeface="ＭＳ Ｐゴシック" pitchFamily="50" charset="-128"/>
          </a:endParaRPr>
        </a:p>
      </dgm:t>
    </dgm:pt>
    <dgm:pt modelId="{84CFA475-6937-422F-AB72-72DB2A0CD6F1}" type="parTrans" cxnId="{571E32BA-2354-40F0-9B98-827AE2C67B9D}">
      <dgm:prSet/>
      <dgm:spPr/>
      <dgm:t>
        <a:bodyPr/>
        <a:lstStyle/>
        <a:p>
          <a:endParaRPr kumimoji="1" lang="ja-JP" altLang="en-US"/>
        </a:p>
      </dgm:t>
    </dgm:pt>
    <dgm:pt modelId="{CAFBCB15-A381-4A2E-BB9D-73E9ED120EB7}" type="sibTrans" cxnId="{571E32BA-2354-40F0-9B98-827AE2C67B9D}">
      <dgm:prSet/>
      <dgm:spPr/>
      <dgm:t>
        <a:bodyPr/>
        <a:lstStyle/>
        <a:p>
          <a:endParaRPr kumimoji="1" lang="ja-JP" altLang="en-US"/>
        </a:p>
      </dgm:t>
    </dgm:pt>
    <dgm:pt modelId="{84C84A54-F7F2-4314-A594-39B65DBE3BA0}" type="pres">
      <dgm:prSet presAssocID="{534E2383-28B1-4B3C-BEE7-2662DEE4EA83}" presName="diagram" presStyleCnt="0">
        <dgm:presLayoutVars>
          <dgm:dir/>
          <dgm:resizeHandles val="exact"/>
        </dgm:presLayoutVars>
      </dgm:prSet>
      <dgm:spPr/>
      <dgm:t>
        <a:bodyPr/>
        <a:lstStyle/>
        <a:p>
          <a:endParaRPr kumimoji="1" lang="ja-JP" altLang="en-US"/>
        </a:p>
      </dgm:t>
    </dgm:pt>
    <dgm:pt modelId="{F083C50C-B283-45A9-A1C7-53072D736FB1}" type="pres">
      <dgm:prSet presAssocID="{5580DDF6-DD24-4EB5-8E6A-E438B64288D9}" presName="node" presStyleLbl="node1" presStyleIdx="0" presStyleCnt="6">
        <dgm:presLayoutVars>
          <dgm:bulletEnabled val="1"/>
        </dgm:presLayoutVars>
      </dgm:prSet>
      <dgm:spPr/>
      <dgm:t>
        <a:bodyPr/>
        <a:lstStyle/>
        <a:p>
          <a:endParaRPr kumimoji="1" lang="ja-JP" altLang="en-US"/>
        </a:p>
      </dgm:t>
    </dgm:pt>
    <dgm:pt modelId="{7BC08C7B-A4FE-436E-8AF6-6C69C67300BE}" type="pres">
      <dgm:prSet presAssocID="{D1A4ABDD-1875-4613-9A3A-A34AE6BA9B0A}" presName="sibTrans" presStyleLbl="sibTrans2D1" presStyleIdx="0" presStyleCnt="5"/>
      <dgm:spPr/>
      <dgm:t>
        <a:bodyPr/>
        <a:lstStyle/>
        <a:p>
          <a:endParaRPr kumimoji="1" lang="ja-JP" altLang="en-US"/>
        </a:p>
      </dgm:t>
    </dgm:pt>
    <dgm:pt modelId="{DDB6E86C-5808-47A3-B2EA-525B016F544A}" type="pres">
      <dgm:prSet presAssocID="{D1A4ABDD-1875-4613-9A3A-A34AE6BA9B0A}" presName="connectorText" presStyleLbl="sibTrans2D1" presStyleIdx="0" presStyleCnt="5"/>
      <dgm:spPr/>
      <dgm:t>
        <a:bodyPr/>
        <a:lstStyle/>
        <a:p>
          <a:endParaRPr kumimoji="1" lang="ja-JP" altLang="en-US"/>
        </a:p>
      </dgm:t>
    </dgm:pt>
    <dgm:pt modelId="{49FE82EB-A498-4D7C-965B-3996FD7287F3}" type="pres">
      <dgm:prSet presAssocID="{E5B84A66-43F8-4043-8AFE-59476267BE6A}" presName="node" presStyleLbl="node1" presStyleIdx="1" presStyleCnt="6">
        <dgm:presLayoutVars>
          <dgm:bulletEnabled val="1"/>
        </dgm:presLayoutVars>
      </dgm:prSet>
      <dgm:spPr/>
      <dgm:t>
        <a:bodyPr/>
        <a:lstStyle/>
        <a:p>
          <a:endParaRPr kumimoji="1" lang="ja-JP" altLang="en-US"/>
        </a:p>
      </dgm:t>
    </dgm:pt>
    <dgm:pt modelId="{5D40DF74-D061-461E-9DB1-524526F6CC81}" type="pres">
      <dgm:prSet presAssocID="{132D8F9E-CFC8-42AE-96D2-BD44FB02E128}" presName="sibTrans" presStyleLbl="sibTrans2D1" presStyleIdx="1" presStyleCnt="5"/>
      <dgm:spPr/>
      <dgm:t>
        <a:bodyPr/>
        <a:lstStyle/>
        <a:p>
          <a:endParaRPr kumimoji="1" lang="ja-JP" altLang="en-US"/>
        </a:p>
      </dgm:t>
    </dgm:pt>
    <dgm:pt modelId="{C62D0AD0-2D66-4F45-B366-E05EA806528C}" type="pres">
      <dgm:prSet presAssocID="{132D8F9E-CFC8-42AE-96D2-BD44FB02E128}" presName="connectorText" presStyleLbl="sibTrans2D1" presStyleIdx="1" presStyleCnt="5"/>
      <dgm:spPr/>
      <dgm:t>
        <a:bodyPr/>
        <a:lstStyle/>
        <a:p>
          <a:endParaRPr kumimoji="1" lang="ja-JP" altLang="en-US"/>
        </a:p>
      </dgm:t>
    </dgm:pt>
    <dgm:pt modelId="{DCE8A6F4-D75B-45CE-A500-0501C4B2261A}" type="pres">
      <dgm:prSet presAssocID="{A139F199-19BE-4B37-AFA5-6DDB3FC4A044}" presName="node" presStyleLbl="node1" presStyleIdx="2" presStyleCnt="6">
        <dgm:presLayoutVars>
          <dgm:bulletEnabled val="1"/>
        </dgm:presLayoutVars>
      </dgm:prSet>
      <dgm:spPr/>
      <dgm:t>
        <a:bodyPr/>
        <a:lstStyle/>
        <a:p>
          <a:endParaRPr kumimoji="1" lang="ja-JP" altLang="en-US"/>
        </a:p>
      </dgm:t>
    </dgm:pt>
    <dgm:pt modelId="{DEEE6FDC-1C5C-4BE5-9F89-183710FC4CAD}" type="pres">
      <dgm:prSet presAssocID="{C7F8E4B1-87FA-4F60-A611-47EB452A6E21}" presName="sibTrans" presStyleLbl="sibTrans2D1" presStyleIdx="2" presStyleCnt="5"/>
      <dgm:spPr/>
      <dgm:t>
        <a:bodyPr/>
        <a:lstStyle/>
        <a:p>
          <a:endParaRPr kumimoji="1" lang="ja-JP" altLang="en-US"/>
        </a:p>
      </dgm:t>
    </dgm:pt>
    <dgm:pt modelId="{58687632-47E4-4265-9FC0-FC5F45657060}" type="pres">
      <dgm:prSet presAssocID="{C7F8E4B1-87FA-4F60-A611-47EB452A6E21}" presName="connectorText" presStyleLbl="sibTrans2D1" presStyleIdx="2" presStyleCnt="5"/>
      <dgm:spPr/>
      <dgm:t>
        <a:bodyPr/>
        <a:lstStyle/>
        <a:p>
          <a:endParaRPr kumimoji="1" lang="ja-JP" altLang="en-US"/>
        </a:p>
      </dgm:t>
    </dgm:pt>
    <dgm:pt modelId="{C879253F-C555-455B-BB01-DB55A537C8BF}" type="pres">
      <dgm:prSet presAssocID="{87C64BEF-570A-4F50-83DE-39C43C138DD3}" presName="node" presStyleLbl="node1" presStyleIdx="3" presStyleCnt="6">
        <dgm:presLayoutVars>
          <dgm:bulletEnabled val="1"/>
        </dgm:presLayoutVars>
      </dgm:prSet>
      <dgm:spPr/>
      <dgm:t>
        <a:bodyPr/>
        <a:lstStyle/>
        <a:p>
          <a:endParaRPr kumimoji="1" lang="ja-JP" altLang="en-US"/>
        </a:p>
      </dgm:t>
    </dgm:pt>
    <dgm:pt modelId="{94D0561C-EFF4-499A-9066-5DD4C770C98C}" type="pres">
      <dgm:prSet presAssocID="{AE0381A3-1562-4492-B4DE-5C451A904DBB}" presName="sibTrans" presStyleLbl="sibTrans2D1" presStyleIdx="3" presStyleCnt="5"/>
      <dgm:spPr/>
      <dgm:t>
        <a:bodyPr/>
        <a:lstStyle/>
        <a:p>
          <a:endParaRPr kumimoji="1" lang="ja-JP" altLang="en-US"/>
        </a:p>
      </dgm:t>
    </dgm:pt>
    <dgm:pt modelId="{7857C9C2-2051-406B-9D7A-85B722F40F4A}" type="pres">
      <dgm:prSet presAssocID="{AE0381A3-1562-4492-B4DE-5C451A904DBB}" presName="connectorText" presStyleLbl="sibTrans2D1" presStyleIdx="3" presStyleCnt="5"/>
      <dgm:spPr/>
      <dgm:t>
        <a:bodyPr/>
        <a:lstStyle/>
        <a:p>
          <a:endParaRPr kumimoji="1" lang="ja-JP" altLang="en-US"/>
        </a:p>
      </dgm:t>
    </dgm:pt>
    <dgm:pt modelId="{FD6AEF66-0A52-4598-BE70-1DD834F27AAC}" type="pres">
      <dgm:prSet presAssocID="{27028BB6-B017-4518-958C-FE79B9DCFB45}" presName="node" presStyleLbl="node1" presStyleIdx="4" presStyleCnt="6">
        <dgm:presLayoutVars>
          <dgm:bulletEnabled val="1"/>
        </dgm:presLayoutVars>
      </dgm:prSet>
      <dgm:spPr/>
      <dgm:t>
        <a:bodyPr/>
        <a:lstStyle/>
        <a:p>
          <a:endParaRPr kumimoji="1" lang="ja-JP" altLang="en-US"/>
        </a:p>
      </dgm:t>
    </dgm:pt>
    <dgm:pt modelId="{067E3714-4CF8-4A6B-9B33-ED4E22F7706E}" type="pres">
      <dgm:prSet presAssocID="{60D89A37-E685-47B8-9F39-CAACAF71E61E}" presName="sibTrans" presStyleLbl="sibTrans2D1" presStyleIdx="4" presStyleCnt="5"/>
      <dgm:spPr/>
      <dgm:t>
        <a:bodyPr/>
        <a:lstStyle/>
        <a:p>
          <a:endParaRPr kumimoji="1" lang="ja-JP" altLang="en-US"/>
        </a:p>
      </dgm:t>
    </dgm:pt>
    <dgm:pt modelId="{F7F9B408-D969-4B94-84CC-00DDA6B486D4}" type="pres">
      <dgm:prSet presAssocID="{60D89A37-E685-47B8-9F39-CAACAF71E61E}" presName="connectorText" presStyleLbl="sibTrans2D1" presStyleIdx="4" presStyleCnt="5"/>
      <dgm:spPr/>
      <dgm:t>
        <a:bodyPr/>
        <a:lstStyle/>
        <a:p>
          <a:endParaRPr kumimoji="1" lang="ja-JP" altLang="en-US"/>
        </a:p>
      </dgm:t>
    </dgm:pt>
    <dgm:pt modelId="{2E150839-CE2B-4EA7-ACC3-7D4694671998}" type="pres">
      <dgm:prSet presAssocID="{6F20FB79-ACFF-4FFC-AA4F-A06FFF71B351}" presName="node" presStyleLbl="node1" presStyleIdx="5" presStyleCnt="6">
        <dgm:presLayoutVars>
          <dgm:bulletEnabled val="1"/>
        </dgm:presLayoutVars>
      </dgm:prSet>
      <dgm:spPr/>
      <dgm:t>
        <a:bodyPr/>
        <a:lstStyle/>
        <a:p>
          <a:endParaRPr kumimoji="1" lang="ja-JP" altLang="en-US"/>
        </a:p>
      </dgm:t>
    </dgm:pt>
  </dgm:ptLst>
  <dgm:cxnLst>
    <dgm:cxn modelId="{2FBEFE35-821F-4840-9E11-4C937AC38C43}" srcId="{534E2383-28B1-4B3C-BEE7-2662DEE4EA83}" destId="{A139F199-19BE-4B37-AFA5-6DDB3FC4A044}" srcOrd="2" destOrd="0" parTransId="{15847A1F-03FD-434B-82C4-0B276CA1C712}" sibTransId="{C7F8E4B1-87FA-4F60-A611-47EB452A6E21}"/>
    <dgm:cxn modelId="{854310EE-C062-4F83-891E-433BFED753EF}" type="presOf" srcId="{6F20FB79-ACFF-4FFC-AA4F-A06FFF71B351}" destId="{2E150839-CE2B-4EA7-ACC3-7D4694671998}" srcOrd="0" destOrd="0" presId="urn:microsoft.com/office/officeart/2005/8/layout/process5"/>
    <dgm:cxn modelId="{61AC4CAC-CF7A-4728-BDCE-36A57A80E164}" type="presOf" srcId="{5580DDF6-DD24-4EB5-8E6A-E438B64288D9}" destId="{F083C50C-B283-45A9-A1C7-53072D736FB1}" srcOrd="0" destOrd="0" presId="urn:microsoft.com/office/officeart/2005/8/layout/process5"/>
    <dgm:cxn modelId="{0A26659F-F1BB-468F-8832-0187EC914AD0}" type="presOf" srcId="{60D89A37-E685-47B8-9F39-CAACAF71E61E}" destId="{067E3714-4CF8-4A6B-9B33-ED4E22F7706E}" srcOrd="0" destOrd="0" presId="urn:microsoft.com/office/officeart/2005/8/layout/process5"/>
    <dgm:cxn modelId="{E24E5BBD-7418-49CB-A42A-A1451A171027}" type="presOf" srcId="{D1A4ABDD-1875-4613-9A3A-A34AE6BA9B0A}" destId="{DDB6E86C-5808-47A3-B2EA-525B016F544A}" srcOrd="1" destOrd="0" presId="urn:microsoft.com/office/officeart/2005/8/layout/process5"/>
    <dgm:cxn modelId="{2F4EC9C2-CA5C-454E-93D4-D3865B444AB3}" type="presOf" srcId="{D1A4ABDD-1875-4613-9A3A-A34AE6BA9B0A}" destId="{7BC08C7B-A4FE-436E-8AF6-6C69C67300BE}" srcOrd="0" destOrd="0" presId="urn:microsoft.com/office/officeart/2005/8/layout/process5"/>
    <dgm:cxn modelId="{B2D48162-84EE-4D9E-8A39-6056676B1E5B}" type="presOf" srcId="{C7F8E4B1-87FA-4F60-A611-47EB452A6E21}" destId="{DEEE6FDC-1C5C-4BE5-9F89-183710FC4CAD}" srcOrd="0" destOrd="0" presId="urn:microsoft.com/office/officeart/2005/8/layout/process5"/>
    <dgm:cxn modelId="{3C8B6961-8458-448F-B654-DBFAED893157}" type="presOf" srcId="{AE0381A3-1562-4492-B4DE-5C451A904DBB}" destId="{94D0561C-EFF4-499A-9066-5DD4C770C98C}" srcOrd="0" destOrd="0" presId="urn:microsoft.com/office/officeart/2005/8/layout/process5"/>
    <dgm:cxn modelId="{7EDD7547-5895-430D-928E-75FF3F1E6253}" srcId="{534E2383-28B1-4B3C-BEE7-2662DEE4EA83}" destId="{5580DDF6-DD24-4EB5-8E6A-E438B64288D9}" srcOrd="0" destOrd="0" parTransId="{327A164A-4156-4482-B814-F3F0CB773172}" sibTransId="{D1A4ABDD-1875-4613-9A3A-A34AE6BA9B0A}"/>
    <dgm:cxn modelId="{DFC5E959-0CCA-44FD-910E-9F73F5B69C03}" type="presOf" srcId="{132D8F9E-CFC8-42AE-96D2-BD44FB02E128}" destId="{C62D0AD0-2D66-4F45-B366-E05EA806528C}" srcOrd="1" destOrd="0" presId="urn:microsoft.com/office/officeart/2005/8/layout/process5"/>
    <dgm:cxn modelId="{D0E2E7EE-829F-470A-B619-CAE2B96073C8}" type="presOf" srcId="{27028BB6-B017-4518-958C-FE79B9DCFB45}" destId="{FD6AEF66-0A52-4598-BE70-1DD834F27AAC}" srcOrd="0" destOrd="0" presId="urn:microsoft.com/office/officeart/2005/8/layout/process5"/>
    <dgm:cxn modelId="{C62AFD57-5A6B-461C-BC04-07EE1ED21820}" srcId="{534E2383-28B1-4B3C-BEE7-2662DEE4EA83}" destId="{27028BB6-B017-4518-958C-FE79B9DCFB45}" srcOrd="4" destOrd="0" parTransId="{4B715612-A52A-46A2-B55D-D946A13C77AD}" sibTransId="{60D89A37-E685-47B8-9F39-CAACAF71E61E}"/>
    <dgm:cxn modelId="{A48DBE0E-BCA5-4E79-8EC0-218A919768FC}" type="presOf" srcId="{A139F199-19BE-4B37-AFA5-6DDB3FC4A044}" destId="{DCE8A6F4-D75B-45CE-A500-0501C4B2261A}" srcOrd="0" destOrd="0" presId="urn:microsoft.com/office/officeart/2005/8/layout/process5"/>
    <dgm:cxn modelId="{DA1F49A8-866C-4741-A72D-E432CD6DE600}" type="presOf" srcId="{AE0381A3-1562-4492-B4DE-5C451A904DBB}" destId="{7857C9C2-2051-406B-9D7A-85B722F40F4A}" srcOrd="1" destOrd="0" presId="urn:microsoft.com/office/officeart/2005/8/layout/process5"/>
    <dgm:cxn modelId="{04F0FD7C-A927-4A7E-904B-F5F9839FF042}" type="presOf" srcId="{60D89A37-E685-47B8-9F39-CAACAF71E61E}" destId="{F7F9B408-D969-4B94-84CC-00DDA6B486D4}" srcOrd="1" destOrd="0" presId="urn:microsoft.com/office/officeart/2005/8/layout/process5"/>
    <dgm:cxn modelId="{93998612-9D81-4443-BF14-DD4CA5D4EFB8}" srcId="{534E2383-28B1-4B3C-BEE7-2662DEE4EA83}" destId="{E5B84A66-43F8-4043-8AFE-59476267BE6A}" srcOrd="1" destOrd="0" parTransId="{74F5D641-3860-46E3-901E-221E3B4D03DA}" sibTransId="{132D8F9E-CFC8-42AE-96D2-BD44FB02E128}"/>
    <dgm:cxn modelId="{4C529B83-0E38-45E2-99F3-5D7816722AE6}" type="presOf" srcId="{C7F8E4B1-87FA-4F60-A611-47EB452A6E21}" destId="{58687632-47E4-4265-9FC0-FC5F45657060}" srcOrd="1" destOrd="0" presId="urn:microsoft.com/office/officeart/2005/8/layout/process5"/>
    <dgm:cxn modelId="{62361262-CB8E-4100-B9F8-334E61708845}" type="presOf" srcId="{E5B84A66-43F8-4043-8AFE-59476267BE6A}" destId="{49FE82EB-A498-4D7C-965B-3996FD7287F3}" srcOrd="0" destOrd="0" presId="urn:microsoft.com/office/officeart/2005/8/layout/process5"/>
    <dgm:cxn modelId="{6F0C8734-EE4B-487A-ABC6-4C0C2B0BB1D2}" type="presOf" srcId="{87C64BEF-570A-4F50-83DE-39C43C138DD3}" destId="{C879253F-C555-455B-BB01-DB55A537C8BF}" srcOrd="0" destOrd="0" presId="urn:microsoft.com/office/officeart/2005/8/layout/process5"/>
    <dgm:cxn modelId="{571E32BA-2354-40F0-9B98-827AE2C67B9D}" srcId="{534E2383-28B1-4B3C-BEE7-2662DEE4EA83}" destId="{6F20FB79-ACFF-4FFC-AA4F-A06FFF71B351}" srcOrd="5" destOrd="0" parTransId="{84CFA475-6937-422F-AB72-72DB2A0CD6F1}" sibTransId="{CAFBCB15-A381-4A2E-BB9D-73E9ED120EB7}"/>
    <dgm:cxn modelId="{47C17C31-DB9B-432F-937E-C02A73DCF240}" type="presOf" srcId="{132D8F9E-CFC8-42AE-96D2-BD44FB02E128}" destId="{5D40DF74-D061-461E-9DB1-524526F6CC81}" srcOrd="0" destOrd="0" presId="urn:microsoft.com/office/officeart/2005/8/layout/process5"/>
    <dgm:cxn modelId="{FB96725D-890E-4A46-8B0A-B72930A09E01}" type="presOf" srcId="{534E2383-28B1-4B3C-BEE7-2662DEE4EA83}" destId="{84C84A54-F7F2-4314-A594-39B65DBE3BA0}" srcOrd="0" destOrd="0" presId="urn:microsoft.com/office/officeart/2005/8/layout/process5"/>
    <dgm:cxn modelId="{F41DB9F1-534B-4E8E-A3A2-C8C1F3554AAA}" srcId="{534E2383-28B1-4B3C-BEE7-2662DEE4EA83}" destId="{87C64BEF-570A-4F50-83DE-39C43C138DD3}" srcOrd="3" destOrd="0" parTransId="{9B31B276-75FA-4C5D-9EFC-EE7773685EA1}" sibTransId="{AE0381A3-1562-4492-B4DE-5C451A904DBB}"/>
    <dgm:cxn modelId="{32D6C134-4B87-4165-823D-C3B5E2D24EAF}" type="presParOf" srcId="{84C84A54-F7F2-4314-A594-39B65DBE3BA0}" destId="{F083C50C-B283-45A9-A1C7-53072D736FB1}" srcOrd="0" destOrd="0" presId="urn:microsoft.com/office/officeart/2005/8/layout/process5"/>
    <dgm:cxn modelId="{9E8CF999-48E9-40DE-AC03-918FA971E24A}" type="presParOf" srcId="{84C84A54-F7F2-4314-A594-39B65DBE3BA0}" destId="{7BC08C7B-A4FE-436E-8AF6-6C69C67300BE}" srcOrd="1" destOrd="0" presId="urn:microsoft.com/office/officeart/2005/8/layout/process5"/>
    <dgm:cxn modelId="{9E046C70-7E79-4D69-A687-8BD6518116DE}" type="presParOf" srcId="{7BC08C7B-A4FE-436E-8AF6-6C69C67300BE}" destId="{DDB6E86C-5808-47A3-B2EA-525B016F544A}" srcOrd="0" destOrd="0" presId="urn:microsoft.com/office/officeart/2005/8/layout/process5"/>
    <dgm:cxn modelId="{D114359E-62A0-43DD-8ED8-4EFEC6695AEF}" type="presParOf" srcId="{84C84A54-F7F2-4314-A594-39B65DBE3BA0}" destId="{49FE82EB-A498-4D7C-965B-3996FD7287F3}" srcOrd="2" destOrd="0" presId="urn:microsoft.com/office/officeart/2005/8/layout/process5"/>
    <dgm:cxn modelId="{46D037B7-4614-45EE-B8B3-101595C2723D}" type="presParOf" srcId="{84C84A54-F7F2-4314-A594-39B65DBE3BA0}" destId="{5D40DF74-D061-461E-9DB1-524526F6CC81}" srcOrd="3" destOrd="0" presId="urn:microsoft.com/office/officeart/2005/8/layout/process5"/>
    <dgm:cxn modelId="{C9895EE3-C5C5-45F0-9E1F-3AA3D8127222}" type="presParOf" srcId="{5D40DF74-D061-461E-9DB1-524526F6CC81}" destId="{C62D0AD0-2D66-4F45-B366-E05EA806528C}" srcOrd="0" destOrd="0" presId="urn:microsoft.com/office/officeart/2005/8/layout/process5"/>
    <dgm:cxn modelId="{3FD3949F-6551-451D-BC73-8A369731AC4C}" type="presParOf" srcId="{84C84A54-F7F2-4314-A594-39B65DBE3BA0}" destId="{DCE8A6F4-D75B-45CE-A500-0501C4B2261A}" srcOrd="4" destOrd="0" presId="urn:microsoft.com/office/officeart/2005/8/layout/process5"/>
    <dgm:cxn modelId="{CD79B36C-F7BE-4DCB-A3B6-232270977F07}" type="presParOf" srcId="{84C84A54-F7F2-4314-A594-39B65DBE3BA0}" destId="{DEEE6FDC-1C5C-4BE5-9F89-183710FC4CAD}" srcOrd="5" destOrd="0" presId="urn:microsoft.com/office/officeart/2005/8/layout/process5"/>
    <dgm:cxn modelId="{2271FA2D-4A18-4035-81C8-D0A0C80B56A8}" type="presParOf" srcId="{DEEE6FDC-1C5C-4BE5-9F89-183710FC4CAD}" destId="{58687632-47E4-4265-9FC0-FC5F45657060}" srcOrd="0" destOrd="0" presId="urn:microsoft.com/office/officeart/2005/8/layout/process5"/>
    <dgm:cxn modelId="{7CCEDD22-E83A-4EFA-BF05-83CFAD97E48D}" type="presParOf" srcId="{84C84A54-F7F2-4314-A594-39B65DBE3BA0}" destId="{C879253F-C555-455B-BB01-DB55A537C8BF}" srcOrd="6" destOrd="0" presId="urn:microsoft.com/office/officeart/2005/8/layout/process5"/>
    <dgm:cxn modelId="{CC6BD0F0-7B00-4454-A354-3D4893E3379E}" type="presParOf" srcId="{84C84A54-F7F2-4314-A594-39B65DBE3BA0}" destId="{94D0561C-EFF4-499A-9066-5DD4C770C98C}" srcOrd="7" destOrd="0" presId="urn:microsoft.com/office/officeart/2005/8/layout/process5"/>
    <dgm:cxn modelId="{F46F09C9-7202-4C36-A8B4-F21D2E08E802}" type="presParOf" srcId="{94D0561C-EFF4-499A-9066-5DD4C770C98C}" destId="{7857C9C2-2051-406B-9D7A-85B722F40F4A}" srcOrd="0" destOrd="0" presId="urn:microsoft.com/office/officeart/2005/8/layout/process5"/>
    <dgm:cxn modelId="{602574E0-2795-4517-9306-3C972770E95F}" type="presParOf" srcId="{84C84A54-F7F2-4314-A594-39B65DBE3BA0}" destId="{FD6AEF66-0A52-4598-BE70-1DD834F27AAC}" srcOrd="8" destOrd="0" presId="urn:microsoft.com/office/officeart/2005/8/layout/process5"/>
    <dgm:cxn modelId="{C35FABC3-754B-4B9B-B497-7A5C65981736}" type="presParOf" srcId="{84C84A54-F7F2-4314-A594-39B65DBE3BA0}" destId="{067E3714-4CF8-4A6B-9B33-ED4E22F7706E}" srcOrd="9" destOrd="0" presId="urn:microsoft.com/office/officeart/2005/8/layout/process5"/>
    <dgm:cxn modelId="{EC9F29AA-706B-4216-9DF5-58EC02A445DF}" type="presParOf" srcId="{067E3714-4CF8-4A6B-9B33-ED4E22F7706E}" destId="{F7F9B408-D969-4B94-84CC-00DDA6B486D4}" srcOrd="0" destOrd="0" presId="urn:microsoft.com/office/officeart/2005/8/layout/process5"/>
    <dgm:cxn modelId="{70DF9908-9BF5-478E-83DC-67DD22398EEA}" type="presParOf" srcId="{84C84A54-F7F2-4314-A594-39B65DBE3BA0}" destId="{2E150839-CE2B-4EA7-ACC3-7D4694671998}" srcOrd="10" destOrd="0" presId="urn:microsoft.com/office/officeart/2005/8/layout/process5"/>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106499"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C80DEFCD-8F37-4A8F-A66D-370D359DB036}" type="datetimeFigureOut">
              <a:rPr lang="zh-CN" altLang="en-US"/>
              <a:pPr/>
              <a:t>2013-4-9</a:t>
            </a:fld>
            <a:endParaRPr lang="en-US" altLang="zh-CN"/>
          </a:p>
        </p:txBody>
      </p:sp>
      <p:sp>
        <p:nvSpPr>
          <p:cNvPr id="10650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06501"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0845A8-9089-47C9-97B0-E7750185F3FE}" type="slidenum">
              <a:rPr lang="zh-CN" altLang="en-US"/>
              <a:pPr/>
              <a:t>&lt;#&gt;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ＭＳ Ｐゴシック" pitchFamily="50" charset="-128"/>
                <a:cs typeface="+mn-cs"/>
              </a:defRPr>
            </a:lvl1pPr>
          </a:lstStyle>
          <a:p>
            <a:pPr>
              <a:defRPr/>
            </a:pPr>
            <a:endParaRPr lang="ja-JP" altLang="en-US"/>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ＭＳ Ｐゴシック" pitchFamily="50" charset="-128"/>
              </a:defRPr>
            </a:lvl1pPr>
          </a:lstStyle>
          <a:p>
            <a:pPr>
              <a:defRPr/>
            </a:pPr>
            <a:fld id="{65C15BBA-7A70-4A1B-823C-C48CB6BD76F0}" type="datetimeFigureOut">
              <a:rPr lang="en-US" altLang="ja-JP"/>
              <a:pPr>
                <a:defRPr/>
              </a:pPr>
              <a:t>4/9/2013</a:t>
            </a:fld>
            <a:endParaRPr lang="en-US" altLang="ja-JP"/>
          </a:p>
        </p:txBody>
      </p:sp>
      <p:sp>
        <p:nvSpPr>
          <p:cNvPr id="4" name="Slide Image Placeholder 3"/>
          <p:cNvSpPr>
            <a:spLocks noGrp="1" noRot="1" noChangeAspect="1"/>
          </p:cNvSpPr>
          <p:nvPr>
            <p:ph type="sldImg" idx="2"/>
          </p:nvPr>
        </p:nvSpPr>
        <p:spPr>
          <a:xfrm>
            <a:off x="712788" y="746125"/>
            <a:ext cx="5380037" cy="3725863"/>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wrap="square" lIns="91440" tIns="45720" rIns="91440" bIns="45720" numCol="1" anchor="t" anchorCtr="0" compatLnSpc="1">
            <a:prstTxWarp prst="textNoShape">
              <a:avLst/>
            </a:prstTxWarp>
            <a:normAutofit/>
          </a:bodyPr>
          <a:lstStyle/>
          <a:p>
            <a:pPr lvl="0"/>
            <a:endParaRPr lang="en-US" altLang="ja-JP" noProof="0" dirty="0" smtClean="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ＭＳ Ｐゴシック" pitchFamily="50" charset="-128"/>
                <a:cs typeface="+mn-cs"/>
              </a:defRPr>
            </a:lvl1pPr>
          </a:lstStyle>
          <a:p>
            <a:pPr>
              <a:defRPr/>
            </a:pPr>
            <a:endParaRPr lang="en-US" altLang="ja-JP"/>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ＭＳ Ｐゴシック" pitchFamily="50" charset="-128"/>
              </a:defRPr>
            </a:lvl1pPr>
          </a:lstStyle>
          <a:p>
            <a:pPr>
              <a:defRPr/>
            </a:pPr>
            <a:fld id="{E0A23ED6-9C3F-4E05-B6D2-A6CE5999717A}"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ＭＳ Ｐゴシック" charset="0"/>
      </a:defRPr>
    </a:lvl1pPr>
    <a:lvl2pPr marL="742950" indent="-28575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2pPr>
    <a:lvl3pPr marL="1143000" indent="-2286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3pPr>
    <a:lvl4pPr marL="1600200" indent="-2286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4pPr>
    <a:lvl5pPr marL="2057400" indent="-2286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xfrm>
            <a:off x="193675" y="169863"/>
            <a:ext cx="6416675" cy="4441825"/>
          </a:xfrm>
          <a:noFill/>
          <a:ln>
            <a:solidFill>
              <a:srgbClr val="000000"/>
            </a:solidFill>
            <a:miter lim="800000"/>
            <a:headEnd/>
            <a:tailEnd/>
          </a:ln>
        </p:spPr>
      </p:sp>
      <p:sp>
        <p:nvSpPr>
          <p:cNvPr id="282627" name="Notes Placeholder 2"/>
          <p:cNvSpPr>
            <a:spLocks noGrp="1"/>
          </p:cNvSpPr>
          <p:nvPr>
            <p:ph type="body" idx="1"/>
          </p:nvPr>
        </p:nvSpPr>
        <p:spPr bwMode="auto">
          <a:xfrm>
            <a:off x="161925" y="4721225"/>
            <a:ext cx="6481763" cy="4471988"/>
          </a:xfrm>
          <a:noFill/>
        </p:spPr>
        <p:txBody>
          <a:bodyPr lIns="91434" tIns="45717" rIns="91434" bIns="45717"/>
          <a:lstStyle/>
          <a:p>
            <a:pPr eaLnBrk="1" hangingPunct="1">
              <a:spcBef>
                <a:spcPct val="0"/>
              </a:spcBef>
            </a:pPr>
            <a:endParaRPr lang="ja-JP" altLang="en-US" smtClean="0">
              <a:latin typeface="ＭＳ Ｐゴシック" charset="-128"/>
              <a:ea typeface="ＭＳ Ｐゴシック" charset="-128"/>
            </a:endParaRPr>
          </a:p>
        </p:txBody>
      </p:sp>
      <p:sp>
        <p:nvSpPr>
          <p:cNvPr id="282628"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lIns="91434" tIns="45717" rIns="91434" bIns="45717" anchor="b"/>
          <a:lstStyle/>
          <a:p>
            <a:pPr algn="r"/>
            <a:fld id="{E60D7FAB-DB62-40ED-94CD-2E94E5C6F6F7}" type="slidenum">
              <a:rPr kumimoji="0" lang="en-US" altLang="zh-CN" sz="1200">
                <a:latin typeface="Calibri" pitchFamily="34" charset="0"/>
              </a:rPr>
              <a:pPr algn="r"/>
              <a:t>1</a:t>
            </a:fld>
            <a:endParaRPr kumimoji="0" lang="en-US" altLang="zh-CN"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6"/>
          <p:cNvSpPr>
            <a:spLocks noGrp="1"/>
          </p:cNvSpPr>
          <p:nvPr>
            <p:ph type="sldNum" sz="quarter" idx="5"/>
          </p:nvPr>
        </p:nvSpPr>
        <p:spPr bwMode="auto">
          <a:noFill/>
          <a:ln>
            <a:miter lim="800000"/>
            <a:headEnd/>
            <a:tailEnd/>
          </a:ln>
        </p:spPr>
        <p:txBody>
          <a:bodyPr/>
          <a:lstStyle/>
          <a:p>
            <a:fld id="{834D742E-6097-43A3-A556-7D06F02D8FDA}" type="slidenum">
              <a:rPr lang="en-US" altLang="ja-JP" smtClean="0">
                <a:ea typeface="ＭＳ Ｐゴシック" charset="-128"/>
              </a:rPr>
              <a:pPr/>
              <a:t>10</a:t>
            </a:fld>
            <a:endParaRPr lang="en-US" altLang="ja-JP" smtClean="0">
              <a:ea typeface="ＭＳ Ｐゴシック" charset="-128"/>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5" name="Rectangle 3"/>
          <p:cNvSpPr>
            <a:spLocks noGrp="1" noChangeArrowheads="1"/>
          </p:cNvSpPr>
          <p:nvPr>
            <p:ph type="body" idx="1"/>
          </p:nvPr>
        </p:nvSpPr>
        <p:spPr bwMode="auto">
          <a:xfrm>
            <a:off x="450850" y="4610100"/>
            <a:ext cx="5975350" cy="5184775"/>
          </a:xfrm>
          <a:noFill/>
        </p:spPr>
        <p:txBody>
          <a:bodyPr/>
          <a:lstStyle/>
          <a:p>
            <a:pPr algn="just" eaLnBrk="1" hangingPunct="1">
              <a:lnSpc>
                <a:spcPct val="70000"/>
              </a:lnSpc>
            </a:pPr>
            <a:r>
              <a:rPr kumimoji="0" lang="en-US" altLang="ja-JP" sz="1400" smtClean="0">
                <a:latin typeface="ＭＳ Ｐゴシック" charset="-128"/>
                <a:ea typeface="ＭＳ Ｐゴシック" charset="-128"/>
              </a:rPr>
              <a:t>〔</a:t>
            </a:r>
            <a:r>
              <a:rPr kumimoji="0" lang="ja-JP" altLang="en-US" sz="1400" smtClean="0">
                <a:latin typeface="ＭＳ Ｐゴシック" charset="-128"/>
                <a:ea typeface="ＭＳ Ｐゴシック" charset="-128"/>
              </a:rPr>
              <a:t>狙い</a:t>
            </a:r>
            <a:r>
              <a:rPr kumimoji="0" lang="en-US" altLang="ja-JP" sz="1400" smtClean="0">
                <a:latin typeface="ＭＳ Ｐゴシック" charset="-128"/>
                <a:ea typeface="ＭＳ Ｐゴシック" charset="-128"/>
              </a:rPr>
              <a:t>〕</a:t>
            </a:r>
          </a:p>
          <a:p>
            <a:pPr algn="just" eaLnBrk="1" hangingPunct="1">
              <a:lnSpc>
                <a:spcPct val="70000"/>
              </a:lnSpc>
            </a:pPr>
            <a:r>
              <a:rPr kumimoji="0" lang="ja-JP" altLang="en-US" sz="1400" smtClean="0">
                <a:latin typeface="ＭＳ Ｐゴシック" charset="-128"/>
                <a:ea typeface="ＭＳ Ｐゴシック" charset="-128"/>
              </a:rPr>
              <a:t>国際特許分類により、特許文献が技術的観点から分類整理されていること、その構造について理解させる。</a:t>
            </a:r>
            <a:endParaRPr kumimoji="0" lang="en-US" altLang="ja-JP" sz="1400" smtClean="0">
              <a:latin typeface="ＭＳ Ｐゴシック" charset="-128"/>
              <a:ea typeface="ＭＳ Ｐゴシック" charset="-128"/>
            </a:endParaRPr>
          </a:p>
          <a:p>
            <a:pPr algn="just" eaLnBrk="1" hangingPunct="1">
              <a:lnSpc>
                <a:spcPct val="70000"/>
              </a:lnSpc>
            </a:pPr>
            <a:endParaRPr kumimoji="0" lang="en-US" altLang="ja-JP" sz="1400" smtClean="0">
              <a:latin typeface="ＭＳ Ｐゴシック" charset="-128"/>
              <a:ea typeface="ＭＳ Ｐゴシック" charset="-128"/>
            </a:endParaRPr>
          </a:p>
          <a:p>
            <a:pPr algn="just" eaLnBrk="1" hangingPunct="1">
              <a:lnSpc>
                <a:spcPct val="70000"/>
              </a:lnSpc>
            </a:pPr>
            <a:r>
              <a:rPr kumimoji="0" lang="en-US" altLang="ja-JP" sz="1400" smtClean="0">
                <a:latin typeface="ＭＳ Ｐゴシック" charset="-128"/>
                <a:ea typeface="ＭＳ Ｐゴシック" charset="-128"/>
              </a:rPr>
              <a:t>〔</a:t>
            </a:r>
            <a:r>
              <a:rPr kumimoji="0" lang="ja-JP" altLang="en-US" sz="1400" smtClean="0">
                <a:latin typeface="ＭＳ Ｐゴシック" charset="-128"/>
                <a:ea typeface="ＭＳ Ｐゴシック" charset="-128"/>
              </a:rPr>
              <a:t>説明</a:t>
            </a:r>
            <a:r>
              <a:rPr kumimoji="0" lang="en-US" altLang="ja-JP" sz="1400" smtClean="0">
                <a:latin typeface="ＭＳ Ｐゴシック" charset="-128"/>
                <a:ea typeface="ＭＳ Ｐゴシック" charset="-128"/>
              </a:rPr>
              <a:t>〕</a:t>
            </a:r>
          </a:p>
          <a:p>
            <a:pPr algn="just" eaLnBrk="1" hangingPunct="1">
              <a:lnSpc>
                <a:spcPct val="70000"/>
              </a:lnSpc>
            </a:pPr>
            <a:r>
              <a:rPr kumimoji="0" lang="en-US" altLang="ja-JP" sz="1400" smtClean="0">
                <a:latin typeface="ＭＳ Ｐゴシック" charset="-128"/>
                <a:ea typeface="ＭＳ Ｐゴシック" charset="-128"/>
              </a:rPr>
              <a:t>□</a:t>
            </a:r>
            <a:r>
              <a:rPr kumimoji="0" lang="ja-JP" altLang="en-US" sz="1400" smtClean="0">
                <a:latin typeface="ＭＳ Ｐゴシック" charset="-128"/>
                <a:ea typeface="ＭＳ Ｐゴシック" charset="-128"/>
              </a:rPr>
              <a:t>国際特許分類</a:t>
            </a:r>
          </a:p>
          <a:p>
            <a:pPr algn="just" eaLnBrk="1" hangingPunct="1">
              <a:lnSpc>
                <a:spcPct val="70000"/>
              </a:lnSpc>
            </a:pPr>
            <a:r>
              <a:rPr kumimoji="0" lang="ja-JP" altLang="en-US" sz="1400" smtClean="0">
                <a:latin typeface="ＭＳ Ｐゴシック" charset="-128"/>
                <a:ea typeface="ＭＳ Ｐゴシック" charset="-128"/>
              </a:rPr>
              <a:t>国際特許分類（</a:t>
            </a:r>
            <a:r>
              <a:rPr kumimoji="0" lang="en-US" altLang="ja-JP" sz="1400" smtClean="0">
                <a:latin typeface="ＭＳ Ｐゴシック" charset="-128"/>
                <a:ea typeface="ＭＳ Ｐゴシック" charset="-128"/>
              </a:rPr>
              <a:t>International Patent Classification </a:t>
            </a:r>
            <a:r>
              <a:rPr kumimoji="0" lang="ja-JP" altLang="en-US" sz="1400" smtClean="0">
                <a:latin typeface="ＭＳ Ｐゴシック" charset="-128"/>
                <a:ea typeface="ＭＳ Ｐゴシック" charset="-128"/>
              </a:rPr>
              <a:t>略してＩＰＣと呼ばれる）は、発明に関する全技術分野をＡからＨの</a:t>
            </a:r>
            <a:r>
              <a:rPr kumimoji="0" lang="en-US" altLang="ja-JP" sz="1400" smtClean="0">
                <a:latin typeface="ＭＳ Ｐゴシック" charset="-128"/>
                <a:ea typeface="ＭＳ Ｐゴシック" charset="-128"/>
              </a:rPr>
              <a:t>8</a:t>
            </a:r>
            <a:r>
              <a:rPr kumimoji="0" lang="ja-JP" altLang="en-US" sz="1400" smtClean="0">
                <a:latin typeface="ＭＳ Ｐゴシック" charset="-128"/>
                <a:ea typeface="ＭＳ Ｐゴシック" charset="-128"/>
              </a:rPr>
              <a:t>つのセクションに分け、それぞれを段階的に細分化</a:t>
            </a:r>
          </a:p>
          <a:p>
            <a:pPr algn="just" eaLnBrk="1" hangingPunct="1">
              <a:lnSpc>
                <a:spcPct val="70000"/>
              </a:lnSpc>
            </a:pPr>
            <a:r>
              <a:rPr kumimoji="0" lang="ja-JP" altLang="en-US" sz="1400" smtClean="0">
                <a:latin typeface="ＭＳ Ｐゴシック" charset="-128"/>
                <a:ea typeface="ＭＳ Ｐゴシック" charset="-128"/>
              </a:rPr>
              <a:t>国際特許分類表は、各セクションごとに、特許庁のホームページから簡単にダウンロード可能</a:t>
            </a:r>
          </a:p>
          <a:p>
            <a:pPr algn="just" eaLnBrk="1" hangingPunct="1">
              <a:lnSpc>
                <a:spcPct val="70000"/>
              </a:lnSpc>
            </a:pPr>
            <a:r>
              <a:rPr kumimoji="0" lang="ja-JP" altLang="en-US" sz="1400" smtClean="0">
                <a:latin typeface="ＭＳ Ｐゴシック" charset="-128"/>
                <a:ea typeface="ＭＳ Ｐゴシック" charset="-128"/>
              </a:rPr>
              <a:t>□国際特許分類の表記方法</a:t>
            </a:r>
          </a:p>
          <a:p>
            <a:pPr algn="just" eaLnBrk="1" hangingPunct="1">
              <a:lnSpc>
                <a:spcPct val="70000"/>
              </a:lnSpc>
            </a:pPr>
            <a:r>
              <a:rPr kumimoji="0" lang="ja-JP" altLang="en-US" sz="1400" smtClean="0">
                <a:latin typeface="ＭＳ Ｐゴシック" charset="-128"/>
                <a:ea typeface="ＭＳ Ｐゴシック" charset="-128"/>
              </a:rPr>
              <a:t>国際特許分類は、セクション、クラス、サブクラス、メイングループ、サブグループへと順次階層的に細分化。</a:t>
            </a:r>
            <a:endParaRPr kumimoji="0" lang="ja-JP" altLang="en-US" sz="1700" smtClean="0">
              <a:latin typeface="ＭＳ Ｐゴシック" charset="-128"/>
              <a:ea typeface="ＭＳ Ｐゴシック" charset="-128"/>
            </a:endParaRPr>
          </a:p>
          <a:p>
            <a:pPr algn="just" eaLnBrk="1" hangingPunct="1">
              <a:lnSpc>
                <a:spcPct val="70000"/>
              </a:lnSpc>
            </a:pPr>
            <a:r>
              <a:rPr kumimoji="0" lang="ja-JP" altLang="en-US" smtClean="0">
                <a:latin typeface="ＭＳ Ｐゴシック" charset="-128"/>
                <a:ea typeface="ＭＳ Ｐゴシック" charset="-128"/>
              </a:rPr>
              <a:t>①セクション</a:t>
            </a:r>
          </a:p>
          <a:p>
            <a:pPr algn="just" eaLnBrk="1" hangingPunct="1">
              <a:lnSpc>
                <a:spcPct val="70000"/>
              </a:lnSpc>
            </a:pPr>
            <a:r>
              <a:rPr kumimoji="0" lang="ja-JP" altLang="en-US" smtClean="0">
                <a:latin typeface="ＭＳ Ｐゴシック" charset="-128"/>
                <a:ea typeface="ＭＳ Ｐゴシック" charset="-128"/>
              </a:rPr>
              <a:t>　セクションは、特許の対象である全技術をＡからＨのアルファベット大文字１個からなる表示記号で表記。</a:t>
            </a:r>
          </a:p>
          <a:p>
            <a:pPr algn="just" eaLnBrk="1" hangingPunct="1">
              <a:lnSpc>
                <a:spcPct val="70000"/>
              </a:lnSpc>
            </a:pPr>
            <a:r>
              <a:rPr kumimoji="0" lang="ja-JP" altLang="en-US" smtClean="0">
                <a:latin typeface="ＭＳ Ｐゴシック" charset="-128"/>
                <a:ea typeface="ＭＳ Ｐゴシック" charset="-128"/>
              </a:rPr>
              <a:t>　＜セクション＞		</a:t>
            </a:r>
          </a:p>
          <a:p>
            <a:pPr algn="just" eaLnBrk="1" hangingPunct="1">
              <a:lnSpc>
                <a:spcPct val="70000"/>
              </a:lnSpc>
            </a:pPr>
            <a:r>
              <a:rPr kumimoji="0" lang="ja-JP" altLang="en-US" smtClean="0">
                <a:latin typeface="ＭＳ Ｐゴシック" charset="-128"/>
                <a:ea typeface="ＭＳ Ｐゴシック" charset="-128"/>
              </a:rPr>
              <a:t>Ａ 生活必需品（農業、食料品；たばこ、個人用品または家庭用品、健康</a:t>
            </a: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娯楽）</a:t>
            </a:r>
          </a:p>
          <a:p>
            <a:pPr algn="just" eaLnBrk="1" hangingPunct="1">
              <a:lnSpc>
                <a:spcPct val="70000"/>
              </a:lnSpc>
            </a:pPr>
            <a:r>
              <a:rPr kumimoji="0" lang="ja-JP" altLang="en-US" smtClean="0">
                <a:latin typeface="ＭＳ Ｐゴシック" charset="-128"/>
                <a:ea typeface="ＭＳ Ｐゴシック" charset="-128"/>
              </a:rPr>
              <a:t>Ｂ 処理操作</a:t>
            </a: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運輸</a:t>
            </a: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分離</a:t>
            </a: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混合、成形、印刷、運輸）	</a:t>
            </a:r>
          </a:p>
          <a:p>
            <a:pPr algn="just" eaLnBrk="1" hangingPunct="1">
              <a:lnSpc>
                <a:spcPct val="70000"/>
              </a:lnSpc>
            </a:pPr>
            <a:r>
              <a:rPr kumimoji="0" lang="ja-JP" altLang="en-US" smtClean="0">
                <a:latin typeface="ＭＳ Ｐゴシック" charset="-128"/>
                <a:ea typeface="ＭＳ Ｐゴシック" charset="-128"/>
              </a:rPr>
              <a:t>Ｃ 化学；冶金（化学、冶金）	</a:t>
            </a:r>
          </a:p>
          <a:p>
            <a:pPr algn="just" eaLnBrk="1" hangingPunct="1">
              <a:lnSpc>
                <a:spcPct val="70000"/>
              </a:lnSpc>
            </a:pPr>
            <a:r>
              <a:rPr kumimoji="0" lang="ja-JP" altLang="en-US" smtClean="0">
                <a:latin typeface="ＭＳ Ｐゴシック" charset="-128"/>
                <a:ea typeface="ＭＳ Ｐゴシック" charset="-128"/>
              </a:rPr>
              <a:t>Ｄ 繊維</a:t>
            </a: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紙（繊維または他に分類されない可とう性材料、紙）	</a:t>
            </a:r>
          </a:p>
          <a:p>
            <a:pPr algn="just" eaLnBrk="1" hangingPunct="1">
              <a:lnSpc>
                <a:spcPct val="70000"/>
              </a:lnSpc>
            </a:pPr>
            <a:r>
              <a:rPr kumimoji="0" lang="ja-JP" altLang="en-US" smtClean="0">
                <a:latin typeface="ＭＳ Ｐゴシック" charset="-128"/>
                <a:ea typeface="ＭＳ Ｐゴシック" charset="-128"/>
              </a:rPr>
              <a:t>Ｅ 固定構造物（建造物、地中削孔</a:t>
            </a: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採鉱）</a:t>
            </a:r>
          </a:p>
          <a:p>
            <a:pPr algn="just" eaLnBrk="1" hangingPunct="1">
              <a:lnSpc>
                <a:spcPct val="70000"/>
              </a:lnSpc>
            </a:pPr>
            <a:r>
              <a:rPr kumimoji="0" lang="ja-JP" altLang="en-US" smtClean="0">
                <a:latin typeface="ＭＳ Ｐゴシック" charset="-128"/>
                <a:ea typeface="ＭＳ Ｐゴシック" charset="-128"/>
              </a:rPr>
              <a:t>Ｆ 機械工学</a:t>
            </a: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照明</a:t>
            </a: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加熱</a:t>
            </a: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武器</a:t>
            </a: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爆破（機関またはポンプ、工学一般、照明</a:t>
            </a: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加熱、武器</a:t>
            </a: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爆破）</a:t>
            </a:r>
          </a:p>
          <a:p>
            <a:pPr algn="just" eaLnBrk="1" hangingPunct="1">
              <a:lnSpc>
                <a:spcPct val="70000"/>
              </a:lnSpc>
            </a:pPr>
            <a:r>
              <a:rPr kumimoji="0" lang="ja-JP" altLang="en-US" smtClean="0">
                <a:latin typeface="ＭＳ Ｐゴシック" charset="-128"/>
                <a:ea typeface="ＭＳ Ｐゴシック" charset="-128"/>
              </a:rPr>
              <a:t>Ｇ 物理学（光学、原始核工学）	</a:t>
            </a:r>
          </a:p>
          <a:p>
            <a:pPr eaLnBrk="1" hangingPunct="1">
              <a:lnSpc>
                <a:spcPct val="70000"/>
              </a:lnSpc>
            </a:pPr>
            <a:r>
              <a:rPr kumimoji="0" lang="ja-JP" altLang="en-US" smtClean="0">
                <a:latin typeface="ＭＳ Ｐゴシック" charset="-128"/>
                <a:ea typeface="ＭＳ Ｐゴシック" charset="-128"/>
              </a:rPr>
              <a:t>Ｈ 電気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6"/>
          <p:cNvSpPr>
            <a:spLocks noGrp="1"/>
          </p:cNvSpPr>
          <p:nvPr>
            <p:ph type="sldNum" sz="quarter" idx="5"/>
          </p:nvPr>
        </p:nvSpPr>
        <p:spPr bwMode="auto">
          <a:noFill/>
          <a:ln>
            <a:miter lim="800000"/>
            <a:headEnd/>
            <a:tailEnd/>
          </a:ln>
        </p:spPr>
        <p:txBody>
          <a:bodyPr/>
          <a:lstStyle/>
          <a:p>
            <a:fld id="{65A409FE-EBA1-4500-AB9C-BC61A6CC6A3A}" type="slidenum">
              <a:rPr lang="en-US" altLang="ja-JP" smtClean="0">
                <a:ea typeface="ＭＳ Ｐゴシック" charset="-128"/>
              </a:rPr>
              <a:pPr/>
              <a:t>11</a:t>
            </a:fld>
            <a:endParaRPr lang="en-US" altLang="ja-JP" smtClean="0">
              <a:ea typeface="ＭＳ Ｐゴシック" charset="-128"/>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a:lstStyle/>
          <a:p>
            <a:pPr eaLnBrk="1" hangingPunct="1"/>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狙い</a:t>
            </a:r>
            <a:r>
              <a:rPr kumimoji="0" lang="en-US" altLang="ja-JP" sz="1600" smtClean="0">
                <a:latin typeface="ＭＳ Ｐゴシック" charset="-128"/>
                <a:ea typeface="ＭＳ Ｐゴシック" charset="-128"/>
              </a:rPr>
              <a:t>〕</a:t>
            </a:r>
          </a:p>
          <a:p>
            <a:pPr eaLnBrk="1" hangingPunct="1"/>
            <a:r>
              <a:rPr kumimoji="0" lang="ja-JP" altLang="en-US" sz="1600" smtClean="0">
                <a:latin typeface="ＭＳ Ｐゴシック" charset="-128"/>
                <a:ea typeface="ＭＳ Ｐゴシック" charset="-128"/>
              </a:rPr>
              <a:t>ＩＰＣを細分化した我が国が独自に付与しているＦＩについてその構造を説明する。</a:t>
            </a:r>
            <a:endParaRPr kumimoji="0" lang="en-US" altLang="ja-JP" sz="1600" smtClean="0">
              <a:latin typeface="ＭＳ Ｐゴシック" charset="-128"/>
              <a:ea typeface="ＭＳ Ｐゴシック" charset="-128"/>
            </a:endParaRPr>
          </a:p>
          <a:p>
            <a:pPr eaLnBrk="1" hangingPunct="1"/>
            <a:endParaRPr kumimoji="0" lang="en-US" altLang="ja-JP" sz="1600" smtClean="0">
              <a:latin typeface="ＭＳ Ｐゴシック" charset="-128"/>
              <a:ea typeface="ＭＳ Ｐゴシック" charset="-128"/>
            </a:endParaRPr>
          </a:p>
          <a:p>
            <a:pPr eaLnBrk="1" hangingPunct="1"/>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説明</a:t>
            </a:r>
            <a:r>
              <a:rPr kumimoji="0" lang="en-US" altLang="ja-JP" sz="1600" smtClean="0">
                <a:latin typeface="ＭＳ Ｐゴシック" charset="-128"/>
                <a:ea typeface="ＭＳ Ｐゴシック" charset="-128"/>
              </a:rPr>
              <a:t>〕</a:t>
            </a:r>
          </a:p>
          <a:p>
            <a:pPr eaLnBrk="1" hangingPunct="1"/>
            <a:r>
              <a:rPr kumimoji="0" lang="ja-JP" altLang="en-US" sz="1600" smtClean="0">
                <a:latin typeface="ＭＳ Ｐゴシック" charset="-128"/>
                <a:ea typeface="ＭＳ Ｐゴシック" charset="-128"/>
              </a:rPr>
              <a:t>　ＦＩが、ＩＰＣでは、区分けが粗すぎるため、効率的な検索を行うことができない部分をさらに細かく区分するために、日本独自で用いる分類であることを説明する。</a:t>
            </a:r>
            <a:endParaRPr kumimoji="0" lang="en-US" altLang="ja-JP" sz="1600" smtClean="0">
              <a:latin typeface="ＭＳ Ｐゴシック" charset="-128"/>
              <a:ea typeface="ＭＳ Ｐゴシック" charset="-128"/>
            </a:endParaRPr>
          </a:p>
          <a:p>
            <a:pPr eaLnBrk="1" hangingPunct="1"/>
            <a:r>
              <a:rPr kumimoji="0" lang="ja-JP" altLang="en-US" sz="1600" smtClean="0">
                <a:latin typeface="ＭＳ Ｐゴシック" charset="-128"/>
                <a:ea typeface="ＭＳ Ｐゴシック" charset="-128"/>
              </a:rPr>
              <a:t>　なお、現在、日本、米国、欧州、中国、韓国のいわゆる５大特許庁間でＩＰＣをさらに細分化した共通の検索用分類の策定作業を行っているところである。</a:t>
            </a:r>
            <a:endParaRPr kumimoji="0" lang="en-US" altLang="ja-JP" sz="1600" smtClean="0">
              <a:latin typeface="ＭＳ Ｐゴシック" charset="-128"/>
              <a:ea typeface="ＭＳ Ｐゴシック" charset="-128"/>
            </a:endParaRPr>
          </a:p>
          <a:p>
            <a:pPr eaLnBrk="1" hangingPunct="1"/>
            <a:r>
              <a:rPr kumimoji="0" lang="ja-JP" altLang="en-US" smtClean="0">
                <a:latin typeface="ＭＳ Ｐゴシック" charset="-128"/>
                <a:ea typeface="ＭＳ Ｐゴシック" charset="-128"/>
              </a:rPr>
              <a:t>　</a:t>
            </a:r>
            <a:endParaRPr kumimoji="0" lang="ja-JP" altLang="ja-JP" smtClean="0">
              <a:latin typeface="ＭＳ Ｐゴシック" charset="-128"/>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6"/>
          <p:cNvSpPr>
            <a:spLocks noGrp="1"/>
          </p:cNvSpPr>
          <p:nvPr>
            <p:ph type="sldNum" sz="quarter" idx="5"/>
          </p:nvPr>
        </p:nvSpPr>
        <p:spPr bwMode="auto">
          <a:noFill/>
          <a:ln>
            <a:miter lim="800000"/>
            <a:headEnd/>
            <a:tailEnd/>
          </a:ln>
        </p:spPr>
        <p:txBody>
          <a:bodyPr/>
          <a:lstStyle/>
          <a:p>
            <a:fld id="{98977E35-B96C-4315-9D32-17D5EB69A37B}" type="slidenum">
              <a:rPr lang="en-US" altLang="ja-JP" smtClean="0">
                <a:ea typeface="ＭＳ Ｐゴシック" charset="-128"/>
              </a:rPr>
              <a:pPr/>
              <a:t>12</a:t>
            </a:fld>
            <a:endParaRPr lang="en-US" altLang="ja-JP" smtClean="0">
              <a:ea typeface="ＭＳ Ｐゴシック" charset="-128"/>
            </a:endParaRPr>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1" name="Rectangle 3"/>
          <p:cNvSpPr>
            <a:spLocks noGrp="1" noChangeArrowheads="1"/>
          </p:cNvSpPr>
          <p:nvPr>
            <p:ph type="body" idx="1"/>
          </p:nvPr>
        </p:nvSpPr>
        <p:spPr bwMode="auto">
          <a:noFill/>
        </p:spPr>
        <p:txBody>
          <a:bodyPr/>
          <a:lstStyle/>
          <a:p>
            <a:pPr eaLnBrk="1" hangingPunct="1">
              <a:spcBef>
                <a:spcPct val="0"/>
              </a:spcBef>
            </a:pPr>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狙い</a:t>
            </a:r>
            <a:r>
              <a:rPr kumimoji="0" lang="en-US" altLang="ja-JP" sz="1600" smtClean="0">
                <a:latin typeface="ＭＳ Ｐゴシック" charset="-128"/>
                <a:ea typeface="ＭＳ Ｐゴシック" charset="-128"/>
              </a:rPr>
              <a:t>〕</a:t>
            </a:r>
          </a:p>
          <a:p>
            <a:pPr eaLnBrk="1" hangingPunct="1">
              <a:spcBef>
                <a:spcPct val="0"/>
              </a:spcBef>
            </a:pPr>
            <a:r>
              <a:rPr kumimoji="0" lang="ja-JP" altLang="en-US" sz="1600" smtClean="0">
                <a:latin typeface="ＭＳ Ｐゴシック" charset="-128"/>
                <a:ea typeface="ＭＳ Ｐゴシック" charset="-128"/>
              </a:rPr>
              <a:t>日本独特の特許情報検索手段であるＦタームについて説明する。</a:t>
            </a:r>
            <a:endParaRPr kumimoji="0" lang="en-US" altLang="ja-JP" sz="1600" smtClean="0">
              <a:latin typeface="ＭＳ Ｐゴシック" charset="-128"/>
              <a:ea typeface="ＭＳ Ｐゴシック" charset="-128"/>
            </a:endParaRPr>
          </a:p>
          <a:p>
            <a:pPr eaLnBrk="1" hangingPunct="1">
              <a:spcBef>
                <a:spcPct val="0"/>
              </a:spcBef>
            </a:pPr>
            <a:endParaRPr kumimoji="0" lang="en-US" altLang="ja-JP" sz="1600" smtClean="0">
              <a:latin typeface="ＭＳ Ｐゴシック" charset="-128"/>
              <a:ea typeface="ＭＳ Ｐゴシック" charset="-128"/>
            </a:endParaRPr>
          </a:p>
          <a:p>
            <a:pPr eaLnBrk="1" hangingPunct="1">
              <a:spcBef>
                <a:spcPct val="0"/>
              </a:spcBef>
            </a:pPr>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説明</a:t>
            </a:r>
            <a:r>
              <a:rPr kumimoji="0" lang="en-US" altLang="ja-JP" sz="1600" smtClean="0">
                <a:latin typeface="ＭＳ Ｐゴシック" charset="-128"/>
                <a:ea typeface="ＭＳ Ｐゴシック" charset="-128"/>
              </a:rPr>
              <a:t>〕</a:t>
            </a:r>
          </a:p>
          <a:p>
            <a:pPr eaLnBrk="1" hangingPunct="1">
              <a:spcBef>
                <a:spcPct val="0"/>
              </a:spcBef>
            </a:pPr>
            <a:r>
              <a:rPr kumimoji="0" lang="ja-JP" altLang="en-US" sz="1600" smtClean="0">
                <a:latin typeface="ＭＳ Ｐゴシック" charset="-128"/>
                <a:ea typeface="ＭＳ Ｐゴシック" charset="-128"/>
              </a:rPr>
              <a:t>・テーマコード</a:t>
            </a:r>
            <a:endParaRPr kumimoji="0" lang="en-US" altLang="ja-JP" sz="1600" smtClean="0">
              <a:latin typeface="ＭＳ Ｐゴシック" charset="-128"/>
              <a:ea typeface="ＭＳ Ｐゴシック" charset="-128"/>
            </a:endParaRPr>
          </a:p>
          <a:p>
            <a:pPr eaLnBrk="1" hangingPunct="1">
              <a:spcBef>
                <a:spcPct val="0"/>
              </a:spcBef>
            </a:pPr>
            <a:r>
              <a:rPr kumimoji="0" lang="ja-JP" altLang="en-US" sz="1600" smtClean="0">
                <a:latin typeface="ＭＳ Ｐゴシック" charset="-128"/>
                <a:ea typeface="ＭＳ Ｐゴシック" charset="-128"/>
              </a:rPr>
              <a:t>　特許情報を、２６００のテーマに区分し、そのうち約１８００のテーマについてＦタームが作成されており、Ｆタームを用いた調査を可能としている。</a:t>
            </a:r>
            <a:endParaRPr kumimoji="0" lang="en-US" altLang="ja-JP" sz="1600" smtClean="0">
              <a:latin typeface="ＭＳ Ｐゴシック" charset="-128"/>
              <a:ea typeface="ＭＳ Ｐゴシック" charset="-128"/>
            </a:endParaRPr>
          </a:p>
          <a:p>
            <a:pPr eaLnBrk="1" hangingPunct="1">
              <a:spcBef>
                <a:spcPct val="0"/>
              </a:spcBef>
            </a:pPr>
            <a:endParaRPr kumimoji="0" lang="en-US" altLang="ja-JP" sz="1600" smtClean="0">
              <a:latin typeface="ＭＳ Ｐゴシック" charset="-128"/>
              <a:ea typeface="ＭＳ Ｐゴシック" charset="-128"/>
            </a:endParaRPr>
          </a:p>
          <a:p>
            <a:pPr eaLnBrk="1" hangingPunct="1">
              <a:spcBef>
                <a:spcPct val="0"/>
              </a:spcBef>
            </a:pPr>
            <a:r>
              <a:rPr kumimoji="0" lang="ja-JP" altLang="en-US" sz="1600" smtClean="0">
                <a:latin typeface="ＭＳ Ｐゴシック" charset="-128"/>
                <a:ea typeface="ＭＳ Ｐゴシック" charset="-128"/>
              </a:rPr>
              <a:t>・Ｆターム</a:t>
            </a:r>
            <a:endParaRPr kumimoji="0" lang="en-US" altLang="ja-JP" sz="1600" smtClean="0">
              <a:latin typeface="ＭＳ Ｐゴシック" charset="-128"/>
              <a:ea typeface="ＭＳ Ｐゴシック" charset="-128"/>
            </a:endParaRPr>
          </a:p>
          <a:p>
            <a:pPr eaLnBrk="1" hangingPunct="1">
              <a:spcBef>
                <a:spcPct val="0"/>
              </a:spcBef>
            </a:pPr>
            <a:r>
              <a:rPr kumimoji="0" lang="ja-JP" altLang="en-US" sz="1600" smtClean="0">
                <a:latin typeface="ＭＳ Ｐゴシック" charset="-128"/>
                <a:ea typeface="ＭＳ Ｐゴシック" charset="-128"/>
              </a:rPr>
              <a:t>　Ｆタームとは、テーマのカバーする技術範囲の特許文献をいろいろな切り口の観点を用意して、検索キーとして複数付与することにより、その複数の観点を組み合わせることで、調査する文献を絞り込むことが可能となる。</a:t>
            </a:r>
            <a:endParaRPr kumimoji="0" lang="en-US" altLang="ja-JP" sz="1600" smtClean="0">
              <a:latin typeface="ＭＳ Ｐゴシック" charset="-128"/>
              <a:ea typeface="ＭＳ Ｐゴシック" charset="-128"/>
            </a:endParaRPr>
          </a:p>
          <a:p>
            <a:pPr eaLnBrk="1" hangingPunct="1">
              <a:spcBef>
                <a:spcPct val="0"/>
              </a:spcBef>
            </a:pPr>
            <a:r>
              <a:rPr kumimoji="0" lang="ja-JP" altLang="en-US" sz="1600" smtClean="0">
                <a:latin typeface="ＭＳ Ｐゴシック" charset="-128"/>
                <a:ea typeface="ＭＳ Ｐゴシック" charset="-128"/>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6"/>
          <p:cNvSpPr>
            <a:spLocks noGrp="1"/>
          </p:cNvSpPr>
          <p:nvPr>
            <p:ph type="sldNum" sz="quarter" idx="5"/>
          </p:nvPr>
        </p:nvSpPr>
        <p:spPr bwMode="auto">
          <a:noFill/>
          <a:ln>
            <a:miter lim="800000"/>
            <a:headEnd/>
            <a:tailEnd/>
          </a:ln>
        </p:spPr>
        <p:txBody>
          <a:bodyPr/>
          <a:lstStyle/>
          <a:p>
            <a:fld id="{0B3F5B55-A707-49A3-9CEB-A6344BB00141}" type="slidenum">
              <a:rPr lang="en-US" altLang="ja-JP" smtClean="0">
                <a:ea typeface="ＭＳ Ｐゴシック" charset="-128"/>
              </a:rPr>
              <a:pPr/>
              <a:t>13</a:t>
            </a:fld>
            <a:endParaRPr lang="en-US" altLang="ja-JP" smtClean="0">
              <a:ea typeface="ＭＳ Ｐゴシック" charset="-128"/>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xfrm>
            <a:off x="401638" y="4721225"/>
            <a:ext cx="6002337" cy="4945063"/>
          </a:xfrm>
          <a:noFill/>
        </p:spPr>
        <p:txBody>
          <a:bodyPr/>
          <a:lstStyle/>
          <a:p>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狙い</a:t>
            </a:r>
            <a:r>
              <a:rPr kumimoji="0" lang="en-US" altLang="ja-JP" sz="1600" smtClean="0">
                <a:latin typeface="ＭＳ Ｐゴシック" charset="-128"/>
                <a:ea typeface="ＭＳ Ｐゴシック" charset="-128"/>
              </a:rPr>
              <a:t>〕</a:t>
            </a:r>
          </a:p>
          <a:p>
            <a:r>
              <a:rPr kumimoji="0" lang="ja-JP" altLang="en-US" sz="1600" smtClean="0">
                <a:latin typeface="ＭＳ Ｐゴシック" charset="-128"/>
                <a:ea typeface="ＭＳ Ｐゴシック" charset="-128"/>
              </a:rPr>
              <a:t>特許電子図書館（ＩＰＤＬ）により特許情報が検索可能であることを紹介する。</a:t>
            </a:r>
            <a:endParaRPr kumimoji="0" lang="en-US" altLang="ja-JP" sz="1600" smtClean="0">
              <a:latin typeface="ＭＳ Ｐゴシック" charset="-128"/>
              <a:ea typeface="ＭＳ Ｐゴシック" charset="-128"/>
            </a:endParaRPr>
          </a:p>
          <a:p>
            <a:r>
              <a:rPr kumimoji="0" lang="ja-JP" altLang="en-US" sz="1600" smtClean="0">
                <a:latin typeface="ＭＳ Ｐゴシック" charset="-128"/>
                <a:ea typeface="ＭＳ Ｐゴシック" charset="-128"/>
              </a:rPr>
              <a:t>特許電子図書館 </a:t>
            </a:r>
            <a:r>
              <a:rPr kumimoji="0" lang="en-US" altLang="ja-JP" sz="1600" smtClean="0">
                <a:latin typeface="ＭＳ Ｐゴシック" charset="-128"/>
                <a:ea typeface="ＭＳ Ｐゴシック" charset="-128"/>
              </a:rPr>
              <a:t>｢IPDL｣ http://www.ipdl.inpit.go.jp/homepg.ipdl</a:t>
            </a:r>
          </a:p>
          <a:p>
            <a:endParaRPr kumimoji="0" lang="en-US" altLang="ja-JP" sz="1600" smtClean="0">
              <a:latin typeface="ＭＳ Ｐゴシック" charset="-128"/>
              <a:ea typeface="ＭＳ Ｐゴシック" charset="-128"/>
            </a:endParaRPr>
          </a:p>
          <a:p>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説明</a:t>
            </a:r>
            <a:r>
              <a:rPr kumimoji="0" lang="en-US" altLang="ja-JP" sz="1600" smtClean="0">
                <a:latin typeface="ＭＳ Ｐゴシック" charset="-128"/>
                <a:ea typeface="ＭＳ Ｐゴシック" charset="-128"/>
              </a:rPr>
              <a:t>〕</a:t>
            </a:r>
          </a:p>
          <a:p>
            <a:r>
              <a:rPr kumimoji="0" lang="zh-TW" altLang="en-US" sz="1600" smtClean="0">
                <a:latin typeface="ＭＳ Ｐゴシック" charset="-128"/>
                <a:ea typeface="ＭＳ Ｐゴシック" charset="-128"/>
              </a:rPr>
              <a:t>工業所有権情報研修館</a:t>
            </a:r>
            <a:r>
              <a:rPr kumimoji="0" lang="ja-JP" altLang="en-US" sz="1600" smtClean="0">
                <a:latin typeface="ＭＳ Ｐゴシック" charset="-128"/>
                <a:ea typeface="ＭＳ Ｐゴシック" charset="-128"/>
              </a:rPr>
              <a:t>による特許に関する情報検索サイト。明治以降に発行された特許・実用新案・意匠・商標とその関連情報について検索可能</a:t>
            </a:r>
          </a:p>
          <a:p>
            <a:r>
              <a:rPr kumimoji="0" lang="ja-JP" altLang="en-US" sz="1400" smtClean="0">
                <a:latin typeface="ＭＳ Ｐゴシック" charset="-128"/>
                <a:ea typeface="ＭＳ Ｐゴシック" charset="-128"/>
              </a:rPr>
              <a:t>　・「公報テキスト検索」：技術用語や出願人名により特許情報が検索　</a:t>
            </a:r>
            <a:endParaRPr kumimoji="0" lang="en-US" altLang="ja-JP" sz="1400" smtClean="0">
              <a:latin typeface="ＭＳ Ｐゴシック" charset="-128"/>
              <a:ea typeface="ＭＳ Ｐゴシック" charset="-128"/>
            </a:endParaRPr>
          </a:p>
          <a:p>
            <a:r>
              <a:rPr kumimoji="0" lang="ja-JP" altLang="en-US" sz="1400" smtClean="0">
                <a:latin typeface="ＭＳ Ｐゴシック" charset="-128"/>
                <a:ea typeface="ＭＳ Ｐゴシック" charset="-128"/>
              </a:rPr>
              <a:t>　　できる。</a:t>
            </a:r>
            <a:endParaRPr kumimoji="0" lang="en-US" altLang="ja-JP" sz="1400" smtClean="0">
              <a:latin typeface="ＭＳ Ｐゴシック" charset="-128"/>
              <a:ea typeface="ＭＳ Ｐゴシック" charset="-128"/>
            </a:endParaRPr>
          </a:p>
          <a:p>
            <a:r>
              <a:rPr kumimoji="0" lang="ja-JP" altLang="en-US" sz="1400" smtClean="0">
                <a:latin typeface="ＭＳ Ｐゴシック" charset="-128"/>
                <a:ea typeface="ＭＳ Ｐゴシック" charset="-128"/>
              </a:rPr>
              <a:t>　・「特許分類検索」：ＩＰＣ、ＦＩ・Ｆタームにより特許情報が検索できる。</a:t>
            </a:r>
            <a:endParaRPr kumimoji="0" lang="en-US" altLang="ja-JP" sz="1400" smtClean="0">
              <a:latin typeface="ＭＳ Ｐゴシック" charset="-128"/>
              <a:ea typeface="ＭＳ Ｐゴシック" charset="-128"/>
            </a:endParaRPr>
          </a:p>
          <a:p>
            <a:endParaRPr kumimoji="0" lang="en-US" altLang="ja-JP" sz="1600" smtClean="0">
              <a:latin typeface="ＭＳ Ｐゴシック" charset="-128"/>
              <a:ea typeface="ＭＳ Ｐゴシック" charset="-128"/>
            </a:endParaRPr>
          </a:p>
          <a:p>
            <a:r>
              <a:rPr kumimoji="0" lang="ja-JP" altLang="en-US" sz="1400" smtClean="0">
                <a:latin typeface="ＭＳ Ｐゴシック" charset="-128"/>
                <a:ea typeface="ＭＳ Ｐゴシック" charset="-128"/>
              </a:rPr>
              <a:t> ＜参考＞特許電子図書館ガイドブック・マニュアル　　</a:t>
            </a:r>
            <a:r>
              <a:rPr kumimoji="0" lang="en-US" altLang="ja-JP" sz="1400" smtClean="0">
                <a:latin typeface="ＭＳ Ｐゴシック" charset="-128"/>
                <a:ea typeface="ＭＳ Ｐゴシック" charset="-128"/>
              </a:rPr>
              <a:t>http://www.inpit.go.jp/info/ipdl/manual/index.html</a:t>
            </a:r>
            <a:endParaRPr kumimoji="0" lang="ja-JP" altLang="en-US" sz="1400" smtClean="0">
              <a:latin typeface="ＭＳ Ｐゴシック" charset="-128"/>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6"/>
          <p:cNvSpPr>
            <a:spLocks noGrp="1"/>
          </p:cNvSpPr>
          <p:nvPr>
            <p:ph type="sldNum" sz="quarter" idx="5"/>
          </p:nvPr>
        </p:nvSpPr>
        <p:spPr bwMode="auto">
          <a:xfrm>
            <a:off x="3854450" y="9361488"/>
            <a:ext cx="2949575" cy="576262"/>
          </a:xfrm>
          <a:noFill/>
          <a:ln>
            <a:miter lim="800000"/>
            <a:headEnd/>
            <a:tailEnd/>
          </a:ln>
        </p:spPr>
        <p:txBody>
          <a:bodyPr/>
          <a:lstStyle/>
          <a:p>
            <a:fld id="{C8048F08-9E61-4A8C-8AA2-A2295322D918}" type="slidenum">
              <a:rPr lang="en-US" altLang="ja-JP" smtClean="0">
                <a:ea typeface="ＭＳ Ｐゴシック" charset="-128"/>
              </a:rPr>
              <a:pPr/>
              <a:t>14</a:t>
            </a:fld>
            <a:endParaRPr lang="en-US" altLang="ja-JP" smtClean="0">
              <a:ea typeface="ＭＳ Ｐゴシック" charset="-128"/>
            </a:endParaRPr>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extLst>
            <a:ext uri="{909E8E84-426E-40DD-AFC4-6F175D3DCCD1}"/>
            <a:ext uri="{91240B29-F687-4F45-9708-019B960494DF}"/>
          </a:extLst>
        </p:spPr>
        <p:txBody>
          <a:bodyPr>
            <a:normAutofit lnSpcReduction="10000"/>
          </a:bodyPr>
          <a:lstStyle/>
          <a:p>
            <a:pPr eaLnBrk="1" hangingPunct="1">
              <a:spcBef>
                <a:spcPct val="0"/>
              </a:spcBef>
              <a:defRPr/>
            </a:pPr>
            <a:r>
              <a:rPr lang="en-US" altLang="ja-JP" sz="1600" dirty="0">
                <a:solidFill>
                  <a:prstClr val="black"/>
                </a:solidFill>
                <a:latin typeface="+mn-ea"/>
                <a:ea typeface="+mn-ea"/>
              </a:rPr>
              <a:t>〔</a:t>
            </a:r>
            <a:r>
              <a:rPr lang="ja-JP" altLang="en-US" sz="1600" dirty="0">
                <a:solidFill>
                  <a:prstClr val="black"/>
                </a:solidFill>
                <a:latin typeface="+mn-ea"/>
                <a:ea typeface="+mn-ea"/>
              </a:rPr>
              <a:t>狙い</a:t>
            </a:r>
            <a:r>
              <a:rPr lang="en-US" altLang="ja-JP" sz="1600" dirty="0">
                <a:solidFill>
                  <a:prstClr val="black"/>
                </a:solidFill>
                <a:latin typeface="+mn-ea"/>
                <a:ea typeface="+mn-ea"/>
              </a:rPr>
              <a:t>〕</a:t>
            </a:r>
            <a:endParaRPr lang="ja-JP" altLang="en-US" sz="1600" dirty="0">
              <a:solidFill>
                <a:prstClr val="black"/>
              </a:solidFill>
              <a:latin typeface="+mn-ea"/>
              <a:ea typeface="+mn-ea"/>
            </a:endParaRPr>
          </a:p>
          <a:p>
            <a:pPr eaLnBrk="1" hangingPunct="1">
              <a:defRPr/>
            </a:pPr>
            <a:r>
              <a:rPr kumimoji="0" lang="en-US" altLang="ja-JP" sz="1600" dirty="0" smtClean="0">
                <a:latin typeface="+mn-ea"/>
                <a:ea typeface="+mn-ea"/>
              </a:rPr>
              <a:t>IPDL</a:t>
            </a:r>
            <a:r>
              <a:rPr kumimoji="0" lang="ja-JP" altLang="en-US" sz="1600" dirty="0" smtClean="0">
                <a:latin typeface="+mn-ea"/>
                <a:ea typeface="+mn-ea"/>
              </a:rPr>
              <a:t>のパテントマップガイダンスシステムにより、</a:t>
            </a:r>
            <a:r>
              <a:rPr kumimoji="0" lang="en-US" altLang="ja-JP" sz="1600" dirty="0" smtClean="0">
                <a:latin typeface="+mn-ea"/>
                <a:ea typeface="+mn-ea"/>
              </a:rPr>
              <a:t>FI</a:t>
            </a:r>
            <a:r>
              <a:rPr kumimoji="0" lang="ja-JP" altLang="en-US" sz="1600" dirty="0" err="1" smtClean="0">
                <a:latin typeface="+mn-ea"/>
                <a:ea typeface="+mn-ea"/>
              </a:rPr>
              <a:t>、</a:t>
            </a:r>
            <a:r>
              <a:rPr kumimoji="0" lang="en-US" altLang="ja-JP" sz="1600" dirty="0" smtClean="0">
                <a:latin typeface="+mn-ea"/>
                <a:ea typeface="+mn-ea"/>
              </a:rPr>
              <a:t>F</a:t>
            </a:r>
            <a:r>
              <a:rPr kumimoji="0" lang="ja-JP" altLang="en-US" sz="1600" dirty="0" smtClean="0">
                <a:latin typeface="+mn-ea"/>
                <a:ea typeface="+mn-ea"/>
              </a:rPr>
              <a:t>ターム、</a:t>
            </a:r>
            <a:r>
              <a:rPr kumimoji="0" lang="en-US" altLang="ja-JP" sz="1600" dirty="0" smtClean="0">
                <a:latin typeface="+mn-ea"/>
                <a:ea typeface="+mn-ea"/>
              </a:rPr>
              <a:t>IPC</a:t>
            </a:r>
            <a:r>
              <a:rPr kumimoji="0" lang="ja-JP" altLang="en-US" sz="1600" dirty="0" smtClean="0">
                <a:latin typeface="+mn-ea"/>
                <a:ea typeface="+mn-ea"/>
              </a:rPr>
              <a:t>が照会可能であることを紹介する。</a:t>
            </a:r>
            <a:endParaRPr kumimoji="0" lang="en-US" altLang="ja-JP" sz="1600" dirty="0" smtClean="0">
              <a:latin typeface="+mn-ea"/>
              <a:ea typeface="+mn-ea"/>
            </a:endParaRPr>
          </a:p>
          <a:p>
            <a:pPr eaLnBrk="1" hangingPunct="1">
              <a:defRPr/>
            </a:pPr>
            <a:endParaRPr kumimoji="0" lang="en-US" altLang="ja-JP" sz="1600" dirty="0" smtClean="0">
              <a:latin typeface="+mn-ea"/>
              <a:ea typeface="+mn-ea"/>
            </a:endParaRPr>
          </a:p>
          <a:p>
            <a:pPr eaLnBrk="1" hangingPunct="1">
              <a:defRPr/>
            </a:pPr>
            <a:r>
              <a:rPr kumimoji="0" lang="en-US" altLang="ja-JP" sz="1600" dirty="0" smtClean="0">
                <a:latin typeface="+mn-ea"/>
                <a:ea typeface="+mn-ea"/>
              </a:rPr>
              <a:t>〔</a:t>
            </a:r>
            <a:r>
              <a:rPr kumimoji="0" lang="ja-JP" altLang="en-US" sz="1600" dirty="0" smtClean="0">
                <a:latin typeface="+mn-ea"/>
                <a:ea typeface="+mn-ea"/>
              </a:rPr>
              <a:t>説明</a:t>
            </a:r>
            <a:r>
              <a:rPr kumimoji="0" lang="en-US" altLang="ja-JP" sz="1600" dirty="0" smtClean="0">
                <a:latin typeface="+mn-ea"/>
                <a:ea typeface="+mn-ea"/>
              </a:rPr>
              <a:t>〕</a:t>
            </a:r>
          </a:p>
          <a:p>
            <a:pPr eaLnBrk="1" hangingPunct="1">
              <a:defRPr/>
            </a:pPr>
            <a:r>
              <a:rPr kumimoji="0" lang="ja-JP" altLang="en-US" sz="1600" dirty="0" smtClean="0">
                <a:latin typeface="+mn-ea"/>
                <a:ea typeface="+mn-ea"/>
              </a:rPr>
              <a:t>　</a:t>
            </a:r>
            <a:r>
              <a:rPr kumimoji="0" lang="ja-JP" altLang="en-US" sz="1600" dirty="0" smtClean="0">
                <a:solidFill>
                  <a:prstClr val="black"/>
                </a:solidFill>
                <a:latin typeface="+mn-ea"/>
                <a:ea typeface="+mn-ea"/>
              </a:rPr>
              <a:t>特許公報には、ＩＰＣやＦＩ、Ｆタームのテーマコードなどの検索キーが記載されていることから、それらの情報をもとに、それぞれの検索キーの意味や、その周辺の検索キーを調査することで、どのような検索式を用いればよいかを検討することが可能となる。</a:t>
            </a:r>
            <a:endParaRPr kumimoji="0" lang="en-US" altLang="ja-JP" sz="1600" dirty="0" smtClean="0">
              <a:solidFill>
                <a:prstClr val="black"/>
              </a:solidFill>
              <a:latin typeface="+mn-ea"/>
              <a:ea typeface="+mn-ea"/>
            </a:endParaRPr>
          </a:p>
          <a:p>
            <a:pPr eaLnBrk="1" hangingPunct="1">
              <a:defRPr/>
            </a:pPr>
            <a:r>
              <a:rPr kumimoji="0" lang="ja-JP" altLang="en-US" sz="1600" dirty="0" smtClean="0">
                <a:solidFill>
                  <a:prstClr val="black"/>
                </a:solidFill>
                <a:latin typeface="+mn-ea"/>
                <a:ea typeface="+mn-ea"/>
              </a:rPr>
              <a:t>　また、検索を行う発明の内容を表すキーワードを入力することで、その発明にどのようなＩＰＣ・ＦＩが付与されるのかを調査することができる。</a:t>
            </a:r>
            <a:endParaRPr kumimoji="0" lang="en-US" altLang="ja-JP" sz="1600" dirty="0" smtClean="0">
              <a:solidFill>
                <a:prstClr val="black"/>
              </a:solidFill>
              <a:latin typeface="+mn-ea"/>
              <a:ea typeface="+mn-ea"/>
            </a:endParaRPr>
          </a:p>
          <a:p>
            <a:pPr eaLnBrk="1" hangingPunct="1">
              <a:defRPr/>
            </a:pPr>
            <a:r>
              <a:rPr kumimoji="0" lang="ja-JP" altLang="en-US" sz="1600" dirty="0" smtClean="0">
                <a:solidFill>
                  <a:prstClr val="black"/>
                </a:solidFill>
                <a:latin typeface="+mn-ea"/>
                <a:ea typeface="+mn-ea"/>
              </a:rPr>
              <a:t>　そして、ＩＰＣがわかれば、そのＩＰＣをＩＰＣ照会に入力して照会することで、ＦＩやＦタームのテーマコードを調査することができる。なお具体的な使用方法については、検索事例で詳細に説明する。</a:t>
            </a:r>
            <a:endParaRPr kumimoji="0" lang="en-US" altLang="ja-JP" sz="1600" dirty="0" smtClean="0">
              <a:latin typeface="+mn-ea"/>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10594" name="ノート プレースホルダー 2"/>
          <p:cNvSpPr>
            <a:spLocks noGrp="1"/>
          </p:cNvSpPr>
          <p:nvPr>
            <p:ph type="body" idx="1"/>
          </p:nvPr>
        </p:nvSpPr>
        <p:spPr bwMode="auto">
          <a:noFill/>
        </p:spPr>
        <p:txBody>
          <a:bodyPr/>
          <a:lstStyle/>
          <a:p>
            <a:pPr eaLnBrk="1" hangingPunct="1">
              <a:spcBef>
                <a:spcPct val="0"/>
              </a:spcBef>
            </a:pPr>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狙い</a:t>
            </a:r>
            <a:r>
              <a:rPr lang="en-US" altLang="ja-JP" sz="1600" smtClean="0">
                <a:solidFill>
                  <a:srgbClr val="000000"/>
                </a:solidFill>
                <a:latin typeface="ＭＳ Ｐゴシック" charset="-128"/>
                <a:ea typeface="ＭＳ Ｐゴシック" charset="-128"/>
              </a:rPr>
              <a:t>〕</a:t>
            </a:r>
            <a:endParaRPr lang="ja-JP" altLang="en-US" sz="1600" smtClean="0">
              <a:solidFill>
                <a:srgbClr val="000000"/>
              </a:solidFill>
              <a:latin typeface="ＭＳ Ｐゴシック" charset="-128"/>
              <a:ea typeface="ＭＳ Ｐゴシック" charset="-128"/>
            </a:endParaRPr>
          </a:p>
          <a:p>
            <a:r>
              <a:rPr lang="ja-JP" altLang="en-US" sz="1600" smtClean="0">
                <a:latin typeface="ＭＳ Ｐゴシック" charset="-128"/>
                <a:ea typeface="ＭＳ Ｐゴシック" charset="-128"/>
              </a:rPr>
              <a:t>この項目では、先行技術文献調査を行った結果を視覚的に表示して分析を可能とするために有用なパテントマップについて解説する。</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パテントマップを勉強する意義について、ここで説明する。</a:t>
            </a:r>
          </a:p>
        </p:txBody>
      </p:sp>
      <p:sp>
        <p:nvSpPr>
          <p:cNvPr id="110595" name="スライド番号プレースホルダー 3"/>
          <p:cNvSpPr>
            <a:spLocks noGrp="1"/>
          </p:cNvSpPr>
          <p:nvPr>
            <p:ph type="sldNum" sz="quarter" idx="5"/>
          </p:nvPr>
        </p:nvSpPr>
        <p:spPr bwMode="auto">
          <a:noFill/>
          <a:ln>
            <a:miter lim="800000"/>
            <a:headEnd/>
            <a:tailEnd/>
          </a:ln>
        </p:spPr>
        <p:txBody>
          <a:bodyPr/>
          <a:lstStyle/>
          <a:p>
            <a:fld id="{456AC1A3-06AF-4D6C-8CBA-042AD1DD3055}" type="slidenum">
              <a:rPr lang="en-US" altLang="ja-JP" smtClean="0">
                <a:ea typeface="ＭＳ Ｐゴシック" charset="-128"/>
              </a:rPr>
              <a:pPr/>
              <a:t>15</a:t>
            </a:fld>
            <a:endParaRPr lang="en-US" altLang="ja-JP"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12642" name="ノート プレースホルダー 2"/>
          <p:cNvSpPr>
            <a:spLocks noGrp="1"/>
          </p:cNvSpPr>
          <p:nvPr>
            <p:ph type="body" idx="1"/>
          </p:nvPr>
        </p:nvSpPr>
        <p:spPr bwMode="auto">
          <a:xfrm>
            <a:off x="522288" y="4752975"/>
            <a:ext cx="5905500" cy="4471988"/>
          </a:xfrm>
          <a:noFill/>
        </p:spPr>
        <p:txBody>
          <a:bodyPr/>
          <a:lstStyle/>
          <a:p>
            <a:r>
              <a:rPr lang="en-US" altLang="ja-JP" sz="1600" smtClean="0">
                <a:solidFill>
                  <a:srgbClr val="000000"/>
                </a:solidFill>
                <a:latin typeface="Calibri" pitchFamily="34" charset="0"/>
                <a:ea typeface="ＭＳ Ｐゴシック" charset="-128"/>
              </a:rPr>
              <a:t>〔</a:t>
            </a:r>
            <a:r>
              <a:rPr lang="ja-JP" altLang="en-US" sz="1600" smtClean="0">
                <a:solidFill>
                  <a:srgbClr val="000000"/>
                </a:solidFill>
                <a:latin typeface="Calibri" pitchFamily="34" charset="0"/>
                <a:ea typeface="ＭＳ Ｐゴシック" charset="-128"/>
              </a:rPr>
              <a:t>狙い</a:t>
            </a:r>
            <a:r>
              <a:rPr lang="en-US" altLang="ja-JP" sz="1600" smtClean="0">
                <a:solidFill>
                  <a:srgbClr val="000000"/>
                </a:solidFill>
                <a:latin typeface="Calibri" pitchFamily="34" charset="0"/>
                <a:ea typeface="ＭＳ Ｐゴシック" charset="-128"/>
              </a:rPr>
              <a:t>〕</a:t>
            </a:r>
          </a:p>
          <a:p>
            <a:r>
              <a:rPr lang="ja-JP" altLang="en-US" sz="1600" smtClean="0">
                <a:solidFill>
                  <a:srgbClr val="000000"/>
                </a:solidFill>
                <a:latin typeface="ＭＳ Ｐゴシック" charset="-128"/>
                <a:ea typeface="ＭＳ Ｐゴシック" charset="-128"/>
              </a:rPr>
              <a:t>パテントマップを作成することの必要性について理解させる。</a:t>
            </a:r>
            <a:endParaRPr lang="en-US" altLang="ja-JP" sz="1600" smtClean="0">
              <a:solidFill>
                <a:srgbClr val="000000"/>
              </a:solidFill>
              <a:latin typeface="ＭＳ Ｐゴシック" charset="-128"/>
              <a:ea typeface="ＭＳ Ｐゴシック" charset="-128"/>
            </a:endParaRPr>
          </a:p>
          <a:p>
            <a:endParaRPr lang="en-US" altLang="ja-JP" sz="1600" smtClean="0">
              <a:solidFill>
                <a:srgbClr val="000000"/>
              </a:solidFill>
              <a:latin typeface="ＭＳ Ｐゴシック" charset="-128"/>
              <a:ea typeface="ＭＳ Ｐゴシック" charset="-128"/>
            </a:endParaRPr>
          </a:p>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説明</a:t>
            </a:r>
            <a:r>
              <a:rPr lang="en-US" altLang="ja-JP" sz="1600" smtClean="0">
                <a:solidFill>
                  <a:srgbClr val="000000"/>
                </a:solidFill>
                <a:latin typeface="ＭＳ Ｐゴシック" charset="-128"/>
                <a:ea typeface="ＭＳ Ｐゴシック" charset="-128"/>
              </a:rPr>
              <a:t>〕</a:t>
            </a:r>
          </a:p>
          <a:p>
            <a:r>
              <a:rPr lang="ja-JP" altLang="en-US" sz="1600" smtClean="0">
                <a:solidFill>
                  <a:srgbClr val="000000"/>
                </a:solidFill>
                <a:latin typeface="ＭＳ Ｐゴシック" charset="-128"/>
                <a:ea typeface="ＭＳ Ｐゴシック" charset="-128"/>
              </a:rPr>
              <a:t>　先行技術文献調査結果を文献のまま利用しようとしても視覚的・感覚的に把握できず、効率的な分析が困難となる。</a:t>
            </a:r>
            <a:endParaRPr lang="en-US" altLang="ja-JP" sz="1600" smtClean="0">
              <a:solidFill>
                <a:srgbClr val="000000"/>
              </a:solidFill>
              <a:latin typeface="ＭＳ Ｐゴシック" charset="-128"/>
              <a:ea typeface="ＭＳ Ｐゴシック" charset="-128"/>
            </a:endParaRPr>
          </a:p>
          <a:p>
            <a:r>
              <a:rPr lang="ja-JP" altLang="en-US" sz="1600" smtClean="0">
                <a:solidFill>
                  <a:srgbClr val="000000"/>
                </a:solidFill>
                <a:latin typeface="ＭＳ Ｐゴシック" charset="-128"/>
                <a:ea typeface="ＭＳ Ｐゴシック" charset="-128"/>
              </a:rPr>
              <a:t>　先行技術調査結果を利用目的に応じてマッピングすることによって、視覚的、感覚的にその動向を把握し、分析することができることから、企業が知財戦略を検討する際や、大学・企業において研究開発の方向性などを検討するに際して、パテントマップを作成することが有用であることを説明する。</a:t>
            </a:r>
            <a:endParaRPr lang="en-US" altLang="ja-JP" sz="1600" smtClean="0">
              <a:solidFill>
                <a:srgbClr val="000000"/>
              </a:solidFill>
              <a:latin typeface="ＭＳ Ｐゴシック" charset="-128"/>
              <a:ea typeface="ＭＳ Ｐゴシック" charset="-128"/>
            </a:endParaRPr>
          </a:p>
          <a:p>
            <a:endParaRPr lang="ja-JP" altLang="en-US" sz="1600" smtClean="0">
              <a:latin typeface="ＭＳ Ｐゴシック" charset="-128"/>
              <a:ea typeface="ＭＳ Ｐゴシック" charset="-128"/>
            </a:endParaRPr>
          </a:p>
        </p:txBody>
      </p:sp>
      <p:sp>
        <p:nvSpPr>
          <p:cNvPr id="112643" name="スライド番号プレースホルダー 3"/>
          <p:cNvSpPr>
            <a:spLocks noGrp="1"/>
          </p:cNvSpPr>
          <p:nvPr>
            <p:ph type="sldNum" sz="quarter" idx="5"/>
          </p:nvPr>
        </p:nvSpPr>
        <p:spPr bwMode="auto">
          <a:noFill/>
          <a:ln>
            <a:miter lim="800000"/>
            <a:headEnd/>
            <a:tailEnd/>
          </a:ln>
        </p:spPr>
        <p:txBody>
          <a:bodyPr/>
          <a:lstStyle/>
          <a:p>
            <a:fld id="{DF91597F-D3A0-4C04-8BF5-BA2C700ADEC3}" type="slidenum">
              <a:rPr lang="en-US" altLang="ja-JP" smtClean="0">
                <a:ea typeface="ＭＳ Ｐゴシック" charset="-128"/>
              </a:rPr>
              <a:pPr/>
              <a:t>16</a:t>
            </a:fld>
            <a:endParaRPr lang="en-US" altLang="ja-JP"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46435" name="ノート プレースホルダー 2"/>
          <p:cNvSpPr>
            <a:spLocks noGrp="1"/>
          </p:cNvSpPr>
          <p:nvPr>
            <p:ph type="body" idx="1"/>
          </p:nvPr>
        </p:nvSpPr>
        <p:spPr bwMode="auto">
          <a:extLst>
            <a:ext uri="{909E8E84-426E-40DD-AFC4-6F175D3DCCD1}"/>
            <a:ext uri="{91240B29-F687-4F45-9708-019B960494DF}"/>
          </a:extLst>
        </p:spPr>
        <p:txBody>
          <a:bodyPr>
            <a:normAutofit lnSpcReduction="10000"/>
          </a:bodyPr>
          <a:lstStyle/>
          <a:p>
            <a:pPr>
              <a:defRPr/>
            </a:pPr>
            <a:r>
              <a:rPr lang="en-US" altLang="ja-JP" sz="1600" dirty="0" smtClean="0">
                <a:solidFill>
                  <a:srgbClr val="000000"/>
                </a:solidFill>
                <a:latin typeface="Calibri" pitchFamily="34" charset="0"/>
              </a:rPr>
              <a:t>〔</a:t>
            </a:r>
            <a:r>
              <a:rPr lang="ja-JP" altLang="en-US" sz="1600" dirty="0" smtClean="0">
                <a:solidFill>
                  <a:srgbClr val="000000"/>
                </a:solidFill>
                <a:latin typeface="Calibri" pitchFamily="34" charset="0"/>
              </a:rPr>
              <a:t>狙い</a:t>
            </a:r>
            <a:r>
              <a:rPr lang="en-US" altLang="ja-JP" sz="1600" dirty="0" smtClean="0">
                <a:solidFill>
                  <a:srgbClr val="000000"/>
                </a:solidFill>
                <a:latin typeface="Calibri" pitchFamily="34" charset="0"/>
              </a:rPr>
              <a:t>〕</a:t>
            </a:r>
          </a:p>
          <a:p>
            <a:pPr>
              <a:defRPr/>
            </a:pPr>
            <a:r>
              <a:rPr lang="ja-JP" altLang="en-US" sz="1600" dirty="0" smtClean="0">
                <a:solidFill>
                  <a:srgbClr val="000000"/>
                </a:solidFill>
              </a:rPr>
              <a:t>パテントマップを作成するにあたっての手順について理解させる。</a:t>
            </a:r>
            <a:endParaRPr lang="en-US" altLang="ja-JP" sz="1600" dirty="0" smtClean="0">
              <a:solidFill>
                <a:srgbClr val="000000"/>
              </a:solidFill>
            </a:endParaRPr>
          </a:p>
          <a:p>
            <a:pPr>
              <a:defRPr/>
            </a:pPr>
            <a:endParaRPr lang="en-US" altLang="ja-JP" sz="1600" dirty="0" smtClean="0">
              <a:solidFill>
                <a:prstClr val="black"/>
              </a:solidFill>
            </a:endParaRPr>
          </a:p>
          <a:p>
            <a:pPr>
              <a:defRPr/>
            </a:pPr>
            <a:r>
              <a:rPr lang="en-US" altLang="ja-JP" sz="1600" dirty="0" smtClean="0">
                <a:solidFill>
                  <a:srgbClr val="000000"/>
                </a:solidFill>
              </a:rPr>
              <a:t>〔</a:t>
            </a:r>
            <a:r>
              <a:rPr lang="ja-JP" altLang="en-US" sz="1600" dirty="0" smtClean="0">
                <a:solidFill>
                  <a:srgbClr val="000000"/>
                </a:solidFill>
              </a:rPr>
              <a:t>説明</a:t>
            </a:r>
            <a:r>
              <a:rPr lang="en-US" altLang="ja-JP" sz="1600" dirty="0" smtClean="0">
                <a:solidFill>
                  <a:srgbClr val="000000"/>
                </a:solidFill>
              </a:rPr>
              <a:t>〕</a:t>
            </a:r>
          </a:p>
          <a:p>
            <a:pPr>
              <a:defRPr/>
            </a:pPr>
            <a:r>
              <a:rPr lang="ja-JP" altLang="en-US" sz="1600" dirty="0" smtClean="0">
                <a:solidFill>
                  <a:prstClr val="black"/>
                </a:solidFill>
              </a:rPr>
              <a:t>　パテントマップは後に説明するように利用目的に応じて、複数の種類があることから、パテントマップを作成するにあたっては、利用する目的を明確化することが必要である。</a:t>
            </a:r>
            <a:endParaRPr lang="en-US" altLang="ja-JP" sz="1600" dirty="0" smtClean="0">
              <a:solidFill>
                <a:prstClr val="black"/>
              </a:solidFill>
            </a:endParaRPr>
          </a:p>
          <a:p>
            <a:pPr>
              <a:defRPr/>
            </a:pPr>
            <a:r>
              <a:rPr lang="ja-JP" altLang="en-US" sz="1600" dirty="0" smtClean="0">
                <a:solidFill>
                  <a:prstClr val="black"/>
                </a:solidFill>
              </a:rPr>
              <a:t>　そして、その目的に応じて、パテントマップに盛り込むべき仕様である調査設計、分析項目などを設定する必要がある。</a:t>
            </a:r>
            <a:endParaRPr lang="en-US" altLang="ja-JP" sz="1600" dirty="0" smtClean="0">
              <a:solidFill>
                <a:prstClr val="black"/>
              </a:solidFill>
            </a:endParaRPr>
          </a:p>
          <a:p>
            <a:pPr>
              <a:defRPr/>
            </a:pPr>
            <a:r>
              <a:rPr lang="ja-JP" altLang="en-US" sz="1600" dirty="0" smtClean="0">
                <a:solidFill>
                  <a:prstClr val="black"/>
                </a:solidFill>
              </a:rPr>
              <a:t>　なお、自分自身でパテントマップを作成する場合には、特許情報を収集し、基礎データを作成する必要があるが、調査会社に依頼して作成するという方法もある。</a:t>
            </a:r>
            <a:endParaRPr lang="en-US" altLang="ja-JP" sz="1600" dirty="0" smtClean="0">
              <a:solidFill>
                <a:prstClr val="black"/>
              </a:solidFill>
            </a:endParaRPr>
          </a:p>
          <a:p>
            <a:pPr>
              <a:defRPr/>
            </a:pPr>
            <a:r>
              <a:rPr lang="ja-JP" altLang="en-US" sz="1600" dirty="0" smtClean="0"/>
              <a:t>　特許マップ、出願動向を作成したら、それを利用して分析を行うこととなる。各手順において何を検討するのかについては、次のスライドで説明する。</a:t>
            </a:r>
            <a:endParaRPr lang="ja-JP" altLang="en-US" sz="1600" dirty="0"/>
          </a:p>
        </p:txBody>
      </p:sp>
      <p:sp>
        <p:nvSpPr>
          <p:cNvPr id="114691" name="スライド番号プレースホルダー 3"/>
          <p:cNvSpPr>
            <a:spLocks noGrp="1"/>
          </p:cNvSpPr>
          <p:nvPr>
            <p:ph type="sldNum" sz="quarter" idx="5"/>
          </p:nvPr>
        </p:nvSpPr>
        <p:spPr bwMode="auto">
          <a:noFill/>
          <a:ln>
            <a:miter lim="800000"/>
            <a:headEnd/>
            <a:tailEnd/>
          </a:ln>
        </p:spPr>
        <p:txBody>
          <a:bodyPr/>
          <a:lstStyle/>
          <a:p>
            <a:fld id="{3D91F2AD-A4BD-4806-8793-4AD20D60A4DC}" type="slidenum">
              <a:rPr lang="en-US" altLang="ja-JP" smtClean="0">
                <a:ea typeface="ＭＳ Ｐゴシック" charset="-128"/>
              </a:rPr>
              <a:pPr/>
              <a:t>17</a:t>
            </a:fld>
            <a:endParaRPr lang="en-US" altLang="ja-JP"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16738"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パテントマップにはどのような種類のものが存在するのかを概観する。</a:t>
            </a:r>
            <a:endParaRPr lang="en-US" altLang="ja-JP" sz="1600" smtClean="0">
              <a:latin typeface="ＭＳ Ｐゴシック" charset="-128"/>
              <a:ea typeface="ＭＳ Ｐゴシック" charset="-128"/>
            </a:endParaRPr>
          </a:p>
          <a:p>
            <a:endParaRPr lang="ja-JP" altLang="en-US"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　パテントマップは、いろいろな種類があるが、それぞれ、目的により使い分けられるものである。</a:t>
            </a:r>
          </a:p>
          <a:p>
            <a:r>
              <a:rPr lang="ja-JP" altLang="en-US" sz="1600" smtClean="0">
                <a:latin typeface="ＭＳ Ｐゴシック" charset="-128"/>
                <a:ea typeface="ＭＳ Ｐゴシック" charset="-128"/>
              </a:rPr>
              <a:t>　このスライドにおいては、統計的に解析するときに用いられる特許マップと、技術等の内容を解析する場合に用いられる特許マップとに分けて、パテントマップの種類を提示している。</a:t>
            </a:r>
          </a:p>
          <a:p>
            <a:endParaRPr lang="ja-JP" altLang="en-US"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p:txBody>
      </p:sp>
      <p:sp>
        <p:nvSpPr>
          <p:cNvPr id="116739" name="スライド番号プレースホルダー 3"/>
          <p:cNvSpPr>
            <a:spLocks noGrp="1"/>
          </p:cNvSpPr>
          <p:nvPr>
            <p:ph type="sldNum" sz="quarter" idx="5"/>
          </p:nvPr>
        </p:nvSpPr>
        <p:spPr bwMode="auto">
          <a:noFill/>
          <a:ln>
            <a:miter lim="800000"/>
            <a:headEnd/>
            <a:tailEnd/>
          </a:ln>
        </p:spPr>
        <p:txBody>
          <a:bodyPr/>
          <a:lstStyle/>
          <a:p>
            <a:fld id="{975113AA-C1CC-4A7C-9AAF-EDE1E57A66E7}" type="slidenum">
              <a:rPr lang="en-US" altLang="ja-JP" smtClean="0">
                <a:solidFill>
                  <a:srgbClr val="000000"/>
                </a:solidFill>
                <a:ea typeface="ＭＳ Ｐゴシック" charset="-128"/>
              </a:rPr>
              <a:pPr/>
              <a:t>18</a:t>
            </a:fld>
            <a:endParaRPr lang="en-US" altLang="ja-JP" smtClean="0">
              <a:solidFill>
                <a:srgbClr val="000000"/>
              </a:solidFill>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18786"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　</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出願動向を分析するパテントマップの例として、製品についての要素別表示マップを例示する。</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　パテントマップの例として、要素別表示マップを例示している。</a:t>
            </a:r>
          </a:p>
          <a:p>
            <a:r>
              <a:rPr lang="ja-JP" altLang="en-US" sz="1600" smtClean="0">
                <a:latin typeface="ＭＳ Ｐゴシック" charset="-128"/>
                <a:ea typeface="ＭＳ Ｐゴシック" charset="-128"/>
              </a:rPr>
              <a:t>　要素別表示マップは、製品について、要素技術別にどれくらいの件数の特許があるかなどを表示するものであり、将来の動向を予測したり開発の重点部分を把握するなどの用途に用いられるものである。</a:t>
            </a:r>
          </a:p>
          <a:p>
            <a:endParaRPr lang="ja-JP" altLang="en-US" sz="1600" smtClean="0">
              <a:latin typeface="ＭＳ Ｐゴシック" charset="-128"/>
              <a:ea typeface="ＭＳ Ｐゴシック" charset="-128"/>
            </a:endParaRPr>
          </a:p>
          <a:p>
            <a:endParaRPr lang="ja-JP" altLang="en-US" sz="1600" smtClean="0">
              <a:latin typeface="ＭＳ Ｐゴシック" charset="-128"/>
              <a:ea typeface="ＭＳ Ｐゴシック" charset="-128"/>
            </a:endParaRPr>
          </a:p>
        </p:txBody>
      </p:sp>
      <p:sp>
        <p:nvSpPr>
          <p:cNvPr id="118787" name="スライド番号プレースホルダー 3"/>
          <p:cNvSpPr>
            <a:spLocks noGrp="1"/>
          </p:cNvSpPr>
          <p:nvPr>
            <p:ph type="sldNum" sz="quarter" idx="5"/>
          </p:nvPr>
        </p:nvSpPr>
        <p:spPr bwMode="auto">
          <a:noFill/>
          <a:ln>
            <a:miter lim="800000"/>
            <a:headEnd/>
            <a:tailEnd/>
          </a:ln>
        </p:spPr>
        <p:txBody>
          <a:bodyPr/>
          <a:lstStyle/>
          <a:p>
            <a:fld id="{7F34D933-4157-49C0-93BD-55491B72F165}" type="slidenum">
              <a:rPr lang="en-US" altLang="ja-JP" smtClean="0">
                <a:solidFill>
                  <a:srgbClr val="000000"/>
                </a:solidFill>
                <a:ea typeface="ＭＳ Ｐゴシック" charset="-128"/>
              </a:rPr>
              <a:pPr/>
              <a:t>19</a:t>
            </a:fld>
            <a:endParaRPr lang="en-US" altLang="ja-JP" smtClean="0">
              <a:solidFill>
                <a:srgbClr val="000000"/>
              </a:solidFill>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6"/>
          <p:cNvSpPr>
            <a:spLocks noGrp="1"/>
          </p:cNvSpPr>
          <p:nvPr>
            <p:ph type="sldNum" sz="quarter" idx="5"/>
          </p:nvPr>
        </p:nvSpPr>
        <p:spPr bwMode="auto">
          <a:noFill/>
          <a:ln>
            <a:miter lim="800000"/>
            <a:headEnd/>
            <a:tailEnd/>
          </a:ln>
        </p:spPr>
        <p:txBody>
          <a:bodyPr/>
          <a:lstStyle/>
          <a:p>
            <a:fld id="{B33DF90D-1652-4A82-83E8-57FB5B149D8E}" type="slidenum">
              <a:rPr lang="en-US" altLang="ja-JP" smtClean="0">
                <a:ea typeface="ＭＳ Ｐゴシック" charset="-128"/>
              </a:rPr>
              <a:pPr/>
              <a:t>2</a:t>
            </a:fld>
            <a:endParaRPr lang="en-US" altLang="ja-JP" smtClean="0">
              <a:ea typeface="ＭＳ Ｐゴシック" charset="-128"/>
            </a:endParaRPr>
          </a:p>
        </p:txBody>
      </p:sp>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endParaRPr kumimoji="0" lang="ja-JP" altLang="en-US" smtClean="0">
              <a:latin typeface="ＭＳ Ｐゴシック" charset="-128"/>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20834"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出願動向を分析するパテントマップの例として、技術発展表示マップを例示する。</a:t>
            </a:r>
          </a:p>
          <a:p>
            <a:endParaRPr lang="en-US" altLang="ja-JP" sz="1600" smtClean="0">
              <a:solidFill>
                <a:srgbClr val="000000"/>
              </a:solidFill>
              <a:latin typeface="ＭＳ Ｐゴシック" charset="-128"/>
              <a:ea typeface="ＭＳ Ｐゴシック" charset="-128"/>
            </a:endParaRPr>
          </a:p>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説明</a:t>
            </a:r>
            <a:r>
              <a:rPr lang="en-US" altLang="ja-JP" sz="1600" smtClean="0">
                <a:solidFill>
                  <a:srgbClr val="000000"/>
                </a:solidFill>
                <a:latin typeface="ＭＳ Ｐゴシック" charset="-128"/>
                <a:ea typeface="ＭＳ Ｐゴシック" charset="-128"/>
              </a:rPr>
              <a:t>〕</a:t>
            </a:r>
          </a:p>
          <a:p>
            <a:r>
              <a:rPr lang="ja-JP" altLang="en-US" sz="1600" smtClean="0">
                <a:solidFill>
                  <a:srgbClr val="000000"/>
                </a:solidFill>
                <a:latin typeface="ＭＳ Ｐゴシック" charset="-128"/>
                <a:ea typeface="ＭＳ Ｐゴシック" charset="-128"/>
              </a:rPr>
              <a:t>　パテントマップの例として、技術発展表示マップを例示している。</a:t>
            </a:r>
            <a:endParaRPr lang="en-US" altLang="ja-JP" sz="1600" smtClean="0">
              <a:solidFill>
                <a:srgbClr val="000000"/>
              </a:solidFill>
              <a:latin typeface="ＭＳ Ｐゴシック" charset="-128"/>
              <a:ea typeface="ＭＳ Ｐゴシック" charset="-128"/>
            </a:endParaRPr>
          </a:p>
          <a:p>
            <a:r>
              <a:rPr lang="ja-JP" altLang="en-US" sz="1600" smtClean="0">
                <a:solidFill>
                  <a:srgbClr val="000000"/>
                </a:solidFill>
                <a:latin typeface="ＭＳ Ｐゴシック" charset="-128"/>
                <a:ea typeface="ＭＳ Ｐゴシック" charset="-128"/>
              </a:rPr>
              <a:t>　技術発展表示マップは、技術分野の重要特許を系統別に時系列で表示することで、技術の発展状況を示したものであり、技術開発の大きな流れを把握したり、技術開発の方向を見極めたりするなどの用途に用いられるものである。</a:t>
            </a:r>
            <a:endParaRPr lang="en-US" altLang="ja-JP" sz="1600" smtClean="0">
              <a:solidFill>
                <a:srgbClr val="000000"/>
              </a:solidFill>
              <a:latin typeface="ＭＳ Ｐゴシック" charset="-128"/>
              <a:ea typeface="ＭＳ Ｐゴシック" charset="-128"/>
            </a:endParaRPr>
          </a:p>
          <a:p>
            <a:r>
              <a:rPr lang="ja-JP" altLang="en-US" sz="1600" smtClean="0">
                <a:solidFill>
                  <a:srgbClr val="000000"/>
                </a:solidFill>
                <a:latin typeface="ＭＳ Ｐゴシック" charset="-128"/>
                <a:ea typeface="ＭＳ Ｐゴシック" charset="-128"/>
              </a:rPr>
              <a:t>　</a:t>
            </a:r>
            <a:endParaRPr lang="en-US" altLang="ja-JP" sz="1600" smtClean="0">
              <a:solidFill>
                <a:srgbClr val="000000"/>
              </a:solidFill>
              <a:latin typeface="ＭＳ Ｐゴシック" charset="-128"/>
              <a:ea typeface="ＭＳ Ｐゴシック" charset="-128"/>
            </a:endParaRPr>
          </a:p>
          <a:p>
            <a:endParaRPr lang="ja-JP" altLang="en-US" smtClean="0">
              <a:latin typeface="ＭＳ Ｐゴシック" charset="-128"/>
              <a:ea typeface="ＭＳ Ｐゴシック" charset="-128"/>
            </a:endParaRPr>
          </a:p>
        </p:txBody>
      </p:sp>
      <p:sp>
        <p:nvSpPr>
          <p:cNvPr id="120835" name="スライド番号プレースホルダー 3"/>
          <p:cNvSpPr>
            <a:spLocks noGrp="1"/>
          </p:cNvSpPr>
          <p:nvPr>
            <p:ph type="sldNum" sz="quarter" idx="5"/>
          </p:nvPr>
        </p:nvSpPr>
        <p:spPr bwMode="auto">
          <a:noFill/>
          <a:ln>
            <a:miter lim="800000"/>
            <a:headEnd/>
            <a:tailEnd/>
          </a:ln>
        </p:spPr>
        <p:txBody>
          <a:bodyPr/>
          <a:lstStyle/>
          <a:p>
            <a:fld id="{805919CF-7DCB-4084-BF88-F7E512A1018C}" type="slidenum">
              <a:rPr lang="en-US" altLang="ja-JP" smtClean="0">
                <a:solidFill>
                  <a:srgbClr val="000000"/>
                </a:solidFill>
                <a:ea typeface="ＭＳ Ｐゴシック" charset="-128"/>
              </a:rPr>
              <a:pPr/>
              <a:t>20</a:t>
            </a:fld>
            <a:endParaRPr lang="en-US" altLang="ja-JP" smtClean="0">
              <a:solidFill>
                <a:srgbClr val="000000"/>
              </a:solidFill>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22882"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出願動向を分析するパテントマップの例として、件数推移マップを例示する。</a:t>
            </a:r>
          </a:p>
          <a:p>
            <a:endParaRPr lang="en-US" altLang="ja-JP" sz="1600" smtClean="0">
              <a:solidFill>
                <a:srgbClr val="000000"/>
              </a:solidFill>
              <a:latin typeface="ＭＳ Ｐゴシック" charset="-128"/>
              <a:ea typeface="ＭＳ Ｐゴシック" charset="-128"/>
            </a:endParaRPr>
          </a:p>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説明</a:t>
            </a:r>
            <a:r>
              <a:rPr lang="en-US" altLang="ja-JP" sz="1600" smtClean="0">
                <a:solidFill>
                  <a:srgbClr val="000000"/>
                </a:solidFill>
                <a:latin typeface="ＭＳ Ｐゴシック" charset="-128"/>
                <a:ea typeface="ＭＳ Ｐゴシック" charset="-128"/>
              </a:rPr>
              <a:t>〕</a:t>
            </a:r>
          </a:p>
          <a:p>
            <a:r>
              <a:rPr lang="ja-JP" altLang="en-US" sz="1600" smtClean="0">
                <a:solidFill>
                  <a:srgbClr val="000000"/>
                </a:solidFill>
                <a:latin typeface="ＭＳ Ｐゴシック" charset="-128"/>
                <a:ea typeface="ＭＳ Ｐゴシック" charset="-128"/>
              </a:rPr>
              <a:t>　パテントマップの例として件数推移マップを例示している。</a:t>
            </a:r>
            <a:endParaRPr lang="en-US" altLang="ja-JP" sz="1600" smtClean="0">
              <a:solidFill>
                <a:srgbClr val="000000"/>
              </a:solidFill>
              <a:latin typeface="ＭＳ Ｐゴシック" charset="-128"/>
              <a:ea typeface="ＭＳ Ｐゴシック" charset="-128"/>
            </a:endParaRPr>
          </a:p>
          <a:p>
            <a:r>
              <a:rPr lang="ja-JP" altLang="en-US" sz="1600" smtClean="0">
                <a:solidFill>
                  <a:srgbClr val="000000"/>
                </a:solidFill>
                <a:latin typeface="ＭＳ Ｐゴシック" charset="-128"/>
                <a:ea typeface="ＭＳ Ｐゴシック" charset="-128"/>
              </a:rPr>
              <a:t>　件数推移マップは、技術要素や方式毎に、出願年と出願件数との関係を示したものであり、技術開発の開始時期や急増時期、退潮時期などを捉えるなどの用途に用いられるものである。</a:t>
            </a:r>
            <a:endParaRPr lang="en-US" altLang="ja-JP" sz="1600" smtClean="0">
              <a:solidFill>
                <a:srgbClr val="000000"/>
              </a:solidFill>
              <a:latin typeface="ＭＳ Ｐゴシック" charset="-128"/>
              <a:ea typeface="ＭＳ Ｐゴシック" charset="-128"/>
            </a:endParaRPr>
          </a:p>
          <a:p>
            <a:endParaRPr lang="ja-JP" altLang="en-US" smtClean="0">
              <a:latin typeface="ＭＳ Ｐゴシック" charset="-128"/>
              <a:ea typeface="ＭＳ Ｐゴシック" charset="-128"/>
            </a:endParaRPr>
          </a:p>
        </p:txBody>
      </p:sp>
      <p:sp>
        <p:nvSpPr>
          <p:cNvPr id="122883" name="スライド番号プレースホルダー 3"/>
          <p:cNvSpPr>
            <a:spLocks noGrp="1"/>
          </p:cNvSpPr>
          <p:nvPr>
            <p:ph type="sldNum" sz="quarter" idx="5"/>
          </p:nvPr>
        </p:nvSpPr>
        <p:spPr bwMode="auto">
          <a:noFill/>
          <a:ln>
            <a:miter lim="800000"/>
            <a:headEnd/>
            <a:tailEnd/>
          </a:ln>
        </p:spPr>
        <p:txBody>
          <a:bodyPr/>
          <a:lstStyle/>
          <a:p>
            <a:fld id="{CC8962CA-EE17-4FE0-993F-E5232F94943A}" type="slidenum">
              <a:rPr lang="en-US" altLang="ja-JP" smtClean="0">
                <a:solidFill>
                  <a:srgbClr val="000000"/>
                </a:solidFill>
                <a:ea typeface="ＭＳ Ｐゴシック" charset="-128"/>
              </a:rPr>
              <a:pPr/>
              <a:t>21</a:t>
            </a:fld>
            <a:endParaRPr lang="en-US" altLang="ja-JP" smtClean="0">
              <a:solidFill>
                <a:srgbClr val="000000"/>
              </a:solidFill>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24930"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出願動向を分析するパテントマップの例として、リスト表示マップを例示する。</a:t>
            </a:r>
          </a:p>
          <a:p>
            <a:endParaRPr lang="en-US" altLang="ja-JP" sz="1600" smtClean="0">
              <a:solidFill>
                <a:srgbClr val="000000"/>
              </a:solidFill>
              <a:latin typeface="ＭＳ Ｐゴシック" charset="-128"/>
              <a:ea typeface="ＭＳ Ｐゴシック" charset="-128"/>
            </a:endParaRPr>
          </a:p>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説明</a:t>
            </a:r>
            <a:r>
              <a:rPr lang="en-US" altLang="ja-JP" sz="1600" smtClean="0">
                <a:solidFill>
                  <a:srgbClr val="000000"/>
                </a:solidFill>
                <a:latin typeface="ＭＳ Ｐゴシック" charset="-128"/>
                <a:ea typeface="ＭＳ Ｐゴシック" charset="-128"/>
              </a:rPr>
              <a:t>〕</a:t>
            </a:r>
          </a:p>
          <a:p>
            <a:r>
              <a:rPr lang="ja-JP" altLang="en-US" sz="1600" smtClean="0">
                <a:solidFill>
                  <a:srgbClr val="000000"/>
                </a:solidFill>
                <a:latin typeface="ＭＳ Ｐゴシック" charset="-128"/>
                <a:ea typeface="ＭＳ Ｐゴシック" charset="-128"/>
              </a:rPr>
              <a:t>　パテントマップの例として、リスト表示マップを例示している。</a:t>
            </a:r>
            <a:endParaRPr lang="en-US" altLang="ja-JP" sz="1600" smtClean="0">
              <a:solidFill>
                <a:srgbClr val="000000"/>
              </a:solidFill>
              <a:latin typeface="ＭＳ Ｐゴシック" charset="-128"/>
              <a:ea typeface="ＭＳ Ｐゴシック" charset="-128"/>
            </a:endParaRPr>
          </a:p>
          <a:p>
            <a:r>
              <a:rPr lang="ja-JP" altLang="en-US" sz="1600" smtClean="0">
                <a:solidFill>
                  <a:srgbClr val="000000"/>
                </a:solidFill>
                <a:latin typeface="ＭＳ Ｐゴシック" charset="-128"/>
                <a:ea typeface="ＭＳ Ｐゴシック" charset="-128"/>
              </a:rPr>
              <a:t>　リスト表示マップは、他者の注目特許などをリストとして表示したものであり、新製品や、新技術開発時の戦略立案において特許の状況の整理のために用いられる。</a:t>
            </a:r>
            <a:endParaRPr lang="en-US" altLang="ja-JP" sz="1600" smtClean="0">
              <a:solidFill>
                <a:srgbClr val="000000"/>
              </a:solidFill>
              <a:latin typeface="ＭＳ Ｐゴシック" charset="-128"/>
              <a:ea typeface="ＭＳ Ｐゴシック" charset="-128"/>
            </a:endParaRPr>
          </a:p>
          <a:p>
            <a:r>
              <a:rPr lang="ja-JP" altLang="en-US" sz="1600" smtClean="0">
                <a:solidFill>
                  <a:srgbClr val="000000"/>
                </a:solidFill>
                <a:latin typeface="ＭＳ Ｐゴシック" charset="-128"/>
                <a:ea typeface="ＭＳ Ｐゴシック" charset="-128"/>
              </a:rPr>
              <a:t>　これにより、リストされた特許の製品との関係について重要度などを把握することなどが可能となる。</a:t>
            </a:r>
            <a:endParaRPr lang="en-US" altLang="ja-JP" sz="1600" smtClean="0">
              <a:solidFill>
                <a:srgbClr val="000000"/>
              </a:solidFill>
              <a:latin typeface="ＭＳ Ｐゴシック" charset="-128"/>
              <a:ea typeface="ＭＳ Ｐゴシック" charset="-128"/>
            </a:endParaRPr>
          </a:p>
          <a:p>
            <a:endParaRPr lang="ja-JP" altLang="en-US" smtClean="0">
              <a:latin typeface="ＭＳ Ｐゴシック" charset="-128"/>
              <a:ea typeface="ＭＳ Ｐゴシック" charset="-128"/>
            </a:endParaRPr>
          </a:p>
        </p:txBody>
      </p:sp>
      <p:sp>
        <p:nvSpPr>
          <p:cNvPr id="124931" name="スライド番号プレースホルダー 3"/>
          <p:cNvSpPr>
            <a:spLocks noGrp="1"/>
          </p:cNvSpPr>
          <p:nvPr>
            <p:ph type="sldNum" sz="quarter" idx="5"/>
          </p:nvPr>
        </p:nvSpPr>
        <p:spPr bwMode="auto">
          <a:noFill/>
          <a:ln>
            <a:miter lim="800000"/>
            <a:headEnd/>
            <a:tailEnd/>
          </a:ln>
        </p:spPr>
        <p:txBody>
          <a:bodyPr/>
          <a:lstStyle/>
          <a:p>
            <a:fld id="{304C708D-476E-4C34-A2C2-4D636BB58BFA}" type="slidenum">
              <a:rPr lang="en-US" altLang="ja-JP" smtClean="0">
                <a:solidFill>
                  <a:srgbClr val="000000"/>
                </a:solidFill>
                <a:ea typeface="ＭＳ Ｐゴシック" charset="-128"/>
              </a:rPr>
              <a:pPr/>
              <a:t>22</a:t>
            </a:fld>
            <a:endParaRPr lang="en-US" altLang="ja-JP" smtClean="0">
              <a:solidFill>
                <a:srgbClr val="000000"/>
              </a:solidFill>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スライド イメージ プレースホルダー 1"/>
          <p:cNvSpPr>
            <a:spLocks noGrp="1" noRot="1" noChangeAspect="1" noTextEdit="1"/>
          </p:cNvSpPr>
          <p:nvPr>
            <p:ph type="sldImg"/>
          </p:nvPr>
        </p:nvSpPr>
        <p:spPr bwMode="auto">
          <a:xfrm>
            <a:off x="666750" y="720725"/>
            <a:ext cx="5380038" cy="3725863"/>
          </a:xfrm>
          <a:noFill/>
          <a:ln>
            <a:solidFill>
              <a:srgbClr val="000000"/>
            </a:solidFill>
            <a:miter lim="800000"/>
            <a:headEnd/>
            <a:tailEnd/>
          </a:ln>
        </p:spPr>
      </p:sp>
      <p:sp>
        <p:nvSpPr>
          <p:cNvPr id="126978"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出願動向を分析するパテントマップの例として、バブルチャートを例示する。</a:t>
            </a:r>
          </a:p>
          <a:p>
            <a:endParaRPr lang="en-US" altLang="ja-JP" sz="1600" smtClean="0">
              <a:solidFill>
                <a:srgbClr val="000000"/>
              </a:solidFill>
              <a:latin typeface="ＭＳ Ｐゴシック" charset="-128"/>
              <a:ea typeface="ＭＳ Ｐゴシック" charset="-128"/>
            </a:endParaRPr>
          </a:p>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解説</a:t>
            </a:r>
            <a:r>
              <a:rPr lang="en-US" altLang="ja-JP" sz="1600" smtClean="0">
                <a:solidFill>
                  <a:srgbClr val="000000"/>
                </a:solidFill>
                <a:latin typeface="ＭＳ Ｐゴシック" charset="-128"/>
                <a:ea typeface="ＭＳ Ｐゴシック" charset="-128"/>
              </a:rPr>
              <a:t>〕</a:t>
            </a:r>
          </a:p>
          <a:p>
            <a:r>
              <a:rPr lang="ja-JP" altLang="en-US" sz="1600" smtClean="0">
                <a:solidFill>
                  <a:srgbClr val="000000"/>
                </a:solidFill>
                <a:latin typeface="ＭＳ Ｐゴシック" charset="-128"/>
                <a:ea typeface="ＭＳ Ｐゴシック" charset="-128"/>
              </a:rPr>
              <a:t>　パテントマップの例として、バブルチャートを例示している。</a:t>
            </a:r>
            <a:endParaRPr lang="en-US" altLang="ja-JP" sz="1600" smtClean="0">
              <a:solidFill>
                <a:srgbClr val="000000"/>
              </a:solidFill>
              <a:latin typeface="ＭＳ Ｐゴシック" charset="-128"/>
              <a:ea typeface="ＭＳ Ｐゴシック" charset="-128"/>
            </a:endParaRPr>
          </a:p>
          <a:p>
            <a:r>
              <a:rPr lang="ja-JP" altLang="en-US" sz="1600" smtClean="0">
                <a:solidFill>
                  <a:srgbClr val="000000"/>
                </a:solidFill>
                <a:latin typeface="ＭＳ Ｐゴシック" charset="-128"/>
                <a:ea typeface="ＭＳ Ｐゴシック" charset="-128"/>
              </a:rPr>
              <a:t>　バブルチャートは、縦軸と横軸の項目に合致する特許の件数をバブルの大きさにより表示したマップであり、スライドの例は、ある技術分野に記載されている課題を整理して、時系列的に並べてその件数をバブルの大きさにより表示したものであり、技術開発を企画・立案する際に、開発テーマの選定や優先度の検討などの用途に用いられるものである。</a:t>
            </a:r>
            <a:endParaRPr lang="en-US" altLang="ja-JP" sz="1600" smtClean="0">
              <a:solidFill>
                <a:srgbClr val="000000"/>
              </a:solidFill>
              <a:latin typeface="ＭＳ Ｐゴシック" charset="-128"/>
              <a:ea typeface="ＭＳ Ｐゴシック" charset="-128"/>
            </a:endParaRPr>
          </a:p>
          <a:p>
            <a:endParaRPr lang="ja-JP" altLang="en-US" smtClean="0">
              <a:latin typeface="ＭＳ Ｐゴシック" charset="-128"/>
              <a:ea typeface="ＭＳ Ｐゴシック" charset="-128"/>
            </a:endParaRPr>
          </a:p>
        </p:txBody>
      </p:sp>
      <p:sp>
        <p:nvSpPr>
          <p:cNvPr id="126979" name="スライド番号プレースホルダー 3"/>
          <p:cNvSpPr>
            <a:spLocks noGrp="1"/>
          </p:cNvSpPr>
          <p:nvPr>
            <p:ph type="sldNum" sz="quarter" idx="5"/>
          </p:nvPr>
        </p:nvSpPr>
        <p:spPr bwMode="auto">
          <a:noFill/>
          <a:ln>
            <a:miter lim="800000"/>
            <a:headEnd/>
            <a:tailEnd/>
          </a:ln>
        </p:spPr>
        <p:txBody>
          <a:bodyPr/>
          <a:lstStyle/>
          <a:p>
            <a:fld id="{40D32397-D384-4963-BE50-69344EB56FE1}" type="slidenum">
              <a:rPr lang="en-US" altLang="ja-JP" smtClean="0">
                <a:ea typeface="ＭＳ Ｐゴシック" charset="-128"/>
              </a:rPr>
              <a:pPr/>
              <a:t>23</a:t>
            </a:fld>
            <a:endParaRPr lang="en-US" altLang="ja-JP"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6"/>
          <p:cNvSpPr>
            <a:spLocks noGrp="1"/>
          </p:cNvSpPr>
          <p:nvPr>
            <p:ph type="sldNum" sz="quarter" idx="5"/>
          </p:nvPr>
        </p:nvSpPr>
        <p:spPr bwMode="auto">
          <a:noFill/>
          <a:ln>
            <a:miter lim="800000"/>
            <a:headEnd/>
            <a:tailEnd/>
          </a:ln>
        </p:spPr>
        <p:txBody>
          <a:bodyPr/>
          <a:lstStyle/>
          <a:p>
            <a:fld id="{55EE7CB6-B5A1-4EF5-9309-62FA8171BA8B}" type="slidenum">
              <a:rPr lang="en-US" altLang="ja-JP" smtClean="0">
                <a:ea typeface="ＭＳ Ｐゴシック" charset="-128"/>
              </a:rPr>
              <a:pPr/>
              <a:t>24</a:t>
            </a:fld>
            <a:endParaRPr lang="en-US" altLang="ja-JP" smtClean="0">
              <a:ea typeface="ＭＳ Ｐゴシック" charset="-128"/>
            </a:endParaRPr>
          </a:p>
        </p:txBody>
      </p:sp>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a:lstStyle/>
          <a:p>
            <a:endParaRPr kumimoji="0" lang="zh-CN" altLang="en-US" smtClean="0">
              <a:latin typeface="ＭＳ Ｐゴシック" charset="-128"/>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6"/>
          <p:cNvSpPr>
            <a:spLocks noGrp="1"/>
          </p:cNvSpPr>
          <p:nvPr>
            <p:ph type="sldNum" sz="quarter" idx="5"/>
          </p:nvPr>
        </p:nvSpPr>
        <p:spPr bwMode="auto">
          <a:noFill/>
          <a:ln>
            <a:miter lim="800000"/>
            <a:headEnd/>
            <a:tailEnd/>
          </a:ln>
        </p:spPr>
        <p:txBody>
          <a:bodyPr/>
          <a:lstStyle/>
          <a:p>
            <a:fld id="{9BED9C12-3DD1-4193-BEC5-84C3BA8097E9}" type="slidenum">
              <a:rPr lang="en-US" altLang="ja-JP" smtClean="0">
                <a:ea typeface="ＭＳ Ｐゴシック" charset="-128"/>
              </a:rPr>
              <a:pPr/>
              <a:t>25</a:t>
            </a:fld>
            <a:endParaRPr lang="en-US" altLang="ja-JP" smtClean="0">
              <a:ea typeface="ＭＳ Ｐゴシック" charset="-128"/>
            </a:endParaRPr>
          </a:p>
        </p:txBody>
      </p:sp>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54628" name="Rectangle 3"/>
          <p:cNvSpPr>
            <a:spLocks noGrp="1"/>
          </p:cNvSpPr>
          <p:nvPr>
            <p:ph type="body" idx="1"/>
          </p:nvPr>
        </p:nvSpPr>
        <p:spPr bwMode="auto">
          <a:extLst>
            <a:ext uri="{909E8E84-426E-40DD-AFC4-6F175D3DCCD1}"/>
            <a:ext uri="{91240B29-F687-4F45-9708-019B960494DF}"/>
          </a:extLst>
        </p:spPr>
        <p:txBody>
          <a:bodyPr>
            <a:normAutofit fontScale="77500" lnSpcReduction="20000"/>
          </a:bodyPr>
          <a:lstStyle/>
          <a:p>
            <a:pPr>
              <a:defRPr/>
            </a:pPr>
            <a:r>
              <a:rPr lang="en-US" altLang="ja-JP" sz="1600" dirty="0" smtClean="0">
                <a:solidFill>
                  <a:srgbClr val="000000"/>
                </a:solidFill>
                <a:latin typeface="Calibri" pitchFamily="34" charset="0"/>
              </a:rPr>
              <a:t>〔</a:t>
            </a:r>
            <a:r>
              <a:rPr lang="ja-JP" altLang="en-US" sz="1600" dirty="0" smtClean="0">
                <a:solidFill>
                  <a:srgbClr val="000000"/>
                </a:solidFill>
                <a:latin typeface="Calibri" pitchFamily="34" charset="0"/>
              </a:rPr>
              <a:t>狙い</a:t>
            </a:r>
            <a:r>
              <a:rPr lang="en-US" altLang="ja-JP" sz="1600" dirty="0" smtClean="0">
                <a:solidFill>
                  <a:srgbClr val="000000"/>
                </a:solidFill>
                <a:latin typeface="Calibri" pitchFamily="34" charset="0"/>
              </a:rPr>
              <a:t>〕</a:t>
            </a:r>
          </a:p>
          <a:p>
            <a:pPr>
              <a:defRPr/>
            </a:pPr>
            <a:r>
              <a:rPr lang="ja-JP" altLang="en-US" sz="1600" dirty="0" smtClean="0">
                <a:solidFill>
                  <a:prstClr val="black"/>
                </a:solidFill>
              </a:rPr>
              <a:t>特許検索事例の提示</a:t>
            </a:r>
            <a:endParaRPr lang="en-US" altLang="ja-JP" sz="1600" dirty="0" smtClean="0">
              <a:solidFill>
                <a:prstClr val="black"/>
              </a:solidFill>
            </a:endParaRPr>
          </a:p>
          <a:p>
            <a:pPr>
              <a:defRPr/>
            </a:pPr>
            <a:endParaRPr lang="en-US" altLang="ja-JP" sz="1600" dirty="0" smtClean="0">
              <a:solidFill>
                <a:prstClr val="black"/>
              </a:solidFill>
            </a:endParaRPr>
          </a:p>
          <a:p>
            <a:pPr>
              <a:defRPr/>
            </a:pPr>
            <a:r>
              <a:rPr lang="en-US" altLang="ja-JP" sz="1600" dirty="0" smtClean="0"/>
              <a:t>〔</a:t>
            </a:r>
            <a:r>
              <a:rPr lang="ja-JP" altLang="en-US" sz="1600" dirty="0" smtClean="0"/>
              <a:t>留意点</a:t>
            </a:r>
            <a:r>
              <a:rPr lang="en-US" altLang="ja-JP" sz="1600" dirty="0" smtClean="0"/>
              <a:t>〕</a:t>
            </a:r>
          </a:p>
          <a:p>
            <a:pPr>
              <a:defRPr/>
            </a:pPr>
            <a:r>
              <a:rPr lang="ja-JP" altLang="en-US" sz="1600" dirty="0" smtClean="0"/>
              <a:t>　この項目では、ＩＰＤＬを使ってどのように特許情報を検索するのかについて説明をするが、講義を行う環境が、インターネットに接続されたＰＣを学生が利用できる環境であるのであれば、実際に、学生にＩＰＤＬにアクセスさせて操作させて説明を行う形式で実施する方法もある。</a:t>
            </a:r>
            <a:endParaRPr lang="en-US" altLang="ja-JP" sz="1600" dirty="0" smtClean="0"/>
          </a:p>
          <a:p>
            <a:pPr>
              <a:defRPr/>
            </a:pPr>
            <a:r>
              <a:rPr lang="ja-JP" altLang="en-US" sz="1600" dirty="0" smtClean="0"/>
              <a:t>　また、受講学生が多く、個々の学生にＰＣの利用できる環境を提供できない場合であっても、講師が実際にＩＰＤＬにアクセスして操作してみせることで説明することも可能である。</a:t>
            </a:r>
            <a:endParaRPr lang="en-US" altLang="ja-JP" sz="1600" dirty="0" smtClean="0"/>
          </a:p>
          <a:p>
            <a:pPr>
              <a:defRPr/>
            </a:pPr>
            <a:endParaRPr lang="en-US" altLang="zh-CN" sz="1600" dirty="0" smtClean="0"/>
          </a:p>
          <a:p>
            <a:pPr>
              <a:defRPr/>
            </a:pPr>
            <a:r>
              <a:rPr lang="ja-JP" altLang="en-US" sz="1600" dirty="0" smtClean="0"/>
              <a:t>　なお、検索事例は、学生の技術分野にかかわらず理解できるものとして、傘や枕などの日常品を用いたが、特定の専門分野（電気、物理、機械、化学、生命工学など）の学生に講義を行う際には、専門技術分野の発明を例にして、講義を行うことも考えられる。</a:t>
            </a:r>
            <a:endParaRPr lang="en-US" altLang="ja-JP" sz="1600" dirty="0" smtClean="0"/>
          </a:p>
          <a:p>
            <a:pPr>
              <a:defRPr/>
            </a:pPr>
            <a:endParaRPr lang="en-US" altLang="ja-JP" sz="1600" dirty="0" smtClean="0"/>
          </a:p>
          <a:p>
            <a:pPr>
              <a:defRPr/>
            </a:pPr>
            <a:r>
              <a:rPr lang="ja-JP" altLang="en-US" sz="1600" dirty="0" smtClean="0"/>
              <a:t>実習課題として、例えば、</a:t>
            </a:r>
            <a:endParaRPr lang="en-US" altLang="ja-JP" sz="1600" dirty="0" smtClean="0"/>
          </a:p>
          <a:p>
            <a:pPr>
              <a:defRPr/>
            </a:pPr>
            <a:r>
              <a:rPr lang="ja-JP" altLang="en-US" sz="1600" dirty="0" smtClean="0"/>
              <a:t>（１）特定の発明、調査範囲を設定して、類似の発明が記載されている公報を調査させる（ＩＰＤＬの審査書類情報照会などで、拒絶理由通知が参照できるので、課題作成に利用できる）。</a:t>
            </a:r>
            <a:endParaRPr lang="en-US" altLang="ja-JP" sz="1600" dirty="0" smtClean="0"/>
          </a:p>
          <a:p>
            <a:pPr>
              <a:defRPr/>
            </a:pPr>
            <a:r>
              <a:rPr lang="ja-JP" altLang="en-US" sz="1600" dirty="0" smtClean="0"/>
              <a:t>（２）就職したい企業名で検索を行うなどして、どのような技術を出願しているかなどを調査させることで、自分の専門とその企業の関係を確認させる。</a:t>
            </a:r>
            <a:endParaRPr lang="en-US" altLang="ja-JP" sz="1600" dirty="0" smtClean="0"/>
          </a:p>
          <a:p>
            <a:pPr>
              <a:defRPr/>
            </a:pPr>
            <a:r>
              <a:rPr lang="ja-JP" altLang="en-US" sz="1600" dirty="0" smtClean="0"/>
              <a:t>（３）パテントマップについての講義の終了後に、特定の調査範囲、目的を設定して、特許情報調査をＩＰＤＬを用いて行い、特許マップを作成させる。</a:t>
            </a:r>
            <a:endParaRPr lang="en-US" altLang="ja-JP" sz="1600" dirty="0" smtClean="0"/>
          </a:p>
          <a:p>
            <a:pPr>
              <a:defRPr/>
            </a:pPr>
            <a:endParaRPr lang="en-US" altLang="ja-JP" sz="1600" dirty="0" smtClean="0"/>
          </a:p>
          <a:p>
            <a:pPr>
              <a:defRPr/>
            </a:pPr>
            <a:endParaRPr lang="zh-CN" altLang="en-US" sz="1600" dirty="0" smtClean="0">
              <a:solidFill>
                <a:prstClr val="black"/>
              </a:solidFill>
            </a:endParaRPr>
          </a:p>
          <a:p>
            <a:pPr>
              <a:defRPr/>
            </a:pPr>
            <a:endParaRPr kumimoji="0" lang="zh-CN" altLang="en-US" sz="16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6"/>
          <p:cNvSpPr>
            <a:spLocks noGrp="1"/>
          </p:cNvSpPr>
          <p:nvPr>
            <p:ph type="sldNum" sz="quarter" idx="5"/>
          </p:nvPr>
        </p:nvSpPr>
        <p:spPr bwMode="auto">
          <a:noFill/>
          <a:ln>
            <a:miter lim="800000"/>
            <a:headEnd/>
            <a:tailEnd/>
          </a:ln>
        </p:spPr>
        <p:txBody>
          <a:bodyPr/>
          <a:lstStyle/>
          <a:p>
            <a:fld id="{8B8087C9-E6D7-402A-8E27-19221F25CF13}" type="slidenum">
              <a:rPr lang="en-US" altLang="ja-JP" smtClean="0">
                <a:ea typeface="ＭＳ Ｐゴシック" charset="-128"/>
              </a:rPr>
              <a:pPr/>
              <a:t>26</a:t>
            </a:fld>
            <a:endParaRPr lang="en-US" altLang="ja-JP" smtClean="0">
              <a:ea typeface="ＭＳ Ｐゴシック" charset="-128"/>
            </a:endParaRPr>
          </a:p>
        </p:txBody>
      </p:sp>
      <p:sp>
        <p:nvSpPr>
          <p:cNvPr id="133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xfrm>
            <a:off x="401638" y="4721225"/>
            <a:ext cx="6002337" cy="4945063"/>
          </a:xfrm>
          <a:extLst>
            <a:ext uri="{909E8E84-426E-40DD-AFC4-6F175D3DCCD1}"/>
            <a:ext uri="{91240B29-F687-4F45-9708-019B960494DF}"/>
          </a:extLst>
        </p:spPr>
        <p:txBody>
          <a:bodyPr>
            <a:normAutofit lnSpcReduction="10000"/>
          </a:bodyPr>
          <a:lstStyle/>
          <a:p>
            <a:pPr>
              <a:defRPr/>
            </a:pPr>
            <a:r>
              <a:rPr lang="en-US" altLang="ja-JP" sz="1800" dirty="0" smtClean="0"/>
              <a:t>〔</a:t>
            </a:r>
            <a:r>
              <a:rPr lang="ja-JP" altLang="en-US" sz="1800" dirty="0" smtClean="0"/>
              <a:t>狙い</a:t>
            </a:r>
            <a:r>
              <a:rPr lang="en-US" altLang="ja-JP" sz="1800" dirty="0" smtClean="0"/>
              <a:t>〕</a:t>
            </a:r>
          </a:p>
          <a:p>
            <a:pPr>
              <a:defRPr/>
            </a:pPr>
            <a:r>
              <a:rPr lang="ja-JP" altLang="en-US" sz="1800" dirty="0" smtClean="0"/>
              <a:t>特許電子図書館 </a:t>
            </a:r>
            <a:r>
              <a:rPr lang="en-US" altLang="ja-JP" sz="1800" dirty="0" smtClean="0"/>
              <a:t>｢IPDL｣ http://www.ipdl.inpit.go.jp/homepg.ipdl</a:t>
            </a:r>
            <a:r>
              <a:rPr lang="ja-JP" altLang="en-US" sz="1800" dirty="0" smtClean="0"/>
              <a:t>のサイトから、公報テキスト検索を行う方法を説明する。</a:t>
            </a:r>
            <a:endParaRPr lang="en-US" altLang="ja-JP" sz="1800" dirty="0" smtClean="0"/>
          </a:p>
          <a:p>
            <a:pPr>
              <a:defRPr/>
            </a:pPr>
            <a:endParaRPr lang="en-US" altLang="ja-JP" sz="1800" dirty="0" smtClean="0"/>
          </a:p>
          <a:p>
            <a:pPr>
              <a:defRPr/>
            </a:pPr>
            <a:r>
              <a:rPr lang="en-US" altLang="ja-JP" sz="1800" dirty="0" smtClean="0"/>
              <a:t>〔</a:t>
            </a:r>
            <a:r>
              <a:rPr lang="ja-JP" altLang="en-US" sz="1800" dirty="0" smtClean="0"/>
              <a:t>説明</a:t>
            </a:r>
            <a:r>
              <a:rPr lang="en-US" altLang="ja-JP" sz="1800" dirty="0" smtClean="0"/>
              <a:t>〕</a:t>
            </a:r>
          </a:p>
          <a:p>
            <a:pPr>
              <a:defRPr/>
            </a:pPr>
            <a:r>
              <a:rPr lang="ja-JP" altLang="en-US" sz="1600" dirty="0" smtClean="0"/>
              <a:t>　「公報テキスト検索」では、技術用語や出願人名、ＩＰＣなどを用いて特許情報が検索できる。</a:t>
            </a:r>
            <a:endParaRPr lang="en-US" altLang="ja-JP" sz="1600" dirty="0" smtClean="0"/>
          </a:p>
          <a:p>
            <a:pPr>
              <a:defRPr/>
            </a:pPr>
            <a:r>
              <a:rPr lang="ja-JP" altLang="en-US" sz="1600" dirty="0" smtClean="0"/>
              <a:t>　特許情報は、出願されてから、</a:t>
            </a:r>
            <a:r>
              <a:rPr lang="en-US" altLang="ja-JP" sz="1600" dirty="0" smtClean="0"/>
              <a:t>1</a:t>
            </a:r>
            <a:r>
              <a:rPr lang="ja-JP" altLang="en-US" sz="1600" dirty="0" smtClean="0"/>
              <a:t>年</a:t>
            </a:r>
            <a:r>
              <a:rPr lang="en-US" altLang="ja-JP" sz="1600" dirty="0" smtClean="0"/>
              <a:t>6</a:t>
            </a:r>
            <a:r>
              <a:rPr lang="ja-JP" altLang="en-US" sz="1600" dirty="0" smtClean="0"/>
              <a:t>月後に公開されることから、ここで検索可能な情報には、出願公開前の情報、すなわち検索時より</a:t>
            </a:r>
            <a:r>
              <a:rPr lang="en-US" altLang="ja-JP" sz="1600" dirty="0" smtClean="0"/>
              <a:t>1</a:t>
            </a:r>
            <a:r>
              <a:rPr lang="ja-JP" altLang="en-US" sz="1600" dirty="0" smtClean="0"/>
              <a:t>年６月以内の情報は検索できない。　</a:t>
            </a:r>
            <a:endParaRPr lang="en-US" altLang="ja-JP" sz="1600" dirty="0" smtClean="0"/>
          </a:p>
          <a:p>
            <a:pPr>
              <a:defRPr/>
            </a:pPr>
            <a:r>
              <a:rPr lang="ja-JP" altLang="en-US" sz="1600" dirty="0" smtClean="0"/>
              <a:t>　検索範囲については、公開公報が平成５年以降に公開されたもののみが対象など、制限があることにも留意する。</a:t>
            </a:r>
            <a:endParaRPr lang="en-US" altLang="ja-JP" sz="1600" dirty="0" smtClean="0"/>
          </a:p>
          <a:p>
            <a:pPr>
              <a:defRPr/>
            </a:pPr>
            <a:r>
              <a:rPr lang="ja-JP" altLang="en-US" sz="1600" dirty="0" smtClean="0"/>
              <a:t>　検索可能な文献の蓄積範囲については次ページで説明する。</a:t>
            </a:r>
            <a:endParaRPr lang="en-US" altLang="ja-JP" sz="1600" dirty="0" smtClean="0"/>
          </a:p>
          <a:p>
            <a:pPr>
              <a:defRPr/>
            </a:pPr>
            <a:endParaRPr lang="en-US" altLang="ja-JP" sz="1800" dirty="0" smtClean="0"/>
          </a:p>
          <a:p>
            <a:pPr>
              <a:defRPr/>
            </a:pPr>
            <a:r>
              <a:rPr lang="ja-JP" altLang="en-US" sz="1600" dirty="0" smtClean="0"/>
              <a:t> ＜参考＞</a:t>
            </a:r>
            <a:endParaRPr lang="en-US" altLang="ja-JP" sz="1600" dirty="0" smtClean="0"/>
          </a:p>
          <a:p>
            <a:pPr>
              <a:defRPr/>
            </a:pPr>
            <a:r>
              <a:rPr lang="ja-JP" altLang="en-US" sz="1600" dirty="0" smtClean="0"/>
              <a:t>特許電子図書館ガイドブック・マニュアル　　</a:t>
            </a:r>
            <a:r>
              <a:rPr lang="en-US" altLang="ja-JP" sz="1600" dirty="0" smtClean="0"/>
              <a:t>http://www.inpit.go.jp/info/ipdl/manual/index.html</a:t>
            </a:r>
            <a:endParaRPr lang="ja-JP" altLang="en-US" sz="16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6"/>
          <p:cNvSpPr>
            <a:spLocks noGrp="1"/>
          </p:cNvSpPr>
          <p:nvPr>
            <p:ph type="sldNum" sz="quarter" idx="5"/>
          </p:nvPr>
        </p:nvSpPr>
        <p:spPr bwMode="auto">
          <a:noFill/>
          <a:ln>
            <a:miter lim="800000"/>
            <a:headEnd/>
            <a:tailEnd/>
          </a:ln>
        </p:spPr>
        <p:txBody>
          <a:bodyPr/>
          <a:lstStyle/>
          <a:p>
            <a:fld id="{AF0A989C-346A-41D3-BC35-4FDBAA804A52}" type="slidenum">
              <a:rPr lang="en-US" altLang="ja-JP" smtClean="0">
                <a:ea typeface="ＭＳ Ｐゴシック" charset="-128"/>
              </a:rPr>
              <a:pPr/>
              <a:t>27</a:t>
            </a:fld>
            <a:endParaRPr lang="en-US" altLang="ja-JP" smtClean="0">
              <a:ea typeface="ＭＳ Ｐゴシック" charset="-128"/>
            </a:endParaRPr>
          </a:p>
        </p:txBody>
      </p:sp>
      <p:sp>
        <p:nvSpPr>
          <p:cNvPr id="13517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3252" name="ノート プレースホルダー 2"/>
          <p:cNvSpPr>
            <a:spLocks noGrp="1"/>
          </p:cNvSpPr>
          <p:nvPr>
            <p:ph type="body" idx="1"/>
          </p:nvPr>
        </p:nvSpPr>
        <p:spPr bwMode="auto">
          <a:extLst>
            <a:ext uri="{909E8E84-426E-40DD-AFC4-6F175D3DCCD1}"/>
            <a:ext uri="{91240B29-F687-4F45-9708-019B960494DF}"/>
          </a:extLst>
        </p:spPr>
        <p:txBody>
          <a:bodyPr>
            <a:normAutofit fontScale="92500" lnSpcReduction="20000"/>
          </a:bodyPr>
          <a:lstStyle/>
          <a:p>
            <a:pPr>
              <a:defRPr/>
            </a:pPr>
            <a:r>
              <a:rPr lang="en-US" altLang="ja-JP" sz="1600" dirty="0" smtClean="0"/>
              <a:t>〔</a:t>
            </a:r>
            <a:r>
              <a:rPr lang="ja-JP" altLang="en-US" sz="1600" dirty="0" smtClean="0"/>
              <a:t>狙い</a:t>
            </a:r>
            <a:r>
              <a:rPr lang="en-US" altLang="ja-JP" sz="1600" dirty="0" smtClean="0"/>
              <a:t>〕</a:t>
            </a:r>
          </a:p>
          <a:p>
            <a:pPr>
              <a:defRPr/>
            </a:pPr>
            <a:r>
              <a:rPr lang="ja-JP" altLang="en-US" sz="1600" dirty="0" smtClean="0"/>
              <a:t>公報テキスト検索機能を用いて公報検索を行う場合の入力画面の操作を説明</a:t>
            </a:r>
            <a:endParaRPr lang="en-US" altLang="ja-JP" sz="1600" dirty="0" smtClean="0"/>
          </a:p>
          <a:p>
            <a:pPr>
              <a:defRPr/>
            </a:pPr>
            <a:endParaRPr lang="en-US" altLang="ja-JP" sz="1600" dirty="0" smtClean="0"/>
          </a:p>
          <a:p>
            <a:pPr>
              <a:defRPr/>
            </a:pPr>
            <a:r>
              <a:rPr lang="en-US" altLang="ja-JP" sz="1600" dirty="0" smtClean="0"/>
              <a:t>〔</a:t>
            </a:r>
            <a:r>
              <a:rPr lang="ja-JP" altLang="en-US" sz="1600" dirty="0" smtClean="0"/>
              <a:t>説明</a:t>
            </a:r>
            <a:r>
              <a:rPr lang="en-US" altLang="ja-JP" sz="1600" dirty="0" smtClean="0"/>
              <a:t>〕</a:t>
            </a:r>
          </a:p>
          <a:p>
            <a:pPr>
              <a:defRPr/>
            </a:pPr>
            <a:r>
              <a:rPr lang="ja-JP" altLang="en-US" sz="1600" dirty="0" smtClean="0"/>
              <a:t>　検索可能範囲をクリックすると、各文献の蓄積範囲が表示される。</a:t>
            </a:r>
            <a:endParaRPr lang="en-US" altLang="ja-JP" sz="1600" dirty="0" smtClean="0"/>
          </a:p>
          <a:p>
            <a:pPr>
              <a:defRPr/>
            </a:pPr>
            <a:r>
              <a:rPr lang="ja-JP" altLang="en-US" sz="1600" dirty="0" smtClean="0"/>
              <a:t>　公報種別のチェック欄をチェックすることで、各種別の公報を検索対象とすることができる。</a:t>
            </a:r>
            <a:endParaRPr lang="en-US" altLang="ja-JP" sz="1600" dirty="0" smtClean="0"/>
          </a:p>
          <a:p>
            <a:pPr>
              <a:defRPr/>
            </a:pPr>
            <a:r>
              <a:rPr lang="ja-JP" altLang="en-US" sz="1600" dirty="0" smtClean="0"/>
              <a:t>　左の青い入力欄は、検索キーワードを入力する欄であり、検索項目選択をプルダウンすることで、キーワード検索を行う範囲を選択することができる。公報全文を検索する場合には、検索項目選択のプルダウンメニューから公報全文を選択すればよいが、うえの画面では、上から２つ目に、公報全文を検索範囲とする入力欄があらかじめ設けられている。</a:t>
            </a:r>
            <a:endParaRPr lang="en-US" altLang="ja-JP" sz="1600" dirty="0" smtClean="0"/>
          </a:p>
          <a:p>
            <a:pPr>
              <a:defRPr/>
            </a:pPr>
            <a:r>
              <a:rPr lang="ja-JP" altLang="en-US" sz="1600" dirty="0" smtClean="0"/>
              <a:t>　右の赤い入力欄は、いわゆる</a:t>
            </a:r>
            <a:r>
              <a:rPr lang="en-US" altLang="ja-JP" sz="1600" dirty="0" smtClean="0"/>
              <a:t>NOT</a:t>
            </a:r>
            <a:r>
              <a:rPr lang="ja-JP" altLang="en-US" sz="1600" dirty="0" smtClean="0"/>
              <a:t>検索を行うためのキーワードを入力する欄である。</a:t>
            </a:r>
            <a:r>
              <a:rPr lang="en-US" altLang="ja-JP" sz="1600" dirty="0" smtClean="0"/>
              <a:t>NOT</a:t>
            </a:r>
            <a:r>
              <a:rPr lang="ja-JP" altLang="en-US" sz="1600" dirty="0" smtClean="0"/>
              <a:t>検索とは、例えば、検索キーワードとして「傘」を入力して検索する場合に、日傘を除外する場合、</a:t>
            </a:r>
            <a:r>
              <a:rPr lang="en-US" altLang="ja-JP" sz="1600" dirty="0" smtClean="0"/>
              <a:t>NOT</a:t>
            </a:r>
            <a:r>
              <a:rPr lang="ja-JP" altLang="en-US" sz="1600" dirty="0" smtClean="0"/>
              <a:t>検索キーワード欄に「日傘」を入力すると、「傘」が含まれる文献のうち、「日傘」が含まれる文献が除外される。</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Number Placeholder 6"/>
          <p:cNvSpPr>
            <a:spLocks noGrp="1"/>
          </p:cNvSpPr>
          <p:nvPr>
            <p:ph type="sldNum" sz="quarter" idx="5"/>
          </p:nvPr>
        </p:nvSpPr>
        <p:spPr bwMode="auto">
          <a:noFill/>
          <a:ln>
            <a:miter lim="800000"/>
            <a:headEnd/>
            <a:tailEnd/>
          </a:ln>
        </p:spPr>
        <p:txBody>
          <a:bodyPr/>
          <a:lstStyle/>
          <a:p>
            <a:fld id="{1E7CF220-E81E-437E-91A7-DAC77D30F5AA}" type="slidenum">
              <a:rPr lang="en-US" altLang="ja-JP" smtClean="0">
                <a:ea typeface="ＭＳ Ｐゴシック" charset="-128"/>
              </a:rPr>
              <a:pPr/>
              <a:t>28</a:t>
            </a:fld>
            <a:endParaRPr lang="en-US" altLang="ja-JP" smtClean="0">
              <a:ea typeface="ＭＳ Ｐゴシック" charset="-128"/>
            </a:endParaRPr>
          </a:p>
        </p:txBody>
      </p:sp>
      <p:sp>
        <p:nvSpPr>
          <p:cNvPr id="13721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37219" name="ノート プレースホルダー 2"/>
          <p:cNvSpPr>
            <a:spLocks noGrp="1"/>
          </p:cNvSpPr>
          <p:nvPr>
            <p:ph type="body" idx="1"/>
          </p:nvPr>
        </p:nvSpPr>
        <p:spPr bwMode="auto">
          <a:noFill/>
        </p:spPr>
        <p:txBody>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公報テキスト検索機能を用いて公報検索を行う場合の入力画面の操作を説明</a:t>
            </a:r>
            <a:endParaRPr lang="en-US" altLang="ja-JP"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検索可能範囲をクリックすると、各文献の蓄積範囲が表示される。</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6"/>
          <p:cNvSpPr>
            <a:spLocks noGrp="1"/>
          </p:cNvSpPr>
          <p:nvPr>
            <p:ph type="sldNum" sz="quarter" idx="5"/>
          </p:nvPr>
        </p:nvSpPr>
        <p:spPr bwMode="auto">
          <a:noFill/>
          <a:ln>
            <a:miter lim="800000"/>
            <a:headEnd/>
            <a:tailEnd/>
          </a:ln>
        </p:spPr>
        <p:txBody>
          <a:bodyPr/>
          <a:lstStyle/>
          <a:p>
            <a:fld id="{39E786D9-832B-444F-9967-A22DB6792E63}" type="slidenum">
              <a:rPr lang="en-US" altLang="ja-JP" smtClean="0">
                <a:ea typeface="ＭＳ Ｐゴシック" charset="-128"/>
              </a:rPr>
              <a:pPr/>
              <a:t>29</a:t>
            </a:fld>
            <a:endParaRPr lang="en-US" altLang="ja-JP" smtClean="0">
              <a:ea typeface="ＭＳ Ｐゴシック" charset="-128"/>
            </a:endParaRPr>
          </a:p>
        </p:txBody>
      </p:sp>
      <p:sp>
        <p:nvSpPr>
          <p:cNvPr id="13926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5300" name="ノート プレースホルダー 2"/>
          <p:cNvSpPr>
            <a:spLocks noGrp="1"/>
          </p:cNvSpPr>
          <p:nvPr>
            <p:ph type="body" idx="1"/>
          </p:nvPr>
        </p:nvSpPr>
        <p:spPr bwMode="auto">
          <a:extLst>
            <a:ext uri="{909E8E84-426E-40DD-AFC4-6F175D3DCCD1}"/>
            <a:ext uri="{91240B29-F687-4F45-9708-019B960494DF}"/>
          </a:extLst>
        </p:spPr>
        <p:txBody>
          <a:bodyPr>
            <a:normAutofit fontScale="92500" lnSpcReduction="20000"/>
          </a:bodyPr>
          <a:lstStyle/>
          <a:p>
            <a:pPr>
              <a:defRPr/>
            </a:pPr>
            <a:r>
              <a:rPr lang="en-US" altLang="ja-JP" sz="1600" dirty="0" smtClean="0"/>
              <a:t>〔</a:t>
            </a:r>
            <a:r>
              <a:rPr lang="ja-JP" altLang="en-US" sz="1600" dirty="0" smtClean="0"/>
              <a:t>狙い</a:t>
            </a:r>
            <a:r>
              <a:rPr lang="en-US" altLang="ja-JP" sz="1600" dirty="0" smtClean="0"/>
              <a:t>〕</a:t>
            </a:r>
          </a:p>
          <a:p>
            <a:pPr>
              <a:defRPr/>
            </a:pPr>
            <a:r>
              <a:rPr lang="ja-JP" altLang="en-US" sz="1600" dirty="0" smtClean="0"/>
              <a:t>公報テキスト検索機能を用いて公報検索を行う場合の入力画面の操作を説明</a:t>
            </a:r>
            <a:endParaRPr lang="en-US" altLang="ja-JP" sz="1600" dirty="0" smtClean="0"/>
          </a:p>
          <a:p>
            <a:pPr>
              <a:defRPr/>
            </a:pPr>
            <a:endParaRPr lang="en-US" altLang="ja-JP" sz="1600" dirty="0" smtClean="0"/>
          </a:p>
          <a:p>
            <a:pPr>
              <a:defRPr/>
            </a:pPr>
            <a:r>
              <a:rPr lang="en-US" altLang="ja-JP" sz="1600" dirty="0" smtClean="0"/>
              <a:t>〔</a:t>
            </a:r>
            <a:r>
              <a:rPr lang="ja-JP" altLang="en-US" sz="1600" dirty="0" smtClean="0"/>
              <a:t>説明</a:t>
            </a:r>
            <a:r>
              <a:rPr lang="en-US" altLang="ja-JP" sz="1600" dirty="0" smtClean="0"/>
              <a:t>〕</a:t>
            </a:r>
          </a:p>
          <a:p>
            <a:pPr>
              <a:defRPr/>
            </a:pPr>
            <a:r>
              <a:rPr lang="ja-JP" altLang="en-US" sz="1600" dirty="0" smtClean="0"/>
              <a:t>　できるだけ検索漏れを少なくするために、「ＬＥＤ（全角）」　「</a:t>
            </a:r>
            <a:r>
              <a:rPr lang="en-US" altLang="ja-JP" sz="1600" dirty="0" smtClean="0"/>
              <a:t>LED</a:t>
            </a:r>
            <a:r>
              <a:rPr lang="ja-JP" altLang="en-US" sz="1600" dirty="0" smtClean="0"/>
              <a:t>（半角）」、「発光ダイオード」をＯＲ「夜間」、「夜」をＯＲ検索し、各キーワードをＡＮＤ検索した。</a:t>
            </a:r>
            <a:endParaRPr lang="en-US" altLang="ja-JP" sz="1600" dirty="0" smtClean="0"/>
          </a:p>
          <a:p>
            <a:pPr>
              <a:defRPr/>
            </a:pPr>
            <a:r>
              <a:rPr lang="ja-JP" altLang="en-US" sz="1600" dirty="0" smtClean="0"/>
              <a:t>　検索項目を選択し（上記例では、公報全文）、検索キーワードを入力する。よく使われる単語を用いて検索すると、閲覧可能件数（１０００件）を超えてしまうため、その場合には適度に組み合わせた検索が必要である。</a:t>
            </a:r>
            <a:endParaRPr lang="en-US" altLang="ja-JP" sz="1600" dirty="0" smtClean="0"/>
          </a:p>
          <a:p>
            <a:pPr>
              <a:defRPr/>
            </a:pPr>
            <a:r>
              <a:rPr lang="ja-JP" altLang="en-US" sz="1600" dirty="0" smtClean="0"/>
              <a:t>　また、そのような場合には、検索対象技術範囲を限定するために、ＩＰＣを用いて絞り込むことも一つの方法である。</a:t>
            </a:r>
            <a:endParaRPr lang="en-US" altLang="ja-JP" sz="1600" dirty="0" smtClean="0"/>
          </a:p>
          <a:p>
            <a:pPr>
              <a:defRPr/>
            </a:pPr>
            <a:r>
              <a:rPr lang="ja-JP" altLang="en-US" sz="1600" dirty="0" smtClean="0"/>
              <a:t>　検索項目を出願人とすれば、出願人による絞り込みが可能であるため、例えば、自分の興味のある会社名などで検索をすると、その会社がどのような技術を出願しているのかを調査することが可能となる。</a:t>
            </a:r>
            <a:endParaRPr lang="en-US" altLang="ja-JP" sz="1600" dirty="0" smtClean="0"/>
          </a:p>
          <a:p>
            <a:pPr>
              <a:defRPr/>
            </a:pPr>
            <a:r>
              <a:rPr lang="ja-JP" altLang="en-US" sz="1600" dirty="0" smtClean="0"/>
              <a:t>　キーワードを入力して、検索をクリックすれば検索が行われる。</a:t>
            </a:r>
            <a:endParaRPr lang="en-US" altLang="ja-JP" sz="16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6"/>
          <p:cNvSpPr>
            <a:spLocks noGrp="1"/>
          </p:cNvSpPr>
          <p:nvPr>
            <p:ph type="sldNum" sz="quarter" idx="5"/>
          </p:nvPr>
        </p:nvSpPr>
        <p:spPr bwMode="auto">
          <a:noFill/>
          <a:ln>
            <a:miter lim="800000"/>
            <a:headEnd/>
            <a:tailEnd/>
          </a:ln>
        </p:spPr>
        <p:txBody>
          <a:bodyPr/>
          <a:lstStyle/>
          <a:p>
            <a:fld id="{289D45AE-A12B-4586-B525-894245E87284}" type="slidenum">
              <a:rPr lang="en-US" altLang="ja-JP" smtClean="0">
                <a:ea typeface="ＭＳ Ｐゴシック" charset="-128"/>
              </a:rPr>
              <a:pPr/>
              <a:t>3</a:t>
            </a:fld>
            <a:endParaRPr lang="en-US" altLang="ja-JP" smtClean="0">
              <a:ea typeface="ＭＳ Ｐゴシック" charset="-128"/>
            </a:endParaRPr>
          </a:p>
        </p:txBody>
      </p:sp>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a:lstStyle/>
          <a:p>
            <a:endParaRPr kumimoji="0" lang="zh-CN" altLang="en-US" smtClean="0">
              <a:latin typeface="ＭＳ Ｐゴシック" charset="-128"/>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6"/>
          <p:cNvSpPr>
            <a:spLocks noGrp="1"/>
          </p:cNvSpPr>
          <p:nvPr>
            <p:ph type="sldNum" sz="quarter" idx="5"/>
          </p:nvPr>
        </p:nvSpPr>
        <p:spPr bwMode="auto">
          <a:noFill/>
          <a:ln>
            <a:miter lim="800000"/>
            <a:headEnd/>
            <a:tailEnd/>
          </a:ln>
        </p:spPr>
        <p:txBody>
          <a:bodyPr/>
          <a:lstStyle/>
          <a:p>
            <a:fld id="{05FD070F-506A-49E8-ACF4-B8BC4E0E3B26}" type="slidenum">
              <a:rPr lang="en-US" altLang="ja-JP" smtClean="0">
                <a:ea typeface="ＭＳ Ｐゴシック" charset="-128"/>
              </a:rPr>
              <a:pPr/>
              <a:t>30</a:t>
            </a:fld>
            <a:endParaRPr lang="en-US" altLang="ja-JP" smtClean="0">
              <a:ea typeface="ＭＳ Ｐゴシック" charset="-128"/>
            </a:endParaRPr>
          </a:p>
        </p:txBody>
      </p:sp>
      <p:sp>
        <p:nvSpPr>
          <p:cNvPr id="14131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41315"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検索結果が表示された後に、公報を表示する操作を説明</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一覧表示をクリックすると文献リストが表示される。</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6"/>
          <p:cNvSpPr>
            <a:spLocks noGrp="1"/>
          </p:cNvSpPr>
          <p:nvPr>
            <p:ph type="sldNum" sz="quarter" idx="5"/>
          </p:nvPr>
        </p:nvSpPr>
        <p:spPr bwMode="auto">
          <a:noFill/>
          <a:ln>
            <a:miter lim="800000"/>
            <a:headEnd/>
            <a:tailEnd/>
          </a:ln>
        </p:spPr>
        <p:txBody>
          <a:bodyPr/>
          <a:lstStyle/>
          <a:p>
            <a:fld id="{429A0A39-21D6-418E-BAF5-12B21F57887E}" type="slidenum">
              <a:rPr lang="en-US" altLang="ja-JP" smtClean="0">
                <a:ea typeface="ＭＳ Ｐゴシック" charset="-128"/>
              </a:rPr>
              <a:pPr/>
              <a:t>31</a:t>
            </a:fld>
            <a:endParaRPr lang="en-US" altLang="ja-JP" smtClean="0">
              <a:ea typeface="ＭＳ Ｐゴシック" charset="-128"/>
            </a:endParaRPr>
          </a:p>
        </p:txBody>
      </p:sp>
      <p:sp>
        <p:nvSpPr>
          <p:cNvPr id="14336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43363"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一覧表示をクリックした後に表示される文献一覧表示画面の例示</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検索一覧画面のいずれかの公報の番号をクリックすると、その内容が表示される。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6"/>
          <p:cNvSpPr>
            <a:spLocks noGrp="1"/>
          </p:cNvSpPr>
          <p:nvPr>
            <p:ph type="sldNum" sz="quarter" idx="5"/>
          </p:nvPr>
        </p:nvSpPr>
        <p:spPr bwMode="auto">
          <a:noFill/>
          <a:ln>
            <a:miter lim="800000"/>
            <a:headEnd/>
            <a:tailEnd/>
          </a:ln>
        </p:spPr>
        <p:txBody>
          <a:bodyPr/>
          <a:lstStyle/>
          <a:p>
            <a:fld id="{80AA4237-B19B-4BEA-8D70-49244FA0984B}" type="slidenum">
              <a:rPr lang="en-US" altLang="ja-JP" smtClean="0">
                <a:ea typeface="ＭＳ Ｐゴシック" charset="-128"/>
              </a:rPr>
              <a:pPr/>
              <a:t>32</a:t>
            </a:fld>
            <a:endParaRPr lang="en-US" altLang="ja-JP" smtClean="0">
              <a:ea typeface="ＭＳ Ｐゴシック" charset="-128"/>
            </a:endParaRPr>
          </a:p>
        </p:txBody>
      </p:sp>
      <p:sp>
        <p:nvSpPr>
          <p:cNvPr id="14541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45411"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検索一覧画面の４５番の文献番号をクリックしてその内容を表示させる操作を説明</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４５番の青字で示されている文献番号「特開２００６－２５５２１９」をクリックするとつぎのスライドのような特許公開公報の記載内容が表示される。</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Number Placeholder 6"/>
          <p:cNvSpPr>
            <a:spLocks noGrp="1"/>
          </p:cNvSpPr>
          <p:nvPr>
            <p:ph type="sldNum" sz="quarter" idx="5"/>
          </p:nvPr>
        </p:nvSpPr>
        <p:spPr bwMode="auto">
          <a:noFill/>
          <a:ln>
            <a:miter lim="800000"/>
            <a:headEnd/>
            <a:tailEnd/>
          </a:ln>
        </p:spPr>
        <p:txBody>
          <a:bodyPr/>
          <a:lstStyle/>
          <a:p>
            <a:fld id="{20A05512-821A-4F5E-A26A-B003D8BAE120}" type="slidenum">
              <a:rPr lang="en-US" altLang="ja-JP" smtClean="0">
                <a:ea typeface="ＭＳ Ｐゴシック" charset="-128"/>
              </a:rPr>
              <a:pPr/>
              <a:t>33</a:t>
            </a:fld>
            <a:endParaRPr lang="en-US" altLang="ja-JP" smtClean="0">
              <a:ea typeface="ＭＳ Ｐゴシック" charset="-128"/>
            </a:endParaRPr>
          </a:p>
        </p:txBody>
      </p:sp>
      <p:sp>
        <p:nvSpPr>
          <p:cNvPr id="14745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47459"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検索結果の中から、類似の発明についての公報が発見されたことを説明</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特許請求の範囲や要約の記載と図面などが表示されることを説明するとともに、検索に用いたキーワードがハイライト表示されることも説明する。</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Number Placeholder 6"/>
          <p:cNvSpPr>
            <a:spLocks noGrp="1"/>
          </p:cNvSpPr>
          <p:nvPr>
            <p:ph type="sldNum" sz="quarter" idx="5"/>
          </p:nvPr>
        </p:nvSpPr>
        <p:spPr bwMode="auto">
          <a:noFill/>
          <a:ln>
            <a:miter lim="800000"/>
            <a:headEnd/>
            <a:tailEnd/>
          </a:ln>
        </p:spPr>
        <p:txBody>
          <a:bodyPr/>
          <a:lstStyle/>
          <a:p>
            <a:fld id="{389EF424-EBC5-4F7C-91FA-C94B2CE4DF55}" type="slidenum">
              <a:rPr lang="en-US" altLang="ja-JP" smtClean="0">
                <a:ea typeface="ＭＳ Ｐゴシック" charset="-128"/>
              </a:rPr>
              <a:pPr/>
              <a:t>34</a:t>
            </a:fld>
            <a:endParaRPr lang="en-US" altLang="ja-JP" smtClean="0">
              <a:ea typeface="ＭＳ Ｐゴシック" charset="-128"/>
            </a:endParaRPr>
          </a:p>
        </p:txBody>
      </p:sp>
      <p:sp>
        <p:nvSpPr>
          <p:cNvPr id="14950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0420" name="ノート プレースホルダー 2"/>
          <p:cNvSpPr>
            <a:spLocks noGrp="1"/>
          </p:cNvSpPr>
          <p:nvPr>
            <p:ph type="body" idx="1"/>
          </p:nvPr>
        </p:nvSpPr>
        <p:spPr bwMode="auto">
          <a:extLst>
            <a:ext uri="{909E8E84-426E-40DD-AFC4-6F175D3DCCD1}"/>
            <a:ext uri="{91240B29-F687-4F45-9708-019B960494DF}"/>
          </a:extLst>
        </p:spPr>
        <p:txBody>
          <a:bodyPr/>
          <a:lstStyle/>
          <a:p>
            <a:pPr>
              <a:defRPr/>
            </a:pPr>
            <a:r>
              <a:rPr lang="en-US" altLang="ja-JP" sz="1600" dirty="0" smtClean="0">
                <a:latin typeface="+mn-ea"/>
                <a:ea typeface="+mn-ea"/>
              </a:rPr>
              <a:t>〔</a:t>
            </a:r>
            <a:r>
              <a:rPr lang="ja-JP" altLang="en-US" sz="1600" dirty="0" smtClean="0">
                <a:latin typeface="+mn-ea"/>
                <a:ea typeface="+mn-ea"/>
              </a:rPr>
              <a:t>狙い</a:t>
            </a:r>
            <a:r>
              <a:rPr lang="en-US" altLang="ja-JP" sz="1600" dirty="0" smtClean="0">
                <a:latin typeface="+mn-ea"/>
                <a:ea typeface="+mn-ea"/>
              </a:rPr>
              <a:t>〕</a:t>
            </a:r>
          </a:p>
          <a:p>
            <a:pPr>
              <a:defRPr/>
            </a:pPr>
            <a:r>
              <a:rPr lang="ja-JP" altLang="en-US" sz="1600" dirty="0" smtClean="0">
                <a:latin typeface="+mn-ea"/>
                <a:ea typeface="+mn-ea"/>
              </a:rPr>
              <a:t>検索結果である公報の内容を連続して表示する操作方法を説明</a:t>
            </a:r>
            <a:endParaRPr lang="en-US" altLang="ja-JP" sz="1600" dirty="0" smtClean="0">
              <a:latin typeface="+mn-ea"/>
              <a:ea typeface="+mn-ea"/>
            </a:endParaRPr>
          </a:p>
          <a:p>
            <a:pPr>
              <a:defRPr/>
            </a:pPr>
            <a:endParaRPr lang="en-US" altLang="ja-JP" sz="1600" dirty="0" smtClean="0">
              <a:latin typeface="+mn-ea"/>
              <a:ea typeface="+mn-ea"/>
            </a:endParaRPr>
          </a:p>
          <a:p>
            <a:pPr>
              <a:defRPr/>
            </a:pPr>
            <a:r>
              <a:rPr lang="en-US" altLang="ja-JP" sz="1600" dirty="0" smtClean="0">
                <a:latin typeface="+mn-ea"/>
                <a:ea typeface="+mn-ea"/>
              </a:rPr>
              <a:t>〔</a:t>
            </a:r>
            <a:r>
              <a:rPr lang="ja-JP" altLang="en-US" sz="1600" dirty="0" smtClean="0">
                <a:latin typeface="+mn-ea"/>
                <a:ea typeface="+mn-ea"/>
              </a:rPr>
              <a:t>説明</a:t>
            </a:r>
            <a:r>
              <a:rPr lang="en-US" altLang="ja-JP" sz="1600" dirty="0" smtClean="0">
                <a:latin typeface="+mn-ea"/>
                <a:ea typeface="+mn-ea"/>
              </a:rPr>
              <a:t>〕</a:t>
            </a:r>
          </a:p>
          <a:p>
            <a:pPr>
              <a:defRPr/>
            </a:pPr>
            <a:r>
              <a:rPr lang="ja-JP" altLang="en-US" sz="1600" dirty="0" smtClean="0">
                <a:latin typeface="+mn-ea"/>
                <a:ea typeface="+mn-ea"/>
              </a:rPr>
              <a:t>前文献をクリックするとリストのひとつ前の文献が表示され、次文献をクリックすると、リストのひとつ後の文献が表示される。</a:t>
            </a:r>
            <a:endParaRPr lang="en-US" altLang="ja-JP" sz="1600" dirty="0" smtClean="0">
              <a:latin typeface="+mn-ea"/>
              <a:ea typeface="+mn-ea"/>
            </a:endParaRPr>
          </a:p>
          <a:p>
            <a:pPr>
              <a:defRPr/>
            </a:pPr>
            <a:endParaRPr lang="ja-JP" altLang="en-US" sz="1600" dirty="0" smtClean="0">
              <a:latin typeface="+mn-ea"/>
              <a:ea typeface="+mn-e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Number Placeholder 6"/>
          <p:cNvSpPr>
            <a:spLocks noGrp="1"/>
          </p:cNvSpPr>
          <p:nvPr>
            <p:ph type="sldNum" sz="quarter" idx="5"/>
          </p:nvPr>
        </p:nvSpPr>
        <p:spPr bwMode="auto">
          <a:noFill/>
          <a:ln>
            <a:miter lim="800000"/>
            <a:headEnd/>
            <a:tailEnd/>
          </a:ln>
        </p:spPr>
        <p:txBody>
          <a:bodyPr/>
          <a:lstStyle/>
          <a:p>
            <a:fld id="{C58AA3FD-27F5-493B-9B1C-627BE07EA983}" type="slidenum">
              <a:rPr lang="en-US" altLang="ja-JP" smtClean="0">
                <a:ea typeface="ＭＳ Ｐゴシック" charset="-128"/>
              </a:rPr>
              <a:pPr/>
              <a:t>35</a:t>
            </a:fld>
            <a:endParaRPr lang="en-US" altLang="ja-JP" smtClean="0">
              <a:ea typeface="ＭＳ Ｐゴシック" charset="-128"/>
            </a:endParaRPr>
          </a:p>
        </p:txBody>
      </p:sp>
      <p:sp>
        <p:nvSpPr>
          <p:cNvPr id="15155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51555" name="ノート プレースホルダー 2"/>
          <p:cNvSpPr>
            <a:spLocks noGrp="1"/>
          </p:cNvSpPr>
          <p:nvPr>
            <p:ph type="body" idx="1"/>
          </p:nvPr>
        </p:nvSpPr>
        <p:spPr bwMode="auto">
          <a:noFill/>
        </p:spPr>
        <p:txBody>
          <a:bodyPr/>
          <a:lstStyle/>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狙い</a:t>
            </a:r>
            <a:r>
              <a:rPr lang="en-US" altLang="ja-JP" sz="1600" smtClean="0">
                <a:solidFill>
                  <a:srgbClr val="000000"/>
                </a:solidFill>
                <a:latin typeface="ＭＳ Ｐゴシック" charset="-128"/>
                <a:ea typeface="ＭＳ Ｐゴシック" charset="-128"/>
              </a:rPr>
              <a:t>〕</a:t>
            </a:r>
          </a:p>
          <a:p>
            <a:r>
              <a:rPr kumimoji="0" lang="en-US" altLang="ja-JP" sz="1600" smtClean="0">
                <a:solidFill>
                  <a:srgbClr val="000000"/>
                </a:solidFill>
                <a:latin typeface="ＭＳ Ｐゴシック" charset="-128"/>
                <a:ea typeface="ＭＳ Ｐゴシック" charset="-128"/>
              </a:rPr>
              <a:t>F</a:t>
            </a:r>
            <a:r>
              <a:rPr kumimoji="0" lang="ja-JP" altLang="en-US" sz="1600" smtClean="0">
                <a:solidFill>
                  <a:srgbClr val="000000"/>
                </a:solidFill>
                <a:latin typeface="ＭＳ Ｐゴシック" charset="-128"/>
                <a:ea typeface="ＭＳ Ｐゴシック" charset="-128"/>
              </a:rPr>
              <a:t>タームにより検索する場合のテーマコード、観点記号をパテントマップガイダンスシステムを利用して特定する方法を説明</a:t>
            </a:r>
            <a:endParaRPr kumimoji="0" lang="zh-CN" altLang="en-US" sz="1600" smtClean="0">
              <a:solidFill>
                <a:srgbClr val="000000"/>
              </a:solidFill>
              <a:latin typeface="SimSun" pitchFamily="2" charset="-122"/>
              <a:ea typeface="SimSun" pitchFamily="2" charset="-122"/>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　いままではＩＰＤＬのキーワード検索機能を用いた検索例を説明してきたが、ここからは同じ検索事例について、審査官が通常用いている、テーマコードやＦタームを用いた検索の手法を紹介する。</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　最初に、傘の技術分野の分類やＦタームを調査するために、パテントマップガイダンスシステムを用いて、キーワード「傘」により、ＦＩハンドブックを検索して分類やＦタームを特定する。</a:t>
            </a:r>
            <a:endParaRPr lang="en-US" altLang="ja-JP" sz="1600" smtClean="0">
              <a:latin typeface="ＭＳ Ｐゴシック" charset="-128"/>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Number Placeholder 6"/>
          <p:cNvSpPr>
            <a:spLocks noGrp="1"/>
          </p:cNvSpPr>
          <p:nvPr>
            <p:ph type="sldNum" sz="quarter" idx="5"/>
          </p:nvPr>
        </p:nvSpPr>
        <p:spPr bwMode="auto">
          <a:noFill/>
          <a:ln>
            <a:miter lim="800000"/>
            <a:headEnd/>
            <a:tailEnd/>
          </a:ln>
        </p:spPr>
        <p:txBody>
          <a:bodyPr/>
          <a:lstStyle/>
          <a:p>
            <a:fld id="{305E738C-D80E-4DB5-AD02-4A95291F0BDD}" type="slidenum">
              <a:rPr lang="en-US" altLang="ja-JP" smtClean="0">
                <a:ea typeface="ＭＳ Ｐゴシック" charset="-128"/>
              </a:rPr>
              <a:pPr/>
              <a:t>36</a:t>
            </a:fld>
            <a:endParaRPr lang="en-US" altLang="ja-JP" smtClean="0">
              <a:ea typeface="ＭＳ Ｐゴシック" charset="-128"/>
            </a:endParaRPr>
          </a:p>
        </p:txBody>
      </p:sp>
      <p:sp>
        <p:nvSpPr>
          <p:cNvPr id="15360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53603" name="ノート プレースホルダー 2"/>
          <p:cNvSpPr>
            <a:spLocks noGrp="1"/>
          </p:cNvSpPr>
          <p:nvPr>
            <p:ph type="body" idx="1"/>
          </p:nvPr>
        </p:nvSpPr>
        <p:spPr bwMode="auto">
          <a:noFill/>
        </p:spPr>
        <p:txBody>
          <a:bodyPr/>
          <a:lstStyle/>
          <a:p>
            <a:r>
              <a:rPr lang="en-US" altLang="ja-JP" sz="1600" smtClean="0">
                <a:solidFill>
                  <a:srgbClr val="000000"/>
                </a:solidFill>
                <a:latin typeface="Calibri" pitchFamily="34" charset="0"/>
                <a:ea typeface="ＭＳ Ｐゴシック" charset="-128"/>
              </a:rPr>
              <a:t>〔</a:t>
            </a:r>
            <a:r>
              <a:rPr lang="ja-JP" altLang="en-US" sz="1600" smtClean="0">
                <a:solidFill>
                  <a:srgbClr val="000000"/>
                </a:solidFill>
                <a:latin typeface="Calibri" pitchFamily="34" charset="0"/>
                <a:ea typeface="ＭＳ Ｐゴシック" charset="-128"/>
              </a:rPr>
              <a:t>狙い</a:t>
            </a:r>
            <a:r>
              <a:rPr lang="en-US" altLang="ja-JP" sz="1600" smtClean="0">
                <a:solidFill>
                  <a:srgbClr val="000000"/>
                </a:solidFill>
                <a:latin typeface="Calibri" pitchFamily="34" charset="0"/>
                <a:ea typeface="ＭＳ Ｐゴシック" charset="-128"/>
              </a:rPr>
              <a:t>〕</a:t>
            </a:r>
          </a:p>
          <a:p>
            <a:r>
              <a:rPr kumimoji="0" lang="ja-JP" altLang="en-US" sz="1600" smtClean="0">
                <a:solidFill>
                  <a:srgbClr val="000000"/>
                </a:solidFill>
                <a:latin typeface="ＭＳ Ｐゴシック" charset="-128"/>
                <a:ea typeface="ＭＳ Ｐゴシック" charset="-128"/>
              </a:rPr>
              <a:t>パテントマップガイダンスシステムにおける表示例を用いて、テーマコードが特定できたことを説明</a:t>
            </a:r>
            <a:endParaRPr kumimoji="0" lang="en-US" altLang="ja-JP" sz="1600" smtClean="0">
              <a:solidFill>
                <a:srgbClr val="000000"/>
              </a:solidFill>
              <a:latin typeface="ＭＳ Ｐゴシック" charset="-128"/>
              <a:ea typeface="ＭＳ Ｐゴシック" charset="-128"/>
            </a:endParaRPr>
          </a:p>
          <a:p>
            <a:endParaRPr kumimoji="0" lang="en-US" altLang="zh-CN" sz="1600" smtClean="0">
              <a:solidFill>
                <a:srgbClr val="000000"/>
              </a:solidFill>
              <a:latin typeface="ＭＳ Ｐゴシック" charset="-128"/>
              <a:ea typeface="ＭＳ Ｐゴシック" charset="-128"/>
            </a:endParaRPr>
          </a:p>
          <a:p>
            <a:r>
              <a:rPr kumimoji="0" lang="en-US" altLang="ja-JP" sz="1600" smtClean="0">
                <a:solidFill>
                  <a:srgbClr val="000000"/>
                </a:solidFill>
                <a:latin typeface="ＭＳ Ｐゴシック" charset="-128"/>
                <a:ea typeface="ＭＳ Ｐゴシック" charset="-128"/>
              </a:rPr>
              <a:t>〔</a:t>
            </a:r>
            <a:r>
              <a:rPr kumimoji="0" lang="ja-JP" altLang="en-US" sz="1600" smtClean="0">
                <a:solidFill>
                  <a:srgbClr val="000000"/>
                </a:solidFill>
                <a:latin typeface="ＭＳ Ｐゴシック" charset="-128"/>
                <a:ea typeface="ＭＳ Ｐゴシック" charset="-128"/>
              </a:rPr>
              <a:t>解説</a:t>
            </a:r>
            <a:r>
              <a:rPr kumimoji="0"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　パテントマップガイダンスシステムで「傘」をキーワードにＦＩハンドブックの検索を行うと、分類はＡ４５Ｂあたりであること、テーマコードが３Ｂ１０４であることが特定できる。</a:t>
            </a:r>
            <a:endParaRPr kumimoji="0" lang="en-US" altLang="ja-JP" sz="1600" smtClean="0">
              <a:solidFill>
                <a:srgbClr val="000000"/>
              </a:solidFill>
              <a:latin typeface="ＭＳ Ｐゴシック" charset="-128"/>
              <a:ea typeface="ＭＳ Ｐゴシック" charset="-128"/>
            </a:endParaRPr>
          </a:p>
          <a:p>
            <a:r>
              <a:rPr kumimoji="0" lang="ja-JP" altLang="en-US" sz="1600" smtClean="0">
                <a:solidFill>
                  <a:srgbClr val="000000"/>
                </a:solidFill>
                <a:latin typeface="ＭＳ Ｐゴシック" charset="-128"/>
                <a:ea typeface="ＭＳ Ｐゴシック" charset="-128"/>
              </a:rPr>
              <a:t>　</a:t>
            </a:r>
            <a:r>
              <a:rPr lang="ja-JP" altLang="en-US" sz="1600" smtClean="0">
                <a:solidFill>
                  <a:srgbClr val="000000"/>
                </a:solidFill>
                <a:latin typeface="Calibri" pitchFamily="34" charset="0"/>
                <a:ea typeface="ＭＳ Ｐゴシック" charset="-128"/>
              </a:rPr>
              <a:t>３Ｂ１０４をクリックすると、つぎのスライドに示す３Ｂ１０４のＦタームリストを参照できる。</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Number Placeholder 6"/>
          <p:cNvSpPr>
            <a:spLocks noGrp="1"/>
          </p:cNvSpPr>
          <p:nvPr>
            <p:ph type="sldNum" sz="quarter" idx="5"/>
          </p:nvPr>
        </p:nvSpPr>
        <p:spPr bwMode="auto">
          <a:noFill/>
          <a:ln>
            <a:miter lim="800000"/>
            <a:headEnd/>
            <a:tailEnd/>
          </a:ln>
        </p:spPr>
        <p:txBody>
          <a:bodyPr/>
          <a:lstStyle/>
          <a:p>
            <a:fld id="{53EE47FA-0EAB-4F4F-AC05-3938C8AD014E}" type="slidenum">
              <a:rPr lang="en-US" altLang="ja-JP" smtClean="0">
                <a:ea typeface="ＭＳ Ｐゴシック" charset="-128"/>
              </a:rPr>
              <a:pPr/>
              <a:t>37</a:t>
            </a:fld>
            <a:endParaRPr lang="en-US" altLang="ja-JP" smtClean="0">
              <a:ea typeface="ＭＳ Ｐゴシック" charset="-128"/>
            </a:endParaRPr>
          </a:p>
        </p:txBody>
      </p:sp>
      <p:sp>
        <p:nvSpPr>
          <p:cNvPr id="15565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55651" name="ノート プレースホルダー 2"/>
          <p:cNvSpPr>
            <a:spLocks noGrp="1"/>
          </p:cNvSpPr>
          <p:nvPr>
            <p:ph type="body" idx="1"/>
          </p:nvPr>
        </p:nvSpPr>
        <p:spPr bwMode="auto">
          <a:noFill/>
        </p:spPr>
        <p:txBody>
          <a:bodyPr/>
          <a:lstStyle/>
          <a:p>
            <a:r>
              <a:rPr lang="en-US" altLang="ja-JP" sz="1600" smtClean="0">
                <a:solidFill>
                  <a:srgbClr val="000000"/>
                </a:solidFill>
                <a:latin typeface="Calibri" pitchFamily="34" charset="0"/>
                <a:ea typeface="ＭＳ Ｐゴシック" charset="-128"/>
              </a:rPr>
              <a:t>〔</a:t>
            </a:r>
            <a:r>
              <a:rPr lang="ja-JP" altLang="en-US" sz="1600" smtClean="0">
                <a:solidFill>
                  <a:srgbClr val="000000"/>
                </a:solidFill>
                <a:latin typeface="Calibri" pitchFamily="34" charset="0"/>
                <a:ea typeface="ＭＳ Ｐゴシック" charset="-128"/>
              </a:rPr>
              <a:t>狙い</a:t>
            </a:r>
            <a:r>
              <a:rPr lang="en-US" altLang="ja-JP" sz="1600" smtClean="0">
                <a:solidFill>
                  <a:srgbClr val="000000"/>
                </a:solidFill>
                <a:latin typeface="Calibri" pitchFamily="34" charset="0"/>
                <a:ea typeface="ＭＳ Ｐゴシック" charset="-128"/>
              </a:rPr>
              <a:t>〕</a:t>
            </a:r>
          </a:p>
          <a:p>
            <a:r>
              <a:rPr kumimoji="0" lang="ja-JP" altLang="en-US" sz="1600" smtClean="0">
                <a:solidFill>
                  <a:srgbClr val="000000"/>
                </a:solidFill>
                <a:latin typeface="ＭＳ Ｐゴシック" charset="-128"/>
                <a:ea typeface="ＭＳ Ｐゴシック" charset="-128"/>
              </a:rPr>
              <a:t>テーマコード３</a:t>
            </a:r>
            <a:r>
              <a:rPr kumimoji="0" lang="en-US" altLang="ja-JP" sz="1600" smtClean="0">
                <a:solidFill>
                  <a:srgbClr val="000000"/>
                </a:solidFill>
                <a:latin typeface="ＭＳ Ｐゴシック" charset="-128"/>
                <a:ea typeface="ＭＳ Ｐゴシック" charset="-128"/>
              </a:rPr>
              <a:t>B104</a:t>
            </a:r>
            <a:r>
              <a:rPr kumimoji="0" lang="ja-JP" altLang="en-US" sz="1600" smtClean="0">
                <a:solidFill>
                  <a:srgbClr val="000000"/>
                </a:solidFill>
                <a:latin typeface="ＭＳ Ｐゴシック" charset="-128"/>
                <a:ea typeface="ＭＳ Ｐゴシック" charset="-128"/>
              </a:rPr>
              <a:t>の観点記号が示されたＦタームリストの解説</a:t>
            </a:r>
            <a:endParaRPr kumimoji="0" lang="en-US" altLang="ja-JP" sz="1600" smtClean="0">
              <a:solidFill>
                <a:srgbClr val="000000"/>
              </a:solidFill>
              <a:latin typeface="ＭＳ Ｐゴシック" charset="-128"/>
              <a:ea typeface="ＭＳ Ｐゴシック" charset="-128"/>
            </a:endParaRPr>
          </a:p>
          <a:p>
            <a:endParaRPr kumimoji="0" lang="en-US" altLang="zh-CN" sz="1600" smtClean="0">
              <a:solidFill>
                <a:srgbClr val="000000"/>
              </a:solidFill>
              <a:latin typeface="ＭＳ Ｐゴシック" charset="-128"/>
              <a:ea typeface="ＭＳ Ｐゴシック" charset="-128"/>
            </a:endParaRPr>
          </a:p>
          <a:p>
            <a:r>
              <a:rPr kumimoji="0" lang="en-US" altLang="ja-JP" sz="1600" smtClean="0">
                <a:solidFill>
                  <a:srgbClr val="000000"/>
                </a:solidFill>
                <a:latin typeface="ＭＳ Ｐゴシック" charset="-128"/>
                <a:ea typeface="ＭＳ Ｐゴシック" charset="-128"/>
              </a:rPr>
              <a:t>〔</a:t>
            </a:r>
            <a:r>
              <a:rPr kumimoji="0" lang="ja-JP" altLang="en-US" sz="1600" smtClean="0">
                <a:solidFill>
                  <a:srgbClr val="000000"/>
                </a:solidFill>
                <a:latin typeface="ＭＳ Ｐゴシック" charset="-128"/>
                <a:ea typeface="ＭＳ Ｐゴシック" charset="-128"/>
              </a:rPr>
              <a:t>説明</a:t>
            </a:r>
            <a:r>
              <a:rPr kumimoji="0"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　パテントマップガイダンスシステムで、テーマコードが３Ｂ１０４のＦタームリストを照会すると、当該テーマの文献を検索するために付与されている検索キーである観点記号を知ることができる。</a:t>
            </a:r>
            <a:endParaRPr kumimoji="0" lang="en-US" altLang="ja-JP" sz="1600" smtClean="0">
              <a:solidFill>
                <a:srgbClr val="000000"/>
              </a:solidFill>
              <a:latin typeface="ＭＳ Ｐゴシック" charset="-128"/>
              <a:ea typeface="ＭＳ Ｐゴシック" charset="-128"/>
            </a:endParaRPr>
          </a:p>
          <a:p>
            <a:r>
              <a:rPr kumimoji="0" lang="ja-JP" altLang="en-US" sz="1600" smtClean="0">
                <a:solidFill>
                  <a:srgbClr val="000000"/>
                </a:solidFill>
                <a:latin typeface="ＭＳ Ｐゴシック" charset="-128"/>
                <a:ea typeface="ＭＳ Ｐゴシック" charset="-128"/>
              </a:rPr>
              <a:t>　今回の検索対象に用いる適切な観点記号はＡＡ０８とＢＣ０３であることが特定できる。</a:t>
            </a:r>
            <a:endParaRPr kumimoji="0" lang="zh-CN" altLang="en-US" sz="1600" smtClean="0">
              <a:solidFill>
                <a:srgbClr val="000000"/>
              </a:solidFill>
              <a:latin typeface="ＭＳ Ｐゴシック" charset="-128"/>
              <a:ea typeface="ＭＳ Ｐゴシック" charset="-128"/>
            </a:endParaRPr>
          </a:p>
          <a:p>
            <a:endParaRPr lang="ja-JP" altLang="en-US" smtClean="0">
              <a:latin typeface="ＭＳ Ｐゴシック" charset="-128"/>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6"/>
          <p:cNvSpPr>
            <a:spLocks noGrp="1"/>
          </p:cNvSpPr>
          <p:nvPr>
            <p:ph type="sldNum" sz="quarter" idx="5"/>
          </p:nvPr>
        </p:nvSpPr>
        <p:spPr bwMode="auto">
          <a:noFill/>
          <a:ln>
            <a:miter lim="800000"/>
            <a:headEnd/>
            <a:tailEnd/>
          </a:ln>
        </p:spPr>
        <p:txBody>
          <a:bodyPr/>
          <a:lstStyle/>
          <a:p>
            <a:fld id="{E3372E22-AEA3-428D-BA71-0C178DA71621}" type="slidenum">
              <a:rPr lang="en-US" altLang="ja-JP" smtClean="0">
                <a:ea typeface="ＭＳ Ｐゴシック" charset="-128"/>
              </a:rPr>
              <a:pPr/>
              <a:t>38</a:t>
            </a:fld>
            <a:endParaRPr lang="en-US" altLang="ja-JP" smtClean="0">
              <a:ea typeface="ＭＳ Ｐゴシック" charset="-128"/>
            </a:endParaRPr>
          </a:p>
        </p:txBody>
      </p:sp>
      <p:sp>
        <p:nvSpPr>
          <p:cNvPr id="15769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57699" name="ノート プレースホルダー 2"/>
          <p:cNvSpPr>
            <a:spLocks noGrp="1"/>
          </p:cNvSpPr>
          <p:nvPr>
            <p:ph type="body" idx="1"/>
          </p:nvPr>
        </p:nvSpPr>
        <p:spPr bwMode="auto">
          <a:noFill/>
        </p:spPr>
        <p:txBody>
          <a:bodyPr/>
          <a:lstStyle/>
          <a:p>
            <a:r>
              <a:rPr lang="en-US" altLang="ja-JP" sz="1600" smtClean="0">
                <a:solidFill>
                  <a:srgbClr val="000000"/>
                </a:solidFill>
                <a:latin typeface="Calibri" pitchFamily="34" charset="0"/>
                <a:ea typeface="ＭＳ Ｐゴシック" charset="-128"/>
              </a:rPr>
              <a:t>〔</a:t>
            </a:r>
            <a:r>
              <a:rPr lang="ja-JP" altLang="en-US" sz="1600" smtClean="0">
                <a:solidFill>
                  <a:srgbClr val="000000"/>
                </a:solidFill>
                <a:latin typeface="Calibri" pitchFamily="34" charset="0"/>
                <a:ea typeface="ＭＳ Ｐゴシック" charset="-128"/>
              </a:rPr>
              <a:t>狙い</a:t>
            </a:r>
            <a:r>
              <a:rPr lang="en-US" altLang="ja-JP" sz="1600" smtClean="0">
                <a:solidFill>
                  <a:srgbClr val="000000"/>
                </a:solidFill>
                <a:latin typeface="Calibri" pitchFamily="34" charset="0"/>
                <a:ea typeface="ＭＳ Ｐゴシック" charset="-128"/>
              </a:rPr>
              <a:t>〕</a:t>
            </a:r>
          </a:p>
          <a:p>
            <a:r>
              <a:rPr kumimoji="0" lang="ja-JP" altLang="en-US" sz="1600" smtClean="0">
                <a:solidFill>
                  <a:srgbClr val="000000"/>
                </a:solidFill>
                <a:latin typeface="ＭＳ Ｐゴシック" charset="-128"/>
                <a:ea typeface="ＭＳ Ｐゴシック" charset="-128"/>
              </a:rPr>
              <a:t>特許分類検索により、テーマコードと観点記号を用いた特許検索事例の提示</a:t>
            </a:r>
            <a:endParaRPr kumimoji="0" lang="zh-CN" altLang="en-US" sz="1600" smtClean="0">
              <a:solidFill>
                <a:srgbClr val="000000"/>
              </a:solidFill>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特許分類検索画面に移動して、パテントマップガイダンスシステムにより特定した　テーマコード「３Ｂ１０４」とＦタームの観点記号である「ＡＡ０８」と「ＢＣ０３」とを掛け合わせた検索式により検索を行う。</a:t>
            </a:r>
            <a:endParaRPr lang="en-US" altLang="ja-JP" sz="1600" smtClean="0">
              <a:latin typeface="ＭＳ Ｐゴシック" charset="-128"/>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6"/>
          <p:cNvSpPr>
            <a:spLocks noGrp="1"/>
          </p:cNvSpPr>
          <p:nvPr>
            <p:ph type="sldNum" sz="quarter" idx="5"/>
          </p:nvPr>
        </p:nvSpPr>
        <p:spPr bwMode="auto">
          <a:noFill/>
          <a:ln>
            <a:miter lim="800000"/>
            <a:headEnd/>
            <a:tailEnd/>
          </a:ln>
        </p:spPr>
        <p:txBody>
          <a:bodyPr/>
          <a:lstStyle/>
          <a:p>
            <a:fld id="{9426E555-BADC-4AF0-9A8D-FA2985B41371}" type="slidenum">
              <a:rPr lang="en-US" altLang="ja-JP" smtClean="0">
                <a:ea typeface="ＭＳ Ｐゴシック" charset="-128"/>
              </a:rPr>
              <a:pPr/>
              <a:t>39</a:t>
            </a:fld>
            <a:endParaRPr lang="en-US" altLang="ja-JP" smtClean="0">
              <a:ea typeface="ＭＳ Ｐゴシック" charset="-128"/>
            </a:endParaRPr>
          </a:p>
        </p:txBody>
      </p:sp>
      <p:sp>
        <p:nvSpPr>
          <p:cNvPr id="15974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59748" name="ノート プレースホルダー 2"/>
          <p:cNvSpPr>
            <a:spLocks noGrp="1"/>
          </p:cNvSpPr>
          <p:nvPr>
            <p:ph type="body" idx="1"/>
          </p:nvPr>
        </p:nvSpPr>
        <p:spPr bwMode="auto">
          <a:extLst>
            <a:ext uri="{909E8E84-426E-40DD-AFC4-6F175D3DCCD1}"/>
            <a:ext uri="{91240B29-F687-4F45-9708-019B960494DF}"/>
          </a:extLst>
        </p:spPr>
        <p:txBody>
          <a:bodyPr/>
          <a:lstStyle/>
          <a:p>
            <a:pPr>
              <a:defRPr/>
            </a:pPr>
            <a:r>
              <a:rPr lang="en-US" altLang="ja-JP" sz="1600" dirty="0" smtClean="0">
                <a:solidFill>
                  <a:srgbClr val="000000"/>
                </a:solidFill>
                <a:latin typeface="+mn-ea"/>
                <a:ea typeface="+mn-ea"/>
              </a:rPr>
              <a:t>〔</a:t>
            </a:r>
            <a:r>
              <a:rPr lang="ja-JP" altLang="en-US" sz="1600" dirty="0" smtClean="0">
                <a:solidFill>
                  <a:srgbClr val="000000"/>
                </a:solidFill>
                <a:latin typeface="+mn-ea"/>
                <a:ea typeface="+mn-ea"/>
              </a:rPr>
              <a:t>狙い</a:t>
            </a:r>
            <a:r>
              <a:rPr lang="en-US" altLang="ja-JP" sz="1600" dirty="0" smtClean="0">
                <a:solidFill>
                  <a:srgbClr val="000000"/>
                </a:solidFill>
                <a:latin typeface="+mn-ea"/>
                <a:ea typeface="+mn-ea"/>
              </a:rPr>
              <a:t>〕</a:t>
            </a:r>
          </a:p>
          <a:p>
            <a:pPr>
              <a:defRPr/>
            </a:pPr>
            <a:r>
              <a:rPr kumimoji="0" lang="ja-JP" altLang="en-US" sz="1600" dirty="0" smtClean="0">
                <a:solidFill>
                  <a:srgbClr val="000000"/>
                </a:solidFill>
                <a:latin typeface="+mn-ea"/>
                <a:ea typeface="+mn-ea"/>
              </a:rPr>
              <a:t>検索結果の表示の解説</a:t>
            </a:r>
            <a:endParaRPr kumimoji="0" lang="en-US" altLang="ja-JP" sz="1600" dirty="0" smtClean="0">
              <a:solidFill>
                <a:srgbClr val="000000"/>
              </a:solidFill>
              <a:latin typeface="+mn-ea"/>
              <a:ea typeface="+mn-ea"/>
            </a:endParaRPr>
          </a:p>
          <a:p>
            <a:pPr>
              <a:defRPr/>
            </a:pPr>
            <a:endParaRPr lang="en-US" altLang="ja-JP" sz="1600" dirty="0" smtClean="0">
              <a:latin typeface="+mn-ea"/>
              <a:ea typeface="+mn-ea"/>
            </a:endParaRPr>
          </a:p>
          <a:p>
            <a:pPr>
              <a:defRPr/>
            </a:pPr>
            <a:r>
              <a:rPr lang="en-US" altLang="ja-JP" sz="1600" dirty="0" smtClean="0">
                <a:latin typeface="+mn-ea"/>
                <a:ea typeface="+mn-ea"/>
              </a:rPr>
              <a:t>〔</a:t>
            </a:r>
            <a:r>
              <a:rPr lang="ja-JP" altLang="en-US" sz="1600" dirty="0" smtClean="0">
                <a:latin typeface="+mn-ea"/>
                <a:ea typeface="+mn-ea"/>
              </a:rPr>
              <a:t>説明</a:t>
            </a:r>
            <a:r>
              <a:rPr lang="en-US" altLang="ja-JP" sz="1600" dirty="0" smtClean="0">
                <a:latin typeface="+mn-ea"/>
                <a:ea typeface="+mn-ea"/>
              </a:rPr>
              <a:t>〕</a:t>
            </a:r>
          </a:p>
          <a:p>
            <a:pPr>
              <a:defRPr/>
            </a:pPr>
            <a:r>
              <a:rPr lang="ja-JP" altLang="en-US" sz="1600" dirty="0" smtClean="0">
                <a:latin typeface="+mn-ea"/>
                <a:ea typeface="+mn-ea"/>
              </a:rPr>
              <a:t>　前のスライドの検索式で検索した結果を示している。この中に、類似の発明の特許公開公報特開２００６－２５５２１９号が含まれている。</a:t>
            </a:r>
            <a:endParaRPr lang="en-US" altLang="ja-JP" sz="1600" dirty="0" smtClean="0">
              <a:latin typeface="+mn-ea"/>
              <a:ea typeface="+mn-ea"/>
            </a:endParaRPr>
          </a:p>
          <a:p>
            <a:pPr>
              <a:defRPr/>
            </a:pPr>
            <a:r>
              <a:rPr lang="ja-JP" altLang="en-US" sz="1600" dirty="0" smtClean="0">
                <a:latin typeface="+mn-ea"/>
                <a:ea typeface="+mn-ea"/>
              </a:rPr>
              <a:t>　先ほどの検索と同様に、当該公開公報の文献番号をクリックすると、次のスライドの内容が表示される。</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6"/>
          <p:cNvSpPr>
            <a:spLocks noGrp="1"/>
          </p:cNvSpPr>
          <p:nvPr>
            <p:ph type="sldNum" sz="quarter" idx="5"/>
          </p:nvPr>
        </p:nvSpPr>
        <p:spPr bwMode="auto">
          <a:noFill/>
          <a:ln>
            <a:miter lim="800000"/>
            <a:headEnd/>
            <a:tailEnd/>
          </a:ln>
        </p:spPr>
        <p:txBody>
          <a:bodyPr/>
          <a:lstStyle/>
          <a:p>
            <a:fld id="{AAA707AB-6BF5-4FF1-9F32-49D5543B2812}" type="slidenum">
              <a:rPr lang="en-US" altLang="ja-JP" smtClean="0">
                <a:solidFill>
                  <a:srgbClr val="000000"/>
                </a:solidFill>
                <a:ea typeface="ＭＳ Ｐゴシック" charset="-128"/>
              </a:rPr>
              <a:pPr/>
              <a:t>4</a:t>
            </a:fld>
            <a:endParaRPr lang="en-US" altLang="ja-JP" smtClean="0">
              <a:solidFill>
                <a:srgbClr val="000000"/>
              </a:solidFill>
              <a:ea typeface="ＭＳ Ｐゴシック" charset="-128"/>
            </a:endParaRPr>
          </a:p>
        </p:txBody>
      </p:sp>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xfrm>
            <a:off x="593725" y="4721225"/>
            <a:ext cx="5530850" cy="4471988"/>
          </a:xfrm>
          <a:noFill/>
        </p:spPr>
        <p:txBody>
          <a:bodyPr/>
          <a:lstStyle/>
          <a:p>
            <a:pPr eaLnBrk="1" hangingPunct="1">
              <a:spcBef>
                <a:spcPct val="0"/>
              </a:spcBef>
            </a:pPr>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endParaRPr lang="ja-JP" altLang="en-US" sz="1600" smtClean="0">
              <a:latin typeface="ＭＳ Ｐゴシック" charset="-128"/>
              <a:ea typeface="ＭＳ Ｐゴシック" charset="-128"/>
            </a:endParaRPr>
          </a:p>
          <a:p>
            <a:pPr eaLnBrk="1" hangingPunct="1">
              <a:spcBef>
                <a:spcPct val="0"/>
              </a:spcBef>
            </a:pPr>
            <a:r>
              <a:rPr lang="ja-JP" altLang="en-US" sz="1600" smtClean="0">
                <a:latin typeface="ＭＳ Ｐゴシック" charset="-128"/>
                <a:ea typeface="ＭＳ Ｐゴシック" charset="-128"/>
              </a:rPr>
              <a:t>研究活動で日常的に用いる実験ノートと特許の関係について理解させることを目的とする。</a:t>
            </a:r>
          </a:p>
          <a:p>
            <a:pPr eaLnBrk="1" hangingPunct="1">
              <a:spcBef>
                <a:spcPct val="0"/>
              </a:spcBef>
            </a:pPr>
            <a:endParaRPr lang="en-US" altLang="ja-JP" sz="1600" smtClean="0">
              <a:latin typeface="ＭＳ Ｐゴシック" charset="-128"/>
              <a:ea typeface="ＭＳ Ｐゴシック" charset="-128"/>
            </a:endParaRPr>
          </a:p>
          <a:p>
            <a:pPr eaLnBrk="1" hangingPunct="1">
              <a:spcBef>
                <a:spcPct val="0"/>
              </a:spcBef>
            </a:pPr>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pPr eaLnBrk="1" hangingPunct="1">
              <a:spcBef>
                <a:spcPct val="0"/>
              </a:spcBef>
            </a:pPr>
            <a:r>
              <a:rPr lang="zh-CN" altLang="en-US" sz="1600" smtClean="0">
                <a:latin typeface="ＭＳ Ｐゴシック" charset="-128"/>
                <a:ea typeface="ＭＳ Ｐゴシック" charset="-128"/>
              </a:rPr>
              <a:t>実験ノートとは、実験を行う者が、「どのような実験を行ったときどのような結果が得られた」といった実験の一次的データの記録や、場合によっては「研究の過程での議論」、「データの一次的な解析</a:t>
            </a:r>
            <a:r>
              <a:rPr lang="en-US" altLang="zh-CN" sz="1600" smtClean="0">
                <a:latin typeface="ＭＳ Ｐゴシック" charset="-128"/>
                <a:ea typeface="ＭＳ Ｐゴシック" charset="-128"/>
              </a:rPr>
              <a:t>(</a:t>
            </a:r>
            <a:r>
              <a:rPr lang="zh-CN" altLang="en-US" sz="1600" smtClean="0">
                <a:latin typeface="ＭＳ Ｐゴシック" charset="-128"/>
                <a:ea typeface="ＭＳ Ｐゴシック" charset="-128"/>
              </a:rPr>
              <a:t>計算等</a:t>
            </a:r>
            <a:r>
              <a:rPr lang="en-US" altLang="zh-CN" sz="1600" smtClean="0">
                <a:latin typeface="ＭＳ Ｐゴシック" charset="-128"/>
                <a:ea typeface="ＭＳ Ｐゴシック" charset="-128"/>
              </a:rPr>
              <a:t>)</a:t>
            </a:r>
            <a:r>
              <a:rPr lang="zh-CN" altLang="en-US" sz="1600" smtClean="0">
                <a:latin typeface="ＭＳ Ｐゴシック" charset="-128"/>
                <a:ea typeface="ＭＳ Ｐゴシック" charset="-128"/>
              </a:rPr>
              <a:t>」「実験及び解析中などに思いついた事柄」等実験に関わる様々な事柄を記録、処理するためのノートブックあるいは、それに類する記録媒体である</a:t>
            </a:r>
            <a:r>
              <a:rPr lang="ja-JP" altLang="en-US" sz="1600" smtClean="0">
                <a:latin typeface="ＭＳ Ｐゴシック" charset="-128"/>
                <a:ea typeface="ＭＳ Ｐゴシック" charset="-128"/>
              </a:rPr>
              <a:t>が、この記録が、発明者がだれであるのかが争われる裁判などで、証拠として採用されることがある。</a:t>
            </a:r>
            <a:r>
              <a:rPr lang="zh-CN" altLang="en-US" sz="1600" smtClean="0">
                <a:latin typeface="ＭＳ Ｐゴシック" charset="-128"/>
                <a:ea typeface="ＭＳ Ｐゴシック" charset="-128"/>
              </a:rPr>
              <a:t> </a:t>
            </a:r>
            <a:endParaRPr lang="en-US" altLang="zh-CN" sz="1600" smtClean="0">
              <a:latin typeface="ＭＳ Ｐゴシック" charset="-128"/>
              <a:ea typeface="ＭＳ Ｐゴシック" charset="-128"/>
            </a:endParaRPr>
          </a:p>
          <a:p>
            <a:pPr eaLnBrk="1" hangingPunct="1">
              <a:spcBef>
                <a:spcPct val="0"/>
              </a:spcBef>
            </a:pPr>
            <a:endParaRPr lang="en-US" altLang="ja-JP" sz="1600" smtClean="0">
              <a:latin typeface="ＭＳ Ｐゴシック" charset="-128"/>
              <a:ea typeface="ＭＳ Ｐゴシック" charset="-128"/>
            </a:endParaRPr>
          </a:p>
        </p:txBody>
      </p:sp>
      <p:sp>
        <p:nvSpPr>
          <p:cNvPr id="88068"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4054DE4F-7128-4866-A3D1-3CBF93A22D42}" type="slidenum">
              <a:rPr kumimoji="0" lang="en-US" altLang="ja-JP" sz="1200">
                <a:solidFill>
                  <a:srgbClr val="000000"/>
                </a:solidFill>
                <a:latin typeface="Calibri" pitchFamily="34" charset="0"/>
                <a:ea typeface="ＭＳ Ｐゴシック" charset="-128"/>
              </a:rPr>
              <a:pPr algn="r"/>
              <a:t>4</a:t>
            </a:fld>
            <a:endParaRPr kumimoji="0" lang="ja-JP" altLang="en-US" sz="1200">
              <a:solidFill>
                <a:srgbClr val="000000"/>
              </a:solidFill>
              <a:latin typeface="Calibri" pitchFamily="34" charset="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Number Placeholder 6"/>
          <p:cNvSpPr>
            <a:spLocks noGrp="1"/>
          </p:cNvSpPr>
          <p:nvPr>
            <p:ph type="sldNum" sz="quarter" idx="5"/>
          </p:nvPr>
        </p:nvSpPr>
        <p:spPr bwMode="auto">
          <a:noFill/>
          <a:ln>
            <a:miter lim="800000"/>
            <a:headEnd/>
            <a:tailEnd/>
          </a:ln>
        </p:spPr>
        <p:txBody>
          <a:bodyPr/>
          <a:lstStyle/>
          <a:p>
            <a:fld id="{49B801C1-7FC7-47D7-A398-4B028026C8AE}" type="slidenum">
              <a:rPr lang="en-US" altLang="ja-JP" smtClean="0">
                <a:ea typeface="ＭＳ Ｐゴシック" charset="-128"/>
              </a:rPr>
              <a:pPr/>
              <a:t>40</a:t>
            </a:fld>
            <a:endParaRPr lang="en-US" altLang="ja-JP" smtClean="0">
              <a:ea typeface="ＭＳ Ｐゴシック" charset="-128"/>
            </a:endParaRPr>
          </a:p>
        </p:txBody>
      </p:sp>
      <p:sp>
        <p:nvSpPr>
          <p:cNvPr id="16179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1795" name="ノート プレースホルダー 2"/>
          <p:cNvSpPr>
            <a:spLocks noGrp="1"/>
          </p:cNvSpPr>
          <p:nvPr>
            <p:ph type="body" idx="1"/>
          </p:nvPr>
        </p:nvSpPr>
        <p:spPr bwMode="auto">
          <a:noFill/>
        </p:spPr>
        <p:txBody>
          <a:bodyPr/>
          <a:lstStyle/>
          <a:p>
            <a:r>
              <a:rPr lang="en-US" altLang="ja-JP" sz="1600" smtClean="0">
                <a:solidFill>
                  <a:srgbClr val="000000"/>
                </a:solidFill>
                <a:latin typeface="Calibri" pitchFamily="34" charset="0"/>
                <a:ea typeface="ＭＳ Ｐゴシック" charset="-128"/>
              </a:rPr>
              <a:t>〔</a:t>
            </a:r>
            <a:r>
              <a:rPr lang="ja-JP" altLang="en-US" sz="1600" smtClean="0">
                <a:solidFill>
                  <a:srgbClr val="000000"/>
                </a:solidFill>
                <a:latin typeface="Calibri" pitchFamily="34" charset="0"/>
                <a:ea typeface="ＭＳ Ｐゴシック" charset="-128"/>
              </a:rPr>
              <a:t>狙い</a:t>
            </a:r>
            <a:r>
              <a:rPr lang="en-US" altLang="ja-JP" sz="1600" smtClean="0">
                <a:solidFill>
                  <a:srgbClr val="000000"/>
                </a:solidFill>
                <a:latin typeface="Calibri" pitchFamily="34" charset="0"/>
                <a:ea typeface="ＭＳ Ｐゴシック" charset="-128"/>
              </a:rPr>
              <a:t>〕</a:t>
            </a:r>
          </a:p>
          <a:p>
            <a:r>
              <a:rPr kumimoji="0" lang="ja-JP" altLang="en-US" sz="1600" smtClean="0">
                <a:solidFill>
                  <a:srgbClr val="000000"/>
                </a:solidFill>
                <a:latin typeface="ＭＳ Ｐゴシック" charset="-128"/>
                <a:ea typeface="ＭＳ Ｐゴシック" charset="-128"/>
              </a:rPr>
              <a:t>テキスト検索と同じ公報を検索できたことを説明</a:t>
            </a:r>
            <a:endParaRPr kumimoji="0" lang="en-US" altLang="ja-JP" sz="1600" smtClean="0">
              <a:solidFill>
                <a:srgbClr val="000000"/>
              </a:solidFill>
              <a:latin typeface="ＭＳ Ｐゴシック" charset="-128"/>
              <a:ea typeface="ＭＳ Ｐゴシック" charset="-128"/>
            </a:endParaRPr>
          </a:p>
          <a:p>
            <a:endParaRPr kumimoji="0" lang="en-US" altLang="zh-CN" sz="1600" smtClean="0">
              <a:solidFill>
                <a:srgbClr val="000000"/>
              </a:solidFill>
              <a:latin typeface="ＭＳ Ｐゴシック" charset="-128"/>
              <a:ea typeface="ＭＳ Ｐゴシック" charset="-128"/>
            </a:endParaRPr>
          </a:p>
          <a:p>
            <a:r>
              <a:rPr kumimoji="0" lang="en-US" altLang="ja-JP" sz="1600" smtClean="0">
                <a:solidFill>
                  <a:srgbClr val="000000"/>
                </a:solidFill>
                <a:latin typeface="ＭＳ Ｐゴシック" charset="-128"/>
                <a:ea typeface="ＭＳ Ｐゴシック" charset="-128"/>
              </a:rPr>
              <a:t>〔</a:t>
            </a:r>
            <a:r>
              <a:rPr kumimoji="0" lang="ja-JP" altLang="en-US" sz="1600" smtClean="0">
                <a:solidFill>
                  <a:srgbClr val="000000"/>
                </a:solidFill>
                <a:latin typeface="ＭＳ Ｐゴシック" charset="-128"/>
                <a:ea typeface="ＭＳ Ｐゴシック" charset="-128"/>
              </a:rPr>
              <a:t>説明</a:t>
            </a:r>
            <a:r>
              <a:rPr kumimoji="0" lang="en-US" altLang="ja-JP" sz="1600" smtClean="0">
                <a:solidFill>
                  <a:srgbClr val="000000"/>
                </a:solidFill>
                <a:latin typeface="ＭＳ Ｐゴシック" charset="-128"/>
                <a:ea typeface="ＭＳ Ｐゴシック" charset="-128"/>
              </a:rPr>
              <a:t>〕</a:t>
            </a:r>
            <a:endParaRPr kumimoji="0" lang="zh-CN" altLang="en-US" sz="1600" smtClean="0">
              <a:solidFill>
                <a:srgbClr val="000000"/>
              </a:solidFill>
              <a:latin typeface="ＭＳ Ｐゴシック" charset="-128"/>
              <a:ea typeface="ＭＳ Ｐゴシック" charset="-128"/>
            </a:endParaRPr>
          </a:p>
          <a:p>
            <a:r>
              <a:rPr lang="ja-JP" altLang="en-US" smtClean="0">
                <a:latin typeface="ＭＳ Ｐゴシック" charset="-128"/>
                <a:ea typeface="ＭＳ Ｐゴシック" charset="-128"/>
              </a:rPr>
              <a:t>テキスト検索により発見した公報と同じ特許公開公報を表示している。</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6"/>
          <p:cNvSpPr>
            <a:spLocks noGrp="1"/>
          </p:cNvSpPr>
          <p:nvPr>
            <p:ph type="sldNum" sz="quarter" idx="5"/>
          </p:nvPr>
        </p:nvSpPr>
        <p:spPr bwMode="auto">
          <a:noFill/>
          <a:ln>
            <a:miter lim="800000"/>
            <a:headEnd/>
            <a:tailEnd/>
          </a:ln>
        </p:spPr>
        <p:txBody>
          <a:bodyPr/>
          <a:lstStyle/>
          <a:p>
            <a:fld id="{82333CCC-152A-47C9-8EA1-86E26A38C1AB}" type="slidenum">
              <a:rPr lang="en-US" altLang="ja-JP" smtClean="0">
                <a:ea typeface="ＭＳ Ｐゴシック" charset="-128"/>
              </a:rPr>
              <a:pPr/>
              <a:t>41</a:t>
            </a:fld>
            <a:endParaRPr lang="en-US" altLang="ja-JP" smtClean="0">
              <a:ea typeface="ＭＳ Ｐゴシック" charset="-128"/>
            </a:endParaRPr>
          </a:p>
        </p:txBody>
      </p:sp>
      <p:sp>
        <p:nvSpPr>
          <p:cNvPr id="16384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3843" name="ノート プレースホルダー 2"/>
          <p:cNvSpPr>
            <a:spLocks noGrp="1"/>
          </p:cNvSpPr>
          <p:nvPr>
            <p:ph type="body" idx="1"/>
          </p:nvPr>
        </p:nvSpPr>
        <p:spPr bwMode="auto">
          <a:noFill/>
        </p:spPr>
        <p:txBody>
          <a:bodyPr/>
          <a:lstStyle/>
          <a:p>
            <a:r>
              <a:rPr lang="en-US" altLang="ja-JP" sz="1600" smtClean="0">
                <a:solidFill>
                  <a:srgbClr val="000000"/>
                </a:solidFill>
                <a:latin typeface="Calibri" pitchFamily="34" charset="0"/>
                <a:ea typeface="ＭＳ Ｐゴシック" charset="-128"/>
              </a:rPr>
              <a:t>〔</a:t>
            </a:r>
            <a:r>
              <a:rPr lang="ja-JP" altLang="en-US" sz="1600" smtClean="0">
                <a:solidFill>
                  <a:srgbClr val="000000"/>
                </a:solidFill>
                <a:latin typeface="Calibri" pitchFamily="34" charset="0"/>
                <a:ea typeface="ＭＳ Ｐゴシック" charset="-128"/>
              </a:rPr>
              <a:t>狙い</a:t>
            </a:r>
            <a:r>
              <a:rPr lang="en-US" altLang="ja-JP" sz="1600" smtClean="0">
                <a:solidFill>
                  <a:srgbClr val="000000"/>
                </a:solidFill>
                <a:latin typeface="Calibri" pitchFamily="34" charset="0"/>
                <a:ea typeface="ＭＳ Ｐゴシック" charset="-128"/>
              </a:rPr>
              <a:t>〕</a:t>
            </a:r>
          </a:p>
          <a:p>
            <a:r>
              <a:rPr kumimoji="0" lang="ja-JP" altLang="en-US" sz="1600" smtClean="0">
                <a:solidFill>
                  <a:srgbClr val="000000"/>
                </a:solidFill>
                <a:latin typeface="ＭＳ Ｐゴシック" charset="-128"/>
                <a:ea typeface="ＭＳ Ｐゴシック" charset="-128"/>
              </a:rPr>
              <a:t>特許検索事例の提示</a:t>
            </a:r>
            <a:endParaRPr kumimoji="0" lang="en-US" altLang="ja-JP" sz="1600" smtClean="0">
              <a:solidFill>
                <a:srgbClr val="000000"/>
              </a:solidFill>
              <a:latin typeface="ＭＳ Ｐゴシック" charset="-128"/>
              <a:ea typeface="ＭＳ Ｐゴシック" charset="-128"/>
            </a:endParaRPr>
          </a:p>
          <a:p>
            <a:endParaRPr kumimoji="0" lang="en-US" altLang="zh-CN" sz="1600" smtClean="0">
              <a:solidFill>
                <a:srgbClr val="000000"/>
              </a:solidFill>
              <a:latin typeface="ＭＳ Ｐゴシック" charset="-128"/>
              <a:ea typeface="ＭＳ Ｐゴシック" charset="-128"/>
            </a:endParaRPr>
          </a:p>
          <a:p>
            <a:r>
              <a:rPr kumimoji="0" lang="en-US" altLang="ja-JP" sz="1600" smtClean="0">
                <a:solidFill>
                  <a:srgbClr val="000000"/>
                </a:solidFill>
                <a:latin typeface="ＭＳ Ｐゴシック" charset="-128"/>
                <a:ea typeface="ＭＳ Ｐゴシック" charset="-128"/>
              </a:rPr>
              <a:t>〔</a:t>
            </a:r>
            <a:r>
              <a:rPr kumimoji="0" lang="ja-JP" altLang="en-US" sz="1600" smtClean="0">
                <a:solidFill>
                  <a:srgbClr val="000000"/>
                </a:solidFill>
                <a:latin typeface="ＭＳ Ｐゴシック" charset="-128"/>
                <a:ea typeface="ＭＳ Ｐゴシック" charset="-128"/>
              </a:rPr>
              <a:t>説明</a:t>
            </a:r>
            <a:r>
              <a:rPr kumimoji="0"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　特許検索事例として、枕に磁石を入れた構造の安眠枕を例に検索事例を提示する。</a:t>
            </a:r>
          </a:p>
          <a:p>
            <a:r>
              <a:rPr kumimoji="0" lang="ja-JP" altLang="en-US" sz="1600" smtClean="0">
                <a:solidFill>
                  <a:srgbClr val="000000"/>
                </a:solidFill>
                <a:latin typeface="ＭＳ Ｐゴシック" charset="-128"/>
                <a:ea typeface="ＭＳ Ｐゴシック" charset="-128"/>
              </a:rPr>
              <a:t>　この枕の構成に着目した特徴点である「磁石」や目的に着目した「安眠」をキーワードに検索を行なう事例を説明する。</a:t>
            </a:r>
            <a:endParaRPr lang="ja-JP" altLang="en-US" sz="1600" smtClean="0">
              <a:latin typeface="ＭＳ Ｐゴシック" charset="-128"/>
              <a:ea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Number Placeholder 6"/>
          <p:cNvSpPr>
            <a:spLocks noGrp="1"/>
          </p:cNvSpPr>
          <p:nvPr>
            <p:ph type="sldNum" sz="quarter" idx="5"/>
          </p:nvPr>
        </p:nvSpPr>
        <p:spPr bwMode="auto">
          <a:noFill/>
          <a:ln>
            <a:miter lim="800000"/>
            <a:headEnd/>
            <a:tailEnd/>
          </a:ln>
        </p:spPr>
        <p:txBody>
          <a:bodyPr/>
          <a:lstStyle/>
          <a:p>
            <a:fld id="{626D0F28-DB04-4A02-8290-5466188F3779}" type="slidenum">
              <a:rPr lang="en-US" altLang="ja-JP" smtClean="0">
                <a:ea typeface="ＭＳ Ｐゴシック" charset="-128"/>
              </a:rPr>
              <a:pPr/>
              <a:t>42</a:t>
            </a:fld>
            <a:endParaRPr lang="en-US" altLang="ja-JP" smtClean="0">
              <a:ea typeface="ＭＳ Ｐゴシック" charset="-128"/>
            </a:endParaRPr>
          </a:p>
        </p:txBody>
      </p:sp>
      <p:sp>
        <p:nvSpPr>
          <p:cNvPr id="16589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5891"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公報テキスト検索機能を用いて公報検索を行う場合の入力画面の操作を説明</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　特許検索事例として、枕に磁石を入れた構造の安眠枕を例に検索事例を提示する。</a:t>
            </a:r>
          </a:p>
          <a:p>
            <a:r>
              <a:rPr lang="ja-JP" altLang="en-US" sz="1600" smtClean="0">
                <a:latin typeface="ＭＳ Ｐゴシック" charset="-128"/>
                <a:ea typeface="ＭＳ Ｐゴシック" charset="-128"/>
              </a:rPr>
              <a:t>　この枕の構成に着目した特徴点である「磁石」や目的に着目した「安眠」をキーワードに検索を行なう事例を説明する。</a:t>
            </a:r>
          </a:p>
          <a:p>
            <a:r>
              <a:rPr lang="ja-JP" altLang="en-US" sz="1600" smtClean="0">
                <a:latin typeface="ＭＳ Ｐゴシック" charset="-128"/>
                <a:ea typeface="ＭＳ Ｐゴシック" charset="-128"/>
              </a:rPr>
              <a:t>　検索の例１と同様に、キーワードを入力して、検索した結果６０件がヒットしている。</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Number Placeholder 6"/>
          <p:cNvSpPr>
            <a:spLocks noGrp="1"/>
          </p:cNvSpPr>
          <p:nvPr>
            <p:ph type="sldNum" sz="quarter" idx="5"/>
          </p:nvPr>
        </p:nvSpPr>
        <p:spPr bwMode="auto">
          <a:noFill/>
          <a:ln>
            <a:miter lim="800000"/>
            <a:headEnd/>
            <a:tailEnd/>
          </a:ln>
        </p:spPr>
        <p:txBody>
          <a:bodyPr/>
          <a:lstStyle/>
          <a:p>
            <a:fld id="{C3E6D632-1F72-48EF-9ADA-8684909C7D06}" type="slidenum">
              <a:rPr lang="en-US" altLang="ja-JP" smtClean="0">
                <a:ea typeface="ＭＳ Ｐゴシック" charset="-128"/>
              </a:rPr>
              <a:pPr/>
              <a:t>43</a:t>
            </a:fld>
            <a:endParaRPr lang="en-US" altLang="ja-JP" smtClean="0">
              <a:ea typeface="ＭＳ Ｐゴシック" charset="-128"/>
            </a:endParaRPr>
          </a:p>
        </p:txBody>
      </p:sp>
      <p:sp>
        <p:nvSpPr>
          <p:cNvPr id="16793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7939"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公報テキスト検索機能を用いて公報検索を行う場合の入力画面の操作を説明</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一覧をクリックして文献リストを表示した画面を表示　関連する文献は赤で囲んだ範囲にあるため、次ページで拡大表示</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Number Placeholder 6"/>
          <p:cNvSpPr>
            <a:spLocks noGrp="1"/>
          </p:cNvSpPr>
          <p:nvPr>
            <p:ph type="sldNum" sz="quarter" idx="5"/>
          </p:nvPr>
        </p:nvSpPr>
        <p:spPr bwMode="auto">
          <a:noFill/>
          <a:ln>
            <a:miter lim="800000"/>
            <a:headEnd/>
            <a:tailEnd/>
          </a:ln>
        </p:spPr>
        <p:txBody>
          <a:bodyPr/>
          <a:lstStyle/>
          <a:p>
            <a:fld id="{E02160FD-206E-424B-B618-DBB430C61A4C}" type="slidenum">
              <a:rPr lang="en-US" altLang="ja-JP" smtClean="0">
                <a:ea typeface="ＭＳ Ｐゴシック" charset="-128"/>
              </a:rPr>
              <a:pPr/>
              <a:t>44</a:t>
            </a:fld>
            <a:endParaRPr lang="en-US" altLang="ja-JP" smtClean="0">
              <a:ea typeface="ＭＳ Ｐゴシック" charset="-128"/>
            </a:endParaRPr>
          </a:p>
        </p:txBody>
      </p:sp>
      <p:sp>
        <p:nvSpPr>
          <p:cNvPr id="16998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9987"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公報テキスト検索機能を用いて公報検索を行う場合の入力画面の操作を説明</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３７番の公報が関連する公報であり、青字で表示された「特開２０００－２３７０２０」をクリックすると、公報の内容が表示される。</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Number Placeholder 6"/>
          <p:cNvSpPr>
            <a:spLocks noGrp="1"/>
          </p:cNvSpPr>
          <p:nvPr>
            <p:ph type="sldNum" sz="quarter" idx="5"/>
          </p:nvPr>
        </p:nvSpPr>
        <p:spPr bwMode="auto">
          <a:noFill/>
          <a:ln>
            <a:miter lim="800000"/>
            <a:headEnd/>
            <a:tailEnd/>
          </a:ln>
        </p:spPr>
        <p:txBody>
          <a:bodyPr/>
          <a:lstStyle/>
          <a:p>
            <a:fld id="{7F3A9C9F-2837-4614-AF26-4D9F12F96EDB}" type="slidenum">
              <a:rPr lang="en-US" altLang="ja-JP" smtClean="0">
                <a:ea typeface="ＭＳ Ｐゴシック" charset="-128"/>
              </a:rPr>
              <a:pPr/>
              <a:t>45</a:t>
            </a:fld>
            <a:endParaRPr lang="en-US" altLang="ja-JP" smtClean="0">
              <a:ea typeface="ＭＳ Ｐゴシック" charset="-128"/>
            </a:endParaRPr>
          </a:p>
        </p:txBody>
      </p:sp>
      <p:sp>
        <p:nvSpPr>
          <p:cNvPr id="17203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72035"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検索結果の中から、類似の発明についての公報が発見されたことを説明</a:t>
            </a:r>
          </a:p>
          <a:p>
            <a:endParaRPr lang="ja-JP" altLang="en-US"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特許請求の範囲や要約の記載と図面などが表示されることを説明するとともに、検索に用いたキーワードがハイライト表示されることも説明する。</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Number Placeholder 6"/>
          <p:cNvSpPr>
            <a:spLocks noGrp="1"/>
          </p:cNvSpPr>
          <p:nvPr>
            <p:ph type="sldNum" sz="quarter" idx="5"/>
          </p:nvPr>
        </p:nvSpPr>
        <p:spPr bwMode="auto">
          <a:noFill/>
          <a:ln>
            <a:miter lim="800000"/>
            <a:headEnd/>
            <a:tailEnd/>
          </a:ln>
        </p:spPr>
        <p:txBody>
          <a:bodyPr/>
          <a:lstStyle/>
          <a:p>
            <a:fld id="{743614B4-9C3E-4722-BBA1-4541C0601086}" type="slidenum">
              <a:rPr lang="en-US" altLang="ja-JP" smtClean="0">
                <a:ea typeface="ＭＳ Ｐゴシック" charset="-128"/>
              </a:rPr>
              <a:pPr/>
              <a:t>46</a:t>
            </a:fld>
            <a:endParaRPr lang="en-US" altLang="ja-JP" smtClean="0">
              <a:ea typeface="ＭＳ Ｐゴシック" charset="-128"/>
            </a:endParaRPr>
          </a:p>
        </p:txBody>
      </p:sp>
      <p:sp>
        <p:nvSpPr>
          <p:cNvPr id="17408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74083" name="ノート プレースホルダー 2"/>
          <p:cNvSpPr>
            <a:spLocks noGrp="1"/>
          </p:cNvSpPr>
          <p:nvPr>
            <p:ph type="body" idx="1"/>
          </p:nvPr>
        </p:nvSpPr>
        <p:spPr bwMode="auto">
          <a:noFill/>
        </p:spPr>
        <p:txBody>
          <a:bodyPr/>
          <a:lstStyle/>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狙い</a:t>
            </a:r>
            <a:r>
              <a:rPr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　</a:t>
            </a:r>
            <a:r>
              <a:rPr kumimoji="0" lang="en-US" altLang="ja-JP" sz="1600" smtClean="0">
                <a:solidFill>
                  <a:srgbClr val="000000"/>
                </a:solidFill>
                <a:latin typeface="ＭＳ Ｐゴシック" charset="-128"/>
                <a:ea typeface="ＭＳ Ｐゴシック" charset="-128"/>
              </a:rPr>
              <a:t>F</a:t>
            </a:r>
            <a:r>
              <a:rPr kumimoji="0" lang="ja-JP" altLang="en-US" sz="1600" smtClean="0">
                <a:solidFill>
                  <a:srgbClr val="000000"/>
                </a:solidFill>
                <a:latin typeface="ＭＳ Ｐゴシック" charset="-128"/>
                <a:ea typeface="ＭＳ Ｐゴシック" charset="-128"/>
              </a:rPr>
              <a:t>タームにより検索する場合のテーマコード、観点記号をパテントマップガイダンスシステムを利用して特定する方法を説明</a:t>
            </a:r>
            <a:endParaRPr kumimoji="0" lang="zh-CN" altLang="en-US" sz="1600" smtClean="0">
              <a:solidFill>
                <a:srgbClr val="000000"/>
              </a:solidFill>
              <a:latin typeface="SimSun" pitchFamily="2" charset="-122"/>
              <a:ea typeface="SimSun" pitchFamily="2" charset="-122"/>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　いままではＩＰＤＬのキーワード検索機能を用いた検索例を説明してきたが、ここからは同じ検索事例について、審査官が通常用いている、テーマコードやＦタームを用いた検索の手法を紹介する。</a:t>
            </a:r>
          </a:p>
          <a:p>
            <a:r>
              <a:rPr lang="ja-JP" altLang="en-US" sz="1600" smtClean="0">
                <a:latin typeface="ＭＳ Ｐゴシック" charset="-128"/>
                <a:ea typeface="ＭＳ Ｐゴシック" charset="-128"/>
              </a:rPr>
              <a:t>　最初に、枕の技術分野の分類やＦタームのテーマコードを調査するために、パテントマップガイダンスシステムを用いて、キーワード「枕」により、ＦＩハンドブックを検索して分類やＦタームのテーマコードを特定する。</a:t>
            </a:r>
          </a:p>
          <a:p>
            <a:r>
              <a:rPr lang="ja-JP" altLang="en-US" smtClean="0">
                <a:latin typeface="ＭＳ Ｐゴシック" charset="-128"/>
                <a:ea typeface="ＭＳ Ｐゴシック" charset="-128"/>
              </a:rPr>
              <a: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Number Placeholder 6"/>
          <p:cNvSpPr>
            <a:spLocks noGrp="1"/>
          </p:cNvSpPr>
          <p:nvPr>
            <p:ph type="sldNum" sz="quarter" idx="5"/>
          </p:nvPr>
        </p:nvSpPr>
        <p:spPr bwMode="auto">
          <a:noFill/>
          <a:ln>
            <a:miter lim="800000"/>
            <a:headEnd/>
            <a:tailEnd/>
          </a:ln>
        </p:spPr>
        <p:txBody>
          <a:bodyPr/>
          <a:lstStyle/>
          <a:p>
            <a:fld id="{7259B5BF-79C6-4370-BEEA-0299EC015931}" type="slidenum">
              <a:rPr lang="en-US" altLang="ja-JP" smtClean="0">
                <a:ea typeface="ＭＳ Ｐゴシック" charset="-128"/>
              </a:rPr>
              <a:pPr/>
              <a:t>47</a:t>
            </a:fld>
            <a:endParaRPr lang="en-US" altLang="ja-JP" smtClean="0">
              <a:ea typeface="ＭＳ Ｐゴシック" charset="-128"/>
            </a:endParaRPr>
          </a:p>
        </p:txBody>
      </p:sp>
      <p:sp>
        <p:nvSpPr>
          <p:cNvPr id="17613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76131" name="ノート プレースホルダー 2"/>
          <p:cNvSpPr>
            <a:spLocks noGrp="1"/>
          </p:cNvSpPr>
          <p:nvPr>
            <p:ph type="body" idx="1"/>
          </p:nvPr>
        </p:nvSpPr>
        <p:spPr bwMode="auto">
          <a:noFill/>
        </p:spPr>
        <p:txBody>
          <a:bodyPr/>
          <a:lstStyle/>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狙い</a:t>
            </a:r>
            <a:r>
              <a:rPr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パテントマップガイダンスシステムにおける表示例を用いて、テーマコードが特定できたことを説明</a:t>
            </a:r>
            <a:endParaRPr kumimoji="0" lang="en-US" altLang="ja-JP" sz="1600" smtClean="0">
              <a:solidFill>
                <a:srgbClr val="000000"/>
              </a:solidFill>
              <a:latin typeface="ＭＳ Ｐゴシック" charset="-128"/>
              <a:ea typeface="ＭＳ Ｐゴシック" charset="-128"/>
            </a:endParaRPr>
          </a:p>
          <a:p>
            <a:endParaRPr kumimoji="0" lang="en-US" altLang="zh-CN" sz="1600" smtClean="0">
              <a:solidFill>
                <a:srgbClr val="000000"/>
              </a:solidFill>
              <a:latin typeface="SimSun" pitchFamily="2" charset="-122"/>
              <a:ea typeface="SimSun" pitchFamily="2" charset="-122"/>
            </a:endParaRPr>
          </a:p>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説明</a:t>
            </a:r>
            <a:r>
              <a:rPr lang="en-US" altLang="ja-JP" sz="1600" smtClean="0">
                <a:solidFill>
                  <a:srgbClr val="000000"/>
                </a:solidFill>
                <a:latin typeface="ＭＳ Ｐゴシック" charset="-128"/>
                <a:ea typeface="ＭＳ Ｐゴシック" charset="-128"/>
              </a:rPr>
              <a:t>〕</a:t>
            </a:r>
          </a:p>
          <a:p>
            <a:r>
              <a:rPr lang="ja-JP" altLang="en-US" sz="1600" smtClean="0">
                <a:solidFill>
                  <a:srgbClr val="000000"/>
                </a:solidFill>
                <a:latin typeface="ＭＳ Ｐゴシック" charset="-128"/>
                <a:ea typeface="ＭＳ Ｐゴシック" charset="-128"/>
              </a:rPr>
              <a:t>　パテントマップガイダンスシステムで「枕」をキーワードにＦＩハンドブックの検索を行うと、分類は</a:t>
            </a:r>
            <a:r>
              <a:rPr lang="en-US" altLang="ja-JP" sz="1600" smtClean="0">
                <a:solidFill>
                  <a:srgbClr val="000000"/>
                </a:solidFill>
                <a:latin typeface="ＭＳ Ｐゴシック" charset="-128"/>
                <a:ea typeface="ＭＳ Ｐゴシック" charset="-128"/>
              </a:rPr>
              <a:t>A47G9/10</a:t>
            </a:r>
            <a:r>
              <a:rPr lang="ja-JP" altLang="en-US" sz="1600" smtClean="0">
                <a:solidFill>
                  <a:srgbClr val="000000"/>
                </a:solidFill>
                <a:latin typeface="ＭＳ Ｐゴシック" charset="-128"/>
                <a:ea typeface="ＭＳ Ｐゴシック" charset="-128"/>
              </a:rPr>
              <a:t>あたりであること、テーマコードが３Ｂ１０２であることがわかる。</a:t>
            </a:r>
          </a:p>
          <a:p>
            <a:r>
              <a:rPr lang="ja-JP" altLang="en-US" sz="1600" smtClean="0">
                <a:solidFill>
                  <a:srgbClr val="000000"/>
                </a:solidFill>
                <a:latin typeface="ＭＳ Ｐゴシック" charset="-128"/>
                <a:ea typeface="ＭＳ Ｐゴシック" charset="-128"/>
              </a:rPr>
              <a:t>　３Ｂ１０２をクリックすると、つぎのスライドに示す３Ｂ１０２のＦタームリストを参照できる。</a:t>
            </a:r>
          </a:p>
          <a:p>
            <a:endParaRPr lang="ja-JP" altLang="en-US" sz="1600" smtClean="0">
              <a:solidFill>
                <a:srgbClr val="000000"/>
              </a:solidFill>
              <a:latin typeface="ＭＳ Ｐゴシック" charset="-128"/>
              <a:ea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Number Placeholder 6"/>
          <p:cNvSpPr>
            <a:spLocks noGrp="1"/>
          </p:cNvSpPr>
          <p:nvPr>
            <p:ph type="sldNum" sz="quarter" idx="5"/>
          </p:nvPr>
        </p:nvSpPr>
        <p:spPr bwMode="auto">
          <a:noFill/>
          <a:ln>
            <a:miter lim="800000"/>
            <a:headEnd/>
            <a:tailEnd/>
          </a:ln>
        </p:spPr>
        <p:txBody>
          <a:bodyPr/>
          <a:lstStyle/>
          <a:p>
            <a:fld id="{661DB285-81D7-4E07-9D4D-8319FB0373D6}" type="slidenum">
              <a:rPr lang="en-US" altLang="ja-JP" smtClean="0">
                <a:ea typeface="ＭＳ Ｐゴシック" charset="-128"/>
              </a:rPr>
              <a:pPr/>
              <a:t>48</a:t>
            </a:fld>
            <a:endParaRPr lang="en-US" altLang="ja-JP" smtClean="0">
              <a:ea typeface="ＭＳ Ｐゴシック" charset="-128"/>
            </a:endParaRPr>
          </a:p>
        </p:txBody>
      </p:sp>
      <p:sp>
        <p:nvSpPr>
          <p:cNvPr id="17817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6916" name="ノート プレースホルダー 2"/>
          <p:cNvSpPr>
            <a:spLocks noGrp="1"/>
          </p:cNvSpPr>
          <p:nvPr>
            <p:ph type="body" idx="1"/>
          </p:nvPr>
        </p:nvSpPr>
        <p:spPr bwMode="auto">
          <a:extLst>
            <a:ext uri="{909E8E84-426E-40DD-AFC4-6F175D3DCCD1}"/>
            <a:ext uri="{91240B29-F687-4F45-9708-019B960494DF}"/>
          </a:extLst>
        </p:spPr>
        <p:txBody>
          <a:bodyPr/>
          <a:lstStyle/>
          <a:p>
            <a:pPr>
              <a:defRPr/>
            </a:pPr>
            <a:r>
              <a:rPr lang="en-US" altLang="ja-JP" sz="1600" dirty="0" smtClean="0">
                <a:solidFill>
                  <a:srgbClr val="000000"/>
                </a:solidFill>
                <a:latin typeface="+mn-ea"/>
                <a:ea typeface="+mn-ea"/>
              </a:rPr>
              <a:t>〔</a:t>
            </a:r>
            <a:r>
              <a:rPr lang="ja-JP" altLang="en-US" sz="1600" dirty="0" smtClean="0">
                <a:solidFill>
                  <a:srgbClr val="000000"/>
                </a:solidFill>
                <a:latin typeface="+mn-ea"/>
                <a:ea typeface="+mn-ea"/>
              </a:rPr>
              <a:t>狙い</a:t>
            </a:r>
            <a:r>
              <a:rPr lang="en-US" altLang="ja-JP" sz="1600" dirty="0" smtClean="0">
                <a:solidFill>
                  <a:srgbClr val="000000"/>
                </a:solidFill>
                <a:latin typeface="+mn-ea"/>
                <a:ea typeface="+mn-ea"/>
              </a:rPr>
              <a:t>〕</a:t>
            </a:r>
          </a:p>
          <a:p>
            <a:pPr>
              <a:defRPr/>
            </a:pPr>
            <a:r>
              <a:rPr kumimoji="0" lang="ja-JP" altLang="en-US" sz="1600" dirty="0" smtClean="0">
                <a:solidFill>
                  <a:srgbClr val="000000"/>
                </a:solidFill>
                <a:latin typeface="+mn-ea"/>
                <a:ea typeface="+mn-ea"/>
              </a:rPr>
              <a:t>テーマコード３</a:t>
            </a:r>
            <a:r>
              <a:rPr kumimoji="0" lang="en-US" altLang="ja-JP" sz="1600" dirty="0" smtClean="0">
                <a:solidFill>
                  <a:srgbClr val="000000"/>
                </a:solidFill>
                <a:latin typeface="+mn-ea"/>
                <a:ea typeface="+mn-ea"/>
              </a:rPr>
              <a:t>B10</a:t>
            </a:r>
            <a:r>
              <a:rPr kumimoji="0" lang="ja-JP" altLang="en-US" sz="1600" dirty="0" smtClean="0">
                <a:solidFill>
                  <a:srgbClr val="000000"/>
                </a:solidFill>
                <a:latin typeface="+mn-ea"/>
                <a:ea typeface="+mn-ea"/>
              </a:rPr>
              <a:t>２の観点記号が示されたＦタームリストの解説</a:t>
            </a:r>
          </a:p>
          <a:p>
            <a:pPr>
              <a:defRPr/>
            </a:pPr>
            <a:endParaRPr lang="ja-JP" altLang="en-US" sz="1600" dirty="0" smtClean="0">
              <a:latin typeface="+mn-ea"/>
              <a:ea typeface="+mn-ea"/>
            </a:endParaRPr>
          </a:p>
          <a:p>
            <a:pPr>
              <a:defRPr/>
            </a:pPr>
            <a:r>
              <a:rPr lang="en-US" altLang="ja-JP" sz="1600" dirty="0" smtClean="0">
                <a:latin typeface="+mn-ea"/>
                <a:ea typeface="+mn-ea"/>
              </a:rPr>
              <a:t>〔</a:t>
            </a:r>
            <a:r>
              <a:rPr lang="ja-JP" altLang="en-US" sz="1600" dirty="0" smtClean="0">
                <a:latin typeface="+mn-ea"/>
                <a:ea typeface="+mn-ea"/>
              </a:rPr>
              <a:t>説明</a:t>
            </a:r>
            <a:r>
              <a:rPr lang="en-US" altLang="ja-JP" sz="1600" dirty="0" smtClean="0">
                <a:latin typeface="+mn-ea"/>
                <a:ea typeface="+mn-ea"/>
              </a:rPr>
              <a:t>〕</a:t>
            </a:r>
          </a:p>
          <a:p>
            <a:pPr>
              <a:defRPr/>
            </a:pPr>
            <a:r>
              <a:rPr lang="ja-JP" altLang="en-US" sz="1600" dirty="0" smtClean="0">
                <a:latin typeface="+mn-ea"/>
                <a:ea typeface="+mn-ea"/>
              </a:rPr>
              <a:t>　パテントマップガイダンスシステムで、テーマコードが３Ｂ１０２のＦタームリストを照会すると、当該テーマの文献を検索するために付与されている検索キーである</a:t>
            </a:r>
            <a:r>
              <a:rPr lang="en-US" altLang="ja-JP" sz="1600" dirty="0" smtClean="0">
                <a:latin typeface="+mn-ea"/>
                <a:ea typeface="+mn-ea"/>
              </a:rPr>
              <a:t>F</a:t>
            </a:r>
            <a:r>
              <a:rPr lang="ja-JP" altLang="en-US" sz="1600" dirty="0" smtClean="0">
                <a:latin typeface="+mn-ea"/>
                <a:ea typeface="+mn-ea"/>
              </a:rPr>
              <a:t>タームの観点記号を知ることができる。</a:t>
            </a:r>
          </a:p>
          <a:p>
            <a:pPr>
              <a:defRPr/>
            </a:pPr>
            <a:r>
              <a:rPr lang="ja-JP" altLang="en-US" sz="1600" dirty="0" smtClean="0">
                <a:latin typeface="+mn-ea"/>
                <a:ea typeface="+mn-ea"/>
              </a:rPr>
              <a:t>　今回の検索対象に用いる適切な観点記号は「Ａ</a:t>
            </a:r>
            <a:r>
              <a:rPr lang="en-US" altLang="ja-JP" sz="1600" dirty="0" smtClean="0">
                <a:latin typeface="+mn-ea"/>
                <a:ea typeface="+mn-ea"/>
              </a:rPr>
              <a:t>B</a:t>
            </a:r>
            <a:r>
              <a:rPr lang="ja-JP" altLang="en-US" sz="1600" dirty="0" smtClean="0">
                <a:latin typeface="+mn-ea"/>
                <a:ea typeface="+mn-ea"/>
              </a:rPr>
              <a:t>０６」であることが特定できる。</a:t>
            </a:r>
          </a:p>
          <a:p>
            <a:pPr>
              <a:defRPr/>
            </a:pPr>
            <a:endParaRPr lang="ja-JP" altLang="en-US" sz="1600" dirty="0" smtClean="0">
              <a:latin typeface="+mn-ea"/>
              <a:ea typeface="+mn-ea"/>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Number Placeholder 6"/>
          <p:cNvSpPr>
            <a:spLocks noGrp="1"/>
          </p:cNvSpPr>
          <p:nvPr>
            <p:ph type="sldNum" sz="quarter" idx="5"/>
          </p:nvPr>
        </p:nvSpPr>
        <p:spPr bwMode="auto">
          <a:noFill/>
          <a:ln>
            <a:miter lim="800000"/>
            <a:headEnd/>
            <a:tailEnd/>
          </a:ln>
        </p:spPr>
        <p:txBody>
          <a:bodyPr/>
          <a:lstStyle/>
          <a:p>
            <a:fld id="{F3427B84-D286-4D9A-97B0-CC4A29ECB5E2}" type="slidenum">
              <a:rPr lang="en-US" altLang="ja-JP" smtClean="0">
                <a:ea typeface="ＭＳ Ｐゴシック" charset="-128"/>
              </a:rPr>
              <a:pPr/>
              <a:t>49</a:t>
            </a:fld>
            <a:endParaRPr lang="en-US" altLang="ja-JP" smtClean="0">
              <a:ea typeface="ＭＳ Ｐゴシック" charset="-128"/>
            </a:endParaRPr>
          </a:p>
        </p:txBody>
      </p:sp>
      <p:sp>
        <p:nvSpPr>
          <p:cNvPr id="18022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7940" name="ノート プレースホルダー 2"/>
          <p:cNvSpPr>
            <a:spLocks noGrp="1"/>
          </p:cNvSpPr>
          <p:nvPr>
            <p:ph type="body" idx="1"/>
          </p:nvPr>
        </p:nvSpPr>
        <p:spPr bwMode="auto">
          <a:extLst>
            <a:ext uri="{909E8E84-426E-40DD-AFC4-6F175D3DCCD1}"/>
            <a:ext uri="{91240B29-F687-4F45-9708-019B960494DF}"/>
          </a:extLst>
        </p:spPr>
        <p:txBody>
          <a:bodyPr/>
          <a:lstStyle/>
          <a:p>
            <a:pPr>
              <a:defRPr/>
            </a:pPr>
            <a:r>
              <a:rPr lang="en-US" altLang="ja-JP" sz="1600" dirty="0" smtClean="0">
                <a:solidFill>
                  <a:srgbClr val="000000"/>
                </a:solidFill>
                <a:latin typeface="+mn-ea"/>
                <a:ea typeface="+mn-ea"/>
              </a:rPr>
              <a:t>〔</a:t>
            </a:r>
            <a:r>
              <a:rPr lang="ja-JP" altLang="en-US" sz="1600" dirty="0" smtClean="0">
                <a:solidFill>
                  <a:srgbClr val="000000"/>
                </a:solidFill>
                <a:latin typeface="+mn-ea"/>
                <a:ea typeface="+mn-ea"/>
              </a:rPr>
              <a:t>狙い</a:t>
            </a:r>
            <a:r>
              <a:rPr lang="en-US" altLang="ja-JP" sz="1600" dirty="0" smtClean="0">
                <a:solidFill>
                  <a:srgbClr val="000000"/>
                </a:solidFill>
                <a:latin typeface="+mn-ea"/>
                <a:ea typeface="+mn-ea"/>
              </a:rPr>
              <a:t>〕</a:t>
            </a:r>
          </a:p>
          <a:p>
            <a:pPr>
              <a:defRPr/>
            </a:pPr>
            <a:r>
              <a:rPr kumimoji="0" lang="ja-JP" altLang="en-US" sz="1600" dirty="0" smtClean="0">
                <a:solidFill>
                  <a:srgbClr val="000000"/>
                </a:solidFill>
                <a:latin typeface="+mn-ea"/>
                <a:ea typeface="+mn-ea"/>
              </a:rPr>
              <a:t>特許分類検索により、テーマコードと観点記号を用いた特許検索事例の提示</a:t>
            </a:r>
          </a:p>
          <a:p>
            <a:pPr>
              <a:defRPr/>
            </a:pPr>
            <a:endParaRPr lang="en-US" altLang="ja-JP" sz="1600" dirty="0" smtClean="0">
              <a:latin typeface="+mn-ea"/>
              <a:ea typeface="+mn-ea"/>
            </a:endParaRPr>
          </a:p>
          <a:p>
            <a:pPr>
              <a:defRPr/>
            </a:pPr>
            <a:r>
              <a:rPr lang="en-US" altLang="ja-JP" sz="1600" dirty="0" smtClean="0">
                <a:latin typeface="+mn-ea"/>
                <a:ea typeface="+mn-ea"/>
              </a:rPr>
              <a:t>〔</a:t>
            </a:r>
            <a:r>
              <a:rPr lang="ja-JP" altLang="en-US" sz="1600" dirty="0" smtClean="0">
                <a:latin typeface="+mn-ea"/>
                <a:ea typeface="+mn-ea"/>
              </a:rPr>
              <a:t>説明</a:t>
            </a:r>
            <a:r>
              <a:rPr lang="en-US" altLang="ja-JP" sz="1600" dirty="0" smtClean="0">
                <a:latin typeface="+mn-ea"/>
                <a:ea typeface="+mn-ea"/>
              </a:rPr>
              <a:t>〕</a:t>
            </a:r>
          </a:p>
          <a:p>
            <a:pPr>
              <a:defRPr/>
            </a:pPr>
            <a:r>
              <a:rPr lang="ja-JP" altLang="en-US" sz="1600" dirty="0" smtClean="0">
                <a:latin typeface="+mn-ea"/>
                <a:ea typeface="+mn-ea"/>
              </a:rPr>
              <a:t>特許分類検索画面に移動して、パテントマップガイダンスシステムにより特定した　テーマコード「３Ｂ１０２」とＦタームの観点記号である「Ａ</a:t>
            </a:r>
            <a:r>
              <a:rPr lang="en-US" altLang="ja-JP" sz="1600" dirty="0" smtClean="0">
                <a:latin typeface="+mn-ea"/>
                <a:ea typeface="+mn-ea"/>
              </a:rPr>
              <a:t>B</a:t>
            </a:r>
            <a:r>
              <a:rPr lang="ja-JP" altLang="en-US" sz="1600" dirty="0" smtClean="0">
                <a:latin typeface="+mn-ea"/>
                <a:ea typeface="+mn-ea"/>
              </a:rPr>
              <a:t>０６」により検索を行う。</a:t>
            </a:r>
          </a:p>
          <a:p>
            <a:pPr>
              <a:defRPr/>
            </a:pPr>
            <a:endParaRPr lang="ja-JP"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6"/>
          <p:cNvSpPr>
            <a:spLocks noGrp="1"/>
          </p:cNvSpPr>
          <p:nvPr>
            <p:ph type="sldNum" sz="quarter" idx="5"/>
          </p:nvPr>
        </p:nvSpPr>
        <p:spPr bwMode="auto">
          <a:noFill/>
          <a:ln>
            <a:miter lim="800000"/>
            <a:headEnd/>
            <a:tailEnd/>
          </a:ln>
        </p:spPr>
        <p:txBody>
          <a:bodyPr/>
          <a:lstStyle/>
          <a:p>
            <a:fld id="{3CFF93AE-7017-4808-BCF9-B6C08EA2948A}" type="slidenum">
              <a:rPr lang="en-US" altLang="ja-JP" smtClean="0">
                <a:ea typeface="ＭＳ Ｐゴシック" charset="-128"/>
              </a:rPr>
              <a:pPr/>
              <a:t>5</a:t>
            </a:fld>
            <a:endParaRPr lang="en-US" altLang="ja-JP" smtClean="0">
              <a:ea typeface="ＭＳ Ｐゴシック" charset="-128"/>
            </a:endParaRPr>
          </a:p>
        </p:txBody>
      </p:sp>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134148" name="Rectangle 3"/>
          <p:cNvSpPr>
            <a:spLocks noGrp="1"/>
          </p:cNvSpPr>
          <p:nvPr>
            <p:ph type="body" idx="1"/>
          </p:nvPr>
        </p:nvSpPr>
        <p:spPr bwMode="auto">
          <a:xfrm>
            <a:off x="522288" y="4610100"/>
            <a:ext cx="5761037" cy="4695825"/>
          </a:xfrm>
          <a:extLst>
            <a:ext uri="{909E8E84-426E-40DD-AFC4-6F175D3DCCD1}"/>
            <a:ext uri="{91240B29-F687-4F45-9708-019B960494DF}"/>
          </a:extLst>
        </p:spPr>
        <p:txBody>
          <a:bodyPr>
            <a:normAutofit fontScale="85000" lnSpcReduction="20000"/>
          </a:bodyPr>
          <a:lstStyle/>
          <a:p>
            <a:pPr eaLnBrk="1" hangingPunct="1">
              <a:spcBef>
                <a:spcPct val="0"/>
              </a:spcBef>
              <a:defRPr/>
            </a:pPr>
            <a:r>
              <a:rPr lang="en-US" altLang="ja-JP" sz="1600" dirty="0" smtClean="0"/>
              <a:t>〔</a:t>
            </a:r>
            <a:r>
              <a:rPr lang="ja-JP" altLang="en-US" sz="1600" dirty="0" smtClean="0"/>
              <a:t>狙い</a:t>
            </a:r>
            <a:r>
              <a:rPr lang="en-US" altLang="ja-JP" sz="1600" dirty="0" smtClean="0"/>
              <a:t>〕</a:t>
            </a:r>
          </a:p>
          <a:p>
            <a:pPr eaLnBrk="1" hangingPunct="1">
              <a:spcBef>
                <a:spcPct val="0"/>
              </a:spcBef>
              <a:defRPr/>
            </a:pPr>
            <a:r>
              <a:rPr lang="ja-JP" altLang="en-US" sz="1600" dirty="0" smtClean="0"/>
              <a:t>研究ノートをつける目的について理解させる。</a:t>
            </a:r>
            <a:endParaRPr lang="en-US" altLang="zh-CN" sz="1600" dirty="0" smtClean="0"/>
          </a:p>
          <a:p>
            <a:pPr eaLnBrk="1" hangingPunct="1">
              <a:spcBef>
                <a:spcPct val="0"/>
              </a:spcBef>
              <a:defRPr/>
            </a:pPr>
            <a:endParaRPr lang="en-US" altLang="ja-JP" sz="1600" dirty="0" smtClean="0"/>
          </a:p>
          <a:p>
            <a:pPr eaLnBrk="1" hangingPunct="1">
              <a:spcBef>
                <a:spcPct val="0"/>
              </a:spcBef>
              <a:defRPr/>
            </a:pPr>
            <a:r>
              <a:rPr lang="en-US" altLang="ja-JP" sz="1600" dirty="0" smtClean="0"/>
              <a:t>〔</a:t>
            </a:r>
            <a:r>
              <a:rPr lang="ja-JP" altLang="en-US" sz="1600" dirty="0" smtClean="0"/>
              <a:t>説明</a:t>
            </a:r>
            <a:r>
              <a:rPr lang="en-US" altLang="ja-JP" sz="1600" dirty="0" smtClean="0"/>
              <a:t>〕</a:t>
            </a:r>
            <a:endParaRPr lang="ja-JP" altLang="zh-CN" sz="1600" dirty="0" smtClean="0"/>
          </a:p>
          <a:p>
            <a:pPr eaLnBrk="1" hangingPunct="1">
              <a:spcBef>
                <a:spcPct val="0"/>
              </a:spcBef>
              <a:defRPr/>
            </a:pPr>
            <a:r>
              <a:rPr lang="ja-JP" altLang="en-US" sz="1600" dirty="0" smtClean="0"/>
              <a:t>　研究</a:t>
            </a:r>
            <a:r>
              <a:rPr lang="zh-CN" altLang="en-US" sz="1600" dirty="0" smtClean="0"/>
              <a:t>ノートは実験を行う研究者にとって必</a:t>
            </a:r>
            <a:r>
              <a:rPr lang="ja-JP" altLang="en-US" sz="1600" dirty="0" smtClean="0"/>
              <a:t>携</a:t>
            </a:r>
            <a:r>
              <a:rPr lang="zh-CN" altLang="en-US" sz="1600" dirty="0" smtClean="0"/>
              <a:t>のものであり、実験に関する記録の中では最も重要なものである。</a:t>
            </a:r>
          </a:p>
          <a:p>
            <a:pPr eaLnBrk="1" hangingPunct="1">
              <a:spcBef>
                <a:spcPct val="0"/>
              </a:spcBef>
              <a:defRPr/>
            </a:pPr>
            <a:r>
              <a:rPr lang="ja-JP" altLang="en-US" sz="1600" dirty="0" smtClean="0"/>
              <a:t>　研究</a:t>
            </a:r>
            <a:r>
              <a:rPr lang="zh-CN" altLang="en-US" sz="1600" dirty="0" smtClean="0"/>
              <a:t>ノートを取る第一の直接的な目的は、実験の記録、手順を</a:t>
            </a:r>
            <a:r>
              <a:rPr lang="ja-JP" altLang="en-US" sz="1600" dirty="0" smtClean="0"/>
              <a:t>記録として</a:t>
            </a:r>
            <a:r>
              <a:rPr lang="zh-CN" altLang="en-US" sz="1600" dirty="0" smtClean="0"/>
              <a:t>残すことである。これによって実験中及び事後検討を付け加えたり、整理する事が出来る。実験を行ってる内、自分の目的や手順を見失うこと、また、予期せぬ現象が起こったりすること、実験中に何らかの戦略変更、判断を迫られることがある。このような場合にも、目的、手順の再確認、思考、行動の補助及び事後分析に役立つ</a:t>
            </a:r>
            <a:r>
              <a:rPr lang="ja-JP" altLang="en-US" sz="1600" dirty="0" err="1" smtClean="0"/>
              <a:t>。</a:t>
            </a:r>
            <a:endParaRPr lang="en-US" altLang="ja-JP" sz="1600" dirty="0" smtClean="0"/>
          </a:p>
          <a:p>
            <a:pPr eaLnBrk="1" hangingPunct="1">
              <a:spcBef>
                <a:spcPct val="0"/>
              </a:spcBef>
              <a:defRPr/>
            </a:pPr>
            <a:r>
              <a:rPr lang="ja-JP" altLang="en-US" sz="1600" dirty="0" smtClean="0"/>
              <a:t>　このような記録がいつ誰が、発明について着想、具体化、完成させたのかを証明することが可能であるから、発明者や発明完成時期の立証などの際に、証拠として用いられる。</a:t>
            </a:r>
            <a:endParaRPr lang="en-US" altLang="ja-JP" sz="1600" dirty="0" smtClean="0"/>
          </a:p>
          <a:p>
            <a:pPr eaLnBrk="1" hangingPunct="1">
              <a:spcBef>
                <a:spcPct val="0"/>
              </a:spcBef>
              <a:defRPr/>
            </a:pPr>
            <a:endParaRPr lang="ja-JP" altLang="en-US" sz="1600" dirty="0" smtClean="0"/>
          </a:p>
          <a:p>
            <a:pPr>
              <a:defRPr/>
            </a:pPr>
            <a:r>
              <a:rPr lang="en-US" altLang="ja-JP" sz="1600" dirty="0" smtClean="0"/>
              <a:t>※</a:t>
            </a:r>
            <a:r>
              <a:rPr lang="ja-JP" altLang="en-US" sz="1600" dirty="0" smtClean="0"/>
              <a:t>参考事例</a:t>
            </a:r>
            <a:endParaRPr lang="en-US" altLang="ja-JP" sz="1600" dirty="0" smtClean="0"/>
          </a:p>
          <a:p>
            <a:pPr>
              <a:defRPr/>
            </a:pPr>
            <a:r>
              <a:rPr lang="ja-JP" altLang="en-US" sz="1600" dirty="0" smtClean="0"/>
              <a:t>事例：ピッツバーグ大学</a:t>
            </a:r>
            <a:r>
              <a:rPr lang="en-US" altLang="ja-JP" sz="1600" dirty="0" err="1" smtClean="0"/>
              <a:t>vs</a:t>
            </a:r>
            <a:r>
              <a:rPr lang="ja-JP" altLang="en-US" sz="1600" dirty="0" smtClean="0"/>
              <a:t>ヘドリック事件（</a:t>
            </a:r>
            <a:r>
              <a:rPr lang="ja-JP" altLang="ja-JP" dirty="0" smtClean="0"/>
              <a:t>平成</a:t>
            </a:r>
            <a:r>
              <a:rPr lang="en-US" altLang="ja-JP" dirty="0" smtClean="0"/>
              <a:t>21</a:t>
            </a:r>
            <a:r>
              <a:rPr lang="ja-JP" altLang="ja-JP" dirty="0" smtClean="0"/>
              <a:t>年</a:t>
            </a:r>
            <a:r>
              <a:rPr lang="en-US" altLang="ja-JP" dirty="0" smtClean="0"/>
              <a:t>7</a:t>
            </a:r>
            <a:r>
              <a:rPr lang="ja-JP" altLang="ja-JP" dirty="0" smtClean="0"/>
              <a:t>月</a:t>
            </a:r>
            <a:r>
              <a:rPr lang="en-US" altLang="ja-JP" dirty="0" smtClean="0"/>
              <a:t>23</a:t>
            </a:r>
            <a:r>
              <a:rPr lang="ja-JP" altLang="ja-JP" dirty="0" smtClean="0"/>
              <a:t>日　連邦巡回区控訴裁判所（</a:t>
            </a:r>
            <a:r>
              <a:rPr lang="en-US" altLang="ja-JP" dirty="0" smtClean="0"/>
              <a:t>CAFC</a:t>
            </a:r>
            <a:r>
              <a:rPr lang="ja-JP" altLang="ja-JP" dirty="0" smtClean="0"/>
              <a:t>）</a:t>
            </a:r>
            <a:r>
              <a:rPr lang="ja-JP" altLang="en-US" sz="1600" dirty="0" smtClean="0"/>
              <a:t>　国際商事法務</a:t>
            </a:r>
            <a:r>
              <a:rPr lang="en-US" altLang="ja-JP" sz="1600" dirty="0" smtClean="0"/>
              <a:t>Vol.38,No.1 111</a:t>
            </a:r>
            <a:r>
              <a:rPr lang="ja-JP" altLang="en-US" sz="1600" dirty="0" smtClean="0"/>
              <a:t>頁）</a:t>
            </a:r>
          </a:p>
          <a:p>
            <a:pPr>
              <a:defRPr/>
            </a:pPr>
            <a:r>
              <a:rPr lang="ja-JP" altLang="en-US" sz="1600" dirty="0" smtClean="0"/>
              <a:t>ヘドリックが参加する前に、他の研究者たちが着想を抱いていたかが問題</a:t>
            </a:r>
            <a:endParaRPr lang="zh-CN" altLang="en-US" sz="1600" dirty="0" smtClean="0"/>
          </a:p>
          <a:p>
            <a:pPr eaLnBrk="1" hangingPunct="1">
              <a:spcBef>
                <a:spcPct val="0"/>
              </a:spcBef>
              <a:defRPr/>
            </a:pPr>
            <a:r>
              <a:rPr lang="ja-JP" altLang="en-US" sz="1600" dirty="0" smtClean="0"/>
              <a:t>いずれも、発明者の認定において、研究ノートの記載が証拠として用いられた。</a:t>
            </a:r>
            <a:r>
              <a:rPr lang="zh-CN" altLang="en-US" sz="1600" dirty="0" smtClean="0"/>
              <a:t> </a:t>
            </a:r>
          </a:p>
          <a:p>
            <a:pPr eaLnBrk="1" hangingPunct="1">
              <a:spcBef>
                <a:spcPct val="0"/>
              </a:spcBef>
              <a:defRPr/>
            </a:pPr>
            <a:endParaRPr lang="zh-CN" altLang="en-US" sz="160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Number Placeholder 6"/>
          <p:cNvSpPr>
            <a:spLocks noGrp="1"/>
          </p:cNvSpPr>
          <p:nvPr>
            <p:ph type="sldNum" sz="quarter" idx="5"/>
          </p:nvPr>
        </p:nvSpPr>
        <p:spPr bwMode="auto">
          <a:noFill/>
          <a:ln>
            <a:miter lim="800000"/>
            <a:headEnd/>
            <a:tailEnd/>
          </a:ln>
        </p:spPr>
        <p:txBody>
          <a:bodyPr/>
          <a:lstStyle/>
          <a:p>
            <a:fld id="{2CF3CFD8-46C8-4887-B056-09822F6FE6E4}" type="slidenum">
              <a:rPr lang="en-US" altLang="ja-JP" smtClean="0">
                <a:ea typeface="ＭＳ Ｐゴシック" charset="-128"/>
              </a:rPr>
              <a:pPr/>
              <a:t>50</a:t>
            </a:fld>
            <a:endParaRPr lang="en-US" altLang="ja-JP" smtClean="0">
              <a:ea typeface="ＭＳ Ｐゴシック" charset="-128"/>
            </a:endParaRPr>
          </a:p>
        </p:txBody>
      </p:sp>
      <p:sp>
        <p:nvSpPr>
          <p:cNvPr id="18227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8964" name="ノート プレースホルダー 2"/>
          <p:cNvSpPr>
            <a:spLocks noGrp="1"/>
          </p:cNvSpPr>
          <p:nvPr>
            <p:ph type="body" idx="1"/>
          </p:nvPr>
        </p:nvSpPr>
        <p:spPr bwMode="auto">
          <a:extLst>
            <a:ext uri="{909E8E84-426E-40DD-AFC4-6F175D3DCCD1}"/>
            <a:ext uri="{91240B29-F687-4F45-9708-019B960494DF}"/>
          </a:extLst>
        </p:spPr>
        <p:txBody>
          <a:bodyPr/>
          <a:lstStyle/>
          <a:p>
            <a:pPr>
              <a:defRPr/>
            </a:pPr>
            <a:r>
              <a:rPr lang="en-US" altLang="ja-JP" sz="1600" dirty="0" smtClean="0">
                <a:solidFill>
                  <a:srgbClr val="000000"/>
                </a:solidFill>
                <a:latin typeface="+mn-ea"/>
                <a:ea typeface="+mn-ea"/>
              </a:rPr>
              <a:t>〔</a:t>
            </a:r>
            <a:r>
              <a:rPr lang="ja-JP" altLang="en-US" sz="1600" dirty="0" smtClean="0">
                <a:solidFill>
                  <a:srgbClr val="000000"/>
                </a:solidFill>
                <a:latin typeface="+mn-ea"/>
                <a:ea typeface="+mn-ea"/>
              </a:rPr>
              <a:t>狙い</a:t>
            </a:r>
            <a:r>
              <a:rPr lang="en-US" altLang="ja-JP" sz="1600" dirty="0" smtClean="0">
                <a:solidFill>
                  <a:srgbClr val="000000"/>
                </a:solidFill>
                <a:latin typeface="+mn-ea"/>
                <a:ea typeface="+mn-ea"/>
              </a:rPr>
              <a:t>〕</a:t>
            </a:r>
          </a:p>
          <a:p>
            <a:pPr>
              <a:defRPr/>
            </a:pPr>
            <a:r>
              <a:rPr kumimoji="0" lang="ja-JP" altLang="en-US" sz="1600" dirty="0" smtClean="0">
                <a:solidFill>
                  <a:srgbClr val="000000"/>
                </a:solidFill>
                <a:latin typeface="+mn-ea"/>
                <a:ea typeface="+mn-ea"/>
              </a:rPr>
              <a:t>　検索結果の表示の解説</a:t>
            </a:r>
          </a:p>
          <a:p>
            <a:pPr>
              <a:defRPr/>
            </a:pPr>
            <a:endParaRPr lang="en-US" altLang="ja-JP" sz="1600" dirty="0" smtClean="0">
              <a:latin typeface="+mn-ea"/>
              <a:ea typeface="+mn-ea"/>
            </a:endParaRPr>
          </a:p>
          <a:p>
            <a:pPr>
              <a:defRPr/>
            </a:pPr>
            <a:r>
              <a:rPr lang="en-US" altLang="ja-JP" sz="1600" dirty="0" smtClean="0">
                <a:latin typeface="+mn-ea"/>
                <a:ea typeface="+mn-ea"/>
              </a:rPr>
              <a:t>〔</a:t>
            </a:r>
            <a:r>
              <a:rPr lang="ja-JP" altLang="en-US" sz="1600" dirty="0" smtClean="0">
                <a:latin typeface="+mn-ea"/>
                <a:ea typeface="+mn-ea"/>
              </a:rPr>
              <a:t>説明</a:t>
            </a:r>
            <a:r>
              <a:rPr lang="en-US" altLang="ja-JP" sz="1600" dirty="0" smtClean="0">
                <a:latin typeface="+mn-ea"/>
                <a:ea typeface="+mn-ea"/>
              </a:rPr>
              <a:t>〕</a:t>
            </a:r>
          </a:p>
          <a:p>
            <a:pPr>
              <a:defRPr/>
            </a:pPr>
            <a:r>
              <a:rPr lang="ja-JP" altLang="en-US" sz="1600" dirty="0" smtClean="0">
                <a:latin typeface="+mn-ea"/>
                <a:ea typeface="+mn-ea"/>
              </a:rPr>
              <a:t>　前のスライドの検索式で検索した結果を示している。この中に、類似の発明の特許公開公報特開２００</a:t>
            </a:r>
            <a:r>
              <a:rPr lang="en-US" altLang="ja-JP" sz="1600" dirty="0" smtClean="0">
                <a:latin typeface="+mn-ea"/>
                <a:ea typeface="+mn-ea"/>
              </a:rPr>
              <a:t>0</a:t>
            </a:r>
            <a:r>
              <a:rPr lang="ja-JP" altLang="en-US" sz="1600" dirty="0" smtClean="0">
                <a:latin typeface="+mn-ea"/>
                <a:ea typeface="+mn-ea"/>
              </a:rPr>
              <a:t>－２３７０２０が含まれている。</a:t>
            </a:r>
          </a:p>
          <a:p>
            <a:pPr>
              <a:defRPr/>
            </a:pPr>
            <a:r>
              <a:rPr lang="ja-JP" altLang="en-US" sz="1600" dirty="0" smtClean="0">
                <a:latin typeface="+mn-ea"/>
                <a:ea typeface="+mn-ea"/>
              </a:rPr>
              <a:t>　先ほどの検索と同様に、当該公開公報の文献番号をクリックすると、次のスライドの内容が表示される</a:t>
            </a:r>
          </a:p>
          <a:p>
            <a:pPr>
              <a:defRPr/>
            </a:pPr>
            <a:endParaRPr lang="ja-JP"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Number Placeholder 6"/>
          <p:cNvSpPr>
            <a:spLocks noGrp="1"/>
          </p:cNvSpPr>
          <p:nvPr>
            <p:ph type="sldNum" sz="quarter" idx="5"/>
          </p:nvPr>
        </p:nvSpPr>
        <p:spPr bwMode="auto">
          <a:noFill/>
          <a:ln>
            <a:miter lim="800000"/>
            <a:headEnd/>
            <a:tailEnd/>
          </a:ln>
        </p:spPr>
        <p:txBody>
          <a:bodyPr/>
          <a:lstStyle/>
          <a:p>
            <a:fld id="{4BA9F8EE-C901-46FF-AABA-9B4DF581ED8C}" type="slidenum">
              <a:rPr lang="en-US" altLang="ja-JP" smtClean="0">
                <a:ea typeface="ＭＳ Ｐゴシック" charset="-128"/>
              </a:rPr>
              <a:pPr/>
              <a:t>51</a:t>
            </a:fld>
            <a:endParaRPr lang="en-US" altLang="ja-JP" smtClean="0">
              <a:ea typeface="ＭＳ Ｐゴシック" charset="-128"/>
            </a:endParaRPr>
          </a:p>
        </p:txBody>
      </p:sp>
      <p:sp>
        <p:nvSpPr>
          <p:cNvPr id="18432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84323" name="ノート プレースホルダー 2"/>
          <p:cNvSpPr>
            <a:spLocks noGrp="1"/>
          </p:cNvSpPr>
          <p:nvPr>
            <p:ph type="body" idx="1"/>
          </p:nvPr>
        </p:nvSpPr>
        <p:spPr bwMode="auto">
          <a:noFill/>
        </p:spPr>
        <p:txBody>
          <a:bodyPr/>
          <a:lstStyle/>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狙い</a:t>
            </a:r>
            <a:r>
              <a:rPr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検索結果の中から、類似の発明についての公報が発見されたことを説明</a:t>
            </a:r>
          </a:p>
          <a:p>
            <a:endParaRPr kumimoji="0" lang="en-US" altLang="zh-CN" sz="1600" smtClean="0">
              <a:solidFill>
                <a:srgbClr val="000000"/>
              </a:solidFill>
              <a:latin typeface="SimSun" pitchFamily="2" charset="-122"/>
              <a:ea typeface="SimSun" pitchFamily="2" charset="-122"/>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　テキスト検索により発見した公報と同じ特許公開公報を表示している。</a:t>
            </a:r>
          </a:p>
          <a:p>
            <a:endParaRPr lang="ja-JP" altLang="en-US" sz="1600" smtClean="0">
              <a:latin typeface="ＭＳ Ｐゴシック" charset="-128"/>
              <a:ea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86370" name="ノート プレースホルダー 2"/>
          <p:cNvSpPr>
            <a:spLocks noGrp="1"/>
          </p:cNvSpPr>
          <p:nvPr>
            <p:ph type="body" idx="1"/>
          </p:nvPr>
        </p:nvSpPr>
        <p:spPr bwMode="auto">
          <a:noFill/>
        </p:spPr>
        <p:txBody>
          <a:bodyPr/>
          <a:lstStyle/>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狙い</a:t>
            </a:r>
            <a:r>
              <a:rPr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商標検索事例の提示</a:t>
            </a:r>
            <a:endParaRPr kumimoji="0" lang="zh-CN" altLang="en-US" sz="1600" smtClean="0">
              <a:solidFill>
                <a:srgbClr val="000000"/>
              </a:solidFill>
              <a:latin typeface="SimSun" pitchFamily="2" charset="-122"/>
              <a:ea typeface="SimSun" pitchFamily="2" charset="-122"/>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　</a:t>
            </a:r>
            <a:r>
              <a:rPr lang="en-US" altLang="ja-JP" sz="1600" smtClean="0">
                <a:latin typeface="ＭＳ Ｐゴシック" charset="-128"/>
                <a:ea typeface="ＭＳ Ｐゴシック" charset="-128"/>
              </a:rPr>
              <a:t>IPDL</a:t>
            </a:r>
            <a:r>
              <a:rPr lang="ja-JP" altLang="en-US" sz="1600" smtClean="0">
                <a:latin typeface="ＭＳ Ｐゴシック" charset="-128"/>
                <a:ea typeface="ＭＳ Ｐゴシック" charset="-128"/>
              </a:rPr>
              <a:t>においては、特許公報だけでなく、商標についても検索が可能である。</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　商標検索については、称呼検索以外に図形商標検索なども用意されているが、ここでは、もっとも手軽に検索が可能な</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称呼検索を照会するにとどめる。</a:t>
            </a:r>
            <a:endParaRPr lang="en-US" altLang="ja-JP" sz="1600" smtClean="0">
              <a:latin typeface="ＭＳ Ｐゴシック" charset="-128"/>
              <a:ea typeface="ＭＳ Ｐゴシック" charset="-128"/>
            </a:endParaRPr>
          </a:p>
          <a:p>
            <a:endParaRPr lang="ja-JP" altLang="en-US" sz="1600" smtClean="0">
              <a:latin typeface="ＭＳ Ｐゴシック" charset="-128"/>
              <a:ea typeface="ＭＳ Ｐゴシック" charset="-128"/>
            </a:endParaRPr>
          </a:p>
        </p:txBody>
      </p:sp>
      <p:sp>
        <p:nvSpPr>
          <p:cNvPr id="186371" name="スライド番号プレースホルダー 3"/>
          <p:cNvSpPr>
            <a:spLocks noGrp="1"/>
          </p:cNvSpPr>
          <p:nvPr>
            <p:ph type="sldNum" sz="quarter" idx="5"/>
          </p:nvPr>
        </p:nvSpPr>
        <p:spPr bwMode="auto">
          <a:noFill/>
          <a:ln>
            <a:miter lim="800000"/>
            <a:headEnd/>
            <a:tailEnd/>
          </a:ln>
        </p:spPr>
        <p:txBody>
          <a:bodyPr/>
          <a:lstStyle/>
          <a:p>
            <a:fld id="{A0E9DC73-7F6E-4D89-AC3C-BEE2CBDBB5CF}" type="slidenum">
              <a:rPr lang="en-US" altLang="ja-JP" smtClean="0">
                <a:ea typeface="ＭＳ Ｐゴシック" charset="-128"/>
              </a:rPr>
              <a:pPr/>
              <a:t>52</a:t>
            </a:fld>
            <a:endParaRPr lang="en-US" altLang="ja-JP" smtClean="0">
              <a:ea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88418" name="ノート プレースホルダー 2"/>
          <p:cNvSpPr>
            <a:spLocks noGrp="1"/>
          </p:cNvSpPr>
          <p:nvPr>
            <p:ph type="body" idx="1"/>
          </p:nvPr>
        </p:nvSpPr>
        <p:spPr bwMode="auto">
          <a:noFill/>
        </p:spPr>
        <p:txBody>
          <a:bodyPr/>
          <a:lstStyle/>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狙い</a:t>
            </a:r>
            <a:r>
              <a:rPr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　称呼検索を用いて商標を検索する商標検索事例の提示</a:t>
            </a:r>
            <a:endParaRPr kumimoji="0" lang="en-US" altLang="ja-JP" sz="1600" smtClean="0">
              <a:solidFill>
                <a:srgbClr val="000000"/>
              </a:solidFill>
              <a:latin typeface="ＭＳ Ｐゴシック" charset="-128"/>
              <a:ea typeface="ＭＳ Ｐゴシック" charset="-128"/>
            </a:endParaRPr>
          </a:p>
          <a:p>
            <a:endParaRPr kumimoji="0" lang="en-US" altLang="zh-CN" sz="1600" smtClean="0">
              <a:solidFill>
                <a:srgbClr val="000000"/>
              </a:solidFill>
              <a:latin typeface="SimSun" pitchFamily="2" charset="-122"/>
              <a:ea typeface="SimSun" pitchFamily="2" charset="-122"/>
            </a:endParaRPr>
          </a:p>
          <a:p>
            <a:r>
              <a:rPr kumimoji="0" lang="en-US" altLang="ja-JP" sz="1600" smtClean="0">
                <a:solidFill>
                  <a:srgbClr val="000000"/>
                </a:solidFill>
                <a:latin typeface="ＭＳ Ｐゴシック" charset="-128"/>
                <a:ea typeface="ＭＳ Ｐゴシック" charset="-128"/>
              </a:rPr>
              <a:t>〔</a:t>
            </a:r>
            <a:r>
              <a:rPr kumimoji="0" lang="ja-JP" altLang="en-US" sz="1600" smtClean="0">
                <a:solidFill>
                  <a:srgbClr val="000000"/>
                </a:solidFill>
                <a:latin typeface="ＭＳ Ｐゴシック" charset="-128"/>
                <a:ea typeface="ＭＳ Ｐゴシック" charset="-128"/>
              </a:rPr>
              <a:t>説明</a:t>
            </a:r>
            <a:r>
              <a:rPr kumimoji="0"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　称呼検索の入力画面を表示している。検索したい商標の読み方を「全角カタカナ」で入力する。ここでは、アイプリズムという読み方の商標について検索することを想定している。</a:t>
            </a:r>
            <a:endParaRPr kumimoji="0" lang="en-US" altLang="ja-JP" sz="1600" smtClean="0">
              <a:solidFill>
                <a:srgbClr val="000000"/>
              </a:solidFill>
              <a:latin typeface="ＭＳ Ｐゴシック" charset="-128"/>
              <a:ea typeface="ＭＳ Ｐゴシック" charset="-128"/>
            </a:endParaRPr>
          </a:p>
          <a:p>
            <a:r>
              <a:rPr kumimoji="0" lang="ja-JP" altLang="en-US" sz="1600" smtClean="0">
                <a:solidFill>
                  <a:srgbClr val="000000"/>
                </a:solidFill>
                <a:latin typeface="ＭＳ Ｐゴシック" charset="-128"/>
                <a:ea typeface="ＭＳ Ｐゴシック" charset="-128"/>
              </a:rPr>
              <a:t>　区分の欄に商品区分を入力したり、類似群コードの欄に類似群コードを入力することで、検索範囲を絞り込むことが可能である。</a:t>
            </a:r>
            <a:endParaRPr kumimoji="0" lang="en-US" altLang="ja-JP" sz="1600" smtClean="0">
              <a:solidFill>
                <a:srgbClr val="000000"/>
              </a:solidFill>
              <a:latin typeface="ＭＳ Ｐゴシック" charset="-128"/>
              <a:ea typeface="ＭＳ Ｐゴシック" charset="-128"/>
            </a:endParaRPr>
          </a:p>
          <a:p>
            <a:r>
              <a:rPr kumimoji="0" lang="ja-JP" altLang="en-US" sz="1600" smtClean="0">
                <a:solidFill>
                  <a:srgbClr val="000000"/>
                </a:solidFill>
                <a:latin typeface="ＭＳ Ｐゴシック" charset="-128"/>
                <a:ea typeface="ＭＳ Ｐゴシック" charset="-128"/>
              </a:rPr>
              <a:t>　商品区分については、商品・役務名リストなどで照会することが可能であり、類似群コードについても類似商品・役務審査基準などを参照することで照会が可能であるが、少し専門的であるので、ここでは、説明のみにとどめて、実際には利用しない。　</a:t>
            </a:r>
            <a:endParaRPr kumimoji="0" lang="zh-CN" altLang="en-US" sz="1600" smtClean="0">
              <a:solidFill>
                <a:srgbClr val="000000"/>
              </a:solidFill>
              <a:latin typeface="SimSun" pitchFamily="2" charset="-122"/>
              <a:ea typeface="SimSun" pitchFamily="2" charset="-122"/>
            </a:endParaRPr>
          </a:p>
          <a:p>
            <a:endParaRPr lang="ja-JP" altLang="en-US" smtClean="0">
              <a:latin typeface="ＭＳ Ｐゴシック" charset="-128"/>
              <a:ea typeface="ＭＳ Ｐゴシック" charset="-128"/>
            </a:endParaRPr>
          </a:p>
        </p:txBody>
      </p:sp>
      <p:sp>
        <p:nvSpPr>
          <p:cNvPr id="188419" name="スライド番号プレースホルダー 3"/>
          <p:cNvSpPr>
            <a:spLocks noGrp="1"/>
          </p:cNvSpPr>
          <p:nvPr>
            <p:ph type="sldNum" sz="quarter" idx="5"/>
          </p:nvPr>
        </p:nvSpPr>
        <p:spPr bwMode="auto">
          <a:noFill/>
          <a:ln>
            <a:miter lim="800000"/>
            <a:headEnd/>
            <a:tailEnd/>
          </a:ln>
        </p:spPr>
        <p:txBody>
          <a:bodyPr/>
          <a:lstStyle/>
          <a:p>
            <a:fld id="{6B8CBEFB-4D6E-46BC-9BEC-95F70320A248}" type="slidenum">
              <a:rPr lang="en-US" altLang="ja-JP" smtClean="0">
                <a:ea typeface="ＭＳ Ｐゴシック" charset="-128"/>
              </a:rPr>
              <a:pPr/>
              <a:t>53</a:t>
            </a:fld>
            <a:endParaRPr lang="en-US" altLang="ja-JP" smtClean="0">
              <a:ea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90466" name="ノート プレースホルダー 2"/>
          <p:cNvSpPr>
            <a:spLocks noGrp="1"/>
          </p:cNvSpPr>
          <p:nvPr>
            <p:ph type="body" idx="1"/>
          </p:nvPr>
        </p:nvSpPr>
        <p:spPr bwMode="auto">
          <a:noFill/>
        </p:spPr>
        <p:txBody>
          <a:bodyPr/>
          <a:lstStyle/>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狙い</a:t>
            </a:r>
            <a:r>
              <a:rPr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　商標検索結果の表示画面の説明</a:t>
            </a:r>
            <a:endParaRPr kumimoji="0" lang="en-US" altLang="ja-JP" sz="1600" smtClean="0">
              <a:solidFill>
                <a:srgbClr val="000000"/>
              </a:solidFill>
              <a:latin typeface="ＭＳ Ｐゴシック" charset="-128"/>
              <a:ea typeface="ＭＳ Ｐゴシック" charset="-128"/>
            </a:endParaRPr>
          </a:p>
          <a:p>
            <a:endParaRPr kumimoji="0" lang="en-US" altLang="zh-CN" sz="1600" smtClean="0">
              <a:solidFill>
                <a:srgbClr val="000000"/>
              </a:solidFill>
              <a:latin typeface="SimSun" pitchFamily="2" charset="-122"/>
              <a:ea typeface="SimSun" pitchFamily="2" charset="-122"/>
            </a:endParaRPr>
          </a:p>
          <a:p>
            <a:r>
              <a:rPr kumimoji="0" lang="en-US" altLang="ja-JP" sz="1600" smtClean="0">
                <a:solidFill>
                  <a:srgbClr val="000000"/>
                </a:solidFill>
                <a:latin typeface="ＭＳ Ｐゴシック" charset="-128"/>
                <a:ea typeface="ＭＳ Ｐゴシック" charset="-128"/>
              </a:rPr>
              <a:t>〔</a:t>
            </a:r>
            <a:r>
              <a:rPr kumimoji="0" lang="ja-JP" altLang="en-US" sz="1600" smtClean="0">
                <a:solidFill>
                  <a:srgbClr val="000000"/>
                </a:solidFill>
                <a:latin typeface="ＭＳ Ｐゴシック" charset="-128"/>
                <a:ea typeface="ＭＳ Ｐゴシック" charset="-128"/>
              </a:rPr>
              <a:t>説明</a:t>
            </a:r>
            <a:r>
              <a:rPr kumimoji="0"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　読み方がアイプリズム又はアイプリズムに類似する商標が</a:t>
            </a:r>
            <a:r>
              <a:rPr kumimoji="0" lang="en-US" altLang="ja-JP" sz="1600" smtClean="0">
                <a:solidFill>
                  <a:srgbClr val="000000"/>
                </a:solidFill>
                <a:latin typeface="ＭＳ Ｐゴシック" charset="-128"/>
                <a:ea typeface="ＭＳ Ｐゴシック" charset="-128"/>
              </a:rPr>
              <a:t>14</a:t>
            </a:r>
            <a:r>
              <a:rPr kumimoji="0" lang="ja-JP" altLang="en-US" sz="1600" smtClean="0">
                <a:solidFill>
                  <a:srgbClr val="000000"/>
                </a:solidFill>
                <a:latin typeface="ＭＳ Ｐゴシック" charset="-128"/>
                <a:ea typeface="ＭＳ Ｐゴシック" charset="-128"/>
              </a:rPr>
              <a:t>件検索結果として表示された。</a:t>
            </a:r>
            <a:endParaRPr kumimoji="0" lang="en-US" altLang="ja-JP" sz="1600" smtClean="0">
              <a:solidFill>
                <a:srgbClr val="000000"/>
              </a:solidFill>
              <a:latin typeface="ＭＳ Ｐゴシック" charset="-128"/>
              <a:ea typeface="ＭＳ Ｐゴシック" charset="-128"/>
            </a:endParaRPr>
          </a:p>
          <a:p>
            <a:r>
              <a:rPr kumimoji="0" lang="ja-JP" altLang="en-US" sz="1600" smtClean="0">
                <a:solidFill>
                  <a:srgbClr val="000000"/>
                </a:solidFill>
                <a:latin typeface="ＭＳ Ｐゴシック" charset="-128"/>
                <a:ea typeface="ＭＳ Ｐゴシック" charset="-128"/>
              </a:rPr>
              <a:t>　一覧表示をクリックすることにより、検索結果が表示される。（次のスライド参照）</a:t>
            </a:r>
            <a:endParaRPr kumimoji="0" lang="zh-CN" altLang="en-US" sz="1600" smtClean="0">
              <a:solidFill>
                <a:srgbClr val="000000"/>
              </a:solidFill>
              <a:latin typeface="SimSun" pitchFamily="2" charset="-122"/>
              <a:ea typeface="SimSun" pitchFamily="2" charset="-122"/>
            </a:endParaRPr>
          </a:p>
          <a:p>
            <a:endParaRPr lang="ja-JP" altLang="en-US" sz="1600" smtClean="0">
              <a:latin typeface="ＭＳ Ｐゴシック" charset="-128"/>
              <a:ea typeface="ＭＳ Ｐゴシック" charset="-128"/>
            </a:endParaRPr>
          </a:p>
        </p:txBody>
      </p:sp>
      <p:sp>
        <p:nvSpPr>
          <p:cNvPr id="190467" name="スライド番号プレースホルダー 3"/>
          <p:cNvSpPr>
            <a:spLocks noGrp="1"/>
          </p:cNvSpPr>
          <p:nvPr>
            <p:ph type="sldNum" sz="quarter" idx="5"/>
          </p:nvPr>
        </p:nvSpPr>
        <p:spPr bwMode="auto">
          <a:noFill/>
          <a:ln>
            <a:miter lim="800000"/>
            <a:headEnd/>
            <a:tailEnd/>
          </a:ln>
        </p:spPr>
        <p:txBody>
          <a:bodyPr/>
          <a:lstStyle/>
          <a:p>
            <a:fld id="{3EC1691A-49AF-46D5-9668-AEA92B116840}" type="slidenum">
              <a:rPr lang="en-US" altLang="ja-JP" smtClean="0">
                <a:ea typeface="ＭＳ Ｐゴシック" charset="-128"/>
              </a:rPr>
              <a:pPr/>
              <a:t>54</a:t>
            </a:fld>
            <a:endParaRPr lang="en-US" altLang="ja-JP" smtClean="0">
              <a:ea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92514" name="ノート プレースホルダー 2"/>
          <p:cNvSpPr>
            <a:spLocks noGrp="1"/>
          </p:cNvSpPr>
          <p:nvPr>
            <p:ph type="body" idx="1"/>
          </p:nvPr>
        </p:nvSpPr>
        <p:spPr bwMode="auto">
          <a:noFill/>
        </p:spPr>
        <p:txBody>
          <a:bodyPr/>
          <a:lstStyle/>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狙い</a:t>
            </a:r>
            <a:r>
              <a:rPr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　商標検索結果の一覧表示画面の説明</a:t>
            </a:r>
            <a:endParaRPr kumimoji="0" lang="zh-CN" altLang="en-US" sz="1600" smtClean="0">
              <a:solidFill>
                <a:srgbClr val="000000"/>
              </a:solidFill>
              <a:latin typeface="SimSun" pitchFamily="2" charset="-122"/>
              <a:ea typeface="SimSun" pitchFamily="2" charset="-122"/>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　アイプリズムにより検索された</a:t>
            </a:r>
            <a:r>
              <a:rPr lang="en-US" altLang="ja-JP" sz="1600" smtClean="0">
                <a:latin typeface="ＭＳ Ｐゴシック" charset="-128"/>
                <a:ea typeface="ＭＳ Ｐゴシック" charset="-128"/>
              </a:rPr>
              <a:t>14</a:t>
            </a:r>
            <a:r>
              <a:rPr lang="ja-JP" altLang="en-US" sz="1600" smtClean="0">
                <a:latin typeface="ＭＳ Ｐゴシック" charset="-128"/>
                <a:ea typeface="ＭＳ Ｐゴシック" charset="-128"/>
              </a:rPr>
              <a:t>件の商標の一覧が表示されている。</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　ここで、一覧表示された商標について、青色表示されている「登録５４１８９７５」をクリックすると、次のスライドの商標に関する情報を表示することができる。</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　また、多くの商標が一覧表示された場合には、一番上の行に数字を入力して、「表示する」をクリックするとその番号からはじまる所定数の商標が一覧表示される。</a:t>
            </a:r>
          </a:p>
        </p:txBody>
      </p:sp>
      <p:sp>
        <p:nvSpPr>
          <p:cNvPr id="192515" name="スライド番号プレースホルダー 3"/>
          <p:cNvSpPr>
            <a:spLocks noGrp="1"/>
          </p:cNvSpPr>
          <p:nvPr>
            <p:ph type="sldNum" sz="quarter" idx="5"/>
          </p:nvPr>
        </p:nvSpPr>
        <p:spPr bwMode="auto">
          <a:noFill/>
          <a:ln>
            <a:miter lim="800000"/>
            <a:headEnd/>
            <a:tailEnd/>
          </a:ln>
        </p:spPr>
        <p:txBody>
          <a:bodyPr/>
          <a:lstStyle/>
          <a:p>
            <a:fld id="{E4167C54-0F7B-4A81-9347-5F13F4F3DD19}" type="slidenum">
              <a:rPr lang="en-US" altLang="ja-JP" smtClean="0">
                <a:ea typeface="ＭＳ Ｐゴシック" charset="-128"/>
              </a:rPr>
              <a:pPr/>
              <a:t>55</a:t>
            </a:fld>
            <a:endParaRPr lang="en-US" altLang="ja-JP" smtClean="0">
              <a:ea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94562" name="ノート プレースホルダー 2"/>
          <p:cNvSpPr>
            <a:spLocks noGrp="1"/>
          </p:cNvSpPr>
          <p:nvPr>
            <p:ph type="body" idx="1"/>
          </p:nvPr>
        </p:nvSpPr>
        <p:spPr bwMode="auto">
          <a:noFill/>
        </p:spPr>
        <p:txBody>
          <a:bodyPr/>
          <a:lstStyle/>
          <a:p>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狙い</a:t>
            </a:r>
            <a:r>
              <a:rPr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　検索された商標の個別表示画面の説明</a:t>
            </a:r>
            <a:endParaRPr kumimoji="0" lang="zh-CN" altLang="en-US" sz="1600" smtClean="0">
              <a:solidFill>
                <a:srgbClr val="000000"/>
              </a:solidFill>
              <a:latin typeface="SimSun" pitchFamily="2" charset="-122"/>
              <a:ea typeface="SimSun" pitchFamily="2" charset="-122"/>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　商標検索の結果を表示している。　アイプリズムという商標が国立大学法人大阪大学を権利者として登録されていることやどのような商品が指定されているかが表示されている。</a:t>
            </a:r>
          </a:p>
        </p:txBody>
      </p:sp>
      <p:sp>
        <p:nvSpPr>
          <p:cNvPr id="194563" name="スライド番号プレースホルダー 3"/>
          <p:cNvSpPr>
            <a:spLocks noGrp="1"/>
          </p:cNvSpPr>
          <p:nvPr>
            <p:ph type="sldNum" sz="quarter" idx="5"/>
          </p:nvPr>
        </p:nvSpPr>
        <p:spPr bwMode="auto">
          <a:noFill/>
          <a:ln>
            <a:miter lim="800000"/>
            <a:headEnd/>
            <a:tailEnd/>
          </a:ln>
        </p:spPr>
        <p:txBody>
          <a:bodyPr/>
          <a:lstStyle/>
          <a:p>
            <a:fld id="{5D3F7B8E-BD12-4AA6-BD06-8A259B63F2FA}" type="slidenum">
              <a:rPr lang="en-US" altLang="ja-JP" smtClean="0">
                <a:ea typeface="ＭＳ Ｐゴシック" charset="-128"/>
              </a:rPr>
              <a:pPr/>
              <a:t>56</a:t>
            </a:fld>
            <a:endParaRPr lang="en-US" altLang="ja-JP" smtClean="0">
              <a:ea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96610" name="ノート プレースホルダー 2"/>
          <p:cNvSpPr>
            <a:spLocks noGrp="1"/>
          </p:cNvSpPr>
          <p:nvPr>
            <p:ph type="body" idx="1"/>
          </p:nvPr>
        </p:nvSpPr>
        <p:spPr bwMode="auto">
          <a:noFill/>
        </p:spPr>
        <p:txBody>
          <a:bodyPr/>
          <a:lstStyle/>
          <a:p>
            <a:r>
              <a:rPr lang="en-US" altLang="ja-JP" sz="1600" smtClean="0">
                <a:solidFill>
                  <a:srgbClr val="000000"/>
                </a:solidFill>
                <a:latin typeface="Calibri" pitchFamily="34" charset="0"/>
                <a:ea typeface="ＭＳ Ｐゴシック" charset="-128"/>
              </a:rPr>
              <a:t>〔</a:t>
            </a:r>
            <a:r>
              <a:rPr lang="ja-JP" altLang="en-US" sz="1600" smtClean="0">
                <a:solidFill>
                  <a:srgbClr val="000000"/>
                </a:solidFill>
                <a:latin typeface="Calibri" pitchFamily="34" charset="0"/>
                <a:ea typeface="ＭＳ Ｐゴシック" charset="-128"/>
              </a:rPr>
              <a:t>狙い</a:t>
            </a:r>
            <a:r>
              <a:rPr lang="en-US" altLang="ja-JP" sz="1600" smtClean="0">
                <a:solidFill>
                  <a:srgbClr val="000000"/>
                </a:solidFill>
                <a:latin typeface="Calibri" pitchFamily="34" charset="0"/>
                <a:ea typeface="ＭＳ Ｐゴシック" charset="-128"/>
              </a:rPr>
              <a:t>〕</a:t>
            </a:r>
          </a:p>
          <a:p>
            <a:r>
              <a:rPr kumimoji="0" lang="ja-JP" altLang="en-US" sz="1600" smtClean="0">
                <a:solidFill>
                  <a:srgbClr val="000000"/>
                </a:solidFill>
                <a:latin typeface="ＭＳ Ｐゴシック" charset="-128"/>
                <a:ea typeface="ＭＳ Ｐゴシック" charset="-128"/>
              </a:rPr>
              <a:t>　意匠検索事例の提示</a:t>
            </a:r>
            <a:endParaRPr kumimoji="0" lang="zh-CN" altLang="en-US" sz="1600" smtClean="0">
              <a:solidFill>
                <a:srgbClr val="000000"/>
              </a:solidFill>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　</a:t>
            </a:r>
            <a:r>
              <a:rPr lang="en-US" altLang="ja-JP" sz="1600" smtClean="0">
                <a:latin typeface="ＭＳ Ｐゴシック" charset="-128"/>
                <a:ea typeface="ＭＳ Ｐゴシック" charset="-128"/>
              </a:rPr>
              <a:t>IPDL</a:t>
            </a:r>
            <a:r>
              <a:rPr lang="ja-JP" altLang="en-US" sz="1600" smtClean="0">
                <a:latin typeface="ＭＳ Ｐゴシック" charset="-128"/>
                <a:ea typeface="ＭＳ Ｐゴシック" charset="-128"/>
              </a:rPr>
              <a:t>においては、特許公報だけでなく、意匠公報についても検索が可能である。</a:t>
            </a:r>
          </a:p>
          <a:p>
            <a:r>
              <a:rPr lang="ja-JP" altLang="en-US" sz="1600" smtClean="0">
                <a:latin typeface="ＭＳ Ｐゴシック" charset="-128"/>
                <a:ea typeface="ＭＳ Ｐゴシック" charset="-128"/>
              </a:rPr>
              <a:t>　意匠検索についても、キーワード検索以外にも、意匠審査官が検索において用いている日本意匠分類や</a:t>
            </a:r>
            <a:r>
              <a:rPr lang="en-US" altLang="ja-JP" sz="1600" smtClean="0">
                <a:latin typeface="ＭＳ Ｐゴシック" charset="-128"/>
                <a:ea typeface="ＭＳ Ｐゴシック" charset="-128"/>
              </a:rPr>
              <a:t>D</a:t>
            </a:r>
            <a:r>
              <a:rPr lang="ja-JP" altLang="en-US" sz="1600" smtClean="0">
                <a:latin typeface="ＭＳ Ｐゴシック" charset="-128"/>
                <a:ea typeface="ＭＳ Ｐゴシック" charset="-128"/>
              </a:rPr>
              <a:t>タームを用いた検索が可能であるが、ここでは、もっとも手軽に検索が可能なキーワード検索を照会するにとどめる。</a:t>
            </a:r>
            <a:endParaRPr lang="en-US" altLang="ja-JP" sz="1600" smtClean="0">
              <a:latin typeface="ＭＳ Ｐゴシック" charset="-128"/>
              <a:ea typeface="ＭＳ Ｐゴシック" charset="-128"/>
            </a:endParaRPr>
          </a:p>
          <a:p>
            <a:r>
              <a:rPr lang="ja-JP" altLang="en-US" sz="1600" smtClean="0">
                <a:latin typeface="ＭＳ Ｐゴシック" charset="-128"/>
                <a:ea typeface="ＭＳ Ｐゴシック" charset="-128"/>
              </a:rPr>
              <a:t>　</a:t>
            </a:r>
            <a:r>
              <a:rPr lang="en-US" altLang="ja-JP" sz="1600" smtClean="0">
                <a:latin typeface="ＭＳ Ｐゴシック" charset="-128"/>
                <a:ea typeface="ＭＳ Ｐゴシック" charset="-128"/>
              </a:rPr>
              <a:t>IPDL</a:t>
            </a:r>
            <a:r>
              <a:rPr lang="ja-JP" altLang="en-US" sz="1600" smtClean="0">
                <a:latin typeface="ＭＳ Ｐゴシック" charset="-128"/>
                <a:ea typeface="ＭＳ Ｐゴシック" charset="-128"/>
              </a:rPr>
              <a:t>のトップページから、意匠検索をクリックし、意匠公報テキスト検索をさらにクリックして選択すると次のスライドのページが表示される。</a:t>
            </a:r>
          </a:p>
          <a:p>
            <a:r>
              <a:rPr lang="ja-JP" altLang="en-US" sz="1600" smtClean="0">
                <a:latin typeface="ＭＳ Ｐゴシック" charset="-128"/>
                <a:ea typeface="ＭＳ Ｐゴシック" charset="-128"/>
              </a:rPr>
              <a:t>　</a:t>
            </a:r>
          </a:p>
        </p:txBody>
      </p:sp>
      <p:sp>
        <p:nvSpPr>
          <p:cNvPr id="196611" name="スライド番号プレースホルダー 3"/>
          <p:cNvSpPr>
            <a:spLocks noGrp="1"/>
          </p:cNvSpPr>
          <p:nvPr>
            <p:ph type="sldNum" sz="quarter" idx="5"/>
          </p:nvPr>
        </p:nvSpPr>
        <p:spPr bwMode="auto">
          <a:noFill/>
          <a:ln>
            <a:miter lim="800000"/>
            <a:headEnd/>
            <a:tailEnd/>
          </a:ln>
        </p:spPr>
        <p:txBody>
          <a:bodyPr/>
          <a:lstStyle/>
          <a:p>
            <a:fld id="{09F93D15-2D34-49DA-B07B-8217DCCB7A14}" type="slidenum">
              <a:rPr lang="en-US" altLang="ja-JP" smtClean="0">
                <a:ea typeface="ＭＳ Ｐゴシック" charset="-128"/>
              </a:rPr>
              <a:pPr/>
              <a:t>57</a:t>
            </a:fld>
            <a:endParaRPr lang="en-US" altLang="ja-JP" smtClean="0">
              <a:ea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98658" name="ノート プレースホルダー 2"/>
          <p:cNvSpPr>
            <a:spLocks noGrp="1"/>
          </p:cNvSpPr>
          <p:nvPr>
            <p:ph type="body" idx="1"/>
          </p:nvPr>
        </p:nvSpPr>
        <p:spPr bwMode="auto">
          <a:noFill/>
        </p:spPr>
        <p:txBody>
          <a:bodyPr/>
          <a:lstStyle/>
          <a:p>
            <a:r>
              <a:rPr lang="en-US" altLang="ja-JP" sz="1600" smtClean="0">
                <a:solidFill>
                  <a:srgbClr val="000000"/>
                </a:solidFill>
                <a:latin typeface="Calibri" pitchFamily="34" charset="0"/>
                <a:ea typeface="ＭＳ Ｐゴシック" charset="-128"/>
              </a:rPr>
              <a:t>〔</a:t>
            </a:r>
            <a:r>
              <a:rPr lang="ja-JP" altLang="en-US" sz="1600" smtClean="0">
                <a:solidFill>
                  <a:srgbClr val="000000"/>
                </a:solidFill>
                <a:latin typeface="Calibri" pitchFamily="34" charset="0"/>
                <a:ea typeface="ＭＳ Ｐゴシック" charset="-128"/>
              </a:rPr>
              <a:t>狙い</a:t>
            </a:r>
            <a:r>
              <a:rPr lang="en-US" altLang="ja-JP" sz="1600" smtClean="0">
                <a:solidFill>
                  <a:srgbClr val="000000"/>
                </a:solidFill>
                <a:latin typeface="Calibri" pitchFamily="34" charset="0"/>
                <a:ea typeface="ＭＳ Ｐゴシック" charset="-128"/>
              </a:rPr>
              <a:t>〕</a:t>
            </a:r>
          </a:p>
          <a:p>
            <a:r>
              <a:rPr kumimoji="0" lang="ja-JP" altLang="en-US" sz="1600" smtClean="0">
                <a:solidFill>
                  <a:srgbClr val="000000"/>
                </a:solidFill>
                <a:latin typeface="ＭＳ Ｐゴシック" charset="-128"/>
                <a:ea typeface="ＭＳ Ｐゴシック" charset="-128"/>
              </a:rPr>
              <a:t>　意匠公報テキスト検索画面の説明</a:t>
            </a:r>
            <a:endParaRPr kumimoji="0" lang="en-US" altLang="ja-JP" sz="1600" smtClean="0">
              <a:solidFill>
                <a:srgbClr val="000000"/>
              </a:solidFill>
              <a:latin typeface="ＭＳ Ｐゴシック" charset="-128"/>
              <a:ea typeface="ＭＳ Ｐゴシック" charset="-128"/>
            </a:endParaRPr>
          </a:p>
          <a:p>
            <a:endParaRPr kumimoji="0" lang="en-US" altLang="zh-CN" sz="1600" smtClean="0">
              <a:solidFill>
                <a:srgbClr val="000000"/>
              </a:solidFill>
              <a:latin typeface="ＭＳ Ｐゴシック" charset="-128"/>
              <a:ea typeface="ＭＳ Ｐゴシック" charset="-128"/>
            </a:endParaRPr>
          </a:p>
          <a:p>
            <a:r>
              <a:rPr kumimoji="0" lang="en-US" altLang="ja-JP" sz="1600" smtClean="0">
                <a:solidFill>
                  <a:srgbClr val="000000"/>
                </a:solidFill>
                <a:latin typeface="ＭＳ Ｐゴシック" charset="-128"/>
                <a:ea typeface="ＭＳ Ｐゴシック" charset="-128"/>
              </a:rPr>
              <a:t>〔</a:t>
            </a:r>
            <a:r>
              <a:rPr kumimoji="0" lang="ja-JP" altLang="en-US" sz="1600" smtClean="0">
                <a:solidFill>
                  <a:srgbClr val="000000"/>
                </a:solidFill>
                <a:latin typeface="ＭＳ Ｐゴシック" charset="-128"/>
                <a:ea typeface="ＭＳ Ｐゴシック" charset="-128"/>
              </a:rPr>
              <a:t>説明</a:t>
            </a:r>
            <a:r>
              <a:rPr kumimoji="0"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　検索キーワードとして、意匠に係る物品の名称を用いて検索を行う。</a:t>
            </a:r>
            <a:endParaRPr kumimoji="0" lang="en-US" altLang="ja-JP" sz="1600" smtClean="0">
              <a:solidFill>
                <a:srgbClr val="000000"/>
              </a:solidFill>
              <a:latin typeface="ＭＳ Ｐゴシック" charset="-128"/>
              <a:ea typeface="ＭＳ Ｐゴシック" charset="-128"/>
            </a:endParaRPr>
          </a:p>
          <a:p>
            <a:r>
              <a:rPr kumimoji="0" lang="ja-JP" altLang="en-US" sz="1600" smtClean="0">
                <a:solidFill>
                  <a:srgbClr val="000000"/>
                </a:solidFill>
                <a:latin typeface="ＭＳ Ｐゴシック" charset="-128"/>
                <a:ea typeface="ＭＳ Ｐゴシック" charset="-128"/>
              </a:rPr>
              <a:t>　ここでは、傘の柄に関する意匠を検索する例を示している。</a:t>
            </a:r>
            <a:endParaRPr kumimoji="0" lang="en-US" altLang="ja-JP" sz="1600" smtClean="0">
              <a:solidFill>
                <a:srgbClr val="000000"/>
              </a:solidFill>
              <a:latin typeface="ＭＳ Ｐゴシック" charset="-128"/>
              <a:ea typeface="ＭＳ Ｐゴシック" charset="-128"/>
            </a:endParaRPr>
          </a:p>
          <a:p>
            <a:r>
              <a:rPr kumimoji="0" lang="ja-JP" altLang="en-US" sz="1600" smtClean="0">
                <a:solidFill>
                  <a:srgbClr val="000000"/>
                </a:solidFill>
                <a:latin typeface="ＭＳ Ｐゴシック" charset="-128"/>
                <a:ea typeface="ＭＳ Ｐゴシック" charset="-128"/>
              </a:rPr>
              <a:t>　なお、物品名だけでなく、登録日や出願人／意匠権者名などによる絞り込みも可能であるが、ここでは、キーワードのみを用いて検索する例を示すにとどめる。</a:t>
            </a:r>
            <a:endParaRPr kumimoji="0" lang="en-US" altLang="ja-JP" sz="1600" smtClean="0">
              <a:solidFill>
                <a:srgbClr val="000000"/>
              </a:solidFill>
              <a:latin typeface="ＭＳ Ｐゴシック" charset="-128"/>
              <a:ea typeface="ＭＳ Ｐゴシック" charset="-128"/>
            </a:endParaRPr>
          </a:p>
          <a:p>
            <a:r>
              <a:rPr kumimoji="0" lang="ja-JP" altLang="en-US" sz="1600" smtClean="0">
                <a:solidFill>
                  <a:srgbClr val="000000"/>
                </a:solidFill>
                <a:latin typeface="ＭＳ Ｐゴシック" charset="-128"/>
                <a:ea typeface="ＭＳ Ｐゴシック" charset="-128"/>
              </a:rPr>
              <a:t>　キーワードとして、傘</a:t>
            </a:r>
            <a:r>
              <a:rPr kumimoji="0" lang="en-US" altLang="ja-JP" sz="1600" smtClean="0">
                <a:solidFill>
                  <a:srgbClr val="000000"/>
                </a:solidFill>
                <a:latin typeface="ＭＳ Ｐゴシック" charset="-128"/>
                <a:ea typeface="ＭＳ Ｐゴシック" charset="-128"/>
              </a:rPr>
              <a:t>×</a:t>
            </a:r>
            <a:r>
              <a:rPr kumimoji="0" lang="ja-JP" altLang="en-US" sz="1600" smtClean="0">
                <a:solidFill>
                  <a:srgbClr val="000000"/>
                </a:solidFill>
                <a:latin typeface="ＭＳ Ｐゴシック" charset="-128"/>
                <a:ea typeface="ＭＳ Ｐゴシック" charset="-128"/>
              </a:rPr>
              <a:t>柄を検索式として入力し、検索ボタンをクリックすると次のスライドが表示される。</a:t>
            </a:r>
            <a:endParaRPr kumimoji="0" lang="zh-CN" altLang="en-US" sz="1600" smtClean="0">
              <a:solidFill>
                <a:srgbClr val="000000"/>
              </a:solidFill>
              <a:latin typeface="ＭＳ Ｐゴシック" charset="-128"/>
              <a:ea typeface="ＭＳ Ｐゴシック" charset="-128"/>
            </a:endParaRPr>
          </a:p>
          <a:p>
            <a:endParaRPr lang="ja-JP" altLang="en-US" smtClean="0">
              <a:latin typeface="ＭＳ Ｐゴシック" charset="-128"/>
              <a:ea typeface="ＭＳ Ｐゴシック" charset="-128"/>
            </a:endParaRPr>
          </a:p>
        </p:txBody>
      </p:sp>
      <p:sp>
        <p:nvSpPr>
          <p:cNvPr id="198659" name="スライド番号プレースホルダー 3"/>
          <p:cNvSpPr>
            <a:spLocks noGrp="1"/>
          </p:cNvSpPr>
          <p:nvPr>
            <p:ph type="sldNum" sz="quarter" idx="5"/>
          </p:nvPr>
        </p:nvSpPr>
        <p:spPr bwMode="auto">
          <a:noFill/>
          <a:ln>
            <a:miter lim="800000"/>
            <a:headEnd/>
            <a:tailEnd/>
          </a:ln>
        </p:spPr>
        <p:txBody>
          <a:bodyPr/>
          <a:lstStyle/>
          <a:p>
            <a:fld id="{9FFC0F8B-692F-4946-8670-C33971D85AD1}" type="slidenum">
              <a:rPr lang="en-US" altLang="ja-JP" smtClean="0">
                <a:ea typeface="ＭＳ Ｐゴシック" charset="-128"/>
              </a:rPr>
              <a:pPr/>
              <a:t>58</a:t>
            </a:fld>
            <a:endParaRPr lang="en-US" altLang="ja-JP" smtClean="0">
              <a:ea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00706" name="ノート プレースホルダー 2"/>
          <p:cNvSpPr>
            <a:spLocks noGrp="1"/>
          </p:cNvSpPr>
          <p:nvPr>
            <p:ph type="body" idx="1"/>
          </p:nvPr>
        </p:nvSpPr>
        <p:spPr bwMode="auto">
          <a:noFill/>
        </p:spPr>
        <p:txBody>
          <a:bodyPr/>
          <a:lstStyle/>
          <a:p>
            <a:r>
              <a:rPr lang="en-US" altLang="ja-JP" sz="1600" smtClean="0">
                <a:solidFill>
                  <a:srgbClr val="000000"/>
                </a:solidFill>
                <a:latin typeface="Calibri" pitchFamily="34" charset="0"/>
                <a:ea typeface="ＭＳ Ｐゴシック" charset="-128"/>
              </a:rPr>
              <a:t>〔</a:t>
            </a:r>
            <a:r>
              <a:rPr lang="ja-JP" altLang="en-US" sz="1600" smtClean="0">
                <a:solidFill>
                  <a:srgbClr val="000000"/>
                </a:solidFill>
                <a:latin typeface="Calibri" pitchFamily="34" charset="0"/>
                <a:ea typeface="ＭＳ Ｐゴシック" charset="-128"/>
              </a:rPr>
              <a:t>狙い</a:t>
            </a:r>
            <a:r>
              <a:rPr lang="en-US" altLang="ja-JP" sz="1600" smtClean="0">
                <a:solidFill>
                  <a:srgbClr val="000000"/>
                </a:solidFill>
                <a:latin typeface="Calibri" pitchFamily="34" charset="0"/>
                <a:ea typeface="ＭＳ Ｐゴシック" charset="-128"/>
              </a:rPr>
              <a:t>〕</a:t>
            </a:r>
          </a:p>
          <a:p>
            <a:r>
              <a:rPr kumimoji="0" lang="ja-JP" altLang="en-US" sz="1600" smtClean="0">
                <a:solidFill>
                  <a:srgbClr val="000000"/>
                </a:solidFill>
                <a:latin typeface="ＭＳ Ｐゴシック" charset="-128"/>
                <a:ea typeface="ＭＳ Ｐゴシック" charset="-128"/>
              </a:rPr>
              <a:t>　意匠公報テキスト検索の検索結果の表示画面の説明</a:t>
            </a:r>
            <a:endParaRPr kumimoji="0" lang="en-US" altLang="ja-JP" sz="1600" smtClean="0">
              <a:solidFill>
                <a:srgbClr val="000000"/>
              </a:solidFill>
              <a:latin typeface="ＭＳ Ｐゴシック" charset="-128"/>
              <a:ea typeface="ＭＳ Ｐゴシック" charset="-128"/>
            </a:endParaRPr>
          </a:p>
          <a:p>
            <a:endParaRPr kumimoji="0" lang="en-US" altLang="zh-CN" sz="1600" smtClean="0">
              <a:solidFill>
                <a:srgbClr val="000000"/>
              </a:solidFill>
              <a:latin typeface="ＭＳ Ｐゴシック" charset="-128"/>
              <a:ea typeface="ＭＳ Ｐゴシック" charset="-128"/>
            </a:endParaRPr>
          </a:p>
          <a:p>
            <a:r>
              <a:rPr kumimoji="0" lang="en-US" altLang="ja-JP" sz="1600" smtClean="0">
                <a:solidFill>
                  <a:srgbClr val="000000"/>
                </a:solidFill>
                <a:latin typeface="ＭＳ Ｐゴシック" charset="-128"/>
                <a:ea typeface="ＭＳ Ｐゴシック" charset="-128"/>
              </a:rPr>
              <a:t>〔</a:t>
            </a:r>
            <a:r>
              <a:rPr kumimoji="0" lang="ja-JP" altLang="en-US" sz="1600" smtClean="0">
                <a:solidFill>
                  <a:srgbClr val="000000"/>
                </a:solidFill>
                <a:latin typeface="ＭＳ Ｐゴシック" charset="-128"/>
                <a:ea typeface="ＭＳ Ｐゴシック" charset="-128"/>
              </a:rPr>
              <a:t>説明</a:t>
            </a:r>
            <a:r>
              <a:rPr kumimoji="0"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　左に示す画面のように、傘と柄をキーワードとして用いて検索を行った結果、６０件の意匠公報がヒットしたことが表示されている。ここで、一覧表示をクリックすると、右に示す検索結果一覧画面が表示される。</a:t>
            </a:r>
            <a:endParaRPr kumimoji="0" lang="en-US" altLang="ja-JP" sz="1600" smtClean="0">
              <a:solidFill>
                <a:srgbClr val="000000"/>
              </a:solidFill>
              <a:latin typeface="ＭＳ Ｐゴシック" charset="-128"/>
              <a:ea typeface="ＭＳ Ｐゴシック" charset="-128"/>
            </a:endParaRPr>
          </a:p>
          <a:p>
            <a:endParaRPr kumimoji="0" lang="zh-CN" altLang="en-US" sz="1600" smtClean="0">
              <a:solidFill>
                <a:srgbClr val="000000"/>
              </a:solidFill>
              <a:latin typeface="ＭＳ Ｐゴシック" charset="-128"/>
              <a:ea typeface="ＭＳ Ｐゴシック" charset="-128"/>
            </a:endParaRPr>
          </a:p>
          <a:p>
            <a:endParaRPr lang="ja-JP" altLang="en-US" smtClean="0">
              <a:latin typeface="ＭＳ Ｐゴシック" charset="-128"/>
              <a:ea typeface="ＭＳ Ｐゴシック" charset="-128"/>
            </a:endParaRPr>
          </a:p>
        </p:txBody>
      </p:sp>
      <p:sp>
        <p:nvSpPr>
          <p:cNvPr id="200707" name="スライド番号プレースホルダー 3"/>
          <p:cNvSpPr>
            <a:spLocks noGrp="1"/>
          </p:cNvSpPr>
          <p:nvPr>
            <p:ph type="sldNum" sz="quarter" idx="5"/>
          </p:nvPr>
        </p:nvSpPr>
        <p:spPr bwMode="auto">
          <a:noFill/>
          <a:ln>
            <a:miter lim="800000"/>
            <a:headEnd/>
            <a:tailEnd/>
          </a:ln>
        </p:spPr>
        <p:txBody>
          <a:bodyPr/>
          <a:lstStyle/>
          <a:p>
            <a:fld id="{F1825AB9-1D6B-4247-9E39-09538D571A45}" type="slidenum">
              <a:rPr lang="en-US" altLang="ja-JP" smtClean="0">
                <a:ea typeface="ＭＳ Ｐゴシック" charset="-128"/>
              </a:rPr>
              <a:pPr/>
              <a:t>59</a:t>
            </a:fld>
            <a:endParaRPr lang="en-US" altLang="ja-JP"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6"/>
          <p:cNvSpPr>
            <a:spLocks noGrp="1"/>
          </p:cNvSpPr>
          <p:nvPr>
            <p:ph type="sldNum" sz="quarter" idx="5"/>
          </p:nvPr>
        </p:nvSpPr>
        <p:spPr bwMode="auto">
          <a:noFill/>
          <a:ln>
            <a:miter lim="800000"/>
            <a:headEnd/>
            <a:tailEnd/>
          </a:ln>
        </p:spPr>
        <p:txBody>
          <a:bodyPr/>
          <a:lstStyle/>
          <a:p>
            <a:fld id="{63628CCA-211E-484C-8E3B-A22E3DD6D330}" type="slidenum">
              <a:rPr lang="en-US" altLang="ja-JP" smtClean="0">
                <a:ea typeface="ＭＳ Ｐゴシック" charset="-128"/>
              </a:rPr>
              <a:pPr/>
              <a:t>6</a:t>
            </a:fld>
            <a:endParaRPr lang="en-US" altLang="ja-JP" smtClean="0">
              <a:ea typeface="ＭＳ Ｐゴシック" charset="-128"/>
            </a:endParaRPr>
          </a:p>
        </p:txBody>
      </p:sp>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a:lstStyle/>
          <a:p>
            <a:endParaRPr kumimoji="0" lang="zh-CN" altLang="en-US" smtClean="0">
              <a:latin typeface="ＭＳ Ｐゴシック" charset="-128"/>
              <a:ea typeface="ＭＳ Ｐゴシック"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02754" name="ノート プレースホルダー 2"/>
          <p:cNvSpPr>
            <a:spLocks noGrp="1"/>
          </p:cNvSpPr>
          <p:nvPr>
            <p:ph type="body" idx="1"/>
          </p:nvPr>
        </p:nvSpPr>
        <p:spPr bwMode="auto">
          <a:noFill/>
        </p:spPr>
        <p:txBody>
          <a:bodyPr/>
          <a:lstStyle/>
          <a:p>
            <a:r>
              <a:rPr lang="en-US" altLang="ja-JP" sz="1600" smtClean="0">
                <a:solidFill>
                  <a:srgbClr val="000000"/>
                </a:solidFill>
                <a:latin typeface="Calibri" pitchFamily="34" charset="0"/>
                <a:ea typeface="ＭＳ Ｐゴシック" charset="-128"/>
              </a:rPr>
              <a:t>〔</a:t>
            </a:r>
            <a:r>
              <a:rPr lang="ja-JP" altLang="en-US" sz="1600" smtClean="0">
                <a:solidFill>
                  <a:srgbClr val="000000"/>
                </a:solidFill>
                <a:latin typeface="Calibri" pitchFamily="34" charset="0"/>
                <a:ea typeface="ＭＳ Ｐゴシック" charset="-128"/>
              </a:rPr>
              <a:t>狙い</a:t>
            </a:r>
            <a:r>
              <a:rPr lang="en-US" altLang="ja-JP" sz="1600" smtClean="0">
                <a:solidFill>
                  <a:srgbClr val="000000"/>
                </a:solidFill>
                <a:latin typeface="Calibri" pitchFamily="34" charset="0"/>
                <a:ea typeface="ＭＳ Ｐゴシック" charset="-128"/>
              </a:rPr>
              <a:t>〕</a:t>
            </a:r>
          </a:p>
          <a:p>
            <a:r>
              <a:rPr kumimoji="0" lang="ja-JP" altLang="en-US" sz="1600" smtClean="0">
                <a:solidFill>
                  <a:srgbClr val="000000"/>
                </a:solidFill>
                <a:latin typeface="ＭＳ Ｐゴシック" charset="-128"/>
                <a:ea typeface="ＭＳ Ｐゴシック" charset="-128"/>
              </a:rPr>
              <a:t>　意匠公報テキスト検索の検索結果の表示画面の説明</a:t>
            </a:r>
          </a:p>
          <a:p>
            <a:endParaRPr kumimoji="0" lang="en-US" altLang="zh-CN" sz="1600" smtClean="0">
              <a:solidFill>
                <a:srgbClr val="000000"/>
              </a:solidFill>
              <a:latin typeface="ＭＳ Ｐゴシック" charset="-128"/>
              <a:ea typeface="ＭＳ Ｐゴシック" charset="-128"/>
            </a:endParaRPr>
          </a:p>
          <a:p>
            <a:r>
              <a:rPr kumimoji="0" lang="en-US" altLang="ja-JP" sz="1600" smtClean="0">
                <a:solidFill>
                  <a:srgbClr val="000000"/>
                </a:solidFill>
                <a:latin typeface="ＭＳ Ｐゴシック" charset="-128"/>
                <a:ea typeface="ＭＳ Ｐゴシック" charset="-128"/>
              </a:rPr>
              <a:t>〔</a:t>
            </a:r>
            <a:r>
              <a:rPr kumimoji="0" lang="ja-JP" altLang="en-US" sz="1600" smtClean="0">
                <a:solidFill>
                  <a:srgbClr val="000000"/>
                </a:solidFill>
                <a:latin typeface="ＭＳ Ｐゴシック" charset="-128"/>
                <a:ea typeface="ＭＳ Ｐゴシック" charset="-128"/>
              </a:rPr>
              <a:t>説明</a:t>
            </a:r>
            <a:r>
              <a:rPr kumimoji="0" lang="en-US" altLang="ja-JP" sz="1600" smtClean="0">
                <a:solidFill>
                  <a:srgbClr val="000000"/>
                </a:solidFill>
                <a:latin typeface="ＭＳ Ｐゴシック" charset="-128"/>
                <a:ea typeface="ＭＳ Ｐゴシック" charset="-128"/>
              </a:rPr>
              <a:t>〕</a:t>
            </a:r>
          </a:p>
          <a:p>
            <a:r>
              <a:rPr kumimoji="0" lang="ja-JP" altLang="en-US" sz="1600" smtClean="0">
                <a:solidFill>
                  <a:srgbClr val="000000"/>
                </a:solidFill>
                <a:latin typeface="ＭＳ Ｐゴシック" charset="-128"/>
                <a:ea typeface="ＭＳ Ｐゴシック" charset="-128"/>
              </a:rPr>
              <a:t>　一覧表示画面に表示されたいずれか特定のものをクリックすると、その意匠の意匠権者や出願日・登録日などの詳細情報が表示される。</a:t>
            </a:r>
            <a:endParaRPr kumimoji="0" lang="en-US" altLang="ja-JP" sz="1600" smtClean="0">
              <a:solidFill>
                <a:srgbClr val="000000"/>
              </a:solidFill>
              <a:latin typeface="ＭＳ Ｐゴシック" charset="-128"/>
              <a:ea typeface="ＭＳ Ｐゴシック" charset="-128"/>
            </a:endParaRPr>
          </a:p>
          <a:p>
            <a:r>
              <a:rPr kumimoji="0" lang="ja-JP" altLang="en-US" sz="1600" smtClean="0">
                <a:solidFill>
                  <a:srgbClr val="000000"/>
                </a:solidFill>
                <a:latin typeface="ＭＳ Ｐゴシック" charset="-128"/>
                <a:ea typeface="ＭＳ Ｐゴシック" charset="-128"/>
              </a:rPr>
              <a:t>　なお、検索に用いたキーワードは赤字で表示されている。</a:t>
            </a:r>
            <a:endParaRPr kumimoji="0" lang="en-US" altLang="ja-JP" sz="1600" smtClean="0">
              <a:solidFill>
                <a:srgbClr val="000000"/>
              </a:solidFill>
              <a:latin typeface="ＭＳ Ｐゴシック" charset="-128"/>
              <a:ea typeface="ＭＳ Ｐゴシック" charset="-128"/>
            </a:endParaRPr>
          </a:p>
          <a:p>
            <a:endParaRPr kumimoji="0" lang="zh-CN" altLang="en-US" sz="1600" smtClean="0">
              <a:solidFill>
                <a:srgbClr val="000000"/>
              </a:solidFill>
              <a:latin typeface="ＭＳ Ｐゴシック" charset="-128"/>
              <a:ea typeface="ＭＳ Ｐゴシック" charset="-128"/>
            </a:endParaRPr>
          </a:p>
          <a:p>
            <a:endParaRPr lang="ja-JP" altLang="en-US" smtClean="0">
              <a:latin typeface="ＭＳ Ｐゴシック" charset="-128"/>
              <a:ea typeface="ＭＳ Ｐゴシック" charset="-128"/>
            </a:endParaRPr>
          </a:p>
        </p:txBody>
      </p:sp>
      <p:sp>
        <p:nvSpPr>
          <p:cNvPr id="202755" name="スライド番号プレースホルダー 3"/>
          <p:cNvSpPr>
            <a:spLocks noGrp="1"/>
          </p:cNvSpPr>
          <p:nvPr>
            <p:ph type="sldNum" sz="quarter" idx="5"/>
          </p:nvPr>
        </p:nvSpPr>
        <p:spPr bwMode="auto">
          <a:noFill/>
          <a:ln>
            <a:miter lim="800000"/>
            <a:headEnd/>
            <a:tailEnd/>
          </a:ln>
        </p:spPr>
        <p:txBody>
          <a:bodyPr/>
          <a:lstStyle/>
          <a:p>
            <a:fld id="{A6340759-5400-4F13-A144-359231DD4375}" type="slidenum">
              <a:rPr lang="en-US" altLang="ja-JP" smtClean="0">
                <a:ea typeface="ＭＳ Ｐゴシック" charset="-128"/>
              </a:rPr>
              <a:pPr/>
              <a:t>60</a:t>
            </a:fld>
            <a:endParaRPr lang="en-US" altLang="ja-JP" smtClean="0">
              <a:ea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Number Placeholder 6"/>
          <p:cNvSpPr>
            <a:spLocks noGrp="1"/>
          </p:cNvSpPr>
          <p:nvPr>
            <p:ph type="sldNum" sz="quarter" idx="5"/>
          </p:nvPr>
        </p:nvSpPr>
        <p:spPr bwMode="auto">
          <a:noFill/>
          <a:ln>
            <a:miter lim="800000"/>
            <a:headEnd/>
            <a:tailEnd/>
          </a:ln>
        </p:spPr>
        <p:txBody>
          <a:bodyPr/>
          <a:lstStyle/>
          <a:p>
            <a:fld id="{A313B6C0-7DD4-4198-AE03-746D14A9AE74}" type="slidenum">
              <a:rPr lang="en-US" altLang="ja-JP" smtClean="0">
                <a:ea typeface="ＭＳ Ｐゴシック" charset="-128"/>
              </a:rPr>
              <a:pPr/>
              <a:t>61</a:t>
            </a:fld>
            <a:endParaRPr lang="en-US" altLang="ja-JP" smtClean="0">
              <a:ea typeface="ＭＳ Ｐゴシック" charset="-128"/>
            </a:endParaRPr>
          </a:p>
        </p:txBody>
      </p:sp>
      <p:sp>
        <p:nvSpPr>
          <p:cNvPr id="204802" name="Rectangle 2"/>
          <p:cNvSpPr>
            <a:spLocks noGrp="1" noRot="1" noChangeAspect="1" noTextEdit="1"/>
          </p:cNvSpPr>
          <p:nvPr>
            <p:ph type="sldImg"/>
          </p:nvPr>
        </p:nvSpPr>
        <p:spPr bwMode="auto">
          <a:noFill/>
          <a:ln>
            <a:solidFill>
              <a:srgbClr val="000000"/>
            </a:solidFill>
            <a:miter lim="800000"/>
            <a:headEnd/>
            <a:tailEnd/>
          </a:ln>
        </p:spPr>
      </p:sp>
      <p:sp>
        <p:nvSpPr>
          <p:cNvPr id="204803" name="Rectangle 3"/>
          <p:cNvSpPr>
            <a:spLocks noGrp="1"/>
          </p:cNvSpPr>
          <p:nvPr>
            <p:ph type="body" idx="1"/>
          </p:nvPr>
        </p:nvSpPr>
        <p:spPr bwMode="auto">
          <a:noFill/>
        </p:spPr>
        <p:txBody>
          <a:bodyPr/>
          <a:lstStyle/>
          <a:p>
            <a:endParaRPr kumimoji="0" lang="zh-CN" altLang="en-US" smtClean="0">
              <a:latin typeface="ＭＳ Ｐゴシック" charset="-128"/>
              <a:ea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06850"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米国の特許情報検索サイトを紹介する。</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参考までに、米国でも同様の調査が可能であることを説明する。</a:t>
            </a:r>
          </a:p>
          <a:p>
            <a:endParaRPr lang="ja-JP" altLang="en-US" smtClean="0">
              <a:latin typeface="ＭＳ Ｐゴシック" charset="-128"/>
              <a:ea typeface="ＭＳ Ｐゴシック" charset="-128"/>
            </a:endParaRPr>
          </a:p>
        </p:txBody>
      </p:sp>
      <p:sp>
        <p:nvSpPr>
          <p:cNvPr id="206851" name="スライド番号プレースホルダー 3"/>
          <p:cNvSpPr>
            <a:spLocks noGrp="1"/>
          </p:cNvSpPr>
          <p:nvPr>
            <p:ph type="sldNum" sz="quarter" idx="5"/>
          </p:nvPr>
        </p:nvSpPr>
        <p:spPr bwMode="auto">
          <a:noFill/>
          <a:ln>
            <a:miter lim="800000"/>
            <a:headEnd/>
            <a:tailEnd/>
          </a:ln>
        </p:spPr>
        <p:txBody>
          <a:bodyPr/>
          <a:lstStyle/>
          <a:p>
            <a:fld id="{ED3F8DA1-7BCD-49BC-B14F-7B5974E56C41}" type="slidenum">
              <a:rPr lang="en-US" altLang="ja-JP" smtClean="0">
                <a:ea typeface="ＭＳ Ｐゴシック" charset="-128"/>
              </a:rPr>
              <a:pPr/>
              <a:t>62</a:t>
            </a:fld>
            <a:endParaRPr lang="en-US" altLang="ja-JP" smtClean="0">
              <a:ea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08898"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欧州特許庁（</a:t>
            </a:r>
            <a:r>
              <a:rPr lang="en-US" altLang="ja-JP" sz="1600" smtClean="0">
                <a:latin typeface="ＭＳ Ｐゴシック" charset="-128"/>
                <a:ea typeface="ＭＳ Ｐゴシック" charset="-128"/>
              </a:rPr>
              <a:t>EPO</a:t>
            </a:r>
            <a:r>
              <a:rPr lang="ja-JP" altLang="en-US" sz="1600" smtClean="0">
                <a:latin typeface="ＭＳ Ｐゴシック" charset="-128"/>
                <a:ea typeface="ＭＳ Ｐゴシック" charset="-128"/>
              </a:rPr>
              <a:t>）の特許情報検索サイトを紹介する。</a:t>
            </a: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参考までに、欧州特許庁でも同様の調査が可能であることを説明する。</a:t>
            </a:r>
          </a:p>
          <a:p>
            <a:endParaRPr lang="ja-JP" altLang="en-US" smtClean="0">
              <a:latin typeface="ＭＳ Ｐゴシック" charset="-128"/>
              <a:ea typeface="ＭＳ Ｐゴシック" charset="-128"/>
            </a:endParaRPr>
          </a:p>
        </p:txBody>
      </p:sp>
      <p:sp>
        <p:nvSpPr>
          <p:cNvPr id="208899" name="スライド番号プレースホルダー 3"/>
          <p:cNvSpPr>
            <a:spLocks noGrp="1"/>
          </p:cNvSpPr>
          <p:nvPr>
            <p:ph type="sldNum" sz="quarter" idx="5"/>
          </p:nvPr>
        </p:nvSpPr>
        <p:spPr bwMode="auto">
          <a:noFill/>
          <a:ln>
            <a:miter lim="800000"/>
            <a:headEnd/>
            <a:tailEnd/>
          </a:ln>
        </p:spPr>
        <p:txBody>
          <a:bodyPr/>
          <a:lstStyle/>
          <a:p>
            <a:fld id="{D29436C4-871D-441B-BDA5-3AE82C064965}" type="slidenum">
              <a:rPr lang="en-US" altLang="ja-JP" smtClean="0">
                <a:ea typeface="ＭＳ Ｐゴシック" charset="-128"/>
              </a:rPr>
              <a:pPr/>
              <a:t>63</a:t>
            </a:fld>
            <a:endParaRPr lang="en-US" altLang="ja-JP" smtClean="0">
              <a:ea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10946"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中国の特許情報検索サイトを紹介する。</a:t>
            </a: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参考までに、中国でも同様の調査が可能であることを説明する。</a:t>
            </a:r>
          </a:p>
        </p:txBody>
      </p:sp>
      <p:sp>
        <p:nvSpPr>
          <p:cNvPr id="210947" name="スライド番号プレースホルダー 3"/>
          <p:cNvSpPr>
            <a:spLocks noGrp="1"/>
          </p:cNvSpPr>
          <p:nvPr>
            <p:ph type="sldNum" sz="quarter" idx="5"/>
          </p:nvPr>
        </p:nvSpPr>
        <p:spPr bwMode="auto">
          <a:noFill/>
          <a:ln>
            <a:miter lim="800000"/>
            <a:headEnd/>
            <a:tailEnd/>
          </a:ln>
        </p:spPr>
        <p:txBody>
          <a:bodyPr/>
          <a:lstStyle/>
          <a:p>
            <a:fld id="{41ED3BC6-6767-4F94-83F0-72380DE3C909}" type="slidenum">
              <a:rPr lang="en-US" altLang="ja-JP" smtClean="0">
                <a:ea typeface="ＭＳ Ｐゴシック" charset="-128"/>
              </a:rPr>
              <a:pPr/>
              <a:t>64</a:t>
            </a:fld>
            <a:endParaRPr lang="en-US" altLang="ja-JP" smtClean="0">
              <a:ea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12994" name="ノート プレースホルダー 2"/>
          <p:cNvSpPr>
            <a:spLocks noGrp="1"/>
          </p:cNvSpPr>
          <p:nvPr>
            <p:ph type="body" idx="1"/>
          </p:nvPr>
        </p:nvSpPr>
        <p:spPr bwMode="auto">
          <a:noFill/>
        </p:spPr>
        <p:txBody>
          <a:bodyPr/>
          <a:lstStyle/>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狙い</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韓国の特許情報検索サイトを紹介する。</a:t>
            </a: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参考までに、韓国でも同様の調査が可能であることを説明する。</a:t>
            </a:r>
          </a:p>
        </p:txBody>
      </p:sp>
      <p:sp>
        <p:nvSpPr>
          <p:cNvPr id="212995" name="スライド番号プレースホルダー 3"/>
          <p:cNvSpPr>
            <a:spLocks noGrp="1"/>
          </p:cNvSpPr>
          <p:nvPr>
            <p:ph type="sldNum" sz="quarter" idx="5"/>
          </p:nvPr>
        </p:nvSpPr>
        <p:spPr bwMode="auto">
          <a:noFill/>
          <a:ln>
            <a:miter lim="800000"/>
            <a:headEnd/>
            <a:tailEnd/>
          </a:ln>
        </p:spPr>
        <p:txBody>
          <a:bodyPr/>
          <a:lstStyle/>
          <a:p>
            <a:fld id="{2DB01B11-6A23-4976-B218-42A077D90025}" type="slidenum">
              <a:rPr lang="en-US" altLang="ja-JP" smtClean="0">
                <a:ea typeface="ＭＳ Ｐゴシック" charset="-128"/>
              </a:rPr>
              <a:pPr/>
              <a:t>65</a:t>
            </a:fld>
            <a:endParaRPr lang="en-US" altLang="ja-JP"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94210" name="ノート プレースホルダー 2"/>
          <p:cNvSpPr>
            <a:spLocks noGrp="1"/>
          </p:cNvSpPr>
          <p:nvPr>
            <p:ph type="body" idx="1"/>
          </p:nvPr>
        </p:nvSpPr>
        <p:spPr bwMode="auto">
          <a:noFill/>
        </p:spPr>
        <p:txBody>
          <a:bodyPr/>
          <a:lstStyle/>
          <a:p>
            <a:pPr eaLnBrk="1" hangingPunct="1">
              <a:spcBef>
                <a:spcPct val="0"/>
              </a:spcBef>
            </a:pPr>
            <a:r>
              <a:rPr lang="en-US" altLang="ja-JP" sz="1600" smtClean="0">
                <a:solidFill>
                  <a:srgbClr val="000000"/>
                </a:solidFill>
                <a:latin typeface="ＭＳ Ｐゴシック" charset="-128"/>
                <a:ea typeface="ＭＳ Ｐゴシック" charset="-128"/>
              </a:rPr>
              <a:t>〔</a:t>
            </a:r>
            <a:r>
              <a:rPr lang="ja-JP" altLang="en-US" sz="1600" smtClean="0">
                <a:solidFill>
                  <a:srgbClr val="000000"/>
                </a:solidFill>
                <a:latin typeface="ＭＳ Ｐゴシック" charset="-128"/>
                <a:ea typeface="ＭＳ Ｐゴシック" charset="-128"/>
              </a:rPr>
              <a:t>狙い</a:t>
            </a:r>
            <a:r>
              <a:rPr lang="en-US" altLang="ja-JP" sz="1600" smtClean="0">
                <a:solidFill>
                  <a:srgbClr val="000000"/>
                </a:solidFill>
                <a:latin typeface="ＭＳ Ｐゴシック" charset="-128"/>
                <a:ea typeface="ＭＳ Ｐゴシック" charset="-128"/>
              </a:rPr>
              <a:t>〕</a:t>
            </a:r>
            <a:endParaRPr lang="ja-JP" altLang="en-US" sz="1600" smtClean="0">
              <a:solidFill>
                <a:srgbClr val="000000"/>
              </a:solidFill>
              <a:latin typeface="ＭＳ Ｐゴシック" charset="-128"/>
              <a:ea typeface="ＭＳ Ｐゴシック" charset="-128"/>
            </a:endParaRPr>
          </a:p>
          <a:p>
            <a:r>
              <a:rPr lang="ja-JP" altLang="en-US" sz="1600" smtClean="0">
                <a:latin typeface="ＭＳ Ｐゴシック" charset="-128"/>
                <a:ea typeface="ＭＳ Ｐゴシック" charset="-128"/>
              </a:rPr>
              <a:t>この項目では、研究・技術開発活動において、何故先行技術文献調査が必要であるのかや、先行技術文献調査を行う目的・時期やその重要性について解説を行う。</a:t>
            </a:r>
            <a:endParaRPr lang="en-US" altLang="ja-JP" sz="1600" smtClean="0">
              <a:latin typeface="ＭＳ Ｐゴシック" charset="-128"/>
              <a:ea typeface="ＭＳ Ｐゴシック" charset="-128"/>
            </a:endParaRPr>
          </a:p>
          <a:p>
            <a:endParaRPr lang="en-US" altLang="ja-JP" sz="1600" smtClean="0">
              <a:latin typeface="ＭＳ Ｐゴシック" charset="-128"/>
              <a:ea typeface="ＭＳ Ｐゴシック" charset="-128"/>
            </a:endParaRPr>
          </a:p>
          <a:p>
            <a:r>
              <a:rPr lang="en-US" altLang="ja-JP" sz="1600" smtClean="0">
                <a:latin typeface="ＭＳ Ｐゴシック" charset="-128"/>
                <a:ea typeface="ＭＳ Ｐゴシック" charset="-128"/>
              </a:rPr>
              <a:t>〔</a:t>
            </a:r>
            <a:r>
              <a:rPr lang="ja-JP" altLang="en-US" sz="1600" smtClean="0">
                <a:latin typeface="ＭＳ Ｐゴシック" charset="-128"/>
                <a:ea typeface="ＭＳ Ｐゴシック" charset="-128"/>
              </a:rPr>
              <a:t>説明</a:t>
            </a:r>
            <a:r>
              <a:rPr lang="en-US" altLang="ja-JP" sz="1600" smtClean="0">
                <a:latin typeface="ＭＳ Ｐゴシック" charset="-128"/>
                <a:ea typeface="ＭＳ Ｐゴシック" charset="-128"/>
              </a:rPr>
              <a:t>〕</a:t>
            </a:r>
          </a:p>
          <a:p>
            <a:r>
              <a:rPr lang="ja-JP" altLang="en-US" sz="1600" smtClean="0">
                <a:latin typeface="ＭＳ Ｐゴシック" charset="-128"/>
                <a:ea typeface="ＭＳ Ｐゴシック" charset="-128"/>
              </a:rPr>
              <a:t>先行技術調査の趣旨や目的について説明する。詳細は次のスライドを参照。</a:t>
            </a:r>
            <a:endParaRPr lang="en-US" altLang="ja-JP" sz="1600" smtClean="0">
              <a:latin typeface="ＭＳ Ｐゴシック" charset="-128"/>
              <a:ea typeface="ＭＳ Ｐゴシック" charset="-128"/>
            </a:endParaRPr>
          </a:p>
        </p:txBody>
      </p:sp>
      <p:sp>
        <p:nvSpPr>
          <p:cNvPr id="94211" name="スライド番号プレースホルダー 3"/>
          <p:cNvSpPr>
            <a:spLocks noGrp="1"/>
          </p:cNvSpPr>
          <p:nvPr>
            <p:ph type="sldNum" sz="quarter" idx="5"/>
          </p:nvPr>
        </p:nvSpPr>
        <p:spPr bwMode="auto">
          <a:noFill/>
          <a:ln>
            <a:miter lim="800000"/>
            <a:headEnd/>
            <a:tailEnd/>
          </a:ln>
        </p:spPr>
        <p:txBody>
          <a:bodyPr/>
          <a:lstStyle/>
          <a:p>
            <a:fld id="{FF7A34CB-9360-4425-8A1E-79BF4AD24ED8}" type="slidenum">
              <a:rPr lang="en-US" altLang="ja-JP" smtClean="0">
                <a:ea typeface="ＭＳ Ｐゴシック" charset="-128"/>
              </a:rPr>
              <a:pPr/>
              <a:t>7</a:t>
            </a:fld>
            <a:endParaRPr lang="en-US" altLang="ja-JP"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6"/>
          <p:cNvSpPr>
            <a:spLocks noGrp="1"/>
          </p:cNvSpPr>
          <p:nvPr>
            <p:ph type="sldNum" sz="quarter" idx="5"/>
          </p:nvPr>
        </p:nvSpPr>
        <p:spPr bwMode="auto">
          <a:noFill/>
          <a:ln>
            <a:miter lim="800000"/>
            <a:headEnd/>
            <a:tailEnd/>
          </a:ln>
        </p:spPr>
        <p:txBody>
          <a:bodyPr/>
          <a:lstStyle/>
          <a:p>
            <a:fld id="{B289F405-3480-4C1D-90F8-ACD807F14FD0}" type="slidenum">
              <a:rPr lang="en-US" altLang="ja-JP" smtClean="0">
                <a:ea typeface="ＭＳ Ｐゴシック" charset="-128"/>
              </a:rPr>
              <a:pPr/>
              <a:t>8</a:t>
            </a:fld>
            <a:endParaRPr lang="en-US" altLang="ja-JP" smtClean="0">
              <a:ea typeface="ＭＳ Ｐゴシック" charset="-128"/>
            </a:endParaRPr>
          </a:p>
        </p:txBody>
      </p:sp>
      <p:sp>
        <p:nvSpPr>
          <p:cNvPr id="96258" name="Rectangle 2"/>
          <p:cNvSpPr>
            <a:spLocks noGrp="1" noRot="1" noChangeAspect="1" noChangeArrowheads="1" noTextEdit="1"/>
          </p:cNvSpPr>
          <p:nvPr>
            <p:ph type="sldImg"/>
          </p:nvPr>
        </p:nvSpPr>
        <p:spPr bwMode="auto">
          <a:xfrm>
            <a:off x="711200" y="430213"/>
            <a:ext cx="5383213" cy="3727450"/>
          </a:xfrm>
          <a:noFill/>
          <a:ln>
            <a:solidFill>
              <a:srgbClr val="000000"/>
            </a:solidFill>
            <a:miter lim="800000"/>
            <a:headEnd/>
            <a:tailEnd/>
          </a:ln>
        </p:spPr>
      </p:sp>
      <p:sp>
        <p:nvSpPr>
          <p:cNvPr id="96259" name="Rectangle 3"/>
          <p:cNvSpPr>
            <a:spLocks noGrp="1" noChangeArrowheads="1"/>
          </p:cNvSpPr>
          <p:nvPr>
            <p:ph type="body" idx="1"/>
          </p:nvPr>
        </p:nvSpPr>
        <p:spPr bwMode="auto">
          <a:xfrm>
            <a:off x="666750" y="4343400"/>
            <a:ext cx="5472113" cy="5322888"/>
          </a:xfrm>
          <a:noFill/>
        </p:spPr>
        <p:txBody>
          <a:bodyPr/>
          <a:lstStyle/>
          <a:p>
            <a:pPr algn="just"/>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狙い</a:t>
            </a:r>
            <a:r>
              <a:rPr kumimoji="0" lang="en-US" altLang="ja-JP" sz="1600" smtClean="0">
                <a:latin typeface="ＭＳ Ｐゴシック" charset="-128"/>
                <a:ea typeface="ＭＳ Ｐゴシック" charset="-128"/>
              </a:rPr>
              <a:t>〕</a:t>
            </a:r>
          </a:p>
          <a:p>
            <a:pPr algn="just"/>
            <a:r>
              <a:rPr kumimoji="0" lang="ja-JP" altLang="en-US" sz="1600" smtClean="0">
                <a:latin typeface="ＭＳ Ｐゴシック" charset="-128"/>
                <a:ea typeface="ＭＳ Ｐゴシック" charset="-128"/>
              </a:rPr>
              <a:t>先行技術文献調査を行う場面と目的、そのメリットなどを理解させる。</a:t>
            </a:r>
            <a:endParaRPr kumimoji="0" lang="en-US" altLang="ja-JP" sz="1600" smtClean="0">
              <a:latin typeface="ＭＳ Ｐゴシック" charset="-128"/>
              <a:ea typeface="ＭＳ Ｐゴシック" charset="-128"/>
            </a:endParaRPr>
          </a:p>
          <a:p>
            <a:pPr algn="just"/>
            <a:endParaRPr kumimoji="0" lang="en-US" altLang="ja-JP" sz="1600" smtClean="0">
              <a:latin typeface="ＭＳ Ｐゴシック" charset="-128"/>
              <a:ea typeface="ＭＳ Ｐゴシック" charset="-128"/>
            </a:endParaRPr>
          </a:p>
          <a:p>
            <a:pPr algn="just"/>
            <a:r>
              <a:rPr kumimoji="0" lang="en-US" altLang="ja-JP" sz="1600" smtClean="0">
                <a:latin typeface="ＭＳ Ｐゴシック" charset="-128"/>
                <a:ea typeface="ＭＳ Ｐゴシック" charset="-128"/>
              </a:rPr>
              <a:t>〔</a:t>
            </a:r>
            <a:r>
              <a:rPr kumimoji="0" lang="ja-JP" altLang="en-US" sz="1600" smtClean="0">
                <a:latin typeface="ＭＳ Ｐゴシック" charset="-128"/>
                <a:ea typeface="ＭＳ Ｐゴシック" charset="-128"/>
              </a:rPr>
              <a:t>説明</a:t>
            </a:r>
            <a:r>
              <a:rPr kumimoji="0" lang="en-US" altLang="ja-JP" sz="1600" smtClean="0">
                <a:latin typeface="ＭＳ Ｐゴシック" charset="-128"/>
                <a:ea typeface="ＭＳ Ｐゴシック" charset="-128"/>
              </a:rPr>
              <a:t>〕</a:t>
            </a:r>
          </a:p>
          <a:p>
            <a:pPr algn="just"/>
            <a:r>
              <a:rPr lang="ja-JP" altLang="en-US" sz="1600" smtClean="0">
                <a:latin typeface="ＭＳ Ｐゴシック" charset="-128"/>
                <a:ea typeface="ＭＳ Ｐゴシック" charset="-128"/>
              </a:rPr>
              <a:t>研究開発、製品開発の進行段階のそれぞれにおいて、異なる目的で先行技術調査を行うことが有効であること、他社からの侵害警告に対する対応としても先行技術調査が有効であることなどを説明することで、研究開発活動や知的財産管理活動において、先行技術調査が重要であることを理解させる。</a:t>
            </a:r>
            <a:endParaRPr lang="en-US" altLang="ja-JP" sz="1600" smtClean="0">
              <a:latin typeface="ＭＳ Ｐゴシック" charset="-128"/>
              <a:ea typeface="ＭＳ Ｐゴシック" charset="-128"/>
            </a:endParaRPr>
          </a:p>
          <a:p>
            <a:pPr algn="just"/>
            <a:endParaRPr lang="en-US" altLang="ja-JP" sz="1600" smtClean="0">
              <a:latin typeface="ＭＳ Ｐゴシック" charset="-128"/>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6"/>
          <p:cNvSpPr>
            <a:spLocks noGrp="1"/>
          </p:cNvSpPr>
          <p:nvPr>
            <p:ph type="sldNum" sz="quarter" idx="5"/>
          </p:nvPr>
        </p:nvSpPr>
        <p:spPr bwMode="auto">
          <a:noFill/>
          <a:ln>
            <a:miter lim="800000"/>
            <a:headEnd/>
            <a:tailEnd/>
          </a:ln>
        </p:spPr>
        <p:txBody>
          <a:bodyPr/>
          <a:lstStyle/>
          <a:p>
            <a:fld id="{3BB4C485-8F72-40C6-9B0F-8EDEC2F6B217}" type="slidenum">
              <a:rPr lang="en-US" altLang="ja-JP" smtClean="0">
                <a:solidFill>
                  <a:srgbClr val="000000"/>
                </a:solidFill>
                <a:ea typeface="ＭＳ Ｐゴシック" charset="-128"/>
              </a:rPr>
              <a:pPr/>
              <a:t>9</a:t>
            </a:fld>
            <a:endParaRPr lang="en-US" altLang="ja-JP" smtClean="0">
              <a:solidFill>
                <a:srgbClr val="000000"/>
              </a:solidFill>
              <a:ea typeface="ＭＳ Ｐゴシック" charset="-128"/>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extLst>
            <a:ext uri="{909E8E84-426E-40DD-AFC4-6F175D3DCCD1}"/>
            <a:ext uri="{91240B29-F687-4F45-9708-019B960494DF}"/>
          </a:extLst>
        </p:spPr>
        <p:txBody>
          <a:bodyPr>
            <a:normAutofit fontScale="92500" lnSpcReduction="10000"/>
          </a:bodyPr>
          <a:lstStyle/>
          <a:p>
            <a:pPr eaLnBrk="1" hangingPunct="1">
              <a:lnSpc>
                <a:spcPct val="90000"/>
              </a:lnSpc>
              <a:defRPr/>
            </a:pPr>
            <a:r>
              <a:rPr kumimoji="0" lang="en-US" altLang="ja-JP" sz="1600" dirty="0" smtClean="0"/>
              <a:t>〔</a:t>
            </a:r>
            <a:r>
              <a:rPr kumimoji="0" lang="ja-JP" altLang="en-US" sz="1600" dirty="0" smtClean="0"/>
              <a:t>狙い</a:t>
            </a:r>
            <a:r>
              <a:rPr kumimoji="0" lang="en-US" altLang="ja-JP" sz="1600" dirty="0" smtClean="0"/>
              <a:t>〕</a:t>
            </a:r>
          </a:p>
          <a:p>
            <a:pPr eaLnBrk="1" hangingPunct="1">
              <a:lnSpc>
                <a:spcPct val="90000"/>
              </a:lnSpc>
              <a:defRPr/>
            </a:pPr>
            <a:r>
              <a:rPr kumimoji="0" lang="ja-JP" altLang="en-US" sz="1600" dirty="0" smtClean="0"/>
              <a:t>先行技術文献調査を行うにあたって、ＩＰＤＬで用いることができる検索キー（インデックスやテキスト）を紹介する。</a:t>
            </a:r>
          </a:p>
          <a:p>
            <a:pPr eaLnBrk="1" hangingPunct="1">
              <a:lnSpc>
                <a:spcPct val="90000"/>
              </a:lnSpc>
              <a:defRPr/>
            </a:pPr>
            <a:endParaRPr kumimoji="0" lang="ja-JP" altLang="en-US" sz="1600" dirty="0" smtClean="0"/>
          </a:p>
          <a:p>
            <a:pPr eaLnBrk="1" hangingPunct="1">
              <a:lnSpc>
                <a:spcPct val="90000"/>
              </a:lnSpc>
              <a:defRPr/>
            </a:pPr>
            <a:r>
              <a:rPr kumimoji="0" lang="en-US" altLang="ja-JP" sz="1600" dirty="0" smtClean="0"/>
              <a:t>〔</a:t>
            </a:r>
            <a:r>
              <a:rPr kumimoji="0" lang="ja-JP" altLang="en-US" sz="1600" dirty="0" smtClean="0"/>
              <a:t>説明</a:t>
            </a:r>
            <a:r>
              <a:rPr kumimoji="0" lang="en-US" altLang="ja-JP" sz="1600" dirty="0" smtClean="0"/>
              <a:t>〕</a:t>
            </a:r>
          </a:p>
          <a:p>
            <a:pPr eaLnBrk="1" hangingPunct="1">
              <a:lnSpc>
                <a:spcPct val="90000"/>
              </a:lnSpc>
              <a:defRPr/>
            </a:pPr>
            <a:r>
              <a:rPr kumimoji="0" lang="ja-JP" altLang="en-US" sz="1600" dirty="0" smtClean="0"/>
              <a:t>　世界共通の特許分類として特許公報にはＩＰＣが付与されているが、ＩＰＣによる検索では、技術の区分けが粗いため、数百から数千件の文献がヒットすることとなり、効率的に検索することができない。また、ワード検索では、特定のキーワードにより文献を抽出することから、例えば、コンピュータなどの用語では、さまざまな用途のものがヒットするなどノイズが発生するし、ＬＥＤなどを検索するときには、ＬＥＤは、発光ダイオードなどとも表現されるため、ＬＥＤのみの検索では、発光ダイオードと表現されたものが漏れるなど、漏れが発生する場合がある。</a:t>
            </a:r>
          </a:p>
          <a:p>
            <a:pPr eaLnBrk="1" hangingPunct="1">
              <a:lnSpc>
                <a:spcPct val="90000"/>
              </a:lnSpc>
              <a:defRPr/>
            </a:pPr>
            <a:r>
              <a:rPr kumimoji="0" lang="ja-JP" altLang="en-US" sz="1600" dirty="0" smtClean="0"/>
              <a:t>　そこで、特許庁の審査官は、特許情報を調査する際には、ＩＰＣをさらに細かく区分したＦＩと、特定の技術主題となる範囲でＩＰＣを区分したテーマと呼ばれる範囲内で、技術の種々の側面（発明の目的、用途、構造、機能、材料、制御手段等）で区分したコードであるＦタームを複数文献に付与しておくことで、関連する特許文献をスクリーニング可能な程度に絞り込み、検索時間の短縮と検索の精度の向上を図っている。</a:t>
            </a:r>
          </a:p>
          <a:p>
            <a:pPr eaLnBrk="1" hangingPunct="1">
              <a:lnSpc>
                <a:spcPct val="90000"/>
              </a:lnSpc>
              <a:defRPr/>
            </a:pPr>
            <a:endParaRPr kumimoji="0" lang="ja-JP" altLang="en-US" sz="1600" dirty="0" smtClean="0"/>
          </a:p>
          <a:p>
            <a:pPr eaLnBrk="1" hangingPunct="1">
              <a:lnSpc>
                <a:spcPct val="90000"/>
              </a:lnSpc>
              <a:defRPr/>
            </a:pPr>
            <a:endParaRPr kumimoji="0" lang="ja-JP" altLang="en-US" sz="1600" dirty="0" smtClean="0"/>
          </a:p>
          <a:p>
            <a:pPr eaLnBrk="1" hangingPunct="1">
              <a:lnSpc>
                <a:spcPct val="90000"/>
              </a:lnSpc>
              <a:defRPr/>
            </a:pPr>
            <a:endParaRPr kumimoji="0" lang="en-US" altLang="ja-JP" sz="16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dirty="0"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latin typeface="ＭＳ Ｐゴシック" pitchFamily="50" charset="-128"/>
              </a:defRPr>
            </a:lvl1pPr>
          </a:lstStyle>
          <a:p>
            <a:pPr>
              <a:defRPr/>
            </a:pPr>
            <a:fld id="{7559CFCE-7850-447E-A337-F7FD2AA4BF39}" type="datetime8">
              <a:rPr lang="en-US" altLang="ja-JP"/>
              <a:pPr>
                <a:defRPr/>
              </a:pPr>
              <a:t>4/9/2013 9:18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963025" y="6224588"/>
            <a:ext cx="908050" cy="381000"/>
          </a:xfrm>
        </p:spPr>
        <p:txBody>
          <a:bodyPr/>
          <a:lstStyle>
            <a:lvl1pPr>
              <a:defRPr sz="1400">
                <a:solidFill>
                  <a:schemeClr val="tx1"/>
                </a:solidFill>
              </a:defRPr>
            </a:lvl1pPr>
          </a:lstStyle>
          <a:p>
            <a:pPr>
              <a:defRPr/>
            </a:pPr>
            <a:fld id="{0450F580-8510-4D94-AD80-9FD8AAF95C4F}"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p:txBody>
          <a:bodyPr/>
          <a:lstStyle>
            <a:lvl1pPr>
              <a:defRPr kumimoji="1"/>
            </a:lvl1pPr>
          </a:lstStyle>
          <a:p>
            <a:fld id="{7C500254-ADFF-4CA2-AD0F-0A4E40D48375}" type="datetime8">
              <a:rPr lang="en-US" altLang="zh-CN"/>
              <a:pPr/>
              <a:t>4/9/2013 9:18 PM</a:t>
            </a:fld>
            <a:endParaRPr lang="en-US" altLang="zh-CN"/>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kumimoji="1" sz="2400">
                <a:solidFill>
                  <a:srgbClr val="FFFFFF"/>
                </a:solidFill>
              </a:defRPr>
            </a:lvl1pPr>
          </a:lstStyle>
          <a:p>
            <a:fld id="{D0ABC039-DFAB-473B-A73A-D62549EA8610}" type="slidenum">
              <a:rPr lang="en-US" altLang="zh-CN"/>
              <a:pPr/>
              <a:t>&lt;#&gt;</a:t>
            </a:fld>
            <a:endParaRPr lang="en-US" altLang="zh-CN"/>
          </a:p>
        </p:txBody>
      </p:sp>
      <p:sp>
        <p:nvSpPr>
          <p:cNvPr id="9" name="Footer Placeholder 13"/>
          <p:cNvSpPr>
            <a:spLocks noGrp="1"/>
          </p:cNvSpPr>
          <p:nvPr>
            <p:ph type="ftr" sz="quarter" idx="12"/>
          </p:nvPr>
        </p:nvSpPr>
        <p:spPr/>
        <p:txBody>
          <a:bodyPr/>
          <a:lstStyle>
            <a:lvl1pPr>
              <a:defRPr kumimoji="1"/>
            </a:lvl1pPr>
          </a:lstStyle>
          <a:p>
            <a:pPr>
              <a:defRPr/>
            </a:pPr>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9" name="Content Placeholder 8"/>
          <p:cNvSpPr>
            <a:spLocks noGrp="1"/>
          </p:cNvSpPr>
          <p:nvPr>
            <p:ph sz="quarter" idx="1"/>
          </p:nvPr>
        </p:nvSpPr>
        <p:spPr>
          <a:xfrm>
            <a:off x="660400" y="1589567"/>
            <a:ext cx="4210050" cy="4572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Date Placeholder 7"/>
          <p:cNvSpPr>
            <a:spLocks noGrp="1"/>
          </p:cNvSpPr>
          <p:nvPr>
            <p:ph type="dt" sz="half" idx="10"/>
          </p:nvPr>
        </p:nvSpPr>
        <p:spPr/>
        <p:txBody>
          <a:bodyPr/>
          <a:lstStyle>
            <a:lvl1pPr>
              <a:defRPr kumimoji="1"/>
            </a:lvl1pPr>
          </a:lstStyle>
          <a:p>
            <a:fld id="{A0AC2E0E-7035-4C4F-B222-8F5089B8AD1E}" type="datetime8">
              <a:rPr lang="en-US" altLang="zh-CN"/>
              <a:pPr/>
              <a:t>4/9/2013 9:18 PM</a:t>
            </a:fld>
            <a:endParaRPr lang="en-US" altLang="zh-CN"/>
          </a:p>
        </p:txBody>
      </p:sp>
      <p:sp>
        <p:nvSpPr>
          <p:cNvPr id="6" name="Slide Number Placeholder 9"/>
          <p:cNvSpPr>
            <a:spLocks noGrp="1"/>
          </p:cNvSpPr>
          <p:nvPr>
            <p:ph type="sldNum" sz="quarter" idx="11"/>
          </p:nvPr>
        </p:nvSpPr>
        <p:spPr/>
        <p:txBody>
          <a:bodyPr/>
          <a:lstStyle>
            <a:lvl1pPr>
              <a:defRPr kumimoji="1" sz="1400">
                <a:solidFill>
                  <a:srgbClr val="FFFFFF"/>
                </a:solidFill>
              </a:defRPr>
            </a:lvl1pPr>
          </a:lstStyle>
          <a:p>
            <a:fld id="{3128836D-A0CF-4330-A6B8-024F00779205}" type="slidenum">
              <a:rPr lang="en-US" altLang="zh-CN"/>
              <a:pPr/>
              <a:t>&lt;#&gt;</a:t>
            </a:fld>
            <a:endParaRPr lang="en-US" altLang="zh-CN"/>
          </a:p>
        </p:txBody>
      </p:sp>
      <p:sp>
        <p:nvSpPr>
          <p:cNvPr id="7" name="Footer Placeholder 11"/>
          <p:cNvSpPr>
            <a:spLocks noGrp="1"/>
          </p:cNvSpPr>
          <p:nvPr>
            <p:ph type="ftr" sz="quarter" idx="12"/>
          </p:nvPr>
        </p:nvSpPr>
        <p:spPr/>
        <p:txBody>
          <a:bodyPr/>
          <a:lstStyle>
            <a:lvl1pPr>
              <a:defRPr kumimoji="1"/>
            </a:lvl1pPr>
          </a:lstStyle>
          <a:p>
            <a:pPr>
              <a:defRPr/>
            </a:pPr>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dirty="0"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dirty="0"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dirty="0" smtClean="0"/>
              <a:t>マスター テキストの書式設定</a:t>
            </a:r>
          </a:p>
        </p:txBody>
      </p:sp>
      <p:sp>
        <p:nvSpPr>
          <p:cNvPr id="7" name="Date Placeholder 9"/>
          <p:cNvSpPr>
            <a:spLocks noGrp="1"/>
          </p:cNvSpPr>
          <p:nvPr>
            <p:ph type="dt" sz="half" idx="10"/>
          </p:nvPr>
        </p:nvSpPr>
        <p:spPr/>
        <p:txBody>
          <a:bodyPr/>
          <a:lstStyle>
            <a:lvl1pPr>
              <a:defRPr kumimoji="1"/>
            </a:lvl1pPr>
          </a:lstStyle>
          <a:p>
            <a:fld id="{57EAFB48-25C2-4F8F-8FBE-41C27D1DA329}" type="datetime8">
              <a:rPr lang="en-US" altLang="zh-CN"/>
              <a:pPr/>
              <a:t>4/9/2013 9:18 PM</a:t>
            </a:fld>
            <a:endParaRPr lang="en-US" altLang="zh-CN"/>
          </a:p>
        </p:txBody>
      </p:sp>
      <p:sp>
        <p:nvSpPr>
          <p:cNvPr id="8" name="Slide Number Placeholder 11"/>
          <p:cNvSpPr>
            <a:spLocks noGrp="1"/>
          </p:cNvSpPr>
          <p:nvPr>
            <p:ph type="sldNum" sz="quarter" idx="11"/>
          </p:nvPr>
        </p:nvSpPr>
        <p:spPr/>
        <p:txBody>
          <a:bodyPr/>
          <a:lstStyle>
            <a:lvl1pPr>
              <a:defRPr kumimoji="1" sz="1400">
                <a:solidFill>
                  <a:srgbClr val="FFFFFF"/>
                </a:solidFill>
              </a:defRPr>
            </a:lvl1pPr>
          </a:lstStyle>
          <a:p>
            <a:fld id="{ECDCDA2B-2A0C-48CA-A418-6328F2052EA2}" type="slidenum">
              <a:rPr lang="en-US" altLang="zh-CN"/>
              <a:pPr/>
              <a:t>&lt;#&gt;</a:t>
            </a:fld>
            <a:endParaRPr lang="en-US" altLang="zh-CN"/>
          </a:p>
        </p:txBody>
      </p:sp>
      <p:sp>
        <p:nvSpPr>
          <p:cNvPr id="9" name="Footer Placeholder 13"/>
          <p:cNvSpPr>
            <a:spLocks noGrp="1"/>
          </p:cNvSpPr>
          <p:nvPr>
            <p:ph type="ftr" sz="quarter" idx="12"/>
          </p:nvPr>
        </p:nvSpPr>
        <p:spPr/>
        <p:txBody>
          <a:bodyPr/>
          <a:lstStyle>
            <a:lvl1pPr>
              <a:defRPr kumimoji="1"/>
            </a:lvl1pPr>
          </a:lstStyle>
          <a:p>
            <a:pPr>
              <a:defRPr/>
            </a:pPr>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kumimoji="1"/>
            </a:lvl1pPr>
          </a:lstStyle>
          <a:p>
            <a:fld id="{2C1BDB8B-F95B-4C55-BEF8-46E9E33DDBDE}" type="datetime8">
              <a:rPr lang="en-US" altLang="zh-CN"/>
              <a:pPr/>
              <a:t>4/9/2013 9:18 PM</a:t>
            </a:fld>
            <a:endParaRPr lang="en-US" altLang="zh-CN"/>
          </a:p>
        </p:txBody>
      </p:sp>
      <p:sp>
        <p:nvSpPr>
          <p:cNvPr id="4" name="Footer Placeholder 3"/>
          <p:cNvSpPr>
            <a:spLocks noGrp="1"/>
          </p:cNvSpPr>
          <p:nvPr>
            <p:ph type="ftr" sz="quarter" idx="11"/>
          </p:nvPr>
        </p:nvSpPr>
        <p:spPr/>
        <p:txBody>
          <a:bodyPr/>
          <a:lstStyle>
            <a:lvl1pPr>
              <a:defRPr kumimoji="1"/>
            </a:lvl1pPr>
          </a:lstStyle>
          <a:p>
            <a:pPr>
              <a:defRPr/>
            </a:pPr>
            <a:endParaRPr lang="en-US" altLang="zh-CN"/>
          </a:p>
        </p:txBody>
      </p:sp>
      <p:sp>
        <p:nvSpPr>
          <p:cNvPr id="5" name="Slide Number Placeholder 4"/>
          <p:cNvSpPr>
            <a:spLocks noGrp="1"/>
          </p:cNvSpPr>
          <p:nvPr>
            <p:ph type="sldNum" sz="quarter" idx="12"/>
          </p:nvPr>
        </p:nvSpPr>
        <p:spPr/>
        <p:txBody>
          <a:bodyPr/>
          <a:lstStyle>
            <a:lvl1pPr>
              <a:defRPr kumimoji="1" sz="1400">
                <a:solidFill>
                  <a:srgbClr val="FFFFFF"/>
                </a:solidFill>
              </a:defRPr>
            </a:lvl1pPr>
          </a:lstStyle>
          <a:p>
            <a:fld id="{BDAD6130-671F-4A54-A969-C21E96DBC889}" type="slidenum">
              <a:rPr lang="en-US" altLang="zh-CN"/>
              <a:pPr/>
              <a:t>&lt;#&gt;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kumimoji="1"/>
            </a:lvl1pPr>
          </a:lstStyle>
          <a:p>
            <a:fld id="{F095C1CF-AD32-4C58-ADF8-EEE00D5C61E2}" type="datetime8">
              <a:rPr lang="en-US" altLang="zh-CN"/>
              <a:pPr/>
              <a:t>4/9/2013 9:18 PM</a:t>
            </a:fld>
            <a:endParaRPr lang="en-US" altLang="zh-CN"/>
          </a:p>
        </p:txBody>
      </p:sp>
      <p:sp>
        <p:nvSpPr>
          <p:cNvPr id="10" name="Slide Number Placeholder 12"/>
          <p:cNvSpPr>
            <a:spLocks noGrp="1"/>
          </p:cNvSpPr>
          <p:nvPr>
            <p:ph type="sldNum" sz="quarter" idx="11"/>
          </p:nvPr>
        </p:nvSpPr>
        <p:spPr>
          <a:xfrm>
            <a:off x="0" y="4667250"/>
            <a:ext cx="1568450" cy="663575"/>
          </a:xfrm>
        </p:spPr>
        <p:txBody>
          <a:bodyPr/>
          <a:lstStyle>
            <a:lvl1pPr>
              <a:defRPr kumimoji="1" sz="2800">
                <a:solidFill>
                  <a:srgbClr val="FFFFFF"/>
                </a:solidFill>
              </a:defRPr>
            </a:lvl1pPr>
          </a:lstStyle>
          <a:p>
            <a:fld id="{C6EFAC7A-4050-4FB8-80FC-4FED5FCF1818}" type="slidenum">
              <a:rPr lang="en-US" altLang="zh-CN"/>
              <a:pPr/>
              <a:t>&lt;#&gt;</a:t>
            </a:fld>
            <a:endParaRPr lang="en-US" altLang="zh-CN"/>
          </a:p>
        </p:txBody>
      </p:sp>
      <p:sp>
        <p:nvSpPr>
          <p:cNvPr id="11" name="Footer Placeholder 13"/>
          <p:cNvSpPr>
            <a:spLocks noGrp="1"/>
          </p:cNvSpPr>
          <p:nvPr>
            <p:ph type="ftr" sz="quarter" idx="12"/>
          </p:nvPr>
        </p:nvSpPr>
        <p:spPr>
          <a:xfrm>
            <a:off x="1733550" y="6248400"/>
            <a:ext cx="4953000" cy="365125"/>
          </a:xfrm>
        </p:spPr>
        <p:txBody>
          <a:bodyPr/>
          <a:lstStyle>
            <a:lvl1pPr>
              <a:defRPr kumimoji="1"/>
            </a:lvl1pPr>
          </a:lstStyle>
          <a:p>
            <a:pPr>
              <a:defRPr/>
            </a:pPr>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13"/>
          <p:cNvSpPr>
            <a:spLocks noGrp="1"/>
          </p:cNvSpPr>
          <p:nvPr>
            <p:ph type="dt" sz="half" idx="10"/>
          </p:nvPr>
        </p:nvSpPr>
        <p:spPr/>
        <p:txBody>
          <a:bodyPr/>
          <a:lstStyle>
            <a:lvl1pPr>
              <a:defRPr kumimoji="1"/>
            </a:lvl1pPr>
          </a:lstStyle>
          <a:p>
            <a:fld id="{791A31E8-85FA-4E18-88DB-030656054053}" type="datetime8">
              <a:rPr lang="en-US" altLang="zh-CN"/>
              <a:pPr/>
              <a:t>4/9/2013 9:18 PM</a:t>
            </a:fld>
            <a:endParaRPr lang="en-US" altLang="zh-CN"/>
          </a:p>
        </p:txBody>
      </p:sp>
      <p:sp>
        <p:nvSpPr>
          <p:cNvPr id="5" name="Footer Placeholder 2"/>
          <p:cNvSpPr>
            <a:spLocks noGrp="1"/>
          </p:cNvSpPr>
          <p:nvPr>
            <p:ph type="ftr" sz="quarter" idx="11"/>
          </p:nvPr>
        </p:nvSpPr>
        <p:spPr/>
        <p:txBody>
          <a:bodyPr/>
          <a:lstStyle>
            <a:lvl1pPr>
              <a:defRPr kumimoji="1"/>
            </a:lvl1pPr>
          </a:lstStyle>
          <a:p>
            <a:pPr>
              <a:defRPr/>
            </a:pPr>
            <a:endParaRPr lang="en-US" altLang="zh-CN"/>
          </a:p>
        </p:txBody>
      </p:sp>
      <p:sp>
        <p:nvSpPr>
          <p:cNvPr id="6" name="Slide Number Placeholder 22"/>
          <p:cNvSpPr>
            <a:spLocks noGrp="1"/>
          </p:cNvSpPr>
          <p:nvPr>
            <p:ph type="sldNum" sz="quarter" idx="12"/>
          </p:nvPr>
        </p:nvSpPr>
        <p:spPr/>
        <p:txBody>
          <a:bodyPr/>
          <a:lstStyle>
            <a:lvl1pPr>
              <a:defRPr kumimoji="1"/>
            </a:lvl1pPr>
          </a:lstStyle>
          <a:p>
            <a:fld id="{1FDCD584-46CA-48AB-9950-1F106FFD4E66}" type="slidenum">
              <a:rPr lang="en-US" altLang="zh-CN"/>
              <a:pPr/>
              <a:t>&lt;#&gt;</a:t>
            </a:fld>
            <a:endParaRPr lang="en-US" altLang="zh-CN" sz="1400">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kumimoji="1"/>
            </a:lvl1pPr>
          </a:lstStyle>
          <a:p>
            <a:fld id="{3EB3E442-15D6-4AB3-8CD4-ABBB9C5D0973}" type="datetime8">
              <a:rPr lang="en-US" altLang="zh-CN"/>
              <a:pPr/>
              <a:t>4/9/2013 9:18 PM</a:t>
            </a:fld>
            <a:endParaRPr lang="en-US" altLang="zh-CN"/>
          </a:p>
        </p:txBody>
      </p:sp>
      <p:sp>
        <p:nvSpPr>
          <p:cNvPr id="8" name="Footer Placeholder 4"/>
          <p:cNvSpPr>
            <a:spLocks noGrp="1"/>
          </p:cNvSpPr>
          <p:nvPr>
            <p:ph type="ftr" sz="quarter" idx="11"/>
          </p:nvPr>
        </p:nvSpPr>
        <p:spPr>
          <a:xfrm>
            <a:off x="495300" y="6248400"/>
            <a:ext cx="6037263" cy="365125"/>
          </a:xfrm>
        </p:spPr>
        <p:txBody>
          <a:bodyPr/>
          <a:lstStyle>
            <a:lvl1pPr>
              <a:defRPr kumimoji="1"/>
            </a:lvl1pPr>
          </a:lstStyle>
          <a:p>
            <a:pPr>
              <a:defRPr/>
            </a:pPr>
            <a:endParaRPr lang="en-US" altLang="zh-CN"/>
          </a:p>
        </p:txBody>
      </p:sp>
      <p:sp>
        <p:nvSpPr>
          <p:cNvPr id="9" name="Slide Number Placeholder 5"/>
          <p:cNvSpPr>
            <a:spLocks noGrp="1"/>
          </p:cNvSpPr>
          <p:nvPr>
            <p:ph type="sldNum" sz="quarter" idx="12"/>
          </p:nvPr>
        </p:nvSpPr>
        <p:spPr>
          <a:xfrm rot="5400000">
            <a:off x="6511132" y="134143"/>
            <a:ext cx="533400" cy="265113"/>
          </a:xfrm>
        </p:spPr>
        <p:txBody>
          <a:bodyPr/>
          <a:lstStyle>
            <a:lvl1pPr>
              <a:defRPr kumimoji="1"/>
            </a:lvl1pPr>
          </a:lstStyle>
          <a:p>
            <a:fld id="{9CBA60B8-2A11-4463-962F-7D5C220EB9B0}" type="slidenum">
              <a:rPr lang="en-US" altLang="zh-CN"/>
              <a:pPr/>
              <a:t>&lt;#&gt;</a:t>
            </a:fld>
            <a:endParaRPr lang="en-US" altLang="zh-CN" sz="1400">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7CD240BB-8F89-46B6-9D30-69AD58404598}" type="datetime8">
              <a:rPr lang="en-US" altLang="ja-JP"/>
              <a:pPr>
                <a:defRPr/>
              </a:pPr>
              <a:t>4/9/2013 9:18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7449D325-4745-4ED0-81D6-5E8CC300DACF}" type="slidenum">
              <a:rPr lang="en-US" altLang="ja-JP"/>
              <a:pPr>
                <a:defRPr/>
              </a:pPr>
              <a:t>&lt;#&gt;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B1404223-F480-4B66-B3D4-5F95C303125D}" type="datetime8">
              <a:rPr lang="en-US" altLang="ja-JP"/>
              <a:pPr>
                <a:defRPr/>
              </a:pPr>
              <a:t>4/9/2013 9:18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328150" y="6308725"/>
            <a:ext cx="577850" cy="244475"/>
          </a:xfrm>
        </p:spPr>
        <p:txBody>
          <a:bodyPr/>
          <a:lstStyle>
            <a:lvl1pPr>
              <a:defRPr sz="1400">
                <a:solidFill>
                  <a:schemeClr val="tx1"/>
                </a:solidFill>
              </a:defRPr>
            </a:lvl1pPr>
          </a:lstStyle>
          <a:p>
            <a:pPr>
              <a:defRPr/>
            </a:pPr>
            <a:fld id="{E5135FDF-5B35-4108-B882-FEB84CE0438E}" type="slidenum">
              <a:rPr lang="en-US" altLang="ja-JP"/>
              <a:pPr>
                <a:defRPr/>
              </a:pPr>
              <a:t>&lt;#&gt;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5CDA8D0F-F907-49DC-B07F-D2DDE0AECC6B}" type="datetime8">
              <a:rPr lang="en-US" altLang="ja-JP"/>
              <a:pPr>
                <a:defRPr/>
              </a:pPr>
              <a:t>4/9/2013 9:18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95D1781F-E0CE-4D5F-9CB1-58226485CE79}"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Title 1"/>
          <p:cNvSpPr>
            <a:spLocks noGrp="1"/>
          </p:cNvSpPr>
          <p:nvPr>
            <p:ph type="title"/>
          </p:nvPr>
        </p:nvSpPr>
        <p:spPr>
          <a:xfrm>
            <a:off x="632520" y="-9872"/>
            <a:ext cx="8832850" cy="990600"/>
          </a:xfrm>
        </p:spPr>
        <p:txBody>
          <a:bodyPr/>
          <a:lstStyle>
            <a:lvl1pPr>
              <a:defRPr sz="3600">
                <a:solidFill>
                  <a:schemeClr val="tx1"/>
                </a:solidFill>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6" name="Date Placeholder 3"/>
          <p:cNvSpPr>
            <a:spLocks noGrp="1"/>
          </p:cNvSpPr>
          <p:nvPr>
            <p:ph type="dt" sz="half" idx="10"/>
          </p:nvPr>
        </p:nvSpPr>
        <p:spPr>
          <a:xfrm>
            <a:off x="6604000" y="6248400"/>
            <a:ext cx="2889250" cy="365125"/>
          </a:xfrm>
        </p:spPr>
        <p:txBody>
          <a:bodyPr/>
          <a:lstStyle>
            <a:lvl1pPr>
              <a:defRPr/>
            </a:lvl1pPr>
          </a:lstStyle>
          <a:p>
            <a:pPr>
              <a:defRPr/>
            </a:pPr>
            <a:fld id="{CB669291-CF9E-4968-8FF8-713FEEA39B2D}" type="datetime8">
              <a:rPr lang="en-US" altLang="ja-JP"/>
              <a:pPr>
                <a:defRPr/>
              </a:pPr>
              <a:t>4/9/2013 9:18 PM</a:t>
            </a:fld>
            <a:endParaRPr lang="en-US" altLang="ja-JP"/>
          </a:p>
        </p:txBody>
      </p:sp>
      <p:sp>
        <p:nvSpPr>
          <p:cNvPr id="7" name="Footer Placeholder 4"/>
          <p:cNvSpPr>
            <a:spLocks noGrp="1"/>
          </p:cNvSpPr>
          <p:nvPr>
            <p:ph type="ftr" sz="quarter" idx="11"/>
          </p:nvPr>
        </p:nvSpPr>
        <p:spPr>
          <a:xfrm>
            <a:off x="660400" y="6248400"/>
            <a:ext cx="58721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a:off x="9285288" y="6381750"/>
            <a:ext cx="577850" cy="244475"/>
          </a:xfrm>
        </p:spPr>
        <p:txBody>
          <a:bodyPr/>
          <a:lstStyle>
            <a:lvl1pPr>
              <a:defRPr sz="1400">
                <a:solidFill>
                  <a:schemeClr val="tx1"/>
                </a:solidFill>
              </a:defRPr>
            </a:lvl1pPr>
          </a:lstStyle>
          <a:p>
            <a:pPr>
              <a:defRPr/>
            </a:pPr>
            <a:fld id="{67E5AFC3-FA90-43E3-9BDC-30FB8FB7E4BB}" type="slidenum">
              <a:rPr lang="en-US" altLang="ja-JP"/>
              <a:pPr>
                <a:defRPr/>
              </a:pPr>
              <a:t>&lt;#&gt;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B23193A9-0B35-44CD-A53E-AF490AAC2348}" type="datetime8">
              <a:rPr lang="en-US" altLang="ja-JP"/>
              <a:pPr>
                <a:defRPr/>
              </a:pPr>
              <a:t>4/9/2013 9:18 PM</a:t>
            </a:fld>
            <a:endParaRPr lang="en-US" altLang="ja-JP"/>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pPr>
              <a:defRPr/>
            </a:pPr>
            <a:fld id="{E24E4B2B-1C73-48E4-93B0-81A6BF4D2EC2}"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6E26E9F8-873B-4ECE-99F6-2C7CEA01ADBA}" type="datetime8">
              <a:rPr lang="en-US" altLang="ja-JP"/>
              <a:pPr>
                <a:defRPr/>
              </a:pPr>
              <a:t>4/9/2013 9:18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51986A64-3459-4E3E-9112-5FB829E1D7E7}"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03198E59-4723-47DA-B7FA-BCFDC6A8C8F4}" type="datetime8">
              <a:rPr lang="en-US" altLang="ja-JP"/>
              <a:pPr>
                <a:defRPr/>
              </a:pPr>
              <a:t>4/9/2013 9:18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3C7AB12B-A5A6-4112-8446-F8B3D2C3DB5F}" type="slidenum">
              <a:rPr lang="en-US" altLang="ja-JP"/>
              <a:pPr>
                <a:defRPr/>
              </a:pPr>
              <a:t>&lt;#&gt;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5B49AE1-5299-403D-8B27-F864079C7789}" type="datetime8">
              <a:rPr lang="en-US" altLang="ja-JP"/>
              <a:pPr>
                <a:defRPr/>
              </a:pPr>
              <a:t>4/9/2013 9:18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8F6FAC94-BD9E-4CC4-BAD2-948028D53828}" type="slidenum">
              <a:rPr lang="en-US" altLang="ja-JP"/>
              <a:pPr>
                <a:defRPr/>
              </a:pPr>
              <a:t>&lt;#&gt;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3575" y="22523"/>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lvl1pPr>
          </a:lstStyle>
          <a:p>
            <a:pPr>
              <a:defRPr/>
            </a:pPr>
            <a:fld id="{37981D58-DC5A-43F0-A21B-9716DAD4E721}" type="datetime8">
              <a:rPr lang="en-US" altLang="ja-JP"/>
              <a:pPr>
                <a:defRPr/>
              </a:pPr>
              <a:t>4/9/2013 9:18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defRPr>
            </a:lvl1pPr>
          </a:lstStyle>
          <a:p>
            <a:pPr>
              <a:defRPr/>
            </a:pPr>
            <a:fld id="{B2A3CA6C-C31A-41B5-A576-7BA8341E3D53}" type="slidenum">
              <a:rPr lang="en-US" altLang="ja-JP"/>
              <a:pPr>
                <a:defRPr/>
              </a:pPr>
              <a:t>&lt;#&gt;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BDA5E1BB-69FA-4EB8-8418-69722F7BB818}" type="datetime8">
              <a:rPr lang="en-US" altLang="ja-JP"/>
              <a:pPr>
                <a:defRPr/>
              </a:pPr>
              <a:t>4/9/2013 9:18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BD2E4395-3AEC-4B4F-872B-B69F5A0C5D7B}"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B4D088EE-5271-44AF-BCF9-CD64177B6E61}" type="datetime8">
              <a:rPr lang="en-US" altLang="ja-JP"/>
              <a:pPr>
                <a:defRPr/>
              </a:pPr>
              <a:t>4/9/2013 9:18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AE90C05A-7AD4-4398-A21F-2936421F8880}"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F4371602-1CD2-4506-8A2C-FAED013E6979}" type="datetime8">
              <a:rPr lang="en-US" altLang="ja-JP"/>
              <a:pPr>
                <a:defRPr/>
              </a:pPr>
              <a:t>4/9/2013 9:18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FD2C1A1F-7C3C-4D6A-8A98-CB63F072B7C2}"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69E55C2E-42C1-4356-A65F-5F80F2D9EF3F}" type="datetime8">
              <a:rPr lang="en-US" altLang="ja-JP"/>
              <a:pPr>
                <a:defRPr/>
              </a:pPr>
              <a:t>4/9/2013 9:18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AA9A809A-E394-4085-BE9F-A9FBA52E1767}" type="slidenum">
              <a:rPr lang="en-US" altLang="ja-JP"/>
              <a:pPr>
                <a:defRPr/>
              </a:pPr>
              <a:t>&lt;#&gt;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9D5AF5C5-4E89-4DE4-910A-1A491C0199F1}" type="datetime8">
              <a:rPr lang="en-US" altLang="ja-JP"/>
              <a:pPr>
                <a:defRPr/>
              </a:pPr>
              <a:t>4/9/2013 9:18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328150" y="6308725"/>
            <a:ext cx="577850" cy="244475"/>
          </a:xfrm>
        </p:spPr>
        <p:txBody>
          <a:bodyPr/>
          <a:lstStyle>
            <a:lvl1pPr>
              <a:defRPr sz="1400">
                <a:solidFill>
                  <a:schemeClr val="tx1"/>
                </a:solidFill>
              </a:defRPr>
            </a:lvl1pPr>
          </a:lstStyle>
          <a:p>
            <a:pPr>
              <a:defRPr/>
            </a:pPr>
            <a:fld id="{A956D05E-DDDD-4A83-97AD-93464BA37945}"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a:xfrm>
            <a:off x="6604000" y="6248400"/>
            <a:ext cx="2889250" cy="365125"/>
          </a:xfrm>
        </p:spPr>
        <p:txBody>
          <a:bodyPr/>
          <a:lstStyle>
            <a:lvl1pPr>
              <a:defRPr/>
            </a:lvl1pPr>
          </a:lstStyle>
          <a:p>
            <a:pPr>
              <a:defRPr/>
            </a:pPr>
            <a:fld id="{DAE2B7BE-EA49-489F-A12E-5DF7413D9875}" type="datetime8">
              <a:rPr lang="en-US" altLang="ja-JP"/>
              <a:pPr>
                <a:defRPr/>
              </a:pPr>
              <a:t>4/9/2013 9:18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6A9AFFA5-2137-42E4-BFD1-A082FD65F36C}" type="slidenum">
              <a:rPr lang="en-US" altLang="ja-JP"/>
              <a:pPr>
                <a:defRPr/>
              </a:pPr>
              <a:t>&lt;#&gt;</a:t>
            </a:fld>
            <a:endParaRPr lang="en-US" altLang="ja-JP"/>
          </a:p>
        </p:txBody>
      </p:sp>
      <p:sp>
        <p:nvSpPr>
          <p:cNvPr id="9" name="Footer Placeholder 13"/>
          <p:cNvSpPr>
            <a:spLocks noGrp="1"/>
          </p:cNvSpPr>
          <p:nvPr>
            <p:ph type="ftr" sz="quarter" idx="12"/>
          </p:nvPr>
        </p:nvSpPr>
        <p:spPr>
          <a:xfrm>
            <a:off x="660400" y="6248400"/>
            <a:ext cx="5872163" cy="365125"/>
          </a:xfrm>
        </p:spPr>
        <p:txBody>
          <a:bodyPr/>
          <a:lstStyle>
            <a:lvl1pPr>
              <a:defRPr/>
            </a:lvl1pPr>
          </a:lstStyle>
          <a:p>
            <a:pPr>
              <a:defRPr/>
            </a:pPr>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05E9DCBF-C38A-485C-897E-CEEE022A143A}" type="datetime8">
              <a:rPr lang="en-US" altLang="ja-JP"/>
              <a:pPr>
                <a:defRPr/>
              </a:pPr>
              <a:t>4/9/2013 9:18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A6D87D94-07C7-426F-9A3C-9DC30959477F}"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14C71D67-EDBC-4DCE-B493-63652DC1106F}" type="datetime8">
              <a:rPr lang="en-US" altLang="ja-JP"/>
              <a:pPr>
                <a:defRPr/>
              </a:pPr>
              <a:t>4/9/2013 9:18 PM</a:t>
            </a:fld>
            <a:endParaRPr lang="en-US" altLang="ja-JP"/>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pPr>
              <a:defRPr/>
            </a:pPr>
            <a:fld id="{A1F29C05-6B0F-461E-B26A-7DEF9CB6AE72}"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2750FA80-5AB2-4F15-AD46-4602511F8429}" type="datetime8">
              <a:rPr lang="en-US" altLang="ja-JP"/>
              <a:pPr>
                <a:defRPr/>
              </a:pPr>
              <a:t>4/9/2013 9:18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04E476EB-A46D-4617-A743-1FD213F8C83B}"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028FA061-CB6D-41DB-B536-368E5306758A}" type="datetime8">
              <a:rPr lang="en-US" altLang="ja-JP"/>
              <a:pPr>
                <a:defRPr/>
              </a:pPr>
              <a:t>4/9/2013 9:18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03F39274-1917-4848-A147-4E9B72EDF31F}" type="slidenum">
              <a:rPr lang="en-US" altLang="ja-JP"/>
              <a:pPr>
                <a:defRPr/>
              </a:pPr>
              <a:t>&lt;#&gt;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CFF01D5-2525-46DA-A9C5-838D31A919C8}" type="datetime8">
              <a:rPr lang="en-US" altLang="ja-JP"/>
              <a:pPr>
                <a:defRPr/>
              </a:pPr>
              <a:t>4/9/2013 9:18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8AFCF4D3-F1D6-4DD5-B6AA-ADFB9DD45620}" type="slidenum">
              <a:rPr lang="en-US" altLang="ja-JP"/>
              <a:pPr>
                <a:defRPr/>
              </a:pPr>
              <a:t>&lt;#&gt;</a:t>
            </a:fld>
            <a:endParaRPr lang="en-US" altLang="ja-JP"/>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3575" y="22523"/>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lvl1pPr>
          </a:lstStyle>
          <a:p>
            <a:pPr>
              <a:defRPr/>
            </a:pPr>
            <a:fld id="{F5A6A685-533B-4CB2-A395-8CD084E373ED}" type="datetime8">
              <a:rPr lang="en-US" altLang="ja-JP"/>
              <a:pPr>
                <a:defRPr/>
              </a:pPr>
              <a:t>4/9/2013 9:18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defRPr>
            </a:lvl1pPr>
          </a:lstStyle>
          <a:p>
            <a:pPr>
              <a:defRPr/>
            </a:pPr>
            <a:fld id="{8DBFA007-AA6D-40C6-A030-6CB1E5CE1EAF}" type="slidenum">
              <a:rPr lang="en-US" altLang="ja-JP"/>
              <a:pPr>
                <a:defRPr/>
              </a:pPr>
              <a:t>&lt;#&gt;</a:t>
            </a:fld>
            <a:endParaRPr lang="en-US" alt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BD44B123-09DF-4AD7-A817-599B46A181AF}" type="datetime8">
              <a:rPr lang="en-US" altLang="ja-JP"/>
              <a:pPr>
                <a:defRPr/>
              </a:pPr>
              <a:t>4/9/2013 9:18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6170559F-6E0F-44F5-B1EC-9D97F2242D82}"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1A26C392-3B8F-4A20-8EC0-31D6D111EA07}" type="datetime8">
              <a:rPr lang="en-US" altLang="ja-JP"/>
              <a:pPr>
                <a:defRPr/>
              </a:pPr>
              <a:t>4/9/2013 9:18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F4C705B7-CAD0-49F4-83F7-966BC793F53E}"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F17F67FA-2A14-4ED0-A005-EB061C7F164C}" type="datetime8">
              <a:rPr lang="en-US" altLang="ja-JP"/>
              <a:pPr>
                <a:defRPr/>
              </a:pPr>
              <a:t>4/9/2013 9:18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AC7A5D91-4BCD-4284-8E60-3A06DD78553A}"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Title 7"/>
          <p:cNvSpPr>
            <a:spLocks noGrp="1"/>
          </p:cNvSpPr>
          <p:nvPr>
            <p:ph type="ctrTitle"/>
          </p:nvPr>
        </p:nvSpPr>
        <p:spPr>
          <a:xfrm>
            <a:off x="2559050" y="4038600"/>
            <a:ext cx="7016750" cy="1828800"/>
          </a:xfrm>
        </p:spPr>
        <p:txBody>
          <a:bodyPr anchor="b"/>
          <a:lstStyle>
            <a:lvl1pPr>
              <a:defRPr sz="3600" cap="all" baseline="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5F98D765-B525-4F7F-900A-A8BB92443618}" type="datetime8">
              <a:rPr lang="en-US" altLang="ja-JP"/>
              <a:pPr>
                <a:defRPr/>
              </a:pPr>
              <a:t>4/9/2013 9:18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6FD74CAD-559C-4C05-B248-E39B39FD02D3}"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Rectangle 7"/>
          <p:cNvSpPr/>
          <p:nvPr/>
        </p:nvSpPr>
        <p:spPr>
          <a:xfrm>
            <a:off x="0" y="76517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4" name="Rectangle 8"/>
          <p:cNvSpPr/>
          <p:nvPr/>
        </p:nvSpPr>
        <p:spPr>
          <a:xfrm>
            <a:off x="639763" y="76517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Title 1"/>
          <p:cNvSpPr>
            <a:spLocks noGrp="1"/>
          </p:cNvSpPr>
          <p:nvPr>
            <p:ph type="title"/>
          </p:nvPr>
        </p:nvSpPr>
        <p:spPr>
          <a:xfrm>
            <a:off x="639763" y="0"/>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a:xfrm>
            <a:off x="6604000" y="6248400"/>
            <a:ext cx="2889250" cy="365125"/>
          </a:xfrm>
        </p:spPr>
        <p:txBody>
          <a:bodyPr/>
          <a:lstStyle>
            <a:lvl1pPr>
              <a:defRPr/>
            </a:lvl1pPr>
          </a:lstStyle>
          <a:p>
            <a:pPr>
              <a:defRPr/>
            </a:pPr>
            <a:fld id="{6ADCB04B-4402-473A-AC5C-10A766145710}" type="datetime8">
              <a:rPr lang="en-US" altLang="ja-JP"/>
              <a:pPr>
                <a:defRPr/>
              </a:pPr>
              <a:t>4/9/2013 9:18 PM</a:t>
            </a:fld>
            <a:endParaRPr lang="en-US" altLang="ja-JP"/>
          </a:p>
        </p:txBody>
      </p:sp>
      <p:sp>
        <p:nvSpPr>
          <p:cNvPr id="6" name="Footer Placeholder 3"/>
          <p:cNvSpPr>
            <a:spLocks noGrp="1"/>
          </p:cNvSpPr>
          <p:nvPr>
            <p:ph type="ftr" sz="quarter" idx="11"/>
          </p:nvPr>
        </p:nvSpPr>
        <p:spPr>
          <a:xfrm>
            <a:off x="660400" y="6248400"/>
            <a:ext cx="5872163" cy="365125"/>
          </a:xfrm>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1588" y="765175"/>
            <a:ext cx="577850" cy="244475"/>
          </a:xfrm>
        </p:spPr>
        <p:txBody>
          <a:bodyPr/>
          <a:lstStyle>
            <a:lvl1pPr>
              <a:defRPr sz="1400">
                <a:solidFill>
                  <a:srgbClr val="FFFFFF"/>
                </a:solidFill>
              </a:defRPr>
            </a:lvl1pPr>
          </a:lstStyle>
          <a:p>
            <a:pPr>
              <a:defRPr/>
            </a:pPr>
            <a:fld id="{662F17EB-A234-485C-A784-6FE355821BBC}" type="slidenum">
              <a:rPr lang="en-US" altLang="ja-JP"/>
              <a:pPr>
                <a:defRPr/>
              </a:pPr>
              <a:t>&lt;#&gt;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sz="3600">
                <a:solidFill>
                  <a:schemeClr val="tx1"/>
                </a:solidFill>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02DBA249-9FE5-4294-8B60-1F6713D5E0AD}" type="datetime8">
              <a:rPr lang="en-US" altLang="ja-JP"/>
              <a:pPr>
                <a:defRPr/>
              </a:pPr>
              <a:t>4/9/2013 9:18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304338" y="6308725"/>
            <a:ext cx="577850" cy="244475"/>
          </a:xfrm>
        </p:spPr>
        <p:txBody>
          <a:bodyPr/>
          <a:lstStyle>
            <a:lvl1pPr>
              <a:defRPr sz="1400">
                <a:solidFill>
                  <a:schemeClr val="tx1"/>
                </a:solidFill>
              </a:defRPr>
            </a:lvl1pPr>
          </a:lstStyle>
          <a:p>
            <a:pPr>
              <a:defRPr/>
            </a:pPr>
            <a:fld id="{23C04A1F-7BC2-49F5-882C-97CC58337170}" type="slidenum">
              <a:rPr lang="en-US" altLang="ja-JP"/>
              <a:pPr>
                <a:defRPr/>
              </a:pPr>
              <a:t>&lt;#&gt;</a:t>
            </a:fld>
            <a:endParaRPr lang="en-US" altLang="ja-JP"/>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4BB387E6-C89C-4C4B-A32F-7ADC490EB562}" type="datetime8">
              <a:rPr lang="en-US" altLang="ja-JP"/>
              <a:pPr>
                <a:defRPr/>
              </a:pPr>
              <a:t>4/9/2013 9:18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BAD764EA-5707-4075-87CE-854564EC86CD}"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C9A94379-0CC3-4EBE-B6CB-C60A95B6C894}" type="datetime8">
              <a:rPr lang="en-US" altLang="ja-JP"/>
              <a:pPr>
                <a:defRPr/>
              </a:pPr>
              <a:t>4/9/2013 9:18 PM</a:t>
            </a:fld>
            <a:endParaRPr lang="en-US" altLang="ja-JP"/>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pPr>
              <a:defRPr/>
            </a:pPr>
            <a:fld id="{59FDA21A-C38D-482E-880E-CE425F0DB853}"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B4C388C8-BFF6-45CA-A88A-18DC8FF8B8FC}" type="datetime8">
              <a:rPr lang="en-US" altLang="ja-JP"/>
              <a:pPr>
                <a:defRPr/>
              </a:pPr>
              <a:t>4/9/2013 9:18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5BD194EB-1B68-425E-AC19-C8D328ABFD8D}"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a:xfrm>
            <a:off x="639763" y="31750"/>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408E3DFB-D0A0-4E78-906F-089A4928759D}" type="datetime8">
              <a:rPr lang="en-US" altLang="ja-JP"/>
              <a:pPr>
                <a:defRPr/>
              </a:pPr>
              <a:t>4/9/2013 9:18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92175"/>
            <a:ext cx="577850" cy="244475"/>
          </a:xfrm>
        </p:spPr>
        <p:txBody>
          <a:bodyPr/>
          <a:lstStyle>
            <a:lvl1pPr>
              <a:defRPr sz="1400">
                <a:solidFill>
                  <a:srgbClr val="FFFFFF"/>
                </a:solidFill>
              </a:defRPr>
            </a:lvl1pPr>
          </a:lstStyle>
          <a:p>
            <a:pPr>
              <a:defRPr/>
            </a:pPr>
            <a:fld id="{F97FE40F-78FB-49A2-B820-60AD6CE463A0}" type="slidenum">
              <a:rPr lang="en-US" altLang="ja-JP"/>
              <a:pPr>
                <a:defRPr/>
              </a:pPr>
              <a:t>&lt;#&gt;</a:t>
            </a:fld>
            <a:endParaRPr lang="en-US" altLang="ja-JP"/>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solidFill>
              </a:defRPr>
            </a:lvl1pPr>
          </a:lstStyle>
          <a:p>
            <a:pPr>
              <a:defRPr/>
            </a:pPr>
            <a:fld id="{4E8310D0-F339-4A65-B424-15926F43F4B9}" type="datetime8">
              <a:rPr lang="en-US" altLang="ja-JP"/>
              <a:pPr>
                <a:defRPr/>
              </a:pPr>
              <a:t>4/9/2013 9:18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solidFill>
                  <a:prstClr val="black"/>
                </a:solidFill>
              </a:defRPr>
            </a:lvl1pPr>
          </a:lstStyle>
          <a:p>
            <a:pPr>
              <a:defRPr/>
            </a:pPr>
            <a:fld id="{32E5C035-7F2C-4812-9E53-CC0B45A62964}" type="slidenum">
              <a:rPr lang="en-US" altLang="ja-JP"/>
              <a:pPr>
                <a:defRPr/>
              </a:pPr>
              <a:t>&lt;#&gt;</a:t>
            </a:fld>
            <a:endParaRPr lang="en-US" altLang="ja-JP"/>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3575" y="38100"/>
            <a:ext cx="8750300" cy="869950"/>
          </a:xfrm>
        </p:spPr>
        <p:txBody>
          <a:bodyPr/>
          <a:lstStyle>
            <a:lvl1pPr algn="l">
              <a:buNone/>
              <a:defRPr sz="36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solidFill>
                  <a:prstClr val="black"/>
                </a:solidFill>
              </a:defRPr>
            </a:lvl1pPr>
          </a:lstStyle>
          <a:p>
            <a:pPr>
              <a:defRPr/>
            </a:pPr>
            <a:fld id="{55E07126-5AEC-424D-B1EF-89EF5717DBC9}" type="datetime8">
              <a:rPr lang="en-US" altLang="ja-JP"/>
              <a:pPr>
                <a:defRPr/>
              </a:pPr>
              <a:t>4/9/2013 9:18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defRPr>
            </a:lvl1pPr>
          </a:lstStyle>
          <a:p>
            <a:pPr>
              <a:defRPr/>
            </a:pPr>
            <a:fld id="{1DC08888-0337-4053-8110-A461520FC16D}" type="slidenum">
              <a:rPr lang="en-US" altLang="ja-JP"/>
              <a:pPr>
                <a:defRPr/>
              </a:pPr>
              <a:t>&lt;#&gt;</a:t>
            </a:fld>
            <a:endParaRPr lang="en-US" altLang="ja-JP"/>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5869182C-79FD-416E-81BD-B72F37DC79E5}" type="datetime8">
              <a:rPr lang="en-US" altLang="ja-JP"/>
              <a:pPr>
                <a:defRPr/>
              </a:pPr>
              <a:t>4/9/2013 9:18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D5B8115D-CF83-42F6-B557-F08EE09847B1}"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4B7BCE3B-9B6A-4BC4-9A13-A58743F5D743}" type="datetime8">
              <a:rPr lang="en-US" altLang="ja-JP"/>
              <a:pPr>
                <a:defRPr/>
              </a:pPr>
              <a:t>4/9/2013 9:18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40CCA278-214B-4CE7-83EE-AC5D02F756CA}"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15BD18CD-33C8-4F2C-87A1-43C0D8BFDF83}" type="datetime8">
              <a:rPr lang="en-US" altLang="ja-JP"/>
              <a:pPr>
                <a:defRPr/>
              </a:pPr>
              <a:t>4/9/2013 9:18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1B27007F-407F-4F6C-8ABA-850B87B06C02}"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04000" y="6248400"/>
            <a:ext cx="2889250" cy="365125"/>
          </a:xfrm>
        </p:spPr>
        <p:txBody>
          <a:bodyPr/>
          <a:lstStyle>
            <a:lvl1pPr>
              <a:defRPr/>
            </a:lvl1pPr>
          </a:lstStyle>
          <a:p>
            <a:pPr>
              <a:defRPr/>
            </a:pPr>
            <a:fld id="{2DDFC830-0F88-4EF4-B7C8-A0B0A0E6E157}" type="datetime8">
              <a:rPr lang="en-US" altLang="ja-JP"/>
              <a:pPr>
                <a:defRPr/>
              </a:pPr>
              <a:t>4/9/2013 9:18 PM</a:t>
            </a:fld>
            <a:endParaRPr lang="en-US" altLang="ja-JP"/>
          </a:p>
        </p:txBody>
      </p:sp>
      <p:sp>
        <p:nvSpPr>
          <p:cNvPr id="3" name="Footer Placeholder 2"/>
          <p:cNvSpPr>
            <a:spLocks noGrp="1"/>
          </p:cNvSpPr>
          <p:nvPr>
            <p:ph type="ftr" sz="quarter" idx="11"/>
          </p:nvPr>
        </p:nvSpPr>
        <p:spPr>
          <a:xfrm>
            <a:off x="660400" y="6248400"/>
            <a:ext cx="5872163" cy="365125"/>
          </a:xfrm>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211099C8-7F0E-48DC-BF6A-0F705431FAD3}" type="slidenum">
              <a:rPr lang="en-US" altLang="ja-JP"/>
              <a:pPr>
                <a:defRPr/>
              </a:pPr>
              <a:t>&lt;#&gt;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Title 7"/>
          <p:cNvSpPr>
            <a:spLocks noGrp="1"/>
          </p:cNvSpPr>
          <p:nvPr>
            <p:ph type="ctrTitle"/>
          </p:nvPr>
        </p:nvSpPr>
        <p:spPr>
          <a:xfrm>
            <a:off x="2559050" y="4038600"/>
            <a:ext cx="7016750" cy="1828800"/>
          </a:xfrm>
        </p:spPr>
        <p:txBody>
          <a:bodyPr anchor="b"/>
          <a:lstStyle>
            <a:lvl1pPr>
              <a:defRPr sz="3600" cap="all" baseline="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6736B506-529D-487D-AC3E-3097DF70AAE8}" type="datetime8">
              <a:rPr lang="en-US" altLang="ja-JP"/>
              <a:pPr>
                <a:defRPr/>
              </a:pPr>
              <a:t>4/9/2013 9:18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81DFEF82-92C4-4360-A175-A6A5269EF7A7}" type="slidenum">
              <a:rPr lang="en-US" altLang="ja-JP"/>
              <a:pPr>
                <a:defRPr/>
              </a:pPr>
              <a:t>&lt;#&gt;</a:t>
            </a:fld>
            <a:endParaRPr lang="en-US" altLang="ja-JP"/>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sz="3600">
                <a:solidFill>
                  <a:schemeClr val="tx1"/>
                </a:solidFill>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502369B4-F5B8-4EFF-845F-5B305127B9F5}" type="datetime8">
              <a:rPr lang="en-US" altLang="ja-JP"/>
              <a:pPr>
                <a:defRPr/>
              </a:pPr>
              <a:t>4/9/2013 9:18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315450" y="6308725"/>
            <a:ext cx="577850" cy="244475"/>
          </a:xfrm>
        </p:spPr>
        <p:txBody>
          <a:bodyPr/>
          <a:lstStyle>
            <a:lvl1pPr>
              <a:defRPr sz="1400">
                <a:solidFill>
                  <a:schemeClr val="tx1"/>
                </a:solidFill>
              </a:defRPr>
            </a:lvl1pPr>
          </a:lstStyle>
          <a:p>
            <a:pPr>
              <a:defRPr/>
            </a:pPr>
            <a:fld id="{3277844A-CF4A-4690-AE36-167B4B1AE58A}" type="slidenum">
              <a:rPr lang="en-US" altLang="ja-JP"/>
              <a:pPr>
                <a:defRPr/>
              </a:pPr>
              <a:t>&lt;#&gt;</a:t>
            </a:fld>
            <a:endParaRPr lang="en-US" altLang="ja-JP"/>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AE3C876F-E10C-4FA6-B7D4-7D5D80F86D64}" type="datetime8">
              <a:rPr lang="en-US" altLang="ja-JP"/>
              <a:pPr>
                <a:defRPr/>
              </a:pPr>
              <a:t>4/9/2013 9:18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03B9C3F4-104E-4151-9703-CBF81D859274}"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086A88F0-D5BF-423F-9E90-A098FE279F55}" type="datetime8">
              <a:rPr lang="en-US" altLang="ja-JP"/>
              <a:pPr>
                <a:defRPr/>
              </a:pPr>
              <a:t>4/9/2013 9:18 PM</a:t>
            </a:fld>
            <a:endParaRPr lang="en-US" altLang="ja-JP"/>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pPr>
              <a:defRPr/>
            </a:pPr>
            <a:fld id="{9BA96D80-4B6D-4477-ADC7-CE201372D22F}"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B05D46C2-D4C2-4CF2-92C2-8A4B6019FC9B}" type="datetime8">
              <a:rPr lang="en-US" altLang="ja-JP"/>
              <a:pPr>
                <a:defRPr/>
              </a:pPr>
              <a:t>4/9/2013 9:18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563D413E-CF6C-43B1-9575-520117307838}"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a:xfrm>
            <a:off x="639763" y="31750"/>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0787265B-9AAA-4EA8-B652-DD0C2048EE40}" type="datetime8">
              <a:rPr lang="en-US" altLang="ja-JP"/>
              <a:pPr>
                <a:defRPr/>
              </a:pPr>
              <a:t>4/9/2013 9:18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92175"/>
            <a:ext cx="577850" cy="244475"/>
          </a:xfrm>
        </p:spPr>
        <p:txBody>
          <a:bodyPr/>
          <a:lstStyle>
            <a:lvl1pPr>
              <a:defRPr sz="1400">
                <a:solidFill>
                  <a:srgbClr val="FFFFFF"/>
                </a:solidFill>
              </a:defRPr>
            </a:lvl1pPr>
          </a:lstStyle>
          <a:p>
            <a:pPr>
              <a:defRPr/>
            </a:pPr>
            <a:fld id="{B62B08ED-E5E6-4D91-8634-9EE55E77FD1F}" type="slidenum">
              <a:rPr lang="en-US" altLang="ja-JP"/>
              <a:pPr>
                <a:defRPr/>
              </a:pPr>
              <a:t>&lt;#&gt;</a:t>
            </a:fld>
            <a:endParaRPr lang="en-US" altLang="ja-JP"/>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solidFill>
              </a:defRPr>
            </a:lvl1pPr>
          </a:lstStyle>
          <a:p>
            <a:pPr>
              <a:defRPr/>
            </a:pPr>
            <a:fld id="{D6E70282-554D-4E1D-9D00-D84D59AB5F9F}" type="datetime8">
              <a:rPr lang="en-US" altLang="ja-JP"/>
              <a:pPr>
                <a:defRPr/>
              </a:pPr>
              <a:t>4/9/2013 9:18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solidFill>
                  <a:prstClr val="black"/>
                </a:solidFill>
              </a:defRPr>
            </a:lvl1pPr>
          </a:lstStyle>
          <a:p>
            <a:pPr>
              <a:defRPr/>
            </a:pPr>
            <a:fld id="{EDA47D73-273D-40E0-9784-FC0CFBE2D9FC}" type="slidenum">
              <a:rPr lang="en-US" altLang="ja-JP"/>
              <a:pPr>
                <a:defRPr/>
              </a:pPr>
              <a:t>&lt;#&gt;</a:t>
            </a:fld>
            <a:endParaRPr lang="en-US" altLang="ja-JP"/>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3575" y="38100"/>
            <a:ext cx="8750300" cy="869950"/>
          </a:xfrm>
        </p:spPr>
        <p:txBody>
          <a:bodyPr/>
          <a:lstStyle>
            <a:lvl1pPr algn="l">
              <a:buNone/>
              <a:defRPr sz="36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solidFill>
                  <a:prstClr val="black"/>
                </a:solidFill>
              </a:defRPr>
            </a:lvl1pPr>
          </a:lstStyle>
          <a:p>
            <a:pPr>
              <a:defRPr/>
            </a:pPr>
            <a:fld id="{B73B9A41-FCD0-4902-8551-5C29EC2CE344}" type="datetime8">
              <a:rPr lang="en-US" altLang="ja-JP"/>
              <a:pPr>
                <a:defRPr/>
              </a:pPr>
              <a:t>4/9/2013 9:18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defRPr>
            </a:lvl1pPr>
          </a:lstStyle>
          <a:p>
            <a:pPr>
              <a:defRPr/>
            </a:pPr>
            <a:fld id="{D83E97A1-0068-4104-9A7D-5C4FD7F14427}" type="slidenum">
              <a:rPr lang="en-US" altLang="ja-JP"/>
              <a:pPr>
                <a:defRPr/>
              </a:pPr>
              <a:t>&lt;#&gt;</a:t>
            </a:fld>
            <a:endParaRPr lang="en-US" altLang="ja-JP"/>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3A655656-C258-4EA8-B4CA-620F3C7F60DD}" type="datetime8">
              <a:rPr lang="en-US" altLang="ja-JP"/>
              <a:pPr>
                <a:defRPr/>
              </a:pPr>
              <a:t>4/9/2013 9:18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6DB9F4FD-8F1A-4BF7-9D6C-7CA91C26C962}"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0C02E999-BD86-4B3D-91BC-DF0BC8C1883B}" type="datetime8">
              <a:rPr lang="en-US" altLang="ja-JP"/>
              <a:pPr>
                <a:defRPr/>
              </a:pPr>
              <a:t>4/9/2013 9:18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C7429901-1F9C-49E7-B24E-9BC468042835}"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dirty="0"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E94A3A5C-F94B-46E9-AD36-3E96AF7CC991}" type="datetime8">
              <a:rPr lang="en-US" altLang="ja-JP"/>
              <a:pPr>
                <a:defRPr/>
              </a:pPr>
              <a:t>4/9/2013 9:18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8459CAAC-9E77-4920-8C1D-975AF8F9B750}"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18F603E8-DA22-4C0E-8E61-CF05E1AC8E4C}" type="datetime8">
              <a:rPr lang="en-US" altLang="ja-JP"/>
              <a:pPr>
                <a:defRPr/>
              </a:pPr>
              <a:t>4/9/2013 9:18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9FA623CF-D906-44E2-8F14-B0DEC456E167}"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Title 7"/>
          <p:cNvSpPr>
            <a:spLocks noGrp="1"/>
          </p:cNvSpPr>
          <p:nvPr>
            <p:ph type="ctrTitle"/>
          </p:nvPr>
        </p:nvSpPr>
        <p:spPr>
          <a:xfrm>
            <a:off x="2559050" y="4038600"/>
            <a:ext cx="7016750" cy="1828800"/>
          </a:xfrm>
        </p:spPr>
        <p:txBody>
          <a:bodyPr anchor="b"/>
          <a:lstStyle>
            <a:lvl1pPr>
              <a:defRPr sz="3600" cap="all" baseline="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F461B57E-011B-48DC-87BA-DCEB16469787}" type="datetime8">
              <a:rPr lang="en-US" altLang="ja-JP"/>
              <a:pPr>
                <a:defRPr/>
              </a:pPr>
              <a:t>4/9/2013 9:18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74DADD5B-C568-4EEF-BA0F-D2982FD185ED}" type="slidenum">
              <a:rPr lang="en-US" altLang="ja-JP"/>
              <a:pPr>
                <a:defRPr/>
              </a:pPr>
              <a:t>&lt;#&gt;</a:t>
            </a:fld>
            <a:endParaRPr lang="en-US" altLang="ja-JP"/>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sz="3600">
                <a:solidFill>
                  <a:schemeClr val="tx1"/>
                </a:solidFill>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4D309CA3-CD6B-4E57-ADDF-D0D33DD21403}" type="datetime8">
              <a:rPr lang="en-US" altLang="ja-JP"/>
              <a:pPr>
                <a:defRPr/>
              </a:pPr>
              <a:t>4/9/2013 9:18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328150" y="6308725"/>
            <a:ext cx="577850" cy="244475"/>
          </a:xfrm>
        </p:spPr>
        <p:txBody>
          <a:bodyPr/>
          <a:lstStyle>
            <a:lvl1pPr>
              <a:defRPr sz="1400">
                <a:solidFill>
                  <a:schemeClr val="tx1"/>
                </a:solidFill>
              </a:defRPr>
            </a:lvl1pPr>
          </a:lstStyle>
          <a:p>
            <a:pPr>
              <a:defRPr/>
            </a:pPr>
            <a:fld id="{98A5DD48-6910-402C-B4B5-F839346750C3}" type="slidenum">
              <a:rPr lang="en-US" altLang="ja-JP"/>
              <a:pPr>
                <a:defRPr/>
              </a:pPr>
              <a:t>&lt;#&gt;</a:t>
            </a:fld>
            <a:endParaRPr lang="en-US" altLang="ja-JP"/>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F771E0BF-F5B4-4406-AA71-52B086ECE114}" type="datetime8">
              <a:rPr lang="en-US" altLang="ja-JP"/>
              <a:pPr>
                <a:defRPr/>
              </a:pPr>
              <a:t>4/9/2013 9:18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3EB55B00-74ED-497A-9269-73CE29A07470}"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61B26F7D-AB6D-4855-AFC9-DAE9687DD4B0}" type="datetime8">
              <a:rPr lang="en-US" altLang="ja-JP"/>
              <a:pPr>
                <a:defRPr/>
              </a:pPr>
              <a:t>4/9/2013 9:18 PM</a:t>
            </a:fld>
            <a:endParaRPr lang="en-US" altLang="ja-JP"/>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pPr>
              <a:defRPr/>
            </a:pPr>
            <a:fld id="{FBCD1C02-D37C-4694-957C-F046749F1A7C}"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4AF95FD2-65C2-4D52-9E57-556400ABA79D}" type="datetime8">
              <a:rPr lang="en-US" altLang="ja-JP"/>
              <a:pPr>
                <a:defRPr/>
              </a:pPr>
              <a:t>4/9/2013 9:18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E107D602-6DD4-48EF-90D0-564E9AE92F58}"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a:xfrm>
            <a:off x="639763" y="31750"/>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8E49788C-73A8-4992-BF31-82D0605C84C2}" type="datetime8">
              <a:rPr lang="en-US" altLang="ja-JP"/>
              <a:pPr>
                <a:defRPr/>
              </a:pPr>
              <a:t>4/9/2013 9:18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92175"/>
            <a:ext cx="577850" cy="244475"/>
          </a:xfrm>
        </p:spPr>
        <p:txBody>
          <a:bodyPr/>
          <a:lstStyle>
            <a:lvl1pPr>
              <a:defRPr sz="1400">
                <a:solidFill>
                  <a:srgbClr val="FFFFFF"/>
                </a:solidFill>
              </a:defRPr>
            </a:lvl1pPr>
          </a:lstStyle>
          <a:p>
            <a:pPr>
              <a:defRPr/>
            </a:pPr>
            <a:fld id="{B3EDD43F-2AAE-44D4-9995-220C20AA2050}" type="slidenum">
              <a:rPr lang="en-US" altLang="ja-JP"/>
              <a:pPr>
                <a:defRPr/>
              </a:pPr>
              <a:t>&lt;#&gt;</a:t>
            </a:fld>
            <a:endParaRPr lang="en-US" altLang="ja-JP"/>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solidFill>
              </a:defRPr>
            </a:lvl1pPr>
          </a:lstStyle>
          <a:p>
            <a:pPr>
              <a:defRPr/>
            </a:pPr>
            <a:fld id="{1AB9620B-1DDF-4EE9-89C4-DF9B3783AA85}" type="datetime8">
              <a:rPr lang="en-US" altLang="ja-JP"/>
              <a:pPr>
                <a:defRPr/>
              </a:pPr>
              <a:t>4/9/2013 9:18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solidFill>
                  <a:prstClr val="black"/>
                </a:solidFill>
              </a:defRPr>
            </a:lvl1pPr>
          </a:lstStyle>
          <a:p>
            <a:pPr>
              <a:defRPr/>
            </a:pPr>
            <a:fld id="{DABDF926-F76D-4C24-91F5-1789C3987BE1}" type="slidenum">
              <a:rPr lang="en-US" altLang="ja-JP"/>
              <a:pPr>
                <a:defRPr/>
              </a:pPr>
              <a:t>&lt;#&gt;</a:t>
            </a:fld>
            <a:endParaRPr lang="en-US" altLang="ja-JP"/>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3575" y="38100"/>
            <a:ext cx="8750300" cy="869950"/>
          </a:xfrm>
        </p:spPr>
        <p:txBody>
          <a:bodyPr/>
          <a:lstStyle>
            <a:lvl1pPr algn="l">
              <a:buNone/>
              <a:defRPr sz="36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solidFill>
                  <a:prstClr val="black"/>
                </a:solidFill>
              </a:defRPr>
            </a:lvl1pPr>
          </a:lstStyle>
          <a:p>
            <a:pPr>
              <a:defRPr/>
            </a:pPr>
            <a:fld id="{50CBC76F-EE89-4259-86D8-40C4972C409E}" type="datetime8">
              <a:rPr lang="en-US" altLang="ja-JP"/>
              <a:pPr>
                <a:defRPr/>
              </a:pPr>
              <a:t>4/9/2013 9:18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defRPr>
            </a:lvl1pPr>
          </a:lstStyle>
          <a:p>
            <a:pPr>
              <a:defRPr/>
            </a:pPr>
            <a:fld id="{F36C047F-8108-49C9-AB28-D43DBCDA0EB3}" type="slidenum">
              <a:rPr lang="en-US" altLang="ja-JP"/>
              <a:pPr>
                <a:defRPr/>
              </a:pPr>
              <a:t>&lt;#&gt;</a:t>
            </a:fld>
            <a:endParaRPr lang="en-US" altLang="ja-JP"/>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340630C5-0768-4C52-9123-F7E441A3C96A}" type="datetime8">
              <a:rPr lang="en-US" altLang="ja-JP"/>
              <a:pPr>
                <a:defRPr/>
              </a:pPr>
              <a:t>4/9/2013 9:18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193B2860-50FF-48D4-BE84-2D3DEB2D6466}"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latin typeface="Tw Cen MT" pitchFamily="34" charset="0"/>
              <a:ea typeface="ＭＳ Ｐゴシック" pitchFamily="50"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88400145-DA5E-4D15-8BAC-B76322CBFF46}" type="datetime8">
              <a:rPr lang="en-US" altLang="ja-JP"/>
              <a:pPr>
                <a:defRPr/>
              </a:pPr>
              <a:t>4/9/2013 9:18 PM</a:t>
            </a:fld>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75FBB67D-B5BD-4869-B0F4-BF38977BD205}"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06790F4A-A5F2-4A5E-A6CA-04012C8BD7AC}" type="datetime8">
              <a:rPr lang="en-US" altLang="ja-JP"/>
              <a:pPr>
                <a:defRPr/>
              </a:pPr>
              <a:t>4/9/2013 9:18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8CD71EA9-8CC8-4956-A57D-9CC906BCAC43}"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B8ECA1C7-D3D7-4AA6-B0CC-A9F08EEF32B2}" type="datetime8">
              <a:rPr lang="en-US" altLang="ja-JP"/>
              <a:pPr>
                <a:defRPr/>
              </a:pPr>
              <a:t>4/9/2013 9:18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F188F773-D18A-428C-91BA-D8114505A8B4}"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kumimoji="1" sz="2000">
                <a:solidFill>
                  <a:srgbClr val="FFFFFF"/>
                </a:solidFill>
              </a:defRPr>
            </a:lvl1pPr>
          </a:lstStyle>
          <a:p>
            <a:fld id="{319D23D6-5834-4C78-906B-BAEF1020A125}" type="datetime8">
              <a:rPr lang="en-US" altLang="zh-CN"/>
              <a:pPr/>
              <a:t>4/9/2013 9:18 PM</a:t>
            </a:fld>
            <a:endParaRPr lang="en-US" altLang="zh-CN"/>
          </a:p>
        </p:txBody>
      </p:sp>
      <p:sp>
        <p:nvSpPr>
          <p:cNvPr id="10" name="Footer Placeholder 16"/>
          <p:cNvSpPr>
            <a:spLocks noGrp="1"/>
          </p:cNvSpPr>
          <p:nvPr>
            <p:ph type="ftr" sz="quarter" idx="11"/>
          </p:nvPr>
        </p:nvSpPr>
        <p:spPr>
          <a:xfrm>
            <a:off x="2259013" y="236538"/>
            <a:ext cx="6356350" cy="365125"/>
          </a:xfrm>
        </p:spPr>
        <p:txBody>
          <a:bodyPr/>
          <a:lstStyle>
            <a:lvl1pPr>
              <a:defRPr kumimoji="1"/>
            </a:lvl1pPr>
          </a:lstStyle>
          <a:p>
            <a:pPr>
              <a:defRPr/>
            </a:pPr>
            <a:endParaRPr lang="en-US" altLang="zh-CN"/>
          </a:p>
        </p:txBody>
      </p:sp>
      <p:sp>
        <p:nvSpPr>
          <p:cNvPr id="11" name="Slide Number Placeholder 28"/>
          <p:cNvSpPr>
            <a:spLocks noGrp="1"/>
          </p:cNvSpPr>
          <p:nvPr>
            <p:ph type="sldNum" sz="quarter" idx="12"/>
          </p:nvPr>
        </p:nvSpPr>
        <p:spPr>
          <a:xfrm>
            <a:off x="8667750" y="228600"/>
            <a:ext cx="908050" cy="381000"/>
          </a:xfrm>
        </p:spPr>
        <p:txBody>
          <a:bodyPr/>
          <a:lstStyle>
            <a:lvl1pPr>
              <a:defRPr kumimoji="1" sz="1400"/>
            </a:lvl1pPr>
          </a:lstStyle>
          <a:p>
            <a:fld id="{52BA8A9F-A2D0-455B-9F8F-82914B6453A9}" type="slidenum">
              <a:rPr lang="en-US" altLang="zh-CN"/>
              <a:pPr/>
              <a:t>&lt;#&gt;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kumimoji="1"/>
            </a:lvl1pPr>
          </a:lstStyle>
          <a:p>
            <a:fld id="{920334D5-7BE0-4B90-9D4E-1EFD318DD431}" type="datetime8">
              <a:rPr lang="en-US" altLang="zh-CN"/>
              <a:pPr/>
              <a:t>4/9/2013 9:18 PM</a:t>
            </a:fld>
            <a:endParaRPr lang="en-US" altLang="zh-CN"/>
          </a:p>
        </p:txBody>
      </p:sp>
      <p:sp>
        <p:nvSpPr>
          <p:cNvPr id="5" name="Footer Placeholder 4"/>
          <p:cNvSpPr>
            <a:spLocks noGrp="1"/>
          </p:cNvSpPr>
          <p:nvPr>
            <p:ph type="ftr" sz="quarter" idx="11"/>
          </p:nvPr>
        </p:nvSpPr>
        <p:spPr/>
        <p:txBody>
          <a:bodyPr/>
          <a:lstStyle>
            <a:lvl1pPr>
              <a:defRPr kumimoji="1"/>
            </a:lvl1pPr>
          </a:lstStyle>
          <a:p>
            <a:pPr>
              <a:defRPr/>
            </a:pPr>
            <a:endParaRPr lang="en-US" altLang="zh-CN"/>
          </a:p>
        </p:txBody>
      </p:sp>
      <p:sp>
        <p:nvSpPr>
          <p:cNvPr id="6" name="Slide Number Placeholder 5"/>
          <p:cNvSpPr>
            <a:spLocks noGrp="1"/>
          </p:cNvSpPr>
          <p:nvPr>
            <p:ph type="sldNum" sz="quarter" idx="12"/>
          </p:nvPr>
        </p:nvSpPr>
        <p:spPr/>
        <p:txBody>
          <a:bodyPr/>
          <a:lstStyle>
            <a:lvl1pPr>
              <a:defRPr kumimoji="1" sz="1400">
                <a:solidFill>
                  <a:srgbClr val="FFFFFF"/>
                </a:solidFill>
              </a:defRPr>
            </a:lvl1pPr>
          </a:lstStyle>
          <a:p>
            <a:fld id="{498C60DA-70CE-41B4-B3BB-CECB67507036}" type="slidenum">
              <a:rPr lang="en-US" altLang="zh-CN"/>
              <a:pPr/>
              <a:t>&lt;#&gt;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02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5" name="Date Placeholder 3"/>
          <p:cNvSpPr>
            <a:spLocks noGrp="1"/>
          </p:cNvSpPr>
          <p:nvPr>
            <p:ph type="dt" sz="half" idx="2"/>
          </p:nvPr>
        </p:nvSpPr>
        <p:spPr>
          <a:xfrm>
            <a:off x="7099300" y="6248400"/>
            <a:ext cx="23939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chemeClr val="tx2"/>
                </a:solidFill>
                <a:ea typeface="ＭＳ Ｐゴシック" pitchFamily="50" charset="-128"/>
              </a:defRPr>
            </a:lvl1pPr>
          </a:lstStyle>
          <a:p>
            <a:pPr>
              <a:defRPr/>
            </a:pPr>
            <a:fld id="{9084DF7B-AB98-4D39-8AC9-2192344B9987}" type="datetime8">
              <a:rPr lang="en-US" altLang="ja-JP"/>
              <a:pPr>
                <a:defRPr/>
              </a:pPr>
              <a:t>4/9/2013 9:18 PM</a:t>
            </a:fld>
            <a:endParaRPr lang="en-US" altLang="ja-JP"/>
          </a:p>
        </p:txBody>
      </p:sp>
      <p:sp>
        <p:nvSpPr>
          <p:cNvPr id="16" name="Footer Placeholder 4"/>
          <p:cNvSpPr>
            <a:spLocks noGrp="1"/>
          </p:cNvSpPr>
          <p:nvPr>
            <p:ph type="ftr" sz="quarter" idx="3"/>
          </p:nvPr>
        </p:nvSpPr>
        <p:spPr>
          <a:xfrm>
            <a:off x="495300" y="6248400"/>
            <a:ext cx="60372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latin typeface="Tw Cen MT" pitchFamily="34" charset="0"/>
                <a:ea typeface="ＭＳ Ｐゴシック" pitchFamily="50" charset="-128"/>
                <a:cs typeface="+mn-cs"/>
              </a:defRPr>
            </a:lvl1pPr>
          </a:lstStyle>
          <a:p>
            <a:pPr>
              <a:defRPr/>
            </a:pPr>
            <a:endParaRPr lang="en-US" altLang="ja-JP"/>
          </a:p>
        </p:txBody>
      </p:sp>
      <p:sp>
        <p:nvSpPr>
          <p:cNvPr id="17" name="Slide Number Placeholder 5"/>
          <p:cNvSpPr>
            <a:spLocks noGrp="1"/>
          </p:cNvSpPr>
          <p:nvPr>
            <p:ph type="sldNum" sz="quarter" idx="4"/>
          </p:nvPr>
        </p:nvSpPr>
        <p:spPr>
          <a:xfrm rot="5400000">
            <a:off x="-102393" y="826293"/>
            <a:ext cx="533400" cy="265113"/>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chemeClr val="tx2"/>
                </a:solidFill>
                <a:ea typeface="ＭＳ Ｐゴシック" pitchFamily="50" charset="-128"/>
              </a:defRPr>
            </a:lvl1pPr>
          </a:lstStyle>
          <a:p>
            <a:pPr>
              <a:defRPr/>
            </a:pPr>
            <a:fld id="{F7A641BB-EAA8-4C21-AC8D-0F8C17A65EF1}"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ＭＳ Ｐゴシック" charset="0"/>
        </a:defRPr>
      </a:lvl1pPr>
      <a:lvl2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ＭＳ Ｐゴシック" charset="0"/>
        </a:defRPr>
      </a:lvl2pPr>
      <a:lvl3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ＭＳ Ｐゴシック" charset="0"/>
        </a:defRPr>
      </a:lvl3pPr>
      <a:lvl4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ＭＳ Ｐゴシック" charset="0"/>
        </a:defRPr>
      </a:lvl4pPr>
      <a:lvl5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ＭＳ Ｐゴシック"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218"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9219"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defRPr>
            </a:lvl1pPr>
          </a:lstStyle>
          <a:p>
            <a:fld id="{39CBDFDD-C9BA-473F-B37E-2D5B0D2E01AA}" type="datetime8">
              <a:rPr lang="en-US" altLang="zh-CN"/>
              <a:pPr/>
              <a:t>4/9/2013 9:18 PM</a:t>
            </a:fld>
            <a:endParaRPr lang="en-US" altLang="zh-CN"/>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ＭＳ Ｐゴシック" pitchFamily="50" charset="-128"/>
                <a:ea typeface="ＭＳ Ｐゴシック" pitchFamily="50" charset="-128"/>
                <a:cs typeface="+mn-cs"/>
              </a:defRPr>
            </a:lvl1pPr>
          </a:lstStyle>
          <a:p>
            <a:pPr>
              <a:defRPr/>
            </a:pPr>
            <a:endParaRPr lang="en-US" altLang="zh-CN"/>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ltLang="zh-CN">
              <a:solidFill>
                <a:srgbClr val="FFFFFF"/>
              </a:solidFill>
              <a:ea typeface="SimSun" pitchFamily="2" charset="-122"/>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defRPr>
            </a:lvl1pPr>
          </a:lstStyle>
          <a:p>
            <a:fld id="{8CD155F9-67D7-494B-A182-3AC3A381B798}" type="slidenum">
              <a:rPr lang="en-US" altLang="zh-CN"/>
              <a:pPr/>
              <a:t>&lt;#&gt;</a:t>
            </a:fld>
            <a:endParaRPr lang="en-US" altLang="zh-CN"/>
          </a:p>
        </p:txBody>
      </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ＭＳ Ｐゴシック" charset="0"/>
        </a:defRPr>
      </a:lvl1pPr>
      <a:lvl2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ＭＳ Ｐゴシック" charset="0"/>
        </a:defRPr>
      </a:lvl2pPr>
      <a:lvl3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ＭＳ Ｐゴシック" charset="0"/>
        </a:defRPr>
      </a:lvl3pPr>
      <a:lvl4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ＭＳ Ｐゴシック" charset="0"/>
        </a:defRPr>
      </a:lvl4pPr>
      <a:lvl5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ＭＳ Ｐゴシック" charset="0"/>
        </a:defRPr>
      </a:lvl5pPr>
      <a:lvl6pPr marL="457200" algn="l" rtl="0" fontAlgn="base">
        <a:spcBef>
          <a:spcPct val="0"/>
        </a:spcBef>
        <a:spcAft>
          <a:spcPct val="0"/>
        </a:spcAft>
        <a:defRPr kumimoji="1" sz="4400">
          <a:solidFill>
            <a:schemeClr val="tx2"/>
          </a:solidFill>
          <a:latin typeface="Tw Cen MT"/>
        </a:defRPr>
      </a:lvl6pPr>
      <a:lvl7pPr marL="914400" algn="l" rtl="0" fontAlgn="base">
        <a:spcBef>
          <a:spcPct val="0"/>
        </a:spcBef>
        <a:spcAft>
          <a:spcPct val="0"/>
        </a:spcAft>
        <a:defRPr kumimoji="1" sz="4400">
          <a:solidFill>
            <a:schemeClr val="tx2"/>
          </a:solidFill>
          <a:latin typeface="Tw Cen MT"/>
        </a:defRPr>
      </a:lvl7pPr>
      <a:lvl8pPr marL="1371600" algn="l" rtl="0" fontAlgn="base">
        <a:spcBef>
          <a:spcPct val="0"/>
        </a:spcBef>
        <a:spcAft>
          <a:spcPct val="0"/>
        </a:spcAft>
        <a:defRPr kumimoji="1" sz="4400">
          <a:solidFill>
            <a:schemeClr val="tx2"/>
          </a:solidFill>
          <a:latin typeface="Tw Cen MT"/>
        </a:defRPr>
      </a:lvl8pPr>
      <a:lvl9pPr marL="1828800" algn="l" rtl="0" fontAlgn="base">
        <a:spcBef>
          <a:spcPct val="0"/>
        </a:spcBef>
        <a:spcAft>
          <a:spcPct val="0"/>
        </a:spcAft>
        <a:defRPr kumimoji="1"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9458"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9459"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charset="-128"/>
              </a:defRPr>
            </a:lvl1pPr>
          </a:lstStyle>
          <a:p>
            <a:pPr>
              <a:defRPr/>
            </a:pPr>
            <a:fld id="{D19F86BA-F99F-4CFC-B46E-9D41B804530E}" type="datetime8">
              <a:rPr lang="en-US" altLang="ja-JP"/>
              <a:pPr>
                <a:defRPr/>
              </a:pPr>
              <a:t>4/9/2013 9:18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charset="-128"/>
              </a:defRPr>
            </a:lvl1pPr>
          </a:lstStyle>
          <a:p>
            <a:pPr>
              <a:defRPr/>
            </a:pPr>
            <a:fld id="{926239BC-44D2-4674-BB07-990E2103115C}"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61" r:id="rId10"/>
    <p:sldLayoutId id="2147484591"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1746"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3174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charset="-128"/>
              </a:defRPr>
            </a:lvl1pPr>
          </a:lstStyle>
          <a:p>
            <a:pPr>
              <a:defRPr/>
            </a:pPr>
            <a:fld id="{6FFE4960-7B88-46A7-933A-4CE777FFA4A9}" type="datetime8">
              <a:rPr lang="en-US" altLang="ja-JP"/>
              <a:pPr>
                <a:defRPr/>
              </a:pPr>
              <a:t>4/9/2013 9:18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charset="-128"/>
              </a:defRPr>
            </a:lvl1pPr>
          </a:lstStyle>
          <a:p>
            <a:pPr>
              <a:defRPr/>
            </a:pPr>
            <a:fld id="{E557BAF9-498B-4DBB-8822-3AA42A95A273}"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562" r:id="rId10"/>
    <p:sldLayoutId id="2147484601"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4034"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44035"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charset="-128"/>
              </a:defRPr>
            </a:lvl1pPr>
          </a:lstStyle>
          <a:p>
            <a:pPr>
              <a:defRPr/>
            </a:pPr>
            <a:fld id="{E06B4F5B-B026-42B6-A644-92FE89FA718B}" type="datetime8">
              <a:rPr lang="en-US" altLang="ja-JP"/>
              <a:pPr>
                <a:defRPr/>
              </a:pPr>
              <a:t>4/9/2013 9:18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charset="-128"/>
              </a:defRPr>
            </a:lvl1pPr>
          </a:lstStyle>
          <a:p>
            <a:pPr>
              <a:defRPr/>
            </a:pPr>
            <a:fld id="{EF9C859E-5135-4F4A-B689-99E57C6E92E4}"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 id="2147484610" r:id="rId9"/>
    <p:sldLayoutId id="2147484563" r:id="rId10"/>
    <p:sldLayoutId id="2147484611"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6322"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56323"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charset="-128"/>
              </a:defRPr>
            </a:lvl1pPr>
          </a:lstStyle>
          <a:p>
            <a:pPr>
              <a:defRPr/>
            </a:pPr>
            <a:fld id="{E35FEE27-60EE-4C6E-B215-00E797B02D30}" type="datetime8">
              <a:rPr lang="en-US" altLang="ja-JP"/>
              <a:pPr>
                <a:defRPr/>
              </a:pPr>
              <a:t>4/9/2013 9:18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charset="-128"/>
              </a:defRPr>
            </a:lvl1pPr>
          </a:lstStyle>
          <a:p>
            <a:pPr>
              <a:defRPr/>
            </a:pPr>
            <a:fld id="{5F7A5F53-1954-490E-B466-007D0899D432}"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564" r:id="rId10"/>
    <p:sldLayoutId id="2147484621"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68610"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68611"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charset="-128"/>
              </a:defRPr>
            </a:lvl1pPr>
          </a:lstStyle>
          <a:p>
            <a:pPr>
              <a:defRPr/>
            </a:pPr>
            <a:fld id="{615B7ECE-48F4-404F-B568-3942AF80F026}" type="datetime8">
              <a:rPr lang="en-US" altLang="ja-JP"/>
              <a:pPr>
                <a:defRPr/>
              </a:pPr>
              <a:t>4/9/2013 9:18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charset="-128"/>
              </a:defRPr>
            </a:lvl1pPr>
          </a:lstStyle>
          <a:p>
            <a:pPr>
              <a:defRPr/>
            </a:pPr>
            <a:fld id="{43114306-64BE-421D-98F3-6CBA26E86146}"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622" r:id="rId1"/>
    <p:sldLayoutId id="2147484623" r:id="rId2"/>
    <p:sldLayoutId id="2147484624" r:id="rId3"/>
    <p:sldLayoutId id="2147484625" r:id="rId4"/>
    <p:sldLayoutId id="2147484626" r:id="rId5"/>
    <p:sldLayoutId id="2147484627" r:id="rId6"/>
    <p:sldLayoutId id="2147484628" r:id="rId7"/>
    <p:sldLayoutId id="2147484629" r:id="rId8"/>
    <p:sldLayoutId id="2147484630" r:id="rId9"/>
    <p:sldLayoutId id="2147484565" r:id="rId10"/>
    <p:sldLayoutId id="2147484631"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diagramData" Target="../diagrams/data1.xml"/><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image" Target="../media/image25.emf"/><Relationship Id="rId5" Type="http://schemas.openxmlformats.org/officeDocument/2006/relationships/diagramQuickStyle" Target="../diagrams/quickStyle1.xml"/><Relationship Id="rId10" Type="http://schemas.openxmlformats.org/officeDocument/2006/relationships/image" Target="../media/image24.emf"/><Relationship Id="rId4" Type="http://schemas.openxmlformats.org/officeDocument/2006/relationships/diagramLayout" Target="../diagrams/layout1.xml"/><Relationship Id="rId9"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51.xm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4.xml"/><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5.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6.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51.xml"/><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8.xml"/><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9.xml"/><Relationship Id="rId1" Type="http://schemas.openxmlformats.org/officeDocument/2006/relationships/slideLayout" Target="../slideLayouts/slideLayout51.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51.xml"/><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図1"/>
          <p:cNvPicPr>
            <a:picLocks noChangeAspect="1" noChangeArrowheads="1"/>
          </p:cNvPicPr>
          <p:nvPr/>
        </p:nvPicPr>
        <p:blipFill>
          <a:blip r:embed="rId3"/>
          <a:srcRect/>
          <a:stretch>
            <a:fillRect/>
          </a:stretch>
        </p:blipFill>
        <p:spPr bwMode="auto">
          <a:xfrm>
            <a:off x="806450" y="188913"/>
            <a:ext cx="8293100" cy="5916612"/>
          </a:xfrm>
          <a:prstGeom prst="rect">
            <a:avLst/>
          </a:prstGeom>
          <a:noFill/>
        </p:spPr>
      </p:pic>
      <p:sp>
        <p:nvSpPr>
          <p:cNvPr id="281603"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2200" smtClean="0">
                <a:solidFill>
                  <a:srgbClr val="FFFFFF"/>
                </a:solidFill>
                <a:latin typeface="ＭＳ Ｐゴシック" charset="-128"/>
                <a:ea typeface="ＭＳ Ｐゴシック" charset="-128"/>
              </a:rPr>
              <a:t/>
            </a:r>
            <a:br>
              <a:rPr lang="ja-JP" altLang="en-US" sz="2200" smtClean="0">
                <a:solidFill>
                  <a:srgbClr val="FFFFFF"/>
                </a:solidFill>
                <a:latin typeface="ＭＳ Ｐゴシック" charset="-128"/>
                <a:ea typeface="ＭＳ Ｐゴシック" charset="-128"/>
              </a:rPr>
            </a:br>
            <a:endParaRPr lang="ja-JP" altLang="en-US" sz="2200" smtClean="0">
              <a:solidFill>
                <a:srgbClr val="FFFFFF"/>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29" name="Group 3"/>
          <p:cNvGrpSpPr>
            <a:grpSpLocks noChangeAspect="1"/>
          </p:cNvGrpSpPr>
          <p:nvPr/>
        </p:nvGrpSpPr>
        <p:grpSpPr bwMode="auto">
          <a:xfrm>
            <a:off x="6516688" y="1279525"/>
            <a:ext cx="3133725" cy="2755900"/>
            <a:chOff x="3649" y="672"/>
            <a:chExt cx="2015" cy="1920"/>
          </a:xfrm>
        </p:grpSpPr>
        <p:sp>
          <p:nvSpPr>
            <p:cNvPr id="99363" name="Oval 4"/>
            <p:cNvSpPr>
              <a:spLocks noChangeAspect="1" noChangeArrowheads="1"/>
            </p:cNvSpPr>
            <p:nvPr/>
          </p:nvSpPr>
          <p:spPr bwMode="auto">
            <a:xfrm>
              <a:off x="3649" y="672"/>
              <a:ext cx="1968" cy="1920"/>
            </a:xfrm>
            <a:prstGeom prst="ellipse">
              <a:avLst/>
            </a:prstGeom>
            <a:solidFill>
              <a:srgbClr val="CCCCFF"/>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99364" name="Text Box 5"/>
            <p:cNvSpPr txBox="1">
              <a:spLocks noChangeAspect="1" noChangeArrowheads="1"/>
            </p:cNvSpPr>
            <p:nvPr/>
          </p:nvSpPr>
          <p:spPr bwMode="auto">
            <a:xfrm>
              <a:off x="5184" y="1420"/>
              <a:ext cx="480" cy="420"/>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3400" b="1">
                  <a:latin typeface="ＭＳ Ｐゴシック" charset="-128"/>
                  <a:ea typeface="ＭＳ Ｐゴシック" charset="-128"/>
                </a:rPr>
                <a:t>Ｈ</a:t>
              </a:r>
            </a:p>
          </p:txBody>
        </p:sp>
      </p:grpSp>
      <p:grpSp>
        <p:nvGrpSpPr>
          <p:cNvPr id="99330" name="Group 9"/>
          <p:cNvGrpSpPr>
            <a:grpSpLocks/>
          </p:cNvGrpSpPr>
          <p:nvPr/>
        </p:nvGrpSpPr>
        <p:grpSpPr bwMode="auto">
          <a:xfrm>
            <a:off x="6761163" y="1771650"/>
            <a:ext cx="2959100" cy="2589213"/>
            <a:chOff x="3931" y="1116"/>
            <a:chExt cx="1721" cy="1631"/>
          </a:xfrm>
        </p:grpSpPr>
        <p:sp>
          <p:nvSpPr>
            <p:cNvPr id="99359" name="Oval 10"/>
            <p:cNvSpPr>
              <a:spLocks noChangeAspect="1" noChangeArrowheads="1"/>
            </p:cNvSpPr>
            <p:nvPr/>
          </p:nvSpPr>
          <p:spPr bwMode="auto">
            <a:xfrm>
              <a:off x="3931" y="1116"/>
              <a:ext cx="1258" cy="1128"/>
            </a:xfrm>
            <a:prstGeom prst="ellipse">
              <a:avLst/>
            </a:prstGeom>
            <a:solidFill>
              <a:srgbClr val="CCFF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grpSp>
          <p:nvGrpSpPr>
            <p:cNvPr id="99360" name="Group 11"/>
            <p:cNvGrpSpPr>
              <a:grpSpLocks noChangeAspect="1"/>
            </p:cNvGrpSpPr>
            <p:nvPr/>
          </p:nvGrpSpPr>
          <p:grpSpPr bwMode="auto">
            <a:xfrm>
              <a:off x="4959" y="1680"/>
              <a:ext cx="693" cy="1067"/>
              <a:chOff x="4753" y="1824"/>
              <a:chExt cx="767" cy="1180"/>
            </a:xfrm>
          </p:grpSpPr>
          <p:sp>
            <p:nvSpPr>
              <p:cNvPr id="99361" name="Text Box 12"/>
              <p:cNvSpPr txBox="1">
                <a:spLocks noChangeAspect="1" noChangeArrowheads="1"/>
              </p:cNvSpPr>
              <p:nvPr/>
            </p:nvSpPr>
            <p:spPr bwMode="auto">
              <a:xfrm>
                <a:off x="4753" y="2690"/>
                <a:ext cx="767" cy="314"/>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2400" b="1">
                    <a:latin typeface="ＭＳ Ｐゴシック" charset="-128"/>
                    <a:ea typeface="ＭＳ Ｐゴシック" charset="-128"/>
                  </a:rPr>
                  <a:t>Ｈ０４</a:t>
                </a:r>
              </a:p>
            </p:txBody>
          </p:sp>
          <p:sp>
            <p:nvSpPr>
              <p:cNvPr id="99362" name="Line 13"/>
              <p:cNvSpPr>
                <a:spLocks noChangeAspect="1" noChangeShapeType="1"/>
              </p:cNvSpPr>
              <p:nvPr/>
            </p:nvSpPr>
            <p:spPr bwMode="auto">
              <a:xfrm flipV="1">
                <a:off x="4848" y="1824"/>
                <a:ext cx="0" cy="912"/>
              </a:xfrm>
              <a:prstGeom prst="line">
                <a:avLst/>
              </a:prstGeom>
              <a:noFill/>
              <a:ln w="38100">
                <a:solidFill>
                  <a:schemeClr val="tx1"/>
                </a:solidFill>
                <a:round/>
                <a:headEnd/>
                <a:tailEnd type="triangle" w="med" len="med"/>
              </a:ln>
            </p:spPr>
            <p:txBody>
              <a:bodyPr lIns="91432" tIns="45716" rIns="91432" bIns="45716">
                <a:spAutoFit/>
              </a:bodyPr>
              <a:lstStyle/>
              <a:p>
                <a:endParaRPr lang="ja-JP" altLang="en-US"/>
              </a:p>
            </p:txBody>
          </p:sp>
        </p:grpSp>
      </p:grpSp>
      <p:sp>
        <p:nvSpPr>
          <p:cNvPr id="14352" name="Text Box 16"/>
          <p:cNvSpPr txBox="1">
            <a:spLocks noChangeAspect="1" noChangeArrowheads="1"/>
          </p:cNvSpPr>
          <p:nvPr/>
        </p:nvSpPr>
        <p:spPr bwMode="auto">
          <a:xfrm>
            <a:off x="160338" y="1162050"/>
            <a:ext cx="1774825" cy="450850"/>
          </a:xfrm>
          <a:prstGeom prst="rect">
            <a:avLst/>
          </a:prstGeom>
          <a:noFill/>
          <a:ln w="9525">
            <a:noFill/>
            <a:miter lim="800000"/>
            <a:headEnd/>
            <a:tailEnd/>
          </a:ln>
          <a:effectLst/>
        </p:spPr>
        <p:txBody>
          <a:bodyPr lIns="86387" tIns="43193" rIns="86387" bIns="43193">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eaLnBrk="0" hangingPunct="0">
              <a:spcBef>
                <a:spcPct val="50000"/>
              </a:spcBef>
              <a:defRPr/>
            </a:pPr>
            <a:r>
              <a:rPr lang="ja-JP" altLang="en-US" sz="2400" b="1" dirty="0" smtClean="0">
                <a:effectLst>
                  <a:outerShdw blurRad="38100" dist="38100" dir="2700000" algn="tl">
                    <a:srgbClr val="C0C0C0"/>
                  </a:outerShdw>
                </a:effectLst>
                <a:latin typeface="Times New Roman" pitchFamily="18" charset="0"/>
                <a:ea typeface="ＭＳ Ｐゴシック" pitchFamily="50" charset="-128"/>
              </a:rPr>
              <a:t>上位階層</a:t>
            </a:r>
          </a:p>
        </p:txBody>
      </p:sp>
      <p:sp>
        <p:nvSpPr>
          <p:cNvPr id="14353" name="Text Box 17"/>
          <p:cNvSpPr txBox="1">
            <a:spLocks noChangeAspect="1" noChangeArrowheads="1"/>
          </p:cNvSpPr>
          <p:nvPr/>
        </p:nvSpPr>
        <p:spPr bwMode="auto">
          <a:xfrm>
            <a:off x="160338" y="6153150"/>
            <a:ext cx="1774825" cy="450850"/>
          </a:xfrm>
          <a:prstGeom prst="rect">
            <a:avLst/>
          </a:prstGeom>
          <a:noFill/>
          <a:ln w="9525">
            <a:noFill/>
            <a:miter lim="800000"/>
            <a:headEnd/>
            <a:tailEnd/>
          </a:ln>
          <a:effectLst/>
        </p:spPr>
        <p:txBody>
          <a:bodyPr lIns="86387" tIns="43193" rIns="86387" bIns="43193">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eaLnBrk="0" hangingPunct="0">
              <a:spcBef>
                <a:spcPct val="50000"/>
              </a:spcBef>
              <a:defRPr/>
            </a:pPr>
            <a:r>
              <a:rPr lang="ja-JP" altLang="en-US" sz="2400" b="1" dirty="0" smtClean="0">
                <a:effectLst>
                  <a:outerShdw blurRad="38100" dist="38100" dir="2700000" algn="tl">
                    <a:srgbClr val="C0C0C0"/>
                  </a:outerShdw>
                </a:effectLst>
                <a:latin typeface="Times New Roman" pitchFamily="18" charset="0"/>
                <a:ea typeface="ＭＳ Ｐゴシック" pitchFamily="50" charset="-128"/>
              </a:rPr>
              <a:t>下位階層</a:t>
            </a:r>
          </a:p>
        </p:txBody>
      </p:sp>
      <p:sp>
        <p:nvSpPr>
          <p:cNvPr id="99333" name="AutoShape 18"/>
          <p:cNvSpPr>
            <a:spLocks noChangeAspect="1" noChangeArrowheads="1"/>
          </p:cNvSpPr>
          <p:nvPr/>
        </p:nvSpPr>
        <p:spPr bwMode="auto">
          <a:xfrm>
            <a:off x="500063" y="1684338"/>
            <a:ext cx="354012" cy="4468812"/>
          </a:xfrm>
          <a:prstGeom prst="downArrow">
            <a:avLst>
              <a:gd name="adj1" fmla="val 33333"/>
              <a:gd name="adj2" fmla="val 107707"/>
            </a:avLst>
          </a:prstGeom>
          <a:solidFill>
            <a:srgbClr val="FFCCCC"/>
          </a:solidFill>
          <a:ln w="9525">
            <a:noFill/>
            <a:miter lim="800000"/>
            <a:headEnd/>
            <a:tailEnd/>
          </a:ln>
          <a:effectLst>
            <a:prstShdw prst="shdw17" dist="17961" dir="2700000">
              <a:srgbClr val="997A7A">
                <a:alpha val="74997"/>
              </a:srgbClr>
            </a:prstShdw>
          </a:effectLst>
        </p:spPr>
        <p:txBody>
          <a:bodyPr lIns="91425" tIns="45712" rIns="91425" bIns="45712">
            <a:spAutoFit/>
          </a:bodyPr>
          <a:lstStyle/>
          <a:p>
            <a:endParaRPr lang="ja-JP" altLang="en-US">
              <a:latin typeface="Arial" charset="0"/>
              <a:ea typeface="ＭＳ Ｐゴシック" charset="-128"/>
            </a:endParaRPr>
          </a:p>
        </p:txBody>
      </p:sp>
      <p:grpSp>
        <p:nvGrpSpPr>
          <p:cNvPr id="99334" name="Group 20"/>
          <p:cNvGrpSpPr>
            <a:grpSpLocks/>
          </p:cNvGrpSpPr>
          <p:nvPr/>
        </p:nvGrpSpPr>
        <p:grpSpPr bwMode="auto">
          <a:xfrm>
            <a:off x="6781800" y="1978025"/>
            <a:ext cx="2443163" cy="2779713"/>
            <a:chOff x="3943" y="1246"/>
            <a:chExt cx="1421" cy="1751"/>
          </a:xfrm>
        </p:grpSpPr>
        <p:sp>
          <p:nvSpPr>
            <p:cNvPr id="99356" name="Oval 21"/>
            <p:cNvSpPr>
              <a:spLocks noChangeAspect="1" noChangeArrowheads="1"/>
            </p:cNvSpPr>
            <p:nvPr/>
          </p:nvSpPr>
          <p:spPr bwMode="auto">
            <a:xfrm>
              <a:off x="3943" y="1246"/>
              <a:ext cx="955" cy="868"/>
            </a:xfrm>
            <a:prstGeom prst="ellipse">
              <a:avLst/>
            </a:prstGeom>
            <a:solidFill>
              <a:srgbClr val="FFFF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99357" name="Text Box 22"/>
            <p:cNvSpPr txBox="1">
              <a:spLocks noChangeAspect="1" noChangeArrowheads="1"/>
            </p:cNvSpPr>
            <p:nvPr/>
          </p:nvSpPr>
          <p:spPr bwMode="auto">
            <a:xfrm>
              <a:off x="4585" y="2713"/>
              <a:ext cx="779" cy="284"/>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2400" b="1">
                  <a:latin typeface="ＭＳ Ｐゴシック" charset="-128"/>
                  <a:ea typeface="ＭＳ Ｐゴシック" charset="-128"/>
                </a:rPr>
                <a:t>Ｈ０４Ｍ</a:t>
              </a:r>
            </a:p>
          </p:txBody>
        </p:sp>
        <p:sp>
          <p:nvSpPr>
            <p:cNvPr id="99358" name="Line 23"/>
            <p:cNvSpPr>
              <a:spLocks noChangeAspect="1" noChangeShapeType="1"/>
            </p:cNvSpPr>
            <p:nvPr/>
          </p:nvSpPr>
          <p:spPr bwMode="auto">
            <a:xfrm flipV="1">
              <a:off x="4702" y="1680"/>
              <a:ext cx="0" cy="1041"/>
            </a:xfrm>
            <a:prstGeom prst="line">
              <a:avLst/>
            </a:prstGeom>
            <a:noFill/>
            <a:ln w="38100">
              <a:solidFill>
                <a:schemeClr val="tx1"/>
              </a:solidFill>
              <a:round/>
              <a:headEnd/>
              <a:tailEnd type="triangle" w="med" len="med"/>
            </a:ln>
          </p:spPr>
          <p:txBody>
            <a:bodyPr lIns="91432" tIns="45716" rIns="91432" bIns="45716">
              <a:spAutoFit/>
            </a:bodyPr>
            <a:lstStyle/>
            <a:p>
              <a:endParaRPr lang="ja-JP" altLang="en-US"/>
            </a:p>
          </p:txBody>
        </p:sp>
      </p:grpSp>
      <p:grpSp>
        <p:nvGrpSpPr>
          <p:cNvPr id="99335" name="Group 28"/>
          <p:cNvGrpSpPr>
            <a:grpSpLocks/>
          </p:cNvGrpSpPr>
          <p:nvPr/>
        </p:nvGrpSpPr>
        <p:grpSpPr bwMode="auto">
          <a:xfrm>
            <a:off x="6780213" y="2184400"/>
            <a:ext cx="3125787" cy="2995613"/>
            <a:chOff x="3943" y="1376"/>
            <a:chExt cx="1817" cy="1887"/>
          </a:xfrm>
        </p:grpSpPr>
        <p:sp>
          <p:nvSpPr>
            <p:cNvPr id="99353" name="Oval 29"/>
            <p:cNvSpPr>
              <a:spLocks noChangeAspect="1" noChangeArrowheads="1"/>
            </p:cNvSpPr>
            <p:nvPr/>
          </p:nvSpPr>
          <p:spPr bwMode="auto">
            <a:xfrm>
              <a:off x="3943" y="1376"/>
              <a:ext cx="607" cy="608"/>
            </a:xfrm>
            <a:prstGeom prst="ellipse">
              <a:avLst/>
            </a:prstGeom>
            <a:solidFill>
              <a:srgbClr val="FFCC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99354" name="Text Box 30"/>
            <p:cNvSpPr txBox="1">
              <a:spLocks noChangeAspect="1" noChangeArrowheads="1"/>
            </p:cNvSpPr>
            <p:nvPr/>
          </p:nvSpPr>
          <p:spPr bwMode="auto">
            <a:xfrm>
              <a:off x="4329" y="2979"/>
              <a:ext cx="1431" cy="284"/>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2400" b="1">
                  <a:latin typeface="ＭＳ Ｐゴシック" charset="-128"/>
                  <a:ea typeface="ＭＳ Ｐゴシック" charset="-128"/>
                </a:rPr>
                <a:t>Ｈ０４Ｍ　１／００</a:t>
              </a:r>
            </a:p>
          </p:txBody>
        </p:sp>
        <p:sp>
          <p:nvSpPr>
            <p:cNvPr id="99355" name="Line 31"/>
            <p:cNvSpPr>
              <a:spLocks noChangeAspect="1" noChangeShapeType="1"/>
            </p:cNvSpPr>
            <p:nvPr/>
          </p:nvSpPr>
          <p:spPr bwMode="auto">
            <a:xfrm flipV="1">
              <a:off x="4404" y="1680"/>
              <a:ext cx="1" cy="1303"/>
            </a:xfrm>
            <a:prstGeom prst="line">
              <a:avLst/>
            </a:prstGeom>
            <a:noFill/>
            <a:ln w="38100">
              <a:solidFill>
                <a:schemeClr val="tx1"/>
              </a:solidFill>
              <a:round/>
              <a:headEnd/>
              <a:tailEnd type="triangle" w="med" len="med"/>
            </a:ln>
          </p:spPr>
          <p:txBody>
            <a:bodyPr lIns="91432" tIns="45716" rIns="91432" bIns="45716">
              <a:spAutoFit/>
            </a:bodyPr>
            <a:lstStyle/>
            <a:p>
              <a:endParaRPr lang="ja-JP" altLang="en-US"/>
            </a:p>
          </p:txBody>
        </p:sp>
      </p:grpSp>
      <p:grpSp>
        <p:nvGrpSpPr>
          <p:cNvPr id="99336" name="Group 34"/>
          <p:cNvGrpSpPr>
            <a:grpSpLocks/>
          </p:cNvGrpSpPr>
          <p:nvPr/>
        </p:nvGrpSpPr>
        <p:grpSpPr bwMode="auto">
          <a:xfrm>
            <a:off x="6762750" y="2422525"/>
            <a:ext cx="2462213" cy="3368675"/>
            <a:chOff x="3934" y="1487"/>
            <a:chExt cx="1432" cy="2122"/>
          </a:xfrm>
        </p:grpSpPr>
        <p:sp>
          <p:nvSpPr>
            <p:cNvPr id="99350" name="Oval 35"/>
            <p:cNvSpPr>
              <a:spLocks noChangeAspect="1" noChangeArrowheads="1"/>
            </p:cNvSpPr>
            <p:nvPr/>
          </p:nvSpPr>
          <p:spPr bwMode="auto">
            <a:xfrm>
              <a:off x="3948" y="1487"/>
              <a:ext cx="348" cy="321"/>
            </a:xfrm>
            <a:prstGeom prst="ellipse">
              <a:avLst/>
            </a:prstGeom>
            <a:solidFill>
              <a:srgbClr val="FF99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99351" name="Text Box 36"/>
            <p:cNvSpPr txBox="1">
              <a:spLocks noChangeAspect="1" noChangeArrowheads="1"/>
            </p:cNvSpPr>
            <p:nvPr/>
          </p:nvSpPr>
          <p:spPr bwMode="auto">
            <a:xfrm>
              <a:off x="3934" y="3325"/>
              <a:ext cx="1432" cy="284"/>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2400" b="1">
                  <a:latin typeface="ＭＳ Ｐゴシック" charset="-128"/>
                  <a:ea typeface="ＭＳ Ｐゴシック" charset="-128"/>
                </a:rPr>
                <a:t>Ｈ０４Ｍ　１／０２</a:t>
              </a:r>
            </a:p>
          </p:txBody>
        </p:sp>
        <p:sp>
          <p:nvSpPr>
            <p:cNvPr id="99352" name="Line 37"/>
            <p:cNvSpPr>
              <a:spLocks noChangeAspect="1" noChangeShapeType="1"/>
            </p:cNvSpPr>
            <p:nvPr/>
          </p:nvSpPr>
          <p:spPr bwMode="auto">
            <a:xfrm flipV="1">
              <a:off x="4121" y="1680"/>
              <a:ext cx="0" cy="1649"/>
            </a:xfrm>
            <a:prstGeom prst="line">
              <a:avLst/>
            </a:prstGeom>
            <a:noFill/>
            <a:ln w="38100">
              <a:solidFill>
                <a:schemeClr val="tx1"/>
              </a:solidFill>
              <a:round/>
              <a:headEnd/>
              <a:tailEnd type="triangle" w="med" len="med"/>
            </a:ln>
          </p:spPr>
          <p:txBody>
            <a:bodyPr lIns="91432" tIns="45716" rIns="91432" bIns="45716">
              <a:spAutoFit/>
            </a:bodyPr>
            <a:lstStyle/>
            <a:p>
              <a:endParaRPr lang="ja-JP" altLang="en-US"/>
            </a:p>
          </p:txBody>
        </p:sp>
      </p:grpSp>
      <p:sp>
        <p:nvSpPr>
          <p:cNvPr id="99337" name="Text Box 38"/>
          <p:cNvSpPr txBox="1">
            <a:spLocks noChangeAspect="1" noChangeArrowheads="1"/>
          </p:cNvSpPr>
          <p:nvPr/>
        </p:nvSpPr>
        <p:spPr bwMode="auto">
          <a:xfrm>
            <a:off x="2216150" y="1052513"/>
            <a:ext cx="4537075" cy="509587"/>
          </a:xfrm>
          <a:prstGeom prst="rect">
            <a:avLst/>
          </a:prstGeom>
          <a:noFill/>
          <a:ln w="9525">
            <a:noFill/>
            <a:miter lim="800000"/>
            <a:headEnd/>
            <a:tailEnd/>
          </a:ln>
          <a:effectLst>
            <a:prstShdw prst="shdw17" dist="17961" dir="2700000">
              <a:srgbClr val="00003D">
                <a:alpha val="74997"/>
              </a:srgbClr>
            </a:prstShdw>
          </a:effectLst>
        </p:spPr>
        <p:txBody>
          <a:bodyPr lIns="82280" tIns="41140" rIns="82280" bIns="41140" anchor="ctr">
            <a:spAutoFit/>
          </a:bodyPr>
          <a:lstStyle/>
          <a:p>
            <a:pPr algn="ctr" defTabSz="863600">
              <a:spcBef>
                <a:spcPct val="50000"/>
              </a:spcBef>
            </a:pPr>
            <a:r>
              <a:rPr kumimoji="0" lang="ja-JP" altLang="en-US" sz="2800" b="1" u="sng">
                <a:latin typeface="ＭＳ Ｐゴシック" charset="-128"/>
                <a:ea typeface="ＭＳ Ｐゴシック" charset="-128"/>
              </a:rPr>
              <a:t>（例）Ｈ０４</a:t>
            </a:r>
            <a:r>
              <a:rPr kumimoji="0" lang="en-US" altLang="ja-JP" sz="2800" b="1" u="sng">
                <a:latin typeface="ＭＳ Ｐゴシック" charset="-128"/>
                <a:ea typeface="ＭＳ Ｐゴシック" charset="-128"/>
              </a:rPr>
              <a:t>M</a:t>
            </a:r>
            <a:r>
              <a:rPr kumimoji="0" lang="ja-JP" altLang="en-US" sz="2800" b="1" u="sng">
                <a:latin typeface="ＭＳ Ｐゴシック" charset="-128"/>
                <a:ea typeface="ＭＳ Ｐゴシック" charset="-128"/>
              </a:rPr>
              <a:t>　１／０２</a:t>
            </a:r>
          </a:p>
        </p:txBody>
      </p:sp>
      <p:sp>
        <p:nvSpPr>
          <p:cNvPr id="2" name="Rectangle 39"/>
          <p:cNvSpPr>
            <a:spLocks noGrp="1" noChangeArrowheads="1"/>
          </p:cNvSpPr>
          <p:nvPr>
            <p:ph type="title" idx="4294967295"/>
          </p:nvPr>
        </p:nvSpPr>
        <p:spPr>
          <a:xfrm>
            <a:off x="2078038" y="5927725"/>
            <a:ext cx="4994275" cy="450850"/>
          </a:xfrm>
          <a:solidFill>
            <a:schemeClr val="accent2">
              <a:lumMod val="20000"/>
              <a:lumOff val="80000"/>
            </a:schemeClr>
          </a:solidFill>
          <a:ln>
            <a:solidFill>
              <a:schemeClr val="accent1"/>
            </a:solidFill>
          </a:ln>
          <a:effectLst>
            <a:prstShdw prst="shdw17" dist="17961" dir="2700000">
              <a:srgbClr val="00003D"/>
            </a:prstShdw>
          </a:effectLst>
        </p:spPr>
        <p:txBody>
          <a:bodyPr wrap="none" lIns="86999" tIns="43501" rIns="86999" bIns="43501"/>
          <a:lstStyle/>
          <a:p>
            <a:pPr algn="ctr" defTabSz="871538" eaLnBrk="1" hangingPunct="1">
              <a:defRPr/>
            </a:pPr>
            <a:r>
              <a:rPr lang="ja-JP" altLang="en-US" dirty="0" smtClean="0"/>
              <a:t>ＩＰＣ（国際特許分類）</a:t>
            </a:r>
          </a:p>
        </p:txBody>
      </p:sp>
      <p:sp>
        <p:nvSpPr>
          <p:cNvPr id="41" name="Text Box 33"/>
          <p:cNvSpPr txBox="1">
            <a:spLocks noChangeAspect="1" noChangeArrowheads="1"/>
          </p:cNvSpPr>
          <p:nvPr/>
        </p:nvSpPr>
        <p:spPr bwMode="auto">
          <a:xfrm>
            <a:off x="854075" y="5084763"/>
            <a:ext cx="5440363" cy="457200"/>
          </a:xfrm>
          <a:prstGeom prst="rect">
            <a:avLst/>
          </a:prstGeom>
          <a:noFill/>
          <a:ln w="38100" cmpd="dbl">
            <a:noFill/>
            <a:miter lim="800000"/>
            <a:headEnd/>
            <a:tailEnd/>
          </a:ln>
          <a:effectLst/>
        </p:spPr>
        <p:txBody>
          <a:bodyPr lIns="86402" tIns="43201" rIns="86402" bIns="43201" anchor="ctr">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a:spcBef>
                <a:spcPct val="5000"/>
              </a:spcBef>
              <a:defRPr/>
            </a:pPr>
            <a:r>
              <a:rPr lang="ja-JP" altLang="en-US" sz="2400" b="1" dirty="0" smtClean="0">
                <a:effectLst>
                  <a:outerShdw blurRad="38100" dist="38100" dir="2700000" algn="tl">
                    <a:srgbClr val="C0C0C0"/>
                  </a:outerShdw>
                </a:effectLst>
                <a:latin typeface="ＭＳ Ｐゴシック" pitchFamily="50" charset="-128"/>
                <a:ea typeface="ＭＳ Ｐゴシック" pitchFamily="50" charset="-128"/>
              </a:rPr>
              <a:t>Ｈ０４Ｍ　１／０２　・電話機の構造的態様</a:t>
            </a:r>
          </a:p>
        </p:txBody>
      </p:sp>
      <p:sp>
        <p:nvSpPr>
          <p:cNvPr id="42" name="Text Box 27"/>
          <p:cNvSpPr txBox="1">
            <a:spLocks noChangeAspect="1" noChangeArrowheads="1"/>
          </p:cNvSpPr>
          <p:nvPr/>
        </p:nvSpPr>
        <p:spPr bwMode="auto">
          <a:xfrm>
            <a:off x="830263" y="4159250"/>
            <a:ext cx="5427662" cy="457200"/>
          </a:xfrm>
          <a:prstGeom prst="rect">
            <a:avLst/>
          </a:prstGeom>
          <a:noFill/>
          <a:ln w="38100" cmpd="dbl">
            <a:noFill/>
            <a:miter lim="800000"/>
            <a:headEnd/>
            <a:tailEnd/>
          </a:ln>
          <a:effectLst/>
        </p:spPr>
        <p:txBody>
          <a:bodyPr lIns="86402" tIns="43201" rIns="86402" bIns="43201" anchor="ctr">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a:spcBef>
                <a:spcPct val="5000"/>
              </a:spcBef>
              <a:defRPr/>
            </a:pPr>
            <a:r>
              <a:rPr lang="ja-JP" altLang="en-US" sz="2400" b="1" dirty="0" smtClean="0">
                <a:effectLst>
                  <a:outerShdw blurRad="38100" dist="38100" dir="2700000" algn="tl">
                    <a:srgbClr val="C0C0C0"/>
                  </a:outerShdw>
                </a:effectLst>
                <a:latin typeface="ＭＳ Ｐゴシック" pitchFamily="50" charset="-128"/>
                <a:ea typeface="ＭＳ Ｐゴシック" pitchFamily="50" charset="-128"/>
              </a:rPr>
              <a:t>Ｈ０４Ｍ　１／００　サブステーション装置</a:t>
            </a:r>
          </a:p>
        </p:txBody>
      </p:sp>
      <p:sp>
        <p:nvSpPr>
          <p:cNvPr id="43" name="Text Box 24"/>
          <p:cNvSpPr txBox="1">
            <a:spLocks noChangeAspect="1" noChangeArrowheads="1"/>
          </p:cNvSpPr>
          <p:nvPr/>
        </p:nvSpPr>
        <p:spPr bwMode="auto">
          <a:xfrm>
            <a:off x="830263" y="3300413"/>
            <a:ext cx="2682875" cy="457200"/>
          </a:xfrm>
          <a:prstGeom prst="rect">
            <a:avLst/>
          </a:prstGeom>
          <a:noFill/>
          <a:ln w="38100" cmpd="dbl">
            <a:noFill/>
            <a:miter lim="800000"/>
            <a:headEnd/>
            <a:tailEnd/>
          </a:ln>
          <a:effectLst/>
        </p:spPr>
        <p:txBody>
          <a:bodyPr lIns="86402" tIns="43201" rIns="86402" bIns="43201" anchor="ctr">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a:spcBef>
                <a:spcPct val="5000"/>
              </a:spcBef>
              <a:defRPr/>
            </a:pPr>
            <a:r>
              <a:rPr lang="ja-JP" altLang="en-US" sz="2400" b="1" dirty="0" smtClean="0">
                <a:effectLst>
                  <a:outerShdw blurRad="38100" dist="38100" dir="2700000" algn="tl">
                    <a:srgbClr val="C0C0C0"/>
                  </a:outerShdw>
                </a:effectLst>
                <a:latin typeface="ＭＳ Ｐゴシック" pitchFamily="50" charset="-128"/>
                <a:ea typeface="ＭＳ Ｐゴシック" pitchFamily="50" charset="-128"/>
              </a:rPr>
              <a:t>Ｈ０４Ｍ　電話通信</a:t>
            </a:r>
          </a:p>
        </p:txBody>
      </p:sp>
      <p:sp>
        <p:nvSpPr>
          <p:cNvPr id="44" name="Text Box 14"/>
          <p:cNvSpPr txBox="1">
            <a:spLocks noChangeAspect="1" noChangeArrowheads="1"/>
          </p:cNvSpPr>
          <p:nvPr/>
        </p:nvSpPr>
        <p:spPr bwMode="auto">
          <a:xfrm>
            <a:off x="830263" y="2565400"/>
            <a:ext cx="2930525" cy="457200"/>
          </a:xfrm>
          <a:prstGeom prst="rect">
            <a:avLst/>
          </a:prstGeom>
          <a:noFill/>
          <a:ln w="38100" cmpd="dbl">
            <a:noFill/>
            <a:miter lim="800000"/>
            <a:headEnd/>
            <a:tailEnd/>
          </a:ln>
          <a:effectLst/>
        </p:spPr>
        <p:txBody>
          <a:bodyPr lIns="86402" tIns="43201" rIns="86402" bIns="43201" anchor="ctr">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a:spcBef>
                <a:spcPct val="5000"/>
              </a:spcBef>
              <a:defRPr/>
            </a:pPr>
            <a:r>
              <a:rPr lang="ja-JP" altLang="en-US" sz="2400" b="1" dirty="0" smtClean="0">
                <a:effectLst>
                  <a:outerShdw blurRad="38100" dist="38100" dir="2700000" algn="tl">
                    <a:srgbClr val="C0C0C0"/>
                  </a:outerShdw>
                </a:effectLst>
                <a:latin typeface="ＭＳ Ｐゴシック" pitchFamily="50" charset="-128"/>
                <a:ea typeface="ＭＳ Ｐゴシック" pitchFamily="50" charset="-128"/>
              </a:rPr>
              <a:t>Ｈ０４　電気通信技術</a:t>
            </a:r>
          </a:p>
        </p:txBody>
      </p:sp>
      <p:sp>
        <p:nvSpPr>
          <p:cNvPr id="45" name="Text Box 6"/>
          <p:cNvSpPr txBox="1">
            <a:spLocks noChangeAspect="1" noChangeArrowheads="1"/>
          </p:cNvSpPr>
          <p:nvPr/>
        </p:nvSpPr>
        <p:spPr bwMode="auto">
          <a:xfrm>
            <a:off x="830263" y="1905000"/>
            <a:ext cx="1341437" cy="457200"/>
          </a:xfrm>
          <a:prstGeom prst="rect">
            <a:avLst/>
          </a:prstGeom>
          <a:noFill/>
          <a:ln w="38100" cmpd="dbl">
            <a:noFill/>
            <a:miter lim="800000"/>
            <a:headEnd/>
            <a:tailEnd/>
          </a:ln>
          <a:effectLst/>
        </p:spPr>
        <p:txBody>
          <a:bodyPr lIns="86402" tIns="43201" rIns="86402" bIns="43201" anchor="ctr">
            <a:spAutoFit/>
          </a:bodyPr>
          <a:lstStyle>
            <a:lvl1pPr defTabSz="863600">
              <a:defRPr kumimoji="1">
                <a:solidFill>
                  <a:schemeClr val="tx1"/>
                </a:solidFill>
                <a:latin typeface="Tw Cen MT" pitchFamily="34" charset="0"/>
                <a:ea typeface="SimSun" pitchFamily="2" charset="-122"/>
              </a:defRPr>
            </a:lvl1pPr>
            <a:lvl2pPr marL="742950" indent="-285750" defTabSz="863600">
              <a:defRPr kumimoji="1">
                <a:solidFill>
                  <a:schemeClr val="tx1"/>
                </a:solidFill>
                <a:latin typeface="Tw Cen MT" pitchFamily="34" charset="0"/>
                <a:ea typeface="SimSun" pitchFamily="2" charset="-122"/>
              </a:defRPr>
            </a:lvl2pPr>
            <a:lvl3pPr marL="1143000" indent="-228600" defTabSz="863600">
              <a:defRPr kumimoji="1">
                <a:solidFill>
                  <a:schemeClr val="tx1"/>
                </a:solidFill>
                <a:latin typeface="Tw Cen MT" pitchFamily="34" charset="0"/>
                <a:ea typeface="SimSun" pitchFamily="2" charset="-122"/>
              </a:defRPr>
            </a:lvl3pPr>
            <a:lvl4pPr marL="1600200" indent="-228600" defTabSz="863600">
              <a:defRPr kumimoji="1">
                <a:solidFill>
                  <a:schemeClr val="tx1"/>
                </a:solidFill>
                <a:latin typeface="Tw Cen MT" pitchFamily="34" charset="0"/>
                <a:ea typeface="SimSun" pitchFamily="2" charset="-122"/>
              </a:defRPr>
            </a:lvl4pPr>
            <a:lvl5pPr marL="2057400" indent="-228600" defTabSz="863600">
              <a:defRPr kumimoji="1">
                <a:solidFill>
                  <a:schemeClr val="tx1"/>
                </a:solidFill>
                <a:latin typeface="Tw Cen MT" pitchFamily="34" charset="0"/>
                <a:ea typeface="SimSun" pitchFamily="2" charset="-122"/>
              </a:defRPr>
            </a:lvl5pPr>
            <a:lvl6pPr marL="2514600" indent="-228600" defTabSz="863600" fontAlgn="base">
              <a:spcBef>
                <a:spcPct val="0"/>
              </a:spcBef>
              <a:spcAft>
                <a:spcPct val="0"/>
              </a:spcAft>
              <a:defRPr kumimoji="1">
                <a:solidFill>
                  <a:schemeClr val="tx1"/>
                </a:solidFill>
                <a:latin typeface="Tw Cen MT" pitchFamily="34" charset="0"/>
                <a:ea typeface="SimSun" pitchFamily="2" charset="-122"/>
              </a:defRPr>
            </a:lvl6pPr>
            <a:lvl7pPr marL="2971800" indent="-228600" defTabSz="863600" fontAlgn="base">
              <a:spcBef>
                <a:spcPct val="0"/>
              </a:spcBef>
              <a:spcAft>
                <a:spcPct val="0"/>
              </a:spcAft>
              <a:defRPr kumimoji="1">
                <a:solidFill>
                  <a:schemeClr val="tx1"/>
                </a:solidFill>
                <a:latin typeface="Tw Cen MT" pitchFamily="34" charset="0"/>
                <a:ea typeface="SimSun" pitchFamily="2" charset="-122"/>
              </a:defRPr>
            </a:lvl7pPr>
            <a:lvl8pPr marL="3429000" indent="-228600" defTabSz="863600" fontAlgn="base">
              <a:spcBef>
                <a:spcPct val="0"/>
              </a:spcBef>
              <a:spcAft>
                <a:spcPct val="0"/>
              </a:spcAft>
              <a:defRPr kumimoji="1">
                <a:solidFill>
                  <a:schemeClr val="tx1"/>
                </a:solidFill>
                <a:latin typeface="Tw Cen MT" pitchFamily="34" charset="0"/>
                <a:ea typeface="SimSun" pitchFamily="2" charset="-122"/>
              </a:defRPr>
            </a:lvl8pPr>
            <a:lvl9pPr marL="3886200" indent="-228600" defTabSz="863600" fontAlgn="base">
              <a:spcBef>
                <a:spcPct val="0"/>
              </a:spcBef>
              <a:spcAft>
                <a:spcPct val="0"/>
              </a:spcAft>
              <a:defRPr kumimoji="1">
                <a:solidFill>
                  <a:schemeClr val="tx1"/>
                </a:solidFill>
                <a:latin typeface="Tw Cen MT" pitchFamily="34" charset="0"/>
                <a:ea typeface="SimSun" pitchFamily="2" charset="-122"/>
              </a:defRPr>
            </a:lvl9pPr>
          </a:lstStyle>
          <a:p>
            <a:pPr>
              <a:spcBef>
                <a:spcPct val="50000"/>
              </a:spcBef>
              <a:defRPr/>
            </a:pPr>
            <a:r>
              <a:rPr lang="ja-JP" altLang="en-US" sz="2400" b="1" dirty="0" smtClean="0">
                <a:effectLst>
                  <a:outerShdw blurRad="38100" dist="38100" dir="2700000" algn="tl">
                    <a:srgbClr val="C0C0C0"/>
                  </a:outerShdw>
                </a:effectLst>
                <a:latin typeface="ＭＳ Ｐゴシック" pitchFamily="50" charset="-128"/>
                <a:ea typeface="ＭＳ Ｐゴシック" pitchFamily="50" charset="-128"/>
              </a:rPr>
              <a:t>Ｈ　電気　</a:t>
            </a:r>
          </a:p>
        </p:txBody>
      </p:sp>
      <p:sp>
        <p:nvSpPr>
          <p:cNvPr id="46" name="AutoShape 25"/>
          <p:cNvSpPr>
            <a:spLocks noChangeAspect="1" noChangeArrowheads="1"/>
          </p:cNvSpPr>
          <p:nvPr/>
        </p:nvSpPr>
        <p:spPr bwMode="auto">
          <a:xfrm>
            <a:off x="4498975" y="3243263"/>
            <a:ext cx="1716088" cy="450850"/>
          </a:xfrm>
          <a:prstGeom prst="wedgeRectCallout">
            <a:avLst>
              <a:gd name="adj1" fmla="val -106111"/>
              <a:gd name="adj2" fmla="val 17255"/>
            </a:avLst>
          </a:prstGeom>
          <a:solidFill>
            <a:srgbClr val="0000CC"/>
          </a:solidFill>
          <a:ln>
            <a:noFill/>
          </a:ln>
          <a:effectLst>
            <a:prstShdw prst="shdw17" dist="17961" dir="2700000">
              <a:srgbClr val="00007A"/>
            </a:prstShdw>
          </a:effectLst>
          <a:extLst>
            <a:ext uri="{91240B29-F687-4F45-9708-019B960494DF}"/>
          </a:extLst>
        </p:spPr>
        <p:txBody>
          <a:bodyPr lIns="86402" tIns="43201" rIns="86402" bIns="43201" anchor="ctr">
            <a:spAutoFit/>
          </a:bodyPr>
          <a:lstStyle/>
          <a:p>
            <a:pPr algn="ctr" defTabSz="863600">
              <a:spcBef>
                <a:spcPct val="50000"/>
              </a:spcBef>
              <a:defRPr/>
            </a:pPr>
            <a:r>
              <a:rPr lang="ja-JP" altLang="en-US" sz="2400" b="1" dirty="0">
                <a:solidFill>
                  <a:schemeClr val="bg1"/>
                </a:solidFill>
                <a:effectLst>
                  <a:outerShdw blurRad="38100" dist="38100" dir="2700000" algn="tl">
                    <a:srgbClr val="000000"/>
                  </a:outerShdw>
                </a:effectLst>
                <a:latin typeface="ＭＳ Ｐゴシック" pitchFamily="50" charset="-128"/>
                <a:ea typeface="ＭＳ Ｐゴシック" pitchFamily="50" charset="-128"/>
              </a:rPr>
              <a:t>サブクラス</a:t>
            </a:r>
          </a:p>
        </p:txBody>
      </p:sp>
      <p:sp>
        <p:nvSpPr>
          <p:cNvPr id="47" name="AutoShape 15"/>
          <p:cNvSpPr>
            <a:spLocks noChangeAspect="1" noChangeArrowheads="1"/>
          </p:cNvSpPr>
          <p:nvPr/>
        </p:nvSpPr>
        <p:spPr bwMode="auto">
          <a:xfrm>
            <a:off x="4505325" y="2216150"/>
            <a:ext cx="1119188" cy="450850"/>
          </a:xfrm>
          <a:prstGeom prst="wedgeRectCallout">
            <a:avLst>
              <a:gd name="adj1" fmla="val -106528"/>
              <a:gd name="adj2" fmla="val 51056"/>
            </a:avLst>
          </a:prstGeom>
          <a:solidFill>
            <a:srgbClr val="0000CC"/>
          </a:solidFill>
          <a:ln>
            <a:noFill/>
          </a:ln>
          <a:effectLst>
            <a:prstShdw prst="shdw17" dist="17961" dir="2700000">
              <a:srgbClr val="00007A"/>
            </a:prstShdw>
          </a:effectLst>
          <a:extLst>
            <a:ext uri="{91240B29-F687-4F45-9708-019B960494DF}"/>
          </a:extLst>
        </p:spPr>
        <p:txBody>
          <a:bodyPr lIns="86402" tIns="43201" rIns="86402" bIns="43201" anchor="ctr">
            <a:spAutoFit/>
          </a:bodyPr>
          <a:lstStyle/>
          <a:p>
            <a:pPr algn="ctr" defTabSz="863600">
              <a:spcBef>
                <a:spcPct val="50000"/>
              </a:spcBef>
              <a:defRPr/>
            </a:pPr>
            <a:r>
              <a:rPr lang="ja-JP" altLang="en-US" sz="2400" b="1" dirty="0">
                <a:solidFill>
                  <a:schemeClr val="bg1"/>
                </a:solidFill>
                <a:effectLst>
                  <a:outerShdw blurRad="38100" dist="38100" dir="2700000" algn="tl">
                    <a:srgbClr val="000000"/>
                  </a:outerShdw>
                </a:effectLst>
                <a:latin typeface="ＭＳ Ｐゴシック" pitchFamily="50" charset="-128"/>
                <a:ea typeface="ＭＳ Ｐゴシック" pitchFamily="50" charset="-128"/>
              </a:rPr>
              <a:t>クラス</a:t>
            </a:r>
          </a:p>
        </p:txBody>
      </p:sp>
      <p:sp>
        <p:nvSpPr>
          <p:cNvPr id="48" name="AutoShape 7"/>
          <p:cNvSpPr>
            <a:spLocks noChangeAspect="1" noChangeArrowheads="1"/>
          </p:cNvSpPr>
          <p:nvPr/>
        </p:nvSpPr>
        <p:spPr bwMode="auto">
          <a:xfrm>
            <a:off x="3008313" y="1557338"/>
            <a:ext cx="3282950" cy="450850"/>
          </a:xfrm>
          <a:prstGeom prst="wedgeRectCallout">
            <a:avLst>
              <a:gd name="adj1" fmla="val -78194"/>
              <a:gd name="adj2" fmla="val 98546"/>
            </a:avLst>
          </a:prstGeom>
          <a:solidFill>
            <a:srgbClr val="0000CC"/>
          </a:solidFill>
          <a:ln>
            <a:noFill/>
          </a:ln>
          <a:effectLst>
            <a:prstShdw prst="shdw17" dist="17961" dir="2700000">
              <a:srgbClr val="00007A"/>
            </a:prstShdw>
          </a:effectLst>
          <a:extLst>
            <a:ext uri="{91240B29-F687-4F45-9708-019B960494DF}"/>
          </a:extLst>
        </p:spPr>
        <p:txBody>
          <a:bodyPr lIns="86402" tIns="43201" rIns="86402" bIns="43201" anchor="ctr">
            <a:spAutoFit/>
          </a:bodyPr>
          <a:lstStyle/>
          <a:p>
            <a:pPr algn="ctr" defTabSz="863600">
              <a:spcBef>
                <a:spcPct val="50000"/>
              </a:spcBef>
              <a:defRPr/>
            </a:pPr>
            <a:r>
              <a:rPr lang="ja-JP" altLang="en-US" sz="2400" b="1" dirty="0">
                <a:solidFill>
                  <a:schemeClr val="bg1"/>
                </a:solidFill>
                <a:effectLst>
                  <a:outerShdw blurRad="38100" dist="38100" dir="2700000" algn="tl">
                    <a:srgbClr val="000000"/>
                  </a:outerShdw>
                </a:effectLst>
                <a:latin typeface="ＭＳ Ｐゴシック" pitchFamily="50" charset="-128"/>
                <a:ea typeface="ＭＳ Ｐゴシック" pitchFamily="50" charset="-128"/>
              </a:rPr>
              <a:t>セクション（Ａ～Ｈ）</a:t>
            </a:r>
          </a:p>
        </p:txBody>
      </p:sp>
      <p:sp>
        <p:nvSpPr>
          <p:cNvPr id="99347" name="Text Box 8"/>
          <p:cNvSpPr txBox="1">
            <a:spLocks noChangeArrowheads="1"/>
          </p:cNvSpPr>
          <p:nvPr/>
        </p:nvSpPr>
        <p:spPr bwMode="auto">
          <a:xfrm>
            <a:off x="0"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
        <p:nvSpPr>
          <p:cNvPr id="99348" name="正方形/長方形 1"/>
          <p:cNvSpPr>
            <a:spLocks noChangeArrowheads="1"/>
          </p:cNvSpPr>
          <p:nvPr/>
        </p:nvSpPr>
        <p:spPr bwMode="auto">
          <a:xfrm>
            <a:off x="1635125" y="274638"/>
            <a:ext cx="3878263" cy="646112"/>
          </a:xfrm>
          <a:prstGeom prst="rect">
            <a:avLst/>
          </a:prstGeom>
          <a:noFill/>
          <a:ln w="9525">
            <a:noFill/>
            <a:miter lim="800000"/>
            <a:headEnd/>
            <a:tailEnd/>
          </a:ln>
        </p:spPr>
        <p:txBody>
          <a:bodyPr wrap="none">
            <a:spAutoFit/>
          </a:bodyPr>
          <a:lstStyle/>
          <a:p>
            <a:r>
              <a:rPr lang="ja-JP" altLang="en-US" sz="3600">
                <a:solidFill>
                  <a:srgbClr val="000000"/>
                </a:solidFill>
                <a:latin typeface="ＭＳ Ｐゴシック" charset="-128"/>
                <a:ea typeface="ＭＳ Ｐゴシック" charset="-128"/>
              </a:rPr>
              <a:t>先行技術文献調査</a:t>
            </a:r>
            <a:endParaRPr lang="ja-JP" altLang="en-US"/>
          </a:p>
        </p:txBody>
      </p:sp>
      <p:sp>
        <p:nvSpPr>
          <p:cNvPr id="3" name="スライド番号プレースホルダー 2"/>
          <p:cNvSpPr>
            <a:spLocks noGrp="1"/>
          </p:cNvSpPr>
          <p:nvPr>
            <p:ph type="sldNum" sz="quarter" idx="12"/>
          </p:nvPr>
        </p:nvSpPr>
        <p:spPr>
          <a:xfrm>
            <a:off x="9285288" y="6569075"/>
            <a:ext cx="577850" cy="244475"/>
          </a:xfrm>
        </p:spPr>
        <p:txBody>
          <a:bodyPr>
            <a:normAutofit fontScale="85000" lnSpcReduction="20000"/>
          </a:bodyPr>
          <a:lstStyle/>
          <a:p>
            <a:pPr>
              <a:defRPr/>
            </a:pPr>
            <a:fld id="{746462BE-9FD2-4267-8D0D-2310E9B9A295}" type="slidenum">
              <a:rPr lang="en-US" altLang="ja-JP"/>
              <a:pPr>
                <a:defRPr/>
              </a:pPr>
              <a:t>10</a:t>
            </a:fld>
            <a:endParaRPr lang="en-US" altLang="ja-JP"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839788" y="1196975"/>
            <a:ext cx="7058025" cy="685800"/>
          </a:xfrm>
          <a:solidFill>
            <a:schemeClr val="accent2">
              <a:lumMod val="20000"/>
              <a:lumOff val="80000"/>
            </a:schemeClr>
          </a:solidFill>
          <a:ln>
            <a:solidFill>
              <a:schemeClr val="accent1"/>
            </a:solidFill>
          </a:ln>
          <a:effectLst>
            <a:prstShdw prst="shdw17" dist="17961" dir="2700000">
              <a:srgbClr val="00003D"/>
            </a:prstShdw>
          </a:effectLst>
        </p:spPr>
        <p:txBody>
          <a:bodyPr wrap="none" lIns="86967" tIns="43483" rIns="86967" bIns="43483"/>
          <a:lstStyle/>
          <a:p>
            <a:pPr defTabSz="871538" eaLnBrk="1" hangingPunct="1">
              <a:defRPr/>
            </a:pPr>
            <a:r>
              <a:rPr lang="ja-JP" altLang="en-US" dirty="0" smtClean="0"/>
              <a:t>　　　　ＦＩ（ファイルインデックス）</a:t>
            </a:r>
          </a:p>
        </p:txBody>
      </p:sp>
      <p:sp>
        <p:nvSpPr>
          <p:cNvPr id="101378" name="Rectangle 4"/>
          <p:cNvSpPr>
            <a:spLocks noChangeArrowheads="1"/>
          </p:cNvSpPr>
          <p:nvPr/>
        </p:nvSpPr>
        <p:spPr bwMode="auto">
          <a:xfrm>
            <a:off x="215900" y="2460625"/>
            <a:ext cx="9498013" cy="1089025"/>
          </a:xfrm>
          <a:prstGeom prst="rect">
            <a:avLst/>
          </a:prstGeom>
          <a:noFill/>
          <a:ln w="9525">
            <a:noFill/>
            <a:miter lim="800000"/>
            <a:headEnd/>
            <a:tailEnd/>
          </a:ln>
        </p:spPr>
        <p:txBody>
          <a:bodyPr>
            <a:spAutoFit/>
          </a:bodyPr>
          <a:lstStyle/>
          <a:p>
            <a:pPr>
              <a:spcBef>
                <a:spcPct val="30000"/>
              </a:spcBef>
            </a:pPr>
            <a:r>
              <a:rPr lang="ja-JP" altLang="en-US" b="1">
                <a:latin typeface="Arial" charset="0"/>
                <a:ea typeface="ＭＳ Ｐゴシック" charset="-128"/>
              </a:rPr>
              <a:t>国際特許分類（ＩＰＣ）では技術の区分けが粗いため</a:t>
            </a:r>
          </a:p>
          <a:p>
            <a:pPr>
              <a:spcBef>
                <a:spcPct val="30000"/>
              </a:spcBef>
            </a:pPr>
            <a:r>
              <a:rPr lang="ja-JP" altLang="en-US" b="1">
                <a:latin typeface="Arial" charset="0"/>
                <a:ea typeface="ＭＳ Ｐゴシック" charset="-128"/>
              </a:rPr>
              <a:t>日本の技術分野を考慮して更に細かく区分したもの［</a:t>
            </a:r>
            <a:r>
              <a:rPr lang="ja-JP" altLang="en-US" b="1">
                <a:solidFill>
                  <a:srgbClr val="FF0000"/>
                </a:solidFill>
                <a:latin typeface="Arial" charset="0"/>
                <a:ea typeface="ＭＳ Ｐゴシック" charset="-128"/>
              </a:rPr>
              <a:t>ＩＰＣ第４版</a:t>
            </a:r>
            <a:r>
              <a:rPr lang="ja-JP" altLang="en-US" b="1">
                <a:latin typeface="Arial" charset="0"/>
                <a:ea typeface="ＭＳ Ｐゴシック" charset="-128"/>
              </a:rPr>
              <a:t>をもとに作成］</a:t>
            </a:r>
          </a:p>
          <a:p>
            <a:pPr>
              <a:spcBef>
                <a:spcPct val="30000"/>
              </a:spcBef>
            </a:pPr>
            <a:r>
              <a:rPr lang="ja-JP" altLang="en-US" b="1">
                <a:latin typeface="Arial" charset="0"/>
                <a:ea typeface="ＭＳ Ｐゴシック" charset="-128"/>
              </a:rPr>
              <a:t>　　　　　　　　　　　　　　　　　　　　　　　　　　　　　　　　　　　　　　　　　　　　</a:t>
            </a:r>
            <a:endParaRPr lang="en-US" altLang="ja-JP" sz="1600" b="1">
              <a:latin typeface="Arial" charset="0"/>
              <a:ea typeface="ＭＳ Ｐゴシック" charset="-128"/>
            </a:endParaRPr>
          </a:p>
        </p:txBody>
      </p:sp>
      <p:grpSp>
        <p:nvGrpSpPr>
          <p:cNvPr id="101379" name="Group 5"/>
          <p:cNvGrpSpPr>
            <a:grpSpLocks/>
          </p:cNvGrpSpPr>
          <p:nvPr/>
        </p:nvGrpSpPr>
        <p:grpSpPr bwMode="auto">
          <a:xfrm>
            <a:off x="6618288" y="3648075"/>
            <a:ext cx="3060700" cy="2755900"/>
            <a:chOff x="3848" y="2298"/>
            <a:chExt cx="1780" cy="1736"/>
          </a:xfrm>
        </p:grpSpPr>
        <p:sp>
          <p:nvSpPr>
            <p:cNvPr id="101389" name="Oval 6"/>
            <p:cNvSpPr>
              <a:spLocks noChangeAspect="1" noChangeArrowheads="1"/>
            </p:cNvSpPr>
            <p:nvPr/>
          </p:nvSpPr>
          <p:spPr bwMode="auto">
            <a:xfrm>
              <a:off x="3848" y="2298"/>
              <a:ext cx="1780" cy="1736"/>
            </a:xfrm>
            <a:prstGeom prst="ellipse">
              <a:avLst/>
            </a:prstGeom>
            <a:solidFill>
              <a:srgbClr val="CCCCFF"/>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101390" name="Oval 7"/>
            <p:cNvSpPr>
              <a:spLocks noChangeAspect="1" noChangeArrowheads="1"/>
            </p:cNvSpPr>
            <p:nvPr/>
          </p:nvSpPr>
          <p:spPr bwMode="auto">
            <a:xfrm>
              <a:off x="3985" y="2608"/>
              <a:ext cx="1258" cy="1128"/>
            </a:xfrm>
            <a:prstGeom prst="ellipse">
              <a:avLst/>
            </a:prstGeom>
            <a:solidFill>
              <a:srgbClr val="CCFF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101391" name="Oval 8"/>
            <p:cNvSpPr>
              <a:spLocks noChangeAspect="1" noChangeArrowheads="1"/>
            </p:cNvSpPr>
            <p:nvPr/>
          </p:nvSpPr>
          <p:spPr bwMode="auto">
            <a:xfrm>
              <a:off x="3985" y="2738"/>
              <a:ext cx="955" cy="868"/>
            </a:xfrm>
            <a:prstGeom prst="ellipse">
              <a:avLst/>
            </a:prstGeom>
            <a:solidFill>
              <a:srgbClr val="FFFF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101392" name="Oval 9"/>
            <p:cNvSpPr>
              <a:spLocks noChangeAspect="1" noChangeArrowheads="1"/>
            </p:cNvSpPr>
            <p:nvPr/>
          </p:nvSpPr>
          <p:spPr bwMode="auto">
            <a:xfrm>
              <a:off x="3985" y="2868"/>
              <a:ext cx="607" cy="608"/>
            </a:xfrm>
            <a:prstGeom prst="ellipse">
              <a:avLst/>
            </a:prstGeom>
            <a:solidFill>
              <a:srgbClr val="FFCC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101393" name="Oval 10"/>
            <p:cNvSpPr>
              <a:spLocks noChangeAspect="1" noChangeArrowheads="1"/>
            </p:cNvSpPr>
            <p:nvPr/>
          </p:nvSpPr>
          <p:spPr bwMode="auto">
            <a:xfrm>
              <a:off x="3985" y="2999"/>
              <a:ext cx="347" cy="347"/>
            </a:xfrm>
            <a:prstGeom prst="ellipse">
              <a:avLst/>
            </a:prstGeom>
            <a:solidFill>
              <a:srgbClr val="FF99CC"/>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grpSp>
      <p:grpSp>
        <p:nvGrpSpPr>
          <p:cNvPr id="101380" name="Group 11"/>
          <p:cNvGrpSpPr>
            <a:grpSpLocks/>
          </p:cNvGrpSpPr>
          <p:nvPr/>
        </p:nvGrpSpPr>
        <p:grpSpPr bwMode="auto">
          <a:xfrm>
            <a:off x="6610350" y="4926013"/>
            <a:ext cx="2944813" cy="1901825"/>
            <a:chOff x="3844" y="3103"/>
            <a:chExt cx="1712" cy="1198"/>
          </a:xfrm>
        </p:grpSpPr>
        <p:sp>
          <p:nvSpPr>
            <p:cNvPr id="101386" name="Oval 12"/>
            <p:cNvSpPr>
              <a:spLocks noChangeAspect="1" noChangeArrowheads="1"/>
            </p:cNvSpPr>
            <p:nvPr/>
          </p:nvSpPr>
          <p:spPr bwMode="auto">
            <a:xfrm>
              <a:off x="3993" y="3103"/>
              <a:ext cx="175" cy="175"/>
            </a:xfrm>
            <a:prstGeom prst="ellipse">
              <a:avLst/>
            </a:prstGeom>
            <a:solidFill>
              <a:srgbClr val="FF0000"/>
            </a:solidFill>
            <a:ln w="28575">
              <a:solidFill>
                <a:schemeClr val="tx1"/>
              </a:solidFill>
              <a:round/>
              <a:headEnd/>
              <a:tailEnd/>
            </a:ln>
          </p:spPr>
          <p:txBody>
            <a:bodyPr lIns="91432" tIns="45716" rIns="91432" bIns="45716">
              <a:spAutoFit/>
            </a:bodyPr>
            <a:lstStyle/>
            <a:p>
              <a:endParaRPr lang="ja-JP" altLang="en-US">
                <a:latin typeface="Arial" charset="0"/>
                <a:ea typeface="ＭＳ Ｐゴシック" charset="-128"/>
              </a:endParaRPr>
            </a:p>
          </p:txBody>
        </p:sp>
        <p:sp>
          <p:nvSpPr>
            <p:cNvPr id="101387" name="Text Box 13"/>
            <p:cNvSpPr txBox="1">
              <a:spLocks noChangeAspect="1" noChangeArrowheads="1"/>
            </p:cNvSpPr>
            <p:nvPr/>
          </p:nvSpPr>
          <p:spPr bwMode="auto">
            <a:xfrm>
              <a:off x="3844" y="4026"/>
              <a:ext cx="1712" cy="275"/>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2300" b="1">
                  <a:latin typeface="ＭＳ Ｐゴシック" charset="-128"/>
                  <a:ea typeface="ＭＳ Ｐゴシック" charset="-128"/>
                </a:rPr>
                <a:t>Ｈ０４Ｍ　１／０２　Ａ</a:t>
              </a:r>
            </a:p>
          </p:txBody>
        </p:sp>
        <p:sp>
          <p:nvSpPr>
            <p:cNvPr id="101388" name="Line 14"/>
            <p:cNvSpPr>
              <a:spLocks noChangeAspect="1" noChangeShapeType="1"/>
            </p:cNvSpPr>
            <p:nvPr/>
          </p:nvSpPr>
          <p:spPr bwMode="auto">
            <a:xfrm flipV="1">
              <a:off x="4059" y="3183"/>
              <a:ext cx="0" cy="849"/>
            </a:xfrm>
            <a:prstGeom prst="line">
              <a:avLst/>
            </a:prstGeom>
            <a:noFill/>
            <a:ln w="38100">
              <a:solidFill>
                <a:schemeClr val="tx1"/>
              </a:solidFill>
              <a:round/>
              <a:headEnd/>
              <a:tailEnd type="triangle" w="med" len="med"/>
            </a:ln>
          </p:spPr>
          <p:txBody>
            <a:bodyPr lIns="91432" tIns="45716" rIns="91432" bIns="45716">
              <a:spAutoFit/>
            </a:bodyPr>
            <a:lstStyle/>
            <a:p>
              <a:endParaRPr lang="ja-JP" altLang="en-US"/>
            </a:p>
          </p:txBody>
        </p:sp>
      </p:grpSp>
      <p:sp>
        <p:nvSpPr>
          <p:cNvPr id="101381" name="Rectangle 15"/>
          <p:cNvSpPr>
            <a:spLocks noChangeArrowheads="1"/>
          </p:cNvSpPr>
          <p:nvPr/>
        </p:nvSpPr>
        <p:spPr bwMode="auto">
          <a:xfrm>
            <a:off x="242888" y="2003425"/>
            <a:ext cx="9950450" cy="457200"/>
          </a:xfrm>
          <a:prstGeom prst="rect">
            <a:avLst/>
          </a:prstGeom>
          <a:noFill/>
          <a:ln w="9525">
            <a:noFill/>
            <a:miter lim="800000"/>
            <a:headEnd/>
            <a:tailEnd/>
          </a:ln>
        </p:spPr>
        <p:txBody>
          <a:bodyPr>
            <a:spAutoFit/>
          </a:bodyPr>
          <a:lstStyle/>
          <a:p>
            <a:r>
              <a:rPr lang="ja-JP" altLang="en-US" sz="2400" b="1">
                <a:latin typeface="Arial" charset="0"/>
                <a:ea typeface="ＭＳ Ｐゴシック" charset="-128"/>
              </a:rPr>
              <a:t>ＩＰＣを細分化した我が国固有のインデックス（ＡからＺまで</a:t>
            </a:r>
            <a:r>
              <a:rPr lang="ja-JP" altLang="en-US" sz="2400" b="1">
                <a:latin typeface="Arial" charset="0"/>
                <a:ea typeface="FC平成丸ゴシック体" pitchFamily="49" charset="-128"/>
              </a:rPr>
              <a:t>）</a:t>
            </a:r>
          </a:p>
        </p:txBody>
      </p:sp>
      <p:sp>
        <p:nvSpPr>
          <p:cNvPr id="101382" name="Rectangle 16"/>
          <p:cNvSpPr>
            <a:spLocks noChangeArrowheads="1"/>
          </p:cNvSpPr>
          <p:nvPr/>
        </p:nvSpPr>
        <p:spPr bwMode="auto">
          <a:xfrm>
            <a:off x="128588" y="3352800"/>
            <a:ext cx="6048375" cy="2986088"/>
          </a:xfrm>
          <a:prstGeom prst="rect">
            <a:avLst/>
          </a:prstGeom>
          <a:noFill/>
          <a:ln w="9525">
            <a:noFill/>
            <a:miter lim="800000"/>
            <a:headEnd/>
            <a:tailEnd/>
          </a:ln>
          <a:effectLst>
            <a:prstShdw prst="shdw17" dist="17961" dir="2700000">
              <a:srgbClr val="225764"/>
            </a:prstShdw>
          </a:effectLst>
        </p:spPr>
        <p:txBody>
          <a:bodyPr>
            <a:spAutoFit/>
          </a:bodyPr>
          <a:lstStyle/>
          <a:p>
            <a:r>
              <a:rPr lang="ja-JP" altLang="en-US" sz="2000" b="1">
                <a:latin typeface="ＭＳ Ｐゴシック" charset="-128"/>
                <a:ea typeface="ＭＳ Ｐゴシック" charset="-128"/>
              </a:rPr>
              <a:t>（例）　</a:t>
            </a:r>
            <a:r>
              <a:rPr lang="en-US" altLang="ja-JP" sz="2000" b="1">
                <a:latin typeface="ＭＳ Ｐゴシック" charset="-128"/>
                <a:ea typeface="ＭＳ Ｐゴシック" charset="-128"/>
              </a:rPr>
              <a:t>H04M 1/02</a:t>
            </a:r>
            <a:r>
              <a:rPr lang="ja-JP" altLang="en-US" sz="2000" b="1">
                <a:latin typeface="ＭＳ Ｐゴシック" charset="-128"/>
                <a:ea typeface="ＭＳ Ｐゴシック" charset="-128"/>
              </a:rPr>
              <a:t>・電話機の構造的態様</a:t>
            </a:r>
            <a:br>
              <a:rPr lang="ja-JP" altLang="en-US" sz="2000" b="1">
                <a:latin typeface="ＭＳ Ｐゴシック" charset="-128"/>
                <a:ea typeface="ＭＳ Ｐゴシック" charset="-128"/>
              </a:rPr>
            </a:br>
            <a:r>
              <a:rPr lang="ja-JP" altLang="en-US" sz="2000" b="1">
                <a:latin typeface="ＭＳ Ｐゴシック" charset="-128"/>
                <a:ea typeface="ＭＳ Ｐゴシック" charset="-128"/>
              </a:rPr>
              <a:t>          　　　</a:t>
            </a:r>
            <a:r>
              <a:rPr lang="ja-JP" altLang="en-US" sz="1600" b="1">
                <a:latin typeface="ＭＳ Ｐゴシック" charset="-128"/>
                <a:ea typeface="ＭＳ Ｐゴシック" charset="-128"/>
              </a:rPr>
              <a:t>    </a:t>
            </a:r>
            <a:r>
              <a:rPr lang="en-US" altLang="ja-JP" sz="1600" b="1">
                <a:latin typeface="ＭＳ Ｐゴシック" charset="-128"/>
                <a:ea typeface="ＭＳ Ｐゴシック" charset="-128"/>
              </a:rPr>
              <a:t>A </a:t>
            </a:r>
            <a:r>
              <a:rPr lang="ja-JP" altLang="en-US" sz="1600" b="1">
                <a:latin typeface="ＭＳ Ｐゴシック" charset="-128"/>
                <a:ea typeface="ＭＳ Ｐゴシック" charset="-128"/>
              </a:rPr>
              <a:t>表示・ボタン</a:t>
            </a:r>
            <a:br>
              <a:rPr lang="ja-JP" altLang="en-US" sz="1600" b="1">
                <a:latin typeface="ＭＳ Ｐゴシック" charset="-128"/>
                <a:ea typeface="ＭＳ Ｐゴシック" charset="-128"/>
              </a:rPr>
            </a:br>
            <a:r>
              <a:rPr lang="ja-JP" altLang="en-US" sz="1600" b="1">
                <a:latin typeface="ＭＳ Ｐゴシック" charset="-128"/>
                <a:ea typeface="ＭＳ Ｐゴシック" charset="-128"/>
              </a:rPr>
              <a:t>                 　　　 </a:t>
            </a:r>
            <a:r>
              <a:rPr lang="en-US" altLang="ja-JP" sz="1600" b="1">
                <a:latin typeface="ＭＳ Ｐゴシック" charset="-128"/>
                <a:ea typeface="ＭＳ Ｐゴシック" charset="-128"/>
              </a:rPr>
              <a:t>B </a:t>
            </a:r>
            <a:r>
              <a:rPr lang="ja-JP" altLang="en-US" sz="1600" b="1">
                <a:latin typeface="ＭＳ Ｐゴシック" charset="-128"/>
                <a:ea typeface="ＭＳ Ｐゴシック" charset="-128"/>
              </a:rPr>
              <a:t>特殊な電話機</a:t>
            </a:r>
            <a:r>
              <a:rPr lang="en-US" altLang="ja-JP" sz="1600" b="1">
                <a:latin typeface="ＭＳ Ｐゴシック" charset="-128"/>
                <a:ea typeface="ＭＳ Ｐゴシック" charset="-128"/>
              </a:rPr>
              <a:t>〔</a:t>
            </a:r>
            <a:r>
              <a:rPr lang="ja-JP" altLang="en-US" sz="1600" b="1">
                <a:latin typeface="ＭＳ Ｐゴシック" charset="-128"/>
                <a:ea typeface="ＭＳ Ｐゴシック" charset="-128"/>
              </a:rPr>
              <a:t>構造・用途が特殊なものを含む</a:t>
            </a:r>
            <a:r>
              <a:rPr lang="en-US" altLang="ja-JP" sz="1600" b="1">
                <a:latin typeface="ＭＳ Ｐゴシック" charset="-128"/>
                <a:ea typeface="ＭＳ Ｐゴシック" charset="-128"/>
              </a:rPr>
              <a:t>〕</a:t>
            </a:r>
            <a:br>
              <a:rPr lang="en-US" altLang="ja-JP" sz="1600" b="1">
                <a:latin typeface="ＭＳ Ｐゴシック" charset="-128"/>
                <a:ea typeface="ＭＳ Ｐゴシック" charset="-128"/>
              </a:rPr>
            </a:br>
            <a:r>
              <a:rPr lang="ja-JP" altLang="en-US" sz="1600" b="1">
                <a:latin typeface="ＭＳ Ｐゴシック" charset="-128"/>
                <a:ea typeface="ＭＳ Ｐゴシック" charset="-128"/>
              </a:rPr>
              <a:t>　　　                  </a:t>
            </a:r>
            <a:r>
              <a:rPr lang="en-US" altLang="ja-JP" sz="1600" b="1">
                <a:latin typeface="ＭＳ Ｐゴシック" charset="-128"/>
                <a:ea typeface="ＭＳ Ｐゴシック" charset="-128"/>
              </a:rPr>
              <a:t>C </a:t>
            </a:r>
            <a:r>
              <a:rPr lang="ja-JP" altLang="en-US" sz="1600" b="1">
                <a:latin typeface="ＭＳ Ｐゴシック" charset="-128"/>
                <a:ea typeface="ＭＳ Ｐゴシック" charset="-128"/>
              </a:rPr>
              <a:t>・コ－ドレス電話機</a:t>
            </a:r>
            <a:br>
              <a:rPr lang="ja-JP" altLang="en-US" sz="1600" b="1">
                <a:latin typeface="ＭＳ Ｐゴシック" charset="-128"/>
                <a:ea typeface="ＭＳ Ｐゴシック" charset="-128"/>
              </a:rPr>
            </a:br>
            <a:r>
              <a:rPr lang="ja-JP" altLang="en-US" sz="1600" b="1">
                <a:latin typeface="ＭＳ Ｐゴシック" charset="-128"/>
                <a:ea typeface="ＭＳ Ｐゴシック" charset="-128"/>
              </a:rPr>
              <a:t>       　                </a:t>
            </a:r>
            <a:r>
              <a:rPr lang="en-US" altLang="ja-JP" sz="1600" b="1">
                <a:latin typeface="ＭＳ Ｐゴシック" charset="-128"/>
                <a:ea typeface="ＭＳ Ｐゴシック" charset="-128"/>
              </a:rPr>
              <a:t>D </a:t>
            </a:r>
            <a:r>
              <a:rPr lang="ja-JP" altLang="en-US" sz="1600" b="1">
                <a:latin typeface="ＭＳ Ｐゴシック" charset="-128"/>
                <a:ea typeface="ＭＳ Ｐゴシック" charset="-128"/>
              </a:rPr>
              <a:t>・公衆電話機</a:t>
            </a:r>
            <a:br>
              <a:rPr lang="ja-JP" altLang="en-US" sz="1600" b="1">
                <a:latin typeface="ＭＳ Ｐゴシック" charset="-128"/>
                <a:ea typeface="ＭＳ Ｐゴシック" charset="-128"/>
              </a:rPr>
            </a:br>
            <a:r>
              <a:rPr lang="ja-JP" altLang="en-US" sz="1600" b="1">
                <a:latin typeface="ＭＳ Ｐゴシック" charset="-128"/>
                <a:ea typeface="ＭＳ Ｐゴシック" charset="-128"/>
              </a:rPr>
              <a:t>              　         </a:t>
            </a:r>
            <a:r>
              <a:rPr lang="en-US" altLang="ja-JP" sz="1600" b="1">
                <a:latin typeface="ＭＳ Ｐゴシック" charset="-128"/>
                <a:ea typeface="ＭＳ Ｐゴシック" charset="-128"/>
              </a:rPr>
              <a:t>E </a:t>
            </a:r>
            <a:r>
              <a:rPr lang="ja-JP" altLang="en-US" sz="1600" b="1">
                <a:latin typeface="ＭＳ Ｐゴシック" charset="-128"/>
                <a:ea typeface="ＭＳ Ｐゴシック" charset="-128"/>
              </a:rPr>
              <a:t>・多機能電話機</a:t>
            </a:r>
            <a:br>
              <a:rPr lang="ja-JP" altLang="en-US" sz="1600" b="1">
                <a:latin typeface="ＭＳ Ｐゴシック" charset="-128"/>
                <a:ea typeface="ＭＳ Ｐゴシック" charset="-128"/>
              </a:rPr>
            </a:br>
            <a:r>
              <a:rPr lang="ja-JP" altLang="en-US" sz="1600" b="1">
                <a:latin typeface="ＭＳ Ｐゴシック" charset="-128"/>
                <a:ea typeface="ＭＳ Ｐゴシック" charset="-128"/>
              </a:rPr>
              <a:t>                     　  </a:t>
            </a:r>
            <a:r>
              <a:rPr lang="en-US" altLang="ja-JP" sz="1600" b="1">
                <a:latin typeface="ＭＳ Ｐゴシック" charset="-128"/>
                <a:ea typeface="ＭＳ Ｐゴシック" charset="-128"/>
              </a:rPr>
              <a:t>F  </a:t>
            </a:r>
            <a:r>
              <a:rPr lang="ja-JP" altLang="en-US" sz="1600" b="1">
                <a:latin typeface="ＭＳ Ｐゴシック" charset="-128"/>
                <a:ea typeface="ＭＳ Ｐゴシック" charset="-128"/>
              </a:rPr>
              <a:t>・・ボタン電話機</a:t>
            </a:r>
            <a:br>
              <a:rPr lang="ja-JP" altLang="en-US" sz="1600" b="1">
                <a:latin typeface="ＭＳ Ｐゴシック" charset="-128"/>
                <a:ea typeface="ＭＳ Ｐゴシック" charset="-128"/>
              </a:rPr>
            </a:br>
            <a:r>
              <a:rPr lang="ja-JP" altLang="en-US" sz="1600" b="1">
                <a:latin typeface="ＭＳ Ｐゴシック" charset="-128"/>
                <a:ea typeface="ＭＳ Ｐゴシック" charset="-128"/>
              </a:rPr>
              <a:t>                      　 </a:t>
            </a:r>
            <a:r>
              <a:rPr lang="en-US" altLang="ja-JP" sz="1600" b="1">
                <a:latin typeface="ＭＳ Ｐゴシック" charset="-128"/>
                <a:ea typeface="ＭＳ Ｐゴシック" charset="-128"/>
              </a:rPr>
              <a:t>G </a:t>
            </a:r>
            <a:r>
              <a:rPr lang="ja-JP" altLang="en-US" sz="1600" b="1">
                <a:latin typeface="ＭＳ Ｐゴシック" charset="-128"/>
                <a:ea typeface="ＭＳ Ｐゴシック" charset="-128"/>
              </a:rPr>
              <a:t>・インタ－ホン</a:t>
            </a:r>
            <a:br>
              <a:rPr lang="ja-JP" altLang="en-US" sz="1600" b="1">
                <a:latin typeface="ＭＳ Ｐゴシック" charset="-128"/>
                <a:ea typeface="ＭＳ Ｐゴシック" charset="-128"/>
              </a:rPr>
            </a:br>
            <a:r>
              <a:rPr lang="ja-JP" altLang="en-US" sz="1600" b="1">
                <a:latin typeface="ＭＳ Ｐゴシック" charset="-128"/>
                <a:ea typeface="ＭＳ Ｐゴシック" charset="-128"/>
              </a:rPr>
              <a:t>                       　</a:t>
            </a:r>
            <a:r>
              <a:rPr lang="en-US" altLang="ja-JP" sz="1600" b="1">
                <a:latin typeface="ＭＳ Ｐゴシック" charset="-128"/>
                <a:ea typeface="ＭＳ Ｐゴシック" charset="-128"/>
              </a:rPr>
              <a:t>H </a:t>
            </a:r>
            <a:r>
              <a:rPr lang="ja-JP" altLang="en-US" sz="1600" b="1">
                <a:latin typeface="ＭＳ Ｐゴシック" charset="-128"/>
                <a:ea typeface="ＭＳ Ｐゴシック" charset="-128"/>
              </a:rPr>
              <a:t>・ハンドセツト形</a:t>
            </a:r>
            <a:br>
              <a:rPr lang="ja-JP" altLang="en-US" sz="1600" b="1">
                <a:latin typeface="ＭＳ Ｐゴシック" charset="-128"/>
                <a:ea typeface="ＭＳ Ｐゴシック" charset="-128"/>
              </a:rPr>
            </a:br>
            <a:r>
              <a:rPr lang="ja-JP" altLang="en-US" sz="1600" b="1">
                <a:latin typeface="ＭＳ Ｐゴシック" charset="-128"/>
                <a:ea typeface="ＭＳ Ｐゴシック" charset="-128"/>
              </a:rPr>
              <a:t>                       　</a:t>
            </a:r>
            <a:r>
              <a:rPr lang="en-US" altLang="ja-JP" sz="1600" b="1">
                <a:latin typeface="ＭＳ Ｐゴシック" charset="-128"/>
                <a:ea typeface="ＭＳ Ｐゴシック" charset="-128"/>
              </a:rPr>
              <a:t>J  </a:t>
            </a:r>
            <a:r>
              <a:rPr lang="ja-JP" altLang="en-US" sz="1600" b="1">
                <a:latin typeface="ＭＳ Ｐゴシック" charset="-128"/>
                <a:ea typeface="ＭＳ Ｐゴシック" charset="-128"/>
              </a:rPr>
              <a:t>・装飾電話</a:t>
            </a:r>
            <a:br>
              <a:rPr lang="ja-JP" altLang="en-US" sz="1600" b="1">
                <a:latin typeface="ＭＳ Ｐゴシック" charset="-128"/>
                <a:ea typeface="ＭＳ Ｐゴシック" charset="-128"/>
              </a:rPr>
            </a:br>
            <a:r>
              <a:rPr lang="ja-JP" altLang="en-US" sz="1600" b="1">
                <a:latin typeface="ＭＳ Ｐゴシック" charset="-128"/>
                <a:ea typeface="ＭＳ Ｐゴシック" charset="-128"/>
              </a:rPr>
              <a:t>                       　</a:t>
            </a:r>
            <a:r>
              <a:rPr lang="en-US" altLang="ja-JP" sz="1600" b="1">
                <a:latin typeface="ＭＳ Ｐゴシック" charset="-128"/>
                <a:ea typeface="ＭＳ Ｐゴシック" charset="-128"/>
              </a:rPr>
              <a:t>Z  </a:t>
            </a:r>
            <a:r>
              <a:rPr lang="ja-JP" altLang="en-US" sz="1600" b="1">
                <a:latin typeface="ＭＳ Ｐゴシック" charset="-128"/>
                <a:ea typeface="ＭＳ Ｐゴシック" charset="-128"/>
              </a:rPr>
              <a:t>その他のもの</a:t>
            </a:r>
            <a:endParaRPr lang="ja-JP" altLang="en-US" sz="2000" b="1">
              <a:latin typeface="ＭＳ Ｐゴシック" charset="-128"/>
              <a:ea typeface="ＭＳ Ｐゴシック" charset="-128"/>
            </a:endParaRPr>
          </a:p>
        </p:txBody>
      </p:sp>
      <p:sp>
        <p:nvSpPr>
          <p:cNvPr id="101383" name="Text Box 8"/>
          <p:cNvSpPr txBox="1">
            <a:spLocks noChangeArrowheads="1"/>
          </p:cNvSpPr>
          <p:nvPr/>
        </p:nvSpPr>
        <p:spPr bwMode="auto">
          <a:xfrm>
            <a:off x="0"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
        <p:nvSpPr>
          <p:cNvPr id="101384" name="正方形/長方形 1"/>
          <p:cNvSpPr>
            <a:spLocks noChangeArrowheads="1"/>
          </p:cNvSpPr>
          <p:nvPr/>
        </p:nvSpPr>
        <p:spPr bwMode="auto">
          <a:xfrm>
            <a:off x="2432050" y="258763"/>
            <a:ext cx="3878263" cy="647700"/>
          </a:xfrm>
          <a:prstGeom prst="rect">
            <a:avLst/>
          </a:prstGeom>
          <a:noFill/>
          <a:ln w="9525">
            <a:noFill/>
            <a:miter lim="800000"/>
            <a:headEnd/>
            <a:tailEnd/>
          </a:ln>
        </p:spPr>
        <p:txBody>
          <a:bodyPr wrap="none">
            <a:spAutoFit/>
          </a:bodyPr>
          <a:lstStyle/>
          <a:p>
            <a:r>
              <a:rPr lang="ja-JP" altLang="en-US" sz="3600">
                <a:solidFill>
                  <a:srgbClr val="000000"/>
                </a:solidFill>
                <a:latin typeface="ＭＳ Ｐゴシック" charset="-128"/>
                <a:ea typeface="ＭＳ Ｐゴシック" charset="-128"/>
              </a:rPr>
              <a:t>先行技術文献調査</a:t>
            </a:r>
            <a:endParaRPr lang="ja-JP" altLang="en-US"/>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B108F0AF-CFE9-4D06-B385-2A002947D449}" type="slidenum">
              <a:rPr lang="en-US" altLang="ja-JP"/>
              <a:pPr>
                <a:defRPr/>
              </a:pPr>
              <a:t>11</a:t>
            </a:fld>
            <a:endParaRPr lang="en-US" altLang="ja-JP"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88"/>
          <p:cNvSpPr>
            <a:spLocks noChangeArrowheads="1"/>
          </p:cNvSpPr>
          <p:nvPr/>
        </p:nvSpPr>
        <p:spPr bwMode="auto">
          <a:xfrm>
            <a:off x="9055100" y="4214813"/>
            <a:ext cx="463550" cy="512762"/>
          </a:xfrm>
          <a:prstGeom prst="rect">
            <a:avLst/>
          </a:prstGeom>
          <a:noFill/>
          <a:ln w="9525">
            <a:solidFill>
              <a:schemeClr val="bg1"/>
            </a:solid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103426" name="Rectangle 88"/>
          <p:cNvSpPr>
            <a:spLocks noChangeArrowheads="1"/>
          </p:cNvSpPr>
          <p:nvPr/>
        </p:nvSpPr>
        <p:spPr bwMode="auto">
          <a:xfrm>
            <a:off x="9055100" y="3714750"/>
            <a:ext cx="463550" cy="512763"/>
          </a:xfrm>
          <a:prstGeom prst="rect">
            <a:avLst/>
          </a:prstGeom>
          <a:noFill/>
          <a:ln w="9525">
            <a:solidFill>
              <a:schemeClr val="bg1"/>
            </a:solid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103427" name="Rectangle 88"/>
          <p:cNvSpPr>
            <a:spLocks noChangeArrowheads="1"/>
          </p:cNvSpPr>
          <p:nvPr/>
        </p:nvSpPr>
        <p:spPr bwMode="auto">
          <a:xfrm>
            <a:off x="9055100" y="3155950"/>
            <a:ext cx="463550" cy="511175"/>
          </a:xfrm>
          <a:prstGeom prst="rect">
            <a:avLst/>
          </a:prstGeom>
          <a:noFill/>
          <a:ln w="9525">
            <a:solidFill>
              <a:schemeClr val="bg1"/>
            </a:solid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103428" name="Rectangle 88"/>
          <p:cNvSpPr>
            <a:spLocks noChangeArrowheads="1"/>
          </p:cNvSpPr>
          <p:nvPr/>
        </p:nvSpPr>
        <p:spPr bwMode="auto">
          <a:xfrm>
            <a:off x="9055100" y="2714625"/>
            <a:ext cx="463550" cy="512763"/>
          </a:xfrm>
          <a:prstGeom prst="rect">
            <a:avLst/>
          </a:prstGeom>
          <a:noFill/>
          <a:ln w="9525">
            <a:solidFill>
              <a:schemeClr val="bg1"/>
            </a:solid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103429" name="Rectangle 88"/>
          <p:cNvSpPr>
            <a:spLocks noChangeArrowheads="1"/>
          </p:cNvSpPr>
          <p:nvPr/>
        </p:nvSpPr>
        <p:spPr bwMode="auto">
          <a:xfrm>
            <a:off x="7585075" y="4273550"/>
            <a:ext cx="385763" cy="512763"/>
          </a:xfrm>
          <a:prstGeom prst="rect">
            <a:avLst/>
          </a:prstGeom>
          <a:noFill/>
          <a:ln w="9525">
            <a:no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103430" name="Rectangle 88"/>
          <p:cNvSpPr>
            <a:spLocks noChangeArrowheads="1"/>
          </p:cNvSpPr>
          <p:nvPr/>
        </p:nvSpPr>
        <p:spPr bwMode="auto">
          <a:xfrm>
            <a:off x="7585075" y="3773488"/>
            <a:ext cx="385763" cy="512762"/>
          </a:xfrm>
          <a:prstGeom prst="rect">
            <a:avLst/>
          </a:prstGeom>
          <a:noFill/>
          <a:ln w="9525">
            <a:no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103431" name="Rectangle 88"/>
          <p:cNvSpPr>
            <a:spLocks noChangeArrowheads="1"/>
          </p:cNvSpPr>
          <p:nvPr/>
        </p:nvSpPr>
        <p:spPr bwMode="auto">
          <a:xfrm>
            <a:off x="7585075" y="3214688"/>
            <a:ext cx="385763" cy="512762"/>
          </a:xfrm>
          <a:prstGeom prst="rect">
            <a:avLst/>
          </a:prstGeom>
          <a:noFill/>
          <a:ln w="9525">
            <a:no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103432" name="Rectangle 88"/>
          <p:cNvSpPr>
            <a:spLocks noChangeArrowheads="1"/>
          </p:cNvSpPr>
          <p:nvPr/>
        </p:nvSpPr>
        <p:spPr bwMode="auto">
          <a:xfrm>
            <a:off x="7585075" y="2773363"/>
            <a:ext cx="385763" cy="512762"/>
          </a:xfrm>
          <a:prstGeom prst="rect">
            <a:avLst/>
          </a:prstGeom>
          <a:noFill/>
          <a:ln w="9525">
            <a:noFill/>
            <a:miter lim="800000"/>
            <a:headEnd/>
            <a:tailEnd/>
          </a:ln>
        </p:spPr>
        <p:txBody>
          <a:bodyPr wrap="none" anchor="ctr"/>
          <a:lstStyle/>
          <a:p>
            <a:pPr>
              <a:spcBef>
                <a:spcPct val="50000"/>
              </a:spcBef>
            </a:pPr>
            <a:r>
              <a:rPr lang="en-US" altLang="ja-JP" sz="1400" b="1">
                <a:latin typeface="Times New Roman" pitchFamily="18" charset="0"/>
                <a:ea typeface="ＭＳ Ｐゴシック" charset="-128"/>
              </a:rPr>
              <a:t>‥</a:t>
            </a:r>
          </a:p>
        </p:txBody>
      </p:sp>
      <p:sp>
        <p:nvSpPr>
          <p:cNvPr id="103433" name="Rectangle 17"/>
          <p:cNvSpPr>
            <a:spLocks noChangeAspect="1" noChangeArrowheads="1"/>
          </p:cNvSpPr>
          <p:nvPr/>
        </p:nvSpPr>
        <p:spPr bwMode="auto">
          <a:xfrm>
            <a:off x="7894638" y="4283075"/>
            <a:ext cx="116840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小型、軽量</a:t>
            </a:r>
          </a:p>
        </p:txBody>
      </p:sp>
      <p:sp>
        <p:nvSpPr>
          <p:cNvPr id="103434" name="Rectangle 15"/>
          <p:cNvSpPr>
            <a:spLocks noChangeAspect="1" noChangeArrowheads="1"/>
          </p:cNvSpPr>
          <p:nvPr/>
        </p:nvSpPr>
        <p:spPr bwMode="auto">
          <a:xfrm>
            <a:off x="7894638" y="3779838"/>
            <a:ext cx="116840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ＢＢ０３</a:t>
            </a:r>
          </a:p>
        </p:txBody>
      </p:sp>
      <p:sp>
        <p:nvSpPr>
          <p:cNvPr id="103435" name="Rectangle 11"/>
          <p:cNvSpPr>
            <a:spLocks noChangeAspect="1" noChangeArrowheads="1"/>
          </p:cNvSpPr>
          <p:nvPr/>
        </p:nvSpPr>
        <p:spPr bwMode="auto">
          <a:xfrm>
            <a:off x="7894638" y="3275013"/>
            <a:ext cx="1168400" cy="433387"/>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携帯電話</a:t>
            </a:r>
          </a:p>
        </p:txBody>
      </p:sp>
      <p:sp>
        <p:nvSpPr>
          <p:cNvPr id="103436" name="Rectangle 9"/>
          <p:cNvSpPr>
            <a:spLocks noChangeAspect="1" noChangeArrowheads="1"/>
          </p:cNvSpPr>
          <p:nvPr/>
        </p:nvSpPr>
        <p:spPr bwMode="auto">
          <a:xfrm>
            <a:off x="7894638" y="2771775"/>
            <a:ext cx="116840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ＡＡ０７</a:t>
            </a:r>
          </a:p>
        </p:txBody>
      </p:sp>
      <p:sp>
        <p:nvSpPr>
          <p:cNvPr id="103437" name="Rectangle 2"/>
          <p:cNvSpPr>
            <a:spLocks noChangeAspect="1" noChangeArrowheads="1"/>
          </p:cNvSpPr>
          <p:nvPr/>
        </p:nvSpPr>
        <p:spPr bwMode="auto">
          <a:xfrm>
            <a:off x="4494213" y="2268538"/>
            <a:ext cx="1222375" cy="447675"/>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700" b="1">
                <a:latin typeface="ＭＳ Ｐゴシック" charset="-128"/>
                <a:ea typeface="ＭＳ Ｐゴシック" charset="-128"/>
              </a:rPr>
              <a:t>５Ｋ０２３</a:t>
            </a:r>
          </a:p>
        </p:txBody>
      </p:sp>
      <p:sp>
        <p:nvSpPr>
          <p:cNvPr id="103438" name="Rectangle 3"/>
          <p:cNvSpPr>
            <a:spLocks noChangeAspect="1" noChangeArrowheads="1"/>
          </p:cNvSpPr>
          <p:nvPr/>
        </p:nvSpPr>
        <p:spPr bwMode="auto">
          <a:xfrm>
            <a:off x="5889625" y="1844675"/>
            <a:ext cx="3152775"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700" b="1">
                <a:latin typeface="ＭＳ Ｐゴシック" charset="-128"/>
                <a:ea typeface="ＭＳ Ｐゴシック" charset="-128"/>
              </a:rPr>
              <a:t>電話機の構造</a:t>
            </a:r>
          </a:p>
        </p:txBody>
      </p:sp>
      <p:sp>
        <p:nvSpPr>
          <p:cNvPr id="103439" name="Rectangle 4"/>
          <p:cNvSpPr>
            <a:spLocks noChangeAspect="1" noChangeArrowheads="1"/>
          </p:cNvSpPr>
          <p:nvPr/>
        </p:nvSpPr>
        <p:spPr bwMode="auto">
          <a:xfrm>
            <a:off x="5902325" y="2266950"/>
            <a:ext cx="3152775" cy="433388"/>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Ｈ０４Ｍ　１／０２－１／２３＠Ｚ</a:t>
            </a:r>
          </a:p>
        </p:txBody>
      </p:sp>
      <p:sp>
        <p:nvSpPr>
          <p:cNvPr id="103440" name="Rectangle 5"/>
          <p:cNvSpPr>
            <a:spLocks noChangeAspect="1" noChangeArrowheads="1"/>
          </p:cNvSpPr>
          <p:nvPr/>
        </p:nvSpPr>
        <p:spPr bwMode="auto">
          <a:xfrm>
            <a:off x="4500563" y="2987675"/>
            <a:ext cx="547687" cy="503238"/>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ＡＡ</a:t>
            </a:r>
          </a:p>
        </p:txBody>
      </p:sp>
      <p:sp>
        <p:nvSpPr>
          <p:cNvPr id="103441" name="Rectangle 6"/>
          <p:cNvSpPr>
            <a:spLocks noChangeAspect="1" noChangeArrowheads="1"/>
          </p:cNvSpPr>
          <p:nvPr/>
        </p:nvSpPr>
        <p:spPr bwMode="auto">
          <a:xfrm>
            <a:off x="5108575" y="2771775"/>
            <a:ext cx="125095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ＡＡ００</a:t>
            </a:r>
          </a:p>
        </p:txBody>
      </p:sp>
      <p:sp>
        <p:nvSpPr>
          <p:cNvPr id="103442" name="Rectangle 7"/>
          <p:cNvSpPr>
            <a:spLocks noChangeAspect="1" noChangeArrowheads="1"/>
          </p:cNvSpPr>
          <p:nvPr/>
        </p:nvSpPr>
        <p:spPr bwMode="auto">
          <a:xfrm>
            <a:off x="5108575" y="3275013"/>
            <a:ext cx="1250950" cy="433387"/>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用途</a:t>
            </a:r>
          </a:p>
        </p:txBody>
      </p:sp>
      <p:sp>
        <p:nvSpPr>
          <p:cNvPr id="103443" name="Rectangle 8"/>
          <p:cNvSpPr>
            <a:spLocks noChangeAspect="1" noChangeArrowheads="1"/>
          </p:cNvSpPr>
          <p:nvPr/>
        </p:nvSpPr>
        <p:spPr bwMode="auto">
          <a:xfrm>
            <a:off x="6403975" y="2771775"/>
            <a:ext cx="122555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ＡＡ０１</a:t>
            </a:r>
          </a:p>
        </p:txBody>
      </p:sp>
      <p:sp>
        <p:nvSpPr>
          <p:cNvPr id="103444" name="Rectangle 10"/>
          <p:cNvSpPr>
            <a:spLocks noChangeAspect="1" noChangeArrowheads="1"/>
          </p:cNvSpPr>
          <p:nvPr/>
        </p:nvSpPr>
        <p:spPr bwMode="auto">
          <a:xfrm>
            <a:off x="6403975" y="3275013"/>
            <a:ext cx="1225550" cy="433387"/>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公衆電話</a:t>
            </a:r>
          </a:p>
        </p:txBody>
      </p:sp>
      <p:sp>
        <p:nvSpPr>
          <p:cNvPr id="103445" name="Rectangle 12"/>
          <p:cNvSpPr>
            <a:spLocks noChangeAspect="1" noChangeArrowheads="1"/>
          </p:cNvSpPr>
          <p:nvPr/>
        </p:nvSpPr>
        <p:spPr bwMode="auto">
          <a:xfrm>
            <a:off x="5108575" y="3779838"/>
            <a:ext cx="125095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ＢＢ００</a:t>
            </a:r>
          </a:p>
        </p:txBody>
      </p:sp>
      <p:sp>
        <p:nvSpPr>
          <p:cNvPr id="103446" name="Rectangle 13"/>
          <p:cNvSpPr>
            <a:spLocks noChangeAspect="1" noChangeArrowheads="1"/>
          </p:cNvSpPr>
          <p:nvPr/>
        </p:nvSpPr>
        <p:spPr bwMode="auto">
          <a:xfrm>
            <a:off x="5108575" y="4283075"/>
            <a:ext cx="125095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目的・効果</a:t>
            </a:r>
          </a:p>
        </p:txBody>
      </p:sp>
      <p:sp>
        <p:nvSpPr>
          <p:cNvPr id="103447" name="Rectangle 14"/>
          <p:cNvSpPr>
            <a:spLocks noChangeAspect="1" noChangeArrowheads="1"/>
          </p:cNvSpPr>
          <p:nvPr/>
        </p:nvSpPr>
        <p:spPr bwMode="auto">
          <a:xfrm>
            <a:off x="6403975" y="3779838"/>
            <a:ext cx="122555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ＢＢ０１</a:t>
            </a:r>
          </a:p>
        </p:txBody>
      </p:sp>
      <p:sp>
        <p:nvSpPr>
          <p:cNvPr id="103448" name="Rectangle 16"/>
          <p:cNvSpPr>
            <a:spLocks noChangeAspect="1" noChangeArrowheads="1"/>
          </p:cNvSpPr>
          <p:nvPr/>
        </p:nvSpPr>
        <p:spPr bwMode="auto">
          <a:xfrm>
            <a:off x="6403975" y="4283075"/>
            <a:ext cx="1225550" cy="431800"/>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装飾性向上</a:t>
            </a:r>
          </a:p>
        </p:txBody>
      </p:sp>
      <p:sp>
        <p:nvSpPr>
          <p:cNvPr id="103449" name="Rectangle 18"/>
          <p:cNvSpPr>
            <a:spLocks noChangeAspect="1" noChangeArrowheads="1"/>
          </p:cNvSpPr>
          <p:nvPr/>
        </p:nvSpPr>
        <p:spPr bwMode="auto">
          <a:xfrm>
            <a:off x="4500563" y="3995738"/>
            <a:ext cx="547687" cy="503237"/>
          </a:xfrm>
          <a:prstGeom prst="rect">
            <a:avLst/>
          </a:prstGeom>
          <a:noFill/>
          <a:ln w="38100" cmpd="dbl">
            <a:solidFill>
              <a:schemeClr val="tx1"/>
            </a:solidFill>
            <a:miter lim="800000"/>
            <a:headEnd/>
            <a:tailEnd/>
          </a:ln>
        </p:spPr>
        <p:txBody>
          <a:bodyPr wrap="none" lIns="86394" tIns="43197" rIns="86394" bIns="43197" anchor="ctr"/>
          <a:lstStyle/>
          <a:p>
            <a:pPr algn="ctr" defTabSz="863600" eaLnBrk="0" hangingPunct="0"/>
            <a:r>
              <a:rPr lang="ja-JP" altLang="en-US" sz="1500" b="1">
                <a:latin typeface="ＭＳ Ｐゴシック" charset="-128"/>
                <a:ea typeface="ＭＳ Ｐゴシック" charset="-128"/>
              </a:rPr>
              <a:t>ＢＢ</a:t>
            </a:r>
          </a:p>
        </p:txBody>
      </p:sp>
      <p:sp>
        <p:nvSpPr>
          <p:cNvPr id="103450" name="Rectangle 19"/>
          <p:cNvSpPr>
            <a:spLocks noChangeAspect="1" noChangeArrowheads="1"/>
          </p:cNvSpPr>
          <p:nvPr/>
        </p:nvSpPr>
        <p:spPr bwMode="auto">
          <a:xfrm>
            <a:off x="350838" y="5084763"/>
            <a:ext cx="2144712" cy="525462"/>
          </a:xfrm>
          <a:prstGeom prst="rect">
            <a:avLst/>
          </a:prstGeom>
          <a:solidFill>
            <a:srgbClr val="CCFFCC"/>
          </a:solidFill>
          <a:ln w="9525">
            <a:noFill/>
            <a:miter lim="800000"/>
            <a:headEnd/>
            <a:tailEnd/>
          </a:ln>
          <a:effectLst>
            <a:prstShdw prst="shdw17" dist="17961" dir="2700000">
              <a:srgbClr val="7A8E99">
                <a:alpha val="74997"/>
              </a:srgbClr>
            </a:prstShdw>
          </a:effectLst>
        </p:spPr>
        <p:txBody>
          <a:bodyPr wrap="none" lIns="74598" tIns="37300" rIns="74598" bIns="37300" anchor="ctr"/>
          <a:lstStyle/>
          <a:p>
            <a:pPr algn="ctr" defTabSz="823913" eaLnBrk="0" hangingPunct="0"/>
            <a:r>
              <a:rPr lang="ja-JP" altLang="en-US" sz="1700" b="1">
                <a:latin typeface="Times New Roman" pitchFamily="18" charset="0"/>
                <a:ea typeface="ＭＳ Ｐゴシック" charset="-128"/>
              </a:rPr>
              <a:t>テーマコードを特定</a:t>
            </a:r>
            <a:endParaRPr lang="ja-JP" altLang="en-US" sz="1700" b="1">
              <a:latin typeface="Times New Roman" pitchFamily="18" charset="0"/>
              <a:ea typeface="HG丸ｺﾞｼｯｸM-PRO" pitchFamily="50" charset="-128"/>
            </a:endParaRPr>
          </a:p>
        </p:txBody>
      </p:sp>
      <p:sp>
        <p:nvSpPr>
          <p:cNvPr id="103451" name="Text Box 20"/>
          <p:cNvSpPr txBox="1">
            <a:spLocks noChangeAspect="1" noChangeArrowheads="1"/>
          </p:cNvSpPr>
          <p:nvPr/>
        </p:nvSpPr>
        <p:spPr bwMode="auto">
          <a:xfrm>
            <a:off x="836613" y="5826125"/>
            <a:ext cx="1169987" cy="376238"/>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ja-JP" altLang="en-US" sz="1900" b="1">
                <a:latin typeface="Times New Roman" pitchFamily="18" charset="0"/>
                <a:ea typeface="ＭＳ Ｐゴシック" charset="-128"/>
              </a:rPr>
              <a:t>５Ｋ０２３</a:t>
            </a:r>
          </a:p>
        </p:txBody>
      </p:sp>
      <p:sp>
        <p:nvSpPr>
          <p:cNvPr id="103452" name="Text Box 21"/>
          <p:cNvSpPr txBox="1">
            <a:spLocks noChangeAspect="1" noChangeArrowheads="1"/>
          </p:cNvSpPr>
          <p:nvPr/>
        </p:nvSpPr>
        <p:spPr bwMode="auto">
          <a:xfrm>
            <a:off x="3911600" y="6459538"/>
            <a:ext cx="5994400" cy="390525"/>
          </a:xfrm>
          <a:prstGeom prst="rect">
            <a:avLst/>
          </a:prstGeom>
          <a:noFill/>
          <a:ln w="9525">
            <a:noFill/>
            <a:miter lim="800000"/>
            <a:headEnd/>
            <a:tailEnd/>
          </a:ln>
        </p:spPr>
        <p:txBody>
          <a:bodyPr lIns="86394" tIns="43197" rIns="86394" bIns="43197">
            <a:spAutoFit/>
          </a:bodyPr>
          <a:lstStyle/>
          <a:p>
            <a:pPr defTabSz="863600" eaLnBrk="0" hangingPunct="0">
              <a:spcBef>
                <a:spcPct val="50000"/>
              </a:spcBef>
            </a:pPr>
            <a:r>
              <a:rPr lang="en-US" altLang="ja-JP" sz="2000" b="1">
                <a:solidFill>
                  <a:srgbClr val="FF0000"/>
                </a:solidFill>
                <a:latin typeface="Times New Roman" pitchFamily="18" charset="0"/>
                <a:ea typeface="ＭＳ Ｐゴシック" charset="-128"/>
              </a:rPr>
              <a:t>※</a:t>
            </a:r>
            <a:r>
              <a:rPr lang="ja-JP" altLang="en-US" sz="2000" b="1">
                <a:solidFill>
                  <a:srgbClr val="FF0000"/>
                </a:solidFill>
                <a:latin typeface="Times New Roman" pitchFamily="18" charset="0"/>
                <a:ea typeface="ＭＳ Ｐゴシック" charset="-128"/>
              </a:rPr>
              <a:t>後述のＩＰＤＬのパテントマップガイダンスを利用</a:t>
            </a:r>
          </a:p>
        </p:txBody>
      </p:sp>
      <p:sp>
        <p:nvSpPr>
          <p:cNvPr id="103453" name="Rectangle 22"/>
          <p:cNvSpPr>
            <a:spLocks noChangeAspect="1" noChangeArrowheads="1"/>
          </p:cNvSpPr>
          <p:nvPr/>
        </p:nvSpPr>
        <p:spPr bwMode="auto">
          <a:xfrm>
            <a:off x="3224213" y="4941888"/>
            <a:ext cx="3432175" cy="725487"/>
          </a:xfrm>
          <a:prstGeom prst="rect">
            <a:avLst/>
          </a:prstGeom>
          <a:solidFill>
            <a:srgbClr val="CCFFCC"/>
          </a:solidFill>
          <a:ln w="9525">
            <a:noFill/>
            <a:miter lim="800000"/>
            <a:headEnd/>
            <a:tailEnd/>
          </a:ln>
          <a:effectLst>
            <a:prstShdw prst="shdw17" dist="17961" dir="2700000">
              <a:srgbClr val="7A8E99">
                <a:alpha val="74997"/>
              </a:srgbClr>
            </a:prstShdw>
          </a:effectLst>
        </p:spPr>
        <p:txBody>
          <a:bodyPr wrap="none" lIns="74598" tIns="37300" rIns="74598" bIns="37300" anchor="ctr"/>
          <a:lstStyle/>
          <a:p>
            <a:pPr algn="ctr" defTabSz="823913" eaLnBrk="0" hangingPunct="0"/>
            <a:r>
              <a:rPr lang="ja-JP" altLang="en-US" sz="1700" b="1">
                <a:latin typeface="ＭＳ Ｐゴシック" charset="-128"/>
                <a:ea typeface="ＭＳ Ｐゴシック" charset="-128"/>
              </a:rPr>
              <a:t>調査する発明の技術的特徴が</a:t>
            </a:r>
          </a:p>
          <a:p>
            <a:pPr algn="ctr" defTabSz="823913" eaLnBrk="0" hangingPunct="0"/>
            <a:r>
              <a:rPr lang="ja-JP" altLang="en-US" sz="1700" b="1">
                <a:latin typeface="ＭＳ Ｐゴシック" charset="-128"/>
                <a:ea typeface="ＭＳ Ｐゴシック" charset="-128"/>
              </a:rPr>
              <a:t>タームリストのどれに該当するか</a:t>
            </a:r>
            <a:endParaRPr lang="ja-JP" altLang="en-US" sz="1900">
              <a:latin typeface="ＭＳ Ｐゴシック" charset="-128"/>
              <a:ea typeface="ＭＳ Ｐゴシック" charset="-128"/>
            </a:endParaRPr>
          </a:p>
        </p:txBody>
      </p:sp>
      <p:sp>
        <p:nvSpPr>
          <p:cNvPr id="103454" name="AutoShape 23"/>
          <p:cNvSpPr>
            <a:spLocks noChangeAspect="1" noChangeArrowheads="1"/>
          </p:cNvSpPr>
          <p:nvPr/>
        </p:nvSpPr>
        <p:spPr bwMode="auto">
          <a:xfrm>
            <a:off x="2736850" y="5195888"/>
            <a:ext cx="292100" cy="276225"/>
          </a:xfrm>
          <a:prstGeom prst="rightArrow">
            <a:avLst>
              <a:gd name="adj1" fmla="val 41667"/>
              <a:gd name="adj2" fmla="val 35249"/>
            </a:avLst>
          </a:prstGeom>
          <a:solidFill>
            <a:srgbClr val="FFFF00"/>
          </a:solidFill>
          <a:ln w="9525">
            <a:noFill/>
            <a:miter lim="800000"/>
            <a:headEnd/>
            <a:tailEnd/>
          </a:ln>
          <a:effectLst>
            <a:prstShdw prst="shdw17" dist="17961" dir="2700000">
              <a:srgbClr val="999900">
                <a:alpha val="74997"/>
              </a:srgbClr>
            </a:prstShdw>
          </a:effectLst>
        </p:spPr>
        <p:txBody>
          <a:bodyPr wrap="none" lIns="78948" tIns="39475" rIns="78948" bIns="39475" anchor="ctr"/>
          <a:lstStyle/>
          <a:p>
            <a:endParaRPr lang="ja-JP" altLang="en-US">
              <a:latin typeface="Arial" charset="0"/>
              <a:ea typeface="ＭＳ Ｐゴシック" charset="-128"/>
            </a:endParaRPr>
          </a:p>
        </p:txBody>
      </p:sp>
      <p:sp>
        <p:nvSpPr>
          <p:cNvPr id="103455" name="Rectangle 25"/>
          <p:cNvSpPr>
            <a:spLocks noChangeAspect="1" noChangeArrowheads="1"/>
          </p:cNvSpPr>
          <p:nvPr/>
        </p:nvSpPr>
        <p:spPr bwMode="auto">
          <a:xfrm>
            <a:off x="7329488" y="5013325"/>
            <a:ext cx="2222500" cy="725488"/>
          </a:xfrm>
          <a:prstGeom prst="rect">
            <a:avLst/>
          </a:prstGeom>
          <a:solidFill>
            <a:srgbClr val="CCFFFF"/>
          </a:solidFill>
          <a:ln w="9525">
            <a:noFill/>
            <a:miter lim="800000"/>
            <a:headEnd/>
            <a:tailEnd/>
          </a:ln>
          <a:effectLst>
            <a:prstShdw prst="shdw17" dist="17961" dir="2700000">
              <a:srgbClr val="7A8E99">
                <a:alpha val="74997"/>
              </a:srgbClr>
            </a:prstShdw>
          </a:effectLst>
        </p:spPr>
        <p:txBody>
          <a:bodyPr wrap="none" lIns="74598" tIns="37300" rIns="74598" bIns="37300" anchor="ctr"/>
          <a:lstStyle/>
          <a:p>
            <a:pPr algn="ctr" defTabSz="823913" eaLnBrk="0" hangingPunct="0"/>
            <a:r>
              <a:rPr lang="ja-JP" altLang="en-US" sz="1700" b="1">
                <a:latin typeface="ＭＳ Ｐゴシック" charset="-128"/>
                <a:ea typeface="ＭＳ Ｐゴシック" charset="-128"/>
              </a:rPr>
              <a:t>検索式の</a:t>
            </a:r>
          </a:p>
          <a:p>
            <a:pPr algn="ctr" defTabSz="823913" eaLnBrk="0" hangingPunct="0"/>
            <a:r>
              <a:rPr lang="ja-JP" altLang="en-US" sz="1700" b="1">
                <a:latin typeface="ＭＳ Ｐゴシック" charset="-128"/>
                <a:ea typeface="ＭＳ Ｐゴシック" charset="-128"/>
              </a:rPr>
              <a:t>入力、検索</a:t>
            </a:r>
            <a:endParaRPr lang="ja-JP" altLang="en-US" sz="1900">
              <a:latin typeface="ＭＳ Ｐゴシック" charset="-128"/>
              <a:ea typeface="ＭＳ Ｐゴシック" charset="-128"/>
            </a:endParaRPr>
          </a:p>
        </p:txBody>
      </p:sp>
      <p:sp>
        <p:nvSpPr>
          <p:cNvPr id="103456" name="Text Box 26"/>
          <p:cNvSpPr txBox="1">
            <a:spLocks noChangeAspect="1" noChangeArrowheads="1"/>
          </p:cNvSpPr>
          <p:nvPr/>
        </p:nvSpPr>
        <p:spPr bwMode="auto">
          <a:xfrm>
            <a:off x="2941638" y="5759450"/>
            <a:ext cx="3773487" cy="741363"/>
          </a:xfrm>
          <a:prstGeom prst="rect">
            <a:avLst/>
          </a:prstGeom>
          <a:noFill/>
          <a:ln w="9525">
            <a:noFill/>
            <a:miter lim="800000"/>
            <a:headEnd/>
            <a:tailEnd/>
          </a:ln>
        </p:spPr>
        <p:txBody>
          <a:bodyPr lIns="86394" tIns="43197" rIns="86394" bIns="43197">
            <a:spAutoFit/>
          </a:bodyPr>
          <a:lstStyle/>
          <a:p>
            <a:pPr algn="ctr" defTabSz="863600" eaLnBrk="0" hangingPunct="0">
              <a:spcBef>
                <a:spcPct val="50000"/>
              </a:spcBef>
            </a:pPr>
            <a:r>
              <a:rPr lang="ja-JP" altLang="en-US" sz="1700" b="1">
                <a:latin typeface="ＭＳ Ｐゴシック" charset="-128"/>
                <a:ea typeface="ＭＳ Ｐゴシック" charset="-128"/>
              </a:rPr>
              <a:t>携帯電話機　　アンテナ　　小型化</a:t>
            </a:r>
          </a:p>
          <a:p>
            <a:pPr algn="ctr" defTabSz="863600" eaLnBrk="0" hangingPunct="0">
              <a:spcBef>
                <a:spcPct val="50000"/>
              </a:spcBef>
            </a:pPr>
            <a:r>
              <a:rPr lang="ja-JP" altLang="en-US" sz="1700" b="1">
                <a:latin typeface="ＭＳ Ｐゴシック" charset="-128"/>
                <a:ea typeface="ＭＳ Ｐゴシック" charset="-128"/>
              </a:rPr>
              <a:t>　　　ＡＡ０７　＊　ＬＬ０５　＊　ＢＢ０３</a:t>
            </a:r>
            <a:endParaRPr lang="ja-JP" altLang="en-US" sz="1900" b="1">
              <a:latin typeface="ＭＳ Ｐゴシック" charset="-128"/>
              <a:ea typeface="ＭＳ Ｐゴシック" charset="-128"/>
            </a:endParaRPr>
          </a:p>
        </p:txBody>
      </p:sp>
      <p:grpSp>
        <p:nvGrpSpPr>
          <p:cNvPr id="103457" name="Group 27"/>
          <p:cNvGrpSpPr>
            <a:grpSpLocks/>
          </p:cNvGrpSpPr>
          <p:nvPr/>
        </p:nvGrpSpPr>
        <p:grpSpPr bwMode="auto">
          <a:xfrm>
            <a:off x="344488" y="1773238"/>
            <a:ext cx="4156075" cy="2844800"/>
            <a:chOff x="108" y="855"/>
            <a:chExt cx="2160" cy="1600"/>
          </a:xfrm>
        </p:grpSpPr>
        <p:sp>
          <p:nvSpPr>
            <p:cNvPr id="103466" name="Rectangle 28"/>
            <p:cNvSpPr>
              <a:spLocks noChangeArrowheads="1"/>
            </p:cNvSpPr>
            <p:nvPr/>
          </p:nvSpPr>
          <p:spPr bwMode="auto">
            <a:xfrm>
              <a:off x="984" y="1159"/>
              <a:ext cx="1008" cy="288"/>
            </a:xfrm>
            <a:prstGeom prst="rect">
              <a:avLst/>
            </a:prstGeom>
            <a:solidFill>
              <a:srgbClr val="FFFF99">
                <a:alpha val="50195"/>
              </a:srgbClr>
            </a:solidFill>
            <a:ln w="9525">
              <a:solidFill>
                <a:schemeClr val="tx1"/>
              </a:solidFill>
              <a:miter lim="800000"/>
              <a:headEnd/>
              <a:tailEnd/>
            </a:ln>
          </p:spPr>
          <p:txBody>
            <a:bodyPr wrap="none" anchor="ctr"/>
            <a:lstStyle/>
            <a:p>
              <a:pPr>
                <a:spcBef>
                  <a:spcPct val="50000"/>
                </a:spcBef>
              </a:pPr>
              <a:r>
                <a:rPr lang="ja-JP" altLang="en-US" sz="1500" b="1">
                  <a:latin typeface="Times New Roman" pitchFamily="18" charset="0"/>
                  <a:ea typeface="ＭＳ Ｐゴシック" charset="-128"/>
                </a:rPr>
                <a:t>観点１</a:t>
              </a:r>
              <a:endParaRPr lang="ja-JP" altLang="en-US" sz="1400" b="1">
                <a:latin typeface="Times New Roman" pitchFamily="18" charset="0"/>
                <a:ea typeface="ＭＳ Ｐゴシック" charset="-128"/>
              </a:endParaRPr>
            </a:p>
            <a:p>
              <a:pPr>
                <a:lnSpc>
                  <a:spcPct val="20000"/>
                </a:lnSpc>
                <a:spcBef>
                  <a:spcPct val="50000"/>
                </a:spcBef>
              </a:pPr>
              <a:r>
                <a:rPr lang="ja-JP" altLang="en-US" sz="1400" b="1">
                  <a:latin typeface="Times New Roman" pitchFamily="18" charset="0"/>
                  <a:ea typeface="ＭＳ Ｐゴシック" charset="-128"/>
                </a:rPr>
                <a:t>  </a:t>
              </a:r>
              <a:r>
                <a:rPr lang="en-US" altLang="ja-JP" sz="1400" b="1">
                  <a:latin typeface="Times New Roman" pitchFamily="18" charset="0"/>
                  <a:ea typeface="ＭＳ Ｐゴシック" charset="-128"/>
                </a:rPr>
                <a:t>AA01, AA02, ‥‥</a:t>
              </a:r>
            </a:p>
          </p:txBody>
        </p:sp>
        <p:grpSp>
          <p:nvGrpSpPr>
            <p:cNvPr id="103467" name="Group 29"/>
            <p:cNvGrpSpPr>
              <a:grpSpLocks/>
            </p:cNvGrpSpPr>
            <p:nvPr/>
          </p:nvGrpSpPr>
          <p:grpSpPr bwMode="auto">
            <a:xfrm>
              <a:off x="216" y="1351"/>
              <a:ext cx="698" cy="896"/>
              <a:chOff x="3744" y="1488"/>
              <a:chExt cx="698" cy="896"/>
            </a:xfrm>
          </p:grpSpPr>
          <p:sp>
            <p:nvSpPr>
              <p:cNvPr id="103474" name="Line 30"/>
              <p:cNvSpPr>
                <a:spLocks noChangeShapeType="1"/>
              </p:cNvSpPr>
              <p:nvPr/>
            </p:nvSpPr>
            <p:spPr bwMode="auto">
              <a:xfrm>
                <a:off x="4093" y="1488"/>
                <a:ext cx="349" cy="224"/>
              </a:xfrm>
              <a:prstGeom prst="line">
                <a:avLst/>
              </a:prstGeom>
              <a:noFill/>
              <a:ln w="9525">
                <a:solidFill>
                  <a:srgbClr val="000000"/>
                </a:solidFill>
                <a:round/>
                <a:headEnd type="none" w="sm" len="sm"/>
                <a:tailEnd type="none" w="sm" len="sm"/>
              </a:ln>
            </p:spPr>
            <p:txBody>
              <a:bodyPr/>
              <a:lstStyle/>
              <a:p>
                <a:endParaRPr lang="ja-JP" altLang="en-US"/>
              </a:p>
            </p:txBody>
          </p:sp>
          <p:sp>
            <p:nvSpPr>
              <p:cNvPr id="103475" name="Line 31"/>
              <p:cNvSpPr>
                <a:spLocks noChangeShapeType="1"/>
              </p:cNvSpPr>
              <p:nvPr/>
            </p:nvSpPr>
            <p:spPr bwMode="auto">
              <a:xfrm>
                <a:off x="4442" y="1712"/>
                <a:ext cx="0" cy="448"/>
              </a:xfrm>
              <a:prstGeom prst="line">
                <a:avLst/>
              </a:prstGeom>
              <a:noFill/>
              <a:ln w="9525">
                <a:solidFill>
                  <a:srgbClr val="000000"/>
                </a:solidFill>
                <a:round/>
                <a:headEnd type="none" w="sm" len="sm"/>
                <a:tailEnd type="none" w="sm" len="sm"/>
              </a:ln>
            </p:spPr>
            <p:txBody>
              <a:bodyPr/>
              <a:lstStyle/>
              <a:p>
                <a:endParaRPr lang="ja-JP" altLang="en-US"/>
              </a:p>
            </p:txBody>
          </p:sp>
          <p:sp>
            <p:nvSpPr>
              <p:cNvPr id="103476" name="Freeform 32"/>
              <p:cNvSpPr>
                <a:spLocks/>
              </p:cNvSpPr>
              <p:nvPr/>
            </p:nvSpPr>
            <p:spPr bwMode="auto">
              <a:xfrm>
                <a:off x="3744" y="1712"/>
                <a:ext cx="349" cy="67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324"/>
                    </a:lnTo>
                    <a:lnTo>
                      <a:pt x="19972" y="19986"/>
                    </a:lnTo>
                    <a:lnTo>
                      <a:pt x="19972" y="6662"/>
                    </a:lnTo>
                    <a:lnTo>
                      <a:pt x="0" y="0"/>
                    </a:lnTo>
                    <a:close/>
                  </a:path>
                </a:pathLst>
              </a:custGeom>
              <a:noFill/>
              <a:ln w="9525">
                <a:solidFill>
                  <a:srgbClr val="000000"/>
                </a:solidFill>
                <a:round/>
                <a:headEnd type="none" w="sm" len="sm"/>
                <a:tailEnd type="none" w="sm" len="sm"/>
              </a:ln>
            </p:spPr>
            <p:txBody>
              <a:bodyPr/>
              <a:lstStyle/>
              <a:p>
                <a:endParaRPr lang="ja-JP" altLang="en-US"/>
              </a:p>
            </p:txBody>
          </p:sp>
          <p:sp>
            <p:nvSpPr>
              <p:cNvPr id="103477" name="Line 33"/>
              <p:cNvSpPr>
                <a:spLocks noChangeShapeType="1"/>
              </p:cNvSpPr>
              <p:nvPr/>
            </p:nvSpPr>
            <p:spPr bwMode="auto">
              <a:xfrm flipV="1">
                <a:off x="3744" y="1488"/>
                <a:ext cx="349" cy="224"/>
              </a:xfrm>
              <a:prstGeom prst="line">
                <a:avLst/>
              </a:prstGeom>
              <a:noFill/>
              <a:ln w="9525">
                <a:solidFill>
                  <a:srgbClr val="000000"/>
                </a:solidFill>
                <a:round/>
                <a:headEnd type="none" w="sm" len="sm"/>
                <a:tailEnd type="none" w="sm" len="sm"/>
              </a:ln>
            </p:spPr>
            <p:txBody>
              <a:bodyPr/>
              <a:lstStyle/>
              <a:p>
                <a:endParaRPr lang="ja-JP" altLang="en-US"/>
              </a:p>
            </p:txBody>
          </p:sp>
          <p:sp>
            <p:nvSpPr>
              <p:cNvPr id="103478" name="Line 34"/>
              <p:cNvSpPr>
                <a:spLocks noChangeShapeType="1"/>
              </p:cNvSpPr>
              <p:nvPr/>
            </p:nvSpPr>
            <p:spPr bwMode="auto">
              <a:xfrm flipH="1">
                <a:off x="4093" y="1796"/>
                <a:ext cx="349" cy="224"/>
              </a:xfrm>
              <a:prstGeom prst="line">
                <a:avLst/>
              </a:prstGeom>
              <a:noFill/>
              <a:ln w="9525">
                <a:solidFill>
                  <a:srgbClr val="000000"/>
                </a:solidFill>
                <a:round/>
                <a:headEnd type="none" w="sm" len="sm"/>
                <a:tailEnd type="none" w="sm" len="sm"/>
              </a:ln>
            </p:spPr>
            <p:txBody>
              <a:bodyPr/>
              <a:lstStyle/>
              <a:p>
                <a:endParaRPr lang="ja-JP" altLang="en-US"/>
              </a:p>
            </p:txBody>
          </p:sp>
          <p:sp>
            <p:nvSpPr>
              <p:cNvPr id="103479" name="Line 35"/>
              <p:cNvSpPr>
                <a:spLocks noChangeShapeType="1"/>
              </p:cNvSpPr>
              <p:nvPr/>
            </p:nvSpPr>
            <p:spPr bwMode="auto">
              <a:xfrm flipH="1">
                <a:off x="4093" y="2160"/>
                <a:ext cx="349" cy="224"/>
              </a:xfrm>
              <a:prstGeom prst="line">
                <a:avLst/>
              </a:prstGeom>
              <a:noFill/>
              <a:ln w="9525">
                <a:solidFill>
                  <a:srgbClr val="000000"/>
                </a:solidFill>
                <a:round/>
                <a:headEnd type="none" w="sm" len="sm"/>
                <a:tailEnd type="none" w="sm" len="sm"/>
              </a:ln>
            </p:spPr>
            <p:txBody>
              <a:bodyPr/>
              <a:lstStyle/>
              <a:p>
                <a:endParaRPr lang="ja-JP" altLang="en-US"/>
              </a:p>
            </p:txBody>
          </p:sp>
          <p:sp>
            <p:nvSpPr>
              <p:cNvPr id="103480" name="Freeform 36"/>
              <p:cNvSpPr>
                <a:spLocks/>
              </p:cNvSpPr>
              <p:nvPr/>
            </p:nvSpPr>
            <p:spPr bwMode="auto">
              <a:xfrm>
                <a:off x="3831" y="1712"/>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103481" name="Freeform 37"/>
              <p:cNvSpPr>
                <a:spLocks/>
              </p:cNvSpPr>
              <p:nvPr/>
            </p:nvSpPr>
            <p:spPr bwMode="auto">
              <a:xfrm>
                <a:off x="3918" y="1656"/>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103482" name="Freeform 38"/>
              <p:cNvSpPr>
                <a:spLocks/>
              </p:cNvSpPr>
              <p:nvPr/>
            </p:nvSpPr>
            <p:spPr bwMode="auto">
              <a:xfrm>
                <a:off x="4005" y="1600"/>
                <a:ext cx="176"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103483" name="Freeform 39"/>
              <p:cNvSpPr>
                <a:spLocks/>
              </p:cNvSpPr>
              <p:nvPr/>
            </p:nvSpPr>
            <p:spPr bwMode="auto">
              <a:xfrm>
                <a:off x="4005" y="1488"/>
                <a:ext cx="176"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6600"/>
              </a:solidFill>
              <a:ln w="9525">
                <a:solidFill>
                  <a:srgbClr val="000000"/>
                </a:solidFill>
                <a:round/>
                <a:headEnd type="none" w="sm" len="sm"/>
                <a:tailEnd type="none" w="sm" len="sm"/>
              </a:ln>
            </p:spPr>
            <p:txBody>
              <a:bodyPr/>
              <a:lstStyle/>
              <a:p>
                <a:endParaRPr lang="ja-JP" altLang="en-US"/>
              </a:p>
            </p:txBody>
          </p:sp>
          <p:sp>
            <p:nvSpPr>
              <p:cNvPr id="103484" name="Freeform 40"/>
              <p:cNvSpPr>
                <a:spLocks/>
              </p:cNvSpPr>
              <p:nvPr/>
            </p:nvSpPr>
            <p:spPr bwMode="auto">
              <a:xfrm>
                <a:off x="3831" y="1600"/>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103485" name="Freeform 41"/>
              <p:cNvSpPr>
                <a:spLocks/>
              </p:cNvSpPr>
              <p:nvPr/>
            </p:nvSpPr>
            <p:spPr bwMode="auto">
              <a:xfrm>
                <a:off x="3744" y="1656"/>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103486" name="Freeform 42"/>
              <p:cNvSpPr>
                <a:spLocks/>
              </p:cNvSpPr>
              <p:nvPr/>
            </p:nvSpPr>
            <p:spPr bwMode="auto">
              <a:xfrm>
                <a:off x="3918" y="1544"/>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103487" name="Freeform 43"/>
              <p:cNvSpPr>
                <a:spLocks/>
              </p:cNvSpPr>
              <p:nvPr/>
            </p:nvSpPr>
            <p:spPr bwMode="auto">
              <a:xfrm>
                <a:off x="3918" y="1768"/>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103488" name="Freeform 44"/>
              <p:cNvSpPr>
                <a:spLocks/>
              </p:cNvSpPr>
              <p:nvPr/>
            </p:nvSpPr>
            <p:spPr bwMode="auto">
              <a:xfrm>
                <a:off x="4093" y="1544"/>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6600"/>
              </a:solidFill>
              <a:ln w="9525">
                <a:solidFill>
                  <a:srgbClr val="000000"/>
                </a:solidFill>
                <a:round/>
                <a:headEnd type="none" w="sm" len="sm"/>
                <a:tailEnd type="none" w="sm" len="sm"/>
              </a:ln>
            </p:spPr>
            <p:txBody>
              <a:bodyPr/>
              <a:lstStyle/>
              <a:p>
                <a:endParaRPr lang="ja-JP" altLang="en-US"/>
              </a:p>
            </p:txBody>
          </p:sp>
          <p:sp>
            <p:nvSpPr>
              <p:cNvPr id="103489" name="Freeform 45"/>
              <p:cNvSpPr>
                <a:spLocks/>
              </p:cNvSpPr>
              <p:nvPr/>
            </p:nvSpPr>
            <p:spPr bwMode="auto">
              <a:xfrm>
                <a:off x="4093" y="1768"/>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103490" name="Freeform 46"/>
              <p:cNvSpPr>
                <a:spLocks/>
              </p:cNvSpPr>
              <p:nvPr/>
            </p:nvSpPr>
            <p:spPr bwMode="auto">
              <a:xfrm>
                <a:off x="4005" y="1824"/>
                <a:ext cx="176"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103491" name="Freeform 47"/>
              <p:cNvSpPr>
                <a:spLocks/>
              </p:cNvSpPr>
              <p:nvPr/>
            </p:nvSpPr>
            <p:spPr bwMode="auto">
              <a:xfrm>
                <a:off x="4180" y="1600"/>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6600"/>
              </a:solidFill>
              <a:ln w="9525">
                <a:solidFill>
                  <a:srgbClr val="000000"/>
                </a:solidFill>
                <a:round/>
                <a:headEnd type="none" w="sm" len="sm"/>
                <a:tailEnd type="none" w="sm" len="sm"/>
              </a:ln>
            </p:spPr>
            <p:txBody>
              <a:bodyPr/>
              <a:lstStyle/>
              <a:p>
                <a:endParaRPr lang="ja-JP" altLang="en-US"/>
              </a:p>
            </p:txBody>
          </p:sp>
          <p:sp>
            <p:nvSpPr>
              <p:cNvPr id="103492" name="Freeform 48"/>
              <p:cNvSpPr>
                <a:spLocks/>
              </p:cNvSpPr>
              <p:nvPr/>
            </p:nvSpPr>
            <p:spPr bwMode="auto">
              <a:xfrm>
                <a:off x="4093" y="1656"/>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103493" name="Freeform 49"/>
              <p:cNvSpPr>
                <a:spLocks/>
              </p:cNvSpPr>
              <p:nvPr/>
            </p:nvSpPr>
            <p:spPr bwMode="auto">
              <a:xfrm>
                <a:off x="4005" y="1712"/>
                <a:ext cx="176"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103494" name="Freeform 50"/>
              <p:cNvSpPr>
                <a:spLocks/>
              </p:cNvSpPr>
              <p:nvPr/>
            </p:nvSpPr>
            <p:spPr bwMode="auto">
              <a:xfrm>
                <a:off x="4180" y="1712"/>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103495" name="Freeform 51"/>
              <p:cNvSpPr>
                <a:spLocks/>
              </p:cNvSpPr>
              <p:nvPr/>
            </p:nvSpPr>
            <p:spPr bwMode="auto">
              <a:xfrm>
                <a:off x="4267" y="1656"/>
                <a:ext cx="175" cy="11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9959"/>
                    </a:moveTo>
                    <a:lnTo>
                      <a:pt x="9972" y="0"/>
                    </a:lnTo>
                    <a:lnTo>
                      <a:pt x="19945" y="9959"/>
                    </a:lnTo>
                    <a:lnTo>
                      <a:pt x="9972" y="19917"/>
                    </a:lnTo>
                    <a:lnTo>
                      <a:pt x="0" y="9959"/>
                    </a:lnTo>
                    <a:close/>
                  </a:path>
                </a:pathLst>
              </a:custGeom>
              <a:solidFill>
                <a:srgbClr val="993300"/>
              </a:solidFill>
              <a:ln w="9525">
                <a:solidFill>
                  <a:srgbClr val="000000"/>
                </a:solidFill>
                <a:round/>
                <a:headEnd type="none" w="sm" len="sm"/>
                <a:tailEnd type="none" w="sm" len="sm"/>
              </a:ln>
            </p:spPr>
            <p:txBody>
              <a:bodyPr/>
              <a:lstStyle/>
              <a:p>
                <a:endParaRPr lang="ja-JP" altLang="en-US"/>
              </a:p>
            </p:txBody>
          </p:sp>
          <p:sp>
            <p:nvSpPr>
              <p:cNvPr id="103496" name="Freeform 52"/>
              <p:cNvSpPr>
                <a:spLocks/>
              </p:cNvSpPr>
              <p:nvPr/>
            </p:nvSpPr>
            <p:spPr bwMode="auto">
              <a:xfrm>
                <a:off x="3831" y="1768"/>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103497" name="Freeform 53"/>
              <p:cNvSpPr>
                <a:spLocks/>
              </p:cNvSpPr>
              <p:nvPr/>
            </p:nvSpPr>
            <p:spPr bwMode="auto">
              <a:xfrm>
                <a:off x="3744" y="1712"/>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103498" name="Freeform 54"/>
              <p:cNvSpPr>
                <a:spLocks/>
              </p:cNvSpPr>
              <p:nvPr/>
            </p:nvSpPr>
            <p:spPr bwMode="auto">
              <a:xfrm>
                <a:off x="3918" y="182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CC00"/>
              </a:solidFill>
              <a:ln w="9525">
                <a:solidFill>
                  <a:srgbClr val="000000"/>
                </a:solidFill>
                <a:round/>
                <a:headEnd type="none" w="sm" len="sm"/>
                <a:tailEnd type="none" w="sm" len="sm"/>
              </a:ln>
            </p:spPr>
            <p:txBody>
              <a:bodyPr/>
              <a:lstStyle/>
              <a:p>
                <a:endParaRPr lang="ja-JP" altLang="en-US"/>
              </a:p>
            </p:txBody>
          </p:sp>
          <p:sp>
            <p:nvSpPr>
              <p:cNvPr id="103499" name="Freeform 55"/>
              <p:cNvSpPr>
                <a:spLocks/>
              </p:cNvSpPr>
              <p:nvPr/>
            </p:nvSpPr>
            <p:spPr bwMode="auto">
              <a:xfrm>
                <a:off x="3831" y="1880"/>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103500" name="Freeform 56"/>
              <p:cNvSpPr>
                <a:spLocks/>
              </p:cNvSpPr>
              <p:nvPr/>
            </p:nvSpPr>
            <p:spPr bwMode="auto">
              <a:xfrm>
                <a:off x="3831" y="1992"/>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103501" name="Freeform 57"/>
              <p:cNvSpPr>
                <a:spLocks/>
              </p:cNvSpPr>
              <p:nvPr/>
            </p:nvSpPr>
            <p:spPr bwMode="auto">
              <a:xfrm>
                <a:off x="3831" y="210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103502" name="Freeform 58"/>
              <p:cNvSpPr>
                <a:spLocks/>
              </p:cNvSpPr>
              <p:nvPr/>
            </p:nvSpPr>
            <p:spPr bwMode="auto">
              <a:xfrm>
                <a:off x="4005" y="1880"/>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103503" name="Freeform 59"/>
              <p:cNvSpPr>
                <a:spLocks/>
              </p:cNvSpPr>
              <p:nvPr/>
            </p:nvSpPr>
            <p:spPr bwMode="auto">
              <a:xfrm>
                <a:off x="3918" y="2160"/>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103504" name="Freeform 60"/>
              <p:cNvSpPr>
                <a:spLocks/>
              </p:cNvSpPr>
              <p:nvPr/>
            </p:nvSpPr>
            <p:spPr bwMode="auto">
              <a:xfrm>
                <a:off x="4005" y="1992"/>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103505" name="Freeform 61"/>
              <p:cNvSpPr>
                <a:spLocks/>
              </p:cNvSpPr>
              <p:nvPr/>
            </p:nvSpPr>
            <p:spPr bwMode="auto">
              <a:xfrm>
                <a:off x="3918" y="1936"/>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103506" name="Freeform 62"/>
              <p:cNvSpPr>
                <a:spLocks/>
              </p:cNvSpPr>
              <p:nvPr/>
            </p:nvSpPr>
            <p:spPr bwMode="auto">
              <a:xfrm>
                <a:off x="3918" y="2048"/>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103507" name="Freeform 63"/>
              <p:cNvSpPr>
                <a:spLocks/>
              </p:cNvSpPr>
              <p:nvPr/>
            </p:nvSpPr>
            <p:spPr bwMode="auto">
              <a:xfrm>
                <a:off x="3744" y="2048"/>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103508" name="Freeform 64"/>
              <p:cNvSpPr>
                <a:spLocks/>
              </p:cNvSpPr>
              <p:nvPr/>
            </p:nvSpPr>
            <p:spPr bwMode="auto">
              <a:xfrm>
                <a:off x="3744" y="1936"/>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103509" name="Freeform 65"/>
              <p:cNvSpPr>
                <a:spLocks/>
              </p:cNvSpPr>
              <p:nvPr/>
            </p:nvSpPr>
            <p:spPr bwMode="auto">
              <a:xfrm>
                <a:off x="3744" y="182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FF99"/>
              </a:solidFill>
              <a:ln w="9525">
                <a:solidFill>
                  <a:srgbClr val="000000"/>
                </a:solidFill>
                <a:round/>
                <a:headEnd type="none" w="sm" len="sm"/>
                <a:tailEnd type="none" w="sm" len="sm"/>
              </a:ln>
            </p:spPr>
            <p:txBody>
              <a:bodyPr/>
              <a:lstStyle/>
              <a:p>
                <a:endParaRPr lang="ja-JP" altLang="en-US"/>
              </a:p>
            </p:txBody>
          </p:sp>
          <p:sp>
            <p:nvSpPr>
              <p:cNvPr id="103510" name="Freeform 66"/>
              <p:cNvSpPr>
                <a:spLocks/>
              </p:cNvSpPr>
              <p:nvPr/>
            </p:nvSpPr>
            <p:spPr bwMode="auto">
              <a:xfrm>
                <a:off x="4005" y="210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103511" name="Freeform 67"/>
              <p:cNvSpPr>
                <a:spLocks/>
              </p:cNvSpPr>
              <p:nvPr/>
            </p:nvSpPr>
            <p:spPr bwMode="auto">
              <a:xfrm>
                <a:off x="4005" y="2216"/>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0" y="13296"/>
                    </a:lnTo>
                    <a:lnTo>
                      <a:pt x="19890" y="19945"/>
                    </a:lnTo>
                    <a:lnTo>
                      <a:pt x="19890" y="6648"/>
                    </a:lnTo>
                    <a:lnTo>
                      <a:pt x="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103512" name="Freeform 68"/>
              <p:cNvSpPr>
                <a:spLocks/>
              </p:cNvSpPr>
              <p:nvPr/>
            </p:nvSpPr>
            <p:spPr bwMode="auto">
              <a:xfrm>
                <a:off x="4093" y="2216"/>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103513" name="Freeform 69"/>
              <p:cNvSpPr>
                <a:spLocks/>
              </p:cNvSpPr>
              <p:nvPr/>
            </p:nvSpPr>
            <p:spPr bwMode="auto">
              <a:xfrm>
                <a:off x="4354" y="1936"/>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6600"/>
              </a:solidFill>
              <a:ln w="9525">
                <a:solidFill>
                  <a:srgbClr val="000000"/>
                </a:solidFill>
                <a:round/>
                <a:headEnd type="none" w="sm" len="sm"/>
                <a:tailEnd type="none" w="sm" len="sm"/>
              </a:ln>
            </p:spPr>
            <p:txBody>
              <a:bodyPr/>
              <a:lstStyle/>
              <a:p>
                <a:endParaRPr lang="ja-JP" altLang="en-US"/>
              </a:p>
            </p:txBody>
          </p:sp>
          <p:sp>
            <p:nvSpPr>
              <p:cNvPr id="103514" name="Freeform 70"/>
              <p:cNvSpPr>
                <a:spLocks/>
              </p:cNvSpPr>
              <p:nvPr/>
            </p:nvSpPr>
            <p:spPr bwMode="auto">
              <a:xfrm>
                <a:off x="4267" y="1992"/>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103515" name="Freeform 71"/>
              <p:cNvSpPr>
                <a:spLocks/>
              </p:cNvSpPr>
              <p:nvPr/>
            </p:nvSpPr>
            <p:spPr bwMode="auto">
              <a:xfrm>
                <a:off x="4180" y="1936"/>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103516" name="Freeform 72"/>
              <p:cNvSpPr>
                <a:spLocks/>
              </p:cNvSpPr>
              <p:nvPr/>
            </p:nvSpPr>
            <p:spPr bwMode="auto">
              <a:xfrm>
                <a:off x="4267" y="1768"/>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103517" name="Freeform 73"/>
              <p:cNvSpPr>
                <a:spLocks/>
              </p:cNvSpPr>
              <p:nvPr/>
            </p:nvSpPr>
            <p:spPr bwMode="auto">
              <a:xfrm>
                <a:off x="4354" y="1712"/>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993300"/>
              </a:solidFill>
              <a:ln w="9525">
                <a:solidFill>
                  <a:srgbClr val="000000"/>
                </a:solidFill>
                <a:round/>
                <a:headEnd type="none" w="sm" len="sm"/>
                <a:tailEnd type="none" w="sm" len="sm"/>
              </a:ln>
            </p:spPr>
            <p:txBody>
              <a:bodyPr/>
              <a:lstStyle/>
              <a:p>
                <a:endParaRPr lang="ja-JP" altLang="en-US"/>
              </a:p>
            </p:txBody>
          </p:sp>
          <p:sp>
            <p:nvSpPr>
              <p:cNvPr id="103518" name="Freeform 74"/>
              <p:cNvSpPr>
                <a:spLocks/>
              </p:cNvSpPr>
              <p:nvPr/>
            </p:nvSpPr>
            <p:spPr bwMode="auto">
              <a:xfrm>
                <a:off x="4093" y="1992"/>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103519" name="Freeform 75"/>
              <p:cNvSpPr>
                <a:spLocks/>
              </p:cNvSpPr>
              <p:nvPr/>
            </p:nvSpPr>
            <p:spPr bwMode="auto">
              <a:xfrm>
                <a:off x="4093" y="210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103520" name="Freeform 76"/>
              <p:cNvSpPr>
                <a:spLocks/>
              </p:cNvSpPr>
              <p:nvPr/>
            </p:nvSpPr>
            <p:spPr bwMode="auto">
              <a:xfrm>
                <a:off x="4354" y="182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6600"/>
              </a:solidFill>
              <a:ln w="9525">
                <a:solidFill>
                  <a:srgbClr val="000000"/>
                </a:solidFill>
                <a:round/>
                <a:headEnd type="none" w="sm" len="sm"/>
                <a:tailEnd type="none" w="sm" len="sm"/>
              </a:ln>
            </p:spPr>
            <p:txBody>
              <a:bodyPr/>
              <a:lstStyle/>
              <a:p>
                <a:endParaRPr lang="ja-JP" altLang="en-US"/>
              </a:p>
            </p:txBody>
          </p:sp>
          <p:sp>
            <p:nvSpPr>
              <p:cNvPr id="103521" name="Freeform 77"/>
              <p:cNvSpPr>
                <a:spLocks/>
              </p:cNvSpPr>
              <p:nvPr/>
            </p:nvSpPr>
            <p:spPr bwMode="auto">
              <a:xfrm>
                <a:off x="4267" y="1880"/>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103522" name="Freeform 78"/>
              <p:cNvSpPr>
                <a:spLocks/>
              </p:cNvSpPr>
              <p:nvPr/>
            </p:nvSpPr>
            <p:spPr bwMode="auto">
              <a:xfrm>
                <a:off x="4180" y="2048"/>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103523" name="Freeform 79"/>
              <p:cNvSpPr>
                <a:spLocks/>
              </p:cNvSpPr>
              <p:nvPr/>
            </p:nvSpPr>
            <p:spPr bwMode="auto">
              <a:xfrm>
                <a:off x="4180" y="182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103524" name="Freeform 80"/>
              <p:cNvSpPr>
                <a:spLocks/>
              </p:cNvSpPr>
              <p:nvPr/>
            </p:nvSpPr>
            <p:spPr bwMode="auto">
              <a:xfrm>
                <a:off x="4180" y="2160"/>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103525" name="Freeform 81"/>
              <p:cNvSpPr>
                <a:spLocks/>
              </p:cNvSpPr>
              <p:nvPr/>
            </p:nvSpPr>
            <p:spPr bwMode="auto">
              <a:xfrm>
                <a:off x="4267" y="2104"/>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CC99"/>
              </a:solidFill>
              <a:ln w="9525">
                <a:solidFill>
                  <a:srgbClr val="000000"/>
                </a:solidFill>
                <a:round/>
                <a:headEnd type="none" w="sm" len="sm"/>
                <a:tailEnd type="none" w="sm" len="sm"/>
              </a:ln>
            </p:spPr>
            <p:txBody>
              <a:bodyPr/>
              <a:lstStyle/>
              <a:p>
                <a:endParaRPr lang="ja-JP" altLang="en-US"/>
              </a:p>
            </p:txBody>
          </p:sp>
          <p:sp>
            <p:nvSpPr>
              <p:cNvPr id="103526" name="Freeform 82"/>
              <p:cNvSpPr>
                <a:spLocks/>
              </p:cNvSpPr>
              <p:nvPr/>
            </p:nvSpPr>
            <p:spPr bwMode="auto">
              <a:xfrm>
                <a:off x="4093" y="1880"/>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9900"/>
              </a:solidFill>
              <a:ln w="9525">
                <a:solidFill>
                  <a:srgbClr val="000000"/>
                </a:solidFill>
                <a:round/>
                <a:headEnd type="none" w="sm" len="sm"/>
                <a:tailEnd type="none" w="sm" len="sm"/>
              </a:ln>
            </p:spPr>
            <p:txBody>
              <a:bodyPr/>
              <a:lstStyle/>
              <a:p>
                <a:endParaRPr lang="ja-JP" altLang="en-US"/>
              </a:p>
            </p:txBody>
          </p:sp>
          <p:sp>
            <p:nvSpPr>
              <p:cNvPr id="103527" name="Freeform 83"/>
              <p:cNvSpPr>
                <a:spLocks/>
              </p:cNvSpPr>
              <p:nvPr/>
            </p:nvSpPr>
            <p:spPr bwMode="auto">
              <a:xfrm>
                <a:off x="4354" y="2048"/>
                <a:ext cx="88" cy="168"/>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890" y="0"/>
                    </a:moveTo>
                    <a:lnTo>
                      <a:pt x="0" y="6648"/>
                    </a:lnTo>
                    <a:lnTo>
                      <a:pt x="0" y="19945"/>
                    </a:lnTo>
                    <a:lnTo>
                      <a:pt x="19890" y="13296"/>
                    </a:lnTo>
                    <a:lnTo>
                      <a:pt x="19890" y="0"/>
                    </a:lnTo>
                    <a:close/>
                  </a:path>
                </a:pathLst>
              </a:custGeom>
              <a:solidFill>
                <a:srgbClr val="FF6600"/>
              </a:solidFill>
              <a:ln w="9525">
                <a:solidFill>
                  <a:srgbClr val="000000"/>
                </a:solidFill>
                <a:round/>
                <a:headEnd type="none" w="sm" len="sm"/>
                <a:tailEnd type="none" w="sm" len="sm"/>
              </a:ln>
            </p:spPr>
            <p:txBody>
              <a:bodyPr/>
              <a:lstStyle/>
              <a:p>
                <a:endParaRPr lang="ja-JP" altLang="en-US"/>
              </a:p>
            </p:txBody>
          </p:sp>
        </p:grpSp>
        <p:sp>
          <p:nvSpPr>
            <p:cNvPr id="103468" name="Line 84"/>
            <p:cNvSpPr>
              <a:spLocks noChangeShapeType="1"/>
            </p:cNvSpPr>
            <p:nvPr/>
          </p:nvSpPr>
          <p:spPr bwMode="auto">
            <a:xfrm flipV="1">
              <a:off x="600" y="2119"/>
              <a:ext cx="384" cy="240"/>
            </a:xfrm>
            <a:prstGeom prst="line">
              <a:avLst/>
            </a:prstGeom>
            <a:noFill/>
            <a:ln w="28575">
              <a:solidFill>
                <a:schemeClr val="tx1"/>
              </a:solidFill>
              <a:round/>
              <a:headEnd type="stealth" w="med" len="med"/>
              <a:tailEnd/>
            </a:ln>
          </p:spPr>
          <p:txBody>
            <a:bodyPr wrap="none" anchor="ctr"/>
            <a:lstStyle/>
            <a:p>
              <a:endParaRPr lang="ja-JP" altLang="en-US"/>
            </a:p>
          </p:txBody>
        </p:sp>
        <p:sp>
          <p:nvSpPr>
            <p:cNvPr id="103469" name="Line 85"/>
            <p:cNvSpPr>
              <a:spLocks noChangeShapeType="1"/>
            </p:cNvSpPr>
            <p:nvPr/>
          </p:nvSpPr>
          <p:spPr bwMode="auto">
            <a:xfrm>
              <a:off x="1032" y="1591"/>
              <a:ext cx="0" cy="432"/>
            </a:xfrm>
            <a:prstGeom prst="line">
              <a:avLst/>
            </a:prstGeom>
            <a:noFill/>
            <a:ln w="28575">
              <a:solidFill>
                <a:schemeClr val="tx1"/>
              </a:solidFill>
              <a:round/>
              <a:headEnd/>
              <a:tailEnd type="stealth" w="med" len="med"/>
            </a:ln>
          </p:spPr>
          <p:txBody>
            <a:bodyPr wrap="none" anchor="ctr"/>
            <a:lstStyle/>
            <a:p>
              <a:endParaRPr lang="ja-JP" altLang="en-US"/>
            </a:p>
          </p:txBody>
        </p:sp>
        <p:sp>
          <p:nvSpPr>
            <p:cNvPr id="103470" name="Line 86"/>
            <p:cNvSpPr>
              <a:spLocks noChangeShapeType="1"/>
            </p:cNvSpPr>
            <p:nvPr/>
          </p:nvSpPr>
          <p:spPr bwMode="auto">
            <a:xfrm flipH="1" flipV="1">
              <a:off x="648" y="1255"/>
              <a:ext cx="358" cy="240"/>
            </a:xfrm>
            <a:prstGeom prst="line">
              <a:avLst/>
            </a:prstGeom>
            <a:noFill/>
            <a:ln w="28575">
              <a:solidFill>
                <a:schemeClr val="tx1"/>
              </a:solidFill>
              <a:round/>
              <a:headEnd/>
              <a:tailEnd type="stealth" w="med" len="med"/>
            </a:ln>
          </p:spPr>
          <p:txBody>
            <a:bodyPr wrap="none" anchor="ctr"/>
            <a:lstStyle/>
            <a:p>
              <a:endParaRPr lang="ja-JP" altLang="en-US"/>
            </a:p>
          </p:txBody>
        </p:sp>
        <p:sp>
          <p:nvSpPr>
            <p:cNvPr id="103471" name="Rectangle 87"/>
            <p:cNvSpPr>
              <a:spLocks noChangeArrowheads="1"/>
            </p:cNvSpPr>
            <p:nvPr/>
          </p:nvSpPr>
          <p:spPr bwMode="auto">
            <a:xfrm>
              <a:off x="1128" y="1639"/>
              <a:ext cx="1008" cy="288"/>
            </a:xfrm>
            <a:prstGeom prst="rect">
              <a:avLst/>
            </a:prstGeom>
            <a:solidFill>
              <a:srgbClr val="FFFF99">
                <a:alpha val="50195"/>
              </a:srgbClr>
            </a:solidFill>
            <a:ln w="9525">
              <a:solidFill>
                <a:schemeClr val="tx1"/>
              </a:solidFill>
              <a:miter lim="800000"/>
              <a:headEnd/>
              <a:tailEnd/>
            </a:ln>
          </p:spPr>
          <p:txBody>
            <a:bodyPr wrap="none" anchor="ctr"/>
            <a:lstStyle/>
            <a:p>
              <a:pPr>
                <a:spcBef>
                  <a:spcPct val="50000"/>
                </a:spcBef>
              </a:pPr>
              <a:r>
                <a:rPr lang="ja-JP" altLang="en-US" sz="1500" b="1">
                  <a:latin typeface="Times New Roman" pitchFamily="18" charset="0"/>
                  <a:ea typeface="ＭＳ Ｐゴシック" charset="-128"/>
                </a:rPr>
                <a:t>観点２</a:t>
              </a:r>
              <a:endParaRPr lang="ja-JP" altLang="en-US" sz="1400" b="1">
                <a:latin typeface="Times New Roman" pitchFamily="18" charset="0"/>
                <a:ea typeface="ＭＳ Ｐゴシック" charset="-128"/>
              </a:endParaRPr>
            </a:p>
            <a:p>
              <a:pPr>
                <a:lnSpc>
                  <a:spcPct val="20000"/>
                </a:lnSpc>
                <a:spcBef>
                  <a:spcPct val="50000"/>
                </a:spcBef>
              </a:pPr>
              <a:r>
                <a:rPr lang="ja-JP" altLang="en-US" sz="1400" b="1">
                  <a:latin typeface="Times New Roman" pitchFamily="18" charset="0"/>
                  <a:ea typeface="ＭＳ Ｐゴシック" charset="-128"/>
                </a:rPr>
                <a:t>  </a:t>
              </a:r>
              <a:r>
                <a:rPr lang="en-US" altLang="ja-JP" sz="1400" b="1">
                  <a:latin typeface="Times New Roman" pitchFamily="18" charset="0"/>
                  <a:ea typeface="ＭＳ Ｐゴシック" charset="-128"/>
                </a:rPr>
                <a:t>BB01, BB02, ‥‥</a:t>
              </a:r>
            </a:p>
          </p:txBody>
        </p:sp>
        <p:sp>
          <p:nvSpPr>
            <p:cNvPr id="103472" name="Rectangle 88"/>
            <p:cNvSpPr>
              <a:spLocks noChangeArrowheads="1"/>
            </p:cNvSpPr>
            <p:nvPr/>
          </p:nvSpPr>
          <p:spPr bwMode="auto">
            <a:xfrm>
              <a:off x="984" y="2167"/>
              <a:ext cx="1008" cy="288"/>
            </a:xfrm>
            <a:prstGeom prst="rect">
              <a:avLst/>
            </a:prstGeom>
            <a:solidFill>
              <a:srgbClr val="FFFF99">
                <a:alpha val="50195"/>
              </a:srgbClr>
            </a:solidFill>
            <a:ln w="9525">
              <a:solidFill>
                <a:schemeClr val="tx1"/>
              </a:solidFill>
              <a:miter lim="800000"/>
              <a:headEnd/>
              <a:tailEnd/>
            </a:ln>
          </p:spPr>
          <p:txBody>
            <a:bodyPr wrap="none" anchor="ctr"/>
            <a:lstStyle/>
            <a:p>
              <a:pPr>
                <a:spcBef>
                  <a:spcPct val="50000"/>
                </a:spcBef>
              </a:pPr>
              <a:r>
                <a:rPr lang="ja-JP" altLang="en-US" sz="1500" b="1">
                  <a:latin typeface="Times New Roman" pitchFamily="18" charset="0"/>
                  <a:ea typeface="ＭＳ Ｐゴシック" charset="-128"/>
                </a:rPr>
                <a:t>観点３</a:t>
              </a:r>
              <a:endParaRPr lang="ja-JP" altLang="en-US" sz="1400" b="1">
                <a:latin typeface="Times New Roman" pitchFamily="18" charset="0"/>
                <a:ea typeface="ＭＳ Ｐゴシック" charset="-128"/>
              </a:endParaRPr>
            </a:p>
            <a:p>
              <a:pPr>
                <a:lnSpc>
                  <a:spcPct val="20000"/>
                </a:lnSpc>
                <a:spcBef>
                  <a:spcPct val="50000"/>
                </a:spcBef>
              </a:pPr>
              <a:r>
                <a:rPr lang="ja-JP" altLang="en-US" sz="1400" b="1">
                  <a:latin typeface="Times New Roman" pitchFamily="18" charset="0"/>
                  <a:ea typeface="ＭＳ Ｐゴシック" charset="-128"/>
                </a:rPr>
                <a:t>  </a:t>
              </a:r>
              <a:r>
                <a:rPr lang="en-US" altLang="ja-JP" sz="1400" b="1">
                  <a:latin typeface="Times New Roman" pitchFamily="18" charset="0"/>
                  <a:ea typeface="ＭＳ Ｐゴシック" charset="-128"/>
                </a:rPr>
                <a:t>CC01, CC02, ‥‥</a:t>
              </a:r>
            </a:p>
          </p:txBody>
        </p:sp>
        <p:sp>
          <p:nvSpPr>
            <p:cNvPr id="103473" name="Text Box 89"/>
            <p:cNvSpPr txBox="1">
              <a:spLocks noChangeArrowheads="1"/>
            </p:cNvSpPr>
            <p:nvPr/>
          </p:nvSpPr>
          <p:spPr bwMode="auto">
            <a:xfrm>
              <a:off x="108" y="855"/>
              <a:ext cx="2160" cy="223"/>
            </a:xfrm>
            <a:prstGeom prst="rect">
              <a:avLst/>
            </a:prstGeom>
            <a:noFill/>
            <a:ln w="9525">
              <a:noFill/>
              <a:miter lim="800000"/>
              <a:headEnd/>
              <a:tailEnd/>
            </a:ln>
          </p:spPr>
          <p:txBody>
            <a:bodyPr anchor="ctr">
              <a:spAutoFit/>
            </a:bodyPr>
            <a:lstStyle/>
            <a:p>
              <a:pPr>
                <a:spcBef>
                  <a:spcPct val="50000"/>
                </a:spcBef>
              </a:pPr>
              <a:r>
                <a:rPr lang="ja-JP" altLang="en-US" sz="2000" b="1">
                  <a:latin typeface="Times New Roman" pitchFamily="18" charset="0"/>
                  <a:ea typeface="ＭＳ Ｐゴシック" charset="-128"/>
                </a:rPr>
                <a:t>Ｆタームによる多観点検索</a:t>
              </a:r>
            </a:p>
          </p:txBody>
        </p:sp>
      </p:grpSp>
      <p:sp>
        <p:nvSpPr>
          <p:cNvPr id="103458" name="Rectangle 90"/>
          <p:cNvSpPr>
            <a:spLocks noChangeArrowheads="1"/>
          </p:cNvSpPr>
          <p:nvPr/>
        </p:nvSpPr>
        <p:spPr bwMode="auto">
          <a:xfrm>
            <a:off x="344488" y="1196975"/>
            <a:ext cx="6394450" cy="544513"/>
          </a:xfrm>
          <a:prstGeom prst="rect">
            <a:avLst/>
          </a:prstGeom>
          <a:noFill/>
          <a:ln w="9525">
            <a:noFill/>
            <a:miter lim="800000"/>
            <a:headEnd/>
            <a:tailEnd/>
          </a:ln>
        </p:spPr>
        <p:txBody>
          <a:bodyPr wrap="none">
            <a:spAutoFit/>
          </a:bodyPr>
          <a:lstStyle/>
          <a:p>
            <a:pPr>
              <a:lnSpc>
                <a:spcPct val="80000"/>
              </a:lnSpc>
              <a:spcBef>
                <a:spcPct val="5000"/>
              </a:spcBef>
            </a:pPr>
            <a:r>
              <a:rPr lang="ja-JP" altLang="en-US" b="1">
                <a:latin typeface="ＭＳ Ｐゴシック" charset="-128"/>
                <a:ea typeface="ＭＳ Ｐゴシック" charset="-128"/>
              </a:rPr>
              <a:t>従来技術を効率的に検索するために開発された検索キー</a:t>
            </a:r>
          </a:p>
          <a:p>
            <a:pPr>
              <a:lnSpc>
                <a:spcPct val="80000"/>
              </a:lnSpc>
              <a:spcBef>
                <a:spcPct val="5000"/>
              </a:spcBef>
            </a:pPr>
            <a:r>
              <a:rPr lang="en-US" altLang="ja-JP" b="1">
                <a:latin typeface="ＭＳ Ｐゴシック" charset="-128"/>
                <a:ea typeface="ＭＳ Ｐゴシック" charset="-128"/>
              </a:rPr>
              <a:t>FI</a:t>
            </a:r>
            <a:r>
              <a:rPr lang="ja-JP" altLang="en-US" b="1">
                <a:latin typeface="ＭＳ Ｐゴシック" charset="-128"/>
                <a:ea typeface="ＭＳ Ｐゴシック" charset="-128"/>
              </a:rPr>
              <a:t>を複数の異なる観点で区分（目的、用途、構造、機能、材料等）</a:t>
            </a:r>
          </a:p>
        </p:txBody>
      </p:sp>
      <p:sp>
        <p:nvSpPr>
          <p:cNvPr id="18524" name="AutoShape 92"/>
          <p:cNvSpPr>
            <a:spLocks noChangeAspect="1" noChangeArrowheads="1"/>
          </p:cNvSpPr>
          <p:nvPr/>
        </p:nvSpPr>
        <p:spPr bwMode="auto">
          <a:xfrm>
            <a:off x="4448175" y="1916113"/>
            <a:ext cx="1201738" cy="298450"/>
          </a:xfrm>
          <a:prstGeom prst="wedgeRectCallout">
            <a:avLst>
              <a:gd name="adj1" fmla="val 20676"/>
              <a:gd name="adj2" fmla="val -41491"/>
            </a:avLst>
          </a:prstGeom>
          <a:solidFill>
            <a:srgbClr val="CCFFFF"/>
          </a:solidFill>
          <a:ln>
            <a:noFill/>
          </a:ln>
          <a:effectLst>
            <a:prstShdw prst="shdw17" dist="17961" dir="2700000">
              <a:srgbClr val="00007A"/>
            </a:prstShdw>
          </a:effectLst>
          <a:extLst>
            <a:ext uri="{91240B29-F687-4F45-9708-019B960494DF}"/>
          </a:extLst>
        </p:spPr>
        <p:txBody>
          <a:bodyPr lIns="86402" tIns="43201" rIns="86402" bIns="43201" anchor="ctr">
            <a:spAutoFit/>
          </a:bodyPr>
          <a:lstStyle/>
          <a:p>
            <a:pPr algn="ctr" defTabSz="863600">
              <a:spcBef>
                <a:spcPct val="50000"/>
              </a:spcBef>
              <a:defRPr/>
            </a:pPr>
            <a:r>
              <a:rPr lang="ja-JP" altLang="en-US" sz="1400" b="1">
                <a:effectLst>
                  <a:outerShdw blurRad="38100" dist="38100" dir="2700000" algn="tl">
                    <a:srgbClr val="FFFFFF"/>
                  </a:outerShdw>
                </a:effectLst>
                <a:latin typeface="ＭＳ Ｐゴシック" pitchFamily="50" charset="-128"/>
                <a:ea typeface="ＭＳ Ｐゴシック" pitchFamily="50" charset="-128"/>
              </a:rPr>
              <a:t>テーマコード</a:t>
            </a:r>
          </a:p>
        </p:txBody>
      </p:sp>
      <p:sp>
        <p:nvSpPr>
          <p:cNvPr id="103460" name="Rectangle 93"/>
          <p:cNvSpPr>
            <a:spLocks noChangeArrowheads="1"/>
          </p:cNvSpPr>
          <p:nvPr/>
        </p:nvSpPr>
        <p:spPr bwMode="auto">
          <a:xfrm>
            <a:off x="6969125" y="1341438"/>
            <a:ext cx="1789113" cy="336550"/>
          </a:xfrm>
          <a:prstGeom prst="rect">
            <a:avLst/>
          </a:prstGeom>
          <a:noFill/>
          <a:ln w="9525">
            <a:noFill/>
            <a:miter lim="800000"/>
            <a:headEnd/>
            <a:tailEnd/>
          </a:ln>
        </p:spPr>
        <p:txBody>
          <a:bodyPr>
            <a:spAutoFit/>
          </a:bodyPr>
          <a:lstStyle/>
          <a:p>
            <a:r>
              <a:rPr lang="ja-JP" altLang="en-US" sz="1600" b="1">
                <a:latin typeface="ＭＳ Ｐゴシック" charset="-128"/>
                <a:ea typeface="ＭＳ Ｐゴシック" charset="-128"/>
              </a:rPr>
              <a:t>（約</a:t>
            </a:r>
            <a:r>
              <a:rPr lang="en-US" altLang="ja-JP" sz="1600" b="1">
                <a:latin typeface="ＭＳ Ｐゴシック" charset="-128"/>
                <a:ea typeface="ＭＳ Ｐゴシック" charset="-128"/>
              </a:rPr>
              <a:t>1800</a:t>
            </a:r>
            <a:r>
              <a:rPr lang="ja-JP" altLang="en-US" sz="1600" b="1">
                <a:latin typeface="ＭＳ Ｐゴシック" charset="-128"/>
                <a:ea typeface="ＭＳ Ｐゴシック" charset="-128"/>
              </a:rPr>
              <a:t>テーマ）</a:t>
            </a:r>
          </a:p>
        </p:txBody>
      </p:sp>
      <p:sp>
        <p:nvSpPr>
          <p:cNvPr id="96" name="正方形/長方形 95"/>
          <p:cNvSpPr/>
          <p:nvPr/>
        </p:nvSpPr>
        <p:spPr>
          <a:xfrm>
            <a:off x="4376738" y="1844675"/>
            <a:ext cx="5184775" cy="3071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Tw Cen MT" pitchFamily="34" charset="0"/>
              <a:ea typeface="HGPｺﾞｼｯｸE" pitchFamily="50" charset="-128"/>
            </a:endParaRPr>
          </a:p>
        </p:txBody>
      </p:sp>
      <p:sp>
        <p:nvSpPr>
          <p:cNvPr id="103462" name="AutoShape 23"/>
          <p:cNvSpPr>
            <a:spLocks noChangeAspect="1" noChangeArrowheads="1"/>
          </p:cNvSpPr>
          <p:nvPr/>
        </p:nvSpPr>
        <p:spPr bwMode="auto">
          <a:xfrm>
            <a:off x="6897688" y="5229225"/>
            <a:ext cx="292100" cy="276225"/>
          </a:xfrm>
          <a:prstGeom prst="rightArrow">
            <a:avLst>
              <a:gd name="adj1" fmla="val 41667"/>
              <a:gd name="adj2" fmla="val 35249"/>
            </a:avLst>
          </a:prstGeom>
          <a:solidFill>
            <a:srgbClr val="FFFF00"/>
          </a:solidFill>
          <a:ln w="9525">
            <a:noFill/>
            <a:miter lim="800000"/>
            <a:headEnd/>
            <a:tailEnd/>
          </a:ln>
          <a:effectLst>
            <a:prstShdw prst="shdw17" dist="17961" dir="2700000">
              <a:srgbClr val="999900">
                <a:alpha val="74997"/>
              </a:srgbClr>
            </a:prstShdw>
          </a:effectLst>
        </p:spPr>
        <p:txBody>
          <a:bodyPr wrap="none" lIns="78948" tIns="39475" rIns="78948" bIns="39475" anchor="ctr"/>
          <a:lstStyle/>
          <a:p>
            <a:endParaRPr lang="ja-JP" altLang="en-US">
              <a:latin typeface="Arial" charset="0"/>
              <a:ea typeface="ＭＳ Ｐゴシック" charset="-128"/>
            </a:endParaRPr>
          </a:p>
        </p:txBody>
      </p:sp>
      <p:sp>
        <p:nvSpPr>
          <p:cNvPr id="103463" name="Text Box 8"/>
          <p:cNvSpPr txBox="1">
            <a:spLocks noChangeArrowheads="1"/>
          </p:cNvSpPr>
          <p:nvPr/>
        </p:nvSpPr>
        <p:spPr bwMode="auto">
          <a:xfrm>
            <a:off x="0"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
        <p:nvSpPr>
          <p:cNvPr id="103464" name="正方形/長方形 1"/>
          <p:cNvSpPr>
            <a:spLocks noChangeArrowheads="1"/>
          </p:cNvSpPr>
          <p:nvPr/>
        </p:nvSpPr>
        <p:spPr bwMode="auto">
          <a:xfrm>
            <a:off x="1554163" y="258763"/>
            <a:ext cx="3878262" cy="647700"/>
          </a:xfrm>
          <a:prstGeom prst="rect">
            <a:avLst/>
          </a:prstGeom>
          <a:noFill/>
          <a:ln w="9525">
            <a:noFill/>
            <a:miter lim="800000"/>
            <a:headEnd/>
            <a:tailEnd/>
          </a:ln>
        </p:spPr>
        <p:txBody>
          <a:bodyPr wrap="none">
            <a:spAutoFit/>
          </a:bodyPr>
          <a:lstStyle/>
          <a:p>
            <a:r>
              <a:rPr lang="ja-JP" altLang="en-US" sz="3600">
                <a:solidFill>
                  <a:srgbClr val="000000"/>
                </a:solidFill>
                <a:latin typeface="ＭＳ Ｐゴシック" charset="-128"/>
                <a:ea typeface="ＭＳ Ｐゴシック" charset="-128"/>
              </a:rPr>
              <a:t>先行技術文献調査</a:t>
            </a:r>
            <a:endParaRPr lang="ja-JP" altLang="en-US"/>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F200F7DD-7D4A-487B-B3DC-FDB5875FCA58}" type="slidenum">
              <a:rPr lang="en-US" altLang="ja-JP"/>
              <a:pPr>
                <a:defRPr/>
              </a:pPr>
              <a:t>12</a:t>
            </a:fld>
            <a:endParaRPr lang="en-US" altLang="ja-JP"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4"/>
          <p:cNvPicPr>
            <a:picLocks noChangeAspect="1" noChangeArrowheads="1"/>
          </p:cNvPicPr>
          <p:nvPr/>
        </p:nvPicPr>
        <p:blipFill>
          <a:blip r:embed="rId3"/>
          <a:srcRect/>
          <a:stretch>
            <a:fillRect/>
          </a:stretch>
        </p:blipFill>
        <p:spPr bwMode="auto">
          <a:xfrm>
            <a:off x="0" y="1125538"/>
            <a:ext cx="9906000" cy="5732462"/>
          </a:xfrm>
          <a:prstGeom prst="rect">
            <a:avLst/>
          </a:prstGeom>
          <a:noFill/>
          <a:ln w="9525">
            <a:noFill/>
            <a:miter lim="800000"/>
            <a:headEnd/>
            <a:tailEnd/>
          </a:ln>
        </p:spPr>
      </p:pic>
      <p:sp>
        <p:nvSpPr>
          <p:cNvPr id="105474" name="Rectangle 8"/>
          <p:cNvSpPr>
            <a:spLocks noChangeArrowheads="1"/>
          </p:cNvSpPr>
          <p:nvPr/>
        </p:nvSpPr>
        <p:spPr bwMode="auto">
          <a:xfrm>
            <a:off x="-936625" y="115888"/>
            <a:ext cx="10137775" cy="698500"/>
          </a:xfrm>
          <a:prstGeom prst="rect">
            <a:avLst/>
          </a:prstGeom>
          <a:noFill/>
          <a:ln w="9525">
            <a:noFill/>
            <a:miter lim="800000"/>
            <a:headEnd/>
            <a:tailEnd/>
          </a:ln>
          <a:effectLst>
            <a:prstShdw prst="shdw17" dist="17961" dir="2700000">
              <a:srgbClr val="00003D">
                <a:alpha val="74997"/>
              </a:srgbClr>
            </a:prstShdw>
          </a:effectLst>
        </p:spPr>
        <p:txBody>
          <a:bodyPr wrap="none" lIns="87025" tIns="43513" rIns="87025" bIns="43513" anchor="ctr"/>
          <a:lstStyle/>
          <a:p>
            <a:pPr algn="ctr" defTabSz="871538"/>
            <a:endParaRPr lang="ja-JP" altLang="en-US" sz="3600">
              <a:latin typeface="ＭＳ Ｐゴシック" charset="-128"/>
              <a:ea typeface="ＭＳ Ｐゴシック" charset="-128"/>
            </a:endParaRPr>
          </a:p>
        </p:txBody>
      </p:sp>
      <p:sp>
        <p:nvSpPr>
          <p:cNvPr id="16389" name="AutoShape 18"/>
          <p:cNvSpPr>
            <a:spLocks noChangeArrowheads="1"/>
          </p:cNvSpPr>
          <p:nvPr/>
        </p:nvSpPr>
        <p:spPr bwMode="auto">
          <a:xfrm>
            <a:off x="508000" y="2781300"/>
            <a:ext cx="1636713" cy="863600"/>
          </a:xfrm>
          <a:prstGeom prst="wedgeRectCallout">
            <a:avLst>
              <a:gd name="adj1" fmla="val 8306"/>
              <a:gd name="adj2" fmla="val 158764"/>
            </a:avLst>
          </a:prstGeom>
          <a:solidFill>
            <a:srgbClr val="FFDFBC"/>
          </a:solidFill>
          <a:ln w="10000">
            <a:solidFill>
              <a:schemeClr val="accent2"/>
            </a:solidFill>
            <a:miter lim="800000"/>
            <a:headEnd/>
            <a:tailEnd/>
          </a:ln>
          <a:effectLst>
            <a:outerShdw blurRad="38100" dist="30000" dir="5400000" rotWithShape="0">
              <a:srgbClr val="808080">
                <a:alpha val="45000"/>
              </a:srgbClr>
            </a:outerShdw>
          </a:effectLst>
        </p:spPr>
        <p:txBody>
          <a:bodyPr/>
          <a:lstStyle/>
          <a:p>
            <a:pPr algn="ctr">
              <a:defRPr/>
            </a:pPr>
            <a:r>
              <a:rPr lang="ja-JP" altLang="en-US" sz="1600">
                <a:solidFill>
                  <a:srgbClr val="000000"/>
                </a:solidFill>
                <a:latin typeface="HGPｺﾞｼｯｸE" pitchFamily="50" charset="-128"/>
                <a:ea typeface="HGPｺﾞｼｯｸE" pitchFamily="50" charset="-128"/>
              </a:rPr>
              <a:t>技術用語や出願人名で調査が可能</a:t>
            </a:r>
          </a:p>
        </p:txBody>
      </p:sp>
      <p:sp>
        <p:nvSpPr>
          <p:cNvPr id="16390" name="AutoShape 19"/>
          <p:cNvSpPr>
            <a:spLocks noChangeArrowheads="1"/>
          </p:cNvSpPr>
          <p:nvPr/>
        </p:nvSpPr>
        <p:spPr bwMode="auto">
          <a:xfrm>
            <a:off x="2865438" y="3429000"/>
            <a:ext cx="1636712" cy="863600"/>
          </a:xfrm>
          <a:prstGeom prst="wedgeRectCallout">
            <a:avLst>
              <a:gd name="adj1" fmla="val -95273"/>
              <a:gd name="adj2" fmla="val 154412"/>
            </a:avLst>
          </a:prstGeom>
          <a:solidFill>
            <a:srgbClr val="FFDFBC"/>
          </a:solidFill>
          <a:ln w="10000">
            <a:solidFill>
              <a:schemeClr val="accent2"/>
            </a:solidFill>
            <a:miter lim="800000"/>
            <a:headEnd/>
            <a:tailEnd/>
          </a:ln>
          <a:effectLst>
            <a:outerShdw blurRad="38100" dist="30000" dir="5400000" rotWithShape="0">
              <a:srgbClr val="808080">
                <a:alpha val="45000"/>
              </a:srgbClr>
            </a:outerShdw>
          </a:effectLst>
        </p:spPr>
        <p:txBody>
          <a:bodyPr/>
          <a:lstStyle/>
          <a:p>
            <a:pPr algn="ctr">
              <a:defRPr/>
            </a:pPr>
            <a:r>
              <a:rPr lang="ja-JP" altLang="en-US" sz="1600">
                <a:solidFill>
                  <a:srgbClr val="000000"/>
                </a:solidFill>
                <a:latin typeface="HGPｺﾞｼｯｸE" pitchFamily="50" charset="-128"/>
                <a:ea typeface="HGPｺﾞｼｯｸE" pitchFamily="50" charset="-128"/>
              </a:rPr>
              <a:t>ＩＰＣ、ＦＩ・Ｆタームが分かればこちらで調査</a:t>
            </a:r>
          </a:p>
        </p:txBody>
      </p:sp>
      <p:sp>
        <p:nvSpPr>
          <p:cNvPr id="16391" name="AutoShape 20"/>
          <p:cNvSpPr>
            <a:spLocks noChangeArrowheads="1"/>
          </p:cNvSpPr>
          <p:nvPr/>
        </p:nvSpPr>
        <p:spPr bwMode="auto">
          <a:xfrm>
            <a:off x="2846388" y="5994400"/>
            <a:ext cx="1636712" cy="863600"/>
          </a:xfrm>
          <a:prstGeom prst="wedgeRectCallout">
            <a:avLst>
              <a:gd name="adj1" fmla="val -88657"/>
              <a:gd name="adj2" fmla="val -20037"/>
            </a:avLst>
          </a:prstGeom>
          <a:solidFill>
            <a:srgbClr val="FFDFBC"/>
          </a:solidFill>
          <a:ln w="10000">
            <a:solidFill>
              <a:schemeClr val="accent2"/>
            </a:solidFill>
            <a:miter lim="800000"/>
            <a:headEnd/>
            <a:tailEnd/>
          </a:ln>
          <a:effectLst>
            <a:outerShdw blurRad="38100" dist="30000" dir="5400000" rotWithShape="0">
              <a:srgbClr val="808080">
                <a:alpha val="45000"/>
              </a:srgbClr>
            </a:outerShdw>
          </a:effectLst>
        </p:spPr>
        <p:txBody>
          <a:bodyPr/>
          <a:lstStyle/>
          <a:p>
            <a:pPr algn="ctr">
              <a:defRPr/>
            </a:pPr>
            <a:r>
              <a:rPr lang="ja-JP" altLang="en-US" sz="1600">
                <a:solidFill>
                  <a:srgbClr val="000000"/>
                </a:solidFill>
                <a:latin typeface="HGPｺﾞｼｯｸE" pitchFamily="50" charset="-128"/>
                <a:ea typeface="HGPｺﾞｼｯｸE" pitchFamily="50" charset="-128"/>
              </a:rPr>
              <a:t>特許庁から出願人に通知した書類を提供</a:t>
            </a:r>
          </a:p>
        </p:txBody>
      </p:sp>
      <p:sp>
        <p:nvSpPr>
          <p:cNvPr id="105478" name="Rectangle 21"/>
          <p:cNvSpPr>
            <a:spLocks noChangeArrowheads="1"/>
          </p:cNvSpPr>
          <p:nvPr/>
        </p:nvSpPr>
        <p:spPr bwMode="auto">
          <a:xfrm>
            <a:off x="2603500" y="5349875"/>
            <a:ext cx="2651125" cy="576263"/>
          </a:xfrm>
          <a:prstGeom prst="rect">
            <a:avLst/>
          </a:prstGeom>
          <a:noFill/>
          <a:ln w="57150">
            <a:solidFill>
              <a:srgbClr val="FF0000"/>
            </a:solidFill>
            <a:prstDash val="sysDot"/>
            <a:miter lim="800000"/>
            <a:headEnd/>
            <a:tailEnd/>
          </a:ln>
        </p:spPr>
        <p:txBody>
          <a:bodyPr wrap="none" anchor="ctr"/>
          <a:lstStyle/>
          <a:p>
            <a:endParaRPr lang="ja-JP" altLang="en-US">
              <a:latin typeface="Arial" charset="0"/>
              <a:ea typeface="ＭＳ Ｐゴシック" charset="-128"/>
            </a:endParaRPr>
          </a:p>
        </p:txBody>
      </p:sp>
      <p:sp>
        <p:nvSpPr>
          <p:cNvPr id="16393" name="AutoShape 22"/>
          <p:cNvSpPr>
            <a:spLocks noChangeArrowheads="1"/>
          </p:cNvSpPr>
          <p:nvPr/>
        </p:nvSpPr>
        <p:spPr bwMode="auto">
          <a:xfrm>
            <a:off x="3665538" y="4333875"/>
            <a:ext cx="1711325" cy="823913"/>
          </a:xfrm>
          <a:prstGeom prst="wedgeRectCallout">
            <a:avLst>
              <a:gd name="adj1" fmla="val -126505"/>
              <a:gd name="adj2" fmla="val 68495"/>
            </a:avLst>
          </a:prstGeom>
          <a:solidFill>
            <a:srgbClr val="FFDFBC"/>
          </a:solidFill>
          <a:ln w="10000">
            <a:solidFill>
              <a:schemeClr val="accent2"/>
            </a:solidFill>
            <a:miter lim="800000"/>
            <a:headEnd/>
            <a:tailEnd/>
          </a:ln>
          <a:effectLst>
            <a:outerShdw blurRad="38100" dist="30000" dir="5400000" rotWithShape="0">
              <a:srgbClr val="808080">
                <a:alpha val="45000"/>
              </a:srgbClr>
            </a:outerShdw>
          </a:effectLst>
        </p:spPr>
        <p:txBody>
          <a:bodyPr/>
          <a:lstStyle/>
          <a:p>
            <a:pPr algn="ctr">
              <a:defRPr/>
            </a:pPr>
            <a:r>
              <a:rPr lang="ja-JP" altLang="en-US" sz="1600">
                <a:solidFill>
                  <a:srgbClr val="000000"/>
                </a:solidFill>
                <a:latin typeface="HGPｺﾞｼｯｸE" pitchFamily="50" charset="-128"/>
                <a:ea typeface="HGPｺﾞｼｯｸE" pitchFamily="50" charset="-128"/>
              </a:rPr>
              <a:t>ＩＰＣやＦＩの内容を確認する</a:t>
            </a:r>
          </a:p>
        </p:txBody>
      </p:sp>
      <p:sp>
        <p:nvSpPr>
          <p:cNvPr id="20488" name="Text Box 8"/>
          <p:cNvSpPr txBox="1">
            <a:spLocks noChangeArrowheads="1"/>
          </p:cNvSpPr>
          <p:nvPr/>
        </p:nvSpPr>
        <p:spPr bwMode="auto">
          <a:xfrm>
            <a:off x="3849688" y="1125538"/>
            <a:ext cx="6056312" cy="488950"/>
          </a:xfrm>
          <a:prstGeom prst="rect">
            <a:avLst/>
          </a:prstGeom>
          <a:solidFill>
            <a:srgbClr val="FFCCFF"/>
          </a:solidFill>
          <a:ln w="31750" cap="sq" algn="ctr">
            <a:solidFill>
              <a:srgbClr val="FF99CC"/>
            </a:solidFill>
            <a:miter lim="800000"/>
            <a:headEnd type="none" w="sm" len="sm"/>
            <a:tailEnd type="none" w="sm" len="sm"/>
          </a:ln>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defRPr/>
            </a:pPr>
            <a:r>
              <a:rPr lang="en-US" altLang="ja-JP" smtClean="0">
                <a:effectLst>
                  <a:outerShdw blurRad="38100" dist="38100" dir="2700000" algn="tl">
                    <a:srgbClr val="FFFFFF"/>
                  </a:outerShdw>
                </a:effectLst>
                <a:latin typeface="Arial" pitchFamily="34" charset="0"/>
                <a:ea typeface="ＭＳ Ｐゴシック" pitchFamily="50" charset="-128"/>
              </a:rPr>
              <a:t>http://www.ipdl.inpit.go.jp/homepg.ipdl</a:t>
            </a:r>
          </a:p>
        </p:txBody>
      </p:sp>
      <p:sp>
        <p:nvSpPr>
          <p:cNvPr id="105481" name="Text Box 8"/>
          <p:cNvSpPr txBox="1">
            <a:spLocks noChangeArrowheads="1"/>
          </p:cNvSpPr>
          <p:nvPr/>
        </p:nvSpPr>
        <p:spPr bwMode="auto">
          <a:xfrm>
            <a:off x="0"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
        <p:nvSpPr>
          <p:cNvPr id="105482" name="正方形/長方形 1"/>
          <p:cNvSpPr>
            <a:spLocks noChangeArrowheads="1"/>
          </p:cNvSpPr>
          <p:nvPr/>
        </p:nvSpPr>
        <p:spPr bwMode="auto">
          <a:xfrm>
            <a:off x="1725613" y="258763"/>
            <a:ext cx="3878262" cy="647700"/>
          </a:xfrm>
          <a:prstGeom prst="rect">
            <a:avLst/>
          </a:prstGeom>
          <a:noFill/>
          <a:ln w="9525">
            <a:noFill/>
            <a:miter lim="800000"/>
            <a:headEnd/>
            <a:tailEnd/>
          </a:ln>
        </p:spPr>
        <p:txBody>
          <a:bodyPr wrap="none">
            <a:spAutoFit/>
          </a:bodyPr>
          <a:lstStyle/>
          <a:p>
            <a:r>
              <a:rPr lang="ja-JP" altLang="en-US" sz="3600">
                <a:solidFill>
                  <a:srgbClr val="000000"/>
                </a:solidFill>
                <a:latin typeface="ＭＳ Ｐゴシック" charset="-128"/>
                <a:ea typeface="ＭＳ Ｐゴシック" charset="-128"/>
              </a:rPr>
              <a:t>先行技術文献調査</a:t>
            </a:r>
            <a:endParaRPr lang="ja-JP" altLang="en-US"/>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EEFF5814-E745-431C-A7D2-19B0721094EB}" type="slidenum">
              <a:rPr lang="en-US" altLang="ja-JP"/>
              <a:pPr>
                <a:defRPr/>
              </a:pPr>
              <a:t>13</a:t>
            </a:fld>
            <a:endParaRPr lang="en-US" altLang="ja-JP"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13"/>
          <p:cNvPicPr>
            <a:picLocks noChangeAspect="1" noChangeArrowheads="1"/>
          </p:cNvPicPr>
          <p:nvPr/>
        </p:nvPicPr>
        <p:blipFill>
          <a:blip r:embed="rId3">
            <a:lum bright="-12000" contrast="18000"/>
          </a:blip>
          <a:srcRect/>
          <a:stretch>
            <a:fillRect/>
          </a:stretch>
        </p:blipFill>
        <p:spPr bwMode="auto">
          <a:xfrm>
            <a:off x="415925" y="1989138"/>
            <a:ext cx="8901113" cy="4625975"/>
          </a:xfrm>
          <a:prstGeom prst="rect">
            <a:avLst/>
          </a:prstGeom>
          <a:noFill/>
          <a:ln w="9525">
            <a:solidFill>
              <a:schemeClr val="tx1"/>
            </a:solidFill>
            <a:miter lim="800000"/>
            <a:headEnd/>
            <a:tailEnd/>
          </a:ln>
        </p:spPr>
      </p:pic>
      <p:sp>
        <p:nvSpPr>
          <p:cNvPr id="107522" name="Rectangle 2"/>
          <p:cNvSpPr>
            <a:spLocks noGrp="1" noChangeArrowheads="1"/>
          </p:cNvSpPr>
          <p:nvPr>
            <p:ph type="title" idx="4294967295"/>
          </p:nvPr>
        </p:nvSpPr>
        <p:spPr>
          <a:xfrm>
            <a:off x="-15875" y="269875"/>
            <a:ext cx="7848600" cy="647700"/>
          </a:xfrm>
          <a:effectLst>
            <a:prstShdw prst="shdw17" dist="17961" dir="2700000">
              <a:srgbClr val="00003D"/>
            </a:prstShdw>
          </a:effectLst>
        </p:spPr>
        <p:txBody>
          <a:bodyPr wrap="none" lIns="86967" tIns="43483" rIns="86967" bIns="43483"/>
          <a:lstStyle/>
          <a:p>
            <a:pPr algn="ctr" defTabSz="871538" eaLnBrk="1" hangingPunct="1"/>
            <a:r>
              <a:rPr lang="ja-JP" altLang="en-US" smtClean="0">
                <a:solidFill>
                  <a:srgbClr val="000000"/>
                </a:solidFill>
                <a:latin typeface="ＭＳ Ｐゴシック" charset="-128"/>
                <a:ea typeface="ＭＳ Ｐゴシック" charset="-128"/>
              </a:rPr>
              <a:t>先行技術文献調査</a:t>
            </a:r>
            <a:endParaRPr lang="ja-JP" altLang="en-US" smtClean="0">
              <a:latin typeface="ＭＳ Ｐゴシック" charset="-128"/>
              <a:ea typeface="ＭＳ Ｐゴシック" charset="-128"/>
            </a:endParaRPr>
          </a:p>
        </p:txBody>
      </p:sp>
      <p:sp>
        <p:nvSpPr>
          <p:cNvPr id="107523" name="Rectangle 3"/>
          <p:cNvSpPr>
            <a:spLocks noChangeArrowheads="1"/>
          </p:cNvSpPr>
          <p:nvPr/>
        </p:nvSpPr>
        <p:spPr bwMode="auto">
          <a:xfrm>
            <a:off x="704850" y="1196975"/>
            <a:ext cx="8612188" cy="695325"/>
          </a:xfrm>
          <a:prstGeom prst="rect">
            <a:avLst/>
          </a:prstGeom>
          <a:noFill/>
          <a:ln w="9525">
            <a:noFill/>
            <a:miter lim="800000"/>
            <a:headEnd/>
            <a:tailEnd/>
          </a:ln>
        </p:spPr>
        <p:txBody>
          <a:bodyPr>
            <a:spAutoFit/>
          </a:bodyPr>
          <a:lstStyle/>
          <a:p>
            <a:pPr>
              <a:lnSpc>
                <a:spcPct val="80000"/>
              </a:lnSpc>
              <a:spcBef>
                <a:spcPct val="5000"/>
              </a:spcBef>
            </a:pPr>
            <a:r>
              <a:rPr lang="en-US" altLang="ja-JP" sz="2400" b="1">
                <a:latin typeface="ＭＳ Ｐゴシック" charset="-128"/>
                <a:ea typeface="ＭＳ Ｐゴシック" charset="-128"/>
              </a:rPr>
              <a:t>IPC</a:t>
            </a:r>
            <a:r>
              <a:rPr lang="ja-JP" altLang="en-US" sz="2400" b="1">
                <a:latin typeface="ＭＳ Ｐゴシック" charset="-128"/>
                <a:ea typeface="ＭＳ Ｐゴシック" charset="-128"/>
              </a:rPr>
              <a:t>、</a:t>
            </a:r>
            <a:r>
              <a:rPr lang="en-US" altLang="ja-JP" sz="2400" b="1">
                <a:latin typeface="ＭＳ Ｐゴシック" charset="-128"/>
                <a:ea typeface="ＭＳ Ｐゴシック" charset="-128"/>
              </a:rPr>
              <a:t>FI</a:t>
            </a:r>
            <a:r>
              <a:rPr lang="ja-JP" altLang="en-US" sz="2400" b="1">
                <a:latin typeface="ＭＳ Ｐゴシック" charset="-128"/>
                <a:ea typeface="ＭＳ Ｐゴシック" charset="-128"/>
              </a:rPr>
              <a:t>、</a:t>
            </a:r>
            <a:r>
              <a:rPr lang="en-US" altLang="ja-JP" sz="2400" b="1">
                <a:latin typeface="ＭＳ Ｐゴシック" charset="-128"/>
                <a:ea typeface="ＭＳ Ｐゴシック" charset="-128"/>
              </a:rPr>
              <a:t>F</a:t>
            </a:r>
            <a:r>
              <a:rPr lang="ja-JP" altLang="en-US" sz="2400" b="1">
                <a:latin typeface="ＭＳ Ｐゴシック" charset="-128"/>
                <a:ea typeface="ＭＳ Ｐゴシック" charset="-128"/>
              </a:rPr>
              <a:t>タームの説明文の照会、</a:t>
            </a:r>
          </a:p>
          <a:p>
            <a:pPr>
              <a:lnSpc>
                <a:spcPct val="80000"/>
              </a:lnSpc>
              <a:spcBef>
                <a:spcPct val="5000"/>
              </a:spcBef>
            </a:pPr>
            <a:r>
              <a:rPr lang="ja-JP" altLang="en-US" sz="2400" b="1">
                <a:latin typeface="ＭＳ Ｐゴシック" charset="-128"/>
                <a:ea typeface="ＭＳ Ｐゴシック" charset="-128"/>
              </a:rPr>
              <a:t>キーワードに該当する</a:t>
            </a:r>
            <a:r>
              <a:rPr lang="en-US" altLang="ja-JP" sz="2400" b="1">
                <a:latin typeface="ＭＳ Ｐゴシック" charset="-128"/>
                <a:ea typeface="ＭＳ Ｐゴシック" charset="-128"/>
              </a:rPr>
              <a:t>IPC</a:t>
            </a:r>
            <a:r>
              <a:rPr lang="ja-JP" altLang="en-US" sz="2400" b="1">
                <a:latin typeface="ＭＳ Ｐゴシック" charset="-128"/>
                <a:ea typeface="ＭＳ Ｐゴシック" charset="-128"/>
              </a:rPr>
              <a:t>、</a:t>
            </a:r>
            <a:r>
              <a:rPr lang="en-US" altLang="ja-JP" sz="2400" b="1">
                <a:latin typeface="ＭＳ Ｐゴシック" charset="-128"/>
                <a:ea typeface="ＭＳ Ｐゴシック" charset="-128"/>
              </a:rPr>
              <a:t>FI</a:t>
            </a:r>
            <a:r>
              <a:rPr lang="ja-JP" altLang="en-US" sz="2400" b="1">
                <a:latin typeface="ＭＳ Ｐゴシック" charset="-128"/>
                <a:ea typeface="ＭＳ Ｐゴシック" charset="-128"/>
              </a:rPr>
              <a:t>、</a:t>
            </a:r>
            <a:r>
              <a:rPr lang="en-US" altLang="ja-JP" sz="2400" b="1">
                <a:latin typeface="ＭＳ Ｐゴシック" charset="-128"/>
                <a:ea typeface="ＭＳ Ｐゴシック" charset="-128"/>
              </a:rPr>
              <a:t>F</a:t>
            </a:r>
            <a:r>
              <a:rPr lang="ja-JP" altLang="en-US" sz="2400" b="1">
                <a:latin typeface="ＭＳ Ｐゴシック" charset="-128"/>
                <a:ea typeface="ＭＳ Ｐゴシック" charset="-128"/>
              </a:rPr>
              <a:t>タームの照会ができる。</a:t>
            </a:r>
          </a:p>
        </p:txBody>
      </p:sp>
      <p:sp>
        <p:nvSpPr>
          <p:cNvPr id="22535" name="AutoShape 7"/>
          <p:cNvSpPr>
            <a:spLocks noChangeAspect="1" noChangeArrowheads="1"/>
          </p:cNvSpPr>
          <p:nvPr/>
        </p:nvSpPr>
        <p:spPr bwMode="auto">
          <a:xfrm>
            <a:off x="6321425" y="3068638"/>
            <a:ext cx="2614613" cy="711200"/>
          </a:xfrm>
          <a:prstGeom prst="wedgeRectCallout">
            <a:avLst>
              <a:gd name="adj1" fmla="val -142833"/>
              <a:gd name="adj2" fmla="val 47319"/>
            </a:avLst>
          </a:prstGeom>
          <a:solidFill>
            <a:srgbClr val="FFFF99"/>
          </a:solidFill>
          <a:ln>
            <a:noFill/>
          </a:ln>
          <a:effectLst>
            <a:prstShdw prst="shdw17" dist="17961" dir="2700000">
              <a:srgbClr val="00007A"/>
            </a:prstShdw>
          </a:effectLst>
          <a:extLst>
            <a:ext uri="{91240B29-F687-4F45-9708-019B960494DF}"/>
          </a:extLst>
        </p:spPr>
        <p:txBody>
          <a:bodyPr lIns="86402" tIns="43201" rIns="86402" bIns="43201" anchor="ctr">
            <a:spAutoFit/>
          </a:bodyPr>
          <a:lstStyle/>
          <a:p>
            <a:pPr algn="ctr" defTabSz="863600">
              <a:spcBef>
                <a:spcPct val="5000"/>
              </a:spcBef>
              <a:defRPr/>
            </a:pPr>
            <a:r>
              <a:rPr lang="en-US" altLang="ja-JP" sz="2000" b="1">
                <a:effectLst>
                  <a:outerShdw blurRad="38100" dist="38100" dir="2700000" algn="tl">
                    <a:srgbClr val="FFFFFF"/>
                  </a:outerShdw>
                </a:effectLst>
                <a:latin typeface="ＭＳ Ｐゴシック" pitchFamily="50" charset="-128"/>
                <a:ea typeface="ＭＳ Ｐゴシック" pitchFamily="50" charset="-128"/>
              </a:rPr>
              <a:t>FI</a:t>
            </a:r>
            <a:r>
              <a:rPr lang="ja-JP" altLang="en-US" sz="2000" b="1">
                <a:effectLst>
                  <a:outerShdw blurRad="38100" dist="38100" dir="2700000" algn="tl">
                    <a:srgbClr val="FFFFFF"/>
                  </a:outerShdw>
                </a:effectLst>
                <a:latin typeface="ＭＳ Ｐゴシック" pitchFamily="50" charset="-128"/>
                <a:ea typeface="ＭＳ Ｐゴシック" pitchFamily="50" charset="-128"/>
              </a:rPr>
              <a:t>を入力</a:t>
            </a:r>
          </a:p>
          <a:p>
            <a:pPr algn="ctr" defTabSz="863600">
              <a:spcBef>
                <a:spcPct val="5000"/>
              </a:spcBef>
              <a:defRPr/>
            </a:pPr>
            <a:r>
              <a:rPr lang="ja-JP" altLang="en-US" sz="2000" b="1">
                <a:effectLst>
                  <a:outerShdw blurRad="38100" dist="38100" dir="2700000" algn="tl">
                    <a:srgbClr val="FFFFFF"/>
                  </a:outerShdw>
                </a:effectLst>
                <a:latin typeface="ＭＳ Ｐゴシック" pitchFamily="50" charset="-128"/>
                <a:ea typeface="ＭＳ Ｐゴシック" pitchFamily="50" charset="-128"/>
              </a:rPr>
              <a:t>例： </a:t>
            </a:r>
            <a:r>
              <a:rPr lang="en-US" altLang="ja-JP" sz="2000" b="1">
                <a:effectLst>
                  <a:outerShdw blurRad="38100" dist="38100" dir="2700000" algn="tl">
                    <a:srgbClr val="FFFFFF"/>
                  </a:outerShdw>
                </a:effectLst>
                <a:latin typeface="ＭＳ Ｐゴシック" pitchFamily="50" charset="-128"/>
                <a:ea typeface="ＭＳ Ｐゴシック" pitchFamily="50" charset="-128"/>
              </a:rPr>
              <a:t>H04M1/02@A</a:t>
            </a:r>
            <a:endParaRPr lang="en-US" altLang="ja-JP" sz="2000">
              <a:latin typeface="Arial" pitchFamily="34" charset="0"/>
              <a:ea typeface="ＭＳ Ｐゴシック" pitchFamily="50" charset="-128"/>
            </a:endParaRPr>
          </a:p>
        </p:txBody>
      </p:sp>
      <p:sp>
        <p:nvSpPr>
          <p:cNvPr id="22536" name="AutoShape 8"/>
          <p:cNvSpPr>
            <a:spLocks noChangeAspect="1" noChangeArrowheads="1"/>
          </p:cNvSpPr>
          <p:nvPr/>
        </p:nvSpPr>
        <p:spPr bwMode="auto">
          <a:xfrm>
            <a:off x="6392863" y="3860800"/>
            <a:ext cx="2584450" cy="711200"/>
          </a:xfrm>
          <a:prstGeom prst="wedgeRectCallout">
            <a:avLst>
              <a:gd name="adj1" fmla="val -143551"/>
              <a:gd name="adj2" fmla="val 4241"/>
            </a:avLst>
          </a:prstGeom>
          <a:solidFill>
            <a:srgbClr val="FFFF99"/>
          </a:solidFill>
          <a:ln>
            <a:noFill/>
          </a:ln>
          <a:effectLst>
            <a:prstShdw prst="shdw17" dist="17961" dir="2700000">
              <a:srgbClr val="00007A"/>
            </a:prstShdw>
          </a:effectLst>
          <a:extLst>
            <a:ext uri="{91240B29-F687-4F45-9708-019B960494DF}"/>
          </a:extLst>
        </p:spPr>
        <p:txBody>
          <a:bodyPr lIns="86402" tIns="43201" rIns="86402" bIns="43201" anchor="ctr">
            <a:spAutoFit/>
          </a:bodyPr>
          <a:lstStyle/>
          <a:p>
            <a:pPr algn="ctr" defTabSz="863600">
              <a:spcBef>
                <a:spcPct val="5000"/>
              </a:spcBef>
              <a:defRPr/>
            </a:pPr>
            <a:r>
              <a:rPr lang="en-US" altLang="ja-JP" sz="2000" b="1">
                <a:effectLst>
                  <a:outerShdw blurRad="38100" dist="38100" dir="2700000" algn="tl">
                    <a:srgbClr val="FFFFFF"/>
                  </a:outerShdw>
                </a:effectLst>
                <a:latin typeface="ＭＳ Ｐゴシック" pitchFamily="50" charset="-128"/>
                <a:ea typeface="ＭＳ Ｐゴシック" pitchFamily="50" charset="-128"/>
              </a:rPr>
              <a:t>F</a:t>
            </a:r>
            <a:r>
              <a:rPr lang="ja-JP" altLang="en-US" sz="2000" b="1">
                <a:effectLst>
                  <a:outerShdw blurRad="38100" dist="38100" dir="2700000" algn="tl">
                    <a:srgbClr val="FFFFFF"/>
                  </a:outerShdw>
                </a:effectLst>
                <a:latin typeface="ＭＳ Ｐゴシック" pitchFamily="50" charset="-128"/>
                <a:ea typeface="ＭＳ Ｐゴシック" pitchFamily="50" charset="-128"/>
              </a:rPr>
              <a:t>タームを入力</a:t>
            </a:r>
          </a:p>
          <a:p>
            <a:pPr algn="ctr" defTabSz="863600">
              <a:spcBef>
                <a:spcPct val="5000"/>
              </a:spcBef>
              <a:defRPr/>
            </a:pPr>
            <a:r>
              <a:rPr lang="ja-JP" altLang="en-US" sz="2000" b="1">
                <a:effectLst>
                  <a:outerShdw blurRad="38100" dist="38100" dir="2700000" algn="tl">
                    <a:srgbClr val="FFFFFF"/>
                  </a:outerShdw>
                </a:effectLst>
                <a:latin typeface="ＭＳ Ｐゴシック" pitchFamily="50" charset="-128"/>
                <a:ea typeface="ＭＳ Ｐゴシック" pitchFamily="50" charset="-128"/>
              </a:rPr>
              <a:t>例： </a:t>
            </a:r>
            <a:r>
              <a:rPr lang="en-US" altLang="ja-JP" sz="2000" b="1">
                <a:effectLst>
                  <a:outerShdw blurRad="38100" dist="38100" dir="2700000" algn="tl">
                    <a:srgbClr val="FFFFFF"/>
                  </a:outerShdw>
                </a:effectLst>
                <a:latin typeface="ＭＳ Ｐゴシック" pitchFamily="50" charset="-128"/>
                <a:ea typeface="ＭＳ Ｐゴシック" pitchFamily="50" charset="-128"/>
              </a:rPr>
              <a:t>5K023</a:t>
            </a:r>
            <a:endParaRPr lang="en-US" altLang="ja-JP" sz="2000">
              <a:latin typeface="Arial" pitchFamily="34" charset="0"/>
              <a:ea typeface="ＭＳ Ｐゴシック" pitchFamily="50" charset="-128"/>
            </a:endParaRPr>
          </a:p>
        </p:txBody>
      </p:sp>
      <p:sp>
        <p:nvSpPr>
          <p:cNvPr id="22537" name="AutoShape 9"/>
          <p:cNvSpPr>
            <a:spLocks noChangeAspect="1" noChangeArrowheads="1"/>
          </p:cNvSpPr>
          <p:nvPr/>
        </p:nvSpPr>
        <p:spPr bwMode="auto">
          <a:xfrm>
            <a:off x="6392863" y="4652963"/>
            <a:ext cx="2554287" cy="711200"/>
          </a:xfrm>
          <a:prstGeom prst="wedgeRectCallout">
            <a:avLst>
              <a:gd name="adj1" fmla="val -146583"/>
              <a:gd name="adj2" fmla="val -27903"/>
            </a:avLst>
          </a:prstGeom>
          <a:solidFill>
            <a:srgbClr val="FFFF99"/>
          </a:solidFill>
          <a:ln>
            <a:noFill/>
          </a:ln>
          <a:effectLst>
            <a:prstShdw prst="shdw17" dist="17961" dir="2700000">
              <a:srgbClr val="00007A"/>
            </a:prstShdw>
          </a:effectLst>
          <a:extLst>
            <a:ext uri="{91240B29-F687-4F45-9708-019B960494DF}"/>
          </a:extLst>
        </p:spPr>
        <p:txBody>
          <a:bodyPr lIns="86402" tIns="43201" rIns="86402" bIns="43201" anchor="ctr">
            <a:spAutoFit/>
          </a:bodyPr>
          <a:lstStyle/>
          <a:p>
            <a:pPr algn="ctr" defTabSz="863600">
              <a:spcBef>
                <a:spcPct val="5000"/>
              </a:spcBef>
              <a:defRPr/>
            </a:pPr>
            <a:r>
              <a:rPr lang="en-US" altLang="ja-JP" sz="2000" b="1">
                <a:effectLst>
                  <a:outerShdw blurRad="38100" dist="38100" dir="2700000" algn="tl">
                    <a:srgbClr val="FFFFFF"/>
                  </a:outerShdw>
                </a:effectLst>
                <a:latin typeface="ＭＳ Ｐゴシック" pitchFamily="50" charset="-128"/>
                <a:ea typeface="ＭＳ Ｐゴシック" pitchFamily="50" charset="-128"/>
              </a:rPr>
              <a:t>IPC</a:t>
            </a:r>
            <a:r>
              <a:rPr lang="ja-JP" altLang="en-US" sz="2000" b="1">
                <a:effectLst>
                  <a:outerShdw blurRad="38100" dist="38100" dir="2700000" algn="tl">
                    <a:srgbClr val="FFFFFF"/>
                  </a:outerShdw>
                </a:effectLst>
                <a:latin typeface="ＭＳ Ｐゴシック" pitchFamily="50" charset="-128"/>
                <a:ea typeface="ＭＳ Ｐゴシック" pitchFamily="50" charset="-128"/>
              </a:rPr>
              <a:t>を入力</a:t>
            </a:r>
          </a:p>
          <a:p>
            <a:pPr algn="ctr" defTabSz="863600">
              <a:spcBef>
                <a:spcPct val="5000"/>
              </a:spcBef>
              <a:defRPr/>
            </a:pPr>
            <a:r>
              <a:rPr lang="ja-JP" altLang="en-US" sz="2000" b="1">
                <a:effectLst>
                  <a:outerShdw blurRad="38100" dist="38100" dir="2700000" algn="tl">
                    <a:srgbClr val="FFFFFF"/>
                  </a:outerShdw>
                </a:effectLst>
                <a:latin typeface="ＭＳ Ｐゴシック" pitchFamily="50" charset="-128"/>
                <a:ea typeface="ＭＳ Ｐゴシック" pitchFamily="50" charset="-128"/>
              </a:rPr>
              <a:t>例： </a:t>
            </a:r>
            <a:r>
              <a:rPr lang="en-US" altLang="ja-JP" sz="2000" b="1">
                <a:effectLst>
                  <a:outerShdw blurRad="38100" dist="38100" dir="2700000" algn="tl">
                    <a:srgbClr val="FFFFFF"/>
                  </a:outerShdw>
                </a:effectLst>
                <a:latin typeface="ＭＳ Ｐゴシック" pitchFamily="50" charset="-128"/>
                <a:ea typeface="ＭＳ Ｐゴシック" pitchFamily="50" charset="-128"/>
              </a:rPr>
              <a:t>H04M1/02</a:t>
            </a:r>
            <a:endParaRPr lang="en-US" altLang="ja-JP" sz="2000">
              <a:latin typeface="Arial" pitchFamily="34" charset="0"/>
              <a:ea typeface="ＭＳ Ｐゴシック" pitchFamily="50" charset="-128"/>
            </a:endParaRPr>
          </a:p>
        </p:txBody>
      </p:sp>
      <p:sp>
        <p:nvSpPr>
          <p:cNvPr id="22538" name="AutoShape 10"/>
          <p:cNvSpPr>
            <a:spLocks noChangeAspect="1" noChangeArrowheads="1"/>
          </p:cNvSpPr>
          <p:nvPr/>
        </p:nvSpPr>
        <p:spPr bwMode="auto">
          <a:xfrm>
            <a:off x="6176963" y="5589588"/>
            <a:ext cx="2554287" cy="711200"/>
          </a:xfrm>
          <a:prstGeom prst="wedgeRectCallout">
            <a:avLst>
              <a:gd name="adj1" fmla="val -161435"/>
              <a:gd name="adj2" fmla="val 57588"/>
            </a:avLst>
          </a:prstGeom>
          <a:solidFill>
            <a:srgbClr val="FFFF99"/>
          </a:solidFill>
          <a:ln>
            <a:noFill/>
          </a:ln>
          <a:effectLst>
            <a:prstShdw prst="shdw17" dist="17961" dir="2700000">
              <a:srgbClr val="00007A"/>
            </a:prstShdw>
          </a:effectLst>
          <a:extLst>
            <a:ext uri="{91240B29-F687-4F45-9708-019B960494DF}"/>
          </a:extLst>
        </p:spPr>
        <p:txBody>
          <a:bodyPr lIns="86402" tIns="43201" rIns="86402" bIns="43201" anchor="ctr">
            <a:spAutoFit/>
          </a:bodyPr>
          <a:lstStyle/>
          <a:p>
            <a:pPr algn="ctr" defTabSz="863600">
              <a:spcBef>
                <a:spcPct val="5000"/>
              </a:spcBef>
              <a:defRPr/>
            </a:pPr>
            <a:r>
              <a:rPr lang="ja-JP" altLang="en-US" sz="2000" b="1">
                <a:effectLst>
                  <a:outerShdw blurRad="38100" dist="38100" dir="2700000" algn="tl">
                    <a:srgbClr val="FFFFFF"/>
                  </a:outerShdw>
                </a:effectLst>
                <a:latin typeface="ＭＳ Ｐゴシック" pitchFamily="50" charset="-128"/>
                <a:ea typeface="ＭＳ Ｐゴシック" pitchFamily="50" charset="-128"/>
              </a:rPr>
              <a:t>キーワードを入力</a:t>
            </a:r>
          </a:p>
          <a:p>
            <a:pPr algn="ctr" defTabSz="863600">
              <a:spcBef>
                <a:spcPct val="5000"/>
              </a:spcBef>
              <a:defRPr/>
            </a:pPr>
            <a:r>
              <a:rPr lang="ja-JP" altLang="en-US" sz="2000" b="1">
                <a:effectLst>
                  <a:outerShdw blurRad="38100" dist="38100" dir="2700000" algn="tl">
                    <a:srgbClr val="FFFFFF"/>
                  </a:outerShdw>
                </a:effectLst>
                <a:latin typeface="ＭＳ Ｐゴシック" pitchFamily="50" charset="-128"/>
                <a:ea typeface="ＭＳ Ｐゴシック" pitchFamily="50" charset="-128"/>
              </a:rPr>
              <a:t>例： 携帯電話</a:t>
            </a:r>
            <a:endParaRPr lang="ja-JP" altLang="en-US" sz="2000">
              <a:latin typeface="Arial" pitchFamily="34" charset="0"/>
              <a:ea typeface="ＭＳ Ｐゴシック" pitchFamily="50" charset="-128"/>
            </a:endParaRPr>
          </a:p>
        </p:txBody>
      </p:sp>
      <p:sp>
        <p:nvSpPr>
          <p:cNvPr id="107528"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009B42CE-2F0C-4681-AF94-08DD04FF9493}" type="slidenum">
              <a:rPr lang="en-US" altLang="ja-JP"/>
              <a:pPr>
                <a:defRPr/>
              </a:pPr>
              <a:t>14</a:t>
            </a:fld>
            <a:endParaRPr lang="en-US" altLang="ja-JP"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正方形/長方形 4"/>
          <p:cNvSpPr>
            <a:spLocks noChangeArrowheads="1"/>
          </p:cNvSpPr>
          <p:nvPr/>
        </p:nvSpPr>
        <p:spPr bwMode="auto">
          <a:xfrm>
            <a:off x="4665663" y="6430963"/>
            <a:ext cx="4841875" cy="276225"/>
          </a:xfrm>
          <a:prstGeom prst="rect">
            <a:avLst/>
          </a:prstGeom>
          <a:noFill/>
          <a:ln w="9525">
            <a:noFill/>
            <a:miter lim="800000"/>
            <a:headEnd/>
            <a:tailEnd/>
          </a:ln>
        </p:spPr>
        <p:txBody>
          <a:bodyPr wrap="none">
            <a:spAutoFit/>
          </a:bodyPr>
          <a:lstStyle/>
          <a:p>
            <a:r>
              <a:rPr lang="en-US" altLang="ja-JP" sz="1200">
                <a:solidFill>
                  <a:srgbClr val="000000"/>
                </a:solidFill>
                <a:latin typeface="ＭＳ Ｐゴシック" charset="-128"/>
                <a:ea typeface="ＭＳ Ｐゴシック" charset="-128"/>
              </a:rPr>
              <a:t>[</a:t>
            </a:r>
            <a:r>
              <a:rPr lang="ja-JP" altLang="en-US" sz="1200">
                <a:solidFill>
                  <a:srgbClr val="000000"/>
                </a:solidFill>
                <a:latin typeface="ＭＳ Ｐゴシック" charset="-128"/>
                <a:ea typeface="ＭＳ Ｐゴシック" charset="-128"/>
              </a:rPr>
              <a:t>出所</a:t>
            </a:r>
            <a:r>
              <a:rPr lang="en-US" altLang="ja-JP" sz="1200">
                <a:solidFill>
                  <a:srgbClr val="000000"/>
                </a:solidFill>
                <a:latin typeface="ＭＳ Ｐゴシック" charset="-128"/>
                <a:ea typeface="ＭＳ Ｐゴシック" charset="-128"/>
              </a:rPr>
              <a:t>:</a:t>
            </a:r>
            <a:r>
              <a:rPr lang="ja-JP" altLang="en-US" sz="1200">
                <a:solidFill>
                  <a:srgbClr val="000000"/>
                </a:solidFill>
                <a:latin typeface="ＭＳ Ｐゴシック" charset="-128"/>
                <a:ea typeface="ＭＳ Ｐゴシック" charset="-128"/>
              </a:rPr>
              <a:t>特許庁ホームページ　技術分野別特許マップ </a:t>
            </a:r>
            <a:r>
              <a:rPr lang="en-US" altLang="ja-JP" sz="1200">
                <a:solidFill>
                  <a:srgbClr val="000000"/>
                </a:solidFill>
                <a:latin typeface="ＭＳ Ｐゴシック" charset="-128"/>
                <a:ea typeface="ＭＳ Ｐゴシック" charset="-128"/>
              </a:rPr>
              <a:t>(</a:t>
            </a:r>
            <a:r>
              <a:rPr lang="ja-JP" altLang="en-US" sz="1200">
                <a:solidFill>
                  <a:srgbClr val="000000"/>
                </a:solidFill>
                <a:latin typeface="ＭＳ Ｐゴシック" charset="-128"/>
                <a:ea typeface="ＭＳ Ｐゴシック" charset="-128"/>
              </a:rPr>
              <a:t>機械</a:t>
            </a:r>
            <a:r>
              <a:rPr lang="en-US" altLang="ja-JP" sz="1200">
                <a:solidFill>
                  <a:srgbClr val="000000"/>
                </a:solidFill>
                <a:latin typeface="ＭＳ Ｐゴシック" charset="-128"/>
                <a:ea typeface="ＭＳ Ｐゴシック" charset="-128"/>
              </a:rPr>
              <a:t>6 </a:t>
            </a:r>
            <a:r>
              <a:rPr lang="ja-JP" altLang="en-US" sz="1200">
                <a:solidFill>
                  <a:srgbClr val="000000"/>
                </a:solidFill>
                <a:latin typeface="ＭＳ Ｐゴシック" charset="-128"/>
                <a:ea typeface="ＭＳ Ｐゴシック" charset="-128"/>
              </a:rPr>
              <a:t>焼却炉技術</a:t>
            </a:r>
            <a:r>
              <a:rPr lang="en-US" altLang="ja-JP" sz="1200">
                <a:solidFill>
                  <a:srgbClr val="000000"/>
                </a:solidFill>
                <a:latin typeface="ＭＳ Ｐゴシック" charset="-128"/>
                <a:ea typeface="ＭＳ Ｐゴシック" charset="-128"/>
              </a:rPr>
              <a:t>)]</a:t>
            </a:r>
          </a:p>
        </p:txBody>
      </p:sp>
      <p:sp>
        <p:nvSpPr>
          <p:cNvPr id="7" name="下矢印 6"/>
          <p:cNvSpPr/>
          <p:nvPr/>
        </p:nvSpPr>
        <p:spPr>
          <a:xfrm>
            <a:off x="4332288" y="4824413"/>
            <a:ext cx="1512887" cy="469900"/>
          </a:xfrm>
          <a:prstGeom prst="downArrow">
            <a:avLst/>
          </a:prstGeom>
          <a:solidFill>
            <a:schemeClr val="accent3">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 name="角丸四角形 7"/>
          <p:cNvSpPr/>
          <p:nvPr/>
        </p:nvSpPr>
        <p:spPr>
          <a:xfrm>
            <a:off x="560388" y="4365625"/>
            <a:ext cx="9190037" cy="1857375"/>
          </a:xfrm>
          <a:prstGeom prst="round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prstClr val="black"/>
              </a:solidFill>
              <a:latin typeface="ＭＳ Ｐゴシック" pitchFamily="50" charset="-128"/>
              <a:ea typeface="ＭＳ Ｐゴシック" pitchFamily="50" charset="-128"/>
            </a:endParaRPr>
          </a:p>
          <a:p>
            <a:pPr>
              <a:defRPr/>
            </a:pPr>
            <a:endParaRPr lang="en-US" altLang="ja-JP" dirty="0">
              <a:solidFill>
                <a:prstClr val="black"/>
              </a:solidFill>
              <a:latin typeface="ＭＳ Ｐゴシック" pitchFamily="50" charset="-128"/>
              <a:ea typeface="ＭＳ Ｐゴシック" pitchFamily="50" charset="-128"/>
            </a:endParaRPr>
          </a:p>
          <a:p>
            <a:pPr>
              <a:defRPr/>
            </a:pPr>
            <a:r>
              <a:rPr lang="ja-JP" altLang="en-US" dirty="0">
                <a:solidFill>
                  <a:prstClr val="black"/>
                </a:solidFill>
                <a:latin typeface="ＭＳ Ｐゴシック" pitchFamily="50" charset="-128"/>
                <a:ea typeface="ＭＳ Ｐゴシック" pitchFamily="50" charset="-128"/>
              </a:rPr>
              <a:t>初めての海に船を出す船乗りが正確な海図を必要とするように、経営者が新たな研究開発投資や技術導入を行う際には、「特許マップ（あるいはパテントマップ）」とよばれる「特許の地図」を持っているかどうかが成功の鍵を握るものとなる。</a:t>
            </a:r>
          </a:p>
        </p:txBody>
      </p:sp>
      <p:sp>
        <p:nvSpPr>
          <p:cNvPr id="109572" name="テキスト ボックス 1"/>
          <p:cNvSpPr txBox="1">
            <a:spLocks noChangeArrowheads="1"/>
          </p:cNvSpPr>
          <p:nvPr/>
        </p:nvSpPr>
        <p:spPr bwMode="auto">
          <a:xfrm>
            <a:off x="1423988" y="517525"/>
            <a:ext cx="7200900" cy="646113"/>
          </a:xfrm>
          <a:prstGeom prst="rect">
            <a:avLst/>
          </a:prstGeom>
          <a:noFill/>
          <a:ln w="9525">
            <a:noFill/>
            <a:miter lim="800000"/>
            <a:headEnd/>
            <a:tailEnd/>
          </a:ln>
        </p:spPr>
        <p:txBody>
          <a:bodyPr>
            <a:spAutoFit/>
          </a:bodyPr>
          <a:lstStyle/>
          <a:p>
            <a:r>
              <a:rPr lang="ja-JP" altLang="en-US" sz="3600">
                <a:latin typeface="ＭＳ Ｐゴシック" charset="-128"/>
                <a:ea typeface="ＭＳ Ｐゴシック" charset="-128"/>
              </a:rPr>
              <a:t>先行技術文献調査（パテントマップ）</a:t>
            </a:r>
          </a:p>
        </p:txBody>
      </p:sp>
      <p:sp>
        <p:nvSpPr>
          <p:cNvPr id="109573"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pic>
        <p:nvPicPr>
          <p:cNvPr id="109574" name="Picture 11"/>
          <p:cNvPicPr>
            <a:picLocks noChangeAspect="1" noChangeArrowheads="1"/>
          </p:cNvPicPr>
          <p:nvPr/>
        </p:nvPicPr>
        <p:blipFill>
          <a:blip r:embed="rId3"/>
          <a:srcRect t="8807" b="4819"/>
          <a:stretch>
            <a:fillRect/>
          </a:stretch>
        </p:blipFill>
        <p:spPr bwMode="auto">
          <a:xfrm>
            <a:off x="684213" y="1649413"/>
            <a:ext cx="2433637" cy="2101850"/>
          </a:xfrm>
          <a:prstGeom prst="rect">
            <a:avLst/>
          </a:prstGeom>
          <a:noFill/>
          <a:ln w="9525">
            <a:noFill/>
            <a:miter lim="800000"/>
            <a:headEnd/>
            <a:tailEnd/>
          </a:ln>
        </p:spPr>
      </p:pic>
      <p:sp>
        <p:nvSpPr>
          <p:cNvPr id="3" name="右矢印 2"/>
          <p:cNvSpPr/>
          <p:nvPr/>
        </p:nvSpPr>
        <p:spPr>
          <a:xfrm>
            <a:off x="3308350" y="2632075"/>
            <a:ext cx="3313113" cy="576263"/>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09576" name="Picture 12"/>
          <p:cNvPicPr>
            <a:picLocks noChangeAspect="1" noChangeArrowheads="1"/>
          </p:cNvPicPr>
          <p:nvPr/>
        </p:nvPicPr>
        <p:blipFill>
          <a:blip r:embed="rId4"/>
          <a:srcRect/>
          <a:stretch>
            <a:fillRect/>
          </a:stretch>
        </p:blipFill>
        <p:spPr bwMode="auto">
          <a:xfrm>
            <a:off x="3563938" y="2159000"/>
            <a:ext cx="2457450" cy="1520825"/>
          </a:xfrm>
          <a:prstGeom prst="rect">
            <a:avLst/>
          </a:prstGeom>
          <a:noFill/>
          <a:ln w="9525">
            <a:noFill/>
            <a:miter lim="800000"/>
            <a:headEnd/>
            <a:tailEnd/>
          </a:ln>
        </p:spPr>
      </p:pic>
      <p:pic>
        <p:nvPicPr>
          <p:cNvPr id="109577" name="Picture 13"/>
          <p:cNvPicPr>
            <a:picLocks noChangeAspect="1" noChangeArrowheads="1"/>
          </p:cNvPicPr>
          <p:nvPr/>
        </p:nvPicPr>
        <p:blipFill>
          <a:blip r:embed="rId5"/>
          <a:srcRect/>
          <a:stretch>
            <a:fillRect/>
          </a:stretch>
        </p:blipFill>
        <p:spPr bwMode="auto">
          <a:xfrm>
            <a:off x="6681788" y="2159000"/>
            <a:ext cx="2965450" cy="1854200"/>
          </a:xfrm>
          <a:prstGeom prst="rect">
            <a:avLst/>
          </a:prstGeom>
          <a:noFill/>
          <a:ln w="9525">
            <a:noFill/>
            <a:miter lim="800000"/>
            <a:headEnd/>
            <a:tailEnd/>
          </a:ln>
        </p:spPr>
      </p:pic>
      <p:pic>
        <p:nvPicPr>
          <p:cNvPr id="109578" name="Picture 14"/>
          <p:cNvPicPr>
            <a:picLocks noChangeAspect="1" noChangeArrowheads="1"/>
          </p:cNvPicPr>
          <p:nvPr/>
        </p:nvPicPr>
        <p:blipFill>
          <a:blip r:embed="rId6"/>
          <a:srcRect/>
          <a:stretch>
            <a:fillRect/>
          </a:stretch>
        </p:blipFill>
        <p:spPr bwMode="auto">
          <a:xfrm>
            <a:off x="2720975" y="3829050"/>
            <a:ext cx="1439863" cy="1230313"/>
          </a:xfrm>
          <a:prstGeom prst="rect">
            <a:avLst/>
          </a:prstGeom>
          <a:noFill/>
          <a:ln w="9525">
            <a:noFill/>
            <a:miter lim="800000"/>
            <a:headEnd/>
            <a:tailEnd/>
          </a:ln>
        </p:spPr>
      </p:pic>
      <p:pic>
        <p:nvPicPr>
          <p:cNvPr id="109579" name="Picture 15"/>
          <p:cNvPicPr>
            <a:picLocks noChangeAspect="1" noChangeArrowheads="1"/>
          </p:cNvPicPr>
          <p:nvPr/>
        </p:nvPicPr>
        <p:blipFill>
          <a:blip r:embed="rId7"/>
          <a:srcRect/>
          <a:stretch>
            <a:fillRect/>
          </a:stretch>
        </p:blipFill>
        <p:spPr bwMode="auto">
          <a:xfrm>
            <a:off x="6094413" y="4013200"/>
            <a:ext cx="2006600" cy="1230313"/>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9328150" y="6497638"/>
            <a:ext cx="577850" cy="244475"/>
          </a:xfrm>
        </p:spPr>
        <p:txBody>
          <a:bodyPr>
            <a:normAutofit fontScale="85000" lnSpcReduction="20000"/>
          </a:bodyPr>
          <a:lstStyle/>
          <a:p>
            <a:pPr>
              <a:defRPr/>
            </a:pPr>
            <a:fld id="{5988B2CD-D637-432A-ACBD-C178489B4469}" type="slidenum">
              <a:rPr lang="en-US" altLang="ja-JP"/>
              <a:pPr>
                <a:defRPr/>
              </a:pPr>
              <a:t>15</a:t>
            </a:fld>
            <a:endParaRPr lang="en-US" altLang="ja-JP"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テキスト ボックス 1"/>
          <p:cNvSpPr>
            <a:spLocks noGrp="1" noChangeArrowheads="1"/>
          </p:cNvSpPr>
          <p:nvPr>
            <p:ph type="title"/>
          </p:nvPr>
        </p:nvSpPr>
        <p:spPr>
          <a:xfrm>
            <a:off x="1423988" y="504825"/>
            <a:ext cx="8832850" cy="646113"/>
          </a:xfrm>
        </p:spPr>
        <p:txBody>
          <a:bodyPr>
            <a:spAutoFit/>
          </a:bodyPr>
          <a:lstStyle/>
          <a:p>
            <a:pPr eaLnBrk="1" hangingPunct="1"/>
            <a:r>
              <a:rPr lang="ja-JP" altLang="en-US" smtClean="0">
                <a:latin typeface="ＭＳ Ｐゴシック" charset="-128"/>
                <a:ea typeface="ＭＳ Ｐゴシック" charset="-128"/>
              </a:rPr>
              <a:t>先行技術文献調査（パテントマップ）</a:t>
            </a:r>
          </a:p>
        </p:txBody>
      </p:sp>
      <p:sp>
        <p:nvSpPr>
          <p:cNvPr id="111618"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
        <p:nvSpPr>
          <p:cNvPr id="7" name="正方形/長方形 6"/>
          <p:cNvSpPr/>
          <p:nvPr/>
        </p:nvSpPr>
        <p:spPr>
          <a:xfrm>
            <a:off x="490538" y="1628775"/>
            <a:ext cx="8999537" cy="738188"/>
          </a:xfrm>
          <a:prstGeom prst="rect">
            <a:avLst/>
          </a:prstGeom>
          <a:solidFill>
            <a:schemeClr val="accent2">
              <a:lumMod val="20000"/>
              <a:lumOff val="80000"/>
            </a:schemeClr>
          </a:solidFill>
        </p:spPr>
        <p:txBody>
          <a:bodyPr>
            <a:spAutoFit/>
          </a:bodyPr>
          <a:lstStyle/>
          <a:p>
            <a:pPr eaLnBrk="0" hangingPunct="0">
              <a:spcBef>
                <a:spcPts val="700"/>
              </a:spcBef>
              <a:buClr>
                <a:srgbClr val="FEB80A"/>
              </a:buClr>
              <a:buSzPct val="60000"/>
              <a:defRPr/>
            </a:pPr>
            <a:r>
              <a:rPr lang="ja-JP" altLang="en-US" sz="1400" dirty="0">
                <a:solidFill>
                  <a:prstClr val="black"/>
                </a:solidFill>
                <a:latin typeface="ＭＳ Ｐゴシック" pitchFamily="50" charset="-128"/>
                <a:ea typeface="ＭＳ Ｐゴシック" pitchFamily="50" charset="-128"/>
              </a:rPr>
              <a:t>しかしながら、これまでに蓄積された特許情報の量は膨大であり、そのすべてについて、そのまま利用することは効率的でない。そこで、それぞれの利用目的に応じて特許情報を収集し、分析し、加工･整理することにより、視覚的に受け入れられるものとすることが行われている。</a:t>
            </a:r>
            <a:endParaRPr lang="en-US" altLang="ja-JP" sz="1400" dirty="0">
              <a:solidFill>
                <a:prstClr val="black"/>
              </a:solidFill>
              <a:latin typeface="ＭＳ Ｐゴシック" pitchFamily="50" charset="-128"/>
              <a:ea typeface="ＭＳ Ｐゴシック" pitchFamily="50" charset="-128"/>
            </a:endParaRPr>
          </a:p>
        </p:txBody>
      </p:sp>
      <p:pic>
        <p:nvPicPr>
          <p:cNvPr id="111620" name="Picture 2"/>
          <p:cNvPicPr>
            <a:picLocks noChangeAspect="1" noChangeArrowheads="1"/>
          </p:cNvPicPr>
          <p:nvPr/>
        </p:nvPicPr>
        <p:blipFill>
          <a:blip r:embed="rId3"/>
          <a:srcRect/>
          <a:stretch>
            <a:fillRect/>
          </a:stretch>
        </p:blipFill>
        <p:spPr bwMode="auto">
          <a:xfrm>
            <a:off x="7113588" y="2492375"/>
            <a:ext cx="2089150" cy="1306513"/>
          </a:xfrm>
          <a:prstGeom prst="rect">
            <a:avLst/>
          </a:prstGeom>
          <a:noFill/>
          <a:ln w="9525">
            <a:noFill/>
            <a:miter lim="800000"/>
            <a:headEnd/>
            <a:tailEnd/>
          </a:ln>
        </p:spPr>
      </p:pic>
      <p:pic>
        <p:nvPicPr>
          <p:cNvPr id="111621" name="Picture 3"/>
          <p:cNvPicPr>
            <a:picLocks noChangeAspect="1" noChangeArrowheads="1"/>
          </p:cNvPicPr>
          <p:nvPr/>
        </p:nvPicPr>
        <p:blipFill>
          <a:blip r:embed="rId4"/>
          <a:srcRect/>
          <a:stretch>
            <a:fillRect/>
          </a:stretch>
        </p:blipFill>
        <p:spPr bwMode="auto">
          <a:xfrm>
            <a:off x="273050" y="2420938"/>
            <a:ext cx="1987550" cy="1223962"/>
          </a:xfrm>
          <a:prstGeom prst="rect">
            <a:avLst/>
          </a:prstGeom>
          <a:noFill/>
          <a:ln w="9525">
            <a:noFill/>
            <a:miter lim="800000"/>
            <a:headEnd/>
            <a:tailEnd/>
          </a:ln>
        </p:spPr>
      </p:pic>
      <p:pic>
        <p:nvPicPr>
          <p:cNvPr id="111622" name="Picture 4"/>
          <p:cNvPicPr>
            <a:picLocks noChangeAspect="1" noChangeArrowheads="1"/>
          </p:cNvPicPr>
          <p:nvPr/>
        </p:nvPicPr>
        <p:blipFill>
          <a:blip r:embed="rId5"/>
          <a:srcRect/>
          <a:stretch>
            <a:fillRect/>
          </a:stretch>
        </p:blipFill>
        <p:spPr bwMode="auto">
          <a:xfrm>
            <a:off x="2209800" y="3090863"/>
            <a:ext cx="1597025" cy="1079500"/>
          </a:xfrm>
          <a:prstGeom prst="rect">
            <a:avLst/>
          </a:prstGeom>
          <a:noFill/>
          <a:ln w="9525">
            <a:noFill/>
            <a:miter lim="800000"/>
            <a:headEnd/>
            <a:tailEnd/>
          </a:ln>
        </p:spPr>
      </p:pic>
      <p:sp>
        <p:nvSpPr>
          <p:cNvPr id="8" name="右矢印 7"/>
          <p:cNvSpPr/>
          <p:nvPr/>
        </p:nvSpPr>
        <p:spPr>
          <a:xfrm>
            <a:off x="4160838" y="2852738"/>
            <a:ext cx="2592387" cy="777875"/>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爆発 1 8"/>
          <p:cNvSpPr/>
          <p:nvPr/>
        </p:nvSpPr>
        <p:spPr>
          <a:xfrm>
            <a:off x="4521200" y="2492375"/>
            <a:ext cx="1727200" cy="1306513"/>
          </a:xfrm>
          <a:prstGeom prst="irregularSeal1">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ＭＳ Ｐゴシック" pitchFamily="50" charset="-128"/>
                <a:ea typeface="ＭＳ Ｐゴシック" pitchFamily="50" charset="-128"/>
              </a:rPr>
              <a:t>事業の成功</a:t>
            </a:r>
          </a:p>
        </p:txBody>
      </p:sp>
      <p:sp>
        <p:nvSpPr>
          <p:cNvPr id="10" name="上矢印吹き出し 9"/>
          <p:cNvSpPr/>
          <p:nvPr/>
        </p:nvSpPr>
        <p:spPr>
          <a:xfrm>
            <a:off x="273050" y="3630613"/>
            <a:ext cx="9432925" cy="3038475"/>
          </a:xfrm>
          <a:prstGeom prst="upArrowCallout">
            <a:avLst>
              <a:gd name="adj1" fmla="val 25868"/>
              <a:gd name="adj2" fmla="val 25000"/>
              <a:gd name="adj3" fmla="val 16320"/>
              <a:gd name="adj4" fmla="val 73698"/>
            </a:avLst>
          </a:prstGeom>
          <a:solidFill>
            <a:schemeClr val="bg1">
              <a:lumMod val="9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11626" name="Picture 5"/>
          <p:cNvPicPr>
            <a:picLocks noChangeAspect="1" noChangeArrowheads="1"/>
          </p:cNvPicPr>
          <p:nvPr/>
        </p:nvPicPr>
        <p:blipFill>
          <a:blip r:embed="rId6"/>
          <a:srcRect/>
          <a:stretch>
            <a:fillRect/>
          </a:stretch>
        </p:blipFill>
        <p:spPr bwMode="auto">
          <a:xfrm>
            <a:off x="3867150" y="4724400"/>
            <a:ext cx="2401888" cy="1508125"/>
          </a:xfrm>
          <a:prstGeom prst="rect">
            <a:avLst/>
          </a:prstGeom>
          <a:noFill/>
          <a:ln w="9525">
            <a:noFill/>
            <a:miter lim="800000"/>
            <a:headEnd/>
            <a:tailEnd/>
          </a:ln>
        </p:spPr>
      </p:pic>
      <p:sp>
        <p:nvSpPr>
          <p:cNvPr id="13" name="角丸四角形 12"/>
          <p:cNvSpPr/>
          <p:nvPr/>
        </p:nvSpPr>
        <p:spPr>
          <a:xfrm>
            <a:off x="704850" y="4508500"/>
            <a:ext cx="2447925" cy="8651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latin typeface="ＭＳ Ｐゴシック" pitchFamily="50" charset="-128"/>
                <a:ea typeface="ＭＳ Ｐゴシック" pitchFamily="50" charset="-128"/>
              </a:rPr>
              <a:t>自社開発方向性を評価する必要がある。</a:t>
            </a:r>
          </a:p>
        </p:txBody>
      </p:sp>
      <p:sp>
        <p:nvSpPr>
          <p:cNvPr id="18" name="角丸四角形 17"/>
          <p:cNvSpPr/>
          <p:nvPr/>
        </p:nvSpPr>
        <p:spPr>
          <a:xfrm>
            <a:off x="704850" y="5541963"/>
            <a:ext cx="2447925" cy="863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latin typeface="ＭＳ Ｐゴシック" pitchFamily="50" charset="-128"/>
                <a:ea typeface="ＭＳ Ｐゴシック" pitchFamily="50" charset="-128"/>
              </a:rPr>
              <a:t>新規事業は市場ニーズとマッチしているか？</a:t>
            </a:r>
          </a:p>
        </p:txBody>
      </p:sp>
      <p:sp>
        <p:nvSpPr>
          <p:cNvPr id="19" name="角丸四角形 18"/>
          <p:cNvSpPr/>
          <p:nvPr/>
        </p:nvSpPr>
        <p:spPr>
          <a:xfrm>
            <a:off x="6753225" y="4508500"/>
            <a:ext cx="2449513" cy="8651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latin typeface="ＭＳ Ｐゴシック" pitchFamily="50" charset="-128"/>
                <a:ea typeface="ＭＳ Ｐゴシック" pitchFamily="50" charset="-128"/>
              </a:rPr>
              <a:t>競合他社はどのような特許権を持っているか？</a:t>
            </a:r>
          </a:p>
        </p:txBody>
      </p:sp>
      <p:sp>
        <p:nvSpPr>
          <p:cNvPr id="20" name="角丸四角形 19"/>
          <p:cNvSpPr/>
          <p:nvPr/>
        </p:nvSpPr>
        <p:spPr>
          <a:xfrm>
            <a:off x="6762750" y="5589588"/>
            <a:ext cx="2449513" cy="863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latin typeface="ＭＳ Ｐゴシック" pitchFamily="50" charset="-128"/>
                <a:ea typeface="ＭＳ Ｐゴシック" pitchFamily="50" charset="-128"/>
              </a:rPr>
              <a:t>訴訟に巻き込まれたらどのようにするか？</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32DB2D2E-3F9F-49AA-ABBD-9F8EA596D740}" type="slidenum">
              <a:rPr lang="en-US" altLang="ja-JP"/>
              <a:pPr>
                <a:defRPr/>
              </a:pPr>
              <a:t>16</a:t>
            </a:fld>
            <a:endParaRPr lang="en-US" altLang="ja-JP"/>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1208584" y="2324791"/>
          <a:ext cx="7416824" cy="4114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666" name="Picture 3"/>
          <p:cNvPicPr>
            <a:picLocks noChangeAspect="1" noChangeArrowheads="1"/>
          </p:cNvPicPr>
          <p:nvPr/>
        </p:nvPicPr>
        <p:blipFill>
          <a:blip r:embed="rId7"/>
          <a:srcRect/>
          <a:stretch>
            <a:fillRect/>
          </a:stretch>
        </p:blipFill>
        <p:spPr bwMode="auto">
          <a:xfrm>
            <a:off x="3800475" y="1557338"/>
            <a:ext cx="2320925" cy="1449387"/>
          </a:xfrm>
          <a:prstGeom prst="rect">
            <a:avLst/>
          </a:prstGeom>
          <a:noFill/>
          <a:ln w="9525">
            <a:noFill/>
            <a:miter lim="800000"/>
            <a:headEnd/>
            <a:tailEnd/>
          </a:ln>
        </p:spPr>
      </p:pic>
      <p:pic>
        <p:nvPicPr>
          <p:cNvPr id="113667" name="Picture 4"/>
          <p:cNvPicPr>
            <a:picLocks noChangeAspect="1" noChangeArrowheads="1"/>
          </p:cNvPicPr>
          <p:nvPr/>
        </p:nvPicPr>
        <p:blipFill>
          <a:blip r:embed="rId8"/>
          <a:srcRect/>
          <a:stretch>
            <a:fillRect/>
          </a:stretch>
        </p:blipFill>
        <p:spPr bwMode="auto">
          <a:xfrm>
            <a:off x="488950" y="1525588"/>
            <a:ext cx="2376488" cy="1481137"/>
          </a:xfrm>
          <a:prstGeom prst="rect">
            <a:avLst/>
          </a:prstGeom>
          <a:noFill/>
          <a:ln w="9525">
            <a:noFill/>
            <a:miter lim="800000"/>
            <a:headEnd/>
            <a:tailEnd/>
          </a:ln>
        </p:spPr>
      </p:pic>
      <p:pic>
        <p:nvPicPr>
          <p:cNvPr id="113668" name="Picture 5"/>
          <p:cNvPicPr>
            <a:picLocks noChangeAspect="1" noChangeArrowheads="1"/>
          </p:cNvPicPr>
          <p:nvPr/>
        </p:nvPicPr>
        <p:blipFill>
          <a:blip r:embed="rId9"/>
          <a:srcRect/>
          <a:stretch>
            <a:fillRect/>
          </a:stretch>
        </p:blipFill>
        <p:spPr bwMode="auto">
          <a:xfrm>
            <a:off x="7400925" y="1677988"/>
            <a:ext cx="1928813" cy="1206500"/>
          </a:xfrm>
          <a:prstGeom prst="rect">
            <a:avLst/>
          </a:prstGeom>
          <a:noFill/>
          <a:ln w="9525">
            <a:noFill/>
            <a:miter lim="800000"/>
            <a:headEnd/>
            <a:tailEnd/>
          </a:ln>
        </p:spPr>
      </p:pic>
      <p:pic>
        <p:nvPicPr>
          <p:cNvPr id="113669" name="Picture 6"/>
          <p:cNvPicPr>
            <a:picLocks noChangeAspect="1" noChangeArrowheads="1"/>
          </p:cNvPicPr>
          <p:nvPr/>
        </p:nvPicPr>
        <p:blipFill>
          <a:blip r:embed="rId10"/>
          <a:srcRect/>
          <a:stretch>
            <a:fillRect/>
          </a:stretch>
        </p:blipFill>
        <p:spPr bwMode="auto">
          <a:xfrm>
            <a:off x="7689850" y="5621338"/>
            <a:ext cx="1800225" cy="1138237"/>
          </a:xfrm>
          <a:prstGeom prst="rect">
            <a:avLst/>
          </a:prstGeom>
          <a:noFill/>
          <a:ln w="9525">
            <a:noFill/>
            <a:miter lim="800000"/>
            <a:headEnd/>
            <a:tailEnd/>
          </a:ln>
        </p:spPr>
      </p:pic>
      <p:pic>
        <p:nvPicPr>
          <p:cNvPr id="113670" name="Picture 7"/>
          <p:cNvPicPr>
            <a:picLocks noChangeAspect="1" noChangeArrowheads="1"/>
          </p:cNvPicPr>
          <p:nvPr/>
        </p:nvPicPr>
        <p:blipFill>
          <a:blip r:embed="rId11"/>
          <a:srcRect/>
          <a:stretch>
            <a:fillRect/>
          </a:stretch>
        </p:blipFill>
        <p:spPr bwMode="auto">
          <a:xfrm>
            <a:off x="3944938" y="5756275"/>
            <a:ext cx="1722437" cy="1060450"/>
          </a:xfrm>
          <a:prstGeom prst="rect">
            <a:avLst/>
          </a:prstGeom>
          <a:noFill/>
          <a:ln w="9525">
            <a:noFill/>
            <a:miter lim="800000"/>
            <a:headEnd/>
            <a:tailEnd/>
          </a:ln>
        </p:spPr>
      </p:pic>
      <p:pic>
        <p:nvPicPr>
          <p:cNvPr id="113671" name="Picture 8"/>
          <p:cNvPicPr>
            <a:picLocks noChangeAspect="1" noChangeArrowheads="1"/>
          </p:cNvPicPr>
          <p:nvPr/>
        </p:nvPicPr>
        <p:blipFill>
          <a:blip r:embed="rId12"/>
          <a:srcRect/>
          <a:stretch>
            <a:fillRect/>
          </a:stretch>
        </p:blipFill>
        <p:spPr bwMode="auto">
          <a:xfrm>
            <a:off x="273050" y="5621338"/>
            <a:ext cx="1871663" cy="1160462"/>
          </a:xfrm>
          <a:prstGeom prst="rect">
            <a:avLst/>
          </a:prstGeom>
          <a:noFill/>
          <a:ln w="9525">
            <a:noFill/>
            <a:miter lim="800000"/>
            <a:headEnd/>
            <a:tailEnd/>
          </a:ln>
        </p:spPr>
      </p:pic>
      <p:sp>
        <p:nvSpPr>
          <p:cNvPr id="113672" name="テキスト ボックス 1"/>
          <p:cNvSpPr txBox="1">
            <a:spLocks noChangeArrowheads="1"/>
          </p:cNvSpPr>
          <p:nvPr/>
        </p:nvSpPr>
        <p:spPr bwMode="auto">
          <a:xfrm>
            <a:off x="1190625" y="482600"/>
            <a:ext cx="8832850" cy="646113"/>
          </a:xfrm>
          <a:prstGeom prst="rect">
            <a:avLst/>
          </a:prstGeom>
          <a:noFill/>
          <a:ln w="9525">
            <a:noFill/>
            <a:miter lim="800000"/>
            <a:headEnd/>
            <a:tailEnd/>
          </a:ln>
        </p:spPr>
        <p:txBody>
          <a:bodyPr anchor="ctr">
            <a:spAutoFit/>
          </a:bodyPr>
          <a:lstStyle/>
          <a:p>
            <a:r>
              <a:rPr lang="ja-JP" altLang="en-US" sz="3600">
                <a:latin typeface="ＭＳ Ｐゴシック" charset="-128"/>
                <a:ea typeface="ＭＳ Ｐゴシック" charset="-128"/>
              </a:rPr>
              <a:t>先行技術文献調査（パテントマップ）</a:t>
            </a:r>
          </a:p>
        </p:txBody>
      </p:sp>
      <p:sp>
        <p:nvSpPr>
          <p:cNvPr id="113673" name="Text Box 8"/>
          <p:cNvSpPr txBox="1">
            <a:spLocks noChangeArrowheads="1"/>
          </p:cNvSpPr>
          <p:nvPr/>
        </p:nvSpPr>
        <p:spPr bwMode="auto">
          <a:xfrm>
            <a:off x="128588" y="7620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
        <p:nvSpPr>
          <p:cNvPr id="3" name="テキスト ボックス 2"/>
          <p:cNvSpPr txBox="1"/>
          <p:nvPr/>
        </p:nvSpPr>
        <p:spPr>
          <a:xfrm>
            <a:off x="303213" y="2878138"/>
            <a:ext cx="430212" cy="2519362"/>
          </a:xfrm>
          <a:prstGeom prst="rect">
            <a:avLst/>
          </a:prstGeom>
          <a:solidFill>
            <a:schemeClr val="accent2">
              <a:lumMod val="40000"/>
              <a:lumOff val="60000"/>
            </a:schemeClr>
          </a:solidFill>
        </p:spPr>
        <p:txBody>
          <a:bodyPr vert="eaVert">
            <a:spAutoFit/>
          </a:bodyPr>
          <a:lstStyle/>
          <a:p>
            <a:pPr algn="ctr">
              <a:defRPr/>
            </a:pPr>
            <a:r>
              <a:rPr lang="ja-JP" altLang="en-US" sz="1600" b="1" dirty="0">
                <a:latin typeface="ＭＳ Ｐゴシック" pitchFamily="50" charset="-128"/>
                <a:ea typeface="ＭＳ Ｐゴシック" pitchFamily="50" charset="-128"/>
              </a:rPr>
              <a:t>パッテントマップの作成</a:t>
            </a:r>
          </a:p>
        </p:txBody>
      </p:sp>
      <p:sp>
        <p:nvSpPr>
          <p:cNvPr id="2" name="スライド番号プレースホルダー 1"/>
          <p:cNvSpPr>
            <a:spLocks noGrp="1"/>
          </p:cNvSpPr>
          <p:nvPr>
            <p:ph type="sldNum" sz="quarter" idx="12"/>
          </p:nvPr>
        </p:nvSpPr>
        <p:spPr>
          <a:xfrm>
            <a:off x="9328150" y="6497638"/>
            <a:ext cx="577850" cy="244475"/>
          </a:xfrm>
        </p:spPr>
        <p:txBody>
          <a:bodyPr>
            <a:normAutofit fontScale="85000" lnSpcReduction="20000"/>
          </a:bodyPr>
          <a:lstStyle/>
          <a:p>
            <a:pPr>
              <a:defRPr/>
            </a:pPr>
            <a:fld id="{7B991191-30DF-4BE6-B98B-98F465F5BCDB}" type="slidenum">
              <a:rPr lang="en-US" altLang="ja-JP"/>
              <a:pPr>
                <a:defRPr/>
              </a:pPr>
              <a:t>17</a:t>
            </a:fld>
            <a:endParaRPr lang="en-US" altLang="ja-JP"/>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849313" y="1196975"/>
            <a:ext cx="5759450" cy="360363"/>
          </a:xfrm>
          <a:solidFill>
            <a:schemeClr val="accent2">
              <a:lumMod val="20000"/>
              <a:lumOff val="80000"/>
            </a:schemeClr>
          </a:solidFill>
          <a:ln>
            <a:solidFill>
              <a:schemeClr val="accent1"/>
            </a:solidFill>
          </a:ln>
        </p:spPr>
        <p:txBody>
          <a:bodyPr/>
          <a:lstStyle/>
          <a:p>
            <a:pPr>
              <a:defRPr/>
            </a:pPr>
            <a:r>
              <a:rPr lang="ja-JP" altLang="en-US" sz="2800" dirty="0" smtClean="0"/>
              <a:t>パテントマップの代表例</a:t>
            </a:r>
          </a:p>
        </p:txBody>
      </p:sp>
      <p:sp>
        <p:nvSpPr>
          <p:cNvPr id="4" name="角丸四角形 3"/>
          <p:cNvSpPr/>
          <p:nvPr/>
        </p:nvSpPr>
        <p:spPr>
          <a:xfrm>
            <a:off x="5392738" y="2757488"/>
            <a:ext cx="3529012" cy="41005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endParaRPr lang="en-US" altLang="ja-JP">
              <a:solidFill>
                <a:srgbClr val="000000"/>
              </a:solidFill>
              <a:latin typeface="Tw Cen MT" pitchFamily="34" charset="0"/>
              <a:ea typeface="SimSun" pitchFamily="2" charset="-122"/>
            </a:endParaRPr>
          </a:p>
          <a:p>
            <a:pPr algn="ctr"/>
            <a:endParaRPr lang="en-US" altLang="ja-JP">
              <a:solidFill>
                <a:srgbClr val="000000"/>
              </a:solidFill>
              <a:latin typeface="Tw Cen MT" pitchFamily="34" charset="0"/>
              <a:ea typeface="SimSun" pitchFamily="2" charset="-122"/>
            </a:endParaRPr>
          </a:p>
          <a:p>
            <a:pPr algn="ctr"/>
            <a:endParaRPr lang="en-US" altLang="ja-JP">
              <a:solidFill>
                <a:srgbClr val="000000"/>
              </a:solidFill>
              <a:latin typeface="Tw Cen MT" pitchFamily="34" charset="0"/>
              <a:ea typeface="SimSun" pitchFamily="2" charset="-122"/>
            </a:endParaRPr>
          </a:p>
          <a:p>
            <a:pPr algn="ctr"/>
            <a:endParaRPr lang="en-US" altLang="ja-JP">
              <a:solidFill>
                <a:srgbClr val="000000"/>
              </a:solidFill>
              <a:latin typeface="Tw Cen MT" pitchFamily="34" charset="0"/>
              <a:ea typeface="SimSun" pitchFamily="2" charset="-122"/>
            </a:endParaRPr>
          </a:p>
          <a:p>
            <a:pPr algn="ctr"/>
            <a:endParaRPr lang="en-US" altLang="ja-JP">
              <a:solidFill>
                <a:srgbClr val="000000"/>
              </a:solidFill>
              <a:latin typeface="Tw Cen MT" pitchFamily="34" charset="0"/>
              <a:ea typeface="SimSun" pitchFamily="2" charset="-122"/>
            </a:endParaRPr>
          </a:p>
          <a:p>
            <a:r>
              <a:rPr lang="ja-JP" altLang="en-US">
                <a:solidFill>
                  <a:srgbClr val="000000"/>
                </a:solidFill>
                <a:latin typeface="ＭＳ Ｐゴシック" charset="-128"/>
                <a:ea typeface="ＭＳ Ｐゴシック" charset="-128"/>
              </a:rPr>
              <a:t>　</a:t>
            </a:r>
            <a:r>
              <a:rPr lang="en-US" altLang="ja-JP">
                <a:solidFill>
                  <a:srgbClr val="000000"/>
                </a:solidFill>
                <a:latin typeface="ＭＳ Ｐゴシック" charset="-128"/>
                <a:ea typeface="ＭＳ Ｐゴシック" charset="-128"/>
              </a:rPr>
              <a:t>F.</a:t>
            </a:r>
            <a:r>
              <a:rPr lang="ja-JP" altLang="en-US">
                <a:solidFill>
                  <a:srgbClr val="000000"/>
                </a:solidFill>
                <a:latin typeface="ＭＳ Ｐゴシック" charset="-128"/>
                <a:ea typeface="ＭＳ Ｐゴシック" charset="-128"/>
              </a:rPr>
              <a:t>時系列表示マップ</a:t>
            </a:r>
            <a:endParaRPr lang="en-US" altLang="ja-JP">
              <a:solidFill>
                <a:srgbClr val="000000"/>
              </a:solidFill>
              <a:latin typeface="ＭＳ Ｐゴシック" charset="-128"/>
              <a:ea typeface="ＭＳ Ｐゴシック" charset="-128"/>
            </a:endParaRPr>
          </a:p>
          <a:p>
            <a:r>
              <a:rPr lang="ja-JP" altLang="en-US">
                <a:solidFill>
                  <a:srgbClr val="000000"/>
                </a:solidFill>
                <a:latin typeface="ＭＳ Ｐゴシック" charset="-128"/>
                <a:ea typeface="ＭＳ Ｐゴシック" charset="-128"/>
              </a:rPr>
              <a:t>　</a:t>
            </a:r>
            <a:r>
              <a:rPr lang="en-US" altLang="ja-JP">
                <a:solidFill>
                  <a:srgbClr val="000000"/>
                </a:solidFill>
                <a:latin typeface="ＭＳ Ｐゴシック" charset="-128"/>
                <a:ea typeface="ＭＳ Ｐゴシック" charset="-128"/>
              </a:rPr>
              <a:t>G.</a:t>
            </a:r>
            <a:r>
              <a:rPr lang="ja-JP" altLang="en-US">
                <a:solidFill>
                  <a:srgbClr val="000000"/>
                </a:solidFill>
                <a:latin typeface="ＭＳ Ｐゴシック" charset="-128"/>
                <a:ea typeface="ＭＳ Ｐゴシック" charset="-128"/>
              </a:rPr>
              <a:t>要素別表示マップ</a:t>
            </a:r>
            <a:endParaRPr lang="en-US" altLang="ja-JP">
              <a:solidFill>
                <a:srgbClr val="000000"/>
              </a:solidFill>
              <a:latin typeface="ＭＳ Ｐゴシック" charset="-128"/>
              <a:ea typeface="ＭＳ Ｐゴシック" charset="-128"/>
            </a:endParaRPr>
          </a:p>
          <a:p>
            <a:r>
              <a:rPr lang="ja-JP" altLang="en-US">
                <a:solidFill>
                  <a:srgbClr val="000000"/>
                </a:solidFill>
                <a:latin typeface="ＭＳ Ｐゴシック" charset="-128"/>
                <a:ea typeface="ＭＳ Ｐゴシック" charset="-128"/>
              </a:rPr>
              <a:t>　</a:t>
            </a:r>
            <a:r>
              <a:rPr lang="en-US" altLang="ja-JP">
                <a:solidFill>
                  <a:srgbClr val="000000"/>
                </a:solidFill>
                <a:latin typeface="ＭＳ Ｐゴシック" charset="-128"/>
                <a:ea typeface="ＭＳ Ｐゴシック" charset="-128"/>
              </a:rPr>
              <a:t>H.</a:t>
            </a:r>
            <a:r>
              <a:rPr lang="ja-JP" altLang="en-US">
                <a:solidFill>
                  <a:srgbClr val="000000"/>
                </a:solidFill>
                <a:latin typeface="ＭＳ Ｐゴシック" charset="-128"/>
                <a:ea typeface="ＭＳ Ｐゴシック" charset="-128"/>
              </a:rPr>
              <a:t>技術発展・展開表示マップ</a:t>
            </a:r>
            <a:endParaRPr lang="en-US" altLang="ja-JP">
              <a:solidFill>
                <a:srgbClr val="000000"/>
              </a:solidFill>
              <a:latin typeface="ＭＳ Ｐゴシック" charset="-128"/>
              <a:ea typeface="ＭＳ Ｐゴシック" charset="-128"/>
            </a:endParaRPr>
          </a:p>
          <a:p>
            <a:r>
              <a:rPr lang="ja-JP" altLang="en-US">
                <a:solidFill>
                  <a:srgbClr val="000000"/>
                </a:solidFill>
                <a:latin typeface="ＭＳ Ｐゴシック" charset="-128"/>
                <a:ea typeface="ＭＳ Ｐゴシック" charset="-128"/>
              </a:rPr>
              <a:t>　</a:t>
            </a:r>
            <a:r>
              <a:rPr lang="en-US" altLang="ja-JP">
                <a:solidFill>
                  <a:srgbClr val="000000"/>
                </a:solidFill>
                <a:latin typeface="ＭＳ Ｐゴシック" charset="-128"/>
                <a:ea typeface="ＭＳ Ｐゴシック" charset="-128"/>
              </a:rPr>
              <a:t>I.</a:t>
            </a:r>
            <a:r>
              <a:rPr lang="ja-JP" altLang="en-US">
                <a:solidFill>
                  <a:srgbClr val="000000"/>
                </a:solidFill>
                <a:latin typeface="ＭＳ Ｐゴシック" charset="-128"/>
                <a:ea typeface="ＭＳ Ｐゴシック" charset="-128"/>
              </a:rPr>
              <a:t>リスト表示マップ　</a:t>
            </a:r>
          </a:p>
        </p:txBody>
      </p:sp>
      <p:sp>
        <p:nvSpPr>
          <p:cNvPr id="5" name="角丸四角形 4"/>
          <p:cNvSpPr/>
          <p:nvPr/>
        </p:nvSpPr>
        <p:spPr>
          <a:xfrm>
            <a:off x="5591175" y="2349500"/>
            <a:ext cx="3297238" cy="2506663"/>
          </a:xfrm>
          <a:prstGeom prst="roundRect">
            <a:avLst>
              <a:gd name="adj" fmla="val 15517"/>
            </a:avLst>
          </a:prstGeom>
        </p:spPr>
        <p:style>
          <a:lnRef idx="1">
            <a:schemeClr val="accent2"/>
          </a:lnRef>
          <a:fillRef idx="2">
            <a:schemeClr val="accent2"/>
          </a:fillRef>
          <a:effectRef idx="1">
            <a:schemeClr val="accent2"/>
          </a:effectRef>
          <a:fontRef idx="minor">
            <a:schemeClr val="dk1"/>
          </a:fontRef>
        </p:style>
        <p:txBody>
          <a:bodyPr anchor="ctr"/>
          <a:lstStyle/>
          <a:p>
            <a:r>
              <a:rPr lang="en-US" altLang="ja-JP">
                <a:solidFill>
                  <a:srgbClr val="000000"/>
                </a:solidFill>
                <a:latin typeface="ＭＳ Ｐゴシック" charset="-128"/>
                <a:ea typeface="ＭＳ Ｐゴシック" charset="-128"/>
              </a:rPr>
              <a:t>A.</a:t>
            </a:r>
            <a:r>
              <a:rPr lang="ja-JP" altLang="en-US">
                <a:solidFill>
                  <a:srgbClr val="000000"/>
                </a:solidFill>
                <a:latin typeface="ＭＳ Ｐゴシック" charset="-128"/>
                <a:ea typeface="ＭＳ Ｐゴシック" charset="-128"/>
              </a:rPr>
              <a:t>件数推移マップ</a:t>
            </a:r>
            <a:endParaRPr lang="en-US" altLang="ja-JP">
              <a:solidFill>
                <a:srgbClr val="000000"/>
              </a:solidFill>
              <a:latin typeface="ＭＳ Ｐゴシック" charset="-128"/>
              <a:ea typeface="ＭＳ Ｐゴシック" charset="-128"/>
            </a:endParaRPr>
          </a:p>
          <a:p>
            <a:r>
              <a:rPr lang="en-US" altLang="ja-JP">
                <a:solidFill>
                  <a:srgbClr val="000000"/>
                </a:solidFill>
                <a:latin typeface="ＭＳ Ｐゴシック" charset="-128"/>
                <a:ea typeface="ＭＳ Ｐゴシック" charset="-128"/>
              </a:rPr>
              <a:t>B.</a:t>
            </a:r>
            <a:r>
              <a:rPr lang="ja-JP" altLang="en-US">
                <a:solidFill>
                  <a:srgbClr val="000000"/>
                </a:solidFill>
                <a:latin typeface="ＭＳ Ｐゴシック" charset="-128"/>
                <a:ea typeface="ＭＳ Ｐゴシック" charset="-128"/>
              </a:rPr>
              <a:t>構成比マップ</a:t>
            </a:r>
            <a:endParaRPr lang="en-US" altLang="ja-JP">
              <a:solidFill>
                <a:srgbClr val="000000"/>
              </a:solidFill>
              <a:latin typeface="ＭＳ Ｐゴシック" charset="-128"/>
              <a:ea typeface="ＭＳ Ｐゴシック" charset="-128"/>
            </a:endParaRPr>
          </a:p>
          <a:p>
            <a:r>
              <a:rPr lang="en-US" altLang="ja-JP">
                <a:solidFill>
                  <a:srgbClr val="000000"/>
                </a:solidFill>
                <a:latin typeface="ＭＳ Ｐゴシック" charset="-128"/>
                <a:ea typeface="ＭＳ Ｐゴシック" charset="-128"/>
              </a:rPr>
              <a:t>C.</a:t>
            </a:r>
            <a:r>
              <a:rPr lang="ja-JP" altLang="en-US">
                <a:solidFill>
                  <a:srgbClr val="000000"/>
                </a:solidFill>
                <a:latin typeface="ＭＳ Ｐゴシック" charset="-128"/>
                <a:ea typeface="ＭＳ Ｐゴシック" charset="-128"/>
              </a:rPr>
              <a:t>マトリクス表示マップ</a:t>
            </a:r>
            <a:endParaRPr lang="en-US" altLang="ja-JP">
              <a:solidFill>
                <a:srgbClr val="000000"/>
              </a:solidFill>
              <a:latin typeface="ＭＳ Ｐゴシック" charset="-128"/>
              <a:ea typeface="ＭＳ Ｐゴシック" charset="-128"/>
            </a:endParaRPr>
          </a:p>
          <a:p>
            <a:r>
              <a:rPr lang="en-US" altLang="ja-JP">
                <a:solidFill>
                  <a:srgbClr val="000000"/>
                </a:solidFill>
                <a:latin typeface="ＭＳ Ｐゴシック" charset="-128"/>
                <a:ea typeface="ＭＳ Ｐゴシック" charset="-128"/>
              </a:rPr>
              <a:t>D.</a:t>
            </a:r>
            <a:r>
              <a:rPr lang="ja-JP" altLang="en-US">
                <a:solidFill>
                  <a:srgbClr val="000000"/>
                </a:solidFill>
                <a:latin typeface="ＭＳ Ｐゴシック" charset="-128"/>
                <a:ea typeface="ＭＳ Ｐゴシック" charset="-128"/>
              </a:rPr>
              <a:t>レーダーチャート表示マップ</a:t>
            </a:r>
            <a:endParaRPr lang="en-US" altLang="ja-JP">
              <a:solidFill>
                <a:srgbClr val="000000"/>
              </a:solidFill>
              <a:latin typeface="ＭＳ Ｐゴシック" charset="-128"/>
              <a:ea typeface="ＭＳ Ｐゴシック" charset="-128"/>
            </a:endParaRPr>
          </a:p>
          <a:p>
            <a:r>
              <a:rPr lang="en-US" altLang="ja-JP">
                <a:solidFill>
                  <a:srgbClr val="000000"/>
                </a:solidFill>
                <a:latin typeface="ＭＳ Ｐゴシック" charset="-128"/>
                <a:ea typeface="ＭＳ Ｐゴシック" charset="-128"/>
              </a:rPr>
              <a:t>E.</a:t>
            </a:r>
            <a:r>
              <a:rPr lang="ja-JP" altLang="en-US">
                <a:solidFill>
                  <a:srgbClr val="000000"/>
                </a:solidFill>
                <a:latin typeface="ＭＳ Ｐゴシック" charset="-128"/>
                <a:ea typeface="ＭＳ Ｐゴシック" charset="-128"/>
              </a:rPr>
              <a:t>分布表示マップ</a:t>
            </a:r>
            <a:endParaRPr lang="en-US" altLang="ja-JP">
              <a:solidFill>
                <a:srgbClr val="000000"/>
              </a:solidFill>
              <a:latin typeface="ＭＳ Ｐゴシック" charset="-128"/>
              <a:ea typeface="ＭＳ Ｐゴシック" charset="-128"/>
            </a:endParaRPr>
          </a:p>
          <a:p>
            <a:pPr algn="ctr"/>
            <a:endParaRPr lang="ja-JP" altLang="en-US">
              <a:solidFill>
                <a:srgbClr val="000000"/>
              </a:solidFill>
              <a:latin typeface="Tw Cen MT" pitchFamily="34" charset="0"/>
              <a:ea typeface="SimSun" pitchFamily="2" charset="-122"/>
            </a:endParaRPr>
          </a:p>
        </p:txBody>
      </p:sp>
      <p:sp>
        <p:nvSpPr>
          <p:cNvPr id="6" name="角丸四角形 5"/>
          <p:cNvSpPr/>
          <p:nvPr/>
        </p:nvSpPr>
        <p:spPr>
          <a:xfrm>
            <a:off x="560388" y="3284538"/>
            <a:ext cx="3529012" cy="86518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ea typeface="ＭＳ Ｐゴシック" pitchFamily="50" charset="-128"/>
              </a:rPr>
              <a:t>形態１：</a:t>
            </a:r>
            <a:endParaRPr lang="en-US" altLang="ja-JP" dirty="0">
              <a:solidFill>
                <a:prstClr val="black"/>
              </a:solidFill>
              <a:latin typeface="ＭＳ Ｐゴシック" pitchFamily="50" charset="-128"/>
              <a:ea typeface="ＭＳ Ｐゴシック" pitchFamily="50" charset="-128"/>
            </a:endParaRPr>
          </a:p>
          <a:p>
            <a:pPr algn="ctr">
              <a:defRPr/>
            </a:pPr>
            <a:r>
              <a:rPr lang="ja-JP" altLang="en-US">
                <a:solidFill>
                  <a:prstClr val="black"/>
                </a:solidFill>
                <a:latin typeface="ＭＳ Ｐゴシック" pitchFamily="50" charset="-128"/>
                <a:ea typeface="ＭＳ Ｐゴシック" pitchFamily="50" charset="-128"/>
              </a:rPr>
              <a:t>統計的に解析</a:t>
            </a:r>
            <a:r>
              <a:rPr lang="ja-JP" altLang="en-US" dirty="0">
                <a:solidFill>
                  <a:prstClr val="black"/>
                </a:solidFill>
                <a:latin typeface="ＭＳ Ｐゴシック" pitchFamily="50" charset="-128"/>
                <a:ea typeface="ＭＳ Ｐゴシック" pitchFamily="50" charset="-128"/>
              </a:rPr>
              <a:t>した特許マップ</a:t>
            </a:r>
          </a:p>
        </p:txBody>
      </p:sp>
      <p:sp>
        <p:nvSpPr>
          <p:cNvPr id="7" name="角丸四角形 6"/>
          <p:cNvSpPr/>
          <p:nvPr/>
        </p:nvSpPr>
        <p:spPr>
          <a:xfrm>
            <a:off x="560388" y="5876925"/>
            <a:ext cx="3529012" cy="8651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ea typeface="ＭＳ Ｐゴシック" pitchFamily="50" charset="-128"/>
              </a:rPr>
              <a:t>形態２：</a:t>
            </a:r>
            <a:endParaRPr lang="en-US" altLang="ja-JP" dirty="0">
              <a:solidFill>
                <a:prstClr val="black"/>
              </a:solidFill>
              <a:latin typeface="ＭＳ Ｐゴシック" pitchFamily="50" charset="-128"/>
              <a:ea typeface="ＭＳ Ｐゴシック" pitchFamily="50" charset="-128"/>
            </a:endParaRPr>
          </a:p>
          <a:p>
            <a:pPr algn="ctr">
              <a:defRPr/>
            </a:pPr>
            <a:r>
              <a:rPr lang="ja-JP" altLang="en-US" dirty="0">
                <a:solidFill>
                  <a:prstClr val="black"/>
                </a:solidFill>
                <a:latin typeface="ＭＳ Ｐゴシック" pitchFamily="50" charset="-128"/>
                <a:ea typeface="ＭＳ Ｐゴシック" pitchFamily="50" charset="-128"/>
              </a:rPr>
              <a:t>内容を解析した特許マップ</a:t>
            </a:r>
          </a:p>
        </p:txBody>
      </p:sp>
      <p:cxnSp>
        <p:nvCxnSpPr>
          <p:cNvPr id="9" name="直線コネクタ 8"/>
          <p:cNvCxnSpPr/>
          <p:nvPr/>
        </p:nvCxnSpPr>
        <p:spPr>
          <a:xfrm>
            <a:off x="4089400" y="3716338"/>
            <a:ext cx="1517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7" idx="3"/>
          </p:cNvCxnSpPr>
          <p:nvPr/>
        </p:nvCxnSpPr>
        <p:spPr>
          <a:xfrm>
            <a:off x="4089400" y="6308725"/>
            <a:ext cx="1258888" cy="0"/>
          </a:xfrm>
          <a:prstGeom prst="line">
            <a:avLst/>
          </a:prstGeom>
        </p:spPr>
        <p:style>
          <a:lnRef idx="1">
            <a:schemeClr val="accent1"/>
          </a:lnRef>
          <a:fillRef idx="0">
            <a:schemeClr val="accent1"/>
          </a:fillRef>
          <a:effectRef idx="0">
            <a:schemeClr val="accent1"/>
          </a:effectRef>
          <a:fontRef idx="minor">
            <a:schemeClr val="tx1"/>
          </a:fontRef>
        </p:style>
      </p:cxnSp>
      <p:pic>
        <p:nvPicPr>
          <p:cNvPr id="115720" name="Picture 2"/>
          <p:cNvPicPr>
            <a:picLocks noChangeAspect="1" noChangeArrowheads="1"/>
          </p:cNvPicPr>
          <p:nvPr/>
        </p:nvPicPr>
        <p:blipFill>
          <a:blip r:embed="rId3"/>
          <a:srcRect/>
          <a:stretch>
            <a:fillRect/>
          </a:stretch>
        </p:blipFill>
        <p:spPr bwMode="auto">
          <a:xfrm>
            <a:off x="1208088" y="4454525"/>
            <a:ext cx="1441450" cy="1174750"/>
          </a:xfrm>
          <a:prstGeom prst="rect">
            <a:avLst/>
          </a:prstGeom>
          <a:noFill/>
          <a:ln w="9525">
            <a:noFill/>
            <a:miter lim="800000"/>
            <a:headEnd/>
            <a:tailEnd/>
          </a:ln>
        </p:spPr>
      </p:pic>
      <p:sp>
        <p:nvSpPr>
          <p:cNvPr id="15" name="テキスト ボックス 14"/>
          <p:cNvSpPr txBox="1"/>
          <p:nvPr/>
        </p:nvSpPr>
        <p:spPr>
          <a:xfrm>
            <a:off x="2794000" y="1844675"/>
            <a:ext cx="4287838" cy="369888"/>
          </a:xfrm>
          <a:prstGeom prst="rect">
            <a:avLst/>
          </a:prstGeom>
          <a:solidFill>
            <a:srgbClr val="FFFFCC"/>
          </a:solidFill>
          <a:ln>
            <a:solidFill>
              <a:schemeClr val="accent2">
                <a:lumMod val="75000"/>
              </a:schemeClr>
            </a:solidFill>
          </a:ln>
        </p:spPr>
        <p:txBody>
          <a:bodyPr>
            <a:spAutoFit/>
          </a:bodyPr>
          <a:lstStyle/>
          <a:p>
            <a:pPr>
              <a:defRPr/>
            </a:pPr>
            <a:r>
              <a:rPr lang="ja-JP" altLang="en-US" dirty="0">
                <a:solidFill>
                  <a:prstClr val="black"/>
                </a:solidFill>
                <a:ea typeface="ＭＳ Ｐゴシック" charset="-128"/>
              </a:rPr>
              <a:t>　　解析の形態による特許マップの種類</a:t>
            </a:r>
          </a:p>
        </p:txBody>
      </p:sp>
      <p:pic>
        <p:nvPicPr>
          <p:cNvPr id="115722" name="Picture 3"/>
          <p:cNvPicPr>
            <a:picLocks noChangeAspect="1" noChangeArrowheads="1"/>
          </p:cNvPicPr>
          <p:nvPr/>
        </p:nvPicPr>
        <p:blipFill>
          <a:blip r:embed="rId4"/>
          <a:srcRect/>
          <a:stretch>
            <a:fillRect/>
          </a:stretch>
        </p:blipFill>
        <p:spPr bwMode="auto">
          <a:xfrm>
            <a:off x="1423988" y="2306638"/>
            <a:ext cx="1370012" cy="839787"/>
          </a:xfrm>
          <a:prstGeom prst="rect">
            <a:avLst/>
          </a:prstGeom>
          <a:noFill/>
          <a:ln w="9525">
            <a:noFill/>
            <a:miter lim="800000"/>
            <a:headEnd/>
            <a:tailEnd/>
          </a:ln>
        </p:spPr>
      </p:pic>
      <p:sp>
        <p:nvSpPr>
          <p:cNvPr id="115723" name="テキスト ボックス 12"/>
          <p:cNvSpPr txBox="1">
            <a:spLocks noChangeArrowheads="1"/>
          </p:cNvSpPr>
          <p:nvPr/>
        </p:nvSpPr>
        <p:spPr bwMode="auto">
          <a:xfrm>
            <a:off x="93663" y="58738"/>
            <a:ext cx="1800225" cy="519112"/>
          </a:xfrm>
          <a:prstGeom prst="rect">
            <a:avLst/>
          </a:prstGeom>
          <a:noFill/>
          <a:ln w="9525">
            <a:noFill/>
            <a:miter lim="800000"/>
            <a:headEnd/>
            <a:tailEnd/>
          </a:ln>
        </p:spPr>
        <p:txBody>
          <a:bodyPr>
            <a:spAutoFit/>
          </a:bodyPr>
          <a:lstStyle/>
          <a:p>
            <a:r>
              <a:rPr lang="ja-JP" altLang="en-US" sz="2800">
                <a:solidFill>
                  <a:srgbClr val="000000"/>
                </a:solidFill>
                <a:ea typeface="ＭＳ Ｐゴシック" charset="-128"/>
              </a:rPr>
              <a:t>３－２</a:t>
            </a:r>
          </a:p>
        </p:txBody>
      </p:sp>
      <p:sp>
        <p:nvSpPr>
          <p:cNvPr id="115724" name="正方形/長方形 1"/>
          <p:cNvSpPr>
            <a:spLocks noChangeArrowheads="1"/>
          </p:cNvSpPr>
          <p:nvPr/>
        </p:nvSpPr>
        <p:spPr bwMode="auto">
          <a:xfrm>
            <a:off x="1893888" y="315913"/>
            <a:ext cx="7072312" cy="923925"/>
          </a:xfrm>
          <a:prstGeom prst="rect">
            <a:avLst/>
          </a:prstGeom>
          <a:noFill/>
          <a:ln w="9525">
            <a:noFill/>
            <a:miter lim="800000"/>
            <a:headEnd/>
            <a:tailEnd/>
          </a:ln>
        </p:spPr>
        <p:txBody>
          <a:bodyPr wrap="none">
            <a:spAutoFit/>
          </a:bodyPr>
          <a:lstStyle/>
          <a:p>
            <a:r>
              <a:rPr lang="ja-JP" altLang="en-US" sz="3600">
                <a:solidFill>
                  <a:srgbClr val="000000"/>
                </a:solidFill>
                <a:latin typeface="ＭＳ Ｐゴシック" charset="-128"/>
                <a:ea typeface="ＭＳ Ｐゴシック" charset="-128"/>
              </a:rPr>
              <a:t>先行技術文献調査（パテントマップ）</a:t>
            </a:r>
          </a:p>
          <a:p>
            <a:endParaRPr lang="ja-JP" altLang="en-US">
              <a:solidFill>
                <a:srgbClr val="000000"/>
              </a:solidFill>
            </a:endParaRP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41B67E3E-347B-44E5-AAF0-5E51EB910D3F}" type="slidenum">
              <a:rPr lang="en-US" altLang="ja-JP"/>
              <a:pPr>
                <a:defRPr/>
              </a:pPr>
              <a:t>18</a:t>
            </a:fld>
            <a:endParaRPr lang="en-US" altLang="ja-JP"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377825" y="1196975"/>
            <a:ext cx="9029700" cy="414338"/>
          </a:xfrm>
          <a:solidFill>
            <a:schemeClr val="accent2">
              <a:lumMod val="20000"/>
              <a:lumOff val="80000"/>
            </a:schemeClr>
          </a:solidFill>
          <a:ln>
            <a:solidFill>
              <a:schemeClr val="accent1"/>
            </a:solidFill>
          </a:ln>
        </p:spPr>
        <p:txBody>
          <a:bodyPr/>
          <a:lstStyle/>
          <a:p>
            <a:pPr>
              <a:defRPr/>
            </a:pPr>
            <a:r>
              <a:rPr lang="ja-JP" altLang="en-US" sz="2800" dirty="0" smtClean="0">
                <a:solidFill>
                  <a:srgbClr val="000000"/>
                </a:solidFill>
              </a:rPr>
              <a:t>パテントマップの代表例（要素別表示マップ）</a:t>
            </a:r>
          </a:p>
        </p:txBody>
      </p:sp>
      <p:pic>
        <p:nvPicPr>
          <p:cNvPr id="117762" name="Picture 2"/>
          <p:cNvPicPr>
            <a:picLocks noGrp="1" noChangeAspect="1" noChangeArrowheads="1"/>
          </p:cNvPicPr>
          <p:nvPr>
            <p:ph sz="quarter" idx="1"/>
          </p:nvPr>
        </p:nvPicPr>
        <p:blipFill>
          <a:blip r:embed="rId3"/>
          <a:srcRect/>
          <a:stretch>
            <a:fillRect/>
          </a:stretch>
        </p:blipFill>
        <p:spPr>
          <a:xfrm>
            <a:off x="2835275" y="1844675"/>
            <a:ext cx="3829050" cy="2390775"/>
          </a:xfrm>
        </p:spPr>
      </p:pic>
      <p:cxnSp>
        <p:nvCxnSpPr>
          <p:cNvPr id="5" name="直線コネクタ 4"/>
          <p:cNvCxnSpPr/>
          <p:nvPr/>
        </p:nvCxnSpPr>
        <p:spPr>
          <a:xfrm flipH="1" flipV="1">
            <a:off x="1857375" y="1981200"/>
            <a:ext cx="1943100" cy="55563"/>
          </a:xfrm>
          <a:prstGeom prst="line">
            <a:avLst/>
          </a:prstGeom>
        </p:spPr>
        <p:style>
          <a:lnRef idx="1">
            <a:schemeClr val="accent1"/>
          </a:lnRef>
          <a:fillRef idx="0">
            <a:schemeClr val="accent1"/>
          </a:fillRef>
          <a:effectRef idx="0">
            <a:schemeClr val="accent1"/>
          </a:effectRef>
          <a:fontRef idx="minor">
            <a:schemeClr val="tx1"/>
          </a:fontRef>
        </p:style>
      </p:cxnSp>
      <p:sp>
        <p:nvSpPr>
          <p:cNvPr id="117764" name="テキスト ボックス 9"/>
          <p:cNvSpPr txBox="1">
            <a:spLocks noChangeArrowheads="1"/>
          </p:cNvSpPr>
          <p:nvPr/>
        </p:nvSpPr>
        <p:spPr bwMode="auto">
          <a:xfrm>
            <a:off x="790575" y="1744663"/>
            <a:ext cx="1331913" cy="584200"/>
          </a:xfrm>
          <a:prstGeom prst="rect">
            <a:avLst/>
          </a:prstGeom>
          <a:noFill/>
          <a:ln w="9525">
            <a:noFill/>
            <a:miter lim="800000"/>
            <a:headEnd/>
            <a:tailEnd/>
          </a:ln>
        </p:spPr>
        <p:txBody>
          <a:bodyPr>
            <a:spAutoFit/>
          </a:bodyPr>
          <a:lstStyle/>
          <a:p>
            <a:r>
              <a:rPr lang="ja-JP" altLang="en-US" sz="1600">
                <a:solidFill>
                  <a:srgbClr val="000000"/>
                </a:solidFill>
                <a:latin typeface="ＭＳ Ｐゴシック" charset="-128"/>
                <a:ea typeface="ＭＳ Ｐゴシック" charset="-128"/>
              </a:rPr>
              <a:t>座席</a:t>
            </a:r>
            <a:endParaRPr lang="en-US" altLang="ja-JP" sz="1600">
              <a:solidFill>
                <a:srgbClr val="000000"/>
              </a:solidFill>
              <a:latin typeface="ＭＳ Ｐゴシック" charset="-128"/>
              <a:ea typeface="ＭＳ Ｐゴシック" charset="-128"/>
            </a:endParaRPr>
          </a:p>
          <a:p>
            <a:r>
              <a:rPr lang="ja-JP" altLang="en-US" sz="1600">
                <a:solidFill>
                  <a:srgbClr val="000000"/>
                </a:solidFill>
                <a:latin typeface="ＭＳ Ｐゴシック" charset="-128"/>
                <a:ea typeface="ＭＳ Ｐゴシック" charset="-128"/>
              </a:rPr>
              <a:t>（</a:t>
            </a:r>
            <a:r>
              <a:rPr lang="en-US" altLang="ja-JP" sz="1600">
                <a:solidFill>
                  <a:srgbClr val="000000"/>
                </a:solidFill>
                <a:latin typeface="ＭＳ Ｐゴシック" charset="-128"/>
                <a:ea typeface="ＭＳ Ｐゴシック" charset="-128"/>
              </a:rPr>
              <a:t>1</a:t>
            </a:r>
            <a:r>
              <a:rPr lang="ja-JP" altLang="en-US" sz="1600">
                <a:solidFill>
                  <a:srgbClr val="000000"/>
                </a:solidFill>
                <a:latin typeface="ＭＳ Ｐゴシック" charset="-128"/>
                <a:ea typeface="ＭＳ Ｐゴシック" charset="-128"/>
              </a:rPr>
              <a:t>４</a:t>
            </a:r>
            <a:r>
              <a:rPr lang="en-US" altLang="ja-JP" sz="1600">
                <a:solidFill>
                  <a:srgbClr val="000000"/>
                </a:solidFill>
                <a:latin typeface="ＭＳ Ｐゴシック" charset="-128"/>
                <a:ea typeface="ＭＳ Ｐゴシック" charset="-128"/>
              </a:rPr>
              <a:t>00</a:t>
            </a:r>
            <a:r>
              <a:rPr lang="ja-JP" altLang="en-US" sz="1600">
                <a:solidFill>
                  <a:srgbClr val="000000"/>
                </a:solidFill>
                <a:latin typeface="ＭＳ Ｐゴシック" charset="-128"/>
                <a:ea typeface="ＭＳ Ｐゴシック" charset="-128"/>
              </a:rPr>
              <a:t>件）</a:t>
            </a:r>
          </a:p>
        </p:txBody>
      </p:sp>
      <p:cxnSp>
        <p:nvCxnSpPr>
          <p:cNvPr id="12" name="直線コネクタ 11"/>
          <p:cNvCxnSpPr/>
          <p:nvPr/>
        </p:nvCxnSpPr>
        <p:spPr>
          <a:xfrm flipV="1">
            <a:off x="5745163" y="1866900"/>
            <a:ext cx="136842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117766" name="テキスト ボックス 12"/>
          <p:cNvSpPr txBox="1">
            <a:spLocks noChangeArrowheads="1"/>
          </p:cNvSpPr>
          <p:nvPr/>
        </p:nvSpPr>
        <p:spPr bwMode="auto">
          <a:xfrm>
            <a:off x="7134225" y="1689100"/>
            <a:ext cx="1265238" cy="584200"/>
          </a:xfrm>
          <a:prstGeom prst="rect">
            <a:avLst/>
          </a:prstGeom>
          <a:noFill/>
          <a:ln w="9525">
            <a:noFill/>
            <a:miter lim="800000"/>
            <a:headEnd/>
            <a:tailEnd/>
          </a:ln>
        </p:spPr>
        <p:txBody>
          <a:bodyPr>
            <a:spAutoFit/>
          </a:bodyPr>
          <a:lstStyle/>
          <a:p>
            <a:r>
              <a:rPr lang="ja-JP" altLang="en-US" sz="1600">
                <a:solidFill>
                  <a:srgbClr val="000000"/>
                </a:solidFill>
                <a:latin typeface="ＭＳ Ｐゴシック" charset="-128"/>
                <a:ea typeface="ＭＳ Ｐゴシック" charset="-128"/>
              </a:rPr>
              <a:t>制動装置（</a:t>
            </a:r>
            <a:r>
              <a:rPr lang="en-US" altLang="ja-JP" sz="1600">
                <a:solidFill>
                  <a:srgbClr val="000000"/>
                </a:solidFill>
                <a:latin typeface="ＭＳ Ｐゴシック" charset="-128"/>
                <a:ea typeface="ＭＳ Ｐゴシック" charset="-128"/>
              </a:rPr>
              <a:t>1700</a:t>
            </a:r>
            <a:r>
              <a:rPr lang="ja-JP" altLang="en-US" sz="1600">
                <a:solidFill>
                  <a:srgbClr val="000000"/>
                </a:solidFill>
                <a:latin typeface="ＭＳ Ｐゴシック" charset="-128"/>
                <a:ea typeface="ＭＳ Ｐゴシック" charset="-128"/>
              </a:rPr>
              <a:t>件）</a:t>
            </a:r>
          </a:p>
        </p:txBody>
      </p:sp>
      <p:cxnSp>
        <p:nvCxnSpPr>
          <p:cNvPr id="15" name="直線コネクタ 14"/>
          <p:cNvCxnSpPr/>
          <p:nvPr/>
        </p:nvCxnSpPr>
        <p:spPr>
          <a:xfrm>
            <a:off x="6465888" y="3349625"/>
            <a:ext cx="863600" cy="223838"/>
          </a:xfrm>
          <a:prstGeom prst="line">
            <a:avLst/>
          </a:prstGeom>
        </p:spPr>
        <p:style>
          <a:lnRef idx="1">
            <a:schemeClr val="accent1"/>
          </a:lnRef>
          <a:fillRef idx="0">
            <a:schemeClr val="accent1"/>
          </a:fillRef>
          <a:effectRef idx="0">
            <a:schemeClr val="accent1"/>
          </a:effectRef>
          <a:fontRef idx="minor">
            <a:schemeClr val="tx1"/>
          </a:fontRef>
        </p:style>
      </p:cxnSp>
      <p:sp>
        <p:nvSpPr>
          <p:cNvPr id="117768" name="テキスト ボックス 15"/>
          <p:cNvSpPr txBox="1">
            <a:spLocks noChangeArrowheads="1"/>
          </p:cNvSpPr>
          <p:nvPr/>
        </p:nvSpPr>
        <p:spPr bwMode="auto">
          <a:xfrm>
            <a:off x="7329488" y="3349625"/>
            <a:ext cx="1498600" cy="585788"/>
          </a:xfrm>
          <a:prstGeom prst="rect">
            <a:avLst/>
          </a:prstGeom>
          <a:noFill/>
          <a:ln w="9525">
            <a:noFill/>
            <a:miter lim="800000"/>
            <a:headEnd/>
            <a:tailEnd/>
          </a:ln>
        </p:spPr>
        <p:txBody>
          <a:bodyPr>
            <a:spAutoFit/>
          </a:bodyPr>
          <a:lstStyle/>
          <a:p>
            <a:r>
              <a:rPr lang="ja-JP" altLang="en-US" sz="1600">
                <a:solidFill>
                  <a:srgbClr val="000000"/>
                </a:solidFill>
                <a:latin typeface="ＭＳ Ｐゴシック" charset="-128"/>
                <a:ea typeface="ＭＳ Ｐゴシック" charset="-128"/>
              </a:rPr>
              <a:t>車輪</a:t>
            </a:r>
            <a:endParaRPr lang="en-US" altLang="ja-JP" sz="1600">
              <a:solidFill>
                <a:srgbClr val="000000"/>
              </a:solidFill>
              <a:latin typeface="ＭＳ Ｐゴシック" charset="-128"/>
              <a:ea typeface="ＭＳ Ｐゴシック" charset="-128"/>
            </a:endParaRPr>
          </a:p>
          <a:p>
            <a:r>
              <a:rPr lang="ja-JP" altLang="en-US" sz="1600">
                <a:solidFill>
                  <a:srgbClr val="000000"/>
                </a:solidFill>
                <a:latin typeface="ＭＳ Ｐゴシック" charset="-128"/>
                <a:ea typeface="ＭＳ Ｐゴシック" charset="-128"/>
              </a:rPr>
              <a:t>（</a:t>
            </a:r>
            <a:r>
              <a:rPr lang="en-US" altLang="ja-JP" sz="1600">
                <a:solidFill>
                  <a:srgbClr val="000000"/>
                </a:solidFill>
                <a:latin typeface="ＭＳ Ｐゴシック" charset="-128"/>
                <a:ea typeface="ＭＳ Ｐゴシック" charset="-128"/>
              </a:rPr>
              <a:t>1500</a:t>
            </a:r>
            <a:r>
              <a:rPr lang="ja-JP" altLang="en-US" sz="1600">
                <a:solidFill>
                  <a:srgbClr val="000000"/>
                </a:solidFill>
                <a:latin typeface="ＭＳ Ｐゴシック" charset="-128"/>
                <a:ea typeface="ＭＳ Ｐゴシック" charset="-128"/>
              </a:rPr>
              <a:t>件）</a:t>
            </a:r>
          </a:p>
        </p:txBody>
      </p:sp>
      <p:cxnSp>
        <p:nvCxnSpPr>
          <p:cNvPr id="18" name="直線コネクタ 17"/>
          <p:cNvCxnSpPr/>
          <p:nvPr/>
        </p:nvCxnSpPr>
        <p:spPr>
          <a:xfrm>
            <a:off x="4724400" y="2641600"/>
            <a:ext cx="142875" cy="1619250"/>
          </a:xfrm>
          <a:prstGeom prst="line">
            <a:avLst/>
          </a:prstGeom>
        </p:spPr>
        <p:style>
          <a:lnRef idx="1">
            <a:schemeClr val="accent1"/>
          </a:lnRef>
          <a:fillRef idx="0">
            <a:schemeClr val="accent1"/>
          </a:fillRef>
          <a:effectRef idx="0">
            <a:schemeClr val="accent1"/>
          </a:effectRef>
          <a:fontRef idx="minor">
            <a:schemeClr val="tx1"/>
          </a:fontRef>
        </p:style>
      </p:cxnSp>
      <p:sp>
        <p:nvSpPr>
          <p:cNvPr id="117770" name="テキスト ボックス 18"/>
          <p:cNvSpPr txBox="1">
            <a:spLocks noChangeArrowheads="1"/>
          </p:cNvSpPr>
          <p:nvPr/>
        </p:nvSpPr>
        <p:spPr bwMode="auto">
          <a:xfrm>
            <a:off x="4089400" y="4308475"/>
            <a:ext cx="1727200" cy="584200"/>
          </a:xfrm>
          <a:prstGeom prst="rect">
            <a:avLst/>
          </a:prstGeom>
          <a:noFill/>
          <a:ln w="9525">
            <a:noFill/>
            <a:miter lim="800000"/>
            <a:headEnd/>
            <a:tailEnd/>
          </a:ln>
        </p:spPr>
        <p:txBody>
          <a:bodyPr>
            <a:spAutoFit/>
          </a:bodyPr>
          <a:lstStyle/>
          <a:p>
            <a:r>
              <a:rPr lang="ja-JP" altLang="en-US" sz="1600">
                <a:solidFill>
                  <a:srgbClr val="000000"/>
                </a:solidFill>
                <a:latin typeface="ＭＳ Ｐゴシック" charset="-128"/>
                <a:ea typeface="ＭＳ Ｐゴシック" charset="-128"/>
              </a:rPr>
              <a:t>フレーム構造（</a:t>
            </a:r>
            <a:r>
              <a:rPr lang="en-US" altLang="ja-JP" sz="1600">
                <a:solidFill>
                  <a:srgbClr val="000000"/>
                </a:solidFill>
                <a:latin typeface="ＭＳ Ｐゴシック" charset="-128"/>
                <a:ea typeface="ＭＳ Ｐゴシック" charset="-128"/>
              </a:rPr>
              <a:t>2300</a:t>
            </a:r>
            <a:r>
              <a:rPr lang="ja-JP" altLang="en-US" sz="1600">
                <a:solidFill>
                  <a:srgbClr val="000000"/>
                </a:solidFill>
                <a:latin typeface="ＭＳ Ｐゴシック" charset="-128"/>
                <a:ea typeface="ＭＳ Ｐゴシック" charset="-128"/>
              </a:rPr>
              <a:t>件）</a:t>
            </a:r>
          </a:p>
        </p:txBody>
      </p:sp>
      <p:cxnSp>
        <p:nvCxnSpPr>
          <p:cNvPr id="21" name="直線コネクタ 20"/>
          <p:cNvCxnSpPr/>
          <p:nvPr/>
        </p:nvCxnSpPr>
        <p:spPr>
          <a:xfrm flipH="1">
            <a:off x="2505075" y="3390900"/>
            <a:ext cx="1800225" cy="1190625"/>
          </a:xfrm>
          <a:prstGeom prst="line">
            <a:avLst/>
          </a:prstGeom>
        </p:spPr>
        <p:style>
          <a:lnRef idx="1">
            <a:schemeClr val="accent1"/>
          </a:lnRef>
          <a:fillRef idx="0">
            <a:schemeClr val="accent1"/>
          </a:fillRef>
          <a:effectRef idx="0">
            <a:schemeClr val="accent1"/>
          </a:effectRef>
          <a:fontRef idx="minor">
            <a:schemeClr val="tx1"/>
          </a:fontRef>
        </p:style>
      </p:cxnSp>
      <p:sp>
        <p:nvSpPr>
          <p:cNvPr id="117772" name="テキスト ボックス 21"/>
          <p:cNvSpPr txBox="1">
            <a:spLocks noChangeArrowheads="1"/>
          </p:cNvSpPr>
          <p:nvPr/>
        </p:nvSpPr>
        <p:spPr bwMode="auto">
          <a:xfrm>
            <a:off x="560388" y="4525963"/>
            <a:ext cx="1914525" cy="585787"/>
          </a:xfrm>
          <a:prstGeom prst="rect">
            <a:avLst/>
          </a:prstGeom>
          <a:noFill/>
          <a:ln w="9525">
            <a:noFill/>
            <a:miter lim="800000"/>
            <a:headEnd/>
            <a:tailEnd/>
          </a:ln>
        </p:spPr>
        <p:txBody>
          <a:bodyPr>
            <a:spAutoFit/>
          </a:bodyPr>
          <a:lstStyle/>
          <a:p>
            <a:r>
              <a:rPr lang="ja-JP" altLang="en-US" sz="1600">
                <a:solidFill>
                  <a:srgbClr val="000000"/>
                </a:solidFill>
                <a:latin typeface="ＭＳ Ｐゴシック" charset="-128"/>
                <a:ea typeface="ＭＳ Ｐゴシック" charset="-128"/>
              </a:rPr>
              <a:t>推進装置</a:t>
            </a:r>
            <a:endParaRPr lang="en-US" altLang="ja-JP" sz="1600">
              <a:solidFill>
                <a:srgbClr val="000000"/>
              </a:solidFill>
              <a:latin typeface="ＭＳ Ｐゴシック" charset="-128"/>
              <a:ea typeface="ＭＳ Ｐゴシック" charset="-128"/>
            </a:endParaRPr>
          </a:p>
          <a:p>
            <a:r>
              <a:rPr lang="ja-JP" altLang="en-US" sz="1600">
                <a:solidFill>
                  <a:srgbClr val="000000"/>
                </a:solidFill>
                <a:latin typeface="ＭＳ Ｐゴシック" charset="-128"/>
                <a:ea typeface="ＭＳ Ｐゴシック" charset="-128"/>
              </a:rPr>
              <a:t>（</a:t>
            </a:r>
            <a:r>
              <a:rPr lang="en-US" altLang="ja-JP" sz="1600">
                <a:solidFill>
                  <a:srgbClr val="000000"/>
                </a:solidFill>
                <a:latin typeface="ＭＳ Ｐゴシック" charset="-128"/>
                <a:ea typeface="ＭＳ Ｐゴシック" charset="-128"/>
              </a:rPr>
              <a:t>1800</a:t>
            </a:r>
            <a:r>
              <a:rPr lang="ja-JP" altLang="en-US" sz="1600">
                <a:solidFill>
                  <a:srgbClr val="000000"/>
                </a:solidFill>
                <a:latin typeface="ＭＳ Ｐゴシック" charset="-128"/>
                <a:ea typeface="ＭＳ Ｐゴシック" charset="-128"/>
              </a:rPr>
              <a:t>件）</a:t>
            </a:r>
          </a:p>
        </p:txBody>
      </p:sp>
      <p:cxnSp>
        <p:nvCxnSpPr>
          <p:cNvPr id="24" name="直線コネクタ 23"/>
          <p:cNvCxnSpPr/>
          <p:nvPr/>
        </p:nvCxnSpPr>
        <p:spPr>
          <a:xfrm flipH="1">
            <a:off x="2144713" y="2887663"/>
            <a:ext cx="1871662" cy="612775"/>
          </a:xfrm>
          <a:prstGeom prst="line">
            <a:avLst/>
          </a:prstGeom>
        </p:spPr>
        <p:style>
          <a:lnRef idx="1">
            <a:schemeClr val="accent1"/>
          </a:lnRef>
          <a:fillRef idx="0">
            <a:schemeClr val="accent1"/>
          </a:fillRef>
          <a:effectRef idx="0">
            <a:schemeClr val="accent1"/>
          </a:effectRef>
          <a:fontRef idx="minor">
            <a:schemeClr val="tx1"/>
          </a:fontRef>
        </p:style>
      </p:cxnSp>
      <p:sp>
        <p:nvSpPr>
          <p:cNvPr id="117774" name="テキスト ボックス 24"/>
          <p:cNvSpPr txBox="1">
            <a:spLocks noChangeArrowheads="1"/>
          </p:cNvSpPr>
          <p:nvPr/>
        </p:nvSpPr>
        <p:spPr bwMode="auto">
          <a:xfrm>
            <a:off x="344488" y="3451225"/>
            <a:ext cx="2305050" cy="584200"/>
          </a:xfrm>
          <a:prstGeom prst="rect">
            <a:avLst/>
          </a:prstGeom>
          <a:noFill/>
          <a:ln w="9525">
            <a:noFill/>
            <a:miter lim="800000"/>
            <a:headEnd/>
            <a:tailEnd/>
          </a:ln>
        </p:spPr>
        <p:txBody>
          <a:bodyPr>
            <a:spAutoFit/>
          </a:bodyPr>
          <a:lstStyle/>
          <a:p>
            <a:r>
              <a:rPr lang="ja-JP" altLang="en-US" sz="1600">
                <a:solidFill>
                  <a:srgbClr val="000000"/>
                </a:solidFill>
                <a:latin typeface="ＭＳ Ｐゴシック" charset="-128"/>
                <a:ea typeface="ＭＳ Ｐゴシック" charset="-128"/>
              </a:rPr>
              <a:t>盗難防止装置</a:t>
            </a:r>
            <a:endParaRPr lang="en-US" altLang="ja-JP" sz="1600">
              <a:solidFill>
                <a:srgbClr val="000000"/>
              </a:solidFill>
              <a:latin typeface="ＭＳ Ｐゴシック" charset="-128"/>
              <a:ea typeface="ＭＳ Ｐゴシック" charset="-128"/>
            </a:endParaRPr>
          </a:p>
          <a:p>
            <a:r>
              <a:rPr lang="ja-JP" altLang="en-US" sz="1600">
                <a:solidFill>
                  <a:srgbClr val="000000"/>
                </a:solidFill>
                <a:latin typeface="ＭＳ Ｐゴシック" charset="-128"/>
                <a:ea typeface="ＭＳ Ｐゴシック" charset="-128"/>
              </a:rPr>
              <a:t>（</a:t>
            </a:r>
            <a:r>
              <a:rPr lang="en-US" altLang="ja-JP" sz="1600">
                <a:solidFill>
                  <a:srgbClr val="000000"/>
                </a:solidFill>
                <a:latin typeface="ＭＳ Ｐゴシック" charset="-128"/>
                <a:ea typeface="ＭＳ Ｐゴシック" charset="-128"/>
              </a:rPr>
              <a:t>1200</a:t>
            </a:r>
            <a:r>
              <a:rPr lang="ja-JP" altLang="en-US" sz="1600">
                <a:solidFill>
                  <a:srgbClr val="000000"/>
                </a:solidFill>
                <a:latin typeface="ＭＳ Ｐゴシック" charset="-128"/>
                <a:ea typeface="ＭＳ Ｐゴシック" charset="-128"/>
              </a:rPr>
              <a:t>件）</a:t>
            </a:r>
          </a:p>
        </p:txBody>
      </p:sp>
      <p:sp>
        <p:nvSpPr>
          <p:cNvPr id="42" name="角丸四角形 41"/>
          <p:cNvSpPr/>
          <p:nvPr/>
        </p:nvSpPr>
        <p:spPr>
          <a:xfrm>
            <a:off x="8542338" y="1733550"/>
            <a:ext cx="1296987" cy="5842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200" b="1" dirty="0">
                <a:solidFill>
                  <a:prstClr val="black"/>
                </a:solidFill>
                <a:latin typeface="ＭＳ Ｐゴシック" pitchFamily="50" charset="-128"/>
                <a:ea typeface="ＭＳ Ｐゴシック" pitchFamily="50" charset="-128"/>
              </a:rPr>
              <a:t>全体構造技術</a:t>
            </a:r>
            <a:endParaRPr lang="en-US" altLang="ja-JP" sz="1200" b="1" dirty="0">
              <a:solidFill>
                <a:prstClr val="black"/>
              </a:solidFill>
              <a:latin typeface="ＭＳ Ｐゴシック" pitchFamily="50" charset="-128"/>
              <a:ea typeface="ＭＳ Ｐゴシック" pitchFamily="50" charset="-128"/>
            </a:endParaRPr>
          </a:p>
          <a:p>
            <a:pPr algn="ctr">
              <a:defRPr/>
            </a:pPr>
            <a:r>
              <a:rPr lang="ja-JP" altLang="en-US" sz="1200" b="1" dirty="0">
                <a:solidFill>
                  <a:prstClr val="black"/>
                </a:solidFill>
                <a:latin typeface="ＭＳ Ｐゴシック" pitchFamily="50" charset="-128"/>
                <a:ea typeface="ＭＳ Ｐゴシック" pitchFamily="50" charset="-128"/>
              </a:rPr>
              <a:t>（○○件）</a:t>
            </a:r>
          </a:p>
        </p:txBody>
      </p:sp>
      <p:sp>
        <p:nvSpPr>
          <p:cNvPr id="44" name="角丸四角形 43"/>
          <p:cNvSpPr/>
          <p:nvPr/>
        </p:nvSpPr>
        <p:spPr>
          <a:xfrm>
            <a:off x="8553450" y="2595563"/>
            <a:ext cx="1295400" cy="5842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200" b="1" dirty="0">
                <a:solidFill>
                  <a:prstClr val="black"/>
                </a:solidFill>
                <a:latin typeface="ＭＳ Ｐゴシック" pitchFamily="50" charset="-128"/>
                <a:ea typeface="ＭＳ Ｐゴシック" pitchFamily="50" charset="-128"/>
              </a:rPr>
              <a:t>付属品技術（○○件）</a:t>
            </a:r>
          </a:p>
        </p:txBody>
      </p:sp>
      <p:sp>
        <p:nvSpPr>
          <p:cNvPr id="45" name="角丸四角形 44"/>
          <p:cNvSpPr/>
          <p:nvPr/>
        </p:nvSpPr>
        <p:spPr>
          <a:xfrm>
            <a:off x="8553450" y="3500438"/>
            <a:ext cx="1295400" cy="5857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200" b="1" dirty="0">
                <a:solidFill>
                  <a:prstClr val="black"/>
                </a:solidFill>
                <a:latin typeface="ＭＳ Ｐゴシック" pitchFamily="50" charset="-128"/>
                <a:ea typeface="ＭＳ Ｐゴシック" pitchFamily="50" charset="-128"/>
              </a:rPr>
              <a:t>製造技術</a:t>
            </a:r>
            <a:endParaRPr lang="en-US" altLang="ja-JP" sz="1200" b="1" dirty="0">
              <a:solidFill>
                <a:prstClr val="black"/>
              </a:solidFill>
              <a:latin typeface="ＭＳ Ｐゴシック" pitchFamily="50" charset="-128"/>
              <a:ea typeface="ＭＳ Ｐゴシック" pitchFamily="50" charset="-128"/>
            </a:endParaRPr>
          </a:p>
          <a:p>
            <a:pPr algn="ctr">
              <a:defRPr/>
            </a:pPr>
            <a:r>
              <a:rPr lang="ja-JP" altLang="en-US" sz="1200" b="1" dirty="0">
                <a:solidFill>
                  <a:prstClr val="black"/>
                </a:solidFill>
                <a:latin typeface="ＭＳ Ｐゴシック" pitchFamily="50" charset="-128"/>
                <a:ea typeface="ＭＳ Ｐゴシック" pitchFamily="50" charset="-128"/>
              </a:rPr>
              <a:t>（○○件）</a:t>
            </a:r>
          </a:p>
        </p:txBody>
      </p:sp>
      <p:sp>
        <p:nvSpPr>
          <p:cNvPr id="46" name="角丸四角形 45"/>
          <p:cNvSpPr/>
          <p:nvPr/>
        </p:nvSpPr>
        <p:spPr>
          <a:xfrm>
            <a:off x="8542338" y="4429125"/>
            <a:ext cx="1295400" cy="5842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200" b="1" dirty="0">
                <a:solidFill>
                  <a:prstClr val="black"/>
                </a:solidFill>
                <a:latin typeface="ＭＳ Ｐゴシック" pitchFamily="50" charset="-128"/>
                <a:ea typeface="ＭＳ Ｐゴシック" pitchFamily="50" charset="-128"/>
              </a:rPr>
              <a:t>細部構造技術（○○件）</a:t>
            </a:r>
          </a:p>
        </p:txBody>
      </p:sp>
      <p:sp>
        <p:nvSpPr>
          <p:cNvPr id="117779" name="テキスト ボックス 42"/>
          <p:cNvSpPr txBox="1">
            <a:spLocks noChangeArrowheads="1"/>
          </p:cNvSpPr>
          <p:nvPr/>
        </p:nvSpPr>
        <p:spPr bwMode="auto">
          <a:xfrm>
            <a:off x="6321425" y="4819650"/>
            <a:ext cx="1871663" cy="276225"/>
          </a:xfrm>
          <a:prstGeom prst="rect">
            <a:avLst/>
          </a:prstGeom>
          <a:noFill/>
          <a:ln w="9525">
            <a:noFill/>
            <a:miter lim="800000"/>
            <a:headEnd/>
            <a:tailEnd/>
          </a:ln>
        </p:spPr>
        <p:txBody>
          <a:bodyPr>
            <a:spAutoFit/>
          </a:bodyPr>
          <a:lstStyle/>
          <a:p>
            <a:r>
              <a:rPr lang="ja-JP" altLang="en-US" sz="1200">
                <a:solidFill>
                  <a:srgbClr val="000000"/>
                </a:solidFill>
                <a:ea typeface="ＭＳ Ｐゴシック" charset="-128"/>
              </a:rPr>
              <a:t>注）件数は仮である。</a:t>
            </a:r>
          </a:p>
        </p:txBody>
      </p:sp>
      <p:sp>
        <p:nvSpPr>
          <p:cNvPr id="47" name="横巻き 46"/>
          <p:cNvSpPr/>
          <p:nvPr/>
        </p:nvSpPr>
        <p:spPr>
          <a:xfrm>
            <a:off x="344488" y="5300663"/>
            <a:ext cx="9072562" cy="1368425"/>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dirty="0">
                <a:solidFill>
                  <a:prstClr val="black"/>
                </a:solidFill>
                <a:latin typeface="ＭＳ Ｐゴシック" pitchFamily="50" charset="-128"/>
                <a:ea typeface="ＭＳ Ｐゴシック" pitchFamily="50" charset="-128"/>
              </a:rPr>
              <a:t>「要素別表示マップ」では、その製品の要素技術別の特許が表示されて、特許の件数から、将来の動向を予測したり、開発の重点部分などを知ることができる。</a:t>
            </a:r>
          </a:p>
        </p:txBody>
      </p:sp>
      <p:sp>
        <p:nvSpPr>
          <p:cNvPr id="117781" name="テキスト ボックス 21"/>
          <p:cNvSpPr txBox="1">
            <a:spLocks noChangeArrowheads="1"/>
          </p:cNvSpPr>
          <p:nvPr/>
        </p:nvSpPr>
        <p:spPr bwMode="auto">
          <a:xfrm>
            <a:off x="92075" y="0"/>
            <a:ext cx="2413000" cy="519113"/>
          </a:xfrm>
          <a:prstGeom prst="rect">
            <a:avLst/>
          </a:prstGeom>
          <a:noFill/>
          <a:ln w="9525">
            <a:noFill/>
            <a:miter lim="800000"/>
            <a:headEnd/>
            <a:tailEnd/>
          </a:ln>
        </p:spPr>
        <p:txBody>
          <a:bodyPr>
            <a:spAutoFit/>
          </a:bodyPr>
          <a:lstStyle/>
          <a:p>
            <a:r>
              <a:rPr lang="ja-JP" altLang="en-US" sz="2800">
                <a:solidFill>
                  <a:srgbClr val="000000"/>
                </a:solidFill>
                <a:ea typeface="ＭＳ Ｐゴシック" charset="-128"/>
              </a:rPr>
              <a:t>３－２</a:t>
            </a:r>
          </a:p>
        </p:txBody>
      </p:sp>
      <p:sp>
        <p:nvSpPr>
          <p:cNvPr id="117782" name="テキスト ボックス 1"/>
          <p:cNvSpPr txBox="1">
            <a:spLocks noChangeArrowheads="1"/>
          </p:cNvSpPr>
          <p:nvPr/>
        </p:nvSpPr>
        <p:spPr bwMode="auto">
          <a:xfrm>
            <a:off x="2144713" y="200025"/>
            <a:ext cx="7416800" cy="1200150"/>
          </a:xfrm>
          <a:prstGeom prst="rect">
            <a:avLst/>
          </a:prstGeom>
          <a:noFill/>
          <a:ln w="9525">
            <a:noFill/>
            <a:miter lim="800000"/>
            <a:headEnd/>
            <a:tailEnd/>
          </a:ln>
        </p:spPr>
        <p:txBody>
          <a:bodyPr>
            <a:spAutoFit/>
          </a:bodyPr>
          <a:lstStyle/>
          <a:p>
            <a:r>
              <a:rPr lang="ja-JP" altLang="en-US" sz="3600">
                <a:solidFill>
                  <a:srgbClr val="000000"/>
                </a:solidFill>
                <a:latin typeface="ＭＳ Ｐゴシック" charset="-128"/>
                <a:ea typeface="ＭＳ Ｐゴシック" charset="-128"/>
              </a:rPr>
              <a:t>先行技術文献調査（パテントマップ）</a:t>
            </a:r>
          </a:p>
          <a:p>
            <a:endParaRPr lang="ja-JP" altLang="en-US" sz="3600">
              <a:solidFill>
                <a:srgbClr val="000000"/>
              </a:solidFill>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712F6B1F-2009-453A-8258-51028092A187}" type="slidenum">
              <a:rPr lang="en-US" altLang="ja-JP"/>
              <a:pPr>
                <a:defRPr/>
              </a:pPr>
              <a:t>19</a:t>
            </a:fld>
            <a:endParaRPr lang="en-US" altLang="ja-JP"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p:cNvSpPr>
          <p:nvPr>
            <p:ph type="ctrTitle"/>
          </p:nvPr>
        </p:nvSpPr>
        <p:spPr>
          <a:xfrm>
            <a:off x="2647950" y="4508500"/>
            <a:ext cx="7129463" cy="1366838"/>
          </a:xfrm>
        </p:spPr>
        <p:txBody>
          <a:bodyPr anchor="t"/>
          <a:lstStyle/>
          <a:p>
            <a:pPr eaLnBrk="1" hangingPunct="1"/>
            <a:r>
              <a:rPr lang="ja-JP" altLang="en-US" cap="none" smtClean="0">
                <a:latin typeface="Tw Cen MT" pitchFamily="34" charset="0"/>
                <a:ea typeface="ＭＳ Ｐゴシック" charset="-128"/>
              </a:rPr>
              <a:t>第３時限　研究活動と知的財産（１）</a:t>
            </a:r>
            <a:r>
              <a:rPr lang="en-US" altLang="ja-JP" cap="none" smtClean="0">
                <a:latin typeface="Tw Cen MT" pitchFamily="34" charset="0"/>
                <a:ea typeface="ＭＳ Ｐゴシック" charset="-128"/>
              </a:rPr>
              <a:t/>
            </a:r>
            <a:br>
              <a:rPr lang="en-US" altLang="ja-JP" cap="none" smtClean="0">
                <a:latin typeface="Tw Cen MT" pitchFamily="34" charset="0"/>
                <a:ea typeface="ＭＳ Ｐゴシック" charset="-128"/>
              </a:rPr>
            </a:br>
            <a:r>
              <a:rPr lang="ja-JP" altLang="en-US" sz="2800" cap="none" smtClean="0">
                <a:latin typeface="Tw Cen MT" pitchFamily="34" charset="0"/>
                <a:ea typeface="ＭＳ Ｐゴシック" charset="-128"/>
              </a:rPr>
              <a:t>　　　　　　　　　◇研究ノート</a:t>
            </a:r>
            <a:br>
              <a:rPr lang="ja-JP" altLang="en-US" sz="2800" cap="none" smtClean="0">
                <a:latin typeface="Tw Cen MT" pitchFamily="34" charset="0"/>
                <a:ea typeface="ＭＳ Ｐゴシック" charset="-128"/>
              </a:rPr>
            </a:br>
            <a:r>
              <a:rPr lang="ja-JP" altLang="en-US" sz="2800" cap="none" smtClean="0">
                <a:latin typeface="Tw Cen MT" pitchFamily="34" charset="0"/>
                <a:ea typeface="ＭＳ Ｐゴシック" charset="-128"/>
              </a:rPr>
              <a:t>　　　　　　　　　◇先行技術文献調査</a:t>
            </a:r>
          </a:p>
        </p:txBody>
      </p:sp>
      <p:sp>
        <p:nvSpPr>
          <p:cNvPr id="82946" name="Rectangle 2"/>
          <p:cNvSpPr>
            <a:spLocks noGrp="1"/>
          </p:cNvSpPr>
          <p:nvPr>
            <p:ph type="subTitle" idx="1"/>
          </p:nvPr>
        </p:nvSpPr>
        <p:spPr>
          <a:xfrm>
            <a:off x="2559050" y="6049963"/>
            <a:ext cx="7264400" cy="685800"/>
          </a:xfrm>
        </p:spPr>
        <p:txBody>
          <a:bodyPr/>
          <a:lstStyle/>
          <a:p>
            <a:pPr eaLnBrk="1" hangingPunct="1"/>
            <a:endParaRPr lang="ja-JP" altLang="en-US" sz="2400" smtClean="0">
              <a:latin typeface="Tw Cen MT" pitchFamily="34" charset="0"/>
              <a:ea typeface="ＭＳ Ｐゴシック" charset="-128"/>
            </a:endParaRPr>
          </a:p>
          <a:p>
            <a:pPr eaLnBrk="1" hangingPunct="1"/>
            <a:endParaRPr lang="ja-JP" altLang="en-US" sz="2400" smtClean="0">
              <a:latin typeface="Tw Cen MT" pitchFamily="34" charset="0"/>
              <a:ea typeface="ＭＳ Ｐゴシック" charset="-128"/>
            </a:endParaRPr>
          </a:p>
        </p:txBody>
      </p:sp>
      <p:sp>
        <p:nvSpPr>
          <p:cNvPr id="82947" name="スライド番号プレースホルダー 1"/>
          <p:cNvSpPr>
            <a:spLocks noGrp="1"/>
          </p:cNvSpPr>
          <p:nvPr>
            <p:ph type="sldNum" sz="quarter" idx="12"/>
          </p:nvPr>
        </p:nvSpPr>
        <p:spPr bwMode="auto">
          <a:noFill/>
          <a:ln>
            <a:miter lim="800000"/>
            <a:headEnd/>
            <a:tailEnd/>
          </a:ln>
        </p:spPr>
        <p:txBody>
          <a:bodyPr/>
          <a:lstStyle/>
          <a:p>
            <a:fld id="{CAE5616A-5C7E-4BF4-8077-11AE4F07F1B0}" type="slidenum">
              <a:rPr lang="en-US" altLang="ja-JP" smtClean="0">
                <a:ea typeface="ＭＳ Ｐゴシック" charset="-128"/>
              </a:rPr>
              <a:pPr/>
              <a:t>2</a:t>
            </a:fld>
            <a:endParaRPr lang="en-US" altLang="ja-JP" smtClean="0">
              <a:ea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339725" y="1196975"/>
            <a:ext cx="9155113" cy="431800"/>
          </a:xfrm>
          <a:solidFill>
            <a:schemeClr val="accent2">
              <a:lumMod val="20000"/>
              <a:lumOff val="80000"/>
            </a:schemeClr>
          </a:solidFill>
          <a:ln>
            <a:solidFill>
              <a:schemeClr val="accent1"/>
            </a:solidFill>
          </a:ln>
        </p:spPr>
        <p:txBody>
          <a:bodyPr/>
          <a:lstStyle/>
          <a:p>
            <a:pPr>
              <a:defRPr/>
            </a:pPr>
            <a:r>
              <a:rPr lang="ja-JP" altLang="en-US" sz="2800" dirty="0" smtClean="0">
                <a:solidFill>
                  <a:srgbClr val="000000"/>
                </a:solidFill>
              </a:rPr>
              <a:t>パテントマップ</a:t>
            </a:r>
            <a:r>
              <a:rPr lang="ja-JP" altLang="en-US" sz="2800" dirty="0" smtClean="0"/>
              <a:t>の代表例（技術発展表示マップ）</a:t>
            </a:r>
          </a:p>
        </p:txBody>
      </p:sp>
      <p:pic>
        <p:nvPicPr>
          <p:cNvPr id="119810" name="Picture 4" descr="http://www.jpo.go.jp/shiryou/s_sonota/map/kagaku18/s/image/Image583.gif"/>
          <p:cNvPicPr>
            <a:picLocks noChangeAspect="1" noChangeArrowheads="1"/>
          </p:cNvPicPr>
          <p:nvPr/>
        </p:nvPicPr>
        <p:blipFill>
          <a:blip r:embed="rId3"/>
          <a:srcRect/>
          <a:stretch>
            <a:fillRect/>
          </a:stretch>
        </p:blipFill>
        <p:spPr bwMode="auto">
          <a:xfrm>
            <a:off x="1857375" y="1700213"/>
            <a:ext cx="5759450" cy="3675062"/>
          </a:xfrm>
          <a:prstGeom prst="rect">
            <a:avLst/>
          </a:prstGeom>
          <a:noFill/>
          <a:ln w="9525">
            <a:noFill/>
            <a:miter lim="800000"/>
            <a:headEnd/>
            <a:tailEnd/>
          </a:ln>
        </p:spPr>
      </p:pic>
      <p:sp>
        <p:nvSpPr>
          <p:cNvPr id="119811" name="正方形/長方形 3"/>
          <p:cNvSpPr>
            <a:spLocks noChangeArrowheads="1"/>
          </p:cNvSpPr>
          <p:nvPr/>
        </p:nvSpPr>
        <p:spPr bwMode="auto">
          <a:xfrm>
            <a:off x="1497013" y="5380038"/>
            <a:ext cx="6840537" cy="277812"/>
          </a:xfrm>
          <a:prstGeom prst="rect">
            <a:avLst/>
          </a:prstGeom>
          <a:noFill/>
          <a:ln w="9525">
            <a:noFill/>
            <a:miter lim="800000"/>
            <a:headEnd/>
            <a:tailEnd/>
          </a:ln>
        </p:spPr>
        <p:txBody>
          <a:bodyPr>
            <a:spAutoFit/>
          </a:bodyPr>
          <a:lstStyle/>
          <a:p>
            <a:r>
              <a:rPr lang="en-US" altLang="ja-JP" sz="1200">
                <a:solidFill>
                  <a:srgbClr val="000000"/>
                </a:solidFill>
                <a:latin typeface="ＭＳ Ｐゴシック" charset="-128"/>
                <a:ea typeface="ＭＳ Ｐゴシック" charset="-128"/>
              </a:rPr>
              <a:t>http://www.jpo.go.jp/shiryou/s_sonota/map/kagaku18/s/s-1-2.htm</a:t>
            </a:r>
            <a:r>
              <a:rPr lang="ja-JP" altLang="en-US" sz="1200">
                <a:solidFill>
                  <a:srgbClr val="000000"/>
                </a:solidFill>
                <a:latin typeface="ＭＳ Ｐゴシック" charset="-128"/>
                <a:ea typeface="ＭＳ Ｐゴシック" charset="-128"/>
              </a:rPr>
              <a:t>　　特許庁ホームページより</a:t>
            </a:r>
          </a:p>
        </p:txBody>
      </p:sp>
      <p:sp>
        <p:nvSpPr>
          <p:cNvPr id="7" name="横巻き 6"/>
          <p:cNvSpPr/>
          <p:nvPr/>
        </p:nvSpPr>
        <p:spPr>
          <a:xfrm>
            <a:off x="280988" y="5518150"/>
            <a:ext cx="9504362" cy="1368425"/>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dirty="0">
                <a:solidFill>
                  <a:prstClr val="black"/>
                </a:solidFill>
                <a:latin typeface="ＭＳ Ｐゴシック" pitchFamily="50" charset="-128"/>
                <a:ea typeface="ＭＳ Ｐゴシック" pitchFamily="50" charset="-128"/>
              </a:rPr>
              <a:t>「技術発展表示マップ」では、ある技術分野の代表的な重要特許を時系列的に系統的に並べて、技術の発展状況を示したものである。この特許マップによって、技術開発の大きな流れを把握し、技術開発の方向を模索することができる。</a:t>
            </a:r>
          </a:p>
        </p:txBody>
      </p:sp>
      <p:sp>
        <p:nvSpPr>
          <p:cNvPr id="119813" name="テキスト ボックス 5"/>
          <p:cNvSpPr txBox="1">
            <a:spLocks noChangeArrowheads="1"/>
          </p:cNvSpPr>
          <p:nvPr/>
        </p:nvSpPr>
        <p:spPr bwMode="auto">
          <a:xfrm>
            <a:off x="60325" y="0"/>
            <a:ext cx="1943100" cy="519113"/>
          </a:xfrm>
          <a:prstGeom prst="rect">
            <a:avLst/>
          </a:prstGeom>
          <a:noFill/>
          <a:ln w="9525">
            <a:noFill/>
            <a:miter lim="800000"/>
            <a:headEnd/>
            <a:tailEnd/>
          </a:ln>
        </p:spPr>
        <p:txBody>
          <a:bodyPr>
            <a:spAutoFit/>
          </a:bodyPr>
          <a:lstStyle/>
          <a:p>
            <a:r>
              <a:rPr lang="ja-JP" altLang="en-US" sz="2800">
                <a:solidFill>
                  <a:srgbClr val="000000"/>
                </a:solidFill>
                <a:ea typeface="ＭＳ Ｐゴシック" charset="-128"/>
              </a:rPr>
              <a:t>３－２</a:t>
            </a:r>
          </a:p>
        </p:txBody>
      </p:sp>
      <p:sp>
        <p:nvSpPr>
          <p:cNvPr id="119814" name="正方形/長方形 1"/>
          <p:cNvSpPr>
            <a:spLocks noChangeArrowheads="1"/>
          </p:cNvSpPr>
          <p:nvPr/>
        </p:nvSpPr>
        <p:spPr bwMode="auto">
          <a:xfrm>
            <a:off x="1825625" y="261938"/>
            <a:ext cx="7072313" cy="923925"/>
          </a:xfrm>
          <a:prstGeom prst="rect">
            <a:avLst/>
          </a:prstGeom>
          <a:noFill/>
          <a:ln w="9525">
            <a:noFill/>
            <a:miter lim="800000"/>
            <a:headEnd/>
            <a:tailEnd/>
          </a:ln>
        </p:spPr>
        <p:txBody>
          <a:bodyPr wrap="none">
            <a:spAutoFit/>
          </a:bodyPr>
          <a:lstStyle/>
          <a:p>
            <a:r>
              <a:rPr lang="ja-JP" altLang="en-US" sz="3600">
                <a:solidFill>
                  <a:srgbClr val="000000"/>
                </a:solidFill>
                <a:latin typeface="ＭＳ Ｐゴシック" charset="-128"/>
                <a:ea typeface="ＭＳ Ｐゴシック" charset="-128"/>
              </a:rPr>
              <a:t>先行技術文献調査（パテントマップ）</a:t>
            </a:r>
          </a:p>
          <a:p>
            <a:endParaRPr lang="ja-JP" altLang="en-US">
              <a:solidFill>
                <a:srgbClr val="000000"/>
              </a:solidFill>
            </a:endParaRPr>
          </a:p>
        </p:txBody>
      </p:sp>
      <p:sp>
        <p:nvSpPr>
          <p:cNvPr id="2" name="スライド番号プレースホルダー 1"/>
          <p:cNvSpPr>
            <a:spLocks noGrp="1"/>
          </p:cNvSpPr>
          <p:nvPr>
            <p:ph type="sldNum" sz="quarter" idx="12"/>
          </p:nvPr>
        </p:nvSpPr>
        <p:spPr>
          <a:xfrm>
            <a:off x="9345613" y="6597650"/>
            <a:ext cx="577850" cy="244475"/>
          </a:xfrm>
        </p:spPr>
        <p:txBody>
          <a:bodyPr>
            <a:normAutofit fontScale="85000" lnSpcReduction="20000"/>
          </a:bodyPr>
          <a:lstStyle/>
          <a:p>
            <a:pPr>
              <a:defRPr/>
            </a:pPr>
            <a:fld id="{7D36E7AF-F094-4B29-8EB6-BE2079ABEEC7}" type="slidenum">
              <a:rPr lang="en-US" altLang="ja-JP"/>
              <a:pPr>
                <a:defRPr/>
              </a:pPr>
              <a:t>20</a:t>
            </a:fld>
            <a:endParaRPr lang="en-US" altLang="ja-JP"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560388" y="1185863"/>
            <a:ext cx="8832850" cy="500062"/>
          </a:xfrm>
          <a:solidFill>
            <a:schemeClr val="accent2">
              <a:lumMod val="20000"/>
              <a:lumOff val="80000"/>
            </a:schemeClr>
          </a:solidFill>
          <a:ln>
            <a:solidFill>
              <a:schemeClr val="accent1"/>
            </a:solidFill>
          </a:ln>
        </p:spPr>
        <p:txBody>
          <a:bodyPr/>
          <a:lstStyle/>
          <a:p>
            <a:pPr>
              <a:defRPr/>
            </a:pPr>
            <a:r>
              <a:rPr lang="ja-JP" altLang="en-US" sz="2800" dirty="0" smtClean="0">
                <a:solidFill>
                  <a:srgbClr val="000000"/>
                </a:solidFill>
              </a:rPr>
              <a:t>パテントマップの代表例（件数推移マップ）</a:t>
            </a:r>
            <a:endParaRPr lang="ja-JP" altLang="en-US" sz="2800" dirty="0" smtClean="0"/>
          </a:p>
        </p:txBody>
      </p:sp>
      <p:pic>
        <p:nvPicPr>
          <p:cNvPr id="121858" name="Picture 2" descr="http://www.jpo.go.jp/shiryou/s_sonota/map/common/image/Image127.gif"/>
          <p:cNvPicPr>
            <a:picLocks noChangeAspect="1" noChangeArrowheads="1"/>
          </p:cNvPicPr>
          <p:nvPr/>
        </p:nvPicPr>
        <p:blipFill>
          <a:blip r:embed="rId3"/>
          <a:srcRect/>
          <a:stretch>
            <a:fillRect/>
          </a:stretch>
        </p:blipFill>
        <p:spPr bwMode="auto">
          <a:xfrm>
            <a:off x="1784350" y="1824038"/>
            <a:ext cx="6264275" cy="3416300"/>
          </a:xfrm>
          <a:prstGeom prst="rect">
            <a:avLst/>
          </a:prstGeom>
          <a:noFill/>
          <a:ln w="9525">
            <a:noFill/>
            <a:miter lim="800000"/>
            <a:headEnd/>
            <a:tailEnd/>
          </a:ln>
        </p:spPr>
      </p:pic>
      <p:sp>
        <p:nvSpPr>
          <p:cNvPr id="121859" name="正方形/長方形 4"/>
          <p:cNvSpPr>
            <a:spLocks noChangeArrowheads="1"/>
          </p:cNvSpPr>
          <p:nvPr/>
        </p:nvSpPr>
        <p:spPr bwMode="auto">
          <a:xfrm>
            <a:off x="1857375" y="5240338"/>
            <a:ext cx="6480175" cy="276225"/>
          </a:xfrm>
          <a:prstGeom prst="rect">
            <a:avLst/>
          </a:prstGeom>
          <a:noFill/>
          <a:ln w="9525">
            <a:noFill/>
            <a:miter lim="800000"/>
            <a:headEnd/>
            <a:tailEnd/>
          </a:ln>
        </p:spPr>
        <p:txBody>
          <a:bodyPr>
            <a:spAutoFit/>
          </a:bodyPr>
          <a:lstStyle/>
          <a:p>
            <a:r>
              <a:rPr lang="en-US" altLang="ja-JP" sz="1200">
                <a:solidFill>
                  <a:srgbClr val="000000"/>
                </a:solidFill>
                <a:latin typeface="ＭＳ Ｐゴシック" charset="-128"/>
                <a:ea typeface="ＭＳ Ｐゴシック" charset="-128"/>
              </a:rPr>
              <a:t>http://www.jpo.go.jp/shiryou/s_sonota/map/denki06/map/map4.htm</a:t>
            </a:r>
            <a:r>
              <a:rPr lang="ja-JP" altLang="en-US" sz="1200">
                <a:solidFill>
                  <a:srgbClr val="000000"/>
                </a:solidFill>
                <a:latin typeface="ＭＳ Ｐゴシック" charset="-128"/>
                <a:ea typeface="ＭＳ Ｐゴシック" charset="-128"/>
              </a:rPr>
              <a:t>　特許庁ホームページより</a:t>
            </a:r>
          </a:p>
        </p:txBody>
      </p:sp>
      <p:sp>
        <p:nvSpPr>
          <p:cNvPr id="7" name="横巻き 6"/>
          <p:cNvSpPr/>
          <p:nvPr/>
        </p:nvSpPr>
        <p:spPr>
          <a:xfrm>
            <a:off x="307975" y="5378450"/>
            <a:ext cx="9505950" cy="1366838"/>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dirty="0">
                <a:solidFill>
                  <a:prstClr val="black"/>
                </a:solidFill>
                <a:latin typeface="ＭＳ Ｐゴシック" pitchFamily="50" charset="-128"/>
                <a:ea typeface="ＭＳ Ｐゴシック" pitchFamily="50" charset="-128"/>
              </a:rPr>
              <a:t>「件数推移マップ」では、比較すべき技術要素や方式毎に、出願年を横軸に出願件数をプロットしたもので、棒グラフや折れ線グラフで表現される。技術開発の開始時期、急増時期、退潮時期をとらえることができる。</a:t>
            </a:r>
            <a:endParaRPr lang="en-US" altLang="ja-JP" dirty="0">
              <a:solidFill>
                <a:prstClr val="black"/>
              </a:solidFill>
              <a:latin typeface="ＭＳ Ｐゴシック" pitchFamily="50" charset="-128"/>
              <a:ea typeface="ＭＳ Ｐゴシック" pitchFamily="50" charset="-128"/>
            </a:endParaRPr>
          </a:p>
        </p:txBody>
      </p:sp>
      <p:sp>
        <p:nvSpPr>
          <p:cNvPr id="121861" name="テキスト ボックス 5"/>
          <p:cNvSpPr txBox="1">
            <a:spLocks noChangeArrowheads="1"/>
          </p:cNvSpPr>
          <p:nvPr/>
        </p:nvSpPr>
        <p:spPr bwMode="auto">
          <a:xfrm>
            <a:off x="20638" y="0"/>
            <a:ext cx="1763712" cy="519113"/>
          </a:xfrm>
          <a:prstGeom prst="rect">
            <a:avLst/>
          </a:prstGeom>
          <a:noFill/>
          <a:ln w="9525">
            <a:noFill/>
            <a:miter lim="800000"/>
            <a:headEnd/>
            <a:tailEnd/>
          </a:ln>
        </p:spPr>
        <p:txBody>
          <a:bodyPr>
            <a:spAutoFit/>
          </a:bodyPr>
          <a:lstStyle/>
          <a:p>
            <a:r>
              <a:rPr lang="ja-JP" altLang="en-US" sz="2800">
                <a:solidFill>
                  <a:srgbClr val="000000"/>
                </a:solidFill>
                <a:ea typeface="ＭＳ Ｐゴシック" charset="-128"/>
              </a:rPr>
              <a:t>３－２</a:t>
            </a:r>
          </a:p>
        </p:txBody>
      </p:sp>
      <p:sp>
        <p:nvSpPr>
          <p:cNvPr id="121862" name="正方形/長方形 1"/>
          <p:cNvSpPr>
            <a:spLocks noChangeArrowheads="1"/>
          </p:cNvSpPr>
          <p:nvPr/>
        </p:nvSpPr>
        <p:spPr bwMode="auto">
          <a:xfrm>
            <a:off x="1857375" y="233363"/>
            <a:ext cx="7072313" cy="923925"/>
          </a:xfrm>
          <a:prstGeom prst="rect">
            <a:avLst/>
          </a:prstGeom>
          <a:noFill/>
          <a:ln w="9525">
            <a:noFill/>
            <a:miter lim="800000"/>
            <a:headEnd/>
            <a:tailEnd/>
          </a:ln>
        </p:spPr>
        <p:txBody>
          <a:bodyPr wrap="none">
            <a:spAutoFit/>
          </a:bodyPr>
          <a:lstStyle/>
          <a:p>
            <a:r>
              <a:rPr lang="ja-JP" altLang="en-US" sz="3600">
                <a:solidFill>
                  <a:srgbClr val="000000"/>
                </a:solidFill>
                <a:latin typeface="ＭＳ Ｐゴシック" charset="-128"/>
                <a:ea typeface="ＭＳ Ｐゴシック" charset="-128"/>
              </a:rPr>
              <a:t>先行技術文献調査（パテントマップ）</a:t>
            </a:r>
          </a:p>
          <a:p>
            <a:endParaRPr lang="ja-JP" altLang="en-US">
              <a:solidFill>
                <a:srgbClr val="000000"/>
              </a:solidFill>
            </a:endParaRP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5E806D16-B5B3-4748-B647-32A42D3A372C}" type="slidenum">
              <a:rPr lang="en-US" altLang="ja-JP"/>
              <a:pPr>
                <a:defRPr/>
              </a:pPr>
              <a:t>21</a:t>
            </a:fld>
            <a:endParaRPr lang="en-US" altLang="ja-JP"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465138" y="1204913"/>
            <a:ext cx="8832850" cy="374650"/>
          </a:xfrm>
          <a:solidFill>
            <a:schemeClr val="accent2">
              <a:lumMod val="20000"/>
              <a:lumOff val="80000"/>
            </a:schemeClr>
          </a:solidFill>
          <a:ln>
            <a:solidFill>
              <a:schemeClr val="accent1"/>
            </a:solidFill>
          </a:ln>
        </p:spPr>
        <p:txBody>
          <a:bodyPr/>
          <a:lstStyle/>
          <a:p>
            <a:pPr>
              <a:defRPr/>
            </a:pPr>
            <a:r>
              <a:rPr lang="ja-JP" altLang="en-US" sz="2800" dirty="0" smtClean="0"/>
              <a:t>パテントマップの代表例（リスト表示マップ）</a:t>
            </a:r>
          </a:p>
        </p:txBody>
      </p:sp>
      <p:pic>
        <p:nvPicPr>
          <p:cNvPr id="123906" name="Picture 2" descr="http://www.jpo.go.jp/shiryou/s_sonota/map/common/image/Image-m9.gif"/>
          <p:cNvPicPr>
            <a:picLocks noChangeAspect="1" noChangeArrowheads="1"/>
          </p:cNvPicPr>
          <p:nvPr/>
        </p:nvPicPr>
        <p:blipFill>
          <a:blip r:embed="rId3"/>
          <a:srcRect/>
          <a:stretch>
            <a:fillRect/>
          </a:stretch>
        </p:blipFill>
        <p:spPr bwMode="auto">
          <a:xfrm>
            <a:off x="112713" y="1989138"/>
            <a:ext cx="4587875" cy="2625725"/>
          </a:xfrm>
          <a:prstGeom prst="rect">
            <a:avLst/>
          </a:prstGeom>
          <a:noFill/>
          <a:ln w="9525">
            <a:noFill/>
            <a:miter lim="800000"/>
            <a:headEnd/>
            <a:tailEnd/>
          </a:ln>
        </p:spPr>
      </p:pic>
      <p:pic>
        <p:nvPicPr>
          <p:cNvPr id="123907" name="Picture 4" descr="http://www.jpo.go.jp/shiryou/s_sonota/map/common/image/Image-m10.gif"/>
          <p:cNvPicPr>
            <a:picLocks noChangeAspect="1" noChangeArrowheads="1"/>
          </p:cNvPicPr>
          <p:nvPr/>
        </p:nvPicPr>
        <p:blipFill>
          <a:blip r:embed="rId4"/>
          <a:srcRect/>
          <a:stretch>
            <a:fillRect/>
          </a:stretch>
        </p:blipFill>
        <p:spPr bwMode="auto">
          <a:xfrm>
            <a:off x="4881563" y="1989138"/>
            <a:ext cx="4967287" cy="2625725"/>
          </a:xfrm>
          <a:prstGeom prst="rect">
            <a:avLst/>
          </a:prstGeom>
          <a:noFill/>
          <a:ln w="9525">
            <a:noFill/>
            <a:miter lim="800000"/>
            <a:headEnd/>
            <a:tailEnd/>
          </a:ln>
        </p:spPr>
      </p:pic>
      <p:sp>
        <p:nvSpPr>
          <p:cNvPr id="123908" name="正方形/長方形 3"/>
          <p:cNvSpPr>
            <a:spLocks noChangeArrowheads="1"/>
          </p:cNvSpPr>
          <p:nvPr/>
        </p:nvSpPr>
        <p:spPr bwMode="auto">
          <a:xfrm>
            <a:off x="223838" y="1609725"/>
            <a:ext cx="4446587" cy="338138"/>
          </a:xfrm>
          <a:prstGeom prst="rect">
            <a:avLst/>
          </a:prstGeom>
          <a:noFill/>
          <a:ln w="9525">
            <a:noFill/>
            <a:miter lim="800000"/>
            <a:headEnd/>
            <a:tailEnd/>
          </a:ln>
        </p:spPr>
        <p:txBody>
          <a:bodyPr>
            <a:spAutoFit/>
          </a:bodyPr>
          <a:lstStyle/>
          <a:p>
            <a:r>
              <a:rPr lang="ja-JP" altLang="en-US" sz="1600">
                <a:solidFill>
                  <a:srgbClr val="000000"/>
                </a:solidFill>
                <a:latin typeface="ＭＳ Ｐゴシック" charset="-128"/>
                <a:ea typeface="ＭＳ Ｐゴシック" charset="-128"/>
              </a:rPr>
              <a:t>「リスト表示マップ」の例（他社注目特許一覧表）</a:t>
            </a:r>
          </a:p>
        </p:txBody>
      </p:sp>
      <p:sp>
        <p:nvSpPr>
          <p:cNvPr id="123909" name="正方形/長方形 4"/>
          <p:cNvSpPr>
            <a:spLocks noChangeArrowheads="1"/>
          </p:cNvSpPr>
          <p:nvPr/>
        </p:nvSpPr>
        <p:spPr bwMode="auto">
          <a:xfrm>
            <a:off x="4989513" y="1644650"/>
            <a:ext cx="4953000" cy="339725"/>
          </a:xfrm>
          <a:prstGeom prst="rect">
            <a:avLst/>
          </a:prstGeom>
          <a:noFill/>
          <a:ln w="9525">
            <a:noFill/>
            <a:miter lim="800000"/>
            <a:headEnd/>
            <a:tailEnd/>
          </a:ln>
        </p:spPr>
        <p:txBody>
          <a:bodyPr>
            <a:spAutoFit/>
          </a:bodyPr>
          <a:lstStyle/>
          <a:p>
            <a:r>
              <a:rPr lang="ja-JP" altLang="en-US" sz="1600">
                <a:solidFill>
                  <a:srgbClr val="000000"/>
                </a:solidFill>
                <a:latin typeface="ＭＳ Ｐゴシック" charset="-128"/>
                <a:ea typeface="ＭＳ Ｐゴシック" charset="-128"/>
              </a:rPr>
              <a:t>「リスト表示マップ」の例（注目特許審査経過リスト）</a:t>
            </a:r>
          </a:p>
        </p:txBody>
      </p:sp>
      <p:sp>
        <p:nvSpPr>
          <p:cNvPr id="123910" name="正方形/長方形 5"/>
          <p:cNvSpPr>
            <a:spLocks noChangeArrowheads="1"/>
          </p:cNvSpPr>
          <p:nvPr/>
        </p:nvSpPr>
        <p:spPr bwMode="auto">
          <a:xfrm>
            <a:off x="1423988" y="4614863"/>
            <a:ext cx="6553200" cy="277812"/>
          </a:xfrm>
          <a:prstGeom prst="rect">
            <a:avLst/>
          </a:prstGeom>
          <a:noFill/>
          <a:ln w="9525">
            <a:noFill/>
            <a:miter lim="800000"/>
            <a:headEnd/>
            <a:tailEnd/>
          </a:ln>
        </p:spPr>
        <p:txBody>
          <a:bodyPr>
            <a:spAutoFit/>
          </a:bodyPr>
          <a:lstStyle/>
          <a:p>
            <a:r>
              <a:rPr lang="en-US" altLang="ja-JP" sz="1200">
                <a:solidFill>
                  <a:srgbClr val="000000"/>
                </a:solidFill>
                <a:latin typeface="ＭＳ Ｐゴシック" charset="-128"/>
                <a:ea typeface="ＭＳ Ｐゴシック" charset="-128"/>
              </a:rPr>
              <a:t>http://www.jpo.go.jp/shiryou/s_sonota/map/kikai06/map/map12.htm</a:t>
            </a:r>
            <a:r>
              <a:rPr lang="ja-JP" altLang="en-US" sz="1200">
                <a:solidFill>
                  <a:srgbClr val="000000"/>
                </a:solidFill>
                <a:latin typeface="ＭＳ Ｐゴシック" charset="-128"/>
                <a:ea typeface="ＭＳ Ｐゴシック" charset="-128"/>
              </a:rPr>
              <a:t>　特許庁ホームページより</a:t>
            </a:r>
          </a:p>
        </p:txBody>
      </p:sp>
      <p:sp>
        <p:nvSpPr>
          <p:cNvPr id="9" name="横巻き 8"/>
          <p:cNvSpPr/>
          <p:nvPr/>
        </p:nvSpPr>
        <p:spPr>
          <a:xfrm>
            <a:off x="223838" y="5084763"/>
            <a:ext cx="9504362" cy="1368425"/>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dirty="0">
                <a:solidFill>
                  <a:prstClr val="black"/>
                </a:solidFill>
                <a:latin typeface="ＭＳ Ｐゴシック" pitchFamily="50" charset="-128"/>
                <a:ea typeface="ＭＳ Ｐゴシック" pitchFamily="50" charset="-128"/>
              </a:rPr>
              <a:t>これらの表の作成作業は「パテントレビュー」と呼ばれ、新製品、新技術開発の際の戦略立案時の特許の状況の整理に活用され、リストされた特許の製品との関係について重要度を把握するために用いられる。</a:t>
            </a:r>
            <a:endParaRPr lang="en-US" altLang="ja-JP" dirty="0">
              <a:solidFill>
                <a:prstClr val="black"/>
              </a:solidFill>
              <a:latin typeface="ＭＳ Ｐゴシック" pitchFamily="50" charset="-128"/>
              <a:ea typeface="ＭＳ Ｐゴシック" pitchFamily="50" charset="-128"/>
            </a:endParaRPr>
          </a:p>
        </p:txBody>
      </p:sp>
      <p:sp>
        <p:nvSpPr>
          <p:cNvPr id="123912" name="テキスト ボックス 9"/>
          <p:cNvSpPr txBox="1">
            <a:spLocks noChangeArrowheads="1"/>
          </p:cNvSpPr>
          <p:nvPr/>
        </p:nvSpPr>
        <p:spPr bwMode="auto">
          <a:xfrm>
            <a:off x="0" y="9525"/>
            <a:ext cx="1763713" cy="519113"/>
          </a:xfrm>
          <a:prstGeom prst="rect">
            <a:avLst/>
          </a:prstGeom>
          <a:noFill/>
          <a:ln w="9525">
            <a:noFill/>
            <a:miter lim="800000"/>
            <a:headEnd/>
            <a:tailEnd/>
          </a:ln>
        </p:spPr>
        <p:txBody>
          <a:bodyPr>
            <a:spAutoFit/>
          </a:bodyPr>
          <a:lstStyle/>
          <a:p>
            <a:r>
              <a:rPr lang="ja-JP" altLang="en-US" sz="2800">
                <a:solidFill>
                  <a:srgbClr val="000000"/>
                </a:solidFill>
                <a:ea typeface="ＭＳ Ｐゴシック" charset="-128"/>
              </a:rPr>
              <a:t>３－２</a:t>
            </a:r>
          </a:p>
        </p:txBody>
      </p:sp>
      <p:sp>
        <p:nvSpPr>
          <p:cNvPr id="123913" name="正方形/長方形 1"/>
          <p:cNvSpPr>
            <a:spLocks noChangeArrowheads="1"/>
          </p:cNvSpPr>
          <p:nvPr/>
        </p:nvSpPr>
        <p:spPr bwMode="auto">
          <a:xfrm>
            <a:off x="2000250" y="211138"/>
            <a:ext cx="7072313" cy="923925"/>
          </a:xfrm>
          <a:prstGeom prst="rect">
            <a:avLst/>
          </a:prstGeom>
          <a:noFill/>
          <a:ln w="9525">
            <a:noFill/>
            <a:miter lim="800000"/>
            <a:headEnd/>
            <a:tailEnd/>
          </a:ln>
        </p:spPr>
        <p:txBody>
          <a:bodyPr wrap="none">
            <a:spAutoFit/>
          </a:bodyPr>
          <a:lstStyle/>
          <a:p>
            <a:r>
              <a:rPr lang="ja-JP" altLang="en-US" sz="3600">
                <a:solidFill>
                  <a:srgbClr val="000000"/>
                </a:solidFill>
                <a:latin typeface="ＭＳ Ｐゴシック" charset="-128"/>
                <a:ea typeface="ＭＳ Ｐゴシック" charset="-128"/>
              </a:rPr>
              <a:t>先行技術文献調査（パテントマップ）</a:t>
            </a:r>
          </a:p>
          <a:p>
            <a:endParaRPr lang="ja-JP" altLang="en-US">
              <a:solidFill>
                <a:srgbClr val="000000"/>
              </a:solidFill>
            </a:endParaRP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40486E49-670C-42F3-B8D2-CC4D48BEC2D6}" type="slidenum">
              <a:rPr lang="en-US" altLang="ja-JP"/>
              <a:pPr>
                <a:defRPr/>
              </a:pPr>
              <a:t>22</a:t>
            </a:fld>
            <a:endParaRPr lang="en-US" altLang="ja-JP"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775" y="1619250"/>
            <a:ext cx="8393113" cy="488950"/>
          </a:xfrm>
          <a:solidFill>
            <a:schemeClr val="accent2">
              <a:lumMod val="20000"/>
              <a:lumOff val="80000"/>
            </a:schemeClr>
          </a:solidFill>
          <a:ln>
            <a:solidFill>
              <a:schemeClr val="accent1">
                <a:lumMod val="40000"/>
                <a:lumOff val="60000"/>
              </a:schemeClr>
            </a:solidFill>
          </a:ln>
        </p:spPr>
        <p:txBody>
          <a:bodyPr/>
          <a:lstStyle/>
          <a:p>
            <a:pPr>
              <a:defRPr/>
            </a:pPr>
            <a:r>
              <a:rPr lang="ja-JP" altLang="en-US" sz="2800" dirty="0" smtClean="0"/>
              <a:t>パテントマップ</a:t>
            </a:r>
            <a:r>
              <a:rPr lang="ja-JP" altLang="en-US" sz="2800" dirty="0"/>
              <a:t>の代表例</a:t>
            </a:r>
            <a:r>
              <a:rPr lang="ja-JP" altLang="en-US" sz="2800" dirty="0" smtClean="0"/>
              <a:t>（バブルチャート）</a:t>
            </a:r>
            <a:endParaRPr lang="ja-JP" altLang="en-US" sz="2800" dirty="0"/>
          </a:p>
        </p:txBody>
      </p:sp>
      <p:sp>
        <p:nvSpPr>
          <p:cNvPr id="125954" name="正方形/長方形 4"/>
          <p:cNvSpPr>
            <a:spLocks noChangeArrowheads="1"/>
          </p:cNvSpPr>
          <p:nvPr/>
        </p:nvSpPr>
        <p:spPr bwMode="auto">
          <a:xfrm>
            <a:off x="4808538" y="6211888"/>
            <a:ext cx="4953000" cy="276225"/>
          </a:xfrm>
          <a:prstGeom prst="rect">
            <a:avLst/>
          </a:prstGeom>
          <a:noFill/>
          <a:ln w="9525">
            <a:noFill/>
            <a:miter lim="800000"/>
            <a:headEnd/>
            <a:tailEnd/>
          </a:ln>
        </p:spPr>
        <p:txBody>
          <a:bodyPr>
            <a:spAutoFit/>
          </a:bodyPr>
          <a:lstStyle/>
          <a:p>
            <a:r>
              <a:rPr lang="ja-JP" altLang="en-US" sz="1200">
                <a:solidFill>
                  <a:srgbClr val="000000"/>
                </a:solidFill>
                <a:ea typeface="ＭＳ Ｐゴシック" charset="-128"/>
              </a:rPr>
              <a:t>出典：平成</a:t>
            </a:r>
            <a:r>
              <a:rPr lang="en-US" altLang="ja-JP" sz="1200">
                <a:solidFill>
                  <a:srgbClr val="000000"/>
                </a:solidFill>
                <a:ea typeface="ＭＳ Ｐゴシック" charset="-128"/>
              </a:rPr>
              <a:t>16</a:t>
            </a:r>
            <a:r>
              <a:rPr lang="ja-JP" altLang="en-US" sz="1200">
                <a:solidFill>
                  <a:srgbClr val="000000"/>
                </a:solidFill>
                <a:ea typeface="ＭＳ Ｐゴシック" charset="-128"/>
              </a:rPr>
              <a:t>年度・特許流通支援チャート「携帯機器用電源」</a:t>
            </a:r>
          </a:p>
        </p:txBody>
      </p:sp>
      <p:sp>
        <p:nvSpPr>
          <p:cNvPr id="125955" name="Rectangle 3"/>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a:r>
              <a:rPr lang="ja-JP" altLang="ja-JP" sz="1000">
                <a:solidFill>
                  <a:srgbClr val="000000"/>
                </a:solidFill>
                <a:latin typeface="Arial" charset="0"/>
                <a:ea typeface="ＭＳ Ｐゴシック" charset="-128"/>
              </a:rPr>
              <a:t>13</a:t>
            </a:r>
            <a:endParaRPr lang="ja-JP" altLang="ja-JP" sz="700">
              <a:solidFill>
                <a:srgbClr val="000000"/>
              </a:solidFill>
              <a:latin typeface="Arial" charset="0"/>
              <a:ea typeface="ＭＳ Ｐゴシック" charset="-128"/>
            </a:endParaRPr>
          </a:p>
          <a:p>
            <a:pPr algn="ctr" eaLnBrk="0" hangingPunct="0"/>
            <a:r>
              <a:rPr lang="ja-JP" altLang="ja-JP" sz="1200">
                <a:solidFill>
                  <a:srgbClr val="000000"/>
                </a:solidFill>
                <a:latin typeface="Arial" charset="0"/>
                <a:ea typeface="ＭＳ Ｐゴシック" charset="-128"/>
              </a:rPr>
              <a:t>  </a:t>
            </a:r>
            <a:endParaRPr lang="ja-JP" altLang="ja-JP" sz="35500">
              <a:solidFill>
                <a:srgbClr val="000000"/>
              </a:solidFill>
              <a:latin typeface="Arial" charset="0"/>
              <a:ea typeface="ＭＳ Ｐゴシック" charset="-128"/>
            </a:endParaRPr>
          </a:p>
        </p:txBody>
      </p:sp>
      <p:pic>
        <p:nvPicPr>
          <p:cNvPr id="125956" name="Picture 4" descr="http://www.jpo.go.jp/shiryou/s_sonota/map/denki15/s/image/Image584.gif"/>
          <p:cNvPicPr>
            <a:picLocks noChangeAspect="1" noChangeArrowheads="1"/>
          </p:cNvPicPr>
          <p:nvPr/>
        </p:nvPicPr>
        <p:blipFill>
          <a:blip r:embed="rId3"/>
          <a:srcRect t="7536" b="2872"/>
          <a:stretch>
            <a:fillRect/>
          </a:stretch>
        </p:blipFill>
        <p:spPr bwMode="auto">
          <a:xfrm>
            <a:off x="1136650" y="2117725"/>
            <a:ext cx="4103688" cy="3097213"/>
          </a:xfrm>
          <a:prstGeom prst="rect">
            <a:avLst/>
          </a:prstGeom>
          <a:noFill/>
          <a:ln w="9525">
            <a:noFill/>
            <a:miter lim="800000"/>
            <a:headEnd/>
            <a:tailEnd/>
          </a:ln>
        </p:spPr>
      </p:pic>
      <p:sp>
        <p:nvSpPr>
          <p:cNvPr id="7" name="横巻き 6"/>
          <p:cNvSpPr/>
          <p:nvPr/>
        </p:nvSpPr>
        <p:spPr>
          <a:xfrm>
            <a:off x="307975" y="5300663"/>
            <a:ext cx="9505950" cy="1366837"/>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dirty="0">
                <a:solidFill>
                  <a:prstClr val="black"/>
                </a:solidFill>
                <a:latin typeface="ＭＳ Ｐゴシック" pitchFamily="50" charset="-128"/>
                <a:ea typeface="ＭＳ Ｐゴシック" pitchFamily="50" charset="-128"/>
              </a:rPr>
              <a:t>このバブルチャートは、当該技術分野の出願に記載されている課題を整理して、時系列的に並べたものであり、技術開発を企画・立案する際に、開発テーマの選定や優先度の検討に有効なツールである。</a:t>
            </a:r>
          </a:p>
        </p:txBody>
      </p:sp>
      <p:sp>
        <p:nvSpPr>
          <p:cNvPr id="125958" name="正方形/長方形 7"/>
          <p:cNvSpPr>
            <a:spLocks noChangeArrowheads="1"/>
          </p:cNvSpPr>
          <p:nvPr/>
        </p:nvSpPr>
        <p:spPr bwMode="auto">
          <a:xfrm>
            <a:off x="1006475" y="5183188"/>
            <a:ext cx="7011988" cy="538162"/>
          </a:xfrm>
          <a:prstGeom prst="rect">
            <a:avLst/>
          </a:prstGeom>
          <a:noFill/>
          <a:ln w="9525">
            <a:noFill/>
            <a:miter lim="800000"/>
            <a:headEnd/>
            <a:tailEnd/>
          </a:ln>
        </p:spPr>
        <p:txBody>
          <a:bodyPr>
            <a:spAutoFit/>
          </a:bodyPr>
          <a:lstStyle/>
          <a:p>
            <a:r>
              <a:rPr lang="en-US" altLang="ja-JP" sz="1100">
                <a:solidFill>
                  <a:srgbClr val="000000"/>
                </a:solidFill>
                <a:latin typeface="ＭＳ Ｐゴシック" charset="-128"/>
                <a:ea typeface="ＭＳ Ｐゴシック" charset="-128"/>
              </a:rPr>
              <a:t>http://www.jpo.go.jp/shiryou/s_sonota/map/denki15/s/s-1-2.htm</a:t>
            </a:r>
            <a:r>
              <a:rPr lang="ja-JP" altLang="en-US" sz="1100">
                <a:solidFill>
                  <a:srgbClr val="000000"/>
                </a:solidFill>
                <a:latin typeface="ＭＳ Ｐゴシック" charset="-128"/>
                <a:ea typeface="ＭＳ Ｐゴシック" charset="-128"/>
              </a:rPr>
              <a:t>特許庁ホームページより</a:t>
            </a:r>
          </a:p>
          <a:p>
            <a:endParaRPr lang="ja-JP" altLang="en-US">
              <a:solidFill>
                <a:srgbClr val="000000"/>
              </a:solidFill>
              <a:ea typeface="ＭＳ Ｐゴシック" charset="-128"/>
            </a:endParaRPr>
          </a:p>
        </p:txBody>
      </p:sp>
      <p:sp>
        <p:nvSpPr>
          <p:cNvPr id="125959" name="正方形/長方形 1"/>
          <p:cNvSpPr>
            <a:spLocks noChangeArrowheads="1"/>
          </p:cNvSpPr>
          <p:nvPr/>
        </p:nvSpPr>
        <p:spPr bwMode="auto">
          <a:xfrm>
            <a:off x="1639888" y="620713"/>
            <a:ext cx="7072312" cy="923925"/>
          </a:xfrm>
          <a:prstGeom prst="rect">
            <a:avLst/>
          </a:prstGeom>
          <a:noFill/>
          <a:ln w="9525">
            <a:noFill/>
            <a:miter lim="800000"/>
            <a:headEnd/>
            <a:tailEnd/>
          </a:ln>
        </p:spPr>
        <p:txBody>
          <a:bodyPr wrap="none">
            <a:spAutoFit/>
          </a:bodyPr>
          <a:lstStyle/>
          <a:p>
            <a:r>
              <a:rPr lang="ja-JP" altLang="en-US" sz="3600">
                <a:solidFill>
                  <a:srgbClr val="000000"/>
                </a:solidFill>
                <a:latin typeface="ＭＳ Ｐゴシック" charset="-128"/>
                <a:ea typeface="ＭＳ Ｐゴシック" charset="-128"/>
              </a:rPr>
              <a:t>先行技術文献調査（パテントマップ）</a:t>
            </a:r>
          </a:p>
          <a:p>
            <a:endParaRPr lang="ja-JP" altLang="en-US">
              <a:solidFill>
                <a:srgbClr val="000000"/>
              </a:solidFill>
            </a:endParaRPr>
          </a:p>
        </p:txBody>
      </p:sp>
      <p:sp>
        <p:nvSpPr>
          <p:cNvPr id="125960"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p>
        </p:txBody>
      </p:sp>
      <p:sp>
        <p:nvSpPr>
          <p:cNvPr id="3" name="スライド番号プレースホルダー 2"/>
          <p:cNvSpPr>
            <a:spLocks noGrp="1"/>
          </p:cNvSpPr>
          <p:nvPr>
            <p:ph type="sldNum" sz="quarter" idx="12"/>
          </p:nvPr>
        </p:nvSpPr>
        <p:spPr>
          <a:xfrm>
            <a:off x="9328150" y="6569075"/>
            <a:ext cx="577850" cy="244475"/>
          </a:xfrm>
        </p:spPr>
        <p:txBody>
          <a:bodyPr>
            <a:normAutofit fontScale="85000" lnSpcReduction="20000"/>
          </a:bodyPr>
          <a:lstStyle/>
          <a:p>
            <a:pPr>
              <a:defRPr/>
            </a:pPr>
            <a:fld id="{235AC388-7CDD-464C-B5FC-DA57BC4FC03B}" type="slidenum">
              <a:rPr lang="en-US" altLang="ja-JP"/>
              <a:pPr>
                <a:defRPr/>
              </a:pPr>
              <a:t>23</a:t>
            </a:fld>
            <a:endParaRPr lang="en-US" altLang="ja-JP"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タイトル 1"/>
          <p:cNvSpPr>
            <a:spLocks noGrp="1"/>
          </p:cNvSpPr>
          <p:nvPr>
            <p:ph type="title"/>
          </p:nvPr>
        </p:nvSpPr>
        <p:spPr>
          <a:xfrm>
            <a:off x="849313" y="0"/>
            <a:ext cx="8832850" cy="990600"/>
          </a:xfrm>
        </p:spPr>
        <p:txBody>
          <a:bodyPr/>
          <a:lstStyle/>
          <a:p>
            <a:r>
              <a:rPr lang="ja-JP" altLang="en-US" smtClean="0">
                <a:latin typeface="ＭＳ Ｐゴシック" charset="-128"/>
                <a:ea typeface="ＭＳ Ｐゴシック" charset="-128"/>
              </a:rPr>
              <a:t>　第３時限　目次</a:t>
            </a:r>
          </a:p>
        </p:txBody>
      </p:sp>
      <p:sp>
        <p:nvSpPr>
          <p:cNvPr id="128002" name="Rectangle 6"/>
          <p:cNvSpPr>
            <a:spLocks noGrp="1"/>
          </p:cNvSpPr>
          <p:nvPr>
            <p:ph type="body" idx="4294967295"/>
          </p:nvPr>
        </p:nvSpPr>
        <p:spPr>
          <a:xfrm>
            <a:off x="2649538" y="1700213"/>
            <a:ext cx="6983412" cy="5041900"/>
          </a:xfrm>
          <a:ln>
            <a:solidFill>
              <a:schemeClr val="accent2"/>
            </a:solidFill>
          </a:ln>
        </p:spPr>
        <p:txBody>
          <a:bodyPr/>
          <a:lstStyle/>
          <a:p>
            <a:pPr>
              <a:lnSpc>
                <a:spcPct val="90000"/>
              </a:lnSpc>
              <a:buFont typeface="Wingdings" pitchFamily="2" charset="2"/>
              <a:buNone/>
            </a:pPr>
            <a:r>
              <a:rPr lang="ja-JP" altLang="en-US" sz="2400" smtClean="0">
                <a:latin typeface="ＭＳ Ｐゴシック" charset="-128"/>
                <a:ea typeface="ＭＳ Ｐゴシック" charset="-128"/>
              </a:rPr>
              <a:t>３－１　研究ノート</a:t>
            </a:r>
          </a:p>
          <a:p>
            <a:pPr>
              <a:lnSpc>
                <a:spcPct val="90000"/>
              </a:lnSpc>
              <a:buFont typeface="Wingdings" pitchFamily="2" charset="2"/>
              <a:buChar char="l"/>
            </a:pPr>
            <a:r>
              <a:rPr lang="ja-JP" altLang="en-US" sz="1800" smtClean="0">
                <a:latin typeface="ＭＳ Ｐゴシック" charset="-128"/>
                <a:ea typeface="ＭＳ Ｐゴシック" charset="-128"/>
              </a:rPr>
              <a:t>研究ノートとは</a:t>
            </a:r>
          </a:p>
          <a:p>
            <a:pPr>
              <a:lnSpc>
                <a:spcPct val="90000"/>
              </a:lnSpc>
              <a:buFont typeface="Wingdings" pitchFamily="2" charset="2"/>
              <a:buChar char="l"/>
            </a:pPr>
            <a:r>
              <a:rPr lang="ja-JP" altLang="en-US" sz="1800" smtClean="0">
                <a:latin typeface="ＭＳ Ｐゴシック" charset="-128"/>
                <a:ea typeface="ＭＳ Ｐゴシック" charset="-128"/>
              </a:rPr>
              <a:t>研究ノートの必要性</a:t>
            </a:r>
            <a:endParaRPr lang="ja-JP" altLang="en-US" sz="2000" smtClean="0">
              <a:latin typeface="ＭＳ Ｐゴシック" charset="-128"/>
              <a:ea typeface="ＭＳ Ｐゴシック" charset="-128"/>
            </a:endParaRPr>
          </a:p>
          <a:p>
            <a:pPr>
              <a:lnSpc>
                <a:spcPct val="90000"/>
              </a:lnSpc>
              <a:buFont typeface="Wingdings" pitchFamily="2" charset="2"/>
              <a:buNone/>
            </a:pPr>
            <a:r>
              <a:rPr lang="ja-JP" altLang="en-US" sz="2400" smtClean="0">
                <a:latin typeface="ＭＳ Ｐゴシック" charset="-128"/>
                <a:ea typeface="ＭＳ Ｐゴシック" charset="-128"/>
              </a:rPr>
              <a:t>３－２　先行技術文献調査</a:t>
            </a:r>
            <a:endParaRPr lang="ja-JP" altLang="en-US" smtClean="0">
              <a:latin typeface="ＭＳ Ｐゴシック" charset="-128"/>
              <a:ea typeface="ＭＳ Ｐゴシック" charset="-128"/>
            </a:endParaRPr>
          </a:p>
          <a:p>
            <a:pPr>
              <a:lnSpc>
                <a:spcPct val="90000"/>
              </a:lnSpc>
              <a:buFont typeface="Wingdings" pitchFamily="2" charset="2"/>
              <a:buChar char="l"/>
            </a:pPr>
            <a:r>
              <a:rPr lang="ja-JP" altLang="en-US" sz="1800" smtClean="0">
                <a:latin typeface="ＭＳ Ｐゴシック" charset="-128"/>
                <a:ea typeface="ＭＳ Ｐゴシック" charset="-128"/>
              </a:rPr>
              <a:t>先行技術文献調査とは</a:t>
            </a:r>
            <a:endParaRPr lang="en-US" altLang="ja-JP" sz="1800" smtClean="0">
              <a:latin typeface="ＭＳ Ｐゴシック" charset="-128"/>
              <a:ea typeface="ＭＳ Ｐゴシック" charset="-128"/>
            </a:endParaRPr>
          </a:p>
          <a:p>
            <a:pPr>
              <a:lnSpc>
                <a:spcPct val="90000"/>
              </a:lnSpc>
              <a:buFont typeface="Wingdings" pitchFamily="2" charset="2"/>
              <a:buChar char="l"/>
            </a:pPr>
            <a:r>
              <a:rPr lang="ja-JP" altLang="en-US" sz="1800" smtClean="0">
                <a:latin typeface="ＭＳ Ｐゴシック" charset="-128"/>
                <a:ea typeface="ＭＳ Ｐゴシック" charset="-128"/>
              </a:rPr>
              <a:t>先行技術文献調査の必要性</a:t>
            </a:r>
            <a:endParaRPr lang="en-US" altLang="ja-JP" sz="1800" smtClean="0">
              <a:latin typeface="ＭＳ Ｐゴシック" charset="-128"/>
              <a:ea typeface="ＭＳ Ｐゴシック" charset="-128"/>
            </a:endParaRPr>
          </a:p>
          <a:p>
            <a:pPr>
              <a:lnSpc>
                <a:spcPct val="90000"/>
              </a:lnSpc>
              <a:buFont typeface="Wingdings" pitchFamily="2" charset="2"/>
              <a:buChar char="l"/>
            </a:pPr>
            <a:r>
              <a:rPr lang="ja-JP" altLang="en-US" sz="1800" smtClean="0">
                <a:latin typeface="ＭＳ Ｐゴシック" charset="-128"/>
                <a:ea typeface="ＭＳ Ｐゴシック" charset="-128"/>
              </a:rPr>
              <a:t>先行技術文献調査</a:t>
            </a:r>
          </a:p>
          <a:p>
            <a:pPr>
              <a:lnSpc>
                <a:spcPct val="90000"/>
              </a:lnSpc>
              <a:buFont typeface="Wingdings" pitchFamily="2" charset="2"/>
              <a:buNone/>
            </a:pPr>
            <a:r>
              <a:rPr lang="ja-JP" altLang="en-US" sz="2400" smtClean="0">
                <a:solidFill>
                  <a:srgbClr val="FF0000"/>
                </a:solidFill>
                <a:latin typeface="ＭＳ Ｐゴシック" charset="-128"/>
                <a:ea typeface="ＭＳ Ｐゴシック" charset="-128"/>
              </a:rPr>
              <a:t>３－３　　先行技術文献調査の具体例</a:t>
            </a:r>
          </a:p>
          <a:p>
            <a:pPr>
              <a:lnSpc>
                <a:spcPct val="90000"/>
              </a:lnSpc>
              <a:buFont typeface="Wingdings" pitchFamily="2" charset="2"/>
              <a:buChar char="l"/>
            </a:pPr>
            <a:r>
              <a:rPr lang="ja-JP" altLang="en-US" sz="1800" smtClean="0">
                <a:solidFill>
                  <a:srgbClr val="FF0000"/>
                </a:solidFill>
                <a:latin typeface="ＭＳ Ｐゴシック" charset="-128"/>
                <a:ea typeface="ＭＳ Ｐゴシック" charset="-128"/>
              </a:rPr>
              <a:t>検索の例１（特許検索）</a:t>
            </a:r>
            <a:endParaRPr lang="en-US" altLang="ja-JP" sz="1800" smtClean="0">
              <a:solidFill>
                <a:srgbClr val="FF0000"/>
              </a:solidFill>
              <a:latin typeface="ＭＳ Ｐゴシック" charset="-128"/>
              <a:ea typeface="ＭＳ Ｐゴシック" charset="-128"/>
            </a:endParaRPr>
          </a:p>
          <a:p>
            <a:pPr>
              <a:lnSpc>
                <a:spcPct val="90000"/>
              </a:lnSpc>
              <a:buFont typeface="Wingdings" pitchFamily="2" charset="2"/>
              <a:buChar char="l"/>
            </a:pPr>
            <a:r>
              <a:rPr lang="ja-JP" altLang="en-US" sz="1800" smtClean="0">
                <a:solidFill>
                  <a:srgbClr val="FF0000"/>
                </a:solidFill>
                <a:latin typeface="ＭＳ Ｐゴシック" charset="-128"/>
                <a:ea typeface="ＭＳ Ｐゴシック" charset="-128"/>
              </a:rPr>
              <a:t>検索の例２（特許検索）</a:t>
            </a:r>
            <a:endParaRPr lang="en-US" altLang="ja-JP" sz="1800" smtClean="0">
              <a:solidFill>
                <a:srgbClr val="FF0000"/>
              </a:solidFill>
              <a:latin typeface="ＭＳ Ｐゴシック" charset="-128"/>
              <a:ea typeface="ＭＳ Ｐゴシック" charset="-128"/>
            </a:endParaRPr>
          </a:p>
          <a:p>
            <a:pPr>
              <a:lnSpc>
                <a:spcPct val="90000"/>
              </a:lnSpc>
              <a:buFont typeface="Wingdings" pitchFamily="2" charset="2"/>
              <a:buChar char="l"/>
            </a:pPr>
            <a:r>
              <a:rPr lang="ja-JP" altLang="en-US" sz="1800" smtClean="0">
                <a:solidFill>
                  <a:srgbClr val="FF0000"/>
                </a:solidFill>
                <a:latin typeface="ＭＳ Ｐゴシック" charset="-128"/>
                <a:ea typeface="ＭＳ Ｐゴシック" charset="-128"/>
              </a:rPr>
              <a:t>検索の例３（商標検索）</a:t>
            </a:r>
            <a:endParaRPr lang="en-US" altLang="ja-JP" sz="1800" smtClean="0">
              <a:solidFill>
                <a:srgbClr val="FF0000"/>
              </a:solidFill>
              <a:latin typeface="ＭＳ Ｐゴシック" charset="-128"/>
              <a:ea typeface="ＭＳ Ｐゴシック" charset="-128"/>
            </a:endParaRPr>
          </a:p>
          <a:p>
            <a:pPr>
              <a:lnSpc>
                <a:spcPct val="90000"/>
              </a:lnSpc>
              <a:buFont typeface="Wingdings" pitchFamily="2" charset="2"/>
              <a:buChar char="l"/>
            </a:pPr>
            <a:r>
              <a:rPr lang="ja-JP" altLang="en-US" sz="1800" smtClean="0">
                <a:solidFill>
                  <a:srgbClr val="FF0000"/>
                </a:solidFill>
                <a:latin typeface="ＭＳ Ｐゴシック" charset="-128"/>
                <a:ea typeface="ＭＳ Ｐゴシック" charset="-128"/>
              </a:rPr>
              <a:t>検索の例４（意匠検索）</a:t>
            </a:r>
            <a:endParaRPr lang="en-US" altLang="ja-JP" sz="1800" smtClean="0">
              <a:solidFill>
                <a:srgbClr val="FF0000"/>
              </a:solidFill>
              <a:latin typeface="ＭＳ Ｐゴシック" charset="-128"/>
              <a:ea typeface="ＭＳ Ｐゴシック" charset="-128"/>
            </a:endParaRPr>
          </a:p>
          <a:p>
            <a:pPr>
              <a:lnSpc>
                <a:spcPct val="90000"/>
              </a:lnSpc>
              <a:buFont typeface="Wingdings" pitchFamily="2" charset="2"/>
              <a:buNone/>
            </a:pPr>
            <a:r>
              <a:rPr lang="ja-JP" altLang="en-US" sz="2400" smtClean="0">
                <a:latin typeface="ＭＳ Ｐゴシック" charset="-128"/>
                <a:ea typeface="ＭＳ Ｐゴシック" charset="-128"/>
              </a:rPr>
              <a:t>３－４　　先行技術文献調査用サイトへのアクセス</a:t>
            </a:r>
            <a:endParaRPr lang="ja-JP" altLang="en-US" sz="2000" smtClean="0">
              <a:latin typeface="ＭＳ Ｐゴシック" charset="-128"/>
              <a:ea typeface="ＭＳ Ｐゴシック" charset="-128"/>
            </a:endParaRPr>
          </a:p>
        </p:txBody>
      </p:sp>
      <p:pic>
        <p:nvPicPr>
          <p:cNvPr id="128003"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2" name="スライド番号プレースホルダー 1"/>
          <p:cNvSpPr>
            <a:spLocks noGrp="1"/>
          </p:cNvSpPr>
          <p:nvPr>
            <p:ph type="sldNum" sz="quarter" idx="12"/>
          </p:nvPr>
        </p:nvSpPr>
        <p:spPr>
          <a:xfrm>
            <a:off x="9417050" y="6524625"/>
            <a:ext cx="577850" cy="244475"/>
          </a:xfrm>
        </p:spPr>
        <p:txBody>
          <a:bodyPr>
            <a:normAutofit fontScale="85000" lnSpcReduction="20000"/>
          </a:bodyPr>
          <a:lstStyle/>
          <a:p>
            <a:pPr>
              <a:defRPr/>
            </a:pPr>
            <a:fld id="{7AB1A7BE-A11F-44F9-9B90-74555C7A8D58}" type="slidenum">
              <a:rPr lang="en-US" altLang="ja-JP"/>
              <a:pPr>
                <a:defRPr/>
              </a:pPr>
              <a:t>24</a:t>
            </a:fld>
            <a:endParaRPr lang="en-US" altLang="ja-JP"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2936875" y="1773238"/>
            <a:ext cx="5226050" cy="1223962"/>
          </a:xfrm>
          <a:prstGeom prst="roundRect">
            <a:avLst>
              <a:gd name="adj" fmla="val 16667"/>
            </a:avLst>
          </a:prstGeom>
          <a:solidFill>
            <a:schemeClr val="accent2">
              <a:lumMod val="20000"/>
              <a:lumOff val="80000"/>
            </a:schemeClr>
          </a:solidFill>
          <a:ln w="38100">
            <a:solidFill>
              <a:srgbClr val="FFFF00"/>
            </a:solidFill>
            <a:round/>
            <a:headEnd/>
            <a:tailEnd/>
          </a:ln>
        </p:spPr>
        <p:txBody>
          <a:bodyPr wrap="none" lIns="95782" tIns="47891" rIns="95782" bIns="47891" anchor="ctr"/>
          <a:lstStyle/>
          <a:p>
            <a:pPr algn="ctr" defTabSz="957263" eaLnBrk="0" hangingPunct="0"/>
            <a:endParaRPr kumimoji="0" lang="zh-CN" altLang="en-US" sz="1900">
              <a:latin typeface="Verdana" pitchFamily="34" charset="0"/>
            </a:endParaRPr>
          </a:p>
        </p:txBody>
      </p:sp>
      <p:grpSp>
        <p:nvGrpSpPr>
          <p:cNvPr id="130050" name="Group 27"/>
          <p:cNvGrpSpPr>
            <a:grpSpLocks/>
          </p:cNvGrpSpPr>
          <p:nvPr/>
        </p:nvGrpSpPr>
        <p:grpSpPr bwMode="auto">
          <a:xfrm>
            <a:off x="428625" y="1341438"/>
            <a:ext cx="2338388" cy="2286000"/>
            <a:chOff x="657" y="996"/>
            <a:chExt cx="907" cy="1122"/>
          </a:xfrm>
        </p:grpSpPr>
        <p:grpSp>
          <p:nvGrpSpPr>
            <p:cNvPr id="130058" name="Group 24"/>
            <p:cNvGrpSpPr>
              <a:grpSpLocks/>
            </p:cNvGrpSpPr>
            <p:nvPr/>
          </p:nvGrpSpPr>
          <p:grpSpPr bwMode="auto">
            <a:xfrm>
              <a:off x="657" y="1026"/>
              <a:ext cx="907" cy="1092"/>
              <a:chOff x="1066" y="1703"/>
              <a:chExt cx="907" cy="1092"/>
            </a:xfrm>
          </p:grpSpPr>
          <p:sp>
            <p:nvSpPr>
              <p:cNvPr id="130060" name="AutoShape 7"/>
              <p:cNvSpPr>
                <a:spLocks noChangeArrowheads="1"/>
              </p:cNvSpPr>
              <p:nvPr/>
            </p:nvSpPr>
            <p:spPr bwMode="auto">
              <a:xfrm>
                <a:off x="1338" y="1752"/>
                <a:ext cx="363" cy="408"/>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en-US">
                  <a:latin typeface="Arial" charset="0"/>
                  <a:ea typeface="ＭＳ Ｐゴシック" charset="-128"/>
                </a:endParaRPr>
              </a:p>
            </p:txBody>
          </p:sp>
          <p:sp>
            <p:nvSpPr>
              <p:cNvPr id="130061" name="AutoShape 8"/>
              <p:cNvSpPr>
                <a:spLocks noChangeArrowheads="1"/>
              </p:cNvSpPr>
              <p:nvPr/>
            </p:nvSpPr>
            <p:spPr bwMode="auto">
              <a:xfrm rot="2348643">
                <a:off x="1265" y="1709"/>
                <a:ext cx="227" cy="429"/>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en-US">
                  <a:latin typeface="Arial" charset="0"/>
                  <a:ea typeface="ＭＳ Ｐゴシック" charset="-128"/>
                </a:endParaRPr>
              </a:p>
            </p:txBody>
          </p:sp>
          <p:sp>
            <p:nvSpPr>
              <p:cNvPr id="130062" name="AutoShape 9"/>
              <p:cNvSpPr>
                <a:spLocks noChangeArrowheads="1"/>
              </p:cNvSpPr>
              <p:nvPr/>
            </p:nvSpPr>
            <p:spPr bwMode="auto">
              <a:xfrm rot="17845141" flipH="1">
                <a:off x="1656" y="1639"/>
                <a:ext cx="132" cy="436"/>
              </a:xfrm>
              <a:prstGeom prst="triangle">
                <a:avLst>
                  <a:gd name="adj" fmla="val 50000"/>
                </a:avLst>
              </a:prstGeom>
              <a:solidFill>
                <a:schemeClr val="accent1"/>
              </a:solidFill>
              <a:ln w="9525">
                <a:solidFill>
                  <a:schemeClr val="tx1"/>
                </a:solidFill>
                <a:miter lim="800000"/>
                <a:headEnd/>
                <a:tailEnd/>
              </a:ln>
            </p:spPr>
            <p:txBody>
              <a:bodyPr vert="eaVert" wrap="none" anchor="ctr"/>
              <a:lstStyle/>
              <a:p>
                <a:endParaRPr lang="ja-JP" altLang="en-US">
                  <a:latin typeface="Arial" charset="0"/>
                  <a:ea typeface="ＭＳ Ｐゴシック" charset="-128"/>
                </a:endParaRPr>
              </a:p>
            </p:txBody>
          </p:sp>
          <p:sp>
            <p:nvSpPr>
              <p:cNvPr id="130063" name="AutoShape 14"/>
              <p:cNvSpPr>
                <a:spLocks noChangeArrowheads="1"/>
              </p:cNvSpPr>
              <p:nvPr/>
            </p:nvSpPr>
            <p:spPr bwMode="auto">
              <a:xfrm rot="19251357" flipH="1">
                <a:off x="1539" y="1703"/>
                <a:ext cx="227" cy="429"/>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en-US">
                  <a:latin typeface="Arial" charset="0"/>
                  <a:ea typeface="ＭＳ Ｐゴシック" charset="-128"/>
                </a:endParaRPr>
              </a:p>
            </p:txBody>
          </p:sp>
          <p:sp>
            <p:nvSpPr>
              <p:cNvPr id="130064" name="AutoShape 15"/>
              <p:cNvSpPr>
                <a:spLocks noChangeArrowheads="1"/>
              </p:cNvSpPr>
              <p:nvPr/>
            </p:nvSpPr>
            <p:spPr bwMode="auto">
              <a:xfrm rot="3754859">
                <a:off x="1251" y="1641"/>
                <a:ext cx="132" cy="436"/>
              </a:xfrm>
              <a:prstGeom prst="triangle">
                <a:avLst>
                  <a:gd name="adj" fmla="val 50000"/>
                </a:avLst>
              </a:prstGeom>
              <a:solidFill>
                <a:schemeClr val="accent1"/>
              </a:solidFill>
              <a:ln w="9525">
                <a:solidFill>
                  <a:schemeClr val="tx1"/>
                </a:solidFill>
                <a:miter lim="800000"/>
                <a:headEnd/>
                <a:tailEnd/>
              </a:ln>
            </p:spPr>
            <p:txBody>
              <a:bodyPr rot="10800000" vert="eaVert" wrap="none" anchor="ctr"/>
              <a:lstStyle/>
              <a:p>
                <a:endParaRPr lang="ja-JP" altLang="en-US">
                  <a:latin typeface="Arial" charset="0"/>
                  <a:ea typeface="ＭＳ Ｐゴシック" charset="-128"/>
                </a:endParaRPr>
              </a:p>
            </p:txBody>
          </p:sp>
          <p:sp>
            <p:nvSpPr>
              <p:cNvPr id="130065" name="Rectangle 16"/>
              <p:cNvSpPr>
                <a:spLocks noChangeArrowheads="1"/>
              </p:cNvSpPr>
              <p:nvPr/>
            </p:nvSpPr>
            <p:spPr bwMode="auto">
              <a:xfrm>
                <a:off x="1474" y="2160"/>
                <a:ext cx="45" cy="544"/>
              </a:xfrm>
              <a:prstGeom prst="rect">
                <a:avLst/>
              </a:prstGeom>
              <a:solidFill>
                <a:srgbClr val="969696"/>
              </a:solidFill>
              <a:ln w="9525">
                <a:solidFill>
                  <a:schemeClr val="tx1"/>
                </a:solidFill>
                <a:miter lim="800000"/>
                <a:headEnd/>
                <a:tailEnd/>
              </a:ln>
            </p:spPr>
            <p:txBody>
              <a:bodyPr wrap="none" anchor="ctr"/>
              <a:lstStyle/>
              <a:p>
                <a:endParaRPr lang="ja-JP" altLang="en-US">
                  <a:latin typeface="Arial" charset="0"/>
                  <a:ea typeface="ＭＳ Ｐゴシック" charset="-128"/>
                </a:endParaRPr>
              </a:p>
            </p:txBody>
          </p:sp>
          <p:sp>
            <p:nvSpPr>
              <p:cNvPr id="130066" name="AutoShape 17"/>
              <p:cNvSpPr>
                <a:spLocks noChangeArrowheads="1"/>
              </p:cNvSpPr>
              <p:nvPr/>
            </p:nvSpPr>
            <p:spPr bwMode="auto">
              <a:xfrm flipV="1">
                <a:off x="1474" y="2568"/>
                <a:ext cx="182" cy="2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969696"/>
              </a:solidFill>
              <a:ln w="9525">
                <a:solidFill>
                  <a:schemeClr val="tx1"/>
                </a:solidFill>
                <a:miter lim="800000"/>
                <a:headEnd/>
                <a:tailEnd/>
              </a:ln>
            </p:spPr>
            <p:txBody>
              <a:bodyPr wrap="none" anchor="ctr"/>
              <a:lstStyle/>
              <a:p>
                <a:endParaRPr lang="ja-JP" altLang="en-US"/>
              </a:p>
            </p:txBody>
          </p:sp>
          <p:sp>
            <p:nvSpPr>
              <p:cNvPr id="130067" name="Oval 18"/>
              <p:cNvSpPr>
                <a:spLocks noChangeArrowheads="1"/>
              </p:cNvSpPr>
              <p:nvPr/>
            </p:nvSpPr>
            <p:spPr bwMode="auto">
              <a:xfrm>
                <a:off x="1066" y="1888"/>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30068" name="Oval 19"/>
              <p:cNvSpPr>
                <a:spLocks noChangeArrowheads="1"/>
              </p:cNvSpPr>
              <p:nvPr/>
            </p:nvSpPr>
            <p:spPr bwMode="auto">
              <a:xfrm>
                <a:off x="1111" y="1979"/>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30069" name="Oval 20"/>
              <p:cNvSpPr>
                <a:spLocks noChangeArrowheads="1"/>
              </p:cNvSpPr>
              <p:nvPr/>
            </p:nvSpPr>
            <p:spPr bwMode="auto">
              <a:xfrm>
                <a:off x="1292" y="2160"/>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30070" name="Oval 21"/>
              <p:cNvSpPr>
                <a:spLocks noChangeArrowheads="1"/>
              </p:cNvSpPr>
              <p:nvPr/>
            </p:nvSpPr>
            <p:spPr bwMode="auto">
              <a:xfrm>
                <a:off x="1701" y="2160"/>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30071" name="Oval 22"/>
              <p:cNvSpPr>
                <a:spLocks noChangeArrowheads="1"/>
              </p:cNvSpPr>
              <p:nvPr/>
            </p:nvSpPr>
            <p:spPr bwMode="auto">
              <a:xfrm>
                <a:off x="1882" y="2024"/>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30072" name="Oval 23"/>
              <p:cNvSpPr>
                <a:spLocks noChangeArrowheads="1"/>
              </p:cNvSpPr>
              <p:nvPr/>
            </p:nvSpPr>
            <p:spPr bwMode="auto">
              <a:xfrm>
                <a:off x="1927" y="1888"/>
                <a:ext cx="46" cy="45"/>
              </a:xfrm>
              <a:prstGeom prst="ellipse">
                <a:avLst/>
              </a:prstGeom>
              <a:solidFill>
                <a:srgbClr val="FFCC00"/>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grpSp>
        <p:sp>
          <p:nvSpPr>
            <p:cNvPr id="130059" name="Rectangle 25"/>
            <p:cNvSpPr>
              <a:spLocks noChangeArrowheads="1"/>
            </p:cNvSpPr>
            <p:nvPr/>
          </p:nvSpPr>
          <p:spPr bwMode="auto">
            <a:xfrm>
              <a:off x="1087" y="996"/>
              <a:ext cx="45" cy="90"/>
            </a:xfrm>
            <a:prstGeom prst="rect">
              <a:avLst/>
            </a:prstGeom>
            <a:solidFill>
              <a:srgbClr val="969696"/>
            </a:solidFill>
            <a:ln w="9525">
              <a:solidFill>
                <a:schemeClr val="tx1"/>
              </a:solidFill>
              <a:miter lim="800000"/>
              <a:headEnd/>
              <a:tailEnd/>
            </a:ln>
          </p:spPr>
          <p:txBody>
            <a:bodyPr wrap="none" anchor="ctr"/>
            <a:lstStyle/>
            <a:p>
              <a:endParaRPr lang="ja-JP" altLang="en-US">
                <a:latin typeface="Arial" charset="0"/>
                <a:ea typeface="ＭＳ Ｐゴシック" charset="-128"/>
              </a:endParaRPr>
            </a:p>
          </p:txBody>
        </p:sp>
      </p:grpSp>
      <p:sp>
        <p:nvSpPr>
          <p:cNvPr id="130051" name="Text Box 26"/>
          <p:cNvSpPr txBox="1">
            <a:spLocks noChangeArrowheads="1"/>
          </p:cNvSpPr>
          <p:nvPr/>
        </p:nvSpPr>
        <p:spPr bwMode="auto">
          <a:xfrm>
            <a:off x="3159125" y="2060575"/>
            <a:ext cx="5149850" cy="701675"/>
          </a:xfrm>
          <a:prstGeom prst="rect">
            <a:avLst/>
          </a:prstGeom>
          <a:noFill/>
          <a:ln w="9525">
            <a:noFill/>
            <a:miter lim="800000"/>
            <a:headEnd/>
            <a:tailEnd/>
          </a:ln>
        </p:spPr>
        <p:txBody>
          <a:bodyPr>
            <a:spAutoFit/>
          </a:bodyPr>
          <a:lstStyle/>
          <a:p>
            <a:pPr>
              <a:spcBef>
                <a:spcPct val="50000"/>
              </a:spcBef>
            </a:pPr>
            <a:r>
              <a:rPr lang="ja-JP" altLang="en-US" sz="2000" b="1">
                <a:latin typeface="Arial" charset="0"/>
                <a:ea typeface="ＭＳ Ｐゴシック" charset="-128"/>
              </a:rPr>
              <a:t>骨の先端にＬＥＤランプをつけて、夜間の安全性を高めた傘</a:t>
            </a:r>
          </a:p>
        </p:txBody>
      </p:sp>
      <p:sp>
        <p:nvSpPr>
          <p:cNvPr id="130052" name="AutoShape 28"/>
          <p:cNvSpPr>
            <a:spLocks noChangeArrowheads="1"/>
          </p:cNvSpPr>
          <p:nvPr/>
        </p:nvSpPr>
        <p:spPr bwMode="auto">
          <a:xfrm>
            <a:off x="4448175" y="3213100"/>
            <a:ext cx="1793875" cy="936625"/>
          </a:xfrm>
          <a:prstGeom prst="downArrow">
            <a:avLst>
              <a:gd name="adj1" fmla="val 50000"/>
              <a:gd name="adj2" fmla="val 25000"/>
            </a:avLst>
          </a:prstGeom>
          <a:solidFill>
            <a:srgbClr val="FFFF99"/>
          </a:solidFill>
          <a:ln w="9525">
            <a:solidFill>
              <a:schemeClr val="tx1"/>
            </a:solidFill>
            <a:miter lim="800000"/>
            <a:headEnd/>
            <a:tailEnd/>
          </a:ln>
        </p:spPr>
        <p:txBody>
          <a:bodyPr vert="eaVert" wrap="none" anchor="ctr"/>
          <a:lstStyle/>
          <a:p>
            <a:endParaRPr lang="ja-JP" altLang="en-US">
              <a:latin typeface="Arial" charset="0"/>
              <a:ea typeface="ＭＳ Ｐゴシック" charset="-128"/>
            </a:endParaRPr>
          </a:p>
        </p:txBody>
      </p:sp>
      <p:sp>
        <p:nvSpPr>
          <p:cNvPr id="130053" name="Text Box 29"/>
          <p:cNvSpPr txBox="1">
            <a:spLocks noChangeArrowheads="1"/>
          </p:cNvSpPr>
          <p:nvPr/>
        </p:nvSpPr>
        <p:spPr bwMode="auto">
          <a:xfrm>
            <a:off x="2613025" y="4292600"/>
            <a:ext cx="6942138" cy="519113"/>
          </a:xfrm>
          <a:prstGeom prst="rect">
            <a:avLst/>
          </a:prstGeom>
          <a:noFill/>
          <a:ln w="9525">
            <a:noFill/>
            <a:miter lim="800000"/>
            <a:headEnd/>
            <a:tailEnd/>
          </a:ln>
        </p:spPr>
        <p:txBody>
          <a:bodyPr>
            <a:spAutoFit/>
          </a:bodyPr>
          <a:lstStyle/>
          <a:p>
            <a:pPr>
              <a:spcBef>
                <a:spcPct val="50000"/>
              </a:spcBef>
            </a:pPr>
            <a:r>
              <a:rPr lang="ja-JP" altLang="en-US" sz="2800" b="1">
                <a:solidFill>
                  <a:srgbClr val="FF0000"/>
                </a:solidFill>
                <a:latin typeface="Arial" charset="0"/>
                <a:ea typeface="ＭＳ Ｐゴシック" charset="-128"/>
              </a:rPr>
              <a:t>どのような検索がより確実で効率的か？</a:t>
            </a:r>
          </a:p>
        </p:txBody>
      </p:sp>
      <p:sp>
        <p:nvSpPr>
          <p:cNvPr id="130054" name="Rectangle 19"/>
          <p:cNvSpPr>
            <a:spLocks noChangeArrowheads="1"/>
          </p:cNvSpPr>
          <p:nvPr/>
        </p:nvSpPr>
        <p:spPr bwMode="auto">
          <a:xfrm>
            <a:off x="-431800" y="233363"/>
            <a:ext cx="86248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検索の例１（特許検索）</a:t>
            </a:r>
          </a:p>
        </p:txBody>
      </p:sp>
      <p:pic>
        <p:nvPicPr>
          <p:cNvPr id="130055" name="Picture 24" descr="PE01561_"/>
          <p:cNvPicPr>
            <a:picLocks noChangeAspect="1" noChangeArrowheads="1"/>
          </p:cNvPicPr>
          <p:nvPr/>
        </p:nvPicPr>
        <p:blipFill>
          <a:blip r:embed="rId3"/>
          <a:srcRect/>
          <a:stretch>
            <a:fillRect/>
          </a:stretch>
        </p:blipFill>
        <p:spPr bwMode="auto">
          <a:xfrm>
            <a:off x="6032500" y="5084763"/>
            <a:ext cx="3001963" cy="1466850"/>
          </a:xfrm>
          <a:prstGeom prst="rect">
            <a:avLst/>
          </a:prstGeom>
          <a:noFill/>
          <a:ln w="9525">
            <a:noFill/>
            <a:miter lim="800000"/>
            <a:headEnd/>
            <a:tailEnd/>
          </a:ln>
        </p:spPr>
      </p:pic>
      <p:sp>
        <p:nvSpPr>
          <p:cNvPr id="130056"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0F069742-A678-49DE-96B1-FCB2DFA3B684}" type="slidenum">
              <a:rPr lang="en-US" altLang="ja-JP"/>
              <a:pPr>
                <a:defRPr/>
              </a:pPr>
              <a:t>25</a:t>
            </a:fld>
            <a:endParaRPr lang="en-US" altLang="ja-JP"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14"/>
          <p:cNvPicPr>
            <a:picLocks noChangeAspect="1" noChangeArrowheads="1"/>
          </p:cNvPicPr>
          <p:nvPr/>
        </p:nvPicPr>
        <p:blipFill>
          <a:blip r:embed="rId3"/>
          <a:srcRect/>
          <a:stretch>
            <a:fillRect/>
          </a:stretch>
        </p:blipFill>
        <p:spPr bwMode="auto">
          <a:xfrm>
            <a:off x="184150" y="1306513"/>
            <a:ext cx="9461500" cy="5475287"/>
          </a:xfrm>
          <a:prstGeom prst="rect">
            <a:avLst/>
          </a:prstGeom>
          <a:noFill/>
          <a:ln w="9525">
            <a:noFill/>
            <a:miter lim="800000"/>
            <a:headEnd/>
            <a:tailEnd/>
          </a:ln>
        </p:spPr>
      </p:pic>
      <p:sp>
        <p:nvSpPr>
          <p:cNvPr id="16389" name="AutoShape 18"/>
          <p:cNvSpPr>
            <a:spLocks noChangeArrowheads="1"/>
          </p:cNvSpPr>
          <p:nvPr/>
        </p:nvSpPr>
        <p:spPr bwMode="auto">
          <a:xfrm>
            <a:off x="184150" y="2708275"/>
            <a:ext cx="3005138" cy="863600"/>
          </a:xfrm>
          <a:prstGeom prst="wedgeRectCallout">
            <a:avLst>
              <a:gd name="adj1" fmla="val -24495"/>
              <a:gd name="adj2" fmla="val 164264"/>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公報テキスト検索機能を利用して技術用語を用いて検索を行う。</a:t>
            </a:r>
          </a:p>
        </p:txBody>
      </p:sp>
      <p:sp>
        <p:nvSpPr>
          <p:cNvPr id="132099" name="Rectangle 21"/>
          <p:cNvSpPr>
            <a:spLocks noChangeArrowheads="1"/>
          </p:cNvSpPr>
          <p:nvPr/>
        </p:nvSpPr>
        <p:spPr bwMode="auto">
          <a:xfrm>
            <a:off x="2524125" y="5373688"/>
            <a:ext cx="2651125" cy="431800"/>
          </a:xfrm>
          <a:prstGeom prst="rect">
            <a:avLst/>
          </a:prstGeom>
          <a:noFill/>
          <a:ln w="57150">
            <a:solidFill>
              <a:srgbClr val="FF0000"/>
            </a:solidFill>
            <a:prstDash val="sysDot"/>
            <a:miter lim="800000"/>
            <a:headEnd/>
            <a:tailEnd/>
          </a:ln>
        </p:spPr>
        <p:txBody>
          <a:bodyPr wrap="none" anchor="ctr"/>
          <a:lstStyle/>
          <a:p>
            <a:endParaRPr lang="ja-JP" altLang="en-US">
              <a:latin typeface="Arial" charset="0"/>
              <a:ea typeface="ＭＳ Ｐゴシック" charset="-128"/>
            </a:endParaRPr>
          </a:p>
        </p:txBody>
      </p:sp>
      <p:sp>
        <p:nvSpPr>
          <p:cNvPr id="20488" name="Text Box 8"/>
          <p:cNvSpPr txBox="1">
            <a:spLocks noChangeArrowheads="1"/>
          </p:cNvSpPr>
          <p:nvPr/>
        </p:nvSpPr>
        <p:spPr bwMode="auto">
          <a:xfrm>
            <a:off x="3849688" y="1125538"/>
            <a:ext cx="6056312" cy="488950"/>
          </a:xfrm>
          <a:prstGeom prst="rect">
            <a:avLst/>
          </a:prstGeom>
          <a:solidFill>
            <a:srgbClr val="FFCCFF"/>
          </a:solidFill>
          <a:ln w="31750" cap="sq" algn="ctr">
            <a:solidFill>
              <a:srgbClr val="FF99CC"/>
            </a:solidFill>
            <a:miter lim="800000"/>
            <a:headEnd type="none" w="sm" len="sm"/>
            <a:tailEnd type="none" w="sm" len="sm"/>
          </a:ln>
        </p:spPr>
        <p:txBody>
          <a:bodyPr>
            <a:spAutoFit/>
          </a:bodyPr>
          <a:lstStyle/>
          <a:p>
            <a:pPr>
              <a:defRPr/>
            </a:pPr>
            <a:r>
              <a:rPr lang="en-US" altLang="ja-JP" sz="2400" dirty="0">
                <a:effectLst>
                  <a:outerShdw blurRad="38100" dist="38100" dir="2700000" algn="tl">
                    <a:srgbClr val="FFFFFF"/>
                  </a:outerShdw>
                </a:effectLst>
                <a:latin typeface="Arial" charset="0"/>
                <a:ea typeface="ＭＳ Ｐゴシック" pitchFamily="50" charset="-128"/>
              </a:rPr>
              <a:t>http://www.ipdl.inpit.go.jp/homepg.ipdl</a:t>
            </a:r>
          </a:p>
        </p:txBody>
      </p:sp>
      <p:sp>
        <p:nvSpPr>
          <p:cNvPr id="132101" name="Text Box 8"/>
          <p:cNvSpPr txBox="1">
            <a:spLocks noChangeArrowheads="1"/>
          </p:cNvSpPr>
          <p:nvPr/>
        </p:nvSpPr>
        <p:spPr bwMode="auto">
          <a:xfrm>
            <a:off x="0" y="-26988"/>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32102" name="Rectangle 19"/>
          <p:cNvSpPr>
            <a:spLocks noChangeArrowheads="1"/>
          </p:cNvSpPr>
          <p:nvPr/>
        </p:nvSpPr>
        <p:spPr bwMode="auto">
          <a:xfrm>
            <a:off x="1685925" y="123825"/>
            <a:ext cx="4470400" cy="6477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検索の例１（特許検索）</a:t>
            </a:r>
            <a:endParaRPr lang="en-US" altLang="ja-JP" sz="3600">
              <a:latin typeface="ＭＳ Ｐゴシック" charset="-128"/>
              <a:ea typeface="ＭＳ Ｐゴシック" charset="-128"/>
            </a:endParaRPr>
          </a:p>
        </p:txBody>
      </p:sp>
      <p:sp>
        <p:nvSpPr>
          <p:cNvPr id="2" name="円/楕円 1"/>
          <p:cNvSpPr/>
          <p:nvPr/>
        </p:nvSpPr>
        <p:spPr>
          <a:xfrm>
            <a:off x="76200" y="4591050"/>
            <a:ext cx="1738313"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w Cen MT" pitchFamily="34" charset="0"/>
              <a:ea typeface="SimSun" pitchFamily="2" charset="-122"/>
            </a:endParaRPr>
          </a:p>
        </p:txBody>
      </p:sp>
      <p:sp>
        <p:nvSpPr>
          <p:cNvPr id="9"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7A033F24-B72E-4490-A501-5E6010CD9E3C}" type="slidenum">
              <a:rPr lang="en-US" altLang="ja-JP"/>
              <a:pPr>
                <a:defRPr/>
              </a:pPr>
              <a:t>26</a:t>
            </a:fld>
            <a:endParaRPr lang="en-US" altLang="ja-JP"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（１）検索キーワード入力画面</a:t>
            </a:r>
          </a:p>
        </p:txBody>
      </p:sp>
      <p:sp>
        <p:nvSpPr>
          <p:cNvPr id="134146" name="Rectangle 19"/>
          <p:cNvSpPr>
            <a:spLocks noChangeArrowheads="1"/>
          </p:cNvSpPr>
          <p:nvPr/>
        </p:nvSpPr>
        <p:spPr bwMode="auto">
          <a:xfrm>
            <a:off x="1706563" y="115888"/>
            <a:ext cx="4470400" cy="6477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検索の例１（特許検索）</a:t>
            </a:r>
          </a:p>
        </p:txBody>
      </p:sp>
      <p:sp>
        <p:nvSpPr>
          <p:cNvPr id="134147"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endParaRPr lang="en-US" altLang="ja-JP" sz="2800">
              <a:latin typeface="ＭＳ Ｐゴシック" charset="-128"/>
              <a:ea typeface="ＭＳ Ｐゴシック" charset="-128"/>
            </a:endParaRPr>
          </a:p>
        </p:txBody>
      </p:sp>
      <p:sp>
        <p:nvSpPr>
          <p:cNvPr id="11" name="AutoShape 18"/>
          <p:cNvSpPr>
            <a:spLocks noChangeArrowheads="1"/>
          </p:cNvSpPr>
          <p:nvPr/>
        </p:nvSpPr>
        <p:spPr bwMode="auto">
          <a:xfrm>
            <a:off x="1747838" y="2062163"/>
            <a:ext cx="2160587" cy="357187"/>
          </a:xfrm>
          <a:prstGeom prst="wedgeRectCallout">
            <a:avLst>
              <a:gd name="adj1" fmla="val -48907"/>
              <a:gd name="adj2" fmla="val 466489"/>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pic>
        <p:nvPicPr>
          <p:cNvPr id="134149" name="Picture 7"/>
          <p:cNvPicPr>
            <a:picLocks noChangeAspect="1" noChangeArrowheads="1"/>
          </p:cNvPicPr>
          <p:nvPr/>
        </p:nvPicPr>
        <p:blipFill>
          <a:blip r:embed="rId3"/>
          <a:srcRect/>
          <a:stretch>
            <a:fillRect/>
          </a:stretch>
        </p:blipFill>
        <p:spPr bwMode="auto">
          <a:xfrm>
            <a:off x="498475" y="1844675"/>
            <a:ext cx="8640763" cy="4273550"/>
          </a:xfrm>
          <a:prstGeom prst="rect">
            <a:avLst/>
          </a:prstGeom>
          <a:noFill/>
          <a:ln w="9525">
            <a:noFill/>
            <a:miter lim="800000"/>
            <a:headEnd/>
            <a:tailEnd/>
          </a:ln>
        </p:spPr>
      </p:pic>
      <p:sp>
        <p:nvSpPr>
          <p:cNvPr id="8" name="円/楕円 7"/>
          <p:cNvSpPr/>
          <p:nvPr/>
        </p:nvSpPr>
        <p:spPr>
          <a:xfrm>
            <a:off x="6032500" y="5854700"/>
            <a:ext cx="1738313"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w Cen MT" pitchFamily="34" charset="0"/>
              <a:ea typeface="SimSun" pitchFamily="2" charset="-122"/>
            </a:endParaRPr>
          </a:p>
        </p:txBody>
      </p:sp>
      <p:sp>
        <p:nvSpPr>
          <p:cNvPr id="9" name="AutoShape 18"/>
          <p:cNvSpPr>
            <a:spLocks noChangeArrowheads="1"/>
          </p:cNvSpPr>
          <p:nvPr/>
        </p:nvSpPr>
        <p:spPr bwMode="auto">
          <a:xfrm>
            <a:off x="2936875" y="2708275"/>
            <a:ext cx="2160588" cy="357188"/>
          </a:xfrm>
          <a:prstGeom prst="wedgeRectCallout">
            <a:avLst>
              <a:gd name="adj1" fmla="val -99473"/>
              <a:gd name="adj2" fmla="val 107424"/>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sp>
        <p:nvSpPr>
          <p:cNvPr id="10" name="AutoShape 18"/>
          <p:cNvSpPr>
            <a:spLocks noChangeArrowheads="1"/>
          </p:cNvSpPr>
          <p:nvPr/>
        </p:nvSpPr>
        <p:spPr bwMode="auto">
          <a:xfrm>
            <a:off x="5561013" y="1301750"/>
            <a:ext cx="2160587" cy="357188"/>
          </a:xfrm>
          <a:prstGeom prst="wedgeRectCallout">
            <a:avLst>
              <a:gd name="adj1" fmla="val -137947"/>
              <a:gd name="adj2" fmla="val 163943"/>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検索対象文献を選択</a:t>
            </a:r>
          </a:p>
        </p:txBody>
      </p:sp>
      <p:sp>
        <p:nvSpPr>
          <p:cNvPr id="1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1DEEC2D1-2877-4DAF-9018-5D236D3D1096}" type="slidenum">
              <a:rPr lang="en-US" altLang="ja-JP"/>
              <a:pPr>
                <a:defRPr/>
              </a:pPr>
              <a:t>27</a:t>
            </a:fld>
            <a:endParaRPr lang="en-US" altLang="ja-JP"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（２）検索可能範囲について</a:t>
            </a:r>
          </a:p>
        </p:txBody>
      </p:sp>
      <p:sp>
        <p:nvSpPr>
          <p:cNvPr id="136194" name="Rectangle 19"/>
          <p:cNvSpPr>
            <a:spLocks noChangeArrowheads="1"/>
          </p:cNvSpPr>
          <p:nvPr/>
        </p:nvSpPr>
        <p:spPr bwMode="auto">
          <a:xfrm>
            <a:off x="1706563" y="115888"/>
            <a:ext cx="4470400" cy="6477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検索の例１（特許検索）</a:t>
            </a:r>
            <a:endParaRPr lang="en-US" altLang="ja-JP" sz="3600">
              <a:latin typeface="ＭＳ Ｐゴシック" charset="-128"/>
              <a:ea typeface="ＭＳ Ｐゴシック" charset="-128"/>
            </a:endParaRPr>
          </a:p>
        </p:txBody>
      </p:sp>
      <p:sp>
        <p:nvSpPr>
          <p:cNvPr id="136195"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pic>
        <p:nvPicPr>
          <p:cNvPr id="136196" name="Picture 2"/>
          <p:cNvPicPr>
            <a:picLocks noChangeAspect="1" noChangeArrowheads="1"/>
          </p:cNvPicPr>
          <p:nvPr/>
        </p:nvPicPr>
        <p:blipFill>
          <a:blip r:embed="rId3"/>
          <a:srcRect/>
          <a:stretch>
            <a:fillRect/>
          </a:stretch>
        </p:blipFill>
        <p:spPr bwMode="auto">
          <a:xfrm>
            <a:off x="1420813" y="1819275"/>
            <a:ext cx="6826250" cy="4922838"/>
          </a:xfrm>
          <a:prstGeom prst="rect">
            <a:avLst/>
          </a:prstGeom>
          <a:noFill/>
          <a:ln w="9525">
            <a:noFill/>
            <a:miter lim="800000"/>
            <a:headEnd/>
            <a:tailEnd/>
          </a:ln>
        </p:spPr>
      </p:pic>
      <p:sp>
        <p:nvSpPr>
          <p:cNvPr id="6"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794B2FCA-DA70-4BE7-8351-EF7AFAB31B94}" type="slidenum">
              <a:rPr lang="en-US" altLang="ja-JP"/>
              <a:pPr>
                <a:defRPr/>
              </a:pPr>
              <a:t>28</a:t>
            </a:fld>
            <a:endParaRPr lang="en-US" altLang="ja-JP"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（３）検索項目を選択して、検索キーワードを入力</a:t>
            </a:r>
          </a:p>
        </p:txBody>
      </p:sp>
      <p:sp>
        <p:nvSpPr>
          <p:cNvPr id="138242" name="Rectangle 19"/>
          <p:cNvSpPr>
            <a:spLocks noChangeArrowheads="1"/>
          </p:cNvSpPr>
          <p:nvPr/>
        </p:nvSpPr>
        <p:spPr bwMode="auto">
          <a:xfrm>
            <a:off x="1706563" y="115888"/>
            <a:ext cx="4470400" cy="6477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検索の例１（特許検索）</a:t>
            </a:r>
          </a:p>
        </p:txBody>
      </p:sp>
      <p:sp>
        <p:nvSpPr>
          <p:cNvPr id="138243"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pic>
        <p:nvPicPr>
          <p:cNvPr id="138244" name="Picture 3"/>
          <p:cNvPicPr>
            <a:picLocks noChangeAspect="1" noChangeArrowheads="1"/>
          </p:cNvPicPr>
          <p:nvPr/>
        </p:nvPicPr>
        <p:blipFill>
          <a:blip r:embed="rId3"/>
          <a:srcRect/>
          <a:stretch>
            <a:fillRect/>
          </a:stretch>
        </p:blipFill>
        <p:spPr bwMode="auto">
          <a:xfrm>
            <a:off x="415925" y="1868488"/>
            <a:ext cx="8739188" cy="4592637"/>
          </a:xfrm>
          <a:prstGeom prst="rect">
            <a:avLst/>
          </a:prstGeom>
          <a:noFill/>
          <a:ln w="9525">
            <a:noFill/>
            <a:miter lim="800000"/>
            <a:headEnd/>
            <a:tailEnd/>
          </a:ln>
        </p:spPr>
      </p:pic>
      <p:sp>
        <p:nvSpPr>
          <p:cNvPr id="11" name="AutoShape 18"/>
          <p:cNvSpPr>
            <a:spLocks noChangeArrowheads="1"/>
          </p:cNvSpPr>
          <p:nvPr/>
        </p:nvSpPr>
        <p:spPr bwMode="auto">
          <a:xfrm>
            <a:off x="3221038" y="1890713"/>
            <a:ext cx="2160587" cy="357187"/>
          </a:xfrm>
          <a:prstGeom prst="wedgeRectCallout">
            <a:avLst>
              <a:gd name="adj1" fmla="val -122559"/>
              <a:gd name="adj2" fmla="val 37019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公報全文選択</a:t>
            </a:r>
          </a:p>
        </p:txBody>
      </p:sp>
      <p:sp>
        <p:nvSpPr>
          <p:cNvPr id="9" name="円/楕円 8"/>
          <p:cNvSpPr/>
          <p:nvPr/>
        </p:nvSpPr>
        <p:spPr>
          <a:xfrm>
            <a:off x="76200" y="5805488"/>
            <a:ext cx="1738313"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w Cen MT" pitchFamily="34" charset="0"/>
              <a:ea typeface="SimSun" pitchFamily="2" charset="-122"/>
            </a:endParaRPr>
          </a:p>
        </p:txBody>
      </p:sp>
      <p:sp>
        <p:nvSpPr>
          <p:cNvPr id="8"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5EFAA4B0-896B-4600-B6D2-A1B10139FBF7}" type="slidenum">
              <a:rPr lang="en-US" altLang="ja-JP"/>
              <a:pPr>
                <a:defRPr/>
              </a:pPr>
              <a:t>29</a:t>
            </a:fld>
            <a:endParaRPr lang="en-US" altLang="ja-JP"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タイトル 1"/>
          <p:cNvSpPr>
            <a:spLocks noGrp="1"/>
          </p:cNvSpPr>
          <p:nvPr>
            <p:ph type="title"/>
          </p:nvPr>
        </p:nvSpPr>
        <p:spPr>
          <a:xfrm>
            <a:off x="849313" y="0"/>
            <a:ext cx="8832850" cy="990600"/>
          </a:xfrm>
        </p:spPr>
        <p:txBody>
          <a:bodyPr/>
          <a:lstStyle/>
          <a:p>
            <a:r>
              <a:rPr lang="ja-JP" altLang="en-US" smtClean="0">
                <a:latin typeface="ＭＳ Ｐゴシック" charset="-128"/>
                <a:ea typeface="ＭＳ Ｐゴシック" charset="-128"/>
              </a:rPr>
              <a:t>　第３時限　目次</a:t>
            </a:r>
          </a:p>
        </p:txBody>
      </p:sp>
      <p:sp>
        <p:nvSpPr>
          <p:cNvPr id="84994" name="Rectangle 6"/>
          <p:cNvSpPr>
            <a:spLocks noGrp="1"/>
          </p:cNvSpPr>
          <p:nvPr>
            <p:ph type="body" idx="4294967295"/>
          </p:nvPr>
        </p:nvSpPr>
        <p:spPr>
          <a:xfrm>
            <a:off x="2649538" y="1700213"/>
            <a:ext cx="7056437" cy="5041900"/>
          </a:xfrm>
          <a:ln>
            <a:solidFill>
              <a:schemeClr val="accent2"/>
            </a:solidFill>
          </a:ln>
        </p:spPr>
        <p:txBody>
          <a:bodyPr/>
          <a:lstStyle/>
          <a:p>
            <a:pPr>
              <a:lnSpc>
                <a:spcPct val="90000"/>
              </a:lnSpc>
              <a:buFont typeface="Wingdings" pitchFamily="2" charset="2"/>
              <a:buNone/>
            </a:pPr>
            <a:r>
              <a:rPr lang="ja-JP" altLang="en-US" sz="2400" smtClean="0">
                <a:solidFill>
                  <a:srgbClr val="FF0000"/>
                </a:solidFill>
                <a:latin typeface="ＭＳ Ｐゴシック" charset="-128"/>
                <a:ea typeface="ＭＳ Ｐゴシック" charset="-128"/>
              </a:rPr>
              <a:t>３－１　研究ノート</a:t>
            </a:r>
          </a:p>
          <a:p>
            <a:pPr>
              <a:lnSpc>
                <a:spcPct val="90000"/>
              </a:lnSpc>
              <a:buFont typeface="Wingdings" pitchFamily="2" charset="2"/>
              <a:buChar char="l"/>
            </a:pPr>
            <a:r>
              <a:rPr lang="ja-JP" altLang="en-US" sz="1800" smtClean="0">
                <a:solidFill>
                  <a:srgbClr val="FF0000"/>
                </a:solidFill>
                <a:latin typeface="ＭＳ Ｐゴシック" charset="-128"/>
                <a:ea typeface="ＭＳ Ｐゴシック" charset="-128"/>
              </a:rPr>
              <a:t>研究ノートとは</a:t>
            </a:r>
          </a:p>
          <a:p>
            <a:pPr>
              <a:lnSpc>
                <a:spcPct val="90000"/>
              </a:lnSpc>
              <a:buFont typeface="Wingdings" pitchFamily="2" charset="2"/>
              <a:buChar char="l"/>
            </a:pPr>
            <a:r>
              <a:rPr lang="ja-JP" altLang="en-US" sz="1800" smtClean="0">
                <a:solidFill>
                  <a:srgbClr val="FF0000"/>
                </a:solidFill>
                <a:latin typeface="ＭＳ Ｐゴシック" charset="-128"/>
                <a:ea typeface="ＭＳ Ｐゴシック" charset="-128"/>
              </a:rPr>
              <a:t>研究ノートの必要性</a:t>
            </a:r>
            <a:endParaRPr lang="ja-JP" altLang="en-US" sz="2000" smtClean="0">
              <a:solidFill>
                <a:srgbClr val="FF0000"/>
              </a:solidFill>
              <a:latin typeface="ＭＳ Ｐゴシック" charset="-128"/>
              <a:ea typeface="ＭＳ Ｐゴシック" charset="-128"/>
            </a:endParaRPr>
          </a:p>
          <a:p>
            <a:pPr>
              <a:lnSpc>
                <a:spcPct val="90000"/>
              </a:lnSpc>
              <a:buFont typeface="Wingdings" pitchFamily="2" charset="2"/>
              <a:buNone/>
            </a:pPr>
            <a:r>
              <a:rPr lang="ja-JP" altLang="en-US" sz="2400" smtClean="0">
                <a:latin typeface="ＭＳ Ｐゴシック" charset="-128"/>
                <a:ea typeface="ＭＳ Ｐゴシック" charset="-128"/>
              </a:rPr>
              <a:t>３－２　先行技術文献調査</a:t>
            </a:r>
            <a:endParaRPr lang="ja-JP" altLang="en-US" smtClean="0">
              <a:latin typeface="ＭＳ Ｐゴシック" charset="-128"/>
              <a:ea typeface="ＭＳ Ｐゴシック" charset="-128"/>
            </a:endParaRPr>
          </a:p>
          <a:p>
            <a:pPr>
              <a:lnSpc>
                <a:spcPct val="90000"/>
              </a:lnSpc>
              <a:buFont typeface="Wingdings" pitchFamily="2" charset="2"/>
              <a:buChar char="l"/>
            </a:pPr>
            <a:r>
              <a:rPr lang="ja-JP" altLang="en-US" sz="1800" smtClean="0">
                <a:latin typeface="ＭＳ Ｐゴシック" charset="-128"/>
                <a:ea typeface="ＭＳ Ｐゴシック" charset="-128"/>
              </a:rPr>
              <a:t>先行技術文献調査とは</a:t>
            </a:r>
            <a:endParaRPr lang="en-US" altLang="ja-JP" sz="1800" smtClean="0">
              <a:latin typeface="ＭＳ Ｐゴシック" charset="-128"/>
              <a:ea typeface="ＭＳ Ｐゴシック" charset="-128"/>
            </a:endParaRPr>
          </a:p>
          <a:p>
            <a:pPr>
              <a:lnSpc>
                <a:spcPct val="90000"/>
              </a:lnSpc>
              <a:buFont typeface="Wingdings" pitchFamily="2" charset="2"/>
              <a:buChar char="l"/>
            </a:pPr>
            <a:r>
              <a:rPr lang="ja-JP" altLang="en-US" sz="1800" smtClean="0">
                <a:latin typeface="ＭＳ Ｐゴシック" charset="-128"/>
                <a:ea typeface="ＭＳ Ｐゴシック" charset="-128"/>
              </a:rPr>
              <a:t>先行技術文献調査の必要性</a:t>
            </a:r>
            <a:endParaRPr lang="en-US" altLang="ja-JP" sz="1800" smtClean="0">
              <a:latin typeface="ＭＳ Ｐゴシック" charset="-128"/>
              <a:ea typeface="ＭＳ Ｐゴシック" charset="-128"/>
            </a:endParaRPr>
          </a:p>
          <a:p>
            <a:pPr>
              <a:lnSpc>
                <a:spcPct val="90000"/>
              </a:lnSpc>
              <a:buFont typeface="Wingdings" pitchFamily="2" charset="2"/>
              <a:buChar char="l"/>
            </a:pPr>
            <a:r>
              <a:rPr lang="ja-JP" altLang="en-US" sz="1800" smtClean="0">
                <a:latin typeface="ＭＳ Ｐゴシック" charset="-128"/>
                <a:ea typeface="ＭＳ Ｐゴシック" charset="-128"/>
              </a:rPr>
              <a:t>先行技術文献調査</a:t>
            </a:r>
          </a:p>
          <a:p>
            <a:pPr>
              <a:lnSpc>
                <a:spcPct val="90000"/>
              </a:lnSpc>
              <a:buFont typeface="Wingdings" pitchFamily="2" charset="2"/>
              <a:buNone/>
            </a:pPr>
            <a:r>
              <a:rPr lang="ja-JP" altLang="en-US" sz="2400" smtClean="0">
                <a:latin typeface="ＭＳ Ｐゴシック" charset="-128"/>
                <a:ea typeface="ＭＳ Ｐゴシック" charset="-128"/>
              </a:rPr>
              <a:t>３－３　　先行技術文献調査の具体例</a:t>
            </a:r>
          </a:p>
          <a:p>
            <a:pPr>
              <a:lnSpc>
                <a:spcPct val="90000"/>
              </a:lnSpc>
              <a:buFont typeface="Wingdings" pitchFamily="2" charset="2"/>
              <a:buChar char="l"/>
            </a:pPr>
            <a:r>
              <a:rPr lang="ja-JP" altLang="en-US" sz="1800" smtClean="0">
                <a:latin typeface="ＭＳ Ｐゴシック" charset="-128"/>
                <a:ea typeface="ＭＳ Ｐゴシック" charset="-128"/>
              </a:rPr>
              <a:t>検索の例１（特許検索）</a:t>
            </a:r>
            <a:endParaRPr lang="en-US" altLang="ja-JP" sz="1800" smtClean="0">
              <a:latin typeface="ＭＳ Ｐゴシック" charset="-128"/>
              <a:ea typeface="ＭＳ Ｐゴシック" charset="-128"/>
            </a:endParaRPr>
          </a:p>
          <a:p>
            <a:pPr>
              <a:lnSpc>
                <a:spcPct val="90000"/>
              </a:lnSpc>
              <a:buFont typeface="Wingdings" pitchFamily="2" charset="2"/>
              <a:buChar char="l"/>
            </a:pPr>
            <a:r>
              <a:rPr lang="ja-JP" altLang="en-US" sz="1800" smtClean="0">
                <a:latin typeface="ＭＳ Ｐゴシック" charset="-128"/>
                <a:ea typeface="ＭＳ Ｐゴシック" charset="-128"/>
              </a:rPr>
              <a:t>検索の例２（特許検索）</a:t>
            </a:r>
            <a:endParaRPr lang="en-US" altLang="ja-JP" sz="1800" smtClean="0">
              <a:latin typeface="ＭＳ Ｐゴシック" charset="-128"/>
              <a:ea typeface="ＭＳ Ｐゴシック" charset="-128"/>
            </a:endParaRPr>
          </a:p>
          <a:p>
            <a:pPr>
              <a:lnSpc>
                <a:spcPct val="90000"/>
              </a:lnSpc>
              <a:buFont typeface="Wingdings" pitchFamily="2" charset="2"/>
              <a:buChar char="l"/>
            </a:pPr>
            <a:r>
              <a:rPr lang="ja-JP" altLang="en-US" sz="1800" smtClean="0">
                <a:latin typeface="ＭＳ Ｐゴシック" charset="-128"/>
                <a:ea typeface="ＭＳ Ｐゴシック" charset="-128"/>
              </a:rPr>
              <a:t>検索の例３（商標検索）</a:t>
            </a:r>
            <a:endParaRPr lang="en-US" altLang="ja-JP" sz="1800" smtClean="0">
              <a:latin typeface="ＭＳ Ｐゴシック" charset="-128"/>
              <a:ea typeface="ＭＳ Ｐゴシック" charset="-128"/>
            </a:endParaRPr>
          </a:p>
          <a:p>
            <a:pPr>
              <a:lnSpc>
                <a:spcPct val="90000"/>
              </a:lnSpc>
              <a:buFont typeface="Wingdings" pitchFamily="2" charset="2"/>
              <a:buChar char="l"/>
            </a:pPr>
            <a:r>
              <a:rPr lang="ja-JP" altLang="en-US" sz="1800" smtClean="0">
                <a:latin typeface="ＭＳ Ｐゴシック" charset="-128"/>
                <a:ea typeface="ＭＳ Ｐゴシック" charset="-128"/>
              </a:rPr>
              <a:t>検索の例４（意匠検索）</a:t>
            </a:r>
            <a:endParaRPr lang="en-US" altLang="ja-JP" sz="1800" smtClean="0">
              <a:latin typeface="ＭＳ Ｐゴシック" charset="-128"/>
              <a:ea typeface="ＭＳ Ｐゴシック" charset="-128"/>
            </a:endParaRPr>
          </a:p>
          <a:p>
            <a:pPr>
              <a:lnSpc>
                <a:spcPct val="90000"/>
              </a:lnSpc>
              <a:buFont typeface="Wingdings" pitchFamily="2" charset="2"/>
              <a:buNone/>
            </a:pPr>
            <a:r>
              <a:rPr lang="ja-JP" altLang="en-US" sz="2400" smtClean="0">
                <a:latin typeface="ＭＳ Ｐゴシック" charset="-128"/>
                <a:ea typeface="ＭＳ Ｐゴシック" charset="-128"/>
              </a:rPr>
              <a:t>３－４　　先行技術文献調査用サイトへのアクセス</a:t>
            </a:r>
            <a:endParaRPr lang="ja-JP" altLang="en-US" sz="2000" smtClean="0">
              <a:latin typeface="ＭＳ Ｐゴシック" charset="-128"/>
              <a:ea typeface="ＭＳ Ｐゴシック" charset="-128"/>
            </a:endParaRPr>
          </a:p>
        </p:txBody>
      </p:sp>
      <p:pic>
        <p:nvPicPr>
          <p:cNvPr id="84995"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2" name="スライド番号プレースホルダー 1"/>
          <p:cNvSpPr>
            <a:spLocks noGrp="1"/>
          </p:cNvSpPr>
          <p:nvPr>
            <p:ph type="sldNum" sz="quarter" idx="12"/>
          </p:nvPr>
        </p:nvSpPr>
        <p:spPr>
          <a:xfrm>
            <a:off x="9285288" y="6497638"/>
            <a:ext cx="577850" cy="244475"/>
          </a:xfrm>
        </p:spPr>
        <p:txBody>
          <a:bodyPr>
            <a:normAutofit fontScale="85000" lnSpcReduction="20000"/>
          </a:bodyPr>
          <a:lstStyle/>
          <a:p>
            <a:pPr>
              <a:defRPr/>
            </a:pPr>
            <a:fld id="{30934D34-D636-4417-BD09-C35D147AA2BE}" type="slidenum">
              <a:rPr lang="en-US" altLang="ja-JP"/>
              <a:pPr>
                <a:defRPr/>
              </a:pPr>
              <a:t>3</a:t>
            </a:fld>
            <a:endParaRPr lang="en-US" altLang="ja-JP"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（４）検索した結果１２０件の公報がヒットした。</a:t>
            </a:r>
          </a:p>
        </p:txBody>
      </p:sp>
      <p:sp>
        <p:nvSpPr>
          <p:cNvPr id="140290" name="Rectangle 19"/>
          <p:cNvSpPr>
            <a:spLocks noChangeArrowheads="1"/>
          </p:cNvSpPr>
          <p:nvPr/>
        </p:nvSpPr>
        <p:spPr bwMode="auto">
          <a:xfrm>
            <a:off x="1706563" y="115888"/>
            <a:ext cx="4470400" cy="6477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検索の例１（特許検索）</a:t>
            </a:r>
          </a:p>
        </p:txBody>
      </p:sp>
      <p:sp>
        <p:nvSpPr>
          <p:cNvPr id="140291"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1" name="AutoShape 18"/>
          <p:cNvSpPr>
            <a:spLocks noChangeArrowheads="1"/>
          </p:cNvSpPr>
          <p:nvPr/>
        </p:nvSpPr>
        <p:spPr bwMode="auto">
          <a:xfrm>
            <a:off x="1747838" y="2062163"/>
            <a:ext cx="2160587" cy="357187"/>
          </a:xfrm>
          <a:prstGeom prst="wedgeRectCallout">
            <a:avLst>
              <a:gd name="adj1" fmla="val -48907"/>
              <a:gd name="adj2" fmla="val 466489"/>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pic>
        <p:nvPicPr>
          <p:cNvPr id="140293" name="Picture 2"/>
          <p:cNvPicPr>
            <a:picLocks noChangeAspect="1" noChangeArrowheads="1"/>
          </p:cNvPicPr>
          <p:nvPr/>
        </p:nvPicPr>
        <p:blipFill>
          <a:blip r:embed="rId3"/>
          <a:srcRect/>
          <a:stretch>
            <a:fillRect/>
          </a:stretch>
        </p:blipFill>
        <p:spPr bwMode="auto">
          <a:xfrm>
            <a:off x="415925" y="1624013"/>
            <a:ext cx="8893175" cy="5033962"/>
          </a:xfrm>
          <a:prstGeom prst="rect">
            <a:avLst/>
          </a:prstGeom>
          <a:noFill/>
          <a:ln w="9525">
            <a:noFill/>
            <a:miter lim="800000"/>
            <a:headEnd/>
            <a:tailEnd/>
          </a:ln>
        </p:spPr>
      </p:pic>
      <p:sp>
        <p:nvSpPr>
          <p:cNvPr id="7" name="AutoShape 18"/>
          <p:cNvSpPr>
            <a:spLocks noChangeArrowheads="1"/>
          </p:cNvSpPr>
          <p:nvPr/>
        </p:nvSpPr>
        <p:spPr bwMode="auto">
          <a:xfrm>
            <a:off x="4232275" y="5876925"/>
            <a:ext cx="2160588" cy="358775"/>
          </a:xfrm>
          <a:prstGeom prst="wedgeRectCallout">
            <a:avLst>
              <a:gd name="adj1" fmla="val -179722"/>
              <a:gd name="adj2" fmla="val 38155"/>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検索結果が表示される。</a:t>
            </a:r>
          </a:p>
        </p:txBody>
      </p:sp>
      <p:sp>
        <p:nvSpPr>
          <p:cNvPr id="8" name="円/楕円 7"/>
          <p:cNvSpPr/>
          <p:nvPr/>
        </p:nvSpPr>
        <p:spPr>
          <a:xfrm flipV="1">
            <a:off x="962025" y="6235700"/>
            <a:ext cx="1738313"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w Cen MT" pitchFamily="34" charset="0"/>
              <a:ea typeface="SimSun" pitchFamily="2" charset="-122"/>
            </a:endParaRPr>
          </a:p>
        </p:txBody>
      </p:sp>
      <p:sp>
        <p:nvSpPr>
          <p:cNvPr id="9"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7BB1D28F-0387-4775-B3A6-8EA0585752AE}" type="slidenum">
              <a:rPr lang="en-US" altLang="ja-JP"/>
              <a:pPr>
                <a:defRPr/>
              </a:pPr>
              <a:t>30</a:t>
            </a:fld>
            <a:endParaRPr lang="en-US" altLang="ja-JP"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 Box 3"/>
          <p:cNvSpPr txBox="1">
            <a:spLocks noChangeArrowheads="1"/>
          </p:cNvSpPr>
          <p:nvPr/>
        </p:nvSpPr>
        <p:spPr bwMode="auto">
          <a:xfrm>
            <a:off x="874713" y="102552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（５）ヒットした公報の一覧表示画面</a:t>
            </a:r>
          </a:p>
        </p:txBody>
      </p:sp>
      <p:sp>
        <p:nvSpPr>
          <p:cNvPr id="142338" name="Rectangle 19"/>
          <p:cNvSpPr>
            <a:spLocks noChangeArrowheads="1"/>
          </p:cNvSpPr>
          <p:nvPr/>
        </p:nvSpPr>
        <p:spPr bwMode="auto">
          <a:xfrm>
            <a:off x="1706563" y="115888"/>
            <a:ext cx="4470400" cy="6477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検索の例１（特許検索）</a:t>
            </a:r>
          </a:p>
        </p:txBody>
      </p:sp>
      <p:sp>
        <p:nvSpPr>
          <p:cNvPr id="142339"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1" name="AutoShape 18"/>
          <p:cNvSpPr>
            <a:spLocks noChangeArrowheads="1"/>
          </p:cNvSpPr>
          <p:nvPr/>
        </p:nvSpPr>
        <p:spPr bwMode="auto">
          <a:xfrm>
            <a:off x="1747838" y="2062163"/>
            <a:ext cx="2160587" cy="357187"/>
          </a:xfrm>
          <a:prstGeom prst="wedgeRectCallout">
            <a:avLst>
              <a:gd name="adj1" fmla="val -48907"/>
              <a:gd name="adj2" fmla="val 466489"/>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pic>
        <p:nvPicPr>
          <p:cNvPr id="142341" name="Picture 2"/>
          <p:cNvPicPr>
            <a:picLocks noChangeAspect="1" noChangeArrowheads="1"/>
          </p:cNvPicPr>
          <p:nvPr/>
        </p:nvPicPr>
        <p:blipFill>
          <a:blip r:embed="rId3"/>
          <a:srcRect/>
          <a:stretch>
            <a:fillRect/>
          </a:stretch>
        </p:blipFill>
        <p:spPr bwMode="auto">
          <a:xfrm>
            <a:off x="631825" y="1438275"/>
            <a:ext cx="8426450" cy="5419725"/>
          </a:xfrm>
          <a:prstGeom prst="rect">
            <a:avLst/>
          </a:prstGeom>
          <a:noFill/>
          <a:ln w="9525">
            <a:noFill/>
            <a:miter lim="800000"/>
            <a:headEnd/>
            <a:tailEnd/>
          </a:ln>
        </p:spPr>
      </p:pic>
      <p:sp>
        <p:nvSpPr>
          <p:cNvPr id="7"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B0240841-E2CF-4A8E-8F13-DB38212AB555}" type="slidenum">
              <a:rPr lang="en-US" altLang="ja-JP"/>
              <a:pPr>
                <a:defRPr/>
              </a:pPr>
              <a:t>31</a:t>
            </a:fld>
            <a:endParaRPr lang="en-US" altLang="ja-JP"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3"/>
          <p:cNvSpPr txBox="1">
            <a:spLocks noChangeArrowheads="1"/>
          </p:cNvSpPr>
          <p:nvPr/>
        </p:nvSpPr>
        <p:spPr bwMode="auto">
          <a:xfrm>
            <a:off x="619125" y="1268413"/>
            <a:ext cx="9048750" cy="461962"/>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（６）一覧表示結果の文献番号をクリックしてその内容を表示</a:t>
            </a:r>
          </a:p>
        </p:txBody>
      </p:sp>
      <p:sp>
        <p:nvSpPr>
          <p:cNvPr id="144386" name="Rectangle 19"/>
          <p:cNvSpPr>
            <a:spLocks noChangeArrowheads="1"/>
          </p:cNvSpPr>
          <p:nvPr/>
        </p:nvSpPr>
        <p:spPr bwMode="auto">
          <a:xfrm>
            <a:off x="1706563" y="115888"/>
            <a:ext cx="4470400" cy="6477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検索の例１（特許検索）</a:t>
            </a:r>
          </a:p>
        </p:txBody>
      </p:sp>
      <p:sp>
        <p:nvSpPr>
          <p:cNvPr id="144387"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1" name="AutoShape 18"/>
          <p:cNvSpPr>
            <a:spLocks noChangeArrowheads="1"/>
          </p:cNvSpPr>
          <p:nvPr/>
        </p:nvSpPr>
        <p:spPr bwMode="auto">
          <a:xfrm>
            <a:off x="1747838" y="2062163"/>
            <a:ext cx="2160587" cy="357187"/>
          </a:xfrm>
          <a:prstGeom prst="wedgeRectCallout">
            <a:avLst>
              <a:gd name="adj1" fmla="val -48907"/>
              <a:gd name="adj2" fmla="val 466489"/>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pic>
        <p:nvPicPr>
          <p:cNvPr id="144389" name="Picture 4"/>
          <p:cNvPicPr>
            <a:picLocks noChangeAspect="1" noChangeArrowheads="1"/>
          </p:cNvPicPr>
          <p:nvPr/>
        </p:nvPicPr>
        <p:blipFill>
          <a:blip r:embed="rId3"/>
          <a:srcRect/>
          <a:stretch>
            <a:fillRect/>
          </a:stretch>
        </p:blipFill>
        <p:spPr bwMode="auto">
          <a:xfrm>
            <a:off x="200025" y="2046288"/>
            <a:ext cx="9445625" cy="3881437"/>
          </a:xfrm>
          <a:prstGeom prst="rect">
            <a:avLst/>
          </a:prstGeom>
          <a:noFill/>
          <a:ln w="9525">
            <a:noFill/>
            <a:miter lim="800000"/>
            <a:headEnd/>
            <a:tailEnd/>
          </a:ln>
        </p:spPr>
      </p:pic>
      <p:sp>
        <p:nvSpPr>
          <p:cNvPr id="144390" name="Oval 5"/>
          <p:cNvSpPr>
            <a:spLocks noChangeArrowheads="1"/>
          </p:cNvSpPr>
          <p:nvPr/>
        </p:nvSpPr>
        <p:spPr bwMode="auto">
          <a:xfrm>
            <a:off x="22225" y="3500438"/>
            <a:ext cx="2449513" cy="287337"/>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8"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3FF1B53F-AF37-45C5-B790-F70330C395A2}" type="slidenum">
              <a:rPr lang="en-US" altLang="ja-JP"/>
              <a:pPr>
                <a:defRPr/>
              </a:pPr>
              <a:t>32</a:t>
            </a:fld>
            <a:endParaRPr lang="en-US" altLang="ja-JP"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（７）類似の発明を記載した公報を発見</a:t>
            </a:r>
          </a:p>
        </p:txBody>
      </p:sp>
      <p:sp>
        <p:nvSpPr>
          <p:cNvPr id="146434" name="Rectangle 19"/>
          <p:cNvSpPr>
            <a:spLocks noChangeArrowheads="1"/>
          </p:cNvSpPr>
          <p:nvPr/>
        </p:nvSpPr>
        <p:spPr bwMode="auto">
          <a:xfrm>
            <a:off x="1712913" y="115888"/>
            <a:ext cx="4470400" cy="6477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検索の例１（特許検索）</a:t>
            </a:r>
          </a:p>
        </p:txBody>
      </p:sp>
      <p:sp>
        <p:nvSpPr>
          <p:cNvPr id="146435"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pic>
        <p:nvPicPr>
          <p:cNvPr id="146436" name="Picture 2"/>
          <p:cNvPicPr>
            <a:picLocks noChangeAspect="1" noChangeArrowheads="1"/>
          </p:cNvPicPr>
          <p:nvPr/>
        </p:nvPicPr>
        <p:blipFill>
          <a:blip r:embed="rId3"/>
          <a:srcRect/>
          <a:stretch>
            <a:fillRect/>
          </a:stretch>
        </p:blipFill>
        <p:spPr bwMode="auto">
          <a:xfrm>
            <a:off x="884238" y="1665288"/>
            <a:ext cx="8553450" cy="5121275"/>
          </a:xfrm>
          <a:prstGeom prst="rect">
            <a:avLst/>
          </a:prstGeom>
          <a:noFill/>
          <a:ln w="9525">
            <a:noFill/>
            <a:miter lim="800000"/>
            <a:headEnd/>
            <a:tailEnd/>
          </a:ln>
        </p:spPr>
      </p:pic>
      <p:sp>
        <p:nvSpPr>
          <p:cNvPr id="6"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907B6B63-6A55-45C1-889C-8D79331AC7D0}" type="slidenum">
              <a:rPr lang="en-US" altLang="ja-JP"/>
              <a:pPr>
                <a:defRPr/>
              </a:pPr>
              <a:t>33</a:t>
            </a:fld>
            <a:endParaRPr lang="en-US" altLang="ja-JP"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p:cNvPicPr>
            <a:picLocks noChangeAspect="1" noChangeArrowheads="1"/>
          </p:cNvPicPr>
          <p:nvPr/>
        </p:nvPicPr>
        <p:blipFill>
          <a:blip r:embed="rId3"/>
          <a:srcRect/>
          <a:stretch>
            <a:fillRect/>
          </a:stretch>
        </p:blipFill>
        <p:spPr bwMode="auto">
          <a:xfrm>
            <a:off x="884238" y="1795463"/>
            <a:ext cx="6551612" cy="4973637"/>
          </a:xfrm>
          <a:prstGeom prst="rect">
            <a:avLst/>
          </a:prstGeom>
          <a:noFill/>
          <a:ln w="9525">
            <a:noFill/>
            <a:miter lim="800000"/>
            <a:headEnd/>
            <a:tailEnd/>
          </a:ln>
        </p:spPr>
      </p:pic>
      <p:sp>
        <p:nvSpPr>
          <p:cNvPr id="148482" name="Text Box 3"/>
          <p:cNvSpPr txBox="1">
            <a:spLocks noChangeArrowheads="1"/>
          </p:cNvSpPr>
          <p:nvPr/>
        </p:nvSpPr>
        <p:spPr bwMode="auto">
          <a:xfrm>
            <a:off x="631825"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（８）公報の連続表示方法（スクリーニング）</a:t>
            </a:r>
          </a:p>
        </p:txBody>
      </p:sp>
      <p:sp>
        <p:nvSpPr>
          <p:cNvPr id="148483" name="Rectangle 19"/>
          <p:cNvSpPr>
            <a:spLocks noChangeArrowheads="1"/>
          </p:cNvSpPr>
          <p:nvPr/>
        </p:nvSpPr>
        <p:spPr bwMode="auto">
          <a:xfrm>
            <a:off x="1706563" y="115888"/>
            <a:ext cx="4470400" cy="6477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検索の例１（特許検索）</a:t>
            </a:r>
          </a:p>
        </p:txBody>
      </p:sp>
      <p:sp>
        <p:nvSpPr>
          <p:cNvPr id="148484"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1" name="AutoShape 18"/>
          <p:cNvSpPr>
            <a:spLocks noChangeArrowheads="1"/>
          </p:cNvSpPr>
          <p:nvPr/>
        </p:nvSpPr>
        <p:spPr bwMode="auto">
          <a:xfrm>
            <a:off x="5059363" y="4365625"/>
            <a:ext cx="3600450" cy="719138"/>
          </a:xfrm>
          <a:prstGeom prst="wedgeRectCallout">
            <a:avLst>
              <a:gd name="adj1" fmla="val -129375"/>
              <a:gd name="adj2" fmla="val 230458"/>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このボタンをクリックすることで、文献を連続して表示できる。</a:t>
            </a:r>
          </a:p>
        </p:txBody>
      </p:sp>
      <p:sp>
        <p:nvSpPr>
          <p:cNvPr id="7"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EF26605C-A4DE-497D-AD7A-7275477D9199}" type="slidenum">
              <a:rPr lang="en-US" altLang="ja-JP"/>
              <a:pPr>
                <a:defRPr/>
              </a:pPr>
              <a:t>34</a:t>
            </a:fld>
            <a:endParaRPr lang="en-US" altLang="ja-JP"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3"/>
          <p:cNvPicPr>
            <a:picLocks noChangeAspect="1" noChangeArrowheads="1"/>
          </p:cNvPicPr>
          <p:nvPr/>
        </p:nvPicPr>
        <p:blipFill>
          <a:blip r:embed="rId3">
            <a:lum bright="-24000" contrast="36000"/>
          </a:blip>
          <a:srcRect/>
          <a:stretch>
            <a:fillRect/>
          </a:stretch>
        </p:blipFill>
        <p:spPr bwMode="auto">
          <a:xfrm>
            <a:off x="344488" y="1793875"/>
            <a:ext cx="9283700" cy="4486275"/>
          </a:xfrm>
          <a:prstGeom prst="rect">
            <a:avLst/>
          </a:prstGeom>
          <a:noFill/>
          <a:ln w="9525">
            <a:solidFill>
              <a:schemeClr val="tx1"/>
            </a:solidFill>
            <a:miter lim="800000"/>
            <a:headEnd/>
            <a:tailEnd/>
          </a:ln>
        </p:spPr>
      </p:pic>
      <p:sp>
        <p:nvSpPr>
          <p:cNvPr id="150530" name="Oval 24"/>
          <p:cNvSpPr>
            <a:spLocks noChangeArrowheads="1"/>
          </p:cNvSpPr>
          <p:nvPr/>
        </p:nvSpPr>
        <p:spPr bwMode="auto">
          <a:xfrm>
            <a:off x="1209675" y="4941888"/>
            <a:ext cx="1638300"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50531" name="Oval 25"/>
          <p:cNvSpPr>
            <a:spLocks noChangeArrowheads="1"/>
          </p:cNvSpPr>
          <p:nvPr/>
        </p:nvSpPr>
        <p:spPr bwMode="auto">
          <a:xfrm>
            <a:off x="5240338" y="5194300"/>
            <a:ext cx="1639887"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50532" name="Text Box 6"/>
          <p:cNvSpPr txBox="1">
            <a:spLocks noChangeArrowheads="1"/>
          </p:cNvSpPr>
          <p:nvPr/>
        </p:nvSpPr>
        <p:spPr bwMode="gray">
          <a:xfrm>
            <a:off x="0" y="1341438"/>
            <a:ext cx="9906000" cy="434975"/>
          </a:xfrm>
          <a:prstGeom prst="rect">
            <a:avLst/>
          </a:prstGeom>
          <a:noFill/>
          <a:ln w="9525">
            <a:noFill/>
            <a:miter lim="800000"/>
            <a:headEnd/>
            <a:tailEnd/>
          </a:ln>
        </p:spPr>
        <p:txBody>
          <a:bodyPr lIns="68415" tIns="34208" rIns="68415" bIns="34208">
            <a:spAutoFit/>
          </a:bodyPr>
          <a:lstStyle/>
          <a:p>
            <a:pPr defTabSz="684213" eaLnBrk="0" hangingPunct="0"/>
            <a:r>
              <a:rPr lang="ja-JP" altLang="en-US" sz="2400" b="1">
                <a:latin typeface="Arial" charset="0"/>
                <a:ea typeface="ＭＳ Ｐゴシック" charset="-128"/>
              </a:rPr>
              <a:t>（９）パテントマップガイダンスで、</a:t>
            </a:r>
            <a:r>
              <a:rPr lang="ja-JP" altLang="en-US" sz="2400" b="1">
                <a:latin typeface="ＭＳ Ｐゴシック" charset="-128"/>
                <a:ea typeface="ＭＳ Ｐゴシック" charset="-128"/>
              </a:rPr>
              <a:t>“</a:t>
            </a:r>
            <a:r>
              <a:rPr lang="ja-JP" altLang="en-US" sz="2400" b="1">
                <a:latin typeface="Arial" charset="0"/>
                <a:ea typeface="ＭＳ Ｐゴシック" charset="-128"/>
              </a:rPr>
              <a:t>傘</a:t>
            </a:r>
            <a:r>
              <a:rPr lang="ja-JP" altLang="en-US" sz="2400" b="1">
                <a:latin typeface="ＭＳ Ｐゴシック" charset="-128"/>
                <a:ea typeface="ＭＳ Ｐゴシック" charset="-128"/>
              </a:rPr>
              <a:t>”</a:t>
            </a:r>
            <a:r>
              <a:rPr lang="ja-JP" altLang="en-US" sz="2400" b="1">
                <a:latin typeface="Arial" charset="0"/>
                <a:ea typeface="ＭＳ Ｐゴシック" charset="-128"/>
              </a:rPr>
              <a:t>の「分類」もしくは「Ｆターム」を特定。</a:t>
            </a:r>
            <a:endParaRPr lang="en-US" altLang="zh-CN" sz="2400" b="1">
              <a:latin typeface="Arial" charset="0"/>
              <a:ea typeface="ＭＳ Ｐゴシック" charset="-128"/>
            </a:endParaRPr>
          </a:p>
        </p:txBody>
      </p:sp>
      <p:sp>
        <p:nvSpPr>
          <p:cNvPr id="150533" name="Text Box 7"/>
          <p:cNvSpPr txBox="1">
            <a:spLocks noChangeArrowheads="1"/>
          </p:cNvSpPr>
          <p:nvPr/>
        </p:nvSpPr>
        <p:spPr bwMode="gray">
          <a:xfrm>
            <a:off x="488950" y="817563"/>
            <a:ext cx="368300" cy="434975"/>
          </a:xfrm>
          <a:prstGeom prst="rect">
            <a:avLst/>
          </a:prstGeom>
          <a:noFill/>
          <a:ln w="9525">
            <a:noFill/>
            <a:miter lim="800000"/>
            <a:headEnd/>
            <a:tailEnd/>
          </a:ln>
        </p:spPr>
        <p:txBody>
          <a:bodyPr wrap="none" lIns="68415" tIns="34208" rIns="68415" bIns="34208">
            <a:spAutoFit/>
          </a:bodyPr>
          <a:lstStyle/>
          <a:p>
            <a:pPr algn="ctr" defTabSz="684213" eaLnBrk="0" hangingPunct="0"/>
            <a:r>
              <a:rPr kumimoji="0" lang="ja-JP" altLang="en-US" sz="2400">
                <a:solidFill>
                  <a:schemeClr val="bg1"/>
                </a:solidFill>
                <a:latin typeface="Arial" charset="0"/>
                <a:ea typeface="ＭＳ Ｐゴシック" charset="-128"/>
              </a:rPr>
              <a:t>　</a:t>
            </a:r>
          </a:p>
        </p:txBody>
      </p:sp>
      <p:sp>
        <p:nvSpPr>
          <p:cNvPr id="150534" name="Rectangle 8"/>
          <p:cNvSpPr>
            <a:spLocks noChangeArrowheads="1"/>
          </p:cNvSpPr>
          <p:nvPr/>
        </p:nvSpPr>
        <p:spPr bwMode="auto">
          <a:xfrm>
            <a:off x="1136650" y="115888"/>
            <a:ext cx="5616575" cy="646112"/>
          </a:xfrm>
          <a:prstGeom prst="rect">
            <a:avLst/>
          </a:prstGeom>
          <a:noFill/>
          <a:ln w="9525">
            <a:noFill/>
            <a:miter lim="800000"/>
            <a:headEnd/>
            <a:tailEnd/>
          </a:ln>
        </p:spPr>
        <p:txBody>
          <a:bodyPr>
            <a:spAutoFit/>
          </a:bodyP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150535"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781C778F-124B-4783-BF67-2B94FEFD6D26}" type="slidenum">
              <a:rPr lang="en-US" altLang="ja-JP"/>
              <a:pPr>
                <a:defRPr/>
              </a:pPr>
              <a:t>35</a:t>
            </a:fld>
            <a:endParaRPr lang="en-US" altLang="ja-JP"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6" descr="PMGS2"/>
          <p:cNvPicPr>
            <a:picLocks noChangeAspect="1" noChangeArrowheads="1"/>
          </p:cNvPicPr>
          <p:nvPr/>
        </p:nvPicPr>
        <p:blipFill>
          <a:blip r:embed="rId3">
            <a:lum bright="-18000" contrast="36000"/>
          </a:blip>
          <a:srcRect/>
          <a:stretch>
            <a:fillRect/>
          </a:stretch>
        </p:blipFill>
        <p:spPr bwMode="auto">
          <a:xfrm>
            <a:off x="200025" y="1773238"/>
            <a:ext cx="9144000" cy="4527550"/>
          </a:xfrm>
          <a:prstGeom prst="rect">
            <a:avLst/>
          </a:prstGeom>
          <a:noFill/>
          <a:ln w="9525">
            <a:solidFill>
              <a:schemeClr val="tx1"/>
            </a:solidFill>
            <a:miter lim="800000"/>
            <a:headEnd/>
            <a:tailEnd/>
          </a:ln>
        </p:spPr>
      </p:pic>
      <p:sp>
        <p:nvSpPr>
          <p:cNvPr id="152578" name="Text Box 3"/>
          <p:cNvSpPr txBox="1">
            <a:spLocks noChangeArrowheads="1"/>
          </p:cNvSpPr>
          <p:nvPr/>
        </p:nvSpPr>
        <p:spPr bwMode="auto">
          <a:xfrm>
            <a:off x="344488" y="1268413"/>
            <a:ext cx="8658225" cy="461962"/>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a:t>
            </a:r>
            <a:r>
              <a:rPr lang="en-US" altLang="ja-JP" sz="2400" b="1">
                <a:latin typeface="Arial" charset="0"/>
                <a:ea typeface="ＭＳ Ｐゴシック" charset="-128"/>
              </a:rPr>
              <a:t>10</a:t>
            </a:r>
            <a:r>
              <a:rPr lang="ja-JP" altLang="en-US" sz="2400" b="1">
                <a:latin typeface="Arial" charset="0"/>
                <a:ea typeface="ＭＳ Ｐゴシック" charset="-128"/>
              </a:rPr>
              <a:t>）分類は「Ａ４５Ｂ」付近で、Ｆタームのテーマコードは「３Ｂ１０４」。</a:t>
            </a:r>
          </a:p>
        </p:txBody>
      </p:sp>
      <p:sp>
        <p:nvSpPr>
          <p:cNvPr id="152579" name="Oval 5"/>
          <p:cNvSpPr>
            <a:spLocks noChangeArrowheads="1"/>
          </p:cNvSpPr>
          <p:nvPr/>
        </p:nvSpPr>
        <p:spPr bwMode="auto">
          <a:xfrm>
            <a:off x="3729038" y="2708275"/>
            <a:ext cx="1944687" cy="792163"/>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52580" name="Oval 7"/>
          <p:cNvSpPr>
            <a:spLocks noChangeArrowheads="1"/>
          </p:cNvSpPr>
          <p:nvPr/>
        </p:nvSpPr>
        <p:spPr bwMode="auto">
          <a:xfrm>
            <a:off x="8266113" y="3357563"/>
            <a:ext cx="1639887"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52581" name="Rectangle 19"/>
          <p:cNvSpPr>
            <a:spLocks noChangeArrowheads="1"/>
          </p:cNvSpPr>
          <p:nvPr/>
        </p:nvSpPr>
        <p:spPr bwMode="auto">
          <a:xfrm>
            <a:off x="200025" y="115888"/>
            <a:ext cx="7445375"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152582"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B9CC3288-AE35-4EB5-8742-7585CF22E460}" type="slidenum">
              <a:rPr lang="en-US" altLang="ja-JP"/>
              <a:pPr>
                <a:defRPr/>
              </a:pPr>
              <a:t>36</a:t>
            </a:fld>
            <a:endParaRPr lang="en-US" altLang="ja-JP"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7" descr="PMGS3"/>
          <p:cNvPicPr>
            <a:picLocks noChangeAspect="1" noChangeArrowheads="1"/>
          </p:cNvPicPr>
          <p:nvPr/>
        </p:nvPicPr>
        <p:blipFill>
          <a:blip r:embed="rId3">
            <a:lum bright="-24000" contrast="36000"/>
          </a:blip>
          <a:srcRect/>
          <a:stretch>
            <a:fillRect/>
          </a:stretch>
        </p:blipFill>
        <p:spPr bwMode="auto">
          <a:xfrm>
            <a:off x="200025" y="1844675"/>
            <a:ext cx="9440863" cy="4518025"/>
          </a:xfrm>
          <a:prstGeom prst="rect">
            <a:avLst/>
          </a:prstGeom>
          <a:noFill/>
          <a:ln w="9525">
            <a:solidFill>
              <a:schemeClr val="tx1"/>
            </a:solidFill>
            <a:miter lim="800000"/>
            <a:headEnd/>
            <a:tailEnd/>
          </a:ln>
        </p:spPr>
      </p:pic>
      <p:sp>
        <p:nvSpPr>
          <p:cNvPr id="154626" name="Text Box 4"/>
          <p:cNvSpPr txBox="1">
            <a:spLocks noChangeArrowheads="1"/>
          </p:cNvSpPr>
          <p:nvPr/>
        </p:nvSpPr>
        <p:spPr bwMode="auto">
          <a:xfrm>
            <a:off x="776288" y="1412875"/>
            <a:ext cx="7096125" cy="457200"/>
          </a:xfrm>
          <a:prstGeom prst="rect">
            <a:avLst/>
          </a:prstGeom>
          <a:noFill/>
          <a:ln w="9525">
            <a:noFill/>
            <a:miter lim="800000"/>
            <a:headEnd/>
            <a:tailEnd/>
          </a:ln>
        </p:spPr>
        <p:txBody>
          <a:bodyPr>
            <a:spAutoFit/>
          </a:bodyPr>
          <a:lstStyle/>
          <a:p>
            <a:pPr>
              <a:spcBef>
                <a:spcPct val="50000"/>
              </a:spcBef>
            </a:pPr>
            <a:r>
              <a:rPr lang="ja-JP" altLang="en-US" sz="2400" b="1">
                <a:latin typeface="ＭＳ Ｐゴシック" charset="-128"/>
                <a:ea typeface="ＭＳ Ｐゴシック" charset="-128"/>
              </a:rPr>
              <a:t>（</a:t>
            </a:r>
            <a:r>
              <a:rPr lang="en-US" altLang="ja-JP" sz="2400" b="1">
                <a:latin typeface="ＭＳ Ｐゴシック" charset="-128"/>
                <a:ea typeface="ＭＳ Ｐゴシック" charset="-128"/>
              </a:rPr>
              <a:t>11</a:t>
            </a:r>
            <a:r>
              <a:rPr lang="ja-JP" altLang="en-US" sz="2400" b="1">
                <a:latin typeface="ＭＳ Ｐゴシック" charset="-128"/>
                <a:ea typeface="ＭＳ Ｐゴシック" charset="-128"/>
              </a:rPr>
              <a:t>）適切な観点は「</a:t>
            </a:r>
            <a:r>
              <a:rPr lang="en-US" altLang="ja-JP" sz="2400" b="1">
                <a:latin typeface="ＭＳ Ｐゴシック" charset="-128"/>
                <a:ea typeface="ＭＳ Ｐゴシック" charset="-128"/>
              </a:rPr>
              <a:t>AA08</a:t>
            </a:r>
            <a:r>
              <a:rPr lang="ja-JP" altLang="en-US" sz="2400" b="1">
                <a:latin typeface="ＭＳ Ｐゴシック" charset="-128"/>
                <a:ea typeface="ＭＳ Ｐゴシック" charset="-128"/>
              </a:rPr>
              <a:t>」と「</a:t>
            </a:r>
            <a:r>
              <a:rPr lang="en-US" altLang="ja-JP" sz="2400" b="1">
                <a:latin typeface="ＭＳ Ｐゴシック" charset="-128"/>
                <a:ea typeface="ＭＳ Ｐゴシック" charset="-128"/>
              </a:rPr>
              <a:t>BC03</a:t>
            </a:r>
            <a:r>
              <a:rPr lang="ja-JP" altLang="en-US" sz="2400" b="1">
                <a:latin typeface="ＭＳ Ｐゴシック" charset="-128"/>
                <a:ea typeface="ＭＳ Ｐゴシック" charset="-128"/>
              </a:rPr>
              <a:t>」</a:t>
            </a:r>
          </a:p>
        </p:txBody>
      </p:sp>
      <p:sp>
        <p:nvSpPr>
          <p:cNvPr id="154627" name="Oval 5"/>
          <p:cNvSpPr>
            <a:spLocks noChangeArrowheads="1"/>
          </p:cNvSpPr>
          <p:nvPr/>
        </p:nvSpPr>
        <p:spPr bwMode="auto">
          <a:xfrm>
            <a:off x="2768600" y="4149725"/>
            <a:ext cx="1639888" cy="722313"/>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54628" name="Oval 6"/>
          <p:cNvSpPr>
            <a:spLocks noChangeArrowheads="1"/>
          </p:cNvSpPr>
          <p:nvPr/>
        </p:nvSpPr>
        <p:spPr bwMode="auto">
          <a:xfrm>
            <a:off x="7256463" y="2565400"/>
            <a:ext cx="1638300"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54629" name="Rectangle 19"/>
          <p:cNvSpPr>
            <a:spLocks noChangeArrowheads="1"/>
          </p:cNvSpPr>
          <p:nvPr/>
        </p:nvSpPr>
        <p:spPr bwMode="auto">
          <a:xfrm>
            <a:off x="-947738" y="115888"/>
            <a:ext cx="9788526"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154630"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0E1BBC11-16E3-42E7-99BE-AB83CEFE0B8F}" type="slidenum">
              <a:rPr lang="en-US" altLang="ja-JP"/>
              <a:pPr>
                <a:defRPr/>
              </a:pPr>
              <a:t>37</a:t>
            </a:fld>
            <a:endParaRPr lang="en-US" altLang="ja-JP"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7"/>
          <p:cNvPicPr>
            <a:picLocks noChangeAspect="1" noChangeArrowheads="1"/>
          </p:cNvPicPr>
          <p:nvPr/>
        </p:nvPicPr>
        <p:blipFill>
          <a:blip r:embed="rId3">
            <a:lum bright="-12000" contrast="12000"/>
          </a:blip>
          <a:srcRect/>
          <a:stretch>
            <a:fillRect/>
          </a:stretch>
        </p:blipFill>
        <p:spPr bwMode="auto">
          <a:xfrm>
            <a:off x="560388" y="1700213"/>
            <a:ext cx="8582025" cy="4868862"/>
          </a:xfrm>
          <a:prstGeom prst="rect">
            <a:avLst/>
          </a:prstGeom>
          <a:noFill/>
          <a:ln w="9525">
            <a:solidFill>
              <a:schemeClr val="tx1"/>
            </a:solidFill>
            <a:miter lim="800000"/>
            <a:headEnd/>
            <a:tailEnd/>
          </a:ln>
        </p:spPr>
      </p:pic>
      <p:sp>
        <p:nvSpPr>
          <p:cNvPr id="156674" name="Oval 5"/>
          <p:cNvSpPr>
            <a:spLocks noChangeArrowheads="1"/>
          </p:cNvSpPr>
          <p:nvPr/>
        </p:nvSpPr>
        <p:spPr bwMode="auto">
          <a:xfrm>
            <a:off x="273050" y="4149725"/>
            <a:ext cx="1639888" cy="722313"/>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56675" name="Oval 6"/>
          <p:cNvSpPr>
            <a:spLocks noChangeArrowheads="1"/>
          </p:cNvSpPr>
          <p:nvPr/>
        </p:nvSpPr>
        <p:spPr bwMode="auto">
          <a:xfrm>
            <a:off x="200025" y="5229225"/>
            <a:ext cx="1639888"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56676" name="Rectangle 19"/>
          <p:cNvSpPr>
            <a:spLocks noChangeArrowheads="1"/>
          </p:cNvSpPr>
          <p:nvPr/>
        </p:nvSpPr>
        <p:spPr bwMode="auto">
          <a:xfrm>
            <a:off x="-808038" y="115888"/>
            <a:ext cx="94376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156677" name="Text Box 4"/>
          <p:cNvSpPr txBox="1">
            <a:spLocks noChangeArrowheads="1"/>
          </p:cNvSpPr>
          <p:nvPr/>
        </p:nvSpPr>
        <p:spPr bwMode="auto">
          <a:xfrm>
            <a:off x="128588" y="1125538"/>
            <a:ext cx="9777412" cy="461962"/>
          </a:xfrm>
          <a:prstGeom prst="rect">
            <a:avLst/>
          </a:prstGeom>
          <a:noFill/>
          <a:ln w="9525">
            <a:noFill/>
            <a:miter lim="800000"/>
            <a:headEnd/>
            <a:tailEnd/>
          </a:ln>
        </p:spPr>
        <p:txBody>
          <a:bodyPr>
            <a:spAutoFit/>
          </a:bodyPr>
          <a:lstStyle/>
          <a:p>
            <a:pPr>
              <a:spcBef>
                <a:spcPct val="50000"/>
              </a:spcBef>
            </a:pPr>
            <a:r>
              <a:rPr lang="ja-JP" altLang="en-US" sz="2400" b="1">
                <a:latin typeface="ＭＳ Ｐゴシック" charset="-128"/>
                <a:ea typeface="ＭＳ Ｐゴシック" charset="-128"/>
              </a:rPr>
              <a:t>（</a:t>
            </a:r>
            <a:r>
              <a:rPr lang="en-US" altLang="ja-JP" sz="2400" b="1">
                <a:latin typeface="ＭＳ Ｐゴシック" charset="-128"/>
                <a:ea typeface="ＭＳ Ｐゴシック" charset="-128"/>
              </a:rPr>
              <a:t>12</a:t>
            </a:r>
            <a:r>
              <a:rPr lang="ja-JP" altLang="en-US" sz="2400" b="1">
                <a:latin typeface="ＭＳ Ｐゴシック" charset="-128"/>
                <a:ea typeface="ＭＳ Ｐゴシック" charset="-128"/>
              </a:rPr>
              <a:t>）特許分類検索により３Ｂ</a:t>
            </a:r>
            <a:r>
              <a:rPr lang="en-US" altLang="ja-JP" sz="2400" b="1">
                <a:latin typeface="ＭＳ Ｐゴシック" charset="-128"/>
                <a:ea typeface="ＭＳ Ｐゴシック" charset="-128"/>
              </a:rPr>
              <a:t>104</a:t>
            </a:r>
            <a:r>
              <a:rPr lang="ja-JP" altLang="en-US" sz="2400" b="1">
                <a:latin typeface="ＭＳ Ｐゴシック" charset="-128"/>
                <a:ea typeface="ＭＳ Ｐゴシック" charset="-128"/>
              </a:rPr>
              <a:t>のテーマを「</a:t>
            </a:r>
            <a:r>
              <a:rPr lang="en-US" altLang="ja-JP" sz="2400" b="1">
                <a:latin typeface="ＭＳ Ｐゴシック" charset="-128"/>
                <a:ea typeface="ＭＳ Ｐゴシック" charset="-128"/>
              </a:rPr>
              <a:t>AA08</a:t>
            </a:r>
            <a:r>
              <a:rPr lang="ja-JP" altLang="en-US" sz="2400" b="1">
                <a:latin typeface="ＭＳ Ｐゴシック" charset="-128"/>
                <a:ea typeface="ＭＳ Ｐゴシック" charset="-128"/>
              </a:rPr>
              <a:t>」と「</a:t>
            </a:r>
            <a:r>
              <a:rPr lang="en-US" altLang="ja-JP" sz="2400" b="1">
                <a:latin typeface="ＭＳ Ｐゴシック" charset="-128"/>
                <a:ea typeface="ＭＳ Ｐゴシック" charset="-128"/>
              </a:rPr>
              <a:t>BC03</a:t>
            </a:r>
            <a:r>
              <a:rPr lang="ja-JP" altLang="en-US" sz="2400" b="1">
                <a:latin typeface="ＭＳ Ｐゴシック" charset="-128"/>
                <a:ea typeface="ＭＳ Ｐゴシック" charset="-128"/>
              </a:rPr>
              <a:t>」を用いて検索</a:t>
            </a:r>
          </a:p>
        </p:txBody>
      </p:sp>
      <p:sp>
        <p:nvSpPr>
          <p:cNvPr id="156678"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28150" y="6569075"/>
            <a:ext cx="577850" cy="244475"/>
          </a:xfrm>
        </p:spPr>
        <p:txBody>
          <a:bodyPr>
            <a:normAutofit fontScale="85000" lnSpcReduction="20000"/>
          </a:bodyPr>
          <a:lstStyle/>
          <a:p>
            <a:pPr>
              <a:defRPr/>
            </a:pPr>
            <a:fld id="{9D28F6AC-F074-4463-A83E-FAD79E300AEE}" type="slidenum">
              <a:rPr lang="en-US" altLang="ja-JP"/>
              <a:pPr>
                <a:defRPr/>
              </a:pPr>
              <a:t>38</a:t>
            </a:fld>
            <a:endParaRPr lang="en-US" altLang="ja-JP"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Box 4"/>
          <p:cNvSpPr txBox="1">
            <a:spLocks noChangeArrowheads="1"/>
          </p:cNvSpPr>
          <p:nvPr/>
        </p:nvSpPr>
        <p:spPr bwMode="auto">
          <a:xfrm>
            <a:off x="920750" y="1196975"/>
            <a:ext cx="7059613" cy="457200"/>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a:t>
            </a:r>
            <a:r>
              <a:rPr lang="en-US" altLang="ja-JP" sz="2400" b="1">
                <a:latin typeface="Arial" charset="0"/>
                <a:ea typeface="ＭＳ Ｐゴシック" charset="-128"/>
              </a:rPr>
              <a:t>13</a:t>
            </a:r>
            <a:r>
              <a:rPr lang="ja-JP" altLang="en-US" sz="2400" b="1">
                <a:latin typeface="Arial" charset="0"/>
                <a:ea typeface="ＭＳ Ｐゴシック" charset="-128"/>
              </a:rPr>
              <a:t>）ヒット件数は５０件</a:t>
            </a:r>
          </a:p>
        </p:txBody>
      </p:sp>
      <p:pic>
        <p:nvPicPr>
          <p:cNvPr id="158722" name="Picture 8"/>
          <p:cNvPicPr>
            <a:picLocks noChangeAspect="1" noChangeArrowheads="1"/>
          </p:cNvPicPr>
          <p:nvPr/>
        </p:nvPicPr>
        <p:blipFill>
          <a:blip r:embed="rId3">
            <a:lum bright="-18000" contrast="24000"/>
          </a:blip>
          <a:srcRect/>
          <a:stretch>
            <a:fillRect/>
          </a:stretch>
        </p:blipFill>
        <p:spPr bwMode="auto">
          <a:xfrm>
            <a:off x="1208088" y="1746250"/>
            <a:ext cx="5226050" cy="5111750"/>
          </a:xfrm>
          <a:prstGeom prst="rect">
            <a:avLst/>
          </a:prstGeom>
          <a:noFill/>
          <a:ln w="9525">
            <a:noFill/>
            <a:miter lim="800000"/>
            <a:headEnd/>
            <a:tailEnd/>
          </a:ln>
        </p:spPr>
      </p:pic>
      <p:sp>
        <p:nvSpPr>
          <p:cNvPr id="158723" name="Rectangle 19"/>
          <p:cNvSpPr>
            <a:spLocks noChangeArrowheads="1"/>
          </p:cNvSpPr>
          <p:nvPr/>
        </p:nvSpPr>
        <p:spPr bwMode="auto">
          <a:xfrm>
            <a:off x="849313" y="115888"/>
            <a:ext cx="6126162"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158724" name="Text Box 8"/>
          <p:cNvSpPr txBox="1">
            <a:spLocks noChangeArrowheads="1"/>
          </p:cNvSpPr>
          <p:nvPr/>
        </p:nvSpPr>
        <p:spPr bwMode="auto">
          <a:xfrm>
            <a:off x="0"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285288" y="6497638"/>
            <a:ext cx="577850" cy="244475"/>
          </a:xfrm>
        </p:spPr>
        <p:txBody>
          <a:bodyPr>
            <a:normAutofit fontScale="85000" lnSpcReduction="20000"/>
          </a:bodyPr>
          <a:lstStyle/>
          <a:p>
            <a:pPr>
              <a:defRPr/>
            </a:pPr>
            <a:fld id="{DD2832F0-23D6-4AD4-8C6F-359B2E9B3D32}" type="slidenum">
              <a:rPr lang="en-US" altLang="ja-JP"/>
              <a:pPr>
                <a:defRPr/>
              </a:pPr>
              <a:t>39</a:t>
            </a:fld>
            <a:endParaRPr lang="en-US" altLang="ja-JP"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9"/>
          <p:cNvSpPr txBox="1">
            <a:spLocks noChangeArrowheads="1"/>
          </p:cNvSpPr>
          <p:nvPr/>
        </p:nvSpPr>
        <p:spPr bwMode="auto">
          <a:xfrm>
            <a:off x="1462088" y="487363"/>
            <a:ext cx="6450012" cy="641350"/>
          </a:xfrm>
          <a:prstGeom prst="rect">
            <a:avLst/>
          </a:prstGeom>
          <a:noFill/>
          <a:ln w="9525">
            <a:noFill/>
            <a:miter lim="800000"/>
            <a:headEnd/>
            <a:tailEnd/>
          </a:ln>
        </p:spPr>
        <p:txBody>
          <a:bodyPr>
            <a:spAutoFit/>
          </a:bodyPr>
          <a:lstStyle/>
          <a:p>
            <a:pPr>
              <a:spcBef>
                <a:spcPct val="50000"/>
              </a:spcBef>
            </a:pPr>
            <a:r>
              <a:rPr lang="ja-JP" altLang="en-US" sz="3600">
                <a:solidFill>
                  <a:srgbClr val="000000"/>
                </a:solidFill>
                <a:latin typeface="ＭＳ Ｐゴシック" charset="-128"/>
                <a:ea typeface="ＭＳ Ｐゴシック" charset="-128"/>
              </a:rPr>
              <a:t>　研究ノートとは</a:t>
            </a:r>
          </a:p>
        </p:txBody>
      </p:sp>
      <p:grpSp>
        <p:nvGrpSpPr>
          <p:cNvPr id="87042" name="Group 13"/>
          <p:cNvGrpSpPr>
            <a:grpSpLocks/>
          </p:cNvGrpSpPr>
          <p:nvPr/>
        </p:nvGrpSpPr>
        <p:grpSpPr bwMode="auto">
          <a:xfrm>
            <a:off x="292100" y="1693863"/>
            <a:ext cx="600075" cy="268287"/>
            <a:chOff x="3396" y="2808"/>
            <a:chExt cx="377" cy="169"/>
          </a:xfrm>
        </p:grpSpPr>
        <p:sp>
          <p:nvSpPr>
            <p:cNvPr id="87053" name="Freeform 14"/>
            <p:cNvSpPr>
              <a:spLocks/>
            </p:cNvSpPr>
            <p:nvPr/>
          </p:nvSpPr>
          <p:spPr bwMode="auto">
            <a:xfrm>
              <a:off x="3404" y="2824"/>
              <a:ext cx="201" cy="153"/>
            </a:xfrm>
            <a:custGeom>
              <a:avLst/>
              <a:gdLst>
                <a:gd name="T0" fmla="*/ 176 w 201"/>
                <a:gd name="T1" fmla="*/ 0 h 153"/>
                <a:gd name="T2" fmla="*/ 0 w 201"/>
                <a:gd name="T3" fmla="*/ 40 h 153"/>
                <a:gd name="T4" fmla="*/ 0 w 201"/>
                <a:gd name="T5" fmla="*/ 152 h 153"/>
                <a:gd name="T6" fmla="*/ 24 w 201"/>
                <a:gd name="T7" fmla="*/ 144 h 153"/>
                <a:gd name="T8" fmla="*/ 48 w 201"/>
                <a:gd name="T9" fmla="*/ 152 h 153"/>
                <a:gd name="T10" fmla="*/ 200 w 201"/>
                <a:gd name="T11" fmla="*/ 152 h 153"/>
                <a:gd name="T12" fmla="*/ 0 60000 65536"/>
                <a:gd name="T13" fmla="*/ 0 60000 65536"/>
                <a:gd name="T14" fmla="*/ 0 60000 65536"/>
                <a:gd name="T15" fmla="*/ 0 60000 65536"/>
                <a:gd name="T16" fmla="*/ 0 60000 65536"/>
                <a:gd name="T17" fmla="*/ 0 60000 65536"/>
                <a:gd name="T18" fmla="*/ 0 w 201"/>
                <a:gd name="T19" fmla="*/ 0 h 153"/>
                <a:gd name="T20" fmla="*/ 201 w 201"/>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01" h="153">
                  <a:moveTo>
                    <a:pt x="176" y="0"/>
                  </a:moveTo>
                  <a:lnTo>
                    <a:pt x="0" y="40"/>
                  </a:lnTo>
                  <a:lnTo>
                    <a:pt x="0" y="152"/>
                  </a:lnTo>
                  <a:lnTo>
                    <a:pt x="24" y="144"/>
                  </a:lnTo>
                  <a:lnTo>
                    <a:pt x="48" y="152"/>
                  </a:lnTo>
                  <a:lnTo>
                    <a:pt x="200" y="152"/>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7054" name="Freeform 15"/>
            <p:cNvSpPr>
              <a:spLocks/>
            </p:cNvSpPr>
            <p:nvPr/>
          </p:nvSpPr>
          <p:spPr bwMode="auto">
            <a:xfrm>
              <a:off x="3572" y="2824"/>
              <a:ext cx="41" cy="137"/>
            </a:xfrm>
            <a:custGeom>
              <a:avLst/>
              <a:gdLst>
                <a:gd name="T0" fmla="*/ 8 w 41"/>
                <a:gd name="T1" fmla="*/ 0 h 137"/>
                <a:gd name="T2" fmla="*/ 24 w 41"/>
                <a:gd name="T3" fmla="*/ 32 h 137"/>
                <a:gd name="T4" fmla="*/ 40 w 41"/>
                <a:gd name="T5" fmla="*/ 64 h 137"/>
                <a:gd name="T6" fmla="*/ 0 w 41"/>
                <a:gd name="T7" fmla="*/ 136 h 137"/>
                <a:gd name="T8" fmla="*/ 0 60000 65536"/>
                <a:gd name="T9" fmla="*/ 0 60000 65536"/>
                <a:gd name="T10" fmla="*/ 0 60000 65536"/>
                <a:gd name="T11" fmla="*/ 0 60000 65536"/>
                <a:gd name="T12" fmla="*/ 0 w 41"/>
                <a:gd name="T13" fmla="*/ 0 h 137"/>
                <a:gd name="T14" fmla="*/ 41 w 41"/>
                <a:gd name="T15" fmla="*/ 137 h 137"/>
              </a:gdLst>
              <a:ahLst/>
              <a:cxnLst>
                <a:cxn ang="T8">
                  <a:pos x="T0" y="T1"/>
                </a:cxn>
                <a:cxn ang="T9">
                  <a:pos x="T2" y="T3"/>
                </a:cxn>
                <a:cxn ang="T10">
                  <a:pos x="T4" y="T5"/>
                </a:cxn>
                <a:cxn ang="T11">
                  <a:pos x="T6" y="T7"/>
                </a:cxn>
              </a:cxnLst>
              <a:rect l="T12" t="T13" r="T14" b="T15"/>
              <a:pathLst>
                <a:path w="41" h="137">
                  <a:moveTo>
                    <a:pt x="8" y="0"/>
                  </a:moveTo>
                  <a:lnTo>
                    <a:pt x="24" y="32"/>
                  </a:lnTo>
                  <a:lnTo>
                    <a:pt x="40" y="64"/>
                  </a:lnTo>
                  <a:lnTo>
                    <a:pt x="0" y="136"/>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7055" name="Freeform 16"/>
            <p:cNvSpPr>
              <a:spLocks/>
            </p:cNvSpPr>
            <p:nvPr/>
          </p:nvSpPr>
          <p:spPr bwMode="auto">
            <a:xfrm>
              <a:off x="3596" y="2848"/>
              <a:ext cx="73" cy="65"/>
            </a:xfrm>
            <a:custGeom>
              <a:avLst/>
              <a:gdLst>
                <a:gd name="T0" fmla="*/ 0 w 73"/>
                <a:gd name="T1" fmla="*/ 0 h 65"/>
                <a:gd name="T2" fmla="*/ 72 w 73"/>
                <a:gd name="T3" fmla="*/ 24 h 65"/>
                <a:gd name="T4" fmla="*/ 72 w 73"/>
                <a:gd name="T5" fmla="*/ 32 h 65"/>
                <a:gd name="T6" fmla="*/ 64 w 73"/>
                <a:gd name="T7" fmla="*/ 56 h 65"/>
                <a:gd name="T8" fmla="*/ 48 w 73"/>
                <a:gd name="T9" fmla="*/ 64 h 65"/>
                <a:gd name="T10" fmla="*/ 16 w 73"/>
                <a:gd name="T11" fmla="*/ 48 h 65"/>
                <a:gd name="T12" fmla="*/ 0 60000 65536"/>
                <a:gd name="T13" fmla="*/ 0 60000 65536"/>
                <a:gd name="T14" fmla="*/ 0 60000 65536"/>
                <a:gd name="T15" fmla="*/ 0 60000 65536"/>
                <a:gd name="T16" fmla="*/ 0 60000 65536"/>
                <a:gd name="T17" fmla="*/ 0 60000 65536"/>
                <a:gd name="T18" fmla="*/ 0 w 73"/>
                <a:gd name="T19" fmla="*/ 0 h 65"/>
                <a:gd name="T20" fmla="*/ 73 w 73"/>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3" h="65">
                  <a:moveTo>
                    <a:pt x="0" y="0"/>
                  </a:moveTo>
                  <a:lnTo>
                    <a:pt x="72" y="24"/>
                  </a:lnTo>
                  <a:lnTo>
                    <a:pt x="72" y="32"/>
                  </a:lnTo>
                  <a:lnTo>
                    <a:pt x="64" y="56"/>
                  </a:lnTo>
                  <a:lnTo>
                    <a:pt x="48" y="64"/>
                  </a:lnTo>
                  <a:lnTo>
                    <a:pt x="16" y="48"/>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7056" name="Freeform 17"/>
            <p:cNvSpPr>
              <a:spLocks/>
            </p:cNvSpPr>
            <p:nvPr/>
          </p:nvSpPr>
          <p:spPr bwMode="auto">
            <a:xfrm>
              <a:off x="3588" y="2896"/>
              <a:ext cx="65" cy="49"/>
            </a:xfrm>
            <a:custGeom>
              <a:avLst/>
              <a:gdLst>
                <a:gd name="T0" fmla="*/ 16 w 65"/>
                <a:gd name="T1" fmla="*/ 0 h 49"/>
                <a:gd name="T2" fmla="*/ 56 w 65"/>
                <a:gd name="T3" fmla="*/ 16 h 49"/>
                <a:gd name="T4" fmla="*/ 64 w 65"/>
                <a:gd name="T5" fmla="*/ 24 h 49"/>
                <a:gd name="T6" fmla="*/ 48 w 65"/>
                <a:gd name="T7" fmla="*/ 48 h 49"/>
                <a:gd name="T8" fmla="*/ 40 w 65"/>
                <a:gd name="T9" fmla="*/ 48 h 49"/>
                <a:gd name="T10" fmla="*/ 0 w 65"/>
                <a:gd name="T11" fmla="*/ 32 h 49"/>
                <a:gd name="T12" fmla="*/ 0 60000 65536"/>
                <a:gd name="T13" fmla="*/ 0 60000 65536"/>
                <a:gd name="T14" fmla="*/ 0 60000 65536"/>
                <a:gd name="T15" fmla="*/ 0 60000 65536"/>
                <a:gd name="T16" fmla="*/ 0 60000 65536"/>
                <a:gd name="T17" fmla="*/ 0 60000 65536"/>
                <a:gd name="T18" fmla="*/ 0 w 65"/>
                <a:gd name="T19" fmla="*/ 0 h 49"/>
                <a:gd name="T20" fmla="*/ 65 w 6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65" h="49">
                  <a:moveTo>
                    <a:pt x="16" y="0"/>
                  </a:moveTo>
                  <a:lnTo>
                    <a:pt x="56" y="16"/>
                  </a:lnTo>
                  <a:lnTo>
                    <a:pt x="64" y="24"/>
                  </a:lnTo>
                  <a:lnTo>
                    <a:pt x="48" y="48"/>
                  </a:lnTo>
                  <a:lnTo>
                    <a:pt x="40" y="48"/>
                  </a:lnTo>
                  <a:lnTo>
                    <a:pt x="0" y="32"/>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7057" name="Freeform 18"/>
            <p:cNvSpPr>
              <a:spLocks/>
            </p:cNvSpPr>
            <p:nvPr/>
          </p:nvSpPr>
          <p:spPr bwMode="auto">
            <a:xfrm>
              <a:off x="3572" y="2936"/>
              <a:ext cx="57" cy="41"/>
            </a:xfrm>
            <a:custGeom>
              <a:avLst/>
              <a:gdLst>
                <a:gd name="T0" fmla="*/ 16 w 57"/>
                <a:gd name="T1" fmla="*/ 0 h 41"/>
                <a:gd name="T2" fmla="*/ 56 w 57"/>
                <a:gd name="T3" fmla="*/ 8 h 41"/>
                <a:gd name="T4" fmla="*/ 56 w 57"/>
                <a:gd name="T5" fmla="*/ 16 h 41"/>
                <a:gd name="T6" fmla="*/ 48 w 57"/>
                <a:gd name="T7" fmla="*/ 32 h 41"/>
                <a:gd name="T8" fmla="*/ 40 w 57"/>
                <a:gd name="T9" fmla="*/ 40 h 41"/>
                <a:gd name="T10" fmla="*/ 0 w 57"/>
                <a:gd name="T11" fmla="*/ 24 h 41"/>
                <a:gd name="T12" fmla="*/ 0 60000 65536"/>
                <a:gd name="T13" fmla="*/ 0 60000 65536"/>
                <a:gd name="T14" fmla="*/ 0 60000 65536"/>
                <a:gd name="T15" fmla="*/ 0 60000 65536"/>
                <a:gd name="T16" fmla="*/ 0 60000 65536"/>
                <a:gd name="T17" fmla="*/ 0 60000 65536"/>
                <a:gd name="T18" fmla="*/ 0 w 57"/>
                <a:gd name="T19" fmla="*/ 0 h 41"/>
                <a:gd name="T20" fmla="*/ 57 w 5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7" h="41">
                  <a:moveTo>
                    <a:pt x="16" y="0"/>
                  </a:moveTo>
                  <a:lnTo>
                    <a:pt x="56" y="8"/>
                  </a:lnTo>
                  <a:lnTo>
                    <a:pt x="56" y="16"/>
                  </a:lnTo>
                  <a:lnTo>
                    <a:pt x="48" y="32"/>
                  </a:lnTo>
                  <a:lnTo>
                    <a:pt x="40" y="40"/>
                  </a:lnTo>
                  <a:lnTo>
                    <a:pt x="0" y="24"/>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7058" name="Freeform 19"/>
            <p:cNvSpPr>
              <a:spLocks/>
            </p:cNvSpPr>
            <p:nvPr/>
          </p:nvSpPr>
          <p:spPr bwMode="auto">
            <a:xfrm>
              <a:off x="3428" y="2872"/>
              <a:ext cx="153" cy="97"/>
            </a:xfrm>
            <a:custGeom>
              <a:avLst/>
              <a:gdLst>
                <a:gd name="T0" fmla="*/ 144 w 153"/>
                <a:gd name="T1" fmla="*/ 80 h 97"/>
                <a:gd name="T2" fmla="*/ 136 w 153"/>
                <a:gd name="T3" fmla="*/ 96 h 97"/>
                <a:gd name="T4" fmla="*/ 120 w 153"/>
                <a:gd name="T5" fmla="*/ 80 h 97"/>
                <a:gd name="T6" fmla="*/ 120 w 153"/>
                <a:gd name="T7" fmla="*/ 64 h 97"/>
                <a:gd name="T8" fmla="*/ 128 w 153"/>
                <a:gd name="T9" fmla="*/ 40 h 97"/>
                <a:gd name="T10" fmla="*/ 152 w 153"/>
                <a:gd name="T11" fmla="*/ 24 h 97"/>
                <a:gd name="T12" fmla="*/ 128 w 153"/>
                <a:gd name="T13" fmla="*/ 0 h 97"/>
                <a:gd name="T14" fmla="*/ 104 w 153"/>
                <a:gd name="T15" fmla="*/ 24 h 97"/>
                <a:gd name="T16" fmla="*/ 80 w 153"/>
                <a:gd name="T17" fmla="*/ 40 h 97"/>
                <a:gd name="T18" fmla="*/ 48 w 153"/>
                <a:gd name="T19" fmla="*/ 48 h 97"/>
                <a:gd name="T20" fmla="*/ 24 w 153"/>
                <a:gd name="T21" fmla="*/ 40 h 97"/>
                <a:gd name="T22" fmla="*/ 0 w 153"/>
                <a:gd name="T23" fmla="*/ 24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97"/>
                <a:gd name="T38" fmla="*/ 153 w 15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97">
                  <a:moveTo>
                    <a:pt x="144" y="80"/>
                  </a:moveTo>
                  <a:lnTo>
                    <a:pt x="136" y="96"/>
                  </a:lnTo>
                  <a:lnTo>
                    <a:pt x="120" y="80"/>
                  </a:lnTo>
                  <a:lnTo>
                    <a:pt x="120" y="64"/>
                  </a:lnTo>
                  <a:lnTo>
                    <a:pt x="128" y="40"/>
                  </a:lnTo>
                  <a:lnTo>
                    <a:pt x="152" y="24"/>
                  </a:lnTo>
                  <a:lnTo>
                    <a:pt x="128" y="0"/>
                  </a:lnTo>
                  <a:lnTo>
                    <a:pt x="104" y="24"/>
                  </a:lnTo>
                  <a:lnTo>
                    <a:pt x="80" y="40"/>
                  </a:lnTo>
                  <a:lnTo>
                    <a:pt x="48" y="48"/>
                  </a:lnTo>
                  <a:lnTo>
                    <a:pt x="24" y="40"/>
                  </a:lnTo>
                  <a:lnTo>
                    <a:pt x="0" y="24"/>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7059" name="Freeform 20"/>
            <p:cNvSpPr>
              <a:spLocks/>
            </p:cNvSpPr>
            <p:nvPr/>
          </p:nvSpPr>
          <p:spPr bwMode="auto">
            <a:xfrm>
              <a:off x="3572" y="2808"/>
              <a:ext cx="201" cy="49"/>
            </a:xfrm>
            <a:custGeom>
              <a:avLst/>
              <a:gdLst>
                <a:gd name="T0" fmla="*/ 0 w 201"/>
                <a:gd name="T1" fmla="*/ 16 h 49"/>
                <a:gd name="T2" fmla="*/ 176 w 201"/>
                <a:gd name="T3" fmla="*/ 0 h 49"/>
                <a:gd name="T4" fmla="*/ 192 w 201"/>
                <a:gd name="T5" fmla="*/ 8 h 49"/>
                <a:gd name="T6" fmla="*/ 200 w 201"/>
                <a:gd name="T7" fmla="*/ 16 h 49"/>
                <a:gd name="T8" fmla="*/ 200 w 201"/>
                <a:gd name="T9" fmla="*/ 24 h 49"/>
                <a:gd name="T10" fmla="*/ 184 w 201"/>
                <a:gd name="T11" fmla="*/ 32 h 49"/>
                <a:gd name="T12" fmla="*/ 40 w 201"/>
                <a:gd name="T13" fmla="*/ 48 h 49"/>
                <a:gd name="T14" fmla="*/ 0 60000 65536"/>
                <a:gd name="T15" fmla="*/ 0 60000 65536"/>
                <a:gd name="T16" fmla="*/ 0 60000 65536"/>
                <a:gd name="T17" fmla="*/ 0 60000 65536"/>
                <a:gd name="T18" fmla="*/ 0 60000 65536"/>
                <a:gd name="T19" fmla="*/ 0 60000 65536"/>
                <a:gd name="T20" fmla="*/ 0 60000 65536"/>
                <a:gd name="T21" fmla="*/ 0 w 201"/>
                <a:gd name="T22" fmla="*/ 0 h 49"/>
                <a:gd name="T23" fmla="*/ 201 w 201"/>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49">
                  <a:moveTo>
                    <a:pt x="0" y="16"/>
                  </a:moveTo>
                  <a:lnTo>
                    <a:pt x="176" y="0"/>
                  </a:lnTo>
                  <a:lnTo>
                    <a:pt x="192" y="8"/>
                  </a:lnTo>
                  <a:lnTo>
                    <a:pt x="200" y="16"/>
                  </a:lnTo>
                  <a:lnTo>
                    <a:pt x="200" y="24"/>
                  </a:lnTo>
                  <a:lnTo>
                    <a:pt x="184" y="32"/>
                  </a:lnTo>
                  <a:lnTo>
                    <a:pt x="40" y="48"/>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7060" name="Line 21"/>
            <p:cNvSpPr>
              <a:spLocks noChangeShapeType="1"/>
            </p:cNvSpPr>
            <p:nvPr/>
          </p:nvSpPr>
          <p:spPr bwMode="auto">
            <a:xfrm>
              <a:off x="3404" y="2864"/>
              <a:ext cx="0" cy="112"/>
            </a:xfrm>
            <a:prstGeom prst="line">
              <a:avLst/>
            </a:prstGeom>
            <a:noFill/>
            <a:ln w="6350">
              <a:solidFill>
                <a:srgbClr val="000000"/>
              </a:solidFill>
              <a:round/>
              <a:headEnd/>
              <a:tailEnd/>
            </a:ln>
          </p:spPr>
          <p:txBody>
            <a:bodyPr wrap="none" anchor="ctr">
              <a:spAutoFit/>
            </a:bodyPr>
            <a:lstStyle/>
            <a:p>
              <a:endParaRPr lang="ja-JP" altLang="en-US"/>
            </a:p>
          </p:txBody>
        </p:sp>
        <p:sp>
          <p:nvSpPr>
            <p:cNvPr id="87061" name="Line 22"/>
            <p:cNvSpPr>
              <a:spLocks noChangeShapeType="1"/>
            </p:cNvSpPr>
            <p:nvPr/>
          </p:nvSpPr>
          <p:spPr bwMode="auto">
            <a:xfrm>
              <a:off x="3396" y="2864"/>
              <a:ext cx="0" cy="112"/>
            </a:xfrm>
            <a:prstGeom prst="line">
              <a:avLst/>
            </a:prstGeom>
            <a:noFill/>
            <a:ln w="6350">
              <a:solidFill>
                <a:srgbClr val="000000"/>
              </a:solidFill>
              <a:round/>
              <a:headEnd/>
              <a:tailEnd/>
            </a:ln>
          </p:spPr>
          <p:txBody>
            <a:bodyPr wrap="none" anchor="ctr">
              <a:spAutoFit/>
            </a:bodyPr>
            <a:lstStyle/>
            <a:p>
              <a:endParaRPr lang="ja-JP" altLang="en-US"/>
            </a:p>
          </p:txBody>
        </p:sp>
      </p:grpSp>
      <p:sp>
        <p:nvSpPr>
          <p:cNvPr id="87043" name="Rectangle 23"/>
          <p:cNvSpPr>
            <a:spLocks noChangeArrowheads="1"/>
          </p:cNvSpPr>
          <p:nvPr/>
        </p:nvSpPr>
        <p:spPr bwMode="auto">
          <a:xfrm>
            <a:off x="1065213" y="1568450"/>
            <a:ext cx="2447925" cy="522288"/>
          </a:xfrm>
          <a:prstGeom prst="rect">
            <a:avLst/>
          </a:prstGeom>
          <a:noFill/>
          <a:ln w="9525">
            <a:noFill/>
            <a:miter lim="800000"/>
            <a:headEnd/>
            <a:tailEnd/>
          </a:ln>
        </p:spPr>
        <p:txBody>
          <a:bodyPr>
            <a:spAutoFit/>
          </a:bodyPr>
          <a:lstStyle/>
          <a:p>
            <a:r>
              <a:rPr lang="ja-JP" altLang="en-US" sz="2800" b="1">
                <a:solidFill>
                  <a:srgbClr val="000000"/>
                </a:solidFill>
                <a:ea typeface="ＭＳ Ｐゴシック" charset="-128"/>
              </a:rPr>
              <a:t>研究ノートとは</a:t>
            </a:r>
            <a:endParaRPr lang="en-US" altLang="ja-JP" sz="2800" b="1">
              <a:solidFill>
                <a:srgbClr val="000000"/>
              </a:solidFill>
              <a:ea typeface="ＭＳ Ｐゴシック" charset="-128"/>
            </a:endParaRPr>
          </a:p>
        </p:txBody>
      </p:sp>
      <p:sp>
        <p:nvSpPr>
          <p:cNvPr id="87044" name="Text Box 25"/>
          <p:cNvSpPr txBox="1">
            <a:spLocks noChangeArrowheads="1"/>
          </p:cNvSpPr>
          <p:nvPr/>
        </p:nvSpPr>
        <p:spPr bwMode="auto">
          <a:xfrm>
            <a:off x="0" y="0"/>
            <a:ext cx="1784350"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３－１</a:t>
            </a:r>
            <a:endParaRPr lang="en-US" altLang="zh-CN" sz="2800">
              <a:solidFill>
                <a:srgbClr val="000000"/>
              </a:solidFill>
              <a:latin typeface="ＭＳ Ｐゴシック" charset="-128"/>
              <a:ea typeface="ＭＳ Ｐゴシック" charset="-128"/>
            </a:endParaRPr>
          </a:p>
        </p:txBody>
      </p:sp>
      <p:pic>
        <p:nvPicPr>
          <p:cNvPr id="87045" name="Picture 2" descr="C:\Users\IPrism\AppData\Local\Microsoft\Windows\Temporary Internet Files\Low\Content.IE5\UHFHOAMR\MC900432665[1].PNG"/>
          <p:cNvPicPr>
            <a:picLocks noChangeAspect="1" noChangeArrowheads="1"/>
          </p:cNvPicPr>
          <p:nvPr/>
        </p:nvPicPr>
        <p:blipFill>
          <a:blip r:embed="rId3"/>
          <a:srcRect/>
          <a:stretch>
            <a:fillRect/>
          </a:stretch>
        </p:blipFill>
        <p:spPr bwMode="auto">
          <a:xfrm>
            <a:off x="3170238" y="1901825"/>
            <a:ext cx="3151187" cy="3151188"/>
          </a:xfrm>
          <a:prstGeom prst="rect">
            <a:avLst/>
          </a:prstGeom>
          <a:noFill/>
          <a:ln w="9525">
            <a:noFill/>
            <a:miter lim="800000"/>
            <a:headEnd/>
            <a:tailEnd/>
          </a:ln>
        </p:spPr>
      </p:pic>
      <p:sp>
        <p:nvSpPr>
          <p:cNvPr id="2" name="右矢印吹き出し 1"/>
          <p:cNvSpPr/>
          <p:nvPr/>
        </p:nvSpPr>
        <p:spPr>
          <a:xfrm>
            <a:off x="128588" y="2205038"/>
            <a:ext cx="2806700" cy="2016125"/>
          </a:xfrm>
          <a:prstGeom prst="rightArrowCallou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srgbClr val="000000"/>
                </a:solidFill>
                <a:ea typeface="ＭＳ Ｐゴシック" pitchFamily="50" charset="-128"/>
              </a:rPr>
              <a:t>手書きが原則で、日付、記入者のサイン、確認者のサインが必要</a:t>
            </a:r>
            <a:endParaRPr lang="en-US" altLang="ja-JP" b="1" dirty="0">
              <a:solidFill>
                <a:srgbClr val="000000"/>
              </a:solidFill>
              <a:ea typeface="ＭＳ Ｐゴシック" pitchFamily="50" charset="-128"/>
            </a:endParaRPr>
          </a:p>
        </p:txBody>
      </p:sp>
      <p:sp>
        <p:nvSpPr>
          <p:cNvPr id="3" name="左矢印吹き出し 2"/>
          <p:cNvSpPr/>
          <p:nvPr/>
        </p:nvSpPr>
        <p:spPr>
          <a:xfrm>
            <a:off x="6530975" y="2041525"/>
            <a:ext cx="2814638" cy="2179638"/>
          </a:xfrm>
          <a:prstGeom prst="leftArrowCallou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spcBef>
                <a:spcPct val="50000"/>
              </a:spcBef>
              <a:defRPr/>
            </a:pPr>
            <a:r>
              <a:rPr lang="ja-JP" altLang="en-US" b="1" dirty="0">
                <a:solidFill>
                  <a:prstClr val="black"/>
                </a:solidFill>
                <a:ea typeface="ＭＳ Ｐゴシック" pitchFamily="50" charset="-128"/>
              </a:rPr>
              <a:t>実験のデータやアイデアなどを記録するもの</a:t>
            </a:r>
            <a:endParaRPr lang="zh-CN" altLang="en-US" b="1" dirty="0">
              <a:solidFill>
                <a:prstClr val="black"/>
              </a:solidFill>
              <a:ea typeface="ＭＳ Ｐゴシック" pitchFamily="50" charset="-128"/>
            </a:endParaRPr>
          </a:p>
        </p:txBody>
      </p:sp>
      <p:pic>
        <p:nvPicPr>
          <p:cNvPr id="87048" name="Picture 8" descr="BS00580_"/>
          <p:cNvPicPr>
            <a:picLocks noChangeAspect="1" noChangeArrowheads="1"/>
          </p:cNvPicPr>
          <p:nvPr/>
        </p:nvPicPr>
        <p:blipFill>
          <a:blip r:embed="rId4"/>
          <a:srcRect/>
          <a:stretch>
            <a:fillRect/>
          </a:stretch>
        </p:blipFill>
        <p:spPr bwMode="auto">
          <a:xfrm>
            <a:off x="6824663" y="4760913"/>
            <a:ext cx="2376487" cy="2003425"/>
          </a:xfrm>
          <a:prstGeom prst="rect">
            <a:avLst/>
          </a:prstGeom>
          <a:noFill/>
          <a:ln w="9525">
            <a:noFill/>
            <a:miter lim="800000"/>
            <a:headEnd/>
            <a:tailEnd/>
          </a:ln>
        </p:spPr>
      </p:pic>
      <p:sp>
        <p:nvSpPr>
          <p:cNvPr id="87049" name="Rectangle 5"/>
          <p:cNvSpPr>
            <a:spLocks noChangeArrowheads="1"/>
          </p:cNvSpPr>
          <p:nvPr/>
        </p:nvSpPr>
        <p:spPr bwMode="auto">
          <a:xfrm>
            <a:off x="342900" y="5062538"/>
            <a:ext cx="5827713" cy="738187"/>
          </a:xfrm>
          <a:prstGeom prst="rect">
            <a:avLst/>
          </a:prstGeom>
          <a:noFill/>
          <a:ln w="9525">
            <a:noFill/>
            <a:miter lim="800000"/>
            <a:headEnd/>
            <a:tailEnd/>
          </a:ln>
        </p:spPr>
        <p:txBody>
          <a:bodyPr>
            <a:spAutoFit/>
          </a:bodyPr>
          <a:lstStyle/>
          <a:p>
            <a:r>
              <a:rPr lang="ja-JP" altLang="en-US" sz="1200" b="1">
                <a:solidFill>
                  <a:srgbClr val="000000"/>
                </a:solidFill>
                <a:latin typeface="ＭＳ Ｐゴシック" charset="-128"/>
                <a:ea typeface="ＭＳ Ｐゴシック" charset="-128"/>
              </a:rPr>
              <a:t>現状調査アンケート結果　（</a:t>
            </a:r>
            <a:r>
              <a:rPr lang="en-US" altLang="ja-JP" sz="1200" b="1">
                <a:solidFill>
                  <a:srgbClr val="000000"/>
                </a:solidFill>
                <a:latin typeface="ＭＳ Ｐゴシック" charset="-128"/>
                <a:ea typeface="ＭＳ Ｐゴシック" charset="-128"/>
              </a:rPr>
              <a:t>2012</a:t>
            </a:r>
            <a:r>
              <a:rPr lang="ja-JP" altLang="en-US" sz="1200" b="1">
                <a:solidFill>
                  <a:srgbClr val="000000"/>
                </a:solidFill>
                <a:latin typeface="ＭＳ Ｐゴシック" charset="-128"/>
                <a:ea typeface="ＭＳ Ｐゴシック" charset="-128"/>
              </a:rPr>
              <a:t>年</a:t>
            </a:r>
            <a:r>
              <a:rPr lang="en-US" altLang="ja-JP" sz="1200" b="1">
                <a:solidFill>
                  <a:srgbClr val="000000"/>
                </a:solidFill>
                <a:latin typeface="ＭＳ Ｐゴシック" charset="-128"/>
                <a:ea typeface="ＭＳ Ｐゴシック" charset="-128"/>
              </a:rPr>
              <a:t>7</a:t>
            </a:r>
            <a:r>
              <a:rPr lang="ja-JP" altLang="en-US" sz="1200" b="1">
                <a:solidFill>
                  <a:srgbClr val="000000"/>
                </a:solidFill>
                <a:latin typeface="ＭＳ Ｐゴシック" charset="-128"/>
                <a:ea typeface="ＭＳ Ｐゴシック" charset="-128"/>
              </a:rPr>
              <a:t>月実施）</a:t>
            </a:r>
            <a:endParaRPr lang="en-US" altLang="ja-JP" sz="1200" b="1">
              <a:solidFill>
                <a:srgbClr val="000000"/>
              </a:solidFill>
              <a:latin typeface="ＭＳ Ｐゴシック" charset="-128"/>
              <a:ea typeface="ＭＳ Ｐゴシック" charset="-128"/>
            </a:endParaRPr>
          </a:p>
          <a:p>
            <a:r>
              <a:rPr lang="ja-JP" altLang="en-US" sz="1200" b="1">
                <a:solidFill>
                  <a:srgbClr val="000000"/>
                </a:solidFill>
                <a:latin typeface="ＭＳ Ｐゴシック" charset="-128"/>
                <a:ea typeface="ＭＳ Ｐゴシック" charset="-128"/>
              </a:rPr>
              <a:t>「研究ノートの記載方法について」　　　　　　研究開発従事者回答数</a:t>
            </a:r>
            <a:r>
              <a:rPr lang="en-US" altLang="ja-JP" sz="1200" b="1">
                <a:solidFill>
                  <a:srgbClr val="000000"/>
                </a:solidFill>
                <a:latin typeface="ＭＳ Ｐゴシック" charset="-128"/>
                <a:ea typeface="ＭＳ Ｐゴシック" charset="-128"/>
              </a:rPr>
              <a:t>213</a:t>
            </a:r>
            <a:r>
              <a:rPr lang="ja-JP" altLang="en-US" sz="1200" b="1">
                <a:solidFill>
                  <a:srgbClr val="000000"/>
                </a:solidFill>
                <a:latin typeface="ＭＳ Ｐゴシック" charset="-128"/>
                <a:ea typeface="ＭＳ Ｐゴシック" charset="-128"/>
              </a:rPr>
              <a:t>件中</a:t>
            </a:r>
            <a:endParaRPr lang="en-US" altLang="ja-JP" sz="1200" b="1">
              <a:solidFill>
                <a:srgbClr val="000000"/>
              </a:solidFill>
              <a:latin typeface="ＭＳ Ｐゴシック" charset="-128"/>
              <a:ea typeface="ＭＳ Ｐゴシック" charset="-128"/>
            </a:endParaRPr>
          </a:p>
          <a:p>
            <a:r>
              <a:rPr lang="ja-JP" altLang="en-US">
                <a:solidFill>
                  <a:srgbClr val="000000"/>
                </a:solidFill>
                <a:ea typeface="ＭＳ Ｐゴシック" charset="-128"/>
              </a:rPr>
              <a:t>　　　　</a:t>
            </a:r>
            <a:endParaRPr lang="en-US" altLang="ja-JP">
              <a:solidFill>
                <a:srgbClr val="000000"/>
              </a:solidFill>
              <a:ea typeface="ＭＳ Ｐゴシック" charset="-128"/>
            </a:endParaRPr>
          </a:p>
        </p:txBody>
      </p:sp>
      <p:sp>
        <p:nvSpPr>
          <p:cNvPr id="87050" name="Rectangle 11"/>
          <p:cNvSpPr>
            <a:spLocks noChangeArrowheads="1"/>
          </p:cNvSpPr>
          <p:nvPr/>
        </p:nvSpPr>
        <p:spPr bwMode="auto">
          <a:xfrm>
            <a:off x="280988" y="5516563"/>
            <a:ext cx="3424237" cy="1939925"/>
          </a:xfrm>
          <a:prstGeom prst="rect">
            <a:avLst/>
          </a:prstGeom>
          <a:noFill/>
          <a:ln w="9525">
            <a:noFill/>
            <a:miter lim="800000"/>
            <a:headEnd/>
            <a:tailEnd/>
          </a:ln>
        </p:spPr>
        <p:txBody>
          <a:bodyPr>
            <a:spAutoFit/>
          </a:bodyPr>
          <a:lstStyle/>
          <a:p>
            <a:pPr algn="ctr"/>
            <a:r>
              <a:rPr lang="ja-JP" altLang="en-US" sz="1600" b="1">
                <a:solidFill>
                  <a:srgbClr val="000000"/>
                </a:solidFill>
                <a:latin typeface="ＭＳ Ｐゴシック" charset="-128"/>
                <a:ea typeface="ＭＳ Ｐゴシック" charset="-128"/>
              </a:rPr>
              <a:t>紙媒体　　　　　　　　　</a:t>
            </a:r>
            <a:r>
              <a:rPr lang="en-US" altLang="ja-JP" sz="1600" b="1">
                <a:solidFill>
                  <a:srgbClr val="000000"/>
                </a:solidFill>
                <a:latin typeface="ＭＳ Ｐゴシック" charset="-128"/>
                <a:ea typeface="ＭＳ Ｐゴシック" charset="-128"/>
              </a:rPr>
              <a:t>65</a:t>
            </a:r>
            <a:r>
              <a:rPr lang="ja-JP" altLang="en-US" sz="1600" b="1">
                <a:solidFill>
                  <a:srgbClr val="000000"/>
                </a:solidFill>
                <a:latin typeface="ＭＳ Ｐゴシック" charset="-128"/>
                <a:ea typeface="ＭＳ Ｐゴシック" charset="-128"/>
              </a:rPr>
              <a:t>％</a:t>
            </a:r>
            <a:endParaRPr lang="en-US" altLang="ja-JP" sz="1600" b="1">
              <a:solidFill>
                <a:srgbClr val="000000"/>
              </a:solidFill>
              <a:latin typeface="ＭＳ Ｐゴシック" charset="-128"/>
              <a:ea typeface="ＭＳ Ｐゴシック" charset="-128"/>
            </a:endParaRPr>
          </a:p>
          <a:p>
            <a:pPr algn="ctr"/>
            <a:r>
              <a:rPr lang="ja-JP" altLang="en-US" sz="1600" b="1">
                <a:solidFill>
                  <a:srgbClr val="000000"/>
                </a:solidFill>
                <a:latin typeface="ＭＳ Ｐゴシック" charset="-128"/>
                <a:ea typeface="ＭＳ Ｐゴシック" charset="-128"/>
              </a:rPr>
              <a:t>電子化　　　　　　　　　</a:t>
            </a:r>
            <a:r>
              <a:rPr lang="en-US" altLang="ja-JP" sz="1600" b="1">
                <a:solidFill>
                  <a:srgbClr val="000000"/>
                </a:solidFill>
                <a:latin typeface="ＭＳ Ｐゴシック" charset="-128"/>
                <a:ea typeface="ＭＳ Ｐゴシック" charset="-128"/>
              </a:rPr>
              <a:t>25</a:t>
            </a:r>
            <a:r>
              <a:rPr lang="ja-JP" altLang="en-US" sz="1600" b="1">
                <a:solidFill>
                  <a:srgbClr val="000000"/>
                </a:solidFill>
                <a:latin typeface="ＭＳ Ｐゴシック" charset="-128"/>
                <a:ea typeface="ＭＳ Ｐゴシック" charset="-128"/>
              </a:rPr>
              <a:t>％</a:t>
            </a:r>
            <a:endParaRPr lang="en-US" altLang="ja-JP" sz="1600" b="1">
              <a:solidFill>
                <a:srgbClr val="000000"/>
              </a:solidFill>
              <a:latin typeface="ＭＳ Ｐゴシック" charset="-128"/>
              <a:ea typeface="ＭＳ Ｐゴシック" charset="-128"/>
            </a:endParaRPr>
          </a:p>
          <a:p>
            <a:pPr algn="ctr"/>
            <a:r>
              <a:rPr lang="ja-JP" altLang="en-US" sz="1600" b="1">
                <a:solidFill>
                  <a:srgbClr val="000000"/>
                </a:solidFill>
                <a:latin typeface="ＭＳ Ｐゴシック" charset="-128"/>
                <a:ea typeface="ＭＳ Ｐゴシック" charset="-128"/>
              </a:rPr>
              <a:t>記載していない　　　　</a:t>
            </a:r>
            <a:r>
              <a:rPr lang="en-US" altLang="ja-JP" sz="1600" b="1">
                <a:solidFill>
                  <a:srgbClr val="000000"/>
                </a:solidFill>
                <a:latin typeface="ＭＳ Ｐゴシック" charset="-128"/>
                <a:ea typeface="ＭＳ Ｐゴシック" charset="-128"/>
              </a:rPr>
              <a:t>1</a:t>
            </a:r>
            <a:r>
              <a:rPr lang="ja-JP" altLang="en-US" sz="1600" b="1">
                <a:solidFill>
                  <a:srgbClr val="000000"/>
                </a:solidFill>
                <a:latin typeface="ＭＳ Ｐゴシック" charset="-128"/>
                <a:ea typeface="ＭＳ Ｐゴシック" charset="-128"/>
              </a:rPr>
              <a:t>０％</a:t>
            </a:r>
            <a:endParaRPr lang="zh-CN" altLang="en-US" sz="1600" b="1">
              <a:solidFill>
                <a:srgbClr val="000000"/>
              </a:solidFill>
              <a:latin typeface="ＭＳ Ｐゴシック" charset="-128"/>
              <a:ea typeface="ＭＳ Ｐゴシック" charset="-128"/>
            </a:endParaRPr>
          </a:p>
          <a:p>
            <a:pPr algn="ctr"/>
            <a:endParaRPr lang="en-US" altLang="ja-JP" sz="2400" b="1">
              <a:solidFill>
                <a:srgbClr val="000000"/>
              </a:solidFill>
              <a:latin typeface="ＭＳ Ｐゴシック" charset="-128"/>
              <a:ea typeface="ＭＳ Ｐゴシック" charset="-128"/>
            </a:endParaRPr>
          </a:p>
          <a:p>
            <a:pPr algn="ctr"/>
            <a:endParaRPr lang="zh-CN" altLang="en-US" sz="2400" b="1">
              <a:solidFill>
                <a:srgbClr val="000000"/>
              </a:solidFill>
              <a:latin typeface="ＭＳ Ｐゴシック" charset="-128"/>
              <a:ea typeface="ＭＳ Ｐゴシック" charset="-128"/>
            </a:endParaRPr>
          </a:p>
          <a:p>
            <a:pPr algn="ctr"/>
            <a:endParaRPr lang="zh-CN" altLang="en-US" sz="2400" b="1">
              <a:solidFill>
                <a:srgbClr val="000000"/>
              </a:solidFill>
              <a:latin typeface="ＭＳ Ｐゴシック" charset="-128"/>
              <a:ea typeface="ＭＳ Ｐゴシック" charset="-128"/>
            </a:endParaRPr>
          </a:p>
        </p:txBody>
      </p:sp>
      <p:sp>
        <p:nvSpPr>
          <p:cNvPr id="87051" name="正方形/長方形 4"/>
          <p:cNvSpPr>
            <a:spLocks noChangeArrowheads="1"/>
          </p:cNvSpPr>
          <p:nvPr/>
        </p:nvSpPr>
        <p:spPr bwMode="auto">
          <a:xfrm>
            <a:off x="342900" y="4683125"/>
            <a:ext cx="9290050" cy="369888"/>
          </a:xfrm>
          <a:prstGeom prst="rect">
            <a:avLst/>
          </a:prstGeom>
          <a:noFill/>
          <a:ln w="9525">
            <a:noFill/>
            <a:miter lim="800000"/>
            <a:headEnd/>
            <a:tailEnd/>
          </a:ln>
        </p:spPr>
        <p:txBody>
          <a:bodyPr>
            <a:spAutoFit/>
          </a:bodyPr>
          <a:lstStyle/>
          <a:p>
            <a:r>
              <a:rPr lang="en-US" altLang="ja-JP" b="1" u="sng">
                <a:solidFill>
                  <a:srgbClr val="FF0000"/>
                </a:solidFill>
                <a:ea typeface="ＭＳ Ｐゴシック" charset="-128"/>
              </a:rPr>
              <a:t>※</a:t>
            </a:r>
            <a:r>
              <a:rPr lang="ja-JP" altLang="en-US" b="1" u="sng">
                <a:solidFill>
                  <a:srgbClr val="000000"/>
                </a:solidFill>
                <a:ea typeface="ＭＳ Ｐゴシック" charset="-128"/>
              </a:rPr>
              <a:t>手書きで証明する必要性がなくなった　→研究ノートの電子化</a:t>
            </a:r>
          </a:p>
        </p:txBody>
      </p:sp>
      <p:sp>
        <p:nvSpPr>
          <p:cNvPr id="4" name="スライド番号プレースホルダー 3"/>
          <p:cNvSpPr>
            <a:spLocks noGrp="1"/>
          </p:cNvSpPr>
          <p:nvPr>
            <p:ph type="sldNum" sz="quarter" idx="12"/>
          </p:nvPr>
        </p:nvSpPr>
        <p:spPr>
          <a:xfrm>
            <a:off x="9304338" y="6497638"/>
            <a:ext cx="577850" cy="244475"/>
          </a:xfrm>
        </p:spPr>
        <p:txBody>
          <a:bodyPr>
            <a:normAutofit fontScale="85000" lnSpcReduction="20000"/>
          </a:bodyPr>
          <a:lstStyle/>
          <a:p>
            <a:pPr>
              <a:defRPr/>
            </a:pPr>
            <a:fld id="{B60F4E14-946E-4558-9B32-522CAC63D820}" type="slidenum">
              <a:rPr lang="en-US" altLang="ja-JP"/>
              <a:pPr>
                <a:defRPr/>
              </a:pPr>
              <a:t>4</a:t>
            </a:fld>
            <a:endParaRPr lang="en-US" altLang="ja-JP"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ext Box 3"/>
          <p:cNvSpPr txBox="1">
            <a:spLocks noChangeArrowheads="1"/>
          </p:cNvSpPr>
          <p:nvPr/>
        </p:nvSpPr>
        <p:spPr bwMode="auto">
          <a:xfrm>
            <a:off x="560388" y="1196975"/>
            <a:ext cx="9047162" cy="457200"/>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a:t>
            </a:r>
            <a:r>
              <a:rPr lang="en-US" altLang="ja-JP" sz="2400" b="1">
                <a:latin typeface="Arial" charset="0"/>
                <a:ea typeface="ＭＳ Ｐゴシック" charset="-128"/>
              </a:rPr>
              <a:t>14</a:t>
            </a:r>
            <a:r>
              <a:rPr lang="ja-JP" altLang="en-US" sz="2400" b="1">
                <a:latin typeface="Arial" charset="0"/>
                <a:ea typeface="ＭＳ Ｐゴシック" charset="-128"/>
              </a:rPr>
              <a:t>）類似の公報発見！</a:t>
            </a:r>
          </a:p>
        </p:txBody>
      </p:sp>
      <p:pic>
        <p:nvPicPr>
          <p:cNvPr id="160770" name="Picture 5" descr="PMGS6"/>
          <p:cNvPicPr>
            <a:picLocks noChangeAspect="1" noChangeArrowheads="1"/>
          </p:cNvPicPr>
          <p:nvPr/>
        </p:nvPicPr>
        <p:blipFill>
          <a:blip r:embed="rId3">
            <a:lum bright="-12000" contrast="18000"/>
          </a:blip>
          <a:srcRect/>
          <a:stretch>
            <a:fillRect/>
          </a:stretch>
        </p:blipFill>
        <p:spPr bwMode="auto">
          <a:xfrm>
            <a:off x="631825" y="1700213"/>
            <a:ext cx="8347075" cy="4672012"/>
          </a:xfrm>
          <a:prstGeom prst="rect">
            <a:avLst/>
          </a:prstGeom>
          <a:noFill/>
          <a:ln w="9525">
            <a:solidFill>
              <a:schemeClr val="tx1"/>
            </a:solidFill>
            <a:miter lim="800000"/>
            <a:headEnd/>
            <a:tailEnd/>
          </a:ln>
        </p:spPr>
      </p:pic>
      <p:sp>
        <p:nvSpPr>
          <p:cNvPr id="160771" name="Oval 6"/>
          <p:cNvSpPr>
            <a:spLocks noChangeArrowheads="1"/>
          </p:cNvSpPr>
          <p:nvPr/>
        </p:nvSpPr>
        <p:spPr bwMode="auto">
          <a:xfrm>
            <a:off x="584200" y="4149725"/>
            <a:ext cx="4992688" cy="722313"/>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60772" name="Oval 7"/>
          <p:cNvSpPr>
            <a:spLocks noChangeArrowheads="1"/>
          </p:cNvSpPr>
          <p:nvPr/>
        </p:nvSpPr>
        <p:spPr bwMode="auto">
          <a:xfrm>
            <a:off x="6045200" y="1700213"/>
            <a:ext cx="3355975" cy="30956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60773" name="Rectangle 19"/>
          <p:cNvSpPr>
            <a:spLocks noChangeArrowheads="1"/>
          </p:cNvSpPr>
          <p:nvPr/>
        </p:nvSpPr>
        <p:spPr bwMode="auto">
          <a:xfrm>
            <a:off x="1069975" y="115888"/>
            <a:ext cx="5754688"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solidFill>
                  <a:srgbClr val="000000"/>
                </a:solidFill>
                <a:latin typeface="ＭＳ Ｐゴシック" charset="-128"/>
                <a:ea typeface="ＭＳ Ｐゴシック" charset="-128"/>
              </a:rPr>
              <a:t>検索の例１（特許検索）</a:t>
            </a:r>
          </a:p>
        </p:txBody>
      </p:sp>
      <p:sp>
        <p:nvSpPr>
          <p:cNvPr id="160774"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3EA81899-4385-4CD4-9E17-CB7471811243}" type="slidenum">
              <a:rPr lang="en-US" altLang="ja-JP"/>
              <a:pPr>
                <a:defRPr/>
              </a:pPr>
              <a:t>40</a:t>
            </a:fld>
            <a:endParaRPr lang="en-US" altLang="ja-JP"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9"/>
          <p:cNvSpPr txBox="1">
            <a:spLocks noChangeArrowheads="1"/>
          </p:cNvSpPr>
          <p:nvPr/>
        </p:nvSpPr>
        <p:spPr bwMode="auto">
          <a:xfrm>
            <a:off x="3440113" y="1557338"/>
            <a:ext cx="5148262" cy="1562100"/>
          </a:xfrm>
          <a:prstGeom prst="rect">
            <a:avLst/>
          </a:prstGeom>
          <a:solidFill>
            <a:schemeClr val="accent2">
              <a:lumMod val="20000"/>
              <a:lumOff val="80000"/>
            </a:schemeClr>
          </a:solidFill>
          <a:ln w="9525">
            <a:solidFill>
              <a:srgbClr val="FFCC00"/>
            </a:solidFill>
            <a:miter lim="800000"/>
            <a:headEnd/>
            <a:tailEnd/>
          </a:ln>
        </p:spPr>
        <p:txBody>
          <a:bodyPr>
            <a:spAutoFit/>
          </a:bodyPr>
          <a:lstStyle>
            <a:lvl1pPr eaLnBrk="0" hangingPunct="0">
              <a:defRPr kumimoji="1">
                <a:solidFill>
                  <a:schemeClr val="tx1"/>
                </a:solidFill>
                <a:latin typeface="Tw Cen MT" pitchFamily="34" charset="0"/>
                <a:ea typeface="SimSun" pitchFamily="2" charset="-122"/>
              </a:defRPr>
            </a:lvl1pPr>
            <a:lvl2pPr marL="742950" indent="-285750" eaLnBrk="0" hangingPunct="0">
              <a:defRPr kumimoji="1">
                <a:solidFill>
                  <a:schemeClr val="tx1"/>
                </a:solidFill>
                <a:latin typeface="Tw Cen MT" pitchFamily="34" charset="0"/>
                <a:ea typeface="SimSun" pitchFamily="2" charset="-122"/>
              </a:defRPr>
            </a:lvl2pPr>
            <a:lvl3pPr marL="1143000" indent="-228600" eaLnBrk="0" hangingPunct="0">
              <a:defRPr kumimoji="1">
                <a:solidFill>
                  <a:schemeClr val="tx1"/>
                </a:solidFill>
                <a:latin typeface="Tw Cen MT" pitchFamily="34" charset="0"/>
                <a:ea typeface="SimSun" pitchFamily="2" charset="-122"/>
              </a:defRPr>
            </a:lvl3pPr>
            <a:lvl4pPr marL="1600200" indent="-228600" eaLnBrk="0" hangingPunct="0">
              <a:defRPr kumimoji="1">
                <a:solidFill>
                  <a:schemeClr val="tx1"/>
                </a:solidFill>
                <a:latin typeface="Tw Cen MT" pitchFamily="34" charset="0"/>
                <a:ea typeface="SimSun" pitchFamily="2" charset="-122"/>
              </a:defRPr>
            </a:lvl4pPr>
            <a:lvl5pPr marL="2057400" indent="-228600" eaLnBrk="0" hangingPunct="0">
              <a:defRPr kumimoji="1">
                <a:solidFill>
                  <a:schemeClr val="tx1"/>
                </a:solidFill>
                <a:latin typeface="Tw Cen MT" pitchFamily="34" charset="0"/>
                <a:ea typeface="SimSun" pitchFamily="2" charset="-122"/>
              </a:defRPr>
            </a:lvl5pPr>
            <a:lvl6pPr marL="2514600" indent="-228600" eaLnBrk="0" fontAlgn="base" hangingPunct="0">
              <a:spcBef>
                <a:spcPct val="0"/>
              </a:spcBef>
              <a:spcAft>
                <a:spcPct val="0"/>
              </a:spcAft>
              <a:defRPr kumimoji="1">
                <a:solidFill>
                  <a:schemeClr val="tx1"/>
                </a:solidFill>
                <a:latin typeface="Tw Cen MT" pitchFamily="34" charset="0"/>
                <a:ea typeface="SimSun" pitchFamily="2" charset="-122"/>
              </a:defRPr>
            </a:lvl6pPr>
            <a:lvl7pPr marL="2971800" indent="-228600" eaLnBrk="0" fontAlgn="base" hangingPunct="0">
              <a:spcBef>
                <a:spcPct val="0"/>
              </a:spcBef>
              <a:spcAft>
                <a:spcPct val="0"/>
              </a:spcAft>
              <a:defRPr kumimoji="1">
                <a:solidFill>
                  <a:schemeClr val="tx1"/>
                </a:solidFill>
                <a:latin typeface="Tw Cen MT" pitchFamily="34" charset="0"/>
                <a:ea typeface="SimSun" pitchFamily="2" charset="-122"/>
              </a:defRPr>
            </a:lvl7pPr>
            <a:lvl8pPr marL="3429000" indent="-228600" eaLnBrk="0" fontAlgn="base" hangingPunct="0">
              <a:spcBef>
                <a:spcPct val="0"/>
              </a:spcBef>
              <a:spcAft>
                <a:spcPct val="0"/>
              </a:spcAft>
              <a:defRPr kumimoji="1">
                <a:solidFill>
                  <a:schemeClr val="tx1"/>
                </a:solidFill>
                <a:latin typeface="Tw Cen MT" pitchFamily="34" charset="0"/>
                <a:ea typeface="SimSun" pitchFamily="2" charset="-122"/>
              </a:defRPr>
            </a:lvl8pPr>
            <a:lvl9pPr marL="3886200" indent="-228600" eaLnBrk="0" fontAlgn="base" hangingPunct="0">
              <a:spcBef>
                <a:spcPct val="0"/>
              </a:spcBef>
              <a:spcAft>
                <a:spcPct val="0"/>
              </a:spcAft>
              <a:defRPr kumimoji="1">
                <a:solidFill>
                  <a:schemeClr val="tx1"/>
                </a:solidFill>
                <a:latin typeface="Tw Cen MT" pitchFamily="34" charset="0"/>
                <a:ea typeface="SimSun" pitchFamily="2" charset="-122"/>
              </a:defRPr>
            </a:lvl9pPr>
          </a:lstStyle>
          <a:p>
            <a:pPr eaLnBrk="1" hangingPunct="1">
              <a:spcBef>
                <a:spcPct val="50000"/>
              </a:spcBef>
              <a:defRPr/>
            </a:pPr>
            <a:endParaRPr lang="ja-JP" altLang="en-US" sz="2400" b="1" dirty="0" smtClean="0">
              <a:latin typeface="Arial" pitchFamily="34" charset="0"/>
              <a:ea typeface="ＭＳ Ｐゴシック" pitchFamily="50" charset="-128"/>
            </a:endParaRPr>
          </a:p>
          <a:p>
            <a:pPr algn="ctr" eaLnBrk="1" hangingPunct="1">
              <a:spcBef>
                <a:spcPct val="50000"/>
              </a:spcBef>
              <a:defRPr/>
            </a:pPr>
            <a:r>
              <a:rPr lang="ja-JP" altLang="en-US" sz="2400" b="1" dirty="0" smtClean="0">
                <a:latin typeface="Arial" pitchFamily="34" charset="0"/>
                <a:ea typeface="ＭＳ Ｐゴシック" pitchFamily="50" charset="-128"/>
              </a:rPr>
              <a:t>磁石を枕に入れた安眠枕</a:t>
            </a:r>
          </a:p>
          <a:p>
            <a:pPr algn="ctr" eaLnBrk="1" hangingPunct="1">
              <a:spcBef>
                <a:spcPct val="50000"/>
              </a:spcBef>
              <a:defRPr/>
            </a:pPr>
            <a:endParaRPr lang="ja-JP" altLang="en-US" sz="2400" b="1" dirty="0" smtClean="0">
              <a:latin typeface="Arial" pitchFamily="34" charset="0"/>
              <a:ea typeface="ＭＳ Ｐゴシック" pitchFamily="50" charset="-128"/>
            </a:endParaRPr>
          </a:p>
        </p:txBody>
      </p:sp>
      <p:sp>
        <p:nvSpPr>
          <p:cNvPr id="162818" name="AutoShape 20"/>
          <p:cNvSpPr>
            <a:spLocks noChangeArrowheads="1"/>
          </p:cNvSpPr>
          <p:nvPr/>
        </p:nvSpPr>
        <p:spPr bwMode="auto">
          <a:xfrm>
            <a:off x="4562475" y="3213100"/>
            <a:ext cx="1793875" cy="1008063"/>
          </a:xfrm>
          <a:prstGeom prst="downArrow">
            <a:avLst>
              <a:gd name="adj1" fmla="val 50000"/>
              <a:gd name="adj2" fmla="val 25000"/>
            </a:avLst>
          </a:prstGeom>
          <a:gradFill rotWithShape="1">
            <a:gsLst>
              <a:gs pos="0">
                <a:srgbClr val="83D3FF"/>
              </a:gs>
              <a:gs pos="50000">
                <a:srgbClr val="B5E2FF"/>
              </a:gs>
              <a:gs pos="100000">
                <a:srgbClr val="DBF0FF"/>
              </a:gs>
            </a:gsLst>
            <a:lin ang="2700000" scaled="1"/>
          </a:gradFill>
          <a:ln w="9525">
            <a:solidFill>
              <a:schemeClr val="tx1"/>
            </a:solidFill>
            <a:miter lim="800000"/>
            <a:headEnd/>
            <a:tailEnd/>
          </a:ln>
        </p:spPr>
        <p:txBody>
          <a:bodyPr vert="eaVert" wrap="none" anchor="ctr"/>
          <a:lstStyle/>
          <a:p>
            <a:endParaRPr lang="ja-JP" altLang="en-US">
              <a:latin typeface="Arial" charset="0"/>
              <a:ea typeface="ＭＳ Ｐゴシック" charset="-128"/>
            </a:endParaRPr>
          </a:p>
        </p:txBody>
      </p:sp>
      <p:sp>
        <p:nvSpPr>
          <p:cNvPr id="162819" name="Text Box 21"/>
          <p:cNvSpPr txBox="1">
            <a:spLocks noChangeArrowheads="1"/>
          </p:cNvSpPr>
          <p:nvPr/>
        </p:nvSpPr>
        <p:spPr bwMode="auto">
          <a:xfrm>
            <a:off x="3314700" y="4221163"/>
            <a:ext cx="6238875" cy="396875"/>
          </a:xfrm>
          <a:prstGeom prst="rect">
            <a:avLst/>
          </a:prstGeom>
          <a:noFill/>
          <a:ln w="9525">
            <a:noFill/>
            <a:miter lim="800000"/>
            <a:headEnd/>
            <a:tailEnd/>
          </a:ln>
        </p:spPr>
        <p:txBody>
          <a:bodyPr>
            <a:spAutoFit/>
          </a:bodyPr>
          <a:lstStyle/>
          <a:p>
            <a:pPr>
              <a:spcBef>
                <a:spcPct val="50000"/>
              </a:spcBef>
            </a:pPr>
            <a:r>
              <a:rPr lang="ja-JP" altLang="en-US" sz="2000" b="1">
                <a:solidFill>
                  <a:srgbClr val="FF0000"/>
                </a:solidFill>
                <a:latin typeface="Arial" charset="0"/>
                <a:ea typeface="ＭＳ Ｐゴシック" charset="-128"/>
              </a:rPr>
              <a:t>どのような検索がより確実で効率的か？</a:t>
            </a:r>
          </a:p>
        </p:txBody>
      </p:sp>
      <p:sp>
        <p:nvSpPr>
          <p:cNvPr id="162820" name="AutoShape 23" descr="ブーケ"/>
          <p:cNvSpPr>
            <a:spLocks noChangeArrowheads="1"/>
          </p:cNvSpPr>
          <p:nvPr/>
        </p:nvSpPr>
        <p:spPr bwMode="auto">
          <a:xfrm>
            <a:off x="741363" y="2636838"/>
            <a:ext cx="2495550" cy="863600"/>
          </a:xfrm>
          <a:prstGeom prst="cube">
            <a:avLst>
              <a:gd name="adj" fmla="val 45181"/>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ja-JP" altLang="en-US">
              <a:latin typeface="Arial" charset="0"/>
              <a:ea typeface="ＭＳ Ｐゴシック" charset="-128"/>
            </a:endParaRPr>
          </a:p>
        </p:txBody>
      </p:sp>
      <p:sp>
        <p:nvSpPr>
          <p:cNvPr id="162821" name="Oval 24"/>
          <p:cNvSpPr>
            <a:spLocks noChangeArrowheads="1"/>
          </p:cNvSpPr>
          <p:nvPr/>
        </p:nvSpPr>
        <p:spPr bwMode="auto">
          <a:xfrm>
            <a:off x="974725" y="3141663"/>
            <a:ext cx="157163" cy="144462"/>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62822" name="Oval 25"/>
          <p:cNvSpPr>
            <a:spLocks noChangeArrowheads="1"/>
          </p:cNvSpPr>
          <p:nvPr/>
        </p:nvSpPr>
        <p:spPr bwMode="auto">
          <a:xfrm>
            <a:off x="1363663" y="3141663"/>
            <a:ext cx="157162" cy="144462"/>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62823" name="Oval 26"/>
          <p:cNvSpPr>
            <a:spLocks noChangeArrowheads="1"/>
          </p:cNvSpPr>
          <p:nvPr/>
        </p:nvSpPr>
        <p:spPr bwMode="auto">
          <a:xfrm>
            <a:off x="1676400" y="3141663"/>
            <a:ext cx="157163" cy="144462"/>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62824" name="Oval 27"/>
          <p:cNvSpPr>
            <a:spLocks noChangeArrowheads="1"/>
          </p:cNvSpPr>
          <p:nvPr/>
        </p:nvSpPr>
        <p:spPr bwMode="auto">
          <a:xfrm>
            <a:off x="1987550" y="3141663"/>
            <a:ext cx="157163" cy="144462"/>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62825" name="Oval 28"/>
          <p:cNvSpPr>
            <a:spLocks noChangeArrowheads="1"/>
          </p:cNvSpPr>
          <p:nvPr/>
        </p:nvSpPr>
        <p:spPr bwMode="auto">
          <a:xfrm>
            <a:off x="2378075" y="3141663"/>
            <a:ext cx="157163" cy="144462"/>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62826" name="Oval 29"/>
          <p:cNvSpPr>
            <a:spLocks noChangeArrowheads="1"/>
          </p:cNvSpPr>
          <p:nvPr/>
        </p:nvSpPr>
        <p:spPr bwMode="auto">
          <a:xfrm>
            <a:off x="2690813" y="2781300"/>
            <a:ext cx="157162" cy="144463"/>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62827" name="Oval 30"/>
          <p:cNvSpPr>
            <a:spLocks noChangeArrowheads="1"/>
          </p:cNvSpPr>
          <p:nvPr/>
        </p:nvSpPr>
        <p:spPr bwMode="auto">
          <a:xfrm>
            <a:off x="2378075" y="2781300"/>
            <a:ext cx="157163" cy="144463"/>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62828" name="Oval 31"/>
          <p:cNvSpPr>
            <a:spLocks noChangeArrowheads="1"/>
          </p:cNvSpPr>
          <p:nvPr/>
        </p:nvSpPr>
        <p:spPr bwMode="auto">
          <a:xfrm>
            <a:off x="1987550" y="2781300"/>
            <a:ext cx="157163" cy="144463"/>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62829" name="Oval 32"/>
          <p:cNvSpPr>
            <a:spLocks noChangeArrowheads="1"/>
          </p:cNvSpPr>
          <p:nvPr/>
        </p:nvSpPr>
        <p:spPr bwMode="auto">
          <a:xfrm>
            <a:off x="1676400" y="2781300"/>
            <a:ext cx="157163" cy="144463"/>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62830" name="Oval 33"/>
          <p:cNvSpPr>
            <a:spLocks noChangeArrowheads="1"/>
          </p:cNvSpPr>
          <p:nvPr/>
        </p:nvSpPr>
        <p:spPr bwMode="auto">
          <a:xfrm>
            <a:off x="1363663" y="2781300"/>
            <a:ext cx="157162" cy="144463"/>
          </a:xfrm>
          <a:prstGeom prst="ellipse">
            <a:avLst/>
          </a:prstGeom>
          <a:solidFill>
            <a:schemeClr val="tx1"/>
          </a:solidFill>
          <a:ln w="9525">
            <a:solidFill>
              <a:schemeClr val="tx1"/>
            </a:solidFill>
            <a:round/>
            <a:headEnd/>
            <a:tailEnd/>
          </a:ln>
        </p:spPr>
        <p:txBody>
          <a:bodyPr wrap="none" anchor="ctr"/>
          <a:lstStyle/>
          <a:p>
            <a:endParaRPr lang="ja-JP" altLang="en-US">
              <a:latin typeface="Arial" charset="0"/>
              <a:ea typeface="ＭＳ Ｐゴシック" charset="-128"/>
            </a:endParaRPr>
          </a:p>
        </p:txBody>
      </p:sp>
      <p:sp>
        <p:nvSpPr>
          <p:cNvPr id="162831" name="Rectangle 19"/>
          <p:cNvSpPr>
            <a:spLocks noChangeArrowheads="1"/>
          </p:cNvSpPr>
          <p:nvPr/>
        </p:nvSpPr>
        <p:spPr bwMode="auto">
          <a:xfrm>
            <a:off x="560388" y="115888"/>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pic>
        <p:nvPicPr>
          <p:cNvPr id="162832" name="Picture 19"/>
          <p:cNvPicPr>
            <a:picLocks noChangeAspect="1" noChangeArrowheads="1"/>
          </p:cNvPicPr>
          <p:nvPr/>
        </p:nvPicPr>
        <p:blipFill>
          <a:blip r:embed="rId4"/>
          <a:srcRect/>
          <a:stretch>
            <a:fillRect/>
          </a:stretch>
        </p:blipFill>
        <p:spPr bwMode="auto">
          <a:xfrm>
            <a:off x="7905750" y="4149725"/>
            <a:ext cx="1147763" cy="2057400"/>
          </a:xfrm>
          <a:prstGeom prst="rect">
            <a:avLst/>
          </a:prstGeom>
          <a:noFill/>
          <a:ln w="9525">
            <a:noFill/>
            <a:miter lim="800000"/>
            <a:headEnd/>
            <a:tailEnd/>
          </a:ln>
        </p:spPr>
      </p:pic>
      <p:sp>
        <p:nvSpPr>
          <p:cNvPr id="162833"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C7188F52-C44E-4CA1-BA3D-5CDA62A27534}" type="slidenum">
              <a:rPr lang="en-US" altLang="ja-JP"/>
              <a:pPr>
                <a:defRPr/>
              </a:pPr>
              <a:t>41</a:t>
            </a:fld>
            <a:endParaRPr lang="en-US" altLang="ja-JP"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（１）検索キーワード入力画面</a:t>
            </a:r>
          </a:p>
        </p:txBody>
      </p:sp>
      <p:sp>
        <p:nvSpPr>
          <p:cNvPr id="164866" name="Rectangle 19"/>
          <p:cNvSpPr>
            <a:spLocks noChangeArrowheads="1"/>
          </p:cNvSpPr>
          <p:nvPr/>
        </p:nvSpPr>
        <p:spPr bwMode="auto">
          <a:xfrm>
            <a:off x="1784350" y="115888"/>
            <a:ext cx="4470400" cy="6477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endParaRPr lang="en-US" altLang="ja-JP" sz="3600">
              <a:latin typeface="ＭＳ Ｐゴシック" charset="-128"/>
              <a:ea typeface="ＭＳ Ｐゴシック" charset="-128"/>
            </a:endParaRPr>
          </a:p>
        </p:txBody>
      </p:sp>
      <p:sp>
        <p:nvSpPr>
          <p:cNvPr id="164867"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1" name="AutoShape 18"/>
          <p:cNvSpPr>
            <a:spLocks noChangeArrowheads="1"/>
          </p:cNvSpPr>
          <p:nvPr/>
        </p:nvSpPr>
        <p:spPr bwMode="auto">
          <a:xfrm>
            <a:off x="1747838" y="2062163"/>
            <a:ext cx="2160587" cy="357187"/>
          </a:xfrm>
          <a:prstGeom prst="wedgeRectCallout">
            <a:avLst>
              <a:gd name="adj1" fmla="val -48907"/>
              <a:gd name="adj2" fmla="val 466489"/>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pic>
        <p:nvPicPr>
          <p:cNvPr id="164869" name="Picture 2"/>
          <p:cNvPicPr>
            <a:picLocks noChangeAspect="1" noChangeArrowheads="1"/>
          </p:cNvPicPr>
          <p:nvPr/>
        </p:nvPicPr>
        <p:blipFill>
          <a:blip r:embed="rId3"/>
          <a:srcRect/>
          <a:stretch>
            <a:fillRect/>
          </a:stretch>
        </p:blipFill>
        <p:spPr bwMode="auto">
          <a:xfrm>
            <a:off x="415925" y="1692275"/>
            <a:ext cx="8842375" cy="4914900"/>
          </a:xfrm>
          <a:prstGeom prst="rect">
            <a:avLst/>
          </a:prstGeom>
          <a:noFill/>
          <a:ln w="9525">
            <a:noFill/>
            <a:miter lim="800000"/>
            <a:headEnd/>
            <a:tailEnd/>
          </a:ln>
        </p:spPr>
      </p:pic>
      <p:sp>
        <p:nvSpPr>
          <p:cNvPr id="7"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A7AFE029-B4CB-4A84-B56C-40441F5A672F}" type="slidenum">
              <a:rPr lang="en-US" altLang="ja-JP"/>
              <a:pPr>
                <a:defRPr/>
              </a:pPr>
              <a:t>42</a:t>
            </a:fld>
            <a:endParaRPr lang="en-US" altLang="ja-JP"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（２）ヒットした公報の一覧表示画面①</a:t>
            </a:r>
          </a:p>
        </p:txBody>
      </p:sp>
      <p:sp>
        <p:nvSpPr>
          <p:cNvPr id="166914" name="Rectangle 19"/>
          <p:cNvSpPr>
            <a:spLocks noChangeArrowheads="1"/>
          </p:cNvSpPr>
          <p:nvPr/>
        </p:nvSpPr>
        <p:spPr bwMode="auto">
          <a:xfrm>
            <a:off x="1778000" y="115888"/>
            <a:ext cx="4470400" cy="6477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
        <p:nvSpPr>
          <p:cNvPr id="166915"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pic>
        <p:nvPicPr>
          <p:cNvPr id="166916" name="Picture 3"/>
          <p:cNvPicPr>
            <a:picLocks noChangeAspect="1" noChangeArrowheads="1"/>
          </p:cNvPicPr>
          <p:nvPr/>
        </p:nvPicPr>
        <p:blipFill>
          <a:blip r:embed="rId3"/>
          <a:srcRect/>
          <a:stretch>
            <a:fillRect/>
          </a:stretch>
        </p:blipFill>
        <p:spPr bwMode="auto">
          <a:xfrm>
            <a:off x="1374775" y="1773238"/>
            <a:ext cx="5759450" cy="4879975"/>
          </a:xfrm>
          <a:prstGeom prst="rect">
            <a:avLst/>
          </a:prstGeom>
          <a:noFill/>
          <a:ln w="9525">
            <a:noFill/>
            <a:miter lim="800000"/>
            <a:headEnd/>
            <a:tailEnd/>
          </a:ln>
        </p:spPr>
      </p:pic>
      <p:sp>
        <p:nvSpPr>
          <p:cNvPr id="166917" name="Oval 6"/>
          <p:cNvSpPr>
            <a:spLocks noChangeArrowheads="1"/>
          </p:cNvSpPr>
          <p:nvPr/>
        </p:nvSpPr>
        <p:spPr bwMode="auto">
          <a:xfrm>
            <a:off x="687388" y="4737100"/>
            <a:ext cx="4994275" cy="1916113"/>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7"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115A1765-D952-4E4A-B645-DB1538CC097F}" type="slidenum">
              <a:rPr lang="en-US" altLang="ja-JP"/>
              <a:pPr>
                <a:defRPr/>
              </a:pPr>
              <a:t>43</a:t>
            </a:fld>
            <a:endParaRPr lang="en-US" altLang="ja-JP"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（３）ヒットした公報の一覧表示画面②</a:t>
            </a:r>
          </a:p>
        </p:txBody>
      </p:sp>
      <p:sp>
        <p:nvSpPr>
          <p:cNvPr id="168962" name="Rectangle 19"/>
          <p:cNvSpPr>
            <a:spLocks noChangeArrowheads="1"/>
          </p:cNvSpPr>
          <p:nvPr/>
        </p:nvSpPr>
        <p:spPr bwMode="auto">
          <a:xfrm>
            <a:off x="1778000" y="115888"/>
            <a:ext cx="4470400" cy="6477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
        <p:nvSpPr>
          <p:cNvPr id="168963"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pic>
        <p:nvPicPr>
          <p:cNvPr id="168964" name="Picture 2"/>
          <p:cNvPicPr>
            <a:picLocks noChangeAspect="1" noChangeArrowheads="1"/>
          </p:cNvPicPr>
          <p:nvPr/>
        </p:nvPicPr>
        <p:blipFill>
          <a:blip r:embed="rId3"/>
          <a:srcRect r="4164"/>
          <a:stretch>
            <a:fillRect/>
          </a:stretch>
        </p:blipFill>
        <p:spPr bwMode="auto">
          <a:xfrm>
            <a:off x="200025" y="1989138"/>
            <a:ext cx="9163050" cy="2560637"/>
          </a:xfrm>
          <a:prstGeom prst="rect">
            <a:avLst/>
          </a:prstGeom>
          <a:noFill/>
          <a:ln w="9525">
            <a:noFill/>
            <a:miter lim="800000"/>
            <a:headEnd/>
            <a:tailEnd/>
          </a:ln>
        </p:spPr>
      </p:pic>
      <p:sp>
        <p:nvSpPr>
          <p:cNvPr id="168965" name="Oval 6"/>
          <p:cNvSpPr>
            <a:spLocks noChangeArrowheads="1"/>
          </p:cNvSpPr>
          <p:nvPr/>
        </p:nvSpPr>
        <p:spPr bwMode="auto">
          <a:xfrm>
            <a:off x="200025" y="2546350"/>
            <a:ext cx="4992688" cy="722313"/>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7"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6A0A9399-9BB1-42C7-9DCF-62A2B3C103C9}" type="slidenum">
              <a:rPr lang="en-US" altLang="ja-JP"/>
              <a:pPr>
                <a:defRPr/>
              </a:pPr>
              <a:t>44</a:t>
            </a:fld>
            <a:endParaRPr lang="en-US" altLang="ja-JP"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ext Box 3"/>
          <p:cNvSpPr txBox="1">
            <a:spLocks noChangeArrowheads="1"/>
          </p:cNvSpPr>
          <p:nvPr/>
        </p:nvSpPr>
        <p:spPr bwMode="auto">
          <a:xfrm>
            <a:off x="857250" y="1196975"/>
            <a:ext cx="9048750" cy="461963"/>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（４）類似の発明を記載した公報を発見</a:t>
            </a:r>
          </a:p>
        </p:txBody>
      </p:sp>
      <p:sp>
        <p:nvSpPr>
          <p:cNvPr id="171010" name="Rectangle 19"/>
          <p:cNvSpPr>
            <a:spLocks noChangeArrowheads="1"/>
          </p:cNvSpPr>
          <p:nvPr/>
        </p:nvSpPr>
        <p:spPr bwMode="auto">
          <a:xfrm>
            <a:off x="1778000" y="115888"/>
            <a:ext cx="4470400" cy="647700"/>
          </a:xfrm>
          <a:prstGeom prst="rect">
            <a:avLst/>
          </a:prstGeom>
          <a:noFill/>
          <a:ln w="9525">
            <a:noFill/>
            <a:miter lim="800000"/>
            <a:headEnd/>
            <a:tailEnd/>
          </a:ln>
          <a:effectLst>
            <a:prstShdw prst="shdw17" dist="17961" dir="2700000">
              <a:srgbClr val="00003D"/>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
        <p:nvSpPr>
          <p:cNvPr id="171011"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1" name="AutoShape 18"/>
          <p:cNvSpPr>
            <a:spLocks noChangeArrowheads="1"/>
          </p:cNvSpPr>
          <p:nvPr/>
        </p:nvSpPr>
        <p:spPr bwMode="auto">
          <a:xfrm>
            <a:off x="1747838" y="2062163"/>
            <a:ext cx="2160587" cy="357187"/>
          </a:xfrm>
          <a:prstGeom prst="wedgeRectCallout">
            <a:avLst>
              <a:gd name="adj1" fmla="val -48907"/>
              <a:gd name="adj2" fmla="val 466489"/>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ja-JP" altLang="en-US" sz="1600" dirty="0">
                <a:solidFill>
                  <a:srgbClr val="000000"/>
                </a:solidFill>
                <a:latin typeface="HGPｺﾞｼｯｸE" pitchFamily="50" charset="-128"/>
                <a:ea typeface="HGPｺﾞｼｯｸE" pitchFamily="50" charset="-128"/>
              </a:rPr>
              <a:t>検索項目を選択可能</a:t>
            </a:r>
          </a:p>
        </p:txBody>
      </p:sp>
      <p:pic>
        <p:nvPicPr>
          <p:cNvPr id="171013" name="Picture 2"/>
          <p:cNvPicPr>
            <a:picLocks noChangeAspect="1" noChangeArrowheads="1"/>
          </p:cNvPicPr>
          <p:nvPr/>
        </p:nvPicPr>
        <p:blipFill>
          <a:blip r:embed="rId3"/>
          <a:srcRect/>
          <a:stretch>
            <a:fillRect/>
          </a:stretch>
        </p:blipFill>
        <p:spPr bwMode="auto">
          <a:xfrm>
            <a:off x="857250" y="1658938"/>
            <a:ext cx="7912100" cy="5083175"/>
          </a:xfrm>
          <a:prstGeom prst="rect">
            <a:avLst/>
          </a:prstGeom>
          <a:noFill/>
          <a:ln w="9525">
            <a:noFill/>
            <a:miter lim="800000"/>
            <a:headEnd/>
            <a:tailEnd/>
          </a:ln>
        </p:spPr>
      </p:pic>
      <p:sp>
        <p:nvSpPr>
          <p:cNvPr id="7"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6326B8ED-0958-4C6F-90B1-17C5FB58B894}" type="slidenum">
              <a:rPr lang="en-US" altLang="ja-JP"/>
              <a:pPr>
                <a:defRPr/>
              </a:pPr>
              <a:t>45</a:t>
            </a:fld>
            <a:endParaRPr lang="en-US" altLang="ja-JP"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7" descr="MAKURA1"/>
          <p:cNvPicPr>
            <a:picLocks noChangeAspect="1" noChangeArrowheads="1"/>
          </p:cNvPicPr>
          <p:nvPr/>
        </p:nvPicPr>
        <p:blipFill>
          <a:blip r:embed="rId3">
            <a:lum bright="-12000" contrast="18000"/>
          </a:blip>
          <a:srcRect/>
          <a:stretch>
            <a:fillRect/>
          </a:stretch>
        </p:blipFill>
        <p:spPr bwMode="auto">
          <a:xfrm>
            <a:off x="631825" y="1916113"/>
            <a:ext cx="8815388" cy="4002087"/>
          </a:xfrm>
          <a:prstGeom prst="rect">
            <a:avLst/>
          </a:prstGeom>
          <a:noFill/>
          <a:ln w="9525">
            <a:solidFill>
              <a:schemeClr val="tx1"/>
            </a:solidFill>
            <a:miter lim="800000"/>
            <a:headEnd/>
            <a:tailEnd/>
          </a:ln>
        </p:spPr>
      </p:pic>
      <p:sp>
        <p:nvSpPr>
          <p:cNvPr id="173058" name="Text Box 3"/>
          <p:cNvSpPr txBox="1">
            <a:spLocks noChangeArrowheads="1"/>
          </p:cNvSpPr>
          <p:nvPr/>
        </p:nvSpPr>
        <p:spPr bwMode="auto">
          <a:xfrm>
            <a:off x="0" y="1268413"/>
            <a:ext cx="9523413" cy="461962"/>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（５）パテントマップガイダンスで、</a:t>
            </a:r>
            <a:r>
              <a:rPr lang="ja-JP" altLang="en-US" sz="2400" b="1">
                <a:latin typeface="ＭＳ Ｐゴシック" charset="-128"/>
                <a:ea typeface="ＭＳ Ｐゴシック" charset="-128"/>
              </a:rPr>
              <a:t>“</a:t>
            </a:r>
            <a:r>
              <a:rPr lang="ja-JP" altLang="en-US" sz="2400" b="1">
                <a:latin typeface="Arial" charset="0"/>
                <a:ea typeface="ＭＳ Ｐゴシック" charset="-128"/>
              </a:rPr>
              <a:t>枕</a:t>
            </a:r>
            <a:r>
              <a:rPr lang="ja-JP" altLang="en-US" sz="2400" b="1">
                <a:latin typeface="ＭＳ Ｐゴシック" charset="-128"/>
                <a:ea typeface="ＭＳ Ｐゴシック" charset="-128"/>
              </a:rPr>
              <a:t>”</a:t>
            </a:r>
            <a:r>
              <a:rPr lang="ja-JP" altLang="en-US" sz="2400" b="1">
                <a:latin typeface="Arial" charset="0"/>
                <a:ea typeface="ＭＳ Ｐゴシック" charset="-128"/>
              </a:rPr>
              <a:t>の「分類」もしくは「Ｆターム」を特定。</a:t>
            </a:r>
          </a:p>
        </p:txBody>
      </p:sp>
      <p:sp>
        <p:nvSpPr>
          <p:cNvPr id="173059" name="Oval 5"/>
          <p:cNvSpPr>
            <a:spLocks noChangeArrowheads="1"/>
          </p:cNvSpPr>
          <p:nvPr/>
        </p:nvSpPr>
        <p:spPr bwMode="auto">
          <a:xfrm>
            <a:off x="895350" y="4437063"/>
            <a:ext cx="1639888"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73060" name="Oval 6"/>
          <p:cNvSpPr>
            <a:spLocks noChangeArrowheads="1"/>
          </p:cNvSpPr>
          <p:nvPr/>
        </p:nvSpPr>
        <p:spPr bwMode="auto">
          <a:xfrm>
            <a:off x="5343525" y="4724400"/>
            <a:ext cx="1638300"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73061"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73062" name="Rectangle 19"/>
          <p:cNvSpPr>
            <a:spLocks noChangeArrowheads="1"/>
          </p:cNvSpPr>
          <p:nvPr/>
        </p:nvSpPr>
        <p:spPr bwMode="auto">
          <a:xfrm>
            <a:off x="560388" y="115888"/>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698A7A03-3EB8-490E-8345-4507133A3A5A}" type="slidenum">
              <a:rPr lang="en-US" altLang="ja-JP"/>
              <a:pPr>
                <a:defRPr/>
              </a:pPr>
              <a:t>46</a:t>
            </a:fld>
            <a:endParaRPr lang="en-US" altLang="ja-JP"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スライド番号プレースホルダー 5"/>
          <p:cNvSpPr txBox="1">
            <a:spLocks noGrp="1"/>
          </p:cNvSpPr>
          <p:nvPr/>
        </p:nvSpPr>
        <p:spPr bwMode="auto">
          <a:xfrm>
            <a:off x="7099300" y="6245225"/>
            <a:ext cx="2311400" cy="476250"/>
          </a:xfrm>
          <a:prstGeom prst="rect">
            <a:avLst/>
          </a:prstGeom>
          <a:noFill/>
          <a:ln w="9525">
            <a:noFill/>
            <a:miter lim="800000"/>
            <a:headEnd/>
            <a:tailEnd/>
          </a:ln>
        </p:spPr>
        <p:txBody>
          <a:bodyPr/>
          <a:lstStyle/>
          <a:p>
            <a:pPr algn="r"/>
            <a:fld id="{9B31B62A-F13E-4306-B4C3-6D212A3A5AE2}" type="slidenum">
              <a:rPr lang="en-US" altLang="ja-JP" sz="1400">
                <a:latin typeface="Arial" charset="0"/>
                <a:ea typeface="ＭＳ Ｐゴシック" charset="-128"/>
              </a:rPr>
              <a:pPr algn="r"/>
              <a:t>47</a:t>
            </a:fld>
            <a:endParaRPr lang="en-US" altLang="ja-JP" sz="1400">
              <a:latin typeface="Arial" charset="0"/>
              <a:ea typeface="ＭＳ Ｐゴシック" charset="-128"/>
            </a:endParaRPr>
          </a:p>
        </p:txBody>
      </p:sp>
      <p:pic>
        <p:nvPicPr>
          <p:cNvPr id="175106" name="Picture 7"/>
          <p:cNvPicPr>
            <a:picLocks noChangeAspect="1" noChangeArrowheads="1"/>
          </p:cNvPicPr>
          <p:nvPr/>
        </p:nvPicPr>
        <p:blipFill>
          <a:blip r:embed="rId3">
            <a:lum bright="-12000" contrast="12000"/>
          </a:blip>
          <a:srcRect/>
          <a:stretch>
            <a:fillRect/>
          </a:stretch>
        </p:blipFill>
        <p:spPr bwMode="auto">
          <a:xfrm>
            <a:off x="415925" y="1773238"/>
            <a:ext cx="9077325" cy="4748212"/>
          </a:xfrm>
          <a:prstGeom prst="rect">
            <a:avLst/>
          </a:prstGeom>
          <a:noFill/>
          <a:ln w="9525">
            <a:solidFill>
              <a:schemeClr val="tx1"/>
            </a:solidFill>
            <a:miter lim="800000"/>
            <a:headEnd/>
            <a:tailEnd/>
          </a:ln>
        </p:spPr>
      </p:pic>
      <p:sp>
        <p:nvSpPr>
          <p:cNvPr id="175107" name="Text Box 4"/>
          <p:cNvSpPr txBox="1">
            <a:spLocks noChangeArrowheads="1"/>
          </p:cNvSpPr>
          <p:nvPr/>
        </p:nvSpPr>
        <p:spPr bwMode="auto">
          <a:xfrm>
            <a:off x="560388" y="1268413"/>
            <a:ext cx="8656637" cy="461962"/>
          </a:xfrm>
          <a:prstGeom prst="rect">
            <a:avLst/>
          </a:prstGeom>
          <a:noFill/>
          <a:ln w="9525">
            <a:noFill/>
            <a:miter lim="800000"/>
            <a:headEnd/>
            <a:tailEnd/>
          </a:ln>
        </p:spPr>
        <p:txBody>
          <a:bodyPr>
            <a:spAutoFit/>
          </a:bodyPr>
          <a:lstStyle/>
          <a:p>
            <a:pPr>
              <a:spcBef>
                <a:spcPct val="50000"/>
              </a:spcBef>
            </a:pPr>
            <a:r>
              <a:rPr lang="ja-JP" altLang="en-US" sz="2400" b="1">
                <a:latin typeface="Arial" charset="0"/>
                <a:ea typeface="ＭＳ Ｐゴシック" charset="-128"/>
              </a:rPr>
              <a:t>（６）分類は「Ａ４７Ｇ」付近で、Ｆタームのテーマコードは「３Ｂ１０２」。</a:t>
            </a:r>
          </a:p>
        </p:txBody>
      </p:sp>
      <p:sp>
        <p:nvSpPr>
          <p:cNvPr id="175108" name="Oval 5"/>
          <p:cNvSpPr>
            <a:spLocks noChangeArrowheads="1"/>
          </p:cNvSpPr>
          <p:nvPr/>
        </p:nvSpPr>
        <p:spPr bwMode="auto">
          <a:xfrm>
            <a:off x="117475" y="4508500"/>
            <a:ext cx="4446588"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75109" name="Oval 6"/>
          <p:cNvSpPr>
            <a:spLocks noChangeArrowheads="1"/>
          </p:cNvSpPr>
          <p:nvPr/>
        </p:nvSpPr>
        <p:spPr bwMode="auto">
          <a:xfrm>
            <a:off x="8250238" y="4508500"/>
            <a:ext cx="1639887"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75110"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75111" name="Rectangle 19"/>
          <p:cNvSpPr>
            <a:spLocks noChangeArrowheads="1"/>
          </p:cNvSpPr>
          <p:nvPr/>
        </p:nvSpPr>
        <p:spPr bwMode="auto">
          <a:xfrm>
            <a:off x="560388" y="115888"/>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C86AF3B7-731F-414A-8EB7-8383E91D13BE}" type="slidenum">
              <a:rPr lang="en-US" altLang="ja-JP"/>
              <a:pPr>
                <a:defRPr/>
              </a:pPr>
              <a:t>47</a:t>
            </a:fld>
            <a:endParaRPr lang="en-US" altLang="ja-JP"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7" descr="MAKURA3"/>
          <p:cNvPicPr>
            <a:picLocks noChangeAspect="1" noChangeArrowheads="1"/>
          </p:cNvPicPr>
          <p:nvPr/>
        </p:nvPicPr>
        <p:blipFill>
          <a:blip r:embed="rId3">
            <a:lum bright="-6000" contrast="12000"/>
          </a:blip>
          <a:srcRect/>
          <a:stretch>
            <a:fillRect/>
          </a:stretch>
        </p:blipFill>
        <p:spPr bwMode="auto">
          <a:xfrm>
            <a:off x="631825" y="1700213"/>
            <a:ext cx="8399463" cy="4606925"/>
          </a:xfrm>
          <a:prstGeom prst="rect">
            <a:avLst/>
          </a:prstGeom>
          <a:noFill/>
          <a:ln w="9525">
            <a:solidFill>
              <a:schemeClr val="tx1"/>
            </a:solidFill>
            <a:miter lim="800000"/>
            <a:headEnd/>
            <a:tailEnd/>
          </a:ln>
        </p:spPr>
      </p:pic>
      <p:sp>
        <p:nvSpPr>
          <p:cNvPr id="177154" name="Text Box 4"/>
          <p:cNvSpPr txBox="1">
            <a:spLocks noChangeArrowheads="1"/>
          </p:cNvSpPr>
          <p:nvPr/>
        </p:nvSpPr>
        <p:spPr bwMode="auto">
          <a:xfrm>
            <a:off x="776288" y="1268413"/>
            <a:ext cx="8656637" cy="457200"/>
          </a:xfrm>
          <a:prstGeom prst="rect">
            <a:avLst/>
          </a:prstGeom>
          <a:noFill/>
          <a:ln w="9525">
            <a:noFill/>
            <a:miter lim="800000"/>
            <a:headEnd/>
            <a:tailEnd/>
          </a:ln>
        </p:spPr>
        <p:txBody>
          <a:bodyPr>
            <a:spAutoFit/>
          </a:bodyPr>
          <a:lstStyle/>
          <a:p>
            <a:pPr>
              <a:spcBef>
                <a:spcPct val="50000"/>
              </a:spcBef>
            </a:pPr>
            <a:r>
              <a:rPr lang="ja-JP" altLang="en-US" sz="2400" b="1">
                <a:latin typeface="ＭＳ Ｐゴシック" charset="-128"/>
                <a:ea typeface="ＭＳ Ｐゴシック" charset="-128"/>
              </a:rPr>
              <a:t>（７）適切な観点は「</a:t>
            </a:r>
            <a:r>
              <a:rPr lang="en-US" altLang="ja-JP" sz="2400" b="1">
                <a:latin typeface="ＭＳ Ｐゴシック" charset="-128"/>
                <a:ea typeface="ＭＳ Ｐゴシック" charset="-128"/>
              </a:rPr>
              <a:t>AB06</a:t>
            </a:r>
            <a:r>
              <a:rPr lang="ja-JP" altLang="en-US" sz="2400" b="1">
                <a:latin typeface="ＭＳ Ｐゴシック" charset="-128"/>
                <a:ea typeface="ＭＳ Ｐゴシック" charset="-128"/>
              </a:rPr>
              <a:t>」</a:t>
            </a:r>
          </a:p>
        </p:txBody>
      </p:sp>
      <p:sp>
        <p:nvSpPr>
          <p:cNvPr id="177155" name="Oval 6"/>
          <p:cNvSpPr>
            <a:spLocks noChangeArrowheads="1"/>
          </p:cNvSpPr>
          <p:nvPr/>
        </p:nvSpPr>
        <p:spPr bwMode="auto">
          <a:xfrm>
            <a:off x="5024438" y="3413125"/>
            <a:ext cx="1639887"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77156"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77157" name="Rectangle 19"/>
          <p:cNvSpPr>
            <a:spLocks noChangeArrowheads="1"/>
          </p:cNvSpPr>
          <p:nvPr/>
        </p:nvSpPr>
        <p:spPr bwMode="auto">
          <a:xfrm>
            <a:off x="560388" y="115888"/>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53C566C1-361C-42B7-8266-654B9067E15A}" type="slidenum">
              <a:rPr lang="en-US" altLang="ja-JP"/>
              <a:pPr>
                <a:defRPr/>
              </a:pPr>
              <a:t>48</a:t>
            </a:fld>
            <a:endParaRPr lang="en-US" altLang="ja-JP"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7" descr="MAKURA4"/>
          <p:cNvPicPr>
            <a:picLocks noChangeAspect="1" noChangeArrowheads="1"/>
          </p:cNvPicPr>
          <p:nvPr/>
        </p:nvPicPr>
        <p:blipFill>
          <a:blip r:embed="rId3">
            <a:lum bright="-12000" contrast="12000"/>
          </a:blip>
          <a:srcRect/>
          <a:stretch>
            <a:fillRect/>
          </a:stretch>
        </p:blipFill>
        <p:spPr bwMode="auto">
          <a:xfrm>
            <a:off x="631825" y="1628775"/>
            <a:ext cx="8269288" cy="4530725"/>
          </a:xfrm>
          <a:prstGeom prst="rect">
            <a:avLst/>
          </a:prstGeom>
          <a:noFill/>
          <a:ln w="9525">
            <a:solidFill>
              <a:schemeClr val="tx1"/>
            </a:solidFill>
            <a:miter lim="800000"/>
            <a:headEnd/>
            <a:tailEnd/>
          </a:ln>
        </p:spPr>
      </p:pic>
      <p:sp>
        <p:nvSpPr>
          <p:cNvPr id="179202" name="Text Box 4"/>
          <p:cNvSpPr txBox="1">
            <a:spLocks noChangeArrowheads="1"/>
          </p:cNvSpPr>
          <p:nvPr/>
        </p:nvSpPr>
        <p:spPr bwMode="auto">
          <a:xfrm>
            <a:off x="488950" y="1125538"/>
            <a:ext cx="9047163" cy="457200"/>
          </a:xfrm>
          <a:prstGeom prst="rect">
            <a:avLst/>
          </a:prstGeom>
          <a:noFill/>
          <a:ln w="9525">
            <a:noFill/>
            <a:miter lim="800000"/>
            <a:headEnd/>
            <a:tailEnd/>
          </a:ln>
        </p:spPr>
        <p:txBody>
          <a:bodyPr>
            <a:spAutoFit/>
          </a:bodyPr>
          <a:lstStyle/>
          <a:p>
            <a:pPr>
              <a:spcBef>
                <a:spcPct val="50000"/>
              </a:spcBef>
            </a:pPr>
            <a:r>
              <a:rPr lang="ja-JP" altLang="en-US" sz="2400" b="1">
                <a:latin typeface="ＭＳ Ｐゴシック" charset="-128"/>
                <a:ea typeface="ＭＳ Ｐゴシック" charset="-128"/>
              </a:rPr>
              <a:t>（８）特許分類検索により３Ｂ</a:t>
            </a:r>
            <a:r>
              <a:rPr lang="en-US" altLang="ja-JP" sz="2400" b="1">
                <a:latin typeface="ＭＳ Ｐゴシック" charset="-128"/>
                <a:ea typeface="ＭＳ Ｐゴシック" charset="-128"/>
              </a:rPr>
              <a:t>102</a:t>
            </a:r>
            <a:r>
              <a:rPr lang="ja-JP" altLang="en-US" sz="2400" b="1">
                <a:latin typeface="ＭＳ Ｐゴシック" charset="-128"/>
                <a:ea typeface="ＭＳ Ｐゴシック" charset="-128"/>
              </a:rPr>
              <a:t>のテーマを「</a:t>
            </a:r>
            <a:r>
              <a:rPr lang="en-US" altLang="ja-JP" sz="2400" b="1">
                <a:latin typeface="ＭＳ Ｐゴシック" charset="-128"/>
                <a:ea typeface="ＭＳ Ｐゴシック" charset="-128"/>
              </a:rPr>
              <a:t>AB06</a:t>
            </a:r>
            <a:r>
              <a:rPr lang="ja-JP" altLang="en-US" sz="2400" b="1">
                <a:latin typeface="ＭＳ Ｐゴシック" charset="-128"/>
                <a:ea typeface="ＭＳ Ｐゴシック" charset="-128"/>
              </a:rPr>
              <a:t>」を用いて検索</a:t>
            </a:r>
          </a:p>
        </p:txBody>
      </p:sp>
      <p:sp>
        <p:nvSpPr>
          <p:cNvPr id="179203" name="Oval 5"/>
          <p:cNvSpPr>
            <a:spLocks noChangeArrowheads="1"/>
          </p:cNvSpPr>
          <p:nvPr/>
        </p:nvSpPr>
        <p:spPr bwMode="auto">
          <a:xfrm>
            <a:off x="146050" y="3840163"/>
            <a:ext cx="1638300" cy="722312"/>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79204" name="Oval 6"/>
          <p:cNvSpPr>
            <a:spLocks noChangeArrowheads="1"/>
          </p:cNvSpPr>
          <p:nvPr/>
        </p:nvSpPr>
        <p:spPr bwMode="auto">
          <a:xfrm>
            <a:off x="128588" y="4579938"/>
            <a:ext cx="1638300" cy="5048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79205"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179206" name="Rectangle 19"/>
          <p:cNvSpPr>
            <a:spLocks noChangeArrowheads="1"/>
          </p:cNvSpPr>
          <p:nvPr/>
        </p:nvSpPr>
        <p:spPr bwMode="auto">
          <a:xfrm>
            <a:off x="560388" y="115888"/>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592C5E8A-2F61-40E6-8E0D-9804136B3E98}" type="slidenum">
              <a:rPr lang="en-US" altLang="ja-JP"/>
              <a:pPr>
                <a:defRPr/>
              </a:pPr>
              <a:t>49</a:t>
            </a:fld>
            <a:endParaRPr lang="en-US" altLang="ja-JP"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5"/>
          <p:cNvSpPr>
            <a:spLocks noChangeArrowheads="1"/>
          </p:cNvSpPr>
          <p:nvPr/>
        </p:nvSpPr>
        <p:spPr bwMode="auto">
          <a:xfrm>
            <a:off x="776288" y="1773238"/>
            <a:ext cx="4953000" cy="1220787"/>
          </a:xfrm>
          <a:prstGeom prst="rect">
            <a:avLst/>
          </a:prstGeom>
          <a:noFill/>
          <a:ln w="9525">
            <a:noFill/>
            <a:miter lim="800000"/>
            <a:headEnd/>
            <a:tailEnd/>
          </a:ln>
        </p:spPr>
        <p:txBody>
          <a:bodyPr>
            <a:spAutoFit/>
          </a:bodyPr>
          <a:lstStyle/>
          <a:p>
            <a:r>
              <a:rPr lang="ja-JP" altLang="en-US" sz="2800" b="1">
                <a:ea typeface="ＭＳ Ｐゴシック" charset="-128"/>
              </a:rPr>
              <a:t>何のためにつける</a:t>
            </a:r>
            <a:endParaRPr lang="en-US" altLang="ja-JP" sz="2800" b="1">
              <a:ea typeface="ＭＳ Ｐゴシック" charset="-128"/>
            </a:endParaRPr>
          </a:p>
          <a:p>
            <a:endParaRPr lang="en-US" altLang="ja-JP" sz="2800" b="1">
              <a:solidFill>
                <a:srgbClr val="FF0000"/>
              </a:solidFill>
              <a:ea typeface="ＭＳ Ｐゴシック" charset="-128"/>
            </a:endParaRPr>
          </a:p>
          <a:p>
            <a:endParaRPr lang="en-US" altLang="ja-JP">
              <a:ea typeface="ＭＳ Ｐゴシック" charset="-128"/>
            </a:endParaRPr>
          </a:p>
        </p:txBody>
      </p:sp>
      <p:sp>
        <p:nvSpPr>
          <p:cNvPr id="89090" name="Text Box 7"/>
          <p:cNvSpPr txBox="1">
            <a:spLocks noChangeArrowheads="1"/>
          </p:cNvSpPr>
          <p:nvPr/>
        </p:nvSpPr>
        <p:spPr bwMode="auto">
          <a:xfrm>
            <a:off x="1352550" y="188913"/>
            <a:ext cx="4537075" cy="646112"/>
          </a:xfrm>
          <a:prstGeom prst="rect">
            <a:avLst/>
          </a:prstGeom>
          <a:noFill/>
          <a:ln w="9525">
            <a:noFill/>
            <a:miter lim="800000"/>
            <a:headEnd/>
            <a:tailEnd/>
          </a:ln>
        </p:spPr>
        <p:txBody>
          <a:bodyPr>
            <a:spAutoFit/>
          </a:bodyPr>
          <a:lstStyle/>
          <a:p>
            <a:pPr algn="ctr">
              <a:spcBef>
                <a:spcPct val="50000"/>
              </a:spcBef>
            </a:pPr>
            <a:r>
              <a:rPr lang="ja-JP" altLang="en-US" sz="3600">
                <a:ea typeface="ＭＳ Ｐゴシック" charset="-128"/>
              </a:rPr>
              <a:t>　研究ノートの必要性</a:t>
            </a:r>
          </a:p>
        </p:txBody>
      </p:sp>
      <p:pic>
        <p:nvPicPr>
          <p:cNvPr id="89091" name="Picture 8" descr="j0234752"/>
          <p:cNvPicPr>
            <a:picLocks noChangeAspect="1" noChangeArrowheads="1" noCrop="1"/>
          </p:cNvPicPr>
          <p:nvPr/>
        </p:nvPicPr>
        <p:blipFill>
          <a:blip r:embed="rId3"/>
          <a:srcRect/>
          <a:stretch>
            <a:fillRect/>
          </a:stretch>
        </p:blipFill>
        <p:spPr bwMode="auto">
          <a:xfrm>
            <a:off x="6969125" y="1916113"/>
            <a:ext cx="2647950" cy="2808287"/>
          </a:xfrm>
          <a:prstGeom prst="rect">
            <a:avLst/>
          </a:prstGeom>
          <a:noFill/>
          <a:ln w="9525">
            <a:noFill/>
            <a:miter lim="800000"/>
            <a:headEnd/>
            <a:tailEnd/>
          </a:ln>
        </p:spPr>
      </p:pic>
      <p:grpSp>
        <p:nvGrpSpPr>
          <p:cNvPr id="89092" name="Group 56"/>
          <p:cNvGrpSpPr>
            <a:grpSpLocks/>
          </p:cNvGrpSpPr>
          <p:nvPr/>
        </p:nvGrpSpPr>
        <p:grpSpPr bwMode="auto">
          <a:xfrm rot="873616">
            <a:off x="3790950" y="1746250"/>
            <a:ext cx="488950" cy="571500"/>
            <a:chOff x="3071" y="2446"/>
            <a:chExt cx="575" cy="866"/>
          </a:xfrm>
        </p:grpSpPr>
        <p:sp>
          <p:nvSpPr>
            <p:cNvPr id="22554" name="Oval 57"/>
            <p:cNvSpPr>
              <a:spLocks noChangeArrowheads="1"/>
            </p:cNvSpPr>
            <p:nvPr/>
          </p:nvSpPr>
          <p:spPr bwMode="auto">
            <a:xfrm>
              <a:off x="3218" y="3105"/>
              <a:ext cx="230" cy="202"/>
            </a:xfrm>
            <a:prstGeom prst="ellipse">
              <a:avLst/>
            </a:prstGeom>
            <a:solidFill>
              <a:srgbClr val="FF0000"/>
            </a:solidFill>
            <a:ln w="6350">
              <a:solidFill>
                <a:srgbClr val="000011"/>
              </a:solidFill>
              <a:round/>
              <a:headEnd/>
              <a:tailEnd/>
            </a:ln>
            <a:effectLst>
              <a:outerShdw blurRad="63500" dist="57150" dir="2700000" algn="ctr" rotWithShape="0">
                <a:srgbClr val="666666">
                  <a:alpha val="74998"/>
                </a:srgbClr>
              </a:outerShdw>
            </a:effectLst>
          </p:spPr>
          <p:txBody>
            <a:bodyPr wrap="none" anchor="ctr">
              <a:spAutoFit/>
            </a:bodyPr>
            <a:lstStyle/>
            <a:p>
              <a:pPr>
                <a:defRPr/>
              </a:pPr>
              <a:endParaRPr lang="zh-CN" altLang="en-US">
                <a:latin typeface="Tw Cen MT" charset="0"/>
                <a:ea typeface="ＭＳ Ｐゴシック" charset="0"/>
                <a:cs typeface="ＭＳ Ｐゴシック" charset="0"/>
              </a:endParaRPr>
            </a:p>
          </p:txBody>
        </p:sp>
        <p:sp>
          <p:nvSpPr>
            <p:cNvPr id="78875" name="Freeform 58"/>
            <p:cNvSpPr>
              <a:spLocks/>
            </p:cNvSpPr>
            <p:nvPr/>
          </p:nvSpPr>
          <p:spPr bwMode="auto">
            <a:xfrm>
              <a:off x="3060" y="2441"/>
              <a:ext cx="575" cy="611"/>
            </a:xfrm>
            <a:custGeom>
              <a:avLst/>
              <a:gdLst>
                <a:gd name="T0" fmla="*/ 246 w 575"/>
                <a:gd name="T1" fmla="*/ 637 h 610"/>
                <a:gd name="T2" fmla="*/ 285 w 575"/>
                <a:gd name="T3" fmla="*/ 637 h 610"/>
                <a:gd name="T4" fmla="*/ 290 w 575"/>
                <a:gd name="T5" fmla="*/ 628 h 610"/>
                <a:gd name="T6" fmla="*/ 294 w 575"/>
                <a:gd name="T7" fmla="*/ 587 h 610"/>
                <a:gd name="T8" fmla="*/ 301 w 575"/>
                <a:gd name="T9" fmla="*/ 553 h 610"/>
                <a:gd name="T10" fmla="*/ 311 w 575"/>
                <a:gd name="T11" fmla="*/ 531 h 610"/>
                <a:gd name="T12" fmla="*/ 327 w 575"/>
                <a:gd name="T13" fmla="*/ 513 h 610"/>
                <a:gd name="T14" fmla="*/ 348 w 575"/>
                <a:gd name="T15" fmla="*/ 497 h 610"/>
                <a:gd name="T16" fmla="*/ 389 w 575"/>
                <a:gd name="T17" fmla="*/ 474 h 610"/>
                <a:gd name="T18" fmla="*/ 443 w 575"/>
                <a:gd name="T19" fmla="*/ 443 h 610"/>
                <a:gd name="T20" fmla="*/ 486 w 575"/>
                <a:gd name="T21" fmla="*/ 414 h 610"/>
                <a:gd name="T22" fmla="*/ 512 w 575"/>
                <a:gd name="T23" fmla="*/ 392 h 610"/>
                <a:gd name="T24" fmla="*/ 540 w 575"/>
                <a:gd name="T25" fmla="*/ 359 h 610"/>
                <a:gd name="T26" fmla="*/ 561 w 575"/>
                <a:gd name="T27" fmla="*/ 294 h 610"/>
                <a:gd name="T28" fmla="*/ 572 w 575"/>
                <a:gd name="T29" fmla="*/ 248 h 610"/>
                <a:gd name="T30" fmla="*/ 572 w 575"/>
                <a:gd name="T31" fmla="*/ 190 h 610"/>
                <a:gd name="T32" fmla="*/ 557 w 575"/>
                <a:gd name="T33" fmla="*/ 138 h 610"/>
                <a:gd name="T34" fmla="*/ 526 w 575"/>
                <a:gd name="T35" fmla="*/ 91 h 610"/>
                <a:gd name="T36" fmla="*/ 486 w 575"/>
                <a:gd name="T37" fmla="*/ 55 h 610"/>
                <a:gd name="T38" fmla="*/ 440 w 575"/>
                <a:gd name="T39" fmla="*/ 30 h 610"/>
                <a:gd name="T40" fmla="*/ 390 w 575"/>
                <a:gd name="T41" fmla="*/ 13 h 610"/>
                <a:gd name="T42" fmla="*/ 340 w 575"/>
                <a:gd name="T43" fmla="*/ 4 h 610"/>
                <a:gd name="T44" fmla="*/ 290 w 575"/>
                <a:gd name="T45" fmla="*/ 1 h 610"/>
                <a:gd name="T46" fmla="*/ 233 w 575"/>
                <a:gd name="T47" fmla="*/ 2 h 610"/>
                <a:gd name="T48" fmla="*/ 174 w 575"/>
                <a:gd name="T49" fmla="*/ 10 h 610"/>
                <a:gd name="T50" fmla="*/ 125 w 575"/>
                <a:gd name="T51" fmla="*/ 26 h 610"/>
                <a:gd name="T52" fmla="*/ 85 w 575"/>
                <a:gd name="T53" fmla="*/ 47 h 610"/>
                <a:gd name="T54" fmla="*/ 51 w 575"/>
                <a:gd name="T55" fmla="*/ 77 h 610"/>
                <a:gd name="T56" fmla="*/ 24 w 575"/>
                <a:gd name="T57" fmla="*/ 110 h 610"/>
                <a:gd name="T58" fmla="*/ 4 w 575"/>
                <a:gd name="T59" fmla="*/ 157 h 610"/>
                <a:gd name="T60" fmla="*/ 0 w 575"/>
                <a:gd name="T61" fmla="*/ 207 h 610"/>
                <a:gd name="T62" fmla="*/ 11 w 575"/>
                <a:gd name="T63" fmla="*/ 244 h 610"/>
                <a:gd name="T64" fmla="*/ 34 w 575"/>
                <a:gd name="T65" fmla="*/ 271 h 610"/>
                <a:gd name="T66" fmla="*/ 68 w 575"/>
                <a:gd name="T67" fmla="*/ 288 h 610"/>
                <a:gd name="T68" fmla="*/ 109 w 575"/>
                <a:gd name="T69" fmla="*/ 292 h 610"/>
                <a:gd name="T70" fmla="*/ 148 w 575"/>
                <a:gd name="T71" fmla="*/ 282 h 610"/>
                <a:gd name="T72" fmla="*/ 176 w 575"/>
                <a:gd name="T73" fmla="*/ 260 h 610"/>
                <a:gd name="T74" fmla="*/ 191 w 575"/>
                <a:gd name="T75" fmla="*/ 229 h 610"/>
                <a:gd name="T76" fmla="*/ 191 w 575"/>
                <a:gd name="T77" fmla="*/ 192 h 610"/>
                <a:gd name="T78" fmla="*/ 179 w 575"/>
                <a:gd name="T79" fmla="*/ 161 h 610"/>
                <a:gd name="T80" fmla="*/ 159 w 575"/>
                <a:gd name="T81" fmla="*/ 137 h 610"/>
                <a:gd name="T82" fmla="*/ 141 w 575"/>
                <a:gd name="T83" fmla="*/ 114 h 610"/>
                <a:gd name="T84" fmla="*/ 140 w 575"/>
                <a:gd name="T85" fmla="*/ 96 h 610"/>
                <a:gd name="T86" fmla="*/ 151 w 575"/>
                <a:gd name="T87" fmla="*/ 74 h 610"/>
                <a:gd name="T88" fmla="*/ 169 w 575"/>
                <a:gd name="T89" fmla="*/ 59 h 610"/>
                <a:gd name="T90" fmla="*/ 194 w 575"/>
                <a:gd name="T91" fmla="*/ 51 h 610"/>
                <a:gd name="T92" fmla="*/ 231 w 575"/>
                <a:gd name="T93" fmla="*/ 48 h 610"/>
                <a:gd name="T94" fmla="*/ 268 w 575"/>
                <a:gd name="T95" fmla="*/ 55 h 610"/>
                <a:gd name="T96" fmla="*/ 297 w 575"/>
                <a:gd name="T97" fmla="*/ 70 h 610"/>
                <a:gd name="T98" fmla="*/ 320 w 575"/>
                <a:gd name="T99" fmla="*/ 91 h 610"/>
                <a:gd name="T100" fmla="*/ 333 w 575"/>
                <a:gd name="T101" fmla="*/ 114 h 610"/>
                <a:gd name="T102" fmla="*/ 344 w 575"/>
                <a:gd name="T103" fmla="*/ 146 h 610"/>
                <a:gd name="T104" fmla="*/ 351 w 575"/>
                <a:gd name="T105" fmla="*/ 180 h 610"/>
                <a:gd name="T106" fmla="*/ 353 w 575"/>
                <a:gd name="T107" fmla="*/ 223 h 610"/>
                <a:gd name="T108" fmla="*/ 348 w 575"/>
                <a:gd name="T109" fmla="*/ 275 h 610"/>
                <a:gd name="T110" fmla="*/ 335 w 575"/>
                <a:gd name="T111" fmla="*/ 355 h 610"/>
                <a:gd name="T112" fmla="*/ 313 w 575"/>
                <a:gd name="T113" fmla="*/ 407 h 610"/>
                <a:gd name="T114" fmla="*/ 284 w 575"/>
                <a:gd name="T115" fmla="*/ 458 h 610"/>
                <a:gd name="T116" fmla="*/ 261 w 575"/>
                <a:gd name="T117" fmla="*/ 506 h 610"/>
                <a:gd name="T118" fmla="*/ 246 w 575"/>
                <a:gd name="T119" fmla="*/ 552 h 610"/>
                <a:gd name="T120" fmla="*/ 244 w 575"/>
                <a:gd name="T121" fmla="*/ 605 h 6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75" h="610">
                  <a:moveTo>
                    <a:pt x="244" y="577"/>
                  </a:moveTo>
                  <a:lnTo>
                    <a:pt x="244" y="581"/>
                  </a:lnTo>
                  <a:lnTo>
                    <a:pt x="244" y="585"/>
                  </a:lnTo>
                  <a:lnTo>
                    <a:pt x="244" y="588"/>
                  </a:lnTo>
                  <a:lnTo>
                    <a:pt x="244" y="591"/>
                  </a:lnTo>
                  <a:lnTo>
                    <a:pt x="244" y="594"/>
                  </a:lnTo>
                  <a:lnTo>
                    <a:pt x="244" y="597"/>
                  </a:lnTo>
                  <a:lnTo>
                    <a:pt x="244" y="599"/>
                  </a:lnTo>
                  <a:lnTo>
                    <a:pt x="244" y="601"/>
                  </a:lnTo>
                  <a:lnTo>
                    <a:pt x="244" y="603"/>
                  </a:lnTo>
                  <a:lnTo>
                    <a:pt x="244" y="605"/>
                  </a:lnTo>
                  <a:lnTo>
                    <a:pt x="244" y="606"/>
                  </a:lnTo>
                  <a:lnTo>
                    <a:pt x="245" y="607"/>
                  </a:lnTo>
                  <a:lnTo>
                    <a:pt x="245" y="608"/>
                  </a:lnTo>
                  <a:lnTo>
                    <a:pt x="245" y="609"/>
                  </a:lnTo>
                  <a:lnTo>
                    <a:pt x="246" y="609"/>
                  </a:lnTo>
                  <a:lnTo>
                    <a:pt x="247" y="609"/>
                  </a:lnTo>
                  <a:lnTo>
                    <a:pt x="248" y="609"/>
                  </a:lnTo>
                  <a:lnTo>
                    <a:pt x="249" y="609"/>
                  </a:lnTo>
                  <a:lnTo>
                    <a:pt x="250" y="609"/>
                  </a:lnTo>
                  <a:lnTo>
                    <a:pt x="252" y="609"/>
                  </a:lnTo>
                  <a:lnTo>
                    <a:pt x="253" y="609"/>
                  </a:lnTo>
                  <a:lnTo>
                    <a:pt x="255" y="609"/>
                  </a:lnTo>
                  <a:lnTo>
                    <a:pt x="257" y="609"/>
                  </a:lnTo>
                  <a:lnTo>
                    <a:pt x="259" y="609"/>
                  </a:lnTo>
                  <a:lnTo>
                    <a:pt x="262" y="609"/>
                  </a:lnTo>
                  <a:lnTo>
                    <a:pt x="264" y="609"/>
                  </a:lnTo>
                  <a:lnTo>
                    <a:pt x="267" y="609"/>
                  </a:lnTo>
                  <a:lnTo>
                    <a:pt x="270" y="609"/>
                  </a:lnTo>
                  <a:lnTo>
                    <a:pt x="272" y="609"/>
                  </a:lnTo>
                  <a:lnTo>
                    <a:pt x="275" y="609"/>
                  </a:lnTo>
                  <a:lnTo>
                    <a:pt x="277" y="609"/>
                  </a:lnTo>
                  <a:lnTo>
                    <a:pt x="279" y="609"/>
                  </a:lnTo>
                  <a:lnTo>
                    <a:pt x="281" y="609"/>
                  </a:lnTo>
                  <a:lnTo>
                    <a:pt x="283" y="609"/>
                  </a:lnTo>
                  <a:lnTo>
                    <a:pt x="284" y="609"/>
                  </a:lnTo>
                  <a:lnTo>
                    <a:pt x="285" y="609"/>
                  </a:lnTo>
                  <a:lnTo>
                    <a:pt x="286" y="609"/>
                  </a:lnTo>
                  <a:lnTo>
                    <a:pt x="287" y="609"/>
                  </a:lnTo>
                  <a:lnTo>
                    <a:pt x="288" y="609"/>
                  </a:lnTo>
                  <a:lnTo>
                    <a:pt x="289" y="609"/>
                  </a:lnTo>
                  <a:lnTo>
                    <a:pt x="290" y="609"/>
                  </a:lnTo>
                  <a:lnTo>
                    <a:pt x="290" y="608"/>
                  </a:lnTo>
                  <a:lnTo>
                    <a:pt x="290" y="607"/>
                  </a:lnTo>
                  <a:lnTo>
                    <a:pt x="290" y="606"/>
                  </a:lnTo>
                  <a:lnTo>
                    <a:pt x="290" y="605"/>
                  </a:lnTo>
                  <a:lnTo>
                    <a:pt x="290" y="604"/>
                  </a:lnTo>
                  <a:lnTo>
                    <a:pt x="290" y="603"/>
                  </a:lnTo>
                  <a:lnTo>
                    <a:pt x="290" y="602"/>
                  </a:lnTo>
                  <a:lnTo>
                    <a:pt x="290" y="601"/>
                  </a:lnTo>
                  <a:lnTo>
                    <a:pt x="290" y="600"/>
                  </a:lnTo>
                  <a:lnTo>
                    <a:pt x="290" y="598"/>
                  </a:lnTo>
                  <a:lnTo>
                    <a:pt x="290" y="597"/>
                  </a:lnTo>
                  <a:lnTo>
                    <a:pt x="291" y="595"/>
                  </a:lnTo>
                  <a:lnTo>
                    <a:pt x="291" y="593"/>
                  </a:lnTo>
                  <a:lnTo>
                    <a:pt x="291" y="592"/>
                  </a:lnTo>
                  <a:lnTo>
                    <a:pt x="291" y="590"/>
                  </a:lnTo>
                  <a:lnTo>
                    <a:pt x="291" y="588"/>
                  </a:lnTo>
                  <a:lnTo>
                    <a:pt x="291" y="586"/>
                  </a:lnTo>
                  <a:lnTo>
                    <a:pt x="291" y="584"/>
                  </a:lnTo>
                  <a:lnTo>
                    <a:pt x="292" y="583"/>
                  </a:lnTo>
                  <a:lnTo>
                    <a:pt x="292" y="581"/>
                  </a:lnTo>
                  <a:lnTo>
                    <a:pt x="292" y="579"/>
                  </a:lnTo>
                  <a:lnTo>
                    <a:pt x="292" y="576"/>
                  </a:lnTo>
                  <a:lnTo>
                    <a:pt x="292" y="574"/>
                  </a:lnTo>
                  <a:lnTo>
                    <a:pt x="293" y="572"/>
                  </a:lnTo>
                  <a:lnTo>
                    <a:pt x="293" y="570"/>
                  </a:lnTo>
                  <a:lnTo>
                    <a:pt x="293" y="568"/>
                  </a:lnTo>
                  <a:lnTo>
                    <a:pt x="293" y="565"/>
                  </a:lnTo>
                  <a:lnTo>
                    <a:pt x="294" y="563"/>
                  </a:lnTo>
                  <a:lnTo>
                    <a:pt x="294" y="561"/>
                  </a:lnTo>
                  <a:lnTo>
                    <a:pt x="294" y="559"/>
                  </a:lnTo>
                  <a:lnTo>
                    <a:pt x="294" y="556"/>
                  </a:lnTo>
                  <a:lnTo>
                    <a:pt x="295" y="554"/>
                  </a:lnTo>
                  <a:lnTo>
                    <a:pt x="295" y="552"/>
                  </a:lnTo>
                  <a:lnTo>
                    <a:pt x="295" y="550"/>
                  </a:lnTo>
                  <a:lnTo>
                    <a:pt x="296" y="548"/>
                  </a:lnTo>
                  <a:lnTo>
                    <a:pt x="296" y="547"/>
                  </a:lnTo>
                  <a:lnTo>
                    <a:pt x="296" y="545"/>
                  </a:lnTo>
                  <a:lnTo>
                    <a:pt x="297" y="543"/>
                  </a:lnTo>
                  <a:lnTo>
                    <a:pt x="297" y="541"/>
                  </a:lnTo>
                  <a:lnTo>
                    <a:pt x="297" y="540"/>
                  </a:lnTo>
                  <a:lnTo>
                    <a:pt x="298" y="538"/>
                  </a:lnTo>
                  <a:lnTo>
                    <a:pt x="298" y="537"/>
                  </a:lnTo>
                  <a:lnTo>
                    <a:pt x="298" y="535"/>
                  </a:lnTo>
                  <a:lnTo>
                    <a:pt x="299" y="534"/>
                  </a:lnTo>
                  <a:lnTo>
                    <a:pt x="299" y="533"/>
                  </a:lnTo>
                  <a:lnTo>
                    <a:pt x="300" y="531"/>
                  </a:lnTo>
                  <a:lnTo>
                    <a:pt x="300" y="530"/>
                  </a:lnTo>
                  <a:lnTo>
                    <a:pt x="300" y="529"/>
                  </a:lnTo>
                  <a:lnTo>
                    <a:pt x="301" y="527"/>
                  </a:lnTo>
                  <a:lnTo>
                    <a:pt x="301" y="526"/>
                  </a:lnTo>
                  <a:lnTo>
                    <a:pt x="301" y="525"/>
                  </a:lnTo>
                  <a:lnTo>
                    <a:pt x="302" y="524"/>
                  </a:lnTo>
                  <a:lnTo>
                    <a:pt x="302" y="523"/>
                  </a:lnTo>
                  <a:lnTo>
                    <a:pt x="303" y="521"/>
                  </a:lnTo>
                  <a:lnTo>
                    <a:pt x="303" y="520"/>
                  </a:lnTo>
                  <a:lnTo>
                    <a:pt x="303" y="519"/>
                  </a:lnTo>
                  <a:lnTo>
                    <a:pt x="304" y="518"/>
                  </a:lnTo>
                  <a:lnTo>
                    <a:pt x="304" y="517"/>
                  </a:lnTo>
                  <a:lnTo>
                    <a:pt x="305" y="516"/>
                  </a:lnTo>
                  <a:lnTo>
                    <a:pt x="305" y="515"/>
                  </a:lnTo>
                  <a:lnTo>
                    <a:pt x="305" y="514"/>
                  </a:lnTo>
                  <a:lnTo>
                    <a:pt x="306" y="513"/>
                  </a:lnTo>
                  <a:lnTo>
                    <a:pt x="306" y="512"/>
                  </a:lnTo>
                  <a:lnTo>
                    <a:pt x="307" y="511"/>
                  </a:lnTo>
                  <a:lnTo>
                    <a:pt x="307" y="510"/>
                  </a:lnTo>
                  <a:lnTo>
                    <a:pt x="308" y="509"/>
                  </a:lnTo>
                  <a:lnTo>
                    <a:pt x="308" y="508"/>
                  </a:lnTo>
                  <a:lnTo>
                    <a:pt x="309" y="507"/>
                  </a:lnTo>
                  <a:lnTo>
                    <a:pt x="310" y="506"/>
                  </a:lnTo>
                  <a:lnTo>
                    <a:pt x="310" y="505"/>
                  </a:lnTo>
                  <a:lnTo>
                    <a:pt x="311" y="504"/>
                  </a:lnTo>
                  <a:lnTo>
                    <a:pt x="311" y="503"/>
                  </a:lnTo>
                  <a:lnTo>
                    <a:pt x="312" y="502"/>
                  </a:lnTo>
                  <a:lnTo>
                    <a:pt x="313" y="501"/>
                  </a:lnTo>
                  <a:lnTo>
                    <a:pt x="314" y="500"/>
                  </a:lnTo>
                  <a:lnTo>
                    <a:pt x="314" y="499"/>
                  </a:lnTo>
                  <a:lnTo>
                    <a:pt x="315" y="498"/>
                  </a:lnTo>
                  <a:lnTo>
                    <a:pt x="316" y="497"/>
                  </a:lnTo>
                  <a:lnTo>
                    <a:pt x="316" y="496"/>
                  </a:lnTo>
                  <a:lnTo>
                    <a:pt x="317" y="495"/>
                  </a:lnTo>
                  <a:lnTo>
                    <a:pt x="318" y="495"/>
                  </a:lnTo>
                  <a:lnTo>
                    <a:pt x="319" y="494"/>
                  </a:lnTo>
                  <a:lnTo>
                    <a:pt x="319" y="493"/>
                  </a:lnTo>
                  <a:lnTo>
                    <a:pt x="320" y="492"/>
                  </a:lnTo>
                  <a:lnTo>
                    <a:pt x="321" y="491"/>
                  </a:lnTo>
                  <a:lnTo>
                    <a:pt x="322" y="490"/>
                  </a:lnTo>
                  <a:lnTo>
                    <a:pt x="323" y="489"/>
                  </a:lnTo>
                  <a:lnTo>
                    <a:pt x="324" y="488"/>
                  </a:lnTo>
                  <a:lnTo>
                    <a:pt x="325" y="487"/>
                  </a:lnTo>
                  <a:lnTo>
                    <a:pt x="326" y="486"/>
                  </a:lnTo>
                  <a:lnTo>
                    <a:pt x="327" y="485"/>
                  </a:lnTo>
                  <a:lnTo>
                    <a:pt x="328" y="485"/>
                  </a:lnTo>
                  <a:lnTo>
                    <a:pt x="329" y="484"/>
                  </a:lnTo>
                  <a:lnTo>
                    <a:pt x="329" y="483"/>
                  </a:lnTo>
                  <a:lnTo>
                    <a:pt x="330" y="482"/>
                  </a:lnTo>
                  <a:lnTo>
                    <a:pt x="331" y="482"/>
                  </a:lnTo>
                  <a:lnTo>
                    <a:pt x="332" y="481"/>
                  </a:lnTo>
                  <a:lnTo>
                    <a:pt x="333" y="480"/>
                  </a:lnTo>
                  <a:lnTo>
                    <a:pt x="334" y="479"/>
                  </a:lnTo>
                  <a:lnTo>
                    <a:pt x="335" y="479"/>
                  </a:lnTo>
                  <a:lnTo>
                    <a:pt x="336" y="478"/>
                  </a:lnTo>
                  <a:lnTo>
                    <a:pt x="337" y="477"/>
                  </a:lnTo>
                  <a:lnTo>
                    <a:pt x="338" y="476"/>
                  </a:lnTo>
                  <a:lnTo>
                    <a:pt x="339" y="476"/>
                  </a:lnTo>
                  <a:lnTo>
                    <a:pt x="340" y="475"/>
                  </a:lnTo>
                  <a:lnTo>
                    <a:pt x="341" y="474"/>
                  </a:lnTo>
                  <a:lnTo>
                    <a:pt x="342" y="473"/>
                  </a:lnTo>
                  <a:lnTo>
                    <a:pt x="343" y="472"/>
                  </a:lnTo>
                  <a:lnTo>
                    <a:pt x="344" y="472"/>
                  </a:lnTo>
                  <a:lnTo>
                    <a:pt x="346" y="471"/>
                  </a:lnTo>
                  <a:lnTo>
                    <a:pt x="347" y="470"/>
                  </a:lnTo>
                  <a:lnTo>
                    <a:pt x="348" y="469"/>
                  </a:lnTo>
                  <a:lnTo>
                    <a:pt x="350" y="468"/>
                  </a:lnTo>
                  <a:lnTo>
                    <a:pt x="351" y="467"/>
                  </a:lnTo>
                  <a:lnTo>
                    <a:pt x="353" y="466"/>
                  </a:lnTo>
                  <a:lnTo>
                    <a:pt x="354" y="465"/>
                  </a:lnTo>
                  <a:lnTo>
                    <a:pt x="356" y="464"/>
                  </a:lnTo>
                  <a:lnTo>
                    <a:pt x="358" y="463"/>
                  </a:lnTo>
                  <a:lnTo>
                    <a:pt x="359" y="463"/>
                  </a:lnTo>
                  <a:lnTo>
                    <a:pt x="361" y="462"/>
                  </a:lnTo>
                  <a:lnTo>
                    <a:pt x="363" y="461"/>
                  </a:lnTo>
                  <a:lnTo>
                    <a:pt x="365" y="459"/>
                  </a:lnTo>
                  <a:lnTo>
                    <a:pt x="367" y="458"/>
                  </a:lnTo>
                  <a:lnTo>
                    <a:pt x="369" y="457"/>
                  </a:lnTo>
                  <a:lnTo>
                    <a:pt x="371" y="456"/>
                  </a:lnTo>
                  <a:lnTo>
                    <a:pt x="373" y="455"/>
                  </a:lnTo>
                  <a:lnTo>
                    <a:pt x="375" y="454"/>
                  </a:lnTo>
                  <a:lnTo>
                    <a:pt x="377" y="453"/>
                  </a:lnTo>
                  <a:lnTo>
                    <a:pt x="379" y="451"/>
                  </a:lnTo>
                  <a:lnTo>
                    <a:pt x="382" y="450"/>
                  </a:lnTo>
                  <a:lnTo>
                    <a:pt x="384" y="449"/>
                  </a:lnTo>
                  <a:lnTo>
                    <a:pt x="386" y="447"/>
                  </a:lnTo>
                  <a:lnTo>
                    <a:pt x="389" y="446"/>
                  </a:lnTo>
                  <a:lnTo>
                    <a:pt x="391" y="445"/>
                  </a:lnTo>
                  <a:lnTo>
                    <a:pt x="394" y="443"/>
                  </a:lnTo>
                  <a:lnTo>
                    <a:pt x="397" y="442"/>
                  </a:lnTo>
                  <a:lnTo>
                    <a:pt x="399" y="440"/>
                  </a:lnTo>
                  <a:lnTo>
                    <a:pt x="402" y="439"/>
                  </a:lnTo>
                  <a:lnTo>
                    <a:pt x="405" y="437"/>
                  </a:lnTo>
                  <a:lnTo>
                    <a:pt x="407" y="435"/>
                  </a:lnTo>
                  <a:lnTo>
                    <a:pt x="410" y="434"/>
                  </a:lnTo>
                  <a:lnTo>
                    <a:pt x="412" y="432"/>
                  </a:lnTo>
                  <a:lnTo>
                    <a:pt x="415" y="431"/>
                  </a:lnTo>
                  <a:lnTo>
                    <a:pt x="418" y="429"/>
                  </a:lnTo>
                  <a:lnTo>
                    <a:pt x="420" y="428"/>
                  </a:lnTo>
                  <a:lnTo>
                    <a:pt x="423" y="426"/>
                  </a:lnTo>
                  <a:lnTo>
                    <a:pt x="426" y="425"/>
                  </a:lnTo>
                  <a:lnTo>
                    <a:pt x="428" y="423"/>
                  </a:lnTo>
                  <a:lnTo>
                    <a:pt x="431" y="422"/>
                  </a:lnTo>
                  <a:lnTo>
                    <a:pt x="433" y="420"/>
                  </a:lnTo>
                  <a:lnTo>
                    <a:pt x="436" y="419"/>
                  </a:lnTo>
                  <a:lnTo>
                    <a:pt x="438" y="418"/>
                  </a:lnTo>
                  <a:lnTo>
                    <a:pt x="441" y="416"/>
                  </a:lnTo>
                  <a:lnTo>
                    <a:pt x="443" y="415"/>
                  </a:lnTo>
                  <a:lnTo>
                    <a:pt x="446" y="413"/>
                  </a:lnTo>
                  <a:lnTo>
                    <a:pt x="448" y="412"/>
                  </a:lnTo>
                  <a:lnTo>
                    <a:pt x="451" y="410"/>
                  </a:lnTo>
                  <a:lnTo>
                    <a:pt x="453" y="409"/>
                  </a:lnTo>
                  <a:lnTo>
                    <a:pt x="455" y="407"/>
                  </a:lnTo>
                  <a:lnTo>
                    <a:pt x="457" y="406"/>
                  </a:lnTo>
                  <a:lnTo>
                    <a:pt x="460" y="405"/>
                  </a:lnTo>
                  <a:lnTo>
                    <a:pt x="462" y="403"/>
                  </a:lnTo>
                  <a:lnTo>
                    <a:pt x="464" y="402"/>
                  </a:lnTo>
                  <a:lnTo>
                    <a:pt x="466" y="401"/>
                  </a:lnTo>
                  <a:lnTo>
                    <a:pt x="468" y="399"/>
                  </a:lnTo>
                  <a:lnTo>
                    <a:pt x="470" y="398"/>
                  </a:lnTo>
                  <a:lnTo>
                    <a:pt x="472" y="396"/>
                  </a:lnTo>
                  <a:lnTo>
                    <a:pt x="474" y="395"/>
                  </a:lnTo>
                  <a:lnTo>
                    <a:pt x="476" y="394"/>
                  </a:lnTo>
                  <a:lnTo>
                    <a:pt x="478" y="392"/>
                  </a:lnTo>
                  <a:lnTo>
                    <a:pt x="479" y="391"/>
                  </a:lnTo>
                  <a:lnTo>
                    <a:pt x="481" y="390"/>
                  </a:lnTo>
                  <a:lnTo>
                    <a:pt x="483" y="389"/>
                  </a:lnTo>
                  <a:lnTo>
                    <a:pt x="484" y="387"/>
                  </a:lnTo>
                  <a:lnTo>
                    <a:pt x="486" y="386"/>
                  </a:lnTo>
                  <a:lnTo>
                    <a:pt x="488" y="385"/>
                  </a:lnTo>
                  <a:lnTo>
                    <a:pt x="489" y="384"/>
                  </a:lnTo>
                  <a:lnTo>
                    <a:pt x="490" y="383"/>
                  </a:lnTo>
                  <a:lnTo>
                    <a:pt x="492" y="382"/>
                  </a:lnTo>
                  <a:lnTo>
                    <a:pt x="493" y="381"/>
                  </a:lnTo>
                  <a:lnTo>
                    <a:pt x="494" y="380"/>
                  </a:lnTo>
                  <a:lnTo>
                    <a:pt x="496" y="379"/>
                  </a:lnTo>
                  <a:lnTo>
                    <a:pt x="497" y="378"/>
                  </a:lnTo>
                  <a:lnTo>
                    <a:pt x="498" y="377"/>
                  </a:lnTo>
                  <a:lnTo>
                    <a:pt x="499" y="376"/>
                  </a:lnTo>
                  <a:lnTo>
                    <a:pt x="500" y="375"/>
                  </a:lnTo>
                  <a:lnTo>
                    <a:pt x="501" y="374"/>
                  </a:lnTo>
                  <a:lnTo>
                    <a:pt x="502" y="373"/>
                  </a:lnTo>
                  <a:lnTo>
                    <a:pt x="503" y="372"/>
                  </a:lnTo>
                  <a:lnTo>
                    <a:pt x="504" y="371"/>
                  </a:lnTo>
                  <a:lnTo>
                    <a:pt x="505" y="370"/>
                  </a:lnTo>
                  <a:lnTo>
                    <a:pt x="507" y="369"/>
                  </a:lnTo>
                  <a:lnTo>
                    <a:pt x="508" y="368"/>
                  </a:lnTo>
                  <a:lnTo>
                    <a:pt x="509" y="367"/>
                  </a:lnTo>
                  <a:lnTo>
                    <a:pt x="510" y="366"/>
                  </a:lnTo>
                  <a:lnTo>
                    <a:pt x="512" y="364"/>
                  </a:lnTo>
                  <a:lnTo>
                    <a:pt x="513" y="363"/>
                  </a:lnTo>
                  <a:lnTo>
                    <a:pt x="514" y="362"/>
                  </a:lnTo>
                  <a:lnTo>
                    <a:pt x="516" y="360"/>
                  </a:lnTo>
                  <a:lnTo>
                    <a:pt x="517" y="359"/>
                  </a:lnTo>
                  <a:lnTo>
                    <a:pt x="518" y="357"/>
                  </a:lnTo>
                  <a:lnTo>
                    <a:pt x="520" y="356"/>
                  </a:lnTo>
                  <a:lnTo>
                    <a:pt x="521" y="354"/>
                  </a:lnTo>
                  <a:lnTo>
                    <a:pt x="522" y="353"/>
                  </a:lnTo>
                  <a:lnTo>
                    <a:pt x="524" y="351"/>
                  </a:lnTo>
                  <a:lnTo>
                    <a:pt x="525" y="350"/>
                  </a:lnTo>
                  <a:lnTo>
                    <a:pt x="526" y="348"/>
                  </a:lnTo>
                  <a:lnTo>
                    <a:pt x="528" y="347"/>
                  </a:lnTo>
                  <a:lnTo>
                    <a:pt x="529" y="345"/>
                  </a:lnTo>
                  <a:lnTo>
                    <a:pt x="531" y="343"/>
                  </a:lnTo>
                  <a:lnTo>
                    <a:pt x="532" y="342"/>
                  </a:lnTo>
                  <a:lnTo>
                    <a:pt x="533" y="340"/>
                  </a:lnTo>
                  <a:lnTo>
                    <a:pt x="535" y="338"/>
                  </a:lnTo>
                  <a:lnTo>
                    <a:pt x="536" y="337"/>
                  </a:lnTo>
                  <a:lnTo>
                    <a:pt x="537" y="335"/>
                  </a:lnTo>
                  <a:lnTo>
                    <a:pt x="538" y="333"/>
                  </a:lnTo>
                  <a:lnTo>
                    <a:pt x="540" y="331"/>
                  </a:lnTo>
                  <a:lnTo>
                    <a:pt x="541" y="329"/>
                  </a:lnTo>
                  <a:lnTo>
                    <a:pt x="542" y="328"/>
                  </a:lnTo>
                  <a:lnTo>
                    <a:pt x="543" y="326"/>
                  </a:lnTo>
                  <a:lnTo>
                    <a:pt x="545" y="324"/>
                  </a:lnTo>
                  <a:lnTo>
                    <a:pt x="546" y="322"/>
                  </a:lnTo>
                  <a:lnTo>
                    <a:pt x="547" y="321"/>
                  </a:lnTo>
                  <a:lnTo>
                    <a:pt x="548" y="319"/>
                  </a:lnTo>
                  <a:lnTo>
                    <a:pt x="549" y="317"/>
                  </a:lnTo>
                  <a:lnTo>
                    <a:pt x="550" y="315"/>
                  </a:lnTo>
                  <a:lnTo>
                    <a:pt x="551" y="313"/>
                  </a:lnTo>
                  <a:lnTo>
                    <a:pt x="552" y="312"/>
                  </a:lnTo>
                  <a:lnTo>
                    <a:pt x="553" y="310"/>
                  </a:lnTo>
                  <a:lnTo>
                    <a:pt x="554" y="308"/>
                  </a:lnTo>
                  <a:lnTo>
                    <a:pt x="555" y="306"/>
                  </a:lnTo>
                  <a:lnTo>
                    <a:pt x="556" y="305"/>
                  </a:lnTo>
                  <a:lnTo>
                    <a:pt x="557" y="303"/>
                  </a:lnTo>
                  <a:lnTo>
                    <a:pt x="558" y="301"/>
                  </a:lnTo>
                  <a:lnTo>
                    <a:pt x="558" y="299"/>
                  </a:lnTo>
                  <a:lnTo>
                    <a:pt x="559" y="297"/>
                  </a:lnTo>
                  <a:lnTo>
                    <a:pt x="560" y="295"/>
                  </a:lnTo>
                  <a:lnTo>
                    <a:pt x="561" y="294"/>
                  </a:lnTo>
                  <a:lnTo>
                    <a:pt x="561" y="292"/>
                  </a:lnTo>
                  <a:lnTo>
                    <a:pt x="562" y="290"/>
                  </a:lnTo>
                  <a:lnTo>
                    <a:pt x="563" y="288"/>
                  </a:lnTo>
                  <a:lnTo>
                    <a:pt x="563" y="286"/>
                  </a:lnTo>
                  <a:lnTo>
                    <a:pt x="564" y="284"/>
                  </a:lnTo>
                  <a:lnTo>
                    <a:pt x="565" y="282"/>
                  </a:lnTo>
                  <a:lnTo>
                    <a:pt x="565" y="280"/>
                  </a:lnTo>
                  <a:lnTo>
                    <a:pt x="566" y="278"/>
                  </a:lnTo>
                  <a:lnTo>
                    <a:pt x="566" y="276"/>
                  </a:lnTo>
                  <a:lnTo>
                    <a:pt x="567" y="274"/>
                  </a:lnTo>
                  <a:lnTo>
                    <a:pt x="568" y="272"/>
                  </a:lnTo>
                  <a:lnTo>
                    <a:pt x="568" y="270"/>
                  </a:lnTo>
                  <a:lnTo>
                    <a:pt x="569" y="268"/>
                  </a:lnTo>
                  <a:lnTo>
                    <a:pt x="569" y="265"/>
                  </a:lnTo>
                  <a:lnTo>
                    <a:pt x="570" y="263"/>
                  </a:lnTo>
                  <a:lnTo>
                    <a:pt x="570" y="261"/>
                  </a:lnTo>
                  <a:lnTo>
                    <a:pt x="570" y="258"/>
                  </a:lnTo>
                  <a:lnTo>
                    <a:pt x="571" y="256"/>
                  </a:lnTo>
                  <a:lnTo>
                    <a:pt x="571" y="254"/>
                  </a:lnTo>
                  <a:lnTo>
                    <a:pt x="572" y="251"/>
                  </a:lnTo>
                  <a:lnTo>
                    <a:pt x="572" y="248"/>
                  </a:lnTo>
                  <a:lnTo>
                    <a:pt x="572" y="246"/>
                  </a:lnTo>
                  <a:lnTo>
                    <a:pt x="572" y="243"/>
                  </a:lnTo>
                  <a:lnTo>
                    <a:pt x="573" y="240"/>
                  </a:lnTo>
                  <a:lnTo>
                    <a:pt x="573" y="238"/>
                  </a:lnTo>
                  <a:lnTo>
                    <a:pt x="573" y="235"/>
                  </a:lnTo>
                  <a:lnTo>
                    <a:pt x="573" y="232"/>
                  </a:lnTo>
                  <a:lnTo>
                    <a:pt x="574" y="229"/>
                  </a:lnTo>
                  <a:lnTo>
                    <a:pt x="574" y="226"/>
                  </a:lnTo>
                  <a:lnTo>
                    <a:pt x="574" y="223"/>
                  </a:lnTo>
                  <a:lnTo>
                    <a:pt x="574" y="220"/>
                  </a:lnTo>
                  <a:lnTo>
                    <a:pt x="574" y="218"/>
                  </a:lnTo>
                  <a:lnTo>
                    <a:pt x="574" y="215"/>
                  </a:lnTo>
                  <a:lnTo>
                    <a:pt x="574" y="212"/>
                  </a:lnTo>
                  <a:lnTo>
                    <a:pt x="574" y="209"/>
                  </a:lnTo>
                  <a:lnTo>
                    <a:pt x="574" y="206"/>
                  </a:lnTo>
                  <a:lnTo>
                    <a:pt x="573" y="204"/>
                  </a:lnTo>
                  <a:lnTo>
                    <a:pt x="573" y="201"/>
                  </a:lnTo>
                  <a:lnTo>
                    <a:pt x="573" y="198"/>
                  </a:lnTo>
                  <a:lnTo>
                    <a:pt x="573" y="195"/>
                  </a:lnTo>
                  <a:lnTo>
                    <a:pt x="572" y="193"/>
                  </a:lnTo>
                  <a:lnTo>
                    <a:pt x="572" y="190"/>
                  </a:lnTo>
                  <a:lnTo>
                    <a:pt x="572" y="187"/>
                  </a:lnTo>
                  <a:lnTo>
                    <a:pt x="571" y="185"/>
                  </a:lnTo>
                  <a:lnTo>
                    <a:pt x="571" y="182"/>
                  </a:lnTo>
                  <a:lnTo>
                    <a:pt x="570" y="180"/>
                  </a:lnTo>
                  <a:lnTo>
                    <a:pt x="570" y="177"/>
                  </a:lnTo>
                  <a:lnTo>
                    <a:pt x="569" y="174"/>
                  </a:lnTo>
                  <a:lnTo>
                    <a:pt x="568" y="172"/>
                  </a:lnTo>
                  <a:lnTo>
                    <a:pt x="568" y="169"/>
                  </a:lnTo>
                  <a:lnTo>
                    <a:pt x="567" y="167"/>
                  </a:lnTo>
                  <a:lnTo>
                    <a:pt x="567" y="164"/>
                  </a:lnTo>
                  <a:lnTo>
                    <a:pt x="566" y="162"/>
                  </a:lnTo>
                  <a:lnTo>
                    <a:pt x="565" y="159"/>
                  </a:lnTo>
                  <a:lnTo>
                    <a:pt x="564" y="157"/>
                  </a:lnTo>
                  <a:lnTo>
                    <a:pt x="564" y="155"/>
                  </a:lnTo>
                  <a:lnTo>
                    <a:pt x="563" y="152"/>
                  </a:lnTo>
                  <a:lnTo>
                    <a:pt x="562" y="150"/>
                  </a:lnTo>
                  <a:lnTo>
                    <a:pt x="561" y="147"/>
                  </a:lnTo>
                  <a:lnTo>
                    <a:pt x="560" y="145"/>
                  </a:lnTo>
                  <a:lnTo>
                    <a:pt x="559" y="143"/>
                  </a:lnTo>
                  <a:lnTo>
                    <a:pt x="558" y="140"/>
                  </a:lnTo>
                  <a:lnTo>
                    <a:pt x="557" y="138"/>
                  </a:lnTo>
                  <a:lnTo>
                    <a:pt x="556" y="136"/>
                  </a:lnTo>
                  <a:lnTo>
                    <a:pt x="555" y="133"/>
                  </a:lnTo>
                  <a:lnTo>
                    <a:pt x="554" y="131"/>
                  </a:lnTo>
                  <a:lnTo>
                    <a:pt x="552" y="129"/>
                  </a:lnTo>
                  <a:lnTo>
                    <a:pt x="551" y="126"/>
                  </a:lnTo>
                  <a:lnTo>
                    <a:pt x="550" y="124"/>
                  </a:lnTo>
                  <a:lnTo>
                    <a:pt x="549" y="122"/>
                  </a:lnTo>
                  <a:lnTo>
                    <a:pt x="547" y="119"/>
                  </a:lnTo>
                  <a:lnTo>
                    <a:pt x="546" y="117"/>
                  </a:lnTo>
                  <a:lnTo>
                    <a:pt x="544" y="115"/>
                  </a:lnTo>
                  <a:lnTo>
                    <a:pt x="543" y="113"/>
                  </a:lnTo>
                  <a:lnTo>
                    <a:pt x="541" y="110"/>
                  </a:lnTo>
                  <a:lnTo>
                    <a:pt x="540" y="108"/>
                  </a:lnTo>
                  <a:lnTo>
                    <a:pt x="538" y="106"/>
                  </a:lnTo>
                  <a:lnTo>
                    <a:pt x="537" y="104"/>
                  </a:lnTo>
                  <a:lnTo>
                    <a:pt x="535" y="101"/>
                  </a:lnTo>
                  <a:lnTo>
                    <a:pt x="533" y="99"/>
                  </a:lnTo>
                  <a:lnTo>
                    <a:pt x="532" y="97"/>
                  </a:lnTo>
                  <a:lnTo>
                    <a:pt x="530" y="95"/>
                  </a:lnTo>
                  <a:lnTo>
                    <a:pt x="528" y="93"/>
                  </a:lnTo>
                  <a:lnTo>
                    <a:pt x="526" y="91"/>
                  </a:lnTo>
                  <a:lnTo>
                    <a:pt x="525" y="89"/>
                  </a:lnTo>
                  <a:lnTo>
                    <a:pt x="523" y="87"/>
                  </a:lnTo>
                  <a:lnTo>
                    <a:pt x="521" y="85"/>
                  </a:lnTo>
                  <a:lnTo>
                    <a:pt x="519" y="83"/>
                  </a:lnTo>
                  <a:lnTo>
                    <a:pt x="517" y="81"/>
                  </a:lnTo>
                  <a:lnTo>
                    <a:pt x="515" y="80"/>
                  </a:lnTo>
                  <a:lnTo>
                    <a:pt x="513" y="78"/>
                  </a:lnTo>
                  <a:lnTo>
                    <a:pt x="512" y="76"/>
                  </a:lnTo>
                  <a:lnTo>
                    <a:pt x="510" y="74"/>
                  </a:lnTo>
                  <a:lnTo>
                    <a:pt x="508" y="72"/>
                  </a:lnTo>
                  <a:lnTo>
                    <a:pt x="506" y="71"/>
                  </a:lnTo>
                  <a:lnTo>
                    <a:pt x="504" y="69"/>
                  </a:lnTo>
                  <a:lnTo>
                    <a:pt x="502" y="67"/>
                  </a:lnTo>
                  <a:lnTo>
                    <a:pt x="500" y="66"/>
                  </a:lnTo>
                  <a:lnTo>
                    <a:pt x="498" y="64"/>
                  </a:lnTo>
                  <a:lnTo>
                    <a:pt x="496" y="62"/>
                  </a:lnTo>
                  <a:lnTo>
                    <a:pt x="494" y="61"/>
                  </a:lnTo>
                  <a:lnTo>
                    <a:pt x="492" y="59"/>
                  </a:lnTo>
                  <a:lnTo>
                    <a:pt x="490" y="58"/>
                  </a:lnTo>
                  <a:lnTo>
                    <a:pt x="488" y="56"/>
                  </a:lnTo>
                  <a:lnTo>
                    <a:pt x="486" y="55"/>
                  </a:lnTo>
                  <a:lnTo>
                    <a:pt x="483" y="53"/>
                  </a:lnTo>
                  <a:lnTo>
                    <a:pt x="481" y="52"/>
                  </a:lnTo>
                  <a:lnTo>
                    <a:pt x="479" y="51"/>
                  </a:lnTo>
                  <a:lnTo>
                    <a:pt x="477" y="49"/>
                  </a:lnTo>
                  <a:lnTo>
                    <a:pt x="475" y="48"/>
                  </a:lnTo>
                  <a:lnTo>
                    <a:pt x="473" y="47"/>
                  </a:lnTo>
                  <a:lnTo>
                    <a:pt x="471" y="45"/>
                  </a:lnTo>
                  <a:lnTo>
                    <a:pt x="469" y="44"/>
                  </a:lnTo>
                  <a:lnTo>
                    <a:pt x="467" y="43"/>
                  </a:lnTo>
                  <a:lnTo>
                    <a:pt x="464" y="42"/>
                  </a:lnTo>
                  <a:lnTo>
                    <a:pt x="462" y="40"/>
                  </a:lnTo>
                  <a:lnTo>
                    <a:pt x="460" y="39"/>
                  </a:lnTo>
                  <a:lnTo>
                    <a:pt x="458" y="38"/>
                  </a:lnTo>
                  <a:lnTo>
                    <a:pt x="456" y="37"/>
                  </a:lnTo>
                  <a:lnTo>
                    <a:pt x="454" y="36"/>
                  </a:lnTo>
                  <a:lnTo>
                    <a:pt x="451" y="35"/>
                  </a:lnTo>
                  <a:lnTo>
                    <a:pt x="449" y="34"/>
                  </a:lnTo>
                  <a:lnTo>
                    <a:pt x="447" y="33"/>
                  </a:lnTo>
                  <a:lnTo>
                    <a:pt x="445" y="32"/>
                  </a:lnTo>
                  <a:lnTo>
                    <a:pt x="442" y="31"/>
                  </a:lnTo>
                  <a:lnTo>
                    <a:pt x="440" y="30"/>
                  </a:lnTo>
                  <a:lnTo>
                    <a:pt x="438" y="29"/>
                  </a:lnTo>
                  <a:lnTo>
                    <a:pt x="436" y="28"/>
                  </a:lnTo>
                  <a:lnTo>
                    <a:pt x="433" y="27"/>
                  </a:lnTo>
                  <a:lnTo>
                    <a:pt x="431" y="26"/>
                  </a:lnTo>
                  <a:lnTo>
                    <a:pt x="429" y="25"/>
                  </a:lnTo>
                  <a:lnTo>
                    <a:pt x="426" y="24"/>
                  </a:lnTo>
                  <a:lnTo>
                    <a:pt x="424" y="23"/>
                  </a:lnTo>
                  <a:lnTo>
                    <a:pt x="421" y="23"/>
                  </a:lnTo>
                  <a:lnTo>
                    <a:pt x="419" y="22"/>
                  </a:lnTo>
                  <a:lnTo>
                    <a:pt x="417" y="21"/>
                  </a:lnTo>
                  <a:lnTo>
                    <a:pt x="414" y="20"/>
                  </a:lnTo>
                  <a:lnTo>
                    <a:pt x="412" y="19"/>
                  </a:lnTo>
                  <a:lnTo>
                    <a:pt x="409" y="19"/>
                  </a:lnTo>
                  <a:lnTo>
                    <a:pt x="407" y="18"/>
                  </a:lnTo>
                  <a:lnTo>
                    <a:pt x="404" y="17"/>
                  </a:lnTo>
                  <a:lnTo>
                    <a:pt x="402" y="16"/>
                  </a:lnTo>
                  <a:lnTo>
                    <a:pt x="399" y="16"/>
                  </a:lnTo>
                  <a:lnTo>
                    <a:pt x="397" y="15"/>
                  </a:lnTo>
                  <a:lnTo>
                    <a:pt x="395" y="14"/>
                  </a:lnTo>
                  <a:lnTo>
                    <a:pt x="392" y="14"/>
                  </a:lnTo>
                  <a:lnTo>
                    <a:pt x="390" y="13"/>
                  </a:lnTo>
                  <a:lnTo>
                    <a:pt x="387" y="12"/>
                  </a:lnTo>
                  <a:lnTo>
                    <a:pt x="385" y="12"/>
                  </a:lnTo>
                  <a:lnTo>
                    <a:pt x="383" y="11"/>
                  </a:lnTo>
                  <a:lnTo>
                    <a:pt x="380" y="11"/>
                  </a:lnTo>
                  <a:lnTo>
                    <a:pt x="378" y="10"/>
                  </a:lnTo>
                  <a:lnTo>
                    <a:pt x="376" y="10"/>
                  </a:lnTo>
                  <a:lnTo>
                    <a:pt x="373" y="9"/>
                  </a:lnTo>
                  <a:lnTo>
                    <a:pt x="371" y="9"/>
                  </a:lnTo>
                  <a:lnTo>
                    <a:pt x="369" y="8"/>
                  </a:lnTo>
                  <a:lnTo>
                    <a:pt x="366" y="8"/>
                  </a:lnTo>
                  <a:lnTo>
                    <a:pt x="364" y="8"/>
                  </a:lnTo>
                  <a:lnTo>
                    <a:pt x="362" y="7"/>
                  </a:lnTo>
                  <a:lnTo>
                    <a:pt x="359" y="7"/>
                  </a:lnTo>
                  <a:lnTo>
                    <a:pt x="357" y="6"/>
                  </a:lnTo>
                  <a:lnTo>
                    <a:pt x="355" y="6"/>
                  </a:lnTo>
                  <a:lnTo>
                    <a:pt x="352" y="6"/>
                  </a:lnTo>
                  <a:lnTo>
                    <a:pt x="350" y="5"/>
                  </a:lnTo>
                  <a:lnTo>
                    <a:pt x="347" y="5"/>
                  </a:lnTo>
                  <a:lnTo>
                    <a:pt x="345" y="5"/>
                  </a:lnTo>
                  <a:lnTo>
                    <a:pt x="342" y="4"/>
                  </a:lnTo>
                  <a:lnTo>
                    <a:pt x="340" y="4"/>
                  </a:lnTo>
                  <a:lnTo>
                    <a:pt x="337" y="4"/>
                  </a:lnTo>
                  <a:lnTo>
                    <a:pt x="335" y="4"/>
                  </a:lnTo>
                  <a:lnTo>
                    <a:pt x="332" y="3"/>
                  </a:lnTo>
                  <a:lnTo>
                    <a:pt x="330" y="3"/>
                  </a:lnTo>
                  <a:lnTo>
                    <a:pt x="327" y="3"/>
                  </a:lnTo>
                  <a:lnTo>
                    <a:pt x="324" y="3"/>
                  </a:lnTo>
                  <a:lnTo>
                    <a:pt x="322" y="2"/>
                  </a:lnTo>
                  <a:lnTo>
                    <a:pt x="320" y="2"/>
                  </a:lnTo>
                  <a:lnTo>
                    <a:pt x="317" y="2"/>
                  </a:lnTo>
                  <a:lnTo>
                    <a:pt x="315" y="2"/>
                  </a:lnTo>
                  <a:lnTo>
                    <a:pt x="312" y="2"/>
                  </a:lnTo>
                  <a:lnTo>
                    <a:pt x="310" y="2"/>
                  </a:lnTo>
                  <a:lnTo>
                    <a:pt x="308" y="1"/>
                  </a:lnTo>
                  <a:lnTo>
                    <a:pt x="306" y="1"/>
                  </a:lnTo>
                  <a:lnTo>
                    <a:pt x="303" y="1"/>
                  </a:lnTo>
                  <a:lnTo>
                    <a:pt x="301" y="1"/>
                  </a:lnTo>
                  <a:lnTo>
                    <a:pt x="299" y="1"/>
                  </a:lnTo>
                  <a:lnTo>
                    <a:pt x="297" y="1"/>
                  </a:lnTo>
                  <a:lnTo>
                    <a:pt x="295" y="1"/>
                  </a:lnTo>
                  <a:lnTo>
                    <a:pt x="293" y="1"/>
                  </a:lnTo>
                  <a:lnTo>
                    <a:pt x="290" y="1"/>
                  </a:lnTo>
                  <a:lnTo>
                    <a:pt x="288" y="1"/>
                  </a:lnTo>
                  <a:lnTo>
                    <a:pt x="286" y="0"/>
                  </a:lnTo>
                  <a:lnTo>
                    <a:pt x="284" y="0"/>
                  </a:lnTo>
                  <a:lnTo>
                    <a:pt x="281" y="0"/>
                  </a:lnTo>
                  <a:lnTo>
                    <a:pt x="279" y="0"/>
                  </a:lnTo>
                  <a:lnTo>
                    <a:pt x="276" y="0"/>
                  </a:lnTo>
                  <a:lnTo>
                    <a:pt x="274" y="0"/>
                  </a:lnTo>
                  <a:lnTo>
                    <a:pt x="271" y="0"/>
                  </a:lnTo>
                  <a:lnTo>
                    <a:pt x="268" y="1"/>
                  </a:lnTo>
                  <a:lnTo>
                    <a:pt x="265" y="1"/>
                  </a:lnTo>
                  <a:lnTo>
                    <a:pt x="263" y="1"/>
                  </a:lnTo>
                  <a:lnTo>
                    <a:pt x="260" y="1"/>
                  </a:lnTo>
                  <a:lnTo>
                    <a:pt x="257" y="1"/>
                  </a:lnTo>
                  <a:lnTo>
                    <a:pt x="254" y="1"/>
                  </a:lnTo>
                  <a:lnTo>
                    <a:pt x="251" y="1"/>
                  </a:lnTo>
                  <a:lnTo>
                    <a:pt x="248" y="1"/>
                  </a:lnTo>
                  <a:lnTo>
                    <a:pt x="245" y="1"/>
                  </a:lnTo>
                  <a:lnTo>
                    <a:pt x="242" y="2"/>
                  </a:lnTo>
                  <a:lnTo>
                    <a:pt x="239" y="2"/>
                  </a:lnTo>
                  <a:lnTo>
                    <a:pt x="236" y="2"/>
                  </a:lnTo>
                  <a:lnTo>
                    <a:pt x="233" y="2"/>
                  </a:lnTo>
                  <a:lnTo>
                    <a:pt x="230" y="2"/>
                  </a:lnTo>
                  <a:lnTo>
                    <a:pt x="227" y="3"/>
                  </a:lnTo>
                  <a:lnTo>
                    <a:pt x="224" y="3"/>
                  </a:lnTo>
                  <a:lnTo>
                    <a:pt x="221" y="3"/>
                  </a:lnTo>
                  <a:lnTo>
                    <a:pt x="218" y="3"/>
                  </a:lnTo>
                  <a:lnTo>
                    <a:pt x="215" y="4"/>
                  </a:lnTo>
                  <a:lnTo>
                    <a:pt x="212" y="4"/>
                  </a:lnTo>
                  <a:lnTo>
                    <a:pt x="210" y="4"/>
                  </a:lnTo>
                  <a:lnTo>
                    <a:pt x="207" y="5"/>
                  </a:lnTo>
                  <a:lnTo>
                    <a:pt x="204" y="5"/>
                  </a:lnTo>
                  <a:lnTo>
                    <a:pt x="201" y="6"/>
                  </a:lnTo>
                  <a:lnTo>
                    <a:pt x="198" y="6"/>
                  </a:lnTo>
                  <a:lnTo>
                    <a:pt x="195" y="6"/>
                  </a:lnTo>
                  <a:lnTo>
                    <a:pt x="193" y="7"/>
                  </a:lnTo>
                  <a:lnTo>
                    <a:pt x="190" y="7"/>
                  </a:lnTo>
                  <a:lnTo>
                    <a:pt x="187" y="8"/>
                  </a:lnTo>
                  <a:lnTo>
                    <a:pt x="184" y="8"/>
                  </a:lnTo>
                  <a:lnTo>
                    <a:pt x="182" y="9"/>
                  </a:lnTo>
                  <a:lnTo>
                    <a:pt x="179" y="9"/>
                  </a:lnTo>
                  <a:lnTo>
                    <a:pt x="176" y="10"/>
                  </a:lnTo>
                  <a:lnTo>
                    <a:pt x="174" y="10"/>
                  </a:lnTo>
                  <a:lnTo>
                    <a:pt x="171" y="11"/>
                  </a:lnTo>
                  <a:lnTo>
                    <a:pt x="169" y="12"/>
                  </a:lnTo>
                  <a:lnTo>
                    <a:pt x="166" y="12"/>
                  </a:lnTo>
                  <a:lnTo>
                    <a:pt x="164" y="13"/>
                  </a:lnTo>
                  <a:lnTo>
                    <a:pt x="161" y="14"/>
                  </a:lnTo>
                  <a:lnTo>
                    <a:pt x="159" y="14"/>
                  </a:lnTo>
                  <a:lnTo>
                    <a:pt x="156" y="15"/>
                  </a:lnTo>
                  <a:lnTo>
                    <a:pt x="154" y="16"/>
                  </a:lnTo>
                  <a:lnTo>
                    <a:pt x="152" y="17"/>
                  </a:lnTo>
                  <a:lnTo>
                    <a:pt x="149" y="17"/>
                  </a:lnTo>
                  <a:lnTo>
                    <a:pt x="147" y="18"/>
                  </a:lnTo>
                  <a:lnTo>
                    <a:pt x="145" y="19"/>
                  </a:lnTo>
                  <a:lnTo>
                    <a:pt x="142" y="20"/>
                  </a:lnTo>
                  <a:lnTo>
                    <a:pt x="140" y="20"/>
                  </a:lnTo>
                  <a:lnTo>
                    <a:pt x="138" y="21"/>
                  </a:lnTo>
                  <a:lnTo>
                    <a:pt x="136" y="22"/>
                  </a:lnTo>
                  <a:lnTo>
                    <a:pt x="134" y="23"/>
                  </a:lnTo>
                  <a:lnTo>
                    <a:pt x="132" y="23"/>
                  </a:lnTo>
                  <a:lnTo>
                    <a:pt x="129" y="24"/>
                  </a:lnTo>
                  <a:lnTo>
                    <a:pt x="127" y="25"/>
                  </a:lnTo>
                  <a:lnTo>
                    <a:pt x="125" y="26"/>
                  </a:lnTo>
                  <a:lnTo>
                    <a:pt x="123" y="27"/>
                  </a:lnTo>
                  <a:lnTo>
                    <a:pt x="121" y="27"/>
                  </a:lnTo>
                  <a:lnTo>
                    <a:pt x="119" y="28"/>
                  </a:lnTo>
                  <a:lnTo>
                    <a:pt x="117" y="29"/>
                  </a:lnTo>
                  <a:lnTo>
                    <a:pt x="115" y="30"/>
                  </a:lnTo>
                  <a:lnTo>
                    <a:pt x="113" y="31"/>
                  </a:lnTo>
                  <a:lnTo>
                    <a:pt x="111" y="32"/>
                  </a:lnTo>
                  <a:lnTo>
                    <a:pt x="109" y="33"/>
                  </a:lnTo>
                  <a:lnTo>
                    <a:pt x="107" y="34"/>
                  </a:lnTo>
                  <a:lnTo>
                    <a:pt x="105" y="35"/>
                  </a:lnTo>
                  <a:lnTo>
                    <a:pt x="104" y="36"/>
                  </a:lnTo>
                  <a:lnTo>
                    <a:pt x="102" y="37"/>
                  </a:lnTo>
                  <a:lnTo>
                    <a:pt x="100" y="38"/>
                  </a:lnTo>
                  <a:lnTo>
                    <a:pt x="98" y="39"/>
                  </a:lnTo>
                  <a:lnTo>
                    <a:pt x="96" y="40"/>
                  </a:lnTo>
                  <a:lnTo>
                    <a:pt x="94" y="41"/>
                  </a:lnTo>
                  <a:lnTo>
                    <a:pt x="92" y="42"/>
                  </a:lnTo>
                  <a:lnTo>
                    <a:pt x="91" y="44"/>
                  </a:lnTo>
                  <a:lnTo>
                    <a:pt x="89" y="45"/>
                  </a:lnTo>
                  <a:lnTo>
                    <a:pt x="87" y="46"/>
                  </a:lnTo>
                  <a:lnTo>
                    <a:pt x="85" y="47"/>
                  </a:lnTo>
                  <a:lnTo>
                    <a:pt x="83" y="48"/>
                  </a:lnTo>
                  <a:lnTo>
                    <a:pt x="82" y="50"/>
                  </a:lnTo>
                  <a:lnTo>
                    <a:pt x="80" y="51"/>
                  </a:lnTo>
                  <a:lnTo>
                    <a:pt x="78" y="52"/>
                  </a:lnTo>
                  <a:lnTo>
                    <a:pt x="76" y="54"/>
                  </a:lnTo>
                  <a:lnTo>
                    <a:pt x="75" y="55"/>
                  </a:lnTo>
                  <a:lnTo>
                    <a:pt x="73" y="56"/>
                  </a:lnTo>
                  <a:lnTo>
                    <a:pt x="71" y="58"/>
                  </a:lnTo>
                  <a:lnTo>
                    <a:pt x="69" y="59"/>
                  </a:lnTo>
                  <a:lnTo>
                    <a:pt x="68" y="61"/>
                  </a:lnTo>
                  <a:lnTo>
                    <a:pt x="66" y="62"/>
                  </a:lnTo>
                  <a:lnTo>
                    <a:pt x="64" y="64"/>
                  </a:lnTo>
                  <a:lnTo>
                    <a:pt x="63" y="65"/>
                  </a:lnTo>
                  <a:lnTo>
                    <a:pt x="61" y="66"/>
                  </a:lnTo>
                  <a:lnTo>
                    <a:pt x="60" y="68"/>
                  </a:lnTo>
                  <a:lnTo>
                    <a:pt x="58" y="69"/>
                  </a:lnTo>
                  <a:lnTo>
                    <a:pt x="56" y="71"/>
                  </a:lnTo>
                  <a:lnTo>
                    <a:pt x="55" y="72"/>
                  </a:lnTo>
                  <a:lnTo>
                    <a:pt x="53" y="74"/>
                  </a:lnTo>
                  <a:lnTo>
                    <a:pt x="52" y="75"/>
                  </a:lnTo>
                  <a:lnTo>
                    <a:pt x="51" y="77"/>
                  </a:lnTo>
                  <a:lnTo>
                    <a:pt x="49" y="78"/>
                  </a:lnTo>
                  <a:lnTo>
                    <a:pt x="48" y="80"/>
                  </a:lnTo>
                  <a:lnTo>
                    <a:pt x="46" y="81"/>
                  </a:lnTo>
                  <a:lnTo>
                    <a:pt x="45" y="83"/>
                  </a:lnTo>
                  <a:lnTo>
                    <a:pt x="44" y="84"/>
                  </a:lnTo>
                  <a:lnTo>
                    <a:pt x="43" y="86"/>
                  </a:lnTo>
                  <a:lnTo>
                    <a:pt x="41" y="87"/>
                  </a:lnTo>
                  <a:lnTo>
                    <a:pt x="40" y="89"/>
                  </a:lnTo>
                  <a:lnTo>
                    <a:pt x="39" y="90"/>
                  </a:lnTo>
                  <a:lnTo>
                    <a:pt x="37" y="92"/>
                  </a:lnTo>
                  <a:lnTo>
                    <a:pt x="36" y="93"/>
                  </a:lnTo>
                  <a:lnTo>
                    <a:pt x="35" y="95"/>
                  </a:lnTo>
                  <a:lnTo>
                    <a:pt x="34" y="97"/>
                  </a:lnTo>
                  <a:lnTo>
                    <a:pt x="33" y="98"/>
                  </a:lnTo>
                  <a:lnTo>
                    <a:pt x="31" y="100"/>
                  </a:lnTo>
                  <a:lnTo>
                    <a:pt x="30" y="102"/>
                  </a:lnTo>
                  <a:lnTo>
                    <a:pt x="29" y="103"/>
                  </a:lnTo>
                  <a:lnTo>
                    <a:pt x="28" y="105"/>
                  </a:lnTo>
                  <a:lnTo>
                    <a:pt x="27" y="107"/>
                  </a:lnTo>
                  <a:lnTo>
                    <a:pt x="25" y="108"/>
                  </a:lnTo>
                  <a:lnTo>
                    <a:pt x="24" y="110"/>
                  </a:lnTo>
                  <a:lnTo>
                    <a:pt x="23" y="112"/>
                  </a:lnTo>
                  <a:lnTo>
                    <a:pt x="22" y="114"/>
                  </a:lnTo>
                  <a:lnTo>
                    <a:pt x="21" y="116"/>
                  </a:lnTo>
                  <a:lnTo>
                    <a:pt x="20" y="118"/>
                  </a:lnTo>
                  <a:lnTo>
                    <a:pt x="19" y="120"/>
                  </a:lnTo>
                  <a:lnTo>
                    <a:pt x="18" y="122"/>
                  </a:lnTo>
                  <a:lnTo>
                    <a:pt x="16" y="124"/>
                  </a:lnTo>
                  <a:lnTo>
                    <a:pt x="15" y="126"/>
                  </a:lnTo>
                  <a:lnTo>
                    <a:pt x="14" y="128"/>
                  </a:lnTo>
                  <a:lnTo>
                    <a:pt x="13" y="130"/>
                  </a:lnTo>
                  <a:lnTo>
                    <a:pt x="12" y="133"/>
                  </a:lnTo>
                  <a:lnTo>
                    <a:pt x="11" y="135"/>
                  </a:lnTo>
                  <a:lnTo>
                    <a:pt x="11" y="137"/>
                  </a:lnTo>
                  <a:lnTo>
                    <a:pt x="10" y="140"/>
                  </a:lnTo>
                  <a:lnTo>
                    <a:pt x="9" y="142"/>
                  </a:lnTo>
                  <a:lnTo>
                    <a:pt x="8" y="144"/>
                  </a:lnTo>
                  <a:lnTo>
                    <a:pt x="7" y="147"/>
                  </a:lnTo>
                  <a:lnTo>
                    <a:pt x="6" y="149"/>
                  </a:lnTo>
                  <a:lnTo>
                    <a:pt x="5" y="152"/>
                  </a:lnTo>
                  <a:lnTo>
                    <a:pt x="5" y="154"/>
                  </a:lnTo>
                  <a:lnTo>
                    <a:pt x="4" y="157"/>
                  </a:lnTo>
                  <a:lnTo>
                    <a:pt x="3" y="159"/>
                  </a:lnTo>
                  <a:lnTo>
                    <a:pt x="3" y="162"/>
                  </a:lnTo>
                  <a:lnTo>
                    <a:pt x="2" y="164"/>
                  </a:lnTo>
                  <a:lnTo>
                    <a:pt x="2" y="167"/>
                  </a:lnTo>
                  <a:lnTo>
                    <a:pt x="1" y="169"/>
                  </a:lnTo>
                  <a:lnTo>
                    <a:pt x="1" y="172"/>
                  </a:lnTo>
                  <a:lnTo>
                    <a:pt x="1" y="174"/>
                  </a:lnTo>
                  <a:lnTo>
                    <a:pt x="0" y="177"/>
                  </a:lnTo>
                  <a:lnTo>
                    <a:pt x="0" y="179"/>
                  </a:lnTo>
                  <a:lnTo>
                    <a:pt x="0" y="182"/>
                  </a:lnTo>
                  <a:lnTo>
                    <a:pt x="0" y="184"/>
                  </a:lnTo>
                  <a:lnTo>
                    <a:pt x="0" y="187"/>
                  </a:lnTo>
                  <a:lnTo>
                    <a:pt x="0" y="189"/>
                  </a:lnTo>
                  <a:lnTo>
                    <a:pt x="0" y="191"/>
                  </a:lnTo>
                  <a:lnTo>
                    <a:pt x="0" y="194"/>
                  </a:lnTo>
                  <a:lnTo>
                    <a:pt x="0" y="196"/>
                  </a:lnTo>
                  <a:lnTo>
                    <a:pt x="0" y="198"/>
                  </a:lnTo>
                  <a:lnTo>
                    <a:pt x="0" y="201"/>
                  </a:lnTo>
                  <a:lnTo>
                    <a:pt x="0" y="203"/>
                  </a:lnTo>
                  <a:lnTo>
                    <a:pt x="0" y="205"/>
                  </a:lnTo>
                  <a:lnTo>
                    <a:pt x="0" y="207"/>
                  </a:lnTo>
                  <a:lnTo>
                    <a:pt x="1" y="209"/>
                  </a:lnTo>
                  <a:lnTo>
                    <a:pt x="1" y="211"/>
                  </a:lnTo>
                  <a:lnTo>
                    <a:pt x="1" y="213"/>
                  </a:lnTo>
                  <a:lnTo>
                    <a:pt x="2" y="215"/>
                  </a:lnTo>
                  <a:lnTo>
                    <a:pt x="2" y="217"/>
                  </a:lnTo>
                  <a:lnTo>
                    <a:pt x="2" y="219"/>
                  </a:lnTo>
                  <a:lnTo>
                    <a:pt x="3" y="221"/>
                  </a:lnTo>
                  <a:lnTo>
                    <a:pt x="3" y="223"/>
                  </a:lnTo>
                  <a:lnTo>
                    <a:pt x="4" y="225"/>
                  </a:lnTo>
                  <a:lnTo>
                    <a:pt x="4" y="226"/>
                  </a:lnTo>
                  <a:lnTo>
                    <a:pt x="5" y="228"/>
                  </a:lnTo>
                  <a:lnTo>
                    <a:pt x="5" y="230"/>
                  </a:lnTo>
                  <a:lnTo>
                    <a:pt x="6" y="232"/>
                  </a:lnTo>
                  <a:lnTo>
                    <a:pt x="6" y="233"/>
                  </a:lnTo>
                  <a:lnTo>
                    <a:pt x="7" y="235"/>
                  </a:lnTo>
                  <a:lnTo>
                    <a:pt x="8" y="236"/>
                  </a:lnTo>
                  <a:lnTo>
                    <a:pt x="8" y="238"/>
                  </a:lnTo>
                  <a:lnTo>
                    <a:pt x="9" y="239"/>
                  </a:lnTo>
                  <a:lnTo>
                    <a:pt x="9" y="241"/>
                  </a:lnTo>
                  <a:lnTo>
                    <a:pt x="10" y="242"/>
                  </a:lnTo>
                  <a:lnTo>
                    <a:pt x="11" y="244"/>
                  </a:lnTo>
                  <a:lnTo>
                    <a:pt x="11" y="245"/>
                  </a:lnTo>
                  <a:lnTo>
                    <a:pt x="12" y="246"/>
                  </a:lnTo>
                  <a:lnTo>
                    <a:pt x="13" y="248"/>
                  </a:lnTo>
                  <a:lnTo>
                    <a:pt x="14" y="249"/>
                  </a:lnTo>
                  <a:lnTo>
                    <a:pt x="15" y="250"/>
                  </a:lnTo>
                  <a:lnTo>
                    <a:pt x="16" y="252"/>
                  </a:lnTo>
                  <a:lnTo>
                    <a:pt x="16" y="253"/>
                  </a:lnTo>
                  <a:lnTo>
                    <a:pt x="17" y="254"/>
                  </a:lnTo>
                  <a:lnTo>
                    <a:pt x="18" y="256"/>
                  </a:lnTo>
                  <a:lnTo>
                    <a:pt x="20" y="257"/>
                  </a:lnTo>
                  <a:lnTo>
                    <a:pt x="21" y="258"/>
                  </a:lnTo>
                  <a:lnTo>
                    <a:pt x="22" y="259"/>
                  </a:lnTo>
                  <a:lnTo>
                    <a:pt x="23" y="261"/>
                  </a:lnTo>
                  <a:lnTo>
                    <a:pt x="24" y="262"/>
                  </a:lnTo>
                  <a:lnTo>
                    <a:pt x="26" y="263"/>
                  </a:lnTo>
                  <a:lnTo>
                    <a:pt x="27" y="265"/>
                  </a:lnTo>
                  <a:lnTo>
                    <a:pt x="28" y="266"/>
                  </a:lnTo>
                  <a:lnTo>
                    <a:pt x="30" y="267"/>
                  </a:lnTo>
                  <a:lnTo>
                    <a:pt x="31" y="268"/>
                  </a:lnTo>
                  <a:lnTo>
                    <a:pt x="33" y="270"/>
                  </a:lnTo>
                  <a:lnTo>
                    <a:pt x="34" y="271"/>
                  </a:lnTo>
                  <a:lnTo>
                    <a:pt x="36" y="272"/>
                  </a:lnTo>
                  <a:lnTo>
                    <a:pt x="37" y="273"/>
                  </a:lnTo>
                  <a:lnTo>
                    <a:pt x="39" y="274"/>
                  </a:lnTo>
                  <a:lnTo>
                    <a:pt x="40" y="275"/>
                  </a:lnTo>
                  <a:lnTo>
                    <a:pt x="42" y="276"/>
                  </a:lnTo>
                  <a:lnTo>
                    <a:pt x="43" y="277"/>
                  </a:lnTo>
                  <a:lnTo>
                    <a:pt x="45" y="278"/>
                  </a:lnTo>
                  <a:lnTo>
                    <a:pt x="46" y="279"/>
                  </a:lnTo>
                  <a:lnTo>
                    <a:pt x="48" y="280"/>
                  </a:lnTo>
                  <a:lnTo>
                    <a:pt x="50" y="281"/>
                  </a:lnTo>
                  <a:lnTo>
                    <a:pt x="51" y="282"/>
                  </a:lnTo>
                  <a:lnTo>
                    <a:pt x="53" y="282"/>
                  </a:lnTo>
                  <a:lnTo>
                    <a:pt x="54" y="283"/>
                  </a:lnTo>
                  <a:lnTo>
                    <a:pt x="56" y="284"/>
                  </a:lnTo>
                  <a:lnTo>
                    <a:pt x="58" y="284"/>
                  </a:lnTo>
                  <a:lnTo>
                    <a:pt x="59" y="285"/>
                  </a:lnTo>
                  <a:lnTo>
                    <a:pt x="61" y="286"/>
                  </a:lnTo>
                  <a:lnTo>
                    <a:pt x="63" y="286"/>
                  </a:lnTo>
                  <a:lnTo>
                    <a:pt x="65" y="287"/>
                  </a:lnTo>
                  <a:lnTo>
                    <a:pt x="66" y="288"/>
                  </a:lnTo>
                  <a:lnTo>
                    <a:pt x="68" y="288"/>
                  </a:lnTo>
                  <a:lnTo>
                    <a:pt x="70" y="289"/>
                  </a:lnTo>
                  <a:lnTo>
                    <a:pt x="72" y="289"/>
                  </a:lnTo>
                  <a:lnTo>
                    <a:pt x="74" y="290"/>
                  </a:lnTo>
                  <a:lnTo>
                    <a:pt x="76" y="290"/>
                  </a:lnTo>
                  <a:lnTo>
                    <a:pt x="78" y="290"/>
                  </a:lnTo>
                  <a:lnTo>
                    <a:pt x="80" y="291"/>
                  </a:lnTo>
                  <a:lnTo>
                    <a:pt x="81" y="291"/>
                  </a:lnTo>
                  <a:lnTo>
                    <a:pt x="83" y="291"/>
                  </a:lnTo>
                  <a:lnTo>
                    <a:pt x="85" y="292"/>
                  </a:lnTo>
                  <a:lnTo>
                    <a:pt x="87" y="292"/>
                  </a:lnTo>
                  <a:lnTo>
                    <a:pt x="89" y="292"/>
                  </a:lnTo>
                  <a:lnTo>
                    <a:pt x="91" y="292"/>
                  </a:lnTo>
                  <a:lnTo>
                    <a:pt x="93" y="292"/>
                  </a:lnTo>
                  <a:lnTo>
                    <a:pt x="95" y="293"/>
                  </a:lnTo>
                  <a:lnTo>
                    <a:pt x="97" y="293"/>
                  </a:lnTo>
                  <a:lnTo>
                    <a:pt x="99" y="293"/>
                  </a:lnTo>
                  <a:lnTo>
                    <a:pt x="101" y="293"/>
                  </a:lnTo>
                  <a:lnTo>
                    <a:pt x="103" y="293"/>
                  </a:lnTo>
                  <a:lnTo>
                    <a:pt x="105" y="293"/>
                  </a:lnTo>
                  <a:lnTo>
                    <a:pt x="107" y="293"/>
                  </a:lnTo>
                  <a:lnTo>
                    <a:pt x="109" y="292"/>
                  </a:lnTo>
                  <a:lnTo>
                    <a:pt x="111" y="292"/>
                  </a:lnTo>
                  <a:lnTo>
                    <a:pt x="113" y="292"/>
                  </a:lnTo>
                  <a:lnTo>
                    <a:pt x="115" y="292"/>
                  </a:lnTo>
                  <a:lnTo>
                    <a:pt x="117" y="292"/>
                  </a:lnTo>
                  <a:lnTo>
                    <a:pt x="119" y="291"/>
                  </a:lnTo>
                  <a:lnTo>
                    <a:pt x="121" y="291"/>
                  </a:lnTo>
                  <a:lnTo>
                    <a:pt x="123" y="291"/>
                  </a:lnTo>
                  <a:lnTo>
                    <a:pt x="125" y="290"/>
                  </a:lnTo>
                  <a:lnTo>
                    <a:pt x="127" y="290"/>
                  </a:lnTo>
                  <a:lnTo>
                    <a:pt x="129" y="289"/>
                  </a:lnTo>
                  <a:lnTo>
                    <a:pt x="131" y="289"/>
                  </a:lnTo>
                  <a:lnTo>
                    <a:pt x="132" y="288"/>
                  </a:lnTo>
                  <a:lnTo>
                    <a:pt x="134" y="288"/>
                  </a:lnTo>
                  <a:lnTo>
                    <a:pt x="136" y="287"/>
                  </a:lnTo>
                  <a:lnTo>
                    <a:pt x="138" y="286"/>
                  </a:lnTo>
                  <a:lnTo>
                    <a:pt x="140" y="286"/>
                  </a:lnTo>
                  <a:lnTo>
                    <a:pt x="141" y="285"/>
                  </a:lnTo>
                  <a:lnTo>
                    <a:pt x="143" y="284"/>
                  </a:lnTo>
                  <a:lnTo>
                    <a:pt x="145" y="283"/>
                  </a:lnTo>
                  <a:lnTo>
                    <a:pt x="146" y="283"/>
                  </a:lnTo>
                  <a:lnTo>
                    <a:pt x="148" y="282"/>
                  </a:lnTo>
                  <a:lnTo>
                    <a:pt x="150" y="281"/>
                  </a:lnTo>
                  <a:lnTo>
                    <a:pt x="151" y="280"/>
                  </a:lnTo>
                  <a:lnTo>
                    <a:pt x="153" y="279"/>
                  </a:lnTo>
                  <a:lnTo>
                    <a:pt x="154" y="278"/>
                  </a:lnTo>
                  <a:lnTo>
                    <a:pt x="156" y="277"/>
                  </a:lnTo>
                  <a:lnTo>
                    <a:pt x="157" y="276"/>
                  </a:lnTo>
                  <a:lnTo>
                    <a:pt x="159" y="276"/>
                  </a:lnTo>
                  <a:lnTo>
                    <a:pt x="160" y="275"/>
                  </a:lnTo>
                  <a:lnTo>
                    <a:pt x="161" y="274"/>
                  </a:lnTo>
                  <a:lnTo>
                    <a:pt x="163" y="273"/>
                  </a:lnTo>
                  <a:lnTo>
                    <a:pt x="164" y="272"/>
                  </a:lnTo>
                  <a:lnTo>
                    <a:pt x="165" y="271"/>
                  </a:lnTo>
                  <a:lnTo>
                    <a:pt x="167" y="269"/>
                  </a:lnTo>
                  <a:lnTo>
                    <a:pt x="168" y="268"/>
                  </a:lnTo>
                  <a:lnTo>
                    <a:pt x="169" y="267"/>
                  </a:lnTo>
                  <a:lnTo>
                    <a:pt x="170" y="266"/>
                  </a:lnTo>
                  <a:lnTo>
                    <a:pt x="171" y="265"/>
                  </a:lnTo>
                  <a:lnTo>
                    <a:pt x="173" y="264"/>
                  </a:lnTo>
                  <a:lnTo>
                    <a:pt x="174" y="263"/>
                  </a:lnTo>
                  <a:lnTo>
                    <a:pt x="175" y="261"/>
                  </a:lnTo>
                  <a:lnTo>
                    <a:pt x="176" y="260"/>
                  </a:lnTo>
                  <a:lnTo>
                    <a:pt x="177" y="259"/>
                  </a:lnTo>
                  <a:lnTo>
                    <a:pt x="178" y="258"/>
                  </a:lnTo>
                  <a:lnTo>
                    <a:pt x="179" y="256"/>
                  </a:lnTo>
                  <a:lnTo>
                    <a:pt x="180" y="255"/>
                  </a:lnTo>
                  <a:lnTo>
                    <a:pt x="181" y="254"/>
                  </a:lnTo>
                  <a:lnTo>
                    <a:pt x="182" y="252"/>
                  </a:lnTo>
                  <a:lnTo>
                    <a:pt x="182" y="251"/>
                  </a:lnTo>
                  <a:lnTo>
                    <a:pt x="183" y="250"/>
                  </a:lnTo>
                  <a:lnTo>
                    <a:pt x="184" y="248"/>
                  </a:lnTo>
                  <a:lnTo>
                    <a:pt x="185" y="247"/>
                  </a:lnTo>
                  <a:lnTo>
                    <a:pt x="186" y="245"/>
                  </a:lnTo>
                  <a:lnTo>
                    <a:pt x="186" y="244"/>
                  </a:lnTo>
                  <a:lnTo>
                    <a:pt x="187" y="242"/>
                  </a:lnTo>
                  <a:lnTo>
                    <a:pt x="188" y="241"/>
                  </a:lnTo>
                  <a:lnTo>
                    <a:pt x="188" y="239"/>
                  </a:lnTo>
                  <a:lnTo>
                    <a:pt x="189" y="238"/>
                  </a:lnTo>
                  <a:lnTo>
                    <a:pt x="189" y="236"/>
                  </a:lnTo>
                  <a:lnTo>
                    <a:pt x="190" y="234"/>
                  </a:lnTo>
                  <a:lnTo>
                    <a:pt x="190" y="233"/>
                  </a:lnTo>
                  <a:lnTo>
                    <a:pt x="191" y="231"/>
                  </a:lnTo>
                  <a:lnTo>
                    <a:pt x="191" y="229"/>
                  </a:lnTo>
                  <a:lnTo>
                    <a:pt x="191" y="228"/>
                  </a:lnTo>
                  <a:lnTo>
                    <a:pt x="192" y="226"/>
                  </a:lnTo>
                  <a:lnTo>
                    <a:pt x="192" y="224"/>
                  </a:lnTo>
                  <a:lnTo>
                    <a:pt x="192" y="223"/>
                  </a:lnTo>
                  <a:lnTo>
                    <a:pt x="192" y="221"/>
                  </a:lnTo>
                  <a:lnTo>
                    <a:pt x="192" y="219"/>
                  </a:lnTo>
                  <a:lnTo>
                    <a:pt x="192" y="217"/>
                  </a:lnTo>
                  <a:lnTo>
                    <a:pt x="193" y="216"/>
                  </a:lnTo>
                  <a:lnTo>
                    <a:pt x="193" y="214"/>
                  </a:lnTo>
                  <a:lnTo>
                    <a:pt x="193" y="212"/>
                  </a:lnTo>
                  <a:lnTo>
                    <a:pt x="193" y="210"/>
                  </a:lnTo>
                  <a:lnTo>
                    <a:pt x="193" y="209"/>
                  </a:lnTo>
                  <a:lnTo>
                    <a:pt x="193" y="207"/>
                  </a:lnTo>
                  <a:lnTo>
                    <a:pt x="193" y="205"/>
                  </a:lnTo>
                  <a:lnTo>
                    <a:pt x="192" y="203"/>
                  </a:lnTo>
                  <a:lnTo>
                    <a:pt x="192" y="201"/>
                  </a:lnTo>
                  <a:lnTo>
                    <a:pt x="192" y="200"/>
                  </a:lnTo>
                  <a:lnTo>
                    <a:pt x="192" y="198"/>
                  </a:lnTo>
                  <a:lnTo>
                    <a:pt x="192" y="196"/>
                  </a:lnTo>
                  <a:lnTo>
                    <a:pt x="192" y="194"/>
                  </a:lnTo>
                  <a:lnTo>
                    <a:pt x="191" y="192"/>
                  </a:lnTo>
                  <a:lnTo>
                    <a:pt x="191" y="191"/>
                  </a:lnTo>
                  <a:lnTo>
                    <a:pt x="191" y="189"/>
                  </a:lnTo>
                  <a:lnTo>
                    <a:pt x="190" y="187"/>
                  </a:lnTo>
                  <a:lnTo>
                    <a:pt x="190" y="186"/>
                  </a:lnTo>
                  <a:lnTo>
                    <a:pt x="189" y="184"/>
                  </a:lnTo>
                  <a:lnTo>
                    <a:pt x="189" y="182"/>
                  </a:lnTo>
                  <a:lnTo>
                    <a:pt x="188" y="181"/>
                  </a:lnTo>
                  <a:lnTo>
                    <a:pt x="188" y="179"/>
                  </a:lnTo>
                  <a:lnTo>
                    <a:pt x="187" y="178"/>
                  </a:lnTo>
                  <a:lnTo>
                    <a:pt x="187" y="176"/>
                  </a:lnTo>
                  <a:lnTo>
                    <a:pt x="186" y="175"/>
                  </a:lnTo>
                  <a:lnTo>
                    <a:pt x="186" y="173"/>
                  </a:lnTo>
                  <a:lnTo>
                    <a:pt x="185" y="172"/>
                  </a:lnTo>
                  <a:lnTo>
                    <a:pt x="184" y="170"/>
                  </a:lnTo>
                  <a:lnTo>
                    <a:pt x="183" y="169"/>
                  </a:lnTo>
                  <a:lnTo>
                    <a:pt x="183" y="167"/>
                  </a:lnTo>
                  <a:lnTo>
                    <a:pt x="182" y="166"/>
                  </a:lnTo>
                  <a:lnTo>
                    <a:pt x="181" y="165"/>
                  </a:lnTo>
                  <a:lnTo>
                    <a:pt x="180" y="163"/>
                  </a:lnTo>
                  <a:lnTo>
                    <a:pt x="180" y="162"/>
                  </a:lnTo>
                  <a:lnTo>
                    <a:pt x="179" y="161"/>
                  </a:lnTo>
                  <a:lnTo>
                    <a:pt x="178" y="160"/>
                  </a:lnTo>
                  <a:lnTo>
                    <a:pt x="177" y="158"/>
                  </a:lnTo>
                  <a:lnTo>
                    <a:pt x="176" y="157"/>
                  </a:lnTo>
                  <a:lnTo>
                    <a:pt x="176" y="156"/>
                  </a:lnTo>
                  <a:lnTo>
                    <a:pt x="175" y="155"/>
                  </a:lnTo>
                  <a:lnTo>
                    <a:pt x="174" y="154"/>
                  </a:lnTo>
                  <a:lnTo>
                    <a:pt x="173" y="153"/>
                  </a:lnTo>
                  <a:lnTo>
                    <a:pt x="172" y="152"/>
                  </a:lnTo>
                  <a:lnTo>
                    <a:pt x="171" y="151"/>
                  </a:lnTo>
                  <a:lnTo>
                    <a:pt x="171" y="150"/>
                  </a:lnTo>
                  <a:lnTo>
                    <a:pt x="170" y="149"/>
                  </a:lnTo>
                  <a:lnTo>
                    <a:pt x="169" y="148"/>
                  </a:lnTo>
                  <a:lnTo>
                    <a:pt x="168" y="146"/>
                  </a:lnTo>
                  <a:lnTo>
                    <a:pt x="167" y="145"/>
                  </a:lnTo>
                  <a:lnTo>
                    <a:pt x="166" y="144"/>
                  </a:lnTo>
                  <a:lnTo>
                    <a:pt x="165" y="143"/>
                  </a:lnTo>
                  <a:lnTo>
                    <a:pt x="164" y="142"/>
                  </a:lnTo>
                  <a:lnTo>
                    <a:pt x="163" y="141"/>
                  </a:lnTo>
                  <a:lnTo>
                    <a:pt x="162" y="140"/>
                  </a:lnTo>
                  <a:lnTo>
                    <a:pt x="160" y="138"/>
                  </a:lnTo>
                  <a:lnTo>
                    <a:pt x="159" y="137"/>
                  </a:lnTo>
                  <a:lnTo>
                    <a:pt x="158" y="136"/>
                  </a:lnTo>
                  <a:lnTo>
                    <a:pt x="157" y="135"/>
                  </a:lnTo>
                  <a:lnTo>
                    <a:pt x="156" y="133"/>
                  </a:lnTo>
                  <a:lnTo>
                    <a:pt x="154" y="132"/>
                  </a:lnTo>
                  <a:lnTo>
                    <a:pt x="153" y="131"/>
                  </a:lnTo>
                  <a:lnTo>
                    <a:pt x="152" y="130"/>
                  </a:lnTo>
                  <a:lnTo>
                    <a:pt x="151" y="128"/>
                  </a:lnTo>
                  <a:lnTo>
                    <a:pt x="150" y="127"/>
                  </a:lnTo>
                  <a:lnTo>
                    <a:pt x="149" y="126"/>
                  </a:lnTo>
                  <a:lnTo>
                    <a:pt x="148" y="125"/>
                  </a:lnTo>
                  <a:lnTo>
                    <a:pt x="147" y="124"/>
                  </a:lnTo>
                  <a:lnTo>
                    <a:pt x="146" y="123"/>
                  </a:lnTo>
                  <a:lnTo>
                    <a:pt x="145" y="121"/>
                  </a:lnTo>
                  <a:lnTo>
                    <a:pt x="145" y="120"/>
                  </a:lnTo>
                  <a:lnTo>
                    <a:pt x="144" y="119"/>
                  </a:lnTo>
                  <a:lnTo>
                    <a:pt x="143" y="118"/>
                  </a:lnTo>
                  <a:lnTo>
                    <a:pt x="143" y="117"/>
                  </a:lnTo>
                  <a:lnTo>
                    <a:pt x="142" y="117"/>
                  </a:lnTo>
                  <a:lnTo>
                    <a:pt x="142" y="116"/>
                  </a:lnTo>
                  <a:lnTo>
                    <a:pt x="142" y="115"/>
                  </a:lnTo>
                  <a:lnTo>
                    <a:pt x="141" y="114"/>
                  </a:lnTo>
                  <a:lnTo>
                    <a:pt x="141" y="113"/>
                  </a:lnTo>
                  <a:lnTo>
                    <a:pt x="141" y="112"/>
                  </a:lnTo>
                  <a:lnTo>
                    <a:pt x="141" y="111"/>
                  </a:lnTo>
                  <a:lnTo>
                    <a:pt x="140" y="110"/>
                  </a:lnTo>
                  <a:lnTo>
                    <a:pt x="140" y="109"/>
                  </a:lnTo>
                  <a:lnTo>
                    <a:pt x="140" y="108"/>
                  </a:lnTo>
                  <a:lnTo>
                    <a:pt x="140" y="107"/>
                  </a:lnTo>
                  <a:lnTo>
                    <a:pt x="139" y="106"/>
                  </a:lnTo>
                  <a:lnTo>
                    <a:pt x="139" y="105"/>
                  </a:lnTo>
                  <a:lnTo>
                    <a:pt x="139" y="104"/>
                  </a:lnTo>
                  <a:lnTo>
                    <a:pt x="139" y="103"/>
                  </a:lnTo>
                  <a:lnTo>
                    <a:pt x="139" y="102"/>
                  </a:lnTo>
                  <a:lnTo>
                    <a:pt x="139" y="101"/>
                  </a:lnTo>
                  <a:lnTo>
                    <a:pt x="139" y="100"/>
                  </a:lnTo>
                  <a:lnTo>
                    <a:pt x="139" y="99"/>
                  </a:lnTo>
                  <a:lnTo>
                    <a:pt x="140" y="98"/>
                  </a:lnTo>
                  <a:lnTo>
                    <a:pt x="140" y="97"/>
                  </a:lnTo>
                  <a:lnTo>
                    <a:pt x="140" y="96"/>
                  </a:lnTo>
                  <a:lnTo>
                    <a:pt x="140" y="95"/>
                  </a:lnTo>
                  <a:lnTo>
                    <a:pt x="141" y="94"/>
                  </a:lnTo>
                  <a:lnTo>
                    <a:pt x="141" y="93"/>
                  </a:lnTo>
                  <a:lnTo>
                    <a:pt x="141" y="92"/>
                  </a:lnTo>
                  <a:lnTo>
                    <a:pt x="142" y="91"/>
                  </a:lnTo>
                  <a:lnTo>
                    <a:pt x="142" y="89"/>
                  </a:lnTo>
                  <a:lnTo>
                    <a:pt x="142" y="88"/>
                  </a:lnTo>
                  <a:lnTo>
                    <a:pt x="143" y="87"/>
                  </a:lnTo>
                  <a:lnTo>
                    <a:pt x="143" y="86"/>
                  </a:lnTo>
                  <a:lnTo>
                    <a:pt x="144" y="85"/>
                  </a:lnTo>
                  <a:lnTo>
                    <a:pt x="144" y="84"/>
                  </a:lnTo>
                  <a:lnTo>
                    <a:pt x="145" y="83"/>
                  </a:lnTo>
                  <a:lnTo>
                    <a:pt x="145" y="82"/>
                  </a:lnTo>
                  <a:lnTo>
                    <a:pt x="146" y="81"/>
                  </a:lnTo>
                  <a:lnTo>
                    <a:pt x="147" y="80"/>
                  </a:lnTo>
                  <a:lnTo>
                    <a:pt x="147" y="79"/>
                  </a:lnTo>
                  <a:lnTo>
                    <a:pt x="148" y="78"/>
                  </a:lnTo>
                  <a:lnTo>
                    <a:pt x="149" y="77"/>
                  </a:lnTo>
                  <a:lnTo>
                    <a:pt x="150" y="76"/>
                  </a:lnTo>
                  <a:lnTo>
                    <a:pt x="150" y="75"/>
                  </a:lnTo>
                  <a:lnTo>
                    <a:pt x="151" y="74"/>
                  </a:lnTo>
                  <a:lnTo>
                    <a:pt x="152" y="73"/>
                  </a:lnTo>
                  <a:lnTo>
                    <a:pt x="153" y="72"/>
                  </a:lnTo>
                  <a:lnTo>
                    <a:pt x="154" y="71"/>
                  </a:lnTo>
                  <a:lnTo>
                    <a:pt x="155" y="70"/>
                  </a:lnTo>
                  <a:lnTo>
                    <a:pt x="155" y="69"/>
                  </a:lnTo>
                  <a:lnTo>
                    <a:pt x="156" y="68"/>
                  </a:lnTo>
                  <a:lnTo>
                    <a:pt x="157" y="67"/>
                  </a:lnTo>
                  <a:lnTo>
                    <a:pt x="158" y="67"/>
                  </a:lnTo>
                  <a:lnTo>
                    <a:pt x="159" y="66"/>
                  </a:lnTo>
                  <a:lnTo>
                    <a:pt x="160" y="65"/>
                  </a:lnTo>
                  <a:lnTo>
                    <a:pt x="161" y="64"/>
                  </a:lnTo>
                  <a:lnTo>
                    <a:pt x="162" y="64"/>
                  </a:lnTo>
                  <a:lnTo>
                    <a:pt x="163" y="63"/>
                  </a:lnTo>
                  <a:lnTo>
                    <a:pt x="163" y="62"/>
                  </a:lnTo>
                  <a:lnTo>
                    <a:pt x="164" y="62"/>
                  </a:lnTo>
                  <a:lnTo>
                    <a:pt x="165" y="61"/>
                  </a:lnTo>
                  <a:lnTo>
                    <a:pt x="166" y="61"/>
                  </a:lnTo>
                  <a:lnTo>
                    <a:pt x="167" y="60"/>
                  </a:lnTo>
                  <a:lnTo>
                    <a:pt x="168" y="60"/>
                  </a:lnTo>
                  <a:lnTo>
                    <a:pt x="168" y="59"/>
                  </a:lnTo>
                  <a:lnTo>
                    <a:pt x="169" y="59"/>
                  </a:lnTo>
                  <a:lnTo>
                    <a:pt x="170" y="58"/>
                  </a:lnTo>
                  <a:lnTo>
                    <a:pt x="171" y="58"/>
                  </a:lnTo>
                  <a:lnTo>
                    <a:pt x="172" y="57"/>
                  </a:lnTo>
                  <a:lnTo>
                    <a:pt x="173" y="57"/>
                  </a:lnTo>
                  <a:lnTo>
                    <a:pt x="174" y="57"/>
                  </a:lnTo>
                  <a:lnTo>
                    <a:pt x="175" y="56"/>
                  </a:lnTo>
                  <a:lnTo>
                    <a:pt x="176" y="56"/>
                  </a:lnTo>
                  <a:lnTo>
                    <a:pt x="177" y="55"/>
                  </a:lnTo>
                  <a:lnTo>
                    <a:pt x="178" y="55"/>
                  </a:lnTo>
                  <a:lnTo>
                    <a:pt x="179" y="55"/>
                  </a:lnTo>
                  <a:lnTo>
                    <a:pt x="180" y="54"/>
                  </a:lnTo>
                  <a:lnTo>
                    <a:pt x="181" y="54"/>
                  </a:lnTo>
                  <a:lnTo>
                    <a:pt x="183" y="54"/>
                  </a:lnTo>
                  <a:lnTo>
                    <a:pt x="184" y="53"/>
                  </a:lnTo>
                  <a:lnTo>
                    <a:pt x="185" y="53"/>
                  </a:lnTo>
                  <a:lnTo>
                    <a:pt x="187" y="53"/>
                  </a:lnTo>
                  <a:lnTo>
                    <a:pt x="188" y="52"/>
                  </a:lnTo>
                  <a:lnTo>
                    <a:pt x="190" y="52"/>
                  </a:lnTo>
                  <a:lnTo>
                    <a:pt x="191" y="52"/>
                  </a:lnTo>
                  <a:lnTo>
                    <a:pt x="193" y="51"/>
                  </a:lnTo>
                  <a:lnTo>
                    <a:pt x="194" y="51"/>
                  </a:lnTo>
                  <a:lnTo>
                    <a:pt x="196" y="51"/>
                  </a:lnTo>
                  <a:lnTo>
                    <a:pt x="197" y="50"/>
                  </a:lnTo>
                  <a:lnTo>
                    <a:pt x="199" y="50"/>
                  </a:lnTo>
                  <a:lnTo>
                    <a:pt x="200" y="50"/>
                  </a:lnTo>
                  <a:lnTo>
                    <a:pt x="202" y="50"/>
                  </a:lnTo>
                  <a:lnTo>
                    <a:pt x="204" y="49"/>
                  </a:lnTo>
                  <a:lnTo>
                    <a:pt x="205" y="49"/>
                  </a:lnTo>
                  <a:lnTo>
                    <a:pt x="207" y="49"/>
                  </a:lnTo>
                  <a:lnTo>
                    <a:pt x="209" y="49"/>
                  </a:lnTo>
                  <a:lnTo>
                    <a:pt x="211" y="48"/>
                  </a:lnTo>
                  <a:lnTo>
                    <a:pt x="213" y="48"/>
                  </a:lnTo>
                  <a:lnTo>
                    <a:pt x="214" y="48"/>
                  </a:lnTo>
                  <a:lnTo>
                    <a:pt x="216" y="48"/>
                  </a:lnTo>
                  <a:lnTo>
                    <a:pt x="218" y="48"/>
                  </a:lnTo>
                  <a:lnTo>
                    <a:pt x="220" y="48"/>
                  </a:lnTo>
                  <a:lnTo>
                    <a:pt x="222" y="48"/>
                  </a:lnTo>
                  <a:lnTo>
                    <a:pt x="224" y="48"/>
                  </a:lnTo>
                  <a:lnTo>
                    <a:pt x="225" y="48"/>
                  </a:lnTo>
                  <a:lnTo>
                    <a:pt x="227" y="48"/>
                  </a:lnTo>
                  <a:lnTo>
                    <a:pt x="229" y="48"/>
                  </a:lnTo>
                  <a:lnTo>
                    <a:pt x="231" y="48"/>
                  </a:lnTo>
                  <a:lnTo>
                    <a:pt x="233" y="48"/>
                  </a:lnTo>
                  <a:lnTo>
                    <a:pt x="235" y="48"/>
                  </a:lnTo>
                  <a:lnTo>
                    <a:pt x="237" y="48"/>
                  </a:lnTo>
                  <a:lnTo>
                    <a:pt x="239" y="49"/>
                  </a:lnTo>
                  <a:lnTo>
                    <a:pt x="241" y="49"/>
                  </a:lnTo>
                  <a:lnTo>
                    <a:pt x="243" y="49"/>
                  </a:lnTo>
                  <a:lnTo>
                    <a:pt x="244" y="50"/>
                  </a:lnTo>
                  <a:lnTo>
                    <a:pt x="246" y="50"/>
                  </a:lnTo>
                  <a:lnTo>
                    <a:pt x="248" y="50"/>
                  </a:lnTo>
                  <a:lnTo>
                    <a:pt x="250" y="51"/>
                  </a:lnTo>
                  <a:lnTo>
                    <a:pt x="252" y="51"/>
                  </a:lnTo>
                  <a:lnTo>
                    <a:pt x="253" y="51"/>
                  </a:lnTo>
                  <a:lnTo>
                    <a:pt x="255" y="52"/>
                  </a:lnTo>
                  <a:lnTo>
                    <a:pt x="257" y="52"/>
                  </a:lnTo>
                  <a:lnTo>
                    <a:pt x="259" y="53"/>
                  </a:lnTo>
                  <a:lnTo>
                    <a:pt x="260" y="53"/>
                  </a:lnTo>
                  <a:lnTo>
                    <a:pt x="262" y="53"/>
                  </a:lnTo>
                  <a:lnTo>
                    <a:pt x="263" y="54"/>
                  </a:lnTo>
                  <a:lnTo>
                    <a:pt x="265" y="54"/>
                  </a:lnTo>
                  <a:lnTo>
                    <a:pt x="267" y="55"/>
                  </a:lnTo>
                  <a:lnTo>
                    <a:pt x="268" y="55"/>
                  </a:lnTo>
                  <a:lnTo>
                    <a:pt x="269" y="56"/>
                  </a:lnTo>
                  <a:lnTo>
                    <a:pt x="271" y="56"/>
                  </a:lnTo>
                  <a:lnTo>
                    <a:pt x="272" y="57"/>
                  </a:lnTo>
                  <a:lnTo>
                    <a:pt x="274" y="57"/>
                  </a:lnTo>
                  <a:lnTo>
                    <a:pt x="275" y="58"/>
                  </a:lnTo>
                  <a:lnTo>
                    <a:pt x="277" y="58"/>
                  </a:lnTo>
                  <a:lnTo>
                    <a:pt x="278" y="59"/>
                  </a:lnTo>
                  <a:lnTo>
                    <a:pt x="280" y="59"/>
                  </a:lnTo>
                  <a:lnTo>
                    <a:pt x="281" y="60"/>
                  </a:lnTo>
                  <a:lnTo>
                    <a:pt x="282" y="61"/>
                  </a:lnTo>
                  <a:lnTo>
                    <a:pt x="284" y="61"/>
                  </a:lnTo>
                  <a:lnTo>
                    <a:pt x="285" y="62"/>
                  </a:lnTo>
                  <a:lnTo>
                    <a:pt x="287" y="63"/>
                  </a:lnTo>
                  <a:lnTo>
                    <a:pt x="288" y="64"/>
                  </a:lnTo>
                  <a:lnTo>
                    <a:pt x="289" y="64"/>
                  </a:lnTo>
                  <a:lnTo>
                    <a:pt x="291" y="65"/>
                  </a:lnTo>
                  <a:lnTo>
                    <a:pt x="292" y="66"/>
                  </a:lnTo>
                  <a:lnTo>
                    <a:pt x="293" y="67"/>
                  </a:lnTo>
                  <a:lnTo>
                    <a:pt x="295" y="68"/>
                  </a:lnTo>
                  <a:lnTo>
                    <a:pt x="296" y="69"/>
                  </a:lnTo>
                  <a:lnTo>
                    <a:pt x="297" y="70"/>
                  </a:lnTo>
                  <a:lnTo>
                    <a:pt x="299" y="70"/>
                  </a:lnTo>
                  <a:lnTo>
                    <a:pt x="300" y="71"/>
                  </a:lnTo>
                  <a:lnTo>
                    <a:pt x="301" y="72"/>
                  </a:lnTo>
                  <a:lnTo>
                    <a:pt x="302" y="73"/>
                  </a:lnTo>
                  <a:lnTo>
                    <a:pt x="304" y="74"/>
                  </a:lnTo>
                  <a:lnTo>
                    <a:pt x="305" y="75"/>
                  </a:lnTo>
                  <a:lnTo>
                    <a:pt x="306" y="76"/>
                  </a:lnTo>
                  <a:lnTo>
                    <a:pt x="307" y="77"/>
                  </a:lnTo>
                  <a:lnTo>
                    <a:pt x="308" y="78"/>
                  </a:lnTo>
                  <a:lnTo>
                    <a:pt x="309" y="79"/>
                  </a:lnTo>
                  <a:lnTo>
                    <a:pt x="311" y="80"/>
                  </a:lnTo>
                  <a:lnTo>
                    <a:pt x="312" y="82"/>
                  </a:lnTo>
                  <a:lnTo>
                    <a:pt x="313" y="83"/>
                  </a:lnTo>
                  <a:lnTo>
                    <a:pt x="314" y="84"/>
                  </a:lnTo>
                  <a:lnTo>
                    <a:pt x="315" y="85"/>
                  </a:lnTo>
                  <a:lnTo>
                    <a:pt x="316" y="86"/>
                  </a:lnTo>
                  <a:lnTo>
                    <a:pt x="317" y="87"/>
                  </a:lnTo>
                  <a:lnTo>
                    <a:pt x="318" y="88"/>
                  </a:lnTo>
                  <a:lnTo>
                    <a:pt x="319" y="89"/>
                  </a:lnTo>
                  <a:lnTo>
                    <a:pt x="319" y="90"/>
                  </a:lnTo>
                  <a:lnTo>
                    <a:pt x="320" y="91"/>
                  </a:lnTo>
                  <a:lnTo>
                    <a:pt x="321" y="92"/>
                  </a:lnTo>
                  <a:lnTo>
                    <a:pt x="322" y="93"/>
                  </a:lnTo>
                  <a:lnTo>
                    <a:pt x="322" y="94"/>
                  </a:lnTo>
                  <a:lnTo>
                    <a:pt x="323" y="95"/>
                  </a:lnTo>
                  <a:lnTo>
                    <a:pt x="324" y="96"/>
                  </a:lnTo>
                  <a:lnTo>
                    <a:pt x="324" y="97"/>
                  </a:lnTo>
                  <a:lnTo>
                    <a:pt x="325" y="98"/>
                  </a:lnTo>
                  <a:lnTo>
                    <a:pt x="325" y="99"/>
                  </a:lnTo>
                  <a:lnTo>
                    <a:pt x="326" y="100"/>
                  </a:lnTo>
                  <a:lnTo>
                    <a:pt x="327" y="101"/>
                  </a:lnTo>
                  <a:lnTo>
                    <a:pt x="327" y="102"/>
                  </a:lnTo>
                  <a:lnTo>
                    <a:pt x="328" y="103"/>
                  </a:lnTo>
                  <a:lnTo>
                    <a:pt x="328" y="104"/>
                  </a:lnTo>
                  <a:lnTo>
                    <a:pt x="329" y="105"/>
                  </a:lnTo>
                  <a:lnTo>
                    <a:pt x="329" y="107"/>
                  </a:lnTo>
                  <a:lnTo>
                    <a:pt x="330" y="108"/>
                  </a:lnTo>
                  <a:lnTo>
                    <a:pt x="331" y="109"/>
                  </a:lnTo>
                  <a:lnTo>
                    <a:pt x="331" y="110"/>
                  </a:lnTo>
                  <a:lnTo>
                    <a:pt x="332" y="111"/>
                  </a:lnTo>
                  <a:lnTo>
                    <a:pt x="332" y="112"/>
                  </a:lnTo>
                  <a:lnTo>
                    <a:pt x="333" y="114"/>
                  </a:lnTo>
                  <a:lnTo>
                    <a:pt x="334" y="115"/>
                  </a:lnTo>
                  <a:lnTo>
                    <a:pt x="334" y="116"/>
                  </a:lnTo>
                  <a:lnTo>
                    <a:pt x="335" y="117"/>
                  </a:lnTo>
                  <a:lnTo>
                    <a:pt x="335" y="119"/>
                  </a:lnTo>
                  <a:lnTo>
                    <a:pt x="336" y="120"/>
                  </a:lnTo>
                  <a:lnTo>
                    <a:pt x="337" y="122"/>
                  </a:lnTo>
                  <a:lnTo>
                    <a:pt x="337" y="123"/>
                  </a:lnTo>
                  <a:lnTo>
                    <a:pt x="338" y="124"/>
                  </a:lnTo>
                  <a:lnTo>
                    <a:pt x="338" y="126"/>
                  </a:lnTo>
                  <a:lnTo>
                    <a:pt x="339" y="127"/>
                  </a:lnTo>
                  <a:lnTo>
                    <a:pt x="339" y="129"/>
                  </a:lnTo>
                  <a:lnTo>
                    <a:pt x="340" y="130"/>
                  </a:lnTo>
                  <a:lnTo>
                    <a:pt x="340" y="132"/>
                  </a:lnTo>
                  <a:lnTo>
                    <a:pt x="341" y="134"/>
                  </a:lnTo>
                  <a:lnTo>
                    <a:pt x="341" y="135"/>
                  </a:lnTo>
                  <a:lnTo>
                    <a:pt x="342" y="137"/>
                  </a:lnTo>
                  <a:lnTo>
                    <a:pt x="342" y="139"/>
                  </a:lnTo>
                  <a:lnTo>
                    <a:pt x="343" y="140"/>
                  </a:lnTo>
                  <a:lnTo>
                    <a:pt x="343" y="142"/>
                  </a:lnTo>
                  <a:lnTo>
                    <a:pt x="344" y="144"/>
                  </a:lnTo>
                  <a:lnTo>
                    <a:pt x="344" y="146"/>
                  </a:lnTo>
                  <a:lnTo>
                    <a:pt x="345" y="147"/>
                  </a:lnTo>
                  <a:lnTo>
                    <a:pt x="345" y="149"/>
                  </a:lnTo>
                  <a:lnTo>
                    <a:pt x="346" y="151"/>
                  </a:lnTo>
                  <a:lnTo>
                    <a:pt x="346" y="152"/>
                  </a:lnTo>
                  <a:lnTo>
                    <a:pt x="346" y="154"/>
                  </a:lnTo>
                  <a:lnTo>
                    <a:pt x="347" y="156"/>
                  </a:lnTo>
                  <a:lnTo>
                    <a:pt x="347" y="157"/>
                  </a:lnTo>
                  <a:lnTo>
                    <a:pt x="347" y="159"/>
                  </a:lnTo>
                  <a:lnTo>
                    <a:pt x="348" y="161"/>
                  </a:lnTo>
                  <a:lnTo>
                    <a:pt x="348" y="162"/>
                  </a:lnTo>
                  <a:lnTo>
                    <a:pt x="348" y="164"/>
                  </a:lnTo>
                  <a:lnTo>
                    <a:pt x="349" y="165"/>
                  </a:lnTo>
                  <a:lnTo>
                    <a:pt x="349" y="167"/>
                  </a:lnTo>
                  <a:lnTo>
                    <a:pt x="349" y="169"/>
                  </a:lnTo>
                  <a:lnTo>
                    <a:pt x="349" y="170"/>
                  </a:lnTo>
                  <a:lnTo>
                    <a:pt x="349" y="172"/>
                  </a:lnTo>
                  <a:lnTo>
                    <a:pt x="350" y="174"/>
                  </a:lnTo>
                  <a:lnTo>
                    <a:pt x="350" y="175"/>
                  </a:lnTo>
                  <a:lnTo>
                    <a:pt x="350" y="177"/>
                  </a:lnTo>
                  <a:lnTo>
                    <a:pt x="350" y="179"/>
                  </a:lnTo>
                  <a:lnTo>
                    <a:pt x="351" y="180"/>
                  </a:lnTo>
                  <a:lnTo>
                    <a:pt x="351" y="182"/>
                  </a:lnTo>
                  <a:lnTo>
                    <a:pt x="351" y="184"/>
                  </a:lnTo>
                  <a:lnTo>
                    <a:pt x="351" y="186"/>
                  </a:lnTo>
                  <a:lnTo>
                    <a:pt x="351" y="187"/>
                  </a:lnTo>
                  <a:lnTo>
                    <a:pt x="351" y="189"/>
                  </a:lnTo>
                  <a:lnTo>
                    <a:pt x="352" y="191"/>
                  </a:lnTo>
                  <a:lnTo>
                    <a:pt x="352" y="193"/>
                  </a:lnTo>
                  <a:lnTo>
                    <a:pt x="352" y="195"/>
                  </a:lnTo>
                  <a:lnTo>
                    <a:pt x="352" y="197"/>
                  </a:lnTo>
                  <a:lnTo>
                    <a:pt x="352" y="199"/>
                  </a:lnTo>
                  <a:lnTo>
                    <a:pt x="352" y="201"/>
                  </a:lnTo>
                  <a:lnTo>
                    <a:pt x="353" y="203"/>
                  </a:lnTo>
                  <a:lnTo>
                    <a:pt x="353" y="205"/>
                  </a:lnTo>
                  <a:lnTo>
                    <a:pt x="353" y="207"/>
                  </a:lnTo>
                  <a:lnTo>
                    <a:pt x="353" y="209"/>
                  </a:lnTo>
                  <a:lnTo>
                    <a:pt x="353" y="211"/>
                  </a:lnTo>
                  <a:lnTo>
                    <a:pt x="353" y="214"/>
                  </a:lnTo>
                  <a:lnTo>
                    <a:pt x="353" y="216"/>
                  </a:lnTo>
                  <a:lnTo>
                    <a:pt x="353" y="218"/>
                  </a:lnTo>
                  <a:lnTo>
                    <a:pt x="353" y="220"/>
                  </a:lnTo>
                  <a:lnTo>
                    <a:pt x="353" y="223"/>
                  </a:lnTo>
                  <a:lnTo>
                    <a:pt x="353" y="225"/>
                  </a:lnTo>
                  <a:lnTo>
                    <a:pt x="353" y="228"/>
                  </a:lnTo>
                  <a:lnTo>
                    <a:pt x="353" y="230"/>
                  </a:lnTo>
                  <a:lnTo>
                    <a:pt x="352" y="233"/>
                  </a:lnTo>
                  <a:lnTo>
                    <a:pt x="352" y="235"/>
                  </a:lnTo>
                  <a:lnTo>
                    <a:pt x="352" y="238"/>
                  </a:lnTo>
                  <a:lnTo>
                    <a:pt x="352" y="240"/>
                  </a:lnTo>
                  <a:lnTo>
                    <a:pt x="352" y="243"/>
                  </a:lnTo>
                  <a:lnTo>
                    <a:pt x="352" y="245"/>
                  </a:lnTo>
                  <a:lnTo>
                    <a:pt x="351" y="248"/>
                  </a:lnTo>
                  <a:lnTo>
                    <a:pt x="351" y="250"/>
                  </a:lnTo>
                  <a:lnTo>
                    <a:pt x="351" y="253"/>
                  </a:lnTo>
                  <a:lnTo>
                    <a:pt x="351" y="255"/>
                  </a:lnTo>
                  <a:lnTo>
                    <a:pt x="350" y="258"/>
                  </a:lnTo>
                  <a:lnTo>
                    <a:pt x="350" y="260"/>
                  </a:lnTo>
                  <a:lnTo>
                    <a:pt x="350" y="263"/>
                  </a:lnTo>
                  <a:lnTo>
                    <a:pt x="349" y="265"/>
                  </a:lnTo>
                  <a:lnTo>
                    <a:pt x="349" y="268"/>
                  </a:lnTo>
                  <a:lnTo>
                    <a:pt x="349" y="270"/>
                  </a:lnTo>
                  <a:lnTo>
                    <a:pt x="348" y="272"/>
                  </a:lnTo>
                  <a:lnTo>
                    <a:pt x="348" y="275"/>
                  </a:lnTo>
                  <a:lnTo>
                    <a:pt x="348" y="277"/>
                  </a:lnTo>
                  <a:lnTo>
                    <a:pt x="347" y="280"/>
                  </a:lnTo>
                  <a:lnTo>
                    <a:pt x="347" y="282"/>
                  </a:lnTo>
                  <a:lnTo>
                    <a:pt x="346" y="285"/>
                  </a:lnTo>
                  <a:lnTo>
                    <a:pt x="346" y="287"/>
                  </a:lnTo>
                  <a:lnTo>
                    <a:pt x="345" y="290"/>
                  </a:lnTo>
                  <a:lnTo>
                    <a:pt x="345" y="292"/>
                  </a:lnTo>
                  <a:lnTo>
                    <a:pt x="344" y="294"/>
                  </a:lnTo>
                  <a:lnTo>
                    <a:pt x="344" y="297"/>
                  </a:lnTo>
                  <a:lnTo>
                    <a:pt x="343" y="299"/>
                  </a:lnTo>
                  <a:lnTo>
                    <a:pt x="342" y="302"/>
                  </a:lnTo>
                  <a:lnTo>
                    <a:pt x="342" y="304"/>
                  </a:lnTo>
                  <a:lnTo>
                    <a:pt x="341" y="307"/>
                  </a:lnTo>
                  <a:lnTo>
                    <a:pt x="341" y="309"/>
                  </a:lnTo>
                  <a:lnTo>
                    <a:pt x="340" y="312"/>
                  </a:lnTo>
                  <a:lnTo>
                    <a:pt x="339" y="314"/>
                  </a:lnTo>
                  <a:lnTo>
                    <a:pt x="338" y="317"/>
                  </a:lnTo>
                  <a:lnTo>
                    <a:pt x="338" y="319"/>
                  </a:lnTo>
                  <a:lnTo>
                    <a:pt x="337" y="322"/>
                  </a:lnTo>
                  <a:lnTo>
                    <a:pt x="336" y="324"/>
                  </a:lnTo>
                  <a:lnTo>
                    <a:pt x="335" y="327"/>
                  </a:lnTo>
                  <a:lnTo>
                    <a:pt x="335" y="329"/>
                  </a:lnTo>
                  <a:lnTo>
                    <a:pt x="334" y="332"/>
                  </a:lnTo>
                  <a:lnTo>
                    <a:pt x="333" y="334"/>
                  </a:lnTo>
                  <a:lnTo>
                    <a:pt x="332" y="337"/>
                  </a:lnTo>
                  <a:lnTo>
                    <a:pt x="331" y="339"/>
                  </a:lnTo>
                  <a:lnTo>
                    <a:pt x="330" y="342"/>
                  </a:lnTo>
                  <a:lnTo>
                    <a:pt x="329" y="344"/>
                  </a:lnTo>
                  <a:lnTo>
                    <a:pt x="328" y="347"/>
                  </a:lnTo>
                  <a:lnTo>
                    <a:pt x="327" y="350"/>
                  </a:lnTo>
                  <a:lnTo>
                    <a:pt x="326" y="352"/>
                  </a:lnTo>
                  <a:lnTo>
                    <a:pt x="325" y="355"/>
                  </a:lnTo>
                  <a:lnTo>
                    <a:pt x="324" y="357"/>
                  </a:lnTo>
                  <a:lnTo>
                    <a:pt x="323" y="360"/>
                  </a:lnTo>
                  <a:lnTo>
                    <a:pt x="322" y="362"/>
                  </a:lnTo>
                  <a:lnTo>
                    <a:pt x="321" y="365"/>
                  </a:lnTo>
                  <a:lnTo>
                    <a:pt x="319" y="367"/>
                  </a:lnTo>
                  <a:lnTo>
                    <a:pt x="318" y="369"/>
                  </a:lnTo>
                  <a:lnTo>
                    <a:pt x="317" y="372"/>
                  </a:lnTo>
                  <a:lnTo>
                    <a:pt x="316" y="374"/>
                  </a:lnTo>
                  <a:lnTo>
                    <a:pt x="314" y="377"/>
                  </a:lnTo>
                  <a:lnTo>
                    <a:pt x="313" y="379"/>
                  </a:lnTo>
                  <a:lnTo>
                    <a:pt x="312" y="382"/>
                  </a:lnTo>
                  <a:lnTo>
                    <a:pt x="311" y="384"/>
                  </a:lnTo>
                  <a:lnTo>
                    <a:pt x="309" y="386"/>
                  </a:lnTo>
                  <a:lnTo>
                    <a:pt x="308" y="389"/>
                  </a:lnTo>
                  <a:lnTo>
                    <a:pt x="307" y="391"/>
                  </a:lnTo>
                  <a:lnTo>
                    <a:pt x="305" y="394"/>
                  </a:lnTo>
                  <a:lnTo>
                    <a:pt x="304" y="396"/>
                  </a:lnTo>
                  <a:lnTo>
                    <a:pt x="302" y="398"/>
                  </a:lnTo>
                  <a:lnTo>
                    <a:pt x="301" y="401"/>
                  </a:lnTo>
                  <a:lnTo>
                    <a:pt x="300" y="403"/>
                  </a:lnTo>
                  <a:lnTo>
                    <a:pt x="298" y="406"/>
                  </a:lnTo>
                  <a:lnTo>
                    <a:pt x="297" y="408"/>
                  </a:lnTo>
                  <a:lnTo>
                    <a:pt x="295" y="411"/>
                  </a:lnTo>
                  <a:lnTo>
                    <a:pt x="294" y="413"/>
                  </a:lnTo>
                  <a:lnTo>
                    <a:pt x="293" y="415"/>
                  </a:lnTo>
                  <a:lnTo>
                    <a:pt x="291" y="418"/>
                  </a:lnTo>
                  <a:lnTo>
                    <a:pt x="290" y="420"/>
                  </a:lnTo>
                  <a:lnTo>
                    <a:pt x="288" y="423"/>
                  </a:lnTo>
                  <a:lnTo>
                    <a:pt x="287" y="425"/>
                  </a:lnTo>
                  <a:lnTo>
                    <a:pt x="285" y="428"/>
                  </a:lnTo>
                  <a:lnTo>
                    <a:pt x="284" y="430"/>
                  </a:lnTo>
                  <a:lnTo>
                    <a:pt x="283" y="433"/>
                  </a:lnTo>
                  <a:lnTo>
                    <a:pt x="281" y="435"/>
                  </a:lnTo>
                  <a:lnTo>
                    <a:pt x="280" y="438"/>
                  </a:lnTo>
                  <a:lnTo>
                    <a:pt x="279" y="440"/>
                  </a:lnTo>
                  <a:lnTo>
                    <a:pt x="277" y="443"/>
                  </a:lnTo>
                  <a:lnTo>
                    <a:pt x="276" y="445"/>
                  </a:lnTo>
                  <a:lnTo>
                    <a:pt x="275" y="447"/>
                  </a:lnTo>
                  <a:lnTo>
                    <a:pt x="274" y="450"/>
                  </a:lnTo>
                  <a:lnTo>
                    <a:pt x="272" y="452"/>
                  </a:lnTo>
                  <a:lnTo>
                    <a:pt x="271" y="454"/>
                  </a:lnTo>
                  <a:lnTo>
                    <a:pt x="270" y="457"/>
                  </a:lnTo>
                  <a:lnTo>
                    <a:pt x="269" y="459"/>
                  </a:lnTo>
                  <a:lnTo>
                    <a:pt x="268" y="461"/>
                  </a:lnTo>
                  <a:lnTo>
                    <a:pt x="267" y="463"/>
                  </a:lnTo>
                  <a:lnTo>
                    <a:pt x="266" y="465"/>
                  </a:lnTo>
                  <a:lnTo>
                    <a:pt x="265" y="467"/>
                  </a:lnTo>
                  <a:lnTo>
                    <a:pt x="264" y="470"/>
                  </a:lnTo>
                  <a:lnTo>
                    <a:pt x="263" y="472"/>
                  </a:lnTo>
                  <a:lnTo>
                    <a:pt x="262" y="474"/>
                  </a:lnTo>
                  <a:lnTo>
                    <a:pt x="261" y="476"/>
                  </a:lnTo>
                  <a:lnTo>
                    <a:pt x="261" y="478"/>
                  </a:lnTo>
                  <a:lnTo>
                    <a:pt x="260" y="481"/>
                  </a:lnTo>
                  <a:lnTo>
                    <a:pt x="259" y="483"/>
                  </a:lnTo>
                  <a:lnTo>
                    <a:pt x="258" y="485"/>
                  </a:lnTo>
                  <a:lnTo>
                    <a:pt x="257" y="487"/>
                  </a:lnTo>
                  <a:lnTo>
                    <a:pt x="256" y="489"/>
                  </a:lnTo>
                  <a:lnTo>
                    <a:pt x="256" y="492"/>
                  </a:lnTo>
                  <a:lnTo>
                    <a:pt x="255" y="494"/>
                  </a:lnTo>
                  <a:lnTo>
                    <a:pt x="254" y="496"/>
                  </a:lnTo>
                  <a:lnTo>
                    <a:pt x="253" y="499"/>
                  </a:lnTo>
                  <a:lnTo>
                    <a:pt x="253" y="501"/>
                  </a:lnTo>
                  <a:lnTo>
                    <a:pt x="252" y="503"/>
                  </a:lnTo>
                  <a:lnTo>
                    <a:pt x="251" y="505"/>
                  </a:lnTo>
                  <a:lnTo>
                    <a:pt x="250" y="508"/>
                  </a:lnTo>
                  <a:lnTo>
                    <a:pt x="250" y="510"/>
                  </a:lnTo>
                  <a:lnTo>
                    <a:pt x="249" y="512"/>
                  </a:lnTo>
                  <a:lnTo>
                    <a:pt x="249" y="514"/>
                  </a:lnTo>
                  <a:lnTo>
                    <a:pt x="248" y="516"/>
                  </a:lnTo>
                  <a:lnTo>
                    <a:pt x="248" y="518"/>
                  </a:lnTo>
                  <a:lnTo>
                    <a:pt x="247" y="520"/>
                  </a:lnTo>
                  <a:lnTo>
                    <a:pt x="247" y="522"/>
                  </a:lnTo>
                  <a:lnTo>
                    <a:pt x="246" y="524"/>
                  </a:lnTo>
                  <a:lnTo>
                    <a:pt x="246" y="525"/>
                  </a:lnTo>
                  <a:lnTo>
                    <a:pt x="246" y="527"/>
                  </a:lnTo>
                  <a:lnTo>
                    <a:pt x="245" y="529"/>
                  </a:lnTo>
                  <a:lnTo>
                    <a:pt x="245" y="530"/>
                  </a:lnTo>
                  <a:lnTo>
                    <a:pt x="245" y="532"/>
                  </a:lnTo>
                  <a:lnTo>
                    <a:pt x="245" y="534"/>
                  </a:lnTo>
                  <a:lnTo>
                    <a:pt x="244" y="535"/>
                  </a:lnTo>
                  <a:lnTo>
                    <a:pt x="244" y="537"/>
                  </a:lnTo>
                  <a:lnTo>
                    <a:pt x="244" y="540"/>
                  </a:lnTo>
                  <a:lnTo>
                    <a:pt x="244" y="542"/>
                  </a:lnTo>
                  <a:lnTo>
                    <a:pt x="244" y="544"/>
                  </a:lnTo>
                  <a:lnTo>
                    <a:pt x="244" y="547"/>
                  </a:lnTo>
                  <a:lnTo>
                    <a:pt x="244" y="550"/>
                  </a:lnTo>
                  <a:lnTo>
                    <a:pt x="244" y="552"/>
                  </a:lnTo>
                  <a:lnTo>
                    <a:pt x="244" y="555"/>
                  </a:lnTo>
                  <a:lnTo>
                    <a:pt x="244" y="559"/>
                  </a:lnTo>
                  <a:lnTo>
                    <a:pt x="244" y="562"/>
                  </a:lnTo>
                  <a:lnTo>
                    <a:pt x="244" y="566"/>
                  </a:lnTo>
                  <a:lnTo>
                    <a:pt x="244" y="569"/>
                  </a:lnTo>
                  <a:lnTo>
                    <a:pt x="244" y="573"/>
                  </a:lnTo>
                  <a:lnTo>
                    <a:pt x="244" y="577"/>
                  </a:lnTo>
                  <a:close/>
                </a:path>
              </a:pathLst>
            </a:custGeom>
            <a:solidFill>
              <a:srgbClr val="FF0000"/>
            </a:solidFill>
            <a:ln w="6350" cap="flat">
              <a:solidFill>
                <a:srgbClr val="000011"/>
              </a:solidFill>
              <a:prstDash val="solid"/>
              <a:round/>
              <a:headEnd/>
              <a:tailEnd/>
            </a:ln>
            <a:effectLst>
              <a:outerShdw dist="57150" dir="2700000" algn="ctr" rotWithShape="0">
                <a:srgbClr val="666666"/>
              </a:outerShdw>
            </a:effectLst>
          </p:spPr>
          <p:txBody>
            <a:bodyPr anchor="ctr">
              <a:spAutoFit/>
            </a:bodyPr>
            <a:lstStyle/>
            <a:p>
              <a:endParaRPr lang="ja-JP" altLang="en-US"/>
            </a:p>
          </p:txBody>
        </p:sp>
      </p:grpSp>
      <p:sp>
        <p:nvSpPr>
          <p:cNvPr id="89093" name="Rectangle 60"/>
          <p:cNvSpPr>
            <a:spLocks noChangeArrowheads="1"/>
          </p:cNvSpPr>
          <p:nvPr/>
        </p:nvSpPr>
        <p:spPr bwMode="auto">
          <a:xfrm>
            <a:off x="1857375" y="5516563"/>
            <a:ext cx="7559675" cy="1077912"/>
          </a:xfrm>
          <a:prstGeom prst="rect">
            <a:avLst/>
          </a:prstGeom>
          <a:solidFill>
            <a:srgbClr val="CCFFFF"/>
          </a:solidFill>
          <a:ln w="9525">
            <a:solidFill>
              <a:schemeClr val="accent1"/>
            </a:solidFill>
            <a:miter lim="800000"/>
            <a:headEnd/>
            <a:tailEnd/>
          </a:ln>
        </p:spPr>
        <p:txBody>
          <a:bodyPr>
            <a:spAutoFit/>
          </a:bodyPr>
          <a:lstStyle/>
          <a:p>
            <a:r>
              <a:rPr lang="ja-JP" altLang="en-US" sz="1600" b="1">
                <a:ea typeface="ＭＳ Ｐゴシック" charset="-128"/>
              </a:rPr>
              <a:t>特に先に発明した者が特許を受ける権利を有する（</a:t>
            </a:r>
            <a:r>
              <a:rPr lang="ja-JP" altLang="en-US" sz="1600" b="1">
                <a:solidFill>
                  <a:srgbClr val="FF0000"/>
                </a:solidFill>
                <a:ea typeface="ＭＳ Ｐゴシック" charset="-128"/>
              </a:rPr>
              <a:t>先発明主義</a:t>
            </a:r>
            <a:r>
              <a:rPr lang="ja-JP" altLang="en-US" sz="1600" b="1">
                <a:ea typeface="ＭＳ Ｐゴシック" charset="-128"/>
              </a:rPr>
              <a:t>）</a:t>
            </a:r>
            <a:endParaRPr lang="en-US" altLang="ja-JP" sz="1600" b="1">
              <a:ea typeface="ＭＳ Ｐゴシック" charset="-128"/>
            </a:endParaRPr>
          </a:p>
          <a:p>
            <a:r>
              <a:rPr lang="ja-JP" altLang="en-US" sz="1600" b="1">
                <a:ea typeface="ＭＳ Ｐゴシック" charset="-128"/>
              </a:rPr>
              <a:t>アメリカでは裁判時の証拠として重要。（</a:t>
            </a:r>
            <a:r>
              <a:rPr lang="ja-JP" altLang="en-US" sz="1600" b="1">
                <a:solidFill>
                  <a:srgbClr val="FF0000"/>
                </a:solidFill>
                <a:ea typeface="ＭＳ Ｐゴシック" charset="-128"/>
              </a:rPr>
              <a:t>アメリカ以外は先願主義</a:t>
            </a:r>
            <a:r>
              <a:rPr lang="ja-JP" altLang="en-US" sz="1600" b="1">
                <a:ea typeface="ＭＳ Ｐゴシック" charset="-128"/>
              </a:rPr>
              <a:t>）。</a:t>
            </a:r>
          </a:p>
          <a:p>
            <a:r>
              <a:rPr lang="ja-JP" altLang="en-US" sz="1600" b="1">
                <a:ea typeface="ＭＳ Ｐゴシック" charset="-128"/>
              </a:rPr>
              <a:t>そのアメリカも、最近、先発明主義から先願主義へ移行することが決まった。</a:t>
            </a:r>
          </a:p>
          <a:p>
            <a:r>
              <a:rPr lang="ja-JP" altLang="en-US" sz="1600" b="1">
                <a:ea typeface="ＭＳ Ｐゴシック" charset="-128"/>
              </a:rPr>
              <a:t>（２０１１．０９．１６→２０１３．０３．１６施行）</a:t>
            </a:r>
          </a:p>
        </p:txBody>
      </p:sp>
      <p:grpSp>
        <p:nvGrpSpPr>
          <p:cNvPr id="89094" name="Group 61"/>
          <p:cNvGrpSpPr>
            <a:grpSpLocks/>
          </p:cNvGrpSpPr>
          <p:nvPr/>
        </p:nvGrpSpPr>
        <p:grpSpPr bwMode="auto">
          <a:xfrm>
            <a:off x="200025" y="1916113"/>
            <a:ext cx="600075" cy="268287"/>
            <a:chOff x="3396" y="2808"/>
            <a:chExt cx="377" cy="169"/>
          </a:xfrm>
        </p:grpSpPr>
        <p:sp>
          <p:nvSpPr>
            <p:cNvPr id="89105" name="Freeform 62"/>
            <p:cNvSpPr>
              <a:spLocks/>
            </p:cNvSpPr>
            <p:nvPr/>
          </p:nvSpPr>
          <p:spPr bwMode="auto">
            <a:xfrm>
              <a:off x="3404" y="2824"/>
              <a:ext cx="201" cy="153"/>
            </a:xfrm>
            <a:custGeom>
              <a:avLst/>
              <a:gdLst>
                <a:gd name="T0" fmla="*/ 176 w 201"/>
                <a:gd name="T1" fmla="*/ 0 h 153"/>
                <a:gd name="T2" fmla="*/ 0 w 201"/>
                <a:gd name="T3" fmla="*/ 40 h 153"/>
                <a:gd name="T4" fmla="*/ 0 w 201"/>
                <a:gd name="T5" fmla="*/ 152 h 153"/>
                <a:gd name="T6" fmla="*/ 24 w 201"/>
                <a:gd name="T7" fmla="*/ 144 h 153"/>
                <a:gd name="T8" fmla="*/ 48 w 201"/>
                <a:gd name="T9" fmla="*/ 152 h 153"/>
                <a:gd name="T10" fmla="*/ 200 w 201"/>
                <a:gd name="T11" fmla="*/ 152 h 153"/>
                <a:gd name="T12" fmla="*/ 0 60000 65536"/>
                <a:gd name="T13" fmla="*/ 0 60000 65536"/>
                <a:gd name="T14" fmla="*/ 0 60000 65536"/>
                <a:gd name="T15" fmla="*/ 0 60000 65536"/>
                <a:gd name="T16" fmla="*/ 0 60000 65536"/>
                <a:gd name="T17" fmla="*/ 0 60000 65536"/>
                <a:gd name="T18" fmla="*/ 0 w 201"/>
                <a:gd name="T19" fmla="*/ 0 h 153"/>
                <a:gd name="T20" fmla="*/ 201 w 201"/>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01" h="153">
                  <a:moveTo>
                    <a:pt x="176" y="0"/>
                  </a:moveTo>
                  <a:lnTo>
                    <a:pt x="0" y="40"/>
                  </a:lnTo>
                  <a:lnTo>
                    <a:pt x="0" y="152"/>
                  </a:lnTo>
                  <a:lnTo>
                    <a:pt x="24" y="144"/>
                  </a:lnTo>
                  <a:lnTo>
                    <a:pt x="48" y="152"/>
                  </a:lnTo>
                  <a:lnTo>
                    <a:pt x="200" y="152"/>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9106" name="Freeform 63"/>
            <p:cNvSpPr>
              <a:spLocks/>
            </p:cNvSpPr>
            <p:nvPr/>
          </p:nvSpPr>
          <p:spPr bwMode="auto">
            <a:xfrm>
              <a:off x="3572" y="2824"/>
              <a:ext cx="41" cy="137"/>
            </a:xfrm>
            <a:custGeom>
              <a:avLst/>
              <a:gdLst>
                <a:gd name="T0" fmla="*/ 8 w 41"/>
                <a:gd name="T1" fmla="*/ 0 h 137"/>
                <a:gd name="T2" fmla="*/ 24 w 41"/>
                <a:gd name="T3" fmla="*/ 32 h 137"/>
                <a:gd name="T4" fmla="*/ 40 w 41"/>
                <a:gd name="T5" fmla="*/ 64 h 137"/>
                <a:gd name="T6" fmla="*/ 0 w 41"/>
                <a:gd name="T7" fmla="*/ 136 h 137"/>
                <a:gd name="T8" fmla="*/ 0 60000 65536"/>
                <a:gd name="T9" fmla="*/ 0 60000 65536"/>
                <a:gd name="T10" fmla="*/ 0 60000 65536"/>
                <a:gd name="T11" fmla="*/ 0 60000 65536"/>
                <a:gd name="T12" fmla="*/ 0 w 41"/>
                <a:gd name="T13" fmla="*/ 0 h 137"/>
                <a:gd name="T14" fmla="*/ 41 w 41"/>
                <a:gd name="T15" fmla="*/ 137 h 137"/>
              </a:gdLst>
              <a:ahLst/>
              <a:cxnLst>
                <a:cxn ang="T8">
                  <a:pos x="T0" y="T1"/>
                </a:cxn>
                <a:cxn ang="T9">
                  <a:pos x="T2" y="T3"/>
                </a:cxn>
                <a:cxn ang="T10">
                  <a:pos x="T4" y="T5"/>
                </a:cxn>
                <a:cxn ang="T11">
                  <a:pos x="T6" y="T7"/>
                </a:cxn>
              </a:cxnLst>
              <a:rect l="T12" t="T13" r="T14" b="T15"/>
              <a:pathLst>
                <a:path w="41" h="137">
                  <a:moveTo>
                    <a:pt x="8" y="0"/>
                  </a:moveTo>
                  <a:lnTo>
                    <a:pt x="24" y="32"/>
                  </a:lnTo>
                  <a:lnTo>
                    <a:pt x="40" y="64"/>
                  </a:lnTo>
                  <a:lnTo>
                    <a:pt x="0" y="136"/>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9107" name="Freeform 64"/>
            <p:cNvSpPr>
              <a:spLocks/>
            </p:cNvSpPr>
            <p:nvPr/>
          </p:nvSpPr>
          <p:spPr bwMode="auto">
            <a:xfrm>
              <a:off x="3596" y="2848"/>
              <a:ext cx="73" cy="65"/>
            </a:xfrm>
            <a:custGeom>
              <a:avLst/>
              <a:gdLst>
                <a:gd name="T0" fmla="*/ 0 w 73"/>
                <a:gd name="T1" fmla="*/ 0 h 65"/>
                <a:gd name="T2" fmla="*/ 72 w 73"/>
                <a:gd name="T3" fmla="*/ 24 h 65"/>
                <a:gd name="T4" fmla="*/ 72 w 73"/>
                <a:gd name="T5" fmla="*/ 32 h 65"/>
                <a:gd name="T6" fmla="*/ 64 w 73"/>
                <a:gd name="T7" fmla="*/ 56 h 65"/>
                <a:gd name="T8" fmla="*/ 48 w 73"/>
                <a:gd name="T9" fmla="*/ 64 h 65"/>
                <a:gd name="T10" fmla="*/ 16 w 73"/>
                <a:gd name="T11" fmla="*/ 48 h 65"/>
                <a:gd name="T12" fmla="*/ 0 60000 65536"/>
                <a:gd name="T13" fmla="*/ 0 60000 65536"/>
                <a:gd name="T14" fmla="*/ 0 60000 65536"/>
                <a:gd name="T15" fmla="*/ 0 60000 65536"/>
                <a:gd name="T16" fmla="*/ 0 60000 65536"/>
                <a:gd name="T17" fmla="*/ 0 60000 65536"/>
                <a:gd name="T18" fmla="*/ 0 w 73"/>
                <a:gd name="T19" fmla="*/ 0 h 65"/>
                <a:gd name="T20" fmla="*/ 73 w 73"/>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3" h="65">
                  <a:moveTo>
                    <a:pt x="0" y="0"/>
                  </a:moveTo>
                  <a:lnTo>
                    <a:pt x="72" y="24"/>
                  </a:lnTo>
                  <a:lnTo>
                    <a:pt x="72" y="32"/>
                  </a:lnTo>
                  <a:lnTo>
                    <a:pt x="64" y="56"/>
                  </a:lnTo>
                  <a:lnTo>
                    <a:pt x="48" y="64"/>
                  </a:lnTo>
                  <a:lnTo>
                    <a:pt x="16" y="48"/>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9108" name="Freeform 65"/>
            <p:cNvSpPr>
              <a:spLocks/>
            </p:cNvSpPr>
            <p:nvPr/>
          </p:nvSpPr>
          <p:spPr bwMode="auto">
            <a:xfrm>
              <a:off x="3588" y="2896"/>
              <a:ext cx="65" cy="49"/>
            </a:xfrm>
            <a:custGeom>
              <a:avLst/>
              <a:gdLst>
                <a:gd name="T0" fmla="*/ 16 w 65"/>
                <a:gd name="T1" fmla="*/ 0 h 49"/>
                <a:gd name="T2" fmla="*/ 56 w 65"/>
                <a:gd name="T3" fmla="*/ 16 h 49"/>
                <a:gd name="T4" fmla="*/ 64 w 65"/>
                <a:gd name="T5" fmla="*/ 24 h 49"/>
                <a:gd name="T6" fmla="*/ 48 w 65"/>
                <a:gd name="T7" fmla="*/ 48 h 49"/>
                <a:gd name="T8" fmla="*/ 40 w 65"/>
                <a:gd name="T9" fmla="*/ 48 h 49"/>
                <a:gd name="T10" fmla="*/ 0 w 65"/>
                <a:gd name="T11" fmla="*/ 32 h 49"/>
                <a:gd name="T12" fmla="*/ 0 60000 65536"/>
                <a:gd name="T13" fmla="*/ 0 60000 65536"/>
                <a:gd name="T14" fmla="*/ 0 60000 65536"/>
                <a:gd name="T15" fmla="*/ 0 60000 65536"/>
                <a:gd name="T16" fmla="*/ 0 60000 65536"/>
                <a:gd name="T17" fmla="*/ 0 60000 65536"/>
                <a:gd name="T18" fmla="*/ 0 w 65"/>
                <a:gd name="T19" fmla="*/ 0 h 49"/>
                <a:gd name="T20" fmla="*/ 65 w 6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65" h="49">
                  <a:moveTo>
                    <a:pt x="16" y="0"/>
                  </a:moveTo>
                  <a:lnTo>
                    <a:pt x="56" y="16"/>
                  </a:lnTo>
                  <a:lnTo>
                    <a:pt x="64" y="24"/>
                  </a:lnTo>
                  <a:lnTo>
                    <a:pt x="48" y="48"/>
                  </a:lnTo>
                  <a:lnTo>
                    <a:pt x="40" y="48"/>
                  </a:lnTo>
                  <a:lnTo>
                    <a:pt x="0" y="32"/>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9109" name="Freeform 66"/>
            <p:cNvSpPr>
              <a:spLocks/>
            </p:cNvSpPr>
            <p:nvPr/>
          </p:nvSpPr>
          <p:spPr bwMode="auto">
            <a:xfrm>
              <a:off x="3572" y="2936"/>
              <a:ext cx="57" cy="41"/>
            </a:xfrm>
            <a:custGeom>
              <a:avLst/>
              <a:gdLst>
                <a:gd name="T0" fmla="*/ 16 w 57"/>
                <a:gd name="T1" fmla="*/ 0 h 41"/>
                <a:gd name="T2" fmla="*/ 56 w 57"/>
                <a:gd name="T3" fmla="*/ 8 h 41"/>
                <a:gd name="T4" fmla="*/ 56 w 57"/>
                <a:gd name="T5" fmla="*/ 16 h 41"/>
                <a:gd name="T6" fmla="*/ 48 w 57"/>
                <a:gd name="T7" fmla="*/ 32 h 41"/>
                <a:gd name="T8" fmla="*/ 40 w 57"/>
                <a:gd name="T9" fmla="*/ 40 h 41"/>
                <a:gd name="T10" fmla="*/ 0 w 57"/>
                <a:gd name="T11" fmla="*/ 24 h 41"/>
                <a:gd name="T12" fmla="*/ 0 60000 65536"/>
                <a:gd name="T13" fmla="*/ 0 60000 65536"/>
                <a:gd name="T14" fmla="*/ 0 60000 65536"/>
                <a:gd name="T15" fmla="*/ 0 60000 65536"/>
                <a:gd name="T16" fmla="*/ 0 60000 65536"/>
                <a:gd name="T17" fmla="*/ 0 60000 65536"/>
                <a:gd name="T18" fmla="*/ 0 w 57"/>
                <a:gd name="T19" fmla="*/ 0 h 41"/>
                <a:gd name="T20" fmla="*/ 57 w 5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7" h="41">
                  <a:moveTo>
                    <a:pt x="16" y="0"/>
                  </a:moveTo>
                  <a:lnTo>
                    <a:pt x="56" y="8"/>
                  </a:lnTo>
                  <a:lnTo>
                    <a:pt x="56" y="16"/>
                  </a:lnTo>
                  <a:lnTo>
                    <a:pt x="48" y="32"/>
                  </a:lnTo>
                  <a:lnTo>
                    <a:pt x="40" y="40"/>
                  </a:lnTo>
                  <a:lnTo>
                    <a:pt x="0" y="24"/>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9110" name="Freeform 67"/>
            <p:cNvSpPr>
              <a:spLocks/>
            </p:cNvSpPr>
            <p:nvPr/>
          </p:nvSpPr>
          <p:spPr bwMode="auto">
            <a:xfrm>
              <a:off x="3428" y="2872"/>
              <a:ext cx="153" cy="97"/>
            </a:xfrm>
            <a:custGeom>
              <a:avLst/>
              <a:gdLst>
                <a:gd name="T0" fmla="*/ 144 w 153"/>
                <a:gd name="T1" fmla="*/ 80 h 97"/>
                <a:gd name="T2" fmla="*/ 136 w 153"/>
                <a:gd name="T3" fmla="*/ 96 h 97"/>
                <a:gd name="T4" fmla="*/ 120 w 153"/>
                <a:gd name="T5" fmla="*/ 80 h 97"/>
                <a:gd name="T6" fmla="*/ 120 w 153"/>
                <a:gd name="T7" fmla="*/ 64 h 97"/>
                <a:gd name="T8" fmla="*/ 128 w 153"/>
                <a:gd name="T9" fmla="*/ 40 h 97"/>
                <a:gd name="T10" fmla="*/ 152 w 153"/>
                <a:gd name="T11" fmla="*/ 24 h 97"/>
                <a:gd name="T12" fmla="*/ 128 w 153"/>
                <a:gd name="T13" fmla="*/ 0 h 97"/>
                <a:gd name="T14" fmla="*/ 104 w 153"/>
                <a:gd name="T15" fmla="*/ 24 h 97"/>
                <a:gd name="T16" fmla="*/ 80 w 153"/>
                <a:gd name="T17" fmla="*/ 40 h 97"/>
                <a:gd name="T18" fmla="*/ 48 w 153"/>
                <a:gd name="T19" fmla="*/ 48 h 97"/>
                <a:gd name="T20" fmla="*/ 24 w 153"/>
                <a:gd name="T21" fmla="*/ 40 h 97"/>
                <a:gd name="T22" fmla="*/ 0 w 153"/>
                <a:gd name="T23" fmla="*/ 24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97"/>
                <a:gd name="T38" fmla="*/ 153 w 15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97">
                  <a:moveTo>
                    <a:pt x="144" y="80"/>
                  </a:moveTo>
                  <a:lnTo>
                    <a:pt x="136" y="96"/>
                  </a:lnTo>
                  <a:lnTo>
                    <a:pt x="120" y="80"/>
                  </a:lnTo>
                  <a:lnTo>
                    <a:pt x="120" y="64"/>
                  </a:lnTo>
                  <a:lnTo>
                    <a:pt x="128" y="40"/>
                  </a:lnTo>
                  <a:lnTo>
                    <a:pt x="152" y="24"/>
                  </a:lnTo>
                  <a:lnTo>
                    <a:pt x="128" y="0"/>
                  </a:lnTo>
                  <a:lnTo>
                    <a:pt x="104" y="24"/>
                  </a:lnTo>
                  <a:lnTo>
                    <a:pt x="80" y="40"/>
                  </a:lnTo>
                  <a:lnTo>
                    <a:pt x="48" y="48"/>
                  </a:lnTo>
                  <a:lnTo>
                    <a:pt x="24" y="40"/>
                  </a:lnTo>
                  <a:lnTo>
                    <a:pt x="0" y="24"/>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9111" name="Freeform 68"/>
            <p:cNvSpPr>
              <a:spLocks/>
            </p:cNvSpPr>
            <p:nvPr/>
          </p:nvSpPr>
          <p:spPr bwMode="auto">
            <a:xfrm>
              <a:off x="3572" y="2808"/>
              <a:ext cx="201" cy="49"/>
            </a:xfrm>
            <a:custGeom>
              <a:avLst/>
              <a:gdLst>
                <a:gd name="T0" fmla="*/ 0 w 201"/>
                <a:gd name="T1" fmla="*/ 16 h 49"/>
                <a:gd name="T2" fmla="*/ 176 w 201"/>
                <a:gd name="T3" fmla="*/ 0 h 49"/>
                <a:gd name="T4" fmla="*/ 192 w 201"/>
                <a:gd name="T5" fmla="*/ 8 h 49"/>
                <a:gd name="T6" fmla="*/ 200 w 201"/>
                <a:gd name="T7" fmla="*/ 16 h 49"/>
                <a:gd name="T8" fmla="*/ 200 w 201"/>
                <a:gd name="T9" fmla="*/ 24 h 49"/>
                <a:gd name="T10" fmla="*/ 184 w 201"/>
                <a:gd name="T11" fmla="*/ 32 h 49"/>
                <a:gd name="T12" fmla="*/ 40 w 201"/>
                <a:gd name="T13" fmla="*/ 48 h 49"/>
                <a:gd name="T14" fmla="*/ 0 60000 65536"/>
                <a:gd name="T15" fmla="*/ 0 60000 65536"/>
                <a:gd name="T16" fmla="*/ 0 60000 65536"/>
                <a:gd name="T17" fmla="*/ 0 60000 65536"/>
                <a:gd name="T18" fmla="*/ 0 60000 65536"/>
                <a:gd name="T19" fmla="*/ 0 60000 65536"/>
                <a:gd name="T20" fmla="*/ 0 60000 65536"/>
                <a:gd name="T21" fmla="*/ 0 w 201"/>
                <a:gd name="T22" fmla="*/ 0 h 49"/>
                <a:gd name="T23" fmla="*/ 201 w 201"/>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49">
                  <a:moveTo>
                    <a:pt x="0" y="16"/>
                  </a:moveTo>
                  <a:lnTo>
                    <a:pt x="176" y="0"/>
                  </a:lnTo>
                  <a:lnTo>
                    <a:pt x="192" y="8"/>
                  </a:lnTo>
                  <a:lnTo>
                    <a:pt x="200" y="16"/>
                  </a:lnTo>
                  <a:lnTo>
                    <a:pt x="200" y="24"/>
                  </a:lnTo>
                  <a:lnTo>
                    <a:pt x="184" y="32"/>
                  </a:lnTo>
                  <a:lnTo>
                    <a:pt x="40" y="48"/>
                  </a:lnTo>
                </a:path>
              </a:pathLst>
            </a:custGeom>
            <a:solidFill>
              <a:srgbClr val="FFCC99"/>
            </a:solidFill>
            <a:ln w="6350">
              <a:solidFill>
                <a:srgbClr val="000000"/>
              </a:solidFill>
              <a:round/>
              <a:headEnd/>
              <a:tailEnd/>
            </a:ln>
          </p:spPr>
          <p:txBody>
            <a:bodyPr wrap="none" anchor="ctr">
              <a:spAutoFit/>
            </a:bodyPr>
            <a:lstStyle/>
            <a:p>
              <a:endParaRPr lang="ja-JP" altLang="en-US"/>
            </a:p>
          </p:txBody>
        </p:sp>
        <p:sp>
          <p:nvSpPr>
            <p:cNvPr id="89112" name="Line 69"/>
            <p:cNvSpPr>
              <a:spLocks noChangeShapeType="1"/>
            </p:cNvSpPr>
            <p:nvPr/>
          </p:nvSpPr>
          <p:spPr bwMode="auto">
            <a:xfrm>
              <a:off x="3404" y="2864"/>
              <a:ext cx="0" cy="112"/>
            </a:xfrm>
            <a:prstGeom prst="line">
              <a:avLst/>
            </a:prstGeom>
            <a:noFill/>
            <a:ln w="6350">
              <a:solidFill>
                <a:srgbClr val="000000"/>
              </a:solidFill>
              <a:round/>
              <a:headEnd/>
              <a:tailEnd/>
            </a:ln>
          </p:spPr>
          <p:txBody>
            <a:bodyPr wrap="none" anchor="ctr">
              <a:spAutoFit/>
            </a:bodyPr>
            <a:lstStyle/>
            <a:p>
              <a:endParaRPr lang="ja-JP" altLang="en-US"/>
            </a:p>
          </p:txBody>
        </p:sp>
        <p:sp>
          <p:nvSpPr>
            <p:cNvPr id="89113" name="Line 70"/>
            <p:cNvSpPr>
              <a:spLocks noChangeShapeType="1"/>
            </p:cNvSpPr>
            <p:nvPr/>
          </p:nvSpPr>
          <p:spPr bwMode="auto">
            <a:xfrm>
              <a:off x="3396" y="2864"/>
              <a:ext cx="0" cy="112"/>
            </a:xfrm>
            <a:prstGeom prst="line">
              <a:avLst/>
            </a:prstGeom>
            <a:noFill/>
            <a:ln w="6350">
              <a:solidFill>
                <a:srgbClr val="000000"/>
              </a:solidFill>
              <a:round/>
              <a:headEnd/>
              <a:tailEnd/>
            </a:ln>
          </p:spPr>
          <p:txBody>
            <a:bodyPr wrap="none" anchor="ctr">
              <a:spAutoFit/>
            </a:bodyPr>
            <a:lstStyle/>
            <a:p>
              <a:endParaRPr lang="ja-JP" altLang="en-US"/>
            </a:p>
          </p:txBody>
        </p:sp>
      </p:grpSp>
      <p:sp>
        <p:nvSpPr>
          <p:cNvPr id="22536" name="正方形/長方形 18"/>
          <p:cNvSpPr>
            <a:spLocks noChangeArrowheads="1"/>
          </p:cNvSpPr>
          <p:nvPr/>
        </p:nvSpPr>
        <p:spPr bwMode="auto">
          <a:xfrm>
            <a:off x="415925" y="3860800"/>
            <a:ext cx="5832475" cy="482600"/>
          </a:xfrm>
          <a:prstGeom prst="rect">
            <a:avLst/>
          </a:prstGeom>
          <a:solidFill>
            <a:srgbClr val="FFFFCC"/>
          </a:solidFill>
          <a:ln w="9525">
            <a:solidFill>
              <a:srgbClr val="FF99CC"/>
            </a:solidFill>
            <a:miter lim="800000"/>
            <a:headEnd/>
            <a:tailEnd/>
          </a:ln>
          <a:effectLst>
            <a:outerShdw blurRad="63500" dist="20000" dir="5400000" rotWithShape="0">
              <a:srgbClr val="000000">
                <a:alpha val="37999"/>
              </a:srgbClr>
            </a:outerShdw>
          </a:effectLst>
        </p:spPr>
        <p:txBody>
          <a:bodyPr anchor="ctr"/>
          <a:lstStyle/>
          <a:p>
            <a:pPr>
              <a:defRPr/>
            </a:pPr>
            <a:r>
              <a:rPr lang="ja-JP" altLang="en-US" sz="2000" b="1" dirty="0">
                <a:latin typeface="Tw Cen MT" charset="0"/>
                <a:ea typeface="ＭＳ Ｐゴシック" charset="0"/>
                <a:cs typeface="ＭＳ Ｐゴシック" charset="0"/>
              </a:rPr>
              <a:t>・いつ発明したかの証明</a:t>
            </a:r>
            <a:endParaRPr lang="zh-CN" altLang="en-US" sz="2000" b="1" dirty="0">
              <a:latin typeface="Tw Cen MT" charset="0"/>
              <a:ea typeface="ＭＳ Ｐゴシック" charset="0"/>
              <a:cs typeface="ＭＳ Ｐゴシック" charset="0"/>
            </a:endParaRPr>
          </a:p>
        </p:txBody>
      </p:sp>
      <p:sp>
        <p:nvSpPr>
          <p:cNvPr id="22537" name="正方形/長方形 18"/>
          <p:cNvSpPr>
            <a:spLocks noChangeArrowheads="1"/>
          </p:cNvSpPr>
          <p:nvPr/>
        </p:nvSpPr>
        <p:spPr bwMode="auto">
          <a:xfrm>
            <a:off x="415925" y="3141663"/>
            <a:ext cx="5832475" cy="482600"/>
          </a:xfrm>
          <a:prstGeom prst="rect">
            <a:avLst/>
          </a:prstGeom>
          <a:solidFill>
            <a:srgbClr val="FFFF99"/>
          </a:solidFill>
          <a:ln w="10033">
            <a:solidFill>
              <a:srgbClr val="FFFF00"/>
            </a:solidFill>
            <a:miter lim="800000"/>
            <a:headEnd/>
            <a:tailEnd/>
          </a:ln>
          <a:effectLst>
            <a:outerShdw blurRad="63500" dist="30000" dir="5400000" rotWithShape="0">
              <a:srgbClr val="000000">
                <a:alpha val="45000"/>
              </a:srgbClr>
            </a:outerShdw>
          </a:effectLst>
        </p:spPr>
        <p:txBody>
          <a:bodyPr anchor="ctr"/>
          <a:lstStyle/>
          <a:p>
            <a:pPr>
              <a:defRPr/>
            </a:pPr>
            <a:r>
              <a:rPr lang="ja-JP" altLang="en-US" sz="2000" b="1" dirty="0">
                <a:solidFill>
                  <a:srgbClr val="000000"/>
                </a:solidFill>
                <a:latin typeface="Tw Cen MT" charset="0"/>
                <a:ea typeface="ＭＳ Ｐゴシック" charset="0"/>
                <a:cs typeface="ＭＳ Ｐゴシック" charset="0"/>
              </a:rPr>
              <a:t>・ねつ造でないことの証明</a:t>
            </a:r>
          </a:p>
        </p:txBody>
      </p:sp>
      <p:sp>
        <p:nvSpPr>
          <p:cNvPr id="22538" name="正方形/長方形 18"/>
          <p:cNvSpPr>
            <a:spLocks noChangeArrowheads="1"/>
          </p:cNvSpPr>
          <p:nvPr/>
        </p:nvSpPr>
        <p:spPr bwMode="auto">
          <a:xfrm>
            <a:off x="415925" y="2420938"/>
            <a:ext cx="5832475" cy="482600"/>
          </a:xfrm>
          <a:prstGeom prst="rect">
            <a:avLst/>
          </a:prstGeom>
          <a:solidFill>
            <a:srgbClr val="CCFFFF"/>
          </a:solidFill>
          <a:ln w="9525">
            <a:solidFill>
              <a:schemeClr val="accent1"/>
            </a:solidFill>
            <a:miter lim="800000"/>
            <a:headEnd/>
            <a:tailEnd/>
          </a:ln>
          <a:effectLst>
            <a:outerShdw blurRad="63500" dist="20000" dir="5400000" rotWithShape="0">
              <a:srgbClr val="000000">
                <a:alpha val="37999"/>
              </a:srgbClr>
            </a:outerShdw>
          </a:effectLst>
        </p:spPr>
        <p:txBody>
          <a:bodyPr anchor="ctr"/>
          <a:lstStyle/>
          <a:p>
            <a:pPr>
              <a:defRPr/>
            </a:pPr>
            <a:r>
              <a:rPr lang="ja-JP" altLang="en-US" sz="2000" b="1" dirty="0">
                <a:latin typeface="Tw Cen MT" charset="0"/>
                <a:ea typeface="ＭＳ Ｐゴシック" charset="0"/>
                <a:cs typeface="ＭＳ Ｐゴシック" charset="0"/>
              </a:rPr>
              <a:t>・実験の再現性の担保</a:t>
            </a:r>
          </a:p>
        </p:txBody>
      </p:sp>
      <p:sp>
        <p:nvSpPr>
          <p:cNvPr id="89098" name="Rectangle 73"/>
          <p:cNvSpPr>
            <a:spLocks noChangeArrowheads="1"/>
          </p:cNvSpPr>
          <p:nvPr/>
        </p:nvSpPr>
        <p:spPr bwMode="auto">
          <a:xfrm>
            <a:off x="1865313" y="1131888"/>
            <a:ext cx="4953000" cy="1200150"/>
          </a:xfrm>
          <a:prstGeom prst="rect">
            <a:avLst/>
          </a:prstGeom>
          <a:noFill/>
          <a:ln w="9525">
            <a:noFill/>
            <a:miter lim="800000"/>
            <a:headEnd/>
            <a:tailEnd/>
          </a:ln>
        </p:spPr>
        <p:txBody>
          <a:bodyPr>
            <a:spAutoFit/>
          </a:bodyPr>
          <a:lstStyle/>
          <a:p>
            <a:endParaRPr lang="en-US" altLang="ja-JP" sz="2400" b="1">
              <a:ea typeface="ＭＳ Ｐゴシック" charset="-128"/>
            </a:endParaRPr>
          </a:p>
          <a:p>
            <a:endParaRPr lang="en-US" altLang="ja-JP" sz="2400" b="1">
              <a:ea typeface="ＭＳ Ｐゴシック" charset="-128"/>
            </a:endParaRPr>
          </a:p>
          <a:p>
            <a:endParaRPr lang="en-US" altLang="ja-JP" sz="2400" b="1">
              <a:ea typeface="ＭＳ Ｐゴシック" charset="-128"/>
            </a:endParaRPr>
          </a:p>
        </p:txBody>
      </p:sp>
      <p:grpSp>
        <p:nvGrpSpPr>
          <p:cNvPr id="89099" name="Group 77"/>
          <p:cNvGrpSpPr>
            <a:grpSpLocks/>
          </p:cNvGrpSpPr>
          <p:nvPr/>
        </p:nvGrpSpPr>
        <p:grpSpPr bwMode="auto">
          <a:xfrm>
            <a:off x="415925" y="5445125"/>
            <a:ext cx="1376363" cy="1146175"/>
            <a:chOff x="2928" y="2520"/>
            <a:chExt cx="865" cy="721"/>
          </a:xfrm>
        </p:grpSpPr>
        <p:sp>
          <p:nvSpPr>
            <p:cNvPr id="89102" name="Freeform 78"/>
            <p:cNvSpPr>
              <a:spLocks/>
            </p:cNvSpPr>
            <p:nvPr/>
          </p:nvSpPr>
          <p:spPr bwMode="auto">
            <a:xfrm>
              <a:off x="2928" y="2713"/>
              <a:ext cx="556" cy="528"/>
            </a:xfrm>
            <a:custGeom>
              <a:avLst/>
              <a:gdLst>
                <a:gd name="T0" fmla="*/ 555 w 556"/>
                <a:gd name="T1" fmla="*/ 0 h 528"/>
                <a:gd name="T2" fmla="*/ 555 w 556"/>
                <a:gd name="T3" fmla="*/ 527 h 528"/>
                <a:gd name="T4" fmla="*/ 0 w 556"/>
                <a:gd name="T5" fmla="*/ 527 h 528"/>
                <a:gd name="T6" fmla="*/ 0 w 556"/>
                <a:gd name="T7" fmla="*/ 0 h 528"/>
                <a:gd name="T8" fmla="*/ 555 w 556"/>
                <a:gd name="T9" fmla="*/ 0 h 528"/>
                <a:gd name="T10" fmla="*/ 0 60000 65536"/>
                <a:gd name="T11" fmla="*/ 0 60000 65536"/>
                <a:gd name="T12" fmla="*/ 0 60000 65536"/>
                <a:gd name="T13" fmla="*/ 0 60000 65536"/>
                <a:gd name="T14" fmla="*/ 0 60000 65536"/>
                <a:gd name="T15" fmla="*/ 0 w 556"/>
                <a:gd name="T16" fmla="*/ 0 h 528"/>
                <a:gd name="T17" fmla="*/ 556 w 556"/>
                <a:gd name="T18" fmla="*/ 528 h 528"/>
              </a:gdLst>
              <a:ahLst/>
              <a:cxnLst>
                <a:cxn ang="T10">
                  <a:pos x="T0" y="T1"/>
                </a:cxn>
                <a:cxn ang="T11">
                  <a:pos x="T2" y="T3"/>
                </a:cxn>
                <a:cxn ang="T12">
                  <a:pos x="T4" y="T5"/>
                </a:cxn>
                <a:cxn ang="T13">
                  <a:pos x="T6" y="T7"/>
                </a:cxn>
                <a:cxn ang="T14">
                  <a:pos x="T8" y="T9"/>
                </a:cxn>
              </a:cxnLst>
              <a:rect l="T15" t="T16" r="T17" b="T18"/>
              <a:pathLst>
                <a:path w="556" h="528">
                  <a:moveTo>
                    <a:pt x="555" y="0"/>
                  </a:moveTo>
                  <a:lnTo>
                    <a:pt x="555" y="527"/>
                  </a:lnTo>
                  <a:lnTo>
                    <a:pt x="0" y="527"/>
                  </a:lnTo>
                  <a:lnTo>
                    <a:pt x="0" y="0"/>
                  </a:lnTo>
                  <a:lnTo>
                    <a:pt x="555" y="0"/>
                  </a:lnTo>
                  <a:close/>
                </a:path>
              </a:pathLst>
            </a:custGeom>
            <a:solidFill>
              <a:srgbClr val="EEEEEE"/>
            </a:solidFill>
            <a:ln w="3175">
              <a:solidFill>
                <a:srgbClr val="000000"/>
              </a:solidFill>
              <a:round/>
              <a:headEnd/>
              <a:tailEnd/>
            </a:ln>
          </p:spPr>
          <p:txBody>
            <a:bodyPr wrap="none" anchor="ctr">
              <a:spAutoFit/>
            </a:bodyPr>
            <a:lstStyle/>
            <a:p>
              <a:endParaRPr lang="ja-JP" altLang="en-US"/>
            </a:p>
          </p:txBody>
        </p:sp>
        <p:sp>
          <p:nvSpPr>
            <p:cNvPr id="89103" name="Freeform 79"/>
            <p:cNvSpPr>
              <a:spLocks/>
            </p:cNvSpPr>
            <p:nvPr/>
          </p:nvSpPr>
          <p:spPr bwMode="auto">
            <a:xfrm>
              <a:off x="2980" y="2760"/>
              <a:ext cx="455" cy="434"/>
            </a:xfrm>
            <a:custGeom>
              <a:avLst/>
              <a:gdLst>
                <a:gd name="T0" fmla="*/ 454 w 455"/>
                <a:gd name="T1" fmla="*/ 119 h 434"/>
                <a:gd name="T2" fmla="*/ 454 w 455"/>
                <a:gd name="T3" fmla="*/ 0 h 434"/>
                <a:gd name="T4" fmla="*/ 0 w 455"/>
                <a:gd name="T5" fmla="*/ 0 h 434"/>
                <a:gd name="T6" fmla="*/ 0 w 455"/>
                <a:gd name="T7" fmla="*/ 433 h 434"/>
                <a:gd name="T8" fmla="*/ 454 w 455"/>
                <a:gd name="T9" fmla="*/ 433 h 434"/>
                <a:gd name="T10" fmla="*/ 454 w 455"/>
                <a:gd name="T11" fmla="*/ 119 h 434"/>
                <a:gd name="T12" fmla="*/ 0 60000 65536"/>
                <a:gd name="T13" fmla="*/ 0 60000 65536"/>
                <a:gd name="T14" fmla="*/ 0 60000 65536"/>
                <a:gd name="T15" fmla="*/ 0 60000 65536"/>
                <a:gd name="T16" fmla="*/ 0 60000 65536"/>
                <a:gd name="T17" fmla="*/ 0 60000 65536"/>
                <a:gd name="T18" fmla="*/ 0 w 455"/>
                <a:gd name="T19" fmla="*/ 0 h 434"/>
                <a:gd name="T20" fmla="*/ 455 w 455"/>
                <a:gd name="T21" fmla="*/ 434 h 434"/>
              </a:gdLst>
              <a:ahLst/>
              <a:cxnLst>
                <a:cxn ang="T12">
                  <a:pos x="T0" y="T1"/>
                </a:cxn>
                <a:cxn ang="T13">
                  <a:pos x="T2" y="T3"/>
                </a:cxn>
                <a:cxn ang="T14">
                  <a:pos x="T4" y="T5"/>
                </a:cxn>
                <a:cxn ang="T15">
                  <a:pos x="T6" y="T7"/>
                </a:cxn>
                <a:cxn ang="T16">
                  <a:pos x="T8" y="T9"/>
                </a:cxn>
                <a:cxn ang="T17">
                  <a:pos x="T10" y="T11"/>
                </a:cxn>
              </a:cxnLst>
              <a:rect l="T18" t="T19" r="T20" b="T21"/>
              <a:pathLst>
                <a:path w="455" h="434">
                  <a:moveTo>
                    <a:pt x="454" y="119"/>
                  </a:moveTo>
                  <a:lnTo>
                    <a:pt x="454" y="0"/>
                  </a:lnTo>
                  <a:lnTo>
                    <a:pt x="0" y="0"/>
                  </a:lnTo>
                  <a:lnTo>
                    <a:pt x="0" y="433"/>
                  </a:lnTo>
                  <a:lnTo>
                    <a:pt x="454" y="433"/>
                  </a:lnTo>
                  <a:lnTo>
                    <a:pt x="454" y="119"/>
                  </a:lnTo>
                  <a:close/>
                </a:path>
              </a:pathLst>
            </a:custGeom>
            <a:solidFill>
              <a:srgbClr val="FFFFFF"/>
            </a:solidFill>
            <a:ln w="3175">
              <a:solidFill>
                <a:srgbClr val="000000"/>
              </a:solidFill>
              <a:round/>
              <a:headEnd/>
              <a:tailEnd/>
            </a:ln>
          </p:spPr>
          <p:txBody>
            <a:bodyPr wrap="none" anchor="ctr">
              <a:spAutoFit/>
            </a:bodyPr>
            <a:lstStyle/>
            <a:p>
              <a:endParaRPr lang="ja-JP" altLang="en-US"/>
            </a:p>
          </p:txBody>
        </p:sp>
        <p:sp>
          <p:nvSpPr>
            <p:cNvPr id="89104" name="Freeform 80"/>
            <p:cNvSpPr>
              <a:spLocks/>
            </p:cNvSpPr>
            <p:nvPr/>
          </p:nvSpPr>
          <p:spPr bwMode="auto">
            <a:xfrm>
              <a:off x="3014" y="2520"/>
              <a:ext cx="779" cy="611"/>
            </a:xfrm>
            <a:custGeom>
              <a:avLst/>
              <a:gdLst>
                <a:gd name="T0" fmla="*/ 686 w 779"/>
                <a:gd name="T1" fmla="*/ 145 h 611"/>
                <a:gd name="T2" fmla="*/ 616 w 779"/>
                <a:gd name="T3" fmla="*/ 199 h 611"/>
                <a:gd name="T4" fmla="*/ 548 w 779"/>
                <a:gd name="T5" fmla="*/ 249 h 611"/>
                <a:gd name="T6" fmla="*/ 481 w 779"/>
                <a:gd name="T7" fmla="*/ 305 h 611"/>
                <a:gd name="T8" fmla="*/ 416 w 779"/>
                <a:gd name="T9" fmla="*/ 361 h 611"/>
                <a:gd name="T10" fmla="*/ 355 w 779"/>
                <a:gd name="T11" fmla="*/ 421 h 611"/>
                <a:gd name="T12" fmla="*/ 294 w 779"/>
                <a:gd name="T13" fmla="*/ 483 h 611"/>
                <a:gd name="T14" fmla="*/ 236 w 779"/>
                <a:gd name="T15" fmla="*/ 548 h 611"/>
                <a:gd name="T16" fmla="*/ 187 w 779"/>
                <a:gd name="T17" fmla="*/ 610 h 611"/>
                <a:gd name="T18" fmla="*/ 138 w 779"/>
                <a:gd name="T19" fmla="*/ 521 h 611"/>
                <a:gd name="T20" fmla="*/ 104 w 779"/>
                <a:gd name="T21" fmla="*/ 465 h 611"/>
                <a:gd name="T22" fmla="*/ 58 w 779"/>
                <a:gd name="T23" fmla="*/ 409 h 611"/>
                <a:gd name="T24" fmla="*/ 15 w 779"/>
                <a:gd name="T25" fmla="*/ 367 h 611"/>
                <a:gd name="T26" fmla="*/ 40 w 779"/>
                <a:gd name="T27" fmla="*/ 347 h 611"/>
                <a:gd name="T28" fmla="*/ 18 w 779"/>
                <a:gd name="T29" fmla="*/ 329 h 611"/>
                <a:gd name="T30" fmla="*/ 0 w 779"/>
                <a:gd name="T31" fmla="*/ 311 h 611"/>
                <a:gd name="T32" fmla="*/ 37 w 779"/>
                <a:gd name="T33" fmla="*/ 284 h 611"/>
                <a:gd name="T34" fmla="*/ 67 w 779"/>
                <a:gd name="T35" fmla="*/ 314 h 611"/>
                <a:gd name="T36" fmla="*/ 95 w 779"/>
                <a:gd name="T37" fmla="*/ 344 h 611"/>
                <a:gd name="T38" fmla="*/ 122 w 779"/>
                <a:gd name="T39" fmla="*/ 382 h 611"/>
                <a:gd name="T40" fmla="*/ 156 w 779"/>
                <a:gd name="T41" fmla="*/ 433 h 611"/>
                <a:gd name="T42" fmla="*/ 196 w 779"/>
                <a:gd name="T43" fmla="*/ 507 h 611"/>
                <a:gd name="T44" fmla="*/ 266 w 779"/>
                <a:gd name="T45" fmla="*/ 430 h 611"/>
                <a:gd name="T46" fmla="*/ 331 w 779"/>
                <a:gd name="T47" fmla="*/ 364 h 611"/>
                <a:gd name="T48" fmla="*/ 398 w 779"/>
                <a:gd name="T49" fmla="*/ 299 h 611"/>
                <a:gd name="T50" fmla="*/ 469 w 779"/>
                <a:gd name="T51" fmla="*/ 234 h 611"/>
                <a:gd name="T52" fmla="*/ 539 w 779"/>
                <a:gd name="T53" fmla="*/ 172 h 611"/>
                <a:gd name="T54" fmla="*/ 613 w 779"/>
                <a:gd name="T55" fmla="*/ 113 h 611"/>
                <a:gd name="T56" fmla="*/ 686 w 779"/>
                <a:gd name="T57" fmla="*/ 53 h 611"/>
                <a:gd name="T58" fmla="*/ 763 w 779"/>
                <a:gd name="T59" fmla="*/ 0 h 611"/>
                <a:gd name="T60" fmla="*/ 778 w 779"/>
                <a:gd name="T61" fmla="*/ 33 h 611"/>
                <a:gd name="T62" fmla="*/ 726 w 779"/>
                <a:gd name="T63" fmla="*/ 74 h 611"/>
                <a:gd name="T64" fmla="*/ 741 w 779"/>
                <a:gd name="T65" fmla="*/ 110 h 611"/>
                <a:gd name="T66" fmla="*/ 686 w 779"/>
                <a:gd name="T67" fmla="*/ 145 h 6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9"/>
                <a:gd name="T103" fmla="*/ 0 h 611"/>
                <a:gd name="T104" fmla="*/ 779 w 779"/>
                <a:gd name="T105" fmla="*/ 611 h 6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9" h="611">
                  <a:moveTo>
                    <a:pt x="686" y="145"/>
                  </a:moveTo>
                  <a:lnTo>
                    <a:pt x="616" y="199"/>
                  </a:lnTo>
                  <a:lnTo>
                    <a:pt x="548" y="249"/>
                  </a:lnTo>
                  <a:lnTo>
                    <a:pt x="481" y="305"/>
                  </a:lnTo>
                  <a:lnTo>
                    <a:pt x="416" y="361"/>
                  </a:lnTo>
                  <a:lnTo>
                    <a:pt x="355" y="421"/>
                  </a:lnTo>
                  <a:lnTo>
                    <a:pt x="294" y="483"/>
                  </a:lnTo>
                  <a:lnTo>
                    <a:pt x="236" y="548"/>
                  </a:lnTo>
                  <a:lnTo>
                    <a:pt x="187" y="610"/>
                  </a:lnTo>
                  <a:lnTo>
                    <a:pt x="138" y="521"/>
                  </a:lnTo>
                  <a:lnTo>
                    <a:pt x="104" y="465"/>
                  </a:lnTo>
                  <a:lnTo>
                    <a:pt x="58" y="409"/>
                  </a:lnTo>
                  <a:lnTo>
                    <a:pt x="15" y="367"/>
                  </a:lnTo>
                  <a:lnTo>
                    <a:pt x="40" y="347"/>
                  </a:lnTo>
                  <a:lnTo>
                    <a:pt x="18" y="329"/>
                  </a:lnTo>
                  <a:lnTo>
                    <a:pt x="0" y="311"/>
                  </a:lnTo>
                  <a:lnTo>
                    <a:pt x="37" y="284"/>
                  </a:lnTo>
                  <a:lnTo>
                    <a:pt x="67" y="314"/>
                  </a:lnTo>
                  <a:lnTo>
                    <a:pt x="95" y="344"/>
                  </a:lnTo>
                  <a:lnTo>
                    <a:pt x="122" y="382"/>
                  </a:lnTo>
                  <a:lnTo>
                    <a:pt x="156" y="433"/>
                  </a:lnTo>
                  <a:lnTo>
                    <a:pt x="196" y="507"/>
                  </a:lnTo>
                  <a:lnTo>
                    <a:pt x="266" y="430"/>
                  </a:lnTo>
                  <a:lnTo>
                    <a:pt x="331" y="364"/>
                  </a:lnTo>
                  <a:lnTo>
                    <a:pt x="398" y="299"/>
                  </a:lnTo>
                  <a:lnTo>
                    <a:pt x="469" y="234"/>
                  </a:lnTo>
                  <a:lnTo>
                    <a:pt x="539" y="172"/>
                  </a:lnTo>
                  <a:lnTo>
                    <a:pt x="613" y="113"/>
                  </a:lnTo>
                  <a:lnTo>
                    <a:pt x="686" y="53"/>
                  </a:lnTo>
                  <a:lnTo>
                    <a:pt x="763" y="0"/>
                  </a:lnTo>
                  <a:lnTo>
                    <a:pt x="778" y="33"/>
                  </a:lnTo>
                  <a:lnTo>
                    <a:pt x="726" y="74"/>
                  </a:lnTo>
                  <a:lnTo>
                    <a:pt x="741" y="110"/>
                  </a:lnTo>
                  <a:lnTo>
                    <a:pt x="686" y="145"/>
                  </a:lnTo>
                  <a:close/>
                </a:path>
              </a:pathLst>
            </a:custGeom>
            <a:solidFill>
              <a:srgbClr val="FF0000"/>
            </a:solidFill>
            <a:ln w="9525">
              <a:noFill/>
              <a:miter lim="800000"/>
              <a:headEnd/>
              <a:tailEnd/>
            </a:ln>
          </p:spPr>
          <p:txBody>
            <a:bodyPr wrap="none" anchor="ctr">
              <a:spAutoFit/>
            </a:bodyPr>
            <a:lstStyle/>
            <a:p>
              <a:endParaRPr lang="ja-JP" altLang="en-US"/>
            </a:p>
          </p:txBody>
        </p:sp>
      </p:grpSp>
      <p:sp>
        <p:nvSpPr>
          <p:cNvPr id="89100" name="Text Box 27"/>
          <p:cNvSpPr txBox="1">
            <a:spLocks noChangeArrowheads="1"/>
          </p:cNvSpPr>
          <p:nvPr/>
        </p:nvSpPr>
        <p:spPr bwMode="auto">
          <a:xfrm>
            <a:off x="0" y="0"/>
            <a:ext cx="1784350"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３－１</a:t>
            </a:r>
            <a:endParaRPr lang="en-US" altLang="zh-CN" sz="2800">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71EBEBD4-DACB-4457-9980-C88C2D5934D5}" type="slidenum">
              <a:rPr lang="en-US" altLang="ja-JP"/>
              <a:pPr>
                <a:defRPr/>
              </a:pPr>
              <a:t>5</a:t>
            </a:fld>
            <a:endParaRPr lang="en-US" altLang="ja-JP"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3"/>
          <p:cNvSpPr txBox="1">
            <a:spLocks noChangeArrowheads="1"/>
          </p:cNvSpPr>
          <p:nvPr/>
        </p:nvSpPr>
        <p:spPr bwMode="auto">
          <a:xfrm>
            <a:off x="857250" y="1196975"/>
            <a:ext cx="9048750" cy="457200"/>
          </a:xfrm>
          <a:prstGeom prst="rect">
            <a:avLst/>
          </a:prstGeom>
          <a:noFill/>
          <a:ln w="9525">
            <a:noFill/>
            <a:miter lim="800000"/>
            <a:headEnd/>
            <a:tailEnd/>
          </a:ln>
        </p:spPr>
        <p:txBody>
          <a:bodyPr>
            <a:spAutoFit/>
          </a:bodyPr>
          <a:lstStyle/>
          <a:p>
            <a:pPr>
              <a:spcBef>
                <a:spcPct val="50000"/>
              </a:spcBef>
            </a:pPr>
            <a:r>
              <a:rPr lang="en-US" altLang="ja-JP" sz="2400" b="1">
                <a:latin typeface="ＭＳ Ｐゴシック" charset="-128"/>
                <a:ea typeface="ＭＳ Ｐゴシック" charset="-128"/>
              </a:rPr>
              <a:t>(</a:t>
            </a:r>
            <a:r>
              <a:rPr lang="ja-JP" altLang="en-US" sz="2400" b="1">
                <a:latin typeface="ＭＳ Ｐゴシック" charset="-128"/>
                <a:ea typeface="ＭＳ Ｐゴシック" charset="-128"/>
              </a:rPr>
              <a:t>９</a:t>
            </a:r>
            <a:r>
              <a:rPr lang="en-US" altLang="ja-JP" sz="2400" b="1">
                <a:latin typeface="ＭＳ Ｐゴシック" charset="-128"/>
                <a:ea typeface="ＭＳ Ｐゴシック" charset="-128"/>
              </a:rPr>
              <a:t>)</a:t>
            </a:r>
            <a:r>
              <a:rPr lang="ja-JP" altLang="en-US" sz="2400" b="1">
                <a:latin typeface="ＭＳ Ｐゴシック" charset="-128"/>
                <a:ea typeface="ＭＳ Ｐゴシック" charset="-128"/>
              </a:rPr>
              <a:t>ヒット件数は７２件</a:t>
            </a:r>
          </a:p>
        </p:txBody>
      </p:sp>
      <p:pic>
        <p:nvPicPr>
          <p:cNvPr id="181250" name="Picture 5" descr="MAKURA5"/>
          <p:cNvPicPr>
            <a:picLocks noChangeAspect="1" noChangeArrowheads="1"/>
          </p:cNvPicPr>
          <p:nvPr/>
        </p:nvPicPr>
        <p:blipFill>
          <a:blip r:embed="rId3">
            <a:lum bright="-6000" contrast="6000"/>
          </a:blip>
          <a:srcRect/>
          <a:stretch>
            <a:fillRect/>
          </a:stretch>
        </p:blipFill>
        <p:spPr bwMode="auto">
          <a:xfrm>
            <a:off x="1928813" y="1700213"/>
            <a:ext cx="5494337" cy="4884737"/>
          </a:xfrm>
          <a:prstGeom prst="rect">
            <a:avLst/>
          </a:prstGeom>
          <a:noFill/>
          <a:ln w="9525">
            <a:solidFill>
              <a:schemeClr val="tx1"/>
            </a:solidFill>
            <a:miter lim="800000"/>
            <a:headEnd/>
            <a:tailEnd/>
          </a:ln>
        </p:spPr>
      </p:pic>
      <p:sp>
        <p:nvSpPr>
          <p:cNvPr id="181251" name="Text Box 6"/>
          <p:cNvSpPr txBox="1">
            <a:spLocks noChangeArrowheads="1"/>
          </p:cNvSpPr>
          <p:nvPr/>
        </p:nvSpPr>
        <p:spPr bwMode="auto">
          <a:xfrm>
            <a:off x="661988" y="981075"/>
            <a:ext cx="312737" cy="366713"/>
          </a:xfrm>
          <a:prstGeom prst="rect">
            <a:avLst/>
          </a:prstGeom>
          <a:noFill/>
          <a:ln w="9525">
            <a:noFill/>
            <a:miter lim="800000"/>
            <a:headEnd/>
            <a:tailEnd/>
          </a:ln>
          <a:effectLst>
            <a:prstShdw prst="shdw17" dist="17961" dir="2700000">
              <a:srgbClr val="225764"/>
            </a:prstShdw>
          </a:effectLst>
        </p:spPr>
        <p:txBody>
          <a:bodyPr>
            <a:spAutoFit/>
          </a:bodyPr>
          <a:lstStyle/>
          <a:p>
            <a:pPr>
              <a:spcBef>
                <a:spcPct val="50000"/>
              </a:spcBef>
            </a:pPr>
            <a:endParaRPr lang="zh-CN" altLang="en-US">
              <a:latin typeface="Arial" charset="0"/>
              <a:ea typeface="ＭＳ Ｐゴシック" charset="-128"/>
            </a:endParaRPr>
          </a:p>
        </p:txBody>
      </p:sp>
      <p:sp>
        <p:nvSpPr>
          <p:cNvPr id="181252" name="Rectangle 19"/>
          <p:cNvSpPr>
            <a:spLocks noChangeArrowheads="1"/>
          </p:cNvSpPr>
          <p:nvPr/>
        </p:nvSpPr>
        <p:spPr bwMode="auto">
          <a:xfrm>
            <a:off x="631825" y="115888"/>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
        <p:nvSpPr>
          <p:cNvPr id="181253"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3C479E69-D739-4BAD-AA00-FF9602EDF9E4}" type="slidenum">
              <a:rPr lang="en-US" altLang="ja-JP"/>
              <a:pPr>
                <a:defRPr/>
              </a:pPr>
              <a:t>50</a:t>
            </a:fld>
            <a:endParaRPr lang="en-US" altLang="ja-JP"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7" descr="MAKURA6"/>
          <p:cNvPicPr>
            <a:picLocks noChangeAspect="1" noChangeArrowheads="1"/>
          </p:cNvPicPr>
          <p:nvPr/>
        </p:nvPicPr>
        <p:blipFill>
          <a:blip r:embed="rId3">
            <a:lum bright="-12000" contrast="12000"/>
          </a:blip>
          <a:srcRect/>
          <a:stretch>
            <a:fillRect/>
          </a:stretch>
        </p:blipFill>
        <p:spPr bwMode="auto">
          <a:xfrm>
            <a:off x="631825" y="1700213"/>
            <a:ext cx="8424863" cy="4832350"/>
          </a:xfrm>
          <a:prstGeom prst="rect">
            <a:avLst/>
          </a:prstGeom>
          <a:noFill/>
          <a:ln w="9525">
            <a:solidFill>
              <a:schemeClr val="tx1"/>
            </a:solidFill>
            <a:miter lim="800000"/>
            <a:headEnd/>
            <a:tailEnd/>
          </a:ln>
        </p:spPr>
      </p:pic>
      <p:sp>
        <p:nvSpPr>
          <p:cNvPr id="183298" name="Text Box 3"/>
          <p:cNvSpPr txBox="1">
            <a:spLocks noChangeArrowheads="1"/>
          </p:cNvSpPr>
          <p:nvPr/>
        </p:nvSpPr>
        <p:spPr bwMode="auto">
          <a:xfrm>
            <a:off x="858838" y="1125538"/>
            <a:ext cx="9047162" cy="457200"/>
          </a:xfrm>
          <a:prstGeom prst="rect">
            <a:avLst/>
          </a:prstGeom>
          <a:noFill/>
          <a:ln w="9525">
            <a:noFill/>
            <a:miter lim="800000"/>
            <a:headEnd/>
            <a:tailEnd/>
          </a:ln>
        </p:spPr>
        <p:txBody>
          <a:bodyPr>
            <a:spAutoFit/>
          </a:bodyPr>
          <a:lstStyle/>
          <a:p>
            <a:pPr>
              <a:spcBef>
                <a:spcPct val="50000"/>
              </a:spcBef>
            </a:pPr>
            <a:r>
              <a:rPr lang="en-US" altLang="ja-JP" sz="2400" b="1">
                <a:latin typeface="ＭＳ Ｐゴシック" charset="-128"/>
                <a:ea typeface="ＭＳ Ｐゴシック" charset="-128"/>
              </a:rPr>
              <a:t>(10)</a:t>
            </a:r>
            <a:r>
              <a:rPr lang="ja-JP" altLang="en-US" sz="2400" b="1">
                <a:latin typeface="ＭＳ Ｐゴシック" charset="-128"/>
                <a:ea typeface="ＭＳ Ｐゴシック" charset="-128"/>
              </a:rPr>
              <a:t>類似の公報発見！</a:t>
            </a:r>
          </a:p>
        </p:txBody>
      </p:sp>
      <p:sp>
        <p:nvSpPr>
          <p:cNvPr id="183299" name="Oval 5"/>
          <p:cNvSpPr>
            <a:spLocks noChangeArrowheads="1"/>
          </p:cNvSpPr>
          <p:nvPr/>
        </p:nvSpPr>
        <p:spPr bwMode="auto">
          <a:xfrm>
            <a:off x="584200" y="3789363"/>
            <a:ext cx="6084888" cy="1295400"/>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83300" name="Oval 6"/>
          <p:cNvSpPr>
            <a:spLocks noChangeArrowheads="1"/>
          </p:cNvSpPr>
          <p:nvPr/>
        </p:nvSpPr>
        <p:spPr bwMode="auto">
          <a:xfrm>
            <a:off x="6045200" y="1700213"/>
            <a:ext cx="3355975" cy="1584325"/>
          </a:xfrm>
          <a:prstGeom prst="ellipse">
            <a:avLst/>
          </a:prstGeom>
          <a:noFill/>
          <a:ln w="38100">
            <a:solidFill>
              <a:srgbClr val="FF0000"/>
            </a:solidFill>
            <a:round/>
            <a:headEnd/>
            <a:tailEnd/>
          </a:ln>
        </p:spPr>
        <p:txBody>
          <a:bodyPr wrap="none" anchor="ctr"/>
          <a:lstStyle/>
          <a:p>
            <a:endParaRPr lang="ja-JP" altLang="en-US">
              <a:latin typeface="Arial" charset="0"/>
              <a:ea typeface="ＭＳ Ｐゴシック" charset="-128"/>
            </a:endParaRPr>
          </a:p>
        </p:txBody>
      </p:sp>
      <p:sp>
        <p:nvSpPr>
          <p:cNvPr id="183301" name="Rectangle 19"/>
          <p:cNvSpPr>
            <a:spLocks noChangeArrowheads="1"/>
          </p:cNvSpPr>
          <p:nvPr/>
        </p:nvSpPr>
        <p:spPr bwMode="auto">
          <a:xfrm>
            <a:off x="631825" y="115888"/>
            <a:ext cx="6851650" cy="647700"/>
          </a:xfrm>
          <a:prstGeom prst="rect">
            <a:avLst/>
          </a:prstGeom>
          <a:noFill/>
          <a:ln w="9525">
            <a:noFill/>
            <a:miter lim="800000"/>
            <a:headEnd/>
            <a:tailEnd/>
          </a:ln>
          <a:effectLst>
            <a:prstShdw prst="shdw17" dist="17961" dir="2700000">
              <a:srgbClr val="00003D">
                <a:alpha val="74997"/>
              </a:srgbClr>
            </a:prstShdw>
          </a:effectLst>
        </p:spPr>
        <p:txBody>
          <a:bodyPr wrap="none" lIns="86967" tIns="43483" rIns="86967" bIns="43483" anchor="ctr"/>
          <a:lstStyle/>
          <a:p>
            <a:pPr algn="ctr" defTabSz="871538"/>
            <a:r>
              <a:rPr lang="ja-JP" altLang="en-US" sz="3600">
                <a:latin typeface="ＭＳ Ｐゴシック" charset="-128"/>
                <a:ea typeface="ＭＳ Ｐゴシック" charset="-128"/>
              </a:rPr>
              <a:t>検索の例２（特許検索）</a:t>
            </a:r>
          </a:p>
        </p:txBody>
      </p:sp>
      <p:sp>
        <p:nvSpPr>
          <p:cNvPr id="183302"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13EBA80E-FF45-405F-92DF-C1FD4503E350}" type="slidenum">
              <a:rPr lang="en-US" altLang="ja-JP"/>
              <a:pPr>
                <a:defRPr/>
              </a:pPr>
              <a:t>51</a:t>
            </a:fld>
            <a:endParaRPr lang="en-US" altLang="ja-JP"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タイトル 3"/>
          <p:cNvSpPr>
            <a:spLocks noGrp="1"/>
          </p:cNvSpPr>
          <p:nvPr>
            <p:ph type="title"/>
          </p:nvPr>
        </p:nvSpPr>
        <p:spPr>
          <a:xfrm>
            <a:off x="1366838" y="260350"/>
            <a:ext cx="8915400" cy="633413"/>
          </a:xfrm>
        </p:spPr>
        <p:txBody>
          <a:bodyPr/>
          <a:lstStyle/>
          <a:p>
            <a:r>
              <a:rPr lang="ja-JP" altLang="en-US" smtClean="0">
                <a:latin typeface="ＭＳ Ｐゴシック" charset="-128"/>
                <a:ea typeface="ＭＳ Ｐゴシック" charset="-128"/>
              </a:rPr>
              <a:t>　検索の例３（商標検索）</a:t>
            </a:r>
          </a:p>
        </p:txBody>
      </p:sp>
      <p:pic>
        <p:nvPicPr>
          <p:cNvPr id="185346" name="Picture 2"/>
          <p:cNvPicPr>
            <a:picLocks noChangeAspect="1" noChangeArrowheads="1"/>
          </p:cNvPicPr>
          <p:nvPr/>
        </p:nvPicPr>
        <p:blipFill>
          <a:blip r:embed="rId3"/>
          <a:srcRect/>
          <a:stretch>
            <a:fillRect/>
          </a:stretch>
        </p:blipFill>
        <p:spPr bwMode="auto">
          <a:xfrm>
            <a:off x="200025" y="1503363"/>
            <a:ext cx="6469063" cy="3784600"/>
          </a:xfrm>
          <a:prstGeom prst="rect">
            <a:avLst/>
          </a:prstGeom>
          <a:noFill/>
          <a:ln w="9525">
            <a:noFill/>
            <a:miter lim="800000"/>
            <a:headEnd/>
            <a:tailEnd/>
          </a:ln>
        </p:spPr>
      </p:pic>
      <p:sp>
        <p:nvSpPr>
          <p:cNvPr id="6" name="右矢印 5"/>
          <p:cNvSpPr/>
          <p:nvPr/>
        </p:nvSpPr>
        <p:spPr>
          <a:xfrm rot="3613654" flipV="1">
            <a:off x="3319463" y="3186112"/>
            <a:ext cx="534988" cy="195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 name="円/楕円 6"/>
          <p:cNvSpPr/>
          <p:nvPr/>
        </p:nvSpPr>
        <p:spPr>
          <a:xfrm>
            <a:off x="3424238" y="3497263"/>
            <a:ext cx="1951037" cy="576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185349" name="Picture 3"/>
          <p:cNvPicPr>
            <a:picLocks noChangeAspect="1" noChangeArrowheads="1"/>
          </p:cNvPicPr>
          <p:nvPr/>
        </p:nvPicPr>
        <p:blipFill>
          <a:blip r:embed="rId4"/>
          <a:srcRect r="40463"/>
          <a:stretch>
            <a:fillRect/>
          </a:stretch>
        </p:blipFill>
        <p:spPr bwMode="auto">
          <a:xfrm>
            <a:off x="5499100" y="3214688"/>
            <a:ext cx="3917950" cy="3263900"/>
          </a:xfrm>
          <a:prstGeom prst="rect">
            <a:avLst/>
          </a:prstGeom>
          <a:noFill/>
          <a:ln w="9525">
            <a:noFill/>
            <a:miter lim="800000"/>
            <a:headEnd/>
            <a:tailEnd/>
          </a:ln>
        </p:spPr>
      </p:pic>
      <p:cxnSp>
        <p:nvCxnSpPr>
          <p:cNvPr id="9" name="直線コネクタ 8"/>
          <p:cNvCxnSpPr>
            <a:stCxn id="7" idx="5"/>
          </p:cNvCxnSpPr>
          <p:nvPr/>
        </p:nvCxnSpPr>
        <p:spPr>
          <a:xfrm rot="16200000" flipH="1">
            <a:off x="4808537" y="4270376"/>
            <a:ext cx="1298575" cy="736600"/>
          </a:xfrm>
          <a:prstGeom prst="bentConnector3">
            <a:avLst>
              <a:gd name="adj1" fmla="val 50000"/>
            </a:avLst>
          </a:prstGeom>
          <a:ln w="25400" cap="rnd">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5486400" y="5118100"/>
            <a:ext cx="4108450"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4" name="四角形吹き出し 13"/>
          <p:cNvSpPr/>
          <p:nvPr/>
        </p:nvSpPr>
        <p:spPr>
          <a:xfrm>
            <a:off x="376238" y="5426075"/>
            <a:ext cx="2641600" cy="576263"/>
          </a:xfrm>
          <a:prstGeom prst="wedgeRectCallout">
            <a:avLst>
              <a:gd name="adj1" fmla="val 148088"/>
              <a:gd name="adj2" fmla="val -112298"/>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ここでは、商標の読み方（称呼）で検索する方法を紹介する。</a:t>
            </a:r>
          </a:p>
        </p:txBody>
      </p:sp>
      <p:sp>
        <p:nvSpPr>
          <p:cNvPr id="16" name="右矢印 15"/>
          <p:cNvSpPr/>
          <p:nvPr/>
        </p:nvSpPr>
        <p:spPr>
          <a:xfrm rot="3613654" flipV="1">
            <a:off x="5775325" y="4910138"/>
            <a:ext cx="534988" cy="1952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5354"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45613" y="6597650"/>
            <a:ext cx="577850" cy="244475"/>
          </a:xfrm>
        </p:spPr>
        <p:txBody>
          <a:bodyPr>
            <a:normAutofit fontScale="85000" lnSpcReduction="20000"/>
          </a:bodyPr>
          <a:lstStyle/>
          <a:p>
            <a:pPr>
              <a:defRPr/>
            </a:pPr>
            <a:fld id="{E917F3DA-2F15-4D3E-9773-314D6891876C}" type="slidenum">
              <a:rPr lang="en-US" altLang="ja-JP"/>
              <a:pPr>
                <a:defRPr/>
              </a:pPr>
              <a:t>52</a:t>
            </a:fld>
            <a:endParaRPr lang="en-US" altLang="ja-JP"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2082800" y="2636838"/>
            <a:ext cx="42545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 name="右矢印 4"/>
          <p:cNvSpPr/>
          <p:nvPr/>
        </p:nvSpPr>
        <p:spPr>
          <a:xfrm rot="3480626">
            <a:off x="3244057" y="5514181"/>
            <a:ext cx="488950" cy="2619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7395" name="タイトル 3"/>
          <p:cNvSpPr>
            <a:spLocks noGrp="1"/>
          </p:cNvSpPr>
          <p:nvPr>
            <p:ph type="title"/>
          </p:nvPr>
        </p:nvSpPr>
        <p:spPr>
          <a:xfrm>
            <a:off x="1665288" y="333375"/>
            <a:ext cx="8904287" cy="490538"/>
          </a:xfrm>
        </p:spPr>
        <p:txBody>
          <a:bodyPr/>
          <a:lstStyle/>
          <a:p>
            <a:r>
              <a:rPr lang="ja-JP" altLang="en-US" smtClean="0">
                <a:latin typeface="ＭＳ Ｐゴシック" charset="-128"/>
                <a:ea typeface="ＭＳ Ｐゴシック" charset="-128"/>
              </a:rPr>
              <a:t>検索の例３（商標検索）</a:t>
            </a:r>
          </a:p>
        </p:txBody>
      </p:sp>
      <p:grpSp>
        <p:nvGrpSpPr>
          <p:cNvPr id="187396" name="グループ化 1"/>
          <p:cNvGrpSpPr>
            <a:grpSpLocks/>
          </p:cNvGrpSpPr>
          <p:nvPr/>
        </p:nvGrpSpPr>
        <p:grpSpPr bwMode="auto">
          <a:xfrm>
            <a:off x="581025" y="1557338"/>
            <a:ext cx="8693150" cy="5041900"/>
            <a:chOff x="581535" y="1052736"/>
            <a:chExt cx="9286056" cy="5546497"/>
          </a:xfrm>
        </p:grpSpPr>
        <p:pic>
          <p:nvPicPr>
            <p:cNvPr id="187399" name="Picture 2"/>
            <p:cNvPicPr>
              <a:picLocks noChangeAspect="1" noChangeArrowheads="1"/>
            </p:cNvPicPr>
            <p:nvPr/>
          </p:nvPicPr>
          <p:blipFill>
            <a:blip r:embed="rId3"/>
            <a:srcRect/>
            <a:stretch>
              <a:fillRect/>
            </a:stretch>
          </p:blipFill>
          <p:spPr bwMode="auto">
            <a:xfrm>
              <a:off x="1121950" y="1484784"/>
              <a:ext cx="7583824" cy="5114449"/>
            </a:xfrm>
            <a:prstGeom prst="rect">
              <a:avLst/>
            </a:prstGeom>
            <a:noFill/>
            <a:ln w="9525">
              <a:noFill/>
              <a:miter lim="800000"/>
              <a:headEnd/>
              <a:tailEnd/>
            </a:ln>
          </p:spPr>
        </p:pic>
        <p:sp>
          <p:nvSpPr>
            <p:cNvPr id="6" name="四角形吹き出し 5"/>
            <p:cNvSpPr/>
            <p:nvPr/>
          </p:nvSpPr>
          <p:spPr>
            <a:xfrm>
              <a:off x="581535" y="1052736"/>
              <a:ext cx="2655581" cy="647906"/>
            </a:xfrm>
            <a:prstGeom prst="wedgeRectCallout">
              <a:avLst>
                <a:gd name="adj1" fmla="val -10879"/>
                <a:gd name="adj2" fmla="val 18345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検索をしたい商標の読み方を全角カタカナで入力する</a:t>
              </a:r>
            </a:p>
          </p:txBody>
        </p:sp>
        <p:sp>
          <p:nvSpPr>
            <p:cNvPr id="10" name="四角形吹き出し 9"/>
            <p:cNvSpPr/>
            <p:nvPr/>
          </p:nvSpPr>
          <p:spPr>
            <a:xfrm>
              <a:off x="6915250" y="3385897"/>
              <a:ext cx="2889598" cy="647906"/>
            </a:xfrm>
            <a:prstGeom prst="wedgeRectCallout">
              <a:avLst>
                <a:gd name="adj1" fmla="val -146003"/>
                <a:gd name="adj2" fmla="val 95273"/>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商品区分を用いて絞りこむこともできる。</a:t>
              </a:r>
              <a:endParaRPr lang="en-US" altLang="ja-JP" sz="1100" b="1" dirty="0">
                <a:solidFill>
                  <a:prstClr val="black"/>
                </a:solidFill>
                <a:latin typeface="ＭＳ Ｐゴシック" pitchFamily="50" charset="-128"/>
                <a:ea typeface="ＭＳ Ｐゴシック" pitchFamily="50" charset="-128"/>
              </a:endParaRPr>
            </a:p>
            <a:p>
              <a:pPr algn="ctr">
                <a:defRPr/>
              </a:pPr>
              <a:r>
                <a:rPr lang="ja-JP" altLang="en-US" sz="900" b="1" dirty="0">
                  <a:solidFill>
                    <a:prstClr val="black"/>
                  </a:solidFill>
                  <a:latin typeface="ＭＳ Ｐゴシック" pitchFamily="50" charset="-128"/>
                  <a:ea typeface="ＭＳ Ｐゴシック" pitchFamily="50" charset="-128"/>
                </a:rPr>
                <a:t>（例えば　１０を指定すると医療用機械器具及び医療用品を指定商品とする商標が検索される。）</a:t>
              </a:r>
              <a:endParaRPr lang="en-US" altLang="ja-JP" sz="900" b="1" dirty="0">
                <a:solidFill>
                  <a:prstClr val="black"/>
                </a:solidFill>
                <a:latin typeface="ＭＳ Ｐゴシック" pitchFamily="50" charset="-128"/>
                <a:ea typeface="ＭＳ Ｐゴシック" pitchFamily="50" charset="-128"/>
              </a:endParaRPr>
            </a:p>
          </p:txBody>
        </p:sp>
        <p:sp>
          <p:nvSpPr>
            <p:cNvPr id="12" name="四角形吹き出し 11"/>
            <p:cNvSpPr/>
            <p:nvPr/>
          </p:nvSpPr>
          <p:spPr>
            <a:xfrm>
              <a:off x="6616794" y="4445948"/>
              <a:ext cx="3250797" cy="998928"/>
            </a:xfrm>
            <a:prstGeom prst="wedgeRectCallout">
              <a:avLst>
                <a:gd name="adj1" fmla="val -146432"/>
                <a:gd name="adj2" fmla="val 4941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類似群コードを用いて絞りこむことができる。</a:t>
              </a:r>
              <a:endParaRPr lang="en-US" altLang="ja-JP" sz="1100" b="1" dirty="0">
                <a:solidFill>
                  <a:prstClr val="black"/>
                </a:solidFill>
                <a:latin typeface="ＭＳ Ｐゴシック" pitchFamily="50" charset="-128"/>
                <a:ea typeface="ＭＳ Ｐゴシック" pitchFamily="50" charset="-128"/>
              </a:endParaRPr>
            </a:p>
            <a:p>
              <a:pPr algn="ctr">
                <a:defRPr/>
              </a:pPr>
              <a:r>
                <a:rPr lang="ja-JP" altLang="en-US" sz="1100" b="1" dirty="0">
                  <a:solidFill>
                    <a:prstClr val="black"/>
                  </a:solidFill>
                  <a:latin typeface="ＭＳ Ｐゴシック" pitchFamily="50" charset="-128"/>
                  <a:ea typeface="ＭＳ Ｐゴシック" pitchFamily="50" charset="-128"/>
                </a:rPr>
                <a:t>（例えば　</a:t>
              </a:r>
              <a:r>
                <a:rPr lang="en-US" altLang="ja-JP" sz="1100" b="1" dirty="0">
                  <a:solidFill>
                    <a:prstClr val="black"/>
                  </a:solidFill>
                  <a:latin typeface="ＭＳ Ｐゴシック" pitchFamily="50" charset="-128"/>
                  <a:ea typeface="ＭＳ Ｐゴシック" pitchFamily="50" charset="-128"/>
                </a:rPr>
                <a:t>25B01</a:t>
              </a:r>
              <a:r>
                <a:rPr lang="ja-JP" altLang="en-US" sz="1100" b="1" dirty="0">
                  <a:solidFill>
                    <a:prstClr val="black"/>
                  </a:solidFill>
                  <a:latin typeface="ＭＳ Ｐゴシック" pitchFamily="50" charset="-128"/>
                  <a:ea typeface="ＭＳ Ｐゴシック" pitchFamily="50" charset="-128"/>
                </a:rPr>
                <a:t>を指定すると、文房具類（鉛筆、シャープペンシル、ボールペン、消しゴム、筆箱など）をして指定商品とする商標が検索される。）</a:t>
              </a:r>
              <a:endParaRPr lang="en-US" altLang="ja-JP" sz="1100" b="1" dirty="0">
                <a:solidFill>
                  <a:prstClr val="black"/>
                </a:solidFill>
                <a:latin typeface="ＭＳ Ｐゴシック" pitchFamily="50" charset="-128"/>
                <a:ea typeface="ＭＳ Ｐゴシック" pitchFamily="50" charset="-128"/>
              </a:endParaRPr>
            </a:p>
          </p:txBody>
        </p:sp>
      </p:grpSp>
      <p:sp>
        <p:nvSpPr>
          <p:cNvPr id="187397"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15450" y="6569075"/>
            <a:ext cx="577850" cy="244475"/>
          </a:xfrm>
        </p:spPr>
        <p:txBody>
          <a:bodyPr>
            <a:normAutofit fontScale="85000" lnSpcReduction="20000"/>
          </a:bodyPr>
          <a:lstStyle/>
          <a:p>
            <a:pPr>
              <a:defRPr/>
            </a:pPr>
            <a:fld id="{AE676D8C-2187-4808-BA14-29EBAEF59820}" type="slidenum">
              <a:rPr lang="en-US" altLang="ja-JP"/>
              <a:pPr>
                <a:defRPr/>
              </a:pPr>
              <a:t>53</a:t>
            </a:fld>
            <a:endParaRPr lang="en-US" altLang="ja-JP"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タイトル 3"/>
          <p:cNvSpPr>
            <a:spLocks noGrp="1"/>
          </p:cNvSpPr>
          <p:nvPr>
            <p:ph type="title"/>
          </p:nvPr>
        </p:nvSpPr>
        <p:spPr>
          <a:xfrm>
            <a:off x="1377950" y="333375"/>
            <a:ext cx="8904288" cy="490538"/>
          </a:xfrm>
        </p:spPr>
        <p:txBody>
          <a:bodyPr/>
          <a:lstStyle/>
          <a:p>
            <a:r>
              <a:rPr lang="ja-JP" altLang="en-US" smtClean="0">
                <a:latin typeface="ＭＳ Ｐゴシック" charset="-128"/>
                <a:ea typeface="ＭＳ Ｐゴシック" charset="-128"/>
              </a:rPr>
              <a:t>　検索の例３（商標検索）</a:t>
            </a:r>
          </a:p>
        </p:txBody>
      </p:sp>
      <p:grpSp>
        <p:nvGrpSpPr>
          <p:cNvPr id="189442" name="グループ化 1"/>
          <p:cNvGrpSpPr>
            <a:grpSpLocks/>
          </p:cNvGrpSpPr>
          <p:nvPr/>
        </p:nvGrpSpPr>
        <p:grpSpPr bwMode="auto">
          <a:xfrm>
            <a:off x="488950" y="1484313"/>
            <a:ext cx="8712200" cy="5040312"/>
            <a:chOff x="1520620" y="741306"/>
            <a:chExt cx="7725839" cy="5577844"/>
          </a:xfrm>
        </p:grpSpPr>
        <p:pic>
          <p:nvPicPr>
            <p:cNvPr id="189446" name="Picture 2"/>
            <p:cNvPicPr>
              <a:picLocks noChangeAspect="1" noChangeArrowheads="1"/>
            </p:cNvPicPr>
            <p:nvPr/>
          </p:nvPicPr>
          <p:blipFill>
            <a:blip r:embed="rId3"/>
            <a:srcRect/>
            <a:stretch>
              <a:fillRect/>
            </a:stretch>
          </p:blipFill>
          <p:spPr bwMode="auto">
            <a:xfrm>
              <a:off x="1520620" y="1196755"/>
              <a:ext cx="6596745" cy="5122395"/>
            </a:xfrm>
            <a:prstGeom prst="rect">
              <a:avLst/>
            </a:prstGeom>
            <a:noFill/>
            <a:ln w="9525">
              <a:noFill/>
              <a:miter lim="800000"/>
              <a:headEnd/>
              <a:tailEnd/>
            </a:ln>
          </p:spPr>
        </p:pic>
        <p:sp>
          <p:nvSpPr>
            <p:cNvPr id="8" name="四角形吹き出し 7"/>
            <p:cNvSpPr/>
            <p:nvPr/>
          </p:nvSpPr>
          <p:spPr>
            <a:xfrm>
              <a:off x="6591406" y="741306"/>
              <a:ext cx="2655053" cy="648259"/>
            </a:xfrm>
            <a:prstGeom prst="wedgeRectCallout">
              <a:avLst>
                <a:gd name="adj1" fmla="val -148914"/>
                <a:gd name="adj2" fmla="val 13583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読み方がアイプリズム又はアイプリズムに似ている商標が１４件検索された。</a:t>
              </a:r>
            </a:p>
          </p:txBody>
        </p:sp>
      </p:grpSp>
      <p:sp>
        <p:nvSpPr>
          <p:cNvPr id="4" name="円/楕円 3"/>
          <p:cNvSpPr/>
          <p:nvPr/>
        </p:nvSpPr>
        <p:spPr>
          <a:xfrm>
            <a:off x="1911350" y="2270125"/>
            <a:ext cx="4681538" cy="12239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9444"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15450" y="6569075"/>
            <a:ext cx="577850" cy="244475"/>
          </a:xfrm>
        </p:spPr>
        <p:txBody>
          <a:bodyPr>
            <a:normAutofit fontScale="85000" lnSpcReduction="20000"/>
          </a:bodyPr>
          <a:lstStyle/>
          <a:p>
            <a:pPr>
              <a:defRPr/>
            </a:pPr>
            <a:fld id="{3F11F01F-AA96-412E-A8D0-5123671C363B}" type="slidenum">
              <a:rPr lang="en-US" altLang="ja-JP"/>
              <a:pPr>
                <a:defRPr/>
              </a:pPr>
              <a:t>54</a:t>
            </a:fld>
            <a:endParaRPr lang="en-US" altLang="ja-JP"/>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タイトル 3"/>
          <p:cNvSpPr>
            <a:spLocks noGrp="1"/>
          </p:cNvSpPr>
          <p:nvPr>
            <p:ph type="title"/>
          </p:nvPr>
        </p:nvSpPr>
        <p:spPr>
          <a:xfrm>
            <a:off x="1397000" y="333375"/>
            <a:ext cx="8669338" cy="417513"/>
          </a:xfrm>
        </p:spPr>
        <p:txBody>
          <a:bodyPr/>
          <a:lstStyle/>
          <a:p>
            <a:r>
              <a:rPr lang="ja-JP" altLang="en-US" smtClean="0">
                <a:latin typeface="ＭＳ Ｐゴシック" charset="-128"/>
                <a:ea typeface="ＭＳ Ｐゴシック" charset="-128"/>
              </a:rPr>
              <a:t>　検索の例３（商標検索）</a:t>
            </a:r>
          </a:p>
        </p:txBody>
      </p:sp>
      <p:grpSp>
        <p:nvGrpSpPr>
          <p:cNvPr id="191490" name="グループ化 1"/>
          <p:cNvGrpSpPr>
            <a:grpSpLocks/>
          </p:cNvGrpSpPr>
          <p:nvPr/>
        </p:nvGrpSpPr>
        <p:grpSpPr bwMode="auto">
          <a:xfrm>
            <a:off x="358775" y="1484313"/>
            <a:ext cx="9058275" cy="5116512"/>
            <a:chOff x="740533" y="705372"/>
            <a:chExt cx="9165469" cy="5247753"/>
          </a:xfrm>
        </p:grpSpPr>
        <p:pic>
          <p:nvPicPr>
            <p:cNvPr id="191493" name="Picture 2"/>
            <p:cNvPicPr>
              <a:picLocks noChangeAspect="1" noChangeArrowheads="1"/>
            </p:cNvPicPr>
            <p:nvPr/>
          </p:nvPicPr>
          <p:blipFill>
            <a:blip r:embed="rId3"/>
            <a:srcRect/>
            <a:stretch>
              <a:fillRect/>
            </a:stretch>
          </p:blipFill>
          <p:spPr bwMode="auto">
            <a:xfrm>
              <a:off x="740533" y="1102963"/>
              <a:ext cx="8783674" cy="4850162"/>
            </a:xfrm>
            <a:prstGeom prst="rect">
              <a:avLst/>
            </a:prstGeom>
            <a:noFill/>
            <a:ln w="9525">
              <a:noFill/>
              <a:miter lim="800000"/>
              <a:headEnd/>
              <a:tailEnd/>
            </a:ln>
          </p:spPr>
        </p:pic>
        <p:sp>
          <p:nvSpPr>
            <p:cNvPr id="4" name="右矢印 3"/>
            <p:cNvSpPr/>
            <p:nvPr/>
          </p:nvSpPr>
          <p:spPr>
            <a:xfrm rot="20092767">
              <a:off x="785509" y="2763442"/>
              <a:ext cx="701948" cy="2426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 name="四角形吹き出し 6"/>
            <p:cNvSpPr/>
            <p:nvPr/>
          </p:nvSpPr>
          <p:spPr>
            <a:xfrm>
              <a:off x="7250811" y="705372"/>
              <a:ext cx="2655191" cy="648032"/>
            </a:xfrm>
            <a:prstGeom prst="wedgeRectCallout">
              <a:avLst>
                <a:gd name="adj1" fmla="val -157308"/>
                <a:gd name="adj2" fmla="val 38834"/>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なお一覧に表示された件数が多いときは、ここに数字を入力してクリックをすると、その番号から一覧表示がされる。</a:t>
              </a:r>
            </a:p>
          </p:txBody>
        </p:sp>
        <p:sp>
          <p:nvSpPr>
            <p:cNvPr id="8" name="四角形吹き出し 7"/>
            <p:cNvSpPr/>
            <p:nvPr/>
          </p:nvSpPr>
          <p:spPr>
            <a:xfrm>
              <a:off x="6161749" y="1597637"/>
              <a:ext cx="2655191" cy="648032"/>
            </a:xfrm>
            <a:prstGeom prst="wedgeRectCallout">
              <a:avLst>
                <a:gd name="adj1" fmla="val -198346"/>
                <a:gd name="adj2" fmla="val 12172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この商標に関する情報を表示するときは、数字をクリックする。</a:t>
              </a:r>
            </a:p>
          </p:txBody>
        </p:sp>
      </p:grpSp>
      <p:sp>
        <p:nvSpPr>
          <p:cNvPr id="191491"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15450" y="6569075"/>
            <a:ext cx="577850" cy="244475"/>
          </a:xfrm>
        </p:spPr>
        <p:txBody>
          <a:bodyPr>
            <a:normAutofit fontScale="85000" lnSpcReduction="20000"/>
          </a:bodyPr>
          <a:lstStyle/>
          <a:p>
            <a:pPr>
              <a:defRPr/>
            </a:pPr>
            <a:fld id="{80310EBB-4B8F-4321-AD55-B99C4E3501D5}" type="slidenum">
              <a:rPr lang="en-US" altLang="ja-JP"/>
              <a:pPr>
                <a:defRPr/>
              </a:pPr>
              <a:t>55</a:t>
            </a:fld>
            <a:endParaRPr lang="en-US" altLang="ja-JP"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コンテンツ プレースホルダー 2"/>
          <p:cNvSpPr>
            <a:spLocks noGrp="1"/>
          </p:cNvSpPr>
          <p:nvPr>
            <p:ph idx="1"/>
          </p:nvPr>
        </p:nvSpPr>
        <p:spPr>
          <a:xfrm>
            <a:off x="663575" y="1600200"/>
            <a:ext cx="8832850" cy="4495800"/>
          </a:xfrm>
        </p:spPr>
        <p:txBody>
          <a:bodyPr/>
          <a:lstStyle/>
          <a:p>
            <a:endParaRPr lang="ja-JP" altLang="en-US" smtClean="0">
              <a:latin typeface="ＭＳ Ｐゴシック" charset="-128"/>
              <a:ea typeface="ＭＳ Ｐゴシック" charset="-128"/>
            </a:endParaRPr>
          </a:p>
        </p:txBody>
      </p:sp>
      <p:pic>
        <p:nvPicPr>
          <p:cNvPr id="193538" name="Picture 2"/>
          <p:cNvPicPr>
            <a:picLocks noChangeAspect="1" noChangeArrowheads="1"/>
          </p:cNvPicPr>
          <p:nvPr/>
        </p:nvPicPr>
        <p:blipFill>
          <a:blip r:embed="rId3"/>
          <a:srcRect/>
          <a:stretch>
            <a:fillRect/>
          </a:stretch>
        </p:blipFill>
        <p:spPr bwMode="auto">
          <a:xfrm>
            <a:off x="350838" y="1557338"/>
            <a:ext cx="9204325" cy="4940300"/>
          </a:xfrm>
          <a:prstGeom prst="rect">
            <a:avLst/>
          </a:prstGeom>
          <a:noFill/>
          <a:ln w="9525">
            <a:noFill/>
            <a:miter lim="800000"/>
            <a:headEnd/>
            <a:tailEnd/>
          </a:ln>
        </p:spPr>
      </p:pic>
      <p:sp>
        <p:nvSpPr>
          <p:cNvPr id="193539" name="タイトル 3"/>
          <p:cNvSpPr>
            <a:spLocks noGrp="1"/>
          </p:cNvSpPr>
          <p:nvPr>
            <p:ph type="title"/>
          </p:nvPr>
        </p:nvSpPr>
        <p:spPr>
          <a:xfrm>
            <a:off x="1377950" y="333375"/>
            <a:ext cx="8904288" cy="490538"/>
          </a:xfrm>
        </p:spPr>
        <p:txBody>
          <a:bodyPr/>
          <a:lstStyle/>
          <a:p>
            <a:r>
              <a:rPr lang="ja-JP" altLang="en-US" smtClean="0">
                <a:latin typeface="ＭＳ Ｐゴシック" charset="-128"/>
                <a:ea typeface="ＭＳ Ｐゴシック" charset="-128"/>
              </a:rPr>
              <a:t>　検索の例３（商標検索）</a:t>
            </a:r>
          </a:p>
        </p:txBody>
      </p:sp>
      <p:sp>
        <p:nvSpPr>
          <p:cNvPr id="193540"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15450" y="6569075"/>
            <a:ext cx="577850" cy="244475"/>
          </a:xfrm>
        </p:spPr>
        <p:txBody>
          <a:bodyPr>
            <a:normAutofit fontScale="85000" lnSpcReduction="20000"/>
          </a:bodyPr>
          <a:lstStyle/>
          <a:p>
            <a:pPr>
              <a:defRPr/>
            </a:pPr>
            <a:fld id="{5C81B551-A0D3-4CBB-A7EB-1CAF2EA6982C}" type="slidenum">
              <a:rPr lang="en-US" altLang="ja-JP"/>
              <a:pPr>
                <a:defRPr/>
              </a:pPr>
              <a:t>56</a:t>
            </a:fld>
            <a:endParaRPr lang="en-US" altLang="ja-JP"/>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タイトル 3"/>
          <p:cNvSpPr>
            <a:spLocks noGrp="1"/>
          </p:cNvSpPr>
          <p:nvPr>
            <p:ph type="title"/>
          </p:nvPr>
        </p:nvSpPr>
        <p:spPr>
          <a:xfrm>
            <a:off x="1395413" y="260350"/>
            <a:ext cx="8670925" cy="561975"/>
          </a:xfrm>
        </p:spPr>
        <p:txBody>
          <a:bodyPr/>
          <a:lstStyle/>
          <a:p>
            <a:r>
              <a:rPr lang="ja-JP" altLang="en-US" smtClean="0">
                <a:latin typeface="ＭＳ Ｐゴシック" charset="-128"/>
                <a:ea typeface="ＭＳ Ｐゴシック" charset="-128"/>
              </a:rPr>
              <a:t>　検索の例４（意匠検索）</a:t>
            </a:r>
          </a:p>
        </p:txBody>
      </p:sp>
      <p:sp>
        <p:nvSpPr>
          <p:cNvPr id="195586" name="テキスト ボックス 1"/>
          <p:cNvSpPr txBox="1">
            <a:spLocks noChangeArrowheads="1"/>
          </p:cNvSpPr>
          <p:nvPr/>
        </p:nvSpPr>
        <p:spPr bwMode="auto">
          <a:xfrm>
            <a:off x="657225" y="1557338"/>
            <a:ext cx="8897938" cy="368300"/>
          </a:xfrm>
          <a:prstGeom prst="rect">
            <a:avLst/>
          </a:prstGeom>
          <a:noFill/>
          <a:ln w="9525">
            <a:noFill/>
            <a:miter lim="800000"/>
            <a:headEnd/>
            <a:tailEnd/>
          </a:ln>
        </p:spPr>
        <p:txBody>
          <a:bodyPr>
            <a:spAutoFit/>
          </a:bodyPr>
          <a:lstStyle/>
          <a:p>
            <a:r>
              <a:rPr lang="ja-JP" altLang="en-US">
                <a:solidFill>
                  <a:srgbClr val="000000"/>
                </a:solidFill>
                <a:latin typeface="ＭＳ ゴシック" pitchFamily="49" charset="-128"/>
                <a:ea typeface="ＭＳ ゴシック" pitchFamily="49" charset="-128"/>
              </a:rPr>
              <a:t>ここでは、意匠をキーワードで検索する方法を紹介する</a:t>
            </a:r>
            <a:r>
              <a:rPr lang="ja-JP" altLang="en-US">
                <a:solidFill>
                  <a:srgbClr val="000000"/>
                </a:solidFill>
              </a:rPr>
              <a:t>。</a:t>
            </a:r>
          </a:p>
        </p:txBody>
      </p:sp>
      <p:sp>
        <p:nvSpPr>
          <p:cNvPr id="3" name="円/楕円 2"/>
          <p:cNvSpPr/>
          <p:nvPr/>
        </p:nvSpPr>
        <p:spPr>
          <a:xfrm>
            <a:off x="3627438" y="3716338"/>
            <a:ext cx="1716087"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6" name="カギ線コネクタ 5"/>
          <p:cNvCxnSpPr/>
          <p:nvPr/>
        </p:nvCxnSpPr>
        <p:spPr>
          <a:xfrm rot="16200000" flipH="1">
            <a:off x="5084762" y="4227513"/>
            <a:ext cx="828675" cy="311150"/>
          </a:xfrm>
          <a:prstGeom prst="bentConnector3">
            <a:avLst/>
          </a:prstGeom>
          <a:ln w="1905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95589" name="グループ化 3"/>
          <p:cNvGrpSpPr>
            <a:grpSpLocks/>
          </p:cNvGrpSpPr>
          <p:nvPr/>
        </p:nvGrpSpPr>
        <p:grpSpPr bwMode="auto">
          <a:xfrm>
            <a:off x="928688" y="2152650"/>
            <a:ext cx="8096250" cy="4516438"/>
            <a:chOff x="-2460" y="1124747"/>
            <a:chExt cx="9732234" cy="5420278"/>
          </a:xfrm>
        </p:grpSpPr>
        <p:pic>
          <p:nvPicPr>
            <p:cNvPr id="195595" name="Picture 2"/>
            <p:cNvPicPr>
              <a:picLocks noChangeAspect="1" noChangeArrowheads="1"/>
            </p:cNvPicPr>
            <p:nvPr/>
          </p:nvPicPr>
          <p:blipFill>
            <a:blip r:embed="rId3"/>
            <a:srcRect/>
            <a:stretch>
              <a:fillRect/>
            </a:stretch>
          </p:blipFill>
          <p:spPr bwMode="auto">
            <a:xfrm>
              <a:off x="-2460" y="1124747"/>
              <a:ext cx="6608541" cy="3844251"/>
            </a:xfrm>
            <a:prstGeom prst="rect">
              <a:avLst/>
            </a:prstGeom>
            <a:noFill/>
            <a:ln w="9525">
              <a:noFill/>
              <a:miter lim="800000"/>
              <a:headEnd/>
              <a:tailEnd/>
            </a:ln>
          </p:spPr>
        </p:pic>
        <p:pic>
          <p:nvPicPr>
            <p:cNvPr id="195596" name="Picture 3"/>
            <p:cNvPicPr>
              <a:picLocks noChangeAspect="1" noChangeArrowheads="1"/>
            </p:cNvPicPr>
            <p:nvPr/>
          </p:nvPicPr>
          <p:blipFill>
            <a:blip r:embed="rId4"/>
            <a:srcRect/>
            <a:stretch>
              <a:fillRect/>
            </a:stretch>
          </p:blipFill>
          <p:spPr bwMode="auto">
            <a:xfrm>
              <a:off x="5498020" y="2924945"/>
              <a:ext cx="4231754" cy="3620080"/>
            </a:xfrm>
            <a:prstGeom prst="rect">
              <a:avLst/>
            </a:prstGeom>
            <a:noFill/>
            <a:ln w="9525">
              <a:noFill/>
              <a:miter lim="800000"/>
              <a:headEnd/>
              <a:tailEnd/>
            </a:ln>
          </p:spPr>
        </p:pic>
        <p:sp>
          <p:nvSpPr>
            <p:cNvPr id="9" name="四角形吹き出し 8"/>
            <p:cNvSpPr/>
            <p:nvPr/>
          </p:nvSpPr>
          <p:spPr>
            <a:xfrm>
              <a:off x="814284" y="5228535"/>
              <a:ext cx="2641061" cy="577274"/>
            </a:xfrm>
            <a:prstGeom prst="wedgeRectCallout">
              <a:avLst>
                <a:gd name="adj1" fmla="val 130871"/>
                <a:gd name="adj2" fmla="val -10817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ここでは、意匠公報をキーワード検索する方法を紹介する。</a:t>
              </a:r>
            </a:p>
          </p:txBody>
        </p:sp>
      </p:grpSp>
      <p:sp>
        <p:nvSpPr>
          <p:cNvPr id="10" name="円/楕円 9"/>
          <p:cNvSpPr/>
          <p:nvPr/>
        </p:nvSpPr>
        <p:spPr>
          <a:xfrm>
            <a:off x="5449888" y="4941888"/>
            <a:ext cx="3629025"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右矢印 10"/>
          <p:cNvSpPr/>
          <p:nvPr/>
        </p:nvSpPr>
        <p:spPr>
          <a:xfrm rot="3613654" flipV="1">
            <a:off x="5695950" y="4783138"/>
            <a:ext cx="534988" cy="1952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 name="右矢印 11"/>
          <p:cNvSpPr/>
          <p:nvPr/>
        </p:nvSpPr>
        <p:spPr>
          <a:xfrm rot="3613654" flipV="1">
            <a:off x="4053682" y="4152106"/>
            <a:ext cx="534988" cy="1936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5593"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15450" y="6569075"/>
            <a:ext cx="577850" cy="244475"/>
          </a:xfrm>
        </p:spPr>
        <p:txBody>
          <a:bodyPr>
            <a:normAutofit fontScale="85000" lnSpcReduction="20000"/>
          </a:bodyPr>
          <a:lstStyle/>
          <a:p>
            <a:pPr>
              <a:defRPr/>
            </a:pPr>
            <a:fld id="{F69A6914-1CF0-459E-BDFE-5C1022014294}" type="slidenum">
              <a:rPr lang="en-US" altLang="ja-JP"/>
              <a:pPr>
                <a:defRPr/>
              </a:pPr>
              <a:t>57</a:t>
            </a:fld>
            <a:endParaRPr lang="en-US" altLang="ja-JP"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a:spLocks noGrp="1"/>
          </p:cNvSpPr>
          <p:nvPr>
            <p:ph type="title"/>
          </p:nvPr>
        </p:nvSpPr>
        <p:spPr>
          <a:xfrm>
            <a:off x="1423988" y="260350"/>
            <a:ext cx="8670925" cy="561975"/>
          </a:xfrm>
        </p:spPr>
        <p:txBody>
          <a:bodyPr>
            <a:normAutofit fontScale="90000"/>
          </a:bodyPr>
          <a:lstStyle/>
          <a:p>
            <a:pPr>
              <a:defRPr/>
            </a:pPr>
            <a:r>
              <a:rPr lang="ja-JP" altLang="en-US" dirty="0" smtClean="0"/>
              <a:t>　</a:t>
            </a:r>
            <a:r>
              <a:rPr lang="ja-JP" altLang="en-US" sz="4000" dirty="0"/>
              <a:t>検索の例４（意匠検索）</a:t>
            </a:r>
          </a:p>
        </p:txBody>
      </p:sp>
      <p:grpSp>
        <p:nvGrpSpPr>
          <p:cNvPr id="197634" name="グループ化 1"/>
          <p:cNvGrpSpPr>
            <a:grpSpLocks/>
          </p:cNvGrpSpPr>
          <p:nvPr/>
        </p:nvGrpSpPr>
        <p:grpSpPr bwMode="auto">
          <a:xfrm>
            <a:off x="584200" y="1911350"/>
            <a:ext cx="8493125" cy="4592638"/>
            <a:chOff x="584516" y="1196752"/>
            <a:chExt cx="8822115" cy="3943350"/>
          </a:xfrm>
        </p:grpSpPr>
        <p:pic>
          <p:nvPicPr>
            <p:cNvPr id="197638" name="Picture 4"/>
            <p:cNvPicPr>
              <a:picLocks noChangeAspect="1" noChangeArrowheads="1"/>
            </p:cNvPicPr>
            <p:nvPr/>
          </p:nvPicPr>
          <p:blipFill>
            <a:blip r:embed="rId3"/>
            <a:srcRect/>
            <a:stretch>
              <a:fillRect/>
            </a:stretch>
          </p:blipFill>
          <p:spPr bwMode="auto">
            <a:xfrm>
              <a:off x="584516" y="1196752"/>
              <a:ext cx="6180931" cy="3943350"/>
            </a:xfrm>
            <a:prstGeom prst="rect">
              <a:avLst/>
            </a:prstGeom>
            <a:noFill/>
            <a:ln w="9525">
              <a:noFill/>
              <a:miter lim="800000"/>
              <a:headEnd/>
              <a:tailEnd/>
            </a:ln>
          </p:spPr>
        </p:pic>
        <p:sp>
          <p:nvSpPr>
            <p:cNvPr id="8" name="四角形吹き出し 7"/>
            <p:cNvSpPr/>
            <p:nvPr/>
          </p:nvSpPr>
          <p:spPr>
            <a:xfrm>
              <a:off x="6169657" y="1691545"/>
              <a:ext cx="2640038" cy="576576"/>
            </a:xfrm>
            <a:prstGeom prst="wedgeRectCallout">
              <a:avLst>
                <a:gd name="adj1" fmla="val -160737"/>
                <a:gd name="adj2" fmla="val 159684"/>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ここでは、意匠に係る物品名が「傘」アンド「柄」である意匠公報を検索する。</a:t>
              </a:r>
            </a:p>
          </p:txBody>
        </p:sp>
        <p:sp>
          <p:nvSpPr>
            <p:cNvPr id="9" name="四角形吹き出し 8"/>
            <p:cNvSpPr/>
            <p:nvPr/>
          </p:nvSpPr>
          <p:spPr>
            <a:xfrm>
              <a:off x="6764943" y="3284969"/>
              <a:ext cx="2641688" cy="576577"/>
            </a:xfrm>
            <a:prstGeom prst="wedgeRectCallout">
              <a:avLst>
                <a:gd name="adj1" fmla="val -198243"/>
                <a:gd name="adj2" fmla="val 68413"/>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物品だけでなく、意匠権者、登録日などを用いて絞り込みができる。</a:t>
              </a:r>
            </a:p>
          </p:txBody>
        </p:sp>
      </p:grpSp>
      <p:sp>
        <p:nvSpPr>
          <p:cNvPr id="7" name="右矢印 6"/>
          <p:cNvSpPr/>
          <p:nvPr/>
        </p:nvSpPr>
        <p:spPr>
          <a:xfrm rot="3613654" flipV="1">
            <a:off x="615950" y="5916613"/>
            <a:ext cx="536575" cy="1936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7636"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15450" y="6569075"/>
            <a:ext cx="577850" cy="244475"/>
          </a:xfrm>
        </p:spPr>
        <p:txBody>
          <a:bodyPr>
            <a:normAutofit fontScale="85000" lnSpcReduction="20000"/>
          </a:bodyPr>
          <a:lstStyle/>
          <a:p>
            <a:pPr>
              <a:defRPr/>
            </a:pPr>
            <a:fld id="{E9AF9B91-A621-4658-88E2-E6FD3FDD8A52}" type="slidenum">
              <a:rPr lang="en-US" altLang="ja-JP"/>
              <a:pPr>
                <a:defRPr/>
              </a:pPr>
              <a:t>58</a:t>
            </a:fld>
            <a:endParaRPr lang="en-US" altLang="ja-JP"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タイトル 3"/>
          <p:cNvSpPr>
            <a:spLocks noGrp="1"/>
          </p:cNvSpPr>
          <p:nvPr>
            <p:ph type="title"/>
          </p:nvPr>
        </p:nvSpPr>
        <p:spPr>
          <a:xfrm>
            <a:off x="1395413" y="333375"/>
            <a:ext cx="8670925" cy="431800"/>
          </a:xfrm>
        </p:spPr>
        <p:txBody>
          <a:bodyPr/>
          <a:lstStyle/>
          <a:p>
            <a:r>
              <a:rPr lang="ja-JP" altLang="en-US" smtClean="0">
                <a:latin typeface="ＭＳ Ｐゴシック" charset="-128"/>
                <a:ea typeface="ＭＳ Ｐゴシック" charset="-128"/>
              </a:rPr>
              <a:t>　検索の例４（意匠検索）</a:t>
            </a:r>
          </a:p>
        </p:txBody>
      </p:sp>
      <p:grpSp>
        <p:nvGrpSpPr>
          <p:cNvPr id="199682" name="グループ化 1"/>
          <p:cNvGrpSpPr>
            <a:grpSpLocks/>
          </p:cNvGrpSpPr>
          <p:nvPr/>
        </p:nvGrpSpPr>
        <p:grpSpPr bwMode="auto">
          <a:xfrm>
            <a:off x="704850" y="1625600"/>
            <a:ext cx="8910638" cy="4994275"/>
            <a:chOff x="146228" y="692696"/>
            <a:chExt cx="9387374" cy="5787352"/>
          </a:xfrm>
        </p:grpSpPr>
        <p:pic>
          <p:nvPicPr>
            <p:cNvPr id="199687" name="Picture 2"/>
            <p:cNvPicPr>
              <a:picLocks noChangeAspect="1" noChangeArrowheads="1"/>
            </p:cNvPicPr>
            <p:nvPr/>
          </p:nvPicPr>
          <p:blipFill>
            <a:blip r:embed="rId3"/>
            <a:srcRect/>
            <a:stretch>
              <a:fillRect/>
            </a:stretch>
          </p:blipFill>
          <p:spPr bwMode="auto">
            <a:xfrm>
              <a:off x="387222" y="692696"/>
              <a:ext cx="5835831" cy="4447838"/>
            </a:xfrm>
            <a:prstGeom prst="rect">
              <a:avLst/>
            </a:prstGeom>
            <a:noFill/>
            <a:ln w="9525">
              <a:noFill/>
              <a:miter lim="800000"/>
              <a:headEnd/>
              <a:tailEnd/>
            </a:ln>
          </p:spPr>
        </p:pic>
        <p:sp>
          <p:nvSpPr>
            <p:cNvPr id="4" name="四角形吹き出し 3"/>
            <p:cNvSpPr/>
            <p:nvPr/>
          </p:nvSpPr>
          <p:spPr>
            <a:xfrm>
              <a:off x="146228" y="5904257"/>
              <a:ext cx="2640774" cy="575791"/>
            </a:xfrm>
            <a:prstGeom prst="wedgeRectCallout">
              <a:avLst>
                <a:gd name="adj1" fmla="val -12228"/>
                <a:gd name="adj2" fmla="val -257650"/>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検索の結果６０件の意匠公報がヒットした。</a:t>
              </a:r>
            </a:p>
          </p:txBody>
        </p:sp>
        <p:pic>
          <p:nvPicPr>
            <p:cNvPr id="199689" name="Picture 2"/>
            <p:cNvPicPr>
              <a:picLocks noChangeAspect="1" noChangeArrowheads="1"/>
            </p:cNvPicPr>
            <p:nvPr/>
          </p:nvPicPr>
          <p:blipFill>
            <a:blip r:embed="rId4"/>
            <a:srcRect/>
            <a:stretch>
              <a:fillRect/>
            </a:stretch>
          </p:blipFill>
          <p:spPr bwMode="auto">
            <a:xfrm>
              <a:off x="6223053" y="1268760"/>
              <a:ext cx="3310549" cy="4396741"/>
            </a:xfrm>
            <a:prstGeom prst="rect">
              <a:avLst/>
            </a:prstGeom>
            <a:noFill/>
            <a:ln w="9525">
              <a:noFill/>
              <a:miter lim="800000"/>
              <a:headEnd/>
              <a:tailEnd/>
            </a:ln>
          </p:spPr>
        </p:pic>
        <p:sp>
          <p:nvSpPr>
            <p:cNvPr id="13" name="四角形吹き出し 12"/>
            <p:cNvSpPr/>
            <p:nvPr/>
          </p:nvSpPr>
          <p:spPr>
            <a:xfrm>
              <a:off x="3581408" y="5856427"/>
              <a:ext cx="2642446" cy="575791"/>
            </a:xfrm>
            <a:prstGeom prst="wedgeRectCallout">
              <a:avLst>
                <a:gd name="adj1" fmla="val 48719"/>
                <a:gd name="adj2" fmla="val -261618"/>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一覧表示をクリックすると、検索結果一覧画面が表示される。</a:t>
              </a:r>
            </a:p>
          </p:txBody>
        </p:sp>
      </p:grpSp>
      <p:cxnSp>
        <p:nvCxnSpPr>
          <p:cNvPr id="10" name="カギ線コネクタ 9"/>
          <p:cNvCxnSpPr/>
          <p:nvPr/>
        </p:nvCxnSpPr>
        <p:spPr>
          <a:xfrm flipV="1">
            <a:off x="2576513" y="4214813"/>
            <a:ext cx="3860800" cy="1158875"/>
          </a:xfrm>
          <a:prstGeom prst="bentConnector3">
            <a:avLst/>
          </a:prstGeom>
          <a:ln w="1905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右矢印 7"/>
          <p:cNvSpPr/>
          <p:nvPr/>
        </p:nvSpPr>
        <p:spPr>
          <a:xfrm rot="13842777">
            <a:off x="2309019" y="5549107"/>
            <a:ext cx="534987" cy="1968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9685"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15450" y="6569075"/>
            <a:ext cx="577850" cy="244475"/>
          </a:xfrm>
        </p:spPr>
        <p:txBody>
          <a:bodyPr>
            <a:normAutofit fontScale="85000" lnSpcReduction="20000"/>
          </a:bodyPr>
          <a:lstStyle/>
          <a:p>
            <a:pPr>
              <a:defRPr/>
            </a:pPr>
            <a:fld id="{BEEFCC56-BF76-4DE1-B042-BBE011622DDC}" type="slidenum">
              <a:rPr lang="en-US" altLang="ja-JP"/>
              <a:pPr>
                <a:defRPr/>
              </a:pPr>
              <a:t>59</a:t>
            </a:fld>
            <a:endParaRPr lang="en-US" altLang="ja-JP"/>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タイトル 1"/>
          <p:cNvSpPr>
            <a:spLocks noGrp="1"/>
          </p:cNvSpPr>
          <p:nvPr>
            <p:ph type="title"/>
          </p:nvPr>
        </p:nvSpPr>
        <p:spPr>
          <a:xfrm>
            <a:off x="849313" y="0"/>
            <a:ext cx="8832850" cy="990600"/>
          </a:xfrm>
        </p:spPr>
        <p:txBody>
          <a:bodyPr/>
          <a:lstStyle/>
          <a:p>
            <a:r>
              <a:rPr lang="ja-JP" altLang="en-US" smtClean="0">
                <a:latin typeface="ＭＳ Ｐゴシック" charset="-128"/>
                <a:ea typeface="ＭＳ Ｐゴシック" charset="-128"/>
              </a:rPr>
              <a:t>　第３時限　目次</a:t>
            </a:r>
          </a:p>
        </p:txBody>
      </p:sp>
      <p:sp>
        <p:nvSpPr>
          <p:cNvPr id="91138" name="Rectangle 6"/>
          <p:cNvSpPr>
            <a:spLocks noGrp="1"/>
          </p:cNvSpPr>
          <p:nvPr>
            <p:ph type="body" idx="4294967295"/>
          </p:nvPr>
        </p:nvSpPr>
        <p:spPr>
          <a:xfrm>
            <a:off x="2649538" y="1700213"/>
            <a:ext cx="7056437" cy="5041900"/>
          </a:xfrm>
          <a:ln>
            <a:solidFill>
              <a:schemeClr val="accent2"/>
            </a:solidFill>
          </a:ln>
        </p:spPr>
        <p:txBody>
          <a:bodyPr/>
          <a:lstStyle/>
          <a:p>
            <a:pPr>
              <a:lnSpc>
                <a:spcPct val="90000"/>
              </a:lnSpc>
              <a:buFont typeface="Wingdings" pitchFamily="2" charset="2"/>
              <a:buNone/>
            </a:pPr>
            <a:r>
              <a:rPr lang="ja-JP" altLang="en-US" sz="2400" smtClean="0">
                <a:latin typeface="ＭＳ Ｐゴシック" charset="-128"/>
                <a:ea typeface="ＭＳ Ｐゴシック" charset="-128"/>
              </a:rPr>
              <a:t>３－１　研究ノート</a:t>
            </a:r>
          </a:p>
          <a:p>
            <a:pPr>
              <a:lnSpc>
                <a:spcPct val="90000"/>
              </a:lnSpc>
              <a:buFont typeface="Wingdings" pitchFamily="2" charset="2"/>
              <a:buChar char="l"/>
            </a:pPr>
            <a:r>
              <a:rPr lang="ja-JP" altLang="en-US" sz="1800" smtClean="0">
                <a:latin typeface="ＭＳ Ｐゴシック" charset="-128"/>
                <a:ea typeface="ＭＳ Ｐゴシック" charset="-128"/>
              </a:rPr>
              <a:t>研究ノートとは</a:t>
            </a:r>
          </a:p>
          <a:p>
            <a:pPr>
              <a:lnSpc>
                <a:spcPct val="90000"/>
              </a:lnSpc>
              <a:buFont typeface="Wingdings" pitchFamily="2" charset="2"/>
              <a:buChar char="l"/>
            </a:pPr>
            <a:r>
              <a:rPr lang="ja-JP" altLang="en-US" sz="1800" smtClean="0">
                <a:latin typeface="ＭＳ Ｐゴシック" charset="-128"/>
                <a:ea typeface="ＭＳ Ｐゴシック" charset="-128"/>
              </a:rPr>
              <a:t>研究ノートの必要性</a:t>
            </a:r>
            <a:endParaRPr lang="ja-JP" altLang="en-US" sz="2000" smtClean="0">
              <a:latin typeface="ＭＳ Ｐゴシック" charset="-128"/>
              <a:ea typeface="ＭＳ Ｐゴシック" charset="-128"/>
            </a:endParaRPr>
          </a:p>
          <a:p>
            <a:pPr>
              <a:lnSpc>
                <a:spcPct val="90000"/>
              </a:lnSpc>
              <a:buFont typeface="Wingdings" pitchFamily="2" charset="2"/>
              <a:buNone/>
            </a:pPr>
            <a:r>
              <a:rPr lang="ja-JP" altLang="en-US" sz="2400" smtClean="0">
                <a:solidFill>
                  <a:srgbClr val="FF0000"/>
                </a:solidFill>
                <a:latin typeface="ＭＳ Ｐゴシック" charset="-128"/>
                <a:ea typeface="ＭＳ Ｐゴシック" charset="-128"/>
              </a:rPr>
              <a:t>３－２　先行技術文献調査</a:t>
            </a:r>
            <a:endParaRPr lang="ja-JP" altLang="en-US" smtClean="0">
              <a:solidFill>
                <a:srgbClr val="FF0000"/>
              </a:solidFill>
              <a:latin typeface="ＭＳ Ｐゴシック" charset="-128"/>
              <a:ea typeface="ＭＳ Ｐゴシック" charset="-128"/>
            </a:endParaRPr>
          </a:p>
          <a:p>
            <a:pPr>
              <a:lnSpc>
                <a:spcPct val="90000"/>
              </a:lnSpc>
              <a:buFont typeface="Wingdings" pitchFamily="2" charset="2"/>
              <a:buChar char="l"/>
            </a:pPr>
            <a:r>
              <a:rPr lang="ja-JP" altLang="en-US" sz="1800" smtClean="0">
                <a:solidFill>
                  <a:srgbClr val="FF0000"/>
                </a:solidFill>
                <a:latin typeface="ＭＳ Ｐゴシック" charset="-128"/>
                <a:ea typeface="ＭＳ Ｐゴシック" charset="-128"/>
              </a:rPr>
              <a:t>先行技術文献調査とは</a:t>
            </a:r>
            <a:endParaRPr lang="en-US" altLang="ja-JP" sz="1800" smtClean="0">
              <a:solidFill>
                <a:srgbClr val="FF0000"/>
              </a:solidFill>
              <a:latin typeface="ＭＳ Ｐゴシック" charset="-128"/>
              <a:ea typeface="ＭＳ Ｐゴシック" charset="-128"/>
            </a:endParaRPr>
          </a:p>
          <a:p>
            <a:pPr>
              <a:lnSpc>
                <a:spcPct val="90000"/>
              </a:lnSpc>
              <a:buFont typeface="Wingdings" pitchFamily="2" charset="2"/>
              <a:buChar char="l"/>
            </a:pPr>
            <a:r>
              <a:rPr lang="ja-JP" altLang="en-US" sz="1800" smtClean="0">
                <a:solidFill>
                  <a:srgbClr val="FF0000"/>
                </a:solidFill>
                <a:latin typeface="ＭＳ Ｐゴシック" charset="-128"/>
                <a:ea typeface="ＭＳ Ｐゴシック" charset="-128"/>
              </a:rPr>
              <a:t>先行技術文献調査の必要性</a:t>
            </a:r>
            <a:endParaRPr lang="en-US" altLang="ja-JP" sz="1800" smtClean="0">
              <a:solidFill>
                <a:srgbClr val="FF0000"/>
              </a:solidFill>
              <a:latin typeface="ＭＳ Ｐゴシック" charset="-128"/>
              <a:ea typeface="ＭＳ Ｐゴシック" charset="-128"/>
            </a:endParaRPr>
          </a:p>
          <a:p>
            <a:pPr>
              <a:lnSpc>
                <a:spcPct val="90000"/>
              </a:lnSpc>
              <a:buFont typeface="Wingdings" pitchFamily="2" charset="2"/>
              <a:buChar char="l"/>
            </a:pPr>
            <a:r>
              <a:rPr lang="ja-JP" altLang="en-US" sz="1800" smtClean="0">
                <a:solidFill>
                  <a:srgbClr val="FF0000"/>
                </a:solidFill>
                <a:latin typeface="ＭＳ Ｐゴシック" charset="-128"/>
                <a:ea typeface="ＭＳ Ｐゴシック" charset="-128"/>
              </a:rPr>
              <a:t>先行技術文献調査</a:t>
            </a:r>
          </a:p>
          <a:p>
            <a:pPr>
              <a:lnSpc>
                <a:spcPct val="90000"/>
              </a:lnSpc>
              <a:buFont typeface="Wingdings" pitchFamily="2" charset="2"/>
              <a:buNone/>
            </a:pPr>
            <a:r>
              <a:rPr lang="ja-JP" altLang="en-US" sz="2400" smtClean="0">
                <a:latin typeface="ＭＳ Ｐゴシック" charset="-128"/>
                <a:ea typeface="ＭＳ Ｐゴシック" charset="-128"/>
              </a:rPr>
              <a:t>３－３　　先行技術文献調査の具体例</a:t>
            </a:r>
          </a:p>
          <a:p>
            <a:pPr>
              <a:lnSpc>
                <a:spcPct val="90000"/>
              </a:lnSpc>
              <a:buFont typeface="Wingdings" pitchFamily="2" charset="2"/>
              <a:buChar char="l"/>
            </a:pPr>
            <a:r>
              <a:rPr lang="ja-JP" altLang="en-US" sz="1800" smtClean="0">
                <a:latin typeface="ＭＳ Ｐゴシック" charset="-128"/>
                <a:ea typeface="ＭＳ Ｐゴシック" charset="-128"/>
              </a:rPr>
              <a:t>検索の例１（特許検索）</a:t>
            </a:r>
            <a:endParaRPr lang="en-US" altLang="ja-JP" sz="1800" smtClean="0">
              <a:latin typeface="ＭＳ Ｐゴシック" charset="-128"/>
              <a:ea typeface="ＭＳ Ｐゴシック" charset="-128"/>
            </a:endParaRPr>
          </a:p>
          <a:p>
            <a:pPr>
              <a:lnSpc>
                <a:spcPct val="90000"/>
              </a:lnSpc>
              <a:buFont typeface="Wingdings" pitchFamily="2" charset="2"/>
              <a:buChar char="l"/>
            </a:pPr>
            <a:r>
              <a:rPr lang="ja-JP" altLang="en-US" sz="1800" smtClean="0">
                <a:latin typeface="ＭＳ Ｐゴシック" charset="-128"/>
                <a:ea typeface="ＭＳ Ｐゴシック" charset="-128"/>
              </a:rPr>
              <a:t>検索の例２（特許検索）</a:t>
            </a:r>
            <a:endParaRPr lang="en-US" altLang="ja-JP" sz="1800" smtClean="0">
              <a:latin typeface="ＭＳ Ｐゴシック" charset="-128"/>
              <a:ea typeface="ＭＳ Ｐゴシック" charset="-128"/>
            </a:endParaRPr>
          </a:p>
          <a:p>
            <a:pPr>
              <a:lnSpc>
                <a:spcPct val="90000"/>
              </a:lnSpc>
              <a:buFont typeface="Wingdings" pitchFamily="2" charset="2"/>
              <a:buChar char="l"/>
            </a:pPr>
            <a:r>
              <a:rPr lang="ja-JP" altLang="en-US" sz="1800" smtClean="0">
                <a:latin typeface="ＭＳ Ｐゴシック" charset="-128"/>
                <a:ea typeface="ＭＳ Ｐゴシック" charset="-128"/>
              </a:rPr>
              <a:t>検索の例３（商標検索）</a:t>
            </a:r>
            <a:endParaRPr lang="en-US" altLang="ja-JP" sz="1800" smtClean="0">
              <a:latin typeface="ＭＳ Ｐゴシック" charset="-128"/>
              <a:ea typeface="ＭＳ Ｐゴシック" charset="-128"/>
            </a:endParaRPr>
          </a:p>
          <a:p>
            <a:pPr>
              <a:lnSpc>
                <a:spcPct val="90000"/>
              </a:lnSpc>
              <a:buFont typeface="Wingdings" pitchFamily="2" charset="2"/>
              <a:buChar char="l"/>
            </a:pPr>
            <a:r>
              <a:rPr lang="ja-JP" altLang="en-US" sz="1800" smtClean="0">
                <a:latin typeface="ＭＳ Ｐゴシック" charset="-128"/>
                <a:ea typeface="ＭＳ Ｐゴシック" charset="-128"/>
              </a:rPr>
              <a:t>検索の例４（意匠検索）</a:t>
            </a:r>
            <a:endParaRPr lang="en-US" altLang="ja-JP" sz="1800" smtClean="0">
              <a:latin typeface="ＭＳ Ｐゴシック" charset="-128"/>
              <a:ea typeface="ＭＳ Ｐゴシック" charset="-128"/>
            </a:endParaRPr>
          </a:p>
          <a:p>
            <a:pPr>
              <a:lnSpc>
                <a:spcPct val="90000"/>
              </a:lnSpc>
              <a:buFont typeface="Wingdings" pitchFamily="2" charset="2"/>
              <a:buNone/>
            </a:pPr>
            <a:r>
              <a:rPr lang="ja-JP" altLang="en-US" sz="2400" smtClean="0">
                <a:latin typeface="ＭＳ Ｐゴシック" charset="-128"/>
                <a:ea typeface="ＭＳ Ｐゴシック" charset="-128"/>
              </a:rPr>
              <a:t>３－４　　先行技術文献調査用サイトへのアクセス</a:t>
            </a:r>
            <a:endParaRPr lang="ja-JP" altLang="en-US" sz="1800" smtClean="0">
              <a:latin typeface="ＭＳ Ｐゴシック" charset="-128"/>
              <a:ea typeface="ＭＳ Ｐゴシック" charset="-128"/>
            </a:endParaRPr>
          </a:p>
          <a:p>
            <a:pPr>
              <a:lnSpc>
                <a:spcPct val="90000"/>
              </a:lnSpc>
            </a:pPr>
            <a:endParaRPr lang="ja-JP" altLang="en-US" sz="2000" smtClean="0">
              <a:latin typeface="ＭＳ Ｐゴシック" charset="-128"/>
              <a:ea typeface="ＭＳ Ｐゴシック" charset="-128"/>
            </a:endParaRPr>
          </a:p>
        </p:txBody>
      </p:sp>
      <p:pic>
        <p:nvPicPr>
          <p:cNvPr id="91139"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2F1DB9E2-D06C-45AA-8E47-2DEFA209553E}" type="slidenum">
              <a:rPr lang="en-US" altLang="ja-JP"/>
              <a:pPr>
                <a:defRPr/>
              </a:pPr>
              <a:t>6</a:t>
            </a:fld>
            <a:endParaRPr lang="en-US" altLang="ja-JP"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タイトル 3"/>
          <p:cNvSpPr>
            <a:spLocks noGrp="1"/>
          </p:cNvSpPr>
          <p:nvPr>
            <p:ph type="title"/>
          </p:nvPr>
        </p:nvSpPr>
        <p:spPr>
          <a:xfrm>
            <a:off x="1395413" y="333375"/>
            <a:ext cx="8670925" cy="431800"/>
          </a:xfrm>
        </p:spPr>
        <p:txBody>
          <a:bodyPr/>
          <a:lstStyle/>
          <a:p>
            <a:r>
              <a:rPr lang="ja-JP" altLang="en-US" smtClean="0">
                <a:latin typeface="ＭＳ Ｐゴシック" charset="-128"/>
                <a:ea typeface="ＭＳ Ｐゴシック" charset="-128"/>
              </a:rPr>
              <a:t>　検索の例４（意匠検索）</a:t>
            </a:r>
          </a:p>
        </p:txBody>
      </p:sp>
      <p:grpSp>
        <p:nvGrpSpPr>
          <p:cNvPr id="201730" name="グループ化 1"/>
          <p:cNvGrpSpPr>
            <a:grpSpLocks/>
          </p:cNvGrpSpPr>
          <p:nvPr/>
        </p:nvGrpSpPr>
        <p:grpSpPr bwMode="auto">
          <a:xfrm>
            <a:off x="560388" y="1557338"/>
            <a:ext cx="9001125" cy="4987925"/>
            <a:chOff x="272482" y="741473"/>
            <a:chExt cx="9323896" cy="5445215"/>
          </a:xfrm>
        </p:grpSpPr>
        <p:pic>
          <p:nvPicPr>
            <p:cNvPr id="201734" name="Picture 2"/>
            <p:cNvPicPr>
              <a:picLocks noChangeAspect="1" noChangeArrowheads="1"/>
            </p:cNvPicPr>
            <p:nvPr/>
          </p:nvPicPr>
          <p:blipFill>
            <a:blip r:embed="rId3"/>
            <a:srcRect/>
            <a:stretch>
              <a:fillRect/>
            </a:stretch>
          </p:blipFill>
          <p:spPr bwMode="auto">
            <a:xfrm>
              <a:off x="427524" y="741473"/>
              <a:ext cx="3310549" cy="4396741"/>
            </a:xfrm>
            <a:prstGeom prst="rect">
              <a:avLst/>
            </a:prstGeom>
            <a:noFill/>
            <a:ln w="9525">
              <a:noFill/>
              <a:miter lim="800000"/>
              <a:headEnd/>
              <a:tailEnd/>
            </a:ln>
          </p:spPr>
        </p:pic>
        <p:cxnSp>
          <p:nvCxnSpPr>
            <p:cNvPr id="10" name="カギ線コネクタ 9"/>
            <p:cNvCxnSpPr/>
            <p:nvPr/>
          </p:nvCxnSpPr>
          <p:spPr>
            <a:xfrm>
              <a:off x="818431" y="1436422"/>
              <a:ext cx="3431917" cy="1800630"/>
            </a:xfrm>
            <a:prstGeom prst="bentConnector3">
              <a:avLst/>
            </a:prstGeom>
            <a:ln w="1905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四角形吹き出し 12"/>
            <p:cNvSpPr/>
            <p:nvPr/>
          </p:nvSpPr>
          <p:spPr>
            <a:xfrm>
              <a:off x="272482" y="5611318"/>
              <a:ext cx="2908989" cy="575370"/>
            </a:xfrm>
            <a:prstGeom prst="wedgeRectCallout">
              <a:avLst>
                <a:gd name="adj1" fmla="val -31919"/>
                <a:gd name="adj2" fmla="val -749721"/>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100" b="1" dirty="0">
                  <a:solidFill>
                    <a:prstClr val="black"/>
                  </a:solidFill>
                  <a:latin typeface="ＭＳ Ｐゴシック" pitchFamily="50" charset="-128"/>
                  <a:ea typeface="ＭＳ Ｐゴシック" pitchFamily="50" charset="-128"/>
                </a:rPr>
                <a:t>一覧表示画面のいずれかをクリックすると、その意匠の詳細が表示される。</a:t>
              </a:r>
              <a:endParaRPr lang="en-US" altLang="ja-JP" sz="1100" b="1" dirty="0">
                <a:solidFill>
                  <a:prstClr val="black"/>
                </a:solidFill>
                <a:latin typeface="ＭＳ Ｐゴシック" pitchFamily="50" charset="-128"/>
                <a:ea typeface="ＭＳ Ｐゴシック" pitchFamily="50" charset="-128"/>
              </a:endParaRPr>
            </a:p>
            <a:p>
              <a:pPr algn="ctr">
                <a:defRPr/>
              </a:pPr>
              <a:endParaRPr lang="ja-JP" altLang="en-US" sz="1100" b="1" dirty="0">
                <a:solidFill>
                  <a:prstClr val="black"/>
                </a:solidFill>
              </a:endParaRPr>
            </a:p>
          </p:txBody>
        </p:sp>
        <p:pic>
          <p:nvPicPr>
            <p:cNvPr id="201737" name="Picture 2"/>
            <p:cNvPicPr>
              <a:picLocks noChangeAspect="1" noChangeArrowheads="1"/>
            </p:cNvPicPr>
            <p:nvPr/>
          </p:nvPicPr>
          <p:blipFill>
            <a:blip r:embed="rId4"/>
            <a:srcRect/>
            <a:stretch>
              <a:fillRect/>
            </a:stretch>
          </p:blipFill>
          <p:spPr bwMode="auto">
            <a:xfrm>
              <a:off x="4250923" y="2337289"/>
              <a:ext cx="5345455" cy="2800922"/>
            </a:xfrm>
            <a:prstGeom prst="rect">
              <a:avLst/>
            </a:prstGeom>
            <a:noFill/>
            <a:ln w="9525">
              <a:noFill/>
              <a:miter lim="800000"/>
              <a:headEnd/>
              <a:tailEnd/>
            </a:ln>
          </p:spPr>
        </p:pic>
        <p:sp>
          <p:nvSpPr>
            <p:cNvPr id="4" name="四角形吹き出し 3"/>
            <p:cNvSpPr/>
            <p:nvPr/>
          </p:nvSpPr>
          <p:spPr>
            <a:xfrm>
              <a:off x="4960740" y="1101946"/>
              <a:ext cx="2640948" cy="575370"/>
            </a:xfrm>
            <a:prstGeom prst="wedgeRectCallout">
              <a:avLst>
                <a:gd name="adj1" fmla="val 14964"/>
                <a:gd name="adj2" fmla="val 20862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prstClr val="black"/>
                  </a:solidFill>
                  <a:latin typeface="ＭＳ Ｐゴシック" pitchFamily="50" charset="-128"/>
                  <a:ea typeface="ＭＳ Ｐゴシック" pitchFamily="50" charset="-128"/>
                </a:rPr>
                <a:t>意匠権者や出願日、登録日などの詳細情報が表示される。</a:t>
              </a:r>
              <a:endParaRPr lang="en-US" altLang="ja-JP" sz="1100" b="1" dirty="0">
                <a:solidFill>
                  <a:prstClr val="black"/>
                </a:solidFill>
                <a:latin typeface="ＭＳ Ｐゴシック" pitchFamily="50" charset="-128"/>
                <a:ea typeface="ＭＳ Ｐゴシック" pitchFamily="50" charset="-128"/>
              </a:endParaRPr>
            </a:p>
            <a:p>
              <a:pPr algn="ctr">
                <a:defRPr/>
              </a:pPr>
              <a:r>
                <a:rPr lang="ja-JP" altLang="en-US" sz="1100" b="1" dirty="0">
                  <a:solidFill>
                    <a:prstClr val="black"/>
                  </a:solidFill>
                  <a:latin typeface="ＭＳ Ｐゴシック" pitchFamily="50" charset="-128"/>
                  <a:ea typeface="ＭＳ Ｐゴシック" pitchFamily="50" charset="-128"/>
                </a:rPr>
                <a:t>（公報表示や経過情報も表示可能）</a:t>
              </a:r>
            </a:p>
          </p:txBody>
        </p:sp>
      </p:grpSp>
      <p:sp>
        <p:nvSpPr>
          <p:cNvPr id="8" name="右矢印 7"/>
          <p:cNvSpPr/>
          <p:nvPr/>
        </p:nvSpPr>
        <p:spPr>
          <a:xfrm rot="13842777">
            <a:off x="1066006" y="2340769"/>
            <a:ext cx="534988" cy="1968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1732"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３－３</a:t>
            </a:r>
          </a:p>
        </p:txBody>
      </p:sp>
      <p:sp>
        <p:nvSpPr>
          <p:cNvPr id="2" name="スライド番号プレースホルダー 1"/>
          <p:cNvSpPr>
            <a:spLocks noGrp="1"/>
          </p:cNvSpPr>
          <p:nvPr>
            <p:ph type="sldNum" sz="quarter" idx="12"/>
          </p:nvPr>
        </p:nvSpPr>
        <p:spPr>
          <a:xfrm>
            <a:off x="9315450" y="6497638"/>
            <a:ext cx="577850" cy="244475"/>
          </a:xfrm>
        </p:spPr>
        <p:txBody>
          <a:bodyPr>
            <a:normAutofit fontScale="85000" lnSpcReduction="20000"/>
          </a:bodyPr>
          <a:lstStyle/>
          <a:p>
            <a:pPr>
              <a:defRPr/>
            </a:pPr>
            <a:fld id="{53D6565C-4E1F-4748-929F-B507441057BA}" type="slidenum">
              <a:rPr lang="en-US" altLang="ja-JP"/>
              <a:pPr>
                <a:defRPr/>
              </a:pPr>
              <a:t>60</a:t>
            </a:fld>
            <a:endParaRPr lang="en-US" altLang="ja-JP"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タイトル 1"/>
          <p:cNvSpPr>
            <a:spLocks noGrp="1"/>
          </p:cNvSpPr>
          <p:nvPr>
            <p:ph type="title"/>
          </p:nvPr>
        </p:nvSpPr>
        <p:spPr>
          <a:xfrm>
            <a:off x="849313" y="0"/>
            <a:ext cx="8832850" cy="990600"/>
          </a:xfrm>
        </p:spPr>
        <p:txBody>
          <a:bodyPr/>
          <a:lstStyle/>
          <a:p>
            <a:r>
              <a:rPr lang="ja-JP" altLang="en-US" smtClean="0">
                <a:latin typeface="ＭＳ Ｐゴシック" charset="-128"/>
                <a:ea typeface="ＭＳ Ｐゴシック" charset="-128"/>
              </a:rPr>
              <a:t>　第３時限　目次</a:t>
            </a:r>
          </a:p>
        </p:txBody>
      </p:sp>
      <p:sp>
        <p:nvSpPr>
          <p:cNvPr id="203778" name="Rectangle 6"/>
          <p:cNvSpPr>
            <a:spLocks noGrp="1"/>
          </p:cNvSpPr>
          <p:nvPr>
            <p:ph type="body" idx="4294967295"/>
          </p:nvPr>
        </p:nvSpPr>
        <p:spPr>
          <a:xfrm>
            <a:off x="2649538" y="1700213"/>
            <a:ext cx="6983412" cy="4897437"/>
          </a:xfrm>
          <a:ln>
            <a:solidFill>
              <a:schemeClr val="accent2"/>
            </a:solidFill>
          </a:ln>
        </p:spPr>
        <p:txBody>
          <a:bodyPr/>
          <a:lstStyle/>
          <a:p>
            <a:pPr>
              <a:lnSpc>
                <a:spcPct val="80000"/>
              </a:lnSpc>
              <a:buFont typeface="Wingdings" pitchFamily="2" charset="2"/>
              <a:buNone/>
            </a:pPr>
            <a:r>
              <a:rPr lang="ja-JP" altLang="en-US" sz="2800" smtClean="0">
                <a:latin typeface="ＭＳ Ｐゴシック" charset="-128"/>
                <a:ea typeface="ＭＳ Ｐゴシック" charset="-128"/>
              </a:rPr>
              <a:t>３－１　研究ノート</a:t>
            </a:r>
          </a:p>
          <a:p>
            <a:pPr>
              <a:lnSpc>
                <a:spcPct val="80000"/>
              </a:lnSpc>
              <a:buFont typeface="Wingdings" pitchFamily="2" charset="2"/>
              <a:buChar char="l"/>
            </a:pPr>
            <a:r>
              <a:rPr lang="ja-JP" altLang="en-US" sz="2000" smtClean="0">
                <a:latin typeface="ＭＳ Ｐゴシック" charset="-128"/>
                <a:ea typeface="ＭＳ Ｐゴシック" charset="-128"/>
              </a:rPr>
              <a:t>研究ノートとは</a:t>
            </a:r>
          </a:p>
          <a:p>
            <a:pPr>
              <a:lnSpc>
                <a:spcPct val="80000"/>
              </a:lnSpc>
              <a:buFont typeface="Wingdings" pitchFamily="2" charset="2"/>
              <a:buChar char="l"/>
            </a:pPr>
            <a:r>
              <a:rPr lang="ja-JP" altLang="en-US" sz="2000" smtClean="0">
                <a:latin typeface="ＭＳ Ｐゴシック" charset="-128"/>
                <a:ea typeface="ＭＳ Ｐゴシック" charset="-128"/>
              </a:rPr>
              <a:t>研究ノートの必要性</a:t>
            </a:r>
            <a:endParaRPr lang="ja-JP" altLang="en-US" sz="2400" smtClean="0">
              <a:latin typeface="ＭＳ Ｐゴシック" charset="-128"/>
              <a:ea typeface="ＭＳ Ｐゴシック" charset="-128"/>
            </a:endParaRPr>
          </a:p>
          <a:p>
            <a:pPr>
              <a:lnSpc>
                <a:spcPct val="80000"/>
              </a:lnSpc>
              <a:buFont typeface="Wingdings" pitchFamily="2" charset="2"/>
              <a:buNone/>
            </a:pPr>
            <a:r>
              <a:rPr lang="ja-JP" altLang="en-US" sz="2800" smtClean="0">
                <a:latin typeface="ＭＳ Ｐゴシック" charset="-128"/>
                <a:ea typeface="ＭＳ Ｐゴシック" charset="-128"/>
              </a:rPr>
              <a:t>３－２　先行技術文献調査</a:t>
            </a:r>
            <a:endParaRPr lang="ja-JP" altLang="en-US" sz="3300" smtClean="0">
              <a:latin typeface="ＭＳ Ｐゴシック" charset="-128"/>
              <a:ea typeface="ＭＳ Ｐゴシック" charset="-128"/>
            </a:endParaRPr>
          </a:p>
          <a:p>
            <a:pPr>
              <a:lnSpc>
                <a:spcPct val="80000"/>
              </a:lnSpc>
              <a:buFont typeface="Wingdings" pitchFamily="2" charset="2"/>
              <a:buChar char="l"/>
            </a:pPr>
            <a:r>
              <a:rPr lang="ja-JP" altLang="en-US" sz="2000" smtClean="0">
                <a:latin typeface="ＭＳ Ｐゴシック" charset="-128"/>
                <a:ea typeface="ＭＳ Ｐゴシック" charset="-128"/>
              </a:rPr>
              <a:t>先行技術文献調査とは</a:t>
            </a:r>
            <a:endParaRPr lang="en-US" altLang="ja-JP" sz="2000" smtClean="0">
              <a:latin typeface="ＭＳ Ｐゴシック" charset="-128"/>
              <a:ea typeface="ＭＳ Ｐゴシック" charset="-128"/>
            </a:endParaRPr>
          </a:p>
          <a:p>
            <a:pPr>
              <a:lnSpc>
                <a:spcPct val="80000"/>
              </a:lnSpc>
              <a:buFont typeface="Wingdings" pitchFamily="2" charset="2"/>
              <a:buChar char="l"/>
            </a:pPr>
            <a:r>
              <a:rPr lang="ja-JP" altLang="en-US" sz="2000" smtClean="0">
                <a:latin typeface="ＭＳ Ｐゴシック" charset="-128"/>
                <a:ea typeface="ＭＳ Ｐゴシック" charset="-128"/>
              </a:rPr>
              <a:t>先行技術文献調査の必要性</a:t>
            </a:r>
            <a:endParaRPr lang="en-US" altLang="ja-JP" sz="2000" smtClean="0">
              <a:latin typeface="ＭＳ Ｐゴシック" charset="-128"/>
              <a:ea typeface="ＭＳ Ｐゴシック" charset="-128"/>
            </a:endParaRPr>
          </a:p>
          <a:p>
            <a:pPr>
              <a:lnSpc>
                <a:spcPct val="80000"/>
              </a:lnSpc>
              <a:buFont typeface="Wingdings" pitchFamily="2" charset="2"/>
              <a:buChar char="l"/>
            </a:pPr>
            <a:r>
              <a:rPr lang="ja-JP" altLang="en-US" sz="2000" smtClean="0">
                <a:latin typeface="ＭＳ Ｐゴシック" charset="-128"/>
                <a:ea typeface="ＭＳ Ｐゴシック" charset="-128"/>
              </a:rPr>
              <a:t>先行技術文献調査</a:t>
            </a:r>
          </a:p>
          <a:p>
            <a:pPr>
              <a:lnSpc>
                <a:spcPct val="80000"/>
              </a:lnSpc>
              <a:buFont typeface="Wingdings" pitchFamily="2" charset="2"/>
              <a:buNone/>
            </a:pPr>
            <a:r>
              <a:rPr lang="ja-JP" altLang="en-US" sz="2800" smtClean="0">
                <a:latin typeface="ＭＳ Ｐゴシック" charset="-128"/>
                <a:ea typeface="ＭＳ Ｐゴシック" charset="-128"/>
              </a:rPr>
              <a:t>３－３　　先行技術文献調査の具体例</a:t>
            </a:r>
          </a:p>
          <a:p>
            <a:pPr>
              <a:lnSpc>
                <a:spcPct val="80000"/>
              </a:lnSpc>
              <a:buFont typeface="Wingdings" pitchFamily="2" charset="2"/>
              <a:buChar char="l"/>
            </a:pPr>
            <a:r>
              <a:rPr lang="ja-JP" altLang="en-US" sz="2000" smtClean="0">
                <a:latin typeface="ＭＳ Ｐゴシック" charset="-128"/>
                <a:ea typeface="ＭＳ Ｐゴシック" charset="-128"/>
              </a:rPr>
              <a:t>検索の例１（特許検索）</a:t>
            </a:r>
            <a:endParaRPr lang="en-US" altLang="ja-JP" sz="2000" smtClean="0">
              <a:latin typeface="ＭＳ Ｐゴシック" charset="-128"/>
              <a:ea typeface="ＭＳ Ｐゴシック" charset="-128"/>
            </a:endParaRPr>
          </a:p>
          <a:p>
            <a:pPr>
              <a:lnSpc>
                <a:spcPct val="80000"/>
              </a:lnSpc>
              <a:buFont typeface="Wingdings" pitchFamily="2" charset="2"/>
              <a:buChar char="l"/>
            </a:pPr>
            <a:r>
              <a:rPr lang="ja-JP" altLang="en-US" sz="2000" smtClean="0">
                <a:latin typeface="ＭＳ Ｐゴシック" charset="-128"/>
                <a:ea typeface="ＭＳ Ｐゴシック" charset="-128"/>
              </a:rPr>
              <a:t>検索の例２（特許検索）</a:t>
            </a:r>
            <a:endParaRPr lang="en-US" altLang="ja-JP" sz="2000" smtClean="0">
              <a:latin typeface="ＭＳ Ｐゴシック" charset="-128"/>
              <a:ea typeface="ＭＳ Ｐゴシック" charset="-128"/>
            </a:endParaRPr>
          </a:p>
          <a:p>
            <a:pPr>
              <a:lnSpc>
                <a:spcPct val="80000"/>
              </a:lnSpc>
              <a:buFont typeface="Wingdings" pitchFamily="2" charset="2"/>
              <a:buChar char="l"/>
            </a:pPr>
            <a:r>
              <a:rPr lang="ja-JP" altLang="en-US" sz="2000" smtClean="0">
                <a:latin typeface="ＭＳ Ｐゴシック" charset="-128"/>
                <a:ea typeface="ＭＳ Ｐゴシック" charset="-128"/>
              </a:rPr>
              <a:t>検索の例３（商標検索）</a:t>
            </a:r>
            <a:endParaRPr lang="en-US" altLang="ja-JP" sz="2000" smtClean="0">
              <a:latin typeface="ＭＳ Ｐゴシック" charset="-128"/>
              <a:ea typeface="ＭＳ Ｐゴシック" charset="-128"/>
            </a:endParaRPr>
          </a:p>
          <a:p>
            <a:pPr>
              <a:lnSpc>
                <a:spcPct val="80000"/>
              </a:lnSpc>
              <a:buFont typeface="Wingdings" pitchFamily="2" charset="2"/>
              <a:buChar char="l"/>
            </a:pPr>
            <a:r>
              <a:rPr lang="ja-JP" altLang="en-US" sz="2000" smtClean="0">
                <a:latin typeface="ＭＳ Ｐゴシック" charset="-128"/>
                <a:ea typeface="ＭＳ Ｐゴシック" charset="-128"/>
              </a:rPr>
              <a:t>検索の例４（意匠検索）</a:t>
            </a:r>
            <a:endParaRPr lang="en-US" altLang="ja-JP" sz="2000" smtClean="0">
              <a:latin typeface="ＭＳ Ｐゴシック" charset="-128"/>
              <a:ea typeface="ＭＳ Ｐゴシック" charset="-128"/>
            </a:endParaRPr>
          </a:p>
          <a:p>
            <a:pPr>
              <a:lnSpc>
                <a:spcPct val="80000"/>
              </a:lnSpc>
              <a:buFont typeface="Wingdings" pitchFamily="2" charset="2"/>
              <a:buNone/>
            </a:pPr>
            <a:r>
              <a:rPr lang="ja-JP" altLang="en-US" sz="2800" smtClean="0">
                <a:solidFill>
                  <a:srgbClr val="FF0000"/>
                </a:solidFill>
                <a:latin typeface="ＭＳ Ｐゴシック" charset="-128"/>
                <a:ea typeface="ＭＳ Ｐゴシック" charset="-128"/>
              </a:rPr>
              <a:t>３－４　　外国の先行技術文献調査用サイト</a:t>
            </a:r>
          </a:p>
          <a:p>
            <a:pPr>
              <a:lnSpc>
                <a:spcPct val="80000"/>
              </a:lnSpc>
            </a:pPr>
            <a:endParaRPr lang="ja-JP" altLang="en-US" sz="2400" smtClean="0">
              <a:latin typeface="ＭＳ Ｐゴシック" charset="-128"/>
              <a:ea typeface="ＭＳ Ｐゴシック" charset="-128"/>
            </a:endParaRPr>
          </a:p>
        </p:txBody>
      </p:sp>
      <p:pic>
        <p:nvPicPr>
          <p:cNvPr id="203779"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2" name="スライド番号プレースホルダー 1"/>
          <p:cNvSpPr>
            <a:spLocks noGrp="1"/>
          </p:cNvSpPr>
          <p:nvPr>
            <p:ph type="sldNum" sz="quarter" idx="12"/>
          </p:nvPr>
        </p:nvSpPr>
        <p:spPr>
          <a:xfrm>
            <a:off x="9344025" y="6569075"/>
            <a:ext cx="577850" cy="244475"/>
          </a:xfrm>
        </p:spPr>
        <p:txBody>
          <a:bodyPr>
            <a:normAutofit fontScale="85000" lnSpcReduction="20000"/>
          </a:bodyPr>
          <a:lstStyle/>
          <a:p>
            <a:pPr>
              <a:defRPr/>
            </a:pPr>
            <a:fld id="{7CC5EE99-6716-405E-A372-B8A1CEC28543}" type="slidenum">
              <a:rPr lang="en-US" altLang="ja-JP"/>
              <a:pPr>
                <a:defRPr/>
              </a:pPr>
              <a:t>61</a:t>
            </a:fld>
            <a:endParaRPr lang="en-US" altLang="ja-JP"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タイトル 1"/>
          <p:cNvSpPr>
            <a:spLocks noGrp="1"/>
          </p:cNvSpPr>
          <p:nvPr>
            <p:ph type="title"/>
          </p:nvPr>
        </p:nvSpPr>
        <p:spPr>
          <a:xfrm>
            <a:off x="1423988" y="23813"/>
            <a:ext cx="8832850" cy="990600"/>
          </a:xfrm>
        </p:spPr>
        <p:txBody>
          <a:bodyPr/>
          <a:lstStyle/>
          <a:p>
            <a:r>
              <a:rPr lang="ja-JP" altLang="en-US" smtClean="0">
                <a:latin typeface="ＭＳ Ｐゴシック" charset="-128"/>
                <a:ea typeface="ＭＳ Ｐゴシック" charset="-128"/>
              </a:rPr>
              <a:t>米国における特許情報のアクセス</a:t>
            </a:r>
          </a:p>
        </p:txBody>
      </p:sp>
      <p:pic>
        <p:nvPicPr>
          <p:cNvPr id="205826" name="Picture 2"/>
          <p:cNvPicPr>
            <a:picLocks noChangeAspect="1" noChangeArrowheads="1"/>
          </p:cNvPicPr>
          <p:nvPr/>
        </p:nvPicPr>
        <p:blipFill>
          <a:blip r:embed="rId3"/>
          <a:srcRect/>
          <a:stretch>
            <a:fillRect/>
          </a:stretch>
        </p:blipFill>
        <p:spPr bwMode="auto">
          <a:xfrm>
            <a:off x="1017588" y="1196975"/>
            <a:ext cx="7315200" cy="5054600"/>
          </a:xfrm>
          <a:prstGeom prst="rect">
            <a:avLst/>
          </a:prstGeom>
          <a:noFill/>
          <a:ln w="9525">
            <a:noFill/>
            <a:miter lim="800000"/>
            <a:headEnd/>
            <a:tailEnd/>
          </a:ln>
        </p:spPr>
      </p:pic>
      <p:sp>
        <p:nvSpPr>
          <p:cNvPr id="205827" name="正方形/長方形 2"/>
          <p:cNvSpPr>
            <a:spLocks noChangeArrowheads="1"/>
          </p:cNvSpPr>
          <p:nvPr/>
        </p:nvSpPr>
        <p:spPr bwMode="auto">
          <a:xfrm>
            <a:off x="2720975" y="6381750"/>
            <a:ext cx="2389188" cy="368300"/>
          </a:xfrm>
          <a:prstGeom prst="rect">
            <a:avLst/>
          </a:prstGeom>
          <a:noFill/>
          <a:ln w="9525">
            <a:noFill/>
            <a:miter lim="800000"/>
            <a:headEnd/>
            <a:tailEnd/>
          </a:ln>
        </p:spPr>
        <p:txBody>
          <a:bodyPr wrap="none">
            <a:spAutoFit/>
          </a:bodyPr>
          <a:lstStyle/>
          <a:p>
            <a:r>
              <a:rPr lang="en-US" altLang="ja-JP">
                <a:latin typeface="ＭＳ Ｐゴシック" charset="-128"/>
                <a:ea typeface="ＭＳ Ｐゴシック" charset="-128"/>
              </a:rPr>
              <a:t>http://patft.uspto.gov</a:t>
            </a:r>
            <a:r>
              <a:rPr lang="en-US" altLang="ja-JP"/>
              <a:t>/</a:t>
            </a:r>
            <a:endParaRPr lang="ja-JP" altLang="en-US"/>
          </a:p>
        </p:txBody>
      </p:sp>
      <p:sp>
        <p:nvSpPr>
          <p:cNvPr id="205828"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３－４</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D6D21299-4A53-46C9-A19C-AE9821FD69E3}" type="slidenum">
              <a:rPr lang="en-US" altLang="ja-JP"/>
              <a:pPr>
                <a:defRPr/>
              </a:pPr>
              <a:t>62</a:t>
            </a:fld>
            <a:endParaRPr lang="en-US" altLang="ja-JP"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タイトル 1"/>
          <p:cNvSpPr>
            <a:spLocks noGrp="1"/>
          </p:cNvSpPr>
          <p:nvPr>
            <p:ph type="title"/>
          </p:nvPr>
        </p:nvSpPr>
        <p:spPr>
          <a:xfrm>
            <a:off x="1352550" y="23813"/>
            <a:ext cx="9072563" cy="990600"/>
          </a:xfrm>
        </p:spPr>
        <p:txBody>
          <a:bodyPr/>
          <a:lstStyle/>
          <a:p>
            <a:r>
              <a:rPr lang="ja-JP" altLang="en-US" sz="3200" smtClean="0">
                <a:latin typeface="ＭＳ Ｐゴシック" charset="-128"/>
                <a:ea typeface="ＭＳ Ｐゴシック" charset="-128"/>
              </a:rPr>
              <a:t>欧州特許庁における特許情報のアクセス</a:t>
            </a:r>
          </a:p>
        </p:txBody>
      </p:sp>
      <p:pic>
        <p:nvPicPr>
          <p:cNvPr id="207874" name="Picture 2"/>
          <p:cNvPicPr>
            <a:picLocks noChangeAspect="1" noChangeArrowheads="1"/>
          </p:cNvPicPr>
          <p:nvPr/>
        </p:nvPicPr>
        <p:blipFill>
          <a:blip r:embed="rId3"/>
          <a:srcRect/>
          <a:stretch>
            <a:fillRect/>
          </a:stretch>
        </p:blipFill>
        <p:spPr bwMode="auto">
          <a:xfrm>
            <a:off x="654050" y="1233488"/>
            <a:ext cx="7827963" cy="5003800"/>
          </a:xfrm>
          <a:prstGeom prst="rect">
            <a:avLst/>
          </a:prstGeom>
          <a:noFill/>
          <a:ln w="9525">
            <a:noFill/>
            <a:miter lim="800000"/>
            <a:headEnd/>
            <a:tailEnd/>
          </a:ln>
        </p:spPr>
      </p:pic>
      <p:sp>
        <p:nvSpPr>
          <p:cNvPr id="207875" name="正方形/長方形 2"/>
          <p:cNvSpPr>
            <a:spLocks noChangeArrowheads="1"/>
          </p:cNvSpPr>
          <p:nvPr/>
        </p:nvSpPr>
        <p:spPr bwMode="auto">
          <a:xfrm>
            <a:off x="920750" y="6453188"/>
            <a:ext cx="8280400" cy="369887"/>
          </a:xfrm>
          <a:prstGeom prst="rect">
            <a:avLst/>
          </a:prstGeom>
          <a:noFill/>
          <a:ln w="9525">
            <a:noFill/>
            <a:miter lim="800000"/>
            <a:headEnd/>
            <a:tailEnd/>
          </a:ln>
        </p:spPr>
        <p:txBody>
          <a:bodyPr>
            <a:spAutoFit/>
          </a:bodyPr>
          <a:lstStyle/>
          <a:p>
            <a:r>
              <a:rPr lang="en-US" altLang="ja-JP">
                <a:latin typeface="ＭＳ Ｐゴシック" charset="-128"/>
                <a:ea typeface="ＭＳ Ｐゴシック" charset="-128"/>
              </a:rPr>
              <a:t>http://worldwide.espacenet.com/quickSearch?locale=en_EP</a:t>
            </a:r>
            <a:endParaRPr lang="ja-JP" altLang="en-US">
              <a:latin typeface="ＭＳ Ｐゴシック" charset="-128"/>
              <a:ea typeface="ＭＳ Ｐゴシック" charset="-128"/>
            </a:endParaRPr>
          </a:p>
        </p:txBody>
      </p:sp>
      <p:sp>
        <p:nvSpPr>
          <p:cNvPr id="207876"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３－４</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D363A8C0-9F6A-4566-9092-5E5B8E65CAD0}" type="slidenum">
              <a:rPr lang="en-US" altLang="ja-JP"/>
              <a:pPr>
                <a:defRPr/>
              </a:pPr>
              <a:t>63</a:t>
            </a:fld>
            <a:endParaRPr lang="en-US" altLang="ja-JP"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タイトル 1"/>
          <p:cNvSpPr>
            <a:spLocks noGrp="1"/>
          </p:cNvSpPr>
          <p:nvPr>
            <p:ph type="title"/>
          </p:nvPr>
        </p:nvSpPr>
        <p:spPr>
          <a:xfrm>
            <a:off x="1497013" y="34925"/>
            <a:ext cx="8832850" cy="990600"/>
          </a:xfrm>
        </p:spPr>
        <p:txBody>
          <a:bodyPr/>
          <a:lstStyle/>
          <a:p>
            <a:r>
              <a:rPr lang="ja-JP" altLang="en-US" smtClean="0">
                <a:latin typeface="ＭＳ Ｐゴシック" charset="-128"/>
                <a:ea typeface="ＭＳ Ｐゴシック" charset="-128"/>
              </a:rPr>
              <a:t>中国における特許情報のアクセス</a:t>
            </a:r>
          </a:p>
        </p:txBody>
      </p:sp>
      <p:pic>
        <p:nvPicPr>
          <p:cNvPr id="209922" name="Picture 2"/>
          <p:cNvPicPr>
            <a:picLocks noChangeAspect="1" noChangeArrowheads="1"/>
          </p:cNvPicPr>
          <p:nvPr/>
        </p:nvPicPr>
        <p:blipFill>
          <a:blip r:embed="rId3"/>
          <a:srcRect/>
          <a:stretch>
            <a:fillRect/>
          </a:stretch>
        </p:blipFill>
        <p:spPr bwMode="auto">
          <a:xfrm>
            <a:off x="1065213" y="1125538"/>
            <a:ext cx="7056437" cy="4856162"/>
          </a:xfrm>
          <a:prstGeom prst="rect">
            <a:avLst/>
          </a:prstGeom>
          <a:noFill/>
          <a:ln w="9525">
            <a:noFill/>
            <a:miter lim="800000"/>
            <a:headEnd/>
            <a:tailEnd/>
          </a:ln>
        </p:spPr>
      </p:pic>
      <p:sp>
        <p:nvSpPr>
          <p:cNvPr id="209923" name="正方形/長方形 2"/>
          <p:cNvSpPr>
            <a:spLocks noChangeArrowheads="1"/>
          </p:cNvSpPr>
          <p:nvPr/>
        </p:nvSpPr>
        <p:spPr bwMode="auto">
          <a:xfrm>
            <a:off x="1281113" y="6165850"/>
            <a:ext cx="7429500" cy="368300"/>
          </a:xfrm>
          <a:prstGeom prst="rect">
            <a:avLst/>
          </a:prstGeom>
          <a:noFill/>
          <a:ln w="9525">
            <a:noFill/>
            <a:miter lim="800000"/>
            <a:headEnd/>
            <a:tailEnd/>
          </a:ln>
        </p:spPr>
        <p:txBody>
          <a:bodyPr>
            <a:spAutoFit/>
          </a:bodyPr>
          <a:lstStyle/>
          <a:p>
            <a:r>
              <a:rPr lang="en-US" altLang="ja-JP">
                <a:latin typeface="ＭＳ Ｐゴシック" charset="-128"/>
                <a:ea typeface="ＭＳ Ｐゴシック" charset="-128"/>
              </a:rPr>
              <a:t>http://</a:t>
            </a:r>
            <a:r>
              <a:rPr lang="en-US" altLang="ja-JP"/>
              <a:t>english.cnipr.com/sipo_EN/search/tabSearch.do?method=init</a:t>
            </a:r>
            <a:endParaRPr lang="ja-JP" altLang="en-US">
              <a:latin typeface="ＭＳ Ｐゴシック" charset="-128"/>
              <a:ea typeface="ＭＳ Ｐゴシック" charset="-128"/>
            </a:endParaRPr>
          </a:p>
        </p:txBody>
      </p:sp>
      <p:sp>
        <p:nvSpPr>
          <p:cNvPr id="209924"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３－４</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75EEBD5F-84EB-47E2-B255-8EE6927934E9}" type="slidenum">
              <a:rPr lang="en-US" altLang="ja-JP"/>
              <a:pPr>
                <a:defRPr/>
              </a:pPr>
              <a:t>64</a:t>
            </a:fld>
            <a:endParaRPr lang="en-US" altLang="ja-JP"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タイトル 1"/>
          <p:cNvSpPr>
            <a:spLocks noGrp="1"/>
          </p:cNvSpPr>
          <p:nvPr>
            <p:ph type="title"/>
          </p:nvPr>
        </p:nvSpPr>
        <p:spPr>
          <a:xfrm>
            <a:off x="1639888" y="23813"/>
            <a:ext cx="8832850" cy="990600"/>
          </a:xfrm>
        </p:spPr>
        <p:txBody>
          <a:bodyPr/>
          <a:lstStyle/>
          <a:p>
            <a:r>
              <a:rPr lang="ja-JP" altLang="en-US" smtClean="0">
                <a:latin typeface="ＭＳ Ｐゴシック" charset="-128"/>
                <a:ea typeface="ＭＳ Ｐゴシック" charset="-128"/>
              </a:rPr>
              <a:t>韓国における特許情報へのアクセス</a:t>
            </a:r>
          </a:p>
        </p:txBody>
      </p:sp>
      <p:pic>
        <p:nvPicPr>
          <p:cNvPr id="211970" name="Picture 2"/>
          <p:cNvPicPr>
            <a:picLocks noChangeAspect="1" noChangeArrowheads="1"/>
          </p:cNvPicPr>
          <p:nvPr/>
        </p:nvPicPr>
        <p:blipFill>
          <a:blip r:embed="rId3"/>
          <a:srcRect/>
          <a:stretch>
            <a:fillRect/>
          </a:stretch>
        </p:blipFill>
        <p:spPr bwMode="auto">
          <a:xfrm>
            <a:off x="1323975" y="1192213"/>
            <a:ext cx="6437313" cy="5008562"/>
          </a:xfrm>
          <a:prstGeom prst="rect">
            <a:avLst/>
          </a:prstGeom>
          <a:noFill/>
          <a:ln w="9525">
            <a:noFill/>
            <a:miter lim="800000"/>
            <a:headEnd/>
            <a:tailEnd/>
          </a:ln>
        </p:spPr>
      </p:pic>
      <p:sp>
        <p:nvSpPr>
          <p:cNvPr id="211971"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３－４</a:t>
            </a:r>
          </a:p>
        </p:txBody>
      </p:sp>
      <p:sp>
        <p:nvSpPr>
          <p:cNvPr id="211972" name="正方形/長方形 3"/>
          <p:cNvSpPr>
            <a:spLocks noChangeArrowheads="1"/>
          </p:cNvSpPr>
          <p:nvPr/>
        </p:nvSpPr>
        <p:spPr bwMode="auto">
          <a:xfrm>
            <a:off x="1439863" y="6165850"/>
            <a:ext cx="5861050" cy="368300"/>
          </a:xfrm>
          <a:prstGeom prst="rect">
            <a:avLst/>
          </a:prstGeom>
          <a:noFill/>
          <a:ln w="9525">
            <a:noFill/>
            <a:miter lim="800000"/>
            <a:headEnd/>
            <a:tailEnd/>
          </a:ln>
        </p:spPr>
        <p:txBody>
          <a:bodyPr>
            <a:spAutoFit/>
          </a:bodyPr>
          <a:lstStyle/>
          <a:p>
            <a:r>
              <a:rPr lang="en-US" altLang="ja-JP">
                <a:latin typeface="ＭＳ Ｐゴシック" charset="-128"/>
                <a:ea typeface="ＭＳ Ｐゴシック" charset="-128"/>
              </a:rPr>
              <a:t>http://kpa.kipris.or.kr/kpa2010/loin1000a.do?searchType=A</a:t>
            </a:r>
            <a:endParaRPr lang="ja-JP" altLang="en-US">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1E86CD82-AF71-41D5-86AC-297FBB51B45D}" type="slidenum">
              <a:rPr lang="en-US" altLang="ja-JP"/>
              <a:pPr>
                <a:defRPr/>
              </a:pPr>
              <a:t>65</a:t>
            </a:fld>
            <a:endParaRPr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8088" y="260350"/>
            <a:ext cx="8832850" cy="990600"/>
          </a:xfrm>
        </p:spPr>
        <p:txBody>
          <a:bodyPr/>
          <a:lstStyle/>
          <a:p>
            <a:pPr>
              <a:defRPr/>
            </a:pPr>
            <a:r>
              <a:rPr lang="ja-JP" altLang="en-US" dirty="0">
                <a:solidFill>
                  <a:prstClr val="black"/>
                </a:solidFill>
                <a:latin typeface="Tw Cen MT" pitchFamily="34" charset="0"/>
                <a:cs typeface="+mn-cs"/>
              </a:rPr>
              <a:t>先行技術文献</a:t>
            </a:r>
            <a:r>
              <a:rPr lang="ja-JP" altLang="en-US" dirty="0" smtClean="0">
                <a:solidFill>
                  <a:prstClr val="black"/>
                </a:solidFill>
                <a:latin typeface="Tw Cen MT" pitchFamily="34" charset="0"/>
                <a:cs typeface="+mn-cs"/>
              </a:rPr>
              <a:t>調査とは</a:t>
            </a:r>
            <a:endParaRPr lang="ja-JP" altLang="en-US" dirty="0"/>
          </a:p>
        </p:txBody>
      </p:sp>
      <p:sp>
        <p:nvSpPr>
          <p:cNvPr id="93186" name="Text Box 27"/>
          <p:cNvSpPr txBox="1">
            <a:spLocks noChangeArrowheads="1"/>
          </p:cNvSpPr>
          <p:nvPr/>
        </p:nvSpPr>
        <p:spPr bwMode="auto">
          <a:xfrm>
            <a:off x="0" y="0"/>
            <a:ext cx="1784350"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３－２</a:t>
            </a:r>
            <a:endParaRPr lang="en-US" altLang="zh-CN" sz="2800">
              <a:solidFill>
                <a:srgbClr val="000000"/>
              </a:solidFill>
              <a:latin typeface="ＭＳ Ｐゴシック" charset="-128"/>
              <a:ea typeface="ＭＳ Ｐゴシック" charset="-128"/>
            </a:endParaRPr>
          </a:p>
        </p:txBody>
      </p:sp>
      <p:sp>
        <p:nvSpPr>
          <p:cNvPr id="3" name="スライド番号プレースホルダー 2"/>
          <p:cNvSpPr>
            <a:spLocks noGrp="1"/>
          </p:cNvSpPr>
          <p:nvPr>
            <p:ph type="sldNum" sz="quarter" idx="12"/>
          </p:nvPr>
        </p:nvSpPr>
        <p:spPr>
          <a:xfrm>
            <a:off x="9328150" y="6497638"/>
            <a:ext cx="577850" cy="244475"/>
          </a:xfrm>
        </p:spPr>
        <p:txBody>
          <a:bodyPr>
            <a:normAutofit fontScale="85000" lnSpcReduction="20000"/>
          </a:bodyPr>
          <a:lstStyle/>
          <a:p>
            <a:pPr>
              <a:defRPr/>
            </a:pPr>
            <a:fld id="{45462129-A082-42E9-A65A-0B04331AE54F}" type="slidenum">
              <a:rPr lang="en-US" altLang="ja-JP"/>
              <a:pPr>
                <a:defRPr/>
              </a:pPr>
              <a:t>7</a:t>
            </a:fld>
            <a:endParaRPr lang="en-US" altLang="ja-JP" dirty="0"/>
          </a:p>
        </p:txBody>
      </p:sp>
      <p:sp>
        <p:nvSpPr>
          <p:cNvPr id="5" name="メモ 4"/>
          <p:cNvSpPr/>
          <p:nvPr/>
        </p:nvSpPr>
        <p:spPr>
          <a:xfrm>
            <a:off x="1136650" y="1593850"/>
            <a:ext cx="7704138" cy="2411413"/>
          </a:xfrm>
          <a:prstGeom prst="foldedCorner">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u="sng">
                <a:solidFill>
                  <a:schemeClr val="tx1"/>
                </a:solidFill>
                <a:latin typeface="ＭＳ Ｐゴシック" charset="-128"/>
                <a:ea typeface="ＭＳ Ｐゴシック" charset="-128"/>
              </a:rPr>
              <a:t>先行技術調査とは、</a:t>
            </a:r>
            <a:endParaRPr lang="en-US" altLang="ja-JP" sz="2400" b="1" u="sng">
              <a:solidFill>
                <a:schemeClr val="tx1"/>
              </a:solidFill>
              <a:latin typeface="ＭＳ Ｐゴシック" charset="-128"/>
              <a:ea typeface="ＭＳ Ｐゴシック" charset="-128"/>
            </a:endParaRPr>
          </a:p>
          <a:p>
            <a:pPr>
              <a:defRPr/>
            </a:pPr>
            <a:endParaRPr lang="ja-JP" altLang="en-US" sz="2400" b="1">
              <a:solidFill>
                <a:schemeClr val="tx1"/>
              </a:solidFill>
              <a:latin typeface="ＭＳ Ｐゴシック" charset="-128"/>
              <a:ea typeface="ＭＳ Ｐゴシック" charset="-128"/>
            </a:endParaRPr>
          </a:p>
          <a:p>
            <a:pPr>
              <a:defRPr/>
            </a:pPr>
            <a:r>
              <a:rPr lang="ja-JP" altLang="en-US" sz="2400" b="1">
                <a:solidFill>
                  <a:schemeClr val="tx1"/>
                </a:solidFill>
                <a:latin typeface="ＭＳ Ｐゴシック" charset="-128"/>
                <a:ea typeface="ＭＳ Ｐゴシック" charset="-128"/>
              </a:rPr>
              <a:t>出願や審査請求の前に、自社の発明に関連する技術分野でどのような先行出願が存在するかを把握するために、公開されているすべての資料を調査することを言う。</a:t>
            </a:r>
            <a:endParaRPr lang="ja-JP" altLang="en-US" sz="2400" b="1">
              <a:solidFill>
                <a:schemeClr val="tx1"/>
              </a:solidFill>
              <a:ea typeface="ＭＳ Ｐゴシック" charset="-128"/>
            </a:endParaRPr>
          </a:p>
        </p:txBody>
      </p:sp>
      <p:pic>
        <p:nvPicPr>
          <p:cNvPr id="93189" name="Picture 1"/>
          <p:cNvPicPr>
            <a:picLocks noChangeAspect="1" noChangeArrowheads="1"/>
          </p:cNvPicPr>
          <p:nvPr/>
        </p:nvPicPr>
        <p:blipFill>
          <a:blip r:embed="rId3"/>
          <a:srcRect/>
          <a:stretch>
            <a:fillRect/>
          </a:stretch>
        </p:blipFill>
        <p:spPr bwMode="auto">
          <a:xfrm>
            <a:off x="890588" y="4235450"/>
            <a:ext cx="2549525" cy="2433638"/>
          </a:xfrm>
          <a:prstGeom prst="rect">
            <a:avLst/>
          </a:prstGeom>
          <a:noFill/>
          <a:ln w="9525">
            <a:noFill/>
            <a:miter lim="800000"/>
            <a:headEnd/>
            <a:tailEnd/>
          </a:ln>
        </p:spPr>
      </p:pic>
      <p:sp>
        <p:nvSpPr>
          <p:cNvPr id="93190" name="AutoShape 9"/>
          <p:cNvSpPr>
            <a:spLocks noChangeArrowheads="1"/>
          </p:cNvSpPr>
          <p:nvPr/>
        </p:nvSpPr>
        <p:spPr bwMode="auto">
          <a:xfrm>
            <a:off x="5311775" y="4941888"/>
            <a:ext cx="3457575" cy="1295400"/>
          </a:xfrm>
          <a:prstGeom prst="wedgeRoundRectCallout">
            <a:avLst>
              <a:gd name="adj1" fmla="val -40269"/>
              <a:gd name="adj2" fmla="val -136644"/>
              <a:gd name="adj3" fmla="val 16667"/>
            </a:avLst>
          </a:prstGeom>
          <a:solidFill>
            <a:srgbClr val="FFCCCC"/>
          </a:solidFill>
          <a:ln w="9525">
            <a:solidFill>
              <a:srgbClr val="FF7C80"/>
            </a:solidFill>
            <a:miter lim="800000"/>
            <a:headEnd/>
            <a:tailEnd/>
          </a:ln>
          <a:effectLst>
            <a:prstShdw prst="shdw17" dist="17961" dir="2700000">
              <a:srgbClr val="994A4D"/>
            </a:prstShdw>
          </a:effectLst>
        </p:spPr>
        <p:txBody>
          <a:bodyPr/>
          <a:lstStyle/>
          <a:p>
            <a:pPr eaLnBrk="0" hangingPunct="0">
              <a:spcBef>
                <a:spcPts val="700"/>
              </a:spcBef>
              <a:buClr>
                <a:schemeClr val="accent2"/>
              </a:buClr>
              <a:buSzPct val="60000"/>
              <a:buFont typeface="Wingdings" pitchFamily="2" charset="2"/>
              <a:buNone/>
            </a:pPr>
            <a:r>
              <a:rPr lang="ja-JP" altLang="en-US" sz="2200">
                <a:ea typeface="ＭＳ Ｐゴシック" charset="-128"/>
              </a:rPr>
              <a:t>特許性調査、無効調査、技術情報収集などのすべての調査が含まれる。</a:t>
            </a:r>
          </a:p>
          <a:p>
            <a:pPr algn="ctr"/>
            <a:endParaRPr lang="ja-JP" altLang="en-US"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spect="1" noChangeArrowheads="1"/>
          </p:cNvSpPr>
          <p:nvPr/>
        </p:nvSpPr>
        <p:spPr bwMode="auto">
          <a:xfrm>
            <a:off x="273050" y="1412875"/>
            <a:ext cx="1800225" cy="762000"/>
          </a:xfrm>
          <a:prstGeom prst="rect">
            <a:avLst/>
          </a:prstGeom>
          <a:solidFill>
            <a:srgbClr val="99CCFF"/>
          </a:solidFill>
          <a:ln>
            <a:noFill/>
          </a:ln>
          <a:effectLst>
            <a:prstShdw prst="shdw17" dist="17961" dir="2700000">
              <a:srgbClr val="1F1F5C"/>
            </a:prstShdw>
          </a:effectLst>
          <a:extLst>
            <a:ext uri="{91240B29-F687-4F45-9708-019B960494DF}"/>
          </a:extLst>
        </p:spPr>
        <p:txBody>
          <a:bodyPr wrap="none" lIns="92887" tIns="46444" rIns="92887" bIns="46444" anchor="ctr"/>
          <a:lstStyle/>
          <a:p>
            <a:pPr algn="ctr" defTabSz="825500">
              <a:defRPr/>
            </a:pPr>
            <a:r>
              <a:rPr lang="ja-JP" altLang="en-US" sz="2000" b="1" dirty="0">
                <a:effectLst>
                  <a:outerShdw blurRad="38100" dist="38100" dir="2700000" algn="tl">
                    <a:srgbClr val="FFFFFF"/>
                  </a:outerShdw>
                </a:effectLst>
                <a:latin typeface="Times New Roman" pitchFamily="18" charset="0"/>
                <a:ea typeface="ＭＳ Ｐゴシック" pitchFamily="50" charset="-128"/>
              </a:rPr>
              <a:t>研究開発</a:t>
            </a:r>
          </a:p>
        </p:txBody>
      </p:sp>
      <p:sp>
        <p:nvSpPr>
          <p:cNvPr id="95234" name="Rectangle 3"/>
          <p:cNvSpPr>
            <a:spLocks noChangeAspect="1" noChangeArrowheads="1"/>
          </p:cNvSpPr>
          <p:nvPr/>
        </p:nvSpPr>
        <p:spPr bwMode="auto">
          <a:xfrm>
            <a:off x="2289175" y="1412875"/>
            <a:ext cx="2428875" cy="762000"/>
          </a:xfrm>
          <a:prstGeom prst="rect">
            <a:avLst/>
          </a:prstGeom>
          <a:noFill/>
          <a:ln w="57150" cmpd="thickThin">
            <a:solidFill>
              <a:srgbClr val="3366FF"/>
            </a:solidFill>
            <a:miter lim="800000"/>
            <a:headEnd/>
            <a:tailEnd/>
          </a:ln>
        </p:spPr>
        <p:txBody>
          <a:bodyPr wrap="none" lIns="92887" tIns="46444" rIns="92887" bIns="46444" anchor="ctr"/>
          <a:lstStyle/>
          <a:p>
            <a:pPr algn="ctr" defTabSz="825500"/>
            <a:r>
              <a:rPr lang="ja-JP" altLang="en-US" sz="2400" b="1">
                <a:solidFill>
                  <a:srgbClr val="000066"/>
                </a:solidFill>
                <a:latin typeface="Times New Roman" pitchFamily="18" charset="0"/>
                <a:ea typeface="ＭＳ Ｐゴシック" charset="-128"/>
              </a:rPr>
              <a:t>技術動向調査</a:t>
            </a:r>
            <a:endParaRPr lang="ja-JP" altLang="en-US" sz="2400" b="1">
              <a:latin typeface="Times New Roman" pitchFamily="18" charset="0"/>
              <a:ea typeface="ＭＳ Ｐゴシック" charset="-128"/>
            </a:endParaRPr>
          </a:p>
        </p:txBody>
      </p:sp>
      <p:sp>
        <p:nvSpPr>
          <p:cNvPr id="95235" name="Line 4"/>
          <p:cNvSpPr>
            <a:spLocks noChangeAspect="1" noChangeShapeType="1"/>
          </p:cNvSpPr>
          <p:nvPr/>
        </p:nvSpPr>
        <p:spPr bwMode="auto">
          <a:xfrm>
            <a:off x="1052513" y="2349500"/>
            <a:ext cx="0" cy="771525"/>
          </a:xfrm>
          <a:prstGeom prst="line">
            <a:avLst/>
          </a:prstGeom>
          <a:noFill/>
          <a:ln w="76200">
            <a:solidFill>
              <a:srgbClr val="000080"/>
            </a:solidFill>
            <a:round/>
            <a:headEnd/>
            <a:tailEnd type="triangle" w="med" len="med"/>
          </a:ln>
          <a:effectLst>
            <a:prstShdw prst="shdw17" dist="17961" dir="2700000">
              <a:srgbClr val="999900">
                <a:alpha val="74997"/>
              </a:srgbClr>
            </a:prstShdw>
          </a:effectLst>
        </p:spPr>
        <p:txBody>
          <a:bodyPr wrap="none" lIns="98304" tIns="49152" rIns="98304" bIns="49152" anchor="ctr"/>
          <a:lstStyle/>
          <a:p>
            <a:endParaRPr lang="ja-JP" altLang="en-US"/>
          </a:p>
        </p:txBody>
      </p:sp>
      <p:sp>
        <p:nvSpPr>
          <p:cNvPr id="26629" name="Line 5"/>
          <p:cNvSpPr>
            <a:spLocks noChangeAspect="1" noChangeShapeType="1"/>
          </p:cNvSpPr>
          <p:nvPr/>
        </p:nvSpPr>
        <p:spPr bwMode="auto">
          <a:xfrm>
            <a:off x="2000250" y="1700213"/>
            <a:ext cx="309563" cy="0"/>
          </a:xfrm>
          <a:prstGeom prst="line">
            <a:avLst/>
          </a:prstGeom>
          <a:noFill/>
          <a:ln w="57150">
            <a:solidFill>
              <a:srgbClr val="000080"/>
            </a:solidFill>
            <a:round/>
            <a:headEnd/>
            <a:tailEnd type="triangle" w="med" len="med"/>
          </a:ln>
          <a:effectLst>
            <a:outerShdw blurRad="63500" dist="38099" dir="2700000" algn="ctr" rotWithShape="0">
              <a:srgbClr val="000000">
                <a:alpha val="74998"/>
              </a:srgbClr>
            </a:outerShdw>
          </a:effectLst>
          <a:extLst>
            <a:ext uri="{909E8E84-426E-40DD-AFC4-6F175D3DCCD1}"/>
          </a:extLst>
        </p:spPr>
        <p:txBody>
          <a:bodyPr wrap="none" lIns="98304" tIns="49152" rIns="98304" bIns="49152" anchor="ctr"/>
          <a:lstStyle/>
          <a:p>
            <a:pPr>
              <a:defRPr/>
            </a:pPr>
            <a:endParaRPr lang="ja-JP" altLang="en-US">
              <a:latin typeface="Tw Cen MT" charset="0"/>
              <a:ea typeface="SimSun" charset="0"/>
              <a:cs typeface="SimSun" charset="0"/>
            </a:endParaRPr>
          </a:p>
        </p:txBody>
      </p:sp>
      <p:sp>
        <p:nvSpPr>
          <p:cNvPr id="95237" name="Rectangle 6"/>
          <p:cNvSpPr>
            <a:spLocks noChangeAspect="1" noChangeArrowheads="1"/>
          </p:cNvSpPr>
          <p:nvPr/>
        </p:nvSpPr>
        <p:spPr bwMode="auto">
          <a:xfrm>
            <a:off x="2289175" y="3128963"/>
            <a:ext cx="2449513" cy="762000"/>
          </a:xfrm>
          <a:prstGeom prst="rect">
            <a:avLst/>
          </a:prstGeom>
          <a:noFill/>
          <a:ln w="57150" cmpd="thickThin">
            <a:solidFill>
              <a:srgbClr val="3366FF"/>
            </a:solidFill>
            <a:miter lim="800000"/>
            <a:headEnd/>
            <a:tailEnd/>
          </a:ln>
        </p:spPr>
        <p:txBody>
          <a:bodyPr wrap="none" lIns="92887" tIns="46444" rIns="92887" bIns="46444" anchor="ctr"/>
          <a:lstStyle/>
          <a:p>
            <a:pPr algn="ctr" defTabSz="825500"/>
            <a:r>
              <a:rPr lang="ja-JP" altLang="en-US" sz="2400" b="1">
                <a:solidFill>
                  <a:srgbClr val="000066"/>
                </a:solidFill>
                <a:latin typeface="Times New Roman" pitchFamily="18" charset="0"/>
                <a:ea typeface="ＭＳ Ｐゴシック" charset="-128"/>
              </a:rPr>
              <a:t>出願前調査</a:t>
            </a:r>
            <a:endParaRPr lang="ja-JP" altLang="en-US" sz="2400" b="1">
              <a:latin typeface="Times New Roman" pitchFamily="18" charset="0"/>
              <a:ea typeface="ＭＳ Ｐゴシック" charset="-128"/>
            </a:endParaRPr>
          </a:p>
        </p:txBody>
      </p:sp>
      <p:sp>
        <p:nvSpPr>
          <p:cNvPr id="95238" name="Rectangle 7"/>
          <p:cNvSpPr>
            <a:spLocks noChangeAspect="1" noChangeArrowheads="1"/>
          </p:cNvSpPr>
          <p:nvPr/>
        </p:nvSpPr>
        <p:spPr bwMode="auto">
          <a:xfrm>
            <a:off x="2306638" y="4333875"/>
            <a:ext cx="2430462" cy="762000"/>
          </a:xfrm>
          <a:prstGeom prst="rect">
            <a:avLst/>
          </a:prstGeom>
          <a:noFill/>
          <a:ln w="57150" cmpd="thickThin">
            <a:solidFill>
              <a:srgbClr val="3366FF"/>
            </a:solidFill>
            <a:miter lim="800000"/>
            <a:headEnd/>
            <a:tailEnd/>
          </a:ln>
        </p:spPr>
        <p:txBody>
          <a:bodyPr wrap="none" lIns="92887" tIns="46444" rIns="92887" bIns="46444" anchor="ctr"/>
          <a:lstStyle/>
          <a:p>
            <a:pPr algn="ctr" defTabSz="825500"/>
            <a:r>
              <a:rPr lang="ja-JP" altLang="en-US" sz="2400" b="1">
                <a:solidFill>
                  <a:srgbClr val="000066"/>
                </a:solidFill>
                <a:latin typeface="Times New Roman" pitchFamily="18" charset="0"/>
                <a:ea typeface="ＭＳ Ｐゴシック" charset="-128"/>
              </a:rPr>
              <a:t>他社権利調査</a:t>
            </a:r>
            <a:endParaRPr lang="ja-JP" altLang="en-US" sz="2400">
              <a:latin typeface="Times New Roman" pitchFamily="18" charset="0"/>
              <a:ea typeface="ＭＳ Ｐゴシック" charset="-128"/>
            </a:endParaRPr>
          </a:p>
        </p:txBody>
      </p:sp>
      <p:sp>
        <p:nvSpPr>
          <p:cNvPr id="26632" name="AutoShape 8"/>
          <p:cNvSpPr>
            <a:spLocks noChangeAspect="1" noChangeArrowheads="1"/>
          </p:cNvSpPr>
          <p:nvPr/>
        </p:nvSpPr>
        <p:spPr bwMode="auto">
          <a:xfrm>
            <a:off x="5165725" y="1223963"/>
            <a:ext cx="4559300" cy="1628775"/>
          </a:xfrm>
          <a:prstGeom prst="wedgeRectCallout">
            <a:avLst>
              <a:gd name="adj1" fmla="val -59619"/>
              <a:gd name="adj2" fmla="val -17473"/>
            </a:avLst>
          </a:prstGeom>
          <a:solidFill>
            <a:srgbClr val="FFFFFF"/>
          </a:solidFill>
          <a:ln w="9525">
            <a:solidFill>
              <a:srgbClr val="000066"/>
            </a:solidFill>
            <a:miter lim="800000"/>
            <a:headEnd/>
            <a:tailEnd/>
          </a:ln>
          <a:effectLst>
            <a:outerShdw blurRad="63500" dist="107763" dir="2700000" algn="ctr" rotWithShape="0">
              <a:srgbClr val="6699FF">
                <a:alpha val="74998"/>
              </a:srgbClr>
            </a:outerShdw>
          </a:effectLst>
        </p:spPr>
        <p:txBody>
          <a:bodyPr wrap="none" lIns="92887" tIns="46444" rIns="92887" bIns="46444" anchor="ctr"/>
          <a:lstStyle/>
          <a:p>
            <a:pPr defTabSz="825500">
              <a:lnSpc>
                <a:spcPct val="70000"/>
              </a:lnSpc>
              <a:spcBef>
                <a:spcPct val="50000"/>
              </a:spcBef>
              <a:defRPr/>
            </a:pPr>
            <a:r>
              <a:rPr lang="ja-JP" altLang="en-US" sz="1200" b="1" dirty="0">
                <a:solidFill>
                  <a:srgbClr val="000066"/>
                </a:solidFill>
                <a:latin typeface="Times New Roman" charset="0"/>
                <a:ea typeface="ＭＳ Ｐゴシック" charset="0"/>
                <a:cs typeface="ＭＳ Ｐゴシック" charset="0"/>
              </a:rPr>
              <a:t>◎重複研究の回避</a:t>
            </a:r>
          </a:p>
          <a:p>
            <a:pPr defTabSz="825500">
              <a:lnSpc>
                <a:spcPct val="70000"/>
              </a:lnSpc>
              <a:spcBef>
                <a:spcPct val="50000"/>
              </a:spcBef>
              <a:defRPr/>
            </a:pPr>
            <a:r>
              <a:rPr lang="ja-JP" altLang="en-US" sz="1200" dirty="0">
                <a:latin typeface="Times New Roman" charset="0"/>
                <a:ea typeface="ＭＳ Ｐゴシック" charset="0"/>
                <a:cs typeface="ＭＳ Ｐゴシック" charset="0"/>
              </a:rPr>
              <a:t>　</a:t>
            </a:r>
            <a:r>
              <a:rPr lang="ja-JP" altLang="en-US" sz="1200" b="1" dirty="0">
                <a:latin typeface="Times New Roman" charset="0"/>
                <a:ea typeface="ＭＳ Ｐゴシック" charset="0"/>
                <a:cs typeface="ＭＳ Ｐゴシック" charset="0"/>
              </a:rPr>
              <a:t>＝過去の存在技術、今後開発すべき技術の把握</a:t>
            </a:r>
          </a:p>
          <a:p>
            <a:pPr defTabSz="825500">
              <a:lnSpc>
                <a:spcPct val="70000"/>
              </a:lnSpc>
              <a:spcBef>
                <a:spcPct val="50000"/>
              </a:spcBef>
              <a:defRPr/>
            </a:pPr>
            <a:r>
              <a:rPr lang="ja-JP" altLang="en-US" sz="1200" b="1" dirty="0">
                <a:solidFill>
                  <a:srgbClr val="000066"/>
                </a:solidFill>
                <a:latin typeface="Times New Roman" charset="0"/>
                <a:ea typeface="ＭＳ Ｐゴシック" charset="0"/>
                <a:cs typeface="ＭＳ Ｐゴシック" charset="0"/>
              </a:rPr>
              <a:t>◎発明の手がかり</a:t>
            </a:r>
            <a:endParaRPr lang="en-US" altLang="ja-JP" sz="1200" b="1" dirty="0">
              <a:solidFill>
                <a:srgbClr val="000066"/>
              </a:solidFill>
              <a:latin typeface="Times New Roman" charset="0"/>
              <a:ea typeface="ＭＳ Ｐゴシック" charset="0"/>
              <a:cs typeface="ＭＳ Ｐゴシック" charset="0"/>
            </a:endParaRPr>
          </a:p>
          <a:p>
            <a:pPr defTabSz="825500">
              <a:lnSpc>
                <a:spcPct val="70000"/>
              </a:lnSpc>
              <a:spcBef>
                <a:spcPct val="50000"/>
              </a:spcBef>
              <a:defRPr/>
            </a:pPr>
            <a:r>
              <a:rPr lang="ja-JP" altLang="en-US" sz="1200" b="1" dirty="0">
                <a:solidFill>
                  <a:srgbClr val="000066"/>
                </a:solidFill>
                <a:latin typeface="Times New Roman" charset="0"/>
                <a:ea typeface="ＭＳ Ｐゴシック" charset="0"/>
                <a:cs typeface="ＭＳ Ｐゴシック" charset="0"/>
              </a:rPr>
              <a:t>　＝</a:t>
            </a:r>
            <a:r>
              <a:rPr lang="ja-JP" altLang="en-US" sz="1200" b="1" dirty="0">
                <a:latin typeface="Times New Roman" charset="0"/>
                <a:ea typeface="ＭＳ Ｐゴシック" charset="0"/>
                <a:cs typeface="ＭＳ Ｐゴシック" charset="0"/>
              </a:rPr>
              <a:t>他人を知ることで、新たなアイデアを見いだす</a:t>
            </a:r>
          </a:p>
          <a:p>
            <a:pPr defTabSz="825500">
              <a:lnSpc>
                <a:spcPct val="70000"/>
              </a:lnSpc>
              <a:spcBef>
                <a:spcPct val="50000"/>
              </a:spcBef>
              <a:defRPr/>
            </a:pPr>
            <a:r>
              <a:rPr lang="ja-JP" altLang="en-US" sz="1200" b="1" dirty="0">
                <a:latin typeface="Times New Roman" charset="0"/>
                <a:ea typeface="ＭＳ Ｐゴシック" charset="0"/>
                <a:cs typeface="ＭＳ Ｐゴシック" charset="0"/>
              </a:rPr>
              <a:t>　　（特許のすきまを埋める、代替技術）</a:t>
            </a:r>
            <a:endParaRPr lang="en-US" altLang="ja-JP" sz="1200" b="1" dirty="0">
              <a:latin typeface="Times New Roman" charset="0"/>
              <a:ea typeface="ＭＳ Ｐゴシック" charset="0"/>
              <a:cs typeface="ＭＳ Ｐゴシック" charset="0"/>
            </a:endParaRPr>
          </a:p>
          <a:p>
            <a:pPr defTabSz="825500">
              <a:lnSpc>
                <a:spcPct val="70000"/>
              </a:lnSpc>
              <a:spcBef>
                <a:spcPct val="50000"/>
              </a:spcBef>
              <a:defRPr/>
            </a:pPr>
            <a:r>
              <a:rPr lang="ja-JP" altLang="en-US" sz="1200" b="1" dirty="0">
                <a:solidFill>
                  <a:srgbClr val="000066"/>
                </a:solidFill>
                <a:latin typeface="Times New Roman" charset="0"/>
                <a:ea typeface="ＭＳ Ｐゴシック" charset="0"/>
                <a:cs typeface="ＭＳ Ｐゴシック" charset="0"/>
              </a:rPr>
              <a:t>◎研究開発テーマの設定</a:t>
            </a:r>
            <a:endParaRPr lang="ja-JP" altLang="en-US" sz="1200" b="1" dirty="0">
              <a:latin typeface="Times New Roman" charset="0"/>
              <a:ea typeface="ＭＳ Ｐゴシック" charset="0"/>
              <a:cs typeface="ＭＳ Ｐゴシック" charset="0"/>
            </a:endParaRPr>
          </a:p>
          <a:p>
            <a:pPr defTabSz="825500">
              <a:lnSpc>
                <a:spcPct val="70000"/>
              </a:lnSpc>
              <a:spcBef>
                <a:spcPct val="50000"/>
              </a:spcBef>
              <a:defRPr/>
            </a:pPr>
            <a:r>
              <a:rPr lang="ja-JP" altLang="en-US" sz="1200" b="1" dirty="0">
                <a:solidFill>
                  <a:srgbClr val="000066"/>
                </a:solidFill>
                <a:latin typeface="Times New Roman" charset="0"/>
                <a:ea typeface="ＭＳ Ｐゴシック" charset="0"/>
                <a:cs typeface="ＭＳ Ｐゴシック" charset="0"/>
              </a:rPr>
              <a:t>◎技術変化、商品需要予測</a:t>
            </a:r>
            <a:endParaRPr lang="ja-JP" altLang="en-US" sz="1200" dirty="0">
              <a:latin typeface="Times New Roman" charset="0"/>
              <a:ea typeface="ＭＳ Ｐゴシック" charset="0"/>
              <a:cs typeface="ＭＳ Ｐゴシック" charset="0"/>
            </a:endParaRPr>
          </a:p>
        </p:txBody>
      </p:sp>
      <p:sp>
        <p:nvSpPr>
          <p:cNvPr id="26633" name="AutoShape 9"/>
          <p:cNvSpPr>
            <a:spLocks noChangeAspect="1" noChangeArrowheads="1"/>
          </p:cNvSpPr>
          <p:nvPr/>
        </p:nvSpPr>
        <p:spPr bwMode="auto">
          <a:xfrm>
            <a:off x="5184775" y="3041650"/>
            <a:ext cx="4540250" cy="1108075"/>
          </a:xfrm>
          <a:prstGeom prst="wedgeRectCallout">
            <a:avLst>
              <a:gd name="adj1" fmla="val -59194"/>
              <a:gd name="adj2" fmla="val -1292"/>
            </a:avLst>
          </a:prstGeom>
          <a:solidFill>
            <a:srgbClr val="FFFFFF"/>
          </a:solidFill>
          <a:ln w="9525">
            <a:solidFill>
              <a:srgbClr val="000066"/>
            </a:solidFill>
            <a:miter lim="800000"/>
            <a:headEnd/>
            <a:tailEnd/>
          </a:ln>
          <a:effectLst>
            <a:outerShdw blurRad="63500" dist="107763" dir="2700000" algn="ctr" rotWithShape="0">
              <a:srgbClr val="6699FF">
                <a:alpha val="74998"/>
              </a:srgbClr>
            </a:outerShdw>
          </a:effectLst>
        </p:spPr>
        <p:txBody>
          <a:bodyPr wrap="none" lIns="92887" tIns="46444" rIns="92887" bIns="46444" anchor="ctr"/>
          <a:lstStyle/>
          <a:p>
            <a:pPr defTabSz="825500">
              <a:lnSpc>
                <a:spcPct val="70000"/>
              </a:lnSpc>
              <a:spcBef>
                <a:spcPct val="50000"/>
              </a:spcBef>
              <a:defRPr/>
            </a:pPr>
            <a:r>
              <a:rPr lang="ja-JP" altLang="en-US" sz="1400" b="1" dirty="0">
                <a:solidFill>
                  <a:srgbClr val="000066"/>
                </a:solidFill>
                <a:latin typeface="Times New Roman" charset="0"/>
                <a:ea typeface="ＭＳ Ｐゴシック" charset="0"/>
                <a:cs typeface="ＭＳ Ｐゴシック" charset="0"/>
              </a:rPr>
              <a:t>◎無駄な出願の防止</a:t>
            </a:r>
            <a:endParaRPr lang="ja-JP" altLang="en-US" sz="1400" dirty="0">
              <a:latin typeface="Times New Roman" charset="0"/>
              <a:ea typeface="ＭＳ Ｐゴシック" charset="0"/>
              <a:cs typeface="ＭＳ Ｐゴシック" charset="0"/>
            </a:endParaRPr>
          </a:p>
          <a:p>
            <a:pPr defTabSz="825500">
              <a:lnSpc>
                <a:spcPct val="70000"/>
              </a:lnSpc>
              <a:spcBef>
                <a:spcPct val="50000"/>
              </a:spcBef>
              <a:defRPr/>
            </a:pPr>
            <a:r>
              <a:rPr lang="ja-JP" altLang="en-US" sz="1400" b="1" dirty="0">
                <a:solidFill>
                  <a:srgbClr val="000066"/>
                </a:solidFill>
                <a:latin typeface="Times New Roman" charset="0"/>
                <a:ea typeface="ＭＳ Ｐゴシック" charset="0"/>
                <a:cs typeface="ＭＳ Ｐゴシック" charset="0"/>
              </a:rPr>
              <a:t>◎明細書作成の参考</a:t>
            </a:r>
            <a:endParaRPr lang="ja-JP" altLang="en-US" sz="1400" dirty="0">
              <a:latin typeface="Times New Roman" charset="0"/>
              <a:ea typeface="ＭＳ Ｐゴシック" charset="0"/>
              <a:cs typeface="ＭＳ Ｐゴシック" charset="0"/>
            </a:endParaRPr>
          </a:p>
          <a:p>
            <a:pPr defTabSz="825500">
              <a:lnSpc>
                <a:spcPct val="70000"/>
              </a:lnSpc>
              <a:spcBef>
                <a:spcPct val="50000"/>
              </a:spcBef>
              <a:defRPr/>
            </a:pPr>
            <a:r>
              <a:rPr lang="ja-JP" altLang="en-US" sz="1400" b="1" dirty="0">
                <a:solidFill>
                  <a:srgbClr val="000066"/>
                </a:solidFill>
                <a:latin typeface="Times New Roman" charset="0"/>
                <a:ea typeface="ＭＳ Ｐゴシック" charset="0"/>
                <a:cs typeface="ＭＳ Ｐゴシック" charset="0"/>
              </a:rPr>
              <a:t>◎従来技術の正確な把握</a:t>
            </a:r>
            <a:endParaRPr lang="ja-JP" altLang="en-US" sz="1400" dirty="0">
              <a:latin typeface="Times New Roman" charset="0"/>
              <a:ea typeface="ＭＳ Ｐゴシック" charset="0"/>
              <a:cs typeface="ＭＳ Ｐゴシック" charset="0"/>
            </a:endParaRPr>
          </a:p>
        </p:txBody>
      </p:sp>
      <p:sp>
        <p:nvSpPr>
          <p:cNvPr id="26634" name="AutoShape 10"/>
          <p:cNvSpPr>
            <a:spLocks noChangeAspect="1" noChangeArrowheads="1"/>
          </p:cNvSpPr>
          <p:nvPr/>
        </p:nvSpPr>
        <p:spPr bwMode="auto">
          <a:xfrm>
            <a:off x="5184775" y="4333875"/>
            <a:ext cx="4554538" cy="1090613"/>
          </a:xfrm>
          <a:prstGeom prst="wedgeRectCallout">
            <a:avLst>
              <a:gd name="adj1" fmla="val -59074"/>
              <a:gd name="adj2" fmla="val -11619"/>
            </a:avLst>
          </a:prstGeom>
          <a:solidFill>
            <a:srgbClr val="FFFFFF"/>
          </a:solidFill>
          <a:ln w="9525">
            <a:solidFill>
              <a:srgbClr val="000066"/>
            </a:solidFill>
            <a:miter lim="800000"/>
            <a:headEnd/>
            <a:tailEnd/>
          </a:ln>
          <a:effectLst>
            <a:outerShdw blurRad="63500" dist="107763" dir="2700000" algn="ctr" rotWithShape="0">
              <a:srgbClr val="6699FF">
                <a:alpha val="74998"/>
              </a:srgbClr>
            </a:outerShdw>
          </a:effectLst>
        </p:spPr>
        <p:txBody>
          <a:bodyPr wrap="none" lIns="92887" tIns="46444" rIns="92887" bIns="46444" anchor="ctr"/>
          <a:lstStyle/>
          <a:p>
            <a:pPr defTabSz="825500">
              <a:lnSpc>
                <a:spcPct val="70000"/>
              </a:lnSpc>
              <a:spcBef>
                <a:spcPct val="50000"/>
              </a:spcBef>
              <a:defRPr/>
            </a:pPr>
            <a:r>
              <a:rPr lang="ja-JP" altLang="en-US" sz="1200" b="1" dirty="0">
                <a:solidFill>
                  <a:srgbClr val="000066"/>
                </a:solidFill>
                <a:latin typeface="Times New Roman" charset="0"/>
                <a:ea typeface="ＭＳ Ｐゴシック" charset="0"/>
                <a:cs typeface="ＭＳ Ｐゴシック" charset="0"/>
              </a:rPr>
              <a:t>◎他社権利との抵触関係調査</a:t>
            </a:r>
          </a:p>
          <a:p>
            <a:pPr defTabSz="825500">
              <a:lnSpc>
                <a:spcPct val="70000"/>
              </a:lnSpc>
              <a:spcBef>
                <a:spcPct val="50000"/>
              </a:spcBef>
              <a:defRPr/>
            </a:pPr>
            <a:r>
              <a:rPr lang="ja-JP" altLang="en-US" sz="1200" b="1" dirty="0">
                <a:latin typeface="Times New Roman" charset="0"/>
                <a:ea typeface="ＭＳ Ｐゴシック" charset="0"/>
                <a:cs typeface="ＭＳ Ｐゴシック" charset="0"/>
              </a:rPr>
              <a:t>　＝出荷差し止め、損害賠償の未然防止</a:t>
            </a:r>
          </a:p>
          <a:p>
            <a:pPr defTabSz="825500">
              <a:lnSpc>
                <a:spcPct val="70000"/>
              </a:lnSpc>
              <a:spcBef>
                <a:spcPct val="50000"/>
              </a:spcBef>
              <a:defRPr/>
            </a:pPr>
            <a:r>
              <a:rPr lang="ja-JP" altLang="en-US" sz="1200" b="1" dirty="0">
                <a:solidFill>
                  <a:srgbClr val="000066"/>
                </a:solidFill>
                <a:latin typeface="Times New Roman" charset="0"/>
                <a:ea typeface="ＭＳ Ｐゴシック" charset="0"/>
                <a:cs typeface="ＭＳ Ｐゴシック" charset="0"/>
              </a:rPr>
              <a:t>◎他社からの技術導入・提携の検討</a:t>
            </a:r>
            <a:endParaRPr lang="ja-JP" altLang="en-US" sz="1200" b="1" dirty="0">
              <a:latin typeface="Times New Roman" charset="0"/>
              <a:ea typeface="ＭＳ Ｐゴシック" charset="0"/>
              <a:cs typeface="ＭＳ Ｐゴシック" charset="0"/>
            </a:endParaRPr>
          </a:p>
        </p:txBody>
      </p:sp>
      <p:sp>
        <p:nvSpPr>
          <p:cNvPr id="58379" name="Rectangle 11"/>
          <p:cNvSpPr>
            <a:spLocks noChangeAspect="1" noChangeArrowheads="1"/>
          </p:cNvSpPr>
          <p:nvPr/>
        </p:nvSpPr>
        <p:spPr bwMode="auto">
          <a:xfrm>
            <a:off x="273050" y="3357563"/>
            <a:ext cx="1727200" cy="1354137"/>
          </a:xfrm>
          <a:prstGeom prst="rect">
            <a:avLst/>
          </a:prstGeom>
          <a:solidFill>
            <a:srgbClr val="99CCFF"/>
          </a:solidFill>
          <a:ln w="31750">
            <a:solidFill>
              <a:srgbClr val="000080"/>
            </a:solidFill>
            <a:miter lim="800000"/>
            <a:headEnd/>
            <a:tailEnd/>
          </a:ln>
          <a:effectLst>
            <a:prstShdw prst="shdw17" dist="17961" dir="2700000">
              <a:srgbClr val="1F1F5C"/>
            </a:prstShdw>
          </a:effectLst>
        </p:spPr>
        <p:txBody>
          <a:bodyPr wrap="none" lIns="92887" tIns="46444" rIns="92887" bIns="46444" anchor="ctr"/>
          <a:lstStyle/>
          <a:p>
            <a:pPr algn="ctr" defTabSz="825500">
              <a:defRPr/>
            </a:pPr>
            <a:r>
              <a:rPr lang="ja-JP" altLang="en-US" sz="2000" b="1" dirty="0">
                <a:effectLst>
                  <a:outerShdw blurRad="38100" dist="38100" dir="2700000" algn="tl">
                    <a:srgbClr val="FFFFFF"/>
                  </a:outerShdw>
                </a:effectLst>
                <a:latin typeface="Times New Roman" pitchFamily="18" charset="0"/>
                <a:ea typeface="ＭＳ Ｐゴシック" pitchFamily="50" charset="-128"/>
              </a:rPr>
              <a:t>設計</a:t>
            </a:r>
          </a:p>
          <a:p>
            <a:pPr algn="ctr" defTabSz="825500">
              <a:defRPr/>
            </a:pPr>
            <a:r>
              <a:rPr lang="ja-JP" altLang="en-US" sz="2000" b="1" dirty="0">
                <a:effectLst>
                  <a:outerShdw blurRad="38100" dist="38100" dir="2700000" algn="tl">
                    <a:srgbClr val="FFFFFF"/>
                  </a:outerShdw>
                </a:effectLst>
                <a:latin typeface="Times New Roman" pitchFamily="18" charset="0"/>
                <a:ea typeface="ＭＳ Ｐゴシック" pitchFamily="50" charset="-128"/>
              </a:rPr>
              <a:t>製造前</a:t>
            </a:r>
          </a:p>
          <a:p>
            <a:pPr algn="ctr" defTabSz="825500">
              <a:defRPr/>
            </a:pPr>
            <a:r>
              <a:rPr lang="ja-JP" altLang="en-US" sz="2000" b="1" dirty="0">
                <a:effectLst>
                  <a:outerShdw blurRad="38100" dist="38100" dir="2700000" algn="tl">
                    <a:srgbClr val="FFFFFF"/>
                  </a:outerShdw>
                </a:effectLst>
                <a:latin typeface="Times New Roman" pitchFamily="18" charset="0"/>
                <a:ea typeface="ＭＳ Ｐゴシック" pitchFamily="50" charset="-128"/>
              </a:rPr>
              <a:t>出荷前</a:t>
            </a:r>
          </a:p>
        </p:txBody>
      </p:sp>
      <p:sp>
        <p:nvSpPr>
          <p:cNvPr id="26636" name="Line 12"/>
          <p:cNvSpPr>
            <a:spLocks noChangeAspect="1" noChangeShapeType="1"/>
          </p:cNvSpPr>
          <p:nvPr/>
        </p:nvSpPr>
        <p:spPr bwMode="auto">
          <a:xfrm>
            <a:off x="1960563" y="4581525"/>
            <a:ext cx="328612" cy="0"/>
          </a:xfrm>
          <a:prstGeom prst="line">
            <a:avLst/>
          </a:prstGeom>
          <a:noFill/>
          <a:ln w="57150">
            <a:solidFill>
              <a:srgbClr val="000080"/>
            </a:solidFill>
            <a:round/>
            <a:headEnd/>
            <a:tailEnd type="triangle" w="med" len="med"/>
          </a:ln>
          <a:effectLst>
            <a:outerShdw blurRad="63500" dist="38099" dir="2700000" algn="ctr" rotWithShape="0">
              <a:srgbClr val="000000">
                <a:alpha val="74998"/>
              </a:srgbClr>
            </a:outerShdw>
          </a:effectLst>
          <a:extLst>
            <a:ext uri="{909E8E84-426E-40DD-AFC4-6F175D3DCCD1}"/>
          </a:extLst>
        </p:spPr>
        <p:txBody>
          <a:bodyPr wrap="none" lIns="98304" tIns="49152" rIns="98304" bIns="49152" anchor="ctr"/>
          <a:lstStyle/>
          <a:p>
            <a:pPr>
              <a:defRPr/>
            </a:pPr>
            <a:endParaRPr lang="ja-JP" altLang="en-US">
              <a:latin typeface="Tw Cen MT" charset="0"/>
              <a:ea typeface="SimSun" charset="0"/>
              <a:cs typeface="SimSun" charset="0"/>
            </a:endParaRPr>
          </a:p>
        </p:txBody>
      </p:sp>
      <p:sp>
        <p:nvSpPr>
          <p:cNvPr id="58381" name="Rectangle 13"/>
          <p:cNvSpPr>
            <a:spLocks noChangeAspect="1" noChangeArrowheads="1"/>
          </p:cNvSpPr>
          <p:nvPr/>
        </p:nvSpPr>
        <p:spPr bwMode="auto">
          <a:xfrm>
            <a:off x="273050" y="5734050"/>
            <a:ext cx="1801813" cy="800100"/>
          </a:xfrm>
          <a:prstGeom prst="rect">
            <a:avLst/>
          </a:prstGeom>
          <a:solidFill>
            <a:srgbClr val="FF99CC"/>
          </a:solidFill>
          <a:ln w="9525">
            <a:solidFill>
              <a:srgbClr val="CC0066"/>
            </a:solidFill>
            <a:miter lim="800000"/>
            <a:headEnd/>
            <a:tailEnd/>
          </a:ln>
          <a:effectLst>
            <a:prstShdw prst="shdw17" dist="17961" dir="2700000">
              <a:srgbClr val="7A003D"/>
            </a:prstShdw>
          </a:effectLst>
        </p:spPr>
        <p:txBody>
          <a:bodyPr wrap="none" lIns="92887" tIns="46444" rIns="92887" bIns="46444" anchor="ctr"/>
          <a:lstStyle/>
          <a:p>
            <a:pPr algn="ctr" defTabSz="825500">
              <a:defRPr/>
            </a:pPr>
            <a:r>
              <a:rPr lang="ja-JP" altLang="en-US" sz="2000" b="1" dirty="0">
                <a:effectLst>
                  <a:outerShdw blurRad="38100" dist="38100" dir="2700000" algn="tl">
                    <a:srgbClr val="FFFFFF"/>
                  </a:outerShdw>
                </a:effectLst>
                <a:latin typeface="Times New Roman" pitchFamily="18" charset="0"/>
                <a:ea typeface="ＭＳ Ｐゴシック" pitchFamily="50" charset="-128"/>
              </a:rPr>
              <a:t>他社からの</a:t>
            </a:r>
          </a:p>
          <a:p>
            <a:pPr algn="ctr" defTabSz="825500">
              <a:defRPr/>
            </a:pPr>
            <a:r>
              <a:rPr lang="ja-JP" altLang="en-US" sz="2000" b="1" dirty="0">
                <a:effectLst>
                  <a:outerShdw blurRad="38100" dist="38100" dir="2700000" algn="tl">
                    <a:srgbClr val="FFFFFF"/>
                  </a:outerShdw>
                </a:effectLst>
                <a:latin typeface="Times New Roman" pitchFamily="18" charset="0"/>
                <a:ea typeface="ＭＳ Ｐゴシック" pitchFamily="50" charset="-128"/>
              </a:rPr>
              <a:t>侵害警告</a:t>
            </a:r>
          </a:p>
        </p:txBody>
      </p:sp>
      <p:sp>
        <p:nvSpPr>
          <p:cNvPr id="26638" name="Line 14"/>
          <p:cNvSpPr>
            <a:spLocks noChangeShapeType="1"/>
          </p:cNvSpPr>
          <p:nvPr/>
        </p:nvSpPr>
        <p:spPr bwMode="auto">
          <a:xfrm>
            <a:off x="1906588" y="6153150"/>
            <a:ext cx="327025" cy="1588"/>
          </a:xfrm>
          <a:prstGeom prst="line">
            <a:avLst/>
          </a:prstGeom>
          <a:noFill/>
          <a:ln w="57150">
            <a:solidFill>
              <a:srgbClr val="CC0066"/>
            </a:solidFill>
            <a:round/>
            <a:headEnd/>
            <a:tailEnd type="triangle" w="med" len="med"/>
          </a:ln>
          <a:effectLst>
            <a:outerShdw blurRad="63500" dist="38099" dir="2700000" algn="ctr" rotWithShape="0">
              <a:srgbClr val="000000">
                <a:alpha val="74998"/>
              </a:srgbClr>
            </a:outerShdw>
          </a:effectLst>
          <a:extLst>
            <a:ext uri="{909E8E84-426E-40DD-AFC4-6F175D3DCCD1}"/>
          </a:extLst>
        </p:spPr>
        <p:txBody>
          <a:bodyPr wrap="none" lIns="98304" tIns="49152" rIns="98304" bIns="49152" anchor="ctr"/>
          <a:lstStyle/>
          <a:p>
            <a:pPr>
              <a:defRPr/>
            </a:pPr>
            <a:endParaRPr lang="ja-JP" altLang="en-US">
              <a:latin typeface="Tw Cen MT" charset="0"/>
              <a:ea typeface="SimSun" charset="0"/>
              <a:cs typeface="SimSun" charset="0"/>
            </a:endParaRPr>
          </a:p>
        </p:txBody>
      </p:sp>
      <p:sp>
        <p:nvSpPr>
          <p:cNvPr id="95246" name="Rectangle 15"/>
          <p:cNvSpPr>
            <a:spLocks noChangeAspect="1" noChangeArrowheads="1"/>
          </p:cNvSpPr>
          <p:nvPr/>
        </p:nvSpPr>
        <p:spPr bwMode="auto">
          <a:xfrm>
            <a:off x="2314575" y="5772150"/>
            <a:ext cx="2424113" cy="762000"/>
          </a:xfrm>
          <a:prstGeom prst="rect">
            <a:avLst/>
          </a:prstGeom>
          <a:noFill/>
          <a:ln w="57150" cmpd="thickThin">
            <a:solidFill>
              <a:srgbClr val="FF0066"/>
            </a:solidFill>
            <a:miter lim="800000"/>
            <a:headEnd/>
            <a:tailEnd/>
          </a:ln>
        </p:spPr>
        <p:txBody>
          <a:bodyPr wrap="none" lIns="92887" tIns="46444" rIns="92887" bIns="46444" anchor="ctr"/>
          <a:lstStyle/>
          <a:p>
            <a:pPr algn="ctr" defTabSz="825500"/>
            <a:r>
              <a:rPr lang="ja-JP" altLang="en-US" sz="2400" b="1">
                <a:solidFill>
                  <a:srgbClr val="990033"/>
                </a:solidFill>
                <a:latin typeface="Times New Roman" pitchFamily="18" charset="0"/>
                <a:ea typeface="ＭＳ Ｐゴシック" charset="-128"/>
              </a:rPr>
              <a:t>公知例調査</a:t>
            </a:r>
          </a:p>
        </p:txBody>
      </p:sp>
      <p:sp>
        <p:nvSpPr>
          <p:cNvPr id="26640" name="AutoShape 16"/>
          <p:cNvSpPr>
            <a:spLocks noChangeAspect="1" noChangeArrowheads="1"/>
          </p:cNvSpPr>
          <p:nvPr/>
        </p:nvSpPr>
        <p:spPr bwMode="auto">
          <a:xfrm>
            <a:off x="5184775" y="5734050"/>
            <a:ext cx="4540250" cy="900113"/>
          </a:xfrm>
          <a:prstGeom prst="wedgeRectCallout">
            <a:avLst>
              <a:gd name="adj1" fmla="val -58850"/>
              <a:gd name="adj2" fmla="val -8708"/>
            </a:avLst>
          </a:prstGeom>
          <a:solidFill>
            <a:srgbClr val="FFFFFF"/>
          </a:solidFill>
          <a:ln w="9525">
            <a:solidFill>
              <a:srgbClr val="CC0066"/>
            </a:solidFill>
            <a:miter lim="800000"/>
            <a:headEnd/>
            <a:tailEnd/>
          </a:ln>
          <a:effectLst>
            <a:outerShdw blurRad="63500" dist="107763" dir="2700000" algn="ctr" rotWithShape="0">
              <a:srgbClr val="FF99CC">
                <a:alpha val="74998"/>
              </a:srgbClr>
            </a:outerShdw>
          </a:effectLst>
        </p:spPr>
        <p:txBody>
          <a:bodyPr wrap="none" lIns="92887" tIns="46444" rIns="92887" bIns="46444" anchor="ctr"/>
          <a:lstStyle/>
          <a:p>
            <a:pPr defTabSz="825500">
              <a:lnSpc>
                <a:spcPct val="70000"/>
              </a:lnSpc>
              <a:spcBef>
                <a:spcPct val="50000"/>
              </a:spcBef>
              <a:defRPr/>
            </a:pPr>
            <a:r>
              <a:rPr lang="ja-JP" altLang="en-US" sz="1400" b="1" dirty="0">
                <a:solidFill>
                  <a:srgbClr val="990033"/>
                </a:solidFill>
                <a:latin typeface="Times New Roman" charset="0"/>
                <a:ea typeface="ＭＳ Ｐゴシック" charset="0"/>
                <a:cs typeface="ＭＳ Ｐゴシック" charset="0"/>
              </a:rPr>
              <a:t>◎権利行使の阻止</a:t>
            </a:r>
          </a:p>
          <a:p>
            <a:pPr defTabSz="825500">
              <a:lnSpc>
                <a:spcPct val="70000"/>
              </a:lnSpc>
              <a:spcBef>
                <a:spcPct val="50000"/>
              </a:spcBef>
              <a:defRPr/>
            </a:pPr>
            <a:r>
              <a:rPr lang="ja-JP" altLang="en-US" sz="1400" dirty="0">
                <a:solidFill>
                  <a:srgbClr val="000066"/>
                </a:solidFill>
                <a:latin typeface="Times New Roman" charset="0"/>
                <a:ea typeface="ＭＳ Ｐゴシック" charset="0"/>
                <a:cs typeface="ＭＳ Ｐゴシック" charset="0"/>
              </a:rPr>
              <a:t>　</a:t>
            </a:r>
            <a:r>
              <a:rPr lang="ja-JP" altLang="en-US" sz="1400" b="1" dirty="0">
                <a:solidFill>
                  <a:srgbClr val="000066"/>
                </a:solidFill>
                <a:latin typeface="Times New Roman" charset="0"/>
                <a:ea typeface="ＭＳ Ｐゴシック" charset="0"/>
                <a:cs typeface="ＭＳ Ｐゴシック" charset="0"/>
              </a:rPr>
              <a:t>＝</a:t>
            </a:r>
            <a:r>
              <a:rPr lang="ja-JP" altLang="en-US" sz="1400" b="1" dirty="0">
                <a:latin typeface="Times New Roman" charset="0"/>
                <a:ea typeface="ＭＳ Ｐゴシック" charset="0"/>
                <a:cs typeface="ＭＳ Ｐゴシック" charset="0"/>
              </a:rPr>
              <a:t>他社権利の出願前の公知例を調査</a:t>
            </a:r>
          </a:p>
          <a:p>
            <a:pPr defTabSz="825500">
              <a:lnSpc>
                <a:spcPct val="70000"/>
              </a:lnSpc>
              <a:spcBef>
                <a:spcPct val="50000"/>
              </a:spcBef>
              <a:defRPr/>
            </a:pPr>
            <a:r>
              <a:rPr lang="ja-JP" altLang="en-US" sz="1400" b="1" dirty="0">
                <a:latin typeface="Times New Roman" charset="0"/>
                <a:ea typeface="ＭＳ Ｐゴシック" charset="0"/>
                <a:cs typeface="ＭＳ Ｐゴシック" charset="0"/>
              </a:rPr>
              <a:t>　　（特許文献、雑誌・カタログ等）</a:t>
            </a:r>
          </a:p>
        </p:txBody>
      </p:sp>
      <p:sp>
        <p:nvSpPr>
          <p:cNvPr id="26641" name="Line 17"/>
          <p:cNvSpPr>
            <a:spLocks noChangeAspect="1" noChangeShapeType="1"/>
          </p:cNvSpPr>
          <p:nvPr/>
        </p:nvSpPr>
        <p:spPr bwMode="auto">
          <a:xfrm>
            <a:off x="1676400" y="2276475"/>
            <a:ext cx="393700" cy="989013"/>
          </a:xfrm>
          <a:prstGeom prst="line">
            <a:avLst/>
          </a:prstGeom>
          <a:noFill/>
          <a:ln w="57150">
            <a:solidFill>
              <a:srgbClr val="000080"/>
            </a:solidFill>
            <a:round/>
            <a:headEnd/>
            <a:tailEnd type="triangle" w="med" len="med"/>
          </a:ln>
          <a:effectLst>
            <a:outerShdw blurRad="63500" dist="38099" dir="2700000" algn="ctr" rotWithShape="0">
              <a:srgbClr val="000000">
                <a:alpha val="74998"/>
              </a:srgbClr>
            </a:outerShdw>
          </a:effectLst>
          <a:extLst>
            <a:ext uri="{909E8E84-426E-40DD-AFC4-6F175D3DCCD1}"/>
          </a:extLst>
        </p:spPr>
        <p:txBody>
          <a:bodyPr wrap="none" lIns="98304" tIns="49152" rIns="98304" bIns="49152" anchor="ctr"/>
          <a:lstStyle/>
          <a:p>
            <a:pPr>
              <a:defRPr/>
            </a:pPr>
            <a:endParaRPr lang="ja-JP" altLang="en-US">
              <a:latin typeface="Tw Cen MT" charset="0"/>
              <a:ea typeface="SimSun" charset="0"/>
              <a:cs typeface="SimSun" charset="0"/>
            </a:endParaRPr>
          </a:p>
        </p:txBody>
      </p:sp>
      <p:sp>
        <p:nvSpPr>
          <p:cNvPr id="26642" name="AutoShape 18"/>
          <p:cNvSpPr>
            <a:spLocks noChangeAspect="1" noChangeArrowheads="1"/>
          </p:cNvSpPr>
          <p:nvPr/>
        </p:nvSpPr>
        <p:spPr bwMode="auto">
          <a:xfrm>
            <a:off x="1998663" y="2373313"/>
            <a:ext cx="1030287" cy="414337"/>
          </a:xfrm>
          <a:prstGeom prst="wedgeEllipseCallout">
            <a:avLst>
              <a:gd name="adj1" fmla="val -44824"/>
              <a:gd name="adj2" fmla="val 69921"/>
            </a:avLst>
          </a:prstGeom>
          <a:solidFill>
            <a:srgbClr val="FFFFFF"/>
          </a:solidFill>
          <a:ln w="9525">
            <a:solidFill>
              <a:srgbClr val="000000"/>
            </a:solidFill>
            <a:miter lim="800000"/>
            <a:headEnd/>
            <a:tailEnd/>
          </a:ln>
          <a:effectLst>
            <a:outerShdw blurRad="63500" dist="38099" dir="2700000" algn="ctr" rotWithShape="0">
              <a:srgbClr val="000000">
                <a:alpha val="74998"/>
              </a:srgbClr>
            </a:outerShdw>
          </a:effectLst>
        </p:spPr>
        <p:txBody>
          <a:bodyPr wrap="none" lIns="92887" tIns="46444" rIns="92887" bIns="46444" anchor="ctr"/>
          <a:lstStyle/>
          <a:p>
            <a:pPr algn="ctr" defTabSz="825500">
              <a:defRPr/>
            </a:pPr>
            <a:r>
              <a:rPr lang="ja-JP" altLang="en-US" sz="1300" b="1">
                <a:latin typeface="Times New Roman" charset="0"/>
                <a:ea typeface="ＭＳ Ｐゴシック" charset="0"/>
                <a:cs typeface="ＭＳ Ｐゴシック" charset="0"/>
              </a:rPr>
              <a:t>発明創出</a:t>
            </a:r>
          </a:p>
        </p:txBody>
      </p:sp>
      <p:sp>
        <p:nvSpPr>
          <p:cNvPr id="26643" name="Line 20"/>
          <p:cNvSpPr>
            <a:spLocks noChangeAspect="1" noChangeShapeType="1"/>
          </p:cNvSpPr>
          <p:nvPr/>
        </p:nvSpPr>
        <p:spPr bwMode="auto">
          <a:xfrm>
            <a:off x="1911350" y="3500438"/>
            <a:ext cx="328613" cy="0"/>
          </a:xfrm>
          <a:prstGeom prst="line">
            <a:avLst/>
          </a:prstGeom>
          <a:noFill/>
          <a:ln w="57150">
            <a:solidFill>
              <a:srgbClr val="000080"/>
            </a:solidFill>
            <a:round/>
            <a:headEnd/>
            <a:tailEnd type="triangle" w="med" len="med"/>
          </a:ln>
          <a:effectLst>
            <a:outerShdw blurRad="63500" dist="38099" dir="2700000" algn="ctr" rotWithShape="0">
              <a:srgbClr val="000000">
                <a:alpha val="74998"/>
              </a:srgbClr>
            </a:outerShdw>
          </a:effectLst>
          <a:extLst>
            <a:ext uri="{909E8E84-426E-40DD-AFC4-6F175D3DCCD1}"/>
          </a:extLst>
        </p:spPr>
        <p:txBody>
          <a:bodyPr wrap="none" lIns="98304" tIns="49152" rIns="98304" bIns="49152" anchor="ctr"/>
          <a:lstStyle/>
          <a:p>
            <a:pPr>
              <a:defRPr/>
            </a:pPr>
            <a:endParaRPr lang="ja-JP" altLang="en-US">
              <a:latin typeface="Tw Cen MT" charset="0"/>
              <a:ea typeface="SimSun" charset="0"/>
              <a:cs typeface="SimSun" charset="0"/>
            </a:endParaRPr>
          </a:p>
        </p:txBody>
      </p:sp>
      <p:sp>
        <p:nvSpPr>
          <p:cNvPr id="95251" name="Text Box 21"/>
          <p:cNvSpPr txBox="1">
            <a:spLocks noChangeArrowheads="1"/>
          </p:cNvSpPr>
          <p:nvPr/>
        </p:nvSpPr>
        <p:spPr bwMode="auto">
          <a:xfrm>
            <a:off x="1712913" y="195263"/>
            <a:ext cx="6840537" cy="641350"/>
          </a:xfrm>
          <a:prstGeom prst="rect">
            <a:avLst/>
          </a:prstGeom>
          <a:noFill/>
          <a:ln w="9525">
            <a:noFill/>
            <a:miter lim="800000"/>
            <a:headEnd/>
            <a:tailEnd/>
          </a:ln>
        </p:spPr>
        <p:txBody>
          <a:bodyPr>
            <a:spAutoFit/>
          </a:bodyPr>
          <a:lstStyle/>
          <a:p>
            <a:pPr>
              <a:spcBef>
                <a:spcPct val="50000"/>
              </a:spcBef>
            </a:pPr>
            <a:r>
              <a:rPr lang="ja-JP" altLang="en-US" sz="3600">
                <a:ea typeface="ＭＳ Ｐゴシック" charset="-128"/>
              </a:rPr>
              <a:t>先行技術文献調査の必要性</a:t>
            </a:r>
            <a:endParaRPr lang="en-US" altLang="ja-JP" sz="3600">
              <a:ea typeface="ＭＳ Ｐゴシック" charset="-128"/>
            </a:endParaRPr>
          </a:p>
        </p:txBody>
      </p:sp>
      <p:sp>
        <p:nvSpPr>
          <p:cNvPr id="95252" name="Text Box 7"/>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３－２</a:t>
            </a:r>
            <a:endParaRPr lang="en-US" altLang="ja-JP" sz="2800">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63B3FA12-3837-4462-B8E8-F6075C5849EB}" type="slidenum">
              <a:rPr lang="en-US" altLang="ja-JP"/>
              <a:pPr>
                <a:defRPr/>
              </a:pPr>
              <a:t>8</a:t>
            </a:fld>
            <a:endParaRPr lang="en-US" altLang="ja-JP"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a:xfrm>
            <a:off x="26988" y="258763"/>
            <a:ext cx="7058025" cy="657225"/>
          </a:xfrm>
          <a:effectLst>
            <a:prstShdw prst="shdw17" dist="17961" dir="2700000">
              <a:srgbClr val="00003D"/>
            </a:prstShdw>
          </a:effectLst>
        </p:spPr>
        <p:txBody>
          <a:bodyPr wrap="none" lIns="87037" tIns="43519" rIns="87037" bIns="43519"/>
          <a:lstStyle/>
          <a:p>
            <a:pPr algn="ctr" defTabSz="871538" eaLnBrk="1" hangingPunct="1"/>
            <a:r>
              <a:rPr lang="ja-JP" altLang="en-US" smtClean="0">
                <a:latin typeface="ＭＳ Ｐゴシック" charset="-128"/>
                <a:ea typeface="ＭＳ Ｐゴシック" charset="-128"/>
              </a:rPr>
              <a:t>先行技術文献調査</a:t>
            </a:r>
          </a:p>
        </p:txBody>
      </p:sp>
      <p:sp>
        <p:nvSpPr>
          <p:cNvPr id="27651" name="Rectangle 3"/>
          <p:cNvSpPr>
            <a:spLocks noChangeArrowheads="1"/>
          </p:cNvSpPr>
          <p:nvPr/>
        </p:nvSpPr>
        <p:spPr bwMode="auto">
          <a:xfrm>
            <a:off x="273050" y="1773238"/>
            <a:ext cx="9274175" cy="3455987"/>
          </a:xfrm>
          <a:prstGeom prst="rect">
            <a:avLst/>
          </a:prstGeom>
          <a:solidFill>
            <a:schemeClr val="accent2">
              <a:lumMod val="20000"/>
              <a:lumOff val="80000"/>
            </a:schemeClr>
          </a:solidFill>
          <a:ln w="38100">
            <a:solidFill>
              <a:schemeClr val="accent1"/>
            </a:solidFill>
            <a:miter lim="800000"/>
            <a:headEnd/>
            <a:tailEnd/>
          </a:ln>
        </p:spPr>
        <p:txBody>
          <a:bodyPr wrap="none" anchor="ctr"/>
          <a:lstStyle/>
          <a:p>
            <a:pPr>
              <a:defRPr/>
            </a:pPr>
            <a:endParaRPr lang="ja-JP" altLang="en-US">
              <a:solidFill>
                <a:srgbClr val="000000"/>
              </a:solidFill>
              <a:latin typeface="Arial" pitchFamily="34" charset="0"/>
              <a:ea typeface="ＭＳ Ｐゴシック" pitchFamily="50" charset="-128"/>
            </a:endParaRPr>
          </a:p>
        </p:txBody>
      </p:sp>
      <p:sp>
        <p:nvSpPr>
          <p:cNvPr id="3" name="Rectangle 4"/>
          <p:cNvSpPr>
            <a:spLocks noChangeArrowheads="1"/>
          </p:cNvSpPr>
          <p:nvPr/>
        </p:nvSpPr>
        <p:spPr bwMode="auto">
          <a:xfrm>
            <a:off x="273050" y="1341438"/>
            <a:ext cx="3355975" cy="503237"/>
          </a:xfrm>
          <a:prstGeom prst="rect">
            <a:avLst/>
          </a:prstGeom>
          <a:solidFill>
            <a:schemeClr val="accent1"/>
          </a:solidFill>
          <a:ln>
            <a:noFill/>
          </a:ln>
          <a:effectLst>
            <a:prstShdw prst="shdw17" dist="17961" dir="2700000">
              <a:srgbClr val="995C00"/>
            </a:prstShdw>
          </a:effectLst>
          <a:extLst>
            <a:ext uri="{91240B29-F687-4F45-9708-019B960494DF}"/>
          </a:extLst>
        </p:spPr>
        <p:txBody>
          <a:bodyPr wrap="none" lIns="78969" tIns="39484" rIns="78969" bIns="39484" anchor="ctr"/>
          <a:lstStyle/>
          <a:p>
            <a:pPr algn="ctr" defTabSz="871538">
              <a:defRPr/>
            </a:pPr>
            <a:r>
              <a:rPr lang="ja-JP" altLang="en-US" sz="2400" b="1" dirty="0">
                <a:solidFill>
                  <a:prstClr val="white"/>
                </a:solidFill>
                <a:effectLst>
                  <a:outerShdw blurRad="38100" dist="38100" dir="2700000" algn="tl">
                    <a:srgbClr val="000000"/>
                  </a:outerShdw>
                </a:effectLst>
                <a:latin typeface="Arial" pitchFamily="34" charset="0"/>
                <a:ea typeface="ＭＳ Ｐゴシック" pitchFamily="50" charset="-128"/>
              </a:rPr>
              <a:t>インデックスサーチ</a:t>
            </a:r>
          </a:p>
        </p:txBody>
      </p:sp>
      <p:sp>
        <p:nvSpPr>
          <p:cNvPr id="97284" name="Text Box 5"/>
          <p:cNvSpPr txBox="1">
            <a:spLocks noChangeArrowheads="1"/>
          </p:cNvSpPr>
          <p:nvPr/>
        </p:nvSpPr>
        <p:spPr bwMode="auto">
          <a:xfrm>
            <a:off x="344488" y="2017713"/>
            <a:ext cx="9371012" cy="3140075"/>
          </a:xfrm>
          <a:prstGeom prst="rect">
            <a:avLst/>
          </a:prstGeom>
          <a:noFill/>
          <a:ln w="9525">
            <a:noFill/>
            <a:miter lim="800000"/>
            <a:headEnd/>
            <a:tailEnd/>
          </a:ln>
        </p:spPr>
        <p:txBody>
          <a:bodyPr>
            <a:spAutoFit/>
          </a:bodyPr>
          <a:lstStyle/>
          <a:p>
            <a:r>
              <a:rPr lang="ja-JP" altLang="en-US" sz="2000" b="1">
                <a:solidFill>
                  <a:srgbClr val="000000"/>
                </a:solidFill>
                <a:latin typeface="ＭＳ Ｐゴシック" charset="-128"/>
                <a:ea typeface="ＭＳ Ｐゴシック" charset="-128"/>
              </a:rPr>
              <a:t>ＩＰＣ      </a:t>
            </a:r>
            <a:r>
              <a:rPr lang="en-US" altLang="ja-JP" sz="2000" b="1">
                <a:solidFill>
                  <a:srgbClr val="000000"/>
                </a:solidFill>
                <a:latin typeface="ＭＳ Ｐゴシック" charset="-128"/>
                <a:ea typeface="FC平成丸ゴシック体" pitchFamily="49" charset="-128"/>
              </a:rPr>
              <a:t>: International Patent Classification </a:t>
            </a:r>
            <a:r>
              <a:rPr lang="ja-JP" altLang="en-US" sz="2000" b="1">
                <a:solidFill>
                  <a:srgbClr val="000000"/>
                </a:solidFill>
                <a:latin typeface="ＭＳ Ｐゴシック" charset="-128"/>
                <a:ea typeface="ＭＳ Ｐゴシック" charset="-128"/>
              </a:rPr>
              <a:t>（国際特許分類）</a:t>
            </a:r>
          </a:p>
          <a:p>
            <a:pPr algn="ctr"/>
            <a:r>
              <a:rPr lang="ja-JP" altLang="en-US" sz="2000">
                <a:solidFill>
                  <a:srgbClr val="000000"/>
                </a:solidFill>
                <a:latin typeface="ＭＳ Ｐゴシック" charset="-128"/>
                <a:ea typeface="ＭＳ Ｐゴシック" charset="-128"/>
              </a:rPr>
              <a:t>　　　　       </a:t>
            </a:r>
            <a:r>
              <a:rPr lang="ja-JP" altLang="en-US" sz="2000" b="1">
                <a:solidFill>
                  <a:srgbClr val="000000"/>
                </a:solidFill>
                <a:latin typeface="ＭＳ Ｐゴシック" charset="-128"/>
                <a:ea typeface="ＭＳ Ｐゴシック" charset="-128"/>
              </a:rPr>
              <a:t>世界共通の特許分類で約７万の分類項目。</a:t>
            </a:r>
          </a:p>
          <a:p>
            <a:endParaRPr lang="ja-JP" altLang="en-US" sz="2000">
              <a:solidFill>
                <a:srgbClr val="000000"/>
              </a:solidFill>
              <a:latin typeface="ＭＳ Ｐゴシック" charset="-128"/>
              <a:ea typeface="ＭＳ Ｐゴシック" charset="-128"/>
            </a:endParaRPr>
          </a:p>
          <a:p>
            <a:r>
              <a:rPr lang="ja-JP" altLang="en-US" sz="2000" b="1">
                <a:solidFill>
                  <a:srgbClr val="000000"/>
                </a:solidFill>
                <a:latin typeface="ＭＳ Ｐゴシック" charset="-128"/>
                <a:ea typeface="ＭＳ Ｐゴシック" charset="-128"/>
              </a:rPr>
              <a:t>ＦＩ 　     </a:t>
            </a:r>
            <a:r>
              <a:rPr lang="en-US" altLang="ja-JP" sz="2000" b="1">
                <a:solidFill>
                  <a:srgbClr val="000000"/>
                </a:solidFill>
                <a:latin typeface="ＭＳ Ｐゴシック" charset="-128"/>
                <a:ea typeface="FC平成丸ゴシック体" pitchFamily="49" charset="-128"/>
              </a:rPr>
              <a:t>: File Index</a:t>
            </a:r>
          </a:p>
          <a:p>
            <a:r>
              <a:rPr lang="ja-JP" altLang="en-US" sz="2000" b="1">
                <a:solidFill>
                  <a:srgbClr val="000000"/>
                </a:solidFill>
                <a:latin typeface="ＭＳ Ｐゴシック" charset="-128"/>
                <a:ea typeface="ＭＳ Ｐゴシック" charset="-128"/>
              </a:rPr>
              <a:t>　　　　     　　　　　　　ＩＰＣ第４版を我が国独自に細分化したもの。</a:t>
            </a:r>
          </a:p>
          <a:p>
            <a:r>
              <a:rPr lang="ja-JP" altLang="en-US" sz="2000" b="1">
                <a:solidFill>
                  <a:srgbClr val="000000"/>
                </a:solidFill>
                <a:latin typeface="ＭＳ Ｐゴシック" charset="-128"/>
                <a:ea typeface="ＭＳ Ｐゴシック" charset="-128"/>
              </a:rPr>
              <a:t>　　　      　　　　　　　 約１９万の分類項目。</a:t>
            </a:r>
          </a:p>
          <a:p>
            <a:endParaRPr lang="ja-JP" altLang="en-US" sz="2000">
              <a:solidFill>
                <a:srgbClr val="000000"/>
              </a:solidFill>
              <a:latin typeface="ＭＳ Ｐゴシック" charset="-128"/>
              <a:ea typeface="ＭＳ Ｐゴシック" charset="-128"/>
            </a:endParaRPr>
          </a:p>
          <a:p>
            <a:r>
              <a:rPr lang="ja-JP" altLang="en-US" sz="2000" b="1">
                <a:solidFill>
                  <a:srgbClr val="000000"/>
                </a:solidFill>
                <a:latin typeface="ＭＳ Ｐゴシック" charset="-128"/>
                <a:ea typeface="ＭＳ Ｐゴシック" charset="-128"/>
              </a:rPr>
              <a:t>Ｆターム</a:t>
            </a:r>
            <a:r>
              <a:rPr lang="ja-JP" altLang="en-US" sz="2000">
                <a:solidFill>
                  <a:srgbClr val="000000"/>
                </a:solidFill>
                <a:latin typeface="ＭＳ Ｐゴシック" charset="-128"/>
                <a:ea typeface="ＭＳ Ｐゴシック" charset="-128"/>
              </a:rPr>
              <a:t>  　</a:t>
            </a:r>
            <a:r>
              <a:rPr lang="en-US" altLang="ja-JP" sz="2000" b="1">
                <a:solidFill>
                  <a:srgbClr val="000000"/>
                </a:solidFill>
                <a:latin typeface="ＭＳ Ｐゴシック" charset="-128"/>
                <a:ea typeface="FC平成丸ゴシック体" pitchFamily="49" charset="-128"/>
              </a:rPr>
              <a:t>: File Forming Term</a:t>
            </a:r>
          </a:p>
          <a:p>
            <a:r>
              <a:rPr lang="ja-JP" altLang="en-US" sz="2000" b="1">
                <a:solidFill>
                  <a:srgbClr val="000000"/>
                </a:solidFill>
                <a:latin typeface="ＭＳ Ｐゴシック" charset="-128"/>
                <a:ea typeface="ＭＳ Ｐゴシック" charset="-128"/>
              </a:rPr>
              <a:t>　    　      　　　　　　　ＩＰＣやＦＩとは異なる複数の技術的観点で</a:t>
            </a:r>
          </a:p>
          <a:p>
            <a:r>
              <a:rPr lang="ja-JP" altLang="en-US" sz="2000" b="1">
                <a:solidFill>
                  <a:srgbClr val="000000"/>
                </a:solidFill>
                <a:latin typeface="ＭＳ Ｐゴシック" charset="-128"/>
                <a:ea typeface="ＭＳ Ｐゴシック" charset="-128"/>
              </a:rPr>
              <a:t>             　　　　　　　 分類項目を作成したもの。</a:t>
            </a:r>
          </a:p>
        </p:txBody>
      </p:sp>
      <p:sp>
        <p:nvSpPr>
          <p:cNvPr id="97285" name="Rectangle 6"/>
          <p:cNvSpPr>
            <a:spLocks noChangeArrowheads="1"/>
          </p:cNvSpPr>
          <p:nvPr/>
        </p:nvSpPr>
        <p:spPr bwMode="auto">
          <a:xfrm>
            <a:off x="488950" y="5373688"/>
            <a:ext cx="8143875" cy="1006475"/>
          </a:xfrm>
          <a:prstGeom prst="rect">
            <a:avLst/>
          </a:prstGeom>
          <a:noFill/>
          <a:ln w="9525">
            <a:noFill/>
            <a:miter lim="800000"/>
            <a:headEnd/>
            <a:tailEnd/>
          </a:ln>
        </p:spPr>
        <p:txBody>
          <a:bodyPr>
            <a:spAutoFit/>
          </a:bodyPr>
          <a:lstStyle/>
          <a:p>
            <a:r>
              <a:rPr lang="ja-JP" altLang="en-US" sz="2000" b="1" u="sng">
                <a:solidFill>
                  <a:srgbClr val="000000"/>
                </a:solidFill>
                <a:latin typeface="ＭＳ Ｐゴシック" charset="-128"/>
                <a:ea typeface="ＭＳ Ｐゴシック" charset="-128"/>
              </a:rPr>
              <a:t>テキストサーチ</a:t>
            </a:r>
            <a:r>
              <a:rPr lang="ja-JP" altLang="en-US" sz="2000" b="1">
                <a:solidFill>
                  <a:srgbClr val="000000"/>
                </a:solidFill>
                <a:latin typeface="ＭＳ Ｐゴシック" charset="-128"/>
                <a:ea typeface="ＭＳ Ｐゴシック" charset="-128"/>
              </a:rPr>
              <a:t>　　　　　　　技術用語（同義語に注意）</a:t>
            </a:r>
          </a:p>
          <a:p>
            <a:endParaRPr lang="ja-JP" altLang="en-US" sz="2000" b="1">
              <a:solidFill>
                <a:srgbClr val="000000"/>
              </a:solidFill>
              <a:latin typeface="ＭＳ Ｐゴシック" charset="-128"/>
              <a:ea typeface="ＭＳ Ｐゴシック" charset="-128"/>
            </a:endParaRPr>
          </a:p>
          <a:p>
            <a:r>
              <a:rPr lang="ja-JP" altLang="en-US" sz="2000" b="1" u="sng">
                <a:solidFill>
                  <a:srgbClr val="000000"/>
                </a:solidFill>
                <a:latin typeface="ＭＳ Ｐゴシック" charset="-128"/>
                <a:ea typeface="ＭＳ Ｐゴシック" charset="-128"/>
              </a:rPr>
              <a:t>書誌事項</a:t>
            </a:r>
            <a:r>
              <a:rPr lang="ja-JP" altLang="en-US" sz="2000" b="1">
                <a:solidFill>
                  <a:srgbClr val="000000"/>
                </a:solidFill>
                <a:latin typeface="ＭＳ Ｐゴシック" charset="-128"/>
                <a:ea typeface="ＭＳ Ｐゴシック" charset="-128"/>
              </a:rPr>
              <a:t>　　　　　　　　　  出願人名、発明者名等</a:t>
            </a:r>
          </a:p>
        </p:txBody>
      </p:sp>
      <p:sp>
        <p:nvSpPr>
          <p:cNvPr id="97286" name="Text Box 8"/>
          <p:cNvSpPr txBox="1">
            <a:spLocks noChangeArrowheads="1"/>
          </p:cNvSpPr>
          <p:nvPr/>
        </p:nvSpPr>
        <p:spPr bwMode="auto">
          <a:xfrm>
            <a:off x="-15875" y="0"/>
            <a:ext cx="1800225" cy="519113"/>
          </a:xfrm>
          <a:prstGeom prst="rect">
            <a:avLst/>
          </a:prstGeom>
          <a:noFill/>
          <a:ln w="9525">
            <a:noFill/>
            <a:miter lim="800000"/>
            <a:headEnd/>
            <a:tailEnd/>
          </a:ln>
        </p:spPr>
        <p:txBody>
          <a:bodyPr>
            <a:spAutoFit/>
          </a:bodyPr>
          <a:lstStyle/>
          <a:p>
            <a:pPr>
              <a:spcBef>
                <a:spcPct val="50000"/>
              </a:spcBef>
            </a:pPr>
            <a:r>
              <a:rPr lang="ja-JP" altLang="en-US" sz="2800">
                <a:solidFill>
                  <a:srgbClr val="000000"/>
                </a:solidFill>
                <a:latin typeface="ＭＳ Ｐゴシック" charset="-128"/>
                <a:ea typeface="ＭＳ Ｐゴシック" charset="-128"/>
              </a:rPr>
              <a:t>３－２</a:t>
            </a:r>
          </a:p>
        </p:txBody>
      </p:sp>
      <p:sp>
        <p:nvSpPr>
          <p:cNvPr id="2" name="スライド番号プレースホルダー 1"/>
          <p:cNvSpPr>
            <a:spLocks noGrp="1"/>
          </p:cNvSpPr>
          <p:nvPr>
            <p:ph type="sldNum" sz="quarter" idx="12"/>
          </p:nvPr>
        </p:nvSpPr>
        <p:spPr>
          <a:xfrm>
            <a:off x="9285288" y="6569075"/>
            <a:ext cx="577850" cy="244475"/>
          </a:xfrm>
        </p:spPr>
        <p:txBody>
          <a:bodyPr>
            <a:normAutofit fontScale="85000" lnSpcReduction="20000"/>
          </a:bodyPr>
          <a:lstStyle/>
          <a:p>
            <a:pPr>
              <a:defRPr/>
            </a:pPr>
            <a:fld id="{66272B08-4B22-4F93-BE1F-DE5190C731B0}" type="slidenum">
              <a:rPr lang="en-US" altLang="ja-JP"/>
              <a:pPr>
                <a:defRPr/>
              </a:pPr>
              <a:t>9</a:t>
            </a:fld>
            <a:endParaRPr lang="en-US" altLang="ja-JP"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0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10_木村　テンプレート">
      <a:majorFont>
        <a:latin typeface=""/>
        <a:ea typeface=""/>
        <a:cs typeface=""/>
      </a:majorFont>
      <a:minorFont>
        <a:latin typeface=""/>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3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4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木村　テンプレート</Template>
  <TotalTime>126</TotalTime>
  <Words>14798</Words>
  <Application>Microsoft Office PowerPoint</Application>
  <PresentationFormat>A4 210 x 297 mm</PresentationFormat>
  <Paragraphs>982</Paragraphs>
  <Slides>65</Slides>
  <Notes>65</Notes>
  <HiddenSlides>0</HiddenSlides>
  <MMClips>0</MMClips>
  <ScaleCrop>false</ScaleCrop>
  <HeadingPairs>
    <vt:vector size="6" baseType="variant">
      <vt:variant>
        <vt:lpstr>使用されているフォント</vt:lpstr>
      </vt:variant>
      <vt:variant>
        <vt:i4>13</vt:i4>
      </vt:variant>
      <vt:variant>
        <vt:lpstr>デザイン テンプレート</vt:lpstr>
      </vt:variant>
      <vt:variant>
        <vt:i4>73</vt:i4>
      </vt:variant>
      <vt:variant>
        <vt:lpstr>スライド タイトル</vt:lpstr>
      </vt:variant>
      <vt:variant>
        <vt:i4>65</vt:i4>
      </vt:variant>
    </vt:vector>
  </HeadingPairs>
  <TitlesOfParts>
    <vt:vector size="151" baseType="lpstr">
      <vt:lpstr>Tw Cen MT</vt:lpstr>
      <vt:lpstr>SimSun</vt:lpstr>
      <vt:lpstr>Arial</vt:lpstr>
      <vt:lpstr>ＭＳ Ｐゴシック</vt:lpstr>
      <vt:lpstr>Wingdings</vt:lpstr>
      <vt:lpstr>Wingdings 2</vt:lpstr>
      <vt:lpstr>Calibri</vt:lpstr>
      <vt:lpstr>Times New Roman</vt:lpstr>
      <vt:lpstr>FC平成丸ゴシック体</vt:lpstr>
      <vt:lpstr>HG丸ｺﾞｼｯｸM-PRO</vt:lpstr>
      <vt:lpstr>HGPｺﾞｼｯｸE</vt:lpstr>
      <vt:lpstr>Verdana</vt:lpstr>
      <vt:lpstr>ＭＳ ゴシック</vt:lpstr>
      <vt:lpstr>10_木村　テンプレート</vt:lpstr>
      <vt:lpstr>AcademicPresentation1</vt:lpstr>
      <vt:lpstr>1_木村　テンプレート</vt:lpstr>
      <vt:lpstr>2_木村　テンプレート</vt:lpstr>
      <vt:lpstr>3_木村　テンプレート</vt:lpstr>
      <vt:lpstr>木村　テンプレート</vt:lpstr>
      <vt:lpstr>4_木村　テンプレート</vt:lpstr>
      <vt:lpstr>10_木村　テンプレート</vt:lpstr>
      <vt:lpstr>10_木村　テンプレート</vt:lpstr>
      <vt:lpstr>10_木村　テンプレート</vt:lpstr>
      <vt:lpstr>10_木村　テンプレート</vt:lpstr>
      <vt:lpstr>10_木村　テンプレート</vt:lpstr>
      <vt:lpstr>10_木村　テンプレート</vt:lpstr>
      <vt:lpstr>10_木村　テンプレート</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4_木村　テンプレート</vt:lpstr>
      <vt:lpstr>4_木村　テンプレート</vt:lpstr>
      <vt:lpstr>4_木村　テンプレート</vt:lpstr>
      <vt:lpstr>4_木村　テンプレート</vt:lpstr>
      <vt:lpstr>4_木村　テンプレート</vt:lpstr>
      <vt:lpstr>4_木村　テンプレート</vt:lpstr>
      <vt:lpstr>4_木村　テンプレート</vt:lpstr>
      <vt:lpstr>4_木村　テンプレート</vt:lpstr>
      <vt:lpstr>4_木村　テンプレート</vt:lpstr>
      <vt:lpstr>4_木村　テンプレート</vt:lpstr>
      <vt:lpstr>スライド 1</vt:lpstr>
      <vt:lpstr>第３時限　研究活動と知的財産（１） 　　　　　　　　　◇研究ノート 　　　　　　　　　◇先行技術文献調査</vt:lpstr>
      <vt:lpstr>　第３時限　目次</vt:lpstr>
      <vt:lpstr>スライド 4</vt:lpstr>
      <vt:lpstr>スライド 5</vt:lpstr>
      <vt:lpstr>　第３時限　目次</vt:lpstr>
      <vt:lpstr>先行技術文献調査とは</vt:lpstr>
      <vt:lpstr>スライド 8</vt:lpstr>
      <vt:lpstr>先行技術文献調査</vt:lpstr>
      <vt:lpstr>ＩＰＣ（国際特許分類）</vt:lpstr>
      <vt:lpstr>　　　　ＦＩ（ファイルインデックス）</vt:lpstr>
      <vt:lpstr>スライド 12</vt:lpstr>
      <vt:lpstr>スライド 13</vt:lpstr>
      <vt:lpstr>先行技術文献調査</vt:lpstr>
      <vt:lpstr>スライド 15</vt:lpstr>
      <vt:lpstr>先行技術文献調査（パテントマップ）</vt:lpstr>
      <vt:lpstr>スライド 17</vt:lpstr>
      <vt:lpstr>パテントマップの代表例</vt:lpstr>
      <vt:lpstr>パテントマップの代表例（要素別表示マップ）</vt:lpstr>
      <vt:lpstr>パテントマップの代表例（技術発展表示マップ）</vt:lpstr>
      <vt:lpstr>パテントマップの代表例（件数推移マップ）</vt:lpstr>
      <vt:lpstr>パテントマップの代表例（リスト表示マップ）</vt:lpstr>
      <vt:lpstr>パテントマップの代表例（バブルチャート）</vt:lpstr>
      <vt:lpstr>　第３時限　目次</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スライド 44</vt:lpstr>
      <vt:lpstr>スライド 45</vt:lpstr>
      <vt:lpstr>スライド 46</vt:lpstr>
      <vt:lpstr>スライド 47</vt:lpstr>
      <vt:lpstr>スライド 48</vt:lpstr>
      <vt:lpstr>スライド 49</vt:lpstr>
      <vt:lpstr>スライド 50</vt:lpstr>
      <vt:lpstr>スライド 51</vt:lpstr>
      <vt:lpstr>　検索の例３（商標検索）</vt:lpstr>
      <vt:lpstr>検索の例３（商標検索）</vt:lpstr>
      <vt:lpstr>　検索の例３（商標検索）</vt:lpstr>
      <vt:lpstr>　検索の例３（商標検索）</vt:lpstr>
      <vt:lpstr>　検索の例３（商標検索）</vt:lpstr>
      <vt:lpstr>　検索の例４（意匠検索）</vt:lpstr>
      <vt:lpstr>　検索の例４（意匠検索）</vt:lpstr>
      <vt:lpstr>　検索の例４（意匠検索）</vt:lpstr>
      <vt:lpstr>　検索の例４（意匠検索）</vt:lpstr>
      <vt:lpstr>　第３時限　目次</vt:lpstr>
      <vt:lpstr>米国における特許情報のアクセス</vt:lpstr>
      <vt:lpstr>欧州特許庁における特許情報のアクセス</vt:lpstr>
      <vt:lpstr>中国における特許情報のアクセス</vt:lpstr>
      <vt:lpstr>韓国における特許情報へのアクセス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 プレゼンテーションのサブタイトル</dc:title>
  <dc:creator/>
  <cp:lastModifiedBy/>
  <cp:revision>119</cp:revision>
  <dcterms:created xsi:type="dcterms:W3CDTF">2012-08-22T07:48:13Z</dcterms:created>
  <dcterms:modified xsi:type="dcterms:W3CDTF">2013-04-09T12:18:48Z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TC101671251041</vt:lpwstr>
  </property>
</Properties>
</file>